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79" r:id="rId2"/>
    <p:sldId id="308" r:id="rId3"/>
    <p:sldId id="335" r:id="rId4"/>
    <p:sldId id="336" r:id="rId5"/>
    <p:sldId id="314" r:id="rId6"/>
    <p:sldId id="337" r:id="rId7"/>
    <p:sldId id="263" r:id="rId8"/>
  </p:sldIdLst>
  <p:sldSz cx="12192000" cy="6858000"/>
  <p:notesSz cx="6721475" cy="98520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6" autoAdjust="0"/>
    <p:restoredTop sz="86413" autoAdjust="0"/>
  </p:normalViewPr>
  <p:slideViewPr>
    <p:cSldViewPr snapToGrid="0">
      <p:cViewPr varScale="1">
        <p:scale>
          <a:sx n="97" d="100"/>
          <a:sy n="97" d="100"/>
        </p:scale>
        <p:origin x="84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274" cy="49418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06615" y="0"/>
            <a:ext cx="2913274" cy="49418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43441E8-030A-4741-AE66-6EEBB7AC5313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1231900"/>
            <a:ext cx="591185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2782" y="4740694"/>
            <a:ext cx="5375911" cy="3880621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57840"/>
            <a:ext cx="2913274" cy="49418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06615" y="9357840"/>
            <a:ext cx="2913274" cy="49418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EA4B4934-513B-4960-9D0D-343335BD83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None/>
              <a:defRPr/>
            </a:pPr>
            <a:r>
              <a:rPr lang="tr-TR" sz="1600" b="1" dirty="0" smtClean="0">
                <a:latin typeface="Cambria" panose="02040503050406030204" pitchFamily="18" charset="0"/>
              </a:rPr>
              <a:t>9 Aralık 2016’da Yürürlüğe Giren 6764 Sayılı Kanun Kapsamındaki Düzenlemeler ile;</a:t>
            </a:r>
          </a:p>
          <a:p>
            <a:pPr marL="0" indent="0" algn="just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Cambria" panose="02040503050406030204" pitchFamily="18" charset="0"/>
              </a:rPr>
              <a:t> Çıraklık eğitimi </a:t>
            </a:r>
            <a:r>
              <a:rPr lang="tr-TR" sz="1600" b="1" dirty="0" smtClean="0">
                <a:latin typeface="Cambria" panose="02040503050406030204" pitchFamily="18" charset="0"/>
              </a:rPr>
              <a:t>zorunlu eğitim kapsamına</a:t>
            </a:r>
            <a:r>
              <a:rPr lang="tr-TR" sz="1600" dirty="0" smtClean="0">
                <a:latin typeface="Cambria" panose="02040503050406030204" pitchFamily="18" charset="0"/>
              </a:rPr>
              <a:t> alınmıştır.</a:t>
            </a:r>
          </a:p>
          <a:p>
            <a:pPr marL="744538" indent="-342900" algn="just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200" dirty="0" smtClean="0">
                <a:latin typeface="Cambria" panose="02040503050406030204" pitchFamily="18" charset="0"/>
              </a:rPr>
              <a:t>Ortaokulu bitiren öğrenciler Ortaöğretim kademesinde ustalık eğitimi programlarına kaydolarak zorunlu eğitimlerini tamamlayabilmektedirler.</a:t>
            </a:r>
          </a:p>
          <a:p>
            <a:pPr marL="744538" indent="-342900" algn="just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200" dirty="0" smtClean="0">
                <a:latin typeface="Cambria" panose="02040503050406030204" pitchFamily="18" charset="0"/>
              </a:rPr>
              <a:t>4 yıllık eğitim sonucunda ustalık belgesi verilmektedir.</a:t>
            </a:r>
          </a:p>
          <a:p>
            <a:pPr marL="744538" indent="-342900" algn="just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200" dirty="0" smtClean="0">
                <a:latin typeface="Cambria" panose="02040503050406030204" pitchFamily="18" charset="0"/>
              </a:rPr>
              <a:t>Dramatik bir biçimde düşen çırak sayısı 75 binlerden 135 binlere yükselmiştir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53BFC-7461-47EB-9DD4-6425A9DEE97D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51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53BFC-7461-47EB-9DD4-6425A9DEE97D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173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53BFC-7461-47EB-9DD4-6425A9DEE97D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40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B4934-513B-4960-9D0D-343335BD831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106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0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0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28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09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5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/>
              <a:t>30.11.2017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32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/>
              <a:t>30.11.2017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47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/>
              <a:t>30.11.2017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2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/>
              <a:t>30.11.2017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/>
              <a:pPr/>
              <a:t>‹#›</a:t>
            </a:fld>
            <a:r>
              <a:rPr lang="tr-TR" dirty="0" smtClean="0"/>
              <a:t> / 18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306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/>
              <a:t>30.11.2017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21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/>
              <a:t>30.11.2017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99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27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2 Başlık"/>
          <p:cNvSpPr txBox="1">
            <a:spLocks/>
          </p:cNvSpPr>
          <p:nvPr/>
        </p:nvSpPr>
        <p:spPr>
          <a:xfrm>
            <a:off x="5902119" y="1568145"/>
            <a:ext cx="6169322" cy="13877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tr-TR" sz="24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Republic of Turkey</a:t>
            </a:r>
          </a:p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Ministry of National Education</a:t>
            </a:r>
            <a:r>
              <a:rPr lang="tr-TR" sz="2400" b="1" dirty="0" smtClean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General Directorate for Vocational and Technical Education</a:t>
            </a:r>
            <a:endParaRPr lang="tr-TR" sz="2400" b="1" dirty="0" smtClean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6096000" y="4662737"/>
            <a:ext cx="616932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tr-TR" sz="2400" b="1" dirty="0" smtClean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b="1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/>
            <a:endParaRPr lang="tr-TR" sz="20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tr-TR" sz="20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30 </a:t>
            </a:r>
            <a:r>
              <a:rPr lang="tr-TR" sz="2000" b="1" dirty="0" err="1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Nov</a:t>
            </a:r>
            <a:r>
              <a:rPr lang="tr-TR" sz="20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- 01 </a:t>
            </a:r>
            <a:r>
              <a:rPr lang="tr-TR" sz="2000" b="1" dirty="0" err="1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Dec</a:t>
            </a:r>
            <a:r>
              <a:rPr lang="tr-TR" sz="20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tr-TR" sz="20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2017</a:t>
            </a:r>
            <a:endParaRPr lang="tr-TR" sz="20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/>
            <a:r>
              <a:rPr lang="tr-TR" sz="2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Turin</a:t>
            </a:r>
            <a:endParaRPr lang="tr-TR" sz="20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096000" y="383174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tr-TR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Studies for Improvement and Development of Vocational Education</a:t>
            </a:r>
          </a:p>
        </p:txBody>
      </p:sp>
    </p:spTree>
    <p:extLst>
      <p:ext uri="{BB962C8B-B14F-4D97-AF65-F5344CB8AC3E}">
        <p14:creationId xmlns:p14="http://schemas.microsoft.com/office/powerpoint/2010/main" val="230836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latin typeface="Cambria" panose="02040503050406030204" pitchFamily="18" charset="0"/>
              </a:rPr>
              <a:pPr/>
              <a:t>2</a:t>
            </a:fld>
            <a:endParaRPr lang="tr-TR" dirty="0">
              <a:latin typeface="Cambria" panose="020405030504060302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43339" y="1547785"/>
            <a:ext cx="7498692" cy="6678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None/>
              <a:defRPr/>
            </a:pPr>
            <a:r>
              <a:rPr lang="en-US" sz="2000" b="1" dirty="0" smtClean="0">
                <a:latin typeface="Cambria" panose="02040503050406030204" pitchFamily="18" charset="0"/>
              </a:rPr>
              <a:t>By Legal Regulations on 2 December 2016</a:t>
            </a:r>
            <a:r>
              <a:rPr lang="tr-TR" sz="2000" b="1" dirty="0" smtClean="0">
                <a:latin typeface="Cambria" panose="02040503050406030204" pitchFamily="18" charset="0"/>
              </a:rPr>
              <a:t>;</a:t>
            </a:r>
            <a:endParaRPr lang="tr-TR" sz="2000" b="1" dirty="0">
              <a:latin typeface="Cambria" panose="020405030504060302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0629" y="571721"/>
            <a:ext cx="6444342" cy="9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tr-TR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Studies for Improvement and Development of Vocational Education</a:t>
            </a:r>
            <a:endParaRPr lang="en-US" altLang="tr-TR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748661" y="3064359"/>
            <a:ext cx="3938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mbria" panose="02040503050406030204" pitchFamily="18" charset="0"/>
              </a:rPr>
              <a:t>Certificate of Mastership at the end of 4. year</a:t>
            </a:r>
            <a:r>
              <a:rPr lang="tr-TR" sz="2200" b="1" dirty="0" smtClean="0">
                <a:latin typeface="Cambria" panose="02040503050406030204" pitchFamily="18" charset="0"/>
              </a:rPr>
              <a:t> is </a:t>
            </a:r>
            <a:r>
              <a:rPr lang="tr-TR" sz="2200" b="1" dirty="0" err="1" smtClean="0">
                <a:latin typeface="Cambria" panose="02040503050406030204" pitchFamily="18" charset="0"/>
              </a:rPr>
              <a:t>given</a:t>
            </a:r>
            <a:endParaRPr lang="tr-TR" sz="2200" b="1" dirty="0">
              <a:latin typeface="Cambria" panose="02040503050406030204" pitchFamily="18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8446625" y="3506208"/>
            <a:ext cx="31273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err="1" smtClean="0">
                <a:latin typeface="Cambria" panose="02040503050406030204" pitchFamily="18" charset="0"/>
              </a:rPr>
              <a:t>Number</a:t>
            </a:r>
            <a:r>
              <a:rPr lang="tr-TR" sz="2200" b="1" dirty="0" smtClean="0">
                <a:latin typeface="Cambria" panose="02040503050406030204" pitchFamily="18" charset="0"/>
              </a:rPr>
              <a:t> of </a:t>
            </a:r>
            <a:r>
              <a:rPr lang="tr-TR" sz="2200" b="1" dirty="0" err="1" smtClean="0">
                <a:latin typeface="Cambria" panose="02040503050406030204" pitchFamily="18" charset="0"/>
              </a:rPr>
              <a:t>apprentices</a:t>
            </a:r>
            <a:r>
              <a:rPr lang="tr-TR" sz="2200" b="1" dirty="0" smtClean="0">
                <a:latin typeface="Cambria" panose="02040503050406030204" pitchFamily="18" charset="0"/>
              </a:rPr>
              <a:t> i</a:t>
            </a:r>
            <a:r>
              <a:rPr lang="en-US" sz="2200" b="1" dirty="0" err="1" smtClean="0">
                <a:latin typeface="Cambria" panose="02040503050406030204" pitchFamily="18" charset="0"/>
              </a:rPr>
              <a:t>ncrea</a:t>
            </a:r>
            <a:r>
              <a:rPr lang="tr-TR" sz="2200" b="1" dirty="0" err="1" smtClean="0">
                <a:latin typeface="Cambria" panose="02040503050406030204" pitchFamily="18" charset="0"/>
              </a:rPr>
              <a:t>sed</a:t>
            </a:r>
            <a:r>
              <a:rPr lang="en-US" sz="2200" b="1" dirty="0" smtClean="0">
                <a:latin typeface="Cambria" panose="02040503050406030204" pitchFamily="18" charset="0"/>
              </a:rPr>
              <a:t> from 75.000 to 135.000</a:t>
            </a:r>
            <a:endParaRPr lang="tr-TR" sz="2200" b="1" dirty="0">
              <a:latin typeface="Cambria" panose="020405030504060302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32381" y="2291407"/>
            <a:ext cx="330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Cambria" panose="02040503050406030204" pitchFamily="18" charset="0"/>
              </a:rPr>
              <a:t> A</a:t>
            </a:r>
            <a:r>
              <a:rPr lang="en-US" sz="2400" b="1" dirty="0" err="1" smtClean="0">
                <a:latin typeface="Cambria" panose="02040503050406030204" pitchFamily="18" charset="0"/>
              </a:rPr>
              <a:t>prenticeship</a:t>
            </a:r>
            <a:r>
              <a:rPr lang="tr-TR" sz="2400" b="1" dirty="0" smtClean="0">
                <a:latin typeface="Cambria" panose="02040503050406030204" pitchFamily="18" charset="0"/>
              </a:rPr>
              <a:t> is in </a:t>
            </a:r>
            <a:r>
              <a:rPr lang="tr-TR" sz="2400" b="1" dirty="0" err="1" smtClean="0">
                <a:latin typeface="Cambria" panose="02040503050406030204" pitchFamily="18" charset="0"/>
              </a:rPr>
              <a:t>the</a:t>
            </a:r>
            <a:r>
              <a:rPr lang="tr-TR" sz="2400" b="1" dirty="0" smtClean="0">
                <a:latin typeface="Cambria" panose="02040503050406030204" pitchFamily="18" charset="0"/>
              </a:rPr>
              <a:t> c</a:t>
            </a:r>
            <a:r>
              <a:rPr lang="en-US" sz="2400" b="1" dirty="0" err="1" smtClean="0">
                <a:latin typeface="Cambria" panose="02040503050406030204" pitchFamily="18" charset="0"/>
              </a:rPr>
              <a:t>ompulsory</a:t>
            </a:r>
            <a:r>
              <a:rPr lang="en-US" sz="2400" b="1" dirty="0" smtClean="0">
                <a:latin typeface="Cambria" panose="02040503050406030204" pitchFamily="18" charset="0"/>
              </a:rPr>
              <a:t> </a:t>
            </a:r>
            <a:r>
              <a:rPr lang="tr-TR" sz="2400" b="1" dirty="0">
                <a:latin typeface="Cambria" panose="02040503050406030204" pitchFamily="18" charset="0"/>
              </a:rPr>
              <a:t>e</a:t>
            </a:r>
            <a:r>
              <a:rPr lang="en-US" sz="2400" b="1" dirty="0" err="1" smtClean="0">
                <a:latin typeface="Cambria" panose="02040503050406030204" pitchFamily="18" charset="0"/>
              </a:rPr>
              <a:t>ducation</a:t>
            </a:r>
            <a:endParaRPr lang="tr-TR" sz="2000" b="1" dirty="0"/>
          </a:p>
        </p:txBody>
      </p:sp>
      <p:sp>
        <p:nvSpPr>
          <p:cNvPr id="7" name="AutoShape 12" descr="regulation icon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1509102" cy="150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4" name="Resim 13" descr="https://cache.pakistantoday.com.pk/education_logo_picture2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6" t="6205" r="14805" b="6217"/>
          <a:stretch/>
        </p:blipFill>
        <p:spPr bwMode="auto">
          <a:xfrm>
            <a:off x="340545" y="3523218"/>
            <a:ext cx="2231390" cy="19852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Resim 14" descr="certificate icon ile ilgili görsel sonuc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26" y="4171351"/>
            <a:ext cx="1950429" cy="1842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Resim 15" descr="increase ile ilgili görsel sonucu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b="12485"/>
          <a:stretch/>
        </p:blipFill>
        <p:spPr bwMode="auto">
          <a:xfrm>
            <a:off x="8842375" y="4813302"/>
            <a:ext cx="2511425" cy="1543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19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latin typeface="Cambria" panose="02040503050406030204" pitchFamily="18" charset="0"/>
              </a:rPr>
              <a:pPr/>
              <a:t>3</a:t>
            </a:fld>
            <a:endParaRPr lang="tr-TR" dirty="0">
              <a:latin typeface="Cambria" panose="020405030504060302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0206" y="1860605"/>
            <a:ext cx="2560806" cy="18075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tr-TR" sz="2400" dirty="0" smtClean="0">
                <a:latin typeface="Cambria" panose="02040503050406030204" pitchFamily="18" charset="0"/>
              </a:rPr>
              <a:t> </a:t>
            </a:r>
            <a:r>
              <a:rPr lang="en-US" sz="2400" b="1" dirty="0" smtClean="0">
                <a:latin typeface="Cambria" panose="02040503050406030204" pitchFamily="18" charset="0"/>
              </a:rPr>
              <a:t>Subsidy for Internship</a:t>
            </a:r>
          </a:p>
          <a:p>
            <a:pPr marL="612775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en-US" dirty="0" smtClean="0">
                <a:latin typeface="Cambria" panose="02040503050406030204" pitchFamily="18" charset="0"/>
              </a:rPr>
              <a:t>Two thirds of minimum wage</a:t>
            </a:r>
            <a:endParaRPr lang="tr-TR" dirty="0" smtClean="0">
              <a:latin typeface="Cambria" panose="02040503050406030204" pitchFamily="18" charset="0"/>
            </a:endParaRPr>
          </a:p>
          <a:p>
            <a:pPr marL="0" indent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0629" y="571721"/>
            <a:ext cx="6444342" cy="9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tr-TR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Studies for Improvement and Development Vocational Education</a:t>
            </a:r>
            <a:endParaRPr lang="en-US" altLang="tr-TR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82028" y="2692201"/>
            <a:ext cx="3156967" cy="16460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tr-TR" sz="2400" dirty="0"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</a:rPr>
              <a:t>S</a:t>
            </a:r>
            <a:r>
              <a:rPr lang="en-US" sz="2400" b="1" dirty="0" smtClean="0">
                <a:latin typeface="Cambria" panose="02040503050406030204" pitchFamily="18" charset="0"/>
              </a:rPr>
              <a:t>chool Report</a:t>
            </a:r>
            <a:endParaRPr lang="tr-TR" sz="2400" b="1" dirty="0">
              <a:latin typeface="Cambria" panose="02040503050406030204" pitchFamily="18" charset="0"/>
            </a:endParaRPr>
          </a:p>
          <a:p>
            <a:pPr marL="612775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en-US" dirty="0" smtClean="0">
                <a:latin typeface="Cambria" panose="02040503050406030204" pitchFamily="18" charset="0"/>
              </a:rPr>
              <a:t>Evaluation 7 Theme and 70 </a:t>
            </a:r>
            <a:r>
              <a:rPr lang="tr-TR" dirty="0" err="1" smtClean="0">
                <a:latin typeface="Cambria" panose="02040503050406030204" pitchFamily="18" charset="0"/>
              </a:rPr>
              <a:t>indicators</a:t>
            </a:r>
            <a:endParaRPr lang="tr-TR" dirty="0">
              <a:latin typeface="Cambria" panose="02040503050406030204" pitchFamily="18" charset="0"/>
            </a:endParaRPr>
          </a:p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320020" y="3087054"/>
            <a:ext cx="2635358" cy="17396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tr-TR" sz="2400" dirty="0">
                <a:latin typeface="Cambria" panose="02040503050406030204" pitchFamily="18" charset="0"/>
              </a:rPr>
              <a:t> </a:t>
            </a:r>
            <a:r>
              <a:rPr lang="en-US" sz="2400" b="1" dirty="0" smtClean="0">
                <a:latin typeface="Cambria" panose="02040503050406030204" pitchFamily="18" charset="0"/>
              </a:rPr>
              <a:t>Support for </a:t>
            </a:r>
            <a:r>
              <a:rPr lang="tr-TR" sz="2400" b="1" dirty="0" err="1" smtClean="0">
                <a:latin typeface="Cambria" panose="02040503050406030204" pitchFamily="18" charset="0"/>
              </a:rPr>
              <a:t>Private</a:t>
            </a:r>
            <a:r>
              <a:rPr lang="tr-TR" sz="2400" b="1" dirty="0" smtClean="0">
                <a:latin typeface="Cambria" panose="02040503050406030204" pitchFamily="18" charset="0"/>
              </a:rPr>
              <a:t> VET</a:t>
            </a:r>
            <a:endParaRPr lang="tr-TR" sz="2400" b="1" dirty="0">
              <a:latin typeface="Cambria" panose="02040503050406030204" pitchFamily="18" charset="0"/>
            </a:endParaRPr>
          </a:p>
          <a:p>
            <a:pPr marL="612775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tr-TR" dirty="0">
                <a:latin typeface="Cambria" panose="02040503050406030204" pitchFamily="18" charset="0"/>
              </a:rPr>
              <a:t>70 </a:t>
            </a:r>
            <a:r>
              <a:rPr lang="en-US" dirty="0" smtClean="0">
                <a:latin typeface="Cambria" panose="02040503050406030204" pitchFamily="18" charset="0"/>
              </a:rPr>
              <a:t>schools </a:t>
            </a:r>
            <a:r>
              <a:rPr lang="tr-TR" dirty="0" smtClean="0">
                <a:latin typeface="Cambria" panose="02040503050406030204" pitchFamily="18" charset="0"/>
              </a:rPr>
              <a:t>41,204 </a:t>
            </a:r>
            <a:r>
              <a:rPr lang="en-US" dirty="0" smtClean="0">
                <a:latin typeface="Cambria" panose="02040503050406030204" pitchFamily="18" charset="0"/>
              </a:rPr>
              <a:t>students</a:t>
            </a:r>
            <a:endParaRPr lang="tr-TR" dirty="0">
              <a:latin typeface="Cambria" panose="02040503050406030204" pitchFamily="18" charset="0"/>
            </a:endParaRP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  <a:p>
            <a:pPr marL="0" indent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839182" y="2285271"/>
            <a:ext cx="2936246" cy="22544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tr-TR" sz="2400" dirty="0" smtClean="0">
                <a:latin typeface="Cambria" panose="02040503050406030204" pitchFamily="18" charset="0"/>
              </a:rPr>
              <a:t> </a:t>
            </a:r>
            <a:r>
              <a:rPr lang="en-US" sz="2400" b="1" dirty="0" smtClean="0">
                <a:latin typeface="Cambria" panose="02040503050406030204" pitchFamily="18" charset="0"/>
              </a:rPr>
              <a:t>Insurance Support</a:t>
            </a:r>
            <a:endParaRPr lang="tr-TR" sz="2400" b="1" dirty="0" smtClean="0">
              <a:latin typeface="Cambria" panose="02040503050406030204" pitchFamily="18" charset="0"/>
            </a:endParaRPr>
          </a:p>
          <a:p>
            <a:pPr marL="612775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en-US" dirty="0" smtClean="0">
                <a:latin typeface="Cambria" panose="02040503050406030204" pitchFamily="18" charset="0"/>
              </a:rPr>
              <a:t>Insurance for  occupational accidents and diseases</a:t>
            </a:r>
            <a:endParaRPr lang="tr-TR" dirty="0">
              <a:latin typeface="Cambria" panose="02040503050406030204" pitchFamily="18" charset="0"/>
            </a:endParaRPr>
          </a:p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</p:txBody>
      </p:sp>
      <p:pic>
        <p:nvPicPr>
          <p:cNvPr id="15" name="Resim 14" descr="subsidiary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416" y="4090621"/>
            <a:ext cx="2634615" cy="1510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Resim 15"/>
          <p:cNvPicPr>
            <a:picLocks noChangeAspect="1"/>
          </p:cNvPicPr>
          <p:nvPr/>
        </p:nvPicPr>
        <p:blipFill rotWithShape="1">
          <a:blip r:embed="rId4"/>
          <a:srcRect l="15027" t="6198" r="12792" b="8233"/>
          <a:stretch/>
        </p:blipFill>
        <p:spPr>
          <a:xfrm>
            <a:off x="3609473" y="4668251"/>
            <a:ext cx="1395664" cy="2021305"/>
          </a:xfrm>
          <a:prstGeom prst="rect">
            <a:avLst/>
          </a:prstGeom>
        </p:spPr>
      </p:pic>
      <p:pic>
        <p:nvPicPr>
          <p:cNvPr id="1034" name="Picture 10" descr="school report ile ilgili görsel sonuc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267" y="5014077"/>
            <a:ext cx="2154488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Resim 18" descr="private school ile ilgili görsel sonucu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6" r="52050" b="15795"/>
          <a:stretch/>
        </p:blipFill>
        <p:spPr bwMode="auto">
          <a:xfrm>
            <a:off x="9697453" y="5186620"/>
            <a:ext cx="2121346" cy="1476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801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latin typeface="Cambria" panose="02040503050406030204" pitchFamily="18" charset="0"/>
              </a:rPr>
              <a:pPr/>
              <a:t>4</a:t>
            </a:fld>
            <a:endParaRPr lang="tr-TR" dirty="0">
              <a:latin typeface="Cambria" panose="020405030504060302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0629" y="2053108"/>
            <a:ext cx="4069913" cy="20135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b="1" dirty="0" smtClean="0">
                <a:latin typeface="Cambria" panose="02040503050406030204" pitchFamily="18" charset="0"/>
              </a:rPr>
              <a:t>T</a:t>
            </a:r>
            <a:r>
              <a:rPr lang="en-US" sz="2400" b="1" dirty="0" smtClean="0">
                <a:latin typeface="Cambria" panose="02040503050406030204" pitchFamily="18" charset="0"/>
              </a:rPr>
              <a:t>hematic Vocational High Schools</a:t>
            </a:r>
            <a:endParaRPr lang="tr-TR" sz="2400" b="1" dirty="0" smtClean="0">
              <a:latin typeface="Cambria" panose="02040503050406030204" pitchFamily="18" charset="0"/>
            </a:endParaRPr>
          </a:p>
          <a:p>
            <a:pPr lvl="1" algn="just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latin typeface="Cambria" panose="02040503050406030204" pitchFamily="18" charset="0"/>
              </a:rPr>
              <a:t>Specializing  in single field</a:t>
            </a:r>
            <a:endParaRPr lang="tr-TR" dirty="0" smtClean="0">
              <a:latin typeface="Cambria" panose="02040503050406030204" pitchFamily="18" charset="0"/>
            </a:endParaRPr>
          </a:p>
          <a:p>
            <a:pPr lvl="1" algn="just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latin typeface="Cambria" panose="02040503050406030204" pitchFamily="18" charset="0"/>
              </a:rPr>
              <a:t>Cooperation with sector</a:t>
            </a:r>
            <a:endParaRPr lang="tr-TR" dirty="0" smtClean="0">
              <a:latin typeface="Cambria" panose="02040503050406030204" pitchFamily="18" charset="0"/>
            </a:endParaRPr>
          </a:p>
          <a:p>
            <a:pPr marL="401638" indent="0" algn="just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tr-TR" sz="2400" dirty="0" smtClean="0">
                <a:latin typeface="Cambria" panose="02040503050406030204" pitchFamily="18" charset="0"/>
              </a:rPr>
              <a:t>  </a:t>
            </a:r>
          </a:p>
          <a:p>
            <a:pPr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tr-TR" sz="2400" dirty="0" smtClean="0">
              <a:latin typeface="Cambria" panose="02040503050406030204" pitchFamily="18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0629" y="571721"/>
            <a:ext cx="6444342" cy="9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tr-TR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Studies for Improvement and Development Vocational Education</a:t>
            </a:r>
            <a:endParaRPr lang="en-US" altLang="tr-TR" sz="2800" b="1" dirty="0">
              <a:solidFill>
                <a:srgbClr val="002060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1503" y="2476680"/>
            <a:ext cx="3853144" cy="15829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latin typeface="Cambria" panose="02040503050406030204" pitchFamily="18" charset="0"/>
              </a:rPr>
              <a:t>In-service education in work places</a:t>
            </a:r>
            <a:endParaRPr lang="tr-TR" sz="2400" b="1" dirty="0" smtClean="0">
              <a:latin typeface="Cambria" panose="02040503050406030204" pitchFamily="18" charset="0"/>
            </a:endParaRPr>
          </a:p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tr-TR" sz="2400" dirty="0" smtClean="0">
              <a:latin typeface="Cambria" panose="02040503050406030204" pitchFamily="18" charset="0"/>
            </a:endParaRPr>
          </a:p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tr-TR" sz="2400" dirty="0" smtClean="0">
              <a:latin typeface="Cambria" panose="02040503050406030204" pitchFamily="18" charset="0"/>
            </a:endParaRPr>
          </a:p>
          <a:p>
            <a:pPr marL="0" indent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  <a:p>
            <a:pPr marL="0" indent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488844" y="2880675"/>
            <a:ext cx="3853144" cy="21966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latin typeface="Cambria" panose="02040503050406030204" pitchFamily="18" charset="0"/>
              </a:rPr>
              <a:t>Cooperation with universities</a:t>
            </a:r>
            <a:endParaRPr lang="tr-TR" sz="2400" b="1" dirty="0" smtClean="0">
              <a:latin typeface="Cambria" panose="02040503050406030204" pitchFamily="18" charset="0"/>
            </a:endParaRPr>
          </a:p>
          <a:p>
            <a:pPr lvl="1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tr-TR" dirty="0" smtClean="0">
                <a:latin typeface="Cambria" panose="02040503050406030204" pitchFamily="18" charset="0"/>
              </a:rPr>
              <a:t>48 ilde 6,268 </a:t>
            </a:r>
            <a:r>
              <a:rPr lang="en-US" dirty="0" smtClean="0">
                <a:latin typeface="Cambria" panose="02040503050406030204" pitchFamily="18" charset="0"/>
              </a:rPr>
              <a:t>teachers in 48 cities</a:t>
            </a:r>
            <a:endParaRPr lang="tr-TR" dirty="0" smtClean="0">
              <a:latin typeface="Cambria" panose="02040503050406030204" pitchFamily="18" charset="0"/>
            </a:endParaRPr>
          </a:p>
          <a:p>
            <a:pPr marL="401638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r>
              <a:rPr lang="tr-TR" sz="2400" dirty="0" smtClean="0">
                <a:latin typeface="Cambria" panose="02040503050406030204" pitchFamily="18" charset="0"/>
              </a:rPr>
              <a:t>  </a:t>
            </a:r>
          </a:p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tr-TR" sz="2400" dirty="0" smtClean="0">
              <a:latin typeface="Cambria" panose="02040503050406030204" pitchFamily="18" charset="0"/>
            </a:endParaRPr>
          </a:p>
          <a:p>
            <a:pPr marL="0" indent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  <a:p>
            <a:pPr marL="0" indent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</p:txBody>
      </p:sp>
      <p:pic>
        <p:nvPicPr>
          <p:cNvPr id="2056" name="Picture 8" descr="university icon ile ilgili görsel sonuc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2" b="17020"/>
          <a:stretch/>
        </p:blipFill>
        <p:spPr bwMode="auto">
          <a:xfrm>
            <a:off x="9277512" y="4547940"/>
            <a:ext cx="2198044" cy="161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tematik okullar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85" y="4768948"/>
            <a:ext cx="29718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5"/>
          <a:srcRect l="10474" r="11059"/>
          <a:stretch/>
        </p:blipFill>
        <p:spPr>
          <a:xfrm>
            <a:off x="5132744" y="4712102"/>
            <a:ext cx="2429333" cy="15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6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l="7050" t="8280" r="10065" b="3570"/>
          <a:stretch/>
        </p:blipFill>
        <p:spPr>
          <a:xfrm>
            <a:off x="9352547" y="1249430"/>
            <a:ext cx="2839453" cy="2261937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0629" y="571721"/>
            <a:ext cx="6444342" cy="9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tr-TR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Studies for Improvement and Development Vocational Education</a:t>
            </a:r>
            <a:endParaRPr lang="en-US" altLang="tr-TR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7523" y="1863969"/>
            <a:ext cx="6270478" cy="44923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b="1" dirty="0" smtClean="0">
                <a:latin typeface="Cambria" panose="02040503050406030204" pitchFamily="18" charset="0"/>
              </a:rPr>
              <a:t>S</a:t>
            </a:r>
            <a:r>
              <a:rPr lang="en-US" sz="2400" b="1" dirty="0" err="1" smtClean="0">
                <a:latin typeface="Cambria" panose="02040503050406030204" pitchFamily="18" charset="0"/>
              </a:rPr>
              <a:t>yrian</a:t>
            </a:r>
            <a:r>
              <a:rPr lang="en-US" sz="2400" b="1" dirty="0" smtClean="0">
                <a:latin typeface="Cambria" panose="02040503050406030204" pitchFamily="18" charset="0"/>
              </a:rPr>
              <a:t> Students</a:t>
            </a:r>
            <a:endParaRPr lang="tr-TR" sz="2400" b="1" dirty="0" smtClean="0">
              <a:latin typeface="Cambria" panose="02040503050406030204" pitchFamily="18" charset="0"/>
            </a:endParaRPr>
          </a:p>
          <a:p>
            <a:pPr marL="571500" indent="-342900"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tr-TR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Approximately </a:t>
            </a:r>
            <a:r>
              <a:rPr lang="tr-TR" sz="2400" dirty="0" smtClean="0">
                <a:latin typeface="Cambria" panose="02040503050406030204" pitchFamily="18" charset="0"/>
              </a:rPr>
              <a:t> </a:t>
            </a:r>
            <a:r>
              <a:rPr lang="tr-TR" sz="2400" dirty="0">
                <a:latin typeface="Cambria" panose="02040503050406030204" pitchFamily="18" charset="0"/>
              </a:rPr>
              <a:t>3.3 </a:t>
            </a:r>
            <a:r>
              <a:rPr lang="tr-TR" sz="2400" dirty="0" smtClean="0">
                <a:latin typeface="Cambria" panose="02040503050406030204" pitchFamily="18" charset="0"/>
              </a:rPr>
              <a:t>mi</a:t>
            </a:r>
            <a:r>
              <a:rPr lang="en-US" sz="2400" dirty="0" smtClean="0">
                <a:latin typeface="Cambria" panose="02040503050406030204" pitchFamily="18" charset="0"/>
              </a:rPr>
              <a:t>l</a:t>
            </a:r>
            <a:r>
              <a:rPr lang="tr-TR" sz="2400" dirty="0" smtClean="0">
                <a:latin typeface="Cambria" panose="02040503050406030204" pitchFamily="18" charset="0"/>
              </a:rPr>
              <a:t>l</a:t>
            </a:r>
            <a:r>
              <a:rPr lang="en-US" sz="2400" dirty="0" err="1" smtClean="0">
                <a:latin typeface="Cambria" panose="02040503050406030204" pitchFamily="18" charset="0"/>
              </a:rPr>
              <a:t>i</a:t>
            </a:r>
            <a:r>
              <a:rPr lang="tr-TR" sz="2400" dirty="0" smtClean="0">
                <a:latin typeface="Cambria" panose="02040503050406030204" pitchFamily="18" charset="0"/>
              </a:rPr>
              <a:t>on</a:t>
            </a:r>
            <a:r>
              <a:rPr lang="en-US" sz="2400" dirty="0" smtClean="0">
                <a:latin typeface="Cambria" panose="02040503050406030204" pitchFamily="18" charset="0"/>
              </a:rPr>
              <a:t>s</a:t>
            </a:r>
            <a:endParaRPr lang="tr-TR" sz="2400" dirty="0" smtClean="0">
              <a:latin typeface="Cambria" panose="02040503050406030204" pitchFamily="18" charset="0"/>
            </a:endParaRPr>
          </a:p>
          <a:p>
            <a:pPr marL="571500" indent="-342900"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tr-TR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Population in school age</a:t>
            </a:r>
            <a:r>
              <a:rPr lang="tr-TR" sz="2400" dirty="0" smtClean="0">
                <a:latin typeface="Cambria" panose="02040503050406030204" pitchFamily="18" charset="0"/>
              </a:rPr>
              <a:t>: 976 </a:t>
            </a:r>
            <a:r>
              <a:rPr lang="en-US" sz="2400" dirty="0" smtClean="0">
                <a:latin typeface="Cambria" panose="02040503050406030204" pitchFamily="18" charset="0"/>
              </a:rPr>
              <a:t>thousands</a:t>
            </a:r>
            <a:r>
              <a:rPr lang="tr-TR" sz="2400" dirty="0" smtClean="0">
                <a:latin typeface="Cambria" panose="02040503050406030204" pitchFamily="18" charset="0"/>
              </a:rPr>
              <a:t> </a:t>
            </a:r>
          </a:p>
          <a:p>
            <a:pPr marL="571500" indent="-342900"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tr-TR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Enrolled students</a:t>
            </a:r>
            <a:r>
              <a:rPr lang="tr-TR" sz="2400" dirty="0" smtClean="0">
                <a:latin typeface="Cambria" panose="02040503050406030204" pitchFamily="18" charset="0"/>
              </a:rPr>
              <a:t>: 613 bin</a:t>
            </a:r>
          </a:p>
          <a:p>
            <a:pPr marL="571500" indent="-342900"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tr-TR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VET</a:t>
            </a:r>
            <a:r>
              <a:rPr lang="tr-TR" sz="2400" dirty="0" smtClean="0">
                <a:latin typeface="Cambria" panose="02040503050406030204" pitchFamily="18" charset="0"/>
              </a:rPr>
              <a:t>: 3,842</a:t>
            </a:r>
          </a:p>
          <a:p>
            <a:pPr marL="571500" indent="-342900"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tr-TR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LLL</a:t>
            </a:r>
            <a:r>
              <a:rPr lang="tr-TR" sz="2400" dirty="0" smtClean="0">
                <a:latin typeface="Cambria" panose="02040503050406030204" pitchFamily="18" charset="0"/>
              </a:rPr>
              <a:t>: 65,719</a:t>
            </a:r>
            <a:endParaRPr lang="tr-TR" sz="2400" dirty="0">
              <a:latin typeface="Cambria" panose="02040503050406030204" pitchFamily="18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7000875" algn="l"/>
                <a:tab pos="10590213" algn="l"/>
                <a:tab pos="10672763" algn="l"/>
              </a:tabLst>
              <a:defRPr/>
            </a:pPr>
            <a:endParaRPr lang="tr-TR" sz="2400" dirty="0">
              <a:latin typeface="Cambria" panose="02040503050406030204" pitchFamily="18" charset="0"/>
            </a:endParaRPr>
          </a:p>
        </p:txBody>
      </p:sp>
      <p:pic>
        <p:nvPicPr>
          <p:cNvPr id="3074" name="Picture 2" descr="syrian refugees education turkey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633" y="3705716"/>
            <a:ext cx="4453524" cy="296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3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0629" y="571721"/>
            <a:ext cx="6444342" cy="9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tr-TR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Problem Fields</a:t>
            </a:r>
            <a:endParaRPr lang="en-US" altLang="tr-TR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0128" y="1619974"/>
            <a:ext cx="5244400" cy="33851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smtClean="0">
                <a:latin typeface="Cambria" panose="02040503050406030204" pitchFamily="18" charset="0"/>
              </a:rPr>
              <a:t>Value</a:t>
            </a:r>
            <a:r>
              <a:rPr lang="en-US" sz="2400" smtClean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given to </a:t>
            </a:r>
            <a:r>
              <a:rPr lang="tr-TR" sz="2400" dirty="0" smtClean="0">
                <a:latin typeface="Cambria" panose="02040503050406030204" pitchFamily="18" charset="0"/>
              </a:rPr>
              <a:t>VET,</a:t>
            </a:r>
          </a:p>
          <a:p>
            <a:pPr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Cambria" panose="02040503050406030204" pitchFamily="18" charset="0"/>
              </a:rPr>
              <a:t>Not to be supplied enough support by private sector</a:t>
            </a:r>
            <a:r>
              <a:rPr lang="tr-TR" sz="2400" dirty="0" smtClean="0">
                <a:latin typeface="Cambria" panose="02040503050406030204" pitchFamily="18" charset="0"/>
              </a:rPr>
              <a:t>,</a:t>
            </a:r>
            <a:endParaRPr lang="tr-TR" sz="2400" dirty="0">
              <a:latin typeface="Cambria" panose="020405030504060302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Cambria" panose="02040503050406030204" pitchFamily="18" charset="0"/>
              </a:rPr>
              <a:t>High demand for higher education</a:t>
            </a:r>
            <a:r>
              <a:rPr lang="tr-TR" sz="2400" dirty="0" smtClean="0">
                <a:latin typeface="Cambria" panose="02040503050406030204" pitchFamily="18" charset="0"/>
              </a:rPr>
              <a:t>.</a:t>
            </a:r>
            <a:endParaRPr lang="tr-TR" sz="2400" dirty="0">
              <a:latin typeface="Cambria" panose="02040503050406030204" pitchFamily="18" charset="0"/>
            </a:endParaRPr>
          </a:p>
        </p:txBody>
      </p:sp>
      <p:pic>
        <p:nvPicPr>
          <p:cNvPr id="4098" name="Picture 2" descr="Problem/S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502" y="1712078"/>
            <a:ext cx="5231298" cy="349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8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/>
              <a:pPr/>
              <a:t>7</a:t>
            </a:fld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7"/>
            <a:ext cx="12192000" cy="685800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7863114" y="3728265"/>
            <a:ext cx="4238171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tr-TR" sz="2800" b="1" dirty="0" smtClean="0">
                <a:solidFill>
                  <a:srgbClr val="002060"/>
                </a:solidFill>
                <a:latin typeface="Cambria" panose="02040503050406030204" pitchFamily="18" charset="0"/>
                <a:ea typeface="+mj-ea"/>
                <a:cs typeface="Times New Roman" panose="02020603050405020304" pitchFamily="18" charset="0"/>
              </a:rPr>
              <a:t>T</a:t>
            </a:r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  <a:ea typeface="+mj-ea"/>
                <a:cs typeface="Times New Roman" panose="02020603050405020304" pitchFamily="18" charset="0"/>
              </a:rPr>
              <a:t>HANKS</a:t>
            </a:r>
            <a:endParaRPr lang="tr-TR" sz="2800" b="1" dirty="0" smtClean="0">
              <a:solidFill>
                <a:srgbClr val="002060"/>
              </a:solidFill>
              <a:latin typeface="Cambria" panose="020405030504060302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tr-TR" sz="2800" b="1" dirty="0">
              <a:solidFill>
                <a:srgbClr val="002060"/>
              </a:solidFill>
              <a:latin typeface="Cambria" panose="020405030504060302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tr-TR" sz="2800" b="1" dirty="0" smtClean="0">
              <a:solidFill>
                <a:srgbClr val="002060"/>
              </a:solidFill>
              <a:latin typeface="Cambria" panose="020405030504060302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tr-TR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+mj-ea"/>
                <a:cs typeface="Times New Roman" panose="02020603050405020304" pitchFamily="18" charset="0"/>
              </a:rPr>
              <a:t>Dr</a:t>
            </a:r>
            <a:r>
              <a:rPr lang="tr-TR" sz="2400" b="1" dirty="0">
                <a:solidFill>
                  <a:srgbClr val="002060"/>
                </a:solidFill>
                <a:latin typeface="Cambria" panose="02040503050406030204" pitchFamily="18" charset="0"/>
                <a:ea typeface="+mj-ea"/>
                <a:cs typeface="Times New Roman" panose="02020603050405020304" pitchFamily="18" charset="0"/>
              </a:rPr>
              <a:t>. Recep </a:t>
            </a:r>
            <a:r>
              <a:rPr lang="tr-TR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+mj-ea"/>
                <a:cs typeface="Times New Roman" panose="02020603050405020304" pitchFamily="18" charset="0"/>
              </a:rPr>
              <a:t>ALTIN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Head of </a:t>
            </a:r>
            <a:r>
              <a:rPr lang="tr-TR" sz="2400" dirty="0" err="1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Educational</a:t>
            </a:r>
            <a:r>
              <a:rPr lang="tr-TR" sz="24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Policies</a:t>
            </a:r>
            <a:r>
              <a:rPr lang="tr-TR" sz="24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Department</a:t>
            </a:r>
            <a:endParaRPr lang="tr-TR" sz="2400" dirty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tr-TR" sz="2400" b="1" dirty="0">
              <a:solidFill>
                <a:srgbClr val="002060"/>
              </a:solidFill>
              <a:latin typeface="Cambria" panose="020405030504060302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tr-TR" sz="2400" b="1" dirty="0">
              <a:solidFill>
                <a:srgbClr val="002060"/>
              </a:solidFill>
              <a:latin typeface="Cambria" panose="02040503050406030204" pitchFamily="18" charset="0"/>
              <a:ea typeface="+mj-ea"/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</a:pPr>
            <a:endParaRPr lang="tr-TR" sz="2400" b="1" dirty="0">
              <a:solidFill>
                <a:srgbClr val="002060"/>
              </a:solidFill>
              <a:latin typeface="Cambria" panose="020405030504060302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tr-TR" sz="2000" b="1" dirty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56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4943</TotalTime>
  <Words>296</Words>
  <Application>Microsoft Office PowerPoint</Application>
  <PresentationFormat>Widescreen</PresentationFormat>
  <Paragraphs>68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Courier New</vt:lpstr>
      <vt:lpstr>Times New Roman</vt:lpstr>
      <vt:lpstr>Wingdings</vt:lpstr>
      <vt:lpstr>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BAYRAK</dc:creator>
  <cp:lastModifiedBy>Liia Kaarlop</cp:lastModifiedBy>
  <cp:revision>473</cp:revision>
  <cp:lastPrinted>2017-09-13T09:02:44Z</cp:lastPrinted>
  <dcterms:created xsi:type="dcterms:W3CDTF">2016-03-01T07:59:13Z</dcterms:created>
  <dcterms:modified xsi:type="dcterms:W3CDTF">2017-11-30T07:27:05Z</dcterms:modified>
</cp:coreProperties>
</file>