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8" r:id="rId2"/>
    <p:sldId id="257" r:id="rId3"/>
    <p:sldId id="259" r:id="rId4"/>
    <p:sldId id="261" r:id="rId5"/>
    <p:sldId id="266" r:id="rId6"/>
    <p:sldId id="262" r:id="rId7"/>
    <p:sldId id="263" r:id="rId8"/>
    <p:sldId id="264" r:id="rId9"/>
    <p:sldId id="269" r:id="rId10"/>
    <p:sldId id="274" r:id="rId11"/>
    <p:sldId id="267" r:id="rId12"/>
    <p:sldId id="272" r:id="rId13"/>
    <p:sldId id="273" r:id="rId14"/>
    <p:sldId id="270" r:id="rId15"/>
    <p:sldId id="265" r:id="rId16"/>
    <p:sldId id="271" r:id="rId17"/>
    <p:sldId id="276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11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zano Gabriele" userId="5c122f88-7a1b-427c-a806-cc5db08293cd" providerId="ADAL" clId="{9C576716-D3D2-4D20-970D-64104526A8F9}"/>
    <pc:docChg chg="undo custSel modSld">
      <pc:chgData name="Marzano Gabriele" userId="5c122f88-7a1b-427c-a806-cc5db08293cd" providerId="ADAL" clId="{9C576716-D3D2-4D20-970D-64104526A8F9}" dt="2017-10-18T13:04:33.899" v="80"/>
      <pc:docMkLst>
        <pc:docMk/>
      </pc:docMkLst>
      <pc:sldChg chg="modSp">
        <pc:chgData name="Marzano Gabriele" userId="5c122f88-7a1b-427c-a806-cc5db08293cd" providerId="ADAL" clId="{9C576716-D3D2-4D20-970D-64104526A8F9}" dt="2017-10-18T09:43:30.792" v="6"/>
        <pc:sldMkLst>
          <pc:docMk/>
          <pc:sldMk cId="1696670488" sldId="257"/>
        </pc:sldMkLst>
        <pc:spChg chg="mod">
          <ac:chgData name="Marzano Gabriele" userId="5c122f88-7a1b-427c-a806-cc5db08293cd" providerId="ADAL" clId="{9C576716-D3D2-4D20-970D-64104526A8F9}" dt="2017-10-18T09:43:30.792" v="6"/>
          <ac:spMkLst>
            <pc:docMk/>
            <pc:sldMk cId="1696670488" sldId="257"/>
            <ac:spMk id="7" creationId="{E9975464-737D-45BB-8FBE-3DBB6FD908D7}"/>
          </ac:spMkLst>
        </pc:spChg>
        <pc:cxnChg chg="mod">
          <ac:chgData name="Marzano Gabriele" userId="5c122f88-7a1b-427c-a806-cc5db08293cd" providerId="ADAL" clId="{9C576716-D3D2-4D20-970D-64104526A8F9}" dt="2017-10-18T09:43:15.060" v="4" actId="208"/>
          <ac:cxnSpMkLst>
            <pc:docMk/>
            <pc:sldMk cId="1696670488" sldId="257"/>
            <ac:cxnSpMk id="16" creationId="{A84D0833-67EE-4250-8BD4-00FC8CC14F95}"/>
          </ac:cxnSpMkLst>
        </pc:cxnChg>
      </pc:sldChg>
      <pc:sldChg chg="modSp">
        <pc:chgData name="Marzano Gabriele" userId="5c122f88-7a1b-427c-a806-cc5db08293cd" providerId="ADAL" clId="{9C576716-D3D2-4D20-970D-64104526A8F9}" dt="2017-10-18T09:50:31.005" v="78" actId="14100"/>
        <pc:sldMkLst>
          <pc:docMk/>
          <pc:sldMk cId="1673088751" sldId="258"/>
        </pc:sldMkLst>
        <pc:spChg chg="mod">
          <ac:chgData name="Marzano Gabriele" userId="5c122f88-7a1b-427c-a806-cc5db08293cd" providerId="ADAL" clId="{9C576716-D3D2-4D20-970D-64104526A8F9}" dt="2017-10-18T09:42:27.282" v="3"/>
          <ac:spMkLst>
            <pc:docMk/>
            <pc:sldMk cId="1673088751" sldId="258"/>
            <ac:spMk id="9" creationId="{ADE91772-C683-461E-9F88-EBDE9D805198}"/>
          </ac:spMkLst>
        </pc:spChg>
        <pc:spChg chg="mod">
          <ac:chgData name="Marzano Gabriele" userId="5c122f88-7a1b-427c-a806-cc5db08293cd" providerId="ADAL" clId="{9C576716-D3D2-4D20-970D-64104526A8F9}" dt="2017-10-18T09:50:31.005" v="78" actId="14100"/>
          <ac:spMkLst>
            <pc:docMk/>
            <pc:sldMk cId="1673088751" sldId="258"/>
            <ac:spMk id="14" creationId="{09EF0437-B49B-459D-86B5-9AB8E695734D}"/>
          </ac:spMkLst>
        </pc:spChg>
      </pc:sldChg>
      <pc:sldChg chg="modSp">
        <pc:chgData name="Marzano Gabriele" userId="5c122f88-7a1b-427c-a806-cc5db08293cd" providerId="ADAL" clId="{9C576716-D3D2-4D20-970D-64104526A8F9}" dt="2017-10-18T09:43:49.093" v="8"/>
        <pc:sldMkLst>
          <pc:docMk/>
          <pc:sldMk cId="1100421226" sldId="259"/>
        </pc:sldMkLst>
        <pc:spChg chg="mod">
          <ac:chgData name="Marzano Gabriele" userId="5c122f88-7a1b-427c-a806-cc5db08293cd" providerId="ADAL" clId="{9C576716-D3D2-4D20-970D-64104526A8F9}" dt="2017-10-18T09:43:49.093" v="8"/>
          <ac:spMkLst>
            <pc:docMk/>
            <pc:sldMk cId="1100421226" sldId="259"/>
            <ac:spMk id="7" creationId="{E9975464-737D-45BB-8FBE-3DBB6FD908D7}"/>
          </ac:spMkLst>
        </pc:spChg>
        <pc:cxnChg chg="mod">
          <ac:chgData name="Marzano Gabriele" userId="5c122f88-7a1b-427c-a806-cc5db08293cd" providerId="ADAL" clId="{9C576716-D3D2-4D20-970D-64104526A8F9}" dt="2017-10-18T09:43:44.154" v="7" actId="208"/>
          <ac:cxnSpMkLst>
            <pc:docMk/>
            <pc:sldMk cId="1100421226" sldId="259"/>
            <ac:cxnSpMk id="16" creationId="{A84D0833-67EE-4250-8BD4-00FC8CC14F95}"/>
          </ac:cxnSpMkLst>
        </pc:cxnChg>
      </pc:sldChg>
      <pc:sldChg chg="modSp">
        <pc:chgData name="Marzano Gabriele" userId="5c122f88-7a1b-427c-a806-cc5db08293cd" providerId="ADAL" clId="{9C576716-D3D2-4D20-970D-64104526A8F9}" dt="2017-10-18T09:44:02.492" v="10"/>
        <pc:sldMkLst>
          <pc:docMk/>
          <pc:sldMk cId="1651407078" sldId="261"/>
        </pc:sldMkLst>
        <pc:spChg chg="mod">
          <ac:chgData name="Marzano Gabriele" userId="5c122f88-7a1b-427c-a806-cc5db08293cd" providerId="ADAL" clId="{9C576716-D3D2-4D20-970D-64104526A8F9}" dt="2017-10-18T09:44:02.492" v="10"/>
          <ac:spMkLst>
            <pc:docMk/>
            <pc:sldMk cId="1651407078" sldId="261"/>
            <ac:spMk id="7" creationId="{E9975464-737D-45BB-8FBE-3DBB6FD908D7}"/>
          </ac:spMkLst>
        </pc:spChg>
        <pc:cxnChg chg="mod">
          <ac:chgData name="Marzano Gabriele" userId="5c122f88-7a1b-427c-a806-cc5db08293cd" providerId="ADAL" clId="{9C576716-D3D2-4D20-970D-64104526A8F9}" dt="2017-10-18T09:43:58.049" v="9" actId="208"/>
          <ac:cxnSpMkLst>
            <pc:docMk/>
            <pc:sldMk cId="1651407078" sldId="261"/>
            <ac:cxnSpMk id="16" creationId="{A84D0833-67EE-4250-8BD4-00FC8CC14F95}"/>
          </ac:cxnSpMkLst>
        </pc:cxnChg>
      </pc:sldChg>
      <pc:sldChg chg="modSp">
        <pc:chgData name="Marzano Gabriele" userId="5c122f88-7a1b-427c-a806-cc5db08293cd" providerId="ADAL" clId="{9C576716-D3D2-4D20-970D-64104526A8F9}" dt="2017-10-18T09:44:29.654" v="14"/>
        <pc:sldMkLst>
          <pc:docMk/>
          <pc:sldMk cId="3728384041" sldId="262"/>
        </pc:sldMkLst>
        <pc:spChg chg="mod">
          <ac:chgData name="Marzano Gabriele" userId="5c122f88-7a1b-427c-a806-cc5db08293cd" providerId="ADAL" clId="{9C576716-D3D2-4D20-970D-64104526A8F9}" dt="2017-10-18T09:44:29.654" v="14"/>
          <ac:spMkLst>
            <pc:docMk/>
            <pc:sldMk cId="3728384041" sldId="262"/>
            <ac:spMk id="7" creationId="{E9975464-737D-45BB-8FBE-3DBB6FD908D7}"/>
          </ac:spMkLst>
        </pc:spChg>
        <pc:cxnChg chg="mod">
          <ac:chgData name="Marzano Gabriele" userId="5c122f88-7a1b-427c-a806-cc5db08293cd" providerId="ADAL" clId="{9C576716-D3D2-4D20-970D-64104526A8F9}" dt="2017-10-18T09:44:26.297" v="13" actId="208"/>
          <ac:cxnSpMkLst>
            <pc:docMk/>
            <pc:sldMk cId="3728384041" sldId="262"/>
            <ac:cxnSpMk id="16" creationId="{A84D0833-67EE-4250-8BD4-00FC8CC14F95}"/>
          </ac:cxnSpMkLst>
        </pc:cxnChg>
      </pc:sldChg>
      <pc:sldChg chg="addSp delSp modSp">
        <pc:chgData name="Marzano Gabriele" userId="5c122f88-7a1b-427c-a806-cc5db08293cd" providerId="ADAL" clId="{9C576716-D3D2-4D20-970D-64104526A8F9}" dt="2017-10-18T09:46:16.206" v="40" actId="208"/>
        <pc:sldMkLst>
          <pc:docMk/>
          <pc:sldMk cId="3259653892" sldId="263"/>
        </pc:sldMkLst>
        <pc:spChg chg="del">
          <ac:chgData name="Marzano Gabriele" userId="5c122f88-7a1b-427c-a806-cc5db08293cd" providerId="ADAL" clId="{9C576716-D3D2-4D20-970D-64104526A8F9}" dt="2017-10-18T09:44:57.273" v="18" actId="478"/>
          <ac:spMkLst>
            <pc:docMk/>
            <pc:sldMk cId="3259653892" sldId="263"/>
            <ac:spMk id="7" creationId="{E9975464-737D-45BB-8FBE-3DBB6FD908D7}"/>
          </ac:spMkLst>
        </pc:spChg>
        <pc:spChg chg="mod">
          <ac:chgData name="Marzano Gabriele" userId="5c122f88-7a1b-427c-a806-cc5db08293cd" providerId="ADAL" clId="{9C576716-D3D2-4D20-970D-64104526A8F9}" dt="2017-10-18T09:44:54.510" v="17" actId="6549"/>
          <ac:spMkLst>
            <pc:docMk/>
            <pc:sldMk cId="3259653892" sldId="263"/>
            <ac:spMk id="11" creationId="{78463D1A-34B9-4595-82BF-0EF6E727C4F2}"/>
          </ac:spMkLst>
        </pc:spChg>
        <pc:spChg chg="add">
          <ac:chgData name="Marzano Gabriele" userId="5c122f88-7a1b-427c-a806-cc5db08293cd" providerId="ADAL" clId="{9C576716-D3D2-4D20-970D-64104526A8F9}" dt="2017-10-18T09:44:58.506" v="19"/>
          <ac:spMkLst>
            <pc:docMk/>
            <pc:sldMk cId="3259653892" sldId="263"/>
            <ac:spMk id="15" creationId="{A1F225D7-9C5A-4CDE-83BB-20BB95F65238}"/>
          </ac:spMkLst>
        </pc:spChg>
        <pc:cxnChg chg="mod">
          <ac:chgData name="Marzano Gabriele" userId="5c122f88-7a1b-427c-a806-cc5db08293cd" providerId="ADAL" clId="{9C576716-D3D2-4D20-970D-64104526A8F9}" dt="2017-10-18T09:46:16.206" v="40" actId="208"/>
          <ac:cxnSpMkLst>
            <pc:docMk/>
            <pc:sldMk cId="3259653892" sldId="263"/>
            <ac:cxnSpMk id="16" creationId="{A84D0833-67EE-4250-8BD4-00FC8CC14F95}"/>
          </ac:cxnSpMkLst>
        </pc:cxnChg>
      </pc:sldChg>
      <pc:sldChg chg="modSp">
        <pc:chgData name="Marzano Gabriele" userId="5c122f88-7a1b-427c-a806-cc5db08293cd" providerId="ADAL" clId="{9C576716-D3D2-4D20-970D-64104526A8F9}" dt="2017-10-18T09:44:41.229" v="16"/>
        <pc:sldMkLst>
          <pc:docMk/>
          <pc:sldMk cId="1093532260" sldId="264"/>
        </pc:sldMkLst>
        <pc:spChg chg="mod">
          <ac:chgData name="Marzano Gabriele" userId="5c122f88-7a1b-427c-a806-cc5db08293cd" providerId="ADAL" clId="{9C576716-D3D2-4D20-970D-64104526A8F9}" dt="2017-10-18T09:44:41.229" v="16"/>
          <ac:spMkLst>
            <pc:docMk/>
            <pc:sldMk cId="1093532260" sldId="264"/>
            <ac:spMk id="7" creationId="{E9975464-737D-45BB-8FBE-3DBB6FD908D7}"/>
          </ac:spMkLst>
        </pc:spChg>
        <pc:cxnChg chg="mod">
          <ac:chgData name="Marzano Gabriele" userId="5c122f88-7a1b-427c-a806-cc5db08293cd" providerId="ADAL" clId="{9C576716-D3D2-4D20-970D-64104526A8F9}" dt="2017-10-18T09:44:36.450" v="15" actId="208"/>
          <ac:cxnSpMkLst>
            <pc:docMk/>
            <pc:sldMk cId="1093532260" sldId="264"/>
            <ac:cxnSpMk id="16" creationId="{A84D0833-67EE-4250-8BD4-00FC8CC14F95}"/>
          </ac:cxnSpMkLst>
        </pc:cxnChg>
      </pc:sldChg>
      <pc:sldChg chg="addSp delSp modSp">
        <pc:chgData name="Marzano Gabriele" userId="5c122f88-7a1b-427c-a806-cc5db08293cd" providerId="ADAL" clId="{9C576716-D3D2-4D20-970D-64104526A8F9}" dt="2017-10-18T09:46:57.375" v="53"/>
        <pc:sldMkLst>
          <pc:docMk/>
          <pc:sldMk cId="3943720812" sldId="265"/>
        </pc:sldMkLst>
        <pc:spChg chg="del">
          <ac:chgData name="Marzano Gabriele" userId="5c122f88-7a1b-427c-a806-cc5db08293cd" providerId="ADAL" clId="{9C576716-D3D2-4D20-970D-64104526A8F9}" dt="2017-10-18T09:45:30.929" v="32" actId="478"/>
          <ac:spMkLst>
            <pc:docMk/>
            <pc:sldMk cId="3943720812" sldId="265"/>
            <ac:spMk id="7" creationId="{E9975464-737D-45BB-8FBE-3DBB6FD908D7}"/>
          </ac:spMkLst>
        </pc:spChg>
        <pc:spChg chg="mod">
          <ac:chgData name="Marzano Gabriele" userId="5c122f88-7a1b-427c-a806-cc5db08293cd" providerId="ADAL" clId="{9C576716-D3D2-4D20-970D-64104526A8F9}" dt="2017-10-18T09:45:34.075" v="34" actId="20577"/>
          <ac:spMkLst>
            <pc:docMk/>
            <pc:sldMk cId="3943720812" sldId="265"/>
            <ac:spMk id="11" creationId="{78463D1A-34B9-4595-82BF-0EF6E727C4F2}"/>
          </ac:spMkLst>
        </pc:spChg>
        <pc:spChg chg="add">
          <ac:chgData name="Marzano Gabriele" userId="5c122f88-7a1b-427c-a806-cc5db08293cd" providerId="ADAL" clId="{9C576716-D3D2-4D20-970D-64104526A8F9}" dt="2017-10-18T09:45:31.533" v="33"/>
          <ac:spMkLst>
            <pc:docMk/>
            <pc:sldMk cId="3943720812" sldId="265"/>
            <ac:spMk id="15" creationId="{5AFA365D-1D40-4870-9A73-0E9978C3E199}"/>
          </ac:spMkLst>
        </pc:spChg>
        <pc:spChg chg="add del">
          <ac:chgData name="Marzano Gabriele" userId="5c122f88-7a1b-427c-a806-cc5db08293cd" providerId="ADAL" clId="{9C576716-D3D2-4D20-970D-64104526A8F9}" dt="2017-10-18T09:46:52.704" v="51" actId="478"/>
          <ac:spMkLst>
            <pc:docMk/>
            <pc:sldMk cId="3943720812" sldId="265"/>
            <ac:spMk id="6151" creationId="{31913B7F-4D87-41E1-A772-E837D31261EB}"/>
          </ac:spMkLst>
        </pc:spChg>
        <pc:cxnChg chg="del">
          <ac:chgData name="Marzano Gabriele" userId="5c122f88-7a1b-427c-a806-cc5db08293cd" providerId="ADAL" clId="{9C576716-D3D2-4D20-970D-64104526A8F9}" dt="2017-10-18T09:46:56.622" v="52" actId="478"/>
          <ac:cxnSpMkLst>
            <pc:docMk/>
            <pc:sldMk cId="3943720812" sldId="265"/>
            <ac:cxnSpMk id="16" creationId="{A84D0833-67EE-4250-8BD4-00FC8CC14F95}"/>
          </ac:cxnSpMkLst>
        </pc:cxnChg>
        <pc:cxnChg chg="add">
          <ac:chgData name="Marzano Gabriele" userId="5c122f88-7a1b-427c-a806-cc5db08293cd" providerId="ADAL" clId="{9C576716-D3D2-4D20-970D-64104526A8F9}" dt="2017-10-18T09:46:57.375" v="53"/>
          <ac:cxnSpMkLst>
            <pc:docMk/>
            <pc:sldMk cId="3943720812" sldId="265"/>
            <ac:cxnSpMk id="17" creationId="{EA128284-B01D-4358-886C-72763F4421EF}"/>
          </ac:cxnSpMkLst>
        </pc:cxnChg>
      </pc:sldChg>
      <pc:sldChg chg="modSp">
        <pc:chgData name="Marzano Gabriele" userId="5c122f88-7a1b-427c-a806-cc5db08293cd" providerId="ADAL" clId="{9C576716-D3D2-4D20-970D-64104526A8F9}" dt="2017-10-18T09:44:18.993" v="12"/>
        <pc:sldMkLst>
          <pc:docMk/>
          <pc:sldMk cId="274233094" sldId="266"/>
        </pc:sldMkLst>
        <pc:spChg chg="mod">
          <ac:chgData name="Marzano Gabriele" userId="5c122f88-7a1b-427c-a806-cc5db08293cd" providerId="ADAL" clId="{9C576716-D3D2-4D20-970D-64104526A8F9}" dt="2017-10-18T09:44:18.993" v="12"/>
          <ac:spMkLst>
            <pc:docMk/>
            <pc:sldMk cId="274233094" sldId="266"/>
            <ac:spMk id="7" creationId="{E9975464-737D-45BB-8FBE-3DBB6FD908D7}"/>
          </ac:spMkLst>
        </pc:spChg>
        <pc:cxnChg chg="mod">
          <ac:chgData name="Marzano Gabriele" userId="5c122f88-7a1b-427c-a806-cc5db08293cd" providerId="ADAL" clId="{9C576716-D3D2-4D20-970D-64104526A8F9}" dt="2017-10-18T09:44:13.512" v="11" actId="208"/>
          <ac:cxnSpMkLst>
            <pc:docMk/>
            <pc:sldMk cId="274233094" sldId="266"/>
            <ac:cxnSpMk id="16" creationId="{A84D0833-67EE-4250-8BD4-00FC8CC14F95}"/>
          </ac:cxnSpMkLst>
        </pc:cxnChg>
      </pc:sldChg>
      <pc:sldChg chg="addSp delSp">
        <pc:chgData name="Marzano Gabriele" userId="5c122f88-7a1b-427c-a806-cc5db08293cd" providerId="ADAL" clId="{9C576716-D3D2-4D20-970D-64104526A8F9}" dt="2017-10-18T09:46:34.928" v="45"/>
        <pc:sldMkLst>
          <pc:docMk/>
          <pc:sldMk cId="229529575" sldId="267"/>
        </pc:sldMkLst>
        <pc:spChg chg="del">
          <ac:chgData name="Marzano Gabriele" userId="5c122f88-7a1b-427c-a806-cc5db08293cd" providerId="ADAL" clId="{9C576716-D3D2-4D20-970D-64104526A8F9}" dt="2017-10-18T09:45:11.651" v="24" actId="478"/>
          <ac:spMkLst>
            <pc:docMk/>
            <pc:sldMk cId="229529575" sldId="267"/>
            <ac:spMk id="7" creationId="{E9975464-737D-45BB-8FBE-3DBB6FD908D7}"/>
          </ac:spMkLst>
        </pc:spChg>
        <pc:spChg chg="add">
          <ac:chgData name="Marzano Gabriele" userId="5c122f88-7a1b-427c-a806-cc5db08293cd" providerId="ADAL" clId="{9C576716-D3D2-4D20-970D-64104526A8F9}" dt="2017-10-18T09:45:12.384" v="25"/>
          <ac:spMkLst>
            <pc:docMk/>
            <pc:sldMk cId="229529575" sldId="267"/>
            <ac:spMk id="15" creationId="{B6CA4761-1872-4B1D-ABA0-E16DA46CB365}"/>
          </ac:spMkLst>
        </pc:spChg>
        <pc:cxnChg chg="del">
          <ac:chgData name="Marzano Gabriele" userId="5c122f88-7a1b-427c-a806-cc5db08293cd" providerId="ADAL" clId="{9C576716-D3D2-4D20-970D-64104526A8F9}" dt="2017-10-18T09:46:34.145" v="44" actId="478"/>
          <ac:cxnSpMkLst>
            <pc:docMk/>
            <pc:sldMk cId="229529575" sldId="267"/>
            <ac:cxnSpMk id="16" creationId="{A84D0833-67EE-4250-8BD4-00FC8CC14F95}"/>
          </ac:cxnSpMkLst>
        </pc:cxnChg>
        <pc:cxnChg chg="add">
          <ac:chgData name="Marzano Gabriele" userId="5c122f88-7a1b-427c-a806-cc5db08293cd" providerId="ADAL" clId="{9C576716-D3D2-4D20-970D-64104526A8F9}" dt="2017-10-18T09:46:34.928" v="45"/>
          <ac:cxnSpMkLst>
            <pc:docMk/>
            <pc:sldMk cId="229529575" sldId="267"/>
            <ac:cxnSpMk id="17" creationId="{B12622AD-F283-4206-8B65-45FCC0AC2DEF}"/>
          </ac:cxnSpMkLst>
        </pc:cxnChg>
      </pc:sldChg>
      <pc:sldChg chg="addSp delSp modSp">
        <pc:chgData name="Marzano Gabriele" userId="5c122f88-7a1b-427c-a806-cc5db08293cd" providerId="ADAL" clId="{9C576716-D3D2-4D20-970D-64104526A8F9}" dt="2017-10-18T09:46:30.595" v="43" actId="1037"/>
        <pc:sldMkLst>
          <pc:docMk/>
          <pc:sldMk cId="2856503268" sldId="269"/>
        </pc:sldMkLst>
        <pc:spChg chg="del">
          <ac:chgData name="Marzano Gabriele" userId="5c122f88-7a1b-427c-a806-cc5db08293cd" providerId="ADAL" clId="{9C576716-D3D2-4D20-970D-64104526A8F9}" dt="2017-10-18T09:45:03.807" v="20" actId="478"/>
          <ac:spMkLst>
            <pc:docMk/>
            <pc:sldMk cId="2856503268" sldId="269"/>
            <ac:spMk id="7" creationId="{E9975464-737D-45BB-8FBE-3DBB6FD908D7}"/>
          </ac:spMkLst>
        </pc:spChg>
        <pc:spChg chg="add">
          <ac:chgData name="Marzano Gabriele" userId="5c122f88-7a1b-427c-a806-cc5db08293cd" providerId="ADAL" clId="{9C576716-D3D2-4D20-970D-64104526A8F9}" dt="2017-10-18T09:45:04.323" v="21"/>
          <ac:spMkLst>
            <pc:docMk/>
            <pc:sldMk cId="2856503268" sldId="269"/>
            <ac:spMk id="15" creationId="{849E3A51-02A8-4A49-ABB9-18676AAB5AC4}"/>
          </ac:spMkLst>
        </pc:spChg>
        <pc:cxnChg chg="del">
          <ac:chgData name="Marzano Gabriele" userId="5c122f88-7a1b-427c-a806-cc5db08293cd" providerId="ADAL" clId="{9C576716-D3D2-4D20-970D-64104526A8F9}" dt="2017-10-18T09:46:26.350" v="41" actId="478"/>
          <ac:cxnSpMkLst>
            <pc:docMk/>
            <pc:sldMk cId="2856503268" sldId="269"/>
            <ac:cxnSpMk id="16" creationId="{A84D0833-67EE-4250-8BD4-00FC8CC14F95}"/>
          </ac:cxnSpMkLst>
        </pc:cxnChg>
        <pc:cxnChg chg="add mod">
          <ac:chgData name="Marzano Gabriele" userId="5c122f88-7a1b-427c-a806-cc5db08293cd" providerId="ADAL" clId="{9C576716-D3D2-4D20-970D-64104526A8F9}" dt="2017-10-18T09:46:30.595" v="43" actId="1037"/>
          <ac:cxnSpMkLst>
            <pc:docMk/>
            <pc:sldMk cId="2856503268" sldId="269"/>
            <ac:cxnSpMk id="17" creationId="{9B482518-84A9-460E-BCD5-4F0918646C6D}"/>
          </ac:cxnSpMkLst>
        </pc:cxnChg>
      </pc:sldChg>
      <pc:sldChg chg="addSp delSp">
        <pc:chgData name="Marzano Gabriele" userId="5c122f88-7a1b-427c-a806-cc5db08293cd" providerId="ADAL" clId="{9C576716-D3D2-4D20-970D-64104526A8F9}" dt="2017-10-18T09:46:47.242" v="49"/>
        <pc:sldMkLst>
          <pc:docMk/>
          <pc:sldMk cId="310724165" sldId="270"/>
        </pc:sldMkLst>
        <pc:spChg chg="del">
          <ac:chgData name="Marzano Gabriele" userId="5c122f88-7a1b-427c-a806-cc5db08293cd" providerId="ADAL" clId="{9C576716-D3D2-4D20-970D-64104526A8F9}" dt="2017-10-18T09:45:24.671" v="30" actId="478"/>
          <ac:spMkLst>
            <pc:docMk/>
            <pc:sldMk cId="310724165" sldId="270"/>
            <ac:spMk id="7" creationId="{E9975464-737D-45BB-8FBE-3DBB6FD908D7}"/>
          </ac:spMkLst>
        </pc:spChg>
        <pc:spChg chg="add">
          <ac:chgData name="Marzano Gabriele" userId="5c122f88-7a1b-427c-a806-cc5db08293cd" providerId="ADAL" clId="{9C576716-D3D2-4D20-970D-64104526A8F9}" dt="2017-10-18T09:45:25.545" v="31"/>
          <ac:spMkLst>
            <pc:docMk/>
            <pc:sldMk cId="310724165" sldId="270"/>
            <ac:spMk id="15" creationId="{C0945B80-5A41-48CC-84FC-75573987F59A}"/>
          </ac:spMkLst>
        </pc:spChg>
        <pc:cxnChg chg="del">
          <ac:chgData name="Marzano Gabriele" userId="5c122f88-7a1b-427c-a806-cc5db08293cd" providerId="ADAL" clId="{9C576716-D3D2-4D20-970D-64104526A8F9}" dt="2017-10-18T09:46:46.650" v="48" actId="478"/>
          <ac:cxnSpMkLst>
            <pc:docMk/>
            <pc:sldMk cId="310724165" sldId="270"/>
            <ac:cxnSpMk id="16" creationId="{A84D0833-67EE-4250-8BD4-00FC8CC14F95}"/>
          </ac:cxnSpMkLst>
        </pc:cxnChg>
        <pc:cxnChg chg="add">
          <ac:chgData name="Marzano Gabriele" userId="5c122f88-7a1b-427c-a806-cc5db08293cd" providerId="ADAL" clId="{9C576716-D3D2-4D20-970D-64104526A8F9}" dt="2017-10-18T09:46:47.242" v="49"/>
          <ac:cxnSpMkLst>
            <pc:docMk/>
            <pc:sldMk cId="310724165" sldId="270"/>
            <ac:cxnSpMk id="17" creationId="{F6C6E77D-4E70-42ED-A6FB-2D5918F45D9A}"/>
          </ac:cxnSpMkLst>
        </pc:cxnChg>
      </pc:sldChg>
      <pc:sldChg chg="addSp delSp modSp">
        <pc:chgData name="Marzano Gabriele" userId="5c122f88-7a1b-427c-a806-cc5db08293cd" providerId="ADAL" clId="{9C576716-D3D2-4D20-970D-64104526A8F9}" dt="2017-10-18T09:47:18.922" v="59"/>
        <pc:sldMkLst>
          <pc:docMk/>
          <pc:sldMk cId="2105300319" sldId="271"/>
        </pc:sldMkLst>
        <pc:spChg chg="del">
          <ac:chgData name="Marzano Gabriele" userId="5c122f88-7a1b-427c-a806-cc5db08293cd" providerId="ADAL" clId="{9C576716-D3D2-4D20-970D-64104526A8F9}" dt="2017-10-18T09:45:37.899" v="35" actId="478"/>
          <ac:spMkLst>
            <pc:docMk/>
            <pc:sldMk cId="2105300319" sldId="271"/>
            <ac:spMk id="7" creationId="{E9975464-737D-45BB-8FBE-3DBB6FD908D7}"/>
          </ac:spMkLst>
        </pc:spChg>
        <pc:spChg chg="mod">
          <ac:chgData name="Marzano Gabriele" userId="5c122f88-7a1b-427c-a806-cc5db08293cd" providerId="ADAL" clId="{9C576716-D3D2-4D20-970D-64104526A8F9}" dt="2017-10-18T09:47:15.302" v="57" actId="20577"/>
          <ac:spMkLst>
            <pc:docMk/>
            <pc:sldMk cId="2105300319" sldId="271"/>
            <ac:spMk id="11" creationId="{78463D1A-34B9-4595-82BF-0EF6E727C4F2}"/>
          </ac:spMkLst>
        </pc:spChg>
        <pc:spChg chg="add">
          <ac:chgData name="Marzano Gabriele" userId="5c122f88-7a1b-427c-a806-cc5db08293cd" providerId="ADAL" clId="{9C576716-D3D2-4D20-970D-64104526A8F9}" dt="2017-10-18T09:45:38.539" v="36"/>
          <ac:spMkLst>
            <pc:docMk/>
            <pc:sldMk cId="2105300319" sldId="271"/>
            <ac:spMk id="15" creationId="{72DF7AB6-8245-4709-B613-791AFF285668}"/>
          </ac:spMkLst>
        </pc:spChg>
        <pc:cxnChg chg="del">
          <ac:chgData name="Marzano Gabriele" userId="5c122f88-7a1b-427c-a806-cc5db08293cd" providerId="ADAL" clId="{9C576716-D3D2-4D20-970D-64104526A8F9}" dt="2017-10-18T09:47:18.017" v="58" actId="478"/>
          <ac:cxnSpMkLst>
            <pc:docMk/>
            <pc:sldMk cId="2105300319" sldId="271"/>
            <ac:cxnSpMk id="16" creationId="{A84D0833-67EE-4250-8BD4-00FC8CC14F95}"/>
          </ac:cxnSpMkLst>
        </pc:cxnChg>
        <pc:cxnChg chg="add">
          <ac:chgData name="Marzano Gabriele" userId="5c122f88-7a1b-427c-a806-cc5db08293cd" providerId="ADAL" clId="{9C576716-D3D2-4D20-970D-64104526A8F9}" dt="2017-10-18T09:47:18.922" v="59"/>
          <ac:cxnSpMkLst>
            <pc:docMk/>
            <pc:sldMk cId="2105300319" sldId="271"/>
            <ac:cxnSpMk id="17" creationId="{B18D131C-E60F-49F8-96BD-C7836CB1C419}"/>
          </ac:cxnSpMkLst>
        </pc:cxnChg>
      </pc:sldChg>
      <pc:sldChg chg="addSp delSp">
        <pc:chgData name="Marzano Gabriele" userId="5c122f88-7a1b-427c-a806-cc5db08293cd" providerId="ADAL" clId="{9C576716-D3D2-4D20-970D-64104526A8F9}" dt="2017-10-18T09:46:42.122" v="47"/>
        <pc:sldMkLst>
          <pc:docMk/>
          <pc:sldMk cId="887456001" sldId="272"/>
        </pc:sldMkLst>
        <pc:spChg chg="del">
          <ac:chgData name="Marzano Gabriele" userId="5c122f88-7a1b-427c-a806-cc5db08293cd" providerId="ADAL" clId="{9C576716-D3D2-4D20-970D-64104526A8F9}" dt="2017-10-18T09:45:20.052" v="28" actId="478"/>
          <ac:spMkLst>
            <pc:docMk/>
            <pc:sldMk cId="887456001" sldId="272"/>
            <ac:spMk id="7" creationId="{E9975464-737D-45BB-8FBE-3DBB6FD908D7}"/>
          </ac:spMkLst>
        </pc:spChg>
        <pc:spChg chg="add">
          <ac:chgData name="Marzano Gabriele" userId="5c122f88-7a1b-427c-a806-cc5db08293cd" providerId="ADAL" clId="{9C576716-D3D2-4D20-970D-64104526A8F9}" dt="2017-10-18T09:45:20.662" v="29"/>
          <ac:spMkLst>
            <pc:docMk/>
            <pc:sldMk cId="887456001" sldId="272"/>
            <ac:spMk id="15" creationId="{CE91BC7E-6D5C-43E5-9719-63F13EB25BDE}"/>
          </ac:spMkLst>
        </pc:spChg>
        <pc:cxnChg chg="del">
          <ac:chgData name="Marzano Gabriele" userId="5c122f88-7a1b-427c-a806-cc5db08293cd" providerId="ADAL" clId="{9C576716-D3D2-4D20-970D-64104526A8F9}" dt="2017-10-18T09:46:41.436" v="46" actId="478"/>
          <ac:cxnSpMkLst>
            <pc:docMk/>
            <pc:sldMk cId="887456001" sldId="272"/>
            <ac:cxnSpMk id="16" creationId="{A84D0833-67EE-4250-8BD4-00FC8CC14F95}"/>
          </ac:cxnSpMkLst>
        </pc:cxnChg>
        <pc:cxnChg chg="add">
          <ac:chgData name="Marzano Gabriele" userId="5c122f88-7a1b-427c-a806-cc5db08293cd" providerId="ADAL" clId="{9C576716-D3D2-4D20-970D-64104526A8F9}" dt="2017-10-18T09:46:42.122" v="47"/>
          <ac:cxnSpMkLst>
            <pc:docMk/>
            <pc:sldMk cId="887456001" sldId="272"/>
            <ac:cxnSpMk id="17" creationId="{771EF405-396F-464C-8051-991860864F30}"/>
          </ac:cxnSpMkLst>
        </pc:cxnChg>
      </pc:sldChg>
      <pc:sldChg chg="addSp delSp">
        <pc:chgData name="Marzano Gabriele" userId="5c122f88-7a1b-427c-a806-cc5db08293cd" providerId="ADAL" clId="{9C576716-D3D2-4D20-970D-64104526A8F9}" dt="2017-10-18T09:47:28.774" v="61"/>
        <pc:sldMkLst>
          <pc:docMk/>
          <pc:sldMk cId="4270547405" sldId="273"/>
        </pc:sldMkLst>
        <pc:spChg chg="del">
          <ac:chgData name="Marzano Gabriele" userId="5c122f88-7a1b-427c-a806-cc5db08293cd" providerId="ADAL" clId="{9C576716-D3D2-4D20-970D-64104526A8F9}" dt="2017-10-18T09:45:15.898" v="26" actId="478"/>
          <ac:spMkLst>
            <pc:docMk/>
            <pc:sldMk cId="4270547405" sldId="273"/>
            <ac:spMk id="7" creationId="{E9975464-737D-45BB-8FBE-3DBB6FD908D7}"/>
          </ac:spMkLst>
        </pc:spChg>
        <pc:spChg chg="add">
          <ac:chgData name="Marzano Gabriele" userId="5c122f88-7a1b-427c-a806-cc5db08293cd" providerId="ADAL" clId="{9C576716-D3D2-4D20-970D-64104526A8F9}" dt="2017-10-18T09:45:16.444" v="27"/>
          <ac:spMkLst>
            <pc:docMk/>
            <pc:sldMk cId="4270547405" sldId="273"/>
            <ac:spMk id="15" creationId="{933236F9-97EB-4558-8748-0ABC6BA536EA}"/>
          </ac:spMkLst>
        </pc:spChg>
        <pc:cxnChg chg="del">
          <ac:chgData name="Marzano Gabriele" userId="5c122f88-7a1b-427c-a806-cc5db08293cd" providerId="ADAL" clId="{9C576716-D3D2-4D20-970D-64104526A8F9}" dt="2017-10-18T09:47:27.807" v="60" actId="478"/>
          <ac:cxnSpMkLst>
            <pc:docMk/>
            <pc:sldMk cId="4270547405" sldId="273"/>
            <ac:cxnSpMk id="16" creationId="{A84D0833-67EE-4250-8BD4-00FC8CC14F95}"/>
          </ac:cxnSpMkLst>
        </pc:cxnChg>
        <pc:cxnChg chg="add">
          <ac:chgData name="Marzano Gabriele" userId="5c122f88-7a1b-427c-a806-cc5db08293cd" providerId="ADAL" clId="{9C576716-D3D2-4D20-970D-64104526A8F9}" dt="2017-10-18T09:47:28.774" v="61"/>
          <ac:cxnSpMkLst>
            <pc:docMk/>
            <pc:sldMk cId="4270547405" sldId="273"/>
            <ac:cxnSpMk id="17" creationId="{46C931A5-1A4E-4A0F-8694-3B15965704B1}"/>
          </ac:cxnSpMkLst>
        </pc:cxnChg>
      </pc:sldChg>
      <pc:sldChg chg="addSp delSp modSp">
        <pc:chgData name="Marzano Gabriele" userId="5c122f88-7a1b-427c-a806-cc5db08293cd" providerId="ADAL" clId="{9C576716-D3D2-4D20-970D-64104526A8F9}" dt="2017-10-18T09:47:36.867" v="65" actId="1035"/>
        <pc:sldMkLst>
          <pc:docMk/>
          <pc:sldMk cId="3326577459" sldId="274"/>
        </pc:sldMkLst>
        <pc:spChg chg="del">
          <ac:chgData name="Marzano Gabriele" userId="5c122f88-7a1b-427c-a806-cc5db08293cd" providerId="ADAL" clId="{9C576716-D3D2-4D20-970D-64104526A8F9}" dt="2017-10-18T09:45:07.709" v="22" actId="478"/>
          <ac:spMkLst>
            <pc:docMk/>
            <pc:sldMk cId="3326577459" sldId="274"/>
            <ac:spMk id="7" creationId="{E9975464-737D-45BB-8FBE-3DBB6FD908D7}"/>
          </ac:spMkLst>
        </pc:spChg>
        <pc:spChg chg="add">
          <ac:chgData name="Marzano Gabriele" userId="5c122f88-7a1b-427c-a806-cc5db08293cd" providerId="ADAL" clId="{9C576716-D3D2-4D20-970D-64104526A8F9}" dt="2017-10-18T09:45:08.453" v="23"/>
          <ac:spMkLst>
            <pc:docMk/>
            <pc:sldMk cId="3326577459" sldId="274"/>
            <ac:spMk id="15" creationId="{FF1C0E48-F787-4095-B8A2-E784D1BD7C94}"/>
          </ac:spMkLst>
        </pc:spChg>
        <pc:cxnChg chg="del">
          <ac:chgData name="Marzano Gabriele" userId="5c122f88-7a1b-427c-a806-cc5db08293cd" providerId="ADAL" clId="{9C576716-D3D2-4D20-970D-64104526A8F9}" dt="2017-10-18T09:47:35.038" v="62" actId="478"/>
          <ac:cxnSpMkLst>
            <pc:docMk/>
            <pc:sldMk cId="3326577459" sldId="274"/>
            <ac:cxnSpMk id="16" creationId="{A84D0833-67EE-4250-8BD4-00FC8CC14F95}"/>
          </ac:cxnSpMkLst>
        </pc:cxnChg>
        <pc:cxnChg chg="add mod">
          <ac:chgData name="Marzano Gabriele" userId="5c122f88-7a1b-427c-a806-cc5db08293cd" providerId="ADAL" clId="{9C576716-D3D2-4D20-970D-64104526A8F9}" dt="2017-10-18T09:47:36.867" v="65" actId="1035"/>
          <ac:cxnSpMkLst>
            <pc:docMk/>
            <pc:sldMk cId="3326577459" sldId="274"/>
            <ac:cxnSpMk id="17" creationId="{CC082141-2C7A-4641-B8AD-641906DFDDBA}"/>
          </ac:cxnSpMkLst>
        </pc:cxnChg>
      </pc:sldChg>
      <pc:sldChg chg="modSp">
        <pc:chgData name="Marzano Gabriele" userId="5c122f88-7a1b-427c-a806-cc5db08293cd" providerId="ADAL" clId="{9C576716-D3D2-4D20-970D-64104526A8F9}" dt="2017-10-18T09:48:26.731" v="77" actId="1035"/>
        <pc:sldMkLst>
          <pc:docMk/>
          <pc:sldMk cId="314207691" sldId="275"/>
        </pc:sldMkLst>
        <pc:spChg chg="mod">
          <ac:chgData name="Marzano Gabriele" userId="5c122f88-7a1b-427c-a806-cc5db08293cd" providerId="ADAL" clId="{9C576716-D3D2-4D20-970D-64104526A8F9}" dt="2017-10-18T09:45:57.320" v="39"/>
          <ac:spMkLst>
            <pc:docMk/>
            <pc:sldMk cId="314207691" sldId="275"/>
            <ac:spMk id="9" creationId="{ADE91772-C683-461E-9F88-EBDE9D805198}"/>
          </ac:spMkLst>
        </pc:spChg>
        <pc:picChg chg="mod">
          <ac:chgData name="Marzano Gabriele" userId="5c122f88-7a1b-427c-a806-cc5db08293cd" providerId="ADAL" clId="{9C576716-D3D2-4D20-970D-64104526A8F9}" dt="2017-10-18T09:48:26.731" v="77" actId="1035"/>
          <ac:picMkLst>
            <pc:docMk/>
            <pc:sldMk cId="314207691" sldId="275"/>
            <ac:picMk id="12" creationId="{C177F2DE-2994-46C6-A9FA-03C64E1BB6DF}"/>
          </ac:picMkLst>
        </pc:picChg>
      </pc:sldChg>
      <pc:sldChg chg="addSp delSp modSp">
        <pc:chgData name="Marzano Gabriele" userId="5c122f88-7a1b-427c-a806-cc5db08293cd" providerId="ADAL" clId="{9C576716-D3D2-4D20-970D-64104526A8F9}" dt="2017-10-18T13:04:33.899" v="80"/>
        <pc:sldMkLst>
          <pc:docMk/>
          <pc:sldMk cId="3585460487" sldId="276"/>
        </pc:sldMkLst>
        <pc:spChg chg="del">
          <ac:chgData name="Marzano Gabriele" userId="5c122f88-7a1b-427c-a806-cc5db08293cd" providerId="ADAL" clId="{9C576716-D3D2-4D20-970D-64104526A8F9}" dt="2017-10-18T09:45:41.893" v="37" actId="478"/>
          <ac:spMkLst>
            <pc:docMk/>
            <pc:sldMk cId="3585460487" sldId="276"/>
            <ac:spMk id="7" creationId="{E9975464-737D-45BB-8FBE-3DBB6FD908D7}"/>
          </ac:spMkLst>
        </pc:spChg>
        <pc:spChg chg="mod">
          <ac:chgData name="Marzano Gabriele" userId="5c122f88-7a1b-427c-a806-cc5db08293cd" providerId="ADAL" clId="{9C576716-D3D2-4D20-970D-64104526A8F9}" dt="2017-10-18T13:04:33.899" v="80"/>
          <ac:spMkLst>
            <pc:docMk/>
            <pc:sldMk cId="3585460487" sldId="276"/>
            <ac:spMk id="11" creationId="{78463D1A-34B9-4595-82BF-0EF6E727C4F2}"/>
          </ac:spMkLst>
        </pc:spChg>
        <pc:spChg chg="add">
          <ac:chgData name="Marzano Gabriele" userId="5c122f88-7a1b-427c-a806-cc5db08293cd" providerId="ADAL" clId="{9C576716-D3D2-4D20-970D-64104526A8F9}" dt="2017-10-18T09:45:42.501" v="38"/>
          <ac:spMkLst>
            <pc:docMk/>
            <pc:sldMk cId="3585460487" sldId="276"/>
            <ac:spMk id="15" creationId="{1841B40E-534D-45F9-950D-2347C8D1C0E9}"/>
          </ac:spMkLst>
        </pc:spChg>
        <pc:cxnChg chg="del">
          <ac:chgData name="Marzano Gabriele" userId="5c122f88-7a1b-427c-a806-cc5db08293cd" providerId="ADAL" clId="{9C576716-D3D2-4D20-970D-64104526A8F9}" dt="2017-10-18T09:47:01.403" v="54" actId="478"/>
          <ac:cxnSpMkLst>
            <pc:docMk/>
            <pc:sldMk cId="3585460487" sldId="276"/>
            <ac:cxnSpMk id="16" creationId="{A84D0833-67EE-4250-8BD4-00FC8CC14F95}"/>
          </ac:cxnSpMkLst>
        </pc:cxnChg>
        <pc:cxnChg chg="add">
          <ac:chgData name="Marzano Gabriele" userId="5c122f88-7a1b-427c-a806-cc5db08293cd" providerId="ADAL" clId="{9C576716-D3D2-4D20-970D-64104526A8F9}" dt="2017-10-18T09:47:02.105" v="55"/>
          <ac:cxnSpMkLst>
            <pc:docMk/>
            <pc:sldMk cId="3585460487" sldId="276"/>
            <ac:cxnSpMk id="17" creationId="{0FB9FD34-5049-430B-9AE5-753DE3E01DB6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05F3D-25FF-4E80-9E7D-0895189B8229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69DBE-B893-4BAF-AC3F-125AFEBA6DA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2757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immagine diapositiva 1">
            <a:extLst>
              <a:ext uri="{FF2B5EF4-FFF2-40B4-BE49-F238E27FC236}">
                <a16:creationId xmlns:a16="http://schemas.microsoft.com/office/drawing/2014/main" xmlns="" id="{F59EF5AB-ECE7-4BF5-844B-0936D1780A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Segnaposto note 2">
            <a:extLst>
              <a:ext uri="{FF2B5EF4-FFF2-40B4-BE49-F238E27FC236}">
                <a16:creationId xmlns:a16="http://schemas.microsoft.com/office/drawing/2014/main" xmlns="" id="{55934B60-8F05-479F-96EE-77B14CE7E7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  <p:sp>
        <p:nvSpPr>
          <p:cNvPr id="5124" name="Segnaposto numero diapositiva 3">
            <a:extLst>
              <a:ext uri="{FF2B5EF4-FFF2-40B4-BE49-F238E27FC236}">
                <a16:creationId xmlns:a16="http://schemas.microsoft.com/office/drawing/2014/main" xmlns="" id="{52FAE423-1BAB-4759-B7B2-DAE42ADB86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7DCF979-7B7D-4FAF-8763-424749C411A3}" type="slidenum">
              <a:rPr lang="it-IT" altLang="it-IT"/>
              <a:pPr/>
              <a:t>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29026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>
            <a:extLst>
              <a:ext uri="{FF2B5EF4-FFF2-40B4-BE49-F238E27FC236}">
                <a16:creationId xmlns:a16="http://schemas.microsoft.com/office/drawing/2014/main" xmlns="" id="{47DC38E4-E2B8-43A7-9BB7-05E10AC738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Segnaposto note 2">
            <a:extLst>
              <a:ext uri="{FF2B5EF4-FFF2-40B4-BE49-F238E27FC236}">
                <a16:creationId xmlns:a16="http://schemas.microsoft.com/office/drawing/2014/main" xmlns="" id="{3D722553-320A-4576-BA4E-95AEF6B53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  <p:sp>
        <p:nvSpPr>
          <p:cNvPr id="7172" name="Segnaposto numero diapositiva 3">
            <a:extLst>
              <a:ext uri="{FF2B5EF4-FFF2-40B4-BE49-F238E27FC236}">
                <a16:creationId xmlns:a16="http://schemas.microsoft.com/office/drawing/2014/main" xmlns="" id="{6B175AE6-22EE-4D7E-904B-1A4F6CE774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771AC11-2A6D-4767-A540-DAFBA51CC845}" type="slidenum">
              <a:rPr lang="it-IT" altLang="it-IT"/>
              <a:pPr/>
              <a:t>10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5133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>
            <a:extLst>
              <a:ext uri="{FF2B5EF4-FFF2-40B4-BE49-F238E27FC236}">
                <a16:creationId xmlns:a16="http://schemas.microsoft.com/office/drawing/2014/main" xmlns="" id="{47DC38E4-E2B8-43A7-9BB7-05E10AC738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Segnaposto note 2">
            <a:extLst>
              <a:ext uri="{FF2B5EF4-FFF2-40B4-BE49-F238E27FC236}">
                <a16:creationId xmlns:a16="http://schemas.microsoft.com/office/drawing/2014/main" xmlns="" id="{3D722553-320A-4576-BA4E-95AEF6B53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  <p:sp>
        <p:nvSpPr>
          <p:cNvPr id="7172" name="Segnaposto numero diapositiva 3">
            <a:extLst>
              <a:ext uri="{FF2B5EF4-FFF2-40B4-BE49-F238E27FC236}">
                <a16:creationId xmlns:a16="http://schemas.microsoft.com/office/drawing/2014/main" xmlns="" id="{6B175AE6-22EE-4D7E-904B-1A4F6CE774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771AC11-2A6D-4767-A540-DAFBA51CC845}" type="slidenum">
              <a:rPr lang="it-IT" altLang="it-IT"/>
              <a:pPr/>
              <a:t>11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5133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>
            <a:extLst>
              <a:ext uri="{FF2B5EF4-FFF2-40B4-BE49-F238E27FC236}">
                <a16:creationId xmlns:a16="http://schemas.microsoft.com/office/drawing/2014/main" xmlns="" id="{47DC38E4-E2B8-43A7-9BB7-05E10AC738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Segnaposto note 2">
            <a:extLst>
              <a:ext uri="{FF2B5EF4-FFF2-40B4-BE49-F238E27FC236}">
                <a16:creationId xmlns:a16="http://schemas.microsoft.com/office/drawing/2014/main" xmlns="" id="{3D722553-320A-4576-BA4E-95AEF6B53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  <p:sp>
        <p:nvSpPr>
          <p:cNvPr id="7172" name="Segnaposto numero diapositiva 3">
            <a:extLst>
              <a:ext uri="{FF2B5EF4-FFF2-40B4-BE49-F238E27FC236}">
                <a16:creationId xmlns:a16="http://schemas.microsoft.com/office/drawing/2014/main" xmlns="" id="{6B175AE6-22EE-4D7E-904B-1A4F6CE774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771AC11-2A6D-4767-A540-DAFBA51CC845}" type="slidenum">
              <a:rPr lang="it-IT" altLang="it-IT"/>
              <a:pPr/>
              <a:t>12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51332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>
            <a:extLst>
              <a:ext uri="{FF2B5EF4-FFF2-40B4-BE49-F238E27FC236}">
                <a16:creationId xmlns:a16="http://schemas.microsoft.com/office/drawing/2014/main" xmlns="" id="{47DC38E4-E2B8-43A7-9BB7-05E10AC738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Segnaposto note 2">
            <a:extLst>
              <a:ext uri="{FF2B5EF4-FFF2-40B4-BE49-F238E27FC236}">
                <a16:creationId xmlns:a16="http://schemas.microsoft.com/office/drawing/2014/main" xmlns="" id="{3D722553-320A-4576-BA4E-95AEF6B53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  <p:sp>
        <p:nvSpPr>
          <p:cNvPr id="7172" name="Segnaposto numero diapositiva 3">
            <a:extLst>
              <a:ext uri="{FF2B5EF4-FFF2-40B4-BE49-F238E27FC236}">
                <a16:creationId xmlns:a16="http://schemas.microsoft.com/office/drawing/2014/main" xmlns="" id="{6B175AE6-22EE-4D7E-904B-1A4F6CE774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771AC11-2A6D-4767-A540-DAFBA51CC845}" type="slidenum">
              <a:rPr lang="it-IT" altLang="it-IT"/>
              <a:pPr/>
              <a:t>13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5133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>
            <a:extLst>
              <a:ext uri="{FF2B5EF4-FFF2-40B4-BE49-F238E27FC236}">
                <a16:creationId xmlns:a16="http://schemas.microsoft.com/office/drawing/2014/main" xmlns="" id="{47DC38E4-E2B8-43A7-9BB7-05E10AC738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Segnaposto note 2">
            <a:extLst>
              <a:ext uri="{FF2B5EF4-FFF2-40B4-BE49-F238E27FC236}">
                <a16:creationId xmlns:a16="http://schemas.microsoft.com/office/drawing/2014/main" xmlns="" id="{3D722553-320A-4576-BA4E-95AEF6B53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  <p:sp>
        <p:nvSpPr>
          <p:cNvPr id="7172" name="Segnaposto numero diapositiva 3">
            <a:extLst>
              <a:ext uri="{FF2B5EF4-FFF2-40B4-BE49-F238E27FC236}">
                <a16:creationId xmlns:a16="http://schemas.microsoft.com/office/drawing/2014/main" xmlns="" id="{6B175AE6-22EE-4D7E-904B-1A4F6CE774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771AC11-2A6D-4767-A540-DAFBA51CC845}" type="slidenum">
              <a:rPr lang="it-IT" altLang="it-IT"/>
              <a:pPr/>
              <a:t>14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51332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>
            <a:extLst>
              <a:ext uri="{FF2B5EF4-FFF2-40B4-BE49-F238E27FC236}">
                <a16:creationId xmlns:a16="http://schemas.microsoft.com/office/drawing/2014/main" xmlns="" id="{47DC38E4-E2B8-43A7-9BB7-05E10AC738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Segnaposto note 2">
            <a:extLst>
              <a:ext uri="{FF2B5EF4-FFF2-40B4-BE49-F238E27FC236}">
                <a16:creationId xmlns:a16="http://schemas.microsoft.com/office/drawing/2014/main" xmlns="" id="{3D722553-320A-4576-BA4E-95AEF6B53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  <p:sp>
        <p:nvSpPr>
          <p:cNvPr id="7172" name="Segnaposto numero diapositiva 3">
            <a:extLst>
              <a:ext uri="{FF2B5EF4-FFF2-40B4-BE49-F238E27FC236}">
                <a16:creationId xmlns:a16="http://schemas.microsoft.com/office/drawing/2014/main" xmlns="" id="{6B175AE6-22EE-4D7E-904B-1A4F6CE774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771AC11-2A6D-4767-A540-DAFBA51CC845}" type="slidenum">
              <a:rPr lang="it-IT" altLang="it-IT"/>
              <a:pPr/>
              <a:t>15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51332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>
            <a:extLst>
              <a:ext uri="{FF2B5EF4-FFF2-40B4-BE49-F238E27FC236}">
                <a16:creationId xmlns:a16="http://schemas.microsoft.com/office/drawing/2014/main" xmlns="" id="{47DC38E4-E2B8-43A7-9BB7-05E10AC738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Segnaposto note 2">
            <a:extLst>
              <a:ext uri="{FF2B5EF4-FFF2-40B4-BE49-F238E27FC236}">
                <a16:creationId xmlns:a16="http://schemas.microsoft.com/office/drawing/2014/main" xmlns="" id="{3D722553-320A-4576-BA4E-95AEF6B53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  <p:sp>
        <p:nvSpPr>
          <p:cNvPr id="7172" name="Segnaposto numero diapositiva 3">
            <a:extLst>
              <a:ext uri="{FF2B5EF4-FFF2-40B4-BE49-F238E27FC236}">
                <a16:creationId xmlns:a16="http://schemas.microsoft.com/office/drawing/2014/main" xmlns="" id="{6B175AE6-22EE-4D7E-904B-1A4F6CE774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771AC11-2A6D-4767-A540-DAFBA51CC845}" type="slidenum">
              <a:rPr lang="it-IT" altLang="it-IT"/>
              <a:pPr/>
              <a:t>16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51332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>
            <a:extLst>
              <a:ext uri="{FF2B5EF4-FFF2-40B4-BE49-F238E27FC236}">
                <a16:creationId xmlns:a16="http://schemas.microsoft.com/office/drawing/2014/main" xmlns="" id="{47DC38E4-E2B8-43A7-9BB7-05E10AC738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Segnaposto note 2">
            <a:extLst>
              <a:ext uri="{FF2B5EF4-FFF2-40B4-BE49-F238E27FC236}">
                <a16:creationId xmlns:a16="http://schemas.microsoft.com/office/drawing/2014/main" xmlns="" id="{3D722553-320A-4576-BA4E-95AEF6B53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  <p:sp>
        <p:nvSpPr>
          <p:cNvPr id="7172" name="Segnaposto numero diapositiva 3">
            <a:extLst>
              <a:ext uri="{FF2B5EF4-FFF2-40B4-BE49-F238E27FC236}">
                <a16:creationId xmlns:a16="http://schemas.microsoft.com/office/drawing/2014/main" xmlns="" id="{6B175AE6-22EE-4D7E-904B-1A4F6CE774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771AC11-2A6D-4767-A540-DAFBA51CC845}" type="slidenum">
              <a:rPr lang="it-IT" altLang="it-IT"/>
              <a:pPr/>
              <a:t>17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320753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immagine diapositiva 1">
            <a:extLst>
              <a:ext uri="{FF2B5EF4-FFF2-40B4-BE49-F238E27FC236}">
                <a16:creationId xmlns:a16="http://schemas.microsoft.com/office/drawing/2014/main" xmlns="" id="{F59EF5AB-ECE7-4BF5-844B-0936D1780A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Segnaposto note 2">
            <a:extLst>
              <a:ext uri="{FF2B5EF4-FFF2-40B4-BE49-F238E27FC236}">
                <a16:creationId xmlns:a16="http://schemas.microsoft.com/office/drawing/2014/main" xmlns="" id="{55934B60-8F05-479F-96EE-77B14CE7E7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  <p:sp>
        <p:nvSpPr>
          <p:cNvPr id="5124" name="Segnaposto numero diapositiva 3">
            <a:extLst>
              <a:ext uri="{FF2B5EF4-FFF2-40B4-BE49-F238E27FC236}">
                <a16:creationId xmlns:a16="http://schemas.microsoft.com/office/drawing/2014/main" xmlns="" id="{52FAE423-1BAB-4759-B7B2-DAE42ADB86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7DCF979-7B7D-4FAF-8763-424749C411A3}" type="slidenum">
              <a:rPr lang="it-IT" altLang="it-IT"/>
              <a:pPr/>
              <a:t>18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29026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>
            <a:extLst>
              <a:ext uri="{FF2B5EF4-FFF2-40B4-BE49-F238E27FC236}">
                <a16:creationId xmlns:a16="http://schemas.microsoft.com/office/drawing/2014/main" xmlns="" id="{47DC38E4-E2B8-43A7-9BB7-05E10AC738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Segnaposto note 2">
            <a:extLst>
              <a:ext uri="{FF2B5EF4-FFF2-40B4-BE49-F238E27FC236}">
                <a16:creationId xmlns:a16="http://schemas.microsoft.com/office/drawing/2014/main" xmlns="" id="{3D722553-320A-4576-BA4E-95AEF6B53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  <p:sp>
        <p:nvSpPr>
          <p:cNvPr id="7172" name="Segnaposto numero diapositiva 3">
            <a:extLst>
              <a:ext uri="{FF2B5EF4-FFF2-40B4-BE49-F238E27FC236}">
                <a16:creationId xmlns:a16="http://schemas.microsoft.com/office/drawing/2014/main" xmlns="" id="{6B175AE6-22EE-4D7E-904B-1A4F6CE774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771AC11-2A6D-4767-A540-DAFBA51CC845}" type="slidenum">
              <a:rPr lang="it-IT" altLang="it-IT"/>
              <a:pPr/>
              <a:t>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5133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>
            <a:extLst>
              <a:ext uri="{FF2B5EF4-FFF2-40B4-BE49-F238E27FC236}">
                <a16:creationId xmlns:a16="http://schemas.microsoft.com/office/drawing/2014/main" xmlns="" id="{47DC38E4-E2B8-43A7-9BB7-05E10AC738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Segnaposto note 2">
            <a:extLst>
              <a:ext uri="{FF2B5EF4-FFF2-40B4-BE49-F238E27FC236}">
                <a16:creationId xmlns:a16="http://schemas.microsoft.com/office/drawing/2014/main" xmlns="" id="{3D722553-320A-4576-BA4E-95AEF6B53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  <p:sp>
        <p:nvSpPr>
          <p:cNvPr id="7172" name="Segnaposto numero diapositiva 3">
            <a:extLst>
              <a:ext uri="{FF2B5EF4-FFF2-40B4-BE49-F238E27FC236}">
                <a16:creationId xmlns:a16="http://schemas.microsoft.com/office/drawing/2014/main" xmlns="" id="{6B175AE6-22EE-4D7E-904B-1A4F6CE774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771AC11-2A6D-4767-A540-DAFBA51CC845}" type="slidenum">
              <a:rPr lang="it-IT" altLang="it-IT"/>
              <a:pPr/>
              <a:t>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5133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>
            <a:extLst>
              <a:ext uri="{FF2B5EF4-FFF2-40B4-BE49-F238E27FC236}">
                <a16:creationId xmlns:a16="http://schemas.microsoft.com/office/drawing/2014/main" xmlns="" id="{47DC38E4-E2B8-43A7-9BB7-05E10AC738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Segnaposto note 2">
            <a:extLst>
              <a:ext uri="{FF2B5EF4-FFF2-40B4-BE49-F238E27FC236}">
                <a16:creationId xmlns:a16="http://schemas.microsoft.com/office/drawing/2014/main" xmlns="" id="{3D722553-320A-4576-BA4E-95AEF6B53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  <p:sp>
        <p:nvSpPr>
          <p:cNvPr id="7172" name="Segnaposto numero diapositiva 3">
            <a:extLst>
              <a:ext uri="{FF2B5EF4-FFF2-40B4-BE49-F238E27FC236}">
                <a16:creationId xmlns:a16="http://schemas.microsoft.com/office/drawing/2014/main" xmlns="" id="{6B175AE6-22EE-4D7E-904B-1A4F6CE774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771AC11-2A6D-4767-A540-DAFBA51CC845}" type="slidenum">
              <a:rPr lang="it-IT" altLang="it-IT"/>
              <a:pPr/>
              <a:t>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5133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>
            <a:extLst>
              <a:ext uri="{FF2B5EF4-FFF2-40B4-BE49-F238E27FC236}">
                <a16:creationId xmlns:a16="http://schemas.microsoft.com/office/drawing/2014/main" xmlns="" id="{47DC38E4-E2B8-43A7-9BB7-05E10AC738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Segnaposto note 2">
            <a:extLst>
              <a:ext uri="{FF2B5EF4-FFF2-40B4-BE49-F238E27FC236}">
                <a16:creationId xmlns:a16="http://schemas.microsoft.com/office/drawing/2014/main" xmlns="" id="{3D722553-320A-4576-BA4E-95AEF6B53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  <p:sp>
        <p:nvSpPr>
          <p:cNvPr id="7172" name="Segnaposto numero diapositiva 3">
            <a:extLst>
              <a:ext uri="{FF2B5EF4-FFF2-40B4-BE49-F238E27FC236}">
                <a16:creationId xmlns:a16="http://schemas.microsoft.com/office/drawing/2014/main" xmlns="" id="{6B175AE6-22EE-4D7E-904B-1A4F6CE774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771AC11-2A6D-4767-A540-DAFBA51CC845}" type="slidenum">
              <a:rPr lang="it-IT" altLang="it-IT"/>
              <a:pPr/>
              <a:t>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5133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>
            <a:extLst>
              <a:ext uri="{FF2B5EF4-FFF2-40B4-BE49-F238E27FC236}">
                <a16:creationId xmlns:a16="http://schemas.microsoft.com/office/drawing/2014/main" xmlns="" id="{47DC38E4-E2B8-43A7-9BB7-05E10AC738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Segnaposto note 2">
            <a:extLst>
              <a:ext uri="{FF2B5EF4-FFF2-40B4-BE49-F238E27FC236}">
                <a16:creationId xmlns:a16="http://schemas.microsoft.com/office/drawing/2014/main" xmlns="" id="{3D722553-320A-4576-BA4E-95AEF6B53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  <p:sp>
        <p:nvSpPr>
          <p:cNvPr id="7172" name="Segnaposto numero diapositiva 3">
            <a:extLst>
              <a:ext uri="{FF2B5EF4-FFF2-40B4-BE49-F238E27FC236}">
                <a16:creationId xmlns:a16="http://schemas.microsoft.com/office/drawing/2014/main" xmlns="" id="{6B175AE6-22EE-4D7E-904B-1A4F6CE774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771AC11-2A6D-4767-A540-DAFBA51CC845}" type="slidenum">
              <a:rPr lang="it-IT" altLang="it-IT"/>
              <a:pPr/>
              <a:t>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5133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>
            <a:extLst>
              <a:ext uri="{FF2B5EF4-FFF2-40B4-BE49-F238E27FC236}">
                <a16:creationId xmlns:a16="http://schemas.microsoft.com/office/drawing/2014/main" xmlns="" id="{47DC38E4-E2B8-43A7-9BB7-05E10AC738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Segnaposto note 2">
            <a:extLst>
              <a:ext uri="{FF2B5EF4-FFF2-40B4-BE49-F238E27FC236}">
                <a16:creationId xmlns:a16="http://schemas.microsoft.com/office/drawing/2014/main" xmlns="" id="{3D722553-320A-4576-BA4E-95AEF6B53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  <p:sp>
        <p:nvSpPr>
          <p:cNvPr id="7172" name="Segnaposto numero diapositiva 3">
            <a:extLst>
              <a:ext uri="{FF2B5EF4-FFF2-40B4-BE49-F238E27FC236}">
                <a16:creationId xmlns:a16="http://schemas.microsoft.com/office/drawing/2014/main" xmlns="" id="{6B175AE6-22EE-4D7E-904B-1A4F6CE774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771AC11-2A6D-4767-A540-DAFBA51CC845}" type="slidenum">
              <a:rPr lang="it-IT" altLang="it-IT"/>
              <a:pPr/>
              <a:t>7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5133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>
            <a:extLst>
              <a:ext uri="{FF2B5EF4-FFF2-40B4-BE49-F238E27FC236}">
                <a16:creationId xmlns:a16="http://schemas.microsoft.com/office/drawing/2014/main" xmlns="" id="{47DC38E4-E2B8-43A7-9BB7-05E10AC738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Segnaposto note 2">
            <a:extLst>
              <a:ext uri="{FF2B5EF4-FFF2-40B4-BE49-F238E27FC236}">
                <a16:creationId xmlns:a16="http://schemas.microsoft.com/office/drawing/2014/main" xmlns="" id="{3D722553-320A-4576-BA4E-95AEF6B53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  <p:sp>
        <p:nvSpPr>
          <p:cNvPr id="7172" name="Segnaposto numero diapositiva 3">
            <a:extLst>
              <a:ext uri="{FF2B5EF4-FFF2-40B4-BE49-F238E27FC236}">
                <a16:creationId xmlns:a16="http://schemas.microsoft.com/office/drawing/2014/main" xmlns="" id="{6B175AE6-22EE-4D7E-904B-1A4F6CE774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771AC11-2A6D-4767-A540-DAFBA51CC845}" type="slidenum">
              <a:rPr lang="it-IT" altLang="it-IT"/>
              <a:pPr/>
              <a:t>8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5133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>
            <a:extLst>
              <a:ext uri="{FF2B5EF4-FFF2-40B4-BE49-F238E27FC236}">
                <a16:creationId xmlns:a16="http://schemas.microsoft.com/office/drawing/2014/main" xmlns="" id="{47DC38E4-E2B8-43A7-9BB7-05E10AC738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Segnaposto note 2">
            <a:extLst>
              <a:ext uri="{FF2B5EF4-FFF2-40B4-BE49-F238E27FC236}">
                <a16:creationId xmlns:a16="http://schemas.microsoft.com/office/drawing/2014/main" xmlns="" id="{3D722553-320A-4576-BA4E-95AEF6B53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  <p:sp>
        <p:nvSpPr>
          <p:cNvPr id="7172" name="Segnaposto numero diapositiva 3">
            <a:extLst>
              <a:ext uri="{FF2B5EF4-FFF2-40B4-BE49-F238E27FC236}">
                <a16:creationId xmlns:a16="http://schemas.microsoft.com/office/drawing/2014/main" xmlns="" id="{6B175AE6-22EE-4D7E-904B-1A4F6CE774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771AC11-2A6D-4767-A540-DAFBA51CC845}" type="slidenum">
              <a:rPr lang="it-IT" altLang="it-IT"/>
              <a:pPr/>
              <a:t>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5133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0FB3-1E8C-4EA5-99C1-3B7B323E4DFA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0256-675C-4820-8D80-E122003448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0464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0FB3-1E8C-4EA5-99C1-3B7B323E4DFA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0256-675C-4820-8D80-E122003448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48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0FB3-1E8C-4EA5-99C1-3B7B323E4DFA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0256-675C-4820-8D80-E122003448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327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0FB3-1E8C-4EA5-99C1-3B7B323E4DFA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0256-675C-4820-8D80-E122003448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667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0FB3-1E8C-4EA5-99C1-3B7B323E4DFA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0256-675C-4820-8D80-E122003448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09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0FB3-1E8C-4EA5-99C1-3B7B323E4DFA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0256-675C-4820-8D80-E122003448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905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0FB3-1E8C-4EA5-99C1-3B7B323E4DFA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0256-675C-4820-8D80-E122003448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89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0FB3-1E8C-4EA5-99C1-3B7B323E4DFA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0256-675C-4820-8D80-E122003448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71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0FB3-1E8C-4EA5-99C1-3B7B323E4DFA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0256-675C-4820-8D80-E122003448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502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0FB3-1E8C-4EA5-99C1-3B7B323E4DFA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0256-675C-4820-8D80-E122003448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345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0FB3-1E8C-4EA5-99C1-3B7B323E4DFA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0256-675C-4820-8D80-E122003448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758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30FB3-1E8C-4EA5-99C1-3B7B323E4DFA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40256-675C-4820-8D80-E122003448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12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>
            <a:extLst>
              <a:ext uri="{FF2B5EF4-FFF2-40B4-BE49-F238E27FC236}">
                <a16:creationId xmlns:a16="http://schemas.microsoft.com/office/drawing/2014/main" xmlns="" id="{28880C2E-A6A0-42A5-B176-3E61C6562B9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18090" y="5143534"/>
            <a:ext cx="178943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con angoli ritagliati in diagonale 8">
            <a:extLst>
              <a:ext uri="{FF2B5EF4-FFF2-40B4-BE49-F238E27FC236}">
                <a16:creationId xmlns:a16="http://schemas.microsoft.com/office/drawing/2014/main" xmlns="" id="{ADE91772-C683-461E-9F88-EBDE9D805198}"/>
              </a:ext>
            </a:extLst>
          </p:cNvPr>
          <p:cNvSpPr/>
          <p:nvPr/>
        </p:nvSpPr>
        <p:spPr>
          <a:xfrm rot="16200000">
            <a:off x="1142999" y="-1143001"/>
            <a:ext cx="6858001" cy="914400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09EF0437-B49B-459D-86B5-9AB8E695734D}"/>
              </a:ext>
            </a:extLst>
          </p:cNvPr>
          <p:cNvSpPr txBox="1">
            <a:spLocks/>
          </p:cNvSpPr>
          <p:nvPr/>
        </p:nvSpPr>
        <p:spPr>
          <a:xfrm>
            <a:off x="2365695" y="415867"/>
            <a:ext cx="6777838" cy="952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spcBef>
                <a:spcPts val="1200"/>
              </a:spcBef>
              <a:defRPr/>
            </a:pPr>
            <a:r>
              <a:rPr lang="en-GB" sz="3600" b="1" dirty="0">
                <a:solidFill>
                  <a:schemeClr val="bg1"/>
                </a:solidFill>
                <a:latin typeface="Candara" panose="020E0502030303020204" pitchFamily="34" charset="0"/>
              </a:rPr>
              <a:t> 		Regional VET Councils, 	Governance and Role: the case of Emilia-Romagna region in Italy</a:t>
            </a:r>
            <a:endParaRPr lang="en-GB" sz="2800" b="1" i="1" u="sng" kern="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4104" name="Rectangle 2">
            <a:extLst>
              <a:ext uri="{FF2B5EF4-FFF2-40B4-BE49-F238E27FC236}">
                <a16:creationId xmlns:a16="http://schemas.microsoft.com/office/drawing/2014/main" xmlns="" id="{CF145528-19A0-4E44-AD01-EA2B0E6FB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6" y="5215523"/>
            <a:ext cx="7777163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rgbClr val="FFFFFF"/>
                </a:solidFill>
                <a:latin typeface="Candara" panose="020E0502030303020204" pitchFamily="34" charset="0"/>
              </a:rPr>
              <a:t>Gabriele Marzano, </a:t>
            </a:r>
            <a:r>
              <a:rPr lang="it-IT" altLang="it-IT" sz="1800" b="1" dirty="0" err="1">
                <a:solidFill>
                  <a:srgbClr val="FFFFFF"/>
                </a:solidFill>
                <a:latin typeface="Candara" panose="020E0502030303020204" pitchFamily="34" charset="0"/>
              </a:rPr>
              <a:t>Regional</a:t>
            </a:r>
            <a:r>
              <a:rPr lang="it-IT" altLang="it-IT" sz="1800" b="1" dirty="0">
                <a:solidFill>
                  <a:srgbClr val="FFFFFF"/>
                </a:solidFill>
                <a:latin typeface="Candara" panose="020E0502030303020204" pitchFamily="34" charset="0"/>
              </a:rPr>
              <a:t> Administration of Emilia-Romagna</a:t>
            </a:r>
            <a:endParaRPr lang="en-GB" altLang="it-IT" sz="1800" b="1" dirty="0">
              <a:solidFill>
                <a:srgbClr val="FFFFFF"/>
              </a:solidFill>
              <a:latin typeface="Candara" panose="020E0502030303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it-IT" sz="800" b="1" dirty="0">
              <a:solidFill>
                <a:srgbClr val="FFFFFF"/>
              </a:solidFill>
              <a:latin typeface="Candara" panose="020E0502030303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400" b="1" dirty="0">
              <a:solidFill>
                <a:srgbClr val="FFFFFF"/>
              </a:solidFill>
              <a:latin typeface="Candara" panose="020E0502030303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GB" sz="1800" b="1" i="1" dirty="0">
                <a:solidFill>
                  <a:schemeClr val="bg1"/>
                </a:solidFill>
                <a:latin typeface="Candara" panose="020E0502030303020204" pitchFamily="34" charset="0"/>
              </a:rPr>
              <a:t>“Regional Governance of VET skill policies and system in Ukraine: </a:t>
            </a:r>
          </a:p>
          <a:p>
            <a:pPr>
              <a:spcBef>
                <a:spcPct val="0"/>
              </a:spcBef>
              <a:buNone/>
            </a:pPr>
            <a:r>
              <a:rPr lang="en-GB" sz="1800" b="1" i="1" dirty="0">
                <a:solidFill>
                  <a:schemeClr val="bg1"/>
                </a:solidFill>
                <a:latin typeface="Candara" panose="020E0502030303020204" pitchFamily="34" charset="0"/>
              </a:rPr>
              <a:t>What role and responsibilities for the (new) Regional VET</a:t>
            </a:r>
          </a:p>
          <a:p>
            <a:pPr>
              <a:spcBef>
                <a:spcPct val="0"/>
              </a:spcBef>
              <a:buNone/>
            </a:pPr>
            <a:r>
              <a:rPr lang="en-GB" sz="1800" b="1" i="1" dirty="0">
                <a:solidFill>
                  <a:schemeClr val="bg1"/>
                </a:solidFill>
                <a:latin typeface="Candara" panose="020E0502030303020204" pitchFamily="34" charset="0"/>
              </a:rPr>
              <a:t>Councils” - </a:t>
            </a:r>
            <a:r>
              <a:rPr lang="en-GB" altLang="it-IT" sz="1800" b="1" dirty="0">
                <a:solidFill>
                  <a:srgbClr val="FFFFFF"/>
                </a:solidFill>
                <a:latin typeface="Candara" panose="020E0502030303020204" pitchFamily="34" charset="0"/>
              </a:rPr>
              <a:t>October 25-26</a:t>
            </a:r>
            <a:r>
              <a:rPr lang="en-GB" altLang="it-IT" sz="1800" b="1" baseline="30000" dirty="0">
                <a:solidFill>
                  <a:srgbClr val="FFFFFF"/>
                </a:solidFill>
                <a:latin typeface="Candara" panose="020E0502030303020204" pitchFamily="34" charset="0"/>
              </a:rPr>
              <a:t>th</a:t>
            </a:r>
            <a:r>
              <a:rPr lang="en-GB" altLang="it-IT" sz="1800" b="1" dirty="0">
                <a:solidFill>
                  <a:srgbClr val="FFFFFF"/>
                </a:solidFill>
                <a:latin typeface="Candara" panose="020E0502030303020204" pitchFamily="34" charset="0"/>
              </a:rPr>
              <a:t> 2017, </a:t>
            </a:r>
            <a:r>
              <a:rPr lang="en-GB" altLang="it-IT" sz="1800" b="1" dirty="0" err="1">
                <a:solidFill>
                  <a:srgbClr val="FFFFFF"/>
                </a:solidFill>
                <a:latin typeface="Candara" panose="020E0502030303020204" pitchFamily="34" charset="0"/>
              </a:rPr>
              <a:t>Lviv</a:t>
            </a:r>
            <a:endParaRPr lang="en-GB" altLang="it-IT" sz="1800" b="1" dirty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pic>
        <p:nvPicPr>
          <p:cNvPr id="4106" name="Picture 2" descr="marchio_RER_2009_RGB[1]">
            <a:extLst>
              <a:ext uri="{FF2B5EF4-FFF2-40B4-BE49-F238E27FC236}">
                <a16:creationId xmlns:a16="http://schemas.microsoft.com/office/drawing/2014/main" xmlns="" id="{4ED6F229-BC86-4808-B6BA-24ED62E76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6321425"/>
            <a:ext cx="2792412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>
            <a:extLst>
              <a:ext uri="{FF2B5EF4-FFF2-40B4-BE49-F238E27FC236}">
                <a16:creationId xmlns:a16="http://schemas.microsoft.com/office/drawing/2014/main" xmlns="" id="{C177F2DE-2994-46C6-A9FA-03C64E1BB6DF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21"/>
          <a:stretch/>
        </p:blipFill>
        <p:spPr bwMode="auto">
          <a:xfrm>
            <a:off x="34926" y="117814"/>
            <a:ext cx="2699886" cy="8385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xmlns="" id="{8FFE8621-BFC3-4A50-AD9D-8597043382A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067" y="2206081"/>
            <a:ext cx="2541863" cy="261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088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2" descr="marchio_RER_2009_RGB[1]">
            <a:extLst>
              <a:ext uri="{FF2B5EF4-FFF2-40B4-BE49-F238E27FC236}">
                <a16:creationId xmlns:a16="http://schemas.microsoft.com/office/drawing/2014/main" xmlns="" id="{99EC60D7-9AB0-4E24-975F-E30FD016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65" y="200489"/>
            <a:ext cx="2372909" cy="40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61907F18-9021-4039-A806-B608DCC9A0B7}"/>
              </a:ext>
            </a:extLst>
          </p:cNvPr>
          <p:cNvCxnSpPr>
            <a:cxnSpLocks/>
          </p:cNvCxnSpPr>
          <p:nvPr/>
        </p:nvCxnSpPr>
        <p:spPr>
          <a:xfrm>
            <a:off x="0" y="725706"/>
            <a:ext cx="9144000" cy="0"/>
          </a:xfrm>
          <a:prstGeom prst="line">
            <a:avLst/>
          </a:prstGeom>
          <a:ln>
            <a:solidFill>
              <a:srgbClr val="336699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151" name="Rettangolo 5">
            <a:extLst>
              <a:ext uri="{FF2B5EF4-FFF2-40B4-BE49-F238E27FC236}">
                <a16:creationId xmlns:a16="http://schemas.microsoft.com/office/drawing/2014/main" xmlns="" id="{31913B7F-4D87-41E1-A772-E837D3126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6454775"/>
            <a:ext cx="91074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1100" i="1" dirty="0" err="1">
                <a:latin typeface="Candara" panose="020E0502030303020204" pitchFamily="34" charset="0"/>
              </a:rPr>
              <a:t>October</a:t>
            </a:r>
            <a:r>
              <a:rPr lang="it-IT" altLang="it-IT" sz="1100" i="1" dirty="0">
                <a:latin typeface="Candara" panose="020E0502030303020204" pitchFamily="34" charset="0"/>
              </a:rPr>
              <a:t> 25-26th 2017, «</a:t>
            </a:r>
            <a:r>
              <a:rPr lang="en-GB" sz="1100" i="1" dirty="0">
                <a:latin typeface="Candara" panose="020E0502030303020204" pitchFamily="34" charset="0"/>
              </a:rPr>
              <a:t>Regional Governance of VET skill policies and system in Ukraine: What role and responsibilities for the (new) </a:t>
            </a:r>
          </a:p>
          <a:p>
            <a:pPr>
              <a:spcBef>
                <a:spcPct val="0"/>
              </a:spcBef>
              <a:buNone/>
            </a:pPr>
            <a:r>
              <a:rPr lang="en-GB" sz="1100" i="1" dirty="0">
                <a:latin typeface="Candara" panose="020E0502030303020204" pitchFamily="34" charset="0"/>
              </a:rPr>
              <a:t>Regional VET Councils</a:t>
            </a:r>
            <a:r>
              <a:rPr lang="it-IT" altLang="it-IT" sz="1100" i="1" dirty="0">
                <a:latin typeface="Candara" panose="020E0502030303020204" pitchFamily="34" charset="0"/>
              </a:rPr>
              <a:t>», Lviv - Gabriele Marzano, Regione Emilia-Romagna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78463D1A-34B9-4595-82BF-0EF6E727C4F2}"/>
              </a:ext>
            </a:extLst>
          </p:cNvPr>
          <p:cNvSpPr/>
          <p:nvPr/>
        </p:nvSpPr>
        <p:spPr>
          <a:xfrm>
            <a:off x="0" y="772443"/>
            <a:ext cx="914400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kern="0" dirty="0">
                <a:solidFill>
                  <a:srgbClr val="0070C0"/>
                </a:solidFill>
                <a:latin typeface="Candara" panose="020E0502030303020204" pitchFamily="34" charset="0"/>
                <a:ea typeface="+mj-ea"/>
                <a:cs typeface="+mj-cs"/>
              </a:rPr>
              <a:t>Specific compositions of Vet Councils in Emilia-Romagna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200" b="1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400" b="1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400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it-IT" sz="2900" dirty="0" err="1">
                <a:latin typeface="Candara" panose="020E0502030303020204" pitchFamily="34" charset="0"/>
              </a:rPr>
              <a:t>Both</a:t>
            </a:r>
            <a:r>
              <a:rPr lang="it-IT" sz="2900" dirty="0">
                <a:latin typeface="Candara" panose="020E0502030303020204" pitchFamily="34" charset="0"/>
              </a:rPr>
              <a:t> CRT and CCI can </a:t>
            </a:r>
            <a:r>
              <a:rPr lang="it-IT" sz="2900" dirty="0" err="1">
                <a:latin typeface="Candara" panose="020E0502030303020204" pitchFamily="34" charset="0"/>
              </a:rPr>
              <a:t>install</a:t>
            </a:r>
            <a:r>
              <a:rPr lang="it-IT" sz="2900" dirty="0">
                <a:latin typeface="Candara" panose="020E0502030303020204" pitchFamily="34" charset="0"/>
              </a:rPr>
              <a:t> </a:t>
            </a:r>
            <a:r>
              <a:rPr lang="it-IT" sz="29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subcommissions</a:t>
            </a:r>
            <a:r>
              <a:rPr lang="it-IT" sz="2900" dirty="0">
                <a:latin typeface="Candara" panose="020E0502030303020204" pitchFamily="34" charset="0"/>
              </a:rPr>
              <a:t> </a:t>
            </a:r>
            <a:r>
              <a:rPr lang="it-IT" sz="2900" dirty="0" err="1">
                <a:latin typeface="Candara" panose="020E0502030303020204" pitchFamily="34" charset="0"/>
              </a:rPr>
              <a:t>aimed</a:t>
            </a:r>
            <a:r>
              <a:rPr lang="it-IT" sz="2900" dirty="0">
                <a:latin typeface="Candara" panose="020E0502030303020204" pitchFamily="34" charset="0"/>
              </a:rPr>
              <a:t> </a:t>
            </a:r>
            <a:r>
              <a:rPr lang="it-IT" sz="2900" dirty="0" err="1">
                <a:latin typeface="Candara" panose="020E0502030303020204" pitchFamily="34" charset="0"/>
              </a:rPr>
              <a:t>at</a:t>
            </a:r>
            <a:r>
              <a:rPr lang="it-IT" sz="2900" dirty="0">
                <a:latin typeface="Candara" panose="020E0502030303020204" pitchFamily="34" charset="0"/>
              </a:rPr>
              <a:t> </a:t>
            </a:r>
            <a:r>
              <a:rPr lang="it-IT" sz="2900" dirty="0" err="1">
                <a:latin typeface="Candara" panose="020E0502030303020204" pitchFamily="34" charset="0"/>
              </a:rPr>
              <a:t>furthering</a:t>
            </a:r>
            <a:r>
              <a:rPr lang="it-IT" sz="2900" dirty="0">
                <a:latin typeface="Candara" panose="020E0502030303020204" pitchFamily="34" charset="0"/>
              </a:rPr>
              <a:t> </a:t>
            </a:r>
            <a:r>
              <a:rPr lang="it-IT" sz="2900" dirty="0" err="1">
                <a:latin typeface="Candara" panose="020E0502030303020204" pitchFamily="34" charset="0"/>
              </a:rPr>
              <a:t>research</a:t>
            </a:r>
            <a:r>
              <a:rPr lang="it-IT" sz="2900" dirty="0">
                <a:latin typeface="Candara" panose="020E0502030303020204" pitchFamily="34" charset="0"/>
              </a:rPr>
              <a:t> on </a:t>
            </a:r>
            <a:r>
              <a:rPr lang="it-IT" sz="2900" dirty="0" err="1">
                <a:latin typeface="Candara" panose="020E0502030303020204" pitchFamily="34" charset="0"/>
              </a:rPr>
              <a:t>specific</a:t>
            </a:r>
            <a:r>
              <a:rPr lang="it-IT" sz="2900" dirty="0">
                <a:latin typeface="Candara" panose="020E0502030303020204" pitchFamily="34" charset="0"/>
              </a:rPr>
              <a:t> and/or </a:t>
            </a:r>
            <a:r>
              <a:rPr lang="it-IT" sz="2900" dirty="0" err="1">
                <a:latin typeface="Candara" panose="020E0502030303020204" pitchFamily="34" charset="0"/>
              </a:rPr>
              <a:t>complex</a:t>
            </a:r>
            <a:r>
              <a:rPr lang="it-IT" sz="2900" dirty="0">
                <a:latin typeface="Candara" panose="020E0502030303020204" pitchFamily="34" charset="0"/>
              </a:rPr>
              <a:t> </a:t>
            </a:r>
            <a:r>
              <a:rPr lang="it-IT" sz="2900" dirty="0" err="1">
                <a:latin typeface="Candara" panose="020E0502030303020204" pitchFamily="34" charset="0"/>
              </a:rPr>
              <a:t>issues</a:t>
            </a:r>
            <a:r>
              <a:rPr lang="it-IT" sz="2900" dirty="0">
                <a:latin typeface="Candara" panose="020E0502030303020204" pitchFamily="34" charset="0"/>
              </a:rPr>
              <a:t>; 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it-IT" sz="2900" dirty="0">
                <a:latin typeface="Candara" panose="020E0502030303020204" pitchFamily="34" charset="0"/>
              </a:rPr>
              <a:t>For </a:t>
            </a:r>
            <a:r>
              <a:rPr lang="it-IT" sz="2900" dirty="0" err="1">
                <a:latin typeface="Candara" panose="020E0502030303020204" pitchFamily="34" charset="0"/>
              </a:rPr>
              <a:t>example</a:t>
            </a:r>
            <a:r>
              <a:rPr lang="it-IT" sz="2900" dirty="0">
                <a:latin typeface="Candara" panose="020E0502030303020204" pitchFamily="34" charset="0"/>
              </a:rPr>
              <a:t>, </a:t>
            </a:r>
            <a:r>
              <a:rPr lang="it-IT" sz="2900" dirty="0" err="1">
                <a:latin typeface="Candara" panose="020E0502030303020204" pitchFamily="34" charset="0"/>
              </a:rPr>
              <a:t>there</a:t>
            </a:r>
            <a:r>
              <a:rPr lang="it-IT" sz="2900" dirty="0">
                <a:latin typeface="Candara" panose="020E0502030303020204" pitchFamily="34" charset="0"/>
              </a:rPr>
              <a:t> are Sub-</a:t>
            </a:r>
            <a:r>
              <a:rPr lang="it-IT" sz="2900" dirty="0" err="1">
                <a:latin typeface="Candara" panose="020E0502030303020204" pitchFamily="34" charset="0"/>
              </a:rPr>
              <a:t>Commissions</a:t>
            </a:r>
            <a:r>
              <a:rPr lang="it-IT" sz="2900" dirty="0">
                <a:latin typeface="Candara" panose="020E0502030303020204" pitchFamily="34" charset="0"/>
              </a:rPr>
              <a:t> on:</a:t>
            </a:r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r>
              <a:rPr lang="it-IT" sz="2900" dirty="0" err="1">
                <a:latin typeface="Candara" panose="020E0502030303020204" pitchFamily="34" charset="0"/>
              </a:rPr>
              <a:t>Interaction</a:t>
            </a:r>
            <a:r>
              <a:rPr lang="it-IT" sz="2900" dirty="0">
                <a:latin typeface="Candara" panose="020E0502030303020204" pitchFamily="34" charset="0"/>
              </a:rPr>
              <a:t> </a:t>
            </a:r>
            <a:r>
              <a:rPr lang="it-IT" sz="2900" dirty="0" err="1">
                <a:latin typeface="Candara" panose="020E0502030303020204" pitchFamily="34" charset="0"/>
              </a:rPr>
              <a:t>between</a:t>
            </a:r>
            <a:r>
              <a:rPr lang="it-IT" sz="2900" dirty="0">
                <a:latin typeface="Candara" panose="020E0502030303020204" pitchFamily="34" charset="0"/>
              </a:rPr>
              <a:t> </a:t>
            </a:r>
            <a:r>
              <a:rPr lang="it-IT" sz="2900" dirty="0" err="1">
                <a:latin typeface="Candara" panose="020E0502030303020204" pitchFamily="34" charset="0"/>
              </a:rPr>
              <a:t>employment</a:t>
            </a:r>
            <a:r>
              <a:rPr lang="it-IT" sz="2900" dirty="0">
                <a:latin typeface="Candara" panose="020E0502030303020204" pitchFamily="34" charset="0"/>
              </a:rPr>
              <a:t> and VET </a:t>
            </a:r>
            <a:r>
              <a:rPr lang="it-IT" sz="2900" dirty="0" err="1">
                <a:latin typeface="Candara" panose="020E0502030303020204" pitchFamily="34" charset="0"/>
              </a:rPr>
              <a:t>policies</a:t>
            </a:r>
            <a:endParaRPr lang="it-IT" sz="2900" dirty="0">
              <a:latin typeface="Candara" panose="020E0502030303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r>
              <a:rPr lang="it-IT" sz="2900" dirty="0">
                <a:latin typeface="Candara" panose="020E0502030303020204" pitchFamily="34" charset="0"/>
              </a:rPr>
              <a:t>Social </a:t>
            </a:r>
            <a:r>
              <a:rPr lang="it-IT" sz="2900" dirty="0" err="1">
                <a:latin typeface="Candara" panose="020E0502030303020204" pitchFamily="34" charset="0"/>
              </a:rPr>
              <a:t>inclusion</a:t>
            </a:r>
            <a:r>
              <a:rPr lang="it-IT" sz="2900" dirty="0">
                <a:latin typeface="Candara" panose="020E0502030303020204" pitchFamily="34" charset="0"/>
              </a:rPr>
              <a:t> of </a:t>
            </a:r>
            <a:r>
              <a:rPr lang="it-IT" sz="2900" dirty="0" err="1">
                <a:latin typeface="Candara" panose="020E0502030303020204" pitchFamily="34" charset="0"/>
              </a:rPr>
              <a:t>disable</a:t>
            </a:r>
            <a:r>
              <a:rPr lang="it-IT" sz="2900" dirty="0">
                <a:latin typeface="Candara" panose="020E0502030303020204" pitchFamily="34" charset="0"/>
              </a:rPr>
              <a:t> </a:t>
            </a:r>
            <a:r>
              <a:rPr lang="it-IT" sz="2900" dirty="0" err="1">
                <a:latin typeface="Candara" panose="020E0502030303020204" pitchFamily="34" charset="0"/>
              </a:rPr>
              <a:t>people</a:t>
            </a:r>
            <a:r>
              <a:rPr lang="it-IT" sz="2900" dirty="0">
                <a:latin typeface="Candara" panose="020E0502030303020204" pitchFamily="34" charset="0"/>
              </a:rPr>
              <a:t> in VET </a:t>
            </a:r>
            <a:r>
              <a:rPr lang="it-IT" sz="2900" dirty="0" err="1">
                <a:latin typeface="Candara" panose="020E0502030303020204" pitchFamily="34" charset="0"/>
              </a:rPr>
              <a:t>policies</a:t>
            </a:r>
            <a:endParaRPr lang="it-IT" sz="2900" dirty="0">
              <a:latin typeface="Candara" panose="020E0502030303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r>
              <a:rPr lang="it-IT" sz="2900" dirty="0" err="1">
                <a:latin typeface="Candara" panose="020E0502030303020204" pitchFamily="34" charset="0"/>
              </a:rPr>
              <a:t>Targeted</a:t>
            </a:r>
            <a:r>
              <a:rPr lang="it-IT" sz="2900" dirty="0">
                <a:latin typeface="Candara" panose="020E0502030303020204" pitchFamily="34" charset="0"/>
              </a:rPr>
              <a:t> </a:t>
            </a:r>
            <a:r>
              <a:rPr lang="it-IT" sz="2900" dirty="0" err="1">
                <a:latin typeface="Candara" panose="020E0502030303020204" pitchFamily="34" charset="0"/>
              </a:rPr>
              <a:t>policies</a:t>
            </a:r>
            <a:r>
              <a:rPr lang="it-IT" sz="2900" dirty="0">
                <a:latin typeface="Candara" panose="020E0502030303020204" pitchFamily="34" charset="0"/>
              </a:rPr>
              <a:t> for </a:t>
            </a:r>
            <a:r>
              <a:rPr lang="it-IT" sz="2900" dirty="0" err="1">
                <a:latin typeface="Candara" panose="020E0502030303020204" pitchFamily="34" charset="0"/>
              </a:rPr>
              <a:t>young</a:t>
            </a:r>
            <a:r>
              <a:rPr lang="it-IT" sz="2900" dirty="0">
                <a:latin typeface="Candara" panose="020E0502030303020204" pitchFamily="34" charset="0"/>
              </a:rPr>
              <a:t> </a:t>
            </a:r>
            <a:r>
              <a:rPr lang="it-IT" sz="2900" dirty="0" err="1">
                <a:latin typeface="Candara" panose="020E0502030303020204" pitchFamily="34" charset="0"/>
              </a:rPr>
              <a:t>people</a:t>
            </a:r>
            <a:r>
              <a:rPr lang="it-IT" sz="2900" dirty="0">
                <a:latin typeface="Candara" panose="020E0502030303020204" pitchFamily="34" charset="0"/>
              </a:rPr>
              <a:t>.</a:t>
            </a:r>
            <a:endParaRPr lang="en-GB" sz="2900" dirty="0">
              <a:latin typeface="Candara" panose="020E0502030303020204" pitchFamily="34" charset="0"/>
            </a:endParaRPr>
          </a:p>
          <a:p>
            <a:pPr lvl="1" indent="-457200">
              <a:buFont typeface="Wingdings" panose="05000000000000000000" pitchFamily="2" charset="2"/>
              <a:buChar char="Ø"/>
              <a:defRPr/>
            </a:pPr>
            <a:r>
              <a:rPr lang="it-IT" sz="2900" dirty="0">
                <a:latin typeface="Candara" panose="020E0502030303020204" pitchFamily="34" charset="0"/>
              </a:rPr>
              <a:t>CRT and CCI can be </a:t>
            </a:r>
            <a:r>
              <a:rPr lang="it-IT" sz="29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temporarily</a:t>
            </a:r>
            <a:r>
              <a:rPr lang="it-IT" sz="2900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it-IT" sz="29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integrated</a:t>
            </a:r>
            <a:r>
              <a:rPr lang="it-IT" sz="2900" b="1" dirty="0">
                <a:solidFill>
                  <a:srgbClr val="C00000"/>
                </a:solidFill>
                <a:latin typeface="Candara" panose="020E0502030303020204" pitchFamily="34" charset="0"/>
              </a:rPr>
              <a:t> by </a:t>
            </a:r>
            <a:r>
              <a:rPr lang="it-IT" sz="29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experts</a:t>
            </a:r>
            <a:r>
              <a:rPr lang="it-IT" sz="2900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it-IT" sz="2900" dirty="0">
                <a:latin typeface="Candara" panose="020E0502030303020204" pitchFamily="34" charset="0"/>
              </a:rPr>
              <a:t>or </a:t>
            </a:r>
            <a:r>
              <a:rPr lang="it-IT" sz="2900" dirty="0" err="1">
                <a:latin typeface="Candara" panose="020E0502030303020204" pitchFamily="34" charset="0"/>
              </a:rPr>
              <a:t>specific</a:t>
            </a:r>
            <a:r>
              <a:rPr lang="it-IT" sz="2900" dirty="0">
                <a:latin typeface="Candara" panose="020E0502030303020204" pitchFamily="34" charset="0"/>
              </a:rPr>
              <a:t> </a:t>
            </a:r>
            <a:r>
              <a:rPr lang="it-IT" sz="2900" dirty="0" err="1">
                <a:latin typeface="Candara" panose="020E0502030303020204" pitchFamily="34" charset="0"/>
              </a:rPr>
              <a:t>representatives</a:t>
            </a:r>
            <a:r>
              <a:rPr lang="it-IT" sz="2900" dirty="0">
                <a:latin typeface="Candara" panose="020E0502030303020204" pitchFamily="34" charset="0"/>
              </a:rPr>
              <a:t> on </a:t>
            </a:r>
            <a:r>
              <a:rPr lang="it-IT" sz="2900" dirty="0" err="1">
                <a:latin typeface="Candara" panose="020E0502030303020204" pitchFamily="34" charset="0"/>
              </a:rPr>
              <a:t>specific</a:t>
            </a:r>
            <a:r>
              <a:rPr lang="it-IT" sz="2900" dirty="0">
                <a:latin typeface="Candara" panose="020E0502030303020204" pitchFamily="34" charset="0"/>
              </a:rPr>
              <a:t> </a:t>
            </a:r>
            <a:r>
              <a:rPr lang="it-IT" sz="2900" dirty="0" err="1">
                <a:latin typeface="Candara" panose="020E0502030303020204" pitchFamily="34" charset="0"/>
              </a:rPr>
              <a:t>issues</a:t>
            </a:r>
            <a:r>
              <a:rPr lang="it-IT" sz="2900" dirty="0">
                <a:latin typeface="Candara" panose="020E0502030303020204" pitchFamily="34" charset="0"/>
              </a:rPr>
              <a:t>.</a:t>
            </a: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xmlns="" id="{BB4880AF-BEB8-4591-9C43-386607B10F1B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21"/>
          <a:stretch/>
        </p:blipFill>
        <p:spPr bwMode="auto">
          <a:xfrm>
            <a:off x="34926" y="117815"/>
            <a:ext cx="2079100" cy="572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xmlns="" id="{61C741EE-8324-42AA-B4F3-5C972ED3CB1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724" y="-45130"/>
            <a:ext cx="849830" cy="762571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xmlns="" id="{4F12322B-5B48-40DA-85F3-4F5184B7918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46119" y="37431"/>
            <a:ext cx="1519121" cy="6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riangolo rettangolo 14">
            <a:extLst>
              <a:ext uri="{FF2B5EF4-FFF2-40B4-BE49-F238E27FC236}">
                <a16:creationId xmlns:a16="http://schemas.microsoft.com/office/drawing/2014/main" xmlns="" id="{FF1C0E48-F787-4095-B8A2-E784D1BD7C94}"/>
              </a:ext>
            </a:extLst>
          </p:cNvPr>
          <p:cNvSpPr/>
          <p:nvPr/>
        </p:nvSpPr>
        <p:spPr>
          <a:xfrm rot="16200000">
            <a:off x="8221663" y="5935662"/>
            <a:ext cx="908050" cy="936625"/>
          </a:xfrm>
          <a:prstGeom prst="rtTriangle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xmlns="" id="{CC082141-2C7A-4641-B8AD-641906DFDDBA}"/>
              </a:ext>
            </a:extLst>
          </p:cNvPr>
          <p:cNvCxnSpPr>
            <a:cxnSpLocks/>
          </p:cNvCxnSpPr>
          <p:nvPr/>
        </p:nvCxnSpPr>
        <p:spPr>
          <a:xfrm>
            <a:off x="9525" y="6436410"/>
            <a:ext cx="9134475" cy="0"/>
          </a:xfrm>
          <a:prstGeom prst="line">
            <a:avLst/>
          </a:prstGeom>
          <a:ln w="57150" cmpd="thickThin">
            <a:solidFill>
              <a:srgbClr val="A5002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577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2" descr="marchio_RER_2009_RGB[1]">
            <a:extLst>
              <a:ext uri="{FF2B5EF4-FFF2-40B4-BE49-F238E27FC236}">
                <a16:creationId xmlns:a16="http://schemas.microsoft.com/office/drawing/2014/main" xmlns="" id="{99EC60D7-9AB0-4E24-975F-E30FD016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65" y="200489"/>
            <a:ext cx="2372909" cy="40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61907F18-9021-4039-A806-B608DCC9A0B7}"/>
              </a:ext>
            </a:extLst>
          </p:cNvPr>
          <p:cNvCxnSpPr>
            <a:cxnSpLocks/>
          </p:cNvCxnSpPr>
          <p:nvPr/>
        </p:nvCxnSpPr>
        <p:spPr>
          <a:xfrm>
            <a:off x="0" y="725706"/>
            <a:ext cx="9144000" cy="0"/>
          </a:xfrm>
          <a:prstGeom prst="line">
            <a:avLst/>
          </a:prstGeom>
          <a:ln>
            <a:solidFill>
              <a:srgbClr val="336699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151" name="Rettangolo 5">
            <a:extLst>
              <a:ext uri="{FF2B5EF4-FFF2-40B4-BE49-F238E27FC236}">
                <a16:creationId xmlns:a16="http://schemas.microsoft.com/office/drawing/2014/main" xmlns="" id="{31913B7F-4D87-41E1-A772-E837D3126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6454775"/>
            <a:ext cx="91074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1100" i="1" dirty="0" err="1">
                <a:latin typeface="Candara" panose="020E0502030303020204" pitchFamily="34" charset="0"/>
              </a:rPr>
              <a:t>October</a:t>
            </a:r>
            <a:r>
              <a:rPr lang="it-IT" altLang="it-IT" sz="1100" i="1" dirty="0">
                <a:latin typeface="Candara" panose="020E0502030303020204" pitchFamily="34" charset="0"/>
              </a:rPr>
              <a:t> 25-26th 2017, «</a:t>
            </a:r>
            <a:r>
              <a:rPr lang="en-GB" sz="1100" i="1" dirty="0">
                <a:latin typeface="Candara" panose="020E0502030303020204" pitchFamily="34" charset="0"/>
              </a:rPr>
              <a:t>Regional Governance of VET skill policies and system in Ukraine: What role and responsibilities for the (new) </a:t>
            </a:r>
          </a:p>
          <a:p>
            <a:pPr>
              <a:spcBef>
                <a:spcPct val="0"/>
              </a:spcBef>
              <a:buNone/>
            </a:pPr>
            <a:r>
              <a:rPr lang="en-GB" sz="1100" i="1" dirty="0">
                <a:latin typeface="Candara" panose="020E0502030303020204" pitchFamily="34" charset="0"/>
              </a:rPr>
              <a:t>Regional VET Councils</a:t>
            </a:r>
            <a:r>
              <a:rPr lang="it-IT" altLang="it-IT" sz="1100" i="1" dirty="0">
                <a:latin typeface="Candara" panose="020E0502030303020204" pitchFamily="34" charset="0"/>
              </a:rPr>
              <a:t>», Lviv - Gabriele Marzano, Regione Emilia-Romagna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78463D1A-34B9-4595-82BF-0EF6E727C4F2}"/>
              </a:ext>
            </a:extLst>
          </p:cNvPr>
          <p:cNvSpPr/>
          <p:nvPr/>
        </p:nvSpPr>
        <p:spPr>
          <a:xfrm>
            <a:off x="40944" y="772443"/>
            <a:ext cx="9068131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kern="0" dirty="0">
                <a:solidFill>
                  <a:srgbClr val="0070C0"/>
                </a:solidFill>
                <a:latin typeface="Candara" panose="020E0502030303020204" pitchFamily="34" charset="0"/>
                <a:ea typeface="+mj-ea"/>
                <a:cs typeface="+mj-cs"/>
              </a:rPr>
              <a:t>Budget of Vet Councils in Emilia-Romagna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800" b="1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400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it-IT" sz="3000" b="1" dirty="0">
                <a:solidFill>
                  <a:srgbClr val="C00000"/>
                </a:solidFill>
                <a:latin typeface="Candara" panose="020E0502030303020204" pitchFamily="34" charset="0"/>
              </a:rPr>
              <a:t>No budget </a:t>
            </a:r>
            <a:r>
              <a:rPr lang="it-IT" sz="3000" dirty="0" err="1">
                <a:latin typeface="Candara" panose="020E0502030303020204" pitchFamily="34" charset="0"/>
              </a:rPr>
              <a:t>is</a:t>
            </a:r>
            <a:r>
              <a:rPr lang="it-IT" sz="3000" dirty="0">
                <a:latin typeface="Candara" panose="020E0502030303020204" pitchFamily="34" charset="0"/>
              </a:rPr>
              <a:t> </a:t>
            </a:r>
            <a:r>
              <a:rPr lang="it-IT" sz="3000" dirty="0" err="1">
                <a:latin typeface="Candara" panose="020E0502030303020204" pitchFamily="34" charset="0"/>
              </a:rPr>
              <a:t>provided</a:t>
            </a:r>
            <a:r>
              <a:rPr lang="it-IT" sz="3000" dirty="0">
                <a:latin typeface="Candara" panose="020E0502030303020204" pitchFamily="34" charset="0"/>
              </a:rPr>
              <a:t> for the </a:t>
            </a:r>
            <a:r>
              <a:rPr lang="it-IT" sz="3000" dirty="0" err="1">
                <a:latin typeface="Candara" panose="020E0502030303020204" pitchFamily="34" charset="0"/>
              </a:rPr>
              <a:t>workings</a:t>
            </a:r>
            <a:r>
              <a:rPr lang="it-IT" sz="3000" dirty="0">
                <a:latin typeface="Candara" panose="020E0502030303020204" pitchFamily="34" charset="0"/>
              </a:rPr>
              <a:t> of the </a:t>
            </a:r>
            <a:r>
              <a:rPr lang="it-IT" sz="3000" dirty="0" err="1">
                <a:latin typeface="Candara" panose="020E0502030303020204" pitchFamily="34" charset="0"/>
              </a:rPr>
              <a:t>Councils</a:t>
            </a:r>
            <a:r>
              <a:rPr lang="it-IT" sz="3000" dirty="0">
                <a:latin typeface="Candara" panose="020E0502030303020204" pitchFamily="34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it-IT" sz="3000" dirty="0" err="1">
                <a:latin typeface="Candara" panose="020E0502030303020204" pitchFamily="34" charset="0"/>
              </a:rPr>
              <a:t>Members</a:t>
            </a:r>
            <a:r>
              <a:rPr lang="it-IT" sz="3000" dirty="0">
                <a:latin typeface="Candara" panose="020E0502030303020204" pitchFamily="34" charset="0"/>
              </a:rPr>
              <a:t> of the </a:t>
            </a:r>
            <a:r>
              <a:rPr lang="it-IT" sz="3000" dirty="0" err="1">
                <a:latin typeface="Candara" panose="020E0502030303020204" pitchFamily="34" charset="0"/>
              </a:rPr>
              <a:t>Committes</a:t>
            </a:r>
            <a:r>
              <a:rPr lang="it-IT" sz="3000" dirty="0">
                <a:latin typeface="Candara" panose="020E0502030303020204" pitchFamily="34" charset="0"/>
              </a:rPr>
              <a:t> are </a:t>
            </a:r>
            <a:r>
              <a:rPr lang="it-IT" sz="3000" dirty="0" err="1">
                <a:latin typeface="Candara" panose="020E0502030303020204" pitchFamily="34" charset="0"/>
              </a:rPr>
              <a:t>nominated</a:t>
            </a:r>
            <a:r>
              <a:rPr lang="it-IT" sz="3000" dirty="0">
                <a:latin typeface="Candara" panose="020E0502030303020204" pitchFamily="34" charset="0"/>
              </a:rPr>
              <a:t> by </a:t>
            </a:r>
            <a:r>
              <a:rPr lang="it-IT" sz="3000" dirty="0" err="1">
                <a:latin typeface="Candara" panose="020E0502030303020204" pitchFamily="34" charset="0"/>
              </a:rPr>
              <a:t>their</a:t>
            </a:r>
            <a:r>
              <a:rPr lang="it-IT" sz="3000" dirty="0">
                <a:latin typeface="Candara" panose="020E0502030303020204" pitchFamily="34" charset="0"/>
              </a:rPr>
              <a:t> </a:t>
            </a:r>
            <a:r>
              <a:rPr lang="it-IT" sz="3000" dirty="0" err="1">
                <a:latin typeface="Candara" panose="020E0502030303020204" pitchFamily="34" charset="0"/>
              </a:rPr>
              <a:t>associations</a:t>
            </a:r>
            <a:r>
              <a:rPr lang="it-IT" sz="3000" dirty="0">
                <a:latin typeface="Candara" panose="020E0502030303020204" pitchFamily="34" charset="0"/>
              </a:rPr>
              <a:t> and </a:t>
            </a:r>
            <a:r>
              <a:rPr lang="it-IT" sz="3000" dirty="0" err="1">
                <a:latin typeface="Candara" panose="020E0502030303020204" pitchFamily="34" charset="0"/>
              </a:rPr>
              <a:t>institutions</a:t>
            </a:r>
            <a:r>
              <a:rPr lang="it-IT" sz="3000" dirty="0">
                <a:latin typeface="Candara" panose="020E0502030303020204" pitchFamily="34" charset="0"/>
              </a:rPr>
              <a:t> and take part to the </a:t>
            </a:r>
            <a:r>
              <a:rPr lang="it-IT" sz="3000" dirty="0" err="1">
                <a:latin typeface="Candara" panose="020E0502030303020204" pitchFamily="34" charset="0"/>
              </a:rPr>
              <a:t>meetings</a:t>
            </a:r>
            <a:r>
              <a:rPr lang="it-IT" sz="3000" dirty="0">
                <a:latin typeface="Candara" panose="020E0502030303020204" pitchFamily="34" charset="0"/>
              </a:rPr>
              <a:t>, </a:t>
            </a:r>
            <a:r>
              <a:rPr lang="it-IT" sz="3000" dirty="0" err="1">
                <a:latin typeface="Candara" panose="020E0502030303020204" pitchFamily="34" charset="0"/>
              </a:rPr>
              <a:t>as</a:t>
            </a:r>
            <a:r>
              <a:rPr lang="it-IT" sz="3000" dirty="0">
                <a:latin typeface="Candara" panose="020E0502030303020204" pitchFamily="34" charset="0"/>
              </a:rPr>
              <a:t> part of </a:t>
            </a:r>
            <a:r>
              <a:rPr lang="it-IT" sz="3000" dirty="0" err="1">
                <a:latin typeface="Candara" panose="020E0502030303020204" pitchFamily="34" charset="0"/>
              </a:rPr>
              <a:t>their</a:t>
            </a:r>
            <a:r>
              <a:rPr lang="it-IT" sz="3000" dirty="0">
                <a:latin typeface="Candara" panose="020E0502030303020204" pitchFamily="34" charset="0"/>
              </a:rPr>
              <a:t> </a:t>
            </a:r>
            <a:r>
              <a:rPr lang="it-IT" sz="3000" dirty="0" err="1">
                <a:latin typeface="Candara" panose="020E0502030303020204" pitchFamily="34" charset="0"/>
              </a:rPr>
              <a:t>ordinary</a:t>
            </a:r>
            <a:r>
              <a:rPr lang="it-IT" sz="3000" dirty="0">
                <a:latin typeface="Candara" panose="020E0502030303020204" pitchFamily="34" charset="0"/>
              </a:rPr>
              <a:t> job </a:t>
            </a:r>
            <a:r>
              <a:rPr lang="it-IT" sz="3000" dirty="0" err="1">
                <a:latin typeface="Candara" panose="020E0502030303020204" pitchFamily="34" charset="0"/>
              </a:rPr>
              <a:t>commitments</a:t>
            </a:r>
            <a:r>
              <a:rPr lang="it-IT" sz="3000" dirty="0">
                <a:latin typeface="Candara" panose="020E0502030303020204" pitchFamily="34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it-IT" sz="3000" b="1" dirty="0">
                <a:solidFill>
                  <a:srgbClr val="C00000"/>
                </a:solidFill>
                <a:latin typeface="Candara" panose="020E0502030303020204" pitchFamily="34" charset="0"/>
              </a:rPr>
              <a:t>No </a:t>
            </a:r>
            <a:r>
              <a:rPr lang="it-IT" sz="30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fees</a:t>
            </a:r>
            <a:r>
              <a:rPr lang="it-IT" sz="3000" b="1" dirty="0">
                <a:solidFill>
                  <a:srgbClr val="C00000"/>
                </a:solidFill>
                <a:latin typeface="Candara" panose="020E0502030303020204" pitchFamily="34" charset="0"/>
              </a:rPr>
              <a:t> or </a:t>
            </a:r>
            <a:r>
              <a:rPr lang="it-IT" sz="30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allowances</a:t>
            </a:r>
            <a:r>
              <a:rPr lang="it-IT" sz="3000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it-IT" sz="3000" dirty="0">
                <a:latin typeface="Candara" panose="020E0502030303020204" pitchFamily="34" charset="0"/>
              </a:rPr>
              <a:t>are </a:t>
            </a:r>
            <a:r>
              <a:rPr lang="it-IT" sz="3000" dirty="0" err="1">
                <a:latin typeface="Candara" panose="020E0502030303020204" pitchFamily="34" charset="0"/>
              </a:rPr>
              <a:t>paid</a:t>
            </a:r>
            <a:r>
              <a:rPr lang="it-IT" sz="3000" dirty="0">
                <a:latin typeface="Candara" panose="020E0502030303020204" pitchFamily="34" charset="0"/>
              </a:rPr>
              <a:t> to </a:t>
            </a:r>
            <a:r>
              <a:rPr lang="it-IT" sz="3000" dirty="0" err="1">
                <a:latin typeface="Candara" panose="020E0502030303020204" pitchFamily="34" charset="0"/>
              </a:rPr>
              <a:t>Council</a:t>
            </a:r>
            <a:r>
              <a:rPr lang="it-IT" sz="3000" dirty="0">
                <a:latin typeface="Candara" panose="020E0502030303020204" pitchFamily="34" charset="0"/>
              </a:rPr>
              <a:t> </a:t>
            </a:r>
            <a:r>
              <a:rPr lang="it-IT" sz="3000" dirty="0" err="1">
                <a:latin typeface="Candara" panose="020E0502030303020204" pitchFamily="34" charset="0"/>
              </a:rPr>
              <a:t>members</a:t>
            </a:r>
            <a:r>
              <a:rPr lang="it-IT" sz="3000" dirty="0">
                <a:latin typeface="Candara" panose="020E0502030303020204" pitchFamily="34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it-IT" sz="3000" dirty="0">
                <a:latin typeface="Candara" panose="020E0502030303020204" pitchFamily="34" charset="0"/>
              </a:rPr>
              <a:t>The </a:t>
            </a:r>
            <a:r>
              <a:rPr lang="it-IT" sz="3000" dirty="0" err="1">
                <a:latin typeface="Candara" panose="020E0502030303020204" pitchFamily="34" charset="0"/>
              </a:rPr>
              <a:t>Regional</a:t>
            </a:r>
            <a:r>
              <a:rPr lang="it-IT" sz="3000" dirty="0">
                <a:latin typeface="Candara" panose="020E0502030303020204" pitchFamily="34" charset="0"/>
              </a:rPr>
              <a:t> Administration </a:t>
            </a:r>
            <a:r>
              <a:rPr lang="it-IT" sz="3000" dirty="0" err="1">
                <a:latin typeface="Candara" panose="020E0502030303020204" pitchFamily="34" charset="0"/>
              </a:rPr>
              <a:t>provides</a:t>
            </a:r>
            <a:r>
              <a:rPr lang="it-IT" sz="3000" dirty="0">
                <a:latin typeface="Candara" panose="020E0502030303020204" pitchFamily="34" charset="0"/>
              </a:rPr>
              <a:t> for </a:t>
            </a:r>
            <a:r>
              <a:rPr lang="it-IT" sz="3000" dirty="0" err="1">
                <a:latin typeface="Candara" panose="020E0502030303020204" pitchFamily="34" charset="0"/>
              </a:rPr>
              <a:t>Secretariat</a:t>
            </a:r>
            <a:r>
              <a:rPr lang="it-IT" sz="3000" dirty="0">
                <a:latin typeface="Candara" panose="020E0502030303020204" pitchFamily="34" charset="0"/>
              </a:rPr>
              <a:t> Service in </a:t>
            </a:r>
            <a:r>
              <a:rPr lang="it-IT" sz="3000" dirty="0" err="1">
                <a:latin typeface="Candara" panose="020E0502030303020204" pitchFamily="34" charset="0"/>
              </a:rPr>
              <a:t>favour</a:t>
            </a:r>
            <a:r>
              <a:rPr lang="it-IT" sz="3000" dirty="0">
                <a:latin typeface="Candara" panose="020E0502030303020204" pitchFamily="34" charset="0"/>
              </a:rPr>
              <a:t> of </a:t>
            </a:r>
            <a:r>
              <a:rPr lang="it-IT" sz="3000" dirty="0" err="1">
                <a:latin typeface="Candara" panose="020E0502030303020204" pitchFamily="34" charset="0"/>
              </a:rPr>
              <a:t>Council</a:t>
            </a:r>
            <a:r>
              <a:rPr lang="it-IT" sz="3000" dirty="0">
                <a:latin typeface="Candara" panose="020E0502030303020204" pitchFamily="34" charset="0"/>
              </a:rPr>
              <a:t> </a:t>
            </a:r>
            <a:r>
              <a:rPr lang="it-IT" sz="3000" dirty="0" err="1">
                <a:latin typeface="Candara" panose="020E0502030303020204" pitchFamily="34" charset="0"/>
              </a:rPr>
              <a:t>Members</a:t>
            </a:r>
            <a:r>
              <a:rPr lang="it-IT" sz="3000" dirty="0">
                <a:latin typeface="Candara" panose="020E0502030303020204" pitchFamily="34" charset="0"/>
              </a:rPr>
              <a:t>.</a:t>
            </a:r>
          </a:p>
          <a:p>
            <a:pPr>
              <a:defRPr/>
            </a:pPr>
            <a:endParaRPr lang="en-GB" sz="2800" dirty="0">
              <a:latin typeface="Candara" panose="020E0502030303020204" pitchFamily="34" charset="0"/>
            </a:endParaRP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xmlns="" id="{BB4880AF-BEB8-4591-9C43-386607B10F1B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21"/>
          <a:stretch/>
        </p:blipFill>
        <p:spPr bwMode="auto">
          <a:xfrm>
            <a:off x="34926" y="117815"/>
            <a:ext cx="2079100" cy="572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xmlns="" id="{61C741EE-8324-42AA-B4F3-5C972ED3CB1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724" y="-45130"/>
            <a:ext cx="849830" cy="762571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xmlns="" id="{4F12322B-5B48-40DA-85F3-4F5184B7918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46119" y="37431"/>
            <a:ext cx="1519121" cy="6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riangolo rettangolo 14">
            <a:extLst>
              <a:ext uri="{FF2B5EF4-FFF2-40B4-BE49-F238E27FC236}">
                <a16:creationId xmlns:a16="http://schemas.microsoft.com/office/drawing/2014/main" xmlns="" id="{B6CA4761-1872-4B1D-ABA0-E16DA46CB365}"/>
              </a:ext>
            </a:extLst>
          </p:cNvPr>
          <p:cNvSpPr/>
          <p:nvPr/>
        </p:nvSpPr>
        <p:spPr>
          <a:xfrm rot="16200000">
            <a:off x="8221663" y="5935662"/>
            <a:ext cx="908050" cy="936625"/>
          </a:xfrm>
          <a:prstGeom prst="rtTriangle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xmlns="" id="{B12622AD-F283-4206-8B65-45FCC0AC2DEF}"/>
              </a:ext>
            </a:extLst>
          </p:cNvPr>
          <p:cNvCxnSpPr>
            <a:cxnSpLocks/>
          </p:cNvCxnSpPr>
          <p:nvPr/>
        </p:nvCxnSpPr>
        <p:spPr>
          <a:xfrm>
            <a:off x="9525" y="6453188"/>
            <a:ext cx="9134475" cy="0"/>
          </a:xfrm>
          <a:prstGeom prst="line">
            <a:avLst/>
          </a:prstGeom>
          <a:ln w="57150" cmpd="thickThin">
            <a:solidFill>
              <a:srgbClr val="A5002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29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2" descr="marchio_RER_2009_RGB[1]">
            <a:extLst>
              <a:ext uri="{FF2B5EF4-FFF2-40B4-BE49-F238E27FC236}">
                <a16:creationId xmlns:a16="http://schemas.microsoft.com/office/drawing/2014/main" xmlns="" id="{99EC60D7-9AB0-4E24-975F-E30FD016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65" y="200489"/>
            <a:ext cx="2372909" cy="40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61907F18-9021-4039-A806-B608DCC9A0B7}"/>
              </a:ext>
            </a:extLst>
          </p:cNvPr>
          <p:cNvCxnSpPr>
            <a:cxnSpLocks/>
          </p:cNvCxnSpPr>
          <p:nvPr/>
        </p:nvCxnSpPr>
        <p:spPr>
          <a:xfrm>
            <a:off x="0" y="725706"/>
            <a:ext cx="9144000" cy="0"/>
          </a:xfrm>
          <a:prstGeom prst="line">
            <a:avLst/>
          </a:prstGeom>
          <a:ln>
            <a:solidFill>
              <a:srgbClr val="336699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151" name="Rettangolo 5">
            <a:extLst>
              <a:ext uri="{FF2B5EF4-FFF2-40B4-BE49-F238E27FC236}">
                <a16:creationId xmlns:a16="http://schemas.microsoft.com/office/drawing/2014/main" xmlns="" id="{31913B7F-4D87-41E1-A772-E837D3126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6454775"/>
            <a:ext cx="91074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1100" i="1" dirty="0" err="1">
                <a:latin typeface="Candara" panose="020E0502030303020204" pitchFamily="34" charset="0"/>
              </a:rPr>
              <a:t>October</a:t>
            </a:r>
            <a:r>
              <a:rPr lang="it-IT" altLang="it-IT" sz="1100" i="1" dirty="0">
                <a:latin typeface="Candara" panose="020E0502030303020204" pitchFamily="34" charset="0"/>
              </a:rPr>
              <a:t> 25-26th 2017, «</a:t>
            </a:r>
            <a:r>
              <a:rPr lang="en-GB" sz="1100" i="1" dirty="0">
                <a:latin typeface="Candara" panose="020E0502030303020204" pitchFamily="34" charset="0"/>
              </a:rPr>
              <a:t>Regional Governance of VET skill policies and system in Ukraine: What role and responsibilities for the (new) </a:t>
            </a:r>
          </a:p>
          <a:p>
            <a:pPr>
              <a:spcBef>
                <a:spcPct val="0"/>
              </a:spcBef>
              <a:buNone/>
            </a:pPr>
            <a:r>
              <a:rPr lang="en-GB" sz="1100" i="1" dirty="0">
                <a:latin typeface="Candara" panose="020E0502030303020204" pitchFamily="34" charset="0"/>
              </a:rPr>
              <a:t>Regional VET Councils</a:t>
            </a:r>
            <a:r>
              <a:rPr lang="it-IT" altLang="it-IT" sz="1100" i="1" dirty="0">
                <a:latin typeface="Candara" panose="020E0502030303020204" pitchFamily="34" charset="0"/>
              </a:rPr>
              <a:t>», Lviv - Gabriele Marzano, Regione Emilia-Romagna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78463D1A-34B9-4595-82BF-0EF6E727C4F2}"/>
              </a:ext>
            </a:extLst>
          </p:cNvPr>
          <p:cNvSpPr/>
          <p:nvPr/>
        </p:nvSpPr>
        <p:spPr>
          <a:xfrm>
            <a:off x="136478" y="772443"/>
            <a:ext cx="888369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kern="0" dirty="0">
                <a:solidFill>
                  <a:srgbClr val="0070C0"/>
                </a:solidFill>
                <a:latin typeface="Candara" panose="020E0502030303020204" pitchFamily="34" charset="0"/>
                <a:ea typeface="+mj-ea"/>
                <a:cs typeface="+mj-cs"/>
              </a:rPr>
              <a:t>Partnerships of Vet Councils in Emilia-Romagna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800" b="1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400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>
              <a:defRPr/>
            </a:pPr>
            <a:r>
              <a:rPr lang="it-IT" sz="3000" dirty="0" err="1">
                <a:latin typeface="Candara" panose="020E0502030303020204" pitchFamily="34" charset="0"/>
              </a:rPr>
              <a:t>Neither</a:t>
            </a:r>
            <a:r>
              <a:rPr lang="it-IT" sz="3000" dirty="0">
                <a:latin typeface="Candara" panose="020E0502030303020204" pitchFamily="34" charset="0"/>
              </a:rPr>
              <a:t> CRT </a:t>
            </a:r>
            <a:r>
              <a:rPr lang="it-IT" sz="3000" dirty="0" err="1">
                <a:latin typeface="Candara" panose="020E0502030303020204" pitchFamily="34" charset="0"/>
              </a:rPr>
              <a:t>nor</a:t>
            </a:r>
            <a:r>
              <a:rPr lang="it-IT" sz="3000" dirty="0">
                <a:latin typeface="Candara" panose="020E0502030303020204" pitchFamily="34" charset="0"/>
              </a:rPr>
              <a:t> CCI </a:t>
            </a:r>
            <a:r>
              <a:rPr lang="it-IT" sz="3000" dirty="0" err="1">
                <a:latin typeface="Candara" panose="020E0502030303020204" pitchFamily="34" charset="0"/>
              </a:rPr>
              <a:t>exert</a:t>
            </a:r>
            <a:r>
              <a:rPr lang="it-IT" sz="3000" dirty="0">
                <a:latin typeface="Candara" panose="020E0502030303020204" pitchFamily="34" charset="0"/>
              </a:rPr>
              <a:t> </a:t>
            </a:r>
            <a:r>
              <a:rPr lang="it-IT" sz="3000" dirty="0" err="1">
                <a:latin typeface="Candara" panose="020E0502030303020204" pitchFamily="34" charset="0"/>
              </a:rPr>
              <a:t>partnerships</a:t>
            </a:r>
            <a:r>
              <a:rPr lang="it-IT" sz="3000" dirty="0">
                <a:latin typeface="Candara" panose="020E0502030303020204" pitchFamily="34" charset="0"/>
              </a:rPr>
              <a:t> with </a:t>
            </a:r>
            <a:r>
              <a:rPr lang="it-IT" sz="3000" dirty="0" err="1">
                <a:latin typeface="Candara" panose="020E0502030303020204" pitchFamily="34" charset="0"/>
              </a:rPr>
              <a:t>institutions</a:t>
            </a:r>
            <a:r>
              <a:rPr lang="it-IT" sz="3000" dirty="0">
                <a:latin typeface="Candara" panose="020E0502030303020204" pitchFamily="34" charset="0"/>
              </a:rPr>
              <a:t>  and/or </a:t>
            </a:r>
            <a:r>
              <a:rPr lang="it-IT" sz="3000" dirty="0" err="1">
                <a:latin typeface="Candara" panose="020E0502030303020204" pitchFamily="34" charset="0"/>
              </a:rPr>
              <a:t>associations</a:t>
            </a:r>
            <a:r>
              <a:rPr lang="it-IT" sz="3000" dirty="0">
                <a:latin typeface="Candara" panose="020E0502030303020204" pitchFamily="34" charset="0"/>
              </a:rPr>
              <a:t>. </a:t>
            </a:r>
          </a:p>
          <a:p>
            <a:pPr>
              <a:defRPr/>
            </a:pPr>
            <a:r>
              <a:rPr lang="it-IT" sz="3000" dirty="0" err="1">
                <a:latin typeface="Candara" panose="020E0502030303020204" pitchFamily="34" charset="0"/>
              </a:rPr>
              <a:t>Nonetheless</a:t>
            </a:r>
            <a:r>
              <a:rPr lang="it-IT" sz="3000" dirty="0">
                <a:latin typeface="Candara" panose="020E0502030303020204" pitchFamily="34" charset="0"/>
              </a:rPr>
              <a:t>, </a:t>
            </a:r>
            <a:r>
              <a:rPr lang="it-IT" sz="3000" dirty="0" err="1">
                <a:latin typeface="Candara" panose="020E0502030303020204" pitchFamily="34" charset="0"/>
              </a:rPr>
              <a:t>they</a:t>
            </a:r>
            <a:r>
              <a:rPr lang="it-IT" sz="3000" dirty="0">
                <a:latin typeface="Candara" panose="020E0502030303020204" pitchFamily="34" charset="0"/>
              </a:rPr>
              <a:t> </a:t>
            </a:r>
            <a:r>
              <a:rPr lang="it-IT" sz="3000" dirty="0" err="1">
                <a:latin typeface="Candara" panose="020E0502030303020204" pitchFamily="34" charset="0"/>
              </a:rPr>
              <a:t>may</a:t>
            </a:r>
            <a:r>
              <a:rPr lang="it-IT" sz="3000" dirty="0">
                <a:latin typeface="Candara" panose="020E0502030303020204" pitchFamily="34" charset="0"/>
              </a:rPr>
              <a:t> collaborate with </a:t>
            </a:r>
            <a:r>
              <a:rPr lang="it-IT" sz="3000" dirty="0" err="1">
                <a:latin typeface="Candara" panose="020E0502030303020204" pitchFamily="34" charset="0"/>
              </a:rPr>
              <a:t>external</a:t>
            </a:r>
            <a:r>
              <a:rPr lang="it-IT" sz="3000" dirty="0">
                <a:latin typeface="Candara" panose="020E0502030303020204" pitchFamily="34" charset="0"/>
              </a:rPr>
              <a:t> </a:t>
            </a:r>
            <a:r>
              <a:rPr lang="it-IT" sz="3000" dirty="0" err="1">
                <a:latin typeface="Candara" panose="020E0502030303020204" pitchFamily="34" charset="0"/>
              </a:rPr>
              <a:t>administrations</a:t>
            </a:r>
            <a:r>
              <a:rPr lang="it-IT" sz="3000" dirty="0">
                <a:latin typeface="Candara" panose="020E0502030303020204" pitchFamily="34" charset="0"/>
              </a:rPr>
              <a:t> or social parties for </a:t>
            </a:r>
            <a:r>
              <a:rPr lang="it-IT" sz="3000" dirty="0" err="1">
                <a:latin typeface="Candara" panose="020E0502030303020204" pitchFamily="34" charset="0"/>
              </a:rPr>
              <a:t>accessing</a:t>
            </a:r>
            <a:r>
              <a:rPr lang="it-IT" sz="3000" dirty="0">
                <a:latin typeface="Candara" panose="020E0502030303020204" pitchFamily="34" charset="0"/>
              </a:rPr>
              <a:t> or </a:t>
            </a:r>
            <a:r>
              <a:rPr lang="it-IT" sz="3000" dirty="0" err="1">
                <a:latin typeface="Candara" panose="020E0502030303020204" pitchFamily="34" charset="0"/>
              </a:rPr>
              <a:t>providing</a:t>
            </a:r>
            <a:r>
              <a:rPr lang="it-IT" sz="3000" dirty="0">
                <a:latin typeface="Candara" panose="020E0502030303020204" pitchFamily="34" charset="0"/>
              </a:rPr>
              <a:t> for information on VET </a:t>
            </a:r>
            <a:r>
              <a:rPr lang="it-IT" sz="3000" dirty="0" err="1">
                <a:latin typeface="Candara" panose="020E0502030303020204" pitchFamily="34" charset="0"/>
              </a:rPr>
              <a:t>policies</a:t>
            </a:r>
            <a:r>
              <a:rPr lang="it-IT" sz="3000" dirty="0">
                <a:latin typeface="Candara" panose="020E0502030303020204" pitchFamily="34" charset="0"/>
              </a:rPr>
              <a:t>, </a:t>
            </a:r>
            <a:r>
              <a:rPr lang="it-IT" sz="3000" dirty="0" err="1">
                <a:latin typeface="Candara" panose="020E0502030303020204" pitchFamily="34" charset="0"/>
              </a:rPr>
              <a:t>according</a:t>
            </a:r>
            <a:r>
              <a:rPr lang="it-IT" sz="3000" dirty="0">
                <a:latin typeface="Candara" panose="020E0502030303020204" pitchFamily="34" charset="0"/>
              </a:rPr>
              <a:t> to </a:t>
            </a:r>
            <a:r>
              <a:rPr lang="it-IT" sz="3000" dirty="0" err="1">
                <a:latin typeface="Candara" panose="020E0502030303020204" pitchFamily="34" charset="0"/>
              </a:rPr>
              <a:t>their</a:t>
            </a:r>
            <a:r>
              <a:rPr lang="it-IT" sz="3000" dirty="0">
                <a:latin typeface="Candara" panose="020E0502030303020204" pitchFamily="34" charset="0"/>
              </a:rPr>
              <a:t> </a:t>
            </a:r>
            <a:r>
              <a:rPr lang="it-IT" sz="3000" dirty="0" err="1">
                <a:latin typeface="Candara" panose="020E0502030303020204" pitchFamily="34" charset="0"/>
              </a:rPr>
              <a:t>competences</a:t>
            </a:r>
            <a:r>
              <a:rPr lang="it-IT" sz="3000" dirty="0">
                <a:latin typeface="Candara" panose="020E0502030303020204" pitchFamily="34" charset="0"/>
              </a:rPr>
              <a:t>.</a:t>
            </a:r>
            <a:endParaRPr lang="en-GB" sz="2800" dirty="0">
              <a:latin typeface="Candara" panose="020E0502030303020204" pitchFamily="34" charset="0"/>
            </a:endParaRP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xmlns="" id="{BB4880AF-BEB8-4591-9C43-386607B10F1B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21"/>
          <a:stretch/>
        </p:blipFill>
        <p:spPr bwMode="auto">
          <a:xfrm>
            <a:off x="34926" y="117815"/>
            <a:ext cx="2079100" cy="572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xmlns="" id="{61C741EE-8324-42AA-B4F3-5C972ED3CB1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724" y="-45130"/>
            <a:ext cx="849830" cy="762571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xmlns="" id="{4F12322B-5B48-40DA-85F3-4F5184B7918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46119" y="37431"/>
            <a:ext cx="1519121" cy="6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riangolo rettangolo 14">
            <a:extLst>
              <a:ext uri="{FF2B5EF4-FFF2-40B4-BE49-F238E27FC236}">
                <a16:creationId xmlns:a16="http://schemas.microsoft.com/office/drawing/2014/main" xmlns="" id="{CE91BC7E-6D5C-43E5-9719-63F13EB25BDE}"/>
              </a:ext>
            </a:extLst>
          </p:cNvPr>
          <p:cNvSpPr/>
          <p:nvPr/>
        </p:nvSpPr>
        <p:spPr>
          <a:xfrm rot="16200000">
            <a:off x="8221663" y="5935662"/>
            <a:ext cx="908050" cy="936625"/>
          </a:xfrm>
          <a:prstGeom prst="rtTriangle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xmlns="" id="{771EF405-396F-464C-8051-991860864F30}"/>
              </a:ext>
            </a:extLst>
          </p:cNvPr>
          <p:cNvCxnSpPr>
            <a:cxnSpLocks/>
          </p:cNvCxnSpPr>
          <p:nvPr/>
        </p:nvCxnSpPr>
        <p:spPr>
          <a:xfrm>
            <a:off x="9525" y="6453188"/>
            <a:ext cx="9134475" cy="0"/>
          </a:xfrm>
          <a:prstGeom prst="line">
            <a:avLst/>
          </a:prstGeom>
          <a:ln w="57150" cmpd="thickThin">
            <a:solidFill>
              <a:srgbClr val="A5002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456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2" descr="marchio_RER_2009_RGB[1]">
            <a:extLst>
              <a:ext uri="{FF2B5EF4-FFF2-40B4-BE49-F238E27FC236}">
                <a16:creationId xmlns:a16="http://schemas.microsoft.com/office/drawing/2014/main" xmlns="" id="{99EC60D7-9AB0-4E24-975F-E30FD016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65" y="200489"/>
            <a:ext cx="2372909" cy="40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61907F18-9021-4039-A806-B608DCC9A0B7}"/>
              </a:ext>
            </a:extLst>
          </p:cNvPr>
          <p:cNvCxnSpPr>
            <a:cxnSpLocks/>
          </p:cNvCxnSpPr>
          <p:nvPr/>
        </p:nvCxnSpPr>
        <p:spPr>
          <a:xfrm>
            <a:off x="0" y="725706"/>
            <a:ext cx="9144000" cy="0"/>
          </a:xfrm>
          <a:prstGeom prst="line">
            <a:avLst/>
          </a:prstGeom>
          <a:ln>
            <a:solidFill>
              <a:srgbClr val="336699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151" name="Rettangolo 5">
            <a:extLst>
              <a:ext uri="{FF2B5EF4-FFF2-40B4-BE49-F238E27FC236}">
                <a16:creationId xmlns:a16="http://schemas.microsoft.com/office/drawing/2014/main" xmlns="" id="{31913B7F-4D87-41E1-A772-E837D3126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6454775"/>
            <a:ext cx="91074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1100" i="1" dirty="0" err="1">
                <a:latin typeface="Candara" panose="020E0502030303020204" pitchFamily="34" charset="0"/>
              </a:rPr>
              <a:t>October</a:t>
            </a:r>
            <a:r>
              <a:rPr lang="it-IT" altLang="it-IT" sz="1100" i="1" dirty="0">
                <a:latin typeface="Candara" panose="020E0502030303020204" pitchFamily="34" charset="0"/>
              </a:rPr>
              <a:t> 25-26th 2017, «</a:t>
            </a:r>
            <a:r>
              <a:rPr lang="en-GB" sz="1100" i="1" dirty="0">
                <a:latin typeface="Candara" panose="020E0502030303020204" pitchFamily="34" charset="0"/>
              </a:rPr>
              <a:t>Regional Governance of VET skill policies and system in Ukraine: What role and responsibilities for the (new) </a:t>
            </a:r>
          </a:p>
          <a:p>
            <a:pPr>
              <a:spcBef>
                <a:spcPct val="0"/>
              </a:spcBef>
              <a:buNone/>
            </a:pPr>
            <a:r>
              <a:rPr lang="en-GB" sz="1100" i="1" dirty="0">
                <a:latin typeface="Candara" panose="020E0502030303020204" pitchFamily="34" charset="0"/>
              </a:rPr>
              <a:t>Regional VET Councils</a:t>
            </a:r>
            <a:r>
              <a:rPr lang="it-IT" altLang="it-IT" sz="1100" i="1" dirty="0">
                <a:latin typeface="Candara" panose="020E0502030303020204" pitchFamily="34" charset="0"/>
              </a:rPr>
              <a:t>», Lviv - Gabriele Marzano, Regione Emilia-Romagna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78463D1A-34B9-4595-82BF-0EF6E727C4F2}"/>
              </a:ext>
            </a:extLst>
          </p:cNvPr>
          <p:cNvSpPr/>
          <p:nvPr/>
        </p:nvSpPr>
        <p:spPr>
          <a:xfrm>
            <a:off x="136478" y="772443"/>
            <a:ext cx="8883695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kern="0" dirty="0">
                <a:solidFill>
                  <a:srgbClr val="0070C0"/>
                </a:solidFill>
                <a:latin typeface="Candara" panose="020E0502030303020204" pitchFamily="34" charset="0"/>
                <a:ea typeface="+mj-ea"/>
                <a:cs typeface="+mj-cs"/>
              </a:rPr>
              <a:t>Good governance and delivering functions of Vet Councils in Emilia-Romagna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800" b="1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400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it-IT" sz="3000" dirty="0" err="1">
                <a:latin typeface="Candara" panose="020E0502030303020204" pitchFamily="34" charset="0"/>
              </a:rPr>
              <a:t>Both</a:t>
            </a:r>
            <a:r>
              <a:rPr lang="it-IT" sz="3000" dirty="0">
                <a:latin typeface="Candara" panose="020E0502030303020204" pitchFamily="34" charset="0"/>
              </a:rPr>
              <a:t> CRT and CCI work </a:t>
            </a:r>
            <a:r>
              <a:rPr lang="it-IT" sz="3000" dirty="0" err="1">
                <a:latin typeface="Candara" panose="020E0502030303020204" pitchFamily="34" charset="0"/>
              </a:rPr>
              <a:t>according</a:t>
            </a:r>
            <a:r>
              <a:rPr lang="it-IT" sz="3000" dirty="0">
                <a:latin typeface="Candara" panose="020E0502030303020204" pitchFamily="34" charset="0"/>
              </a:rPr>
              <a:t> to </a:t>
            </a:r>
            <a:r>
              <a:rPr lang="it-IT" sz="3000" dirty="0" err="1">
                <a:latin typeface="Candara" panose="020E0502030303020204" pitchFamily="34" charset="0"/>
              </a:rPr>
              <a:t>specific</a:t>
            </a:r>
            <a:r>
              <a:rPr lang="it-IT" sz="3000" dirty="0">
                <a:latin typeface="Candara" panose="020E0502030303020204" pitchFamily="34" charset="0"/>
              </a:rPr>
              <a:t> </a:t>
            </a:r>
            <a:r>
              <a:rPr lang="it-IT" sz="30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internal</a:t>
            </a:r>
            <a:r>
              <a:rPr lang="it-IT" sz="3000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it-IT" sz="30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regulations</a:t>
            </a:r>
            <a:r>
              <a:rPr lang="it-IT" sz="3000" dirty="0">
                <a:latin typeface="Candara" panose="020E0502030303020204" pitchFamily="34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it-IT" sz="3000" b="1" dirty="0">
                <a:solidFill>
                  <a:srgbClr val="C00000"/>
                </a:solidFill>
                <a:latin typeface="Candara" panose="020E0502030303020204" pitchFamily="34" charset="0"/>
              </a:rPr>
              <a:t>Minutes of </a:t>
            </a:r>
            <a:r>
              <a:rPr lang="it-IT" sz="30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meetings</a:t>
            </a:r>
            <a:r>
              <a:rPr lang="it-IT" sz="3000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it-IT" sz="3000" dirty="0">
                <a:latin typeface="Candara" panose="020E0502030303020204" pitchFamily="34" charset="0"/>
              </a:rPr>
              <a:t>are free to </a:t>
            </a:r>
            <a:r>
              <a:rPr lang="it-IT" sz="3000" dirty="0" err="1">
                <a:latin typeface="Candara" panose="020E0502030303020204" pitchFamily="34" charset="0"/>
              </a:rPr>
              <a:t>external</a:t>
            </a:r>
            <a:r>
              <a:rPr lang="it-IT" sz="3000" dirty="0">
                <a:latin typeface="Candara" panose="020E0502030303020204" pitchFamily="34" charset="0"/>
              </a:rPr>
              <a:t> </a:t>
            </a:r>
            <a:r>
              <a:rPr lang="it-IT" sz="3000" dirty="0" err="1">
                <a:latin typeface="Candara" panose="020E0502030303020204" pitchFamily="34" charset="0"/>
              </a:rPr>
              <a:t>access</a:t>
            </a:r>
            <a:r>
              <a:rPr lang="it-IT" sz="3000" dirty="0">
                <a:latin typeface="Candara" panose="020E0502030303020204" pitchFamily="34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it-IT" sz="3000" dirty="0" err="1">
                <a:latin typeface="Candara" panose="020E0502030303020204" pitchFamily="34" charset="0"/>
              </a:rPr>
              <a:t>Regional</a:t>
            </a:r>
            <a:r>
              <a:rPr lang="it-IT" sz="3000" dirty="0">
                <a:latin typeface="Candara" panose="020E0502030303020204" pitchFamily="34" charset="0"/>
              </a:rPr>
              <a:t> VET </a:t>
            </a:r>
            <a:r>
              <a:rPr lang="it-IT" sz="3000" dirty="0" err="1">
                <a:latin typeface="Candara" panose="020E0502030303020204" pitchFamily="34" charset="0"/>
              </a:rPr>
              <a:t>Councils</a:t>
            </a:r>
            <a:r>
              <a:rPr lang="it-IT" sz="3000" dirty="0">
                <a:latin typeface="Candara" panose="020E0502030303020204" pitchFamily="34" charset="0"/>
              </a:rPr>
              <a:t> are </a:t>
            </a:r>
            <a:r>
              <a:rPr lang="it-IT" sz="3000" dirty="0" err="1">
                <a:latin typeface="Candara" panose="020E0502030303020204" pitchFamily="34" charset="0"/>
              </a:rPr>
              <a:t>not</a:t>
            </a:r>
            <a:r>
              <a:rPr lang="it-IT" sz="3000" dirty="0">
                <a:latin typeface="Candara" panose="020E0502030303020204" pitchFamily="34" charset="0"/>
              </a:rPr>
              <a:t> </a:t>
            </a:r>
            <a:r>
              <a:rPr lang="it-IT" sz="3000" dirty="0" err="1">
                <a:latin typeface="Candara" panose="020E0502030303020204" pitchFamily="34" charset="0"/>
              </a:rPr>
              <a:t>decision-making</a:t>
            </a:r>
            <a:r>
              <a:rPr lang="it-IT" sz="3000" dirty="0">
                <a:latin typeface="Candara" panose="020E0502030303020204" pitchFamily="34" charset="0"/>
              </a:rPr>
              <a:t> </a:t>
            </a:r>
            <a:r>
              <a:rPr lang="it-IT" sz="3000" dirty="0" err="1">
                <a:latin typeface="Candara" panose="020E0502030303020204" pitchFamily="34" charset="0"/>
              </a:rPr>
              <a:t>authorities</a:t>
            </a:r>
            <a:r>
              <a:rPr lang="it-IT" sz="3000" dirty="0">
                <a:latin typeface="Candara" panose="020E0502030303020204" pitchFamily="34" charset="0"/>
              </a:rPr>
              <a:t>; </a:t>
            </a:r>
            <a:r>
              <a:rPr lang="it-IT" sz="3000" dirty="0" err="1">
                <a:latin typeface="Candara" panose="020E0502030303020204" pitchFamily="34" charset="0"/>
              </a:rPr>
              <a:t>nonetheless</a:t>
            </a:r>
            <a:r>
              <a:rPr lang="it-IT" sz="3000" dirty="0">
                <a:latin typeface="Candara" panose="020E0502030303020204" pitchFamily="34" charset="0"/>
              </a:rPr>
              <a:t>, for </a:t>
            </a:r>
            <a:r>
              <a:rPr lang="it-IT" sz="3000" dirty="0" err="1">
                <a:latin typeface="Candara" panose="020E0502030303020204" pitchFamily="34" charset="0"/>
              </a:rPr>
              <a:t>specific</a:t>
            </a:r>
            <a:r>
              <a:rPr lang="it-IT" sz="3000" dirty="0">
                <a:latin typeface="Candara" panose="020E0502030303020204" pitchFamily="34" charset="0"/>
              </a:rPr>
              <a:t> </a:t>
            </a:r>
            <a:r>
              <a:rPr lang="it-IT" sz="3000" dirty="0" err="1">
                <a:latin typeface="Candara" panose="020E0502030303020204" pitchFamily="34" charset="0"/>
              </a:rPr>
              <a:t>issues</a:t>
            </a:r>
            <a:r>
              <a:rPr lang="it-IT" sz="3000" dirty="0">
                <a:latin typeface="Candara" panose="020E0502030303020204" pitchFamily="34" charset="0"/>
              </a:rPr>
              <a:t> </a:t>
            </a:r>
            <a:r>
              <a:rPr lang="it-IT" sz="3000" dirty="0" err="1">
                <a:latin typeface="Candara" panose="020E0502030303020204" pitchFamily="34" charset="0"/>
              </a:rPr>
              <a:t>they</a:t>
            </a:r>
            <a:r>
              <a:rPr lang="it-IT" sz="3000" dirty="0">
                <a:latin typeface="Candara" panose="020E0502030303020204" pitchFamily="34" charset="0"/>
              </a:rPr>
              <a:t> </a:t>
            </a:r>
            <a:r>
              <a:rPr lang="it-IT" sz="3000" dirty="0" err="1">
                <a:latin typeface="Candara" panose="020E0502030303020204" pitchFamily="34" charset="0"/>
              </a:rPr>
              <a:t>may</a:t>
            </a:r>
            <a:r>
              <a:rPr lang="it-IT" sz="3000" dirty="0">
                <a:latin typeface="Candara" panose="020E0502030303020204" pitchFamily="34" charset="0"/>
              </a:rPr>
              <a:t> vote with </a:t>
            </a:r>
            <a:r>
              <a:rPr lang="it-IT" sz="3000" dirty="0" err="1">
                <a:latin typeface="Candara" panose="020E0502030303020204" pitchFamily="34" charset="0"/>
              </a:rPr>
              <a:t>simple</a:t>
            </a:r>
            <a:r>
              <a:rPr lang="it-IT" sz="3000" dirty="0">
                <a:latin typeface="Candara" panose="020E0502030303020204" pitchFamily="34" charset="0"/>
              </a:rPr>
              <a:t> </a:t>
            </a:r>
            <a:r>
              <a:rPr lang="it-IT" sz="3000" dirty="0" err="1">
                <a:latin typeface="Candara" panose="020E0502030303020204" pitchFamily="34" charset="0"/>
              </a:rPr>
              <a:t>majority</a:t>
            </a:r>
            <a:r>
              <a:rPr lang="it-IT" sz="3000" dirty="0">
                <a:latin typeface="Candara" panose="020E0502030303020204" pitchFamily="34" charset="0"/>
              </a:rPr>
              <a:t> to express </a:t>
            </a:r>
            <a:r>
              <a:rPr lang="it-IT" sz="3000" dirty="0" err="1">
                <a:latin typeface="Candara" panose="020E0502030303020204" pitchFamily="34" charset="0"/>
              </a:rPr>
              <a:t>particular</a:t>
            </a:r>
            <a:r>
              <a:rPr lang="it-IT" sz="3000" dirty="0">
                <a:latin typeface="Candara" panose="020E0502030303020204" pitchFamily="34" charset="0"/>
              </a:rPr>
              <a:t> positive or negative </a:t>
            </a:r>
            <a:r>
              <a:rPr lang="it-IT" sz="3000" dirty="0" err="1">
                <a:latin typeface="Candara" panose="020E0502030303020204" pitchFamily="34" charset="0"/>
              </a:rPr>
              <a:t>opinions</a:t>
            </a:r>
            <a:r>
              <a:rPr lang="it-IT" sz="3000" dirty="0">
                <a:latin typeface="Candara" panose="020E0502030303020204" pitchFamily="34" charset="0"/>
              </a:rPr>
              <a:t>.</a:t>
            </a:r>
            <a:endParaRPr lang="en-GB" sz="2800" dirty="0">
              <a:latin typeface="Candara" panose="020E0502030303020204" pitchFamily="34" charset="0"/>
            </a:endParaRP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xmlns="" id="{BB4880AF-BEB8-4591-9C43-386607B10F1B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21"/>
          <a:stretch/>
        </p:blipFill>
        <p:spPr bwMode="auto">
          <a:xfrm>
            <a:off x="34926" y="117815"/>
            <a:ext cx="2079100" cy="572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xmlns="" id="{61C741EE-8324-42AA-B4F3-5C972ED3CB1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724" y="-45130"/>
            <a:ext cx="849830" cy="762571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xmlns="" id="{4F12322B-5B48-40DA-85F3-4F5184B7918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46119" y="37431"/>
            <a:ext cx="1519121" cy="6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riangolo rettangolo 14">
            <a:extLst>
              <a:ext uri="{FF2B5EF4-FFF2-40B4-BE49-F238E27FC236}">
                <a16:creationId xmlns:a16="http://schemas.microsoft.com/office/drawing/2014/main" xmlns="" id="{933236F9-97EB-4558-8748-0ABC6BA536EA}"/>
              </a:ext>
            </a:extLst>
          </p:cNvPr>
          <p:cNvSpPr/>
          <p:nvPr/>
        </p:nvSpPr>
        <p:spPr>
          <a:xfrm rot="16200000">
            <a:off x="8221663" y="5935662"/>
            <a:ext cx="908050" cy="936625"/>
          </a:xfrm>
          <a:prstGeom prst="rtTriangle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xmlns="" id="{46C931A5-1A4E-4A0F-8694-3B15965704B1}"/>
              </a:ext>
            </a:extLst>
          </p:cNvPr>
          <p:cNvCxnSpPr>
            <a:cxnSpLocks/>
          </p:cNvCxnSpPr>
          <p:nvPr/>
        </p:nvCxnSpPr>
        <p:spPr>
          <a:xfrm>
            <a:off x="9525" y="6453188"/>
            <a:ext cx="9134475" cy="0"/>
          </a:xfrm>
          <a:prstGeom prst="line">
            <a:avLst/>
          </a:prstGeom>
          <a:ln w="57150" cmpd="thickThin">
            <a:solidFill>
              <a:srgbClr val="A5002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547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2" descr="marchio_RER_2009_RGB[1]">
            <a:extLst>
              <a:ext uri="{FF2B5EF4-FFF2-40B4-BE49-F238E27FC236}">
                <a16:creationId xmlns:a16="http://schemas.microsoft.com/office/drawing/2014/main" xmlns="" id="{99EC60D7-9AB0-4E24-975F-E30FD016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65" y="200489"/>
            <a:ext cx="2372909" cy="40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61907F18-9021-4039-A806-B608DCC9A0B7}"/>
              </a:ext>
            </a:extLst>
          </p:cNvPr>
          <p:cNvCxnSpPr>
            <a:cxnSpLocks/>
          </p:cNvCxnSpPr>
          <p:nvPr/>
        </p:nvCxnSpPr>
        <p:spPr>
          <a:xfrm>
            <a:off x="0" y="725706"/>
            <a:ext cx="9144000" cy="0"/>
          </a:xfrm>
          <a:prstGeom prst="line">
            <a:avLst/>
          </a:prstGeom>
          <a:ln>
            <a:solidFill>
              <a:srgbClr val="336699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151" name="Rettangolo 5">
            <a:extLst>
              <a:ext uri="{FF2B5EF4-FFF2-40B4-BE49-F238E27FC236}">
                <a16:creationId xmlns:a16="http://schemas.microsoft.com/office/drawing/2014/main" xmlns="" id="{31913B7F-4D87-41E1-A772-E837D3126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6454775"/>
            <a:ext cx="91074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1100" i="1" dirty="0" err="1">
                <a:latin typeface="Candara" panose="020E0502030303020204" pitchFamily="34" charset="0"/>
              </a:rPr>
              <a:t>October</a:t>
            </a:r>
            <a:r>
              <a:rPr lang="it-IT" altLang="it-IT" sz="1100" i="1" dirty="0">
                <a:latin typeface="Candara" panose="020E0502030303020204" pitchFamily="34" charset="0"/>
              </a:rPr>
              <a:t> 25-26th 2017, «</a:t>
            </a:r>
            <a:r>
              <a:rPr lang="en-GB" sz="1100" i="1" dirty="0">
                <a:latin typeface="Candara" panose="020E0502030303020204" pitchFamily="34" charset="0"/>
              </a:rPr>
              <a:t>Regional Governance of VET skill policies and system in Ukraine: What role and responsibilities for the (new) </a:t>
            </a:r>
          </a:p>
          <a:p>
            <a:pPr>
              <a:spcBef>
                <a:spcPct val="0"/>
              </a:spcBef>
              <a:buNone/>
            </a:pPr>
            <a:r>
              <a:rPr lang="en-GB" sz="1100" i="1" dirty="0">
                <a:latin typeface="Candara" panose="020E0502030303020204" pitchFamily="34" charset="0"/>
              </a:rPr>
              <a:t>Regional VET Councils</a:t>
            </a:r>
            <a:r>
              <a:rPr lang="it-IT" altLang="it-IT" sz="1100" i="1" dirty="0">
                <a:latin typeface="Candara" panose="020E0502030303020204" pitchFamily="34" charset="0"/>
              </a:rPr>
              <a:t>», Lviv - Gabriele Marzano, Regione Emilia-Romagna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78463D1A-34B9-4595-82BF-0EF6E727C4F2}"/>
              </a:ext>
            </a:extLst>
          </p:cNvPr>
          <p:cNvSpPr/>
          <p:nvPr/>
        </p:nvSpPr>
        <p:spPr>
          <a:xfrm>
            <a:off x="0" y="772443"/>
            <a:ext cx="914400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kern="0" dirty="0">
                <a:solidFill>
                  <a:srgbClr val="0070C0"/>
                </a:solidFill>
                <a:latin typeface="Candara" panose="020E0502030303020204" pitchFamily="34" charset="0"/>
                <a:ea typeface="+mj-ea"/>
                <a:cs typeface="+mj-cs"/>
              </a:rPr>
              <a:t>Strengths and Drawbacks of VET Councils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800" b="1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400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xmlns="" id="{BB4880AF-BEB8-4591-9C43-386607B10F1B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21"/>
          <a:stretch/>
        </p:blipFill>
        <p:spPr bwMode="auto">
          <a:xfrm>
            <a:off x="34926" y="117815"/>
            <a:ext cx="2079100" cy="572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xmlns="" id="{61C741EE-8324-42AA-B4F3-5C972ED3CB1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724" y="-45130"/>
            <a:ext cx="849830" cy="762571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xmlns="" id="{4F12322B-5B48-40DA-85F3-4F5184B7918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46119" y="37431"/>
            <a:ext cx="1519121" cy="6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775226"/>
              </p:ext>
            </p:extLst>
          </p:nvPr>
        </p:nvGraphicFramePr>
        <p:xfrm>
          <a:off x="81887" y="1396998"/>
          <a:ext cx="8966579" cy="496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38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481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34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5450">
                <a:tc>
                  <a:txBody>
                    <a:bodyPr/>
                    <a:lstStyle/>
                    <a:p>
                      <a:endParaRPr lang="it-IT" sz="28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800" dirty="0" err="1">
                          <a:latin typeface="Candara" panose="020E0502030303020204" pitchFamily="34" charset="0"/>
                        </a:rPr>
                        <a:t>Strengths</a:t>
                      </a:r>
                      <a:endParaRPr lang="it-IT" sz="28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800" dirty="0" err="1">
                          <a:latin typeface="Candara" panose="020E0502030303020204" pitchFamily="34" charset="0"/>
                        </a:rPr>
                        <a:t>Drawbacks</a:t>
                      </a:r>
                      <a:endParaRPr lang="it-IT" sz="28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99695">
                <a:tc>
                  <a:txBody>
                    <a:bodyPr/>
                    <a:lstStyle/>
                    <a:p>
                      <a:r>
                        <a:rPr lang="it-IT" sz="2800" kern="120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Regional</a:t>
                      </a:r>
                      <a:r>
                        <a:rPr lang="it-IT" sz="2800" kern="12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Tripartite </a:t>
                      </a:r>
                      <a:r>
                        <a:rPr lang="it-IT" sz="2800" kern="120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Commission</a:t>
                      </a:r>
                      <a:endParaRPr lang="it-IT" sz="2800" kern="1200" dirty="0">
                        <a:solidFill>
                          <a:schemeClr val="tx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it-IT" sz="2000" dirty="0">
                          <a:latin typeface="Candara" panose="020E0502030303020204" pitchFamily="34" charset="0"/>
                        </a:rPr>
                        <a:t>Direct</a:t>
                      </a:r>
                      <a:r>
                        <a:rPr lang="it-IT" sz="2000" baseline="0" dirty="0">
                          <a:latin typeface="Candara" panose="020E0502030303020204" pitchFamily="34" charset="0"/>
                        </a:rPr>
                        <a:t> opinion of social </a:t>
                      </a:r>
                      <a:r>
                        <a:rPr lang="it-IT" sz="2000" baseline="0" dirty="0" err="1">
                          <a:latin typeface="Candara" panose="020E0502030303020204" pitchFamily="34" charset="0"/>
                        </a:rPr>
                        <a:t>actors</a:t>
                      </a:r>
                      <a:r>
                        <a:rPr lang="it-IT" sz="2000" baseline="0" dirty="0">
                          <a:latin typeface="Candara" panose="020E0502030303020204" pitchFamily="34" charset="0"/>
                        </a:rPr>
                        <a:t> and </a:t>
                      </a:r>
                      <a:r>
                        <a:rPr lang="it-IT" sz="2000" baseline="0" dirty="0" err="1">
                          <a:latin typeface="Candara" panose="020E0502030303020204" pitchFamily="34" charset="0"/>
                        </a:rPr>
                        <a:t>associations</a:t>
                      </a:r>
                      <a:endParaRPr lang="it-IT" sz="2000" baseline="0" dirty="0">
                        <a:latin typeface="Candara" panose="020E0502030303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it-IT" sz="2000" baseline="0" dirty="0">
                          <a:latin typeface="Candara" panose="020E0502030303020204" pitchFamily="34" charset="0"/>
                        </a:rPr>
                        <a:t>Source of </a:t>
                      </a:r>
                      <a:r>
                        <a:rPr lang="it-IT" sz="2000" baseline="0" dirty="0" err="1">
                          <a:latin typeface="Candara" panose="020E0502030303020204" pitchFamily="34" charset="0"/>
                        </a:rPr>
                        <a:t>political</a:t>
                      </a:r>
                      <a:r>
                        <a:rPr lang="it-IT" sz="2000" baseline="0" dirty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it-IT" sz="2000" baseline="0" dirty="0" err="1">
                          <a:latin typeface="Candara" panose="020E0502030303020204" pitchFamily="34" charset="0"/>
                        </a:rPr>
                        <a:t>legitimacy</a:t>
                      </a:r>
                      <a:r>
                        <a:rPr lang="it-IT" sz="2000" baseline="0" dirty="0">
                          <a:latin typeface="Candara" panose="020E0502030303020204" pitchFamily="34" charset="0"/>
                        </a:rPr>
                        <a:t>/social </a:t>
                      </a:r>
                      <a:r>
                        <a:rPr lang="it-IT" sz="2000" baseline="0" dirty="0" err="1">
                          <a:latin typeface="Candara" panose="020E0502030303020204" pitchFamily="34" charset="0"/>
                        </a:rPr>
                        <a:t>integration</a:t>
                      </a:r>
                      <a:endParaRPr lang="it-IT" sz="2000" baseline="0" dirty="0">
                        <a:latin typeface="Candara" panose="020E0502030303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it-IT" sz="2000" baseline="0" dirty="0">
                          <a:latin typeface="Candara" panose="020E0502030303020204" pitchFamily="34" charset="0"/>
                        </a:rPr>
                        <a:t>Source of «</a:t>
                      </a:r>
                      <a:r>
                        <a:rPr lang="it-IT" sz="2000" baseline="0" dirty="0" err="1">
                          <a:latin typeface="Candara" panose="020E0502030303020204" pitchFamily="34" charset="0"/>
                        </a:rPr>
                        <a:t>grassroots</a:t>
                      </a:r>
                      <a:r>
                        <a:rPr lang="it-IT" sz="2000" baseline="0" dirty="0">
                          <a:latin typeface="Candara" panose="020E0502030303020204" pitchFamily="34" charset="0"/>
                        </a:rPr>
                        <a:t>» information</a:t>
                      </a:r>
                      <a:endParaRPr lang="it-IT" sz="20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it-IT" sz="2000" dirty="0">
                          <a:latin typeface="Candara" panose="020E0502030303020204" pitchFamily="34" charset="0"/>
                        </a:rPr>
                        <a:t>Limited</a:t>
                      </a:r>
                      <a:r>
                        <a:rPr lang="it-IT" sz="2000" baseline="0" dirty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it-IT" sz="2000" baseline="0" dirty="0" err="1">
                          <a:latin typeface="Candara" panose="020E0502030303020204" pitchFamily="34" charset="0"/>
                        </a:rPr>
                        <a:t>representativeness</a:t>
                      </a:r>
                      <a:endParaRPr lang="it-IT" sz="2000" baseline="0" dirty="0">
                        <a:latin typeface="Candara" panose="020E0502030303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it-IT" sz="2000" baseline="0" dirty="0" err="1">
                          <a:latin typeface="Candara" panose="020E0502030303020204" pitchFamily="34" charset="0"/>
                        </a:rPr>
                        <a:t>Possible</a:t>
                      </a:r>
                      <a:r>
                        <a:rPr lang="it-IT" sz="2000" baseline="0" dirty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it-IT" sz="2000" baseline="0" dirty="0" err="1">
                          <a:latin typeface="Candara" panose="020E0502030303020204" pitchFamily="34" charset="0"/>
                        </a:rPr>
                        <a:t>conflicts</a:t>
                      </a:r>
                      <a:r>
                        <a:rPr lang="it-IT" sz="2000" baseline="0" dirty="0">
                          <a:latin typeface="Candara" panose="020E0502030303020204" pitchFamily="34" charset="0"/>
                        </a:rPr>
                        <a:t> of </a:t>
                      </a:r>
                      <a:r>
                        <a:rPr lang="it-IT" sz="2000" baseline="0" dirty="0" err="1">
                          <a:latin typeface="Candara" panose="020E0502030303020204" pitchFamily="34" charset="0"/>
                        </a:rPr>
                        <a:t>interest</a:t>
                      </a:r>
                      <a:endParaRPr lang="it-IT" sz="2000" baseline="0" dirty="0">
                        <a:latin typeface="Candara" panose="020E0502030303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it-IT" sz="2000" baseline="0" dirty="0" err="1">
                          <a:latin typeface="Candara" panose="020E0502030303020204" pitchFamily="34" charset="0"/>
                        </a:rPr>
                        <a:t>Internal</a:t>
                      </a:r>
                      <a:r>
                        <a:rPr lang="it-IT" sz="2000" baseline="0" dirty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it-IT" sz="2000" baseline="0" dirty="0" err="1">
                          <a:latin typeface="Candara" panose="020E0502030303020204" pitchFamily="34" charset="0"/>
                        </a:rPr>
                        <a:t>competitiveness</a:t>
                      </a:r>
                      <a:r>
                        <a:rPr lang="it-IT" sz="2000" baseline="0" dirty="0">
                          <a:latin typeface="Candara" panose="020E0502030303020204" pitchFamily="34" charset="0"/>
                        </a:rPr>
                        <a:t> / </a:t>
                      </a:r>
                      <a:r>
                        <a:rPr lang="it-IT" sz="2000" baseline="0" dirty="0" err="1">
                          <a:latin typeface="Candara" panose="020E0502030303020204" pitchFamily="34" charset="0"/>
                        </a:rPr>
                        <a:t>external</a:t>
                      </a:r>
                      <a:r>
                        <a:rPr lang="it-IT" sz="2000" baseline="0" dirty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it-IT" sz="2000" baseline="0" dirty="0" err="1">
                          <a:latin typeface="Candara" panose="020E0502030303020204" pitchFamily="34" charset="0"/>
                        </a:rPr>
                        <a:t>conflictuality</a:t>
                      </a:r>
                      <a:endParaRPr lang="it-IT" sz="20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99695">
                <a:tc>
                  <a:txBody>
                    <a:bodyPr/>
                    <a:lstStyle/>
                    <a:p>
                      <a:r>
                        <a:rPr lang="it-IT" sz="2800" kern="120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Regional</a:t>
                      </a:r>
                      <a:r>
                        <a:rPr lang="it-IT" sz="2800" kern="12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Inter-</a:t>
                      </a:r>
                      <a:r>
                        <a:rPr lang="it-IT" sz="2800" kern="120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institutional</a:t>
                      </a:r>
                      <a:r>
                        <a:rPr lang="it-IT" sz="2800" kern="12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800" kern="120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Commission</a:t>
                      </a:r>
                      <a:endParaRPr lang="it-IT" sz="2800" kern="1200" dirty="0">
                        <a:solidFill>
                          <a:schemeClr val="tx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it-IT" sz="2000" dirty="0" err="1">
                          <a:latin typeface="Candara" panose="020E0502030303020204" pitchFamily="34" charset="0"/>
                        </a:rPr>
                        <a:t>Promoting</a:t>
                      </a:r>
                      <a:r>
                        <a:rPr lang="it-IT" sz="2000" baseline="0" dirty="0">
                          <a:latin typeface="Candara" panose="020E0502030303020204" pitchFamily="34" charset="0"/>
                        </a:rPr>
                        <a:t> of </a:t>
                      </a:r>
                      <a:r>
                        <a:rPr lang="it-IT" sz="2000" baseline="0" dirty="0" err="1">
                          <a:latin typeface="Candara" panose="020E0502030303020204" pitchFamily="34" charset="0"/>
                        </a:rPr>
                        <a:t>administrative</a:t>
                      </a:r>
                      <a:r>
                        <a:rPr lang="it-IT" sz="2000" baseline="0" dirty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it-IT" sz="2000" baseline="0" dirty="0" err="1">
                          <a:latin typeface="Candara" panose="020E0502030303020204" pitchFamily="34" charset="0"/>
                        </a:rPr>
                        <a:t>coordination</a:t>
                      </a:r>
                      <a:endParaRPr lang="it-IT" sz="2000" baseline="0" dirty="0">
                        <a:latin typeface="Candara" panose="020E0502030303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it-IT" sz="2000" baseline="0" dirty="0" err="1">
                          <a:latin typeface="Candara" panose="020E0502030303020204" pitchFamily="34" charset="0"/>
                        </a:rPr>
                        <a:t>Solving</a:t>
                      </a:r>
                      <a:r>
                        <a:rPr lang="it-IT" sz="2000" baseline="0" dirty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it-IT" sz="2000" baseline="0" dirty="0" err="1">
                          <a:latin typeface="Candara" panose="020E0502030303020204" pitchFamily="34" charset="0"/>
                        </a:rPr>
                        <a:t>bureaucreatic</a:t>
                      </a:r>
                      <a:r>
                        <a:rPr lang="it-IT" sz="2000" baseline="0" dirty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it-IT" sz="2000" baseline="0" dirty="0" err="1">
                          <a:latin typeface="Candara" panose="020E0502030303020204" pitchFamily="34" charset="0"/>
                        </a:rPr>
                        <a:t>bottlenecks</a:t>
                      </a:r>
                      <a:r>
                        <a:rPr lang="it-IT" sz="2000" baseline="0" dirty="0">
                          <a:latin typeface="Candara" panose="020E0502030303020204" pitchFamily="34" charset="0"/>
                        </a:rPr>
                        <a:t> / «silos» </a:t>
                      </a:r>
                      <a:r>
                        <a:rPr lang="it-IT" sz="2000" baseline="0" dirty="0" err="1">
                          <a:latin typeface="Candara" panose="020E0502030303020204" pitchFamily="34" charset="0"/>
                        </a:rPr>
                        <a:t>autarchies</a:t>
                      </a:r>
                      <a:endParaRPr lang="it-IT" sz="2000" baseline="0" dirty="0">
                        <a:latin typeface="Candara" panose="020E0502030303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it-IT" sz="20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it-IT" sz="2000" baseline="0" dirty="0" err="1">
                          <a:latin typeface="Candara" panose="020E0502030303020204" pitchFamily="34" charset="0"/>
                        </a:rPr>
                        <a:t>Internal</a:t>
                      </a:r>
                      <a:r>
                        <a:rPr lang="it-IT" sz="2000" baseline="0" dirty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it-IT" sz="2000" baseline="0" dirty="0" err="1">
                          <a:latin typeface="Candara" panose="020E0502030303020204" pitchFamily="34" charset="0"/>
                        </a:rPr>
                        <a:t>competitiveness</a:t>
                      </a:r>
                      <a:r>
                        <a:rPr lang="it-IT" sz="2000" baseline="0" dirty="0">
                          <a:latin typeface="Candara" panose="020E0502030303020204" pitchFamily="34" charset="0"/>
                        </a:rPr>
                        <a:t> / </a:t>
                      </a:r>
                      <a:r>
                        <a:rPr lang="it-IT" sz="2000" baseline="0" dirty="0" err="1">
                          <a:latin typeface="Candara" panose="020E0502030303020204" pitchFamily="34" charset="0"/>
                        </a:rPr>
                        <a:t>external</a:t>
                      </a:r>
                      <a:r>
                        <a:rPr lang="it-IT" sz="2000" baseline="0" dirty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it-IT" sz="2000" baseline="0" dirty="0" err="1">
                          <a:latin typeface="Candara" panose="020E0502030303020204" pitchFamily="34" charset="0"/>
                        </a:rPr>
                        <a:t>conflictuality</a:t>
                      </a:r>
                      <a:endParaRPr lang="it-IT" sz="2000" dirty="0">
                        <a:latin typeface="Candara" panose="020E0502030303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it-IT" sz="20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5" name="Triangolo rettangolo 14">
            <a:extLst>
              <a:ext uri="{FF2B5EF4-FFF2-40B4-BE49-F238E27FC236}">
                <a16:creationId xmlns:a16="http://schemas.microsoft.com/office/drawing/2014/main" xmlns="" id="{C0945B80-5A41-48CC-84FC-75573987F59A}"/>
              </a:ext>
            </a:extLst>
          </p:cNvPr>
          <p:cNvSpPr/>
          <p:nvPr/>
        </p:nvSpPr>
        <p:spPr>
          <a:xfrm rot="16200000">
            <a:off x="8221663" y="5935662"/>
            <a:ext cx="908050" cy="936625"/>
          </a:xfrm>
          <a:prstGeom prst="rtTriangle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xmlns="" id="{F6C6E77D-4E70-42ED-A6FB-2D5918F45D9A}"/>
              </a:ext>
            </a:extLst>
          </p:cNvPr>
          <p:cNvCxnSpPr>
            <a:cxnSpLocks/>
          </p:cNvCxnSpPr>
          <p:nvPr/>
        </p:nvCxnSpPr>
        <p:spPr>
          <a:xfrm>
            <a:off x="9525" y="6453188"/>
            <a:ext cx="9134475" cy="0"/>
          </a:xfrm>
          <a:prstGeom prst="line">
            <a:avLst/>
          </a:prstGeom>
          <a:ln w="57150" cmpd="thickThin">
            <a:solidFill>
              <a:srgbClr val="A5002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24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2" descr="marchio_RER_2009_RGB[1]">
            <a:extLst>
              <a:ext uri="{FF2B5EF4-FFF2-40B4-BE49-F238E27FC236}">
                <a16:creationId xmlns:a16="http://schemas.microsoft.com/office/drawing/2014/main" xmlns="" id="{99EC60D7-9AB0-4E24-975F-E30FD016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65" y="200489"/>
            <a:ext cx="2372909" cy="40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61907F18-9021-4039-A806-B608DCC9A0B7}"/>
              </a:ext>
            </a:extLst>
          </p:cNvPr>
          <p:cNvCxnSpPr>
            <a:cxnSpLocks/>
          </p:cNvCxnSpPr>
          <p:nvPr/>
        </p:nvCxnSpPr>
        <p:spPr>
          <a:xfrm>
            <a:off x="0" y="725706"/>
            <a:ext cx="9144000" cy="0"/>
          </a:xfrm>
          <a:prstGeom prst="line">
            <a:avLst/>
          </a:prstGeom>
          <a:ln>
            <a:solidFill>
              <a:srgbClr val="336699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151" name="Rettangolo 5">
            <a:extLst>
              <a:ext uri="{FF2B5EF4-FFF2-40B4-BE49-F238E27FC236}">
                <a16:creationId xmlns:a16="http://schemas.microsoft.com/office/drawing/2014/main" xmlns="" id="{31913B7F-4D87-41E1-A772-E837D3126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6454775"/>
            <a:ext cx="91074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1100" i="1" dirty="0" err="1">
                <a:latin typeface="Candara" panose="020E0502030303020204" pitchFamily="34" charset="0"/>
              </a:rPr>
              <a:t>October</a:t>
            </a:r>
            <a:r>
              <a:rPr lang="it-IT" altLang="it-IT" sz="1100" i="1" dirty="0">
                <a:latin typeface="Candara" panose="020E0502030303020204" pitchFamily="34" charset="0"/>
              </a:rPr>
              <a:t> 25-26th 2017, «</a:t>
            </a:r>
            <a:r>
              <a:rPr lang="en-GB" sz="1100" i="1" dirty="0">
                <a:latin typeface="Candara" panose="020E0502030303020204" pitchFamily="34" charset="0"/>
              </a:rPr>
              <a:t>Regional Governance of VET skill policies and system in Ukraine: What role and responsibilities for the (new) </a:t>
            </a:r>
          </a:p>
          <a:p>
            <a:pPr>
              <a:spcBef>
                <a:spcPct val="0"/>
              </a:spcBef>
              <a:buNone/>
            </a:pPr>
            <a:r>
              <a:rPr lang="en-GB" sz="1100" i="1" dirty="0">
                <a:latin typeface="Candara" panose="020E0502030303020204" pitchFamily="34" charset="0"/>
              </a:rPr>
              <a:t>Regional VET Councils</a:t>
            </a:r>
            <a:r>
              <a:rPr lang="it-IT" altLang="it-IT" sz="1100" i="1" dirty="0">
                <a:latin typeface="Candara" panose="020E0502030303020204" pitchFamily="34" charset="0"/>
              </a:rPr>
              <a:t>», Lviv - Gabriele Marzano, Regione Emilia-Romagna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78463D1A-34B9-4595-82BF-0EF6E727C4F2}"/>
              </a:ext>
            </a:extLst>
          </p:cNvPr>
          <p:cNvSpPr/>
          <p:nvPr/>
        </p:nvSpPr>
        <p:spPr>
          <a:xfrm>
            <a:off x="0" y="772443"/>
            <a:ext cx="9144001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kern="0" dirty="0">
                <a:solidFill>
                  <a:srgbClr val="0070C0"/>
                </a:solidFill>
                <a:latin typeface="Candara" panose="020E0502030303020204" pitchFamily="34" charset="0"/>
                <a:ea typeface="+mj-ea"/>
                <a:cs typeface="+mj-cs"/>
              </a:rPr>
              <a:t>Other advisory Councils in Emilia-Romagna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500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500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500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500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457200" indent="-457200">
              <a:buFontTx/>
              <a:buChar char="-"/>
              <a:defRPr/>
            </a:pPr>
            <a:r>
              <a:rPr lang="it-IT" sz="2300" i="1" dirty="0" err="1">
                <a:latin typeface="Candara" panose="020E0502030303020204" pitchFamily="34" charset="0"/>
              </a:rPr>
              <a:t>Regional</a:t>
            </a:r>
            <a:r>
              <a:rPr lang="it-IT" sz="2300" i="1" dirty="0">
                <a:latin typeface="Candara" panose="020E0502030303020204" pitchFamily="34" charset="0"/>
              </a:rPr>
              <a:t> </a:t>
            </a:r>
            <a:r>
              <a:rPr lang="it-IT" sz="2300" i="1" dirty="0" err="1">
                <a:latin typeface="Candara" panose="020E0502030303020204" pitchFamily="34" charset="0"/>
              </a:rPr>
              <a:t>Permanent</a:t>
            </a:r>
            <a:r>
              <a:rPr lang="it-IT" sz="2300" i="1" dirty="0">
                <a:latin typeface="Candara" panose="020E0502030303020204" pitchFamily="34" charset="0"/>
              </a:rPr>
              <a:t> Conference on VET System (L.R. n. 12 / 2003 – art. 49)</a:t>
            </a:r>
          </a:p>
          <a:p>
            <a:pPr lvl="1">
              <a:defRPr/>
            </a:pPr>
            <a:r>
              <a:rPr lang="it-IT" sz="2300" dirty="0" err="1">
                <a:latin typeface="Candara" panose="020E0502030303020204" pitchFamily="34" charset="0"/>
              </a:rPr>
              <a:t>It</a:t>
            </a:r>
            <a:r>
              <a:rPr lang="it-IT" sz="2300" dirty="0">
                <a:latin typeface="Candara" panose="020E0502030303020204" pitchFamily="34" charset="0"/>
              </a:rPr>
              <a:t> </a:t>
            </a:r>
            <a:r>
              <a:rPr lang="it-IT" sz="2300" dirty="0" err="1">
                <a:latin typeface="Candara" panose="020E0502030303020204" pitchFamily="34" charset="0"/>
              </a:rPr>
              <a:t>expresses</a:t>
            </a:r>
            <a:r>
              <a:rPr lang="it-IT" sz="2300" dirty="0">
                <a:latin typeface="Candara" panose="020E0502030303020204" pitchFamily="34" charset="0"/>
              </a:rPr>
              <a:t> </a:t>
            </a:r>
            <a:r>
              <a:rPr lang="it-IT" sz="2300" dirty="0" err="1">
                <a:latin typeface="Candara" panose="020E0502030303020204" pitchFamily="34" charset="0"/>
              </a:rPr>
              <a:t>proposals</a:t>
            </a:r>
            <a:r>
              <a:rPr lang="it-IT" sz="2300" dirty="0">
                <a:latin typeface="Candara" panose="020E0502030303020204" pitchFamily="34" charset="0"/>
              </a:rPr>
              <a:t> on the </a:t>
            </a:r>
            <a:r>
              <a:rPr lang="it-IT" sz="2300" dirty="0" err="1">
                <a:latin typeface="Candara" panose="020E0502030303020204" pitchFamily="34" charset="0"/>
              </a:rPr>
              <a:t>annual</a:t>
            </a:r>
            <a:r>
              <a:rPr lang="it-IT" sz="2300" dirty="0">
                <a:latin typeface="Candara" panose="020E0502030303020204" pitchFamily="34" charset="0"/>
              </a:rPr>
              <a:t> planning of VET and School </a:t>
            </a:r>
            <a:r>
              <a:rPr lang="it-IT" sz="2300" dirty="0" err="1">
                <a:latin typeface="Candara" panose="020E0502030303020204" pitchFamily="34" charset="0"/>
              </a:rPr>
              <a:t>Activities</a:t>
            </a:r>
            <a:r>
              <a:rPr lang="it-IT" sz="2300" dirty="0">
                <a:latin typeface="Candara" panose="020E0502030303020204" pitchFamily="34" charset="0"/>
              </a:rPr>
              <a:t>;</a:t>
            </a:r>
          </a:p>
          <a:p>
            <a:pPr>
              <a:defRPr/>
            </a:pPr>
            <a:endParaRPr lang="it-IT" sz="2300" i="1" dirty="0">
              <a:latin typeface="Candara" panose="020E0502030303020204" pitchFamily="34" charset="0"/>
            </a:endParaRPr>
          </a:p>
          <a:p>
            <a:pPr marL="457200" indent="-457200">
              <a:buFontTx/>
              <a:buChar char="-"/>
              <a:defRPr/>
            </a:pPr>
            <a:r>
              <a:rPr lang="it-IT" sz="2300" i="1" dirty="0" err="1">
                <a:latin typeface="Candara" panose="020E0502030303020204" pitchFamily="34" charset="0"/>
              </a:rPr>
              <a:t>Regional</a:t>
            </a:r>
            <a:r>
              <a:rPr lang="it-IT" sz="2300" i="1" dirty="0">
                <a:latin typeface="Candara" panose="020E0502030303020204" pitchFamily="34" charset="0"/>
              </a:rPr>
              <a:t> </a:t>
            </a:r>
            <a:r>
              <a:rPr lang="it-IT" sz="2300" i="1" dirty="0" err="1">
                <a:latin typeface="Candara" panose="020E0502030303020204" pitchFamily="34" charset="0"/>
              </a:rPr>
              <a:t>Committee</a:t>
            </a:r>
            <a:r>
              <a:rPr lang="it-IT" sz="2300" i="1" dirty="0">
                <a:latin typeface="Candara" panose="020E0502030303020204" pitchFamily="34" charset="0"/>
              </a:rPr>
              <a:t> on </a:t>
            </a:r>
            <a:r>
              <a:rPr lang="it-IT" sz="2300" i="1" dirty="0" err="1">
                <a:latin typeface="Candara" panose="020E0502030303020204" pitchFamily="34" charset="0"/>
              </a:rPr>
              <a:t>policies</a:t>
            </a:r>
            <a:r>
              <a:rPr lang="it-IT" sz="2300" i="1" dirty="0">
                <a:latin typeface="Candara" panose="020E0502030303020204" pitchFamily="34" charset="0"/>
              </a:rPr>
              <a:t> for </a:t>
            </a:r>
            <a:r>
              <a:rPr lang="it-IT" sz="2300" i="1" dirty="0" err="1">
                <a:latin typeface="Candara" panose="020E0502030303020204" pitchFamily="34" charset="0"/>
              </a:rPr>
              <a:t>education</a:t>
            </a:r>
            <a:r>
              <a:rPr lang="it-IT" sz="2300" i="1" dirty="0">
                <a:latin typeface="Candara" panose="020E0502030303020204" pitchFamily="34" charset="0"/>
              </a:rPr>
              <a:t> and </a:t>
            </a:r>
            <a:r>
              <a:rPr lang="it-IT" sz="2300" i="1" dirty="0" err="1">
                <a:latin typeface="Candara" panose="020E0502030303020204" pitchFamily="34" charset="0"/>
              </a:rPr>
              <a:t>employment</a:t>
            </a:r>
            <a:r>
              <a:rPr lang="it-IT" sz="2300" i="1" dirty="0">
                <a:latin typeface="Candara" panose="020E0502030303020204" pitchFamily="34" charset="0"/>
              </a:rPr>
              <a:t> of </a:t>
            </a:r>
            <a:r>
              <a:rPr lang="it-IT" sz="2300" i="1" dirty="0" err="1">
                <a:latin typeface="Candara" panose="020E0502030303020204" pitchFamily="34" charset="0"/>
              </a:rPr>
              <a:t>disabled</a:t>
            </a:r>
            <a:r>
              <a:rPr lang="it-IT" sz="2300" i="1" dirty="0">
                <a:latin typeface="Candara" panose="020E0502030303020204" pitchFamily="34" charset="0"/>
              </a:rPr>
              <a:t> </a:t>
            </a:r>
            <a:r>
              <a:rPr lang="it-IT" sz="2300" i="1" dirty="0" err="1">
                <a:latin typeface="Candara" panose="020E0502030303020204" pitchFamily="34" charset="0"/>
              </a:rPr>
              <a:t>persons</a:t>
            </a:r>
            <a:r>
              <a:rPr lang="it-IT" sz="2300" dirty="0">
                <a:latin typeface="Candara" panose="020E0502030303020204" pitchFamily="34" charset="0"/>
              </a:rPr>
              <a:t> (L.R. n. 17/2005 – art. 18)</a:t>
            </a:r>
          </a:p>
          <a:p>
            <a:pPr marL="457200" lvl="2">
              <a:defRPr/>
            </a:pPr>
            <a:r>
              <a:rPr lang="it-IT" sz="2300" dirty="0" err="1">
                <a:latin typeface="Candara" panose="020E0502030303020204" pitchFamily="34" charset="0"/>
              </a:rPr>
              <a:t>It</a:t>
            </a:r>
            <a:r>
              <a:rPr lang="it-IT" sz="2300" dirty="0">
                <a:latin typeface="Candara" panose="020E0502030303020204" pitchFamily="34" charset="0"/>
              </a:rPr>
              <a:t> </a:t>
            </a:r>
            <a:r>
              <a:rPr lang="it-IT" sz="2300" dirty="0" err="1">
                <a:latin typeface="Candara" panose="020E0502030303020204" pitchFamily="34" charset="0"/>
              </a:rPr>
              <a:t>expresses</a:t>
            </a:r>
            <a:r>
              <a:rPr lang="it-IT" sz="2300" dirty="0">
                <a:latin typeface="Candara" panose="020E0502030303020204" pitchFamily="34" charset="0"/>
              </a:rPr>
              <a:t> </a:t>
            </a:r>
            <a:r>
              <a:rPr lang="it-IT" sz="2300" dirty="0" err="1">
                <a:latin typeface="Candara" panose="020E0502030303020204" pitchFamily="34" charset="0"/>
              </a:rPr>
              <a:t>proposals</a:t>
            </a:r>
            <a:r>
              <a:rPr lang="it-IT" sz="2300" dirty="0">
                <a:latin typeface="Candara" panose="020E0502030303020204" pitchFamily="34" charset="0"/>
              </a:rPr>
              <a:t> on the </a:t>
            </a:r>
            <a:r>
              <a:rPr lang="it-IT" sz="2300" dirty="0" err="1">
                <a:latin typeface="Candara" panose="020E0502030303020204" pitchFamily="34" charset="0"/>
              </a:rPr>
              <a:t>implementing</a:t>
            </a:r>
            <a:r>
              <a:rPr lang="it-IT" sz="2300" dirty="0">
                <a:latin typeface="Candara" panose="020E0502030303020204" pitchFamily="34" charset="0"/>
              </a:rPr>
              <a:t> of </a:t>
            </a:r>
            <a:r>
              <a:rPr lang="it-IT" sz="2300" dirty="0" err="1">
                <a:latin typeface="Candara" panose="020E0502030303020204" pitchFamily="34" charset="0"/>
              </a:rPr>
              <a:t>employment</a:t>
            </a:r>
            <a:r>
              <a:rPr lang="it-IT" sz="2300" dirty="0">
                <a:latin typeface="Candara" panose="020E0502030303020204" pitchFamily="34" charset="0"/>
              </a:rPr>
              <a:t> and VET </a:t>
            </a:r>
            <a:r>
              <a:rPr lang="it-IT" sz="2300" dirty="0" err="1">
                <a:latin typeface="Candara" panose="020E0502030303020204" pitchFamily="34" charset="0"/>
              </a:rPr>
              <a:t>policies</a:t>
            </a:r>
            <a:r>
              <a:rPr lang="it-IT" sz="2300" dirty="0">
                <a:latin typeface="Candara" panose="020E0502030303020204" pitchFamily="34" charset="0"/>
              </a:rPr>
              <a:t> for </a:t>
            </a:r>
            <a:r>
              <a:rPr lang="it-IT" sz="2300" dirty="0" err="1">
                <a:latin typeface="Candara" panose="020E0502030303020204" pitchFamily="34" charset="0"/>
              </a:rPr>
              <a:t>disabled</a:t>
            </a:r>
            <a:r>
              <a:rPr lang="it-IT" sz="2300" dirty="0">
                <a:latin typeface="Candara" panose="020E0502030303020204" pitchFamily="34" charset="0"/>
              </a:rPr>
              <a:t> </a:t>
            </a:r>
            <a:r>
              <a:rPr lang="it-IT" sz="2300" dirty="0" err="1">
                <a:latin typeface="Candara" panose="020E0502030303020204" pitchFamily="34" charset="0"/>
              </a:rPr>
              <a:t>people</a:t>
            </a:r>
            <a:r>
              <a:rPr lang="it-IT" sz="2300" dirty="0">
                <a:latin typeface="Candara" panose="020E0502030303020204" pitchFamily="34" charset="0"/>
              </a:rPr>
              <a:t>;</a:t>
            </a:r>
          </a:p>
          <a:p>
            <a:pPr>
              <a:defRPr/>
            </a:pPr>
            <a:endParaRPr lang="it-IT" sz="2300" i="1" dirty="0">
              <a:latin typeface="Candara" panose="020E0502030303020204" pitchFamily="34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it-IT" sz="2300" i="1" dirty="0" err="1">
                <a:latin typeface="Candara" panose="020E0502030303020204" pitchFamily="34" charset="0"/>
              </a:rPr>
              <a:t>Regional</a:t>
            </a:r>
            <a:r>
              <a:rPr lang="it-IT" sz="2300" i="1" dirty="0">
                <a:latin typeface="Candara" panose="020E0502030303020204" pitchFamily="34" charset="0"/>
              </a:rPr>
              <a:t> </a:t>
            </a:r>
            <a:r>
              <a:rPr lang="it-IT" sz="2300" i="1" dirty="0" err="1">
                <a:latin typeface="Candara" panose="020E0502030303020204" pitchFamily="34" charset="0"/>
              </a:rPr>
              <a:t>Steering</a:t>
            </a:r>
            <a:r>
              <a:rPr lang="it-IT" sz="2300" i="1" dirty="0">
                <a:latin typeface="Candara" panose="020E0502030303020204" pitchFamily="34" charset="0"/>
              </a:rPr>
              <a:t> </a:t>
            </a:r>
            <a:r>
              <a:rPr lang="it-IT" sz="2300" i="1" dirty="0" err="1">
                <a:latin typeface="Candara" panose="020E0502030303020204" pitchFamily="34" charset="0"/>
              </a:rPr>
              <a:t>Commitee</a:t>
            </a:r>
            <a:r>
              <a:rPr lang="it-IT" sz="2300" i="1" dirty="0">
                <a:latin typeface="Candara" panose="020E0502030303020204" pitchFamily="34" charset="0"/>
              </a:rPr>
              <a:t> for </a:t>
            </a:r>
            <a:r>
              <a:rPr lang="it-IT" sz="2300" i="1" dirty="0" err="1">
                <a:latin typeface="Candara" panose="020E0502030303020204" pitchFamily="34" charset="0"/>
              </a:rPr>
              <a:t>Interventions</a:t>
            </a:r>
            <a:r>
              <a:rPr lang="it-IT" sz="2300" i="1" dirty="0">
                <a:latin typeface="Candara" panose="020E0502030303020204" pitchFamily="34" charset="0"/>
              </a:rPr>
              <a:t> of </a:t>
            </a:r>
            <a:r>
              <a:rPr lang="it-IT" sz="2300" i="1" dirty="0" err="1">
                <a:latin typeface="Candara" panose="020E0502030303020204" pitchFamily="34" charset="0"/>
              </a:rPr>
              <a:t>Operational</a:t>
            </a:r>
            <a:r>
              <a:rPr lang="it-IT" sz="2300" i="1" dirty="0">
                <a:latin typeface="Candara" panose="020E0502030303020204" pitchFamily="34" charset="0"/>
              </a:rPr>
              <a:t> </a:t>
            </a:r>
            <a:r>
              <a:rPr lang="it-IT" sz="2300" i="1" dirty="0" err="1">
                <a:latin typeface="Candara" panose="020E0502030303020204" pitchFamily="34" charset="0"/>
              </a:rPr>
              <a:t>Plans</a:t>
            </a:r>
            <a:r>
              <a:rPr lang="it-IT" sz="2300" i="1" dirty="0">
                <a:latin typeface="Candara" panose="020E0502030303020204" pitchFamily="34" charset="0"/>
              </a:rPr>
              <a:t> </a:t>
            </a:r>
            <a:r>
              <a:rPr lang="it-IT" sz="2300" i="1" dirty="0" err="1">
                <a:latin typeface="Candara" panose="020E0502030303020204" pitchFamily="34" charset="0"/>
              </a:rPr>
              <a:t>funded</a:t>
            </a:r>
            <a:r>
              <a:rPr lang="it-IT" sz="2300" i="1" dirty="0">
                <a:latin typeface="Candara" panose="020E0502030303020204" pitchFamily="34" charset="0"/>
              </a:rPr>
              <a:t> by the </a:t>
            </a:r>
            <a:r>
              <a:rPr lang="it-IT" sz="2300" i="1" dirty="0" err="1">
                <a:latin typeface="Candara" panose="020E0502030303020204" pitchFamily="34" charset="0"/>
              </a:rPr>
              <a:t>European</a:t>
            </a:r>
            <a:r>
              <a:rPr lang="it-IT" sz="2300" i="1" dirty="0">
                <a:latin typeface="Candara" panose="020E0502030303020204" pitchFamily="34" charset="0"/>
              </a:rPr>
              <a:t> Social Fund (EU </a:t>
            </a:r>
            <a:r>
              <a:rPr lang="it-IT" sz="2300" dirty="0">
                <a:latin typeface="Candara" panose="020E0502030303020204" pitchFamily="34" charset="0"/>
              </a:rPr>
              <a:t>Reg. n. 1303/2013 – art. 110)</a:t>
            </a:r>
            <a:endParaRPr lang="it-IT" sz="2300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it-IT" sz="2300" i="1" dirty="0">
                <a:latin typeface="Candara" panose="020E0502030303020204" pitchFamily="34" charset="0"/>
              </a:rPr>
              <a:t>	</a:t>
            </a:r>
            <a:r>
              <a:rPr lang="it-IT" sz="2300" dirty="0" err="1">
                <a:latin typeface="Candara" panose="020E0502030303020204" pitchFamily="34" charset="0"/>
              </a:rPr>
              <a:t>It</a:t>
            </a:r>
            <a:r>
              <a:rPr lang="it-IT" sz="2300" dirty="0">
                <a:latin typeface="Candara" panose="020E0502030303020204" pitchFamily="34" charset="0"/>
              </a:rPr>
              <a:t> </a:t>
            </a:r>
            <a:r>
              <a:rPr lang="it-IT" sz="2300" dirty="0" err="1">
                <a:latin typeface="Candara" panose="020E0502030303020204" pitchFamily="34" charset="0"/>
              </a:rPr>
              <a:t>advises</a:t>
            </a:r>
            <a:r>
              <a:rPr lang="it-IT" sz="2300" dirty="0">
                <a:latin typeface="Candara" panose="020E0502030303020204" pitchFamily="34" charset="0"/>
              </a:rPr>
              <a:t> on the </a:t>
            </a:r>
            <a:r>
              <a:rPr lang="it-IT" sz="2300" dirty="0" err="1">
                <a:latin typeface="Candara" panose="020E0502030303020204" pitchFamily="34" charset="0"/>
              </a:rPr>
              <a:t>implementation</a:t>
            </a:r>
            <a:r>
              <a:rPr lang="it-IT" sz="2300" dirty="0">
                <a:latin typeface="Candara" panose="020E0502030303020204" pitchFamily="34" charset="0"/>
              </a:rPr>
              <a:t> of ESF </a:t>
            </a:r>
            <a:r>
              <a:rPr lang="it-IT" sz="2300" dirty="0" err="1">
                <a:latin typeface="Candara" panose="020E0502030303020204" pitchFamily="34" charset="0"/>
              </a:rPr>
              <a:t>Operational</a:t>
            </a:r>
            <a:r>
              <a:rPr lang="it-IT" sz="2300" dirty="0">
                <a:latin typeface="Candara" panose="020E0502030303020204" pitchFamily="34" charset="0"/>
              </a:rPr>
              <a:t> </a:t>
            </a:r>
            <a:r>
              <a:rPr lang="it-IT" sz="2300" dirty="0" err="1">
                <a:latin typeface="Candara" panose="020E0502030303020204" pitchFamily="34" charset="0"/>
              </a:rPr>
              <a:t>Programmes</a:t>
            </a:r>
            <a:r>
              <a:rPr lang="it-IT" sz="2300" dirty="0">
                <a:latin typeface="Candara" panose="020E0502030303020204" pitchFamily="34" charset="0"/>
              </a:rPr>
              <a:t>.</a:t>
            </a:r>
            <a:endParaRPr lang="it-IT" sz="2300" i="1" dirty="0">
              <a:latin typeface="Candara" panose="020E0502030303020204" pitchFamily="34" charset="0"/>
            </a:endParaRP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xmlns="" id="{BB4880AF-BEB8-4591-9C43-386607B10F1B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21"/>
          <a:stretch/>
        </p:blipFill>
        <p:spPr bwMode="auto">
          <a:xfrm>
            <a:off x="34926" y="117815"/>
            <a:ext cx="2079100" cy="572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xmlns="" id="{61C741EE-8324-42AA-B4F3-5C972ED3CB1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724" y="-45130"/>
            <a:ext cx="849830" cy="762571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xmlns="" id="{4F12322B-5B48-40DA-85F3-4F5184B7918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46119" y="37431"/>
            <a:ext cx="1519121" cy="6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riangolo rettangolo 14">
            <a:extLst>
              <a:ext uri="{FF2B5EF4-FFF2-40B4-BE49-F238E27FC236}">
                <a16:creationId xmlns:a16="http://schemas.microsoft.com/office/drawing/2014/main" xmlns="" id="{5AFA365D-1D40-4870-9A73-0E9978C3E199}"/>
              </a:ext>
            </a:extLst>
          </p:cNvPr>
          <p:cNvSpPr/>
          <p:nvPr/>
        </p:nvSpPr>
        <p:spPr>
          <a:xfrm rot="16200000">
            <a:off x="8221663" y="5935662"/>
            <a:ext cx="908050" cy="936625"/>
          </a:xfrm>
          <a:prstGeom prst="rtTriangle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xmlns="" id="{EA128284-B01D-4358-886C-72763F4421EF}"/>
              </a:ext>
            </a:extLst>
          </p:cNvPr>
          <p:cNvCxnSpPr>
            <a:cxnSpLocks/>
          </p:cNvCxnSpPr>
          <p:nvPr/>
        </p:nvCxnSpPr>
        <p:spPr>
          <a:xfrm>
            <a:off x="9525" y="6453188"/>
            <a:ext cx="9134475" cy="0"/>
          </a:xfrm>
          <a:prstGeom prst="line">
            <a:avLst/>
          </a:prstGeom>
          <a:ln w="57150" cmpd="thickThin">
            <a:solidFill>
              <a:srgbClr val="A5002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720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2" descr="marchio_RER_2009_RGB[1]">
            <a:extLst>
              <a:ext uri="{FF2B5EF4-FFF2-40B4-BE49-F238E27FC236}">
                <a16:creationId xmlns:a16="http://schemas.microsoft.com/office/drawing/2014/main" xmlns="" id="{99EC60D7-9AB0-4E24-975F-E30FD016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65" y="200489"/>
            <a:ext cx="2372909" cy="40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61907F18-9021-4039-A806-B608DCC9A0B7}"/>
              </a:ext>
            </a:extLst>
          </p:cNvPr>
          <p:cNvCxnSpPr>
            <a:cxnSpLocks/>
          </p:cNvCxnSpPr>
          <p:nvPr/>
        </p:nvCxnSpPr>
        <p:spPr>
          <a:xfrm>
            <a:off x="0" y="725706"/>
            <a:ext cx="9144000" cy="0"/>
          </a:xfrm>
          <a:prstGeom prst="line">
            <a:avLst/>
          </a:prstGeom>
          <a:ln>
            <a:solidFill>
              <a:srgbClr val="336699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151" name="Rettangolo 5">
            <a:extLst>
              <a:ext uri="{FF2B5EF4-FFF2-40B4-BE49-F238E27FC236}">
                <a16:creationId xmlns:a16="http://schemas.microsoft.com/office/drawing/2014/main" xmlns="" id="{31913B7F-4D87-41E1-A772-E837D3126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6454775"/>
            <a:ext cx="91074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1100" i="1" dirty="0" err="1">
                <a:latin typeface="Candara" panose="020E0502030303020204" pitchFamily="34" charset="0"/>
              </a:rPr>
              <a:t>October</a:t>
            </a:r>
            <a:r>
              <a:rPr lang="it-IT" altLang="it-IT" sz="1100" i="1" dirty="0">
                <a:latin typeface="Candara" panose="020E0502030303020204" pitchFamily="34" charset="0"/>
              </a:rPr>
              <a:t> 25-26th 2017, «</a:t>
            </a:r>
            <a:r>
              <a:rPr lang="en-GB" sz="1100" i="1" dirty="0">
                <a:latin typeface="Candara" panose="020E0502030303020204" pitchFamily="34" charset="0"/>
              </a:rPr>
              <a:t>Regional Governance of VET skill policies and system in Ukraine: What role and responsibilities for the (new) </a:t>
            </a:r>
          </a:p>
          <a:p>
            <a:pPr>
              <a:spcBef>
                <a:spcPct val="0"/>
              </a:spcBef>
              <a:buNone/>
            </a:pPr>
            <a:r>
              <a:rPr lang="en-GB" sz="1100" i="1" dirty="0">
                <a:latin typeface="Candara" panose="020E0502030303020204" pitchFamily="34" charset="0"/>
              </a:rPr>
              <a:t>Regional VET Councils</a:t>
            </a:r>
            <a:r>
              <a:rPr lang="it-IT" altLang="it-IT" sz="1100" i="1" dirty="0">
                <a:latin typeface="Candara" panose="020E0502030303020204" pitchFamily="34" charset="0"/>
              </a:rPr>
              <a:t>», Lviv - Gabriele Marzano, Regione Emilia-Romagna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78463D1A-34B9-4595-82BF-0EF6E727C4F2}"/>
              </a:ext>
            </a:extLst>
          </p:cNvPr>
          <p:cNvSpPr/>
          <p:nvPr/>
        </p:nvSpPr>
        <p:spPr>
          <a:xfrm>
            <a:off x="0" y="772443"/>
            <a:ext cx="9144001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kern="0" dirty="0">
                <a:solidFill>
                  <a:srgbClr val="0070C0"/>
                </a:solidFill>
                <a:latin typeface="Candara" panose="020E0502030303020204" pitchFamily="34" charset="0"/>
                <a:ea typeface="+mj-ea"/>
                <a:cs typeface="+mj-cs"/>
              </a:rPr>
              <a:t>Some general suggestions on VET Councils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500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>
              <a:defRPr/>
            </a:pPr>
            <a:endParaRPr lang="en-GB" sz="900" b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GB" sz="2400" b="1" dirty="0">
                <a:latin typeface="Candara" panose="020E0502030303020204" pitchFamily="34" charset="0"/>
              </a:rPr>
              <a:t>1) On nature of VET Councils</a:t>
            </a:r>
          </a:p>
          <a:p>
            <a:pPr>
              <a:defRPr/>
            </a:pPr>
            <a:r>
              <a:rPr lang="en-GB" sz="2400" dirty="0">
                <a:latin typeface="Candara" panose="020E0502030303020204" pitchFamily="34" charset="0"/>
              </a:rPr>
              <a:t>It is crucial to give to VET councils, clear and </a:t>
            </a:r>
            <a:r>
              <a:rPr lang="en-GB" sz="2400" i="1" dirty="0">
                <a:latin typeface="Candara" panose="020E0502030303020204" pitchFamily="34" charset="0"/>
              </a:rPr>
              <a:t>uniform</a:t>
            </a:r>
            <a:r>
              <a:rPr lang="en-GB" sz="2400" dirty="0">
                <a:latin typeface="Candara" panose="020E0502030303020204" pitchFamily="34" charset="0"/>
              </a:rPr>
              <a:t> nature and commitments.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latin typeface="Candara" panose="020E0502030303020204" pitchFamily="34" charset="0"/>
              </a:rPr>
              <a:t>As for mandates, VET Councils may exert different tasks (Diagnostic and analytical; Advisory and consultative; Executive and 	implementation  of services), among which it would be best to attribute one only.</a:t>
            </a:r>
          </a:p>
          <a:p>
            <a:pPr marL="285750" lvl="1" indent="-285750"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latin typeface="Candara" panose="020E0502030303020204" pitchFamily="34" charset="0"/>
              </a:rPr>
              <a:t>As for the nature, VET Councils may be composed by Public institutions; Private entities; Third Sector entities. But the best option would be to include in the Councils only one category of entities. An alternative can be to establish a general VET Council and then permanent Sub-Commission composed by either Public entities or Private entities and associations.</a:t>
            </a: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xmlns="" id="{BB4880AF-BEB8-4591-9C43-386607B10F1B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21"/>
          <a:stretch/>
        </p:blipFill>
        <p:spPr bwMode="auto">
          <a:xfrm>
            <a:off x="34926" y="117815"/>
            <a:ext cx="2079100" cy="572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xmlns="" id="{61C741EE-8324-42AA-B4F3-5C972ED3CB1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724" y="-45130"/>
            <a:ext cx="849830" cy="762571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xmlns="" id="{4F12322B-5B48-40DA-85F3-4F5184B7918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46119" y="37431"/>
            <a:ext cx="1519121" cy="6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riangolo rettangolo 14">
            <a:extLst>
              <a:ext uri="{FF2B5EF4-FFF2-40B4-BE49-F238E27FC236}">
                <a16:creationId xmlns:a16="http://schemas.microsoft.com/office/drawing/2014/main" xmlns="" id="{72DF7AB6-8245-4709-B613-791AFF285668}"/>
              </a:ext>
            </a:extLst>
          </p:cNvPr>
          <p:cNvSpPr/>
          <p:nvPr/>
        </p:nvSpPr>
        <p:spPr>
          <a:xfrm rot="16200000">
            <a:off x="8221663" y="5935662"/>
            <a:ext cx="908050" cy="936625"/>
          </a:xfrm>
          <a:prstGeom prst="rtTriangle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xmlns="" id="{B18D131C-E60F-49F8-96BD-C7836CB1C419}"/>
              </a:ext>
            </a:extLst>
          </p:cNvPr>
          <p:cNvCxnSpPr>
            <a:cxnSpLocks/>
          </p:cNvCxnSpPr>
          <p:nvPr/>
        </p:nvCxnSpPr>
        <p:spPr>
          <a:xfrm>
            <a:off x="9525" y="6453188"/>
            <a:ext cx="9134475" cy="0"/>
          </a:xfrm>
          <a:prstGeom prst="line">
            <a:avLst/>
          </a:prstGeom>
          <a:ln w="57150" cmpd="thickThin">
            <a:solidFill>
              <a:srgbClr val="A5002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300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2" descr="marchio_RER_2009_RGB[1]">
            <a:extLst>
              <a:ext uri="{FF2B5EF4-FFF2-40B4-BE49-F238E27FC236}">
                <a16:creationId xmlns:a16="http://schemas.microsoft.com/office/drawing/2014/main" xmlns="" id="{99EC60D7-9AB0-4E24-975F-E30FD016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65" y="200489"/>
            <a:ext cx="2372909" cy="40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61907F18-9021-4039-A806-B608DCC9A0B7}"/>
              </a:ext>
            </a:extLst>
          </p:cNvPr>
          <p:cNvCxnSpPr>
            <a:cxnSpLocks/>
          </p:cNvCxnSpPr>
          <p:nvPr/>
        </p:nvCxnSpPr>
        <p:spPr>
          <a:xfrm>
            <a:off x="0" y="725706"/>
            <a:ext cx="9144000" cy="0"/>
          </a:xfrm>
          <a:prstGeom prst="line">
            <a:avLst/>
          </a:prstGeom>
          <a:ln>
            <a:solidFill>
              <a:srgbClr val="336699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151" name="Rettangolo 5">
            <a:extLst>
              <a:ext uri="{FF2B5EF4-FFF2-40B4-BE49-F238E27FC236}">
                <a16:creationId xmlns:a16="http://schemas.microsoft.com/office/drawing/2014/main" xmlns="" id="{31913B7F-4D87-41E1-A772-E837D3126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6454775"/>
            <a:ext cx="91074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1100" i="1" dirty="0" err="1">
                <a:latin typeface="Candara" panose="020E0502030303020204" pitchFamily="34" charset="0"/>
              </a:rPr>
              <a:t>October</a:t>
            </a:r>
            <a:r>
              <a:rPr lang="it-IT" altLang="it-IT" sz="1100" i="1" dirty="0">
                <a:latin typeface="Candara" panose="020E0502030303020204" pitchFamily="34" charset="0"/>
              </a:rPr>
              <a:t> 25-26th 2017, «</a:t>
            </a:r>
            <a:r>
              <a:rPr lang="en-GB" sz="1100" i="1" dirty="0">
                <a:latin typeface="Candara" panose="020E0502030303020204" pitchFamily="34" charset="0"/>
              </a:rPr>
              <a:t>Regional Governance of VET skill policies and system in Ukraine: What role and responsibilities for the (new) </a:t>
            </a:r>
          </a:p>
          <a:p>
            <a:pPr>
              <a:spcBef>
                <a:spcPct val="0"/>
              </a:spcBef>
              <a:buNone/>
            </a:pPr>
            <a:r>
              <a:rPr lang="en-GB" sz="1100" i="1" dirty="0">
                <a:latin typeface="Candara" panose="020E0502030303020204" pitchFamily="34" charset="0"/>
              </a:rPr>
              <a:t>Regional VET Councils</a:t>
            </a:r>
            <a:r>
              <a:rPr lang="it-IT" altLang="it-IT" sz="1100" i="1" dirty="0">
                <a:latin typeface="Candara" panose="020E0502030303020204" pitchFamily="34" charset="0"/>
              </a:rPr>
              <a:t>», Lviv - Gabriele Marzano, Regione Emilia-Romagna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78463D1A-34B9-4595-82BF-0EF6E727C4F2}"/>
              </a:ext>
            </a:extLst>
          </p:cNvPr>
          <p:cNvSpPr/>
          <p:nvPr/>
        </p:nvSpPr>
        <p:spPr>
          <a:xfrm>
            <a:off x="0" y="772443"/>
            <a:ext cx="9144001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kern="0" dirty="0">
                <a:solidFill>
                  <a:srgbClr val="0070C0"/>
                </a:solidFill>
                <a:latin typeface="Candara" panose="020E0502030303020204" pitchFamily="34" charset="0"/>
                <a:ea typeface="+mj-ea"/>
                <a:cs typeface="+mj-cs"/>
              </a:rPr>
              <a:t>Some general suggestions on VET Councils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500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>
              <a:defRPr/>
            </a:pPr>
            <a:r>
              <a:rPr lang="en-GB" sz="2000" b="1" dirty="0">
                <a:latin typeface="Candara" panose="020E0502030303020204" pitchFamily="34" charset="0"/>
              </a:rPr>
              <a:t>1) On number of VET members</a:t>
            </a:r>
          </a:p>
          <a:p>
            <a:pPr>
              <a:defRPr/>
            </a:pPr>
            <a:r>
              <a:rPr lang="en-GB" sz="2000" dirty="0">
                <a:latin typeface="Candara" panose="020E0502030303020204" pitchFamily="34" charset="0"/>
              </a:rPr>
              <a:t>It is crucial to assign to councils, an </a:t>
            </a:r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optimal</a:t>
            </a:r>
            <a:r>
              <a:rPr lang="en-GB" sz="2000" dirty="0">
                <a:latin typeface="Candara" panose="020E0502030303020204" pitchFamily="34" charset="0"/>
              </a:rPr>
              <a:t> number of members: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Candara" panose="020E0502030303020204" pitchFamily="34" charset="0"/>
              </a:rPr>
              <a:t>Not too high, preventing the possibility of reaching compromise and/or composition of different advises and opinions;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Candara" panose="020E0502030303020204" pitchFamily="34" charset="0"/>
              </a:rPr>
              <a:t>Not too low, preventing the possibility of collecting a wide spectrum of opinions and advises expressed by external (private and/or public) stakeholders;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Candara" panose="020E0502030303020204" pitchFamily="34" charset="0"/>
              </a:rPr>
              <a:t>A solution could be to define clear regulations on timely rotations of members of Councils, in order to provide (in the long term) for complete information on positions of external stakeholders.</a:t>
            </a:r>
          </a:p>
          <a:p>
            <a:pPr marL="285750" lvl="1" indent="-285750">
              <a:buFont typeface="Wingdings" panose="05000000000000000000" pitchFamily="2" charset="2"/>
              <a:buChar char="Ø"/>
              <a:defRPr/>
            </a:pPr>
            <a:endParaRPr lang="en-GB" sz="2000" dirty="0">
              <a:latin typeface="Candara" panose="020E0502030303020204" pitchFamily="34" charset="0"/>
            </a:endParaRPr>
          </a:p>
          <a:p>
            <a:pPr marL="0" lvl="1">
              <a:defRPr/>
            </a:pPr>
            <a:r>
              <a:rPr lang="en-GB" sz="2000" b="1" dirty="0">
                <a:latin typeface="Candara" panose="020E0502030303020204" pitchFamily="34" charset="0"/>
              </a:rPr>
              <a:t>2) On conflicts of interest within VET Councils</a:t>
            </a:r>
          </a:p>
          <a:p>
            <a:pPr marL="0" lvl="1">
              <a:defRPr/>
            </a:pPr>
            <a:r>
              <a:rPr lang="en-GB" sz="2000" dirty="0">
                <a:latin typeface="Candara" panose="020E0502030303020204" pitchFamily="34" charset="0"/>
              </a:rPr>
              <a:t>It is crucial to </a:t>
            </a:r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prevent conflicts of interest</a:t>
            </a:r>
            <a:r>
              <a:rPr lang="en-GB" sz="2000" dirty="0">
                <a:latin typeface="Candara" panose="020E0502030303020204" pitchFamily="34" charset="0"/>
              </a:rPr>
              <a:t> that hinder transparency and public access to decision-making processes.</a:t>
            </a:r>
          </a:p>
          <a:p>
            <a:pPr marL="285750" lvl="1" indent="-285750"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Candara" panose="020E0502030303020204" pitchFamily="34" charset="0"/>
              </a:rPr>
              <a:t>A solution could be to define clear regulations on timely rotations of members of Councils, in order to prevent permanent “power connections”.</a:t>
            </a: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xmlns="" id="{BB4880AF-BEB8-4591-9C43-386607B10F1B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21"/>
          <a:stretch/>
        </p:blipFill>
        <p:spPr bwMode="auto">
          <a:xfrm>
            <a:off x="34926" y="117815"/>
            <a:ext cx="2079100" cy="572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xmlns="" id="{61C741EE-8324-42AA-B4F3-5C972ED3CB1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724" y="-45130"/>
            <a:ext cx="849830" cy="762571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xmlns="" id="{4F12322B-5B48-40DA-85F3-4F5184B7918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46119" y="37431"/>
            <a:ext cx="1519121" cy="6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riangolo rettangolo 14">
            <a:extLst>
              <a:ext uri="{FF2B5EF4-FFF2-40B4-BE49-F238E27FC236}">
                <a16:creationId xmlns:a16="http://schemas.microsoft.com/office/drawing/2014/main" xmlns="" id="{1841B40E-534D-45F9-950D-2347C8D1C0E9}"/>
              </a:ext>
            </a:extLst>
          </p:cNvPr>
          <p:cNvSpPr/>
          <p:nvPr/>
        </p:nvSpPr>
        <p:spPr>
          <a:xfrm rot="16200000">
            <a:off x="8221663" y="5935662"/>
            <a:ext cx="908050" cy="936625"/>
          </a:xfrm>
          <a:prstGeom prst="rtTriangle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xmlns="" id="{0FB9FD34-5049-430B-9AE5-753DE3E01DB6}"/>
              </a:ext>
            </a:extLst>
          </p:cNvPr>
          <p:cNvCxnSpPr>
            <a:cxnSpLocks/>
          </p:cNvCxnSpPr>
          <p:nvPr/>
        </p:nvCxnSpPr>
        <p:spPr>
          <a:xfrm>
            <a:off x="9525" y="6453188"/>
            <a:ext cx="9134475" cy="0"/>
          </a:xfrm>
          <a:prstGeom prst="line">
            <a:avLst/>
          </a:prstGeom>
          <a:ln w="57150" cmpd="thickThin">
            <a:solidFill>
              <a:srgbClr val="A5002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460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>
            <a:extLst>
              <a:ext uri="{FF2B5EF4-FFF2-40B4-BE49-F238E27FC236}">
                <a16:creationId xmlns:a16="http://schemas.microsoft.com/office/drawing/2014/main" xmlns="" id="{28880C2E-A6A0-42A5-B176-3E61C6562B9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18090" y="5143534"/>
            <a:ext cx="178943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con angoli ritagliati in diagonale 8">
            <a:extLst>
              <a:ext uri="{FF2B5EF4-FFF2-40B4-BE49-F238E27FC236}">
                <a16:creationId xmlns:a16="http://schemas.microsoft.com/office/drawing/2014/main" xmlns="" id="{ADE91772-C683-461E-9F88-EBDE9D805198}"/>
              </a:ext>
            </a:extLst>
          </p:cNvPr>
          <p:cNvSpPr/>
          <p:nvPr/>
        </p:nvSpPr>
        <p:spPr>
          <a:xfrm rot="16200000">
            <a:off x="1143000" y="-1168167"/>
            <a:ext cx="6858000" cy="914400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09EF0437-B49B-459D-86B5-9AB8E695734D}"/>
              </a:ext>
            </a:extLst>
          </p:cNvPr>
          <p:cNvSpPr txBox="1">
            <a:spLocks/>
          </p:cNvSpPr>
          <p:nvPr/>
        </p:nvSpPr>
        <p:spPr>
          <a:xfrm>
            <a:off x="2871293" y="8630"/>
            <a:ext cx="6358387" cy="952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200"/>
              </a:spcBef>
              <a:defRPr/>
            </a:pPr>
            <a:r>
              <a:rPr lang="en-GB" sz="5400" b="1" dirty="0">
                <a:solidFill>
                  <a:schemeClr val="bg1"/>
                </a:solidFill>
                <a:latin typeface="Candara" panose="020E0502030303020204" pitchFamily="34" charset="0"/>
              </a:rPr>
              <a:t> Thank you for your kind attention!</a:t>
            </a:r>
          </a:p>
        </p:txBody>
      </p:sp>
      <p:sp>
        <p:nvSpPr>
          <p:cNvPr id="4104" name="Rectangle 2">
            <a:extLst>
              <a:ext uri="{FF2B5EF4-FFF2-40B4-BE49-F238E27FC236}">
                <a16:creationId xmlns:a16="http://schemas.microsoft.com/office/drawing/2014/main" xmlns="" id="{CF145528-19A0-4E44-AD01-EA2B0E6FB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5017913"/>
            <a:ext cx="777716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rgbClr val="FFFFFF"/>
                </a:solidFill>
                <a:latin typeface="Candara" panose="020E0502030303020204" pitchFamily="34" charset="0"/>
              </a:rPr>
              <a:t>Gabriele Marzano, </a:t>
            </a:r>
            <a:r>
              <a:rPr lang="it-IT" altLang="it-IT" sz="1800" b="1" dirty="0" err="1">
                <a:solidFill>
                  <a:srgbClr val="FFFFFF"/>
                </a:solidFill>
                <a:latin typeface="Candara" panose="020E0502030303020204" pitchFamily="34" charset="0"/>
              </a:rPr>
              <a:t>Regional</a:t>
            </a:r>
            <a:r>
              <a:rPr lang="it-IT" altLang="it-IT" sz="1800" b="1" dirty="0">
                <a:solidFill>
                  <a:srgbClr val="FFFFFF"/>
                </a:solidFill>
                <a:latin typeface="Candara" panose="020E0502030303020204" pitchFamily="34" charset="0"/>
              </a:rPr>
              <a:t> Administration of Emilia-Romagna</a:t>
            </a:r>
            <a:endParaRPr lang="en-GB" altLang="it-IT" sz="1800" b="1" dirty="0">
              <a:solidFill>
                <a:srgbClr val="FFFFFF"/>
              </a:solidFill>
              <a:latin typeface="Candara" panose="020E0502030303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it-IT" sz="800" b="1" dirty="0">
              <a:solidFill>
                <a:srgbClr val="FFFFFF"/>
              </a:solidFill>
              <a:latin typeface="Candara" panose="020E0502030303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400" b="1" dirty="0">
              <a:solidFill>
                <a:srgbClr val="FFFFFF"/>
              </a:solidFill>
              <a:latin typeface="Candara" panose="020E0502030303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GB" sz="1800" b="1" dirty="0">
                <a:solidFill>
                  <a:schemeClr val="bg1"/>
                </a:solidFill>
                <a:latin typeface="Candara" panose="020E0502030303020204" pitchFamily="34" charset="0"/>
              </a:rPr>
              <a:t>Regional Governance of VET skill policies and system in Ukraine: </a:t>
            </a:r>
          </a:p>
          <a:p>
            <a:pPr>
              <a:spcBef>
                <a:spcPct val="0"/>
              </a:spcBef>
              <a:buNone/>
            </a:pPr>
            <a:r>
              <a:rPr lang="en-GB" sz="1800" b="1" dirty="0">
                <a:solidFill>
                  <a:schemeClr val="bg1"/>
                </a:solidFill>
                <a:latin typeface="Candara" panose="020E0502030303020204" pitchFamily="34" charset="0"/>
              </a:rPr>
              <a:t>What role and responsibilities for the (new) Regional VET</a:t>
            </a:r>
          </a:p>
          <a:p>
            <a:pPr>
              <a:spcBef>
                <a:spcPct val="0"/>
              </a:spcBef>
              <a:buNone/>
            </a:pPr>
            <a:r>
              <a:rPr lang="en-GB" sz="1800" b="1" dirty="0">
                <a:solidFill>
                  <a:schemeClr val="bg1"/>
                </a:solidFill>
                <a:latin typeface="Candara" panose="020E0502030303020204" pitchFamily="34" charset="0"/>
              </a:rPr>
              <a:t>Councils</a:t>
            </a:r>
            <a:endParaRPr lang="en-GB" altLang="it-IT" sz="600" b="1" dirty="0">
              <a:solidFill>
                <a:srgbClr val="FFFFFF"/>
              </a:solidFill>
              <a:latin typeface="Candara" panose="020E0502030303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800" b="1" dirty="0">
                <a:solidFill>
                  <a:srgbClr val="FFFFFF"/>
                </a:solidFill>
                <a:latin typeface="Candara" panose="020E0502030303020204" pitchFamily="34" charset="0"/>
              </a:rPr>
              <a:t>		October 25-26</a:t>
            </a:r>
            <a:r>
              <a:rPr lang="en-GB" altLang="it-IT" sz="1800" b="1" baseline="30000" dirty="0">
                <a:solidFill>
                  <a:srgbClr val="FFFFFF"/>
                </a:solidFill>
                <a:latin typeface="Candara" panose="020E0502030303020204" pitchFamily="34" charset="0"/>
              </a:rPr>
              <a:t>th</a:t>
            </a:r>
            <a:r>
              <a:rPr lang="en-GB" altLang="it-IT" sz="1800" b="1" dirty="0">
                <a:solidFill>
                  <a:srgbClr val="FFFFFF"/>
                </a:solidFill>
                <a:latin typeface="Candara" panose="020E0502030303020204" pitchFamily="34" charset="0"/>
              </a:rPr>
              <a:t> 2017, </a:t>
            </a:r>
            <a:r>
              <a:rPr lang="en-GB" altLang="it-IT" sz="1800" b="1" dirty="0" err="1">
                <a:solidFill>
                  <a:srgbClr val="FFFFFF"/>
                </a:solidFill>
                <a:latin typeface="Candara" panose="020E0502030303020204" pitchFamily="34" charset="0"/>
              </a:rPr>
              <a:t>Lviv</a:t>
            </a:r>
            <a:endParaRPr lang="en-GB" altLang="it-IT" sz="1800" b="1" dirty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pic>
        <p:nvPicPr>
          <p:cNvPr id="4106" name="Picture 2" descr="marchio_RER_2009_RGB[1]">
            <a:extLst>
              <a:ext uri="{FF2B5EF4-FFF2-40B4-BE49-F238E27FC236}">
                <a16:creationId xmlns:a16="http://schemas.microsoft.com/office/drawing/2014/main" xmlns="" id="{4ED6F229-BC86-4808-B6BA-24ED62E76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6321425"/>
            <a:ext cx="2792412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>
            <a:extLst>
              <a:ext uri="{FF2B5EF4-FFF2-40B4-BE49-F238E27FC236}">
                <a16:creationId xmlns:a16="http://schemas.microsoft.com/office/drawing/2014/main" xmlns="" id="{C177F2DE-2994-46C6-A9FA-03C64E1BB6DF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21"/>
          <a:stretch/>
        </p:blipFill>
        <p:spPr bwMode="auto">
          <a:xfrm>
            <a:off x="34925" y="25535"/>
            <a:ext cx="2836367" cy="9320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xmlns="" id="{8FFE8621-BFC3-4A50-AD9D-8597043382A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067" y="2315265"/>
            <a:ext cx="2541863" cy="2613871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1384869" y="1706046"/>
            <a:ext cx="78201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solidFill>
                  <a:schemeClr val="bg1"/>
                </a:solidFill>
                <a:latin typeface="Candara" panose="020E0502030303020204" pitchFamily="34" charset="0"/>
              </a:rPr>
              <a:t>gabriele.marzano@regione.emilia-romagna.it</a:t>
            </a:r>
          </a:p>
          <a:p>
            <a:pPr algn="ctr"/>
            <a:endParaRPr lang="it-IT" sz="30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07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78463D1A-34B9-4595-82BF-0EF6E727C4F2}"/>
              </a:ext>
            </a:extLst>
          </p:cNvPr>
          <p:cNvSpPr/>
          <p:nvPr/>
        </p:nvSpPr>
        <p:spPr>
          <a:xfrm>
            <a:off x="64840" y="663269"/>
            <a:ext cx="8912225" cy="606319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 kern="0" dirty="0">
                <a:solidFill>
                  <a:srgbClr val="0070C0"/>
                </a:solidFill>
                <a:latin typeface="Candara" panose="020E0502030303020204" pitchFamily="34" charset="0"/>
                <a:ea typeface="+mj-ea"/>
                <a:cs typeface="+mj-cs"/>
              </a:rPr>
              <a:t>An outline of the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00" b="1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>
              <a:defRPr/>
            </a:pPr>
            <a:r>
              <a:rPr lang="en-GB" sz="3600" dirty="0">
                <a:latin typeface="Candara" panose="020E0502030303020204" pitchFamily="34" charset="0"/>
              </a:rPr>
              <a:t>Vet Councils in Emilia-Romagna Region in Italy:</a:t>
            </a:r>
          </a:p>
          <a:p>
            <a:pPr marL="1028700" lvl="1" indent="-571500">
              <a:buFont typeface="Wingdings" panose="05000000000000000000" pitchFamily="2" charset="2"/>
              <a:buChar char="Ø"/>
              <a:defRPr/>
            </a:pPr>
            <a:r>
              <a:rPr lang="en-GB" sz="3600" dirty="0">
                <a:latin typeface="Candara" panose="020E0502030303020204" pitchFamily="34" charset="0"/>
              </a:rPr>
              <a:t>Legal status, composition and nature;</a:t>
            </a:r>
          </a:p>
          <a:p>
            <a:pPr marL="1028700" lvl="1" indent="-571500">
              <a:buFont typeface="Wingdings" panose="05000000000000000000" pitchFamily="2" charset="2"/>
              <a:buChar char="Ø"/>
              <a:defRPr/>
            </a:pPr>
            <a:r>
              <a:rPr lang="en-GB" sz="3600" dirty="0">
                <a:latin typeface="Candara" panose="020E0502030303020204" pitchFamily="34" charset="0"/>
              </a:rPr>
              <a:t>Mandate;</a:t>
            </a:r>
          </a:p>
          <a:p>
            <a:pPr marL="1028700" lvl="1" indent="-571500">
              <a:buFont typeface="Wingdings" panose="05000000000000000000" pitchFamily="2" charset="2"/>
              <a:buChar char="Ø"/>
              <a:defRPr/>
            </a:pPr>
            <a:r>
              <a:rPr lang="en-GB" sz="3600" dirty="0">
                <a:latin typeface="Candara" panose="020E0502030303020204" pitchFamily="34" charset="0"/>
              </a:rPr>
              <a:t>Budget;</a:t>
            </a:r>
          </a:p>
          <a:p>
            <a:pPr marL="1028700" lvl="1" indent="-571500">
              <a:buFont typeface="Wingdings" panose="05000000000000000000" pitchFamily="2" charset="2"/>
              <a:buChar char="Ø"/>
              <a:defRPr/>
            </a:pPr>
            <a:r>
              <a:rPr lang="en-GB" sz="3600" dirty="0">
                <a:latin typeface="Candara" panose="020E0502030303020204" pitchFamily="34" charset="0"/>
              </a:rPr>
              <a:t>Partnerships;</a:t>
            </a:r>
          </a:p>
          <a:p>
            <a:pPr marL="1028700" lvl="1" indent="-571500">
              <a:buFont typeface="Wingdings" panose="05000000000000000000" pitchFamily="2" charset="2"/>
              <a:buChar char="Ø"/>
              <a:defRPr/>
            </a:pPr>
            <a:r>
              <a:rPr lang="en-GB" sz="3600" dirty="0">
                <a:latin typeface="Candara" panose="020E0502030303020204" pitchFamily="34" charset="0"/>
              </a:rPr>
              <a:t>Good Governance</a:t>
            </a:r>
          </a:p>
          <a:p>
            <a:pPr marL="1028700" lvl="1" indent="-571500">
              <a:buFont typeface="Wingdings" panose="05000000000000000000" pitchFamily="2" charset="2"/>
              <a:buChar char="Ø"/>
              <a:defRPr/>
            </a:pPr>
            <a:r>
              <a:rPr lang="en-GB" sz="3600" dirty="0" err="1">
                <a:latin typeface="Candara" panose="020E0502030303020204" pitchFamily="34" charset="0"/>
              </a:rPr>
              <a:t>Strenghts</a:t>
            </a:r>
            <a:r>
              <a:rPr lang="en-GB" sz="3600" dirty="0">
                <a:latin typeface="Candara" panose="020E0502030303020204" pitchFamily="34" charset="0"/>
              </a:rPr>
              <a:t> and drawbacks;</a:t>
            </a:r>
          </a:p>
          <a:p>
            <a:pPr marL="1028700" lvl="1" indent="-571500">
              <a:buFont typeface="Wingdings" panose="05000000000000000000" pitchFamily="2" charset="2"/>
              <a:buChar char="Ø"/>
              <a:defRPr/>
            </a:pPr>
            <a:r>
              <a:rPr lang="it-IT" sz="3600" kern="0" dirty="0">
                <a:solidFill>
                  <a:sysClr val="windowText" lastClr="000000"/>
                </a:solidFill>
                <a:latin typeface="Candara" panose="020E0502030303020204" pitchFamily="34" charset="0"/>
              </a:rPr>
              <a:t>Some general </a:t>
            </a:r>
            <a:r>
              <a:rPr lang="it-IT" sz="3600" kern="0" dirty="0" err="1">
                <a:solidFill>
                  <a:sysClr val="windowText" lastClr="000000"/>
                </a:solidFill>
                <a:latin typeface="Candara" panose="020E0502030303020204" pitchFamily="34" charset="0"/>
              </a:rPr>
              <a:t>suggestions</a:t>
            </a:r>
            <a:endParaRPr lang="en-GB" sz="4000" dirty="0">
              <a:latin typeface="Candara" panose="020E0502030303020204" pitchFamily="34" charset="0"/>
            </a:endParaRPr>
          </a:p>
        </p:txBody>
      </p:sp>
      <p:pic>
        <p:nvPicPr>
          <p:cNvPr id="6146" name="Picture 8" descr="http://www.lannaronca.it/Schede%20classe%20quarta/Emilia%20Romagna.jpg">
            <a:extLst>
              <a:ext uri="{FF2B5EF4-FFF2-40B4-BE49-F238E27FC236}">
                <a16:creationId xmlns:a16="http://schemas.microsoft.com/office/drawing/2014/main" xmlns="" id="{8022785B-8B4A-41AB-83CF-5F72753AA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12" y="3172987"/>
            <a:ext cx="4284662" cy="225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2" descr="marchio_RER_2009_RGB[1]">
            <a:extLst>
              <a:ext uri="{FF2B5EF4-FFF2-40B4-BE49-F238E27FC236}">
                <a16:creationId xmlns:a16="http://schemas.microsoft.com/office/drawing/2014/main" xmlns="" id="{99EC60D7-9AB0-4E24-975F-E30FD016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65" y="200489"/>
            <a:ext cx="2372909" cy="40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61907F18-9021-4039-A806-B608DCC9A0B7}"/>
              </a:ext>
            </a:extLst>
          </p:cNvPr>
          <p:cNvCxnSpPr>
            <a:cxnSpLocks/>
          </p:cNvCxnSpPr>
          <p:nvPr/>
        </p:nvCxnSpPr>
        <p:spPr>
          <a:xfrm>
            <a:off x="0" y="725706"/>
            <a:ext cx="9144000" cy="0"/>
          </a:xfrm>
          <a:prstGeom prst="line">
            <a:avLst/>
          </a:prstGeom>
          <a:ln>
            <a:solidFill>
              <a:srgbClr val="336699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xmlns="" id="{A84D0833-67EE-4250-8BD4-00FC8CC14F95}"/>
              </a:ext>
            </a:extLst>
          </p:cNvPr>
          <p:cNvCxnSpPr>
            <a:cxnSpLocks/>
          </p:cNvCxnSpPr>
          <p:nvPr/>
        </p:nvCxnSpPr>
        <p:spPr>
          <a:xfrm>
            <a:off x="9525" y="6453188"/>
            <a:ext cx="9134475" cy="0"/>
          </a:xfrm>
          <a:prstGeom prst="line">
            <a:avLst/>
          </a:prstGeom>
          <a:ln w="57150" cmpd="thickThin">
            <a:solidFill>
              <a:srgbClr val="A5002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51" name="Rettangolo 5">
            <a:extLst>
              <a:ext uri="{FF2B5EF4-FFF2-40B4-BE49-F238E27FC236}">
                <a16:creationId xmlns:a16="http://schemas.microsoft.com/office/drawing/2014/main" xmlns="" id="{31913B7F-4D87-41E1-A772-E837D3126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6454775"/>
            <a:ext cx="91074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1100" i="1" dirty="0" err="1">
                <a:latin typeface="Candara" panose="020E0502030303020204" pitchFamily="34" charset="0"/>
              </a:rPr>
              <a:t>October</a:t>
            </a:r>
            <a:r>
              <a:rPr lang="it-IT" altLang="it-IT" sz="1100" i="1" dirty="0">
                <a:latin typeface="Candara" panose="020E0502030303020204" pitchFamily="34" charset="0"/>
              </a:rPr>
              <a:t> 25-26th 2017, «</a:t>
            </a:r>
            <a:r>
              <a:rPr lang="en-GB" sz="1100" i="1" dirty="0">
                <a:latin typeface="Candara" panose="020E0502030303020204" pitchFamily="34" charset="0"/>
              </a:rPr>
              <a:t>Regional Governance of VET skill policies and system in Ukraine: What role and responsibilities for the (new) </a:t>
            </a:r>
          </a:p>
          <a:p>
            <a:pPr>
              <a:spcBef>
                <a:spcPct val="0"/>
              </a:spcBef>
              <a:buNone/>
            </a:pPr>
            <a:r>
              <a:rPr lang="en-GB" sz="1100" i="1" dirty="0">
                <a:latin typeface="Candara" panose="020E0502030303020204" pitchFamily="34" charset="0"/>
              </a:rPr>
              <a:t>Regional VET Councils</a:t>
            </a:r>
            <a:r>
              <a:rPr lang="it-IT" altLang="it-IT" sz="1100" i="1" dirty="0">
                <a:latin typeface="Candara" panose="020E0502030303020204" pitchFamily="34" charset="0"/>
              </a:rPr>
              <a:t>», Lviv - Gabriele Marzano, Regione Emilia-Romagna</a:t>
            </a:r>
          </a:p>
        </p:txBody>
      </p:sp>
      <p:sp>
        <p:nvSpPr>
          <p:cNvPr id="7" name="Triangolo rettangolo 6">
            <a:extLst>
              <a:ext uri="{FF2B5EF4-FFF2-40B4-BE49-F238E27FC236}">
                <a16:creationId xmlns:a16="http://schemas.microsoft.com/office/drawing/2014/main" xmlns="" id="{E9975464-737D-45BB-8FBE-3DBB6FD908D7}"/>
              </a:ext>
            </a:extLst>
          </p:cNvPr>
          <p:cNvSpPr/>
          <p:nvPr/>
        </p:nvSpPr>
        <p:spPr>
          <a:xfrm rot="16200000">
            <a:off x="8221663" y="5935662"/>
            <a:ext cx="908050" cy="936625"/>
          </a:xfrm>
          <a:prstGeom prst="rtTriangle">
            <a:avLst/>
          </a:prstGeom>
          <a:solidFill>
            <a:srgbClr val="A50021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pic>
        <p:nvPicPr>
          <p:cNvPr id="6153" name="Picture 6" descr="Risultati immagini per emilia romagna mappa">
            <a:extLst>
              <a:ext uri="{FF2B5EF4-FFF2-40B4-BE49-F238E27FC236}">
                <a16:creationId xmlns:a16="http://schemas.microsoft.com/office/drawing/2014/main" xmlns="" id="{3536EF66-3586-4882-8FCB-70089EFF5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061" y="5062537"/>
            <a:ext cx="1068387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>
            <a:extLst>
              <a:ext uri="{FF2B5EF4-FFF2-40B4-BE49-F238E27FC236}">
                <a16:creationId xmlns:a16="http://schemas.microsoft.com/office/drawing/2014/main" xmlns="" id="{BB4880AF-BEB8-4591-9C43-386607B10F1B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21"/>
          <a:stretch/>
        </p:blipFill>
        <p:spPr bwMode="auto">
          <a:xfrm>
            <a:off x="34926" y="117815"/>
            <a:ext cx="2079100" cy="572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xmlns="" id="{61C741EE-8324-42AA-B4F3-5C972ED3CB18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724" y="-45130"/>
            <a:ext cx="849830" cy="762571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xmlns="" id="{4F12322B-5B48-40DA-85F3-4F5184B7918A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46119" y="37431"/>
            <a:ext cx="1519121" cy="6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6670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2" descr="marchio_RER_2009_RGB[1]">
            <a:extLst>
              <a:ext uri="{FF2B5EF4-FFF2-40B4-BE49-F238E27FC236}">
                <a16:creationId xmlns:a16="http://schemas.microsoft.com/office/drawing/2014/main" xmlns="" id="{99EC60D7-9AB0-4E24-975F-E30FD016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65" y="200489"/>
            <a:ext cx="2372909" cy="40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61907F18-9021-4039-A806-B608DCC9A0B7}"/>
              </a:ext>
            </a:extLst>
          </p:cNvPr>
          <p:cNvCxnSpPr>
            <a:cxnSpLocks/>
          </p:cNvCxnSpPr>
          <p:nvPr/>
        </p:nvCxnSpPr>
        <p:spPr>
          <a:xfrm>
            <a:off x="0" y="725706"/>
            <a:ext cx="9144000" cy="0"/>
          </a:xfrm>
          <a:prstGeom prst="line">
            <a:avLst/>
          </a:prstGeom>
          <a:ln>
            <a:solidFill>
              <a:srgbClr val="336699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xmlns="" id="{A84D0833-67EE-4250-8BD4-00FC8CC14F95}"/>
              </a:ext>
            </a:extLst>
          </p:cNvPr>
          <p:cNvCxnSpPr>
            <a:cxnSpLocks/>
          </p:cNvCxnSpPr>
          <p:nvPr/>
        </p:nvCxnSpPr>
        <p:spPr>
          <a:xfrm>
            <a:off x="9525" y="6453188"/>
            <a:ext cx="9134475" cy="0"/>
          </a:xfrm>
          <a:prstGeom prst="line">
            <a:avLst/>
          </a:prstGeom>
          <a:ln w="57150" cmpd="thickThin">
            <a:solidFill>
              <a:srgbClr val="A5002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51" name="Rettangolo 5">
            <a:extLst>
              <a:ext uri="{FF2B5EF4-FFF2-40B4-BE49-F238E27FC236}">
                <a16:creationId xmlns:a16="http://schemas.microsoft.com/office/drawing/2014/main" xmlns="" id="{31913B7F-4D87-41E1-A772-E837D3126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6454775"/>
            <a:ext cx="91074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1100" i="1" dirty="0" err="1">
                <a:latin typeface="Candara" panose="020E0502030303020204" pitchFamily="34" charset="0"/>
              </a:rPr>
              <a:t>October</a:t>
            </a:r>
            <a:r>
              <a:rPr lang="it-IT" altLang="it-IT" sz="1100" i="1" dirty="0">
                <a:latin typeface="Candara" panose="020E0502030303020204" pitchFamily="34" charset="0"/>
              </a:rPr>
              <a:t> 25-26th 2017, «</a:t>
            </a:r>
            <a:r>
              <a:rPr lang="en-GB" sz="1100" i="1" dirty="0">
                <a:latin typeface="Candara" panose="020E0502030303020204" pitchFamily="34" charset="0"/>
              </a:rPr>
              <a:t>Regional Governance of VET skill policies and system in Ukraine: What role and responsibilities for the (new) </a:t>
            </a:r>
          </a:p>
          <a:p>
            <a:pPr>
              <a:spcBef>
                <a:spcPct val="0"/>
              </a:spcBef>
              <a:buNone/>
            </a:pPr>
            <a:r>
              <a:rPr lang="en-GB" sz="1100" i="1" dirty="0">
                <a:latin typeface="Candara" panose="020E0502030303020204" pitchFamily="34" charset="0"/>
              </a:rPr>
              <a:t>Regional VET Councils</a:t>
            </a:r>
            <a:r>
              <a:rPr lang="it-IT" altLang="it-IT" sz="1100" i="1" dirty="0">
                <a:latin typeface="Candara" panose="020E0502030303020204" pitchFamily="34" charset="0"/>
              </a:rPr>
              <a:t>», Lviv - Gabriele Marzano, Regione Emilia-Romagna</a:t>
            </a:r>
          </a:p>
        </p:txBody>
      </p:sp>
      <p:sp>
        <p:nvSpPr>
          <p:cNvPr id="7" name="Triangolo rettangolo 6">
            <a:extLst>
              <a:ext uri="{FF2B5EF4-FFF2-40B4-BE49-F238E27FC236}">
                <a16:creationId xmlns:a16="http://schemas.microsoft.com/office/drawing/2014/main" xmlns="" id="{E9975464-737D-45BB-8FBE-3DBB6FD908D7}"/>
              </a:ext>
            </a:extLst>
          </p:cNvPr>
          <p:cNvSpPr/>
          <p:nvPr/>
        </p:nvSpPr>
        <p:spPr>
          <a:xfrm rot="16200000">
            <a:off x="8221663" y="5935662"/>
            <a:ext cx="908050" cy="936625"/>
          </a:xfrm>
          <a:prstGeom prst="rtTriangle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78463D1A-34B9-4595-82BF-0EF6E727C4F2}"/>
              </a:ext>
            </a:extLst>
          </p:cNvPr>
          <p:cNvSpPr/>
          <p:nvPr/>
        </p:nvSpPr>
        <p:spPr>
          <a:xfrm>
            <a:off x="0" y="772443"/>
            <a:ext cx="9144001" cy="5609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kern="0" dirty="0">
                <a:solidFill>
                  <a:srgbClr val="0070C0"/>
                </a:solidFill>
                <a:latin typeface="Candara" panose="020E0502030303020204" pitchFamily="34" charset="0"/>
                <a:ea typeface="+mj-ea"/>
                <a:cs typeface="+mj-cs"/>
              </a:rPr>
              <a:t>Legal status of Vet Councils in Emilia-Romagna (1)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050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>
              <a:defRPr/>
            </a:pPr>
            <a:r>
              <a:rPr lang="en-GB" sz="2800" dirty="0">
                <a:latin typeface="Candara" panose="020E0502030303020204" pitchFamily="34" charset="0"/>
              </a:rPr>
              <a:t>Legal basis on regional autonomy on VET Policies:</a:t>
            </a:r>
          </a:p>
          <a:p>
            <a:pPr marL="457200" indent="-457200">
              <a:buFontTx/>
              <a:buChar char="-"/>
              <a:defRPr/>
            </a:pPr>
            <a:r>
              <a:rPr lang="it-IT" sz="2800" i="1" dirty="0">
                <a:latin typeface="Candara" panose="020E0502030303020204" pitchFamily="34" charset="0"/>
              </a:rPr>
              <a:t>Legge 21 dicembre 1978, n. 845</a:t>
            </a:r>
            <a:r>
              <a:rPr lang="it-IT" sz="2800" dirty="0">
                <a:latin typeface="Candara" panose="020E0502030303020204" pitchFamily="34" charset="0"/>
              </a:rPr>
              <a:t> (General </a:t>
            </a:r>
            <a:r>
              <a:rPr lang="it-IT" sz="2800" dirty="0" err="1">
                <a:latin typeface="Candara" panose="020E0502030303020204" pitchFamily="34" charset="0"/>
              </a:rPr>
              <a:t>Regulation</a:t>
            </a:r>
            <a:r>
              <a:rPr lang="it-IT" sz="2800" dirty="0">
                <a:latin typeface="Candara" panose="020E0502030303020204" pitchFamily="34" charset="0"/>
              </a:rPr>
              <a:t> </a:t>
            </a:r>
            <a:r>
              <a:rPr lang="it-IT" sz="2800" dirty="0" err="1">
                <a:latin typeface="Candara" panose="020E0502030303020204" pitchFamily="34" charset="0"/>
              </a:rPr>
              <a:t>conferring</a:t>
            </a:r>
            <a:r>
              <a:rPr lang="it-IT" sz="2800" dirty="0">
                <a:latin typeface="Candara" panose="020E0502030303020204" pitchFamily="34" charset="0"/>
              </a:rPr>
              <a:t> </a:t>
            </a:r>
            <a:r>
              <a:rPr lang="it-IT" sz="2800" dirty="0">
                <a:solidFill>
                  <a:srgbClr val="C00000"/>
                </a:solidFill>
                <a:latin typeface="Candara" panose="020E0502030303020204" pitchFamily="34" charset="0"/>
              </a:rPr>
              <a:t>legislative </a:t>
            </a:r>
            <a:r>
              <a:rPr lang="it-IT" sz="2800" dirty="0" err="1">
                <a:solidFill>
                  <a:srgbClr val="C00000"/>
                </a:solidFill>
                <a:latin typeface="Candara" panose="020E0502030303020204" pitchFamily="34" charset="0"/>
              </a:rPr>
              <a:t>autonomy</a:t>
            </a:r>
            <a:r>
              <a:rPr lang="it-IT" sz="2800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it-IT" sz="2800" dirty="0">
                <a:latin typeface="Candara" panose="020E0502030303020204" pitchFamily="34" charset="0"/>
              </a:rPr>
              <a:t>to </a:t>
            </a:r>
            <a:r>
              <a:rPr lang="it-IT" sz="2800" dirty="0" err="1">
                <a:latin typeface="Candara" panose="020E0502030303020204" pitchFamily="34" charset="0"/>
              </a:rPr>
              <a:t>Regional</a:t>
            </a:r>
            <a:r>
              <a:rPr lang="it-IT" sz="2800" dirty="0">
                <a:latin typeface="Candara" panose="020E0502030303020204" pitchFamily="34" charset="0"/>
              </a:rPr>
              <a:t> </a:t>
            </a:r>
            <a:r>
              <a:rPr lang="it-IT" sz="2800" dirty="0" err="1">
                <a:latin typeface="Candara" panose="020E0502030303020204" pitchFamily="34" charset="0"/>
              </a:rPr>
              <a:t>Governments</a:t>
            </a:r>
            <a:r>
              <a:rPr lang="it-IT" sz="2800" dirty="0">
                <a:latin typeface="Candara" panose="020E0502030303020204" pitchFamily="34" charset="0"/>
              </a:rPr>
              <a:t> on VET </a:t>
            </a:r>
            <a:r>
              <a:rPr lang="it-IT" sz="2800" dirty="0" err="1">
                <a:latin typeface="Candara" panose="020E0502030303020204" pitchFamily="34" charset="0"/>
              </a:rPr>
              <a:t>Policies</a:t>
            </a:r>
            <a:r>
              <a:rPr lang="it-IT" sz="2800" dirty="0">
                <a:latin typeface="Candara" panose="020E0502030303020204" pitchFamily="34" charset="0"/>
              </a:rPr>
              <a:t>)</a:t>
            </a:r>
          </a:p>
          <a:p>
            <a:pPr>
              <a:defRPr/>
            </a:pPr>
            <a:endParaRPr lang="it-IT" sz="2800" dirty="0">
              <a:latin typeface="Candara" panose="020E0502030303020204" pitchFamily="34" charset="0"/>
            </a:endParaRPr>
          </a:p>
          <a:p>
            <a:pPr lvl="1">
              <a:defRPr/>
            </a:pPr>
            <a:r>
              <a:rPr lang="it-IT" sz="2400" dirty="0"/>
              <a:t>Art. 3. «</a:t>
            </a:r>
            <a:r>
              <a:rPr lang="it-IT" sz="2400" dirty="0" err="1"/>
              <a:t>Regional</a:t>
            </a:r>
            <a:r>
              <a:rPr lang="it-IT" sz="2400" dirty="0"/>
              <a:t> </a:t>
            </a:r>
            <a:r>
              <a:rPr lang="it-IT" sz="2400" dirty="0" err="1"/>
              <a:t>Governments</a:t>
            </a:r>
            <a:r>
              <a:rPr lang="it-IT" sz="2400" dirty="0"/>
              <a:t> </a:t>
            </a:r>
            <a:r>
              <a:rPr lang="it-IT" sz="2400" dirty="0" err="1"/>
              <a:t>exert</a:t>
            </a:r>
            <a:r>
              <a:rPr lang="it-IT" sz="2400" dirty="0"/>
              <a:t>, </a:t>
            </a:r>
            <a:r>
              <a:rPr lang="it-IT" sz="2400" dirty="0" err="1"/>
              <a:t>according</a:t>
            </a:r>
            <a:r>
              <a:rPr lang="it-IT" sz="2400" dirty="0"/>
              <a:t> to </a:t>
            </a:r>
            <a:r>
              <a:rPr lang="it-IT" sz="2400" b="1" dirty="0"/>
              <a:t>art. 117 </a:t>
            </a:r>
            <a:r>
              <a:rPr lang="it-IT" sz="2400" b="1" dirty="0" err="1"/>
              <a:t>Constitution</a:t>
            </a:r>
            <a:r>
              <a:rPr lang="it-IT" sz="2400" dirty="0"/>
              <a:t>, </a:t>
            </a:r>
            <a:r>
              <a:rPr lang="it-IT" sz="2400" dirty="0" err="1"/>
              <a:t>their</a:t>
            </a:r>
            <a:r>
              <a:rPr lang="it-IT" sz="2400" dirty="0"/>
              <a:t> </a:t>
            </a:r>
            <a:r>
              <a:rPr lang="it-IT" sz="2400" b="1" dirty="0">
                <a:solidFill>
                  <a:srgbClr val="C00000"/>
                </a:solidFill>
              </a:rPr>
              <a:t>legislative </a:t>
            </a:r>
            <a:r>
              <a:rPr lang="it-IT" sz="2400" b="1" dirty="0" err="1">
                <a:solidFill>
                  <a:srgbClr val="C00000"/>
                </a:solidFill>
              </a:rPr>
              <a:t>autonomy</a:t>
            </a:r>
            <a:r>
              <a:rPr lang="it-IT" sz="2400" dirty="0"/>
              <a:t> </a:t>
            </a:r>
            <a:r>
              <a:rPr lang="it-IT" sz="2400" dirty="0" err="1"/>
              <a:t>according</a:t>
            </a:r>
            <a:r>
              <a:rPr lang="it-IT" sz="2400" dirty="0"/>
              <a:t> to the </a:t>
            </a:r>
            <a:r>
              <a:rPr lang="it-IT" sz="2400" dirty="0" err="1"/>
              <a:t>following</a:t>
            </a:r>
            <a:r>
              <a:rPr lang="it-IT" sz="2400" dirty="0"/>
              <a:t> </a:t>
            </a:r>
            <a:r>
              <a:rPr lang="it-IT" sz="2400" dirty="0" err="1"/>
              <a:t>principles</a:t>
            </a:r>
            <a:r>
              <a:rPr lang="it-IT" sz="2400" dirty="0"/>
              <a:t>: […] to </a:t>
            </a:r>
            <a:r>
              <a:rPr lang="it-IT" sz="2400" dirty="0" err="1"/>
              <a:t>ensure</a:t>
            </a:r>
            <a:r>
              <a:rPr lang="it-IT" sz="2400" dirty="0"/>
              <a:t> </a:t>
            </a:r>
            <a:r>
              <a:rPr lang="it-IT" sz="2400" b="1" dirty="0" err="1">
                <a:solidFill>
                  <a:srgbClr val="C00000"/>
                </a:solidFill>
              </a:rPr>
              <a:t>participation</a:t>
            </a:r>
            <a:r>
              <a:rPr lang="it-IT" sz="2400" b="1" dirty="0">
                <a:solidFill>
                  <a:srgbClr val="C00000"/>
                </a:solidFill>
              </a:rPr>
              <a:t> to </a:t>
            </a:r>
            <a:r>
              <a:rPr lang="it-IT" sz="2400" b="1" dirty="0" err="1">
                <a:solidFill>
                  <a:srgbClr val="C00000"/>
                </a:solidFill>
              </a:rPr>
              <a:t>regional</a:t>
            </a:r>
            <a:r>
              <a:rPr lang="it-IT" sz="2400" b="1" dirty="0">
                <a:solidFill>
                  <a:srgbClr val="C00000"/>
                </a:solidFill>
              </a:rPr>
              <a:t> planning</a:t>
            </a:r>
            <a:r>
              <a:rPr lang="it-IT" sz="2400" dirty="0"/>
              <a:t>, of </a:t>
            </a:r>
            <a:r>
              <a:rPr lang="it-IT" sz="2400" dirty="0" err="1"/>
              <a:t>representatives</a:t>
            </a:r>
            <a:r>
              <a:rPr lang="it-IT" sz="2400" dirty="0"/>
              <a:t> of </a:t>
            </a:r>
            <a:r>
              <a:rPr lang="it-IT" sz="2400" dirty="0" err="1"/>
              <a:t>local</a:t>
            </a:r>
            <a:r>
              <a:rPr lang="it-IT" sz="2400" dirty="0"/>
              <a:t> </a:t>
            </a:r>
            <a:r>
              <a:rPr lang="it-IT" sz="2400" dirty="0" err="1"/>
              <a:t>administrations</a:t>
            </a:r>
            <a:r>
              <a:rPr lang="it-IT" sz="2400" dirty="0"/>
              <a:t> and social </a:t>
            </a:r>
            <a:r>
              <a:rPr lang="it-IT" sz="2400" dirty="0" err="1"/>
              <a:t>categories</a:t>
            </a:r>
            <a:r>
              <a:rPr lang="it-IT" sz="2400" dirty="0"/>
              <a:t>; to </a:t>
            </a:r>
            <a:r>
              <a:rPr lang="it-IT" sz="2400" dirty="0" err="1"/>
              <a:t>ensure</a:t>
            </a:r>
            <a:r>
              <a:rPr lang="it-IT" sz="2400" dirty="0"/>
              <a:t> </a:t>
            </a:r>
            <a:r>
              <a:rPr lang="it-IT" sz="2400" b="1" dirty="0">
                <a:solidFill>
                  <a:srgbClr val="C00000"/>
                </a:solidFill>
              </a:rPr>
              <a:t>social control</a:t>
            </a:r>
            <a:r>
              <a:rPr lang="it-IT" sz="2400" dirty="0"/>
              <a:t> </a:t>
            </a:r>
            <a:r>
              <a:rPr lang="it-IT" sz="2400" b="1" dirty="0">
                <a:solidFill>
                  <a:srgbClr val="C00000"/>
                </a:solidFill>
              </a:rPr>
              <a:t>on VET management</a:t>
            </a:r>
            <a:r>
              <a:rPr lang="it-IT" sz="2400" dirty="0"/>
              <a:t> by the </a:t>
            </a:r>
            <a:r>
              <a:rPr lang="it-IT" sz="2400" dirty="0" err="1"/>
              <a:t>participation</a:t>
            </a:r>
            <a:r>
              <a:rPr lang="it-IT" sz="2400" dirty="0"/>
              <a:t> of </a:t>
            </a:r>
            <a:r>
              <a:rPr lang="it-IT" sz="2400" dirty="0" err="1"/>
              <a:t>local</a:t>
            </a:r>
            <a:r>
              <a:rPr lang="it-IT" sz="2400" dirty="0"/>
              <a:t> </a:t>
            </a:r>
            <a:r>
              <a:rPr lang="it-IT" sz="2400" dirty="0" err="1"/>
              <a:t>administrations</a:t>
            </a:r>
            <a:r>
              <a:rPr lang="it-IT" sz="2400" dirty="0"/>
              <a:t> and social </a:t>
            </a:r>
            <a:r>
              <a:rPr lang="it-IT" sz="2400" dirty="0" err="1"/>
              <a:t>categories</a:t>
            </a:r>
            <a:r>
              <a:rPr lang="it-IT" sz="2400" dirty="0"/>
              <a:t>.»</a:t>
            </a:r>
            <a:endParaRPr lang="it-IT" sz="2400" dirty="0">
              <a:latin typeface="Candara" panose="020E0502030303020204" pitchFamily="34" charset="0"/>
            </a:endParaRPr>
          </a:p>
          <a:p>
            <a:pPr marL="457200" indent="-457200">
              <a:buFontTx/>
              <a:buChar char="-"/>
              <a:defRPr/>
            </a:pPr>
            <a:endParaRPr lang="en-GB" sz="3200" dirty="0">
              <a:latin typeface="Candara" panose="020E0502030303020204" pitchFamily="34" charset="0"/>
            </a:endParaRP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xmlns="" id="{BB4880AF-BEB8-4591-9C43-386607B10F1B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21"/>
          <a:stretch/>
        </p:blipFill>
        <p:spPr bwMode="auto">
          <a:xfrm>
            <a:off x="34926" y="117815"/>
            <a:ext cx="2079100" cy="572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xmlns="" id="{61C741EE-8324-42AA-B4F3-5C972ED3CB1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724" y="-45130"/>
            <a:ext cx="849830" cy="762571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xmlns="" id="{4F12322B-5B48-40DA-85F3-4F5184B7918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46119" y="37431"/>
            <a:ext cx="1519121" cy="6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0421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2" descr="marchio_RER_2009_RGB[1]">
            <a:extLst>
              <a:ext uri="{FF2B5EF4-FFF2-40B4-BE49-F238E27FC236}">
                <a16:creationId xmlns:a16="http://schemas.microsoft.com/office/drawing/2014/main" xmlns="" id="{99EC60D7-9AB0-4E24-975F-E30FD016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65" y="200489"/>
            <a:ext cx="2372909" cy="40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61907F18-9021-4039-A806-B608DCC9A0B7}"/>
              </a:ext>
            </a:extLst>
          </p:cNvPr>
          <p:cNvCxnSpPr>
            <a:cxnSpLocks/>
          </p:cNvCxnSpPr>
          <p:nvPr/>
        </p:nvCxnSpPr>
        <p:spPr>
          <a:xfrm>
            <a:off x="0" y="725706"/>
            <a:ext cx="9144000" cy="0"/>
          </a:xfrm>
          <a:prstGeom prst="line">
            <a:avLst/>
          </a:prstGeom>
          <a:ln>
            <a:solidFill>
              <a:srgbClr val="336699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xmlns="" id="{A84D0833-67EE-4250-8BD4-00FC8CC14F95}"/>
              </a:ext>
            </a:extLst>
          </p:cNvPr>
          <p:cNvCxnSpPr>
            <a:cxnSpLocks/>
          </p:cNvCxnSpPr>
          <p:nvPr/>
        </p:nvCxnSpPr>
        <p:spPr>
          <a:xfrm>
            <a:off x="9525" y="6453188"/>
            <a:ext cx="9134475" cy="0"/>
          </a:xfrm>
          <a:prstGeom prst="line">
            <a:avLst/>
          </a:prstGeom>
          <a:ln w="57150" cmpd="thickThin">
            <a:solidFill>
              <a:srgbClr val="A5002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51" name="Rettangolo 5">
            <a:extLst>
              <a:ext uri="{FF2B5EF4-FFF2-40B4-BE49-F238E27FC236}">
                <a16:creationId xmlns:a16="http://schemas.microsoft.com/office/drawing/2014/main" xmlns="" id="{31913B7F-4D87-41E1-A772-E837D3126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6454775"/>
            <a:ext cx="91074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1100" i="1" dirty="0" err="1">
                <a:latin typeface="Candara" panose="020E0502030303020204" pitchFamily="34" charset="0"/>
              </a:rPr>
              <a:t>October</a:t>
            </a:r>
            <a:r>
              <a:rPr lang="it-IT" altLang="it-IT" sz="1100" i="1" dirty="0">
                <a:latin typeface="Candara" panose="020E0502030303020204" pitchFamily="34" charset="0"/>
              </a:rPr>
              <a:t> 25-26th 2017, «</a:t>
            </a:r>
            <a:r>
              <a:rPr lang="en-GB" sz="1100" i="1" dirty="0">
                <a:latin typeface="Candara" panose="020E0502030303020204" pitchFamily="34" charset="0"/>
              </a:rPr>
              <a:t>Regional Governance of VET skill policies and system in Ukraine: What role and responsibilities for the (new) </a:t>
            </a:r>
          </a:p>
          <a:p>
            <a:pPr>
              <a:spcBef>
                <a:spcPct val="0"/>
              </a:spcBef>
              <a:buNone/>
            </a:pPr>
            <a:r>
              <a:rPr lang="en-GB" sz="1100" i="1" dirty="0">
                <a:latin typeface="Candara" panose="020E0502030303020204" pitchFamily="34" charset="0"/>
              </a:rPr>
              <a:t>Regional VET Councils</a:t>
            </a:r>
            <a:r>
              <a:rPr lang="it-IT" altLang="it-IT" sz="1100" i="1" dirty="0">
                <a:latin typeface="Candara" panose="020E0502030303020204" pitchFamily="34" charset="0"/>
              </a:rPr>
              <a:t>», Lviv - Gabriele Marzano, Regione Emilia-Romagna</a:t>
            </a:r>
          </a:p>
        </p:txBody>
      </p:sp>
      <p:sp>
        <p:nvSpPr>
          <p:cNvPr id="7" name="Triangolo rettangolo 6">
            <a:extLst>
              <a:ext uri="{FF2B5EF4-FFF2-40B4-BE49-F238E27FC236}">
                <a16:creationId xmlns:a16="http://schemas.microsoft.com/office/drawing/2014/main" xmlns="" id="{E9975464-737D-45BB-8FBE-3DBB6FD908D7}"/>
              </a:ext>
            </a:extLst>
          </p:cNvPr>
          <p:cNvSpPr/>
          <p:nvPr/>
        </p:nvSpPr>
        <p:spPr>
          <a:xfrm rot="16200000">
            <a:off x="8221663" y="5935662"/>
            <a:ext cx="908050" cy="936625"/>
          </a:xfrm>
          <a:prstGeom prst="rtTriangle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78463D1A-34B9-4595-82BF-0EF6E727C4F2}"/>
              </a:ext>
            </a:extLst>
          </p:cNvPr>
          <p:cNvSpPr/>
          <p:nvPr/>
        </p:nvSpPr>
        <p:spPr>
          <a:xfrm>
            <a:off x="54592" y="772443"/>
            <a:ext cx="9144001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kern="0" dirty="0">
                <a:solidFill>
                  <a:srgbClr val="0070C0"/>
                </a:solidFill>
                <a:latin typeface="Candara" panose="020E0502030303020204" pitchFamily="34" charset="0"/>
                <a:ea typeface="+mj-ea"/>
                <a:cs typeface="+mj-cs"/>
              </a:rPr>
              <a:t>Legal status of Vet Councils in Emilia-Romagna (2)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500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>
              <a:defRPr/>
            </a:pPr>
            <a:r>
              <a:rPr lang="en-GB" sz="2800" dirty="0">
                <a:latin typeface="Candara" panose="020E0502030303020204" pitchFamily="34" charset="0"/>
              </a:rPr>
              <a:t>Legal basis in regional regulations:</a:t>
            </a:r>
          </a:p>
          <a:p>
            <a:pPr marL="457200" indent="-457200">
              <a:buFontTx/>
              <a:buChar char="-"/>
              <a:defRPr/>
            </a:pPr>
            <a:r>
              <a:rPr lang="it-IT" sz="2800" i="1" dirty="0">
                <a:latin typeface="Candara" panose="020E0502030303020204" pitchFamily="34" charset="0"/>
              </a:rPr>
              <a:t>Legge regionale n. 12 / 2003</a:t>
            </a:r>
            <a:r>
              <a:rPr lang="it-IT" sz="2800" dirty="0">
                <a:latin typeface="Candara" panose="020E0502030303020204" pitchFamily="34" charset="0"/>
              </a:rPr>
              <a:t> (</a:t>
            </a:r>
            <a:r>
              <a:rPr lang="it-IT" sz="2800" dirty="0" err="1">
                <a:latin typeface="Candara" panose="020E0502030303020204" pitchFamily="34" charset="0"/>
              </a:rPr>
              <a:t>Regional</a:t>
            </a:r>
            <a:r>
              <a:rPr lang="it-IT" sz="2800" dirty="0">
                <a:latin typeface="Candara" panose="020E0502030303020204" pitchFamily="34" charset="0"/>
              </a:rPr>
              <a:t> </a:t>
            </a:r>
            <a:r>
              <a:rPr lang="it-IT" sz="2800" dirty="0" err="1">
                <a:latin typeface="Candara" panose="020E0502030303020204" pitchFamily="34" charset="0"/>
              </a:rPr>
              <a:t>Regulation</a:t>
            </a:r>
            <a:r>
              <a:rPr lang="it-IT" sz="2800" dirty="0">
                <a:latin typeface="Candara" panose="020E0502030303020204" pitchFamily="34" charset="0"/>
              </a:rPr>
              <a:t> on </a:t>
            </a:r>
            <a:r>
              <a:rPr lang="it-IT" sz="2800" dirty="0" err="1">
                <a:latin typeface="Candara" panose="020E0502030303020204" pitchFamily="34" charset="0"/>
              </a:rPr>
              <a:t>equal</a:t>
            </a:r>
            <a:r>
              <a:rPr lang="it-IT" sz="2800" dirty="0">
                <a:latin typeface="Candara" panose="020E0502030303020204" pitchFamily="34" charset="0"/>
              </a:rPr>
              <a:t> </a:t>
            </a:r>
            <a:r>
              <a:rPr lang="it-IT" sz="2800" dirty="0" err="1">
                <a:latin typeface="Candara" panose="020E0502030303020204" pitchFamily="34" charset="0"/>
              </a:rPr>
              <a:t>access</a:t>
            </a:r>
            <a:r>
              <a:rPr lang="it-IT" sz="2800" dirty="0">
                <a:latin typeface="Candara" panose="020E0502030303020204" pitchFamily="34" charset="0"/>
              </a:rPr>
              <a:t> to </a:t>
            </a:r>
            <a:r>
              <a:rPr lang="it-IT" sz="2800" dirty="0" err="1">
                <a:latin typeface="Candara" panose="020E0502030303020204" pitchFamily="34" charset="0"/>
              </a:rPr>
              <a:t>knowledge</a:t>
            </a:r>
            <a:r>
              <a:rPr lang="it-IT" sz="2800" dirty="0">
                <a:latin typeface="Candara" panose="020E0502030303020204" pitchFamily="34" charset="0"/>
              </a:rPr>
              <a:t> and </a:t>
            </a:r>
            <a:r>
              <a:rPr lang="it-IT" sz="2800" dirty="0" err="1">
                <a:latin typeface="Candara" panose="020E0502030303020204" pitchFamily="34" charset="0"/>
              </a:rPr>
              <a:t>education</a:t>
            </a:r>
            <a:r>
              <a:rPr lang="it-IT" sz="2800" dirty="0">
                <a:latin typeface="Candara" panose="020E0502030303020204" pitchFamily="34" charset="0"/>
              </a:rPr>
              <a:t>) – </a:t>
            </a:r>
            <a:r>
              <a:rPr lang="it-IT" sz="2800" dirty="0" err="1">
                <a:latin typeface="Candara" panose="020E0502030303020204" pitchFamily="34" charset="0"/>
              </a:rPr>
              <a:t>Chapter</a:t>
            </a:r>
            <a:r>
              <a:rPr lang="it-IT" sz="2800" dirty="0">
                <a:latin typeface="Candara" panose="020E0502030303020204" pitchFamily="34" charset="0"/>
              </a:rPr>
              <a:t> V</a:t>
            </a:r>
          </a:p>
          <a:p>
            <a:r>
              <a:rPr lang="it-IT" sz="2800" b="1" dirty="0">
                <a:latin typeface="Candara" panose="020E0502030303020204" pitchFamily="34" charset="0"/>
              </a:rPr>
              <a:t>Art. 51 – Tripartite </a:t>
            </a:r>
            <a:r>
              <a:rPr lang="it-IT" sz="2800" b="1" dirty="0" err="1">
                <a:latin typeface="Candara" panose="020E0502030303020204" pitchFamily="34" charset="0"/>
              </a:rPr>
              <a:t>Regional</a:t>
            </a:r>
            <a:r>
              <a:rPr lang="it-IT" sz="2800" b="1" dirty="0">
                <a:latin typeface="Candara" panose="020E0502030303020204" pitchFamily="34" charset="0"/>
              </a:rPr>
              <a:t> </a:t>
            </a:r>
            <a:r>
              <a:rPr lang="it-IT" sz="2800" b="1" dirty="0" err="1">
                <a:latin typeface="Candara" panose="020E0502030303020204" pitchFamily="34" charset="0"/>
              </a:rPr>
              <a:t>Commission</a:t>
            </a:r>
            <a:r>
              <a:rPr lang="it-IT" sz="2800" b="1" dirty="0">
                <a:latin typeface="Candara" panose="020E0502030303020204" pitchFamily="34" charset="0"/>
              </a:rPr>
              <a:t> (CRT)</a:t>
            </a:r>
          </a:p>
          <a:p>
            <a:endParaRPr lang="it-IT" sz="2800" b="1" dirty="0">
              <a:latin typeface="Candara" panose="020E0502030303020204" pitchFamily="34" charset="0"/>
            </a:endParaRPr>
          </a:p>
          <a:p>
            <a:endParaRPr lang="it-IT" sz="2800" b="1" dirty="0">
              <a:latin typeface="Candara" panose="020E0502030303020204" pitchFamily="34" charset="0"/>
            </a:endParaRPr>
          </a:p>
          <a:p>
            <a:pPr fontAlgn="base"/>
            <a:r>
              <a:rPr lang="it-IT" sz="2800" b="1" dirty="0">
                <a:latin typeface="Candara" panose="020E0502030303020204" pitchFamily="34" charset="0"/>
              </a:rPr>
              <a:t>1.</a:t>
            </a:r>
            <a:r>
              <a:rPr lang="it-IT" sz="2800" dirty="0">
                <a:latin typeface="Candara" panose="020E0502030303020204" pitchFamily="34" charset="0"/>
              </a:rPr>
              <a:t> A </a:t>
            </a:r>
            <a:r>
              <a:rPr lang="it-IT" sz="2800" dirty="0" err="1">
                <a:latin typeface="Candara" panose="020E0502030303020204" pitchFamily="34" charset="0"/>
              </a:rPr>
              <a:t>Regional</a:t>
            </a:r>
            <a:r>
              <a:rPr lang="it-IT" sz="2800" dirty="0">
                <a:latin typeface="Candara" panose="020E0502030303020204" pitchFamily="34" charset="0"/>
              </a:rPr>
              <a:t> Tripartite </a:t>
            </a:r>
            <a:r>
              <a:rPr lang="it-IT" sz="2800" dirty="0" err="1">
                <a:latin typeface="Candara" panose="020E0502030303020204" pitchFamily="34" charset="0"/>
              </a:rPr>
              <a:t>Commission</a:t>
            </a:r>
            <a:r>
              <a:rPr lang="it-IT" sz="2800" dirty="0">
                <a:latin typeface="Candara" panose="020E0502030303020204" pitchFamily="34" charset="0"/>
              </a:rPr>
              <a:t> </a:t>
            </a:r>
            <a:r>
              <a:rPr lang="it-IT" sz="2800" dirty="0" err="1">
                <a:latin typeface="Candara" panose="020E0502030303020204" pitchFamily="34" charset="0"/>
              </a:rPr>
              <a:t>is</a:t>
            </a:r>
            <a:r>
              <a:rPr lang="it-IT" sz="2800" dirty="0">
                <a:latin typeface="Candara" panose="020E0502030303020204" pitchFamily="34" charset="0"/>
              </a:rPr>
              <a:t> </a:t>
            </a:r>
            <a:r>
              <a:rPr lang="it-IT" sz="2800" dirty="0" err="1">
                <a:latin typeface="Candara" panose="020E0502030303020204" pitchFamily="34" charset="0"/>
              </a:rPr>
              <a:t>established</a:t>
            </a:r>
            <a:r>
              <a:rPr lang="it-IT" sz="2800" dirty="0">
                <a:latin typeface="Candara" panose="020E0502030303020204" pitchFamily="34" charset="0"/>
              </a:rPr>
              <a:t> </a:t>
            </a:r>
            <a:r>
              <a:rPr lang="it-IT" sz="2800" dirty="0" err="1">
                <a:latin typeface="Candara" panose="020E0502030303020204" pitchFamily="34" charset="0"/>
              </a:rPr>
              <a:t>as</a:t>
            </a:r>
            <a:r>
              <a:rPr lang="it-IT" sz="2800" dirty="0">
                <a:latin typeface="Candara" panose="020E0502030303020204" pitchFamily="34" charset="0"/>
              </a:rPr>
              <a:t> </a:t>
            </a:r>
            <a:r>
              <a:rPr lang="it-IT" sz="2800" dirty="0" err="1">
                <a:latin typeface="Candara" panose="020E0502030303020204" pitchFamily="34" charset="0"/>
              </a:rPr>
              <a:t>seat</a:t>
            </a:r>
            <a:r>
              <a:rPr lang="it-IT" sz="2800" dirty="0">
                <a:latin typeface="Candara" panose="020E0502030303020204" pitchFamily="34" charset="0"/>
              </a:rPr>
              <a:t> for </a:t>
            </a:r>
            <a:r>
              <a:rPr lang="it-IT" sz="2800" dirty="0" err="1">
                <a:latin typeface="Candara" panose="020E0502030303020204" pitchFamily="34" charset="0"/>
              </a:rPr>
              <a:t>concertation</a:t>
            </a:r>
            <a:r>
              <a:rPr lang="it-IT" sz="2800" dirty="0">
                <a:latin typeface="Candara" panose="020E0502030303020204" pitchFamily="34" charset="0"/>
              </a:rPr>
              <a:t> </a:t>
            </a:r>
            <a:r>
              <a:rPr lang="it-IT" sz="2800" dirty="0" err="1">
                <a:latin typeface="Candara" panose="020E0502030303020204" pitchFamily="34" charset="0"/>
              </a:rPr>
              <a:t>regarding</a:t>
            </a:r>
            <a:r>
              <a:rPr lang="it-IT" sz="2800" dirty="0">
                <a:latin typeface="Candara" panose="020E0502030303020204" pitchFamily="34" charset="0"/>
              </a:rPr>
              <a:t> </a:t>
            </a:r>
            <a:r>
              <a:rPr lang="it-IT" sz="2800" b="1" dirty="0">
                <a:solidFill>
                  <a:srgbClr val="C00000"/>
                </a:solidFill>
                <a:latin typeface="Candara" panose="020E0502030303020204" pitchFamily="34" charset="0"/>
              </a:rPr>
              <a:t>to </a:t>
            </a:r>
            <a:r>
              <a:rPr lang="it-IT" sz="28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proposal</a:t>
            </a:r>
            <a:r>
              <a:rPr lang="it-IT" sz="2800" b="1" dirty="0">
                <a:solidFill>
                  <a:srgbClr val="C00000"/>
                </a:solidFill>
                <a:latin typeface="Candara" panose="020E0502030303020204" pitchFamily="34" charset="0"/>
              </a:rPr>
              <a:t>, </a:t>
            </a:r>
            <a:r>
              <a:rPr lang="it-IT" sz="28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verification</a:t>
            </a:r>
            <a:r>
              <a:rPr lang="it-IT" sz="2800" b="1" dirty="0">
                <a:solidFill>
                  <a:srgbClr val="C00000"/>
                </a:solidFill>
                <a:latin typeface="Candara" panose="020E0502030303020204" pitchFamily="34" charset="0"/>
              </a:rPr>
              <a:t> and </a:t>
            </a:r>
            <a:r>
              <a:rPr lang="it-IT" sz="28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evaluation</a:t>
            </a:r>
            <a:r>
              <a:rPr lang="it-IT" sz="2800" dirty="0">
                <a:latin typeface="Candara" panose="020E0502030303020204" pitchFamily="34" charset="0"/>
              </a:rPr>
              <a:t> on VET </a:t>
            </a:r>
            <a:r>
              <a:rPr lang="it-IT" sz="2800" dirty="0" err="1">
                <a:latin typeface="Candara" panose="020E0502030303020204" pitchFamily="34" charset="0"/>
              </a:rPr>
              <a:t>system</a:t>
            </a:r>
            <a:r>
              <a:rPr lang="it-IT" sz="2800" dirty="0">
                <a:latin typeface="Candara" panose="020E0502030303020204" pitchFamily="34" charset="0"/>
              </a:rPr>
              <a:t> and </a:t>
            </a:r>
            <a:r>
              <a:rPr lang="it-IT" sz="2800" dirty="0" err="1">
                <a:latin typeface="Candara" panose="020E0502030303020204" pitchFamily="34" charset="0"/>
              </a:rPr>
              <a:t>employment</a:t>
            </a:r>
            <a:r>
              <a:rPr lang="it-IT" sz="2800" dirty="0">
                <a:latin typeface="Candara" panose="020E0502030303020204" pitchFamily="34" charset="0"/>
              </a:rPr>
              <a:t> </a:t>
            </a:r>
            <a:r>
              <a:rPr lang="it-IT" sz="2800" dirty="0" err="1">
                <a:latin typeface="Candara" panose="020E0502030303020204" pitchFamily="34" charset="0"/>
              </a:rPr>
              <a:t>policies</a:t>
            </a:r>
            <a:r>
              <a:rPr lang="it-IT" sz="2800" dirty="0">
                <a:latin typeface="Candara" panose="020E0502030303020204" pitchFamily="34" charset="0"/>
              </a:rPr>
              <a:t> of </a:t>
            </a:r>
            <a:r>
              <a:rPr lang="it-IT" sz="2800" dirty="0" err="1">
                <a:latin typeface="Candara" panose="020E0502030303020204" pitchFamily="34" charset="0"/>
              </a:rPr>
              <a:t>regional</a:t>
            </a:r>
            <a:r>
              <a:rPr lang="it-IT" sz="2800" dirty="0">
                <a:latin typeface="Candara" panose="020E0502030303020204" pitchFamily="34" charset="0"/>
              </a:rPr>
              <a:t> </a:t>
            </a:r>
            <a:r>
              <a:rPr lang="it-IT" sz="2800" dirty="0" err="1">
                <a:latin typeface="Candara" panose="020E0502030303020204" pitchFamily="34" charset="0"/>
              </a:rPr>
              <a:t>competence</a:t>
            </a:r>
            <a:r>
              <a:rPr lang="it-IT" sz="2800" dirty="0">
                <a:latin typeface="Candara" panose="020E0502030303020204" pitchFamily="34" charset="0"/>
              </a:rPr>
              <a:t>;</a:t>
            </a: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xmlns="" id="{BB4880AF-BEB8-4591-9C43-386607B10F1B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21"/>
          <a:stretch/>
        </p:blipFill>
        <p:spPr bwMode="auto">
          <a:xfrm>
            <a:off x="34926" y="117815"/>
            <a:ext cx="2079100" cy="572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xmlns="" id="{61C741EE-8324-42AA-B4F3-5C972ED3CB1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724" y="-45130"/>
            <a:ext cx="849830" cy="762571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xmlns="" id="{4F12322B-5B48-40DA-85F3-4F5184B7918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46119" y="37431"/>
            <a:ext cx="1519121" cy="6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1407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2" descr="marchio_RER_2009_RGB[1]">
            <a:extLst>
              <a:ext uri="{FF2B5EF4-FFF2-40B4-BE49-F238E27FC236}">
                <a16:creationId xmlns:a16="http://schemas.microsoft.com/office/drawing/2014/main" xmlns="" id="{99EC60D7-9AB0-4E24-975F-E30FD016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65" y="200489"/>
            <a:ext cx="2372909" cy="40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61907F18-9021-4039-A806-B608DCC9A0B7}"/>
              </a:ext>
            </a:extLst>
          </p:cNvPr>
          <p:cNvCxnSpPr>
            <a:cxnSpLocks/>
          </p:cNvCxnSpPr>
          <p:nvPr/>
        </p:nvCxnSpPr>
        <p:spPr>
          <a:xfrm>
            <a:off x="0" y="725706"/>
            <a:ext cx="9144000" cy="0"/>
          </a:xfrm>
          <a:prstGeom prst="line">
            <a:avLst/>
          </a:prstGeom>
          <a:ln>
            <a:solidFill>
              <a:srgbClr val="336699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xmlns="" id="{A84D0833-67EE-4250-8BD4-00FC8CC14F95}"/>
              </a:ext>
            </a:extLst>
          </p:cNvPr>
          <p:cNvCxnSpPr>
            <a:cxnSpLocks/>
          </p:cNvCxnSpPr>
          <p:nvPr/>
        </p:nvCxnSpPr>
        <p:spPr>
          <a:xfrm>
            <a:off x="9525" y="6453188"/>
            <a:ext cx="9134475" cy="0"/>
          </a:xfrm>
          <a:prstGeom prst="line">
            <a:avLst/>
          </a:prstGeom>
          <a:ln w="57150" cmpd="thickThin">
            <a:solidFill>
              <a:srgbClr val="A5002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51" name="Rettangolo 5">
            <a:extLst>
              <a:ext uri="{FF2B5EF4-FFF2-40B4-BE49-F238E27FC236}">
                <a16:creationId xmlns:a16="http://schemas.microsoft.com/office/drawing/2014/main" xmlns="" id="{31913B7F-4D87-41E1-A772-E837D3126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6454775"/>
            <a:ext cx="91074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1100" i="1" dirty="0" err="1">
                <a:latin typeface="Candara" panose="020E0502030303020204" pitchFamily="34" charset="0"/>
              </a:rPr>
              <a:t>October</a:t>
            </a:r>
            <a:r>
              <a:rPr lang="it-IT" altLang="it-IT" sz="1100" i="1" dirty="0">
                <a:latin typeface="Candara" panose="020E0502030303020204" pitchFamily="34" charset="0"/>
              </a:rPr>
              <a:t> 25-26th 2017, «</a:t>
            </a:r>
            <a:r>
              <a:rPr lang="en-GB" sz="1100" i="1" dirty="0">
                <a:latin typeface="Candara" panose="020E0502030303020204" pitchFamily="34" charset="0"/>
              </a:rPr>
              <a:t>Regional Governance of VET skill policies and system in Ukraine: What role and responsibilities for the (new) </a:t>
            </a:r>
          </a:p>
          <a:p>
            <a:pPr>
              <a:spcBef>
                <a:spcPct val="0"/>
              </a:spcBef>
              <a:buNone/>
            </a:pPr>
            <a:r>
              <a:rPr lang="en-GB" sz="1100" i="1" dirty="0">
                <a:latin typeface="Candara" panose="020E0502030303020204" pitchFamily="34" charset="0"/>
              </a:rPr>
              <a:t>Regional VET Councils</a:t>
            </a:r>
            <a:r>
              <a:rPr lang="it-IT" altLang="it-IT" sz="1100" i="1" dirty="0">
                <a:latin typeface="Candara" panose="020E0502030303020204" pitchFamily="34" charset="0"/>
              </a:rPr>
              <a:t>», Lviv - Gabriele Marzano, Regione Emilia-Romagna</a:t>
            </a:r>
          </a:p>
        </p:txBody>
      </p:sp>
      <p:sp>
        <p:nvSpPr>
          <p:cNvPr id="7" name="Triangolo rettangolo 6">
            <a:extLst>
              <a:ext uri="{FF2B5EF4-FFF2-40B4-BE49-F238E27FC236}">
                <a16:creationId xmlns:a16="http://schemas.microsoft.com/office/drawing/2014/main" xmlns="" id="{E9975464-737D-45BB-8FBE-3DBB6FD908D7}"/>
              </a:ext>
            </a:extLst>
          </p:cNvPr>
          <p:cNvSpPr/>
          <p:nvPr/>
        </p:nvSpPr>
        <p:spPr>
          <a:xfrm rot="16200000">
            <a:off x="8221663" y="5935662"/>
            <a:ext cx="908050" cy="936625"/>
          </a:xfrm>
          <a:prstGeom prst="rtTriangle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78463D1A-34B9-4595-82BF-0EF6E727C4F2}"/>
              </a:ext>
            </a:extLst>
          </p:cNvPr>
          <p:cNvSpPr/>
          <p:nvPr/>
        </p:nvSpPr>
        <p:spPr>
          <a:xfrm>
            <a:off x="0" y="772443"/>
            <a:ext cx="9144001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kern="0" dirty="0">
                <a:solidFill>
                  <a:srgbClr val="0070C0"/>
                </a:solidFill>
                <a:latin typeface="Candara" panose="020E0502030303020204" pitchFamily="34" charset="0"/>
                <a:ea typeface="+mj-ea"/>
                <a:cs typeface="+mj-cs"/>
              </a:rPr>
              <a:t>Legal status of Vet Councils in Emilia-Romagna (3)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500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>
              <a:defRPr/>
            </a:pPr>
            <a:r>
              <a:rPr lang="en-GB" sz="2400" dirty="0">
                <a:latin typeface="Candara" panose="020E0502030303020204" pitchFamily="34" charset="0"/>
              </a:rPr>
              <a:t>Legal basis in regional regulations:</a:t>
            </a:r>
          </a:p>
          <a:p>
            <a:pPr marL="457200" indent="-457200">
              <a:buFontTx/>
              <a:buChar char="-"/>
              <a:defRPr/>
            </a:pPr>
            <a:r>
              <a:rPr lang="it-IT" sz="2400" i="1" dirty="0">
                <a:latin typeface="Candara" panose="020E0502030303020204" pitchFamily="34" charset="0"/>
              </a:rPr>
              <a:t>Legge regionale n. 12 / 2003</a:t>
            </a:r>
            <a:r>
              <a:rPr lang="it-IT" sz="2400" dirty="0">
                <a:latin typeface="Candara" panose="020E0502030303020204" pitchFamily="34" charset="0"/>
              </a:rPr>
              <a:t> (</a:t>
            </a:r>
            <a:r>
              <a:rPr lang="it-IT" sz="2400" dirty="0" err="1">
                <a:latin typeface="Candara" panose="020E0502030303020204" pitchFamily="34" charset="0"/>
              </a:rPr>
              <a:t>Regional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Regulation</a:t>
            </a:r>
            <a:r>
              <a:rPr lang="it-IT" sz="2400" dirty="0">
                <a:latin typeface="Candara" panose="020E0502030303020204" pitchFamily="34" charset="0"/>
              </a:rPr>
              <a:t> on </a:t>
            </a:r>
            <a:r>
              <a:rPr lang="it-IT" sz="2400" dirty="0" err="1">
                <a:latin typeface="Candara" panose="020E0502030303020204" pitchFamily="34" charset="0"/>
              </a:rPr>
              <a:t>equal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access</a:t>
            </a:r>
            <a:r>
              <a:rPr lang="it-IT" sz="2400" dirty="0">
                <a:latin typeface="Candara" panose="020E0502030303020204" pitchFamily="34" charset="0"/>
              </a:rPr>
              <a:t> to </a:t>
            </a:r>
            <a:r>
              <a:rPr lang="it-IT" sz="2400" dirty="0" err="1">
                <a:latin typeface="Candara" panose="020E0502030303020204" pitchFamily="34" charset="0"/>
              </a:rPr>
              <a:t>knowledge</a:t>
            </a:r>
            <a:r>
              <a:rPr lang="it-IT" sz="2400" dirty="0">
                <a:latin typeface="Candara" panose="020E0502030303020204" pitchFamily="34" charset="0"/>
              </a:rPr>
              <a:t> and </a:t>
            </a:r>
            <a:r>
              <a:rPr lang="it-IT" sz="2400" dirty="0" err="1">
                <a:latin typeface="Candara" panose="020E0502030303020204" pitchFamily="34" charset="0"/>
              </a:rPr>
              <a:t>education</a:t>
            </a:r>
            <a:r>
              <a:rPr lang="it-IT" sz="2400" dirty="0">
                <a:latin typeface="Candara" panose="020E0502030303020204" pitchFamily="34" charset="0"/>
              </a:rPr>
              <a:t>) – </a:t>
            </a:r>
            <a:r>
              <a:rPr lang="it-IT" sz="2400" dirty="0" err="1">
                <a:latin typeface="Candara" panose="020E0502030303020204" pitchFamily="34" charset="0"/>
              </a:rPr>
              <a:t>Chapter</a:t>
            </a:r>
            <a:r>
              <a:rPr lang="it-IT" sz="2400" dirty="0">
                <a:latin typeface="Candara" panose="020E0502030303020204" pitchFamily="34" charset="0"/>
              </a:rPr>
              <a:t> V</a:t>
            </a:r>
          </a:p>
          <a:p>
            <a:r>
              <a:rPr lang="it-IT" sz="2400" b="1" dirty="0">
                <a:latin typeface="Candara" panose="020E0502030303020204" pitchFamily="34" charset="0"/>
              </a:rPr>
              <a:t>Art. 51 - Tripartite </a:t>
            </a:r>
            <a:r>
              <a:rPr lang="it-IT" sz="2400" b="1" dirty="0" err="1">
                <a:latin typeface="Candara" panose="020E0502030303020204" pitchFamily="34" charset="0"/>
              </a:rPr>
              <a:t>Regional</a:t>
            </a:r>
            <a:r>
              <a:rPr lang="it-IT" sz="2400" b="1" dirty="0">
                <a:latin typeface="Candara" panose="020E0502030303020204" pitchFamily="34" charset="0"/>
              </a:rPr>
              <a:t> </a:t>
            </a:r>
            <a:r>
              <a:rPr lang="it-IT" sz="2400" b="1" dirty="0" err="1">
                <a:latin typeface="Candara" panose="020E0502030303020204" pitchFamily="34" charset="0"/>
              </a:rPr>
              <a:t>Commission</a:t>
            </a:r>
            <a:r>
              <a:rPr lang="it-IT" sz="2400" b="1" dirty="0">
                <a:latin typeface="Candara" panose="020E0502030303020204" pitchFamily="34" charset="0"/>
              </a:rPr>
              <a:t> (CRT)</a:t>
            </a:r>
          </a:p>
          <a:p>
            <a:pPr fontAlgn="base"/>
            <a:endParaRPr lang="it-IT" b="1" dirty="0">
              <a:latin typeface="Candara" panose="020E0502030303020204" pitchFamily="34" charset="0"/>
            </a:endParaRPr>
          </a:p>
          <a:p>
            <a:pPr fontAlgn="base"/>
            <a:r>
              <a:rPr lang="it-IT" sz="2200" b="1" dirty="0">
                <a:latin typeface="Candara" panose="020E0502030303020204" pitchFamily="34" charset="0"/>
              </a:rPr>
              <a:t>2.</a:t>
            </a:r>
            <a:r>
              <a:rPr lang="it-IT" sz="2200" dirty="0">
                <a:latin typeface="Candara" panose="020E0502030303020204" pitchFamily="34" charset="0"/>
              </a:rPr>
              <a:t> The </a:t>
            </a:r>
            <a:r>
              <a:rPr lang="it-IT" sz="2200" dirty="0" err="1">
                <a:latin typeface="Candara" panose="020E0502030303020204" pitchFamily="34" charset="0"/>
              </a:rPr>
              <a:t>Commission</a:t>
            </a:r>
            <a:r>
              <a:rPr lang="it-IT" sz="2200" dirty="0">
                <a:latin typeface="Candara" panose="020E0502030303020204" pitchFamily="34" charset="0"/>
              </a:rPr>
              <a:t> </a:t>
            </a:r>
            <a:r>
              <a:rPr lang="it-IT" sz="2200" dirty="0" err="1">
                <a:latin typeface="Candara" panose="020E0502030303020204" pitchFamily="34" charset="0"/>
              </a:rPr>
              <a:t>is</a:t>
            </a:r>
            <a:r>
              <a:rPr lang="it-IT" sz="2200" dirty="0">
                <a:latin typeface="Candara" panose="020E0502030303020204" pitchFamily="34" charset="0"/>
              </a:rPr>
              <a:t> </a:t>
            </a:r>
            <a:r>
              <a:rPr lang="it-IT" sz="2200" dirty="0" err="1">
                <a:latin typeface="Candara" panose="020E0502030303020204" pitchFamily="34" charset="0"/>
              </a:rPr>
              <a:t>appointed</a:t>
            </a:r>
            <a:r>
              <a:rPr lang="it-IT" sz="2200" dirty="0">
                <a:latin typeface="Candara" panose="020E0502030303020204" pitchFamily="34" charset="0"/>
              </a:rPr>
              <a:t> by the </a:t>
            </a:r>
            <a:r>
              <a:rPr lang="it-IT" sz="2200" dirty="0" err="1">
                <a:latin typeface="Candara" panose="020E0502030303020204" pitchFamily="34" charset="0"/>
              </a:rPr>
              <a:t>President</a:t>
            </a:r>
            <a:r>
              <a:rPr lang="it-IT" sz="2200" dirty="0">
                <a:latin typeface="Candara" panose="020E0502030303020204" pitchFamily="34" charset="0"/>
              </a:rPr>
              <a:t> of the </a:t>
            </a:r>
            <a:r>
              <a:rPr lang="it-IT" sz="2200" dirty="0" err="1">
                <a:latin typeface="Candara" panose="020E0502030303020204" pitchFamily="34" charset="0"/>
              </a:rPr>
              <a:t>Regional</a:t>
            </a:r>
            <a:r>
              <a:rPr lang="it-IT" sz="2200" dirty="0">
                <a:latin typeface="Candara" panose="020E0502030303020204" pitchFamily="34" charset="0"/>
              </a:rPr>
              <a:t> </a:t>
            </a:r>
            <a:r>
              <a:rPr lang="it-IT" sz="2200" dirty="0" err="1">
                <a:latin typeface="Candara" panose="020E0502030303020204" pitchFamily="34" charset="0"/>
              </a:rPr>
              <a:t>Governement</a:t>
            </a:r>
            <a:r>
              <a:rPr lang="it-IT" sz="2200" dirty="0">
                <a:latin typeface="Candara" panose="020E0502030303020204" pitchFamily="34" charset="0"/>
              </a:rPr>
              <a:t> and </a:t>
            </a:r>
            <a:r>
              <a:rPr lang="it-IT" sz="2200" dirty="0" err="1">
                <a:latin typeface="Candara" panose="020E0502030303020204" pitchFamily="34" charset="0"/>
              </a:rPr>
              <a:t>composed</a:t>
            </a:r>
            <a:r>
              <a:rPr lang="it-IT" sz="2200" dirty="0">
                <a:latin typeface="Candara" panose="020E0502030303020204" pitchFamily="34" charset="0"/>
              </a:rPr>
              <a:t> by :</a:t>
            </a:r>
          </a:p>
          <a:p>
            <a:pPr fontAlgn="base"/>
            <a:r>
              <a:rPr lang="it-IT" sz="2200" dirty="0">
                <a:latin typeface="Candara" panose="020E0502030303020204" pitchFamily="34" charset="0"/>
              </a:rPr>
              <a:t>a) </a:t>
            </a:r>
            <a:r>
              <a:rPr lang="it-IT" sz="2200" dirty="0" err="1">
                <a:latin typeface="Candara" panose="020E0502030303020204" pitchFamily="34" charset="0"/>
              </a:rPr>
              <a:t>regional</a:t>
            </a:r>
            <a:r>
              <a:rPr lang="it-IT" sz="2200" dirty="0">
                <a:latin typeface="Candara" panose="020E0502030303020204" pitchFamily="34" charset="0"/>
              </a:rPr>
              <a:t> </a:t>
            </a:r>
            <a:r>
              <a:rPr lang="it-IT" sz="2200" dirty="0" err="1">
                <a:latin typeface="Candara" panose="020E0502030303020204" pitchFamily="34" charset="0"/>
              </a:rPr>
              <a:t>counsellor</a:t>
            </a:r>
            <a:r>
              <a:rPr lang="it-IT" sz="2200" dirty="0">
                <a:latin typeface="Candara" panose="020E0502030303020204" pitchFamily="34" charset="0"/>
              </a:rPr>
              <a:t>, with </a:t>
            </a:r>
            <a:r>
              <a:rPr lang="it-IT" sz="2200" dirty="0" err="1">
                <a:latin typeface="Candara" panose="020E0502030303020204" pitchFamily="34" charset="0"/>
              </a:rPr>
              <a:t>moderating</a:t>
            </a:r>
            <a:r>
              <a:rPr lang="it-IT" sz="2200" dirty="0">
                <a:latin typeface="Candara" panose="020E0502030303020204" pitchFamily="34" charset="0"/>
              </a:rPr>
              <a:t> </a:t>
            </a:r>
            <a:r>
              <a:rPr lang="it-IT" sz="2200" dirty="0" err="1">
                <a:latin typeface="Candara" panose="020E0502030303020204" pitchFamily="34" charset="0"/>
              </a:rPr>
              <a:t>functions</a:t>
            </a:r>
            <a:r>
              <a:rPr lang="it-IT" sz="2200" dirty="0">
                <a:latin typeface="Candara" panose="020E0502030303020204" pitchFamily="34" charset="0"/>
              </a:rPr>
              <a:t>;</a:t>
            </a:r>
          </a:p>
          <a:p>
            <a:pPr fontAlgn="base"/>
            <a:r>
              <a:rPr lang="it-IT" sz="2200" dirty="0">
                <a:latin typeface="Candara" panose="020E0502030303020204" pitchFamily="34" charset="0"/>
              </a:rPr>
              <a:t>b) </a:t>
            </a:r>
            <a:r>
              <a:rPr lang="it-IT" sz="2200" dirty="0" err="1">
                <a:latin typeface="Candara" panose="020E0502030303020204" pitchFamily="34" charset="0"/>
              </a:rPr>
              <a:t>six</a:t>
            </a:r>
            <a:r>
              <a:rPr lang="it-IT" sz="2200" dirty="0">
                <a:latin typeface="Candara" panose="020E0502030303020204" pitchFamily="34" charset="0"/>
              </a:rPr>
              <a:t> </a:t>
            </a:r>
            <a:r>
              <a:rPr lang="it-IT" sz="2200" dirty="0" err="1">
                <a:latin typeface="Candara" panose="020E0502030303020204" pitchFamily="34" charset="0"/>
              </a:rPr>
              <a:t>members</a:t>
            </a:r>
            <a:r>
              <a:rPr lang="it-IT" sz="2200" dirty="0">
                <a:latin typeface="Candara" panose="020E0502030303020204" pitchFamily="34" charset="0"/>
              </a:rPr>
              <a:t> (</a:t>
            </a:r>
            <a:r>
              <a:rPr lang="it-IT" sz="2200" dirty="0" err="1">
                <a:latin typeface="Candara" panose="020E0502030303020204" pitchFamily="34" charset="0"/>
              </a:rPr>
              <a:t>effective</a:t>
            </a:r>
            <a:r>
              <a:rPr lang="it-IT" sz="2200" dirty="0">
                <a:latin typeface="Candara" panose="020E0502030303020204" pitchFamily="34" charset="0"/>
              </a:rPr>
              <a:t>) and </a:t>
            </a:r>
            <a:r>
              <a:rPr lang="it-IT" sz="2200" dirty="0" err="1">
                <a:latin typeface="Candara" panose="020E0502030303020204" pitchFamily="34" charset="0"/>
              </a:rPr>
              <a:t>six</a:t>
            </a:r>
            <a:r>
              <a:rPr lang="it-IT" sz="2200" dirty="0">
                <a:latin typeface="Candara" panose="020E0502030303020204" pitchFamily="34" charset="0"/>
              </a:rPr>
              <a:t> </a:t>
            </a:r>
            <a:r>
              <a:rPr lang="it-IT" sz="2200" dirty="0" err="1">
                <a:latin typeface="Candara" panose="020E0502030303020204" pitchFamily="34" charset="0"/>
              </a:rPr>
              <a:t>members</a:t>
            </a:r>
            <a:r>
              <a:rPr lang="it-IT" sz="2200" dirty="0">
                <a:latin typeface="Candara" panose="020E0502030303020204" pitchFamily="34" charset="0"/>
              </a:rPr>
              <a:t> (</a:t>
            </a:r>
            <a:r>
              <a:rPr lang="it-IT" sz="2200" dirty="0" err="1">
                <a:latin typeface="Candara" panose="020E0502030303020204" pitchFamily="34" charset="0"/>
              </a:rPr>
              <a:t>substituting</a:t>
            </a:r>
            <a:r>
              <a:rPr lang="it-IT" sz="2200" dirty="0">
                <a:latin typeface="Candara" panose="020E0502030303020204" pitchFamily="34" charset="0"/>
              </a:rPr>
              <a:t>), </a:t>
            </a:r>
            <a:r>
              <a:rPr lang="it-IT" sz="2200" dirty="0" err="1">
                <a:latin typeface="Candara" panose="020E0502030303020204" pitchFamily="34" charset="0"/>
              </a:rPr>
              <a:t>chosen</a:t>
            </a:r>
            <a:r>
              <a:rPr lang="it-IT" sz="2200" dirty="0">
                <a:latin typeface="Candara" panose="020E0502030303020204" pitchFamily="34" charset="0"/>
              </a:rPr>
              <a:t> by </a:t>
            </a:r>
            <a:r>
              <a:rPr lang="it-IT" sz="22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trade</a:t>
            </a:r>
            <a:r>
              <a:rPr lang="it-IT" sz="2200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it-IT" sz="22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unions</a:t>
            </a:r>
            <a:r>
              <a:rPr lang="it-IT" sz="2200" dirty="0">
                <a:latin typeface="Candara" panose="020E0502030303020204" pitchFamily="34" charset="0"/>
              </a:rPr>
              <a:t> </a:t>
            </a:r>
            <a:r>
              <a:rPr lang="it-IT" sz="2200" dirty="0" err="1">
                <a:latin typeface="Candara" panose="020E0502030303020204" pitchFamily="34" charset="0"/>
              </a:rPr>
              <a:t>mostly</a:t>
            </a:r>
            <a:r>
              <a:rPr lang="it-IT" sz="2200" dirty="0">
                <a:latin typeface="Candara" panose="020E0502030303020204" pitchFamily="34" charset="0"/>
              </a:rPr>
              <a:t> </a:t>
            </a:r>
            <a:r>
              <a:rPr lang="it-IT" sz="2200" dirty="0" err="1">
                <a:latin typeface="Candara" panose="020E0502030303020204" pitchFamily="34" charset="0"/>
              </a:rPr>
              <a:t>representative</a:t>
            </a:r>
            <a:r>
              <a:rPr lang="it-IT" sz="2200" dirty="0">
                <a:latin typeface="Candara" panose="020E0502030303020204" pitchFamily="34" charset="0"/>
              </a:rPr>
              <a:t> on </a:t>
            </a:r>
            <a:r>
              <a:rPr lang="it-IT" sz="2200" dirty="0" err="1">
                <a:latin typeface="Candara" panose="020E0502030303020204" pitchFamily="34" charset="0"/>
              </a:rPr>
              <a:t>regional</a:t>
            </a:r>
            <a:r>
              <a:rPr lang="it-IT" sz="2200" dirty="0">
                <a:latin typeface="Candara" panose="020E0502030303020204" pitchFamily="34" charset="0"/>
              </a:rPr>
              <a:t> </a:t>
            </a:r>
            <a:r>
              <a:rPr lang="it-IT" sz="2200" dirty="0" err="1">
                <a:latin typeface="Candara" panose="020E0502030303020204" pitchFamily="34" charset="0"/>
              </a:rPr>
              <a:t>level</a:t>
            </a:r>
            <a:r>
              <a:rPr lang="it-IT" sz="2200" dirty="0">
                <a:latin typeface="Candara" panose="020E0502030303020204" pitchFamily="34" charset="0"/>
              </a:rPr>
              <a:t>;</a:t>
            </a:r>
          </a:p>
          <a:p>
            <a:pPr fontAlgn="base"/>
            <a:r>
              <a:rPr lang="it-IT" sz="2200" dirty="0">
                <a:latin typeface="Candara" panose="020E0502030303020204" pitchFamily="34" charset="0"/>
              </a:rPr>
              <a:t>c)  </a:t>
            </a:r>
            <a:r>
              <a:rPr lang="it-IT" sz="2200" dirty="0" err="1">
                <a:latin typeface="Candara" panose="020E0502030303020204" pitchFamily="34" charset="0"/>
              </a:rPr>
              <a:t>six</a:t>
            </a:r>
            <a:r>
              <a:rPr lang="it-IT" sz="2200" dirty="0">
                <a:latin typeface="Candara" panose="020E0502030303020204" pitchFamily="34" charset="0"/>
              </a:rPr>
              <a:t> </a:t>
            </a:r>
            <a:r>
              <a:rPr lang="it-IT" sz="2200" dirty="0" err="1">
                <a:latin typeface="Candara" panose="020E0502030303020204" pitchFamily="34" charset="0"/>
              </a:rPr>
              <a:t>members</a:t>
            </a:r>
            <a:r>
              <a:rPr lang="it-IT" sz="2200" dirty="0">
                <a:latin typeface="Candara" panose="020E0502030303020204" pitchFamily="34" charset="0"/>
              </a:rPr>
              <a:t> (</a:t>
            </a:r>
            <a:r>
              <a:rPr lang="it-IT" sz="2200" dirty="0" err="1">
                <a:latin typeface="Candara" panose="020E0502030303020204" pitchFamily="34" charset="0"/>
              </a:rPr>
              <a:t>effective</a:t>
            </a:r>
            <a:r>
              <a:rPr lang="it-IT" sz="2200" dirty="0">
                <a:latin typeface="Candara" panose="020E0502030303020204" pitchFamily="34" charset="0"/>
              </a:rPr>
              <a:t>) and </a:t>
            </a:r>
            <a:r>
              <a:rPr lang="it-IT" sz="2200" dirty="0" err="1">
                <a:latin typeface="Candara" panose="020E0502030303020204" pitchFamily="34" charset="0"/>
              </a:rPr>
              <a:t>six</a:t>
            </a:r>
            <a:r>
              <a:rPr lang="it-IT" sz="2200" dirty="0">
                <a:latin typeface="Candara" panose="020E0502030303020204" pitchFamily="34" charset="0"/>
              </a:rPr>
              <a:t> </a:t>
            </a:r>
            <a:r>
              <a:rPr lang="it-IT" sz="2200" dirty="0" err="1">
                <a:latin typeface="Candara" panose="020E0502030303020204" pitchFamily="34" charset="0"/>
              </a:rPr>
              <a:t>members</a:t>
            </a:r>
            <a:r>
              <a:rPr lang="it-IT" sz="2200" dirty="0">
                <a:latin typeface="Candara" panose="020E0502030303020204" pitchFamily="34" charset="0"/>
              </a:rPr>
              <a:t> (</a:t>
            </a:r>
            <a:r>
              <a:rPr lang="it-IT" sz="2200" dirty="0" err="1">
                <a:latin typeface="Candara" panose="020E0502030303020204" pitchFamily="34" charset="0"/>
              </a:rPr>
              <a:t>substituting</a:t>
            </a:r>
            <a:r>
              <a:rPr lang="it-IT" sz="2200" dirty="0">
                <a:latin typeface="Candara" panose="020E0502030303020204" pitchFamily="34" charset="0"/>
              </a:rPr>
              <a:t>), </a:t>
            </a:r>
            <a:r>
              <a:rPr lang="it-IT" sz="2200" dirty="0" err="1">
                <a:latin typeface="Candara" panose="020E0502030303020204" pitchFamily="34" charset="0"/>
              </a:rPr>
              <a:t>chosen</a:t>
            </a:r>
            <a:r>
              <a:rPr lang="it-IT" sz="2200" dirty="0">
                <a:latin typeface="Candara" panose="020E0502030303020204" pitchFamily="34" charset="0"/>
              </a:rPr>
              <a:t> by </a:t>
            </a:r>
            <a:r>
              <a:rPr lang="it-IT" sz="22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trade</a:t>
            </a:r>
            <a:r>
              <a:rPr lang="it-IT" sz="2200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it-IT" sz="22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associations</a:t>
            </a:r>
            <a:r>
              <a:rPr lang="it-IT" sz="2200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it-IT" sz="2200" dirty="0" err="1">
                <a:latin typeface="Candara" panose="020E0502030303020204" pitchFamily="34" charset="0"/>
              </a:rPr>
              <a:t>mostly</a:t>
            </a:r>
            <a:r>
              <a:rPr lang="it-IT" sz="2200" dirty="0">
                <a:latin typeface="Candara" panose="020E0502030303020204" pitchFamily="34" charset="0"/>
              </a:rPr>
              <a:t> </a:t>
            </a:r>
            <a:r>
              <a:rPr lang="it-IT" sz="2200" dirty="0" err="1">
                <a:latin typeface="Candara" panose="020E0502030303020204" pitchFamily="34" charset="0"/>
              </a:rPr>
              <a:t>representative</a:t>
            </a:r>
            <a:r>
              <a:rPr lang="it-IT" sz="2200" dirty="0">
                <a:latin typeface="Candara" panose="020E0502030303020204" pitchFamily="34" charset="0"/>
              </a:rPr>
              <a:t> on </a:t>
            </a:r>
            <a:r>
              <a:rPr lang="it-IT" sz="2200" dirty="0" err="1">
                <a:latin typeface="Candara" panose="020E0502030303020204" pitchFamily="34" charset="0"/>
              </a:rPr>
              <a:t>regional</a:t>
            </a:r>
            <a:r>
              <a:rPr lang="it-IT" sz="2200" dirty="0">
                <a:latin typeface="Candara" panose="020E0502030303020204" pitchFamily="34" charset="0"/>
              </a:rPr>
              <a:t> </a:t>
            </a:r>
            <a:r>
              <a:rPr lang="it-IT" sz="2200" dirty="0" err="1">
                <a:latin typeface="Candara" panose="020E0502030303020204" pitchFamily="34" charset="0"/>
              </a:rPr>
              <a:t>level</a:t>
            </a:r>
            <a:r>
              <a:rPr lang="it-IT" sz="2200" dirty="0">
                <a:latin typeface="Candara" panose="020E0502030303020204" pitchFamily="34" charset="0"/>
              </a:rPr>
              <a:t>;</a:t>
            </a:r>
          </a:p>
          <a:p>
            <a:pPr fontAlgn="base"/>
            <a:r>
              <a:rPr lang="it-IT" sz="2200" dirty="0">
                <a:latin typeface="Candara" panose="020E0502030303020204" pitchFamily="34" charset="0"/>
              </a:rPr>
              <a:t>d) the </a:t>
            </a:r>
            <a:r>
              <a:rPr lang="it-IT" sz="22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regional</a:t>
            </a:r>
            <a:r>
              <a:rPr lang="it-IT" sz="2200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it-IT" sz="22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counsellor</a:t>
            </a:r>
            <a:r>
              <a:rPr lang="it-IT" sz="2200" b="1" dirty="0">
                <a:solidFill>
                  <a:srgbClr val="C00000"/>
                </a:solidFill>
                <a:latin typeface="Candara" panose="020E0502030303020204" pitchFamily="34" charset="0"/>
              </a:rPr>
              <a:t> on </a:t>
            </a:r>
            <a:r>
              <a:rPr lang="it-IT" sz="22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equal</a:t>
            </a:r>
            <a:r>
              <a:rPr lang="it-IT" sz="2200" b="1" dirty="0">
                <a:solidFill>
                  <a:srgbClr val="C00000"/>
                </a:solidFill>
                <a:latin typeface="Candara" panose="020E0502030303020204" pitchFamily="34" charset="0"/>
              </a:rPr>
              <a:t> gender </a:t>
            </a:r>
            <a:r>
              <a:rPr lang="it-IT" sz="22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opportunities</a:t>
            </a:r>
            <a:r>
              <a:rPr lang="it-IT" sz="2200" dirty="0">
                <a:latin typeface="Candara" panose="020E0502030303020204" pitchFamily="34" charset="0"/>
              </a:rPr>
              <a:t>, </a:t>
            </a:r>
            <a:r>
              <a:rPr lang="it-IT" sz="2200" dirty="0" err="1">
                <a:latin typeface="Candara" panose="020E0502030303020204" pitchFamily="34" charset="0"/>
              </a:rPr>
              <a:t>effective</a:t>
            </a:r>
            <a:r>
              <a:rPr lang="it-IT" sz="2200" dirty="0">
                <a:latin typeface="Candara" panose="020E0502030303020204" pitchFamily="34" charset="0"/>
              </a:rPr>
              <a:t> and </a:t>
            </a:r>
            <a:r>
              <a:rPr lang="it-IT" sz="2200" dirty="0" err="1">
                <a:latin typeface="Candara" panose="020E0502030303020204" pitchFamily="34" charset="0"/>
              </a:rPr>
              <a:t>substitute</a:t>
            </a:r>
            <a:r>
              <a:rPr lang="it-IT" sz="2200" dirty="0">
                <a:latin typeface="Candara" panose="020E0502030303020204" pitchFamily="34" charset="0"/>
              </a:rPr>
              <a:t> </a:t>
            </a:r>
            <a:r>
              <a:rPr lang="it-IT" sz="2200" dirty="0" err="1">
                <a:latin typeface="Candara" panose="020E0502030303020204" pitchFamily="34" charset="0"/>
              </a:rPr>
              <a:t>member</a:t>
            </a:r>
            <a:r>
              <a:rPr lang="it-IT" sz="2200" dirty="0">
                <a:latin typeface="Candara" panose="020E0502030303020204" pitchFamily="34" charset="0"/>
              </a:rPr>
              <a:t>.</a:t>
            </a: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xmlns="" id="{BB4880AF-BEB8-4591-9C43-386607B10F1B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21"/>
          <a:stretch/>
        </p:blipFill>
        <p:spPr bwMode="auto">
          <a:xfrm>
            <a:off x="34926" y="117815"/>
            <a:ext cx="2079100" cy="572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xmlns="" id="{61C741EE-8324-42AA-B4F3-5C972ED3CB1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724" y="-45130"/>
            <a:ext cx="849830" cy="762571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xmlns="" id="{4F12322B-5B48-40DA-85F3-4F5184B7918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46119" y="37431"/>
            <a:ext cx="1519121" cy="6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233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2" descr="marchio_RER_2009_RGB[1]">
            <a:extLst>
              <a:ext uri="{FF2B5EF4-FFF2-40B4-BE49-F238E27FC236}">
                <a16:creationId xmlns:a16="http://schemas.microsoft.com/office/drawing/2014/main" xmlns="" id="{99EC60D7-9AB0-4E24-975F-E30FD016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65" y="200489"/>
            <a:ext cx="2372909" cy="40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61907F18-9021-4039-A806-B608DCC9A0B7}"/>
              </a:ext>
            </a:extLst>
          </p:cNvPr>
          <p:cNvCxnSpPr>
            <a:cxnSpLocks/>
          </p:cNvCxnSpPr>
          <p:nvPr/>
        </p:nvCxnSpPr>
        <p:spPr>
          <a:xfrm>
            <a:off x="0" y="725706"/>
            <a:ext cx="9144000" cy="0"/>
          </a:xfrm>
          <a:prstGeom prst="line">
            <a:avLst/>
          </a:prstGeom>
          <a:ln>
            <a:solidFill>
              <a:srgbClr val="336699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xmlns="" id="{A84D0833-67EE-4250-8BD4-00FC8CC14F95}"/>
              </a:ext>
            </a:extLst>
          </p:cNvPr>
          <p:cNvCxnSpPr>
            <a:cxnSpLocks/>
          </p:cNvCxnSpPr>
          <p:nvPr/>
        </p:nvCxnSpPr>
        <p:spPr>
          <a:xfrm>
            <a:off x="9525" y="6453188"/>
            <a:ext cx="9134475" cy="0"/>
          </a:xfrm>
          <a:prstGeom prst="line">
            <a:avLst/>
          </a:prstGeom>
          <a:ln w="57150" cmpd="thickThin">
            <a:solidFill>
              <a:srgbClr val="A5002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51" name="Rettangolo 5">
            <a:extLst>
              <a:ext uri="{FF2B5EF4-FFF2-40B4-BE49-F238E27FC236}">
                <a16:creationId xmlns:a16="http://schemas.microsoft.com/office/drawing/2014/main" xmlns="" id="{31913B7F-4D87-41E1-A772-E837D3126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6454775"/>
            <a:ext cx="91074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1100" i="1" dirty="0" err="1">
                <a:latin typeface="Candara" panose="020E0502030303020204" pitchFamily="34" charset="0"/>
              </a:rPr>
              <a:t>October</a:t>
            </a:r>
            <a:r>
              <a:rPr lang="it-IT" altLang="it-IT" sz="1100" i="1" dirty="0">
                <a:latin typeface="Candara" panose="020E0502030303020204" pitchFamily="34" charset="0"/>
              </a:rPr>
              <a:t> 25-26th 2017, «</a:t>
            </a:r>
            <a:r>
              <a:rPr lang="en-GB" sz="1100" i="1" dirty="0">
                <a:latin typeface="Candara" panose="020E0502030303020204" pitchFamily="34" charset="0"/>
              </a:rPr>
              <a:t>Regional Governance of VET skill policies and system in Ukraine: What role and responsibilities for the (new) </a:t>
            </a:r>
          </a:p>
          <a:p>
            <a:pPr>
              <a:spcBef>
                <a:spcPct val="0"/>
              </a:spcBef>
              <a:buNone/>
            </a:pPr>
            <a:r>
              <a:rPr lang="en-GB" sz="1100" i="1" dirty="0">
                <a:latin typeface="Candara" panose="020E0502030303020204" pitchFamily="34" charset="0"/>
              </a:rPr>
              <a:t>Regional VET Councils</a:t>
            </a:r>
            <a:r>
              <a:rPr lang="it-IT" altLang="it-IT" sz="1100" i="1" dirty="0">
                <a:latin typeface="Candara" panose="020E0502030303020204" pitchFamily="34" charset="0"/>
              </a:rPr>
              <a:t>», Lviv - Gabriele Marzano, Regione Emilia-Romagna</a:t>
            </a:r>
          </a:p>
        </p:txBody>
      </p:sp>
      <p:sp>
        <p:nvSpPr>
          <p:cNvPr id="7" name="Triangolo rettangolo 6">
            <a:extLst>
              <a:ext uri="{FF2B5EF4-FFF2-40B4-BE49-F238E27FC236}">
                <a16:creationId xmlns:a16="http://schemas.microsoft.com/office/drawing/2014/main" xmlns="" id="{E9975464-737D-45BB-8FBE-3DBB6FD908D7}"/>
              </a:ext>
            </a:extLst>
          </p:cNvPr>
          <p:cNvSpPr/>
          <p:nvPr/>
        </p:nvSpPr>
        <p:spPr>
          <a:xfrm rot="16200000">
            <a:off x="8221663" y="5935662"/>
            <a:ext cx="908050" cy="936625"/>
          </a:xfrm>
          <a:prstGeom prst="rtTriangle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78463D1A-34B9-4595-82BF-0EF6E727C4F2}"/>
              </a:ext>
            </a:extLst>
          </p:cNvPr>
          <p:cNvSpPr/>
          <p:nvPr/>
        </p:nvSpPr>
        <p:spPr>
          <a:xfrm>
            <a:off x="0" y="772443"/>
            <a:ext cx="9144001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kern="0" dirty="0">
                <a:solidFill>
                  <a:srgbClr val="0070C0"/>
                </a:solidFill>
                <a:latin typeface="Candara" panose="020E0502030303020204" pitchFamily="34" charset="0"/>
                <a:ea typeface="+mj-ea"/>
                <a:cs typeface="+mj-cs"/>
              </a:rPr>
              <a:t>Legal status of Vet Councils in Emilia-Romagna (4)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500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>
              <a:defRPr/>
            </a:pPr>
            <a:r>
              <a:rPr lang="en-GB" sz="2800" dirty="0">
                <a:latin typeface="Candara" panose="020E0502030303020204" pitchFamily="34" charset="0"/>
              </a:rPr>
              <a:t>Legal basis in regional regulations:</a:t>
            </a:r>
          </a:p>
          <a:p>
            <a:pPr marL="457200" indent="-457200">
              <a:buFontTx/>
              <a:buChar char="-"/>
              <a:defRPr/>
            </a:pPr>
            <a:r>
              <a:rPr lang="it-IT" sz="2800" i="1" dirty="0">
                <a:latin typeface="Candara" panose="020E0502030303020204" pitchFamily="34" charset="0"/>
              </a:rPr>
              <a:t>Legge regionale n. 12 / 2003</a:t>
            </a:r>
            <a:r>
              <a:rPr lang="it-IT" sz="2800" dirty="0">
                <a:latin typeface="Candara" panose="020E0502030303020204" pitchFamily="34" charset="0"/>
              </a:rPr>
              <a:t> (</a:t>
            </a:r>
            <a:r>
              <a:rPr lang="it-IT" sz="2800" dirty="0" err="1">
                <a:latin typeface="Candara" panose="020E0502030303020204" pitchFamily="34" charset="0"/>
              </a:rPr>
              <a:t>Regional</a:t>
            </a:r>
            <a:r>
              <a:rPr lang="it-IT" sz="2800" dirty="0">
                <a:latin typeface="Candara" panose="020E0502030303020204" pitchFamily="34" charset="0"/>
              </a:rPr>
              <a:t> </a:t>
            </a:r>
            <a:r>
              <a:rPr lang="it-IT" sz="2800" dirty="0" err="1">
                <a:latin typeface="Candara" panose="020E0502030303020204" pitchFamily="34" charset="0"/>
              </a:rPr>
              <a:t>Regulation</a:t>
            </a:r>
            <a:r>
              <a:rPr lang="it-IT" sz="2800" dirty="0">
                <a:latin typeface="Candara" panose="020E0502030303020204" pitchFamily="34" charset="0"/>
              </a:rPr>
              <a:t> on </a:t>
            </a:r>
            <a:r>
              <a:rPr lang="it-IT" sz="2800" dirty="0" err="1">
                <a:latin typeface="Candara" panose="020E0502030303020204" pitchFamily="34" charset="0"/>
              </a:rPr>
              <a:t>equal</a:t>
            </a:r>
            <a:r>
              <a:rPr lang="it-IT" sz="2800" dirty="0">
                <a:latin typeface="Candara" panose="020E0502030303020204" pitchFamily="34" charset="0"/>
              </a:rPr>
              <a:t> </a:t>
            </a:r>
            <a:r>
              <a:rPr lang="it-IT" sz="2800" dirty="0" err="1">
                <a:latin typeface="Candara" panose="020E0502030303020204" pitchFamily="34" charset="0"/>
              </a:rPr>
              <a:t>access</a:t>
            </a:r>
            <a:r>
              <a:rPr lang="it-IT" sz="2800" dirty="0">
                <a:latin typeface="Candara" panose="020E0502030303020204" pitchFamily="34" charset="0"/>
              </a:rPr>
              <a:t> to </a:t>
            </a:r>
            <a:r>
              <a:rPr lang="it-IT" sz="2800" dirty="0" err="1">
                <a:latin typeface="Candara" panose="020E0502030303020204" pitchFamily="34" charset="0"/>
              </a:rPr>
              <a:t>knowledge</a:t>
            </a:r>
            <a:r>
              <a:rPr lang="it-IT" sz="2800" dirty="0">
                <a:latin typeface="Candara" panose="020E0502030303020204" pitchFamily="34" charset="0"/>
              </a:rPr>
              <a:t> and </a:t>
            </a:r>
            <a:r>
              <a:rPr lang="it-IT" sz="2800" dirty="0" err="1">
                <a:latin typeface="Candara" panose="020E0502030303020204" pitchFamily="34" charset="0"/>
              </a:rPr>
              <a:t>education</a:t>
            </a:r>
            <a:r>
              <a:rPr lang="it-IT" sz="2800" dirty="0">
                <a:latin typeface="Candara" panose="020E0502030303020204" pitchFamily="34" charset="0"/>
              </a:rPr>
              <a:t>) – </a:t>
            </a:r>
            <a:r>
              <a:rPr lang="it-IT" sz="2800" dirty="0" err="1">
                <a:latin typeface="Candara" panose="020E0502030303020204" pitchFamily="34" charset="0"/>
              </a:rPr>
              <a:t>Chapter</a:t>
            </a:r>
            <a:r>
              <a:rPr lang="it-IT" sz="2800" dirty="0">
                <a:latin typeface="Candara" panose="020E0502030303020204" pitchFamily="34" charset="0"/>
              </a:rPr>
              <a:t> V</a:t>
            </a:r>
          </a:p>
          <a:p>
            <a:r>
              <a:rPr lang="it-IT" sz="2800" b="1" dirty="0">
                <a:latin typeface="Candara" panose="020E0502030303020204" pitchFamily="34" charset="0"/>
              </a:rPr>
              <a:t>Art. 51 - Tripartite </a:t>
            </a:r>
            <a:r>
              <a:rPr lang="it-IT" sz="2800" b="1" dirty="0" err="1">
                <a:latin typeface="Candara" panose="020E0502030303020204" pitchFamily="34" charset="0"/>
              </a:rPr>
              <a:t>Regional</a:t>
            </a:r>
            <a:r>
              <a:rPr lang="it-IT" sz="2800" b="1" dirty="0">
                <a:latin typeface="Candara" panose="020E0502030303020204" pitchFamily="34" charset="0"/>
              </a:rPr>
              <a:t> </a:t>
            </a:r>
            <a:r>
              <a:rPr lang="it-IT" sz="2800" b="1" dirty="0" err="1">
                <a:latin typeface="Candara" panose="020E0502030303020204" pitchFamily="34" charset="0"/>
              </a:rPr>
              <a:t>Commission</a:t>
            </a:r>
            <a:r>
              <a:rPr lang="it-IT" sz="2800" b="1" dirty="0">
                <a:latin typeface="Candara" panose="020E0502030303020204" pitchFamily="34" charset="0"/>
              </a:rPr>
              <a:t> (CRT)</a:t>
            </a:r>
          </a:p>
          <a:p>
            <a:endParaRPr lang="it-IT" sz="2400" b="1" dirty="0">
              <a:latin typeface="Candara" panose="020E0502030303020204" pitchFamily="34" charset="0"/>
            </a:endParaRPr>
          </a:p>
          <a:p>
            <a:pPr fontAlgn="base"/>
            <a:r>
              <a:rPr lang="it-IT" sz="2400" b="1" dirty="0">
                <a:latin typeface="Candara" panose="020E0502030303020204" pitchFamily="34" charset="0"/>
              </a:rPr>
              <a:t>3.</a:t>
            </a:r>
            <a:r>
              <a:rPr lang="it-IT" sz="2400" dirty="0">
                <a:latin typeface="Candara" panose="020E0502030303020204" pitchFamily="34" charset="0"/>
              </a:rPr>
              <a:t> The </a:t>
            </a:r>
            <a:r>
              <a:rPr lang="it-IT" sz="2400" dirty="0" err="1">
                <a:latin typeface="Candara" panose="020E0502030303020204" pitchFamily="34" charset="0"/>
              </a:rPr>
              <a:t>Commission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expresses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formal</a:t>
            </a:r>
            <a:r>
              <a:rPr lang="it-IT" sz="2400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it-IT" sz="24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opinions</a:t>
            </a:r>
            <a:r>
              <a:rPr lang="it-IT" sz="2400" b="1" dirty="0">
                <a:solidFill>
                  <a:srgbClr val="C00000"/>
                </a:solidFill>
                <a:latin typeface="Candara" panose="020E0502030303020204" pitchFamily="34" charset="0"/>
              </a:rPr>
              <a:t> on </a:t>
            </a:r>
            <a:r>
              <a:rPr lang="it-IT" sz="24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regional</a:t>
            </a:r>
            <a:r>
              <a:rPr lang="it-IT" sz="2400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it-IT" sz="24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policies</a:t>
            </a:r>
            <a:r>
              <a:rPr lang="it-IT" sz="2400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it-IT" sz="2400" dirty="0">
                <a:latin typeface="Candara" panose="020E0502030303020204" pitchFamily="34" charset="0"/>
              </a:rPr>
              <a:t>on </a:t>
            </a:r>
            <a:r>
              <a:rPr lang="it-IT" sz="2400" dirty="0" err="1">
                <a:latin typeface="Candara" panose="020E0502030303020204" pitchFamily="34" charset="0"/>
              </a:rPr>
              <a:t>Education</a:t>
            </a:r>
            <a:r>
              <a:rPr lang="it-IT" sz="2400" dirty="0">
                <a:latin typeface="Candara" panose="020E0502030303020204" pitchFamily="34" charset="0"/>
              </a:rPr>
              <a:t>, </a:t>
            </a:r>
            <a:r>
              <a:rPr lang="it-IT" sz="2400" dirty="0" err="1">
                <a:latin typeface="Candara" panose="020E0502030303020204" pitchFamily="34" charset="0"/>
              </a:rPr>
              <a:t>Vocational</a:t>
            </a:r>
            <a:r>
              <a:rPr lang="it-IT" sz="2400" dirty="0">
                <a:latin typeface="Candara" panose="020E0502030303020204" pitchFamily="34" charset="0"/>
              </a:rPr>
              <a:t> Training and </a:t>
            </a:r>
            <a:r>
              <a:rPr lang="it-IT" sz="2400" dirty="0" err="1">
                <a:latin typeface="Candara" panose="020E0502030303020204" pitchFamily="34" charset="0"/>
              </a:rPr>
              <a:t>Employment</a:t>
            </a:r>
            <a:r>
              <a:rPr lang="it-IT" sz="2400" dirty="0">
                <a:latin typeface="Candara" panose="020E0502030303020204" pitchFamily="34" charset="0"/>
              </a:rPr>
              <a:t>, and </a:t>
            </a:r>
            <a:r>
              <a:rPr lang="it-IT" sz="2400" b="1" dirty="0">
                <a:solidFill>
                  <a:srgbClr val="C00000"/>
                </a:solidFill>
                <a:latin typeface="Candara" panose="020E0502030303020204" pitchFamily="34" charset="0"/>
              </a:rPr>
              <a:t>on </a:t>
            </a:r>
            <a:r>
              <a:rPr lang="it-IT" sz="24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consequent</a:t>
            </a:r>
            <a:r>
              <a:rPr lang="it-IT" sz="2400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it-IT" sz="24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administrative</a:t>
            </a:r>
            <a:r>
              <a:rPr lang="it-IT" sz="2400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it-IT" sz="24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regulations</a:t>
            </a:r>
            <a:r>
              <a:rPr lang="it-IT" sz="2400" dirty="0">
                <a:latin typeface="Candara" panose="020E0502030303020204" pitchFamily="34" charset="0"/>
              </a:rPr>
              <a:t>.</a:t>
            </a:r>
          </a:p>
          <a:p>
            <a:pPr fontAlgn="base"/>
            <a:r>
              <a:rPr lang="it-IT" sz="2400" b="1" dirty="0">
                <a:latin typeface="Candara" panose="020E0502030303020204" pitchFamily="34" charset="0"/>
              </a:rPr>
              <a:t>4.</a:t>
            </a:r>
            <a:r>
              <a:rPr lang="it-IT" sz="2400" dirty="0">
                <a:latin typeface="Candara" panose="020E0502030303020204" pitchFamily="34" charset="0"/>
              </a:rPr>
              <a:t> The </a:t>
            </a:r>
            <a:r>
              <a:rPr lang="it-IT" sz="2400" dirty="0" err="1">
                <a:latin typeface="Candara" panose="020E0502030303020204" pitchFamily="34" charset="0"/>
              </a:rPr>
              <a:t>Commission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works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according</a:t>
            </a:r>
            <a:r>
              <a:rPr lang="it-IT" sz="2400" dirty="0">
                <a:latin typeface="Candara" panose="020E0502030303020204" pitchFamily="34" charset="0"/>
              </a:rPr>
              <a:t> to a </a:t>
            </a:r>
            <a:r>
              <a:rPr lang="it-IT" sz="2400" dirty="0" err="1">
                <a:latin typeface="Candara" panose="020E0502030303020204" pitchFamily="34" charset="0"/>
              </a:rPr>
              <a:t>specific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internal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regulation</a:t>
            </a:r>
            <a:r>
              <a:rPr lang="it-IT" sz="2400" dirty="0">
                <a:latin typeface="Candara" panose="020E0502030303020204" pitchFamily="34" charset="0"/>
              </a:rPr>
              <a:t>.</a:t>
            </a:r>
          </a:p>
          <a:p>
            <a:pPr>
              <a:defRPr/>
            </a:pPr>
            <a:endParaRPr lang="en-GB" sz="3200" dirty="0">
              <a:latin typeface="Candara" panose="020E0502030303020204" pitchFamily="34" charset="0"/>
            </a:endParaRP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xmlns="" id="{BB4880AF-BEB8-4591-9C43-386607B10F1B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21"/>
          <a:stretch/>
        </p:blipFill>
        <p:spPr bwMode="auto">
          <a:xfrm>
            <a:off x="34926" y="117815"/>
            <a:ext cx="2079100" cy="572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xmlns="" id="{61C741EE-8324-42AA-B4F3-5C972ED3CB1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724" y="-45130"/>
            <a:ext cx="849830" cy="762571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xmlns="" id="{4F12322B-5B48-40DA-85F3-4F5184B7918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46119" y="37431"/>
            <a:ext cx="1519121" cy="6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8384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2" descr="marchio_RER_2009_RGB[1]">
            <a:extLst>
              <a:ext uri="{FF2B5EF4-FFF2-40B4-BE49-F238E27FC236}">
                <a16:creationId xmlns:a16="http://schemas.microsoft.com/office/drawing/2014/main" xmlns="" id="{99EC60D7-9AB0-4E24-975F-E30FD016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65" y="200489"/>
            <a:ext cx="2372909" cy="40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61907F18-9021-4039-A806-B608DCC9A0B7}"/>
              </a:ext>
            </a:extLst>
          </p:cNvPr>
          <p:cNvCxnSpPr>
            <a:cxnSpLocks/>
          </p:cNvCxnSpPr>
          <p:nvPr/>
        </p:nvCxnSpPr>
        <p:spPr>
          <a:xfrm>
            <a:off x="0" y="725706"/>
            <a:ext cx="9144000" cy="0"/>
          </a:xfrm>
          <a:prstGeom prst="line">
            <a:avLst/>
          </a:prstGeom>
          <a:ln>
            <a:solidFill>
              <a:srgbClr val="336699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xmlns="" id="{A84D0833-67EE-4250-8BD4-00FC8CC14F95}"/>
              </a:ext>
            </a:extLst>
          </p:cNvPr>
          <p:cNvCxnSpPr>
            <a:cxnSpLocks/>
          </p:cNvCxnSpPr>
          <p:nvPr/>
        </p:nvCxnSpPr>
        <p:spPr>
          <a:xfrm>
            <a:off x="9525" y="6453188"/>
            <a:ext cx="9134475" cy="0"/>
          </a:xfrm>
          <a:prstGeom prst="line">
            <a:avLst/>
          </a:prstGeom>
          <a:ln w="57150" cmpd="thickThin">
            <a:solidFill>
              <a:srgbClr val="A5002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51" name="Rettangolo 5">
            <a:extLst>
              <a:ext uri="{FF2B5EF4-FFF2-40B4-BE49-F238E27FC236}">
                <a16:creationId xmlns:a16="http://schemas.microsoft.com/office/drawing/2014/main" xmlns="" id="{31913B7F-4D87-41E1-A772-E837D3126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6454775"/>
            <a:ext cx="91074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1100" i="1" dirty="0" err="1">
                <a:latin typeface="Candara" panose="020E0502030303020204" pitchFamily="34" charset="0"/>
              </a:rPr>
              <a:t>October</a:t>
            </a:r>
            <a:r>
              <a:rPr lang="it-IT" altLang="it-IT" sz="1100" i="1" dirty="0">
                <a:latin typeface="Candara" panose="020E0502030303020204" pitchFamily="34" charset="0"/>
              </a:rPr>
              <a:t> 25-26th 2017, «</a:t>
            </a:r>
            <a:r>
              <a:rPr lang="en-GB" sz="1100" i="1" dirty="0">
                <a:latin typeface="Candara" panose="020E0502030303020204" pitchFamily="34" charset="0"/>
              </a:rPr>
              <a:t>Regional Governance of VET skill policies and system in Ukraine: What role and responsibilities for the (new) </a:t>
            </a:r>
          </a:p>
          <a:p>
            <a:pPr>
              <a:spcBef>
                <a:spcPct val="0"/>
              </a:spcBef>
              <a:buNone/>
            </a:pPr>
            <a:r>
              <a:rPr lang="en-GB" sz="1100" i="1" dirty="0">
                <a:latin typeface="Candara" panose="020E0502030303020204" pitchFamily="34" charset="0"/>
              </a:rPr>
              <a:t>Regional VET Councils</a:t>
            </a:r>
            <a:r>
              <a:rPr lang="it-IT" altLang="it-IT" sz="1100" i="1" dirty="0">
                <a:latin typeface="Candara" panose="020E0502030303020204" pitchFamily="34" charset="0"/>
              </a:rPr>
              <a:t>», Lviv - Gabriele Marzano, Regione Emilia-Romagna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78463D1A-34B9-4595-82BF-0EF6E727C4F2}"/>
              </a:ext>
            </a:extLst>
          </p:cNvPr>
          <p:cNvSpPr/>
          <p:nvPr/>
        </p:nvSpPr>
        <p:spPr>
          <a:xfrm>
            <a:off x="0" y="772443"/>
            <a:ext cx="9144001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kern="0" dirty="0">
                <a:solidFill>
                  <a:srgbClr val="0070C0"/>
                </a:solidFill>
                <a:latin typeface="Candara" panose="020E0502030303020204" pitchFamily="34" charset="0"/>
                <a:ea typeface="+mj-ea"/>
                <a:cs typeface="+mj-cs"/>
              </a:rPr>
              <a:t>Legal status of Vet Councils in Emilia-Romagna (5)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500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>
              <a:defRPr/>
            </a:pPr>
            <a:r>
              <a:rPr lang="en-GB" sz="2800" dirty="0">
                <a:latin typeface="Candara" panose="020E0502030303020204" pitchFamily="34" charset="0"/>
              </a:rPr>
              <a:t>Legal basis in regional regulations:</a:t>
            </a:r>
          </a:p>
          <a:p>
            <a:pPr marL="457200" indent="-457200">
              <a:buFontTx/>
              <a:buChar char="-"/>
              <a:defRPr/>
            </a:pPr>
            <a:r>
              <a:rPr lang="it-IT" sz="2800" i="1" dirty="0">
                <a:latin typeface="Candara" panose="020E0502030303020204" pitchFamily="34" charset="0"/>
              </a:rPr>
              <a:t>Legge regionale n. 12 / 2003</a:t>
            </a:r>
            <a:r>
              <a:rPr lang="it-IT" sz="2800" dirty="0">
                <a:latin typeface="Candara" panose="020E0502030303020204" pitchFamily="34" charset="0"/>
              </a:rPr>
              <a:t> (</a:t>
            </a:r>
            <a:r>
              <a:rPr lang="it-IT" sz="2800" dirty="0" err="1">
                <a:latin typeface="Candara" panose="020E0502030303020204" pitchFamily="34" charset="0"/>
              </a:rPr>
              <a:t>Regional</a:t>
            </a:r>
            <a:r>
              <a:rPr lang="it-IT" sz="2800" dirty="0">
                <a:latin typeface="Candara" panose="020E0502030303020204" pitchFamily="34" charset="0"/>
              </a:rPr>
              <a:t> </a:t>
            </a:r>
            <a:r>
              <a:rPr lang="it-IT" sz="2800" dirty="0" err="1">
                <a:latin typeface="Candara" panose="020E0502030303020204" pitchFamily="34" charset="0"/>
              </a:rPr>
              <a:t>Regulation</a:t>
            </a:r>
            <a:r>
              <a:rPr lang="it-IT" sz="2800" dirty="0">
                <a:latin typeface="Candara" panose="020E0502030303020204" pitchFamily="34" charset="0"/>
              </a:rPr>
              <a:t> on </a:t>
            </a:r>
            <a:r>
              <a:rPr lang="it-IT" sz="2800" dirty="0" err="1">
                <a:latin typeface="Candara" panose="020E0502030303020204" pitchFamily="34" charset="0"/>
              </a:rPr>
              <a:t>equal</a:t>
            </a:r>
            <a:r>
              <a:rPr lang="it-IT" sz="2800" dirty="0">
                <a:latin typeface="Candara" panose="020E0502030303020204" pitchFamily="34" charset="0"/>
              </a:rPr>
              <a:t> </a:t>
            </a:r>
            <a:r>
              <a:rPr lang="it-IT" sz="2800" dirty="0" err="1">
                <a:latin typeface="Candara" panose="020E0502030303020204" pitchFamily="34" charset="0"/>
              </a:rPr>
              <a:t>access</a:t>
            </a:r>
            <a:r>
              <a:rPr lang="it-IT" sz="2800" dirty="0">
                <a:latin typeface="Candara" panose="020E0502030303020204" pitchFamily="34" charset="0"/>
              </a:rPr>
              <a:t> to </a:t>
            </a:r>
            <a:r>
              <a:rPr lang="it-IT" sz="2800" dirty="0" err="1">
                <a:latin typeface="Candara" panose="020E0502030303020204" pitchFamily="34" charset="0"/>
              </a:rPr>
              <a:t>knowledge</a:t>
            </a:r>
            <a:r>
              <a:rPr lang="it-IT" sz="2800" dirty="0">
                <a:latin typeface="Candara" panose="020E0502030303020204" pitchFamily="34" charset="0"/>
              </a:rPr>
              <a:t> and </a:t>
            </a:r>
            <a:r>
              <a:rPr lang="it-IT" sz="2800" dirty="0" err="1">
                <a:latin typeface="Candara" panose="020E0502030303020204" pitchFamily="34" charset="0"/>
              </a:rPr>
              <a:t>education</a:t>
            </a:r>
            <a:r>
              <a:rPr lang="it-IT" sz="2800" dirty="0">
                <a:latin typeface="Candara" panose="020E0502030303020204" pitchFamily="34" charset="0"/>
              </a:rPr>
              <a:t>) – </a:t>
            </a:r>
            <a:r>
              <a:rPr lang="it-IT" sz="2800" dirty="0" err="1">
                <a:latin typeface="Candara" panose="020E0502030303020204" pitchFamily="34" charset="0"/>
              </a:rPr>
              <a:t>Chapter</a:t>
            </a:r>
            <a:r>
              <a:rPr lang="it-IT" sz="2800" dirty="0">
                <a:latin typeface="Candara" panose="020E0502030303020204" pitchFamily="34" charset="0"/>
              </a:rPr>
              <a:t> V</a:t>
            </a:r>
          </a:p>
          <a:p>
            <a:r>
              <a:rPr lang="it-IT" sz="2800" b="1" dirty="0">
                <a:latin typeface="Candara" panose="020E0502030303020204" pitchFamily="34" charset="0"/>
              </a:rPr>
              <a:t>Art. 50 – </a:t>
            </a:r>
            <a:r>
              <a:rPr lang="it-IT" sz="2800" b="1" dirty="0" err="1">
                <a:latin typeface="Candara" panose="020E0502030303020204" pitchFamily="34" charset="0"/>
              </a:rPr>
              <a:t>Committee</a:t>
            </a:r>
            <a:r>
              <a:rPr lang="it-IT" sz="2800" b="1" dirty="0">
                <a:latin typeface="Candara" panose="020E0502030303020204" pitchFamily="34" charset="0"/>
              </a:rPr>
              <a:t> for </a:t>
            </a:r>
            <a:r>
              <a:rPr lang="it-IT" sz="2800" b="1" dirty="0" err="1">
                <a:latin typeface="Candara" panose="020E0502030303020204" pitchFamily="34" charset="0"/>
              </a:rPr>
              <a:t>Interinstitutional</a:t>
            </a:r>
            <a:r>
              <a:rPr lang="it-IT" sz="2800" b="1" dirty="0">
                <a:latin typeface="Candara" panose="020E0502030303020204" pitchFamily="34" charset="0"/>
              </a:rPr>
              <a:t> </a:t>
            </a:r>
            <a:r>
              <a:rPr lang="it-IT" sz="2800" b="1" dirty="0" err="1">
                <a:latin typeface="Candara" panose="020E0502030303020204" pitchFamily="34" charset="0"/>
              </a:rPr>
              <a:t>Consultation</a:t>
            </a:r>
            <a:endParaRPr lang="it-IT" sz="2800" b="1" dirty="0">
              <a:latin typeface="Candara" panose="020E0502030303020204" pitchFamily="34" charset="0"/>
            </a:endParaRPr>
          </a:p>
          <a:p>
            <a:pPr fontAlgn="base"/>
            <a:r>
              <a:rPr lang="it-IT" sz="2400" dirty="0">
                <a:latin typeface="Candara" panose="020E0502030303020204" pitchFamily="34" charset="0"/>
              </a:rPr>
              <a:t>1. A </a:t>
            </a:r>
            <a:r>
              <a:rPr lang="it-IT" sz="2400" dirty="0" err="1">
                <a:latin typeface="Candara" panose="020E0502030303020204" pitchFamily="34" charset="0"/>
              </a:rPr>
              <a:t>Committee</a:t>
            </a:r>
            <a:r>
              <a:rPr lang="it-IT" sz="2400" dirty="0">
                <a:latin typeface="Candara" panose="020E0502030303020204" pitchFamily="34" charset="0"/>
              </a:rPr>
              <a:t> for </a:t>
            </a:r>
            <a:r>
              <a:rPr lang="it-IT" sz="2400" dirty="0" err="1">
                <a:latin typeface="Candara" panose="020E0502030303020204" pitchFamily="34" charset="0"/>
              </a:rPr>
              <a:t>interinstitutional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concertation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is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established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as</a:t>
            </a:r>
            <a:r>
              <a:rPr lang="it-IT" sz="2400" dirty="0">
                <a:latin typeface="Candara" panose="020E0502030303020204" pitchFamily="34" charset="0"/>
              </a:rPr>
              <a:t> a </a:t>
            </a:r>
            <a:r>
              <a:rPr lang="it-IT" sz="2400" dirty="0" err="1">
                <a:latin typeface="Candara" panose="020E0502030303020204" pitchFamily="34" charset="0"/>
              </a:rPr>
              <a:t>seat</a:t>
            </a:r>
            <a:r>
              <a:rPr lang="it-IT" sz="2400" dirty="0">
                <a:latin typeface="Candara" panose="020E0502030303020204" pitchFamily="34" charset="0"/>
              </a:rPr>
              <a:t> for </a:t>
            </a:r>
            <a:r>
              <a:rPr lang="it-IT" sz="24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institutional</a:t>
            </a:r>
            <a:r>
              <a:rPr lang="it-IT" sz="2400" b="1" dirty="0">
                <a:solidFill>
                  <a:srgbClr val="C00000"/>
                </a:solidFill>
                <a:latin typeface="Candara" panose="020E0502030303020204" pitchFamily="34" charset="0"/>
              </a:rPr>
              <a:t> partnership and </a:t>
            </a:r>
            <a:r>
              <a:rPr lang="it-IT" sz="24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collaboration</a:t>
            </a:r>
            <a:r>
              <a:rPr lang="it-IT" sz="2400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among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Region</a:t>
            </a:r>
            <a:r>
              <a:rPr lang="it-IT" sz="2400" dirty="0">
                <a:latin typeface="Candara" panose="020E0502030303020204" pitchFamily="34" charset="0"/>
              </a:rPr>
              <a:t>, </a:t>
            </a:r>
            <a:r>
              <a:rPr lang="it-IT" sz="2400" dirty="0" err="1">
                <a:latin typeface="Candara" panose="020E0502030303020204" pitchFamily="34" charset="0"/>
              </a:rPr>
              <a:t>Provinces</a:t>
            </a:r>
            <a:r>
              <a:rPr lang="it-IT" sz="2400" dirty="0">
                <a:latin typeface="Candara" panose="020E0502030303020204" pitchFamily="34" charset="0"/>
              </a:rPr>
              <a:t>, </a:t>
            </a:r>
            <a:r>
              <a:rPr lang="it-IT" sz="2400" dirty="0" err="1">
                <a:latin typeface="Candara" panose="020E0502030303020204" pitchFamily="34" charset="0"/>
              </a:rPr>
              <a:t>Municipalities</a:t>
            </a:r>
            <a:r>
              <a:rPr lang="it-IT" sz="2400" dirty="0">
                <a:latin typeface="Candara" panose="020E0502030303020204" pitchFamily="34" charset="0"/>
              </a:rPr>
              <a:t> on the </a:t>
            </a:r>
            <a:r>
              <a:rPr lang="it-IT" sz="2400" dirty="0" err="1">
                <a:latin typeface="Candara" panose="020E0502030303020204" pitchFamily="34" charset="0"/>
              </a:rPr>
              <a:t>sectors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disciplined</a:t>
            </a:r>
            <a:r>
              <a:rPr lang="it-IT" sz="2400" dirty="0">
                <a:latin typeface="Candara" panose="020E0502030303020204" pitchFamily="34" charset="0"/>
              </a:rPr>
              <a:t> by the </a:t>
            </a:r>
            <a:r>
              <a:rPr lang="it-IT" sz="2400" dirty="0" err="1">
                <a:latin typeface="Candara" panose="020E0502030303020204" pitchFamily="34" charset="0"/>
              </a:rPr>
              <a:t>present</a:t>
            </a:r>
            <a:r>
              <a:rPr lang="it-IT" sz="2400" dirty="0">
                <a:latin typeface="Candara" panose="020E0502030303020204" pitchFamily="34" charset="0"/>
              </a:rPr>
              <a:t> law. </a:t>
            </a:r>
            <a:r>
              <a:rPr lang="it-IT" sz="2400" dirty="0" err="1">
                <a:latin typeface="Candara" panose="020E0502030303020204" pitchFamily="34" charset="0"/>
              </a:rPr>
              <a:t>It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is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nominated</a:t>
            </a:r>
            <a:r>
              <a:rPr lang="it-IT" sz="2400" dirty="0">
                <a:latin typeface="Candara" panose="020E0502030303020204" pitchFamily="34" charset="0"/>
              </a:rPr>
              <a:t> by the </a:t>
            </a:r>
            <a:r>
              <a:rPr lang="it-IT" sz="2400" dirty="0" err="1">
                <a:latin typeface="Candara" panose="020E0502030303020204" pitchFamily="34" charset="0"/>
              </a:rPr>
              <a:t>President</a:t>
            </a:r>
            <a:r>
              <a:rPr lang="it-IT" sz="2400" dirty="0">
                <a:latin typeface="Candara" panose="020E0502030303020204" pitchFamily="34" charset="0"/>
              </a:rPr>
              <a:t> of the </a:t>
            </a:r>
            <a:r>
              <a:rPr lang="it-IT" sz="2400" dirty="0" err="1">
                <a:latin typeface="Candara" panose="020E0502030303020204" pitchFamily="34" charset="0"/>
              </a:rPr>
              <a:t>Regional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Government</a:t>
            </a:r>
            <a:r>
              <a:rPr lang="it-IT" sz="2400" dirty="0">
                <a:latin typeface="Candara" panose="020E0502030303020204" pitchFamily="34" charset="0"/>
              </a:rPr>
              <a:t> and </a:t>
            </a:r>
            <a:r>
              <a:rPr lang="it-IT" sz="2400" dirty="0" err="1">
                <a:latin typeface="Candara" panose="020E0502030303020204" pitchFamily="34" charset="0"/>
              </a:rPr>
              <a:t>is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composed</a:t>
            </a:r>
            <a:r>
              <a:rPr lang="it-IT" sz="2400" dirty="0">
                <a:latin typeface="Candara" panose="020E0502030303020204" pitchFamily="34" charset="0"/>
              </a:rPr>
              <a:t> by:</a:t>
            </a:r>
          </a:p>
          <a:p>
            <a:pPr fontAlgn="base"/>
            <a:r>
              <a:rPr lang="it-IT" sz="2400" dirty="0">
                <a:latin typeface="Candara" panose="020E0502030303020204" pitchFamily="34" charset="0"/>
              </a:rPr>
              <a:t>a) the </a:t>
            </a:r>
            <a:r>
              <a:rPr lang="it-IT" sz="2400" dirty="0" err="1">
                <a:latin typeface="Candara" panose="020E0502030303020204" pitchFamily="34" charset="0"/>
              </a:rPr>
              <a:t>President</a:t>
            </a:r>
            <a:r>
              <a:rPr lang="it-IT" sz="2400" dirty="0">
                <a:latin typeface="Candara" panose="020E0502030303020204" pitchFamily="34" charset="0"/>
              </a:rPr>
              <a:t> of the </a:t>
            </a:r>
            <a:r>
              <a:rPr lang="it-IT" sz="2400" dirty="0" err="1">
                <a:latin typeface="Candara" panose="020E0502030303020204" pitchFamily="34" charset="0"/>
              </a:rPr>
              <a:t>Regional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Council</a:t>
            </a:r>
            <a:r>
              <a:rPr lang="it-IT" sz="2400" dirty="0">
                <a:latin typeface="Candara" panose="020E0502030303020204" pitchFamily="34" charset="0"/>
              </a:rPr>
              <a:t>, o the </a:t>
            </a:r>
            <a:r>
              <a:rPr lang="it-IT" sz="2400" dirty="0" err="1">
                <a:latin typeface="Candara" panose="020E0502030303020204" pitchFamily="34" charset="0"/>
              </a:rPr>
              <a:t>delegated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counsellor</a:t>
            </a:r>
            <a:r>
              <a:rPr lang="it-IT" sz="2400" dirty="0">
                <a:latin typeface="Candara" panose="020E0502030303020204" pitchFamily="34" charset="0"/>
              </a:rPr>
              <a:t>, with </a:t>
            </a:r>
            <a:r>
              <a:rPr lang="it-IT" sz="2400" dirty="0" err="1">
                <a:latin typeface="Candara" panose="020E0502030303020204" pitchFamily="34" charset="0"/>
              </a:rPr>
              <a:t>moderating</a:t>
            </a:r>
            <a:r>
              <a:rPr lang="it-IT" sz="2400" dirty="0">
                <a:latin typeface="Candara" panose="020E0502030303020204" pitchFamily="34" charset="0"/>
              </a:rPr>
              <a:t> task;</a:t>
            </a:r>
          </a:p>
          <a:p>
            <a:pPr fontAlgn="base"/>
            <a:r>
              <a:rPr lang="it-IT" sz="2400" dirty="0">
                <a:latin typeface="Candara" panose="020E0502030303020204" pitchFamily="34" charset="0"/>
              </a:rPr>
              <a:t>b) the </a:t>
            </a:r>
            <a:r>
              <a:rPr lang="it-IT" sz="2400" dirty="0" err="1">
                <a:latin typeface="Candara" panose="020E0502030303020204" pitchFamily="34" charset="0"/>
              </a:rPr>
              <a:t>Presidents</a:t>
            </a:r>
            <a:r>
              <a:rPr lang="it-IT" sz="2400" dirty="0">
                <a:latin typeface="Candara" panose="020E0502030303020204" pitchFamily="34" charset="0"/>
              </a:rPr>
              <a:t> of the </a:t>
            </a:r>
            <a:r>
              <a:rPr lang="it-IT" sz="2400" dirty="0" err="1">
                <a:latin typeface="Candara" panose="020E0502030303020204" pitchFamily="34" charset="0"/>
              </a:rPr>
              <a:t>Provincial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Administrations</a:t>
            </a:r>
            <a:r>
              <a:rPr lang="it-IT" sz="2400" dirty="0">
                <a:latin typeface="Candara" panose="020E0502030303020204" pitchFamily="34" charset="0"/>
              </a:rPr>
              <a:t>, or </a:t>
            </a:r>
            <a:r>
              <a:rPr lang="it-IT" sz="2400" dirty="0" err="1">
                <a:latin typeface="Candara" panose="020E0502030303020204" pitchFamily="34" charset="0"/>
              </a:rPr>
              <a:t>their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delegates</a:t>
            </a:r>
            <a:r>
              <a:rPr lang="it-IT" sz="2400" dirty="0">
                <a:latin typeface="Candara" panose="020E0502030303020204" pitchFamily="34" charset="0"/>
              </a:rPr>
              <a:t>;</a:t>
            </a:r>
          </a:p>
          <a:p>
            <a:pPr fontAlgn="base"/>
            <a:r>
              <a:rPr lang="it-IT" sz="2400" dirty="0">
                <a:latin typeface="Candara" panose="020E0502030303020204" pitchFamily="34" charset="0"/>
              </a:rPr>
              <a:t>c) </a:t>
            </a:r>
            <a:r>
              <a:rPr lang="it-IT" sz="2400" dirty="0" err="1">
                <a:latin typeface="Candara" panose="020E0502030303020204" pitchFamily="34" charset="0"/>
              </a:rPr>
              <a:t>nine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Mayors</a:t>
            </a:r>
            <a:r>
              <a:rPr lang="it-IT" sz="2400" dirty="0">
                <a:latin typeface="Candara" panose="020E0502030303020204" pitchFamily="34" charset="0"/>
              </a:rPr>
              <a:t>, or </a:t>
            </a:r>
            <a:r>
              <a:rPr lang="it-IT" sz="2400" dirty="0" err="1">
                <a:latin typeface="Candara" panose="020E0502030303020204" pitchFamily="34" charset="0"/>
              </a:rPr>
              <a:t>their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delegates</a:t>
            </a:r>
            <a:r>
              <a:rPr lang="it-IT" sz="2400" dirty="0">
                <a:latin typeface="Candara" panose="020E0502030303020204" pitchFamily="34" charset="0"/>
              </a:rPr>
              <a:t>.</a:t>
            </a:r>
            <a:endParaRPr lang="en-GB" sz="3200" dirty="0">
              <a:latin typeface="Candara" panose="020E0502030303020204" pitchFamily="34" charset="0"/>
            </a:endParaRP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xmlns="" id="{BB4880AF-BEB8-4591-9C43-386607B10F1B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21"/>
          <a:stretch/>
        </p:blipFill>
        <p:spPr bwMode="auto">
          <a:xfrm>
            <a:off x="34926" y="117815"/>
            <a:ext cx="2079100" cy="572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xmlns="" id="{61C741EE-8324-42AA-B4F3-5C972ED3CB1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724" y="-45130"/>
            <a:ext cx="849830" cy="762571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xmlns="" id="{4F12322B-5B48-40DA-85F3-4F5184B7918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46119" y="37431"/>
            <a:ext cx="1519121" cy="6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riangolo rettangolo 14">
            <a:extLst>
              <a:ext uri="{FF2B5EF4-FFF2-40B4-BE49-F238E27FC236}">
                <a16:creationId xmlns:a16="http://schemas.microsoft.com/office/drawing/2014/main" xmlns="" id="{A1F225D7-9C5A-4CDE-83BB-20BB95F65238}"/>
              </a:ext>
            </a:extLst>
          </p:cNvPr>
          <p:cNvSpPr/>
          <p:nvPr/>
        </p:nvSpPr>
        <p:spPr>
          <a:xfrm rot="16200000">
            <a:off x="8221663" y="5935662"/>
            <a:ext cx="908050" cy="936625"/>
          </a:xfrm>
          <a:prstGeom prst="rtTriangle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9653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2" descr="marchio_RER_2009_RGB[1]">
            <a:extLst>
              <a:ext uri="{FF2B5EF4-FFF2-40B4-BE49-F238E27FC236}">
                <a16:creationId xmlns:a16="http://schemas.microsoft.com/office/drawing/2014/main" xmlns="" id="{99EC60D7-9AB0-4E24-975F-E30FD016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65" y="200489"/>
            <a:ext cx="2372909" cy="40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61907F18-9021-4039-A806-B608DCC9A0B7}"/>
              </a:ext>
            </a:extLst>
          </p:cNvPr>
          <p:cNvCxnSpPr>
            <a:cxnSpLocks/>
          </p:cNvCxnSpPr>
          <p:nvPr/>
        </p:nvCxnSpPr>
        <p:spPr>
          <a:xfrm>
            <a:off x="0" y="725706"/>
            <a:ext cx="9144000" cy="0"/>
          </a:xfrm>
          <a:prstGeom prst="line">
            <a:avLst/>
          </a:prstGeom>
          <a:ln>
            <a:solidFill>
              <a:srgbClr val="336699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xmlns="" id="{A84D0833-67EE-4250-8BD4-00FC8CC14F95}"/>
              </a:ext>
            </a:extLst>
          </p:cNvPr>
          <p:cNvCxnSpPr>
            <a:cxnSpLocks/>
          </p:cNvCxnSpPr>
          <p:nvPr/>
        </p:nvCxnSpPr>
        <p:spPr>
          <a:xfrm>
            <a:off x="9525" y="6453188"/>
            <a:ext cx="9134475" cy="0"/>
          </a:xfrm>
          <a:prstGeom prst="line">
            <a:avLst/>
          </a:prstGeom>
          <a:ln w="57150" cmpd="thickThin">
            <a:solidFill>
              <a:srgbClr val="A5002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51" name="Rettangolo 5">
            <a:extLst>
              <a:ext uri="{FF2B5EF4-FFF2-40B4-BE49-F238E27FC236}">
                <a16:creationId xmlns:a16="http://schemas.microsoft.com/office/drawing/2014/main" xmlns="" id="{31913B7F-4D87-41E1-A772-E837D3126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6454775"/>
            <a:ext cx="91074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1100" i="1" dirty="0" err="1">
                <a:latin typeface="Candara" panose="020E0502030303020204" pitchFamily="34" charset="0"/>
              </a:rPr>
              <a:t>October</a:t>
            </a:r>
            <a:r>
              <a:rPr lang="it-IT" altLang="it-IT" sz="1100" i="1" dirty="0">
                <a:latin typeface="Candara" panose="020E0502030303020204" pitchFamily="34" charset="0"/>
              </a:rPr>
              <a:t> 25-26th 2017, «</a:t>
            </a:r>
            <a:r>
              <a:rPr lang="en-GB" sz="1100" i="1" dirty="0">
                <a:latin typeface="Candara" panose="020E0502030303020204" pitchFamily="34" charset="0"/>
              </a:rPr>
              <a:t>Regional Governance of VET skill policies and system in Ukraine: What role and responsibilities for the (new) </a:t>
            </a:r>
          </a:p>
          <a:p>
            <a:pPr>
              <a:spcBef>
                <a:spcPct val="0"/>
              </a:spcBef>
              <a:buNone/>
            </a:pPr>
            <a:r>
              <a:rPr lang="en-GB" sz="1100" i="1" dirty="0">
                <a:latin typeface="Candara" panose="020E0502030303020204" pitchFamily="34" charset="0"/>
              </a:rPr>
              <a:t>Regional VET Councils</a:t>
            </a:r>
            <a:r>
              <a:rPr lang="it-IT" altLang="it-IT" sz="1100" i="1" dirty="0">
                <a:latin typeface="Candara" panose="020E0502030303020204" pitchFamily="34" charset="0"/>
              </a:rPr>
              <a:t>», Lviv - Gabriele Marzano, Regione Emilia-Romagna</a:t>
            </a:r>
          </a:p>
        </p:txBody>
      </p:sp>
      <p:sp>
        <p:nvSpPr>
          <p:cNvPr id="7" name="Triangolo rettangolo 6">
            <a:extLst>
              <a:ext uri="{FF2B5EF4-FFF2-40B4-BE49-F238E27FC236}">
                <a16:creationId xmlns:a16="http://schemas.microsoft.com/office/drawing/2014/main" xmlns="" id="{E9975464-737D-45BB-8FBE-3DBB6FD908D7}"/>
              </a:ext>
            </a:extLst>
          </p:cNvPr>
          <p:cNvSpPr/>
          <p:nvPr/>
        </p:nvSpPr>
        <p:spPr>
          <a:xfrm rot="16200000">
            <a:off x="8221663" y="5935662"/>
            <a:ext cx="908050" cy="936625"/>
          </a:xfrm>
          <a:prstGeom prst="rtTriangle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78463D1A-34B9-4595-82BF-0EF6E727C4F2}"/>
              </a:ext>
            </a:extLst>
          </p:cNvPr>
          <p:cNvSpPr/>
          <p:nvPr/>
        </p:nvSpPr>
        <p:spPr>
          <a:xfrm>
            <a:off x="0" y="772443"/>
            <a:ext cx="9144001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kern="0" dirty="0">
                <a:solidFill>
                  <a:srgbClr val="0070C0"/>
                </a:solidFill>
                <a:latin typeface="Candara" panose="020E0502030303020204" pitchFamily="34" charset="0"/>
                <a:ea typeface="+mj-ea"/>
                <a:cs typeface="+mj-cs"/>
              </a:rPr>
              <a:t>Legal status of Vet Councils in Emilia-Romagna (6)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500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>
              <a:defRPr/>
            </a:pPr>
            <a:r>
              <a:rPr lang="en-GB" sz="2800" dirty="0">
                <a:latin typeface="Candara" panose="020E0502030303020204" pitchFamily="34" charset="0"/>
              </a:rPr>
              <a:t>Legal basis in regional regulations:</a:t>
            </a:r>
          </a:p>
          <a:p>
            <a:pPr marL="457200" indent="-457200">
              <a:buFontTx/>
              <a:buChar char="-"/>
              <a:defRPr/>
            </a:pPr>
            <a:r>
              <a:rPr lang="it-IT" sz="2800" i="1" dirty="0">
                <a:latin typeface="Candara" panose="020E0502030303020204" pitchFamily="34" charset="0"/>
              </a:rPr>
              <a:t>Legge regionale n. 12 / 2003</a:t>
            </a:r>
            <a:r>
              <a:rPr lang="it-IT" sz="2800" dirty="0">
                <a:latin typeface="Candara" panose="020E0502030303020204" pitchFamily="34" charset="0"/>
              </a:rPr>
              <a:t> (</a:t>
            </a:r>
            <a:r>
              <a:rPr lang="it-IT" sz="2800" dirty="0" err="1">
                <a:latin typeface="Candara" panose="020E0502030303020204" pitchFamily="34" charset="0"/>
              </a:rPr>
              <a:t>Regional</a:t>
            </a:r>
            <a:r>
              <a:rPr lang="it-IT" sz="2800" dirty="0">
                <a:latin typeface="Candara" panose="020E0502030303020204" pitchFamily="34" charset="0"/>
              </a:rPr>
              <a:t> </a:t>
            </a:r>
            <a:r>
              <a:rPr lang="it-IT" sz="2800" dirty="0" err="1">
                <a:latin typeface="Candara" panose="020E0502030303020204" pitchFamily="34" charset="0"/>
              </a:rPr>
              <a:t>Regulation</a:t>
            </a:r>
            <a:r>
              <a:rPr lang="it-IT" sz="2800" dirty="0">
                <a:latin typeface="Candara" panose="020E0502030303020204" pitchFamily="34" charset="0"/>
              </a:rPr>
              <a:t> on </a:t>
            </a:r>
            <a:r>
              <a:rPr lang="it-IT" sz="2800" dirty="0" err="1">
                <a:latin typeface="Candara" panose="020E0502030303020204" pitchFamily="34" charset="0"/>
              </a:rPr>
              <a:t>equal</a:t>
            </a:r>
            <a:r>
              <a:rPr lang="it-IT" sz="2800" dirty="0">
                <a:latin typeface="Candara" panose="020E0502030303020204" pitchFamily="34" charset="0"/>
              </a:rPr>
              <a:t> </a:t>
            </a:r>
            <a:r>
              <a:rPr lang="it-IT" sz="2800" dirty="0" err="1">
                <a:latin typeface="Candara" panose="020E0502030303020204" pitchFamily="34" charset="0"/>
              </a:rPr>
              <a:t>access</a:t>
            </a:r>
            <a:r>
              <a:rPr lang="it-IT" sz="2800" dirty="0">
                <a:latin typeface="Candara" panose="020E0502030303020204" pitchFamily="34" charset="0"/>
              </a:rPr>
              <a:t> to </a:t>
            </a:r>
            <a:r>
              <a:rPr lang="it-IT" sz="2800" dirty="0" err="1">
                <a:latin typeface="Candara" panose="020E0502030303020204" pitchFamily="34" charset="0"/>
              </a:rPr>
              <a:t>knowledge</a:t>
            </a:r>
            <a:r>
              <a:rPr lang="it-IT" sz="2800" dirty="0">
                <a:latin typeface="Candara" panose="020E0502030303020204" pitchFamily="34" charset="0"/>
              </a:rPr>
              <a:t> and </a:t>
            </a:r>
            <a:r>
              <a:rPr lang="it-IT" sz="2800" dirty="0" err="1">
                <a:latin typeface="Candara" panose="020E0502030303020204" pitchFamily="34" charset="0"/>
              </a:rPr>
              <a:t>education</a:t>
            </a:r>
            <a:r>
              <a:rPr lang="it-IT" sz="2800" dirty="0">
                <a:latin typeface="Candara" panose="020E0502030303020204" pitchFamily="34" charset="0"/>
              </a:rPr>
              <a:t>) – </a:t>
            </a:r>
            <a:r>
              <a:rPr lang="it-IT" sz="2800" dirty="0" err="1">
                <a:latin typeface="Candara" panose="020E0502030303020204" pitchFamily="34" charset="0"/>
              </a:rPr>
              <a:t>Chapter</a:t>
            </a:r>
            <a:r>
              <a:rPr lang="it-IT" sz="2800" dirty="0">
                <a:latin typeface="Candara" panose="020E0502030303020204" pitchFamily="34" charset="0"/>
              </a:rPr>
              <a:t> V</a:t>
            </a:r>
          </a:p>
          <a:p>
            <a:r>
              <a:rPr lang="it-IT" sz="2800" b="1" dirty="0">
                <a:latin typeface="Candara" panose="020E0502030303020204" pitchFamily="34" charset="0"/>
              </a:rPr>
              <a:t>Art. 50 – </a:t>
            </a:r>
            <a:r>
              <a:rPr lang="it-IT" sz="2800" b="1" dirty="0" err="1">
                <a:latin typeface="Candara" panose="020E0502030303020204" pitchFamily="34" charset="0"/>
              </a:rPr>
              <a:t>Committee</a:t>
            </a:r>
            <a:r>
              <a:rPr lang="it-IT" sz="2800" b="1" dirty="0">
                <a:latin typeface="Candara" panose="020E0502030303020204" pitchFamily="34" charset="0"/>
              </a:rPr>
              <a:t> for </a:t>
            </a:r>
            <a:r>
              <a:rPr lang="it-IT" sz="2800" b="1" dirty="0" err="1">
                <a:latin typeface="Candara" panose="020E0502030303020204" pitchFamily="34" charset="0"/>
              </a:rPr>
              <a:t>Interinstitutional</a:t>
            </a:r>
            <a:r>
              <a:rPr lang="it-IT" sz="2800" b="1" dirty="0">
                <a:latin typeface="Candara" panose="020E0502030303020204" pitchFamily="34" charset="0"/>
              </a:rPr>
              <a:t> </a:t>
            </a:r>
            <a:r>
              <a:rPr lang="it-IT" sz="2800" b="1" dirty="0" err="1">
                <a:latin typeface="Candara" panose="020E0502030303020204" pitchFamily="34" charset="0"/>
              </a:rPr>
              <a:t>Consultation</a:t>
            </a:r>
            <a:endParaRPr lang="it-IT" sz="2800" b="1" dirty="0">
              <a:latin typeface="Candara" panose="020E0502030303020204" pitchFamily="34" charset="0"/>
            </a:endParaRPr>
          </a:p>
          <a:p>
            <a:pPr fontAlgn="base"/>
            <a:endParaRPr lang="it-IT" sz="2400" b="1" dirty="0">
              <a:latin typeface="Candara" panose="020E0502030303020204" pitchFamily="34" charset="0"/>
            </a:endParaRPr>
          </a:p>
          <a:p>
            <a:pPr fontAlgn="base"/>
            <a:r>
              <a:rPr lang="it-IT" sz="2400" b="1" dirty="0">
                <a:latin typeface="Candara" panose="020E0502030303020204" pitchFamily="34" charset="0"/>
              </a:rPr>
              <a:t>2.</a:t>
            </a:r>
            <a:r>
              <a:rPr lang="it-IT" sz="2400" dirty="0">
                <a:latin typeface="Candara" panose="020E0502030303020204" pitchFamily="34" charset="0"/>
              </a:rPr>
              <a:t> The </a:t>
            </a:r>
            <a:r>
              <a:rPr lang="it-IT" sz="2400" dirty="0" err="1">
                <a:latin typeface="Candara" panose="020E0502030303020204" pitchFamily="34" charset="0"/>
              </a:rPr>
              <a:t>Committee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expresses</a:t>
            </a:r>
            <a:r>
              <a:rPr lang="it-IT" sz="2400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it-IT" sz="24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opinions</a:t>
            </a:r>
            <a:r>
              <a:rPr lang="it-IT" sz="2400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it-IT" sz="2400" dirty="0">
                <a:latin typeface="Candara" panose="020E0502030303020204" pitchFamily="34" charset="0"/>
              </a:rPr>
              <a:t>on </a:t>
            </a:r>
            <a:r>
              <a:rPr lang="it-IT" sz="2400" dirty="0" err="1">
                <a:latin typeface="Candara" panose="020E0502030303020204" pitchFamily="34" charset="0"/>
              </a:rPr>
              <a:t>regional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policies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related</a:t>
            </a:r>
            <a:r>
              <a:rPr lang="it-IT" sz="2400" dirty="0">
                <a:latin typeface="Candara" panose="020E0502030303020204" pitchFamily="34" charset="0"/>
              </a:rPr>
              <a:t> to </a:t>
            </a:r>
            <a:r>
              <a:rPr lang="it-IT" sz="2400" dirty="0" err="1">
                <a:latin typeface="Candara" panose="020E0502030303020204" pitchFamily="34" charset="0"/>
              </a:rPr>
              <a:t>Education</a:t>
            </a:r>
            <a:r>
              <a:rPr lang="it-IT" sz="2400" dirty="0">
                <a:latin typeface="Candara" panose="020E0502030303020204" pitchFamily="34" charset="0"/>
              </a:rPr>
              <a:t>, </a:t>
            </a:r>
            <a:r>
              <a:rPr lang="it-IT" sz="2400" dirty="0" err="1">
                <a:latin typeface="Candara" panose="020E0502030303020204" pitchFamily="34" charset="0"/>
              </a:rPr>
              <a:t>Vocational</a:t>
            </a:r>
            <a:r>
              <a:rPr lang="it-IT" sz="2400" dirty="0">
                <a:latin typeface="Candara" panose="020E0502030303020204" pitchFamily="34" charset="0"/>
              </a:rPr>
              <a:t> Training and </a:t>
            </a:r>
            <a:r>
              <a:rPr lang="it-IT" sz="2400" dirty="0" err="1">
                <a:latin typeface="Candara" panose="020E0502030303020204" pitchFamily="34" charset="0"/>
              </a:rPr>
              <a:t>Employment</a:t>
            </a:r>
            <a:r>
              <a:rPr lang="it-IT" sz="2400" dirty="0">
                <a:latin typeface="Candara" panose="020E0502030303020204" pitchFamily="34" charset="0"/>
              </a:rPr>
              <a:t>, and on </a:t>
            </a:r>
            <a:r>
              <a:rPr lang="it-IT" sz="2400" dirty="0" err="1">
                <a:latin typeface="Candara" panose="020E0502030303020204" pitchFamily="34" charset="0"/>
              </a:rPr>
              <a:t>consequent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administrative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regulations</a:t>
            </a:r>
            <a:r>
              <a:rPr lang="it-IT" sz="2400" dirty="0">
                <a:latin typeface="Candara" panose="020E0502030303020204" pitchFamily="34" charset="0"/>
              </a:rPr>
              <a:t>. The </a:t>
            </a:r>
            <a:r>
              <a:rPr lang="it-IT" sz="2400" dirty="0" err="1">
                <a:latin typeface="Candara" panose="020E0502030303020204" pitchFamily="34" charset="0"/>
              </a:rPr>
              <a:t>Committee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also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expresses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proposals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related</a:t>
            </a:r>
            <a:r>
              <a:rPr lang="it-IT" sz="2400" dirty="0">
                <a:latin typeface="Candara" panose="020E0502030303020204" pitchFamily="34" charset="0"/>
              </a:rPr>
              <a:t> to the promotion and </a:t>
            </a:r>
            <a:r>
              <a:rPr lang="it-IT" sz="2400" dirty="0" err="1">
                <a:latin typeface="Candara" panose="020E0502030303020204" pitchFamily="34" charset="0"/>
              </a:rPr>
              <a:t>development</a:t>
            </a:r>
            <a:r>
              <a:rPr lang="it-IT" sz="2400" dirty="0">
                <a:latin typeface="Candara" panose="020E0502030303020204" pitchFamily="34" charset="0"/>
              </a:rPr>
              <a:t> of the VET </a:t>
            </a:r>
            <a:r>
              <a:rPr lang="it-IT" sz="2400" dirty="0" err="1">
                <a:latin typeface="Candara" panose="020E0502030303020204" pitchFamily="34" charset="0"/>
              </a:rPr>
              <a:t>regional</a:t>
            </a:r>
            <a:r>
              <a:rPr lang="it-IT" sz="2400" dirty="0">
                <a:latin typeface="Candara" panose="020E0502030303020204" pitchFamily="34" charset="0"/>
              </a:rPr>
              <a:t> </a:t>
            </a:r>
            <a:r>
              <a:rPr lang="it-IT" sz="2400" dirty="0" err="1">
                <a:latin typeface="Candara" panose="020E0502030303020204" pitchFamily="34" charset="0"/>
              </a:rPr>
              <a:t>system</a:t>
            </a:r>
            <a:r>
              <a:rPr lang="it-IT" sz="2400" dirty="0">
                <a:latin typeface="Candara" panose="020E0502030303020204" pitchFamily="34" charset="0"/>
              </a:rPr>
              <a:t>.</a:t>
            </a:r>
          </a:p>
          <a:p>
            <a:pPr>
              <a:defRPr/>
            </a:pPr>
            <a:endParaRPr lang="en-GB" sz="3200" dirty="0">
              <a:latin typeface="Candara" panose="020E0502030303020204" pitchFamily="34" charset="0"/>
            </a:endParaRP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xmlns="" id="{BB4880AF-BEB8-4591-9C43-386607B10F1B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21"/>
          <a:stretch/>
        </p:blipFill>
        <p:spPr bwMode="auto">
          <a:xfrm>
            <a:off x="34926" y="117815"/>
            <a:ext cx="2079100" cy="572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xmlns="" id="{61C741EE-8324-42AA-B4F3-5C972ED3CB1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724" y="-45130"/>
            <a:ext cx="849830" cy="762571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xmlns="" id="{4F12322B-5B48-40DA-85F3-4F5184B7918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46119" y="37431"/>
            <a:ext cx="1519121" cy="6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3532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2" descr="marchio_RER_2009_RGB[1]">
            <a:extLst>
              <a:ext uri="{FF2B5EF4-FFF2-40B4-BE49-F238E27FC236}">
                <a16:creationId xmlns:a16="http://schemas.microsoft.com/office/drawing/2014/main" xmlns="" id="{99EC60D7-9AB0-4E24-975F-E30FD016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65" y="200489"/>
            <a:ext cx="2372909" cy="40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61907F18-9021-4039-A806-B608DCC9A0B7}"/>
              </a:ext>
            </a:extLst>
          </p:cNvPr>
          <p:cNvCxnSpPr>
            <a:cxnSpLocks/>
          </p:cNvCxnSpPr>
          <p:nvPr/>
        </p:nvCxnSpPr>
        <p:spPr>
          <a:xfrm>
            <a:off x="0" y="725706"/>
            <a:ext cx="9144000" cy="0"/>
          </a:xfrm>
          <a:prstGeom prst="line">
            <a:avLst/>
          </a:prstGeom>
          <a:ln>
            <a:solidFill>
              <a:srgbClr val="336699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151" name="Rettangolo 5">
            <a:extLst>
              <a:ext uri="{FF2B5EF4-FFF2-40B4-BE49-F238E27FC236}">
                <a16:creationId xmlns:a16="http://schemas.microsoft.com/office/drawing/2014/main" xmlns="" id="{31913B7F-4D87-41E1-A772-E837D3126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6454775"/>
            <a:ext cx="91074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1100" i="1" dirty="0" err="1">
                <a:latin typeface="Candara" panose="020E0502030303020204" pitchFamily="34" charset="0"/>
              </a:rPr>
              <a:t>October</a:t>
            </a:r>
            <a:r>
              <a:rPr lang="it-IT" altLang="it-IT" sz="1100" i="1" dirty="0">
                <a:latin typeface="Candara" panose="020E0502030303020204" pitchFamily="34" charset="0"/>
              </a:rPr>
              <a:t> 25-26th 2017, «</a:t>
            </a:r>
            <a:r>
              <a:rPr lang="en-GB" sz="1100" i="1" dirty="0">
                <a:latin typeface="Candara" panose="020E0502030303020204" pitchFamily="34" charset="0"/>
              </a:rPr>
              <a:t>Regional Governance of VET skill policies and system in Ukraine: What role and responsibilities for the (new) </a:t>
            </a:r>
          </a:p>
          <a:p>
            <a:pPr>
              <a:spcBef>
                <a:spcPct val="0"/>
              </a:spcBef>
              <a:buNone/>
            </a:pPr>
            <a:r>
              <a:rPr lang="en-GB" sz="1100" i="1" dirty="0">
                <a:latin typeface="Candara" panose="020E0502030303020204" pitchFamily="34" charset="0"/>
              </a:rPr>
              <a:t>Regional VET Councils</a:t>
            </a:r>
            <a:r>
              <a:rPr lang="it-IT" altLang="it-IT" sz="1100" i="1" dirty="0">
                <a:latin typeface="Candara" panose="020E0502030303020204" pitchFamily="34" charset="0"/>
              </a:rPr>
              <a:t>», Lviv - Gabriele Marzano, Regione Emilia-Romagna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78463D1A-34B9-4595-82BF-0EF6E727C4F2}"/>
              </a:ext>
            </a:extLst>
          </p:cNvPr>
          <p:cNvSpPr/>
          <p:nvPr/>
        </p:nvSpPr>
        <p:spPr>
          <a:xfrm>
            <a:off x="0" y="772443"/>
            <a:ext cx="9144001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kern="0" dirty="0">
                <a:solidFill>
                  <a:srgbClr val="0070C0"/>
                </a:solidFill>
                <a:latin typeface="Candara" panose="020E0502030303020204" pitchFamily="34" charset="0"/>
                <a:ea typeface="+mj-ea"/>
                <a:cs typeface="+mj-cs"/>
              </a:rPr>
              <a:t>Specific mandates of Vet Councils in Emilia-Romagna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400" kern="0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>
              <a:defRPr/>
            </a:pPr>
            <a:r>
              <a:rPr lang="it-IT" sz="3000" dirty="0" err="1">
                <a:latin typeface="Candara" panose="020E0502030303020204" pitchFamily="34" charset="0"/>
              </a:rPr>
              <a:t>Exerting</a:t>
            </a:r>
            <a:r>
              <a:rPr lang="it-IT" sz="3000" dirty="0">
                <a:latin typeface="Candara" panose="020E0502030303020204" pitchFamily="34" charset="0"/>
              </a:rPr>
              <a:t> </a:t>
            </a:r>
            <a:r>
              <a:rPr lang="it-IT" sz="3000" dirty="0" err="1">
                <a:latin typeface="Candara" panose="020E0502030303020204" pitchFamily="34" charset="0"/>
              </a:rPr>
              <a:t>their</a:t>
            </a:r>
            <a:r>
              <a:rPr lang="it-IT" sz="3000" dirty="0">
                <a:latin typeface="Candara" panose="020E0502030303020204" pitchFamily="34" charset="0"/>
              </a:rPr>
              <a:t> </a:t>
            </a:r>
            <a:r>
              <a:rPr lang="it-IT" sz="3000" dirty="0" err="1">
                <a:latin typeface="Candara" panose="020E0502030303020204" pitchFamily="34" charset="0"/>
              </a:rPr>
              <a:t>advisory</a:t>
            </a:r>
            <a:r>
              <a:rPr lang="it-IT" sz="3000" dirty="0">
                <a:latin typeface="Candara" panose="020E0502030303020204" pitchFamily="34" charset="0"/>
              </a:rPr>
              <a:t> </a:t>
            </a:r>
            <a:r>
              <a:rPr lang="it-IT" sz="3000" dirty="0" err="1">
                <a:latin typeface="Candara" panose="020E0502030303020204" pitchFamily="34" charset="0"/>
              </a:rPr>
              <a:t>functions</a:t>
            </a:r>
            <a:r>
              <a:rPr lang="it-IT" sz="3000" dirty="0">
                <a:latin typeface="Candara" panose="020E0502030303020204" pitchFamily="34" charset="0"/>
              </a:rPr>
              <a:t>, CRT and CCI </a:t>
            </a:r>
            <a:r>
              <a:rPr lang="it-IT" sz="3000" dirty="0" err="1">
                <a:latin typeface="Candara" panose="020E0502030303020204" pitchFamily="34" charset="0"/>
              </a:rPr>
              <a:t>provide</a:t>
            </a:r>
            <a:r>
              <a:rPr lang="it-IT" sz="3000" dirty="0">
                <a:latin typeface="Candara" panose="020E0502030303020204" pitchFamily="34" charset="0"/>
              </a:rPr>
              <a:t> for </a:t>
            </a:r>
            <a:r>
              <a:rPr lang="it-IT" sz="3000" dirty="0" err="1">
                <a:latin typeface="Candara" panose="020E0502030303020204" pitchFamily="34" charset="0"/>
              </a:rPr>
              <a:t>specific</a:t>
            </a:r>
            <a:r>
              <a:rPr lang="it-IT" sz="3000" dirty="0">
                <a:latin typeface="Candara" panose="020E0502030303020204" pitchFamily="34" charset="0"/>
              </a:rPr>
              <a:t> </a:t>
            </a:r>
            <a:r>
              <a:rPr lang="it-IT" sz="3000" dirty="0" err="1">
                <a:latin typeface="Candara" panose="020E0502030303020204" pitchFamily="34" charset="0"/>
              </a:rPr>
              <a:t>tasks</a:t>
            </a:r>
            <a:r>
              <a:rPr lang="it-IT" sz="3000" dirty="0">
                <a:latin typeface="Candara" panose="020E0502030303020204" pitchFamily="34" charset="0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it-IT" sz="3000" dirty="0" err="1">
                <a:latin typeface="Candara" panose="020E0502030303020204" pitchFamily="34" charset="0"/>
              </a:rPr>
              <a:t>Providing</a:t>
            </a:r>
            <a:r>
              <a:rPr lang="it-IT" sz="3000" dirty="0">
                <a:latin typeface="Candara" panose="020E0502030303020204" pitchFamily="34" charset="0"/>
              </a:rPr>
              <a:t> for </a:t>
            </a:r>
            <a:r>
              <a:rPr lang="it-IT" sz="30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technical</a:t>
            </a:r>
            <a:r>
              <a:rPr lang="it-IT" sz="3000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it-IT" sz="30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consultation</a:t>
            </a:r>
            <a:r>
              <a:rPr lang="it-IT" sz="3000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it-IT" sz="3000" dirty="0">
                <a:latin typeface="Candara" panose="020E0502030303020204" pitchFamily="34" charset="0"/>
              </a:rPr>
              <a:t>on the </a:t>
            </a:r>
            <a:r>
              <a:rPr lang="it-IT" sz="3000" dirty="0" err="1">
                <a:latin typeface="Candara" panose="020E0502030303020204" pitchFamily="34" charset="0"/>
              </a:rPr>
              <a:t>implementation</a:t>
            </a:r>
            <a:r>
              <a:rPr lang="it-IT" sz="3000" dirty="0">
                <a:latin typeface="Candara" panose="020E0502030303020204" pitchFamily="34" charset="0"/>
              </a:rPr>
              <a:t> of </a:t>
            </a:r>
            <a:r>
              <a:rPr lang="it-IT" sz="3000" dirty="0" err="1">
                <a:latin typeface="Candara" panose="020E0502030303020204" pitchFamily="34" charset="0"/>
              </a:rPr>
              <a:t>regional</a:t>
            </a:r>
            <a:r>
              <a:rPr lang="it-IT" sz="3000" dirty="0">
                <a:latin typeface="Candara" panose="020E0502030303020204" pitchFamily="34" charset="0"/>
              </a:rPr>
              <a:t> </a:t>
            </a:r>
            <a:r>
              <a:rPr lang="it-IT" sz="3000" dirty="0" err="1">
                <a:latin typeface="Candara" panose="020E0502030303020204" pitchFamily="34" charset="0"/>
              </a:rPr>
              <a:t>policies</a:t>
            </a:r>
            <a:r>
              <a:rPr lang="it-IT" sz="3000" dirty="0">
                <a:latin typeface="Candara" panose="020E0502030303020204" pitchFamily="34" charset="0"/>
              </a:rPr>
              <a:t> on </a:t>
            </a:r>
            <a:r>
              <a:rPr lang="it-IT" sz="3000" dirty="0" err="1">
                <a:latin typeface="Candara" panose="020E0502030303020204" pitchFamily="34" charset="0"/>
              </a:rPr>
              <a:t>education</a:t>
            </a:r>
            <a:r>
              <a:rPr lang="it-IT" sz="3000" dirty="0">
                <a:latin typeface="Candara" panose="020E0502030303020204" pitchFamily="34" charset="0"/>
              </a:rPr>
              <a:t>, </a:t>
            </a:r>
            <a:r>
              <a:rPr lang="it-IT" sz="3000" dirty="0" err="1">
                <a:latin typeface="Candara" panose="020E0502030303020204" pitchFamily="34" charset="0"/>
              </a:rPr>
              <a:t>vocational</a:t>
            </a:r>
            <a:r>
              <a:rPr lang="it-IT" sz="3000" dirty="0">
                <a:latin typeface="Candara" panose="020E0502030303020204" pitchFamily="34" charset="0"/>
              </a:rPr>
              <a:t> training and </a:t>
            </a:r>
            <a:r>
              <a:rPr lang="it-IT" sz="3000" dirty="0" err="1">
                <a:latin typeface="Candara" panose="020E0502030303020204" pitchFamily="34" charset="0"/>
              </a:rPr>
              <a:t>employment</a:t>
            </a:r>
            <a:r>
              <a:rPr lang="it-IT" sz="3000" dirty="0">
                <a:latin typeface="Candara" panose="020E0502030303020204" pitchFamily="34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GB" sz="2800" dirty="0">
                <a:latin typeface="Candara" panose="020E0502030303020204" pitchFamily="34" charset="0"/>
              </a:rPr>
              <a:t>Providing for </a:t>
            </a:r>
            <a:r>
              <a:rPr lang="en-GB" sz="2800" b="1" dirty="0">
                <a:solidFill>
                  <a:srgbClr val="C00000"/>
                </a:solidFill>
                <a:latin typeface="Candara" panose="020E0502030303020204" pitchFamily="34" charset="0"/>
              </a:rPr>
              <a:t>suggestions on the cooperation between public and private interventions</a:t>
            </a:r>
            <a:r>
              <a:rPr lang="en-GB" sz="2800" dirty="0">
                <a:latin typeface="Candara" panose="020E0502030303020204" pitchFamily="34" charset="0"/>
              </a:rPr>
              <a:t> on the fields of VET and labour markets;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GB" sz="2800" b="1" dirty="0">
                <a:solidFill>
                  <a:srgbClr val="C00000"/>
                </a:solidFill>
                <a:latin typeface="Candara" panose="020E0502030303020204" pitchFamily="34" charset="0"/>
              </a:rPr>
              <a:t>Suggesting new needs</a:t>
            </a:r>
            <a:r>
              <a:rPr lang="en-GB" sz="2800" dirty="0">
                <a:latin typeface="Candara" panose="020E0502030303020204" pitchFamily="34" charset="0"/>
              </a:rPr>
              <a:t> emerging in the local labour markets.</a:t>
            </a: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xmlns="" id="{BB4880AF-BEB8-4591-9C43-386607B10F1B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21"/>
          <a:stretch/>
        </p:blipFill>
        <p:spPr bwMode="auto">
          <a:xfrm>
            <a:off x="34926" y="117815"/>
            <a:ext cx="2079100" cy="572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xmlns="" id="{61C741EE-8324-42AA-B4F3-5C972ED3CB1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724" y="-45130"/>
            <a:ext cx="849830" cy="762571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xmlns="" id="{4F12322B-5B48-40DA-85F3-4F5184B7918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46119" y="37431"/>
            <a:ext cx="1519121" cy="6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riangolo rettangolo 14">
            <a:extLst>
              <a:ext uri="{FF2B5EF4-FFF2-40B4-BE49-F238E27FC236}">
                <a16:creationId xmlns:a16="http://schemas.microsoft.com/office/drawing/2014/main" xmlns="" id="{849E3A51-02A8-4A49-ABB9-18676AAB5AC4}"/>
              </a:ext>
            </a:extLst>
          </p:cNvPr>
          <p:cNvSpPr/>
          <p:nvPr/>
        </p:nvSpPr>
        <p:spPr>
          <a:xfrm rot="16200000">
            <a:off x="8221663" y="5935662"/>
            <a:ext cx="908050" cy="936625"/>
          </a:xfrm>
          <a:prstGeom prst="rtTriangle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xmlns="" id="{9B482518-84A9-460E-BCD5-4F0918646C6D}"/>
              </a:ext>
            </a:extLst>
          </p:cNvPr>
          <p:cNvCxnSpPr>
            <a:cxnSpLocks/>
          </p:cNvCxnSpPr>
          <p:nvPr/>
        </p:nvCxnSpPr>
        <p:spPr>
          <a:xfrm>
            <a:off x="1136" y="6453188"/>
            <a:ext cx="9134475" cy="0"/>
          </a:xfrm>
          <a:prstGeom prst="line">
            <a:avLst/>
          </a:prstGeom>
          <a:ln w="57150" cmpd="thickThin">
            <a:solidFill>
              <a:srgbClr val="A5002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5032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626</TotalTime>
  <Words>1717</Words>
  <Application>Microsoft Office PowerPoint</Application>
  <PresentationFormat>On-screen Show (4:3)</PresentationFormat>
  <Paragraphs>204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Candara</vt:lpstr>
      <vt:lpstr>Wingdings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Marzano Gabriele</dc:creator>
  <cp:lastModifiedBy>Daniela Clara</cp:lastModifiedBy>
  <cp:revision>29</cp:revision>
  <dcterms:created xsi:type="dcterms:W3CDTF">2017-10-16T07:13:36Z</dcterms:created>
  <dcterms:modified xsi:type="dcterms:W3CDTF">2017-11-14T14:29:41Z</dcterms:modified>
</cp:coreProperties>
</file>