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145706200" r:id="rId2"/>
    <p:sldId id="2145706197" r:id="rId3"/>
    <p:sldId id="256" r:id="rId4"/>
    <p:sldId id="257" r:id="rId5"/>
    <p:sldId id="258" r:id="rId6"/>
    <p:sldId id="259" r:id="rId7"/>
    <p:sldId id="260" r:id="rId8"/>
  </p:sldIdLst>
  <p:sldSz cx="12192000" cy="6858000"/>
  <p:notesSz cx="6886575" cy="100171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3" d="100"/>
          <a:sy n="113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5373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354A5-17A1-4830-9F6E-35A9660E9FF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003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отвечает на вопрос о флагманских достижениях. Основной акцент: DARYA дал Узбекистану практическую модель, где профессиональный стандарт связан с оценочным стандартом и валидацией через центр оценки квалификаций. Отдельно подчеркнуть: 4 межстрановых стандарта — кладовщик, гид-переводчик, энергоаудитор, водитель грузового автомобиля; 3 национальных — швея, штукатур, водитель грузового автомобиля; пилот для валидации — штукатур.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закрывает блок о прогрессе и партнёрствах. Важно показать, что DARYA не был отдельным проектом, а встроился в работу национальной системы квалификаций. Можно сказать, что количественная база — 24 совета, 600 членов, подготовка руководителей ЦОК, экспертов по аккредитации и оценщиков — обеспечивает устойчивость результатов. Партнёры: ETF, национальные органы, отраслевые советы, работодатели, эксперты, образовательные организации.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должен показать внедрение. В выступлении лучше идти по цепочке: профстандарт описывает требования рынка труда, оценочный стандарт переводит эти требования в измеримые критерии, ЦОК проводит оценивание, а результат признается через сертификат. Подчеркнуть, что инструменты будут закрепляться через методические документы, цифровую платформу и расширение сети ЦОК.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Слайд отвечает на вопросы о региональной значимости. Следует подчеркнуть, что DARYA уже создала базу для совместного языка квалификаций в Центральной Азии. Для Региональной руководящей группы в сентябре Узбекистан может представить практику разработки стандартов, пилот по валидации и связку профессиональных стандартов с центрами оценки квалификаций. Это соответствует логике Global Gateway: навыки, мобильность, прозрачность, зелёный и цифровой переход.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Заключительный слайд: назвать 2–3 ключевых приоритета. Можно объединить их так: первое — институционализировать валидацию и оценочные стандарты; второе — масштабировать пилоты на приоритетные сектора и новые профессии; третье — интегрировать результаты в цифровую платформу и подготовить региональный обмен до завершения проекта в 2027 году. Завершить тезисом: DARYA должна перейти из проектного формата в устойчивую часть национальной системы квалификаций.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904528-55DF-A9F0-7BD6-3DB764BDD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741F35-61F0-2FFB-A850-6DDB68A81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BEA65C-254C-E989-86FE-903856B22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5958A-15B8-4276-8C1A-81D46C5016DB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6FEF4F-DF94-9E37-E55A-5C2B14B8B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2D123E-2491-6BB0-CBF7-1622C653B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6FDBF-11D7-4C82-AAD8-322D9C8DA5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832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690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2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slid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8368" y="1313414"/>
            <a:ext cx="941832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>
              <a:defRPr sz="1500" b="1">
                <a:solidFill>
                  <a:srgbClr val="009CBE"/>
                </a:solidFill>
                <a:latin typeface="Arial"/>
              </a:defRPr>
            </a:pPr>
            <a:r>
              <a:rPr dirty="0"/>
              <a:t>ЗАСЕДАНИЕ НАЦИОНАЛЬНОЙ РУКОВОДЯЩЕЙ ГРУППЫ DARYA (NSG)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" y="1572768"/>
            <a:ext cx="9966960" cy="11018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>
              <a:defRPr sz="3400" b="1">
                <a:solidFill>
                  <a:srgbClr val="0F374E"/>
                </a:solidFill>
                <a:latin typeface="Arial"/>
              </a:defRPr>
            </a:pPr>
            <a:r>
              <a:rPr lang="ru-RU" dirty="0"/>
              <a:t>Достижения DARYA и их интеграция</a:t>
            </a:r>
          </a:p>
          <a:p>
            <a:pPr algn="l">
              <a:defRPr sz="3400" b="1">
                <a:solidFill>
                  <a:srgbClr val="0F374E"/>
                </a:solidFill>
                <a:latin typeface="Arial"/>
              </a:defRPr>
            </a:pPr>
            <a:r>
              <a:rPr lang="ru-RU" dirty="0"/>
              <a:t>в институциональную практику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2907792"/>
            <a:ext cx="8595360" cy="363176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>
              <a:defRPr sz="2000" b="1">
                <a:solidFill>
                  <a:srgbClr val="6C2D84"/>
                </a:solidFill>
                <a:latin typeface="Arial"/>
              </a:defRPr>
            </a:pPr>
            <a:r>
              <a:rPr dirty="0" err="1"/>
              <a:t>Опыт</a:t>
            </a:r>
            <a:r>
              <a:rPr dirty="0"/>
              <a:t> </a:t>
            </a:r>
            <a:r>
              <a:rPr dirty="0" err="1"/>
              <a:t>Республики</a:t>
            </a:r>
            <a:r>
              <a:rPr dirty="0"/>
              <a:t> </a:t>
            </a:r>
            <a:r>
              <a:rPr dirty="0" err="1"/>
              <a:t>Узбекистан</a:t>
            </a:r>
            <a:r>
              <a:rPr lang="en-US" dirty="0"/>
              <a:t> (</a:t>
            </a:r>
            <a:r>
              <a:rPr lang="ru-RU" dirty="0"/>
              <a:t>Модуль 2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29" name="TextBox 28"/>
          <p:cNvSpPr txBox="1"/>
          <p:nvPr/>
        </p:nvSpPr>
        <p:spPr>
          <a:xfrm>
            <a:off x="10320866" y="6455664"/>
            <a:ext cx="1578187" cy="247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>
              <a:defRPr sz="1250" b="1">
                <a:solidFill>
                  <a:srgbClr val="1C3646"/>
                </a:solidFill>
                <a:latin typeface="Arial"/>
              </a:defRPr>
            </a:pPr>
            <a:r>
              <a:rPr dirty="0"/>
              <a:t>26 </a:t>
            </a:r>
            <a:r>
              <a:rPr dirty="0" err="1"/>
              <a:t>июня</a:t>
            </a:r>
            <a:r>
              <a:rPr dirty="0"/>
              <a:t> 2026 </a:t>
            </a:r>
            <a:r>
              <a:rPr dirty="0" err="1"/>
              <a:t>года</a:t>
            </a:r>
            <a:endParaRPr dirty="0"/>
          </a:p>
        </p:txBody>
      </p:sp>
      <p:pic>
        <p:nvPicPr>
          <p:cNvPr id="33" name="Image 1" descr="/mnt/data/pptx_unzip/ppt/media/image8.png">
            <a:extLst>
              <a:ext uri="{FF2B5EF4-FFF2-40B4-BE49-F238E27FC236}">
                <a16:creationId xmlns:a16="http://schemas.microsoft.com/office/drawing/2014/main" id="{08BD12A6-6601-4BF2-863C-D4C925B0B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2584" y="4905248"/>
            <a:ext cx="1272032" cy="1272032"/>
          </a:xfrm>
          <a:prstGeom prst="rect">
            <a:avLst/>
          </a:prstGeom>
        </p:spPr>
      </p:pic>
      <p:sp>
        <p:nvSpPr>
          <p:cNvPr id="34" name="Text 2">
            <a:extLst>
              <a:ext uri="{FF2B5EF4-FFF2-40B4-BE49-F238E27FC236}">
                <a16:creationId xmlns:a16="http://schemas.microsoft.com/office/drawing/2014/main" id="{6C019B2C-7609-47FD-88C0-B2BA1FD9315B}"/>
              </a:ext>
            </a:extLst>
          </p:cNvPr>
          <p:cNvSpPr/>
          <p:nvPr/>
        </p:nvSpPr>
        <p:spPr>
          <a:xfrm>
            <a:off x="7214616" y="5445252"/>
            <a:ext cx="4300051" cy="32004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ИНСТИТУТ РАЗВИТИЯ НАЦИОНАЛЬНОЙ СИСТЕМЫ КВАЛИФИКАЦИЙ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207" descr="slide-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1">
            <a:extLst>
              <a:ext uri="{FF2B5EF4-FFF2-40B4-BE49-F238E27FC236}">
                <a16:creationId xmlns:a16="http://schemas.microsoft.com/office/drawing/2014/main" id="{D5DDEBD4-4CDF-4806-8A4F-E2CD3F637E48}"/>
              </a:ext>
            </a:extLst>
          </p:cNvPr>
          <p:cNvSpPr/>
          <p:nvPr/>
        </p:nvSpPr>
        <p:spPr>
          <a:xfrm>
            <a:off x="1690158" y="976503"/>
            <a:ext cx="9135533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</a:rPr>
              <a:t>Проект </a:t>
            </a:r>
            <a:r>
              <a:rPr lang="uz-Latn-UZ" sz="2400" b="1" dirty="0">
                <a:solidFill>
                  <a:srgbClr val="C00000"/>
                </a:solidFill>
              </a:rPr>
              <a:t>ETF «DARYA»</a:t>
            </a:r>
          </a:p>
        </p:txBody>
      </p:sp>
      <p:sp>
        <p:nvSpPr>
          <p:cNvPr id="82" name="Text 41">
            <a:extLst>
              <a:ext uri="{FF2B5EF4-FFF2-40B4-BE49-F238E27FC236}">
                <a16:creationId xmlns:a16="http://schemas.microsoft.com/office/drawing/2014/main" id="{68360122-39D1-49B5-A257-21F0FDCE58CE}"/>
              </a:ext>
            </a:extLst>
          </p:cNvPr>
          <p:cNvSpPr/>
          <p:nvPr/>
        </p:nvSpPr>
        <p:spPr>
          <a:xfrm>
            <a:off x="11548872" y="6492240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94A3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050" dirty="0"/>
          </a:p>
        </p:txBody>
      </p:sp>
      <p:sp>
        <p:nvSpPr>
          <p:cNvPr id="126" name="Shape 11">
            <a:extLst>
              <a:ext uri="{FF2B5EF4-FFF2-40B4-BE49-F238E27FC236}">
                <a16:creationId xmlns:a16="http://schemas.microsoft.com/office/drawing/2014/main" id="{FF41A8AE-7F2F-4D2F-AD52-5792D2877F7B}"/>
              </a:ext>
            </a:extLst>
          </p:cNvPr>
          <p:cNvSpPr/>
          <p:nvPr/>
        </p:nvSpPr>
        <p:spPr>
          <a:xfrm>
            <a:off x="478536" y="1148334"/>
            <a:ext cx="3712464" cy="5230368"/>
          </a:xfrm>
          <a:prstGeom prst="roundRect">
            <a:avLst>
              <a:gd name="adj" fmla="val 1970"/>
            </a:avLst>
          </a:prstGeom>
          <a:solidFill>
            <a:srgbClr val="FFFDFC"/>
          </a:solidFill>
          <a:ln w="15240">
            <a:solidFill>
              <a:srgbClr val="D9E0E7"/>
            </a:solidFill>
            <a:prstDash val="solid"/>
          </a:ln>
          <a:effectLst>
            <a:outerShdw blurRad="25400" dist="12700" dir="2700000" algn="bl" rotWithShape="0">
              <a:srgbClr val="4B657F">
                <a:alpha val="12000"/>
              </a:srgbClr>
            </a:outerShdw>
          </a:effectLst>
        </p:spPr>
      </p:sp>
      <p:sp>
        <p:nvSpPr>
          <p:cNvPr id="127" name="Shape 12">
            <a:extLst>
              <a:ext uri="{FF2B5EF4-FFF2-40B4-BE49-F238E27FC236}">
                <a16:creationId xmlns:a16="http://schemas.microsoft.com/office/drawing/2014/main" id="{30ACF4F3-0DD2-4277-8C4D-F18279BB64E5}"/>
              </a:ext>
            </a:extLst>
          </p:cNvPr>
          <p:cNvSpPr/>
          <p:nvPr/>
        </p:nvSpPr>
        <p:spPr>
          <a:xfrm>
            <a:off x="478536" y="1148334"/>
            <a:ext cx="3712464" cy="658368"/>
          </a:xfrm>
          <a:prstGeom prst="roundRect">
            <a:avLst>
              <a:gd name="adj" fmla="val 11111"/>
            </a:avLst>
          </a:prstGeom>
          <a:solidFill>
            <a:srgbClr val="1F8C88"/>
          </a:solidFill>
          <a:ln w="12700">
            <a:solidFill>
              <a:srgbClr val="1F8C88"/>
            </a:solidFill>
            <a:prstDash val="solid"/>
          </a:ln>
        </p:spPr>
      </p:sp>
      <p:sp>
        <p:nvSpPr>
          <p:cNvPr id="128" name="Shape 13">
            <a:extLst>
              <a:ext uri="{FF2B5EF4-FFF2-40B4-BE49-F238E27FC236}">
                <a16:creationId xmlns:a16="http://schemas.microsoft.com/office/drawing/2014/main" id="{9F30D892-7A34-4AA1-89FF-38C80D8BB262}"/>
              </a:ext>
            </a:extLst>
          </p:cNvPr>
          <p:cNvSpPr/>
          <p:nvPr/>
        </p:nvSpPr>
        <p:spPr>
          <a:xfrm>
            <a:off x="679704" y="1221486"/>
            <a:ext cx="493776" cy="49377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9050" dist="762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30" name="Shape 14">
            <a:extLst>
              <a:ext uri="{FF2B5EF4-FFF2-40B4-BE49-F238E27FC236}">
                <a16:creationId xmlns:a16="http://schemas.microsoft.com/office/drawing/2014/main" id="{DB4559A5-F9DC-4A2A-B8C8-14D7A8F78707}"/>
              </a:ext>
            </a:extLst>
          </p:cNvPr>
          <p:cNvSpPr/>
          <p:nvPr/>
        </p:nvSpPr>
        <p:spPr>
          <a:xfrm>
            <a:off x="3441192" y="1239774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2" name="Text 16">
            <a:extLst>
              <a:ext uri="{FF2B5EF4-FFF2-40B4-BE49-F238E27FC236}">
                <a16:creationId xmlns:a16="http://schemas.microsoft.com/office/drawing/2014/main" id="{C261A10B-48A7-4ABE-884B-8165F4B3A361}"/>
              </a:ext>
            </a:extLst>
          </p:cNvPr>
          <p:cNvSpPr/>
          <p:nvPr/>
        </p:nvSpPr>
        <p:spPr>
          <a:xfrm>
            <a:off x="1283208" y="1322070"/>
            <a:ext cx="21579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600" b="1" dirty="0">
                <a:solidFill>
                  <a:schemeClr val="bg1"/>
                </a:solidFill>
              </a:rPr>
              <a:t>Охват проекта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33" name="Shape 17">
            <a:extLst>
              <a:ext uri="{FF2B5EF4-FFF2-40B4-BE49-F238E27FC236}">
                <a16:creationId xmlns:a16="http://schemas.microsoft.com/office/drawing/2014/main" id="{E6405115-97D0-4F59-971F-E86B7A0140DD}"/>
              </a:ext>
            </a:extLst>
          </p:cNvPr>
          <p:cNvSpPr/>
          <p:nvPr/>
        </p:nvSpPr>
        <p:spPr>
          <a:xfrm>
            <a:off x="4355592" y="1148334"/>
            <a:ext cx="3712464" cy="5230368"/>
          </a:xfrm>
          <a:prstGeom prst="roundRect">
            <a:avLst>
              <a:gd name="adj" fmla="val 1970"/>
            </a:avLst>
          </a:prstGeom>
          <a:solidFill>
            <a:srgbClr val="FFFDFC"/>
          </a:solidFill>
          <a:ln w="15240">
            <a:solidFill>
              <a:srgbClr val="D9E0E7"/>
            </a:solidFill>
            <a:prstDash val="solid"/>
          </a:ln>
          <a:effectLst>
            <a:outerShdw blurRad="25400" dist="12700" dir="2700000" algn="bl" rotWithShape="0">
              <a:srgbClr val="4B657F">
                <a:alpha val="12000"/>
              </a:srgbClr>
            </a:outerShdw>
          </a:effectLst>
        </p:spPr>
      </p:sp>
      <p:sp>
        <p:nvSpPr>
          <p:cNvPr id="134" name="Shape 18">
            <a:extLst>
              <a:ext uri="{FF2B5EF4-FFF2-40B4-BE49-F238E27FC236}">
                <a16:creationId xmlns:a16="http://schemas.microsoft.com/office/drawing/2014/main" id="{4DFA5F81-4012-4B43-AFA8-EE58B1234AC1}"/>
              </a:ext>
            </a:extLst>
          </p:cNvPr>
          <p:cNvSpPr/>
          <p:nvPr/>
        </p:nvSpPr>
        <p:spPr>
          <a:xfrm>
            <a:off x="4355592" y="1148334"/>
            <a:ext cx="3712464" cy="658368"/>
          </a:xfrm>
          <a:prstGeom prst="roundRect">
            <a:avLst>
              <a:gd name="adj" fmla="val 11111"/>
            </a:avLst>
          </a:prstGeom>
          <a:solidFill>
            <a:srgbClr val="173A63"/>
          </a:solidFill>
          <a:ln w="12700">
            <a:solidFill>
              <a:srgbClr val="173A63"/>
            </a:solidFill>
            <a:prstDash val="solid"/>
          </a:ln>
        </p:spPr>
      </p:sp>
      <p:sp>
        <p:nvSpPr>
          <p:cNvPr id="135" name="Shape 19">
            <a:extLst>
              <a:ext uri="{FF2B5EF4-FFF2-40B4-BE49-F238E27FC236}">
                <a16:creationId xmlns:a16="http://schemas.microsoft.com/office/drawing/2014/main" id="{90875F23-24BC-4196-90CD-9E6F5B4A5A3D}"/>
              </a:ext>
            </a:extLst>
          </p:cNvPr>
          <p:cNvSpPr/>
          <p:nvPr/>
        </p:nvSpPr>
        <p:spPr>
          <a:xfrm>
            <a:off x="4556760" y="1221486"/>
            <a:ext cx="493776" cy="49377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9050" dist="762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37" name="Shape 20">
            <a:extLst>
              <a:ext uri="{FF2B5EF4-FFF2-40B4-BE49-F238E27FC236}">
                <a16:creationId xmlns:a16="http://schemas.microsoft.com/office/drawing/2014/main" id="{D6CEDB9D-B0DD-46BC-A710-6E0207404603}"/>
              </a:ext>
            </a:extLst>
          </p:cNvPr>
          <p:cNvSpPr/>
          <p:nvPr/>
        </p:nvSpPr>
        <p:spPr>
          <a:xfrm>
            <a:off x="7318248" y="1239774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9" name="Text 22">
            <a:extLst>
              <a:ext uri="{FF2B5EF4-FFF2-40B4-BE49-F238E27FC236}">
                <a16:creationId xmlns:a16="http://schemas.microsoft.com/office/drawing/2014/main" id="{D31C8704-65B6-4173-844C-A98A3AE00A88}"/>
              </a:ext>
            </a:extLst>
          </p:cNvPr>
          <p:cNvSpPr/>
          <p:nvPr/>
        </p:nvSpPr>
        <p:spPr>
          <a:xfrm>
            <a:off x="5160264" y="1322070"/>
            <a:ext cx="21579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600" b="1" dirty="0">
                <a:solidFill>
                  <a:srgbClr val="FFFFFF"/>
                </a:solidFill>
                <a:ea typeface="Aptos Display" pitchFamily="34" charset="-122"/>
              </a:rPr>
              <a:t>Разработанные </a:t>
            </a:r>
            <a:r>
              <a:rPr lang="ru-RU" sz="1600" b="1" dirty="0" err="1">
                <a:solidFill>
                  <a:srgbClr val="FFFFFF"/>
                </a:solidFill>
                <a:ea typeface="Aptos Display" pitchFamily="34" charset="-122"/>
              </a:rPr>
              <a:t>профстандарты</a:t>
            </a:r>
            <a:endParaRPr lang="en-US" sz="1600" dirty="0"/>
          </a:p>
        </p:txBody>
      </p:sp>
      <p:sp>
        <p:nvSpPr>
          <p:cNvPr id="140" name="Shape 23">
            <a:extLst>
              <a:ext uri="{FF2B5EF4-FFF2-40B4-BE49-F238E27FC236}">
                <a16:creationId xmlns:a16="http://schemas.microsoft.com/office/drawing/2014/main" id="{CFCFD6E1-C9B7-4A4C-B1A1-35040122A7D3}"/>
              </a:ext>
            </a:extLst>
          </p:cNvPr>
          <p:cNvSpPr/>
          <p:nvPr/>
        </p:nvSpPr>
        <p:spPr>
          <a:xfrm>
            <a:off x="8232648" y="1148334"/>
            <a:ext cx="3712464" cy="5230368"/>
          </a:xfrm>
          <a:prstGeom prst="roundRect">
            <a:avLst>
              <a:gd name="adj" fmla="val 1970"/>
            </a:avLst>
          </a:prstGeom>
          <a:solidFill>
            <a:srgbClr val="FFFDFC"/>
          </a:solidFill>
          <a:ln w="15240">
            <a:solidFill>
              <a:srgbClr val="D9E0E7"/>
            </a:solidFill>
            <a:prstDash val="solid"/>
          </a:ln>
          <a:effectLst>
            <a:outerShdw blurRad="25400" dist="12700" dir="2700000" algn="bl" rotWithShape="0">
              <a:srgbClr val="4B657F">
                <a:alpha val="12000"/>
              </a:srgbClr>
            </a:outerShdw>
          </a:effectLst>
        </p:spPr>
      </p:sp>
      <p:sp>
        <p:nvSpPr>
          <p:cNvPr id="141" name="Shape 24">
            <a:extLst>
              <a:ext uri="{FF2B5EF4-FFF2-40B4-BE49-F238E27FC236}">
                <a16:creationId xmlns:a16="http://schemas.microsoft.com/office/drawing/2014/main" id="{EBE1D8FC-D608-4E1E-9634-E8DE510FCAB3}"/>
              </a:ext>
            </a:extLst>
          </p:cNvPr>
          <p:cNvSpPr/>
          <p:nvPr/>
        </p:nvSpPr>
        <p:spPr>
          <a:xfrm>
            <a:off x="8232648" y="1148334"/>
            <a:ext cx="3712464" cy="658368"/>
          </a:xfrm>
          <a:prstGeom prst="roundRect">
            <a:avLst>
              <a:gd name="adj" fmla="val 11111"/>
            </a:avLst>
          </a:prstGeom>
          <a:solidFill>
            <a:srgbClr val="E09B2D"/>
          </a:solidFill>
          <a:ln w="12700">
            <a:solidFill>
              <a:srgbClr val="E09B2D"/>
            </a:solidFill>
            <a:prstDash val="solid"/>
          </a:ln>
        </p:spPr>
      </p:sp>
      <p:sp>
        <p:nvSpPr>
          <p:cNvPr id="142" name="Shape 25">
            <a:extLst>
              <a:ext uri="{FF2B5EF4-FFF2-40B4-BE49-F238E27FC236}">
                <a16:creationId xmlns:a16="http://schemas.microsoft.com/office/drawing/2014/main" id="{6DA56640-728B-4497-9D62-2A2EF45B991D}"/>
              </a:ext>
            </a:extLst>
          </p:cNvPr>
          <p:cNvSpPr/>
          <p:nvPr/>
        </p:nvSpPr>
        <p:spPr>
          <a:xfrm>
            <a:off x="8433816" y="1221486"/>
            <a:ext cx="493776" cy="493776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9050" dist="762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144" name="Shape 26">
            <a:extLst>
              <a:ext uri="{FF2B5EF4-FFF2-40B4-BE49-F238E27FC236}">
                <a16:creationId xmlns:a16="http://schemas.microsoft.com/office/drawing/2014/main" id="{D7136CD2-2F6C-4946-B6D6-D0886CE4FCF0}"/>
              </a:ext>
            </a:extLst>
          </p:cNvPr>
          <p:cNvSpPr/>
          <p:nvPr/>
        </p:nvSpPr>
        <p:spPr>
          <a:xfrm>
            <a:off x="11195304" y="1239774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6" name="Text 28">
            <a:extLst>
              <a:ext uri="{FF2B5EF4-FFF2-40B4-BE49-F238E27FC236}">
                <a16:creationId xmlns:a16="http://schemas.microsoft.com/office/drawing/2014/main" id="{237FA791-2B98-42F4-9644-3076948ACF13}"/>
              </a:ext>
            </a:extLst>
          </p:cNvPr>
          <p:cNvSpPr/>
          <p:nvPr/>
        </p:nvSpPr>
        <p:spPr>
          <a:xfrm>
            <a:off x="9037320" y="1322070"/>
            <a:ext cx="21579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Следующий</a:t>
            </a: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этап</a:t>
            </a:r>
            <a:r>
              <a:rPr lang="en-US" sz="1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проекта</a:t>
            </a:r>
            <a:endParaRPr lang="en-US" sz="1600" dirty="0"/>
          </a:p>
        </p:txBody>
      </p:sp>
      <p:sp>
        <p:nvSpPr>
          <p:cNvPr id="147" name="Shape 29">
            <a:extLst>
              <a:ext uri="{FF2B5EF4-FFF2-40B4-BE49-F238E27FC236}">
                <a16:creationId xmlns:a16="http://schemas.microsoft.com/office/drawing/2014/main" id="{268896DE-60E6-4073-8DF8-91E29F103CFA}"/>
              </a:ext>
            </a:extLst>
          </p:cNvPr>
          <p:cNvSpPr/>
          <p:nvPr/>
        </p:nvSpPr>
        <p:spPr>
          <a:xfrm>
            <a:off x="4136136" y="1404366"/>
            <a:ext cx="256032" cy="146304"/>
          </a:xfrm>
          <a:prstGeom prst="chevron">
            <a:avLst/>
          </a:prstGeom>
          <a:solidFill>
            <a:srgbClr val="D9E0E7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48" name="Shape 30">
            <a:extLst>
              <a:ext uri="{FF2B5EF4-FFF2-40B4-BE49-F238E27FC236}">
                <a16:creationId xmlns:a16="http://schemas.microsoft.com/office/drawing/2014/main" id="{B50EBF0C-7805-4159-8679-54C535667D48}"/>
              </a:ext>
            </a:extLst>
          </p:cNvPr>
          <p:cNvSpPr/>
          <p:nvPr/>
        </p:nvSpPr>
        <p:spPr>
          <a:xfrm>
            <a:off x="8013192" y="1404366"/>
            <a:ext cx="256032" cy="146304"/>
          </a:xfrm>
          <a:prstGeom prst="chevron">
            <a:avLst/>
          </a:prstGeom>
          <a:solidFill>
            <a:srgbClr val="D9E0E7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49" name="Text 31">
            <a:extLst>
              <a:ext uri="{FF2B5EF4-FFF2-40B4-BE49-F238E27FC236}">
                <a16:creationId xmlns:a16="http://schemas.microsoft.com/office/drawing/2014/main" id="{F9CB567C-1B6F-48F1-BEC4-9FE6CB8B6FF1}"/>
              </a:ext>
            </a:extLst>
          </p:cNvPr>
          <p:cNvSpPr/>
          <p:nvPr/>
        </p:nvSpPr>
        <p:spPr>
          <a:xfrm>
            <a:off x="734568" y="1971294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8C8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Участники</a:t>
            </a:r>
            <a:endParaRPr lang="en-US" sz="1600" dirty="0"/>
          </a:p>
        </p:txBody>
      </p:sp>
      <p:sp>
        <p:nvSpPr>
          <p:cNvPr id="150" name="Shape 32">
            <a:extLst>
              <a:ext uri="{FF2B5EF4-FFF2-40B4-BE49-F238E27FC236}">
                <a16:creationId xmlns:a16="http://schemas.microsoft.com/office/drawing/2014/main" id="{A0F36EF7-D656-48A7-84E6-DC2337897DA4}"/>
              </a:ext>
            </a:extLst>
          </p:cNvPr>
          <p:cNvSpPr/>
          <p:nvPr/>
        </p:nvSpPr>
        <p:spPr>
          <a:xfrm>
            <a:off x="734568" y="2199894"/>
            <a:ext cx="1234440" cy="0"/>
          </a:xfrm>
          <a:prstGeom prst="line">
            <a:avLst/>
          </a:prstGeom>
          <a:noFill/>
          <a:ln w="17780">
            <a:solidFill>
              <a:srgbClr val="1F8C88"/>
            </a:solidFill>
            <a:prstDash val="solid"/>
          </a:ln>
        </p:spPr>
      </p:sp>
      <p:sp>
        <p:nvSpPr>
          <p:cNvPr id="151" name="Shape 33">
            <a:extLst>
              <a:ext uri="{FF2B5EF4-FFF2-40B4-BE49-F238E27FC236}">
                <a16:creationId xmlns:a16="http://schemas.microsoft.com/office/drawing/2014/main" id="{D15C27A2-C3B1-4CDF-A74C-4FCF0700863D}"/>
              </a:ext>
            </a:extLst>
          </p:cNvPr>
          <p:cNvSpPr/>
          <p:nvPr/>
        </p:nvSpPr>
        <p:spPr>
          <a:xfrm>
            <a:off x="734568" y="2355342"/>
            <a:ext cx="1078992" cy="3291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52" name="Text 34">
            <a:extLst>
              <a:ext uri="{FF2B5EF4-FFF2-40B4-BE49-F238E27FC236}">
                <a16:creationId xmlns:a16="http://schemas.microsoft.com/office/drawing/2014/main" id="{E429A755-6E49-494D-B8C8-1B79635EC98B}"/>
              </a:ext>
            </a:extLst>
          </p:cNvPr>
          <p:cNvSpPr/>
          <p:nvPr/>
        </p:nvSpPr>
        <p:spPr>
          <a:xfrm>
            <a:off x="862584" y="2410206"/>
            <a:ext cx="8961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Казахстан</a:t>
            </a:r>
            <a:endParaRPr lang="en-US" sz="1200" dirty="0"/>
          </a:p>
        </p:txBody>
      </p:sp>
      <p:sp>
        <p:nvSpPr>
          <p:cNvPr id="153" name="Shape 35">
            <a:extLst>
              <a:ext uri="{FF2B5EF4-FFF2-40B4-BE49-F238E27FC236}">
                <a16:creationId xmlns:a16="http://schemas.microsoft.com/office/drawing/2014/main" id="{81B6AE6A-95FA-428E-80DD-8D9DB6AB5856}"/>
              </a:ext>
            </a:extLst>
          </p:cNvPr>
          <p:cNvSpPr/>
          <p:nvPr/>
        </p:nvSpPr>
        <p:spPr>
          <a:xfrm>
            <a:off x="1923288" y="2355342"/>
            <a:ext cx="1115568" cy="3291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54" name="Text 36">
            <a:extLst>
              <a:ext uri="{FF2B5EF4-FFF2-40B4-BE49-F238E27FC236}">
                <a16:creationId xmlns:a16="http://schemas.microsoft.com/office/drawing/2014/main" id="{895A893A-DB9B-4BAD-8CED-3B0473D45FB6}"/>
              </a:ext>
            </a:extLst>
          </p:cNvPr>
          <p:cNvSpPr/>
          <p:nvPr/>
        </p:nvSpPr>
        <p:spPr>
          <a:xfrm>
            <a:off x="2051304" y="2410206"/>
            <a:ext cx="9326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Узбекистан</a:t>
            </a:r>
            <a:endParaRPr lang="en-US" sz="1200" dirty="0"/>
          </a:p>
        </p:txBody>
      </p:sp>
      <p:sp>
        <p:nvSpPr>
          <p:cNvPr id="155" name="Shape 37">
            <a:extLst>
              <a:ext uri="{FF2B5EF4-FFF2-40B4-BE49-F238E27FC236}">
                <a16:creationId xmlns:a16="http://schemas.microsoft.com/office/drawing/2014/main" id="{3F4276E2-6D54-4A19-907E-C1A1FF2FE3AF}"/>
              </a:ext>
            </a:extLst>
          </p:cNvPr>
          <p:cNvSpPr/>
          <p:nvPr/>
        </p:nvSpPr>
        <p:spPr>
          <a:xfrm>
            <a:off x="734568" y="2775966"/>
            <a:ext cx="1078992" cy="3291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56" name="Text 38">
            <a:extLst>
              <a:ext uri="{FF2B5EF4-FFF2-40B4-BE49-F238E27FC236}">
                <a16:creationId xmlns:a16="http://schemas.microsoft.com/office/drawing/2014/main" id="{08C81DB9-67FB-4CD4-8E99-7671AF269AE7}"/>
              </a:ext>
            </a:extLst>
          </p:cNvPr>
          <p:cNvSpPr/>
          <p:nvPr/>
        </p:nvSpPr>
        <p:spPr>
          <a:xfrm>
            <a:off x="862584" y="2830830"/>
            <a:ext cx="8961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Кыргызстан</a:t>
            </a:r>
            <a:endParaRPr lang="en-US" sz="1200" dirty="0"/>
          </a:p>
        </p:txBody>
      </p:sp>
      <p:sp>
        <p:nvSpPr>
          <p:cNvPr id="157" name="Shape 39">
            <a:extLst>
              <a:ext uri="{FF2B5EF4-FFF2-40B4-BE49-F238E27FC236}">
                <a16:creationId xmlns:a16="http://schemas.microsoft.com/office/drawing/2014/main" id="{6F9E66B5-9B45-4DAA-8D93-106C487FFB22}"/>
              </a:ext>
            </a:extLst>
          </p:cNvPr>
          <p:cNvSpPr/>
          <p:nvPr/>
        </p:nvSpPr>
        <p:spPr>
          <a:xfrm>
            <a:off x="1923288" y="2775966"/>
            <a:ext cx="1115568" cy="3291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58" name="Text 40">
            <a:extLst>
              <a:ext uri="{FF2B5EF4-FFF2-40B4-BE49-F238E27FC236}">
                <a16:creationId xmlns:a16="http://schemas.microsoft.com/office/drawing/2014/main" id="{2F6237C7-2346-4BE7-8B66-CEE32A25BFE0}"/>
              </a:ext>
            </a:extLst>
          </p:cNvPr>
          <p:cNvSpPr/>
          <p:nvPr/>
        </p:nvSpPr>
        <p:spPr>
          <a:xfrm>
            <a:off x="2051304" y="2830830"/>
            <a:ext cx="93268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Таджикистан</a:t>
            </a:r>
            <a:endParaRPr lang="en-US" sz="1200" dirty="0"/>
          </a:p>
        </p:txBody>
      </p:sp>
      <p:sp>
        <p:nvSpPr>
          <p:cNvPr id="159" name="Shape 41">
            <a:extLst>
              <a:ext uri="{FF2B5EF4-FFF2-40B4-BE49-F238E27FC236}">
                <a16:creationId xmlns:a16="http://schemas.microsoft.com/office/drawing/2014/main" id="{079140BC-F184-4C8B-A2C5-EF12CF20CB03}"/>
              </a:ext>
            </a:extLst>
          </p:cNvPr>
          <p:cNvSpPr/>
          <p:nvPr/>
        </p:nvSpPr>
        <p:spPr>
          <a:xfrm>
            <a:off x="734568" y="3196590"/>
            <a:ext cx="1353312" cy="3291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0E7"/>
            </a:solidFill>
            <a:prstDash val="solid"/>
          </a:ln>
        </p:spPr>
      </p:sp>
      <p:sp>
        <p:nvSpPr>
          <p:cNvPr id="160" name="Text 42">
            <a:extLst>
              <a:ext uri="{FF2B5EF4-FFF2-40B4-BE49-F238E27FC236}">
                <a16:creationId xmlns:a16="http://schemas.microsoft.com/office/drawing/2014/main" id="{8A2B8178-FE7C-49E2-B856-D04CDB864594}"/>
              </a:ext>
            </a:extLst>
          </p:cNvPr>
          <p:cNvSpPr/>
          <p:nvPr/>
        </p:nvSpPr>
        <p:spPr>
          <a:xfrm>
            <a:off x="862584" y="3251454"/>
            <a:ext cx="11704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Туркменистан</a:t>
            </a:r>
            <a:endParaRPr lang="en-US" sz="1200" dirty="0"/>
          </a:p>
        </p:txBody>
      </p:sp>
      <p:sp>
        <p:nvSpPr>
          <p:cNvPr id="161" name="Text 43">
            <a:extLst>
              <a:ext uri="{FF2B5EF4-FFF2-40B4-BE49-F238E27FC236}">
                <a16:creationId xmlns:a16="http://schemas.microsoft.com/office/drawing/2014/main" id="{F91A150F-417C-45B7-A68F-4599B3265E98}"/>
              </a:ext>
            </a:extLst>
          </p:cNvPr>
          <p:cNvSpPr/>
          <p:nvPr/>
        </p:nvSpPr>
        <p:spPr>
          <a:xfrm>
            <a:off x="734568" y="3525774"/>
            <a:ext cx="2304288" cy="1718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600" b="1" dirty="0">
                <a:solidFill>
                  <a:srgbClr val="1F8C88"/>
                </a:solidFill>
                <a:ea typeface="Aptos" pitchFamily="34" charset="-122"/>
              </a:rPr>
              <a:t>Ключевые отрасли</a:t>
            </a:r>
            <a:endParaRPr lang="en-US" sz="1600" dirty="0"/>
          </a:p>
        </p:txBody>
      </p:sp>
      <p:sp>
        <p:nvSpPr>
          <p:cNvPr id="162" name="Shape 44">
            <a:extLst>
              <a:ext uri="{FF2B5EF4-FFF2-40B4-BE49-F238E27FC236}">
                <a16:creationId xmlns:a16="http://schemas.microsoft.com/office/drawing/2014/main" id="{A2408272-F1EC-4F38-BBD6-DD96E83BF7A2}"/>
              </a:ext>
            </a:extLst>
          </p:cNvPr>
          <p:cNvSpPr/>
          <p:nvPr/>
        </p:nvSpPr>
        <p:spPr>
          <a:xfrm>
            <a:off x="734568" y="3763518"/>
            <a:ext cx="1572768" cy="0"/>
          </a:xfrm>
          <a:prstGeom prst="line">
            <a:avLst/>
          </a:prstGeom>
          <a:noFill/>
          <a:ln w="17780">
            <a:solidFill>
              <a:srgbClr val="1F8C88"/>
            </a:solidFill>
            <a:prstDash val="solid"/>
          </a:ln>
        </p:spPr>
      </p:sp>
      <p:sp>
        <p:nvSpPr>
          <p:cNvPr id="163" name="Shape 45">
            <a:extLst>
              <a:ext uri="{FF2B5EF4-FFF2-40B4-BE49-F238E27FC236}">
                <a16:creationId xmlns:a16="http://schemas.microsoft.com/office/drawing/2014/main" id="{A727BAA5-22CB-4C07-93BE-8CE1C4B494B2}"/>
              </a:ext>
            </a:extLst>
          </p:cNvPr>
          <p:cNvSpPr/>
          <p:nvPr/>
        </p:nvSpPr>
        <p:spPr>
          <a:xfrm>
            <a:off x="734568" y="3845814"/>
            <a:ext cx="1481328" cy="384048"/>
          </a:xfrm>
          <a:prstGeom prst="roundRect">
            <a:avLst>
              <a:gd name="adj" fmla="val 19048"/>
            </a:avLst>
          </a:prstGeom>
          <a:solidFill>
            <a:srgbClr val="ECF6F4"/>
          </a:solidFill>
          <a:ln w="12700">
            <a:solidFill>
              <a:srgbClr val="DCEFED"/>
            </a:solidFill>
            <a:prstDash val="solid"/>
          </a:ln>
        </p:spPr>
      </p:sp>
      <p:sp>
        <p:nvSpPr>
          <p:cNvPr id="165" name="Text 46">
            <a:extLst>
              <a:ext uri="{FF2B5EF4-FFF2-40B4-BE49-F238E27FC236}">
                <a16:creationId xmlns:a16="http://schemas.microsoft.com/office/drawing/2014/main" id="{175C4ADF-FA8C-4A48-8788-35FF060AC4FC}"/>
              </a:ext>
            </a:extLst>
          </p:cNvPr>
          <p:cNvSpPr/>
          <p:nvPr/>
        </p:nvSpPr>
        <p:spPr>
          <a:xfrm>
            <a:off x="1100328" y="3918966"/>
            <a:ext cx="1024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Туристические услуги</a:t>
            </a:r>
            <a:endParaRPr lang="en-US" sz="1200" dirty="0"/>
          </a:p>
        </p:txBody>
      </p:sp>
      <p:sp>
        <p:nvSpPr>
          <p:cNvPr id="166" name="Shape 47">
            <a:extLst>
              <a:ext uri="{FF2B5EF4-FFF2-40B4-BE49-F238E27FC236}">
                <a16:creationId xmlns:a16="http://schemas.microsoft.com/office/drawing/2014/main" id="{29F165BC-5DC6-4D96-9497-A0C072ADC105}"/>
              </a:ext>
            </a:extLst>
          </p:cNvPr>
          <p:cNvSpPr/>
          <p:nvPr/>
        </p:nvSpPr>
        <p:spPr>
          <a:xfrm>
            <a:off x="2289048" y="3845814"/>
            <a:ext cx="1536192" cy="384048"/>
          </a:xfrm>
          <a:prstGeom prst="roundRect">
            <a:avLst>
              <a:gd name="adj" fmla="val 19048"/>
            </a:avLst>
          </a:prstGeom>
          <a:solidFill>
            <a:srgbClr val="ECF6F4"/>
          </a:solidFill>
          <a:ln w="12700">
            <a:solidFill>
              <a:srgbClr val="DCEFED"/>
            </a:solidFill>
            <a:prstDash val="solid"/>
          </a:ln>
        </p:spPr>
      </p:sp>
      <p:sp>
        <p:nvSpPr>
          <p:cNvPr id="168" name="Text 48">
            <a:extLst>
              <a:ext uri="{FF2B5EF4-FFF2-40B4-BE49-F238E27FC236}">
                <a16:creationId xmlns:a16="http://schemas.microsoft.com/office/drawing/2014/main" id="{2E90679F-E71F-4AAC-9F27-02A1B569FC81}"/>
              </a:ext>
            </a:extLst>
          </p:cNvPr>
          <p:cNvSpPr/>
          <p:nvPr/>
        </p:nvSpPr>
        <p:spPr>
          <a:xfrm>
            <a:off x="2654808" y="3918966"/>
            <a:ext cx="10789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Логистика и хранение</a:t>
            </a:r>
            <a:endParaRPr lang="en-US" sz="1200" dirty="0"/>
          </a:p>
        </p:txBody>
      </p:sp>
      <p:sp>
        <p:nvSpPr>
          <p:cNvPr id="169" name="Shape 49">
            <a:extLst>
              <a:ext uri="{FF2B5EF4-FFF2-40B4-BE49-F238E27FC236}">
                <a16:creationId xmlns:a16="http://schemas.microsoft.com/office/drawing/2014/main" id="{FC094F81-B4DF-4FC2-8F00-928DFC2EA8FC}"/>
              </a:ext>
            </a:extLst>
          </p:cNvPr>
          <p:cNvSpPr/>
          <p:nvPr/>
        </p:nvSpPr>
        <p:spPr>
          <a:xfrm>
            <a:off x="734568" y="4303014"/>
            <a:ext cx="1572768" cy="384048"/>
          </a:xfrm>
          <a:prstGeom prst="roundRect">
            <a:avLst>
              <a:gd name="adj" fmla="val 19048"/>
            </a:avLst>
          </a:prstGeom>
          <a:solidFill>
            <a:srgbClr val="ECF6F4"/>
          </a:solidFill>
          <a:ln w="12700">
            <a:solidFill>
              <a:srgbClr val="DCEFED"/>
            </a:solidFill>
            <a:prstDash val="solid"/>
          </a:ln>
        </p:spPr>
      </p:sp>
      <p:sp>
        <p:nvSpPr>
          <p:cNvPr id="171" name="Text 50">
            <a:extLst>
              <a:ext uri="{FF2B5EF4-FFF2-40B4-BE49-F238E27FC236}">
                <a16:creationId xmlns:a16="http://schemas.microsoft.com/office/drawing/2014/main" id="{0C8AB0FA-F95E-44FC-A4AE-166EE7B21671}"/>
              </a:ext>
            </a:extLst>
          </p:cNvPr>
          <p:cNvSpPr/>
          <p:nvPr/>
        </p:nvSpPr>
        <p:spPr>
          <a:xfrm>
            <a:off x="1100328" y="4376166"/>
            <a:ext cx="1115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Коммунальные услуги</a:t>
            </a:r>
            <a:endParaRPr lang="en-US" sz="1200" dirty="0"/>
          </a:p>
        </p:txBody>
      </p:sp>
      <p:sp>
        <p:nvSpPr>
          <p:cNvPr id="172" name="Shape 51">
            <a:extLst>
              <a:ext uri="{FF2B5EF4-FFF2-40B4-BE49-F238E27FC236}">
                <a16:creationId xmlns:a16="http://schemas.microsoft.com/office/drawing/2014/main" id="{9CDAAAE0-C7EB-45AA-A22D-21DAE9AEFAA1}"/>
              </a:ext>
            </a:extLst>
          </p:cNvPr>
          <p:cNvSpPr/>
          <p:nvPr/>
        </p:nvSpPr>
        <p:spPr>
          <a:xfrm>
            <a:off x="2380488" y="4303014"/>
            <a:ext cx="1444752" cy="384048"/>
          </a:xfrm>
          <a:prstGeom prst="roundRect">
            <a:avLst>
              <a:gd name="adj" fmla="val 19048"/>
            </a:avLst>
          </a:prstGeom>
          <a:solidFill>
            <a:srgbClr val="ECF6F4"/>
          </a:solidFill>
          <a:ln w="12700">
            <a:solidFill>
              <a:srgbClr val="DCEFED"/>
            </a:solidFill>
            <a:prstDash val="solid"/>
          </a:ln>
        </p:spPr>
      </p:sp>
      <p:sp>
        <p:nvSpPr>
          <p:cNvPr id="174" name="Text 52">
            <a:extLst>
              <a:ext uri="{FF2B5EF4-FFF2-40B4-BE49-F238E27FC236}">
                <a16:creationId xmlns:a16="http://schemas.microsoft.com/office/drawing/2014/main" id="{01743977-0A77-45A4-8B72-5ED98927F9C8}"/>
              </a:ext>
            </a:extLst>
          </p:cNvPr>
          <p:cNvSpPr/>
          <p:nvPr/>
        </p:nvSpPr>
        <p:spPr>
          <a:xfrm>
            <a:off x="2746248" y="4376166"/>
            <a:ext cx="9875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Строительные работы</a:t>
            </a:r>
            <a:endParaRPr lang="en-US" sz="1200" dirty="0"/>
          </a:p>
        </p:txBody>
      </p:sp>
      <p:sp>
        <p:nvSpPr>
          <p:cNvPr id="175" name="Shape 53">
            <a:extLst>
              <a:ext uri="{FF2B5EF4-FFF2-40B4-BE49-F238E27FC236}">
                <a16:creationId xmlns:a16="http://schemas.microsoft.com/office/drawing/2014/main" id="{60B9235E-0413-426F-A597-62437428A3AF}"/>
              </a:ext>
            </a:extLst>
          </p:cNvPr>
          <p:cNvSpPr/>
          <p:nvPr/>
        </p:nvSpPr>
        <p:spPr>
          <a:xfrm>
            <a:off x="734568" y="4760214"/>
            <a:ext cx="2029968" cy="384048"/>
          </a:xfrm>
          <a:prstGeom prst="roundRect">
            <a:avLst>
              <a:gd name="adj" fmla="val 19048"/>
            </a:avLst>
          </a:prstGeom>
          <a:solidFill>
            <a:srgbClr val="ECF6F4"/>
          </a:solidFill>
          <a:ln w="12700">
            <a:solidFill>
              <a:srgbClr val="DCEFED"/>
            </a:solidFill>
            <a:prstDash val="solid"/>
          </a:ln>
        </p:spPr>
      </p:sp>
      <p:sp>
        <p:nvSpPr>
          <p:cNvPr id="177" name="Text 54">
            <a:extLst>
              <a:ext uri="{FF2B5EF4-FFF2-40B4-BE49-F238E27FC236}">
                <a16:creationId xmlns:a16="http://schemas.microsoft.com/office/drawing/2014/main" id="{8213D358-4B26-4D1B-9D47-091F3CAFB7C8}"/>
              </a:ext>
            </a:extLst>
          </p:cNvPr>
          <p:cNvSpPr/>
          <p:nvPr/>
        </p:nvSpPr>
        <p:spPr>
          <a:xfrm>
            <a:off x="1100328" y="4833366"/>
            <a:ext cx="15727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Электронная коммерция</a:t>
            </a:r>
            <a:endParaRPr lang="en-US" sz="1200" dirty="0"/>
          </a:p>
        </p:txBody>
      </p:sp>
      <p:sp>
        <p:nvSpPr>
          <p:cNvPr id="178" name="Shape 55">
            <a:extLst>
              <a:ext uri="{FF2B5EF4-FFF2-40B4-BE49-F238E27FC236}">
                <a16:creationId xmlns:a16="http://schemas.microsoft.com/office/drawing/2014/main" id="{7D8389FA-1864-4ECF-8C62-005236389C66}"/>
              </a:ext>
            </a:extLst>
          </p:cNvPr>
          <p:cNvSpPr/>
          <p:nvPr/>
        </p:nvSpPr>
        <p:spPr>
          <a:xfrm>
            <a:off x="734568" y="5336286"/>
            <a:ext cx="3200400" cy="749808"/>
          </a:xfrm>
          <a:prstGeom prst="roundRect">
            <a:avLst/>
          </a:prstGeom>
          <a:solidFill>
            <a:srgbClr val="F4F9FB"/>
          </a:solidFill>
          <a:ln w="12700">
            <a:solidFill>
              <a:srgbClr val="E0E9EF"/>
            </a:solidFill>
            <a:prstDash val="solid"/>
          </a:ln>
        </p:spPr>
      </p:sp>
      <p:sp>
        <p:nvSpPr>
          <p:cNvPr id="179" name="Text 56">
            <a:extLst>
              <a:ext uri="{FF2B5EF4-FFF2-40B4-BE49-F238E27FC236}">
                <a16:creationId xmlns:a16="http://schemas.microsoft.com/office/drawing/2014/main" id="{614F576A-83B7-4AC2-9D62-458CFF8264C5}"/>
              </a:ext>
            </a:extLst>
          </p:cNvPr>
          <p:cNvSpPr/>
          <p:nvPr/>
        </p:nvSpPr>
        <p:spPr>
          <a:xfrm>
            <a:off x="890016" y="5510022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D72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DARYA объединил страны Центральной Азии и ключевые отрасли для разработки современных профстандартов.</a:t>
            </a:r>
            <a:endParaRPr lang="en-US" sz="1200" dirty="0"/>
          </a:p>
        </p:txBody>
      </p:sp>
      <p:sp>
        <p:nvSpPr>
          <p:cNvPr id="180" name="Shape 57">
            <a:extLst>
              <a:ext uri="{FF2B5EF4-FFF2-40B4-BE49-F238E27FC236}">
                <a16:creationId xmlns:a16="http://schemas.microsoft.com/office/drawing/2014/main" id="{9B5D6043-3996-472A-99FD-E2526030F1BF}"/>
              </a:ext>
            </a:extLst>
          </p:cNvPr>
          <p:cNvSpPr/>
          <p:nvPr/>
        </p:nvSpPr>
        <p:spPr>
          <a:xfrm>
            <a:off x="4584192" y="1998726"/>
            <a:ext cx="3236976" cy="1783080"/>
          </a:xfrm>
          <a:prstGeom prst="roundRect">
            <a:avLst/>
          </a:prstGeom>
          <a:solidFill>
            <a:srgbClr val="F5FAFB"/>
          </a:solidFill>
          <a:ln w="12700">
            <a:solidFill>
              <a:srgbClr val="DCEFED"/>
            </a:solidFill>
            <a:prstDash val="solid"/>
          </a:ln>
        </p:spPr>
      </p:sp>
      <p:sp>
        <p:nvSpPr>
          <p:cNvPr id="181" name="Text 58">
            <a:extLst>
              <a:ext uri="{FF2B5EF4-FFF2-40B4-BE49-F238E27FC236}">
                <a16:creationId xmlns:a16="http://schemas.microsoft.com/office/drawing/2014/main" id="{000E5164-11F1-40EA-9976-23C9F87D3269}"/>
              </a:ext>
            </a:extLst>
          </p:cNvPr>
          <p:cNvSpPr/>
          <p:nvPr/>
        </p:nvSpPr>
        <p:spPr>
          <a:xfrm>
            <a:off x="4703064" y="213588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8C8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Межстрановые</a:t>
            </a:r>
            <a:endParaRPr lang="en-US" sz="1600" dirty="0"/>
          </a:p>
        </p:txBody>
      </p:sp>
      <p:sp>
        <p:nvSpPr>
          <p:cNvPr id="182" name="Shape 59">
            <a:extLst>
              <a:ext uri="{FF2B5EF4-FFF2-40B4-BE49-F238E27FC236}">
                <a16:creationId xmlns:a16="http://schemas.microsoft.com/office/drawing/2014/main" id="{A6C38212-F07B-4652-B0EA-C875C18EFF83}"/>
              </a:ext>
            </a:extLst>
          </p:cNvPr>
          <p:cNvSpPr/>
          <p:nvPr/>
        </p:nvSpPr>
        <p:spPr>
          <a:xfrm>
            <a:off x="4703064" y="2364486"/>
            <a:ext cx="1188720" cy="0"/>
          </a:xfrm>
          <a:prstGeom prst="line">
            <a:avLst/>
          </a:prstGeom>
          <a:noFill/>
          <a:ln w="17780">
            <a:solidFill>
              <a:srgbClr val="1F8C88"/>
            </a:solidFill>
            <a:prstDash val="solid"/>
          </a:ln>
        </p:spPr>
      </p:sp>
      <p:sp>
        <p:nvSpPr>
          <p:cNvPr id="183" name="Text 60">
            <a:extLst>
              <a:ext uri="{FF2B5EF4-FFF2-40B4-BE49-F238E27FC236}">
                <a16:creationId xmlns:a16="http://schemas.microsoft.com/office/drawing/2014/main" id="{A9AC39F8-9FDC-4418-91A9-B024FAB807D2}"/>
              </a:ext>
            </a:extLst>
          </p:cNvPr>
          <p:cNvSpPr/>
          <p:nvPr/>
        </p:nvSpPr>
        <p:spPr>
          <a:xfrm>
            <a:off x="4703064" y="2565654"/>
            <a:ext cx="292608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2286" indent="-2286">
              <a:buSzPct val="100000"/>
              <a:buChar char="•"/>
            </a:pPr>
            <a:r>
              <a:rPr lang="en-US" sz="1600" dirty="0" err="1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Кладовщик</a:t>
            </a:r>
            <a:endParaRPr lang="en-US" sz="1600" dirty="0"/>
          </a:p>
          <a:p>
            <a:pPr marL="2286" indent="-2286">
              <a:buSzPct val="100000"/>
              <a:buChar char="•"/>
            </a:pPr>
            <a:r>
              <a:rPr lang="en-US" sz="1600" dirty="0" err="1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Гид-переводчик</a:t>
            </a:r>
            <a:endParaRPr lang="en-US" sz="1600" dirty="0"/>
          </a:p>
          <a:p>
            <a:pPr marL="2286" indent="-2286">
              <a:buSzPct val="100000"/>
              <a:buChar char="•"/>
            </a:pPr>
            <a:r>
              <a:rPr lang="en-US" sz="1600" dirty="0" err="1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Энергоаудитор</a:t>
            </a:r>
            <a:endParaRPr lang="en-US" sz="1600" dirty="0"/>
          </a:p>
          <a:p>
            <a:pPr marL="2286" indent="-2286">
              <a:buSzPct val="100000"/>
              <a:buChar char="•"/>
            </a:pPr>
            <a:r>
              <a:rPr lang="en-US" sz="1600" dirty="0" err="1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Водитель</a:t>
            </a:r>
            <a:r>
              <a:rPr lang="en-US" sz="1600" dirty="0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600" dirty="0" err="1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грузового</a:t>
            </a:r>
            <a:r>
              <a:rPr lang="ru-RU" sz="1600" dirty="0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600" dirty="0" err="1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автомобиля</a:t>
            </a:r>
            <a:endParaRPr lang="en-US" sz="1600" dirty="0"/>
          </a:p>
        </p:txBody>
      </p:sp>
      <p:sp>
        <p:nvSpPr>
          <p:cNvPr id="184" name="Shape 61">
            <a:extLst>
              <a:ext uri="{FF2B5EF4-FFF2-40B4-BE49-F238E27FC236}">
                <a16:creationId xmlns:a16="http://schemas.microsoft.com/office/drawing/2014/main" id="{5347127D-1CA2-450B-9A9A-8B096CC51B18}"/>
              </a:ext>
            </a:extLst>
          </p:cNvPr>
          <p:cNvSpPr/>
          <p:nvPr/>
        </p:nvSpPr>
        <p:spPr>
          <a:xfrm>
            <a:off x="7144512" y="2245614"/>
            <a:ext cx="530352" cy="310896"/>
          </a:xfrm>
          <a:prstGeom prst="roundRect">
            <a:avLst/>
          </a:prstGeom>
          <a:solidFill>
            <a:srgbClr val="1F8C88"/>
          </a:solidFill>
          <a:ln w="12700">
            <a:solidFill>
              <a:srgbClr val="1F8C88"/>
            </a:solidFill>
            <a:prstDash val="solid"/>
          </a:ln>
        </p:spPr>
      </p:sp>
      <p:sp>
        <p:nvSpPr>
          <p:cNvPr id="185" name="Text 62">
            <a:extLst>
              <a:ext uri="{FF2B5EF4-FFF2-40B4-BE49-F238E27FC236}">
                <a16:creationId xmlns:a16="http://schemas.microsoft.com/office/drawing/2014/main" id="{AA90C05E-332C-4C0A-A686-8AAD89BF698D}"/>
              </a:ext>
            </a:extLst>
          </p:cNvPr>
          <p:cNvSpPr/>
          <p:nvPr/>
        </p:nvSpPr>
        <p:spPr>
          <a:xfrm>
            <a:off x="7144512" y="2318766"/>
            <a:ext cx="53035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186" name="Shape 63">
            <a:extLst>
              <a:ext uri="{FF2B5EF4-FFF2-40B4-BE49-F238E27FC236}">
                <a16:creationId xmlns:a16="http://schemas.microsoft.com/office/drawing/2014/main" id="{19D3DDEC-352E-45ED-B53E-D6F34C9F01E5}"/>
              </a:ext>
            </a:extLst>
          </p:cNvPr>
          <p:cNvSpPr/>
          <p:nvPr/>
        </p:nvSpPr>
        <p:spPr>
          <a:xfrm>
            <a:off x="4584192" y="3964686"/>
            <a:ext cx="3236976" cy="1490472"/>
          </a:xfrm>
          <a:prstGeom prst="roundRect">
            <a:avLst/>
          </a:prstGeom>
          <a:solidFill>
            <a:srgbClr val="FFFAF1"/>
          </a:solidFill>
          <a:ln w="12700">
            <a:solidFill>
              <a:srgbClr val="F1D9A8"/>
            </a:solidFill>
            <a:prstDash val="solid"/>
          </a:ln>
        </p:spPr>
      </p:sp>
      <p:sp>
        <p:nvSpPr>
          <p:cNvPr id="187" name="Text 64">
            <a:extLst>
              <a:ext uri="{FF2B5EF4-FFF2-40B4-BE49-F238E27FC236}">
                <a16:creationId xmlns:a16="http://schemas.microsoft.com/office/drawing/2014/main" id="{8B848FAE-AF04-4293-BE71-3B43D846A32B}"/>
              </a:ext>
            </a:extLst>
          </p:cNvPr>
          <p:cNvSpPr/>
          <p:nvPr/>
        </p:nvSpPr>
        <p:spPr>
          <a:xfrm>
            <a:off x="4703064" y="4092702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09B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Национальные</a:t>
            </a:r>
            <a:endParaRPr lang="en-US" sz="1600" dirty="0"/>
          </a:p>
        </p:txBody>
      </p:sp>
      <p:sp>
        <p:nvSpPr>
          <p:cNvPr id="188" name="Shape 65">
            <a:extLst>
              <a:ext uri="{FF2B5EF4-FFF2-40B4-BE49-F238E27FC236}">
                <a16:creationId xmlns:a16="http://schemas.microsoft.com/office/drawing/2014/main" id="{E096F5C1-ACD6-413C-8463-185F64F8C6E8}"/>
              </a:ext>
            </a:extLst>
          </p:cNvPr>
          <p:cNvSpPr/>
          <p:nvPr/>
        </p:nvSpPr>
        <p:spPr>
          <a:xfrm>
            <a:off x="4703064" y="4321302"/>
            <a:ext cx="1115568" cy="0"/>
          </a:xfrm>
          <a:prstGeom prst="line">
            <a:avLst/>
          </a:prstGeom>
          <a:noFill/>
          <a:ln w="17780">
            <a:solidFill>
              <a:srgbClr val="E09B2D"/>
            </a:solidFill>
            <a:prstDash val="solid"/>
          </a:ln>
        </p:spPr>
      </p:sp>
      <p:sp>
        <p:nvSpPr>
          <p:cNvPr id="189" name="Text 66">
            <a:extLst>
              <a:ext uri="{FF2B5EF4-FFF2-40B4-BE49-F238E27FC236}">
                <a16:creationId xmlns:a16="http://schemas.microsoft.com/office/drawing/2014/main" id="{764313CA-0263-4359-9A3E-FA344A7C591B}"/>
              </a:ext>
            </a:extLst>
          </p:cNvPr>
          <p:cNvSpPr/>
          <p:nvPr/>
        </p:nvSpPr>
        <p:spPr>
          <a:xfrm>
            <a:off x="4703064" y="4531614"/>
            <a:ext cx="29260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2286" indent="-2286">
              <a:buSzPct val="100000"/>
              <a:buChar char="•"/>
            </a:pPr>
            <a:r>
              <a:rPr lang="en-US" sz="1600" dirty="0" err="1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Швея</a:t>
            </a:r>
            <a:endParaRPr lang="en-US" sz="1600" dirty="0"/>
          </a:p>
          <a:p>
            <a:pPr marL="2286" indent="-2286">
              <a:buSzPct val="100000"/>
              <a:buChar char="•"/>
            </a:pPr>
            <a:r>
              <a:rPr lang="en-US" sz="1600" dirty="0" err="1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Штукатур</a:t>
            </a:r>
            <a:endParaRPr lang="en-US" sz="1600" dirty="0"/>
          </a:p>
          <a:p>
            <a:pPr marL="2286" indent="-2286">
              <a:buSzPct val="100000"/>
              <a:buChar char="•"/>
            </a:pPr>
            <a:r>
              <a:rPr lang="en-US" sz="1600" dirty="0" err="1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Водитель</a:t>
            </a:r>
            <a:r>
              <a:rPr lang="en-US" sz="1600" dirty="0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грузового автомобиля</a:t>
            </a:r>
            <a:endParaRPr lang="en-US" sz="1600" dirty="0"/>
          </a:p>
        </p:txBody>
      </p:sp>
      <p:sp>
        <p:nvSpPr>
          <p:cNvPr id="190" name="Shape 67">
            <a:extLst>
              <a:ext uri="{FF2B5EF4-FFF2-40B4-BE49-F238E27FC236}">
                <a16:creationId xmlns:a16="http://schemas.microsoft.com/office/drawing/2014/main" id="{2948DCFC-FDA5-42D5-B346-0EF16B339A6C}"/>
              </a:ext>
            </a:extLst>
          </p:cNvPr>
          <p:cNvSpPr/>
          <p:nvPr/>
        </p:nvSpPr>
        <p:spPr>
          <a:xfrm>
            <a:off x="7144512" y="4202430"/>
            <a:ext cx="530352" cy="310896"/>
          </a:xfrm>
          <a:prstGeom prst="roundRect">
            <a:avLst/>
          </a:prstGeom>
          <a:solidFill>
            <a:srgbClr val="E09B2D"/>
          </a:solidFill>
          <a:ln w="12700">
            <a:solidFill>
              <a:srgbClr val="E09B2D"/>
            </a:solidFill>
            <a:prstDash val="solid"/>
          </a:ln>
        </p:spPr>
      </p:sp>
      <p:sp>
        <p:nvSpPr>
          <p:cNvPr id="191" name="Text 68">
            <a:extLst>
              <a:ext uri="{FF2B5EF4-FFF2-40B4-BE49-F238E27FC236}">
                <a16:creationId xmlns:a16="http://schemas.microsoft.com/office/drawing/2014/main" id="{E4C81737-7F07-4BAE-B571-3D983764DD1D}"/>
              </a:ext>
            </a:extLst>
          </p:cNvPr>
          <p:cNvSpPr/>
          <p:nvPr/>
        </p:nvSpPr>
        <p:spPr>
          <a:xfrm>
            <a:off x="7144512" y="4275582"/>
            <a:ext cx="53035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94" name="Text 71">
            <a:extLst>
              <a:ext uri="{FF2B5EF4-FFF2-40B4-BE49-F238E27FC236}">
                <a16:creationId xmlns:a16="http://schemas.microsoft.com/office/drawing/2014/main" id="{AE189832-85F9-484B-B2F9-4B84FBFF2A60}"/>
              </a:ext>
            </a:extLst>
          </p:cNvPr>
          <p:cNvSpPr/>
          <p:nvPr/>
        </p:nvSpPr>
        <p:spPr>
          <a:xfrm>
            <a:off x="8543544" y="2026158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D728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Для валидации через центры оценки квалификаций была выбрана профессия</a:t>
            </a:r>
            <a:endParaRPr lang="en-US" sz="1400" dirty="0"/>
          </a:p>
        </p:txBody>
      </p:sp>
      <p:sp>
        <p:nvSpPr>
          <p:cNvPr id="195" name="Shape 72">
            <a:extLst>
              <a:ext uri="{FF2B5EF4-FFF2-40B4-BE49-F238E27FC236}">
                <a16:creationId xmlns:a16="http://schemas.microsoft.com/office/drawing/2014/main" id="{FA55F7B3-FE73-49DF-A73C-6FAF2BAE3A18}"/>
              </a:ext>
            </a:extLst>
          </p:cNvPr>
          <p:cNvSpPr/>
          <p:nvPr/>
        </p:nvSpPr>
        <p:spPr>
          <a:xfrm>
            <a:off x="8780907" y="2880480"/>
            <a:ext cx="2450592" cy="449270"/>
          </a:xfrm>
          <a:prstGeom prst="roundRect">
            <a:avLst/>
          </a:prstGeom>
          <a:solidFill>
            <a:srgbClr val="F8E8C8"/>
          </a:solidFill>
          <a:ln w="15240">
            <a:solidFill>
              <a:srgbClr val="E8C67B"/>
            </a:solidFill>
            <a:prstDash val="solid"/>
          </a:ln>
          <a:effectLst>
            <a:outerShdw blurRad="16510" dist="7620" dir="2700000" algn="bl" rotWithShape="0">
              <a:srgbClr val="A36A12">
                <a:alpha val="12000"/>
              </a:srgbClr>
            </a:outerShdw>
          </a:effectLst>
        </p:spPr>
      </p:sp>
      <p:sp>
        <p:nvSpPr>
          <p:cNvPr id="197" name="Text 73">
            <a:extLst>
              <a:ext uri="{FF2B5EF4-FFF2-40B4-BE49-F238E27FC236}">
                <a16:creationId xmlns:a16="http://schemas.microsoft.com/office/drawing/2014/main" id="{35031401-8FB6-420B-B0E1-D42E6262D9A6}"/>
              </a:ext>
            </a:extLst>
          </p:cNvPr>
          <p:cNvSpPr/>
          <p:nvPr/>
        </p:nvSpPr>
        <p:spPr>
          <a:xfrm>
            <a:off x="9137523" y="2997137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73A6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ШТУКАТУР</a:t>
            </a:r>
            <a:endParaRPr lang="en-US" sz="1400" dirty="0"/>
          </a:p>
        </p:txBody>
      </p:sp>
      <p:sp>
        <p:nvSpPr>
          <p:cNvPr id="198" name="Shape 74">
            <a:extLst>
              <a:ext uri="{FF2B5EF4-FFF2-40B4-BE49-F238E27FC236}">
                <a16:creationId xmlns:a16="http://schemas.microsoft.com/office/drawing/2014/main" id="{B31CBC39-4742-4926-836C-31AD075BC90A}"/>
              </a:ext>
            </a:extLst>
          </p:cNvPr>
          <p:cNvSpPr/>
          <p:nvPr/>
        </p:nvSpPr>
        <p:spPr>
          <a:xfrm rot="5400000">
            <a:off x="9951720" y="3653790"/>
            <a:ext cx="237744" cy="219456"/>
          </a:xfrm>
          <a:prstGeom prst="chevron">
            <a:avLst/>
          </a:prstGeom>
          <a:solidFill>
            <a:srgbClr val="E09B2D"/>
          </a:solidFill>
          <a:ln w="12700">
            <a:solidFill>
              <a:srgbClr val="E09B2D"/>
            </a:solidFill>
            <a:prstDash val="solid"/>
          </a:ln>
        </p:spPr>
      </p:sp>
      <p:sp>
        <p:nvSpPr>
          <p:cNvPr id="199" name="Shape 75">
            <a:extLst>
              <a:ext uri="{FF2B5EF4-FFF2-40B4-BE49-F238E27FC236}">
                <a16:creationId xmlns:a16="http://schemas.microsoft.com/office/drawing/2014/main" id="{A785BBB6-F70F-473D-AA5E-F2298E9456BD}"/>
              </a:ext>
            </a:extLst>
          </p:cNvPr>
          <p:cNvSpPr/>
          <p:nvPr/>
        </p:nvSpPr>
        <p:spPr>
          <a:xfrm>
            <a:off x="8681085" y="5455157"/>
            <a:ext cx="2798064" cy="549415"/>
          </a:xfrm>
          <a:prstGeom prst="roundRect">
            <a:avLst/>
          </a:prstGeom>
          <a:solidFill>
            <a:srgbClr val="F8FBFD"/>
          </a:solidFill>
          <a:ln w="15240">
            <a:solidFill>
              <a:srgbClr val="D9E0E7"/>
            </a:solidFill>
            <a:prstDash val="solid"/>
          </a:ln>
        </p:spPr>
      </p:sp>
      <p:sp>
        <p:nvSpPr>
          <p:cNvPr id="200" name="Text 76">
            <a:extLst>
              <a:ext uri="{FF2B5EF4-FFF2-40B4-BE49-F238E27FC236}">
                <a16:creationId xmlns:a16="http://schemas.microsoft.com/office/drawing/2014/main" id="{95EDF12C-FB40-4861-849A-42F1CC26DE52}"/>
              </a:ext>
            </a:extLst>
          </p:cNvPr>
          <p:cNvSpPr/>
          <p:nvPr/>
        </p:nvSpPr>
        <p:spPr>
          <a:xfrm>
            <a:off x="8681085" y="5536311"/>
            <a:ext cx="2776347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 err="1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Валидация</a:t>
            </a:r>
            <a:r>
              <a:rPr lang="en-US" sz="1400" b="1" dirty="0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через</a:t>
            </a:r>
            <a:r>
              <a:rPr lang="ru-RU" sz="1400" b="1" dirty="0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центры</a:t>
            </a:r>
            <a:r>
              <a:rPr lang="en-US" sz="1400" b="1" dirty="0">
                <a:solidFill>
                  <a:srgbClr val="173A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оценки квалификаций</a:t>
            </a:r>
            <a:endParaRPr lang="en-US" sz="1400" dirty="0"/>
          </a:p>
        </p:txBody>
      </p:sp>
      <p:sp>
        <p:nvSpPr>
          <p:cNvPr id="201" name="Shape 77">
            <a:extLst>
              <a:ext uri="{FF2B5EF4-FFF2-40B4-BE49-F238E27FC236}">
                <a16:creationId xmlns:a16="http://schemas.microsoft.com/office/drawing/2014/main" id="{E904DE34-07E6-440F-A12C-7284B5CBFD07}"/>
              </a:ext>
            </a:extLst>
          </p:cNvPr>
          <p:cNvSpPr/>
          <p:nvPr/>
        </p:nvSpPr>
        <p:spPr>
          <a:xfrm rot="5400000">
            <a:off x="9951720" y="5016246"/>
            <a:ext cx="237744" cy="219456"/>
          </a:xfrm>
          <a:prstGeom prst="chevron">
            <a:avLst/>
          </a:prstGeom>
          <a:solidFill>
            <a:srgbClr val="E09B2D"/>
          </a:solidFill>
          <a:ln w="12700">
            <a:solidFill>
              <a:srgbClr val="E09B2D"/>
            </a:solidFill>
            <a:prstDash val="solid"/>
          </a:ln>
        </p:spPr>
      </p:sp>
      <p:sp>
        <p:nvSpPr>
          <p:cNvPr id="202" name="Shape 78">
            <a:extLst>
              <a:ext uri="{FF2B5EF4-FFF2-40B4-BE49-F238E27FC236}">
                <a16:creationId xmlns:a16="http://schemas.microsoft.com/office/drawing/2014/main" id="{4FF26E67-C446-4BC1-9EFD-3C04BE11F468}"/>
              </a:ext>
            </a:extLst>
          </p:cNvPr>
          <p:cNvSpPr/>
          <p:nvPr/>
        </p:nvSpPr>
        <p:spPr>
          <a:xfrm>
            <a:off x="8663559" y="4024694"/>
            <a:ext cx="2798064" cy="660286"/>
          </a:xfrm>
          <a:prstGeom prst="roundRect">
            <a:avLst/>
          </a:prstGeom>
          <a:solidFill>
            <a:srgbClr val="FFFDF7"/>
          </a:solidFill>
          <a:ln w="15240">
            <a:solidFill>
              <a:srgbClr val="E8D6A4"/>
            </a:solidFill>
            <a:prstDash val="solid"/>
          </a:ln>
        </p:spPr>
      </p:sp>
      <p:sp>
        <p:nvSpPr>
          <p:cNvPr id="203" name="Shape 79">
            <a:extLst>
              <a:ext uri="{FF2B5EF4-FFF2-40B4-BE49-F238E27FC236}">
                <a16:creationId xmlns:a16="http://schemas.microsoft.com/office/drawing/2014/main" id="{15D5ADCA-E84B-4BBF-8870-A733A28ACE42}"/>
              </a:ext>
            </a:extLst>
          </p:cNvPr>
          <p:cNvSpPr/>
          <p:nvPr/>
        </p:nvSpPr>
        <p:spPr>
          <a:xfrm>
            <a:off x="8770620" y="4133660"/>
            <a:ext cx="420624" cy="420624"/>
          </a:xfrm>
          <a:prstGeom prst="ellipse">
            <a:avLst/>
          </a:prstGeom>
          <a:solidFill>
            <a:srgbClr val="FFF5DD"/>
          </a:solidFill>
          <a:ln w="12700">
            <a:solidFill>
              <a:srgbClr val="FFF5DD"/>
            </a:solidFill>
            <a:prstDash val="solid"/>
          </a:ln>
          <a:effectLst>
            <a:outerShdw blurRad="19050" dist="7620" dir="2700000" algn="bl" rotWithShape="0">
              <a:srgbClr val="000000">
                <a:alpha val="18000"/>
              </a:srgbClr>
            </a:outerShdw>
          </a:effectLst>
        </p:spPr>
      </p:sp>
      <p:sp>
        <p:nvSpPr>
          <p:cNvPr id="205" name="Text 80">
            <a:extLst>
              <a:ext uri="{FF2B5EF4-FFF2-40B4-BE49-F238E27FC236}">
                <a16:creationId xmlns:a16="http://schemas.microsoft.com/office/drawing/2014/main" id="{8AA87924-4619-4688-8791-B126600D9A17}"/>
              </a:ext>
            </a:extLst>
          </p:cNvPr>
          <p:cNvSpPr/>
          <p:nvPr/>
        </p:nvSpPr>
        <p:spPr>
          <a:xfrm>
            <a:off x="9156192" y="4120134"/>
            <a:ext cx="215798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1400" b="1" dirty="0"/>
              <a:t>Разработаны оценочные стандарты</a:t>
            </a:r>
            <a:endParaRPr lang="en-US" sz="1400" b="1" dirty="0"/>
          </a:p>
        </p:txBody>
      </p:sp>
      <p:pic>
        <p:nvPicPr>
          <p:cNvPr id="207" name="Image 1" descr="/mnt/data/darya_logo_transparent.png">
            <a:extLst>
              <a:ext uri="{FF2B5EF4-FFF2-40B4-BE49-F238E27FC236}">
                <a16:creationId xmlns:a16="http://schemas.microsoft.com/office/drawing/2014/main" id="{6C4F3021-B00C-4D6E-8028-9B39943958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4380" y="134131"/>
            <a:ext cx="2097958" cy="797224"/>
          </a:xfrm>
          <a:prstGeom prst="rect">
            <a:avLst/>
          </a:prstGeom>
        </p:spPr>
      </p:pic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2DC0E9D4-2229-43B9-9D55-B0E397A12C1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0244" y="1275444"/>
            <a:ext cx="559862" cy="394775"/>
          </a:xfrm>
          <a:prstGeom prst="rect">
            <a:avLst/>
          </a:prstGeom>
        </p:spPr>
      </p:pic>
      <p:pic>
        <p:nvPicPr>
          <p:cNvPr id="86" name="Picture 2" descr="https://i0.wp.com/cdn0.iconfinder.com/data/icons/business-437/128/Business-34-512.png">
            <a:extLst>
              <a:ext uri="{FF2B5EF4-FFF2-40B4-BE49-F238E27FC236}">
                <a16:creationId xmlns:a16="http://schemas.microsoft.com/office/drawing/2014/main" id="{1CB1E5BF-7F71-4594-8402-4B87812C1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886" y="1294758"/>
            <a:ext cx="376348" cy="376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6" descr="https://www.pinclipart.com/picdir/big/197-1977352_continuous-learning-icon-book-v-neck-tees-clipart.png">
            <a:extLst>
              <a:ext uri="{FF2B5EF4-FFF2-40B4-BE49-F238E27FC236}">
                <a16:creationId xmlns:a16="http://schemas.microsoft.com/office/drawing/2014/main" id="{335ECB39-8E0D-43DC-87E0-70F85AF47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861" y="1304368"/>
            <a:ext cx="392079" cy="33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14" descr="ÐÐ°ÑÑÐ¸Ð½ÐºÐ¸ Ð¿Ð¾ Ð·Ð°Ð¿ÑÐ¾ÑÑ ÑÐµÑÑ Ð¸ÐºÐ¾Ð½ÐºÐ°">
            <a:extLst>
              <a:ext uri="{FF2B5EF4-FFF2-40B4-BE49-F238E27FC236}">
                <a16:creationId xmlns:a16="http://schemas.microsoft.com/office/drawing/2014/main" id="{31A71493-197A-4FBC-B75A-9DDF2E398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2083" y="4160552"/>
            <a:ext cx="373760" cy="37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E7BC2E-2668-4536-AC6A-620FB2BAC7C2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00" y="3868724"/>
            <a:ext cx="313463" cy="3134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6BFD7B-212D-45DA-A879-635EBDEDDACA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328" y="3877172"/>
            <a:ext cx="332503" cy="3325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0079AC-8E11-42E5-AA04-549029B76B72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6" y="4330446"/>
            <a:ext cx="279645" cy="27964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B9AA8A3-3F22-466F-B7AA-BE4B32611D5C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921" y="4326170"/>
            <a:ext cx="322667" cy="32266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3E3E229-1900-4CFA-9EE0-8745CCB82D34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84" y="4790931"/>
            <a:ext cx="329244" cy="329244"/>
          </a:xfrm>
          <a:prstGeom prst="rect">
            <a:avLst/>
          </a:prstGeom>
        </p:spPr>
      </p:pic>
      <p:pic>
        <p:nvPicPr>
          <p:cNvPr id="92" name="Image 1" descr="/mnt/data/pptx_unzip/ppt/media/image8.png">
            <a:extLst>
              <a:ext uri="{FF2B5EF4-FFF2-40B4-BE49-F238E27FC236}">
                <a16:creationId xmlns:a16="http://schemas.microsoft.com/office/drawing/2014/main" id="{321A3A65-C8F1-480D-940C-26EA903986C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0040" y="201168"/>
            <a:ext cx="393192" cy="393192"/>
          </a:xfrm>
          <a:prstGeom prst="rect">
            <a:avLst/>
          </a:prstGeom>
        </p:spPr>
      </p:pic>
      <p:sp>
        <p:nvSpPr>
          <p:cNvPr id="93" name="Text 2">
            <a:extLst>
              <a:ext uri="{FF2B5EF4-FFF2-40B4-BE49-F238E27FC236}">
                <a16:creationId xmlns:a16="http://schemas.microsoft.com/office/drawing/2014/main" id="{BB5CF0A3-199A-4AE4-813A-FDB3587C6C03}"/>
              </a:ext>
            </a:extLst>
          </p:cNvPr>
          <p:cNvSpPr/>
          <p:nvPr/>
        </p:nvSpPr>
        <p:spPr>
          <a:xfrm>
            <a:off x="777240" y="210312"/>
            <a:ext cx="1855893" cy="32004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ИНСТИТУТ РАЗВИТИЯ НАЦИОНАЛЬНОЙ СИСТЕМЫ КВАЛИФИКАЦИЙ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70047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slide-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 1" descr="/mnt/data/pptx_unzip/ppt/media/image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201168"/>
            <a:ext cx="393192" cy="39319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34060" y="265176"/>
            <a:ext cx="1839807" cy="32004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ИНСТИТУТ РАЗВИТИЯ НАЦИОНАЛЬНОЙ СИСТЕМЫ КВАЛИФИКАЦИЙ</a:t>
            </a:r>
            <a:endParaRPr lang="en-US" sz="800" dirty="0"/>
          </a:p>
        </p:txBody>
      </p:sp>
      <p:pic>
        <p:nvPicPr>
          <p:cNvPr id="7" name="Image 2" descr="/mnt/data/pptx_unzip/ppt/media/image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4120" y="164592"/>
            <a:ext cx="1417320" cy="86868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199630" y="245872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Флагманские достижения DARYA в Узбекистане</a:t>
            </a:r>
            <a:endParaRPr lang="en-US" sz="2500" dirty="0"/>
          </a:p>
        </p:txBody>
      </p:sp>
      <p:sp>
        <p:nvSpPr>
          <p:cNvPr id="10" name="Text 5"/>
          <p:cNvSpPr/>
          <p:nvPr/>
        </p:nvSpPr>
        <p:spPr>
          <a:xfrm>
            <a:off x="11292840" y="641908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800" dirty="0"/>
          </a:p>
        </p:txBody>
      </p:sp>
      <p:sp>
        <p:nvSpPr>
          <p:cNvPr id="11" name="Text 6"/>
          <p:cNvSpPr/>
          <p:nvPr/>
        </p:nvSpPr>
        <p:spPr>
          <a:xfrm>
            <a:off x="640080" y="1691640"/>
            <a:ext cx="5989320" cy="78638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DARYA стал практическим мостом между разработкой профессиональных стандартов, </a:t>
            </a:r>
            <a:r>
              <a:rPr lang="en-US" sz="2000" b="1" dirty="0" err="1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оценкой</a:t>
            </a:r>
            <a:r>
              <a:rPr lang="en-US" sz="20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 признанием результатов обучения.</a:t>
            </a:r>
            <a:endParaRPr lang="en-US" sz="2000" dirty="0"/>
          </a:p>
        </p:txBody>
      </p:sp>
      <p:sp>
        <p:nvSpPr>
          <p:cNvPr id="12" name="Text 7"/>
          <p:cNvSpPr/>
          <p:nvPr/>
        </p:nvSpPr>
        <p:spPr>
          <a:xfrm>
            <a:off x="658367" y="2743200"/>
            <a:ext cx="5989319" cy="1965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6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Сформирован пакет современных профессиональных стандартов: межстрановые и национальные профили.
</a:t>
            </a:r>
            <a:r>
              <a:rPr lang="en-US" sz="160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6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Пилотная валидация через центры оценки квалификаций выбрала профессию «Штукатур» как практическую модель.
</a:t>
            </a:r>
            <a:r>
              <a:rPr lang="en-US" sz="160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6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Разработаны оценочные стандарты и подходы, применимые для масштабирования на другие профессии.</a:t>
            </a:r>
            <a:endParaRPr lang="en-US" sz="1600" dirty="0"/>
          </a:p>
        </p:txBody>
      </p:sp>
      <p:pic>
        <p:nvPicPr>
          <p:cNvPr id="25" name="Image 3" descr="/mnt/data/pptx_unzip/ppt/media/image7.png"/>
          <p:cNvPicPr>
            <a:picLocks noChangeAspect="1"/>
          </p:cNvPicPr>
          <p:nvPr/>
        </p:nvPicPr>
        <p:blipFill>
          <a:blip r:embed="rId6">
            <a:alphaModFix amt="96000"/>
          </a:blip>
          <a:stretch>
            <a:fillRect/>
          </a:stretch>
        </p:blipFill>
        <p:spPr>
          <a:xfrm>
            <a:off x="6629400" y="1627632"/>
            <a:ext cx="4800600" cy="2724912"/>
          </a:xfrm>
          <a:prstGeom prst="rect">
            <a:avLst/>
          </a:prstGeom>
        </p:spPr>
      </p:pic>
      <p:pic>
        <p:nvPicPr>
          <p:cNvPr id="26" name="Image 4" descr="/mnt/data/pptx_unzip/ppt/media/image1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2750" y="4617720"/>
            <a:ext cx="914400" cy="914400"/>
          </a:xfrm>
          <a:prstGeom prst="rect">
            <a:avLst/>
          </a:prstGeom>
        </p:spPr>
      </p:pic>
      <p:pic>
        <p:nvPicPr>
          <p:cNvPr id="27" name="Image 5" descr="/mnt/data/pptx_unzip/ppt/media/image12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5750" y="4617720"/>
            <a:ext cx="914400" cy="914400"/>
          </a:xfrm>
          <a:prstGeom prst="rect">
            <a:avLst/>
          </a:prstGeom>
        </p:spPr>
      </p:pic>
      <p:pic>
        <p:nvPicPr>
          <p:cNvPr id="28" name="Image 6" descr="/mnt/data/pptx_unzip/ppt/media/image14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8750" y="4617720"/>
            <a:ext cx="914400" cy="914400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3960722" y="5726176"/>
            <a:ext cx="4700677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23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Добавленная ценность: </a:t>
            </a:r>
            <a:r>
              <a:rPr lang="en-US" sz="1230" b="1" dirty="0" err="1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единая</a:t>
            </a:r>
            <a:r>
              <a:rPr lang="en-US" sz="123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23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методология</a:t>
            </a:r>
            <a:r>
              <a:rPr lang="en-US" sz="123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компетентностный подход и переход от методологии к реальной оценке навыков.</a:t>
            </a:r>
            <a:endParaRPr lang="en-US" sz="123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slide-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 1" descr="/mnt/data/pptx_unzip/ppt/media/image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201168"/>
            <a:ext cx="393192" cy="39319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77240" y="210312"/>
            <a:ext cx="1855893" cy="32004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ИНСТИТУТ РАЗВИТИЯ НАЦИОНАЛЬНОЙ СИСТЕМЫ КВАЛИФИКАЦИЙ</a:t>
            </a:r>
            <a:endParaRPr lang="en-US" sz="800" dirty="0"/>
          </a:p>
        </p:txBody>
      </p:sp>
      <p:pic>
        <p:nvPicPr>
          <p:cNvPr id="7" name="Image 2" descr="/mnt/data/pptx_unzip/ppt/media/image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4120" y="164592"/>
            <a:ext cx="1417320" cy="86868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455907" y="164592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Прогресс, результаты и партнёрские отношения</a:t>
            </a:r>
            <a:endParaRPr lang="en-US" sz="2500" dirty="0"/>
          </a:p>
        </p:txBody>
      </p:sp>
      <p:sp>
        <p:nvSpPr>
          <p:cNvPr id="10" name="Text 5"/>
          <p:cNvSpPr/>
          <p:nvPr/>
        </p:nvSpPr>
        <p:spPr>
          <a:xfrm>
            <a:off x="11292840" y="641908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800" dirty="0"/>
          </a:p>
        </p:txBody>
      </p:sp>
      <p:sp>
        <p:nvSpPr>
          <p:cNvPr id="11" name="Text 6"/>
          <p:cNvSpPr/>
          <p:nvPr/>
        </p:nvSpPr>
        <p:spPr>
          <a:xfrm>
            <a:off x="1029546" y="1698582"/>
            <a:ext cx="9692640" cy="6583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DARYA усилил институциональное взаимодействие между государством, отраслевыми советами, работодателями, экспертами и организациями образования.</a:t>
            </a:r>
            <a:endParaRPr lang="en-US" sz="2000" dirty="0"/>
          </a:p>
        </p:txBody>
      </p:sp>
      <p:sp>
        <p:nvSpPr>
          <p:cNvPr id="12" name="Text 7"/>
          <p:cNvSpPr/>
          <p:nvPr/>
        </p:nvSpPr>
        <p:spPr>
          <a:xfrm>
            <a:off x="1029546" y="2541861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Кто получил пользу</a:t>
            </a:r>
            <a:endParaRPr lang="en-US" sz="1600" dirty="0"/>
          </a:p>
        </p:txBody>
      </p:sp>
      <p:sp>
        <p:nvSpPr>
          <p:cNvPr id="13" name="Shape 8"/>
          <p:cNvSpPr/>
          <p:nvPr/>
        </p:nvSpPr>
        <p:spPr>
          <a:xfrm>
            <a:off x="1029546" y="2861901"/>
            <a:ext cx="2743200" cy="0"/>
          </a:xfrm>
          <a:prstGeom prst="line">
            <a:avLst/>
          </a:prstGeom>
          <a:noFill/>
          <a:ln w="12700">
            <a:solidFill>
              <a:srgbClr val="008EA8"/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1029546" y="2962485"/>
            <a:ext cx="4558454" cy="15346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6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национальные эксперты и разработчики стандартов;
</a:t>
            </a:r>
            <a:r>
              <a:rPr lang="en-US" sz="160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6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отраслевые советы и работодатели;
</a:t>
            </a:r>
            <a:r>
              <a:rPr lang="en-US" sz="160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6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центры оценки квалификаций и оценщики;
</a:t>
            </a:r>
            <a:r>
              <a:rPr lang="en-US" sz="160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6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система образования и будущие соискатели квалификаций.</a:t>
            </a:r>
            <a:endParaRPr lang="en-US" sz="1600" dirty="0"/>
          </a:p>
        </p:txBody>
      </p:sp>
      <p:pic>
        <p:nvPicPr>
          <p:cNvPr id="29" name="Image 3" descr="/mnt/data/pptx_unzip/ppt/media/image18.png"/>
          <p:cNvPicPr>
            <a:picLocks noChangeAspect="1"/>
          </p:cNvPicPr>
          <p:nvPr/>
        </p:nvPicPr>
        <p:blipFill>
          <a:blip r:embed="rId6"/>
          <a:srcRect l="1957" r="1957"/>
          <a:stretch/>
        </p:blipFill>
        <p:spPr>
          <a:xfrm>
            <a:off x="4182533" y="4497157"/>
            <a:ext cx="3520440" cy="1965960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4182533" y="6517981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Партнёрский формат работы</a:t>
            </a:r>
            <a:endParaRPr lang="en-US" sz="850" dirty="0"/>
          </a:p>
        </p:txBody>
      </p:sp>
      <p:pic>
        <p:nvPicPr>
          <p:cNvPr id="31" name="Image 4" descr="/mnt/data/pptx_unzip/ppt/media/image2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8285" y="2569293"/>
            <a:ext cx="640080" cy="640080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6785525" y="2578437"/>
            <a:ext cx="483074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Секторы пилота: туризм, логистика и хранение, коммунальные услуги, строительство, электронная коммерция.</a:t>
            </a:r>
            <a:endParaRPr lang="en-US" sz="1600" dirty="0"/>
          </a:p>
        </p:txBody>
      </p:sp>
      <p:pic>
        <p:nvPicPr>
          <p:cNvPr id="33" name="Image 5" descr="/mnt/data/pptx_unzip/ppt/media/image49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8285" y="3575133"/>
            <a:ext cx="640080" cy="640080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6785524" y="3575133"/>
            <a:ext cx="4619075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Региональная работа включала Казахстан, Узбекистан, Кыргызстан, Таджикистан и Туркменистан.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slide-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 1" descr="/mnt/data/pptx_unzip/ppt/media/image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201168"/>
            <a:ext cx="393192" cy="39319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77240" y="21031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ИНСТИТУТ РАЗВИТИЯ НАЦИОНАЛЬНОЙ СИСТЕМЫ КВАЛИФИКАЦИЙ</a:t>
            </a:r>
            <a:endParaRPr lang="en-US" sz="800" dirty="0"/>
          </a:p>
        </p:txBody>
      </p:sp>
      <p:pic>
        <p:nvPicPr>
          <p:cNvPr id="7" name="Image 2" descr="/mnt/data/pptx_unzip/ppt/media/image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4120" y="164592"/>
            <a:ext cx="1417320" cy="86868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450592" y="256032"/>
            <a:ext cx="7583577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Внедрение подходов и инструментов DARYA на национальном уровне</a:t>
            </a:r>
            <a:endParaRPr lang="en-US" sz="2000" dirty="0"/>
          </a:p>
        </p:txBody>
      </p:sp>
      <p:sp>
        <p:nvSpPr>
          <p:cNvPr id="10" name="Text 5"/>
          <p:cNvSpPr/>
          <p:nvPr/>
        </p:nvSpPr>
        <p:spPr>
          <a:xfrm>
            <a:off x="11292840" y="641908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800" dirty="0"/>
          </a:p>
        </p:txBody>
      </p:sp>
      <p:sp>
        <p:nvSpPr>
          <p:cNvPr id="11" name="Text 6"/>
          <p:cNvSpPr/>
          <p:nvPr/>
        </p:nvSpPr>
        <p:spPr>
          <a:xfrm>
            <a:off x="640080" y="1700784"/>
            <a:ext cx="8046720" cy="6583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62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Ключевой результат — переход от пилотирования к </a:t>
            </a:r>
            <a:r>
              <a:rPr lang="en-US" sz="1620" b="1" dirty="0" err="1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практике</a:t>
            </a:r>
            <a:r>
              <a:rPr lang="en-US" sz="162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</a:p>
          <a:p>
            <a:pPr marL="0" indent="0">
              <a:buNone/>
            </a:pPr>
            <a:r>
              <a:rPr lang="en-US" sz="1620" b="1" dirty="0" err="1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профстандарт</a:t>
            </a:r>
            <a:r>
              <a:rPr lang="en-US" sz="162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→ оценочный стандарт → валидация → </a:t>
            </a:r>
            <a:r>
              <a:rPr lang="en-US" sz="1620" b="1" dirty="0" err="1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признание</a:t>
            </a:r>
            <a:r>
              <a:rPr lang="en-US" sz="162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20" dirty="0"/>
          </a:p>
        </p:txBody>
      </p:sp>
      <p:sp>
        <p:nvSpPr>
          <p:cNvPr id="12" name="Shape 7"/>
          <p:cNvSpPr/>
          <p:nvPr/>
        </p:nvSpPr>
        <p:spPr>
          <a:xfrm>
            <a:off x="2011680" y="3401568"/>
            <a:ext cx="274320" cy="0"/>
          </a:xfrm>
          <a:prstGeom prst="line">
            <a:avLst/>
          </a:prstGeom>
          <a:noFill/>
          <a:ln w="27940">
            <a:solidFill>
              <a:srgbClr val="008EA8"/>
            </a:solidFill>
            <a:prstDash val="solid"/>
            <a:headEnd type="none"/>
            <a:tailEnd type="triangle"/>
          </a:ln>
        </p:spPr>
      </p:sp>
      <p:sp>
        <p:nvSpPr>
          <p:cNvPr id="13" name="Shape 8"/>
          <p:cNvSpPr/>
          <p:nvPr/>
        </p:nvSpPr>
        <p:spPr>
          <a:xfrm>
            <a:off x="3703320" y="3401568"/>
            <a:ext cx="274320" cy="0"/>
          </a:xfrm>
          <a:prstGeom prst="line">
            <a:avLst/>
          </a:prstGeom>
          <a:noFill/>
          <a:ln w="27940">
            <a:solidFill>
              <a:srgbClr val="008EA8"/>
            </a:solidFill>
            <a:prstDash val="solid"/>
            <a:headEnd type="none"/>
            <a:tailEnd type="triangle"/>
          </a:ln>
        </p:spPr>
      </p:sp>
      <p:sp>
        <p:nvSpPr>
          <p:cNvPr id="14" name="Shape 9"/>
          <p:cNvSpPr/>
          <p:nvPr/>
        </p:nvSpPr>
        <p:spPr>
          <a:xfrm>
            <a:off x="5394960" y="3401568"/>
            <a:ext cx="274320" cy="0"/>
          </a:xfrm>
          <a:prstGeom prst="line">
            <a:avLst/>
          </a:prstGeom>
          <a:noFill/>
          <a:ln w="27940">
            <a:solidFill>
              <a:srgbClr val="008EA8"/>
            </a:solidFill>
            <a:prstDash val="solid"/>
            <a:headEnd type="none"/>
            <a:tailEnd type="triangle"/>
          </a:ln>
        </p:spPr>
      </p:sp>
      <p:sp>
        <p:nvSpPr>
          <p:cNvPr id="15" name="Shape 10"/>
          <p:cNvSpPr/>
          <p:nvPr/>
        </p:nvSpPr>
        <p:spPr>
          <a:xfrm>
            <a:off x="7086600" y="3401568"/>
            <a:ext cx="274320" cy="0"/>
          </a:xfrm>
          <a:prstGeom prst="line">
            <a:avLst/>
          </a:prstGeom>
          <a:noFill/>
          <a:ln w="27940">
            <a:solidFill>
              <a:srgbClr val="008EA8"/>
            </a:solidFill>
            <a:prstDash val="solid"/>
            <a:headEnd type="none"/>
            <a:tailEnd type="triangle"/>
          </a:ln>
        </p:spPr>
      </p:sp>
      <p:sp>
        <p:nvSpPr>
          <p:cNvPr id="16" name="Shape 11"/>
          <p:cNvSpPr/>
          <p:nvPr/>
        </p:nvSpPr>
        <p:spPr>
          <a:xfrm>
            <a:off x="685800" y="2971800"/>
            <a:ext cx="1325880" cy="841248"/>
          </a:xfrm>
          <a:prstGeom prst="roundRect">
            <a:avLst>
              <a:gd name="adj" fmla="val 8696"/>
            </a:avLst>
          </a:prstGeom>
          <a:solidFill>
            <a:srgbClr val="008EA8"/>
          </a:solidFill>
          <a:ln w="13970">
            <a:solidFill>
              <a:srgbClr val="008EA8"/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758952" y="3035808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  <p:sp>
        <p:nvSpPr>
          <p:cNvPr id="18" name="Text 13"/>
          <p:cNvSpPr/>
          <p:nvPr/>
        </p:nvSpPr>
        <p:spPr>
          <a:xfrm>
            <a:off x="792785" y="3172968"/>
            <a:ext cx="1127455" cy="42062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Информирование</a:t>
            </a:r>
            <a:endParaRPr lang="en-US" sz="980" dirty="0"/>
          </a:p>
          <a:p>
            <a:pPr marL="0" indent="0" algn="ctr">
              <a:buNone/>
            </a:pPr>
            <a:r>
              <a:rPr lang="en-US" sz="9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консультации</a:t>
            </a:r>
            <a:endParaRPr lang="en-US" sz="980" dirty="0"/>
          </a:p>
        </p:txBody>
      </p:sp>
      <p:sp>
        <p:nvSpPr>
          <p:cNvPr id="19" name="Shape 14"/>
          <p:cNvSpPr/>
          <p:nvPr/>
        </p:nvSpPr>
        <p:spPr>
          <a:xfrm>
            <a:off x="2377440" y="2971800"/>
            <a:ext cx="13258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3970">
            <a:solidFill>
              <a:srgbClr val="89CFE0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2450592" y="3035808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2432304" y="3172968"/>
            <a:ext cx="1179576" cy="42062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Регистрация</a:t>
            </a:r>
            <a:endParaRPr lang="en-US" sz="980" dirty="0"/>
          </a:p>
          <a:p>
            <a:pPr marL="0" indent="0" algn="ctr">
              <a:buNone/>
            </a:pPr>
            <a:r>
              <a:rPr lang="en-US" sz="980" b="1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допуск</a:t>
            </a:r>
            <a:endParaRPr lang="en-US" sz="980" dirty="0"/>
          </a:p>
        </p:txBody>
      </p:sp>
      <p:sp>
        <p:nvSpPr>
          <p:cNvPr id="22" name="Shape 17"/>
          <p:cNvSpPr/>
          <p:nvPr/>
        </p:nvSpPr>
        <p:spPr>
          <a:xfrm>
            <a:off x="4069080" y="2971800"/>
            <a:ext cx="13258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3970">
            <a:solidFill>
              <a:srgbClr val="89CFE0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4142232" y="3035808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4114800" y="3172968"/>
            <a:ext cx="1280160" cy="42062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Документирование</a:t>
            </a:r>
            <a:endParaRPr lang="en-US" sz="980" dirty="0"/>
          </a:p>
          <a:p>
            <a:pPr marL="0" indent="0" algn="ctr">
              <a:buNone/>
            </a:pPr>
            <a:r>
              <a:rPr lang="en-US" sz="980" b="1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компетенций</a:t>
            </a:r>
            <a:endParaRPr lang="en-US" sz="980" dirty="0"/>
          </a:p>
        </p:txBody>
      </p:sp>
      <p:sp>
        <p:nvSpPr>
          <p:cNvPr id="25" name="Shape 20"/>
          <p:cNvSpPr/>
          <p:nvPr/>
        </p:nvSpPr>
        <p:spPr>
          <a:xfrm>
            <a:off x="5760720" y="2971800"/>
            <a:ext cx="1325880" cy="841248"/>
          </a:xfrm>
          <a:prstGeom prst="roundRect">
            <a:avLst>
              <a:gd name="adj" fmla="val 8696"/>
            </a:avLst>
          </a:prstGeom>
          <a:solidFill>
            <a:srgbClr val="F58220"/>
          </a:solidFill>
          <a:ln w="13970">
            <a:solidFill>
              <a:srgbClr val="F58220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5833872" y="3035808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  <p:sp>
        <p:nvSpPr>
          <p:cNvPr id="27" name="Text 22"/>
          <p:cNvSpPr/>
          <p:nvPr/>
        </p:nvSpPr>
        <p:spPr>
          <a:xfrm>
            <a:off x="5943600" y="3182112"/>
            <a:ext cx="914400" cy="42062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Оценивание</a:t>
            </a:r>
            <a:endParaRPr lang="en-US" sz="980" dirty="0"/>
          </a:p>
        </p:txBody>
      </p:sp>
      <p:sp>
        <p:nvSpPr>
          <p:cNvPr id="28" name="Shape 23"/>
          <p:cNvSpPr/>
          <p:nvPr/>
        </p:nvSpPr>
        <p:spPr>
          <a:xfrm>
            <a:off x="7452360" y="2971800"/>
            <a:ext cx="132588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3970">
            <a:solidFill>
              <a:srgbClr val="89CFE0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7525512" y="3035808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  <p:sp>
        <p:nvSpPr>
          <p:cNvPr id="30" name="Text 25"/>
          <p:cNvSpPr/>
          <p:nvPr/>
        </p:nvSpPr>
        <p:spPr>
          <a:xfrm>
            <a:off x="7650327" y="3182112"/>
            <a:ext cx="914400" cy="42062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Признание /</a:t>
            </a:r>
            <a:endParaRPr lang="en-US" sz="980" dirty="0"/>
          </a:p>
          <a:p>
            <a:pPr marL="0" indent="0" algn="ctr">
              <a:buNone/>
            </a:pPr>
            <a:r>
              <a:rPr lang="en-US" sz="980" b="1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сертификация</a:t>
            </a:r>
            <a:endParaRPr lang="en-US" sz="980" dirty="0"/>
          </a:p>
        </p:txBody>
      </p:sp>
      <p:sp>
        <p:nvSpPr>
          <p:cNvPr id="31" name="Text 26"/>
          <p:cNvSpPr/>
          <p:nvPr/>
        </p:nvSpPr>
        <p:spPr>
          <a:xfrm>
            <a:off x="685800" y="2523744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Процесс валидации результатов неформального и информального обучения (VNFIL)</a:t>
            </a:r>
            <a:endParaRPr lang="en-US" sz="1150" dirty="0"/>
          </a:p>
        </p:txBody>
      </p:sp>
      <p:sp>
        <p:nvSpPr>
          <p:cNvPr id="32" name="Text 27"/>
          <p:cNvSpPr/>
          <p:nvPr/>
        </p:nvSpPr>
        <p:spPr>
          <a:xfrm>
            <a:off x="685800" y="4343400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уже используется в практике</a:t>
            </a:r>
            <a:endParaRPr lang="en-US" sz="1200" dirty="0"/>
          </a:p>
        </p:txBody>
      </p:sp>
      <p:sp>
        <p:nvSpPr>
          <p:cNvPr id="33" name="Shape 28"/>
          <p:cNvSpPr/>
          <p:nvPr/>
        </p:nvSpPr>
        <p:spPr>
          <a:xfrm>
            <a:off x="685800" y="4663440"/>
            <a:ext cx="3840480" cy="0"/>
          </a:xfrm>
          <a:prstGeom prst="line">
            <a:avLst/>
          </a:prstGeom>
          <a:noFill/>
          <a:ln w="12700">
            <a:solidFill>
              <a:srgbClr val="008EA8"/>
            </a:solidFill>
            <a:prstDash val="solid"/>
          </a:ln>
        </p:spPr>
      </p:sp>
      <p:sp>
        <p:nvSpPr>
          <p:cNvPr id="34" name="Text 29"/>
          <p:cNvSpPr/>
          <p:nvPr/>
        </p:nvSpPr>
        <p:spPr>
          <a:xfrm>
            <a:off x="685800" y="4727448"/>
            <a:ext cx="3977640" cy="1325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23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23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компетентностная логика профессиональных стандартов;
</a:t>
            </a:r>
            <a:r>
              <a:rPr lang="en-US" sz="123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23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оценочные стандарты для ЦОК;
</a:t>
            </a:r>
            <a:r>
              <a:rPr lang="en-US" sz="123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23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пошаговая процедура допуска, оценки и </a:t>
            </a:r>
            <a:r>
              <a:rPr lang="en-US" sz="1230" dirty="0" err="1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признания</a:t>
            </a:r>
            <a:r>
              <a:rPr lang="en-US" sz="123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230" dirty="0"/>
          </a:p>
        </p:txBody>
      </p:sp>
      <p:sp>
        <p:nvSpPr>
          <p:cNvPr id="35" name="Text 30"/>
          <p:cNvSpPr/>
          <p:nvPr/>
        </p:nvSpPr>
        <p:spPr>
          <a:xfrm>
            <a:off x="5212080" y="4343400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F58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будет поддержано далее</a:t>
            </a:r>
            <a:endParaRPr lang="en-US" sz="1200" dirty="0"/>
          </a:p>
        </p:txBody>
      </p:sp>
      <p:sp>
        <p:nvSpPr>
          <p:cNvPr id="36" name="Shape 31"/>
          <p:cNvSpPr/>
          <p:nvPr/>
        </p:nvSpPr>
        <p:spPr>
          <a:xfrm>
            <a:off x="5212080" y="4663440"/>
            <a:ext cx="3474720" cy="0"/>
          </a:xfrm>
          <a:prstGeom prst="line">
            <a:avLst/>
          </a:prstGeom>
          <a:noFill/>
          <a:ln w="12700">
            <a:solidFill>
              <a:srgbClr val="F58220"/>
            </a:solidFill>
            <a:prstDash val="solid"/>
          </a:ln>
        </p:spPr>
      </p:sp>
      <p:sp>
        <p:nvSpPr>
          <p:cNvPr id="37" name="Text 32"/>
          <p:cNvSpPr/>
          <p:nvPr/>
        </p:nvSpPr>
        <p:spPr>
          <a:xfrm>
            <a:off x="5212080" y="4727448"/>
            <a:ext cx="3611880" cy="1325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23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23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масштабирование ВНФО на новые профессии;
</a:t>
            </a:r>
            <a:r>
              <a:rPr lang="en-US" sz="123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23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связь профстандартов с образовательными программами;
</a:t>
            </a:r>
            <a:r>
              <a:rPr lang="en-US" sz="123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23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интеграция данных в цифровые сервисы НСК.</a:t>
            </a:r>
            <a:endParaRPr lang="en-US" sz="1230" dirty="0"/>
          </a:p>
        </p:txBody>
      </p:sp>
      <p:pic>
        <p:nvPicPr>
          <p:cNvPr id="38" name="Image 3" descr="/mnt/data/pptx_unzip/ppt/media/image23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372600" y="1965960"/>
            <a:ext cx="1234440" cy="1234440"/>
          </a:xfrm>
          <a:prstGeom prst="rect">
            <a:avLst/>
          </a:prstGeom>
        </p:spPr>
      </p:pic>
      <p:sp>
        <p:nvSpPr>
          <p:cNvPr id="39" name="Text 33"/>
          <p:cNvSpPr/>
          <p:nvPr/>
        </p:nvSpPr>
        <p:spPr>
          <a:xfrm>
            <a:off x="9372600" y="3255264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Оценочные средства</a:t>
            </a:r>
            <a:endParaRPr lang="en-US" sz="850" dirty="0"/>
          </a:p>
        </p:txBody>
      </p:sp>
      <p:pic>
        <p:nvPicPr>
          <p:cNvPr id="40" name="Image 4" descr="/mnt/data/pptx_unzip/ppt/media/image17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012680" y="3794760"/>
            <a:ext cx="1234440" cy="1234440"/>
          </a:xfrm>
          <a:prstGeom prst="rect">
            <a:avLst/>
          </a:prstGeom>
        </p:spPr>
      </p:pic>
      <p:sp>
        <p:nvSpPr>
          <p:cNvPr id="41" name="Text 34"/>
          <p:cNvSpPr/>
          <p:nvPr/>
        </p:nvSpPr>
        <p:spPr>
          <a:xfrm>
            <a:off x="10012680" y="5084064"/>
            <a:ext cx="1234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Документирование</a:t>
            </a:r>
            <a:endParaRPr lang="en-US" sz="850" dirty="0"/>
          </a:p>
        </p:txBody>
      </p:sp>
      <p:sp>
        <p:nvSpPr>
          <p:cNvPr id="42" name="Text 35"/>
          <p:cNvSpPr/>
          <p:nvPr/>
        </p:nvSpPr>
        <p:spPr>
          <a:xfrm>
            <a:off x="8915400" y="5742432"/>
            <a:ext cx="251460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Инструменты DARYA встраиваются в национальный </a:t>
            </a:r>
            <a:r>
              <a:rPr lang="en-US" sz="1150" b="1" dirty="0" err="1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цикл</a:t>
            </a:r>
            <a:r>
              <a:rPr lang="en-US" sz="115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50" b="1" dirty="0" err="1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качества</a:t>
            </a:r>
            <a:r>
              <a:rPr lang="en-US" sz="115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slide-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 1" descr="/mnt/data/pptx_unzip/ppt/media/image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201168"/>
            <a:ext cx="393192" cy="39319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77240" y="210312"/>
            <a:ext cx="1813560" cy="32004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ИНСТИТУТ РАЗВИТИЯ НАЦИОНАЛЬНОЙ СИСТЕМЫ КВАЛИФИКАЦИЙ</a:t>
            </a:r>
            <a:endParaRPr lang="en-US" sz="800" dirty="0"/>
          </a:p>
        </p:txBody>
      </p:sp>
      <p:pic>
        <p:nvPicPr>
          <p:cNvPr id="7" name="Image 2" descr="/mnt/data/pptx_unzip/ppt/media/image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4120" y="164592"/>
            <a:ext cx="1417320" cy="86868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179320" y="228600"/>
            <a:ext cx="79888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Региональная значимость и </a:t>
            </a:r>
            <a:r>
              <a:rPr lang="en-US" sz="2400" b="1" dirty="0" err="1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приоритеты</a:t>
            </a:r>
            <a:r>
              <a:rPr lang="en-US" sz="24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</a:p>
          <a:p>
            <a:pPr marL="0" indent="0" algn="ctr">
              <a:buNone/>
            </a:pPr>
            <a:r>
              <a:rPr lang="en-US" sz="24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 Gateway</a:t>
            </a:r>
            <a:endParaRPr lang="en-US" sz="2400" dirty="0"/>
          </a:p>
        </p:txBody>
      </p:sp>
      <p:sp>
        <p:nvSpPr>
          <p:cNvPr id="10" name="Text 5"/>
          <p:cNvSpPr/>
          <p:nvPr/>
        </p:nvSpPr>
        <p:spPr>
          <a:xfrm>
            <a:off x="11292840" y="641908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800" dirty="0"/>
          </a:p>
        </p:txBody>
      </p:sp>
      <p:sp>
        <p:nvSpPr>
          <p:cNvPr id="11" name="Text 6"/>
          <p:cNvSpPr/>
          <p:nvPr/>
        </p:nvSpPr>
        <p:spPr>
          <a:xfrm>
            <a:off x="640080" y="1700784"/>
            <a:ext cx="74066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66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Узбекистана может быть полезен для стран Центральной Азии как модель сопоставимых стандартов, признания навыков и </a:t>
            </a:r>
            <a:r>
              <a:rPr lang="en-US" sz="1660" b="1" dirty="0" err="1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практической</a:t>
            </a:r>
            <a:r>
              <a:rPr lang="en-US" sz="166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60" b="1" dirty="0" err="1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оценки</a:t>
            </a:r>
            <a:r>
              <a:rPr lang="en-US" sz="166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60" dirty="0"/>
          </a:p>
        </p:txBody>
      </p:sp>
      <p:pic>
        <p:nvPicPr>
          <p:cNvPr id="12" name="Image 3" descr="/mnt/data/pptx_unzip/ppt/media/image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360" y="2560320"/>
            <a:ext cx="4709160" cy="265176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13232" y="530352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3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Казахстан • Узбекистан • Кыргызстан • Таджикистан • Туркменистан</a:t>
            </a:r>
            <a:endParaRPr lang="en-US" sz="1030" dirty="0"/>
          </a:p>
        </p:txBody>
      </p:sp>
      <p:sp>
        <p:nvSpPr>
          <p:cNvPr id="14" name="Text 8"/>
          <p:cNvSpPr/>
          <p:nvPr/>
        </p:nvSpPr>
        <p:spPr>
          <a:xfrm>
            <a:off x="5806439" y="2606040"/>
            <a:ext cx="3024293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ru-RU" sz="120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мы готовы делиться с партнёрами региона в будущем</a:t>
            </a:r>
            <a:endParaRPr lang="en-US" sz="1200" dirty="0"/>
          </a:p>
        </p:txBody>
      </p:sp>
      <p:sp>
        <p:nvSpPr>
          <p:cNvPr id="15" name="Shape 9"/>
          <p:cNvSpPr/>
          <p:nvPr/>
        </p:nvSpPr>
        <p:spPr>
          <a:xfrm>
            <a:off x="5806440" y="2926080"/>
            <a:ext cx="2743200" cy="0"/>
          </a:xfrm>
          <a:prstGeom prst="line">
            <a:avLst/>
          </a:prstGeom>
          <a:noFill/>
          <a:ln w="12700">
            <a:solidFill>
              <a:srgbClr val="008EA8"/>
            </a:solidFill>
            <a:prstDash val="solid"/>
          </a:ln>
        </p:spPr>
      </p:sp>
      <p:sp>
        <p:nvSpPr>
          <p:cNvPr id="16" name="Text 10"/>
          <p:cNvSpPr/>
          <p:nvPr/>
        </p:nvSpPr>
        <p:spPr>
          <a:xfrm>
            <a:off x="5806440" y="2999232"/>
            <a:ext cx="324612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22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методология разработки профстандартов и оценочных стандартов;
</a:t>
            </a:r>
            <a:r>
              <a:rPr lang="en-US" sz="122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22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пилотный алгоритм валидации через ЦОК;
</a:t>
            </a:r>
            <a:r>
              <a:rPr lang="en-US" sz="122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22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подход к </a:t>
            </a:r>
            <a:r>
              <a:rPr lang="en-US" sz="1220" dirty="0" err="1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цифровому</a:t>
            </a:r>
            <a:r>
              <a:rPr lang="en-US" sz="122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20" dirty="0" err="1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учёту</a:t>
            </a:r>
            <a:r>
              <a:rPr lang="en-US" sz="122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 прозрачности процедур.</a:t>
            </a:r>
            <a:endParaRPr lang="en-US" sz="1220" dirty="0"/>
          </a:p>
        </p:txBody>
      </p:sp>
      <p:sp>
        <p:nvSpPr>
          <p:cNvPr id="17" name="Text 11"/>
          <p:cNvSpPr/>
          <p:nvPr/>
        </p:nvSpPr>
        <p:spPr>
          <a:xfrm>
            <a:off x="9189720" y="2606040"/>
            <a:ext cx="2331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F58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усиливает Global Gateway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9189720" y="2926080"/>
            <a:ext cx="2331720" cy="0"/>
          </a:xfrm>
          <a:prstGeom prst="line">
            <a:avLst/>
          </a:prstGeom>
          <a:noFill/>
          <a:ln w="12700">
            <a:solidFill>
              <a:srgbClr val="F58220"/>
            </a:solidFill>
            <a:prstDash val="solid"/>
          </a:ln>
        </p:spPr>
      </p:sp>
      <p:sp>
        <p:nvSpPr>
          <p:cNvPr id="19" name="Text 13"/>
          <p:cNvSpPr/>
          <p:nvPr/>
        </p:nvSpPr>
        <p:spPr>
          <a:xfrm>
            <a:off x="9189720" y="2999232"/>
            <a:ext cx="240792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220" dirty="0" err="1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сопоставимость</a:t>
            </a:r>
            <a:r>
              <a:rPr lang="en-US" sz="122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;
</a:t>
            </a:r>
            <a:r>
              <a:rPr lang="en-US" sz="122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22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мобильность и занятость;
</a:t>
            </a:r>
            <a:r>
              <a:rPr lang="en-US" sz="122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22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зелёные и цифровые навыки;
</a:t>
            </a:r>
            <a:r>
              <a:rPr lang="en-US" sz="122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</a:t>
            </a:r>
            <a:r>
              <a:rPr lang="en-US" sz="122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региональные цепочки компетенций.</a:t>
            </a:r>
            <a:endParaRPr lang="en-US" sz="1220" dirty="0"/>
          </a:p>
        </p:txBody>
      </p:sp>
      <p:sp>
        <p:nvSpPr>
          <p:cNvPr id="20" name="Shape 14"/>
          <p:cNvSpPr/>
          <p:nvPr/>
        </p:nvSpPr>
        <p:spPr>
          <a:xfrm>
            <a:off x="5806440" y="5074920"/>
            <a:ext cx="5623560" cy="0"/>
          </a:xfrm>
          <a:prstGeom prst="line">
            <a:avLst/>
          </a:prstGeom>
          <a:noFill/>
          <a:ln w="19050">
            <a:solidFill>
              <a:srgbClr val="89CFE0"/>
            </a:solidFill>
            <a:prstDash val="solid"/>
          </a:ln>
        </p:spPr>
      </p:sp>
      <p:pic>
        <p:nvPicPr>
          <p:cNvPr id="21" name="Image 4" descr="/mnt/data/pptx_unzip/ppt/media/image2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7880" y="5321808"/>
            <a:ext cx="640080" cy="64008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6629400" y="5321808"/>
            <a:ext cx="461772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Наиболее перспективные общие направления: логистика, строительство, энергетика, туризм, электронная коммерция.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 descr="slide-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 1" descr="/mnt/data/pptx_unzip/ppt/media/image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201168"/>
            <a:ext cx="393192" cy="39319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77240" y="210312"/>
            <a:ext cx="2067560" cy="32004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ИНСТИТУТ РАЗВИТИЯ НАЦИОНАЛЬНОЙ СИСТЕМЫ КВАЛИФИКАЦИЙ</a:t>
            </a:r>
            <a:endParaRPr lang="en-US" sz="800" dirty="0"/>
          </a:p>
        </p:txBody>
      </p:sp>
      <p:pic>
        <p:nvPicPr>
          <p:cNvPr id="7" name="Image 2" descr="/mnt/data/pptx_unzip/ppt/media/image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4120" y="164592"/>
            <a:ext cx="1417320" cy="86868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179320" y="219456"/>
            <a:ext cx="8023013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Приоритеты на оставшийся </a:t>
            </a:r>
            <a:r>
              <a:rPr lang="en-US" sz="2500" b="1" dirty="0" err="1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</a:t>
            </a:r>
            <a:r>
              <a:rPr lang="en-US" sz="25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</a:p>
          <a:p>
            <a:pPr marL="0" indent="0" algn="ctr">
              <a:buNone/>
            </a:pPr>
            <a:r>
              <a:rPr lang="en-US" sz="25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DARYA до 2027 года</a:t>
            </a:r>
            <a:endParaRPr lang="en-US" sz="2500" dirty="0"/>
          </a:p>
        </p:txBody>
      </p:sp>
      <p:sp>
        <p:nvSpPr>
          <p:cNvPr id="10" name="Text 5"/>
          <p:cNvSpPr/>
          <p:nvPr/>
        </p:nvSpPr>
        <p:spPr>
          <a:xfrm>
            <a:off x="11292840" y="6419088"/>
            <a:ext cx="411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800" dirty="0"/>
          </a:p>
        </p:txBody>
      </p:sp>
      <p:sp>
        <p:nvSpPr>
          <p:cNvPr id="11" name="Text 6"/>
          <p:cNvSpPr/>
          <p:nvPr/>
        </p:nvSpPr>
        <p:spPr>
          <a:xfrm>
            <a:off x="640080" y="1700784"/>
            <a:ext cx="7223760" cy="6217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68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Главная задача — закрепить результаты DARYA в национальной практике и подготовить их к устойчивому региональному обмену.</a:t>
            </a:r>
            <a:endParaRPr lang="en-US" sz="1680" dirty="0"/>
          </a:p>
        </p:txBody>
      </p:sp>
      <p:sp>
        <p:nvSpPr>
          <p:cNvPr id="12" name="Shape 7"/>
          <p:cNvSpPr/>
          <p:nvPr/>
        </p:nvSpPr>
        <p:spPr>
          <a:xfrm>
            <a:off x="3154680" y="3264408"/>
            <a:ext cx="384048" cy="0"/>
          </a:xfrm>
          <a:prstGeom prst="line">
            <a:avLst/>
          </a:prstGeom>
          <a:noFill/>
          <a:ln w="29210">
            <a:solidFill>
              <a:srgbClr val="008EA8"/>
            </a:solidFill>
            <a:prstDash val="solid"/>
            <a:tailEnd type="triangle"/>
          </a:ln>
        </p:spPr>
      </p:sp>
      <p:sp>
        <p:nvSpPr>
          <p:cNvPr id="13" name="Shape 8"/>
          <p:cNvSpPr/>
          <p:nvPr/>
        </p:nvSpPr>
        <p:spPr>
          <a:xfrm>
            <a:off x="5961888" y="3264408"/>
            <a:ext cx="384048" cy="0"/>
          </a:xfrm>
          <a:prstGeom prst="line">
            <a:avLst/>
          </a:prstGeom>
          <a:noFill/>
          <a:ln w="29210">
            <a:solidFill>
              <a:srgbClr val="008EA8"/>
            </a:solidFill>
            <a:prstDash val="solid"/>
            <a:tailEnd type="triangle"/>
          </a:ln>
        </p:spPr>
      </p:sp>
      <p:sp>
        <p:nvSpPr>
          <p:cNvPr id="14" name="Shape 9"/>
          <p:cNvSpPr/>
          <p:nvPr/>
        </p:nvSpPr>
        <p:spPr>
          <a:xfrm>
            <a:off x="8769096" y="3264408"/>
            <a:ext cx="384048" cy="0"/>
          </a:xfrm>
          <a:prstGeom prst="line">
            <a:avLst/>
          </a:prstGeom>
          <a:noFill/>
          <a:ln w="29210">
            <a:solidFill>
              <a:srgbClr val="008EA8"/>
            </a:solidFill>
            <a:prstDash val="solid"/>
            <a:tailEnd type="triangle"/>
          </a:ln>
        </p:spPr>
      </p:sp>
      <p:sp>
        <p:nvSpPr>
          <p:cNvPr id="15" name="Shape 10"/>
          <p:cNvSpPr/>
          <p:nvPr/>
        </p:nvSpPr>
        <p:spPr>
          <a:xfrm>
            <a:off x="731520" y="2761488"/>
            <a:ext cx="242316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5240">
            <a:solidFill>
              <a:srgbClr val="008EA8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868680" y="2962656"/>
            <a:ext cx="502920" cy="502920"/>
          </a:xfrm>
          <a:prstGeom prst="ellipse">
            <a:avLst/>
          </a:prstGeom>
          <a:solidFill>
            <a:srgbClr val="008EA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868680" y="3054096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100" dirty="0"/>
          </a:p>
        </p:txBody>
      </p:sp>
      <p:sp>
        <p:nvSpPr>
          <p:cNvPr id="18" name="Text 13"/>
          <p:cNvSpPr/>
          <p:nvPr/>
        </p:nvSpPr>
        <p:spPr>
          <a:xfrm>
            <a:off x="1481328" y="2926080"/>
            <a:ext cx="167335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Закрепить ВНФО и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оценочные стандарты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914400" y="3721608"/>
            <a:ext cx="21031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регламент, методика,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практические инструкции</a:t>
            </a:r>
            <a:endParaRPr lang="en-US" sz="1000" dirty="0"/>
          </a:p>
        </p:txBody>
      </p:sp>
      <p:sp>
        <p:nvSpPr>
          <p:cNvPr id="20" name="Shape 15"/>
          <p:cNvSpPr/>
          <p:nvPr/>
        </p:nvSpPr>
        <p:spPr>
          <a:xfrm>
            <a:off x="3538728" y="2761488"/>
            <a:ext cx="242316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5240">
            <a:solidFill>
              <a:srgbClr val="F58220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3675888" y="2962656"/>
            <a:ext cx="502920" cy="502920"/>
          </a:xfrm>
          <a:prstGeom prst="ellipse">
            <a:avLst/>
          </a:prstGeom>
          <a:solidFill>
            <a:srgbClr val="F5822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3675888" y="3054096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4288536" y="2926080"/>
            <a:ext cx="167335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Расширить пилот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приоритетные сектора</a:t>
            </a:r>
            <a:endParaRPr lang="en-US" sz="1100" dirty="0"/>
          </a:p>
        </p:txBody>
      </p:sp>
      <p:sp>
        <p:nvSpPr>
          <p:cNvPr id="24" name="Text 19"/>
          <p:cNvSpPr/>
          <p:nvPr/>
        </p:nvSpPr>
        <p:spPr>
          <a:xfrm>
            <a:off x="3721608" y="3721608"/>
            <a:ext cx="21031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новые профессии, ЦОК,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участие работодателей</a:t>
            </a:r>
            <a:endParaRPr lang="en-US" sz="1000" dirty="0"/>
          </a:p>
        </p:txBody>
      </p:sp>
      <p:sp>
        <p:nvSpPr>
          <p:cNvPr id="25" name="Shape 20"/>
          <p:cNvSpPr/>
          <p:nvPr/>
        </p:nvSpPr>
        <p:spPr>
          <a:xfrm>
            <a:off x="6345936" y="2761488"/>
            <a:ext cx="242316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5240">
            <a:solidFill>
              <a:srgbClr val="8E1B87"/>
            </a:solidFill>
            <a:prstDash val="solid"/>
          </a:ln>
        </p:spPr>
      </p:sp>
      <p:sp>
        <p:nvSpPr>
          <p:cNvPr id="26" name="Shape 21"/>
          <p:cNvSpPr/>
          <p:nvPr/>
        </p:nvSpPr>
        <p:spPr>
          <a:xfrm>
            <a:off x="6483096" y="2962656"/>
            <a:ext cx="502920" cy="502920"/>
          </a:xfrm>
          <a:prstGeom prst="ellipse">
            <a:avLst/>
          </a:prstGeom>
          <a:solidFill>
            <a:srgbClr val="8E1B8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" name="Text 22"/>
          <p:cNvSpPr/>
          <p:nvPr/>
        </p:nvSpPr>
        <p:spPr>
          <a:xfrm>
            <a:off x="6483096" y="3054096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3"/>
          <p:cNvSpPr/>
          <p:nvPr/>
        </p:nvSpPr>
        <p:spPr>
          <a:xfrm>
            <a:off x="7095744" y="2926080"/>
            <a:ext cx="167335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Интегрировать результаты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цифровую НСК</a:t>
            </a:r>
            <a:endParaRPr lang="en-US" sz="1100" dirty="0"/>
          </a:p>
        </p:txBody>
      </p:sp>
      <p:sp>
        <p:nvSpPr>
          <p:cNvPr id="29" name="Text 24"/>
          <p:cNvSpPr/>
          <p:nvPr/>
        </p:nvSpPr>
        <p:spPr>
          <a:xfrm>
            <a:off x="6528816" y="3721608"/>
            <a:ext cx="21031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реестр, платформа,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мониторинг качества</a:t>
            </a:r>
            <a:endParaRPr lang="en-US" sz="1000" dirty="0"/>
          </a:p>
        </p:txBody>
      </p:sp>
      <p:sp>
        <p:nvSpPr>
          <p:cNvPr id="30" name="Shape 25"/>
          <p:cNvSpPr/>
          <p:nvPr/>
        </p:nvSpPr>
        <p:spPr>
          <a:xfrm>
            <a:off x="9153144" y="2761488"/>
            <a:ext cx="242316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 w="15240">
            <a:solidFill>
              <a:srgbClr val="9ACD32"/>
            </a:solidFill>
            <a:prstDash val="solid"/>
          </a:ln>
        </p:spPr>
      </p:sp>
      <p:sp>
        <p:nvSpPr>
          <p:cNvPr id="31" name="Shape 26"/>
          <p:cNvSpPr/>
          <p:nvPr/>
        </p:nvSpPr>
        <p:spPr>
          <a:xfrm>
            <a:off x="9290304" y="2962656"/>
            <a:ext cx="502920" cy="502920"/>
          </a:xfrm>
          <a:prstGeom prst="ellipse">
            <a:avLst/>
          </a:prstGeom>
          <a:solidFill>
            <a:srgbClr val="9ACD3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2" name="Text 27"/>
          <p:cNvSpPr/>
          <p:nvPr/>
        </p:nvSpPr>
        <p:spPr>
          <a:xfrm>
            <a:off x="9290304" y="3054096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100" dirty="0"/>
          </a:p>
        </p:txBody>
      </p:sp>
      <p:sp>
        <p:nvSpPr>
          <p:cNvPr id="33" name="Text 28"/>
          <p:cNvSpPr/>
          <p:nvPr/>
        </p:nvSpPr>
        <p:spPr>
          <a:xfrm>
            <a:off x="9902952" y="2926080"/>
            <a:ext cx="167335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Подготовить региональное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1235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распространение</a:t>
            </a:r>
            <a:endParaRPr lang="en-US" sz="1100" dirty="0"/>
          </a:p>
        </p:txBody>
      </p:sp>
      <p:sp>
        <p:nvSpPr>
          <p:cNvPr id="34" name="Text 29"/>
          <p:cNvSpPr/>
          <p:nvPr/>
        </p:nvSpPr>
        <p:spPr>
          <a:xfrm>
            <a:off x="9336024" y="3721608"/>
            <a:ext cx="21031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кейсы, обмен опытом,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сентябрьская RSG</a:t>
            </a:r>
            <a:endParaRPr lang="en-US" sz="1000" dirty="0"/>
          </a:p>
        </p:txBody>
      </p:sp>
      <p:sp>
        <p:nvSpPr>
          <p:cNvPr id="35" name="Text 30"/>
          <p:cNvSpPr/>
          <p:nvPr/>
        </p:nvSpPr>
        <p:spPr>
          <a:xfrm>
            <a:off x="731520" y="516636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008E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Ожидаемый результат к 2027 году</a:t>
            </a:r>
            <a:endParaRPr lang="en-US" sz="1200" dirty="0"/>
          </a:p>
        </p:txBody>
      </p:sp>
      <p:sp>
        <p:nvSpPr>
          <p:cNvPr id="36" name="Shape 31"/>
          <p:cNvSpPr/>
          <p:nvPr/>
        </p:nvSpPr>
        <p:spPr>
          <a:xfrm>
            <a:off x="731520" y="5486400"/>
            <a:ext cx="2834640" cy="0"/>
          </a:xfrm>
          <a:prstGeom prst="line">
            <a:avLst/>
          </a:prstGeom>
          <a:noFill/>
          <a:ln w="12700">
            <a:solidFill>
              <a:srgbClr val="008EA8"/>
            </a:solidFill>
            <a:prstDash val="solid"/>
          </a:ln>
        </p:spPr>
      </p:sp>
      <p:sp>
        <p:nvSpPr>
          <p:cNvPr id="37" name="Text 32"/>
          <p:cNvSpPr/>
          <p:nvPr/>
        </p:nvSpPr>
        <p:spPr>
          <a:xfrm>
            <a:off x="731520" y="5559552"/>
            <a:ext cx="5394960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26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Устойчивая национальная модель: профессиональные стандарты, оценивание, </a:t>
            </a:r>
            <a:r>
              <a:rPr lang="en-US" sz="1260" b="1" dirty="0" err="1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признание</a:t>
            </a:r>
            <a:r>
              <a:rPr lang="en-US" sz="1260" b="1" dirty="0">
                <a:solidFill>
                  <a:srgbClr val="005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 цифровая прозрачность работают как единый цикл.</a:t>
            </a:r>
            <a:endParaRPr lang="en-US" sz="1260" dirty="0"/>
          </a:p>
        </p:txBody>
      </p:sp>
      <p:pic>
        <p:nvPicPr>
          <p:cNvPr id="38" name="Image 3" descr="/mnt/data/pptx_unzip/ppt/media/image31.jpeg"/>
          <p:cNvPicPr>
            <a:picLocks noChangeAspect="1"/>
          </p:cNvPicPr>
          <p:nvPr/>
        </p:nvPicPr>
        <p:blipFill>
          <a:blip r:embed="rId6"/>
          <a:srcRect t="8864" b="8864"/>
          <a:stretch/>
        </p:blipFill>
        <p:spPr>
          <a:xfrm>
            <a:off x="7315200" y="5120640"/>
            <a:ext cx="1874520" cy="1024128"/>
          </a:xfrm>
          <a:prstGeom prst="rect">
            <a:avLst/>
          </a:prstGeom>
        </p:spPr>
      </p:pic>
      <p:pic>
        <p:nvPicPr>
          <p:cNvPr id="39" name="Image 4" descr="/mnt/data/pptx_unzip/ppt/media/image29.jpeg"/>
          <p:cNvPicPr>
            <a:picLocks noChangeAspect="1"/>
          </p:cNvPicPr>
          <p:nvPr/>
        </p:nvPicPr>
        <p:blipFill>
          <a:blip r:embed="rId7"/>
          <a:srcRect t="12350" b="12350"/>
          <a:stretch/>
        </p:blipFill>
        <p:spPr>
          <a:xfrm>
            <a:off x="9372600" y="5120640"/>
            <a:ext cx="1874520" cy="1024128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7315200" y="6236208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30" dirty="0">
                <a:solidFill>
                  <a:srgbClr val="4A55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Фокус масштабирования: зелёная экономика, строительство, логистика, услуги и цифровые профессии.</a:t>
            </a:r>
            <a:endParaRPr lang="en-US" sz="93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D2F5C2D7F38543A7DECC0B91FBF8EC" ma:contentTypeVersion="19" ma:contentTypeDescription="Create a new document." ma:contentTypeScope="" ma:versionID="61d37e4aa1960fcbd4a976e882cb1bfa">
  <xsd:schema xmlns:xsd="http://www.w3.org/2001/XMLSchema" xmlns:xs="http://www.w3.org/2001/XMLSchema" xmlns:p="http://schemas.microsoft.com/office/2006/metadata/properties" xmlns:ns2="f3ae32bb-a161-4da2-a912-3fd4ef5c7b4c" xmlns:ns3="5bf4adf3-0360-4285-b414-8a1933b4cf43" targetNamespace="http://schemas.microsoft.com/office/2006/metadata/properties" ma:root="true" ma:fieldsID="b6b0a3ba9366afb2b3b3a0d426399ddb" ns2:_="" ns3:_="">
    <xsd:import namespace="f3ae32bb-a161-4da2-a912-3fd4ef5c7b4c"/>
    <xsd:import namespace="5bf4adf3-0360-4285-b414-8a1933b4cf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e32bb-a161-4da2-a912-3fd4ef5c7b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10ffe1f-c839-4a66-9ae8-9a2945e491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f4adf3-0360-4285-b414-8a1933b4cf4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89058e7-3c1f-447e-868b-29c765caa27c}" ma:internalName="TaxCatchAll" ma:showField="CatchAllData" ma:web="5bf4adf3-0360-4285-b414-8a1933b4cf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bf4adf3-0360-4285-b414-8a1933b4cf43" xsi:nil="true"/>
    <lcf76f155ced4ddcb4097134ff3c332f xmlns="f3ae32bb-a161-4da2-a912-3fd4ef5c7b4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D122CCC-5590-4E3E-8BD4-0AE54C268AB9}"/>
</file>

<file path=customXml/itemProps2.xml><?xml version="1.0" encoding="utf-8"?>
<ds:datastoreItem xmlns:ds="http://schemas.openxmlformats.org/officeDocument/2006/customXml" ds:itemID="{A085A1CE-BC0E-4BE4-A020-6F984F5EDF90}"/>
</file>

<file path=customXml/itemProps3.xml><?xml version="1.0" encoding="utf-8"?>
<ds:datastoreItem xmlns:ds="http://schemas.openxmlformats.org/officeDocument/2006/customXml" ds:itemID="{BC25114C-0847-4A50-9AB2-29317B3C213F}"/>
</file>

<file path=docProps/app.xml><?xml version="1.0" encoding="utf-8"?>
<Properties xmlns="http://schemas.openxmlformats.org/officeDocument/2006/extended-properties" xmlns:vt="http://schemas.openxmlformats.org/officeDocument/2006/docPropsVTypes">
  <TotalTime>3044</TotalTime>
  <Words>986</Words>
  <Application>Microsoft Office PowerPoint</Application>
  <PresentationFormat>Широкоэкранный</PresentationFormat>
  <Paragraphs>132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Институт развития национальной системы квалификаций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DARYA: достижения и институционализация в Узбекистане</dc:title>
  <dc:subject>DARYA NSG Session 1</dc:subject>
  <dc:creator>OpenAI</dc:creator>
  <cp:lastModifiedBy>Abduagzam Jalilov</cp:lastModifiedBy>
  <cp:revision>16</cp:revision>
  <cp:lastPrinted>2026-06-22T04:07:46Z</cp:lastPrinted>
  <dcterms:created xsi:type="dcterms:W3CDTF">2026-06-19T06:58:59Z</dcterms:created>
  <dcterms:modified xsi:type="dcterms:W3CDTF">2026-06-25T13:03:15Z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0x010100C9D2F5C2D7F38543A7DECC0B91FBF8EC</vt:lpwstr>
  </property>
</Properties>
</file>