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7" r:id="rId5"/>
    <p:sldId id="256" r:id="rId6"/>
    <p:sldId id="265" r:id="rId7"/>
    <p:sldId id="258" r:id="rId8"/>
    <p:sldId id="264" r:id="rId9"/>
    <p:sldId id="261" r:id="rId10"/>
    <p:sldId id="260" r:id="rId11"/>
    <p:sldId id="29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582" y="13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370656" cy="6858000"/>
          </a:xfrm>
          <a:custGeom>
            <a:avLst/>
            <a:gdLst>
              <a:gd name="connsiteX0" fmla="*/ 5928929 w 7370656"/>
              <a:gd name="connsiteY0" fmla="*/ 0 h 6858000"/>
              <a:gd name="connsiteX1" fmla="*/ 7370656 w 7370656"/>
              <a:gd name="connsiteY1" fmla="*/ 0 h 6858000"/>
              <a:gd name="connsiteX2" fmla="*/ 7370656 w 7370656"/>
              <a:gd name="connsiteY2" fmla="*/ 2905561 h 6858000"/>
              <a:gd name="connsiteX3" fmla="*/ 6834860 w 7370656"/>
              <a:gd name="connsiteY3" fmla="*/ 4163505 h 6858000"/>
              <a:gd name="connsiteX4" fmla="*/ 4030627 w 7370656"/>
              <a:gd name="connsiteY4" fmla="*/ 6858000 h 6858000"/>
              <a:gd name="connsiteX5" fmla="*/ 0 w 7370656"/>
              <a:gd name="connsiteY5" fmla="*/ 6858000 h 6858000"/>
              <a:gd name="connsiteX6" fmla="*/ 0 w 7370656"/>
              <a:gd name="connsiteY6" fmla="*/ 5726910 h 6858000"/>
              <a:gd name="connsiteX7" fmla="*/ 105302 w 7370656"/>
              <a:gd name="connsiteY7" fmla="*/ 56108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70656" h="6858000">
                <a:moveTo>
                  <a:pt x="5928929" y="0"/>
                </a:moveTo>
                <a:lnTo>
                  <a:pt x="7370656" y="0"/>
                </a:lnTo>
                <a:lnTo>
                  <a:pt x="7370656" y="2905561"/>
                </a:lnTo>
                <a:cubicBezTo>
                  <a:pt x="7370656" y="3316129"/>
                  <a:pt x="7130780" y="3879189"/>
                  <a:pt x="6834860" y="4163505"/>
                </a:cubicBezTo>
                <a:lnTo>
                  <a:pt x="4030627" y="6858000"/>
                </a:lnTo>
                <a:lnTo>
                  <a:pt x="0" y="6858000"/>
                </a:lnTo>
                <a:lnTo>
                  <a:pt x="0" y="5726910"/>
                </a:lnTo>
                <a:lnTo>
                  <a:pt x="105302" y="561082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hqprint"/>
          <a:srcRect/>
          <a:stretch>
            <a:fillRect/>
          </a:stretch>
        </p:blipFill>
        <p:spPr>
          <a:xfrm>
            <a:off x="7248128" y="2708920"/>
            <a:ext cx="4319985" cy="24411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hqprint"/>
          <a:srcRect/>
          <a:stretch>
            <a:fillRect/>
          </a:stretch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pic>
        <p:nvPicPr>
          <p:cNvPr id="8" name="Graphic 7"/>
          <p:cNvPicPr>
            <a:picLocks noChangeAspect="1"/>
          </p:cNvPicPr>
          <p:nvPr userDrawn="1"/>
        </p:nvPicPr>
        <p:blipFill>
          <a:blip cstate="hq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42" name="Picture Placeholder 41"/>
          <p:cNvSpPr>
            <a:spLocks noGrp="1"/>
          </p:cNvSpPr>
          <p:nvPr>
            <p:ph type="pic" sz="quarter" idx="12"/>
          </p:nvPr>
        </p:nvSpPr>
        <p:spPr>
          <a:xfrm>
            <a:off x="438050" y="1645943"/>
            <a:ext cx="2055374" cy="3678282"/>
          </a:xfrm>
          <a:custGeom>
            <a:avLst/>
            <a:gdLst>
              <a:gd name="connsiteX0" fmla="*/ 1969581 w 2055374"/>
              <a:gd name="connsiteY0" fmla="*/ 26 h 3678282"/>
              <a:gd name="connsiteX1" fmla="*/ 2055374 w 2055374"/>
              <a:gd name="connsiteY1" fmla="*/ 141471 h 3678282"/>
              <a:gd name="connsiteX2" fmla="*/ 2055374 w 2055374"/>
              <a:gd name="connsiteY2" fmla="*/ 1433058 h 3678282"/>
              <a:gd name="connsiteX3" fmla="*/ 1860498 w 2055374"/>
              <a:gd name="connsiteY3" fmla="*/ 1890589 h 3678282"/>
              <a:gd name="connsiteX4" fmla="*/ 0 w 2055374"/>
              <a:gd name="connsiteY4" fmla="*/ 3678282 h 3678282"/>
              <a:gd name="connsiteX5" fmla="*/ 2142 w 2055374"/>
              <a:gd name="connsiteY5" fmla="*/ 3675624 h 3678282"/>
              <a:gd name="connsiteX6" fmla="*/ 151352 w 2055374"/>
              <a:gd name="connsiteY6" fmla="*/ 3220026 h 3678282"/>
              <a:gd name="connsiteX7" fmla="*/ 151352 w 2055374"/>
              <a:gd name="connsiteY7" fmla="*/ 1705498 h 3678282"/>
              <a:gd name="connsiteX8" fmla="*/ 1860680 w 2055374"/>
              <a:gd name="connsiteY8" fmla="*/ 58631 h 3678282"/>
              <a:gd name="connsiteX9" fmla="*/ 1969581 w 2055374"/>
              <a:gd name="connsiteY9" fmla="*/ 26 h 3678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5374" h="3678282">
                <a:moveTo>
                  <a:pt x="1969581" y="26"/>
                </a:moveTo>
                <a:cubicBezTo>
                  <a:pt x="2021365" y="-1279"/>
                  <a:pt x="2055374" y="48140"/>
                  <a:pt x="2055374" y="141471"/>
                </a:cubicBezTo>
                <a:lnTo>
                  <a:pt x="2055374" y="1433058"/>
                </a:lnTo>
                <a:cubicBezTo>
                  <a:pt x="2055374" y="1582387"/>
                  <a:pt x="1968128" y="1787180"/>
                  <a:pt x="1860498" y="1890589"/>
                </a:cubicBezTo>
                <a:lnTo>
                  <a:pt x="0" y="3678282"/>
                </a:lnTo>
                <a:lnTo>
                  <a:pt x="2142" y="3675624"/>
                </a:lnTo>
                <a:cubicBezTo>
                  <a:pt x="89828" y="3539948"/>
                  <a:pt x="151352" y="3360432"/>
                  <a:pt x="151352" y="3220026"/>
                </a:cubicBezTo>
                <a:lnTo>
                  <a:pt x="151352" y="1705498"/>
                </a:lnTo>
                <a:lnTo>
                  <a:pt x="1860680" y="58631"/>
                </a:lnTo>
                <a:cubicBezTo>
                  <a:pt x="1901042" y="19854"/>
                  <a:pt x="1938511" y="810"/>
                  <a:pt x="1969581" y="2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3"/>
          </p:nvPr>
        </p:nvSpPr>
        <p:spPr>
          <a:xfrm>
            <a:off x="6037796" y="222434"/>
            <a:ext cx="2368832" cy="3588836"/>
          </a:xfrm>
          <a:custGeom>
            <a:avLst/>
            <a:gdLst>
              <a:gd name="connsiteX0" fmla="*/ 2297359 w 2368832"/>
              <a:gd name="connsiteY0" fmla="*/ 22 h 3588836"/>
              <a:gd name="connsiteX1" fmla="*/ 2368832 w 2368832"/>
              <a:gd name="connsiteY1" fmla="*/ 117857 h 3588836"/>
              <a:gd name="connsiteX2" fmla="*/ 2368832 w 2368832"/>
              <a:gd name="connsiteY2" fmla="*/ 1193858 h 3588836"/>
              <a:gd name="connsiteX3" fmla="*/ 2206483 w 2368832"/>
              <a:gd name="connsiteY3" fmla="*/ 1575021 h 3588836"/>
              <a:gd name="connsiteX4" fmla="*/ 161433 w 2368832"/>
              <a:gd name="connsiteY4" fmla="*/ 3540043 h 3588836"/>
              <a:gd name="connsiteX5" fmla="*/ 3 w 2368832"/>
              <a:gd name="connsiteY5" fmla="*/ 3470879 h 3588836"/>
              <a:gd name="connsiteX6" fmla="*/ 4289 w 2368832"/>
              <a:gd name="connsiteY6" fmla="*/ 2394875 h 3588836"/>
              <a:gd name="connsiteX7" fmla="*/ 167400 w 2368832"/>
              <a:gd name="connsiteY7" fmla="*/ 2013564 h 3588836"/>
              <a:gd name="connsiteX8" fmla="*/ 2206635 w 2368832"/>
              <a:gd name="connsiteY8" fmla="*/ 48845 h 3588836"/>
              <a:gd name="connsiteX9" fmla="*/ 2297359 w 2368832"/>
              <a:gd name="connsiteY9" fmla="*/ 22 h 358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68832" h="3588836">
                <a:moveTo>
                  <a:pt x="2297359" y="22"/>
                </a:moveTo>
                <a:cubicBezTo>
                  <a:pt x="2340499" y="-1066"/>
                  <a:pt x="2368832" y="40105"/>
                  <a:pt x="2368832" y="117857"/>
                </a:cubicBezTo>
                <a:lnTo>
                  <a:pt x="2368832" y="1193858"/>
                </a:lnTo>
                <a:cubicBezTo>
                  <a:pt x="2368832" y="1318262"/>
                  <a:pt x="2296148" y="1488872"/>
                  <a:pt x="2206483" y="1575021"/>
                </a:cubicBezTo>
                <a:lnTo>
                  <a:pt x="161433" y="3540043"/>
                </a:lnTo>
                <a:cubicBezTo>
                  <a:pt x="71768" y="3626189"/>
                  <a:pt x="-456" y="3595279"/>
                  <a:pt x="3" y="3470879"/>
                </a:cubicBezTo>
                <a:lnTo>
                  <a:pt x="4289" y="2394875"/>
                </a:lnTo>
                <a:cubicBezTo>
                  <a:pt x="4289" y="2270474"/>
                  <a:pt x="77887" y="2099861"/>
                  <a:pt x="167400" y="2013564"/>
                </a:cubicBezTo>
                <a:lnTo>
                  <a:pt x="2206635" y="48845"/>
                </a:lnTo>
                <a:cubicBezTo>
                  <a:pt x="2240260" y="16540"/>
                  <a:pt x="2271475" y="675"/>
                  <a:pt x="2297359" y="2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4" name="Picture Placeholder 33"/>
          <p:cNvSpPr>
            <a:spLocks noGrp="1"/>
          </p:cNvSpPr>
          <p:nvPr>
            <p:ph type="pic" sz="quarter" idx="14"/>
          </p:nvPr>
        </p:nvSpPr>
        <p:spPr>
          <a:xfrm>
            <a:off x="958216" y="1160138"/>
            <a:ext cx="3429951" cy="5196454"/>
          </a:xfrm>
          <a:custGeom>
            <a:avLst/>
            <a:gdLst>
              <a:gd name="connsiteX0" fmla="*/ 3326462 w 3429951"/>
              <a:gd name="connsiteY0" fmla="*/ 31 h 5196454"/>
              <a:gd name="connsiteX1" fmla="*/ 3429951 w 3429951"/>
              <a:gd name="connsiteY1" fmla="*/ 170650 h 5196454"/>
              <a:gd name="connsiteX2" fmla="*/ 3429951 w 3429951"/>
              <a:gd name="connsiteY2" fmla="*/ 1728646 h 5196454"/>
              <a:gd name="connsiteX3" fmla="*/ 3194878 w 3429951"/>
              <a:gd name="connsiteY3" fmla="*/ 2280550 h 5196454"/>
              <a:gd name="connsiteX4" fmla="*/ 233746 w 3429951"/>
              <a:gd name="connsiteY4" fmla="*/ 5125804 h 5196454"/>
              <a:gd name="connsiteX5" fmla="*/ 4 w 3429951"/>
              <a:gd name="connsiteY5" fmla="*/ 5025658 h 5196454"/>
              <a:gd name="connsiteX6" fmla="*/ 6209 w 3429951"/>
              <a:gd name="connsiteY6" fmla="*/ 3467657 h 5196454"/>
              <a:gd name="connsiteX7" fmla="*/ 242387 w 3429951"/>
              <a:gd name="connsiteY7" fmla="*/ 2915538 h 5196454"/>
              <a:gd name="connsiteX8" fmla="*/ 3195099 w 3429951"/>
              <a:gd name="connsiteY8" fmla="*/ 70724 h 5196454"/>
              <a:gd name="connsiteX9" fmla="*/ 3326462 w 3429951"/>
              <a:gd name="connsiteY9" fmla="*/ 31 h 519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29951" h="5196454">
                <a:moveTo>
                  <a:pt x="3326462" y="31"/>
                </a:moveTo>
                <a:cubicBezTo>
                  <a:pt x="3388927" y="-1544"/>
                  <a:pt x="3429951" y="58068"/>
                  <a:pt x="3429951" y="170650"/>
                </a:cubicBezTo>
                <a:lnTo>
                  <a:pt x="3429951" y="1728646"/>
                </a:lnTo>
                <a:cubicBezTo>
                  <a:pt x="3429951" y="1908777"/>
                  <a:pt x="3324709" y="2155810"/>
                  <a:pt x="3194878" y="2280550"/>
                </a:cubicBezTo>
                <a:lnTo>
                  <a:pt x="233746" y="5125804"/>
                </a:lnTo>
                <a:cubicBezTo>
                  <a:pt x="103916" y="5250539"/>
                  <a:pt x="-661" y="5205784"/>
                  <a:pt x="4" y="5025658"/>
                </a:cubicBezTo>
                <a:lnTo>
                  <a:pt x="6209" y="3467657"/>
                </a:lnTo>
                <a:cubicBezTo>
                  <a:pt x="6209" y="3287531"/>
                  <a:pt x="112777" y="3040493"/>
                  <a:pt x="242387" y="2915538"/>
                </a:cubicBezTo>
                <a:lnTo>
                  <a:pt x="3195099" y="70724"/>
                </a:lnTo>
                <a:cubicBezTo>
                  <a:pt x="3243785" y="23948"/>
                  <a:pt x="3288983" y="976"/>
                  <a:pt x="3326462" y="3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8" name="Freeform: Shape 17"/>
          <p:cNvSpPr/>
          <p:nvPr userDrawn="1"/>
        </p:nvSpPr>
        <p:spPr>
          <a:xfrm>
            <a:off x="0" y="3069411"/>
            <a:ext cx="589402" cy="2701735"/>
          </a:xfrm>
          <a:custGeom>
            <a:avLst/>
            <a:gdLst>
              <a:gd name="connsiteX0" fmla="*/ 481847 w 589402"/>
              <a:gd name="connsiteY0" fmla="*/ 32 h 2701735"/>
              <a:gd name="connsiteX1" fmla="*/ 589402 w 589402"/>
              <a:gd name="connsiteY1" fmla="*/ 177354 h 2701735"/>
              <a:gd name="connsiteX2" fmla="*/ 589402 w 589402"/>
              <a:gd name="connsiteY2" fmla="*/ 1796558 h 2701735"/>
              <a:gd name="connsiteX3" fmla="*/ 345095 w 589402"/>
              <a:gd name="connsiteY3" fmla="*/ 2370144 h 2701735"/>
              <a:gd name="connsiteX4" fmla="*/ 0 w 589402"/>
              <a:gd name="connsiteY4" fmla="*/ 2701735 h 2701735"/>
              <a:gd name="connsiteX5" fmla="*/ 0 w 589402"/>
              <a:gd name="connsiteY5" fmla="*/ 406207 h 2701735"/>
              <a:gd name="connsiteX6" fmla="*/ 345324 w 589402"/>
              <a:gd name="connsiteY6" fmla="*/ 73502 h 2701735"/>
              <a:gd name="connsiteX7" fmla="*/ 481847 w 589402"/>
              <a:gd name="connsiteY7" fmla="*/ 32 h 270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402" h="2701735">
                <a:moveTo>
                  <a:pt x="481847" y="32"/>
                </a:moveTo>
                <a:cubicBezTo>
                  <a:pt x="546766" y="-1605"/>
                  <a:pt x="589402" y="60350"/>
                  <a:pt x="589402" y="177354"/>
                </a:cubicBezTo>
                <a:lnTo>
                  <a:pt x="589402" y="1796558"/>
                </a:lnTo>
                <a:cubicBezTo>
                  <a:pt x="589402" y="1983765"/>
                  <a:pt x="480026" y="2240504"/>
                  <a:pt x="345095" y="2370144"/>
                </a:cubicBezTo>
                <a:lnTo>
                  <a:pt x="0" y="2701735"/>
                </a:lnTo>
                <a:lnTo>
                  <a:pt x="0" y="406207"/>
                </a:lnTo>
                <a:lnTo>
                  <a:pt x="345324" y="73502"/>
                </a:lnTo>
                <a:cubicBezTo>
                  <a:pt x="395923" y="24889"/>
                  <a:pt x="442896" y="1014"/>
                  <a:pt x="481847" y="32"/>
                </a:cubicBezTo>
                <a:close/>
              </a:path>
            </a:pathLst>
          </a:custGeom>
          <a:solidFill>
            <a:srgbClr val="750D68"/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127" name="Title 1"/>
          <p:cNvSpPr>
            <a:spLocks noGrp="1"/>
          </p:cNvSpPr>
          <p:nvPr>
            <p:ph type="title" hasCustomPrompt="1"/>
          </p:nvPr>
        </p:nvSpPr>
        <p:spPr>
          <a:xfrm>
            <a:off x="7248128" y="5350924"/>
            <a:ext cx="4319985" cy="395035"/>
          </a:xfrm>
        </p:spPr>
        <p:txBody>
          <a:bodyPr tIns="0" rIns="0" bIns="0">
            <a:normAutofit/>
          </a:bodyPr>
          <a:lstStyle>
            <a:lvl1pPr>
              <a:defRPr sz="1600" b="0"/>
            </a:lvl1pPr>
          </a:lstStyle>
          <a:p>
            <a:r>
              <a:rPr lang="en-GB"/>
              <a:t>This project is financed by the European Union</a:t>
            </a:r>
          </a:p>
        </p:txBody>
      </p:sp>
      <p:sp>
        <p:nvSpPr>
          <p:cNvPr id="130" name="Text Placeholder 129"/>
          <p:cNvSpPr>
            <a:spLocks noGrp="1"/>
          </p:cNvSpPr>
          <p:nvPr>
            <p:ph type="body" sz="quarter" idx="16"/>
          </p:nvPr>
        </p:nvSpPr>
        <p:spPr>
          <a:xfrm>
            <a:off x="3071665" y="3929918"/>
            <a:ext cx="3168183" cy="2928082"/>
          </a:xfrm>
          <a:custGeom>
            <a:avLst/>
            <a:gdLst>
              <a:gd name="connsiteX0" fmla="*/ 99941 w 3168183"/>
              <a:gd name="connsiteY0" fmla="*/ 30 h 2928082"/>
              <a:gd name="connsiteX1" fmla="*/ 226801 w 3168183"/>
              <a:gd name="connsiteY1" fmla="*/ 68299 h 2928082"/>
              <a:gd name="connsiteX2" fmla="*/ 3078293 w 3168183"/>
              <a:gd name="connsiteY2" fmla="*/ 2815594 h 2928082"/>
              <a:gd name="connsiteX3" fmla="*/ 3166736 w 3168183"/>
              <a:gd name="connsiteY3" fmla="*/ 2925352 h 2928082"/>
              <a:gd name="connsiteX4" fmla="*/ 3168183 w 3168183"/>
              <a:gd name="connsiteY4" fmla="*/ 2928082 h 2928082"/>
              <a:gd name="connsiteX5" fmla="*/ 982279 w 3168183"/>
              <a:gd name="connsiteY5" fmla="*/ 2928082 h 2928082"/>
              <a:gd name="connsiteX6" fmla="*/ 227014 w 3168183"/>
              <a:gd name="connsiteY6" fmla="*/ 2202373 h 2928082"/>
              <a:gd name="connsiteX7" fmla="*/ 0 w 3168183"/>
              <a:gd name="connsiteY7" fmla="*/ 1669388 h 2928082"/>
              <a:gd name="connsiteX8" fmla="*/ 0 w 3168183"/>
              <a:gd name="connsiteY8" fmla="*/ 164800 h 2928082"/>
              <a:gd name="connsiteX9" fmla="*/ 99941 w 3168183"/>
              <a:gd name="connsiteY9" fmla="*/ 30 h 29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183" h="2928082">
                <a:moveTo>
                  <a:pt x="99941" y="30"/>
                </a:moveTo>
                <a:cubicBezTo>
                  <a:pt x="136135" y="942"/>
                  <a:pt x="179784" y="23128"/>
                  <a:pt x="226801" y="68299"/>
                </a:cubicBezTo>
                <a:lnTo>
                  <a:pt x="3078293" y="2815594"/>
                </a:lnTo>
                <a:cubicBezTo>
                  <a:pt x="3109585" y="2845762"/>
                  <a:pt x="3139486" y="2883298"/>
                  <a:pt x="3166736" y="2925352"/>
                </a:cubicBezTo>
                <a:lnTo>
                  <a:pt x="3168183" y="2928082"/>
                </a:lnTo>
                <a:lnTo>
                  <a:pt x="982279" y="2928082"/>
                </a:lnTo>
                <a:lnTo>
                  <a:pt x="227014" y="2202373"/>
                </a:lnTo>
                <a:cubicBezTo>
                  <a:pt x="101634" y="2081909"/>
                  <a:pt x="0" y="1843344"/>
                  <a:pt x="0" y="1669388"/>
                </a:cubicBezTo>
                <a:lnTo>
                  <a:pt x="0" y="164800"/>
                </a:lnTo>
                <a:cubicBezTo>
                  <a:pt x="0" y="56078"/>
                  <a:pt x="39618" y="-1491"/>
                  <a:pt x="99941" y="30"/>
                </a:cubicBezTo>
                <a:close/>
              </a:path>
            </a:pathLst>
          </a:custGeom>
          <a:solidFill>
            <a:srgbClr val="38B6AB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/>
          <p:cNvSpPr>
            <a:spLocks noGrp="1"/>
          </p:cNvSpPr>
          <p:nvPr>
            <p:ph type="body" sz="quarter" idx="17"/>
          </p:nvPr>
        </p:nvSpPr>
        <p:spPr>
          <a:xfrm>
            <a:off x="5664036" y="3929918"/>
            <a:ext cx="3168183" cy="2928082"/>
          </a:xfrm>
          <a:custGeom>
            <a:avLst/>
            <a:gdLst>
              <a:gd name="connsiteX0" fmla="*/ 99941 w 3168183"/>
              <a:gd name="connsiteY0" fmla="*/ 30 h 2928082"/>
              <a:gd name="connsiteX1" fmla="*/ 226801 w 3168183"/>
              <a:gd name="connsiteY1" fmla="*/ 68299 h 2928082"/>
              <a:gd name="connsiteX2" fmla="*/ 3078293 w 3168183"/>
              <a:gd name="connsiteY2" fmla="*/ 2815594 h 2928082"/>
              <a:gd name="connsiteX3" fmla="*/ 3166736 w 3168183"/>
              <a:gd name="connsiteY3" fmla="*/ 2925352 h 2928082"/>
              <a:gd name="connsiteX4" fmla="*/ 3168183 w 3168183"/>
              <a:gd name="connsiteY4" fmla="*/ 2928082 h 2928082"/>
              <a:gd name="connsiteX5" fmla="*/ 982279 w 3168183"/>
              <a:gd name="connsiteY5" fmla="*/ 2928082 h 2928082"/>
              <a:gd name="connsiteX6" fmla="*/ 227014 w 3168183"/>
              <a:gd name="connsiteY6" fmla="*/ 2202373 h 2928082"/>
              <a:gd name="connsiteX7" fmla="*/ 0 w 3168183"/>
              <a:gd name="connsiteY7" fmla="*/ 1669388 h 2928082"/>
              <a:gd name="connsiteX8" fmla="*/ 0 w 3168183"/>
              <a:gd name="connsiteY8" fmla="*/ 164800 h 2928082"/>
              <a:gd name="connsiteX9" fmla="*/ 99941 w 3168183"/>
              <a:gd name="connsiteY9" fmla="*/ 30 h 29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183" h="2928082">
                <a:moveTo>
                  <a:pt x="99941" y="30"/>
                </a:moveTo>
                <a:cubicBezTo>
                  <a:pt x="136135" y="942"/>
                  <a:pt x="179784" y="23128"/>
                  <a:pt x="226801" y="68299"/>
                </a:cubicBezTo>
                <a:lnTo>
                  <a:pt x="3078293" y="2815594"/>
                </a:lnTo>
                <a:cubicBezTo>
                  <a:pt x="3109585" y="2845762"/>
                  <a:pt x="3139486" y="2883298"/>
                  <a:pt x="3166736" y="2925352"/>
                </a:cubicBezTo>
                <a:lnTo>
                  <a:pt x="3168183" y="2928082"/>
                </a:lnTo>
                <a:lnTo>
                  <a:pt x="982279" y="2928082"/>
                </a:lnTo>
                <a:lnTo>
                  <a:pt x="227014" y="2202373"/>
                </a:lnTo>
                <a:cubicBezTo>
                  <a:pt x="101634" y="2081909"/>
                  <a:pt x="0" y="1843344"/>
                  <a:pt x="0" y="1669388"/>
                </a:cubicBezTo>
                <a:lnTo>
                  <a:pt x="0" y="164800"/>
                </a:lnTo>
                <a:cubicBezTo>
                  <a:pt x="0" y="56078"/>
                  <a:pt x="39618" y="-1491"/>
                  <a:pt x="99941" y="30"/>
                </a:cubicBezTo>
                <a:close/>
              </a:path>
            </a:pathLst>
          </a:custGeom>
          <a:solidFill>
            <a:schemeClr val="accent3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pic>
        <p:nvPicPr>
          <p:cNvPr id="3" name="Graphic 2"/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1474" y="5350924"/>
            <a:ext cx="592553" cy="39503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42" grpId="0" bldLvl="0" animBg="1"/>
      <p:bldP spid="31" grpId="0" bldLvl="0" animBg="1"/>
      <p:bldP spid="34" grpId="0" bldLvl="0" animBg="1"/>
      <p:bldP spid="18" grpId="0" bldLvl="0" animBg="1"/>
      <p:bldP spid="127" grpId="0"/>
      <p:bldP spid="130" grpId="0" uiExpand="1" build="p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4" decel="100000" fill="hold" nodeType="withEffect" nodePh="1">
                  <p:stCondLst>
                    <p:cond delay="10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1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 nodePh="1">
                  <p:stCondLst>
                    <p:cond delay="12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6A59692-18AC-0E4A-B387-27824A2ADDF1}"/>
              </a:ext>
            </a:extLst>
          </p:cNvPr>
          <p:cNvSpPr/>
          <p:nvPr userDrawn="1"/>
        </p:nvSpPr>
        <p:spPr>
          <a:xfrm flipV="1">
            <a:off x="2553515" y="1903682"/>
            <a:ext cx="3400879" cy="4954318"/>
          </a:xfrm>
          <a:custGeom>
            <a:avLst/>
            <a:gdLst>
              <a:gd name="connsiteX0" fmla="*/ 101690 w 3400879"/>
              <a:gd name="connsiteY0" fmla="*/ 4954291 h 4954318"/>
              <a:gd name="connsiteX1" fmla="*/ 231765 w 3400879"/>
              <a:gd name="connsiteY1" fmla="*/ 4884267 h 4954318"/>
              <a:gd name="connsiteX2" fmla="*/ 3167799 w 3400879"/>
              <a:gd name="connsiteY2" fmla="*/ 2063128 h 4954318"/>
              <a:gd name="connsiteX3" fmla="*/ 3400879 w 3400879"/>
              <a:gd name="connsiteY3" fmla="*/ 1515903 h 4954318"/>
              <a:gd name="connsiteX4" fmla="*/ 3400879 w 3400879"/>
              <a:gd name="connsiteY4" fmla="*/ 0 h 4954318"/>
              <a:gd name="connsiteX5" fmla="*/ 3035197 w 3400879"/>
              <a:gd name="connsiteY5" fmla="*/ 0 h 4954318"/>
              <a:gd name="connsiteX6" fmla="*/ 240333 w 3400879"/>
              <a:gd name="connsiteY6" fmla="*/ 2692735 h 4954318"/>
              <a:gd name="connsiteX7" fmla="*/ 6157 w 3400879"/>
              <a:gd name="connsiteY7" fmla="*/ 3240174 h 4954318"/>
              <a:gd name="connsiteX8" fmla="*/ 4 w 3400879"/>
              <a:gd name="connsiteY8" fmla="*/ 4784970 h 4954318"/>
              <a:gd name="connsiteX9" fmla="*/ 101690 w 3400879"/>
              <a:gd name="connsiteY9" fmla="*/ 4954291 h 4954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879" h="4954318">
                <a:moveTo>
                  <a:pt x="101690" y="4954291"/>
                </a:moveTo>
                <a:cubicBezTo>
                  <a:pt x="138739" y="4953393"/>
                  <a:pt x="183492" y="4930646"/>
                  <a:pt x="231765" y="4884267"/>
                </a:cubicBezTo>
                <a:lnTo>
                  <a:pt x="3167799" y="2063128"/>
                </a:lnTo>
                <a:cubicBezTo>
                  <a:pt x="3296529" y="1939446"/>
                  <a:pt x="3400879" y="1694506"/>
                  <a:pt x="3400879" y="1515903"/>
                </a:cubicBezTo>
                <a:lnTo>
                  <a:pt x="3400879" y="0"/>
                </a:lnTo>
                <a:lnTo>
                  <a:pt x="3035197" y="0"/>
                </a:lnTo>
                <a:lnTo>
                  <a:pt x="240333" y="2692735"/>
                </a:lnTo>
                <a:cubicBezTo>
                  <a:pt x="111821" y="2816630"/>
                  <a:pt x="6157" y="3061575"/>
                  <a:pt x="6157" y="3240174"/>
                </a:cubicBezTo>
                <a:lnTo>
                  <a:pt x="4" y="4784970"/>
                </a:lnTo>
                <a:cubicBezTo>
                  <a:pt x="-408" y="4896594"/>
                  <a:pt x="39942" y="4955787"/>
                  <a:pt x="101690" y="4954291"/>
                </a:cubicBezTo>
                <a:close/>
              </a:path>
            </a:pathLst>
          </a:custGeom>
          <a:solidFill>
            <a:srgbClr val="27257A">
              <a:alpha val="4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D84DB3B-EE16-75C2-709B-5045D24BD3D2}"/>
              </a:ext>
            </a:extLst>
          </p:cNvPr>
          <p:cNvSpPr/>
          <p:nvPr userDrawn="1"/>
        </p:nvSpPr>
        <p:spPr>
          <a:xfrm>
            <a:off x="469027" y="0"/>
            <a:ext cx="7499182" cy="6858000"/>
          </a:xfrm>
          <a:custGeom>
            <a:avLst/>
            <a:gdLst>
              <a:gd name="connsiteX0" fmla="*/ 6872385 w 7503995"/>
              <a:gd name="connsiteY0" fmla="*/ 0 h 6845197"/>
              <a:gd name="connsiteX1" fmla="*/ 7494744 w 7503995"/>
              <a:gd name="connsiteY1" fmla="*/ 0 h 6845197"/>
              <a:gd name="connsiteX2" fmla="*/ 7499783 w 7503995"/>
              <a:gd name="connsiteY2" fmla="*/ 31741 h 6845197"/>
              <a:gd name="connsiteX3" fmla="*/ 7503995 w 7503995"/>
              <a:gd name="connsiteY3" fmla="*/ 120512 h 6845197"/>
              <a:gd name="connsiteX4" fmla="*/ 7503995 w 7503995"/>
              <a:gd name="connsiteY4" fmla="*/ 3602593 h 6845197"/>
              <a:gd name="connsiteX5" fmla="*/ 6978614 w 7503995"/>
              <a:gd name="connsiteY5" fmla="*/ 4836084 h 6845197"/>
              <a:gd name="connsiteX6" fmla="*/ 4887676 w 7503995"/>
              <a:gd name="connsiteY6" fmla="*/ 6845197 h 6845197"/>
              <a:gd name="connsiteX7" fmla="*/ 0 w 7503995"/>
              <a:gd name="connsiteY7" fmla="*/ 6845197 h 6845197"/>
              <a:gd name="connsiteX8" fmla="*/ 7318 w 7503995"/>
              <a:gd name="connsiteY8" fmla="*/ 6826013 h 6845197"/>
              <a:gd name="connsiteX9" fmla="*/ 379872 w 7503995"/>
              <a:gd name="connsiteY9" fmla="*/ 6255267 h 68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03995" h="6845197">
                <a:moveTo>
                  <a:pt x="6872385" y="0"/>
                </a:moveTo>
                <a:lnTo>
                  <a:pt x="7494744" y="0"/>
                </a:lnTo>
                <a:lnTo>
                  <a:pt x="7499783" y="31741"/>
                </a:lnTo>
                <a:cubicBezTo>
                  <a:pt x="7502563" y="59458"/>
                  <a:pt x="7503995" y="89060"/>
                  <a:pt x="7503995" y="120512"/>
                </a:cubicBezTo>
                <a:lnTo>
                  <a:pt x="7503995" y="3602593"/>
                </a:lnTo>
                <a:cubicBezTo>
                  <a:pt x="7503995" y="4005180"/>
                  <a:pt x="7268781" y="4557294"/>
                  <a:pt x="6978614" y="4836084"/>
                </a:cubicBezTo>
                <a:lnTo>
                  <a:pt x="4887676" y="6845197"/>
                </a:lnTo>
                <a:lnTo>
                  <a:pt x="0" y="6845197"/>
                </a:lnTo>
                <a:lnTo>
                  <a:pt x="7318" y="6826013"/>
                </a:lnTo>
                <a:cubicBezTo>
                  <a:pt x="103071" y="6602751"/>
                  <a:pt x="235034" y="6394902"/>
                  <a:pt x="379872" y="6255267"/>
                </a:cubicBezTo>
                <a:close/>
              </a:path>
            </a:pathLst>
          </a:custGeom>
          <a:solidFill>
            <a:srgbClr val="00A070">
              <a:alpha val="2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FD3E1C-850C-C02D-1DB8-89F0D37B10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83698D8-7C67-8F6E-EA48-ECE24E092CC2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76C648E-DF52-0BE6-F84E-068DC417EE92}"/>
              </a:ext>
            </a:extLst>
          </p:cNvPr>
          <p:cNvSpPr/>
          <p:nvPr userDrawn="1"/>
        </p:nvSpPr>
        <p:spPr>
          <a:xfrm>
            <a:off x="0" y="2853346"/>
            <a:ext cx="3001952" cy="4004655"/>
          </a:xfrm>
          <a:custGeom>
            <a:avLst/>
            <a:gdLst>
              <a:gd name="connsiteX0" fmla="*/ 2904183 w 3001952"/>
              <a:gd name="connsiteY0" fmla="*/ 29 h 4004655"/>
              <a:gd name="connsiteX1" fmla="*/ 3001952 w 3001952"/>
              <a:gd name="connsiteY1" fmla="*/ 161218 h 4004655"/>
              <a:gd name="connsiteX2" fmla="*/ 3001952 w 3001952"/>
              <a:gd name="connsiteY2" fmla="*/ 1633097 h 4004655"/>
              <a:gd name="connsiteX3" fmla="*/ 2779873 w 3001952"/>
              <a:gd name="connsiteY3" fmla="*/ 2154495 h 4004655"/>
              <a:gd name="connsiteX4" fmla="*/ 854363 w 3001952"/>
              <a:gd name="connsiteY4" fmla="*/ 4004655 h 4004655"/>
              <a:gd name="connsiteX5" fmla="*/ 0 w 3001952"/>
              <a:gd name="connsiteY5" fmla="*/ 4004655 h 4004655"/>
              <a:gd name="connsiteX6" fmla="*/ 0 w 3001952"/>
              <a:gd name="connsiteY6" fmla="*/ 2745307 h 4004655"/>
              <a:gd name="connsiteX7" fmla="*/ 2780081 w 3001952"/>
              <a:gd name="connsiteY7" fmla="*/ 66815 h 4004655"/>
              <a:gd name="connsiteX8" fmla="*/ 2904183 w 3001952"/>
              <a:gd name="connsiteY8" fmla="*/ 29 h 400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1952" h="4004655">
                <a:moveTo>
                  <a:pt x="2904183" y="29"/>
                </a:moveTo>
                <a:cubicBezTo>
                  <a:pt x="2963196" y="-1459"/>
                  <a:pt x="3001952" y="54859"/>
                  <a:pt x="3001952" y="161218"/>
                </a:cubicBezTo>
                <a:lnTo>
                  <a:pt x="3001952" y="1633097"/>
                </a:lnTo>
                <a:cubicBezTo>
                  <a:pt x="3001952" y="1803271"/>
                  <a:pt x="2902527" y="2036650"/>
                  <a:pt x="2779873" y="2154495"/>
                </a:cubicBezTo>
                <a:lnTo>
                  <a:pt x="854363" y="4004655"/>
                </a:lnTo>
                <a:lnTo>
                  <a:pt x="0" y="4004655"/>
                </a:lnTo>
                <a:lnTo>
                  <a:pt x="0" y="2745307"/>
                </a:lnTo>
                <a:lnTo>
                  <a:pt x="2780081" y="66815"/>
                </a:lnTo>
                <a:cubicBezTo>
                  <a:pt x="2826077" y="22625"/>
                  <a:pt x="2868777" y="922"/>
                  <a:pt x="2904183" y="29"/>
                </a:cubicBezTo>
                <a:close/>
              </a:path>
            </a:pathLst>
          </a:custGeom>
          <a:solidFill>
            <a:schemeClr val="accent4"/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0CAD6CE-C706-1ADE-7266-1D793CECED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891962"/>
            <a:ext cx="854789" cy="2883102"/>
          </a:xfrm>
          <a:custGeom>
            <a:avLst/>
            <a:gdLst>
              <a:gd name="connsiteX0" fmla="*/ 750943 w 854789"/>
              <a:gd name="connsiteY0" fmla="*/ 31 h 2883102"/>
              <a:gd name="connsiteX1" fmla="*/ 854789 w 854789"/>
              <a:gd name="connsiteY1" fmla="*/ 171239 h 2883102"/>
              <a:gd name="connsiteX2" fmla="*/ 854789 w 854789"/>
              <a:gd name="connsiteY2" fmla="*/ 1734608 h 2883102"/>
              <a:gd name="connsiteX3" fmla="*/ 618906 w 854789"/>
              <a:gd name="connsiteY3" fmla="*/ 2288415 h 2883102"/>
              <a:gd name="connsiteX4" fmla="*/ 0 w 854789"/>
              <a:gd name="connsiteY4" fmla="*/ 2883102 h 2883102"/>
              <a:gd name="connsiteX5" fmla="*/ 0 w 854789"/>
              <a:gd name="connsiteY5" fmla="*/ 667471 h 2883102"/>
              <a:gd name="connsiteX6" fmla="*/ 619127 w 854789"/>
              <a:gd name="connsiteY6" fmla="*/ 70968 h 2883102"/>
              <a:gd name="connsiteX7" fmla="*/ 750943 w 854789"/>
              <a:gd name="connsiteY7" fmla="*/ 31 h 2883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4789" h="2883102">
                <a:moveTo>
                  <a:pt x="750943" y="31"/>
                </a:moveTo>
                <a:cubicBezTo>
                  <a:pt x="813623" y="-1549"/>
                  <a:pt x="854789" y="58269"/>
                  <a:pt x="854789" y="171239"/>
                </a:cubicBezTo>
                <a:lnTo>
                  <a:pt x="854789" y="1734608"/>
                </a:lnTo>
                <a:cubicBezTo>
                  <a:pt x="854789" y="1915360"/>
                  <a:pt x="749184" y="2163245"/>
                  <a:pt x="618906" y="2288415"/>
                </a:cubicBezTo>
                <a:lnTo>
                  <a:pt x="0" y="2883102"/>
                </a:lnTo>
                <a:lnTo>
                  <a:pt x="0" y="667471"/>
                </a:lnTo>
                <a:lnTo>
                  <a:pt x="619127" y="70968"/>
                </a:lnTo>
                <a:cubicBezTo>
                  <a:pt x="667981" y="24031"/>
                  <a:pt x="713335" y="980"/>
                  <a:pt x="750943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50AB378-581F-F9A8-4147-4DFDEF296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1588" y="2257874"/>
            <a:ext cx="3440011" cy="4600126"/>
          </a:xfrm>
          <a:custGeom>
            <a:avLst/>
            <a:gdLst>
              <a:gd name="connsiteX0" fmla="*/ 3336165 w 3440011"/>
              <a:gd name="connsiteY0" fmla="*/ 31 h 4600126"/>
              <a:gd name="connsiteX1" fmla="*/ 3440011 w 3440011"/>
              <a:gd name="connsiteY1" fmla="*/ 171239 h 4600126"/>
              <a:gd name="connsiteX2" fmla="*/ 3440011 w 3440011"/>
              <a:gd name="connsiteY2" fmla="*/ 1734608 h 4600126"/>
              <a:gd name="connsiteX3" fmla="*/ 3204128 w 3440011"/>
              <a:gd name="connsiteY3" fmla="*/ 2288415 h 4600126"/>
              <a:gd name="connsiteX4" fmla="*/ 798269 w 3440011"/>
              <a:gd name="connsiteY4" fmla="*/ 4600126 h 4600126"/>
              <a:gd name="connsiteX5" fmla="*/ 0 w 3440011"/>
              <a:gd name="connsiteY5" fmla="*/ 4600126 h 4600126"/>
              <a:gd name="connsiteX6" fmla="*/ 4463 w 3440011"/>
              <a:gd name="connsiteY6" fmla="*/ 3479617 h 4600126"/>
              <a:gd name="connsiteX7" fmla="*/ 241455 w 3440011"/>
              <a:gd name="connsiteY7" fmla="*/ 2925593 h 4600126"/>
              <a:gd name="connsiteX8" fmla="*/ 3204349 w 3440011"/>
              <a:gd name="connsiteY8" fmla="*/ 70968 h 4600126"/>
              <a:gd name="connsiteX9" fmla="*/ 3336165 w 3440011"/>
              <a:gd name="connsiteY9" fmla="*/ 31 h 460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40011" h="4600126">
                <a:moveTo>
                  <a:pt x="3336165" y="31"/>
                </a:moveTo>
                <a:cubicBezTo>
                  <a:pt x="3398846" y="-1549"/>
                  <a:pt x="3440011" y="58269"/>
                  <a:pt x="3440011" y="171239"/>
                </a:cubicBezTo>
                <a:lnTo>
                  <a:pt x="3440011" y="1734608"/>
                </a:lnTo>
                <a:cubicBezTo>
                  <a:pt x="3440011" y="1915360"/>
                  <a:pt x="3334406" y="2163245"/>
                  <a:pt x="3204128" y="2288415"/>
                </a:cubicBezTo>
                <a:lnTo>
                  <a:pt x="798269" y="4600126"/>
                </a:lnTo>
                <a:lnTo>
                  <a:pt x="0" y="4600126"/>
                </a:lnTo>
                <a:lnTo>
                  <a:pt x="4463" y="3479617"/>
                </a:lnTo>
                <a:cubicBezTo>
                  <a:pt x="4463" y="3298869"/>
                  <a:pt x="111398" y="3050979"/>
                  <a:pt x="241455" y="2925593"/>
                </a:cubicBezTo>
                <a:lnTo>
                  <a:pt x="3204349" y="70968"/>
                </a:lnTo>
                <a:cubicBezTo>
                  <a:pt x="3253204" y="24031"/>
                  <a:pt x="3298557" y="980"/>
                  <a:pt x="3336165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3792340-32BE-88F6-ACE3-36C759D08793}"/>
              </a:ext>
            </a:extLst>
          </p:cNvPr>
          <p:cNvSpPr/>
          <p:nvPr userDrawn="1"/>
        </p:nvSpPr>
        <p:spPr>
          <a:xfrm flipH="1" flipV="1">
            <a:off x="5086440" y="2704513"/>
            <a:ext cx="3746773" cy="4153487"/>
          </a:xfrm>
          <a:custGeom>
            <a:avLst/>
            <a:gdLst>
              <a:gd name="connsiteX0" fmla="*/ 101690 w 3400879"/>
              <a:gd name="connsiteY0" fmla="*/ 3770019 h 3770046"/>
              <a:gd name="connsiteX1" fmla="*/ 4 w 3400879"/>
              <a:gd name="connsiteY1" fmla="*/ 3600697 h 3770046"/>
              <a:gd name="connsiteX2" fmla="*/ 6157 w 3400879"/>
              <a:gd name="connsiteY2" fmla="*/ 2055902 h 3770046"/>
              <a:gd name="connsiteX3" fmla="*/ 240333 w 3400879"/>
              <a:gd name="connsiteY3" fmla="*/ 1508463 h 3770046"/>
              <a:gd name="connsiteX4" fmla="*/ 1806008 w 3400879"/>
              <a:gd name="connsiteY4" fmla="*/ 0 h 3770046"/>
              <a:gd name="connsiteX5" fmla="*/ 3400879 w 3400879"/>
              <a:gd name="connsiteY5" fmla="*/ 0 h 3770046"/>
              <a:gd name="connsiteX6" fmla="*/ 3400879 w 3400879"/>
              <a:gd name="connsiteY6" fmla="*/ 331631 h 3770046"/>
              <a:gd name="connsiteX7" fmla="*/ 3167799 w 3400879"/>
              <a:gd name="connsiteY7" fmla="*/ 878856 h 3770046"/>
              <a:gd name="connsiteX8" fmla="*/ 231765 w 3400879"/>
              <a:gd name="connsiteY8" fmla="*/ 3699995 h 3770046"/>
              <a:gd name="connsiteX9" fmla="*/ 101690 w 3400879"/>
              <a:gd name="connsiteY9" fmla="*/ 3770019 h 377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879" h="3770046">
                <a:moveTo>
                  <a:pt x="101690" y="3770019"/>
                </a:moveTo>
                <a:cubicBezTo>
                  <a:pt x="39942" y="3771515"/>
                  <a:pt x="-408" y="3712322"/>
                  <a:pt x="4" y="3600697"/>
                </a:cubicBezTo>
                <a:lnTo>
                  <a:pt x="6157" y="2055902"/>
                </a:lnTo>
                <a:cubicBezTo>
                  <a:pt x="6157" y="1877303"/>
                  <a:pt x="111821" y="1632358"/>
                  <a:pt x="240333" y="1508463"/>
                </a:cubicBezTo>
                <a:lnTo>
                  <a:pt x="1806008" y="0"/>
                </a:lnTo>
                <a:lnTo>
                  <a:pt x="3400879" y="0"/>
                </a:lnTo>
                <a:lnTo>
                  <a:pt x="3400879" y="331631"/>
                </a:lnTo>
                <a:cubicBezTo>
                  <a:pt x="3400879" y="510234"/>
                  <a:pt x="3296529" y="755174"/>
                  <a:pt x="3167799" y="878856"/>
                </a:cubicBezTo>
                <a:lnTo>
                  <a:pt x="231765" y="3699995"/>
                </a:lnTo>
                <a:cubicBezTo>
                  <a:pt x="183491" y="3746374"/>
                  <a:pt x="138739" y="3769121"/>
                  <a:pt x="101690" y="3770019"/>
                </a:cubicBezTo>
                <a:close/>
              </a:path>
            </a:pathLst>
          </a:custGeom>
          <a:solidFill>
            <a:schemeClr val="accent4">
              <a:alpha val="37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E3441-4B8F-388F-1334-FA8345D509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28" y="2708920"/>
            <a:ext cx="4319985" cy="2441159"/>
          </a:xfrm>
          <a:prstGeom prst="rect">
            <a:avLst/>
          </a:prstGeom>
        </p:spPr>
      </p:pic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94DF9C5-1ACE-4653-DD2A-168090968222}"/>
              </a:ext>
            </a:extLst>
          </p:cNvPr>
          <p:cNvSpPr/>
          <p:nvPr userDrawn="1"/>
        </p:nvSpPr>
        <p:spPr>
          <a:xfrm flipV="1">
            <a:off x="5998219" y="3857193"/>
            <a:ext cx="3263724" cy="3013611"/>
          </a:xfrm>
          <a:custGeom>
            <a:avLst/>
            <a:gdLst>
              <a:gd name="connsiteX0" fmla="*/ 101690 w 3263724"/>
              <a:gd name="connsiteY0" fmla="*/ 3013584 h 3013611"/>
              <a:gd name="connsiteX1" fmla="*/ 231765 w 3263724"/>
              <a:gd name="connsiteY1" fmla="*/ 2943560 h 3013611"/>
              <a:gd name="connsiteX2" fmla="*/ 3167799 w 3263724"/>
              <a:gd name="connsiteY2" fmla="*/ 122421 h 3013611"/>
              <a:gd name="connsiteX3" fmla="*/ 3258526 w 3263724"/>
              <a:gd name="connsiteY3" fmla="*/ 9855 h 3013611"/>
              <a:gd name="connsiteX4" fmla="*/ 3263724 w 3263724"/>
              <a:gd name="connsiteY4" fmla="*/ 0 h 3013611"/>
              <a:gd name="connsiteX5" fmla="*/ 1020884 w 3263724"/>
              <a:gd name="connsiteY5" fmla="*/ 0 h 3013611"/>
              <a:gd name="connsiteX6" fmla="*/ 240333 w 3263724"/>
              <a:gd name="connsiteY6" fmla="*/ 752028 h 3013611"/>
              <a:gd name="connsiteX7" fmla="*/ 6157 w 3263724"/>
              <a:gd name="connsiteY7" fmla="*/ 1299467 h 3013611"/>
              <a:gd name="connsiteX8" fmla="*/ 4 w 3263724"/>
              <a:gd name="connsiteY8" fmla="*/ 2844263 h 3013611"/>
              <a:gd name="connsiteX9" fmla="*/ 101690 w 3263724"/>
              <a:gd name="connsiteY9" fmla="*/ 3013584 h 3013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63724" h="3013611">
                <a:moveTo>
                  <a:pt x="101690" y="3013584"/>
                </a:moveTo>
                <a:cubicBezTo>
                  <a:pt x="138739" y="3012686"/>
                  <a:pt x="183492" y="2989939"/>
                  <a:pt x="231765" y="2943560"/>
                </a:cubicBezTo>
                <a:lnTo>
                  <a:pt x="3167799" y="122421"/>
                </a:lnTo>
                <a:cubicBezTo>
                  <a:pt x="3199981" y="91501"/>
                  <a:pt x="3230640" y="53002"/>
                  <a:pt x="3258526" y="9855"/>
                </a:cubicBezTo>
                <a:lnTo>
                  <a:pt x="3263724" y="0"/>
                </a:lnTo>
                <a:lnTo>
                  <a:pt x="1020884" y="0"/>
                </a:lnTo>
                <a:lnTo>
                  <a:pt x="240333" y="752028"/>
                </a:lnTo>
                <a:cubicBezTo>
                  <a:pt x="111821" y="875923"/>
                  <a:pt x="6157" y="1120868"/>
                  <a:pt x="6157" y="1299467"/>
                </a:cubicBezTo>
                <a:lnTo>
                  <a:pt x="4" y="2844263"/>
                </a:lnTo>
                <a:cubicBezTo>
                  <a:pt x="-408" y="2955887"/>
                  <a:pt x="39942" y="3015080"/>
                  <a:pt x="101690" y="3013584"/>
                </a:cubicBezTo>
                <a:close/>
              </a:path>
            </a:pathLst>
          </a:custGeom>
          <a:solidFill>
            <a:srgbClr val="00A070">
              <a:alpha val="3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6E9FE-8B81-CF95-8FC4-107CC12139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48128" y="5350924"/>
            <a:ext cx="4319985" cy="395035"/>
          </a:xfrm>
        </p:spPr>
        <p:txBody>
          <a:bodyPr tIns="0" rIns="0" bIns="0">
            <a:normAutofit/>
          </a:bodyPr>
          <a:lstStyle>
            <a:lvl1pPr>
              <a:defRPr sz="1600" b="0"/>
            </a:lvl1pPr>
          </a:lstStyle>
          <a:p>
            <a:r>
              <a:rPr lang="en-GB"/>
              <a:t>This project is financed by the European Union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568C82C-0ABF-60DC-87D7-7725851A517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1474" y="5350924"/>
            <a:ext cx="592553" cy="39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457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1" grpId="0" animBg="1"/>
      <p:bldP spid="25" grpId="0" animBg="1"/>
      <p:bldP spid="26" grpId="0" animBg="1"/>
      <p:bldP spid="44" grpId="0" animBg="1"/>
      <p:bldP spid="49" grpId="0" animBg="1"/>
      <p:bldP spid="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  <p:custDataLst>
      <p:tags r:id="rId1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Placeholder 39" descr="A picture containing text, rug&#10;&#10;Description automatically generated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5293659" y="3834206"/>
            <a:ext cx="3332756" cy="302379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8" name="Picture Placeholder 37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9765" r="19765"/>
          <a:stretch>
            <a:fillRect/>
          </a:stretch>
        </p:blipFill>
        <p:spPr/>
      </p:pic>
      <p:pic>
        <p:nvPicPr>
          <p:cNvPr id="48" name="Picture Placeholder 47" descr="A group of people sitting at a table talking&#10;&#10;Description automatically generated with low confidence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/>
          <a:srcRect/>
          <a:stretch>
            <a:fillRect/>
          </a:stretch>
        </p:blipFill>
        <p:spPr>
          <a:xfrm>
            <a:off x="438050" y="1645943"/>
            <a:ext cx="2055374" cy="3678282"/>
          </a:xfrm>
        </p:spPr>
      </p:pic>
      <p:pic>
        <p:nvPicPr>
          <p:cNvPr id="36" name="Picture Placeholder 35" descr="A picture containing person, crowd&#10;&#10;Description automatically generated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print"/>
          <a:srcRect t="-1681"/>
          <a:stretch>
            <a:fillRect/>
          </a:stretch>
        </p:blipFill>
        <p:spPr>
          <a:xfrm>
            <a:off x="2355919" y="-287364"/>
            <a:ext cx="2368832" cy="3588836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202" y="347125"/>
            <a:ext cx="1583761" cy="188040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70656" y="1765863"/>
            <a:ext cx="4745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DARYA – Диалог и действия для находчивой молодежи в</a:t>
            </a:r>
            <a:r>
              <a:rPr lang="ru-RU" dirty="0"/>
              <a:t> </a:t>
            </a:r>
            <a:r>
              <a:rPr lang="ru-RU" b="1" dirty="0"/>
              <a:t>Центральной Азии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60518" y="5348325"/>
            <a:ext cx="41471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en-US" sz="1400" b="1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  <a:sym typeface="+mn-ea"/>
              </a:rPr>
              <a:t>Министерство труда, социального обеспечения и миграции </a:t>
            </a:r>
            <a:endParaRPr lang="ru-RU" altLang="en-US" sz="1400" b="1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Century Gothic" panose="020B0502020202020204" pitchFamily="34" charset="0"/>
            </a:endParaRPr>
          </a:p>
          <a:p>
            <a:pPr lvl="0" algn="ctr"/>
            <a:r>
              <a:rPr lang="ru-RU" altLang="en-US" sz="1400" b="1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  <a:sym typeface="+mn-ea"/>
              </a:rPr>
              <a:t>Кыргызской Республики</a:t>
            </a:r>
          </a:p>
        </p:txBody>
      </p:sp>
      <p:sp>
        <p:nvSpPr>
          <p:cNvPr id="4" name="Прямоугольник 2"/>
          <p:cNvSpPr/>
          <p:nvPr/>
        </p:nvSpPr>
        <p:spPr>
          <a:xfrm>
            <a:off x="9098730" y="6293001"/>
            <a:ext cx="1343591" cy="35898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/>
            <a:r>
              <a:rPr lang="ru-RU" altLang="en-US" sz="1400" b="1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  <a:sym typeface="+mn-ea"/>
              </a:rPr>
              <a:t>2026 год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Callout 3 (Accent Bar) 7"/>
          <p:cNvSpPr/>
          <p:nvPr/>
        </p:nvSpPr>
        <p:spPr>
          <a:xfrm>
            <a:off x="7616825" y="717655"/>
            <a:ext cx="4447540" cy="597027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31030"/>
              <a:gd name="adj6" fmla="val -20442"/>
              <a:gd name="adj7" fmla="val 38988"/>
              <a:gd name="adj8" fmla="val -3440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1343025" y="0"/>
            <a:ext cx="10198100" cy="4756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defTabSz="266700">
              <a:lnSpc>
                <a:spcPct val="107000"/>
              </a:lnSpc>
              <a:spcBef>
                <a:spcPts val="600"/>
              </a:spcBef>
              <a:spcAft>
                <a:spcPct val="0"/>
              </a:spcAft>
            </a:pPr>
            <a:r>
              <a:rPr sz="2800" b="1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Флагманские</a:t>
            </a:r>
            <a:r>
              <a:rPr sz="2800" b="1" dirty="0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sz="2800" b="1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достижения</a:t>
            </a:r>
            <a:r>
              <a:rPr sz="2800" b="1" dirty="0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: </a:t>
            </a:r>
            <a:r>
              <a:rPr sz="2800" b="1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прогресс</a:t>
            </a:r>
            <a:r>
              <a:rPr sz="2800" b="1" dirty="0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sz="2800" b="1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результаты</a:t>
            </a:r>
            <a:endParaRPr sz="2800" b="1" dirty="0">
              <a:solidFill>
                <a:srgbClr val="455560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27635" y="484718"/>
            <a:ext cx="6565265" cy="200088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/>
            <a:r>
              <a:rPr lang="ru-RU" sz="2800" b="0" i="0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Arial" panose="020B0604020202020204"/>
              </a:rPr>
              <a:t>1.Направление</a:t>
            </a:r>
          </a:p>
          <a:p>
            <a:pPr marL="0" indent="0" algn="just"/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Внедрен</a:t>
            </a:r>
            <a:r>
              <a:rPr lang="ru-RU"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а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систем</a:t>
            </a:r>
            <a:r>
              <a:rPr lang="ru-RU"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а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опросов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работодателей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для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мониторинга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спроса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на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трудовые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ресурсы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,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прогнозирования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потребностей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рынка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труда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формирования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эффективной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политики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b="0" i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занятости</a:t>
            </a:r>
            <a:r>
              <a:rPr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 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127635" y="2150744"/>
            <a:ext cx="5968365" cy="453718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  <a:prstDash val="solid"/>
          </a:ln>
        </p:spPr>
        <p:txBody>
          <a:bodyPr>
            <a:noAutofit/>
          </a:bodyPr>
          <a:lstStyle/>
          <a:p>
            <a:pPr marL="0" indent="0" algn="just"/>
            <a:r>
              <a:rPr lang="ru-RU" sz="2000" b="0" i="0" dirty="0">
                <a:solidFill>
                  <a:srgbClr val="FF0000"/>
                </a:solidFill>
                <a:latin typeface="Arial" panose="020B0604020202020204"/>
                <a:ea typeface="Arial" panose="020B0604020202020204"/>
              </a:rPr>
              <a:t>Предварительные результаты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!"/>
            </a:pPr>
            <a:r>
              <a:rPr lang="ru-RU" sz="1400"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Публикация «Анализ и прогнозирование спроса на квалифицированную рабочую силу в Кыргызской Республике» получила широкое распространение среди партнеров</a:t>
            </a:r>
            <a:r>
              <a:rPr lang="en-US" sz="1400"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-</a:t>
            </a:r>
            <a:r>
              <a:rPr lang="ru-RU" sz="1400" b="0" i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ключевые министерства и ведомства, ВУЗы, региональные службы занятости.</a:t>
            </a: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1200" dirty="0"/>
              <a:t>Проведен анализ текущего и будущего спроса на квалифицированную рабочую силу. </a:t>
            </a: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1200" dirty="0"/>
              <a:t>Определены наиболее востребованные профессии и отрасли экономики. </a:t>
            </a: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1200" dirty="0"/>
              <a:t>Выявлены несоответствия между потребностями рынка труда и системой образования. </a:t>
            </a: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1200" dirty="0"/>
              <a:t>Подготовлены прогнозы потребности в кадрах и рекомендации для совершенствования кадровой политики. </a:t>
            </a: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1200" dirty="0"/>
              <a:t>Создана аналитическая основа для принятия решений в сфере занятости и профессионального образования.</a:t>
            </a:r>
            <a:endParaRPr lang="ru-RU" sz="1200" b="0" i="0" dirty="0">
              <a:solidFill>
                <a:srgbClr val="262626"/>
              </a:solidFill>
              <a:latin typeface="Arial" panose="020B0604020202020204"/>
              <a:ea typeface="Arial" panose="020B0604020202020204"/>
            </a:endParaRPr>
          </a:p>
          <a:p>
            <a:pPr algn="just"/>
            <a:endParaRPr lang="ru-RU" dirty="0">
              <a:solidFill>
                <a:srgbClr val="FF0000"/>
              </a:solidFill>
            </a:endParaRPr>
          </a:p>
          <a:p>
            <a:pPr algn="just"/>
            <a:r>
              <a:rPr lang="ru-RU" dirty="0">
                <a:solidFill>
                  <a:srgbClr val="FF0000"/>
                </a:solidFill>
              </a:rPr>
              <a:t>Добавленная ценность 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!"/>
            </a:pPr>
            <a:r>
              <a:rPr lang="ru-RU" sz="1400" dirty="0" err="1">
                <a:solidFill>
                  <a:srgbClr val="262626"/>
                </a:solidFill>
                <a:latin typeface="Arial" panose="020B0604020202020204"/>
              </a:rPr>
              <a:t>Институциализация</a:t>
            </a:r>
            <a:r>
              <a:rPr lang="ru-RU" sz="1400" dirty="0">
                <a:solidFill>
                  <a:srgbClr val="262626"/>
                </a:solidFill>
                <a:latin typeface="Arial" panose="020B0604020202020204"/>
              </a:rPr>
              <a:t> вопросов исследования рынка труда</a:t>
            </a: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1200" dirty="0">
                <a:solidFill>
                  <a:srgbClr val="262626"/>
                </a:solidFill>
                <a:latin typeface="Arial" panose="020B0604020202020204"/>
              </a:rPr>
              <a:t>Методология исследования рынка труда утверждена Постановлением Кабинета Министров КР (9 марта 2026г. № 166), согласно которому исследование должно проводиться каждые три года.</a:t>
            </a:r>
            <a:r>
              <a:rPr lang="en-US" altLang="en-US" sz="1200" dirty="0">
                <a:solidFill>
                  <a:srgbClr val="262626"/>
                </a:solidFill>
                <a:latin typeface="Arial" panose="020B0604020202020204"/>
              </a:rPr>
              <a:t> </a:t>
            </a:r>
          </a:p>
          <a:p>
            <a:pPr marL="0" indent="0" algn="just"/>
            <a:endParaRPr lang="en-US" altLang="en-US" sz="1600" b="0" i="1" dirty="0">
              <a:solidFill>
                <a:srgbClr val="FF0000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0CC119B4-10F8-4D90-8882-E25159845AD9}"/>
              </a:ext>
            </a:extLst>
          </p:cNvPr>
          <p:cNvSpPr/>
          <p:nvPr/>
        </p:nvSpPr>
        <p:spPr>
          <a:xfrm>
            <a:off x="7789333" y="806238"/>
            <a:ext cx="4160097" cy="5793105"/>
          </a:xfrm>
          <a:prstGeom prst="frame">
            <a:avLst>
              <a:gd name="adj1" fmla="val 4766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31FC856-23D8-4A42-A64D-9B08B2E3A31B}"/>
              </a:ext>
            </a:extLst>
          </p:cNvPr>
          <p:cNvCxnSpPr/>
          <p:nvPr/>
        </p:nvCxnSpPr>
        <p:spPr>
          <a:xfrm>
            <a:off x="1464733" y="475615"/>
            <a:ext cx="886100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8E5F24-B6CB-4445-B63B-FE37F57D7B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08"/>
          <a:stretch/>
        </p:blipFill>
        <p:spPr>
          <a:xfrm>
            <a:off x="7911971" y="995931"/>
            <a:ext cx="3914820" cy="541371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Callout 3 (Accent Bar) 7"/>
          <p:cNvSpPr/>
          <p:nvPr/>
        </p:nvSpPr>
        <p:spPr>
          <a:xfrm>
            <a:off x="7616825" y="717655"/>
            <a:ext cx="4447540" cy="597027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31030"/>
              <a:gd name="adj6" fmla="val -20442"/>
              <a:gd name="adj7" fmla="val 38988"/>
              <a:gd name="adj8" fmla="val -3440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1343025" y="0"/>
            <a:ext cx="10198100" cy="4756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defTabSz="266700">
              <a:lnSpc>
                <a:spcPct val="107000"/>
              </a:lnSpc>
              <a:spcBef>
                <a:spcPts val="600"/>
              </a:spcBef>
              <a:spcAft>
                <a:spcPct val="0"/>
              </a:spcAft>
            </a:pPr>
            <a:r>
              <a:rPr sz="2800" b="1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Флагманские</a:t>
            </a:r>
            <a:r>
              <a:rPr sz="2800" b="1" dirty="0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sz="2800" b="1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достижения</a:t>
            </a:r>
            <a:r>
              <a:rPr sz="2800" b="1" dirty="0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: </a:t>
            </a:r>
            <a:r>
              <a:rPr sz="2800" b="1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прогресс</a:t>
            </a:r>
            <a:r>
              <a:rPr sz="2800" b="1" dirty="0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sz="2800" b="1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</a:rPr>
              <a:t>результаты</a:t>
            </a:r>
            <a:endParaRPr sz="2800" b="1" dirty="0">
              <a:solidFill>
                <a:srgbClr val="455560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27635" y="484719"/>
            <a:ext cx="6565265" cy="14641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/>
            <a:r>
              <a:rPr lang="ru-RU" sz="2800" b="0" i="0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Arial" panose="020B0604020202020204"/>
              </a:rPr>
              <a:t>2.Направление</a:t>
            </a:r>
          </a:p>
          <a:p>
            <a:pPr algn="just"/>
            <a:r>
              <a:rPr lang="ru-RU" dirty="0"/>
              <a:t>Кыргызская Республика активно формирует Национальную систему квалификации, создавая законодательную базу и внедряя профессиональные стандарты </a:t>
            </a:r>
            <a:endParaRPr lang="ru-KG" dirty="0"/>
          </a:p>
        </p:txBody>
      </p:sp>
      <p:sp>
        <p:nvSpPr>
          <p:cNvPr id="10" name="Text Box 9"/>
          <p:cNvSpPr txBox="1"/>
          <p:nvPr/>
        </p:nvSpPr>
        <p:spPr>
          <a:xfrm>
            <a:off x="254982" y="1957970"/>
            <a:ext cx="5968365" cy="453718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  <a:prstDash val="solid"/>
          </a:ln>
        </p:spPr>
        <p:txBody>
          <a:bodyPr>
            <a:noAutofit/>
          </a:bodyPr>
          <a:lstStyle/>
          <a:p>
            <a:pPr marL="0" indent="0" algn="just"/>
            <a:r>
              <a:rPr lang="ru-RU" sz="2000" b="0" i="0" dirty="0">
                <a:solidFill>
                  <a:srgbClr val="FF0000"/>
                </a:solidFill>
                <a:latin typeface="Arial" panose="020B0604020202020204"/>
                <a:ea typeface="Arial" panose="020B0604020202020204"/>
              </a:rPr>
              <a:t>Предварительные результаты</a:t>
            </a:r>
          </a:p>
          <a:p>
            <a:pPr algn="just"/>
            <a:r>
              <a:rPr lang="ru-RU" i="1" dirty="0"/>
              <a:t>Министерство совместно с проектом </a:t>
            </a:r>
            <a:r>
              <a:rPr lang="ru-RU" b="1" dirty="0"/>
              <a:t>DARYA </a:t>
            </a:r>
            <a:r>
              <a:rPr lang="ru-RU" i="1" dirty="0"/>
              <a:t>разработал и утвердил </a:t>
            </a:r>
            <a:r>
              <a:rPr lang="ru-RU" i="1" dirty="0" err="1"/>
              <a:t>межстрановой</a:t>
            </a:r>
            <a:r>
              <a:rPr lang="ru-RU" i="1" dirty="0"/>
              <a:t> профессиональный стандарт по направлению туризм (горничная) и разработал профессиональный стандарт в сфере легкой промышленности  (швея), которые находятся на стадии утверждения.</a:t>
            </a:r>
            <a:endParaRPr lang="ru-KG" dirty="0"/>
          </a:p>
          <a:p>
            <a:pPr algn="just"/>
            <a:endParaRPr lang="ru-RU" dirty="0">
              <a:solidFill>
                <a:srgbClr val="FF0000"/>
              </a:solidFill>
            </a:endParaRPr>
          </a:p>
          <a:p>
            <a:pPr algn="just"/>
            <a:r>
              <a:rPr lang="ru-RU" dirty="0">
                <a:solidFill>
                  <a:srgbClr val="FF0000"/>
                </a:solidFill>
              </a:rPr>
              <a:t>Добавленная ценность </a:t>
            </a:r>
          </a:p>
          <a:p>
            <a:pPr algn="just"/>
            <a:r>
              <a:rPr lang="ru-RU" i="1" dirty="0"/>
              <a:t>Данные профессиональные стандарты </a:t>
            </a:r>
            <a:r>
              <a:rPr lang="ru-RU" i="1" dirty="0" err="1"/>
              <a:t>соотвествуют</a:t>
            </a:r>
            <a:r>
              <a:rPr lang="ru-RU" i="1" dirty="0"/>
              <a:t> </a:t>
            </a:r>
            <a:r>
              <a:rPr lang="ru-RU" i="1" dirty="0" err="1"/>
              <a:t>межстрановым</a:t>
            </a:r>
            <a:r>
              <a:rPr lang="ru-RU" i="1" dirty="0"/>
              <a:t> критериям, утверждены приказами отраслевых государственных органов и внесены в Реестр профессиональных стандартов МТСОМ.</a:t>
            </a:r>
            <a:endParaRPr lang="ru-KG" dirty="0"/>
          </a:p>
          <a:p>
            <a:pPr marL="0" indent="0" algn="just"/>
            <a:endParaRPr lang="en-US" altLang="en-US" sz="1600" b="0" i="1" dirty="0">
              <a:solidFill>
                <a:srgbClr val="FF0000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0CC119B4-10F8-4D90-8882-E25159845AD9}"/>
              </a:ext>
            </a:extLst>
          </p:cNvPr>
          <p:cNvSpPr/>
          <p:nvPr/>
        </p:nvSpPr>
        <p:spPr>
          <a:xfrm>
            <a:off x="7789333" y="806238"/>
            <a:ext cx="4160097" cy="5793105"/>
          </a:xfrm>
          <a:prstGeom prst="frame">
            <a:avLst>
              <a:gd name="adj1" fmla="val 4766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31FC856-23D8-4A42-A64D-9B08B2E3A31B}"/>
              </a:ext>
            </a:extLst>
          </p:cNvPr>
          <p:cNvCxnSpPr/>
          <p:nvPr/>
        </p:nvCxnSpPr>
        <p:spPr>
          <a:xfrm>
            <a:off x="1464733" y="475615"/>
            <a:ext cx="886100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CCB221-F82D-4736-A37E-324CF995D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6920" y="806221"/>
            <a:ext cx="4160097" cy="57931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4088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7b0a202020202262756c6c6574223a20227b5c2263617465676f727949645c223a5c225c222c5c2274656d706c61746549645c223a32303233313637397d220a7d0a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48359" y="518795"/>
            <a:ext cx="5938981" cy="6109365"/>
          </a:xfrm>
          <a:ln cmpd="dbl">
            <a:solidFill>
              <a:srgbClr val="002060"/>
            </a:solidFill>
            <a:prstDash val="lgDash"/>
          </a:ln>
        </p:spPr>
        <p:txBody>
          <a:bodyPr>
            <a:normAutofit fontScale="97500" lnSpcReduction="10000"/>
          </a:bodyPr>
          <a:lstStyle/>
          <a:p>
            <a:pPr marL="0" indent="0" algn="just">
              <a:buNone/>
            </a:pPr>
            <a:r>
              <a:rPr lang="ru-RU" sz="1400" spc="0" dirty="0" err="1">
                <a:solidFill>
                  <a:srgbClr val="FF0000"/>
                </a:solidFill>
                <a:latin typeface="Arial" panose="020B0604020202020204"/>
                <a:ea typeface="Arial" panose="020B0604020202020204"/>
              </a:rPr>
              <a:t>Институциализация</a:t>
            </a:r>
            <a:r>
              <a:rPr lang="ru-RU" sz="1400" spc="0" dirty="0">
                <a:solidFill>
                  <a:srgbClr val="FF0000"/>
                </a:solidFill>
                <a:latin typeface="Arial" panose="020B0604020202020204"/>
                <a:ea typeface="Arial" panose="020B0604020202020204"/>
              </a:rPr>
              <a:t> методологии исследования рынка труда:</a:t>
            </a:r>
          </a:p>
          <a:p>
            <a:pPr algn="just">
              <a:buFont typeface="Wingdings" panose="05000000000000000000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позволит </a:t>
            </a:r>
            <a:r>
              <a:rPr lang="ru-RU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институциализировать</a:t>
            </a:r>
            <a:r>
              <a:rPr lang="ru-RU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процесс исследования рынка труда на постоянной основе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,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обеспечив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его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регулярность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,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сопоставимость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результатов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использование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полученных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данных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при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разработке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реализации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государственной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политики</a:t>
            </a:r>
            <a:r>
              <a:rPr lang="ru-RU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;</a:t>
            </a:r>
            <a:endParaRPr lang="en-US" altLang="en-US" sz="1400" spc="0" dirty="0">
              <a:solidFill>
                <a:srgbClr val="262626"/>
              </a:solidFill>
              <a:latin typeface="Arial" panose="020B0604020202020204"/>
              <a:ea typeface="Arial" panose="020B0604020202020204"/>
            </a:endParaRPr>
          </a:p>
          <a:p>
            <a:pPr algn="just">
              <a:buFont typeface="Wingdings" panose="05000000000000000000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наладить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системное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взаимодействие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государственных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органов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,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образовательных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организаций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работодателей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при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проведении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исследований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рынка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труда</a:t>
            </a:r>
            <a:r>
              <a:rPr lang="ru-RU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;</a:t>
            </a:r>
            <a:endParaRPr lang="en-US" altLang="en-US" sz="1400" spc="0" dirty="0">
              <a:solidFill>
                <a:srgbClr val="262626"/>
              </a:solidFill>
              <a:latin typeface="Arial" panose="020B0604020202020204"/>
              <a:ea typeface="Arial" panose="020B0604020202020204"/>
            </a:endParaRPr>
          </a:p>
          <a:p>
            <a:pPr algn="just">
              <a:buFont typeface="Wingdings" panose="05000000000000000000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будет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способствовать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повышению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соответствия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образовательных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программ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текущим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перспективным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потребностям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рынка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труда</a:t>
            </a:r>
            <a:r>
              <a:rPr lang="ru-RU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;</a:t>
            </a:r>
            <a:endParaRPr lang="en-US" altLang="en-US" sz="1400" spc="0" dirty="0">
              <a:solidFill>
                <a:srgbClr val="262626"/>
              </a:solidFill>
              <a:latin typeface="Arial" panose="020B0604020202020204"/>
              <a:ea typeface="Arial" panose="020B0604020202020204"/>
            </a:endParaRPr>
          </a:p>
          <a:p>
            <a:pPr algn="just">
              <a:buFont typeface="Wingdings" panose="05000000000000000000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озволит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прогнозировать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потребность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в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кадрах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по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отраслям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экономики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регионам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на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основе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единых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подходов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критериев</a:t>
            </a:r>
            <a:r>
              <a:rPr lang="ru-RU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;</a:t>
            </a:r>
            <a:endParaRPr lang="en-US" altLang="en-US" sz="1400" spc="0" dirty="0">
              <a:solidFill>
                <a:srgbClr val="262626"/>
              </a:solidFill>
              <a:latin typeface="Arial" panose="020B0604020202020204"/>
              <a:ea typeface="Arial" panose="020B0604020202020204"/>
            </a:endParaRPr>
          </a:p>
          <a:p>
            <a:pPr algn="just">
              <a:buFont typeface="Wingdings" panose="05000000000000000000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беспечит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сопоставимость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результатов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исследований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рынка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труда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в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динамике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между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различными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регионами</a:t>
            </a:r>
            <a:r>
              <a:rPr lang="ru-RU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;</a:t>
            </a:r>
            <a:endParaRPr lang="en-US" altLang="en-US" sz="1400" spc="0" dirty="0">
              <a:solidFill>
                <a:srgbClr val="262626"/>
              </a:solidFill>
              <a:latin typeface="Arial" panose="020B0604020202020204"/>
              <a:ea typeface="Arial" panose="020B0604020202020204"/>
            </a:endParaRPr>
          </a:p>
          <a:p>
            <a:pPr algn="just">
              <a:buFont typeface="Wingdings" panose="05000000000000000000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создаст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условия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для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формирования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национальной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системы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мониторинга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и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прогнозирования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рынка</a:t>
            </a:r>
            <a:r>
              <a:rPr lang="en-US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труда</a:t>
            </a:r>
            <a:r>
              <a:rPr lang="ru-RU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;</a:t>
            </a:r>
          </a:p>
          <a:p>
            <a:pPr algn="just">
              <a:buFont typeface="Wingdings" panose="05000000000000000000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опубликовано 100 экземпляров исследования на </a:t>
            </a:r>
            <a:r>
              <a:rPr lang="ru-RU" altLang="en-US" sz="1400" spc="0" dirty="0" err="1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кырг</a:t>
            </a:r>
            <a:r>
              <a:rPr lang="ru-RU" altLang="en-US" sz="1400" spc="0" dirty="0">
                <a:solidFill>
                  <a:srgbClr val="262626"/>
                </a:solidFill>
                <a:latin typeface="Arial" panose="020B0604020202020204"/>
                <a:ea typeface="Arial" panose="020B0604020202020204"/>
              </a:rPr>
              <a:t>. и русск. языках - направлены в Кабинет Министров КР, МЭК, МНВОИ, МП, НСК, ТП МТСОМ, ТП КР, ВУЗы</a:t>
            </a:r>
            <a:endParaRPr lang="en-US" altLang="en-US" sz="1400" spc="0" dirty="0">
              <a:solidFill>
                <a:srgbClr val="262626"/>
              </a:solidFill>
              <a:latin typeface="Arial" panose="020B0604020202020204"/>
              <a:ea typeface="Arial" panose="020B0604020202020204"/>
            </a:endParaRPr>
          </a:p>
          <a:p>
            <a:pPr marL="0" indent="0" algn="just">
              <a:buNone/>
            </a:pPr>
            <a:endParaRPr lang="en-US" altLang="en-US" sz="1400" spc="0" dirty="0">
              <a:solidFill>
                <a:srgbClr val="262626"/>
              </a:solidFill>
              <a:latin typeface="Arial" panose="020B0604020202020204"/>
              <a:ea typeface="Arial" panose="020B0604020202020204"/>
            </a:endParaRPr>
          </a:p>
          <a:p>
            <a:pPr>
              <a:buFont typeface="Wingdings" panose="05000000000000000000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en-US" altLang="en-US" spc="0" dirty="0">
              <a:solidFill>
                <a:srgbClr val="262626"/>
              </a:solidFill>
              <a:latin typeface="Arial" panose="020B0604020202020204"/>
              <a:ea typeface="Arial" panose="020B0604020202020204"/>
            </a:endParaRPr>
          </a:p>
          <a:p>
            <a:pPr>
              <a:buFont typeface="Wingdings" panose="05000000000000000000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en-US" altLang="en-US" spc="0" dirty="0">
              <a:solidFill>
                <a:srgbClr val="262626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48359" y="0"/>
            <a:ext cx="11775786" cy="5187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685800" indent="0" algn="ctr" defTabSz="266700">
              <a:lnSpc>
                <a:spcPct val="107000"/>
              </a:lnSpc>
              <a:spcBef>
                <a:spcPts val="600"/>
              </a:spcBef>
              <a:spcAft>
                <a:spcPct val="0"/>
              </a:spcAft>
              <a:buFont typeface="Symbol" panose="05050102010706020507"/>
              <a:buNone/>
              <a:tabLst>
                <a:tab pos="457200" algn="l"/>
              </a:tabLst>
            </a:pPr>
            <a:r>
              <a:rPr lang="ru-RU" sz="2800" b="1" dirty="0">
                <a:solidFill>
                  <a:srgbClr val="455560"/>
                </a:solidFill>
                <a:latin typeface="Arial" panose="020B0604020202020204"/>
              </a:rPr>
              <a:t>Прогресс и партнерские отношения</a:t>
            </a:r>
            <a:endParaRPr sz="2800" b="1" dirty="0">
              <a:solidFill>
                <a:srgbClr val="455560"/>
              </a:solidFill>
              <a:latin typeface="Arial" panose="020B0604020202020204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17A30D5-1619-476B-ABEE-ED9B4D0528AF}"/>
              </a:ext>
            </a:extLst>
          </p:cNvPr>
          <p:cNvSpPr/>
          <p:nvPr/>
        </p:nvSpPr>
        <p:spPr>
          <a:xfrm>
            <a:off x="6308436" y="518795"/>
            <a:ext cx="5615709" cy="6078587"/>
          </a:xfrm>
          <a:prstGeom prst="rect">
            <a:avLst/>
          </a:prstGeom>
          <a:ln>
            <a:solidFill>
              <a:srgbClr val="002060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Arial" panose="020B0604020202020204"/>
              </a:rPr>
              <a:t>Сотрудничество с заинтересованными сторонами</a:t>
            </a:r>
          </a:p>
          <a:p>
            <a:endParaRPr lang="ru-RU" sz="1400" dirty="0">
              <a:solidFill>
                <a:srgbClr val="FF0000"/>
              </a:solidFill>
              <a:latin typeface="Arial" panose="020B0604020202020204"/>
            </a:endParaRPr>
          </a:p>
          <a:p>
            <a:pPr algn="just"/>
            <a:r>
              <a:rPr lang="ru-RU" sz="1400" dirty="0">
                <a:solidFill>
                  <a:srgbClr val="262626"/>
                </a:solidFill>
                <a:latin typeface="Arial" panose="020B0604020202020204"/>
              </a:rPr>
              <a:t>                Основные партнеры: </a:t>
            </a:r>
          </a:p>
          <a:p>
            <a:pPr algn="just"/>
            <a:endParaRPr lang="ru-RU" sz="1400" dirty="0">
              <a:solidFill>
                <a:srgbClr val="262626"/>
              </a:solidFill>
              <a:latin typeface="Arial" panose="020B0604020202020204"/>
            </a:endParaRP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RU" sz="1300" dirty="0">
                <a:solidFill>
                  <a:srgbClr val="262626"/>
                </a:solidFill>
                <a:latin typeface="Arial" panose="020B0604020202020204"/>
              </a:rPr>
              <a:t>Национальный статистический комитет КР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RU" sz="1300" dirty="0">
                <a:solidFill>
                  <a:srgbClr val="262626"/>
                </a:solidFill>
                <a:latin typeface="Arial" panose="020B0604020202020204"/>
              </a:rPr>
              <a:t>Министерство просвещения КР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RU" sz="1300" dirty="0">
                <a:solidFill>
                  <a:srgbClr val="262626"/>
                </a:solidFill>
                <a:latin typeface="Arial" panose="020B0604020202020204"/>
              </a:rPr>
              <a:t>Министерство науки, высшего образования и инноваций КР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RU" sz="1300" dirty="0">
                <a:solidFill>
                  <a:srgbClr val="262626"/>
                </a:solidFill>
                <a:latin typeface="Arial" panose="020B0604020202020204"/>
              </a:rPr>
              <a:t>Ассоциации работодателей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RU" sz="1300" dirty="0">
                <a:solidFill>
                  <a:srgbClr val="262626"/>
                </a:solidFill>
                <a:latin typeface="Arial" panose="020B0604020202020204"/>
              </a:rPr>
              <a:t>Торговая палата КР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RU" sz="1300" dirty="0">
                <a:solidFill>
                  <a:srgbClr val="262626"/>
                </a:solidFill>
                <a:latin typeface="Arial" panose="020B0604020202020204"/>
              </a:rPr>
              <a:t>Международные проекты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262626"/>
              </a:solidFill>
              <a:latin typeface="Arial" panose="020B0604020202020204"/>
            </a:endParaRPr>
          </a:p>
          <a:p>
            <a:pPr algn="just"/>
            <a:r>
              <a:rPr lang="ru-RU" sz="1400" dirty="0">
                <a:solidFill>
                  <a:srgbClr val="262626"/>
                </a:solidFill>
                <a:latin typeface="Arial" panose="020B0604020202020204"/>
              </a:rPr>
              <a:t>               Взаимодействие с партнерами:</a:t>
            </a:r>
          </a:p>
          <a:p>
            <a:pPr algn="just"/>
            <a:endParaRPr lang="ru-RU" sz="1400" dirty="0">
              <a:solidFill>
                <a:srgbClr val="262626"/>
              </a:solidFill>
              <a:latin typeface="Arial" panose="020B0604020202020204"/>
            </a:endParaRPr>
          </a:p>
          <a:p>
            <a:pPr marL="171450" lvl="0" indent="-1714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KG" altLang="ru-KG" sz="1300" dirty="0">
                <a:solidFill>
                  <a:srgbClr val="262626"/>
                </a:solidFill>
                <a:latin typeface="Arial" panose="020B0604020202020204"/>
              </a:rPr>
              <a:t>Предоставление административных и статистических данных для анализа.</a:t>
            </a:r>
          </a:p>
          <a:p>
            <a:pPr marL="171450" lvl="0" indent="-1714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KG" altLang="ru-KG" sz="1300" dirty="0">
                <a:solidFill>
                  <a:srgbClr val="262626"/>
                </a:solidFill>
                <a:latin typeface="Arial" panose="020B0604020202020204"/>
              </a:rPr>
              <a:t>Консультации по вопросам образования и рынка труда.</a:t>
            </a:r>
          </a:p>
          <a:p>
            <a:pPr marL="171450" lvl="0" indent="-1714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KG" altLang="ru-KG" sz="1300" dirty="0">
                <a:solidFill>
                  <a:srgbClr val="262626"/>
                </a:solidFill>
                <a:latin typeface="Arial" panose="020B0604020202020204"/>
              </a:rPr>
              <a:t>Участие в обсуждении методологии исследования и валидации результатов.</a:t>
            </a:r>
          </a:p>
          <a:p>
            <a:pPr marL="171450" lvl="0" indent="-1714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KG" altLang="ru-KG" sz="1300" dirty="0">
                <a:solidFill>
                  <a:srgbClr val="262626"/>
                </a:solidFill>
                <a:latin typeface="Arial" panose="020B0604020202020204"/>
              </a:rPr>
              <a:t>Содействие в межведомственном обмене информацией и координации работы.</a:t>
            </a:r>
            <a:endParaRPr lang="ru-RU" altLang="ru-KG" sz="1300" dirty="0">
              <a:solidFill>
                <a:srgbClr val="262626"/>
              </a:solidFill>
              <a:latin typeface="Arial" panose="020B0604020202020204"/>
            </a:endParaRPr>
          </a:p>
          <a:p>
            <a:pPr marL="171450" lvl="0" indent="-1714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KG" altLang="ru-KG" sz="1300" dirty="0">
                <a:solidFill>
                  <a:srgbClr val="262626"/>
                </a:solidFill>
                <a:latin typeface="Arial" panose="020B0604020202020204"/>
              </a:rPr>
              <a:t>Поддержка распространения результатов исследования и их</a:t>
            </a:r>
            <a:r>
              <a:rPr lang="ru-RU" altLang="ru-KG" sz="1300" dirty="0">
                <a:solidFill>
                  <a:srgbClr val="262626"/>
                </a:solidFill>
                <a:latin typeface="Arial" panose="020B0604020202020204"/>
              </a:rPr>
              <a:t> </a:t>
            </a:r>
            <a:r>
              <a:rPr lang="ru-KG" altLang="ru-KG" sz="1300" dirty="0">
                <a:solidFill>
                  <a:srgbClr val="262626"/>
                </a:solidFill>
                <a:latin typeface="Arial" panose="020B0604020202020204"/>
              </a:rPr>
              <a:t>использования при разработке политики и программ</a:t>
            </a:r>
            <a:r>
              <a:rPr lang="ru-RU" altLang="ru-KG" sz="1300" dirty="0">
                <a:solidFill>
                  <a:srgbClr val="262626"/>
                </a:solidFill>
                <a:latin typeface="Arial" panose="020B0604020202020204"/>
              </a:rPr>
              <a:t>.</a:t>
            </a:r>
            <a:r>
              <a:rPr lang="ru-KG" altLang="ru-KG" sz="1300" dirty="0">
                <a:solidFill>
                  <a:srgbClr val="262626"/>
                </a:solidFill>
                <a:latin typeface="Arial" panose="020B0604020202020204"/>
              </a:rPr>
              <a:t> </a:t>
            </a:r>
            <a:endParaRPr lang="ru-RU" altLang="ru-KG" sz="1300" dirty="0">
              <a:solidFill>
                <a:srgbClr val="262626"/>
              </a:solidFill>
              <a:latin typeface="Arial" panose="020B0604020202020204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RU" sz="1300" dirty="0">
                <a:solidFill>
                  <a:srgbClr val="262626"/>
                </a:solidFill>
                <a:latin typeface="Arial" panose="020B0604020202020204"/>
              </a:rPr>
              <a:t>В разработке профессиональных стандартов принимали участие эксперты, работодатели и отраслевые уполномоченные органы.</a:t>
            </a:r>
            <a:endParaRPr lang="ru-KG" sz="1300" dirty="0">
              <a:solidFill>
                <a:srgbClr val="262626"/>
              </a:solidFill>
              <a:latin typeface="Arial" panose="020B0604020202020204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KG" sz="2000" dirty="0">
                <a:latin typeface="Arial" panose="020B0604020202020204" pitchFamily="34" charset="0"/>
              </a:rPr>
              <a:t> </a:t>
            </a:r>
            <a:r>
              <a:rPr lang="ru-RU" altLang="ru-KG" sz="1400" dirty="0">
                <a:latin typeface="Arial" panose="020B0604020202020204" pitchFamily="34" charset="0"/>
              </a:rPr>
              <a:t>Таким образом м</a:t>
            </a:r>
            <a:r>
              <a:rPr lang="ru-RU" sz="1400" dirty="0">
                <a:latin typeface="Arial" panose="020B0604020202020204"/>
              </a:rPr>
              <a:t>ежведомственное взаимодействие </a:t>
            </a:r>
            <a:r>
              <a:rPr lang="ru-RU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обеспечило качество анализа и практическую применимость рекомендаций.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262626"/>
              </a:solidFill>
              <a:latin typeface="Arial" panose="020B060402020202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D70A5E-316B-42F7-8E2E-03548EABE2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52064" y="2794296"/>
            <a:ext cx="331932" cy="331932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F77079C4-530C-4FDC-B537-28325BA2A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9603" y="3897738"/>
            <a:ext cx="53940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altLang="ru-KG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G" altLang="ru-KG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051B587-03D8-4E25-9C88-98D2AEFBD1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064" y="946990"/>
            <a:ext cx="343315" cy="3433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531A08-AAD7-481A-9815-2519E67A2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0" y="969818"/>
            <a:ext cx="10969200" cy="55325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spc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Используемые подходы DARYA </a:t>
            </a:r>
            <a:r>
              <a:rPr lang="ru-RU" sz="1400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i="1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пилотированных в рамках DARYA подходов/инструментов вы решили использовать в повседневной практике вашей организации?)</a:t>
            </a:r>
            <a:endParaRPr lang="ru-RU" i="1" spc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5" algn="just"/>
            <a:r>
              <a:rPr lang="ru-RU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при содействии проекта </a:t>
            </a:r>
            <a:r>
              <a:rPr lang="ru-RU" b="1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DARYA</a:t>
            </a:r>
            <a:r>
              <a:rPr lang="ru-RU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проводится он-</a:t>
            </a:r>
            <a:r>
              <a:rPr lang="ru-RU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лайн</a:t>
            </a:r>
            <a:r>
              <a:rPr lang="ru-RU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опрос работодателей, активно внедряется модель «Молодежная стажировка». </a:t>
            </a:r>
          </a:p>
          <a:p>
            <a:pPr lvl="5" algn="just"/>
            <a:endParaRPr lang="ru-RU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b="1" spc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Поддержка и развитие </a:t>
            </a:r>
            <a:r>
              <a:rPr lang="ru-RU" sz="1400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i="1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подходы/инструменты вы будете поддерживать в дальнейшем и каким образом?</a:t>
            </a:r>
            <a:r>
              <a:rPr lang="ru-RU" sz="1400" b="1" i="1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i="1" spc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5" algn="just"/>
            <a:r>
              <a:rPr lang="ru-RU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«Молодежная стажировка».</a:t>
            </a:r>
          </a:p>
          <a:p>
            <a:pPr lvl="5" algn="just"/>
            <a:r>
              <a:rPr lang="ru-RU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Он-</a:t>
            </a:r>
            <a:r>
              <a:rPr lang="ru-RU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лайн</a:t>
            </a:r>
            <a:r>
              <a:rPr lang="ru-RU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опрос работодателей.</a:t>
            </a:r>
          </a:p>
          <a:p>
            <a:pPr marL="0" indent="0" algn="just">
              <a:buNone/>
            </a:pPr>
            <a:r>
              <a:rPr lang="ru-RU" b="1" spc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Планы по дальнейшему внедрению </a:t>
            </a:r>
            <a:r>
              <a:rPr lang="ru-RU" sz="1400" spc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i="1" spc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ли какие-либо методы/инструменты/подходы, пилотированные в рамках DARYA, которые еще не были внедрены на институциональном уровне, но ваша организация планирует это сделать</a:t>
            </a:r>
            <a:r>
              <a:rPr lang="ru-RU" sz="1400" spc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ru-KG" spc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5" algn="just"/>
            <a:r>
              <a:rPr lang="ru-RU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Институционализация системы прогнозирования потребности в кадрах.</a:t>
            </a:r>
          </a:p>
          <a:p>
            <a:pPr lvl="5" algn="just"/>
            <a:r>
              <a:rPr lang="ru-RU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аналитических инструментов, включая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b="1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ценку воздействия (</a:t>
            </a:r>
            <a:r>
              <a:rPr lang="ru-RU" b="1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lang="ru-RU" b="1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ru-RU" b="1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Методом «Оценки воздействия» будет проведена оценка реализации пилотного проекта «Молодежная стажировка».</a:t>
            </a:r>
          </a:p>
          <a:p>
            <a:endParaRPr lang="ru-KG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70D3D8D3-D2E6-4E4E-88BC-1160035DD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3237" y="96764"/>
            <a:ext cx="7944471" cy="705600"/>
          </a:xfrm>
        </p:spPr>
        <p:txBody>
          <a:bodyPr>
            <a:noAutofit/>
          </a:bodyPr>
          <a:lstStyle/>
          <a:p>
            <a:pPr algn="ctr"/>
            <a:r>
              <a:rPr lang="ru-RU" sz="2800" b="1" spc="0" dirty="0">
                <a:solidFill>
                  <a:srgbClr val="455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подходов/инструментов DARYA на национальном уровне</a:t>
            </a:r>
            <a:endParaRPr lang="ru-KG" sz="2400" spc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710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17315" y="70"/>
            <a:ext cx="10969200" cy="705600"/>
          </a:xfrm>
        </p:spPr>
        <p:txBody>
          <a:bodyPr>
            <a:normAutofit/>
          </a:bodyPr>
          <a:lstStyle/>
          <a:p>
            <a:pPr algn="ctr" defTabSz="266700">
              <a:lnSpc>
                <a:spcPct val="107000"/>
              </a:lnSpc>
              <a:spcBef>
                <a:spcPts val="600"/>
              </a:spcBef>
              <a:buClrTx/>
              <a:buSzTx/>
              <a:buFontTx/>
            </a:pPr>
            <a:r>
              <a:rPr sz="2800" b="1" spc="0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  <a:cs typeface="+mn-cs"/>
                <a:sym typeface="+mn-ea"/>
              </a:rPr>
              <a:t>Региональная</a:t>
            </a:r>
            <a:r>
              <a:rPr sz="2800" b="1" spc="0" dirty="0">
                <a:solidFill>
                  <a:srgbClr val="455560"/>
                </a:solidFill>
                <a:latin typeface="Arial" panose="020B0604020202020204"/>
                <a:ea typeface="Arial" panose="020B0604020202020204"/>
                <a:cs typeface="+mn-cs"/>
                <a:sym typeface="+mn-ea"/>
              </a:rPr>
              <a:t> </a:t>
            </a:r>
            <a:r>
              <a:rPr sz="2800" b="1" spc="0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  <a:cs typeface="+mn-cs"/>
                <a:sym typeface="+mn-ea"/>
              </a:rPr>
              <a:t>значимость</a:t>
            </a:r>
            <a:r>
              <a:rPr sz="2800" b="1" spc="0" dirty="0">
                <a:solidFill>
                  <a:srgbClr val="455560"/>
                </a:solidFill>
                <a:latin typeface="Arial" panose="020B0604020202020204"/>
                <a:ea typeface="Arial" panose="020B0604020202020204"/>
                <a:cs typeface="+mn-cs"/>
                <a:sym typeface="+mn-ea"/>
              </a:rPr>
              <a:t> и </a:t>
            </a:r>
            <a:r>
              <a:rPr sz="2800" b="1" spc="0" dirty="0" err="1">
                <a:solidFill>
                  <a:srgbClr val="455560"/>
                </a:solidFill>
                <a:latin typeface="Arial" panose="020B0604020202020204"/>
                <a:ea typeface="Arial" panose="020B0604020202020204"/>
                <a:cs typeface="+mn-cs"/>
                <a:sym typeface="+mn-ea"/>
              </a:rPr>
              <a:t>приоритеты</a:t>
            </a:r>
            <a:r>
              <a:rPr sz="2800" b="1" spc="0" dirty="0">
                <a:solidFill>
                  <a:srgbClr val="455560"/>
                </a:solidFill>
                <a:latin typeface="Arial" panose="020B0604020202020204"/>
                <a:ea typeface="Arial" panose="020B0604020202020204"/>
                <a:cs typeface="+mn-cs"/>
                <a:sym typeface="+mn-ea"/>
              </a:rPr>
              <a:t> Global Gateway</a:t>
            </a:r>
            <a:endParaRPr sz="2800" b="1" spc="0" dirty="0">
              <a:solidFill>
                <a:srgbClr val="455560"/>
              </a:solidFill>
              <a:latin typeface="Arial" panose="020B0604020202020204"/>
              <a:ea typeface="Arial" panose="020B0604020202020204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17315" y="849745"/>
            <a:ext cx="10330976" cy="5246256"/>
          </a:xfrm>
          <a:ln>
            <a:solidFill>
              <a:srgbClr val="002060"/>
            </a:solidFill>
            <a:prstDash val="lgDash"/>
          </a:ln>
        </p:spPr>
        <p:txBody>
          <a:bodyPr>
            <a:normAutofit fontScale="90000"/>
          </a:bodyPr>
          <a:lstStyle/>
          <a:p>
            <a:pPr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Разработанная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рынка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представлять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Центральной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Азии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способствовать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формированию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сопоставимых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подходов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мониторингу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потребностей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навыках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кадрах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Онлайн-опрос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работодателей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перспективным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инструментом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оперативных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спросе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Обмен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опытом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странами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Центральной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Азии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способствует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повышению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эффективности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сфере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навыков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учетом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трендов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экономики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цифровизация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зеленые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рабочие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тд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хотели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изучить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других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разработке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ведению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прогнозирования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спроса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квалифицированную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рабочую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силу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кадры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будущего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внедрение новых активных мер рынка труда,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работодателями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рынка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Следующее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обмену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опытом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котором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заинтересована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кыргызская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сторона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сертификация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валидация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Понимание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процессы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независимой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сертификации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валидации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устроены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других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странах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одна из активных мер рынка труда,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позволит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расширить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Кыргызской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</a:t>
            </a:r>
            <a:r>
              <a:rPr lang="en-US" altLang="en-US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en-US" sz="1600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KG" altLang="ru-KG" sz="16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Единые профессиональные стандарты способствуют развитию интегрированного рынка труда, признанию квалификаций и повышению мобильности специалистов.</a:t>
            </a:r>
          </a:p>
          <a:p>
            <a:pPr algn="just">
              <a:buClr>
                <a:srgbClr val="FF0000"/>
              </a:buClr>
              <a:buFont typeface="Arial" panose="020B0604020202020204" pitchFamily="34" charset="0"/>
              <a:buChar char="§"/>
            </a:pPr>
            <a:endParaRPr lang="ru-RU" altLang="en-US" sz="1600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altLang="en-US" dirty="0"/>
          </a:p>
          <a:p>
            <a:pPr marL="0" indent="0">
              <a:buNone/>
            </a:pPr>
            <a:endParaRPr lang="en-US" altLang="en-US" dirty="0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74655" y="442144"/>
            <a:ext cx="10969200" cy="705600"/>
          </a:xfrm>
        </p:spPr>
        <p:txBody>
          <a:bodyPr>
            <a:noAutofit/>
          </a:bodyPr>
          <a:lstStyle/>
          <a:p>
            <a:pPr algn="ctr"/>
            <a:r>
              <a:rPr lang="ru-RU" sz="2800" b="1" spc="0" dirty="0">
                <a:solidFill>
                  <a:srgbClr val="455560"/>
                </a:solidFill>
                <a:latin typeface="Arial" panose="020B0604020202020204"/>
                <a:cs typeface="+mn-cs"/>
              </a:rPr>
              <a:t>Приоритеты вашей организации на оставшийся период реализации ДАРЬЯ (до 2027 года)</a:t>
            </a:r>
            <a:br>
              <a:rPr lang="ru-KG" dirty="0"/>
            </a:br>
            <a:br>
              <a:rPr lang="en-US" altLang="en-US" sz="1800" dirty="0">
                <a:sym typeface="+mn-ea"/>
              </a:rPr>
            </a:br>
            <a:endParaRPr lang="en-US" altLang="en-US" sz="1800" dirty="0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969818" y="1147743"/>
            <a:ext cx="10076873" cy="5549389"/>
          </a:xfrm>
          <a:ln>
            <a:solidFill>
              <a:srgbClr val="002060"/>
            </a:solidFill>
            <a:prstDash val="lgDash"/>
          </a:ln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altLang="en-US" dirty="0"/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Апробация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онлайн-опроса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работодателей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инструментария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сбора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2027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полномасштабного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рынка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доработанной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</a:t>
            </a:r>
            <a:r>
              <a:rPr lang="ru-RU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электронной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базы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 на основе Национального исследования рынка труда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регулярного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мониторинга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потребностей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кадрах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навыках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результатов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процессы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планирования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навыков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en-US" sz="2900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разработке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кадровой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en-US" sz="2900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рамках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вопросов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цифровизации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инистерство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инициирует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курсов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жизненным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навыкам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электронных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договоров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трудовых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книжек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перевод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сфере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считаем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партнерство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DARYA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поможет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</a:t>
            </a:r>
            <a:r>
              <a:rPr lang="ru-RU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правовом регулировании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en-US" sz="2900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RU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Утвердить </a:t>
            </a:r>
            <a:r>
              <a:rPr lang="ru-RU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межстрановые</a:t>
            </a:r>
            <a:r>
              <a:rPr lang="ru-RU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профессиональные стандарты в сфере транспортной логистики, гидроэлектроэнергии и наставника по обучению на рабочем месте. 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§"/>
            </a:pPr>
            <a:r>
              <a:rPr lang="ru-RU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</a:t>
            </a:r>
            <a:r>
              <a:rPr lang="ru-RU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</a:t>
            </a:r>
            <a:r>
              <a:rPr lang="ru-RU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Методологию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</a:t>
            </a:r>
            <a:r>
              <a:rPr lang="ru-RU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утверждения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профстандарта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отраслевой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рамки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9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квалификаций</a:t>
            </a:r>
            <a:r>
              <a:rPr lang="en-US" altLang="en-US" sz="29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G" sz="2900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Arial" panose="020B0604020202020204" pitchFamily="34" charset="0"/>
              <a:buChar char="!"/>
            </a:pPr>
            <a:endParaRPr lang="en-US" altLang="en-US" sz="20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indent="0" algn="just">
              <a:buNone/>
            </a:pPr>
            <a:endParaRPr lang="en-US" altLang="en-US" dirty="0"/>
          </a:p>
          <a:p>
            <a:pPr marL="0" indent="0" algn="just">
              <a:buNone/>
            </a:pPr>
            <a:endParaRPr lang="en-US" altLang="en-US" dirty="0"/>
          </a:p>
          <a:p>
            <a:pPr marL="0" indent="0" algn="just">
              <a:buNone/>
            </a:pPr>
            <a:endParaRPr lang="en-US" altLang="en-US" dirty="0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20123" y="1687037"/>
            <a:ext cx="9305840" cy="15696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Спасибо большое </a:t>
            </a:r>
          </a:p>
          <a:p>
            <a:pPr algn="ctr"/>
            <a:r>
              <a:rPr lang="ru-RU" sz="4800" b="1" dirty="0"/>
              <a:t>за внимание!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2202" y="347124"/>
            <a:ext cx="1583761" cy="188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06745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bf4adf3-0360-4285-b414-8a1933b4cf43" xsi:nil="true"/>
    <lcf76f155ced4ddcb4097134ff3c332f xmlns="f3ae32bb-a161-4da2-a912-3fd4ef5c7b4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D2F5C2D7F38543A7DECC0B91FBF8EC" ma:contentTypeVersion="19" ma:contentTypeDescription="Create a new document." ma:contentTypeScope="" ma:versionID="61d37e4aa1960fcbd4a976e882cb1bfa">
  <xsd:schema xmlns:xsd="http://www.w3.org/2001/XMLSchema" xmlns:xs="http://www.w3.org/2001/XMLSchema" xmlns:p="http://schemas.microsoft.com/office/2006/metadata/properties" xmlns:ns2="f3ae32bb-a161-4da2-a912-3fd4ef5c7b4c" xmlns:ns3="5bf4adf3-0360-4285-b414-8a1933b4cf43" targetNamespace="http://schemas.microsoft.com/office/2006/metadata/properties" ma:root="true" ma:fieldsID="b6b0a3ba9366afb2b3b3a0d426399ddb" ns2:_="" ns3:_="">
    <xsd:import namespace="f3ae32bb-a161-4da2-a912-3fd4ef5c7b4c"/>
    <xsd:import namespace="5bf4adf3-0360-4285-b414-8a1933b4cf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e32bb-a161-4da2-a912-3fd4ef5c7b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4adf3-0360-4285-b414-8a1933b4cf4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89058e7-3c1f-447e-868b-29c765caa27c}" ma:internalName="TaxCatchAll" ma:showField="CatchAllData" ma:web="5bf4adf3-0360-4285-b414-8a1933b4cf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5A33F0-8D00-4677-B0D2-9A56160C54FA}">
  <ds:schemaRefs>
    <ds:schemaRef ds:uri="http://schemas.microsoft.com/office/2006/metadata/properties"/>
    <ds:schemaRef ds:uri="http://schemas.microsoft.com/office/infopath/2007/PartnerControls"/>
    <ds:schemaRef ds:uri="5bf4adf3-0360-4285-b414-8a1933b4cf43"/>
    <ds:schemaRef ds:uri="f3ae32bb-a161-4da2-a912-3fd4ef5c7b4c"/>
  </ds:schemaRefs>
</ds:datastoreItem>
</file>

<file path=customXml/itemProps2.xml><?xml version="1.0" encoding="utf-8"?>
<ds:datastoreItem xmlns:ds="http://schemas.openxmlformats.org/officeDocument/2006/customXml" ds:itemID="{EC2E717A-5BE6-4B5E-AE6E-BF2FE7F51F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24E603D-82FD-4EC7-B4E9-A405DE4810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e32bb-a161-4da2-a912-3fd4ef5c7b4c"/>
    <ds:schemaRef ds:uri="5bf4adf3-0360-4285-b414-8a1933b4cf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1000</Words>
  <Application>Microsoft Office PowerPoint</Application>
  <PresentationFormat>Widescreen</PresentationFormat>
  <Paragraphs>88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WPS</vt:lpstr>
      <vt:lpstr>PowerPoint Presentation</vt:lpstr>
      <vt:lpstr>PowerPoint Presentation</vt:lpstr>
      <vt:lpstr>PowerPoint Presentation</vt:lpstr>
      <vt:lpstr>PowerPoint Presentation</vt:lpstr>
      <vt:lpstr>Внедрение подходов/инструментов DARYA на национальном уровне</vt:lpstr>
      <vt:lpstr>Региональная значимость и приоритеты Global Gateway</vt:lpstr>
      <vt:lpstr>Приоритеты вашей организации на оставшийся период реализации ДАРЬЯ (до 2027 года)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Blank Presentation</dc:title>
  <dc:creator>npsja</dc:creator>
  <cp:lastModifiedBy>Nargiza Turkebekova</cp:lastModifiedBy>
  <cp:revision>38</cp:revision>
  <dcterms:created xsi:type="dcterms:W3CDTF">2026-06-22T06:41:35Z</dcterms:created>
  <dcterms:modified xsi:type="dcterms:W3CDTF">2026-09-09T06:28:55Z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93BF121CE8B34B39B72144CCD34617F6_11</vt:lpwstr>
  </property>
  <property fmtid="{D5CDD505-2E9C-101B-9397-08002B2CF9AE}" pid="4" name="ContentTypeId">
    <vt:lpwstr>0x010100C9D2F5C2D7F38543A7DECC0B91FBF8EC</vt:lpwstr>
  </property>
</Properties>
</file>