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3" r:id="rId4"/>
  </p:sldMasterIdLst>
  <p:notesMasterIdLst>
    <p:notesMasterId r:id="rId16"/>
  </p:notesMasterIdLst>
  <p:sldIdLst>
    <p:sldId id="274" r:id="rId5"/>
    <p:sldId id="288" r:id="rId6"/>
    <p:sldId id="275" r:id="rId7"/>
    <p:sldId id="280" r:id="rId8"/>
    <p:sldId id="284" r:id="rId9"/>
    <p:sldId id="291" r:id="rId10"/>
    <p:sldId id="287" r:id="rId11"/>
    <p:sldId id="282" r:id="rId12"/>
    <p:sldId id="292" r:id="rId13"/>
    <p:sldId id="293" r:id="rId14"/>
    <p:sldId id="29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0A990-1EAE-497E-B749-64157CED2EE0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A16E4E-1F8B-44D9-A174-6C0300867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28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A16E4E-1F8B-44D9-A174-6C03008674C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791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A16E4E-1F8B-44D9-A174-6C03008674C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294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F28E-E9A6-4E61-8535-0BDEC962D837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541F-C4E2-4237-9A37-724B85457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430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F28E-E9A6-4E61-8535-0BDEC962D837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541F-C4E2-4237-9A37-724B85457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723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F28E-E9A6-4E61-8535-0BDEC962D837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541F-C4E2-4237-9A37-724B85457916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6256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F28E-E9A6-4E61-8535-0BDEC962D837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541F-C4E2-4237-9A37-724B85457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72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F28E-E9A6-4E61-8535-0BDEC962D837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541F-C4E2-4237-9A37-724B8545791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2742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F28E-E9A6-4E61-8535-0BDEC962D837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541F-C4E2-4237-9A37-724B85457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9649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F28E-E9A6-4E61-8535-0BDEC962D837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541F-C4E2-4237-9A37-724B85457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871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F28E-E9A6-4E61-8535-0BDEC962D837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541F-C4E2-4237-9A37-724B85457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016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F28E-E9A6-4E61-8535-0BDEC962D837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541F-C4E2-4237-9A37-724B85457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350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F28E-E9A6-4E61-8535-0BDEC962D837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541F-C4E2-4237-9A37-724B85457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235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F28E-E9A6-4E61-8535-0BDEC962D837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541F-C4E2-4237-9A37-724B85457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664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F28E-E9A6-4E61-8535-0BDEC962D837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541F-C4E2-4237-9A37-724B85457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719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F28E-E9A6-4E61-8535-0BDEC962D837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541F-C4E2-4237-9A37-724B85457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377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F28E-E9A6-4E61-8535-0BDEC962D837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541F-C4E2-4237-9A37-724B85457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660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F28E-E9A6-4E61-8535-0BDEC962D837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541F-C4E2-4237-9A37-724B85457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112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F28E-E9A6-4E61-8535-0BDEC962D837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4541F-C4E2-4237-9A37-724B85457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046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2F28E-E9A6-4E61-8535-0BDEC962D837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314541F-C4E2-4237-9A37-724B85457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2849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  <p:sldLayoutId id="2147483895" r:id="rId12"/>
    <p:sldLayoutId id="2147483896" r:id="rId13"/>
    <p:sldLayoutId id="2147483897" r:id="rId14"/>
    <p:sldLayoutId id="2147483898" r:id="rId15"/>
    <p:sldLayoutId id="214748389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87C3F1-D12F-3B72-5415-DE83A90EC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0236" y="569843"/>
            <a:ext cx="9490229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Министерство просвещения КР</a:t>
            </a:r>
            <a:br>
              <a:rPr lang="ru-RU" dirty="0"/>
            </a:br>
            <a:r>
              <a:rPr lang="ru-RU" dirty="0"/>
              <a:t>Центр независимой сертификации и валидации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D05F08-E3D1-8C47-CE6D-DAB5EFFC5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340" y="306395"/>
            <a:ext cx="2360360" cy="1719221"/>
          </a:xfrm>
          <a:prstGeom prst="rect">
            <a:avLst/>
          </a:prstGeom>
        </p:spPr>
      </p:pic>
      <p:sp>
        <p:nvSpPr>
          <p:cNvPr id="7" name="Объект 6">
            <a:extLst>
              <a:ext uri="{FF2B5EF4-FFF2-40B4-BE49-F238E27FC236}">
                <a16:creationId xmlns:a16="http://schemas.microsoft.com/office/drawing/2014/main" id="{FDA833F3-0E7A-B7A5-8FE0-B0B1613A8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10202701" cy="3880773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0" indent="0" algn="ctr">
              <a:buNone/>
            </a:pPr>
            <a:r>
              <a:rPr lang="ru-RU" sz="4800" b="1" dirty="0">
                <a:solidFill>
                  <a:srgbClr val="002060"/>
                </a:solidFill>
              </a:rPr>
              <a:t>РОЛЬ И ЗНАЧЕНИЕ ПРОЦЕДУРЫ ВАЛИДАЦИИ ПРОФЕССИОНАЛЬНЫХ НАВЫКОВ</a:t>
            </a:r>
          </a:p>
          <a:p>
            <a:pPr marL="0" indent="0" algn="ctr">
              <a:buNone/>
            </a:pPr>
            <a:endParaRPr lang="ru-RU" sz="17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ru-RU" sz="17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700" b="1" dirty="0">
                <a:solidFill>
                  <a:srgbClr val="002060"/>
                </a:solidFill>
              </a:rPr>
              <a:t>2026 г.</a:t>
            </a:r>
          </a:p>
        </p:txBody>
      </p:sp>
    </p:spTree>
    <p:extLst>
      <p:ext uri="{BB962C8B-B14F-4D97-AF65-F5344CB8AC3E}">
        <p14:creationId xmlns:p14="http://schemas.microsoft.com/office/powerpoint/2010/main" val="2091863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50" y="291442"/>
            <a:ext cx="2658086" cy="32067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5360" y="260959"/>
            <a:ext cx="2560542" cy="32372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8426" y="270103"/>
            <a:ext cx="2706859" cy="32189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7809" y="260959"/>
            <a:ext cx="2749534" cy="32189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1102" y="3663419"/>
            <a:ext cx="3090940" cy="31502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6851" y="3619071"/>
            <a:ext cx="2536156" cy="31945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775" y="3736444"/>
            <a:ext cx="3506125" cy="30772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27816" y="3619071"/>
            <a:ext cx="2664183" cy="321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931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F1911DC-01F1-7251-FA4E-95BD40AC7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24071"/>
            <a:ext cx="9964162" cy="6029738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6D348F7-ECE3-98EA-6063-53DA8F8E0719}"/>
              </a:ext>
            </a:extLst>
          </p:cNvPr>
          <p:cNvSpPr/>
          <p:nvPr/>
        </p:nvSpPr>
        <p:spPr>
          <a:xfrm>
            <a:off x="1247374" y="4497492"/>
            <a:ext cx="825257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БЛАГОДАРИМ ЗА ВНИМАНИЕ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835942"/>
            <a:ext cx="3380019" cy="338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734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E56ED1-6028-D14F-8F6B-A62D40540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503583"/>
            <a:ext cx="8596668" cy="689113"/>
          </a:xfrm>
        </p:spPr>
        <p:txBody>
          <a:bodyPr/>
          <a:lstStyle/>
          <a:p>
            <a:r>
              <a:rPr lang="ru-RU" dirty="0"/>
              <a:t>Социальные предпосылки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5D64FF-469D-339E-A992-163B4363B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946" y="1192697"/>
            <a:ext cx="11046690" cy="528761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800" dirty="0">
                <a:solidFill>
                  <a:srgbClr val="002060"/>
                </a:solidFill>
              </a:rPr>
              <a:t>В  настоящее время около 60% трудоспособного населения страны не имеет профессионального образования. 	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2060"/>
                </a:solidFill>
              </a:rPr>
              <a:t>Численность безработных в 2023г. насчитывала более 112 тыс. человек, 50</a:t>
            </a:r>
            <a:r>
              <a:rPr lang="en-US" sz="2800" dirty="0">
                <a:solidFill>
                  <a:srgbClr val="002060"/>
                </a:solidFill>
              </a:rPr>
              <a:t>%</a:t>
            </a:r>
            <a:r>
              <a:rPr lang="ru-RU" sz="2800" dirty="0">
                <a:solidFill>
                  <a:srgbClr val="002060"/>
                </a:solidFill>
              </a:rPr>
              <a:t> из которых – мужчины. При этом большая часть из них имеют определенные профессиональные навыки. 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2060"/>
                </a:solidFill>
              </a:rPr>
              <a:t>В 2023 г. из числа обратившихся по вопросу трудоустройства профессиональное обучение прошли 6 тыс. человек, из них 83</a:t>
            </a:r>
            <a:r>
              <a:rPr lang="en-US" sz="2800" dirty="0">
                <a:solidFill>
                  <a:srgbClr val="002060"/>
                </a:solidFill>
              </a:rPr>
              <a:t>% </a:t>
            </a:r>
            <a:r>
              <a:rPr lang="ru-RU" sz="2800" dirty="0">
                <a:solidFill>
                  <a:srgbClr val="002060"/>
                </a:solidFill>
              </a:rPr>
              <a:t>не имели ранее профессиональной подготовки, а 18</a:t>
            </a:r>
            <a:r>
              <a:rPr lang="en-US" sz="2800" dirty="0">
                <a:solidFill>
                  <a:srgbClr val="002060"/>
                </a:solidFill>
              </a:rPr>
              <a:t>%</a:t>
            </a:r>
            <a:r>
              <a:rPr lang="ru-RU" sz="2800" dirty="0">
                <a:solidFill>
                  <a:srgbClr val="002060"/>
                </a:solidFill>
              </a:rPr>
              <a:t> прошли переподготовку и повышение квалификации. Более 48</a:t>
            </a:r>
            <a:r>
              <a:rPr lang="en-US" sz="2800" dirty="0">
                <a:solidFill>
                  <a:srgbClr val="002060"/>
                </a:solidFill>
              </a:rPr>
              <a:t>% </a:t>
            </a:r>
            <a:r>
              <a:rPr lang="ru-RU" sz="2800" dirty="0">
                <a:solidFill>
                  <a:srgbClr val="002060"/>
                </a:solidFill>
              </a:rPr>
              <a:t>лиц, прошедших переобучение, были трудоустроены.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2060"/>
                </a:solidFill>
              </a:rPr>
              <a:t> Все более распространённым становится неформальное и информальное обучение, которые не сопровождаются выдачей документа, поэтому по прошествии времени граждане начинают ощущать потребность в документе, подтверждающем их навыки.</a:t>
            </a:r>
          </a:p>
          <a:p>
            <a:pPr marL="0" indent="0">
              <a:buNone/>
            </a:pP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559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499468-B288-BC2A-73B2-0FF66F88E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268962" cy="1046922"/>
          </a:xfrm>
        </p:spPr>
        <p:txBody>
          <a:bodyPr/>
          <a:lstStyle/>
          <a:p>
            <a:r>
              <a:rPr lang="ru-RU" dirty="0"/>
              <a:t>   История вопроса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5BA303-D04E-0683-3FEF-9EE1C3286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380" y="694497"/>
            <a:ext cx="10301495" cy="5234609"/>
          </a:xfrm>
        </p:spPr>
        <p:txBody>
          <a:bodyPr>
            <a:normAutofit lnSpcReduction="10000"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Закон КР «Об образовании», ст.  30: «Лица, обладающие профессиональными знаниями и навыками, полученными практическим путем, вправе пройти валидацию с выдачей документа, подтверждающего квалификацию. Порядок валидации устанавливается уполномоченным государственным органом в сфере образования совместно с уполномоченным государственным органом в сфере труда, отраслевыми ассоциациями и работодателями».</a:t>
            </a:r>
          </a:p>
          <a:p>
            <a:r>
              <a:rPr lang="ru-RU" sz="2400" dirty="0">
                <a:solidFill>
                  <a:srgbClr val="002060"/>
                </a:solidFill>
              </a:rPr>
              <a:t>Постановление Правительства Кыргызской Республики от 18 сентября 2020 года № 491 «Об одобрении Национальной рамки квалификаций»</a:t>
            </a:r>
          </a:p>
          <a:p>
            <a:r>
              <a:rPr lang="ru-RU" sz="2400" dirty="0">
                <a:solidFill>
                  <a:srgbClr val="002060"/>
                </a:solidFill>
              </a:rPr>
              <a:t>Постановлением Кабинета Министров Кыргызской Республики от 28.08.2023 года №431 создан Центр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независимой сертификации и </a:t>
            </a:r>
            <a:r>
              <a:rPr lang="ru-RU" sz="2400" dirty="0" err="1">
                <a:solidFill>
                  <a:srgbClr val="002060"/>
                </a:solidFill>
              </a:rPr>
              <a:t>валидации</a:t>
            </a:r>
            <a:r>
              <a:rPr lang="ru-RU" sz="2400" dirty="0">
                <a:solidFill>
                  <a:srgbClr val="002060"/>
                </a:solidFill>
              </a:rPr>
              <a:t> и утверждено его положение. </a:t>
            </a:r>
          </a:p>
          <a:p>
            <a:endParaRPr lang="ru-RU" sz="2400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1307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C1CF02-926B-37D4-98A9-1A368F1AE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160" y="424069"/>
            <a:ext cx="8596668" cy="622852"/>
          </a:xfrm>
        </p:spPr>
        <p:txBody>
          <a:bodyPr>
            <a:normAutofit fontScale="90000"/>
          </a:bodyPr>
          <a:lstStyle/>
          <a:p>
            <a:r>
              <a:rPr lang="ru-RU" dirty="0"/>
              <a:t>Кто заинтересован в валидации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ECB74A-98D5-4368-6505-3C923CD21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32452"/>
            <a:ext cx="10335223" cy="5433391"/>
          </a:xfrm>
        </p:spPr>
        <p:txBody>
          <a:bodyPr>
            <a:normAutofit fontScale="70000" lnSpcReduction="20000"/>
          </a:bodyPr>
          <a:lstStyle/>
          <a:p>
            <a:r>
              <a:rPr lang="ru-RU" sz="3600" dirty="0">
                <a:solidFill>
                  <a:srgbClr val="002060"/>
                </a:solidFill>
              </a:rPr>
              <a:t>Уполномоченный орган (Министерство просвещения КР) – разрабатывает основные направления и обеспечивает реализацию государственной политики в области признания профессиональных квалификаций.</a:t>
            </a:r>
          </a:p>
          <a:p>
            <a:r>
              <a:rPr lang="ru-RU" sz="3600" dirty="0">
                <a:solidFill>
                  <a:srgbClr val="002060"/>
                </a:solidFill>
              </a:rPr>
              <a:t>Центры оценки – учебные организации, осуществляющие независимую валидацию (признание) неформального и (или) спонтанного обучения (информального образования) кандидатов.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Объединения (ассоциации, союзы) работодателей и государственные органы, ищущие квалифицированные кадры и заинтересованные в разработке профессиональных стандартов.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Общественные объединения, международные организации (доноры), гражданское общество, оказывающие информационную, консультационную, методическую поддержку в области признания профессиональных квалификаций в рамках НСК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202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AB654-850C-9A29-430E-7B6494AF6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3D2B9D-67BB-2B12-227A-1354C7567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78296"/>
            <a:ext cx="7671536" cy="56984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Наши стейкхолдеры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8AD196-A7C9-27B7-F69F-276F86E35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583" y="848139"/>
            <a:ext cx="7288696" cy="5658677"/>
          </a:xfrm>
        </p:spPr>
        <p:txBody>
          <a:bodyPr>
            <a:normAutofit fontScale="70000" lnSpcReduction="20000"/>
          </a:bodyPr>
          <a:lstStyle/>
          <a:p>
            <a:pPr marL="457200" algn="just">
              <a:lnSpc>
                <a:spcPct val="107000"/>
              </a:lnSpc>
              <a:tabLst>
                <a:tab pos="540385" algn="l"/>
              </a:tabLst>
            </a:pPr>
            <a:r>
              <a:rPr lang="ru-RU" sz="2400" kern="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Министерство труда, социального обеспечения и миграции Кыргызской Республики;</a:t>
            </a:r>
          </a:p>
          <a:p>
            <a:pPr marL="457200" algn="just">
              <a:lnSpc>
                <a:spcPct val="107000"/>
              </a:lnSpc>
              <a:tabLst>
                <a:tab pos="540385" algn="l"/>
              </a:tabLst>
            </a:pPr>
            <a:r>
              <a:rPr lang="ru-RU" sz="2400" kern="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Торгово-Промышленная Палата КР;</a:t>
            </a:r>
          </a:p>
          <a:p>
            <a:pPr marL="457200" algn="just">
              <a:lnSpc>
                <a:spcPct val="107000"/>
              </a:lnSpc>
              <a:tabLst>
                <a:tab pos="540385" algn="l"/>
              </a:tabLst>
            </a:pPr>
            <a:r>
              <a:rPr lang="ru-RU" sz="2400" kern="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Бизнес Ассоциация JIA;</a:t>
            </a:r>
          </a:p>
          <a:p>
            <a:pPr marL="457200" algn="just">
              <a:lnSpc>
                <a:spcPct val="107000"/>
              </a:lnSpc>
              <a:tabLst>
                <a:tab pos="540385" algn="l"/>
              </a:tabLst>
            </a:pPr>
            <a:r>
              <a:rPr lang="ru-RU" sz="2400" kern="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Кондитерский дом «Куликовский»;</a:t>
            </a:r>
          </a:p>
          <a:p>
            <a:pPr marL="457200" algn="just">
              <a:lnSpc>
                <a:spcPct val="107000"/>
              </a:lnSpc>
              <a:tabLst>
                <a:tab pos="540385" algn="l"/>
              </a:tabLst>
            </a:pPr>
            <a:r>
              <a:rPr lang="ru-RU" sz="2400" kern="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Ассоциация поваров Кыргызстана;</a:t>
            </a:r>
          </a:p>
          <a:p>
            <a:pPr marL="457200" algn="just">
              <a:lnSpc>
                <a:spcPct val="107000"/>
              </a:lnSpc>
              <a:tabLst>
                <a:tab pos="540385" algn="l"/>
              </a:tabLst>
            </a:pPr>
            <a:r>
              <a:rPr lang="ru-RU" sz="2400" kern="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Ассоциация легкой промышленности;</a:t>
            </a:r>
          </a:p>
          <a:p>
            <a:pPr marL="457200" algn="just">
              <a:lnSpc>
                <a:spcPct val="107000"/>
              </a:lnSpc>
              <a:tabLst>
                <a:tab pos="540385" algn="l"/>
              </a:tabLst>
            </a:pPr>
            <a:r>
              <a:rPr lang="ru-RU" sz="2400" kern="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Строительные компании Кыргызстана;</a:t>
            </a:r>
          </a:p>
          <a:p>
            <a:pPr marL="457200" algn="just">
              <a:lnSpc>
                <a:spcPct val="107000"/>
              </a:lnSpc>
              <a:tabLst>
                <a:tab pos="540385" algn="l"/>
              </a:tabLst>
            </a:pPr>
            <a:r>
              <a:rPr lang="ru-RU" sz="2400" kern="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Ассоциация органического сельского хозяйства и др.</a:t>
            </a:r>
          </a:p>
          <a:p>
            <a:pPr marL="457200" algn="just">
              <a:lnSpc>
                <a:spcPct val="107000"/>
              </a:lnSpc>
              <a:tabLst>
                <a:tab pos="540385" algn="l"/>
              </a:tabLst>
            </a:pPr>
            <a:r>
              <a:rPr lang="ru-RU" sz="2400" kern="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Проект «Чебер», </a:t>
            </a:r>
          </a:p>
          <a:p>
            <a:pPr marL="457200" algn="just">
              <a:lnSpc>
                <a:spcPct val="107000"/>
              </a:lnSpc>
              <a:tabLst>
                <a:tab pos="540385" algn="l"/>
              </a:tabLst>
            </a:pPr>
            <a:r>
              <a:rPr lang="ru-RU" sz="2400" kern="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FABLAB</a:t>
            </a:r>
          </a:p>
          <a:p>
            <a:pPr marL="457200" algn="just">
              <a:lnSpc>
                <a:spcPct val="107000"/>
              </a:lnSpc>
              <a:tabLst>
                <a:tab pos="540385" algn="l"/>
              </a:tabLst>
            </a:pPr>
            <a:r>
              <a:rPr lang="ru-RU" sz="2400" kern="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ОО «К</a:t>
            </a:r>
            <a:r>
              <a:rPr lang="ru-RU" sz="2400" kern="100" dirty="0">
                <a:solidFill>
                  <a:srgbClr val="00206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ыргызское общество слепых и Кыргызское общество глухих</a:t>
            </a:r>
            <a:r>
              <a:rPr lang="ru-RU" sz="2400" kern="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</a:p>
          <a:p>
            <a:pPr marL="457200" algn="just">
              <a:lnSpc>
                <a:spcPct val="107000"/>
              </a:lnSpc>
              <a:tabLst>
                <a:tab pos="540385" algn="l"/>
              </a:tabLst>
            </a:pPr>
            <a:r>
              <a:rPr lang="ru-RU" sz="2400" kern="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Ассоциация предприятий Индустрия красоты</a:t>
            </a:r>
          </a:p>
          <a:p>
            <a:pPr marL="457200" algn="just">
              <a:lnSpc>
                <a:spcPct val="107000"/>
              </a:lnSpc>
              <a:tabLst>
                <a:tab pos="540385" algn="l"/>
              </a:tabLst>
            </a:pPr>
            <a:r>
              <a:rPr lang="ru-RU" sz="2400" kern="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МОМ</a:t>
            </a:r>
          </a:p>
          <a:p>
            <a:pPr marL="457200" algn="just">
              <a:lnSpc>
                <a:spcPct val="107000"/>
              </a:lnSpc>
              <a:tabLst>
                <a:tab pos="540385" algn="l"/>
              </a:tabLst>
            </a:pPr>
            <a:r>
              <a:rPr lang="ru-RU" sz="2400" kern="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Проект </a:t>
            </a:r>
            <a:r>
              <a:rPr lang="en-US" sz="2400" kern="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DARYA </a:t>
            </a:r>
            <a:r>
              <a:rPr lang="ru-RU" sz="2400" kern="1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 др.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54B0C8D-3878-FFD6-997D-6ED6F6C44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1061" y="0"/>
            <a:ext cx="4200939" cy="26636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6DF36B-E65B-B74E-9FA5-4715BBFC4F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7566" y="2663687"/>
            <a:ext cx="4174434" cy="271716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E42264-9780-0D9B-6175-6ACF250D09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7566" y="4366591"/>
            <a:ext cx="4174434" cy="249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410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61FB1F-2FE9-E2AD-7B3E-652C77E71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06256"/>
            <a:ext cx="8596668" cy="553375"/>
          </a:xfrm>
        </p:spPr>
        <p:txBody>
          <a:bodyPr>
            <a:normAutofit fontScale="90000"/>
          </a:bodyPr>
          <a:lstStyle/>
          <a:p>
            <a:r>
              <a:rPr lang="ru-RU" dirty="0"/>
              <a:t>Что сделано…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0572F8-161D-AB3B-DD6D-1451F7AB4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59656"/>
            <a:ext cx="10247841" cy="5692063"/>
          </a:xfrm>
        </p:spPr>
        <p:txBody>
          <a:bodyPr>
            <a:normAutofit fontScale="92500" lnSpcReduction="20000"/>
          </a:bodyPr>
          <a:lstStyle/>
          <a:p>
            <a:r>
              <a:rPr lang="ru-RU" sz="1900" dirty="0">
                <a:solidFill>
                  <a:schemeClr val="tx2">
                    <a:lumMod val="25000"/>
                  </a:schemeClr>
                </a:solidFill>
              </a:rPr>
              <a:t>Разработан пакет документов, устанавливающих процедуры независимой оценки компетенций.</a:t>
            </a:r>
          </a:p>
          <a:p>
            <a:r>
              <a:rPr lang="ru-RU" sz="1900" dirty="0">
                <a:solidFill>
                  <a:schemeClr val="tx2">
                    <a:lumMod val="25000"/>
                  </a:schemeClr>
                </a:solidFill>
              </a:rPr>
              <a:t>Разработано и утверждено Руководство по оценке, валидации и сертификации компетенций, которая утверждена двумя министерствами описывающий весь процесс </a:t>
            </a:r>
            <a:r>
              <a:rPr lang="ru-RU" sz="1900" dirty="0" err="1">
                <a:solidFill>
                  <a:schemeClr val="tx2">
                    <a:lumMod val="25000"/>
                  </a:schemeClr>
                </a:solidFill>
              </a:rPr>
              <a:t>валидации</a:t>
            </a:r>
            <a:r>
              <a:rPr lang="ru-RU" sz="1900" dirty="0">
                <a:solidFill>
                  <a:schemeClr val="tx2">
                    <a:lumMod val="25000"/>
                  </a:schemeClr>
                </a:solidFill>
              </a:rPr>
              <a:t> кандидатов- от подачи заявки до получения итогового решения.</a:t>
            </a:r>
          </a:p>
          <a:p>
            <a:r>
              <a:rPr lang="ru-RU" sz="1900" dirty="0">
                <a:solidFill>
                  <a:schemeClr val="tx2">
                    <a:lumMod val="25000"/>
                  </a:schemeClr>
                </a:solidFill>
              </a:rPr>
              <a:t>Определен перечень приоритетных квалификаций. Инициирована разработка 2-х профессиональных стандартов  по профессиям «Повар» и «Штукатур»,  которые прошли экспертизу и включены в Реестр профессиональных стандартов  Министерства труда, социального обеспечения и миграции КР. </a:t>
            </a:r>
          </a:p>
          <a:p>
            <a:r>
              <a:rPr lang="ru-RU" sz="1900" dirty="0">
                <a:solidFill>
                  <a:schemeClr val="tx2">
                    <a:lumMod val="25000"/>
                  </a:schemeClr>
                </a:solidFill>
              </a:rPr>
              <a:t>На сегодняшний день в Реестре Министерства труда 28 профессии, соответствующих уровню профессионального образования, с которым работает Центр валидации.</a:t>
            </a:r>
          </a:p>
          <a:p>
            <a:r>
              <a:rPr lang="ru-RU" sz="1900" dirty="0">
                <a:solidFill>
                  <a:schemeClr val="tx2">
                    <a:lumMod val="25000"/>
                  </a:schemeClr>
                </a:solidFill>
              </a:rPr>
              <a:t>Рабочей группой при поддержке GIZ  разработаны более 400 инструментов оценки, из них 246- по профессии повара, 137- по профессии штукатур. Данные материалы были использованы при проведении пилотной оценки.</a:t>
            </a:r>
            <a:endParaRPr lang="en-US" sz="1900" dirty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ru-RU" sz="1900" dirty="0">
                <a:solidFill>
                  <a:schemeClr val="tx2">
                    <a:lumMod val="25000"/>
                  </a:schemeClr>
                </a:solidFill>
              </a:rPr>
              <a:t>Созданы и работают более 10 Центров оценки в регионах республики. В планах открыть еще три совместно с Министерством труда и Всемирным банком.</a:t>
            </a:r>
          </a:p>
          <a:p>
            <a:r>
              <a:rPr lang="ru-RU" sz="1900" dirty="0">
                <a:solidFill>
                  <a:schemeClr val="tx2">
                    <a:lumMod val="25000"/>
                  </a:schemeClr>
                </a:solidFill>
              </a:rPr>
              <a:t>Сформированы группы оценщиков из числа работодателей и мастеров по различным направлениям, проведено обучение первой группы, и из числа обученных проведено обучение  специалистов, которые будут проводить обучение новых оценщиков.</a:t>
            </a:r>
          </a:p>
          <a:p>
            <a:r>
              <a:rPr lang="ru-RU" sz="1900" dirty="0">
                <a:solidFill>
                  <a:schemeClr val="tx2">
                    <a:lumMod val="25000"/>
                  </a:schemeClr>
                </a:solidFill>
              </a:rPr>
              <a:t>На разработанном официальном сайте Центра реализована возможность дистанционной подачи заявок для всех кандидатов.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602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B5C3340-B1E2-2510-00D6-9A0B2C089B44}"/>
              </a:ext>
            </a:extLst>
          </p:cNvPr>
          <p:cNvSpPr/>
          <p:nvPr/>
        </p:nvSpPr>
        <p:spPr>
          <a:xfrm>
            <a:off x="585741" y="194630"/>
            <a:ext cx="4214191" cy="3776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Валидация – 2024-2025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72944D6-2C0D-4DB3-8E1B-79A1334B830F}"/>
              </a:ext>
            </a:extLst>
          </p:cNvPr>
          <p:cNvSpPr/>
          <p:nvPr/>
        </p:nvSpPr>
        <p:spPr>
          <a:xfrm>
            <a:off x="1042941" y="3475206"/>
            <a:ext cx="6631620" cy="88127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Таким образом, на данное время обратились по вопросам валидирования навыков почти 2000 человек, из них успешно прошли валидацию более 1200 человек, в том числе 200 человек из числа инвалидов по слуху и речи.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D76436-B304-61D4-84F3-8F2435F4B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23" y="742949"/>
            <a:ext cx="8200192" cy="27051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1981" y="4825117"/>
            <a:ext cx="2780019" cy="20450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1983" y="0"/>
            <a:ext cx="2780017" cy="24081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1982" y="2404795"/>
            <a:ext cx="2780017" cy="24203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472" y="4443774"/>
            <a:ext cx="2627604" cy="24081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6985" y="4443774"/>
            <a:ext cx="2645893" cy="240812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90249" y="4455968"/>
            <a:ext cx="2767824" cy="24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16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39C989-E237-B673-A238-931258DC9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6368" y="291547"/>
            <a:ext cx="8596668" cy="530088"/>
          </a:xfrm>
        </p:spPr>
        <p:txBody>
          <a:bodyPr>
            <a:normAutofit/>
          </a:bodyPr>
          <a:lstStyle/>
          <a:p>
            <a:r>
              <a:rPr lang="ru-RU" sz="2800" dirty="0"/>
              <a:t>Почему валидация востребована и актуальна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B0CC7D-5683-3BC7-5916-C830B4458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41" y="914400"/>
            <a:ext cx="11410122" cy="594360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Валидация влияет на повышение уровня квалификации и профессионализма работников,   формирование качественной профессиональной среды в целом, потому что: </a:t>
            </a:r>
          </a:p>
          <a:p>
            <a:r>
              <a:rPr lang="ru-RU" dirty="0">
                <a:solidFill>
                  <a:srgbClr val="002060"/>
                </a:solidFill>
              </a:rPr>
              <a:t>Валидация обеспечивает доверие к профессиональным квалификациям, позволяет убедиться, что у гражданина действительно имеются навыки для выполнения конкретных задач;</a:t>
            </a:r>
          </a:p>
          <a:p>
            <a:r>
              <a:rPr lang="ru-RU" dirty="0">
                <a:solidFill>
                  <a:srgbClr val="002060"/>
                </a:solidFill>
              </a:rPr>
              <a:t>Документ о прохождении валидации  - это способ подтвердить свой квалификационный опыт, возможность для карьерного роста и уверенность в решении вопросов профессиональной адаптации; Поддержка мобильности – это расширение возможностей трудоустройства, в том числе и на международном рынке труда, что крайне важна в условиях глобализации и высокого уровня миграции;</a:t>
            </a:r>
          </a:p>
          <a:p>
            <a:r>
              <a:rPr lang="ru-RU" dirty="0">
                <a:solidFill>
                  <a:srgbClr val="002060"/>
                </a:solidFill>
              </a:rPr>
              <a:t>Развитие системы профессиональной подготовки и образования – образовательные организации ориентируются не на свои интересы, а на интересы граждан и работодателей, что позволяет стать более устойчивыми и востребованными;</a:t>
            </a:r>
          </a:p>
          <a:p>
            <a:r>
              <a:rPr lang="ru-RU" dirty="0">
                <a:solidFill>
                  <a:srgbClr val="002060"/>
                </a:solidFill>
              </a:rPr>
              <a:t>Определение потребности в обучении – валидация позволяет кандидатам выявить пробелы в своих знаниях и умениях, а также  оценить необходимость получения  в образовании;</a:t>
            </a:r>
          </a:p>
          <a:p>
            <a:r>
              <a:rPr lang="ru-RU" dirty="0">
                <a:solidFill>
                  <a:srgbClr val="002060"/>
                </a:solidFill>
              </a:rPr>
              <a:t>Валидация – всегда гарантия качества, она обеспечивает уверенность в том, что навыки  граждан, прошедших валидацию, соответствуют не только интересам отдельных работодателей, а в целом установленным нормам и стандартам.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087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8B784D-A848-2120-48A6-F565773B4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038" y="0"/>
            <a:ext cx="8596668" cy="606641"/>
          </a:xfrm>
        </p:spPr>
        <p:txBody>
          <a:bodyPr>
            <a:normAutofit fontScale="90000"/>
          </a:bodyPr>
          <a:lstStyle/>
          <a:p>
            <a:r>
              <a:rPr lang="ru-RU" dirty="0"/>
              <a:t>Наши планы: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EDB519-58FA-EED2-F0BE-91E9973A4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59" y="520916"/>
            <a:ext cx="11362266" cy="6051334"/>
          </a:xfrm>
        </p:spPr>
        <p:txBody>
          <a:bodyPr>
            <a:noAutofit/>
          </a:bodyPr>
          <a:lstStyle/>
          <a:p>
            <a:r>
              <a:rPr lang="ru-RU" sz="1500" dirty="0">
                <a:solidFill>
                  <a:schemeClr val="bg2"/>
                </a:solidFill>
                <a:latin typeface="Trebuchet MS" panose="020B0603020202020204" pitchFamily="34" charset="0"/>
              </a:rPr>
              <a:t>Увеличения количества сертифицируемых квалификаций:</a:t>
            </a:r>
          </a:p>
          <a:p>
            <a:pPr marL="361950" indent="0">
              <a:buNone/>
            </a:pPr>
            <a:r>
              <a:rPr lang="ru-RU" sz="1500" dirty="0">
                <a:solidFill>
                  <a:schemeClr val="bg2"/>
                </a:solidFill>
                <a:latin typeface="Trebuchet MS" panose="020B0603020202020204" pitchFamily="34" charset="0"/>
              </a:rPr>
              <a:t>- обеспечения организационных мер для ускорения процедур разработки и актуализации профессиональных стандартов;</a:t>
            </a:r>
          </a:p>
          <a:p>
            <a:pPr marL="361950" indent="0">
              <a:buNone/>
            </a:pPr>
            <a:r>
              <a:rPr lang="ru-RU" sz="1500" dirty="0">
                <a:solidFill>
                  <a:schemeClr val="bg2"/>
                </a:solidFill>
                <a:latin typeface="Trebuchet MS" panose="020B0603020202020204" pitchFamily="34" charset="0"/>
              </a:rPr>
              <a:t>- создания условий для дальнейшего увеличения количества экзаменационных площадок </a:t>
            </a:r>
          </a:p>
          <a:p>
            <a:r>
              <a:rPr lang="ru-RU" sz="1500" dirty="0">
                <a:solidFill>
                  <a:schemeClr val="bg2"/>
                </a:solidFill>
                <a:latin typeface="Trebuchet MS" panose="020B0603020202020204" pitchFamily="34" charset="0"/>
              </a:rPr>
              <a:t>Предоставление  работодателям и гражданам дополнительных услуг:</a:t>
            </a:r>
          </a:p>
          <a:p>
            <a:pPr marL="361950" indent="0">
              <a:buNone/>
            </a:pPr>
            <a:r>
              <a:rPr lang="ru-RU" sz="1500" dirty="0">
                <a:solidFill>
                  <a:schemeClr val="bg2"/>
                </a:solidFill>
                <a:latin typeface="Trebuchet MS" panose="020B0603020202020204" pitchFamily="34" charset="0"/>
              </a:rPr>
              <a:t>- информационные: широкое информирование населения о процедуре независимой оценке квалификации, работа с гражданами и представителями организаций по разъяснению условий проведения независимой оценки квалификации</a:t>
            </a:r>
          </a:p>
          <a:p>
            <a:pPr marL="361950" indent="0">
              <a:buNone/>
            </a:pPr>
            <a:r>
              <a:rPr lang="ru-RU" sz="1500" dirty="0">
                <a:solidFill>
                  <a:schemeClr val="bg2"/>
                </a:solidFill>
                <a:latin typeface="Trebuchet MS" panose="020B0603020202020204" pitchFamily="34" charset="0"/>
              </a:rPr>
              <a:t>- экспертные: экспертиза в сфере профессиональных компетенций экспертов, разработка оценочных материалов для сферы профессионального образования и обучения, а также для аттестации персонала, образовательных программ по заказам организаций</a:t>
            </a:r>
          </a:p>
          <a:p>
            <a:pPr marL="361950" indent="0">
              <a:buNone/>
            </a:pPr>
            <a:r>
              <a:rPr lang="ru-RU" sz="1500" dirty="0">
                <a:solidFill>
                  <a:schemeClr val="bg2"/>
                </a:solidFill>
                <a:latin typeface="Trebuchet MS" panose="020B0603020202020204" pitchFamily="34" charset="0"/>
              </a:rPr>
              <a:t>- образовательные: образовательные услуги по "коротким" программам (обучение преподавателей образовательных организаций, специалистов HR-служб предприятий) по заказам организаций</a:t>
            </a:r>
          </a:p>
          <a:p>
            <a:r>
              <a:rPr lang="ru-RU" sz="1500" dirty="0">
                <a:solidFill>
                  <a:schemeClr val="bg2"/>
                </a:solidFill>
                <a:latin typeface="Trebuchet MS" panose="020B0603020202020204" pitchFamily="34" charset="0"/>
              </a:rPr>
              <a:t>Применение современных цифровых технологий при оказании услуг: </a:t>
            </a:r>
          </a:p>
          <a:p>
            <a:pPr marL="361950" indent="0">
              <a:buNone/>
            </a:pPr>
            <a:r>
              <a:rPr lang="ru-RU" sz="1500" dirty="0">
                <a:solidFill>
                  <a:schemeClr val="bg2"/>
                </a:solidFill>
                <a:latin typeface="Trebuchet MS" panose="020B0603020202020204" pitchFamily="34" charset="0"/>
              </a:rPr>
              <a:t>- повышение качества услуг и минимизация затрат при их реализации через специализированные  цифровые сервисы:</a:t>
            </a:r>
          </a:p>
          <a:p>
            <a:pPr marL="361950" indent="0">
              <a:buNone/>
            </a:pPr>
            <a:r>
              <a:rPr lang="ru-RU" sz="1500" dirty="0">
                <a:solidFill>
                  <a:schemeClr val="bg2"/>
                </a:solidFill>
                <a:latin typeface="Trebuchet MS" panose="020B0603020202020204" pitchFamily="34" charset="0"/>
              </a:rPr>
              <a:t>- ресурсы, обеспечивающие разработку, экспертизу, координацию разработки и хранение оценочных средств в различных цифровых шаблонах;</a:t>
            </a:r>
          </a:p>
          <a:p>
            <a:pPr marL="361950" indent="0">
              <a:buNone/>
            </a:pPr>
            <a:r>
              <a:rPr lang="ru-RU" sz="1500" dirty="0">
                <a:solidFill>
                  <a:schemeClr val="bg2"/>
                </a:solidFill>
                <a:latin typeface="Trebuchet MS" panose="020B0603020202020204" pitchFamily="34" charset="0"/>
              </a:rPr>
              <a:t>- цифровые модули для прохождения теоретического этапа профессионального экзамена </a:t>
            </a:r>
          </a:p>
          <a:p>
            <a:pPr marL="361950" indent="0">
              <a:buNone/>
            </a:pPr>
            <a:r>
              <a:rPr lang="ru-RU" sz="1500" dirty="0">
                <a:solidFill>
                  <a:schemeClr val="bg2"/>
                </a:solidFill>
                <a:latin typeface="Trebuchet MS" panose="020B0603020202020204" pitchFamily="34" charset="0"/>
              </a:rPr>
              <a:t>-  </a:t>
            </a:r>
            <a:r>
              <a:rPr lang="ru-RU" sz="1500" dirty="0" err="1">
                <a:solidFill>
                  <a:schemeClr val="bg2"/>
                </a:solidFill>
                <a:latin typeface="Trebuchet MS" panose="020B0603020202020204" pitchFamily="34" charset="0"/>
              </a:rPr>
              <a:t>демотесты</a:t>
            </a:r>
            <a:r>
              <a:rPr lang="ru-RU" sz="1500" dirty="0">
                <a:solidFill>
                  <a:schemeClr val="bg2"/>
                </a:solidFill>
                <a:latin typeface="Trebuchet MS" panose="020B0603020202020204" pitchFamily="34" charset="0"/>
              </a:rPr>
              <a:t> для оценки качества знаний по интересующей квалификации</a:t>
            </a:r>
          </a:p>
          <a:p>
            <a:r>
              <a:rPr lang="ru-RU" sz="1500" dirty="0">
                <a:solidFill>
                  <a:schemeClr val="bg2"/>
                </a:solidFill>
                <a:latin typeface="Trebuchet MS" panose="020B0603020202020204" pitchFamily="34" charset="0"/>
              </a:rPr>
              <a:t> Международная сопоставимость и признание национальных  свидетельств о квалификации</a:t>
            </a:r>
          </a:p>
        </p:txBody>
      </p:sp>
    </p:spTree>
    <p:extLst>
      <p:ext uri="{BB962C8B-B14F-4D97-AF65-F5344CB8AC3E}">
        <p14:creationId xmlns:p14="http://schemas.microsoft.com/office/powerpoint/2010/main" val="88313878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bf4adf3-0360-4285-b414-8a1933b4cf43" xsi:nil="true"/>
    <lcf76f155ced4ddcb4097134ff3c332f xmlns="f3ae32bb-a161-4da2-a912-3fd4ef5c7b4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D2F5C2D7F38543A7DECC0B91FBF8EC" ma:contentTypeVersion="19" ma:contentTypeDescription="Create a new document." ma:contentTypeScope="" ma:versionID="61d37e4aa1960fcbd4a976e882cb1bfa">
  <xsd:schema xmlns:xsd="http://www.w3.org/2001/XMLSchema" xmlns:xs="http://www.w3.org/2001/XMLSchema" xmlns:p="http://schemas.microsoft.com/office/2006/metadata/properties" xmlns:ns2="f3ae32bb-a161-4da2-a912-3fd4ef5c7b4c" xmlns:ns3="5bf4adf3-0360-4285-b414-8a1933b4cf43" targetNamespace="http://schemas.microsoft.com/office/2006/metadata/properties" ma:root="true" ma:fieldsID="b6b0a3ba9366afb2b3b3a0d426399ddb" ns2:_="" ns3:_="">
    <xsd:import namespace="f3ae32bb-a161-4da2-a912-3fd4ef5c7b4c"/>
    <xsd:import namespace="5bf4adf3-0360-4285-b414-8a1933b4cf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e32bb-a161-4da2-a912-3fd4ef5c7b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10ffe1f-c839-4a66-9ae8-9a2945e491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f4adf3-0360-4285-b414-8a1933b4cf4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89058e7-3c1f-447e-868b-29c765caa27c}" ma:internalName="TaxCatchAll" ma:showField="CatchAllData" ma:web="5bf4adf3-0360-4285-b414-8a1933b4cf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6FB557-AD95-4881-B53F-9B97D73AC214}">
  <ds:schemaRefs>
    <ds:schemaRef ds:uri="http://schemas.microsoft.com/office/2006/metadata/properties"/>
    <ds:schemaRef ds:uri="http://schemas.microsoft.com/office/infopath/2007/PartnerControls"/>
    <ds:schemaRef ds:uri="5bf4adf3-0360-4285-b414-8a1933b4cf43"/>
    <ds:schemaRef ds:uri="f3ae32bb-a161-4da2-a912-3fd4ef5c7b4c"/>
  </ds:schemaRefs>
</ds:datastoreItem>
</file>

<file path=customXml/itemProps2.xml><?xml version="1.0" encoding="utf-8"?>
<ds:datastoreItem xmlns:ds="http://schemas.openxmlformats.org/officeDocument/2006/customXml" ds:itemID="{D84D4D41-511F-43E5-B0D5-7A199682CBA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C99107-66FD-42CB-BD87-4371D287E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e32bb-a161-4da2-a912-3fd4ef5c7b4c"/>
    <ds:schemaRef ds:uri="5bf4adf3-0360-4285-b414-8a1933b4cf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1320</TotalTime>
  <Words>1029</Words>
  <Application>Microsoft Office PowerPoint</Application>
  <PresentationFormat>Widescreen</PresentationFormat>
  <Paragraphs>71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Аспект</vt:lpstr>
      <vt:lpstr>Министерство просвещения КР Центр независимой сертификации и валидации </vt:lpstr>
      <vt:lpstr>Социальные предпосылки</vt:lpstr>
      <vt:lpstr>   История вопроса</vt:lpstr>
      <vt:lpstr>Кто заинтересован в валидации</vt:lpstr>
      <vt:lpstr>Наши стейкхолдеры</vt:lpstr>
      <vt:lpstr>Что сделано…</vt:lpstr>
      <vt:lpstr>PowerPoint Presentation</vt:lpstr>
      <vt:lpstr>Почему валидация востребована и актуальна </vt:lpstr>
      <vt:lpstr>Наши планы:</vt:lpstr>
      <vt:lpstr>PowerPoint Presentation</vt:lpstr>
      <vt:lpstr>PowerPoint Presentation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kakhaber Eradze</cp:lastModifiedBy>
  <cp:revision>94</cp:revision>
  <dcterms:created xsi:type="dcterms:W3CDTF">2024-02-08T05:16:32Z</dcterms:created>
  <dcterms:modified xsi:type="dcterms:W3CDTF">2026-09-09T06:29:26Z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0x010100C9D2F5C2D7F38543A7DECC0B91FBF8EC</vt:lpwstr>
  </property>
</Properties>
</file>