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33" r:id="rId2"/>
    <p:sldId id="631" r:id="rId3"/>
    <p:sldId id="399" r:id="rId4"/>
    <p:sldId id="632" r:id="rId5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23C99-613E-E19C-7C38-7E0D1ABC6B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D70D2E-576F-9016-7E82-DA117655E5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9F56E-A190-0E54-C9C6-0FE3E98DC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6D0F-1A1A-4E85-B350-36C7CD0ED5E2}" type="datetimeFigureOut">
              <a:rPr lang="et-EE" smtClean="0"/>
              <a:t>13.05.2026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19253-AA87-BE48-D8D0-5C8827BE7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8E23A2-11E5-7B06-97FC-4B8075FBA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44628-BB7A-415C-B501-B37E8F83397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06777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A2490-8290-7DAF-5B0C-27DE76DEC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2A43DC-1C03-2548-F17C-C400813E92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DAFD3-E230-DF87-0B25-039850662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6D0F-1A1A-4E85-B350-36C7CD0ED5E2}" type="datetimeFigureOut">
              <a:rPr lang="et-EE" smtClean="0"/>
              <a:t>13.05.2026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7FD514-4AA5-917C-49EE-43AB1E5DC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E7D03-F791-064E-8D1E-252B8A467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44628-BB7A-415C-B501-B37E8F83397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37501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50F1A8-3A16-6F28-9B83-D08E206F1B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7F4D2D-8DD8-A2AB-5229-A8C0F30AE0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FBC469-06F6-7804-2453-D74ABFD4D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6D0F-1A1A-4E85-B350-36C7CD0ED5E2}" type="datetimeFigureOut">
              <a:rPr lang="et-EE" smtClean="0"/>
              <a:t>13.05.2026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F76773-95C5-03CA-E684-79B779830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45AC2-F620-2833-CE64-6E7C8EB52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44628-BB7A-415C-B501-B37E8F83397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21228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91B02-4BC6-F1D3-1794-BF5E3BF88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656E8-B39A-4850-F962-362BF39FF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9CF10-B9EC-9849-2EB2-020728971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6D0F-1A1A-4E85-B350-36C7CD0ED5E2}" type="datetimeFigureOut">
              <a:rPr lang="et-EE" smtClean="0"/>
              <a:t>13.05.2026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0A251-1D32-C744-2815-BD500EC64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29285-03DD-41AF-D4F7-B3D97AD42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44628-BB7A-415C-B501-B37E8F83397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67700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6624F-A133-D4C8-77D1-58E034AA2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C0942-D465-7190-B8BC-C3669D1819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C98562-D9A9-8643-1B86-82AD3C3B1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6D0F-1A1A-4E85-B350-36C7CD0ED5E2}" type="datetimeFigureOut">
              <a:rPr lang="et-EE" smtClean="0"/>
              <a:t>13.05.2026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60B92-23F2-91F4-F082-1A6FDA6C8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F444B-CFBC-504A-5990-43E335D30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44628-BB7A-415C-B501-B37E8F83397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44644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8B062-5D29-77A2-910D-928C68506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D34EE-22ED-CE24-4865-60BF2F6765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6FE596-FA6D-F372-E517-9BF31D4CB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532FCE-8277-E25E-BD2C-244BC2CD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6D0F-1A1A-4E85-B350-36C7CD0ED5E2}" type="datetimeFigureOut">
              <a:rPr lang="et-EE" smtClean="0"/>
              <a:t>13.05.2026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3496EB-B41A-5B2F-E896-301D82B76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C9E9FA-E867-8BEE-57B0-9D454043C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44628-BB7A-415C-B501-B37E8F83397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37373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E681A-FCAF-FD60-4F43-120651E8E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EA200E-9249-8E5D-BD68-7E035E19B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DE1194-9E17-1D85-6252-A45E56B876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7FAB41-197B-7613-4C2A-FE1253C49E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8F26F9-01CF-7FDC-9FD8-75C2F7C5F3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1ACCF-3294-C1D0-1856-149DCD98F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6D0F-1A1A-4E85-B350-36C7CD0ED5E2}" type="datetimeFigureOut">
              <a:rPr lang="et-EE" smtClean="0"/>
              <a:t>13.05.2026</a:t>
            </a:fld>
            <a:endParaRPr lang="et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B31FE8-215A-E985-80BC-B9736BD3C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DDCD7E-CFDD-2F3D-8F47-384D089F1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44628-BB7A-415C-B501-B37E8F83397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06359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2FD8D-15FD-2CDB-F72A-CB98398FE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605868-8A76-783A-EC1F-6A80708C0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6D0F-1A1A-4E85-B350-36C7CD0ED5E2}" type="datetimeFigureOut">
              <a:rPr lang="et-EE" smtClean="0"/>
              <a:t>13.05.2026</a:t>
            </a:fld>
            <a:endParaRPr lang="et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5DF202-5BE9-2B55-BEBB-256367E16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602A1D-0872-B256-1A5B-9CFC72CDD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44628-BB7A-415C-B501-B37E8F83397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62786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314D02-5C46-0DBE-7E4A-A3ED784D9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6D0F-1A1A-4E85-B350-36C7CD0ED5E2}" type="datetimeFigureOut">
              <a:rPr lang="et-EE" smtClean="0"/>
              <a:t>13.05.2026</a:t>
            </a:fld>
            <a:endParaRPr lang="et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2CC6C6-0E31-2352-F33F-6F4F75435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025B52-81E5-67D0-13EE-EB2B0EE25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44628-BB7A-415C-B501-B37E8F83397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24977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36602-4C66-3262-A2F1-4B8F066B9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F7C18-02B8-CE3C-1772-8EAA036EF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F3F545-44A8-C10E-0B14-F57785D460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B44A4F-5D66-DB4D-E414-93989481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6D0F-1A1A-4E85-B350-36C7CD0ED5E2}" type="datetimeFigureOut">
              <a:rPr lang="et-EE" smtClean="0"/>
              <a:t>13.05.2026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2ECF40-3220-C1DF-0CFB-5F6AB9091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907425-4C8A-01FC-56CA-B080EC8CF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44628-BB7A-415C-B501-B37E8F83397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63792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E135B-4F8D-33D6-A73A-17F760563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425C09-BBFD-65A6-184D-C3B005B8F0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21148F-B761-E6CA-2471-8D845CE6D2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3A9F0-687C-B0DF-71D2-546039812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6D0F-1A1A-4E85-B350-36C7CD0ED5E2}" type="datetimeFigureOut">
              <a:rPr lang="et-EE" smtClean="0"/>
              <a:t>13.05.2026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8B2DC4-03F1-777B-32EF-FA239C876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AA4A62-1976-7B43-1E72-9067AFDCF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44628-BB7A-415C-B501-B37E8F83397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84647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7CB1A6-D184-F356-FA2B-206E2AE8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D733F7-D576-42EC-C30B-4790613E2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011F8C-4616-0EA8-C1BA-EF8D8E6C02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166D0F-1A1A-4E85-B350-36C7CD0ED5E2}" type="datetimeFigureOut">
              <a:rPr lang="et-EE" smtClean="0"/>
              <a:t>13.05.2026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BEC84-EB21-8668-882D-4734ABC33E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708F1-7D54-EC97-9C1D-B1F2D5BF2F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B44628-BB7A-415C-B501-B37E8F83397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79458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98CA3-610B-231F-31FA-1F7AA205A6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Управление национальной системой квалификаций</a:t>
            </a:r>
            <a:endParaRPr lang="et-EE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10EF4-C29F-7F47-D425-A9E4DFA50F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 dirty="0"/>
          </a:p>
          <a:p>
            <a:r>
              <a:rPr lang="ru-RU" sz="3200" dirty="0" err="1"/>
              <a:t>Олав</a:t>
            </a:r>
            <a:r>
              <a:rPr lang="ru-RU" sz="3200" dirty="0"/>
              <a:t> </a:t>
            </a:r>
            <a:r>
              <a:rPr lang="ru-RU" sz="3200" dirty="0" err="1"/>
              <a:t>Аарна</a:t>
            </a:r>
            <a:endParaRPr lang="ru-RU" sz="3200" dirty="0"/>
          </a:p>
          <a:p>
            <a:r>
              <a:rPr lang="ru-RU" sz="3200" dirty="0"/>
              <a:t>Международный эксперт проекта ДАРЯ</a:t>
            </a:r>
            <a:endParaRPr lang="et-EE" sz="3200" dirty="0"/>
          </a:p>
        </p:txBody>
      </p:sp>
    </p:spTree>
    <p:extLst>
      <p:ext uri="{BB962C8B-B14F-4D97-AF65-F5344CB8AC3E}">
        <p14:creationId xmlns:p14="http://schemas.microsoft.com/office/powerpoint/2010/main" val="1824118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73029C3-FDD9-7062-E78A-EC10097BD3EA}"/>
              </a:ext>
            </a:extLst>
          </p:cNvPr>
          <p:cNvCxnSpPr>
            <a:cxnSpLocks/>
            <a:stCxn id="61" idx="0"/>
          </p:cNvCxnSpPr>
          <p:nvPr/>
        </p:nvCxnSpPr>
        <p:spPr>
          <a:xfrm flipV="1">
            <a:off x="3483324" y="2643983"/>
            <a:ext cx="1948531" cy="2667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3E2936EA-FAF0-280F-C8C5-C83FD8C77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046" y="437755"/>
            <a:ext cx="10122408" cy="32067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4000" dirty="0">
                <a:solidFill>
                  <a:srgbClr val="FF0000"/>
                </a:solidFill>
                <a:latin typeface="+mn-lt"/>
              </a:rPr>
              <a:t>Структура управления</a:t>
            </a:r>
            <a:r>
              <a:rPr lang="et-EE" sz="4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sz="4000" dirty="0">
                <a:solidFill>
                  <a:srgbClr val="FF0000"/>
                </a:solidFill>
                <a:latin typeface="+mn-lt"/>
              </a:rPr>
              <a:t>НСК</a:t>
            </a:r>
            <a:endParaRPr lang="et-EE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4" name="Rounded Rectangle 4">
            <a:extLst>
              <a:ext uri="{FF2B5EF4-FFF2-40B4-BE49-F238E27FC236}">
                <a16:creationId xmlns:a16="http://schemas.microsoft.com/office/drawing/2014/main" id="{158E0398-4807-E739-4CA4-735BFA5426D4}"/>
              </a:ext>
            </a:extLst>
          </p:cNvPr>
          <p:cNvSpPr/>
          <p:nvPr/>
        </p:nvSpPr>
        <p:spPr>
          <a:xfrm>
            <a:off x="5057776" y="3136900"/>
            <a:ext cx="441325" cy="12065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47239" tIns="47239" rIns="47239" bIns="47239" spcCol="1270" anchor="ctr"/>
          <a:lstStyle/>
          <a:p>
            <a:pPr algn="ctr" defTabSz="295246">
              <a:lnSpc>
                <a:spcPct val="90000"/>
              </a:lnSpc>
              <a:spcAft>
                <a:spcPct val="35000"/>
              </a:spcAft>
              <a:defRPr/>
            </a:pPr>
            <a:endParaRPr lang="et-EE" sz="634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</a:endParaRPr>
          </a:p>
        </p:txBody>
      </p:sp>
      <p:sp>
        <p:nvSpPr>
          <p:cNvPr id="25" name="Rounded Rectangle 4">
            <a:extLst>
              <a:ext uri="{FF2B5EF4-FFF2-40B4-BE49-F238E27FC236}">
                <a16:creationId xmlns:a16="http://schemas.microsoft.com/office/drawing/2014/main" id="{05F286A2-15F4-163F-9F23-B99AF12EB34E}"/>
              </a:ext>
            </a:extLst>
          </p:cNvPr>
          <p:cNvSpPr/>
          <p:nvPr/>
        </p:nvSpPr>
        <p:spPr>
          <a:xfrm>
            <a:off x="4992688" y="3875563"/>
            <a:ext cx="1719262" cy="46386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47239" tIns="47239" rIns="47239" bIns="47239" spcCol="1270" anchor="ctr"/>
          <a:lstStyle/>
          <a:p>
            <a:pPr algn="ctr" defTabSz="295246">
              <a:defRPr/>
            </a:pPr>
            <a:r>
              <a:rPr lang="ru-RU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Координационный совет</a:t>
            </a:r>
            <a:endParaRPr lang="et-EE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90" name="TextBox 26">
            <a:extLst>
              <a:ext uri="{FF2B5EF4-FFF2-40B4-BE49-F238E27FC236}">
                <a16:creationId xmlns:a16="http://schemas.microsoft.com/office/drawing/2014/main" id="{D13F1A78-2962-DE68-D5E1-99E9ADF96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4275" y="1912939"/>
            <a:ext cx="1752600" cy="738664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54292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5429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542925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542925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542925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5429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5429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5429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5429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en-US" sz="1400" b="1" dirty="0">
                <a:solidFill>
                  <a:srgbClr val="FFFFFF"/>
                </a:solidFill>
              </a:rPr>
              <a:t>Министерство образования и науки</a:t>
            </a:r>
            <a:endParaRPr lang="et-EE" altLang="en-US" sz="1400" b="1" dirty="0">
              <a:solidFill>
                <a:srgbClr val="FFFFFF"/>
              </a:solidFill>
            </a:endParaRPr>
          </a:p>
        </p:txBody>
      </p:sp>
      <p:sp>
        <p:nvSpPr>
          <p:cNvPr id="34" name="Up-Down Arrow 33">
            <a:extLst>
              <a:ext uri="{FF2B5EF4-FFF2-40B4-BE49-F238E27FC236}">
                <a16:creationId xmlns:a16="http://schemas.microsoft.com/office/drawing/2014/main" id="{4947CFA2-2529-FB8F-897D-14ADDB790C3D}"/>
              </a:ext>
            </a:extLst>
          </p:cNvPr>
          <p:cNvSpPr/>
          <p:nvPr/>
        </p:nvSpPr>
        <p:spPr>
          <a:xfrm flipH="1">
            <a:off x="5824538" y="1668464"/>
            <a:ext cx="112712" cy="236537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08156">
              <a:defRPr/>
            </a:pPr>
            <a:endParaRPr lang="et-EE" sz="886" dirty="0">
              <a:solidFill>
                <a:srgbClr val="FFFFFF"/>
              </a:solidFill>
            </a:endParaRPr>
          </a:p>
        </p:txBody>
      </p:sp>
      <p:sp>
        <p:nvSpPr>
          <p:cNvPr id="36" name="Up-Down Arrow 35">
            <a:extLst>
              <a:ext uri="{FF2B5EF4-FFF2-40B4-BE49-F238E27FC236}">
                <a16:creationId xmlns:a16="http://schemas.microsoft.com/office/drawing/2014/main" id="{46BA53E1-F866-B441-1743-D74841673C4E}"/>
              </a:ext>
            </a:extLst>
          </p:cNvPr>
          <p:cNvSpPr/>
          <p:nvPr/>
        </p:nvSpPr>
        <p:spPr>
          <a:xfrm flipH="1">
            <a:off x="5824538" y="3660776"/>
            <a:ext cx="93662" cy="206375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08156">
              <a:defRPr/>
            </a:pPr>
            <a:endParaRPr lang="et-EE" sz="886" dirty="0">
              <a:solidFill>
                <a:srgbClr val="FFFFFF"/>
              </a:solidFill>
            </a:endParaRPr>
          </a:p>
        </p:txBody>
      </p:sp>
      <p:sp>
        <p:nvSpPr>
          <p:cNvPr id="16393" name="TextBox 48">
            <a:extLst>
              <a:ext uri="{FF2B5EF4-FFF2-40B4-BE49-F238E27FC236}">
                <a16:creationId xmlns:a16="http://schemas.microsoft.com/office/drawing/2014/main" id="{BAF6F897-52FF-4667-C997-ABFA6B748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4276" y="1135064"/>
            <a:ext cx="1751013" cy="52322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54292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5429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542925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542925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542925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5429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5429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5429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5429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en-US" sz="1400" b="1" dirty="0">
                <a:solidFill>
                  <a:srgbClr val="FFFFFF"/>
                </a:solidFill>
              </a:rPr>
              <a:t>Правительство Эстонии</a:t>
            </a:r>
            <a:endParaRPr lang="et-EE" altLang="en-US" sz="1400" b="1" dirty="0">
              <a:solidFill>
                <a:srgbClr val="FFFFFF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162FFF8-17C9-9BDF-E633-A8382D4083CA}"/>
              </a:ext>
            </a:extLst>
          </p:cNvPr>
          <p:cNvSpPr txBox="1"/>
          <p:nvPr/>
        </p:nvSpPr>
        <p:spPr>
          <a:xfrm>
            <a:off x="3513488" y="3016251"/>
            <a:ext cx="1231550" cy="52322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 defTabSz="408156">
              <a:defRPr/>
            </a:pPr>
            <a:r>
              <a:rPr lang="ru-RU" sz="1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Попечительс</a:t>
            </a:r>
            <a:r>
              <a:rPr lang="et-EE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-</a:t>
            </a:r>
            <a:r>
              <a:rPr lang="ru-RU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кий совет</a:t>
            </a:r>
            <a:endParaRPr lang="et-EE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03392B9A-5CC2-FC2B-F2FD-36B18C6ACF01}"/>
              </a:ext>
            </a:extLst>
          </p:cNvPr>
          <p:cNvCxnSpPr>
            <a:cxnSpLocks/>
            <a:stCxn id="32" idx="3"/>
            <a:endCxn id="50" idx="1"/>
          </p:cNvCxnSpPr>
          <p:nvPr/>
        </p:nvCxnSpPr>
        <p:spPr>
          <a:xfrm flipV="1">
            <a:off x="4745038" y="3277633"/>
            <a:ext cx="246063" cy="228"/>
          </a:xfrm>
          <a:prstGeom prst="straightConnector1">
            <a:avLst/>
          </a:prstGeom>
          <a:ln w="19050">
            <a:solidFill>
              <a:schemeClr val="accent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Up-Down Arrow 33">
            <a:extLst>
              <a:ext uri="{FF2B5EF4-FFF2-40B4-BE49-F238E27FC236}">
                <a16:creationId xmlns:a16="http://schemas.microsoft.com/office/drawing/2014/main" id="{D8C2E75D-DD45-7798-B1C9-E9B91ACBB6BC}"/>
              </a:ext>
            </a:extLst>
          </p:cNvPr>
          <p:cNvSpPr/>
          <p:nvPr/>
        </p:nvSpPr>
        <p:spPr>
          <a:xfrm flipH="1">
            <a:off x="5813426" y="2657476"/>
            <a:ext cx="112713" cy="238125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08156">
              <a:defRPr/>
            </a:pPr>
            <a:endParaRPr lang="et-EE" sz="886" dirty="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E2EE9F9-BBE3-9E8C-4053-6CDB768BB3E0}"/>
              </a:ext>
            </a:extLst>
          </p:cNvPr>
          <p:cNvSpPr/>
          <p:nvPr/>
        </p:nvSpPr>
        <p:spPr>
          <a:xfrm>
            <a:off x="5028296" y="4465861"/>
            <a:ext cx="1257299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575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1A4EEA3-4E0A-AE28-29E4-9130F9AE472B}"/>
              </a:ext>
            </a:extLst>
          </p:cNvPr>
          <p:cNvSpPr/>
          <p:nvPr/>
        </p:nvSpPr>
        <p:spPr>
          <a:xfrm>
            <a:off x="5124617" y="4524995"/>
            <a:ext cx="1257299" cy="381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575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59EB98B-B6F3-8F78-3042-B3529129477A}"/>
              </a:ext>
            </a:extLst>
          </p:cNvPr>
          <p:cNvSpPr/>
          <p:nvPr/>
        </p:nvSpPr>
        <p:spPr>
          <a:xfrm>
            <a:off x="5220939" y="4587080"/>
            <a:ext cx="1257299" cy="42703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Отраслевые советы</a:t>
            </a:r>
            <a:endParaRPr lang="en-GB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8" name="Up-Down Arrow 35">
            <a:extLst>
              <a:ext uri="{FF2B5EF4-FFF2-40B4-BE49-F238E27FC236}">
                <a16:creationId xmlns:a16="http://schemas.microsoft.com/office/drawing/2014/main" id="{4870F5A3-BDAC-AC94-AE09-286EEC7B51EC}"/>
              </a:ext>
            </a:extLst>
          </p:cNvPr>
          <p:cNvSpPr/>
          <p:nvPr/>
        </p:nvSpPr>
        <p:spPr>
          <a:xfrm flipH="1">
            <a:off x="5818447" y="4357738"/>
            <a:ext cx="96319" cy="247647"/>
          </a:xfrm>
          <a:prstGeom prst="upDownArrow">
            <a:avLst/>
          </a:prstGeom>
          <a:solidFill>
            <a:schemeClr val="accent4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08156">
              <a:defRPr/>
            </a:pPr>
            <a:endParaRPr lang="et-EE" sz="886" dirty="0">
              <a:solidFill>
                <a:srgbClr val="FFFFFF"/>
              </a:solidFill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1FFCFA2-B321-E1A9-9805-8C610F0F3D25}"/>
              </a:ext>
            </a:extLst>
          </p:cNvPr>
          <p:cNvSpPr/>
          <p:nvPr/>
        </p:nvSpPr>
        <p:spPr>
          <a:xfrm>
            <a:off x="2455862" y="5156201"/>
            <a:ext cx="1366837" cy="41751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575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47CA7387-7728-F61E-C60E-FCAF76089CC9}"/>
              </a:ext>
            </a:extLst>
          </p:cNvPr>
          <p:cNvSpPr/>
          <p:nvPr/>
        </p:nvSpPr>
        <p:spPr>
          <a:xfrm>
            <a:off x="2624250" y="5235576"/>
            <a:ext cx="1366836" cy="4191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575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CD7D7A5-8410-E02C-4F8B-0E1696F0E689}"/>
              </a:ext>
            </a:extLst>
          </p:cNvPr>
          <p:cNvSpPr/>
          <p:nvPr/>
        </p:nvSpPr>
        <p:spPr>
          <a:xfrm>
            <a:off x="2762376" y="5310983"/>
            <a:ext cx="1441895" cy="4191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Провайдеры обучения</a:t>
            </a:r>
            <a:endParaRPr lang="en-GB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6A628EC-D4CB-0CA6-03C9-D53B85E45186}"/>
              </a:ext>
            </a:extLst>
          </p:cNvPr>
          <p:cNvSpPr/>
          <p:nvPr/>
        </p:nvSpPr>
        <p:spPr>
          <a:xfrm>
            <a:off x="8343900" y="5172076"/>
            <a:ext cx="831850" cy="41751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575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65CC2D1-A41F-E093-D609-89E39B8FABAD}"/>
              </a:ext>
            </a:extLst>
          </p:cNvPr>
          <p:cNvSpPr/>
          <p:nvPr/>
        </p:nvSpPr>
        <p:spPr>
          <a:xfrm>
            <a:off x="8237538" y="5235576"/>
            <a:ext cx="830262" cy="41751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575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446881D-15EA-59F5-295B-ECAD3B7BC85E}"/>
              </a:ext>
            </a:extLst>
          </p:cNvPr>
          <p:cNvSpPr/>
          <p:nvPr/>
        </p:nvSpPr>
        <p:spPr>
          <a:xfrm>
            <a:off x="7516369" y="5295900"/>
            <a:ext cx="1441896" cy="4191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Присуждающие органы</a:t>
            </a:r>
            <a:endParaRPr lang="en-GB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DEEE604-ADB1-6570-5C8F-777287B4EF18}"/>
              </a:ext>
            </a:extLst>
          </p:cNvPr>
          <p:cNvSpPr txBox="1"/>
          <p:nvPr/>
        </p:nvSpPr>
        <p:spPr>
          <a:xfrm>
            <a:off x="4991101" y="2908301"/>
            <a:ext cx="1751013" cy="738664"/>
          </a:xfrm>
          <a:prstGeom prst="rect">
            <a:avLst/>
          </a:prstGeom>
          <a:solidFill>
            <a:srgbClr val="C00000"/>
          </a:solidFill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pPr algn="ctr" defTabSz="408156">
              <a:defRPr/>
            </a:pPr>
            <a:r>
              <a:rPr lang="ru-RU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Эстонское квалификационное агентство</a:t>
            </a:r>
            <a:endParaRPr lang="et-EE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5DD123A-93C0-47DD-759E-09A640A52CFE}"/>
              </a:ext>
            </a:extLst>
          </p:cNvPr>
          <p:cNvCxnSpPr>
            <a:cxnSpLocks/>
            <a:stCxn id="64" idx="0"/>
            <a:endCxn id="50" idx="3"/>
          </p:cNvCxnSpPr>
          <p:nvPr/>
        </p:nvCxnSpPr>
        <p:spPr>
          <a:xfrm flipH="1" flipV="1">
            <a:off x="6742114" y="3277633"/>
            <a:ext cx="1495203" cy="201826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8BE3A44-4C8D-494A-304E-2C9FC60FF4EB}"/>
              </a:ext>
            </a:extLst>
          </p:cNvPr>
          <p:cNvCxnSpPr>
            <a:cxnSpLocks/>
            <a:stCxn id="61" idx="3"/>
            <a:endCxn id="57" idx="2"/>
          </p:cNvCxnSpPr>
          <p:nvPr/>
        </p:nvCxnSpPr>
        <p:spPr>
          <a:xfrm flipV="1">
            <a:off x="4204271" y="5014118"/>
            <a:ext cx="1645318" cy="506415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AC6BBD87-9FE8-FD09-860A-0C9F6D654D56}"/>
              </a:ext>
            </a:extLst>
          </p:cNvPr>
          <p:cNvCxnSpPr>
            <a:cxnSpLocks/>
            <a:stCxn id="64" idx="1"/>
            <a:endCxn id="57" idx="2"/>
          </p:cNvCxnSpPr>
          <p:nvPr/>
        </p:nvCxnSpPr>
        <p:spPr>
          <a:xfrm flipH="1" flipV="1">
            <a:off x="5849589" y="5014118"/>
            <a:ext cx="1666780" cy="4913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2484E66D-3F30-86B7-340B-7590AC9B0541}"/>
              </a:ext>
            </a:extLst>
          </p:cNvPr>
          <p:cNvCxnSpPr>
            <a:cxnSpLocks/>
            <a:stCxn id="61" idx="3"/>
            <a:endCxn id="64" idx="1"/>
          </p:cNvCxnSpPr>
          <p:nvPr/>
        </p:nvCxnSpPr>
        <p:spPr>
          <a:xfrm flipV="1">
            <a:off x="4204271" y="5505450"/>
            <a:ext cx="3312098" cy="15083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1F0D43A8-91E1-ED62-108A-037F554FF5BF}"/>
              </a:ext>
            </a:extLst>
          </p:cNvPr>
          <p:cNvSpPr txBox="1"/>
          <p:nvPr/>
        </p:nvSpPr>
        <p:spPr>
          <a:xfrm>
            <a:off x="7013574" y="3017839"/>
            <a:ext cx="1330325" cy="52322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 defTabSz="408156">
              <a:defRPr/>
            </a:pPr>
            <a:r>
              <a:rPr lang="ru-RU" sz="1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Консультатив</a:t>
            </a:r>
            <a:r>
              <a:rPr lang="et-EE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-</a:t>
            </a:r>
            <a:r>
              <a:rPr lang="ru-RU" sz="1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ный</a:t>
            </a:r>
            <a:r>
              <a:rPr lang="ru-RU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совет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46B1D21-85F1-418B-03F1-4DCE297592D6}"/>
              </a:ext>
            </a:extLst>
          </p:cNvPr>
          <p:cNvCxnSpPr>
            <a:cxnSpLocks/>
            <a:stCxn id="50" idx="3"/>
            <a:endCxn id="6" idx="1"/>
          </p:cNvCxnSpPr>
          <p:nvPr/>
        </p:nvCxnSpPr>
        <p:spPr>
          <a:xfrm>
            <a:off x="6742114" y="3277633"/>
            <a:ext cx="271460" cy="1816"/>
          </a:xfrm>
          <a:prstGeom prst="straightConnector1">
            <a:avLst/>
          </a:prstGeom>
          <a:ln w="19050">
            <a:solidFill>
              <a:schemeClr val="accent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E0D18D60-CC86-2C3D-3D29-A29391C744C9}"/>
              </a:ext>
            </a:extLst>
          </p:cNvPr>
          <p:cNvSpPr txBox="1"/>
          <p:nvPr/>
        </p:nvSpPr>
        <p:spPr>
          <a:xfrm>
            <a:off x="2605088" y="1786732"/>
            <a:ext cx="1751012" cy="954107"/>
          </a:xfrm>
          <a:prstGeom prst="rect">
            <a:avLst/>
          </a:prstGeom>
          <a:solidFill>
            <a:srgbClr val="C00000"/>
          </a:solidFill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pPr algn="ctr" defTabSz="408156">
              <a:defRPr/>
            </a:pPr>
            <a:r>
              <a:rPr lang="ru-RU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Департамент по делам образования и молодежи</a:t>
            </a:r>
            <a:endParaRPr lang="et-EE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/>
            </a:endParaRPr>
          </a:p>
        </p:txBody>
      </p:sp>
      <p:sp>
        <p:nvSpPr>
          <p:cNvPr id="8" name="Arrow: Left-Right 7">
            <a:extLst>
              <a:ext uri="{FF2B5EF4-FFF2-40B4-BE49-F238E27FC236}">
                <a16:creationId xmlns:a16="http://schemas.microsoft.com/office/drawing/2014/main" id="{59C5A494-F325-379D-AB70-DC48918F70FA}"/>
              </a:ext>
            </a:extLst>
          </p:cNvPr>
          <p:cNvSpPr/>
          <p:nvPr/>
        </p:nvSpPr>
        <p:spPr>
          <a:xfrm>
            <a:off x="4356100" y="2219325"/>
            <a:ext cx="635000" cy="9683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t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3590F25-C6A2-CFAC-387D-CCFB3E712B8E}"/>
              </a:ext>
            </a:extLst>
          </p:cNvPr>
          <p:cNvCxnSpPr>
            <a:cxnSpLocks/>
            <a:stCxn id="61" idx="0"/>
            <a:endCxn id="2" idx="2"/>
          </p:cNvCxnSpPr>
          <p:nvPr/>
        </p:nvCxnSpPr>
        <p:spPr>
          <a:xfrm flipH="1" flipV="1">
            <a:off x="3480594" y="2740839"/>
            <a:ext cx="2730" cy="257014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731BCE6E-2CB1-84B8-F184-8AD631F52FFC}"/>
              </a:ext>
            </a:extLst>
          </p:cNvPr>
          <p:cNvSpPr txBox="1"/>
          <p:nvPr/>
        </p:nvSpPr>
        <p:spPr>
          <a:xfrm>
            <a:off x="8513173" y="2316163"/>
            <a:ext cx="31678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Заинтересованные стороны </a:t>
            </a:r>
            <a:endParaRPr lang="et-EE" dirty="0"/>
          </a:p>
          <a:p>
            <a:pPr algn="ctr"/>
            <a:r>
              <a:rPr lang="ru-RU" dirty="0"/>
              <a:t>участвуют во всех </a:t>
            </a:r>
            <a:endParaRPr lang="et-EE" dirty="0"/>
          </a:p>
          <a:p>
            <a:pPr algn="ctr"/>
            <a:r>
              <a:rPr lang="ru-RU" dirty="0"/>
              <a:t>советах и ​​правлениях!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607CC09F-6423-982C-581D-8764267EC564}"/>
              </a:ext>
            </a:extLst>
          </p:cNvPr>
          <p:cNvSpPr/>
          <p:nvPr/>
        </p:nvSpPr>
        <p:spPr>
          <a:xfrm>
            <a:off x="1" y="-87771"/>
            <a:ext cx="12191999" cy="6880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t-EE" dirty="0"/>
          </a:p>
          <a:p>
            <a:pPr algn="ctr" eaLnBrk="1" hangingPunct="1">
              <a:defRPr/>
            </a:pPr>
            <a:endParaRPr lang="et-EE" dirty="0"/>
          </a:p>
          <a:p>
            <a:pPr algn="ctr" eaLnBrk="1" hangingPunct="1">
              <a:defRPr/>
            </a:pPr>
            <a:endParaRPr lang="et-EE" dirty="0"/>
          </a:p>
          <a:p>
            <a:pPr algn="ctr" eaLnBrk="1" hangingPunct="1">
              <a:defRPr/>
            </a:pPr>
            <a:endParaRPr lang="et-EE" dirty="0"/>
          </a:p>
          <a:p>
            <a:pPr algn="ctr" eaLnBrk="1" hangingPunct="1">
              <a:defRPr/>
            </a:pPr>
            <a:endParaRPr lang="et-EE" dirty="0"/>
          </a:p>
          <a:p>
            <a:pPr algn="ctr" eaLnBrk="1" hangingPunct="1">
              <a:defRPr/>
            </a:pPr>
            <a:endParaRPr lang="et-EE" dirty="0"/>
          </a:p>
          <a:p>
            <a:pPr algn="ctr" eaLnBrk="1" hangingPunct="1">
              <a:defRPr/>
            </a:pPr>
            <a:endParaRPr lang="et-EE" dirty="0"/>
          </a:p>
          <a:p>
            <a:pPr algn="ctr" eaLnBrk="1" hangingPunct="1">
              <a:defRPr/>
            </a:pPr>
            <a:endParaRPr lang="et-EE" dirty="0"/>
          </a:p>
          <a:p>
            <a:pPr algn="ctr" eaLnBrk="1" hangingPunct="1">
              <a:defRPr/>
            </a:pPr>
            <a:endParaRPr lang="et-EE" dirty="0"/>
          </a:p>
          <a:p>
            <a:pPr algn="ctr" eaLnBrk="1" hangingPunct="1">
              <a:defRPr/>
            </a:pPr>
            <a:endParaRPr lang="et-EE" dirty="0"/>
          </a:p>
          <a:p>
            <a:pPr algn="ctr" eaLnBrk="1" hangingPunct="1">
              <a:defRPr/>
            </a:pPr>
            <a:endParaRPr lang="et-EE" dirty="0"/>
          </a:p>
          <a:p>
            <a:pPr algn="ctr" eaLnBrk="1" hangingPunct="1">
              <a:defRPr/>
            </a:pPr>
            <a:endParaRPr lang="et-EE" dirty="0"/>
          </a:p>
          <a:p>
            <a:pPr algn="ctr" eaLnBrk="1" hangingPunct="1">
              <a:defRPr/>
            </a:pPr>
            <a:endParaRPr lang="et-EE" dirty="0"/>
          </a:p>
          <a:p>
            <a:pPr algn="ctr" eaLnBrk="1" hangingPunct="1">
              <a:defRPr/>
            </a:pPr>
            <a:endParaRPr lang="et-EE" dirty="0"/>
          </a:p>
          <a:p>
            <a:pPr algn="ctr" eaLnBrk="1" hangingPunct="1">
              <a:defRPr/>
            </a:pPr>
            <a:r>
              <a:rPr lang="et-E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 U T S E K O D A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4339" name="Group 2">
            <a:extLst>
              <a:ext uri="{FF2B5EF4-FFF2-40B4-BE49-F238E27FC236}">
                <a16:creationId xmlns:a16="http://schemas.microsoft.com/office/drawing/2014/main" id="{B4FB5999-FB9A-CA48-47E7-8A54154589EE}"/>
              </a:ext>
            </a:extLst>
          </p:cNvPr>
          <p:cNvGrpSpPr>
            <a:grpSpLocks/>
          </p:cNvGrpSpPr>
          <p:nvPr/>
        </p:nvGrpSpPr>
        <p:grpSpPr bwMode="auto">
          <a:xfrm>
            <a:off x="1023353" y="428353"/>
            <a:ext cx="9839720" cy="5464122"/>
            <a:chOff x="-270" y="1056"/>
            <a:chExt cx="6140" cy="2939"/>
          </a:xfrm>
        </p:grpSpPr>
        <p:sp>
          <p:nvSpPr>
            <p:cNvPr id="14354" name="AutoShape 3">
              <a:extLst>
                <a:ext uri="{FF2B5EF4-FFF2-40B4-BE49-F238E27FC236}">
                  <a16:creationId xmlns:a16="http://schemas.microsoft.com/office/drawing/2014/main" id="{BA2FA814-4B07-ED49-B3E6-16D4B37B0F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968"/>
              <a:ext cx="3120" cy="720"/>
            </a:xfrm>
            <a:prstGeom prst="upDownArrowCallout">
              <a:avLst>
                <a:gd name="adj1" fmla="val 108333"/>
                <a:gd name="adj2" fmla="val 108333"/>
                <a:gd name="adj3" fmla="val 12500"/>
                <a:gd name="adj4" fmla="val 5000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t-EE" altLang="et-EE" sz="2800" b="1" dirty="0">
                <a:solidFill>
                  <a:srgbClr val="003366"/>
                </a:solidFill>
                <a:latin typeface="Arial" panose="020B0604020202020204" pitchFamily="34" charset="0"/>
              </a:endParaRPr>
            </a:p>
            <a:p>
              <a:pPr algn="ctr">
                <a:spcBef>
                  <a:spcPct val="0"/>
                </a:spcBef>
                <a:buNone/>
              </a:pPr>
              <a:r>
                <a:rPr lang="ru-RU" sz="2800" b="1" dirty="0">
                  <a:solidFill>
                    <a:schemeClr val="tx2">
                      <a:lumMod val="90000"/>
                      <a:lumOff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Присуждающие органы</a:t>
              </a:r>
              <a:endParaRPr lang="en-GB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t-EE" altLang="et-EE" sz="2400" b="1" dirty="0">
                  <a:solidFill>
                    <a:srgbClr val="003366"/>
                  </a:solidFill>
                  <a:latin typeface="Arial" panose="020B0604020202020204" pitchFamily="34" charset="0"/>
                </a:rPr>
                <a:t>104/24</a:t>
              </a:r>
              <a:endParaRPr lang="en-GB" altLang="et-EE" sz="2400" b="1" dirty="0">
                <a:solidFill>
                  <a:srgbClr val="003366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355" name="AutoShape 4">
              <a:extLst>
                <a:ext uri="{FF2B5EF4-FFF2-40B4-BE49-F238E27FC236}">
                  <a16:creationId xmlns:a16="http://schemas.microsoft.com/office/drawing/2014/main" id="{29D3DEFD-2B9E-A156-877C-2EABF89A40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832"/>
              <a:ext cx="3216" cy="624"/>
            </a:xfrm>
            <a:prstGeom prst="downArrowCallout">
              <a:avLst>
                <a:gd name="adj1" fmla="val 128846"/>
                <a:gd name="adj2" fmla="val 128846"/>
                <a:gd name="adj3" fmla="val 16667"/>
                <a:gd name="adj4" fmla="val 66667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t-EE" altLang="et-EE" sz="2400" b="1" dirty="0">
                <a:solidFill>
                  <a:srgbClr val="003366"/>
                </a:solidFill>
                <a:latin typeface="Arial" panose="020B0604020202020204" pitchFamily="34" charset="0"/>
              </a:endParaRPr>
            </a:p>
            <a:p>
              <a:pPr algn="ctr">
                <a:spcBef>
                  <a:spcPct val="0"/>
                </a:spcBef>
                <a:buNone/>
              </a:pPr>
              <a:r>
                <a:rPr lang="ru-RU" altLang="et-EE" sz="2400" b="1" dirty="0">
                  <a:solidFill>
                    <a:srgbClr val="003366"/>
                  </a:solidFill>
                  <a:latin typeface="Arial" panose="020B0604020202020204" pitchFamily="34" charset="0"/>
                </a:rPr>
                <a:t>Профессиональный </a:t>
              </a:r>
              <a:endParaRPr lang="et-EE" altLang="et-EE" sz="2400" b="1" dirty="0">
                <a:solidFill>
                  <a:srgbClr val="003366"/>
                </a:solidFill>
                <a:latin typeface="Arial" panose="020B0604020202020204" pitchFamily="34" charset="0"/>
              </a:endParaRPr>
            </a:p>
            <a:p>
              <a:pPr algn="ctr">
                <a:spcBef>
                  <a:spcPct val="0"/>
                </a:spcBef>
                <a:buNone/>
              </a:pPr>
              <a:r>
                <a:rPr lang="ru-RU" altLang="et-EE" sz="2400" b="1" dirty="0">
                  <a:solidFill>
                    <a:srgbClr val="003366"/>
                  </a:solidFill>
                  <a:latin typeface="Arial" panose="020B0604020202020204" pitchFamily="34" charset="0"/>
                </a:rPr>
                <a:t>квалификационные комиссии</a:t>
              </a:r>
              <a:endParaRPr lang="et-EE" altLang="et-EE" sz="2400" b="1" dirty="0">
                <a:solidFill>
                  <a:srgbClr val="003366"/>
                </a:solidFill>
                <a:latin typeface="Arial" panose="020B0604020202020204" pitchFamily="34" charset="0"/>
              </a:endParaRPr>
            </a:p>
            <a:p>
              <a:pPr algn="ctr">
                <a:spcBef>
                  <a:spcPct val="0"/>
                </a:spcBef>
                <a:buNone/>
              </a:pPr>
              <a:r>
                <a:rPr lang="et-EE" altLang="et-EE" sz="2400" b="1" dirty="0">
                  <a:solidFill>
                    <a:srgbClr val="003366"/>
                  </a:solidFill>
                  <a:latin typeface="Arial" panose="020B0604020202020204" pitchFamily="34" charset="0"/>
                </a:rPr>
                <a:t>176</a:t>
              </a:r>
              <a:endParaRPr lang="en-GB" altLang="et-EE" sz="2400" b="1" dirty="0">
                <a:solidFill>
                  <a:srgbClr val="003366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356" name="AutoShape 5">
              <a:extLst>
                <a:ext uri="{FF2B5EF4-FFF2-40B4-BE49-F238E27FC236}">
                  <a16:creationId xmlns:a16="http://schemas.microsoft.com/office/drawing/2014/main" id="{1FCFBEF2-A952-5629-4278-E7741E763E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566"/>
              <a:ext cx="3072" cy="429"/>
            </a:xfrm>
            <a:prstGeom prst="flowChartMultidocumen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None/>
              </a:pPr>
              <a:r>
                <a:rPr lang="ru-RU" altLang="et-EE" sz="2400" b="1" dirty="0">
                  <a:solidFill>
                    <a:srgbClr val="003366"/>
                  </a:solidFill>
                  <a:latin typeface="Arial" panose="020B0604020202020204" pitchFamily="34" charset="0"/>
                </a:rPr>
                <a:t>Оценочные комиссии</a:t>
              </a:r>
              <a:endParaRPr lang="en-GB" altLang="et-EE" sz="2400" b="1" dirty="0">
                <a:solidFill>
                  <a:srgbClr val="003366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357" name="Rectangle 6">
              <a:extLst>
                <a:ext uri="{FF2B5EF4-FFF2-40B4-BE49-F238E27FC236}">
                  <a16:creationId xmlns:a16="http://schemas.microsoft.com/office/drawing/2014/main" id="{6B3B9193-00EE-2DFB-3EAC-2E5072A5934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-270" y="2742"/>
              <a:ext cx="1182" cy="5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None/>
              </a:pPr>
              <a:r>
                <a:rPr lang="ru-RU" altLang="et-EE" sz="1800" b="1" dirty="0" err="1">
                  <a:solidFill>
                    <a:srgbClr val="003366"/>
                  </a:solidFill>
                  <a:latin typeface="Arial" panose="020B0604020202020204" pitchFamily="34" charset="0"/>
                </a:rPr>
                <a:t>Профессио</a:t>
              </a:r>
              <a:r>
                <a:rPr lang="et-EE" altLang="et-EE" sz="1800" b="1" dirty="0">
                  <a:solidFill>
                    <a:srgbClr val="003366"/>
                  </a:solidFill>
                  <a:latin typeface="Arial" panose="020B0604020202020204" pitchFamily="34" charset="0"/>
                </a:rPr>
                <a:t>-</a:t>
              </a:r>
            </a:p>
            <a:p>
              <a:pPr algn="ctr">
                <a:spcBef>
                  <a:spcPct val="0"/>
                </a:spcBef>
                <a:buNone/>
              </a:pPr>
              <a:r>
                <a:rPr lang="ru-RU" altLang="et-EE" sz="1800" b="1" dirty="0" err="1">
                  <a:solidFill>
                    <a:srgbClr val="003366"/>
                  </a:solidFill>
                  <a:latin typeface="Arial" panose="020B0604020202020204" pitchFamily="34" charset="0"/>
                </a:rPr>
                <a:t>нальные</a:t>
              </a:r>
              <a:endParaRPr lang="ru-RU" altLang="et-EE" sz="1800" b="1" dirty="0">
                <a:solidFill>
                  <a:srgbClr val="003366"/>
                </a:solidFill>
                <a:latin typeface="Arial" panose="020B0604020202020204" pitchFamily="34" charset="0"/>
              </a:endParaRPr>
            </a:p>
            <a:p>
              <a:pPr algn="ctr">
                <a:spcBef>
                  <a:spcPct val="0"/>
                </a:spcBef>
                <a:buNone/>
              </a:pPr>
              <a:r>
                <a:rPr lang="et-EE" altLang="et-EE" sz="1800" b="1" dirty="0">
                  <a:solidFill>
                    <a:srgbClr val="003366"/>
                  </a:solidFill>
                  <a:latin typeface="Arial" panose="020B0604020202020204" pitchFamily="34" charset="0"/>
                </a:rPr>
                <a:t>a</a:t>
              </a:r>
              <a:r>
                <a:rPr lang="ru-RU" altLang="et-EE" sz="1800" b="1" dirty="0" err="1">
                  <a:solidFill>
                    <a:srgbClr val="003366"/>
                  </a:solidFill>
                  <a:latin typeface="Arial" panose="020B0604020202020204" pitchFamily="34" charset="0"/>
                </a:rPr>
                <a:t>ссоциации</a:t>
              </a:r>
              <a:endParaRPr lang="en-GB" altLang="et-EE" sz="1800" b="1" dirty="0">
                <a:solidFill>
                  <a:srgbClr val="003366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358" name="Rectangle 7">
              <a:extLst>
                <a:ext uri="{FF2B5EF4-FFF2-40B4-BE49-F238E27FC236}">
                  <a16:creationId xmlns:a16="http://schemas.microsoft.com/office/drawing/2014/main" id="{72FF4FAA-7E51-ACE8-B247-FF5AE6A3AA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2502"/>
              <a:ext cx="1118" cy="48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None/>
              </a:pPr>
              <a:r>
                <a:rPr lang="ru-RU" altLang="et-EE" sz="1800" b="1" dirty="0">
                  <a:solidFill>
                    <a:srgbClr val="003366"/>
                  </a:solidFill>
                  <a:latin typeface="Arial" panose="020B0604020202020204" pitchFamily="34" charset="0"/>
                </a:rPr>
                <a:t>Организации </a:t>
              </a:r>
              <a:endParaRPr lang="et-EE" altLang="et-EE" sz="1800" b="1" dirty="0">
                <a:solidFill>
                  <a:srgbClr val="003366"/>
                </a:solidFill>
                <a:latin typeface="Arial" panose="020B0604020202020204" pitchFamily="34" charset="0"/>
              </a:endParaRPr>
            </a:p>
            <a:p>
              <a:pPr algn="ctr">
                <a:spcBef>
                  <a:spcPct val="0"/>
                </a:spcBef>
                <a:buNone/>
              </a:pPr>
              <a:r>
                <a:rPr lang="ru-RU" altLang="et-EE" sz="1800" b="1" dirty="0">
                  <a:solidFill>
                    <a:srgbClr val="003366"/>
                  </a:solidFill>
                  <a:latin typeface="Arial" panose="020B0604020202020204" pitchFamily="34" charset="0"/>
                </a:rPr>
                <a:t>сотрудников</a:t>
              </a:r>
            </a:p>
          </p:txBody>
        </p:sp>
        <p:sp>
          <p:nvSpPr>
            <p:cNvPr id="14359" name="Rectangle 8">
              <a:extLst>
                <a:ext uri="{FF2B5EF4-FFF2-40B4-BE49-F238E27FC236}">
                  <a16:creationId xmlns:a16="http://schemas.microsoft.com/office/drawing/2014/main" id="{E69B6778-ED03-934C-FD59-5112925922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2" y="3096"/>
              <a:ext cx="1108" cy="52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None/>
              </a:pPr>
              <a:r>
                <a:rPr lang="ru-RU" altLang="et-EE" sz="1800" b="1" dirty="0">
                  <a:solidFill>
                    <a:srgbClr val="003366"/>
                  </a:solidFill>
                  <a:latin typeface="Arial" panose="020B0604020202020204" pitchFamily="34" charset="0"/>
                </a:rPr>
                <a:t>Организации </a:t>
              </a:r>
              <a:endParaRPr lang="et-EE" altLang="et-EE" sz="1800" b="1" dirty="0">
                <a:solidFill>
                  <a:srgbClr val="003366"/>
                </a:solidFill>
                <a:latin typeface="Arial" panose="020B0604020202020204" pitchFamily="34" charset="0"/>
              </a:endParaRPr>
            </a:p>
            <a:p>
              <a:pPr algn="ctr">
                <a:spcBef>
                  <a:spcPct val="0"/>
                </a:spcBef>
                <a:buNone/>
              </a:pPr>
              <a:r>
                <a:rPr lang="ru-RU" altLang="et-EE" sz="1800" b="1" dirty="0">
                  <a:solidFill>
                    <a:srgbClr val="003366"/>
                  </a:solidFill>
                  <a:latin typeface="Arial" panose="020B0604020202020204" pitchFamily="34" charset="0"/>
                </a:rPr>
                <a:t>работодателей</a:t>
              </a:r>
            </a:p>
          </p:txBody>
        </p:sp>
        <p:sp>
          <p:nvSpPr>
            <p:cNvPr id="14360" name="AutoShape 9">
              <a:extLst>
                <a:ext uri="{FF2B5EF4-FFF2-40B4-BE49-F238E27FC236}">
                  <a16:creationId xmlns:a16="http://schemas.microsoft.com/office/drawing/2014/main" id="{666A74EC-2D13-6EF4-A047-E5AC68A0E8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1056"/>
              <a:ext cx="3360" cy="816"/>
            </a:xfrm>
            <a:prstGeom prst="downArrowCallout">
              <a:avLst>
                <a:gd name="adj1" fmla="val 102941"/>
                <a:gd name="adj2" fmla="val 102941"/>
                <a:gd name="adj3" fmla="val 16667"/>
                <a:gd name="adj4" fmla="val 66667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None/>
              </a:pPr>
              <a:r>
                <a:rPr lang="ru-RU" sz="2800" b="1" dirty="0">
                  <a:solidFill>
                    <a:schemeClr val="tx2">
                      <a:lumMod val="90000"/>
                      <a:lumOff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Отраслевые советы</a:t>
              </a:r>
              <a:endParaRPr lang="en-GB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t-EE" altLang="et-EE" sz="2400" b="1" dirty="0">
                  <a:solidFill>
                    <a:srgbClr val="003366"/>
                  </a:solidFill>
                  <a:latin typeface="Arial" panose="020B0604020202020204" pitchFamily="34" charset="0"/>
                </a:rPr>
                <a:t>14</a:t>
              </a:r>
              <a:endParaRPr lang="en-GB" altLang="et-EE" sz="2400" b="1" dirty="0">
                <a:solidFill>
                  <a:srgbClr val="003366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361" name="Line 10">
              <a:extLst>
                <a:ext uri="{FF2B5EF4-FFF2-40B4-BE49-F238E27FC236}">
                  <a16:creationId xmlns:a16="http://schemas.microsoft.com/office/drawing/2014/main" id="{CDDAB3D3-A974-AACE-1AB8-89759A6CA0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8" y="3016"/>
              <a:ext cx="3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GB"/>
            </a:p>
          </p:txBody>
        </p:sp>
        <p:sp>
          <p:nvSpPr>
            <p:cNvPr id="14362" name="Line 11">
              <a:extLst>
                <a:ext uri="{FF2B5EF4-FFF2-40B4-BE49-F238E27FC236}">
                  <a16:creationId xmlns:a16="http://schemas.microsoft.com/office/drawing/2014/main" id="{0FFF660B-F3C9-0473-C017-5E2E6A0300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12" y="2746"/>
              <a:ext cx="250" cy="2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GB"/>
            </a:p>
          </p:txBody>
        </p:sp>
        <p:sp>
          <p:nvSpPr>
            <p:cNvPr id="14363" name="Line 12">
              <a:extLst>
                <a:ext uri="{FF2B5EF4-FFF2-40B4-BE49-F238E27FC236}">
                  <a16:creationId xmlns:a16="http://schemas.microsoft.com/office/drawing/2014/main" id="{0D65FAA7-350B-733E-709B-BC7BB7DB06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12" y="3120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GB"/>
            </a:p>
          </p:txBody>
        </p:sp>
      </p:grpSp>
      <p:sp>
        <p:nvSpPr>
          <p:cNvPr id="14340" name="Oval 13">
            <a:extLst>
              <a:ext uri="{FF2B5EF4-FFF2-40B4-BE49-F238E27FC236}">
                <a16:creationId xmlns:a16="http://schemas.microsoft.com/office/drawing/2014/main" id="{B4DEC7DA-5EB1-DCBF-AD15-F04E2C6A1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1626" y="476250"/>
            <a:ext cx="1008063" cy="649288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t-EE" altLang="et-EE" sz="2800">
              <a:latin typeface="Times New Roman" panose="02020603050405020304" pitchFamily="18" charset="0"/>
            </a:endParaRPr>
          </a:p>
        </p:txBody>
      </p:sp>
      <p:sp>
        <p:nvSpPr>
          <p:cNvPr id="14341" name="Oval 14">
            <a:extLst>
              <a:ext uri="{FF2B5EF4-FFF2-40B4-BE49-F238E27FC236}">
                <a16:creationId xmlns:a16="http://schemas.microsoft.com/office/drawing/2014/main" id="{438CAD01-843E-6F26-1C80-60F0B7CE6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333375"/>
            <a:ext cx="936625" cy="6477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t-EE" altLang="et-EE" sz="2800">
              <a:latin typeface="Times New Roman" panose="02020603050405020304" pitchFamily="18" charset="0"/>
            </a:endParaRPr>
          </a:p>
        </p:txBody>
      </p:sp>
      <p:sp>
        <p:nvSpPr>
          <p:cNvPr id="14342" name="Oval 16">
            <a:extLst>
              <a:ext uri="{FF2B5EF4-FFF2-40B4-BE49-F238E27FC236}">
                <a16:creationId xmlns:a16="http://schemas.microsoft.com/office/drawing/2014/main" id="{23BBCA32-8427-CFE1-FCEF-9CAA90B94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1557338"/>
            <a:ext cx="1008062" cy="57626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t-EE" altLang="et-EE" sz="2800">
              <a:latin typeface="Times New Roman" panose="02020603050405020304" pitchFamily="18" charset="0"/>
            </a:endParaRPr>
          </a:p>
        </p:txBody>
      </p:sp>
      <p:sp>
        <p:nvSpPr>
          <p:cNvPr id="14343" name="Oval 17">
            <a:extLst>
              <a:ext uri="{FF2B5EF4-FFF2-40B4-BE49-F238E27FC236}">
                <a16:creationId xmlns:a16="http://schemas.microsoft.com/office/drawing/2014/main" id="{7EAC5C26-D01C-0B72-06EF-DFF23D100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5726" y="1484314"/>
            <a:ext cx="1008063" cy="649287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t-EE" altLang="et-EE" sz="2800">
              <a:latin typeface="Times New Roman" panose="02020603050405020304" pitchFamily="18" charset="0"/>
            </a:endParaRPr>
          </a:p>
        </p:txBody>
      </p:sp>
      <p:sp>
        <p:nvSpPr>
          <p:cNvPr id="14344" name="Text Box 18">
            <a:extLst>
              <a:ext uri="{FF2B5EF4-FFF2-40B4-BE49-F238E27FC236}">
                <a16:creationId xmlns:a16="http://schemas.microsoft.com/office/drawing/2014/main" id="{B3B45658-9C0E-28A9-5AD1-8CAD14BC4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6" y="404813"/>
            <a:ext cx="90556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None/>
            </a:pPr>
            <a:r>
              <a:rPr lang="ru-RU" altLang="et-EE" sz="2800" b="1" dirty="0">
                <a:latin typeface="Times New Roman" panose="02020603050405020304" pitchFamily="18" charset="0"/>
              </a:rPr>
              <a:t>РГ</a:t>
            </a:r>
            <a:endParaRPr lang="et-EE" altLang="et-EE" sz="2800" b="1" dirty="0">
              <a:latin typeface="Times New Roman" panose="02020603050405020304" pitchFamily="18" charset="0"/>
            </a:endParaRPr>
          </a:p>
        </p:txBody>
      </p:sp>
      <p:sp>
        <p:nvSpPr>
          <p:cNvPr id="14346" name="Line 20">
            <a:extLst>
              <a:ext uri="{FF2B5EF4-FFF2-40B4-BE49-F238E27FC236}">
                <a16:creationId xmlns:a16="http://schemas.microsoft.com/office/drawing/2014/main" id="{03EDFC31-7FBA-46BA-4B75-684ABC804A3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711450" y="620713"/>
            <a:ext cx="647700" cy="2159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4347" name="Line 21">
            <a:extLst>
              <a:ext uri="{FF2B5EF4-FFF2-40B4-BE49-F238E27FC236}">
                <a16:creationId xmlns:a16="http://schemas.microsoft.com/office/drawing/2014/main" id="{958D055F-0FC2-E074-A0C0-4CF07C4FDE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27350" y="836613"/>
            <a:ext cx="431800" cy="79216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4348" name="Line 22">
            <a:extLst>
              <a:ext uri="{FF2B5EF4-FFF2-40B4-BE49-F238E27FC236}">
                <a16:creationId xmlns:a16="http://schemas.microsoft.com/office/drawing/2014/main" id="{32AB4518-D487-627C-72B1-9696D76C76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759826" y="836613"/>
            <a:ext cx="431798" cy="71438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4349" name="Line 23">
            <a:extLst>
              <a:ext uri="{FF2B5EF4-FFF2-40B4-BE49-F238E27FC236}">
                <a16:creationId xmlns:a16="http://schemas.microsoft.com/office/drawing/2014/main" id="{DB57365E-2FE2-7C6F-76FB-0208664865EC}"/>
              </a:ext>
            </a:extLst>
          </p:cNvPr>
          <p:cNvSpPr>
            <a:spLocks noChangeShapeType="1"/>
          </p:cNvSpPr>
          <p:nvPr/>
        </p:nvSpPr>
        <p:spPr bwMode="auto">
          <a:xfrm>
            <a:off x="8759826" y="908050"/>
            <a:ext cx="360363" cy="649288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4353" name="Slide Number Placeholder 25">
            <a:extLst>
              <a:ext uri="{FF2B5EF4-FFF2-40B4-BE49-F238E27FC236}">
                <a16:creationId xmlns:a16="http://schemas.microsoft.com/office/drawing/2014/main" id="{5BEC8C6D-2C18-B3F9-5C43-5FE57B57E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63C469C-CA1A-44E8-B4D5-971E6103EFF4}" type="slidenum">
              <a:rPr lang="en-GB" altLang="et-EE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et-EE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EC4A03-371B-191B-502E-8178565C89A8}"/>
              </a:ext>
            </a:extLst>
          </p:cNvPr>
          <p:cNvSpPr txBox="1"/>
          <p:nvPr/>
        </p:nvSpPr>
        <p:spPr>
          <a:xfrm>
            <a:off x="2066544" y="6205447"/>
            <a:ext cx="81331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Эстонское</a:t>
            </a:r>
            <a:r>
              <a:rPr lang="et-EE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ru-RU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квалификационное агентство</a:t>
            </a:r>
            <a:endParaRPr lang="et-EE" sz="32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/>
            </a:endParaRPr>
          </a:p>
        </p:txBody>
      </p:sp>
      <p:sp>
        <p:nvSpPr>
          <p:cNvPr id="3" name="Text Box 18">
            <a:extLst>
              <a:ext uri="{FF2B5EF4-FFF2-40B4-BE49-F238E27FC236}">
                <a16:creationId xmlns:a16="http://schemas.microsoft.com/office/drawing/2014/main" id="{442FB838-BAFB-B112-BDA6-51DAD627C4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6435" y="1550918"/>
            <a:ext cx="90556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None/>
            </a:pPr>
            <a:r>
              <a:rPr lang="ru-RU" altLang="et-EE" sz="2800" b="1" dirty="0">
                <a:latin typeface="Times New Roman" panose="02020603050405020304" pitchFamily="18" charset="0"/>
              </a:rPr>
              <a:t>РГ</a:t>
            </a:r>
            <a:endParaRPr lang="et-EE" altLang="et-EE" sz="2800" b="1" dirty="0">
              <a:latin typeface="Times New Roman" panose="02020603050405020304" pitchFamily="18" charset="0"/>
            </a:endParaRPr>
          </a:p>
        </p:txBody>
      </p:sp>
      <p:sp>
        <p:nvSpPr>
          <p:cNvPr id="4" name="Text Box 18">
            <a:extLst>
              <a:ext uri="{FF2B5EF4-FFF2-40B4-BE49-F238E27FC236}">
                <a16:creationId xmlns:a16="http://schemas.microsoft.com/office/drawing/2014/main" id="{928C11F7-F7E8-82AB-15B1-703EEBAE4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42873" y="535608"/>
            <a:ext cx="90556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None/>
            </a:pPr>
            <a:r>
              <a:rPr lang="ru-RU" altLang="et-EE" sz="2800" b="1" dirty="0">
                <a:latin typeface="Times New Roman" panose="02020603050405020304" pitchFamily="18" charset="0"/>
              </a:rPr>
              <a:t>РГ</a:t>
            </a:r>
            <a:endParaRPr lang="et-EE" altLang="et-EE" sz="2800" b="1" dirty="0">
              <a:latin typeface="Times New Roman" panose="02020603050405020304" pitchFamily="18" charset="0"/>
            </a:endParaRPr>
          </a:p>
        </p:txBody>
      </p:sp>
      <p:sp>
        <p:nvSpPr>
          <p:cNvPr id="5" name="Text Box 18">
            <a:extLst>
              <a:ext uri="{FF2B5EF4-FFF2-40B4-BE49-F238E27FC236}">
                <a16:creationId xmlns:a16="http://schemas.microsoft.com/office/drawing/2014/main" id="{92E0D95D-4AB6-E88E-295D-7D7643335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2169" y="1537214"/>
            <a:ext cx="90556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None/>
            </a:pPr>
            <a:r>
              <a:rPr lang="ru-RU" altLang="et-EE" sz="2800" b="1" dirty="0">
                <a:latin typeface="Times New Roman" panose="02020603050405020304" pitchFamily="18" charset="0"/>
              </a:rPr>
              <a:t>РГ</a:t>
            </a:r>
            <a:endParaRPr lang="et-EE" altLang="et-EE" sz="28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7BCEA-5A31-4108-D05A-260F803AA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3323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Некоторые выводы</a:t>
            </a:r>
            <a:endParaRPr lang="et-EE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A0D22-A54A-C870-68EE-5D68DA35C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8488"/>
            <a:ext cx="10515600" cy="4558475"/>
          </a:xfrm>
        </p:spPr>
        <p:txBody>
          <a:bodyPr/>
          <a:lstStyle/>
          <a:p>
            <a:r>
              <a:rPr lang="ru-RU" dirty="0"/>
              <a:t>Круг заинтересованных сторон НСК не ограничивается работодателями</a:t>
            </a:r>
          </a:p>
          <a:p>
            <a:r>
              <a:rPr lang="ru-RU" dirty="0"/>
              <a:t>Вовлечение всех заинтересованных сторон во все органы </a:t>
            </a:r>
            <a:r>
              <a:rPr lang="ru-RU" dirty="0" err="1"/>
              <a:t>упрвления</a:t>
            </a:r>
            <a:r>
              <a:rPr lang="ru-RU" dirty="0"/>
              <a:t> НСК исключительно важно</a:t>
            </a:r>
          </a:p>
          <a:p>
            <a:r>
              <a:rPr lang="ru-RU" dirty="0"/>
              <a:t>Вовлеченность создает заинтересованность и чувство собственности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45251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D2F5C2D7F38543A7DECC0B91FBF8EC" ma:contentTypeVersion="19" ma:contentTypeDescription="Create a new document." ma:contentTypeScope="" ma:versionID="61d37e4aa1960fcbd4a976e882cb1bfa">
  <xsd:schema xmlns:xsd="http://www.w3.org/2001/XMLSchema" xmlns:xs="http://www.w3.org/2001/XMLSchema" xmlns:p="http://schemas.microsoft.com/office/2006/metadata/properties" xmlns:ns2="f3ae32bb-a161-4da2-a912-3fd4ef5c7b4c" xmlns:ns3="5bf4adf3-0360-4285-b414-8a1933b4cf43" targetNamespace="http://schemas.microsoft.com/office/2006/metadata/properties" ma:root="true" ma:fieldsID="b6b0a3ba9366afb2b3b3a0d426399ddb" ns2:_="" ns3:_="">
    <xsd:import namespace="f3ae32bb-a161-4da2-a912-3fd4ef5c7b4c"/>
    <xsd:import namespace="5bf4adf3-0360-4285-b414-8a1933b4cf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ae32bb-a161-4da2-a912-3fd4ef5c7b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f4adf3-0360-4285-b414-8a1933b4cf43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89058e7-3c1f-447e-868b-29c765caa27c}" ma:internalName="TaxCatchAll" ma:showField="CatchAllData" ma:web="5bf4adf3-0360-4285-b414-8a1933b4cf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f4adf3-0360-4285-b414-8a1933b4cf43" xsi:nil="true"/>
    <lcf76f155ced4ddcb4097134ff3c332f xmlns="f3ae32bb-a161-4da2-a912-3fd4ef5c7b4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35E0D18-C4D9-4083-A162-BB20CFA174AE}"/>
</file>

<file path=customXml/itemProps2.xml><?xml version="1.0" encoding="utf-8"?>
<ds:datastoreItem xmlns:ds="http://schemas.openxmlformats.org/officeDocument/2006/customXml" ds:itemID="{3E2599CF-EC29-4E03-9C1A-0AC29269E226}"/>
</file>

<file path=customXml/itemProps3.xml><?xml version="1.0" encoding="utf-8"?>
<ds:datastoreItem xmlns:ds="http://schemas.openxmlformats.org/officeDocument/2006/customXml" ds:itemID="{2E710AB7-7FA3-4C84-BDD2-144046851189}"/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118</Words>
  <Application>Microsoft Office PowerPoint</Application>
  <PresentationFormat>Widescreen</PresentationFormat>
  <Paragraphs>60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Times New Roman</vt:lpstr>
      <vt:lpstr>Office Theme</vt:lpstr>
      <vt:lpstr>Управление национальной системой квалификаций</vt:lpstr>
      <vt:lpstr>Структура управления НСК</vt:lpstr>
      <vt:lpstr>PowerPoint Presentation</vt:lpstr>
      <vt:lpstr>Некоторые выводы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Olav Aarna</dc:creator>
  <cp:lastModifiedBy>Olav Aarna</cp:lastModifiedBy>
  <cp:revision>4</cp:revision>
  <dcterms:created xsi:type="dcterms:W3CDTF">2026-05-13T05:51:52Z</dcterms:created>
  <dcterms:modified xsi:type="dcterms:W3CDTF">2026-05-13T06:22:35Z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0x010100C9D2F5C2D7F38543A7DECC0B91FBF8EC</vt:lpwstr>
  </property>
</Properties>
</file>