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3" r:id="rId7"/>
    <p:sldId id="258" r:id="rId8"/>
    <p:sldId id="265" r:id="rId9"/>
    <p:sldId id="266" r:id="rId10"/>
    <p:sldId id="267" r:id="rId11"/>
    <p:sldId id="268" r:id="rId12"/>
    <p:sldId id="270" r:id="rId13"/>
    <p:sldId id="259" r:id="rId14"/>
    <p:sldId id="260" r:id="rId15"/>
    <p:sldId id="264" r:id="rId16"/>
    <p:sldId id="261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qualino Mare (ETF)" userId="a862b087-1fc9-4a7c-8918-0ebf48accb60" providerId="ADAL" clId="{9C5D3A61-BE38-4A43-8432-482CA742DC09}"/>
    <pc:docChg chg="delSld modSld">
      <pc:chgData name="Pasqualino Mare (ETF)" userId="a862b087-1fc9-4a7c-8918-0ebf48accb60" providerId="ADAL" clId="{9C5D3A61-BE38-4A43-8432-482CA742DC09}" dt="2026-05-07T11:43:19.205" v="22" actId="20577"/>
      <pc:docMkLst>
        <pc:docMk/>
      </pc:docMkLst>
      <pc:sldChg chg="modSp mod">
        <pc:chgData name="Pasqualino Mare (ETF)" userId="a862b087-1fc9-4a7c-8918-0ebf48accb60" providerId="ADAL" clId="{9C5D3A61-BE38-4A43-8432-482CA742DC09}" dt="2026-05-07T11:42:59.790" v="15" actId="20577"/>
        <pc:sldMkLst>
          <pc:docMk/>
          <pc:sldMk cId="0" sldId="268"/>
        </pc:sldMkLst>
        <pc:spChg chg="mod">
          <ac:chgData name="Pasqualino Mare (ETF)" userId="a862b087-1fc9-4a7c-8918-0ebf48accb60" providerId="ADAL" clId="{9C5D3A61-BE38-4A43-8432-482CA742DC09}" dt="2026-05-07T11:42:59.790" v="15" actId="20577"/>
          <ac:spMkLst>
            <pc:docMk/>
            <pc:sldMk cId="0" sldId="268"/>
            <ac:spMk id="14" creationId="{00000000-0000-0000-0000-000000000000}"/>
          </ac:spMkLst>
        </pc:spChg>
      </pc:sldChg>
      <pc:sldChg chg="del">
        <pc:chgData name="Pasqualino Mare (ETF)" userId="a862b087-1fc9-4a7c-8918-0ebf48accb60" providerId="ADAL" clId="{9C5D3A61-BE38-4A43-8432-482CA742DC09}" dt="2026-05-07T11:43:08.164" v="16" actId="47"/>
        <pc:sldMkLst>
          <pc:docMk/>
          <pc:sldMk cId="0" sldId="269"/>
        </pc:sldMkLst>
      </pc:sldChg>
      <pc:sldChg chg="modSp mod">
        <pc:chgData name="Pasqualino Mare (ETF)" userId="a862b087-1fc9-4a7c-8918-0ebf48accb60" providerId="ADAL" clId="{9C5D3A61-BE38-4A43-8432-482CA742DC09}" dt="2026-05-07T11:43:19.205" v="22" actId="20577"/>
        <pc:sldMkLst>
          <pc:docMk/>
          <pc:sldMk cId="0" sldId="270"/>
        </pc:sldMkLst>
        <pc:spChg chg="mod">
          <ac:chgData name="Pasqualino Mare (ETF)" userId="a862b087-1fc9-4a7c-8918-0ebf48accb60" providerId="ADAL" clId="{9C5D3A61-BE38-4A43-8432-482CA742DC09}" dt="2026-05-07T11:43:19.205" v="22" actId="20577"/>
          <ac:spMkLst>
            <pc:docMk/>
            <pc:sldMk cId="0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A"/>
          </a:solidFill>
          <a:ln w="12700">
            <a:solidFill>
              <a:srgbClr val="F3F6F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/mnt/data/mbo_training.jpg"/>
          <p:cNvPicPr>
            <a:picLocks noChangeAspect="1"/>
          </p:cNvPicPr>
          <p:nvPr/>
        </p:nvPicPr>
        <p:blipFill>
          <a:blip r:embed="rId3"/>
          <a:srcRect l="11800" r="11800"/>
          <a:stretch/>
        </p:blipFill>
        <p:spPr>
          <a:xfrm>
            <a:off x="6949440" y="0"/>
            <a:ext cx="5239512" cy="6858000"/>
          </a:xfrm>
          <a:prstGeom prst="rect">
            <a:avLst/>
          </a:prstGeom>
        </p:spPr>
      </p:pic>
      <p:pic>
        <p:nvPicPr>
          <p:cNvPr id="4" name="Image 1" descr="/mnt/data/sbb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502920"/>
            <a:ext cx="640080" cy="640080"/>
          </a:xfrm>
          <a:prstGeom prst="rect">
            <a:avLst/>
          </a:prstGeom>
        </p:spPr>
      </p:pic>
      <p:pic>
        <p:nvPicPr>
          <p:cNvPr id="5" name="Image 2" descr="/mnt/data/mbo_raad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20" y="640080"/>
            <a:ext cx="914400" cy="25603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40080" y="201168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100" b="1" dirty="0">
                <a:solidFill>
                  <a:srgbClr val="005B96"/>
                </a:solidFill>
              </a:rPr>
              <a:t>Нидерланды</a:t>
            </a:r>
            <a:endParaRPr lang="en-US" sz="2100" dirty="0"/>
          </a:p>
        </p:txBody>
      </p:sp>
      <p:sp>
        <p:nvSpPr>
          <p:cNvPr id="7" name="Text 2"/>
          <p:cNvSpPr/>
          <p:nvPr/>
        </p:nvSpPr>
        <p:spPr>
          <a:xfrm>
            <a:off x="640080" y="2514600"/>
            <a:ext cx="59436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17202A"/>
                </a:solidFill>
              </a:rPr>
              <a:t>Вовлечение работодателей в управление отраслевыми навыками</a:t>
            </a:r>
            <a:endParaRPr lang="en-US" sz="3800" dirty="0"/>
          </a:p>
        </p:txBody>
      </p:sp>
      <p:sp>
        <p:nvSpPr>
          <p:cNvPr id="8" name="Text 3"/>
          <p:cNvSpPr/>
          <p:nvPr/>
        </p:nvSpPr>
        <p:spPr>
          <a:xfrm>
            <a:off x="658368" y="3852515"/>
            <a:ext cx="5029200" cy="6022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dirty="0">
                <a:solidFill>
                  <a:srgbClr val="5F6C7B"/>
                </a:solidFill>
              </a:rPr>
              <a:t>Страновой кейс для первого раздела презентации  </a:t>
            </a:r>
            <a:r>
              <a:rPr lang="ru-RU" sz="1600" dirty="0" err="1">
                <a:solidFill>
                  <a:srgbClr val="5F6C7B"/>
                </a:solidFill>
              </a:rPr>
              <a:t>Паскуалино</a:t>
            </a:r>
            <a:r>
              <a:rPr lang="ru-RU" sz="1600" dirty="0">
                <a:solidFill>
                  <a:srgbClr val="5F6C7B"/>
                </a:solidFill>
              </a:rPr>
              <a:t> Маре, старший эксперт ETF.</a:t>
            </a:r>
            <a:endParaRPr lang="en-US" sz="1600" dirty="0"/>
          </a:p>
        </p:txBody>
      </p:sp>
      <p:sp>
        <p:nvSpPr>
          <p:cNvPr id="9" name="Shape 4"/>
          <p:cNvSpPr/>
          <p:nvPr/>
        </p:nvSpPr>
        <p:spPr>
          <a:xfrm>
            <a:off x="658368" y="4709160"/>
            <a:ext cx="1508760" cy="347472"/>
          </a:xfrm>
          <a:prstGeom prst="roundRect">
            <a:avLst>
              <a:gd name="adj" fmla="val 21053"/>
            </a:avLst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5"/>
          <p:cNvSpPr/>
          <p:nvPr/>
        </p:nvSpPr>
        <p:spPr>
          <a:xfrm>
            <a:off x="768096" y="4791456"/>
            <a:ext cx="12893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17202A"/>
                </a:solidFill>
              </a:rPr>
              <a:t>Центры знаний</a:t>
            </a:r>
            <a:endParaRPr lang="en-US" sz="900" dirty="0"/>
          </a:p>
        </p:txBody>
      </p:sp>
      <p:sp>
        <p:nvSpPr>
          <p:cNvPr id="11" name="Shape 6"/>
          <p:cNvSpPr/>
          <p:nvPr/>
        </p:nvSpPr>
        <p:spPr>
          <a:xfrm>
            <a:off x="2331720" y="4709160"/>
            <a:ext cx="1508760" cy="347472"/>
          </a:xfrm>
          <a:prstGeom prst="roundRect">
            <a:avLst>
              <a:gd name="adj" fmla="val 21053"/>
            </a:avLst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7"/>
          <p:cNvSpPr/>
          <p:nvPr/>
        </p:nvSpPr>
        <p:spPr>
          <a:xfrm>
            <a:off x="2441448" y="4791456"/>
            <a:ext cx="12893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17202A"/>
                </a:solidFill>
              </a:rPr>
              <a:t>описания квалификаций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4005072" y="4709160"/>
            <a:ext cx="1417320" cy="347472"/>
          </a:xfrm>
          <a:prstGeom prst="roundRect">
            <a:avLst>
              <a:gd name="adj" fmla="val 21053"/>
            </a:avLst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9"/>
          <p:cNvSpPr/>
          <p:nvPr/>
        </p:nvSpPr>
        <p:spPr>
          <a:xfrm>
            <a:off x="4114800" y="4791456"/>
            <a:ext cx="119786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17202A"/>
                </a:solidFill>
              </a:rPr>
              <a:t>региональная реализация</a:t>
            </a:r>
            <a:endParaRPr lang="en-US" sz="9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28ED00A9-70C3-463C-AA70-E1BD8D823324}"/>
              </a:ext>
            </a:extLst>
          </p:cNvPr>
          <p:cNvSpPr/>
          <p:nvPr/>
        </p:nvSpPr>
        <p:spPr>
          <a:xfrm>
            <a:off x="920496" y="4943856"/>
            <a:ext cx="12893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850" b="1" dirty="0">
                <a:solidFill>
                  <a:srgbClr val="005B96"/>
                </a:solidFill>
              </a:rPr>
              <a:t>Опыт Нидерландов</a:t>
            </a:r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2. </a:t>
            </a:r>
            <a:r>
              <a:rPr lang="ru-RU" sz="2600" b="1" dirty="0">
                <a:solidFill>
                  <a:srgbClr val="17202A"/>
                </a:solidFill>
              </a:rPr>
              <a:t>Работодатели влияют на учебные программы через квалификационные профили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58368" y="1371599"/>
            <a:ext cx="11352122" cy="7772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700" b="1" dirty="0">
                <a:solidFill>
                  <a:srgbClr val="5F6C7B"/>
                </a:solidFill>
              </a:rPr>
              <a:t>Чёткое распределение ролей предотвращает доминирование отдельных интересов и сохраняет ответственность образовательных организаций за педагогический процесс.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2057400" y="3063240"/>
            <a:ext cx="1371600" cy="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4572000" y="3063240"/>
            <a:ext cx="1371600" cy="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7086600" y="3063240"/>
            <a:ext cx="1371600" cy="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6858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8229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5B96"/>
                </a:solidFill>
              </a:rPr>
              <a:t>Работодатели и отрасли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686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050" dirty="0">
                <a:solidFill>
                  <a:srgbClr val="5F6C7B"/>
                </a:solidFill>
              </a:rPr>
              <a:t>Определяют профессиональные требования и обозначают потребности в навыках.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2004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3375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2A9D8F"/>
                </a:solidFill>
              </a:rPr>
              <a:t>Квалификационные профили </a:t>
            </a:r>
            <a:r>
              <a:rPr lang="en-US" sz="1400" b="1" dirty="0">
                <a:solidFill>
                  <a:srgbClr val="2A9D8F"/>
                </a:solidFill>
              </a:rPr>
              <a:t>SBB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3832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ru-RU" sz="1050" dirty="0">
                <a:solidFill>
                  <a:srgbClr val="5F6C7B"/>
                </a:solidFill>
              </a:rPr>
              <a:t>Преобразуют требования в национальные квалификационные досье.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57150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D64A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8521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D64A3A"/>
                </a:solidFill>
              </a:rPr>
              <a:t>Колледжи ПОО</a:t>
            </a:r>
            <a:r>
              <a:rPr lang="en-US" sz="1400" b="1" dirty="0">
                <a:solidFill>
                  <a:srgbClr val="D64A3A"/>
                </a:solidFill>
              </a:rPr>
              <a:t> 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8978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050" dirty="0">
                <a:solidFill>
                  <a:srgbClr val="5F6C7B"/>
                </a:solidFill>
              </a:rPr>
              <a:t>Разрабатывают учебные программы и учебные планы на основе квалификационных  профилей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8229600" y="2240280"/>
            <a:ext cx="1965960" cy="164592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25400">
            <a:solidFill>
              <a:srgbClr val="F2B6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8366760" y="2487168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2B632"/>
                </a:solidFill>
              </a:rPr>
              <a:t>Обучающиеся и компании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412480" y="2971800"/>
            <a:ext cx="1600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050" dirty="0">
                <a:solidFill>
                  <a:srgbClr val="5F6C7B"/>
                </a:solidFill>
              </a:rPr>
              <a:t>Применяют полученные знания и навыки в ходе стажировок и программ ученичества в аккредитованных компаниях.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822960" y="4663440"/>
            <a:ext cx="9601200" cy="777239"/>
          </a:xfrm>
          <a:prstGeom prst="rect">
            <a:avLst/>
          </a:prstGeom>
          <a:solidFill>
            <a:srgbClr val="F3F6FA"/>
          </a:solidFill>
          <a:ln w="12700">
            <a:solidFill>
              <a:srgbClr val="F3F6F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914400" y="4567683"/>
            <a:ext cx="9144000" cy="10144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17202A"/>
                </a:solidFill>
              </a:rPr>
              <a:t>Интерпретация для секторального управления: работодатели не контролируют учебные программы напрямую, однако имеют структурированные механизмы участия в формировании содержания квалификаций, которое лежит в основе этих программ.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850" b="1" dirty="0">
                <a:solidFill>
                  <a:srgbClr val="005B96"/>
                </a:solidFill>
              </a:rPr>
              <a:t>Опыт Нидерландов</a:t>
            </a:r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922208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3. </a:t>
            </a:r>
            <a:r>
              <a:rPr lang="ru-RU" sz="2600" b="1" dirty="0">
                <a:solidFill>
                  <a:srgbClr val="17202A"/>
                </a:solidFill>
              </a:rPr>
              <a:t>Национальная координация + реализация на региональном уровне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40080" y="1389888"/>
            <a:ext cx="5212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005B96"/>
                </a:solidFill>
              </a:rPr>
              <a:t>Почему это важно для быстро меняющихся отраслей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79" y="1737360"/>
            <a:ext cx="5669269" cy="1993391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r>
              <a:rPr lang="ru-RU" sz="1500" dirty="0">
                <a:solidFill>
                  <a:srgbClr val="17202A"/>
                </a:solidFill>
              </a:rPr>
              <a:t>Национальный уровень обеспечивает согласование стандартов, данных и обновления квалификаций между различными секторами.</a:t>
            </a:r>
          </a:p>
          <a:p>
            <a:endParaRPr lang="ru-RU" sz="800" dirty="0">
              <a:solidFill>
                <a:srgbClr val="17202A"/>
              </a:solidFill>
            </a:endParaRPr>
          </a:p>
          <a:p>
            <a:r>
              <a:rPr lang="ru-RU" sz="1500" dirty="0">
                <a:solidFill>
                  <a:srgbClr val="17202A"/>
                </a:solidFill>
              </a:rPr>
              <a:t>Региональный и местный уровни связывают колледжи ПОО  и обучающие компании с инвестиционными тенденциями и потребностями рынка труда.</a:t>
            </a:r>
          </a:p>
          <a:p>
            <a:endParaRPr lang="ru-RU" sz="800" dirty="0">
              <a:solidFill>
                <a:srgbClr val="17202A"/>
              </a:solidFill>
            </a:endParaRPr>
          </a:p>
          <a:p>
            <a:r>
              <a:rPr lang="ru-RU" sz="1500" dirty="0">
                <a:solidFill>
                  <a:srgbClr val="17202A"/>
                </a:solidFill>
              </a:rPr>
              <a:t>Это особенно важно для таких сфер, как энергетика, транспорт, логистика, строительство и цифровая трансформация</a:t>
            </a:r>
            <a:r>
              <a:rPr lang="en-US" sz="1500" dirty="0">
                <a:solidFill>
                  <a:srgbClr val="17202A"/>
                </a:solidFill>
              </a:rPr>
              <a:t>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6629400" y="1645920"/>
            <a:ext cx="4023360" cy="1143000"/>
          </a:xfrm>
          <a:prstGeom prst="roundRect">
            <a:avLst>
              <a:gd name="adj" fmla="val 9600"/>
            </a:avLst>
          </a:prstGeom>
          <a:solidFill>
            <a:srgbClr val="005B96"/>
          </a:solidFill>
          <a:ln w="127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6949440" y="1947672"/>
            <a:ext cx="3383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FFFFFF"/>
                </a:solidFill>
              </a:rPr>
              <a:t>Национальная координация  SBB / структура квалификаций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8641080" y="2907792"/>
            <a:ext cx="0" cy="822960"/>
          </a:xfrm>
          <a:prstGeom prst="line">
            <a:avLst/>
          </a:prstGeom>
          <a:noFill/>
          <a:ln w="38100">
            <a:solidFill>
              <a:srgbClr val="D7E2EF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6629400" y="3977640"/>
            <a:ext cx="4023360" cy="1143000"/>
          </a:xfrm>
          <a:prstGeom prst="roundRect">
            <a:avLst>
              <a:gd name="adj" fmla="val 9600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583680" y="4279392"/>
            <a:ext cx="4069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FFFFFF"/>
                </a:solidFill>
              </a:rPr>
              <a:t>Реализация на региональном уровне</a:t>
            </a:r>
          </a:p>
          <a:p>
            <a:pPr marL="0" indent="0" algn="ctr">
              <a:buNone/>
            </a:pPr>
            <a:r>
              <a:rPr lang="ru-RU" sz="1700" b="1" dirty="0">
                <a:solidFill>
                  <a:srgbClr val="FFFFFF"/>
                </a:solidFill>
              </a:rPr>
              <a:t>Колледжи ПОО + компании»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6583680" y="5806439"/>
            <a:ext cx="4206240" cy="4114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100" b="1" dirty="0">
                <a:solidFill>
                  <a:srgbClr val="5F6C7B"/>
                </a:solidFill>
              </a:rPr>
              <a:t>Интерфейс: где отраслевая аналитика становится практическим инструментом.</a:t>
            </a:r>
            <a:endParaRPr lang="en-US" sz="1100" dirty="0"/>
          </a:p>
        </p:txBody>
      </p:sp>
      <p:pic>
        <p:nvPicPr>
          <p:cNvPr id="13" name="Image 0" descr="/mnt/data/mbo_raad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4434840"/>
            <a:ext cx="1234440" cy="347472"/>
          </a:xfrm>
          <a:prstGeom prst="rect">
            <a:avLst/>
          </a:prstGeom>
        </p:spPr>
      </p:pic>
      <p:pic>
        <p:nvPicPr>
          <p:cNvPr id="14" name="Image 1" descr="/mnt/data/sbb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206240"/>
            <a:ext cx="685800" cy="6858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246120" y="4343400"/>
            <a:ext cx="2560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ru-RU" sz="1150" dirty="0">
                <a:solidFill>
                  <a:srgbClr val="5F6C7B"/>
                </a:solidFill>
              </a:rPr>
              <a:t>Институциональный мост: MBO </a:t>
            </a:r>
            <a:r>
              <a:rPr lang="ru-RU" sz="1150" dirty="0" err="1">
                <a:solidFill>
                  <a:srgbClr val="5F6C7B"/>
                </a:solidFill>
              </a:rPr>
              <a:t>Raad</a:t>
            </a:r>
            <a:r>
              <a:rPr lang="ru-RU" sz="1150" dirty="0">
                <a:solidFill>
                  <a:srgbClr val="5F6C7B"/>
                </a:solidFill>
              </a:rPr>
              <a:t> представляет колледжи ПОО, а SBB обеспечивает взаимодействие между системой профессионального образования и бизнесом по вопросам квалификаций, экзаменов и производственной практики.</a:t>
            </a:r>
            <a:r>
              <a:rPr lang="en-US" sz="1150" dirty="0">
                <a:solidFill>
                  <a:srgbClr val="5F6C7B"/>
                </a:solidFill>
              </a:rPr>
              <a:t>.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0040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658368"/>
            <a:ext cx="88929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От данных к аналитике, знаниям и принятию решений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280160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de05a1b3-44a6-5b1c-b5a4-d987994b0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536192"/>
            <a:ext cx="6309360" cy="3549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0395" y="1664003"/>
            <a:ext cx="4613097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5B99"/>
                </a:solidFill>
                <a:latin typeface="Aptos"/>
              </a:rPr>
              <a:t>Почему это важно в нидерландской системе</a:t>
            </a:r>
          </a:p>
          <a:p>
            <a:r>
              <a:rPr lang="ru-RU" sz="1300" dirty="0">
                <a:solidFill>
                  <a:srgbClr val="1D2837"/>
                </a:solidFill>
                <a:latin typeface="Aptos"/>
              </a:rPr>
              <a:t>Сырые данные становятся полезными только тогда, когда посредническая организация преобразует их в аналитику рынка труда.</a:t>
            </a:r>
          </a:p>
          <a:p>
            <a:r>
              <a:rPr lang="ru-RU" sz="1300" dirty="0">
                <a:solidFill>
                  <a:srgbClr val="1D2837"/>
                </a:solidFill>
                <a:latin typeface="Aptos"/>
              </a:rPr>
              <a:t>SBB объединяет данные рынка труда, сигналы от работодателей и информацию о местах практики.</a:t>
            </a:r>
          </a:p>
          <a:p>
            <a:r>
              <a:rPr lang="ru-RU" sz="1300" dirty="0">
                <a:solidFill>
                  <a:srgbClr val="1D2837"/>
                </a:solidFill>
                <a:latin typeface="Aptos"/>
              </a:rPr>
              <a:t>Диалог с работодателями и образовательными организациями превращает эту аналитику в общее понимание профессий и потребностей в навыках.</a:t>
            </a:r>
          </a:p>
          <a:p>
            <a:r>
              <a:rPr lang="ru-RU" sz="1300" dirty="0">
                <a:solidFill>
                  <a:srgbClr val="1D2837"/>
                </a:solidFill>
                <a:latin typeface="Aptos"/>
              </a:rPr>
              <a:t>Это служит основой для решений по обновлению квалификаций, региональному образовательному предложению, аккредитации компаний и определению приоритетов.</a:t>
            </a:r>
            <a:endParaRPr sz="130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5532120"/>
            <a:ext cx="3840480" cy="848132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1D2837"/>
                </a:solidFill>
                <a:latin typeface="Aptos"/>
              </a:rPr>
              <a:t>Именно поэтому отраслевые организации приносят наибольшую пользу тогда, когда выступают не только площадками для диалога, но и центрами знаний.</a:t>
            </a:r>
            <a:endParaRPr sz="1250" b="1" dirty="0">
              <a:solidFill>
                <a:srgbClr val="1D2837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850" b="1" dirty="0">
                <a:solidFill>
                  <a:srgbClr val="005B96"/>
                </a:solidFill>
              </a:rPr>
              <a:t>Опыт Нидерландов</a:t>
            </a:r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17202A"/>
                </a:solidFill>
              </a:rPr>
              <a:t>Выводы для отраслевых советов по навыкам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685800" y="1426464"/>
            <a:ext cx="5212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005B96"/>
                </a:solidFill>
              </a:rPr>
              <a:t>Ключевые выводы на будущее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777240" y="1874520"/>
            <a:ext cx="104241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51560" y="2103120"/>
            <a:ext cx="365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5B96"/>
                </a:solidFill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600200" y="2039112"/>
            <a:ext cx="2834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dirty="0">
                <a:solidFill>
                  <a:srgbClr val="17202A"/>
                </a:solidFill>
              </a:rPr>
              <a:t>Создавайте институты, ориентированные на результаты.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72000" y="2039112"/>
            <a:ext cx="6126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1300" dirty="0">
                <a:solidFill>
                  <a:srgbClr val="5F6C7B"/>
                </a:solidFill>
              </a:rPr>
              <a:t>Следует уделять приоритетное внимание аналитике навыков, профессиональным профилям, обновлению квалификаций и стандартам практического обучения, а не ограничиваться только диалогом.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777240" y="3108960"/>
            <a:ext cx="10424160" cy="914400"/>
          </a:xfrm>
          <a:prstGeom prst="roundRect">
            <a:avLst>
              <a:gd name="adj" fmla="val 8000"/>
            </a:avLst>
          </a:prstGeom>
          <a:solidFill>
            <a:srgbClr val="F8FAFC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1051560" y="3337560"/>
            <a:ext cx="365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A9D8F"/>
                </a:solidFill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600200" y="3273552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dirty="0">
                <a:solidFill>
                  <a:srgbClr val="17202A"/>
                </a:solidFill>
              </a:rPr>
              <a:t>Определить механизмы взаимодействия с учебными программами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572000" y="3273552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1300" dirty="0">
                <a:solidFill>
                  <a:srgbClr val="5F6C7B"/>
                </a:solidFill>
              </a:rPr>
              <a:t>Работодатели формируют требования, а образовательные организации преобразуют их в учебные программы, пригодные для преподавания.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777240" y="4343400"/>
            <a:ext cx="1042416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1051560" y="4572000"/>
            <a:ext cx="365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64A3A"/>
                </a:solidFill>
              </a:rPr>
              <a:t>3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1600200" y="4507992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dirty="0">
                <a:solidFill>
                  <a:srgbClr val="17202A"/>
                </a:solidFill>
              </a:rPr>
              <a:t>Объедините отраслевой и региональный уровни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72000" y="4507992"/>
            <a:ext cx="641107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ru-RU" sz="1300" dirty="0">
                <a:solidFill>
                  <a:srgbClr val="5F6C7B"/>
                </a:solidFill>
              </a:rPr>
              <a:t>Национальная координация обеспечивает согласованность системы, а реализация на региональном уровне позволяет учитывать географию инвестиций и потребности территорий.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22960" y="553212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005B96"/>
                </a:solidFill>
              </a:rPr>
              <a:t>Ключевой итог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22960" y="5870448"/>
            <a:ext cx="10058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r>
              <a:rPr lang="ru-RU" sz="1400" dirty="0"/>
              <a:t>Нидерландский пример демонстрирует зрелую модель: участие работодателей эффективно работает благодаря тому, что институты создают конкретные результаты, а длительная традиция социального диалога обеспечивает этим механизмам доверие, легитимность и устойчивость.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850" b="1" dirty="0">
                <a:solidFill>
                  <a:srgbClr val="005B96"/>
                </a:solidFill>
              </a:rPr>
              <a:t>Опыт Нидерландов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17202A"/>
                </a:solidFill>
              </a:rPr>
              <a:t>В нидерландской модели участие работодателей институционализировано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685800" y="1847088"/>
            <a:ext cx="46177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r>
              <a:rPr lang="ru-RU" dirty="0"/>
              <a:t>Мнение работодателей встроено в систему и поддерживается нидерландской традицией социального диалога, которая превращает вклад отраслей в квалификационные стандарты, аналитику рынка труда и практические возможности обучения.</a:t>
            </a:r>
            <a:endParaRPr dirty="0"/>
          </a:p>
        </p:txBody>
      </p:sp>
      <p:pic>
        <p:nvPicPr>
          <p:cNvPr id="7" name="Image 0" descr="/mnt/data/nl_vet_ch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345" y="1417320"/>
            <a:ext cx="3452711" cy="43434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309360" y="1234440"/>
            <a:ext cx="18288" cy="4800600"/>
          </a:xfrm>
          <a:prstGeom prst="rect">
            <a:avLst/>
          </a:prstGeom>
          <a:solidFill>
            <a:srgbClr val="D7E2EF"/>
          </a:solidFill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6"/>
          <p:cNvSpPr/>
          <p:nvPr/>
        </p:nvSpPr>
        <p:spPr>
          <a:xfrm>
            <a:off x="685800" y="3429000"/>
            <a:ext cx="502920" cy="502920"/>
          </a:xfrm>
          <a:prstGeom prst="arc">
            <a:avLst/>
          </a:prstGeom>
          <a:solidFill>
            <a:srgbClr val="005B96"/>
          </a:solidFill>
          <a:ln w="127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850392" y="3538728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1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371600" y="34290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17202A"/>
                </a:solidFill>
              </a:rPr>
              <a:t>Отраслевая экспертиза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371600" y="3886200"/>
            <a:ext cx="4434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970" dirty="0">
                <a:solidFill>
                  <a:srgbClr val="5F6C7B"/>
                </a:solidFill>
              </a:rPr>
              <a:t>Работодатели и представители сферы образования определяют профессиональные требования и поддерживают их в актуальном состоянии.</a:t>
            </a:r>
            <a:endParaRPr lang="en-US" sz="970" dirty="0"/>
          </a:p>
        </p:txBody>
      </p:sp>
      <p:sp>
        <p:nvSpPr>
          <p:cNvPr id="13" name="Shape 10"/>
          <p:cNvSpPr/>
          <p:nvPr/>
        </p:nvSpPr>
        <p:spPr>
          <a:xfrm>
            <a:off x="685800" y="4480560"/>
            <a:ext cx="502920" cy="502920"/>
          </a:xfrm>
          <a:prstGeom prst="arc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850392" y="4590288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1371600" y="448056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17202A"/>
                </a:solidFill>
              </a:rPr>
              <a:t>Единый национальный подход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371600" y="4937760"/>
            <a:ext cx="4434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970" dirty="0">
                <a:solidFill>
                  <a:srgbClr val="5F6C7B"/>
                </a:solidFill>
              </a:rPr>
              <a:t>Национальная структура квалификаций обеспечивает переносимость и сопоставимость стандартов.</a:t>
            </a:r>
            <a:endParaRPr lang="en-US" sz="970" dirty="0"/>
          </a:p>
        </p:txBody>
      </p:sp>
      <p:sp>
        <p:nvSpPr>
          <p:cNvPr id="17" name="Shape 14"/>
          <p:cNvSpPr/>
          <p:nvPr/>
        </p:nvSpPr>
        <p:spPr>
          <a:xfrm>
            <a:off x="685800" y="5486400"/>
            <a:ext cx="502920" cy="502920"/>
          </a:xfrm>
          <a:prstGeom prst="arc">
            <a:avLst/>
          </a:prstGeom>
          <a:solidFill>
            <a:srgbClr val="D64A3A"/>
          </a:solidFill>
          <a:ln w="12700">
            <a:solidFill>
              <a:srgbClr val="D64A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850392" y="5596128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1371600" y="54864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17202A"/>
                </a:solidFill>
              </a:rPr>
              <a:t>Региональная реализация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371600" y="5943600"/>
            <a:ext cx="4434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970" dirty="0">
                <a:solidFill>
                  <a:srgbClr val="5F6C7B"/>
                </a:solidFill>
              </a:rPr>
              <a:t>Колледжи  ПОО и аккредитованные учебные компании обеспечивают практико-ориентированное обучение на местном уровне.</a:t>
            </a:r>
            <a:endParaRPr lang="en-US" sz="9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0040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658368"/>
            <a:ext cx="85650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Почему эта модель успешно работает в Нидерландах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280160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58368" y="1691640"/>
            <a:ext cx="544068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5B99"/>
                </a:solidFill>
                <a:latin typeface="Aptos"/>
              </a:rPr>
              <a:t>Исторический фактор успеха</a:t>
            </a:r>
          </a:p>
          <a:p>
            <a:endParaRPr lang="ru-RU" sz="1700" b="1" dirty="0">
              <a:solidFill>
                <a:srgbClr val="005B99"/>
              </a:solidFill>
              <a:latin typeface="Aptos"/>
            </a:endParaRPr>
          </a:p>
          <a:p>
            <a:r>
              <a:rPr lang="ru-RU" sz="1400" dirty="0">
                <a:solidFill>
                  <a:srgbClr val="1D2837"/>
                </a:solidFill>
                <a:latin typeface="Aptos"/>
              </a:rPr>
              <a:t>Долгая традиция социального диалога (так называемая “</a:t>
            </a:r>
            <a:r>
              <a:rPr lang="ru-RU" sz="1400" dirty="0" err="1">
                <a:solidFill>
                  <a:srgbClr val="1D2837"/>
                </a:solidFill>
                <a:latin typeface="Aptos"/>
              </a:rPr>
              <a:t>польдерная</a:t>
            </a:r>
            <a:r>
              <a:rPr lang="ru-RU" sz="1400" dirty="0">
                <a:solidFill>
                  <a:srgbClr val="1D2837"/>
                </a:solidFill>
                <a:latin typeface="Aptos"/>
              </a:rPr>
              <a:t> модель”) означает, что работодатели, профсоюзы и государство привыкли совместно вырабатывать решения.</a:t>
            </a:r>
          </a:p>
          <a:p>
            <a:r>
              <a:rPr lang="ru-RU" sz="1400" dirty="0">
                <a:solidFill>
                  <a:srgbClr val="1D2837"/>
                </a:solidFill>
                <a:latin typeface="Aptos"/>
              </a:rPr>
              <a:t>Такие институты, как SBB, делают трехсторонние консультации регулярными и легитимными; это распространяется на культуру управления навыками и профессиональным  образованием и обучением  (ПОО)</a:t>
            </a:r>
            <a:r>
              <a:rPr sz="1400" dirty="0">
                <a:solidFill>
                  <a:srgbClr val="1D2837"/>
                </a:solidFill>
                <a:latin typeface="Aptos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1D2837"/>
                </a:solidFill>
                <a:latin typeface="Aptos"/>
              </a:rPr>
              <a:t>В сфере профессионального образования это поддерживает совместную разработку квалификаций, программ ученичества/практики и прогнозирование потребностей в навыках</a:t>
            </a:r>
            <a:r>
              <a:rPr sz="1400" dirty="0">
                <a:solidFill>
                  <a:srgbClr val="1D2837"/>
                </a:solidFill>
                <a:latin typeface="Aptos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1D2837"/>
                </a:solidFill>
                <a:latin typeface="Aptos"/>
              </a:rPr>
              <a:t>В результате участие работодателей носит системный и непрерывный характер — оно меньше зависит от личных связей и больше встроено в устойчивые механизмы взаимодействия</a:t>
            </a:r>
            <a:r>
              <a:rPr sz="140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6520" y="1700811"/>
            <a:ext cx="40073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5B99"/>
                </a:solidFill>
                <a:latin typeface="Aptos"/>
              </a:rPr>
              <a:t>Как социальный диалог приводит к успеху</a:t>
            </a:r>
            <a:endParaRPr sz="1600" b="1" dirty="0">
              <a:solidFill>
                <a:srgbClr val="005B99"/>
              </a:solidFill>
              <a:latin typeface="Apto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6520" y="2148840"/>
            <a:ext cx="1783080" cy="123444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Aptos"/>
              </a:rPr>
              <a:t>Культура диалога</a:t>
            </a:r>
          </a:p>
          <a:p>
            <a:pPr algn="ctr"/>
            <a:r>
              <a:rPr lang="ru-RU" sz="1150" dirty="0">
                <a:solidFill>
                  <a:srgbClr val="FFFFFF"/>
                </a:solidFill>
                <a:latin typeface="Aptos"/>
              </a:rPr>
              <a:t>Стремление к консенсусу, доверие и предсказуемый процесс консультаций.</a:t>
            </a:r>
            <a:endParaRPr sz="11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6760" y="2148840"/>
            <a:ext cx="1783080" cy="1234440"/>
          </a:xfrm>
          <a:prstGeom prst="roundRect">
            <a:avLst/>
          </a:prstGeom>
          <a:solidFill>
            <a:srgbClr val="3DAFA4"/>
          </a:solidFill>
          <a:ln>
            <a:solidFill>
              <a:srgbClr val="3DAF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Aptos"/>
              </a:rPr>
              <a:t>Надёжные институты</a:t>
            </a:r>
          </a:p>
          <a:p>
            <a:pPr algn="ctr"/>
            <a:r>
              <a:rPr lang="ru-RU" sz="1150" dirty="0">
                <a:solidFill>
                  <a:srgbClr val="FFFFFF"/>
                </a:solidFill>
                <a:latin typeface="Aptos"/>
              </a:rPr>
              <a:t>SER, SBB, MBO </a:t>
            </a:r>
            <a:r>
              <a:rPr lang="ru-RU" sz="1150" dirty="0" err="1">
                <a:solidFill>
                  <a:srgbClr val="FFFFFF"/>
                </a:solidFill>
                <a:latin typeface="Aptos"/>
              </a:rPr>
              <a:t>Raad</a:t>
            </a:r>
            <a:r>
              <a:rPr lang="ru-RU" sz="1150" dirty="0">
                <a:solidFill>
                  <a:srgbClr val="FFFFFF"/>
                </a:solidFill>
                <a:latin typeface="Aptos"/>
              </a:rPr>
              <a:t> и организованные социальные партнёры</a:t>
            </a:r>
            <a:endParaRPr sz="11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06640" y="3703320"/>
            <a:ext cx="1920240" cy="1371600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Aptos"/>
              </a:rPr>
              <a:t>Конкретные результаты</a:t>
            </a:r>
          </a:p>
          <a:p>
            <a:pPr algn="ctr"/>
            <a:r>
              <a:rPr lang="ru-RU" sz="1100" dirty="0">
                <a:solidFill>
                  <a:srgbClr val="FFFFFF"/>
                </a:solidFill>
                <a:latin typeface="Aptos"/>
              </a:rPr>
              <a:t>Обновление квалификаций, аналитика рынка труда и качество практического обучения/стажировок</a:t>
            </a:r>
            <a:endParaRPr sz="1100" dirty="0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10" name="Connector 9"/>
          <p:cNvCxnSpPr/>
          <p:nvPr/>
        </p:nvCxnSpPr>
        <p:spPr>
          <a:xfrm>
            <a:off x="8229600" y="2743200"/>
            <a:ext cx="137160" cy="0"/>
          </a:xfrm>
          <a:prstGeom prst="line">
            <a:avLst/>
          </a:prstGeom>
          <a:ln w="2540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8138160" y="3364992"/>
            <a:ext cx="228600" cy="338328"/>
          </a:xfrm>
          <a:prstGeom prst="line">
            <a:avLst/>
          </a:prstGeom>
          <a:ln w="2540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 flipV="1">
            <a:off x="7269480" y="3364992"/>
            <a:ext cx="137160" cy="338328"/>
          </a:xfrm>
          <a:prstGeom prst="line">
            <a:avLst/>
          </a:prstGeom>
          <a:ln w="2540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309360" y="5440680"/>
            <a:ext cx="4434840" cy="713232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1D2837"/>
                </a:solidFill>
                <a:latin typeface="Aptos"/>
              </a:rPr>
              <a:t>Эта культурная основа помогает объяснить, почему участие работодателей в Нидерландах сохраняется устойчивым на протяжении долгого времени.</a:t>
            </a:r>
            <a:endParaRPr sz="1350" b="1" dirty="0">
              <a:solidFill>
                <a:srgbClr val="1D2837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926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850" b="1" dirty="0">
                <a:solidFill>
                  <a:srgbClr val="005B96"/>
                </a:solidFill>
              </a:rPr>
              <a:t>Опыт Нидерландов</a:t>
            </a:r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961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02A"/>
                </a:solidFill>
              </a:rPr>
              <a:t>1. </a:t>
            </a:r>
            <a:r>
              <a:rPr lang="ru-RU" sz="2600" b="1" dirty="0">
                <a:solidFill>
                  <a:srgbClr val="17202A"/>
                </a:solidFill>
              </a:rPr>
              <a:t>Отраслевые организации функционируют как центры знаний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11064240" cy="0"/>
          </a:xfrm>
          <a:prstGeom prst="line">
            <a:avLst/>
          </a:prstGeom>
          <a:noFill/>
          <a:ln w="12700">
            <a:solidFill>
              <a:srgbClr val="D7E2E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640080" y="1417320"/>
            <a:ext cx="5212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005B96"/>
                </a:solidFill>
              </a:rPr>
              <a:t>Что делает модель действенной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79" y="1783080"/>
            <a:ext cx="5709349" cy="2103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r>
              <a:rPr lang="ru-RU" sz="1500" dirty="0">
                <a:solidFill>
                  <a:srgbClr val="17202A"/>
                </a:solidFill>
              </a:rPr>
              <a:t>SBB — это не просто площадка для диалога: организация формирует системные материалы и данные, используемые школами и компаниями</a:t>
            </a:r>
            <a:r>
              <a:rPr lang="en-US" sz="1500" dirty="0">
                <a:solidFill>
                  <a:srgbClr val="17202A"/>
                </a:solidFill>
              </a:rPr>
              <a:t>.</a:t>
            </a:r>
            <a:endParaRPr lang="en-US" sz="1500" dirty="0"/>
          </a:p>
          <a:p>
            <a:r>
              <a:rPr lang="ru-RU" sz="1500" dirty="0">
                <a:solidFill>
                  <a:srgbClr val="17202A"/>
                </a:solidFill>
              </a:rPr>
              <a:t>Ключевые результаты включают поддержку структуры квалификаций, аккредитацию и сопровождение компаний, предоставляющих места практики, а также аналитику рынка труда</a:t>
            </a:r>
            <a:r>
              <a:rPr lang="en-US" sz="1500" dirty="0">
                <a:solidFill>
                  <a:srgbClr val="17202A"/>
                </a:solidFill>
              </a:rPr>
              <a:t>.</a:t>
            </a:r>
            <a:endParaRPr lang="en-US" sz="1500" dirty="0"/>
          </a:p>
          <a:p>
            <a:r>
              <a:rPr lang="ru-RU" sz="1500" dirty="0">
                <a:solidFill>
                  <a:srgbClr val="17202A"/>
                </a:solidFill>
              </a:rPr>
              <a:t>Это создаёт замкнутый цикл данных и обратной связи между потребностями отрасли, возможностями системы обучения и разработкой квалификаций</a:t>
            </a:r>
            <a:r>
              <a:rPr lang="en-US" sz="1500" dirty="0">
                <a:solidFill>
                  <a:srgbClr val="17202A"/>
                </a:solidFill>
              </a:rPr>
              <a:t>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822960" y="4389120"/>
            <a:ext cx="2286000" cy="914400"/>
          </a:xfrm>
          <a:prstGeom prst="chevron">
            <a:avLst/>
          </a:prstGeom>
          <a:solidFill>
            <a:srgbClr val="005B96"/>
          </a:solidFill>
          <a:ln w="12700">
            <a:solidFill>
              <a:srgbClr val="005B9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289304" y="4645974"/>
            <a:ext cx="1691640" cy="4006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00" b="1" dirty="0">
                <a:solidFill>
                  <a:srgbClr val="FFFFFF"/>
                </a:solidFill>
              </a:rPr>
              <a:t>Информация о работодателях/отрасли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46120" y="4389120"/>
            <a:ext cx="2286000" cy="914400"/>
          </a:xfrm>
          <a:prstGeom prst="chevron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3589020" y="4705564"/>
            <a:ext cx="1600200" cy="223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00" b="1" dirty="0">
                <a:solidFill>
                  <a:srgbClr val="FFFFFF"/>
                </a:solidFill>
              </a:rPr>
              <a:t>Результаты работы центра знаний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669280" y="4389120"/>
            <a:ext cx="2286000" cy="914400"/>
          </a:xfrm>
          <a:prstGeom prst="chevron">
            <a:avLst/>
          </a:prstGeom>
          <a:solidFill>
            <a:srgbClr val="D64A3A"/>
          </a:solidFill>
          <a:ln w="12700">
            <a:solidFill>
              <a:srgbClr val="D64A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5824728" y="4727448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00" b="1" dirty="0">
                <a:solidFill>
                  <a:srgbClr val="FFFFFF"/>
                </a:solidFill>
              </a:rPr>
              <a:t>Квалификации и практика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8092440" y="4389120"/>
            <a:ext cx="2286000" cy="914400"/>
          </a:xfrm>
          <a:prstGeom prst="chevron">
            <a:avLst/>
          </a:prstGeom>
          <a:solidFill>
            <a:srgbClr val="F2B632"/>
          </a:solidFill>
          <a:ln w="12700">
            <a:solidFill>
              <a:srgbClr val="F2B63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552722" y="4718509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00" b="1" dirty="0"/>
              <a:t>Реализация провайдерами</a:t>
            </a:r>
            <a:endParaRPr lang="en-US" sz="1200" dirty="0"/>
          </a:p>
        </p:txBody>
      </p:sp>
      <p:pic>
        <p:nvPicPr>
          <p:cNvPr id="15" name="Image 0" descr="/mnt/data/sbb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08760"/>
            <a:ext cx="960120" cy="96012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8458200" y="1536192"/>
            <a:ext cx="2743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ru-RU" sz="1500" b="1" dirty="0">
                <a:solidFill>
                  <a:srgbClr val="17202A"/>
                </a:solidFill>
              </a:rPr>
              <a:t>Сегодня SBB объединяет многие функции, которые ранее выполняли отраслевые центры знаний.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8458200" y="2359152"/>
            <a:ext cx="30077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ru-RU" sz="1150" dirty="0">
                <a:solidFill>
                  <a:srgbClr val="5F6C7B"/>
                </a:solidFill>
              </a:rPr>
              <a:t>Историческая справка: COLO координировала работу бывших отраслевых центров знаний; с 2015 года SBB взяла на себя ключевые уставные задачи.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65247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Место отраслевых палат в структуре SBB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799" y="1600200"/>
            <a:ext cx="5029195" cy="128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B99"/>
                </a:solidFill>
                <a:latin typeface="Aptos"/>
              </a:rPr>
              <a:t>Основная роль</a:t>
            </a:r>
          </a:p>
          <a:p>
            <a:endParaRPr lang="ru-RU" sz="900" b="1" dirty="0">
              <a:solidFill>
                <a:srgbClr val="005B99"/>
              </a:solidFill>
              <a:latin typeface="Aptos"/>
            </a:endParaRPr>
          </a:p>
          <a:p>
            <a:r>
              <a:rPr lang="ru-RU" sz="1320" b="0" dirty="0">
                <a:solidFill>
                  <a:srgbClr val="1D2837"/>
                </a:solidFill>
                <a:latin typeface="Aptos"/>
              </a:rPr>
              <a:t>Отраслевые палаты являются секторальным механизмом управления, обеспечивающим взаимодействие между организованным бизнесом и системой профессионального образования в рамках SBB.</a:t>
            </a:r>
            <a:endParaRPr sz="132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26480" y="1600200"/>
            <a:ext cx="3566160" cy="73152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500" b="1" dirty="0">
                <a:solidFill>
                  <a:srgbClr val="FFFFFF"/>
                </a:solidFill>
                <a:latin typeface="Aptos"/>
              </a:rPr>
              <a:t>Совет </a:t>
            </a:r>
            <a:r>
              <a:rPr lang="en-US" sz="1500" b="1" dirty="0">
                <a:solidFill>
                  <a:srgbClr val="FFFFFF"/>
                </a:solidFill>
                <a:latin typeface="Aptos"/>
              </a:rPr>
              <a:t>SBB</a:t>
            </a:r>
            <a:endParaRPr lang="ru-RU" sz="1500" b="1" dirty="0">
              <a:solidFill>
                <a:srgbClr val="FFFFFF"/>
              </a:solidFill>
              <a:latin typeface="Aptos"/>
            </a:endParaRPr>
          </a:p>
          <a:p>
            <a:pPr algn="ctr"/>
            <a:r>
              <a:rPr lang="ru-RU" sz="1050" b="0" dirty="0">
                <a:solidFill>
                  <a:srgbClr val="FFFFFF"/>
                </a:solidFill>
                <a:latin typeface="Aptos"/>
              </a:rPr>
              <a:t>Получает рекомендации и принимает решения в рамках системы управления SBB.</a:t>
            </a:r>
            <a:endParaRPr sz="1050" b="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2697480"/>
            <a:ext cx="4389120" cy="914400"/>
          </a:xfrm>
          <a:prstGeom prst="roundRect">
            <a:avLst/>
          </a:prstGeom>
          <a:solidFill>
            <a:srgbClr val="32A596"/>
          </a:solidFill>
          <a:ln>
            <a:solidFill>
              <a:srgbClr val="32A5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500" b="1" dirty="0">
                <a:solidFill>
                  <a:srgbClr val="FFFFFF"/>
                </a:solidFill>
                <a:latin typeface="Aptos"/>
              </a:rPr>
              <a:t>Девять отраслевых палат</a:t>
            </a:r>
          </a:p>
          <a:p>
            <a:pPr algn="ctr"/>
            <a:r>
              <a:rPr lang="ru-RU" sz="1050" b="0" dirty="0">
                <a:solidFill>
                  <a:srgbClr val="FFFFFF"/>
                </a:solidFill>
                <a:latin typeface="Aptos"/>
              </a:rPr>
              <a:t>Представители образования и бизнеса взаимодействуют на отраслевом уровне; члены палат выдвигаются зонтичными организациями и назначаются Советом SBB</a:t>
            </a:r>
            <a:r>
              <a:rPr sz="1050" b="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26480" y="3977639"/>
            <a:ext cx="3566160" cy="786384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500" b="1" dirty="0">
                <a:solidFill>
                  <a:srgbClr val="FFFFFF"/>
                </a:solidFill>
                <a:latin typeface="Aptos"/>
              </a:rPr>
              <a:t>Сегменты рынка</a:t>
            </a:r>
          </a:p>
          <a:p>
            <a:pPr algn="ctr"/>
            <a:r>
              <a:rPr lang="ru-RU" sz="1050" b="0" dirty="0">
                <a:solidFill>
                  <a:srgbClr val="FFFFFF"/>
                </a:solidFill>
                <a:latin typeface="Aptos"/>
              </a:rPr>
              <a:t>Экспертиза на уровне отраслей и образовательных программ поступает в отраслевые палаты</a:t>
            </a:r>
            <a:r>
              <a:rPr sz="1050" b="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7909560" y="2331720"/>
            <a:ext cx="0" cy="36576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7909560" y="3611880"/>
            <a:ext cx="0" cy="365759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5799" y="2927619"/>
            <a:ext cx="2331720" cy="1140946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100" b="1" dirty="0">
                <a:solidFill>
                  <a:srgbClr val="005B99"/>
                </a:solidFill>
                <a:latin typeface="Aptos"/>
              </a:rPr>
              <a:t>Структура квалификаций</a:t>
            </a:r>
          </a:p>
          <a:p>
            <a:pPr algn="ctr"/>
            <a:endParaRPr lang="ru-RU" sz="1100" b="1" dirty="0">
              <a:solidFill>
                <a:srgbClr val="005B99"/>
              </a:solidFill>
              <a:latin typeface="Aptos"/>
            </a:endParaRPr>
          </a:p>
          <a:p>
            <a:pPr algn="ctr"/>
            <a:r>
              <a:rPr lang="ru-RU" sz="1100" b="0" dirty="0">
                <a:solidFill>
                  <a:srgbClr val="1D2837"/>
                </a:solidFill>
                <a:latin typeface="Aptos"/>
              </a:rPr>
              <a:t>Поддержание квалификаций</a:t>
            </a:r>
          </a:p>
          <a:p>
            <a:pPr algn="ctr"/>
            <a:r>
              <a:rPr lang="ru-RU" sz="1100" b="0" dirty="0">
                <a:solidFill>
                  <a:srgbClr val="1D2837"/>
                </a:solidFill>
                <a:latin typeface="Aptos"/>
              </a:rPr>
              <a:t> и  </a:t>
            </a:r>
            <a:r>
              <a:rPr lang="ru-RU" sz="1100" b="0" dirty="0" err="1">
                <a:solidFill>
                  <a:srgbClr val="1D2837"/>
                </a:solidFill>
                <a:latin typeface="Aptos"/>
              </a:rPr>
              <a:t>микроквалификаций</a:t>
            </a:r>
            <a:r>
              <a:rPr lang="ru-RU" sz="1100" b="0" dirty="0">
                <a:solidFill>
                  <a:srgbClr val="1D2837"/>
                </a:solidFill>
                <a:latin typeface="Aptos"/>
              </a:rPr>
              <a:t>.</a:t>
            </a:r>
            <a:endParaRPr sz="110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396" y="2880358"/>
            <a:ext cx="2362025" cy="1188207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100" b="1" dirty="0">
                <a:solidFill>
                  <a:srgbClr val="32A596"/>
                </a:solidFill>
                <a:latin typeface="Aptos"/>
              </a:rPr>
              <a:t>Практическое обучение / места практики</a:t>
            </a:r>
          </a:p>
          <a:p>
            <a:pPr algn="ctr"/>
            <a:r>
              <a:rPr lang="ru-RU" sz="1100" b="0" dirty="0">
                <a:solidFill>
                  <a:srgbClr val="1D2837"/>
                </a:solidFill>
                <a:latin typeface="Aptos"/>
              </a:rPr>
              <a:t>Аккредитация, качество и доступность обучения на рабочем месте (ОРМ), стажировок и программ ученичества.</a:t>
            </a:r>
            <a:endParaRPr sz="11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520" y="4137638"/>
            <a:ext cx="2331720" cy="1347708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200" b="1" dirty="0">
                <a:solidFill>
                  <a:srgbClr val="DD4F3E"/>
                </a:solidFill>
                <a:latin typeface="Aptos"/>
              </a:rPr>
              <a:t>Информация о рынке труда</a:t>
            </a:r>
            <a:endParaRPr lang="en-US" sz="1200" b="1" dirty="0">
              <a:solidFill>
                <a:srgbClr val="DD4F3E"/>
              </a:solidFill>
              <a:latin typeface="Aptos"/>
            </a:endParaRPr>
          </a:p>
          <a:p>
            <a:pPr>
              <a:spcBef>
                <a:spcPts val="400"/>
              </a:spcBef>
            </a:pPr>
            <a:r>
              <a:rPr lang="ru-RU" sz="1200" b="0" dirty="0">
                <a:solidFill>
                  <a:srgbClr val="1D2837"/>
                </a:solidFill>
                <a:latin typeface="Aptos"/>
              </a:rPr>
              <a:t>Отраслевые данные и аналитика о дефиците и избытке кадров, а также о новых востребованных навыках.</a:t>
            </a:r>
            <a:endParaRPr lang="en-US" sz="11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46120" y="4160519"/>
            <a:ext cx="2331720" cy="1301946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EC8420"/>
                </a:solidFill>
                <a:latin typeface="Aptos"/>
              </a:rPr>
              <a:t>Согласование</a:t>
            </a:r>
          </a:p>
          <a:p>
            <a:pPr algn="ctr"/>
            <a:r>
              <a:rPr lang="ru-RU" sz="1150" b="0" dirty="0">
                <a:solidFill>
                  <a:srgbClr val="1D2837"/>
                </a:solidFill>
                <a:latin typeface="Aptos"/>
              </a:rPr>
              <a:t>Установление связи между предложением образовательных услуг и потребностями отраслевого и регионального рынков труда.</a:t>
            </a:r>
            <a:endParaRPr sz="11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520" y="5551893"/>
            <a:ext cx="9966960" cy="5943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>
              <a:spcBef>
                <a:spcPts val="300"/>
              </a:spcBef>
            </a:pPr>
            <a:r>
              <a:rPr lang="ru-RU" sz="1220" b="0" dirty="0">
                <a:solidFill>
                  <a:srgbClr val="1D2837"/>
                </a:solidFill>
                <a:latin typeface="Aptos"/>
              </a:rPr>
              <a:t>Девять палат охватывают такие направления, как начальная профессиональная подготовка, торговля, ИКТ и креативные индустрии, мобильность и логистика, специализированные ремёсла, технологии и строительная среда, пищевая отрасль/зелёная экономика/гостеприимство, бизнес-услуги и безопасность, а также уход, социальное обеспечение и спорт.</a:t>
            </a:r>
            <a:endParaRPr sz="1220" b="0" dirty="0">
              <a:solidFill>
                <a:srgbClr val="1D2837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7180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44490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Функции отраслевых палат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554480"/>
            <a:ext cx="10515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Их ценность заключается не только в диалоге</a:t>
            </a:r>
          </a:p>
          <a:p>
            <a:r>
              <a:rPr lang="ru-RU" sz="1400" b="0" dirty="0">
                <a:solidFill>
                  <a:srgbClr val="1D2837"/>
                </a:solidFill>
                <a:latin typeface="Aptos"/>
              </a:rPr>
              <a:t>Они преобразуют отраслевую экспертизу в системные материалы и данные, которые могут использовать SBB и система учреждений профессионального образования  и обучения (ПОО)</a:t>
            </a:r>
            <a:endParaRPr sz="140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240" y="233172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005B99"/>
                </a:solidFill>
                <a:latin typeface="Aptos"/>
              </a:rPr>
              <a:t>Квалификации и экзамены</a:t>
            </a:r>
          </a:p>
          <a:p>
            <a:pPr algn="ctr"/>
            <a:r>
              <a:rPr lang="ru-RU" sz="1250" b="0" dirty="0">
                <a:solidFill>
                  <a:srgbClr val="1D2837"/>
                </a:solidFill>
                <a:latin typeface="Aptos"/>
              </a:rPr>
              <a:t>Рассматривают отраслевые вопросы, связанные с квалификациями и экзаменами; консультируют по вопросам поддержания национальной структуры квалификаций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97880" y="233172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32A596"/>
                </a:solidFill>
                <a:latin typeface="Aptos"/>
              </a:rPr>
              <a:t>Обучение на рабочем месте</a:t>
            </a:r>
          </a:p>
          <a:p>
            <a:pPr algn="ctr"/>
            <a:r>
              <a:rPr lang="ru-RU" sz="1250" b="0" dirty="0">
                <a:solidFill>
                  <a:srgbClr val="1D2837"/>
                </a:solidFill>
                <a:latin typeface="Aptos"/>
              </a:rPr>
              <a:t>Выявляют проблемы, связанные с практикой и программами ученичества; содействуют обеспечению качества и доступности аккредитованных компаний для обучения.</a:t>
            </a:r>
            <a:endParaRPr sz="12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7240" y="365760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DD4F3E"/>
                </a:solidFill>
                <a:latin typeface="Aptos"/>
              </a:rPr>
              <a:t>Эффективность и актуальность</a:t>
            </a:r>
          </a:p>
          <a:p>
            <a:pPr algn="ctr"/>
            <a:r>
              <a:rPr lang="ru-RU" sz="1250" b="0" dirty="0">
                <a:solidFill>
                  <a:srgbClr val="1D2837"/>
                </a:solidFill>
                <a:latin typeface="Aptos"/>
              </a:rPr>
              <a:t>Оценивают, насколько образовательные программы соответствуют потребностям рынка труда, а также региональным и отраслевым запросам.</a:t>
            </a:r>
            <a:endParaRPr sz="12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97880" y="3657600"/>
            <a:ext cx="4800600" cy="105156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EC8420"/>
                </a:solidFill>
                <a:latin typeface="Aptos"/>
              </a:rPr>
              <a:t>Информация о рынке труда</a:t>
            </a:r>
            <a:endParaRPr sz="1500" b="1" dirty="0">
              <a:solidFill>
                <a:srgbClr val="EC8420"/>
              </a:solidFill>
              <a:latin typeface="Aptos"/>
            </a:endParaRPr>
          </a:p>
          <a:p>
            <a:pPr algn="ctr">
              <a:spcBef>
                <a:spcPts val="400"/>
              </a:spcBef>
            </a:pPr>
            <a:r>
              <a:rPr lang="ru-RU" sz="1250" b="0" dirty="0">
                <a:solidFill>
                  <a:srgbClr val="1D2837"/>
                </a:solidFill>
                <a:latin typeface="Aptos"/>
              </a:rPr>
              <a:t>Используют отраслевой анализ, сигналы от работодателей и данные SBB для прогнозирования дефицита и избытка кадров, а также изменений в профессиях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5840" y="5349240"/>
            <a:ext cx="9235440" cy="795528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300" b="1" dirty="0">
                <a:solidFill>
                  <a:srgbClr val="1D2837"/>
                </a:solidFill>
                <a:latin typeface="Aptos"/>
              </a:rPr>
              <a:t>Интерпретация</a:t>
            </a:r>
          </a:p>
          <a:p>
            <a:pPr algn="ctr"/>
            <a:r>
              <a:rPr lang="ru-RU" sz="1230" b="0" dirty="0">
                <a:solidFill>
                  <a:srgbClr val="1D2837"/>
                </a:solidFill>
                <a:latin typeface="Aptos"/>
              </a:rPr>
              <a:t>Отраслевые палаты представляют собой структурированную точку входа для получения информации от работодателей и поставщиков услуг: они формируют рекомендации и решения, в то время как ответственность за учебные программы остаются за учреждениями профессионального образования  и обучения (ПОО)</a:t>
            </a:r>
            <a:r>
              <a:rPr sz="123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37376"/>
            <a:ext cx="50914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F6E80"/>
                </a:solidFill>
                <a:latin typeface="Aptos"/>
              </a:rPr>
              <a:t>Источники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: MBO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Raad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“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Sectorkamer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”; SBB “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Sectorkamers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en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marktsegmenten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”; SBB “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Advisering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en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besluitvorming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”.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114028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Рыночные сегменты и отраслевые палаты: два уровня взаимодействия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10515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B99"/>
                </a:solidFill>
                <a:latin typeface="Aptos"/>
              </a:rPr>
              <a:t>Основное различие</a:t>
            </a:r>
          </a:p>
          <a:p>
            <a:r>
              <a:rPr lang="ru-RU" sz="1500" b="0" dirty="0">
                <a:solidFill>
                  <a:srgbClr val="1D2837"/>
                </a:solidFill>
                <a:latin typeface="Aptos"/>
              </a:rPr>
              <a:t>Сегменты рынка предоставляют детализированную информацию на уровне отраслей и профессий. Отраслевые палаты преобразуют её в более широкие секторальные рекомендации в рамках SBB.</a:t>
            </a:r>
            <a:endParaRPr sz="150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606040"/>
            <a:ext cx="3886200" cy="1417320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Aptos"/>
              </a:rPr>
              <a:t>Сегменты рынка</a:t>
            </a:r>
          </a:p>
          <a:p>
            <a:pPr algn="ctr"/>
            <a:r>
              <a:rPr lang="ru-RU" sz="1220" b="0" dirty="0">
                <a:solidFill>
                  <a:srgbClr val="FFFFFF"/>
                </a:solidFill>
                <a:latin typeface="Aptos"/>
              </a:rPr>
              <a:t>Технический / </a:t>
            </a:r>
            <a:r>
              <a:rPr lang="ru-RU" sz="1220" b="0" dirty="0" err="1">
                <a:solidFill>
                  <a:srgbClr val="FFFFFF"/>
                </a:solidFill>
                <a:latin typeface="Aptos"/>
              </a:rPr>
              <a:t>подотраслевой</a:t>
            </a:r>
            <a:r>
              <a:rPr lang="ru-RU" sz="1220" b="0" dirty="0">
                <a:solidFill>
                  <a:srgbClr val="FFFFFF"/>
                </a:solidFill>
                <a:latin typeface="Aptos"/>
              </a:rPr>
              <a:t> уровень</a:t>
            </a:r>
          </a:p>
          <a:p>
            <a:pPr algn="ctr"/>
            <a:r>
              <a:rPr lang="ru-RU" sz="1220" b="0" dirty="0">
                <a:solidFill>
                  <a:srgbClr val="FFFFFF"/>
                </a:solidFill>
                <a:latin typeface="Aptos"/>
              </a:rPr>
              <a:t>Экспертиза на уровне отраслей и профессий</a:t>
            </a:r>
          </a:p>
          <a:p>
            <a:pPr algn="ctr"/>
            <a:r>
              <a:rPr lang="ru-RU" sz="1220" b="0" dirty="0">
                <a:solidFill>
                  <a:srgbClr val="FFFFFF"/>
                </a:solidFill>
                <a:latin typeface="Aptos"/>
              </a:rPr>
              <a:t>Сигналы от образовательных программ, компаний и регионов</a:t>
            </a:r>
            <a:endParaRPr sz="1220" b="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2606040"/>
            <a:ext cx="3886200" cy="141732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Aptos"/>
              </a:rPr>
              <a:t>Отраслевые палаты</a:t>
            </a:r>
          </a:p>
          <a:p>
            <a:pPr algn="ctr"/>
            <a:r>
              <a:rPr lang="ru-RU" sz="1220" b="0" dirty="0">
                <a:solidFill>
                  <a:srgbClr val="FFFFFF"/>
                </a:solidFill>
                <a:latin typeface="Aptos"/>
              </a:rPr>
              <a:t>Стратегический уровень секторального управления</a:t>
            </a:r>
          </a:p>
          <a:p>
            <a:pPr algn="ctr"/>
            <a:r>
              <a:rPr lang="ru-RU" sz="1220" b="0" dirty="0">
                <a:solidFill>
                  <a:srgbClr val="FFFFFF"/>
                </a:solidFill>
                <a:latin typeface="Aptos"/>
              </a:rPr>
              <a:t>Платформа равноправного взаимодействия образования и бизнеса</a:t>
            </a:r>
          </a:p>
          <a:p>
            <a:pPr algn="ctr"/>
            <a:r>
              <a:rPr lang="ru-RU" sz="1220" b="0" dirty="0">
                <a:solidFill>
                  <a:srgbClr val="FFFFFF"/>
                </a:solidFill>
                <a:latin typeface="Aptos"/>
              </a:rPr>
              <a:t>Рекомендации по квалификациям, обучению на рабочем месте (ОРМ) и согласованию с потребностями рынка труда</a:t>
            </a:r>
            <a:endParaRPr sz="1220" b="0" dirty="0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8" name="Connector 7"/>
          <p:cNvCxnSpPr/>
          <p:nvPr/>
        </p:nvCxnSpPr>
        <p:spPr>
          <a:xfrm>
            <a:off x="4892040" y="3319272"/>
            <a:ext cx="1417320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55070" y="2944368"/>
            <a:ext cx="10912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5F6E80"/>
                </a:solidFill>
                <a:latin typeface="Aptos"/>
              </a:rPr>
              <a:t>передаются в</a:t>
            </a:r>
            <a:endParaRPr sz="1200" b="1" dirty="0">
              <a:solidFill>
                <a:srgbClr val="5F6E80"/>
              </a:solidFill>
              <a:latin typeface="Apto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4572000"/>
            <a:ext cx="9372600" cy="77724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005B99"/>
                </a:solidFill>
                <a:latin typeface="Aptos"/>
              </a:rPr>
              <a:t>Как объяснить это одним предложением</a:t>
            </a:r>
          </a:p>
          <a:p>
            <a:pPr algn="ctr"/>
            <a:r>
              <a:rPr lang="ru-RU" sz="1300" b="0" dirty="0">
                <a:solidFill>
                  <a:srgbClr val="1D2837"/>
                </a:solidFill>
                <a:latin typeface="Aptos"/>
              </a:rPr>
              <a:t>Сегменты рынка обеспечивают детализированную отраслевую аналитику, а отраслевые палаты выступают формальным уровнем управления, преобразующим эту аналитику в рекомендации и решения SBB</a:t>
            </a:r>
            <a:r>
              <a:rPr sz="130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37376"/>
            <a:ext cx="35589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rgbClr val="5F6E80"/>
                </a:solidFill>
                <a:latin typeface="Aptos"/>
              </a:rPr>
              <a:t>Источники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: SBB “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Sectorkamers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en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marktsegmenten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”; MBO 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Raad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 “</a:t>
            </a:r>
            <a:r>
              <a:rPr sz="800" b="0" dirty="0" err="1">
                <a:solidFill>
                  <a:srgbClr val="5F6E80"/>
                </a:solidFill>
                <a:latin typeface="Aptos"/>
              </a:rPr>
              <a:t>Sectorkamer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”.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713232"/>
            <a:ext cx="77715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Как отраслевой вклад преобразуется в действия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554480"/>
            <a:ext cx="104241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B99"/>
                </a:solidFill>
                <a:latin typeface="Aptos"/>
              </a:rPr>
              <a:t>Логика процесса</a:t>
            </a:r>
          </a:p>
          <a:p>
            <a:r>
              <a:rPr lang="ru-RU" sz="1500" b="0" dirty="0">
                <a:solidFill>
                  <a:srgbClr val="1D2837"/>
                </a:solidFill>
                <a:latin typeface="Aptos"/>
              </a:rPr>
              <a:t>Отраслевые палаты находятся в центре процесса, связывающего сигналы рынка труда с официальными рекомендациями SBB и их практической реализацией</a:t>
            </a:r>
            <a:r>
              <a:rPr sz="150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2514600"/>
            <a:ext cx="1874519" cy="1508760"/>
          </a:xfrm>
          <a:prstGeom prst="roundRect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Aptos"/>
              </a:rPr>
              <a:t>1
</a:t>
            </a:r>
            <a:r>
              <a:rPr lang="ru-RU" sz="1600" b="1" dirty="0">
                <a:solidFill>
                  <a:srgbClr val="FFFFFF"/>
                </a:solidFill>
                <a:latin typeface="Aptos"/>
              </a:rPr>
              <a:t>Сигналы</a:t>
            </a:r>
            <a:endParaRPr sz="1600" b="1" dirty="0">
              <a:solidFill>
                <a:srgbClr val="FFFFFF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lang="ru-RU" sz="980" b="0" dirty="0">
                <a:solidFill>
                  <a:srgbClr val="FFFFFF"/>
                </a:solidFill>
                <a:latin typeface="Aptos"/>
              </a:rPr>
              <a:t>Работодатели, отрасли, колледжи  ПОО  и регионы выявляют изменения в профессиях, технологиях и доступности мест практики</a:t>
            </a:r>
            <a:r>
              <a:rPr sz="980" b="0" dirty="0">
                <a:solidFill>
                  <a:srgbClr val="FFFFFF"/>
                </a:solidFill>
                <a:latin typeface="Aptos"/>
              </a:rPr>
              <a:t>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2587752" y="3246120"/>
            <a:ext cx="201168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834640" y="2514600"/>
            <a:ext cx="1874519" cy="1508760"/>
          </a:xfrm>
          <a:prstGeom prst="roundRect">
            <a:avLst/>
          </a:prstGeom>
          <a:solidFill>
            <a:srgbClr val="32A596"/>
          </a:solidFill>
          <a:ln>
            <a:solidFill>
              <a:srgbClr val="32A5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Aptos"/>
              </a:rPr>
              <a:t>2
</a:t>
            </a:r>
            <a:r>
              <a:rPr lang="ru-RU" sz="1600" b="1" dirty="0">
                <a:solidFill>
                  <a:srgbClr val="FFFFFF"/>
                </a:solidFill>
                <a:latin typeface="Aptos"/>
              </a:rPr>
              <a:t>Сегменты рынка</a:t>
            </a:r>
            <a:endParaRPr sz="1600" b="1" dirty="0">
              <a:solidFill>
                <a:srgbClr val="FFFFFF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lang="ru-RU" sz="980" b="0" dirty="0">
                <a:solidFill>
                  <a:srgbClr val="FFFFFF"/>
                </a:solidFill>
                <a:latin typeface="Aptos"/>
              </a:rPr>
              <a:t>Отраслевые рабочие группы выносят на повестку конкретные изменения и экспертные знания.</a:t>
            </a:r>
            <a:endParaRPr sz="980" b="0" dirty="0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9" name="Connector 8"/>
          <p:cNvCxnSpPr/>
          <p:nvPr/>
        </p:nvCxnSpPr>
        <p:spPr>
          <a:xfrm>
            <a:off x="4736591" y="3246120"/>
            <a:ext cx="201169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83480" y="2514600"/>
            <a:ext cx="1874519" cy="1508760"/>
          </a:xfrm>
          <a:prstGeom prst="roundRect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Aptos"/>
              </a:rPr>
              <a:t>3
</a:t>
            </a:r>
            <a:r>
              <a:rPr lang="ru-RU" sz="1600" b="1" dirty="0">
                <a:solidFill>
                  <a:srgbClr val="FFFFFF"/>
                </a:solidFill>
                <a:latin typeface="Aptos"/>
              </a:rPr>
              <a:t>Отраслевые палаты</a:t>
            </a:r>
            <a:endParaRPr sz="1600" b="1" dirty="0">
              <a:solidFill>
                <a:srgbClr val="FFFFFF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lang="ru-RU" sz="900" b="0" dirty="0">
                <a:solidFill>
                  <a:srgbClr val="FFFFFF"/>
                </a:solidFill>
                <a:latin typeface="Aptos"/>
              </a:rPr>
              <a:t>Представители образования и бизнеса обсуждают вопросы на отраслевом уровне в формате равноправного партнёрства.</a:t>
            </a:r>
            <a:endParaRPr sz="900" b="0" dirty="0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11" name="Connector 10"/>
          <p:cNvCxnSpPr/>
          <p:nvPr/>
        </p:nvCxnSpPr>
        <p:spPr>
          <a:xfrm>
            <a:off x="6885432" y="3246120"/>
            <a:ext cx="201168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32320" y="2514600"/>
            <a:ext cx="1874519" cy="1508760"/>
          </a:xfrm>
          <a:prstGeom prst="roundRect">
            <a:avLst/>
          </a:prstGeom>
          <a:solidFill>
            <a:srgbClr val="EC8420"/>
          </a:solidFill>
          <a:ln>
            <a:solidFill>
              <a:srgbClr val="EC84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Aptos"/>
              </a:rPr>
              <a:t>4
</a:t>
            </a:r>
            <a:r>
              <a:rPr lang="ru-RU" sz="1600" b="1" dirty="0">
                <a:solidFill>
                  <a:srgbClr val="FFFFFF"/>
                </a:solidFill>
                <a:latin typeface="Aptos"/>
              </a:rPr>
              <a:t>Совет </a:t>
            </a:r>
            <a:r>
              <a:rPr sz="1600" b="1" dirty="0">
                <a:solidFill>
                  <a:srgbClr val="FFFFFF"/>
                </a:solidFill>
                <a:latin typeface="Aptos"/>
              </a:rPr>
              <a:t>SBB </a:t>
            </a:r>
          </a:p>
          <a:p>
            <a:pPr algn="ctr">
              <a:spcBef>
                <a:spcPts val="300"/>
              </a:spcBef>
            </a:pPr>
            <a:r>
              <a:rPr lang="ru-RU" sz="980" b="0" dirty="0">
                <a:solidFill>
                  <a:srgbClr val="FFFFFF"/>
                </a:solidFill>
                <a:latin typeface="Aptos"/>
              </a:rPr>
              <a:t>Получает консультации по вопросам выполнения уставных задач и общесистемной координации.</a:t>
            </a:r>
            <a:endParaRPr sz="980" b="0" dirty="0">
              <a:solidFill>
                <a:srgbClr val="FFFFFF"/>
              </a:solidFill>
              <a:latin typeface="Aptos"/>
            </a:endParaRPr>
          </a:p>
        </p:txBody>
      </p:sp>
      <p:cxnSp>
        <p:nvCxnSpPr>
          <p:cNvPr id="13" name="Connector 12"/>
          <p:cNvCxnSpPr/>
          <p:nvPr/>
        </p:nvCxnSpPr>
        <p:spPr>
          <a:xfrm>
            <a:off x="9034272" y="3246120"/>
            <a:ext cx="201168" cy="0"/>
          </a:xfrm>
          <a:prstGeom prst="line">
            <a:avLst/>
          </a:prstGeom>
          <a:ln w="21590">
            <a:solidFill>
              <a:srgbClr val="5F6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281160" y="2514600"/>
            <a:ext cx="2071784" cy="1508760"/>
          </a:xfrm>
          <a:prstGeom prst="roundRect">
            <a:avLst/>
          </a:prstGeom>
          <a:solidFill>
            <a:srgbClr val="EFB934"/>
          </a:solidFill>
          <a:ln>
            <a:solidFill>
              <a:srgbClr val="EFB9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sz="1600" b="1" dirty="0">
                <a:solidFill>
                  <a:srgbClr val="1D2837"/>
                </a:solidFill>
                <a:latin typeface="Aptos"/>
              </a:rPr>
              <a:t>5
</a:t>
            </a:r>
            <a:r>
              <a:rPr lang="ru-RU" sz="1600" b="1" dirty="0">
                <a:solidFill>
                  <a:srgbClr val="1D2837"/>
                </a:solidFill>
                <a:latin typeface="Aptos"/>
              </a:rPr>
              <a:t>Реализация</a:t>
            </a:r>
            <a:endParaRPr sz="1600" b="1" dirty="0">
              <a:solidFill>
                <a:srgbClr val="1D2837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lang="ru-RU" sz="980" b="0" dirty="0">
                <a:solidFill>
                  <a:srgbClr val="1D2837"/>
                </a:solidFill>
                <a:latin typeface="Aptos"/>
              </a:rPr>
              <a:t>Обновление квалификаций, меры в сфере обучения на рабочем месте (ОРМ), информация о  рынке труда и решения по региональному обеспечению.</a:t>
            </a:r>
            <a:endParaRPr sz="98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1560" y="4983480"/>
            <a:ext cx="9281160" cy="73152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300" b="1" dirty="0">
                <a:solidFill>
                  <a:srgbClr val="1D2837"/>
                </a:solidFill>
                <a:latin typeface="Aptos"/>
              </a:rPr>
              <a:t>Ключевой момент</a:t>
            </a:r>
          </a:p>
          <a:p>
            <a:pPr algn="ctr"/>
            <a:r>
              <a:rPr lang="ru-RU" sz="1220" b="0" dirty="0">
                <a:solidFill>
                  <a:srgbClr val="1D2837"/>
                </a:solidFill>
                <a:latin typeface="Aptos"/>
              </a:rPr>
              <a:t>Палата не заменяет школы или министерства. Она создаёт формальный механизм взаимодействия, в рамках которого отраслевые данные и экспертиза преобразуются в рекомендации, на основе которых SBB может принимать решения.</a:t>
            </a:r>
            <a:endParaRPr sz="1220" b="0" dirty="0">
              <a:solidFill>
                <a:srgbClr val="1D2837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29184"/>
            <a:ext cx="17082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99"/>
                </a:solidFill>
                <a:latin typeface="Aptos"/>
              </a:rPr>
              <a:t>Опыт Нидерландов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218" y="683788"/>
            <a:ext cx="118955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D2837"/>
                </a:solidFill>
                <a:latin typeface="Aptos"/>
              </a:rPr>
              <a:t>Почему отраслевые палаты важны для взаимодействия с работодателями</a:t>
            </a:r>
            <a:endParaRPr sz="2800" b="1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1307592"/>
            <a:ext cx="10972800" cy="18288"/>
          </a:xfrm>
          <a:prstGeom prst="rect">
            <a:avLst/>
          </a:prstGeom>
          <a:solidFill>
            <a:srgbClr val="CDDB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85800" y="1572768"/>
            <a:ext cx="10515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5B99"/>
                </a:solidFill>
                <a:latin typeface="Aptos"/>
              </a:rPr>
              <a:t>Урок управления</a:t>
            </a:r>
          </a:p>
          <a:p>
            <a:r>
              <a:rPr lang="ru-RU" sz="1500" b="0" dirty="0">
                <a:solidFill>
                  <a:srgbClr val="1D2837"/>
                </a:solidFill>
                <a:latin typeface="Aptos"/>
              </a:rPr>
              <a:t>Они обеспечивают устойчивый механизм преобразования мнения работодателей в практические результаты для системы навыков и квалификаций.</a:t>
            </a:r>
            <a:endParaRPr sz="150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" y="2423160"/>
            <a:ext cx="438912" cy="438912"/>
          </a:xfrm>
          <a:prstGeom prst="ellipse">
            <a:avLst/>
          </a:prstGeom>
          <a:solidFill>
            <a:srgbClr val="005B99"/>
          </a:solidFill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17320" y="2313432"/>
            <a:ext cx="909828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005B99"/>
                </a:solidFill>
                <a:latin typeface="Aptos"/>
              </a:rPr>
              <a:t>Встроено в систему</a:t>
            </a:r>
          </a:p>
          <a:p>
            <a:pPr algn="ctr"/>
            <a:r>
              <a:rPr lang="ru-RU" sz="1250" b="0" dirty="0">
                <a:solidFill>
                  <a:srgbClr val="1D2837"/>
                </a:solidFill>
                <a:latin typeface="Aptos"/>
              </a:rPr>
              <a:t>Участие работодателей не носит разовый или неформальный характер: оно осуществляется через официальные таблицы, сегменты рынка и установленные законом процедуры SBB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822960" y="3566160"/>
            <a:ext cx="438912" cy="438912"/>
          </a:xfrm>
          <a:prstGeom prst="ellipse">
            <a:avLst/>
          </a:prstGeom>
          <a:solidFill>
            <a:srgbClr val="32A596"/>
          </a:solidFill>
          <a:ln>
            <a:solidFill>
              <a:srgbClr val="32A5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17320" y="3456431"/>
            <a:ext cx="909828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32A596"/>
                </a:solidFill>
                <a:latin typeface="Aptos"/>
              </a:rPr>
              <a:t>Функция центра знаний</a:t>
            </a:r>
          </a:p>
          <a:p>
            <a:pPr algn="ctr"/>
            <a:r>
              <a:rPr lang="ru-RU" sz="1250" b="0" dirty="0">
                <a:solidFill>
                  <a:srgbClr val="1D2837"/>
                </a:solidFill>
                <a:latin typeface="Aptos"/>
              </a:rPr>
              <a:t>Палаты используют отраслевой анализ, данные рынка труда и практические сигналы из сферы обучения на рабочем месте (ОРМ) для формирования общей аналитической базы.</a:t>
            </a:r>
            <a:endParaRPr sz="12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2960" y="4709160"/>
            <a:ext cx="438912" cy="438912"/>
          </a:xfrm>
          <a:prstGeom prst="ellipse">
            <a:avLst/>
          </a:prstGeom>
          <a:solidFill>
            <a:srgbClr val="DD4F3E"/>
          </a:solidFill>
          <a:ln>
            <a:solidFill>
              <a:srgbClr val="DD4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7320" y="4599432"/>
            <a:ext cx="909828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lang="ru-RU" sz="1500" b="1" dirty="0">
                <a:solidFill>
                  <a:srgbClr val="DD4F3E"/>
                </a:solidFill>
                <a:latin typeface="Aptos"/>
              </a:rPr>
              <a:t>Четкое разделение ролей</a:t>
            </a:r>
          </a:p>
          <a:p>
            <a:pPr algn="ctr"/>
            <a:r>
              <a:rPr lang="ru-RU" sz="1250" b="0" dirty="0">
                <a:solidFill>
                  <a:srgbClr val="1D2837"/>
                </a:solidFill>
                <a:latin typeface="Aptos"/>
              </a:rPr>
              <a:t>Работодатели влияют на содержание квалификаций и обучение на рабочем месте, в то время как учреждения профессионального образования и обучения  (ПОО) разрабатывают и реализуют учебные программы</a:t>
            </a:r>
            <a:r>
              <a:rPr sz="1250" b="0" dirty="0">
                <a:solidFill>
                  <a:srgbClr val="1D2837"/>
                </a:solidFill>
                <a:latin typeface="Aptos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5715000"/>
            <a:ext cx="9692640" cy="685800"/>
          </a:xfrm>
          <a:prstGeom prst="roundRect">
            <a:avLst/>
          </a:prstGeom>
          <a:solidFill>
            <a:srgbClr val="F6F8FB"/>
          </a:solidFill>
          <a:ln>
            <a:solidFill>
              <a:srgbClr val="CDDB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54864" rtlCol="0" anchor="ctr"/>
          <a:lstStyle/>
          <a:p>
            <a:pPr algn="ctr"/>
            <a:r>
              <a:rPr lang="ru-RU" sz="1230" b="1" dirty="0">
                <a:solidFill>
                  <a:srgbClr val="1D2837"/>
                </a:solidFill>
                <a:latin typeface="Aptos"/>
              </a:rPr>
              <a:t>Вывод из опыта страны</a:t>
            </a:r>
          </a:p>
          <a:p>
            <a:pPr algn="ctr"/>
            <a:r>
              <a:rPr lang="ru-RU" sz="1150" b="0" dirty="0">
                <a:solidFill>
                  <a:srgbClr val="1D2837"/>
                </a:solidFill>
                <a:latin typeface="Aptos"/>
              </a:rPr>
              <a:t>Отраслевые палаты SBB демонстрируют, как участие работодателей может быть институционализировано  в виде регулярного, основанного на данных процесса управления, а не сводиться лишь к консультациям.</a:t>
            </a:r>
            <a:endParaRPr sz="1150" b="0" dirty="0">
              <a:solidFill>
                <a:srgbClr val="1D2837"/>
              </a:solidFill>
              <a:latin typeface="Apto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" y="6437376"/>
            <a:ext cx="63369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5F6E80"/>
                </a:solidFill>
                <a:latin typeface="Aptos"/>
              </a:rPr>
              <a:t>Источники</a:t>
            </a:r>
            <a:r>
              <a:rPr sz="800" b="0" dirty="0">
                <a:solidFill>
                  <a:srgbClr val="5F6E80"/>
                </a:solidFill>
                <a:latin typeface="Aptos"/>
              </a:rPr>
              <a:t>: </a:t>
            </a:r>
            <a:r>
              <a:rPr lang="ru-RU" sz="800" b="0" dirty="0">
                <a:solidFill>
                  <a:srgbClr val="5F6E80"/>
                </a:solidFill>
                <a:latin typeface="Aptos"/>
              </a:rPr>
              <a:t>Публичные материалы SBB и MBO </a:t>
            </a:r>
            <a:r>
              <a:rPr lang="ru-RU" sz="800" b="0" dirty="0" err="1">
                <a:solidFill>
                  <a:srgbClr val="5F6E80"/>
                </a:solidFill>
                <a:latin typeface="Aptos"/>
              </a:rPr>
              <a:t>Raad</a:t>
            </a:r>
            <a:r>
              <a:rPr lang="ru-RU" sz="800" b="0" dirty="0">
                <a:solidFill>
                  <a:srgbClr val="5F6E80"/>
                </a:solidFill>
                <a:latin typeface="Aptos"/>
              </a:rPr>
              <a:t>; страница SEOR с отраслевыми анализами, используемыми отраслевыми палатами SBB.</a:t>
            </a:r>
            <a:endParaRPr sz="800" b="0" dirty="0">
              <a:solidFill>
                <a:srgbClr val="5F6E80"/>
              </a:solidFill>
              <a:latin typeface="Apt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61d37e4aa1960fcbd4a976e882cb1bfa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b6b0a3ba9366afb2b3b3a0d426399ddb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952A0-0F93-435E-9345-FB1483D8223D}">
  <ds:schemaRefs>
    <ds:schemaRef ds:uri="http://schemas.microsoft.com/office/2006/metadata/properties"/>
    <ds:schemaRef ds:uri="http://schemas.microsoft.com/office/infopath/2007/PartnerControls"/>
    <ds:schemaRef ds:uri="5bf4adf3-0360-4285-b414-8a1933b4cf43"/>
    <ds:schemaRef ds:uri="f3ae32bb-a161-4da2-a912-3fd4ef5c7b4c"/>
  </ds:schemaRefs>
</ds:datastoreItem>
</file>

<file path=customXml/itemProps2.xml><?xml version="1.0" encoding="utf-8"?>
<ds:datastoreItem xmlns:ds="http://schemas.openxmlformats.org/officeDocument/2006/customXml" ds:itemID="{F31AD40C-33A2-48F9-87AC-5AE806F53F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FFB3F-77B8-4F09-BF95-A35E79310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1722</Words>
  <Application>Microsoft Office PowerPoint</Application>
  <PresentationFormat>Широкоэкранный</PresentationFormat>
  <Paragraphs>184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Aptos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Pasqualino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Netherlands country case</dc:title>
  <dc:subject>Netherlands country case: employer engagement in sectoral skills governance</dc:subject>
  <dc:creator>OpenAI</dc:creator>
  <cp:lastModifiedBy>Ассоциация развития образования в Кыргызстане</cp:lastModifiedBy>
  <cp:revision>24</cp:revision>
  <dcterms:created xsi:type="dcterms:W3CDTF">2026-05-06T13:50:01Z</dcterms:created>
  <dcterms:modified xsi:type="dcterms:W3CDTF">2026-05-09T17:24:33Z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