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65" r:id="rId6"/>
    <p:sldId id="266" r:id="rId7"/>
    <p:sldId id="267" r:id="rId8"/>
    <p:sldId id="268" r:id="rId9"/>
    <p:sldId id="270" r:id="rId10"/>
    <p:sldId id="259" r:id="rId11"/>
    <p:sldId id="260" r:id="rId12"/>
    <p:sldId id="264" r:id="rId13"/>
    <p:sldId id="261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2" d="100"/>
          <a:sy n="122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qualino Mare (ETF)" userId="a862b087-1fc9-4a7c-8918-0ebf48accb60" providerId="ADAL" clId="{9C5D3A61-BE38-4A43-8432-482CA742DC09}"/>
    <pc:docChg chg="delSld modSld">
      <pc:chgData name="Pasqualino Mare (ETF)" userId="a862b087-1fc9-4a7c-8918-0ebf48accb60" providerId="ADAL" clId="{9C5D3A61-BE38-4A43-8432-482CA742DC09}" dt="2026-05-07T11:43:19.205" v="22" actId="20577"/>
      <pc:docMkLst>
        <pc:docMk/>
      </pc:docMkLst>
      <pc:sldChg chg="modSp mod">
        <pc:chgData name="Pasqualino Mare (ETF)" userId="a862b087-1fc9-4a7c-8918-0ebf48accb60" providerId="ADAL" clId="{9C5D3A61-BE38-4A43-8432-482CA742DC09}" dt="2026-05-07T11:42:59.790" v="15" actId="20577"/>
        <pc:sldMkLst>
          <pc:docMk/>
          <pc:sldMk cId="0" sldId="268"/>
        </pc:sldMkLst>
        <pc:spChg chg="mod">
          <ac:chgData name="Pasqualino Mare (ETF)" userId="a862b087-1fc9-4a7c-8918-0ebf48accb60" providerId="ADAL" clId="{9C5D3A61-BE38-4A43-8432-482CA742DC09}" dt="2026-05-07T11:42:59.790" v="15" actId="20577"/>
          <ac:spMkLst>
            <pc:docMk/>
            <pc:sldMk cId="0" sldId="268"/>
            <ac:spMk id="14" creationId="{00000000-0000-0000-0000-000000000000}"/>
          </ac:spMkLst>
        </pc:spChg>
      </pc:sldChg>
      <pc:sldChg chg="del">
        <pc:chgData name="Pasqualino Mare (ETF)" userId="a862b087-1fc9-4a7c-8918-0ebf48accb60" providerId="ADAL" clId="{9C5D3A61-BE38-4A43-8432-482CA742DC09}" dt="2026-05-07T11:43:08.164" v="16" actId="47"/>
        <pc:sldMkLst>
          <pc:docMk/>
          <pc:sldMk cId="0" sldId="269"/>
        </pc:sldMkLst>
      </pc:sldChg>
      <pc:sldChg chg="modSp mod">
        <pc:chgData name="Pasqualino Mare (ETF)" userId="a862b087-1fc9-4a7c-8918-0ebf48accb60" providerId="ADAL" clId="{9C5D3A61-BE38-4A43-8432-482CA742DC09}" dt="2026-05-07T11:43:19.205" v="22" actId="20577"/>
        <pc:sldMkLst>
          <pc:docMk/>
          <pc:sldMk cId="0" sldId="270"/>
        </pc:sldMkLst>
        <pc:spChg chg="mod">
          <ac:chgData name="Pasqualino Mare (ETF)" userId="a862b087-1fc9-4a7c-8918-0ebf48accb60" providerId="ADAL" clId="{9C5D3A61-BE38-4A43-8432-482CA742DC09}" dt="2026-05-07T11:43:19.205" v="22" actId="20577"/>
          <ac:spMkLst>
            <pc:docMk/>
            <pc:sldMk cId="0" sldId="27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6FA"/>
          </a:solidFill>
          <a:ln w="12700">
            <a:solidFill>
              <a:srgbClr val="F3F6F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3" name="Image 0" descr="/mnt/data/mbo_training.jpg"/>
          <p:cNvPicPr>
            <a:picLocks noChangeAspect="1"/>
          </p:cNvPicPr>
          <p:nvPr/>
        </p:nvPicPr>
        <p:blipFill>
          <a:blip r:embed="rId3"/>
          <a:srcRect l="11800" r="11800"/>
          <a:stretch/>
        </p:blipFill>
        <p:spPr>
          <a:xfrm>
            <a:off x="6949440" y="0"/>
            <a:ext cx="5239512" cy="6858000"/>
          </a:xfrm>
          <a:prstGeom prst="rect">
            <a:avLst/>
          </a:prstGeom>
        </p:spPr>
      </p:pic>
      <p:pic>
        <p:nvPicPr>
          <p:cNvPr id="4" name="Image 1" descr="/mnt/data/sbb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502920"/>
            <a:ext cx="640080" cy="640080"/>
          </a:xfrm>
          <a:prstGeom prst="rect">
            <a:avLst/>
          </a:prstGeom>
        </p:spPr>
      </p:pic>
      <p:pic>
        <p:nvPicPr>
          <p:cNvPr id="5" name="Image 2" descr="/mnt/data/mbo_raad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320" y="640080"/>
            <a:ext cx="914400" cy="25603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40080" y="201168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05B96"/>
                </a:solidFill>
              </a:rPr>
              <a:t>Netherlands</a:t>
            </a:r>
            <a:endParaRPr lang="en-US" sz="2100" dirty="0"/>
          </a:p>
        </p:txBody>
      </p:sp>
      <p:sp>
        <p:nvSpPr>
          <p:cNvPr id="7" name="Text 2"/>
          <p:cNvSpPr/>
          <p:nvPr/>
        </p:nvSpPr>
        <p:spPr>
          <a:xfrm>
            <a:off x="640080" y="2514600"/>
            <a:ext cx="59436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17202A"/>
                </a:solidFill>
              </a:rPr>
              <a:t>Employer engagement in sectoral skills governance</a:t>
            </a:r>
            <a:endParaRPr lang="en-US" sz="3800" dirty="0"/>
          </a:p>
        </p:txBody>
      </p:sp>
      <p:sp>
        <p:nvSpPr>
          <p:cNvPr id="8" name="Text 3"/>
          <p:cNvSpPr/>
          <p:nvPr/>
        </p:nvSpPr>
        <p:spPr>
          <a:xfrm>
            <a:off x="658368" y="3852515"/>
            <a:ext cx="5029200" cy="6022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F6C7B"/>
                </a:solidFill>
              </a:rPr>
              <a:t>Country case for the first PPT section  Pasqualino Mare, ETF Senior Expert</a:t>
            </a:r>
            <a:endParaRPr lang="en-US" sz="1600" dirty="0"/>
          </a:p>
        </p:txBody>
      </p:sp>
      <p:sp>
        <p:nvSpPr>
          <p:cNvPr id="9" name="Shape 4"/>
          <p:cNvSpPr/>
          <p:nvPr/>
        </p:nvSpPr>
        <p:spPr>
          <a:xfrm>
            <a:off x="658368" y="4709160"/>
            <a:ext cx="1508760" cy="347472"/>
          </a:xfrm>
          <a:prstGeom prst="roundRect">
            <a:avLst>
              <a:gd name="adj" fmla="val 21053"/>
            </a:avLst>
          </a:prstGeom>
          <a:solidFill>
            <a:srgbClr val="D7E2EF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5"/>
          <p:cNvSpPr/>
          <p:nvPr/>
        </p:nvSpPr>
        <p:spPr>
          <a:xfrm>
            <a:off x="768096" y="4791456"/>
            <a:ext cx="12893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7202A"/>
                </a:solidFill>
              </a:rPr>
              <a:t>knowledge centres</a:t>
            </a:r>
            <a:endParaRPr lang="en-US" sz="900" dirty="0"/>
          </a:p>
        </p:txBody>
      </p:sp>
      <p:sp>
        <p:nvSpPr>
          <p:cNvPr id="11" name="Shape 6"/>
          <p:cNvSpPr/>
          <p:nvPr/>
        </p:nvSpPr>
        <p:spPr>
          <a:xfrm>
            <a:off x="2331720" y="4709160"/>
            <a:ext cx="1508760" cy="347472"/>
          </a:xfrm>
          <a:prstGeom prst="roundRect">
            <a:avLst>
              <a:gd name="adj" fmla="val 21053"/>
            </a:avLst>
          </a:prstGeom>
          <a:solidFill>
            <a:srgbClr val="D7E2EF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7"/>
          <p:cNvSpPr/>
          <p:nvPr/>
        </p:nvSpPr>
        <p:spPr>
          <a:xfrm>
            <a:off x="2441448" y="4791456"/>
            <a:ext cx="12893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7202A"/>
                </a:solidFill>
              </a:rPr>
              <a:t>qualification files</a:t>
            </a:r>
            <a:endParaRPr lang="en-US" sz="900" dirty="0"/>
          </a:p>
        </p:txBody>
      </p:sp>
      <p:sp>
        <p:nvSpPr>
          <p:cNvPr id="13" name="Shape 8"/>
          <p:cNvSpPr/>
          <p:nvPr/>
        </p:nvSpPr>
        <p:spPr>
          <a:xfrm>
            <a:off x="4005072" y="4709160"/>
            <a:ext cx="1417320" cy="347472"/>
          </a:xfrm>
          <a:prstGeom prst="roundRect">
            <a:avLst>
              <a:gd name="adj" fmla="val 21053"/>
            </a:avLst>
          </a:prstGeom>
          <a:solidFill>
            <a:srgbClr val="D7E2EF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9"/>
          <p:cNvSpPr/>
          <p:nvPr/>
        </p:nvSpPr>
        <p:spPr>
          <a:xfrm>
            <a:off x="4114800" y="4791456"/>
            <a:ext cx="119786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7202A"/>
                </a:solidFill>
              </a:rPr>
              <a:t>regional delivery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92608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05B96"/>
                </a:solidFill>
              </a:rPr>
              <a:t>NETHERLANDS COUNTRY CASE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961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7202A"/>
                </a:solidFill>
              </a:rPr>
              <a:t>2. Employers influence curricula through qualification files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64240" cy="0"/>
          </a:xfrm>
          <a:prstGeom prst="line">
            <a:avLst/>
          </a:prstGeom>
          <a:noFill/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658368" y="1371600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5F6C7B"/>
                </a:solidFill>
              </a:rPr>
              <a:t>Clear roles prevent capture and keep education providers responsible for pedagogy.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2057400" y="3063240"/>
            <a:ext cx="1371600" cy="0"/>
          </a:xfrm>
          <a:prstGeom prst="line">
            <a:avLst/>
          </a:prstGeom>
          <a:noFill/>
          <a:ln w="38100">
            <a:solidFill>
              <a:srgbClr val="D7E2E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4572000" y="3063240"/>
            <a:ext cx="1371600" cy="0"/>
          </a:xfrm>
          <a:prstGeom prst="line">
            <a:avLst/>
          </a:prstGeom>
          <a:noFill/>
          <a:ln w="38100">
            <a:solidFill>
              <a:srgbClr val="D7E2E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7086600" y="3063240"/>
            <a:ext cx="1371600" cy="0"/>
          </a:xfrm>
          <a:prstGeom prst="line">
            <a:avLst/>
          </a:prstGeom>
          <a:noFill/>
          <a:ln w="38100">
            <a:solidFill>
              <a:srgbClr val="D7E2E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685800" y="2240280"/>
            <a:ext cx="1965960" cy="164592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25400">
            <a:solidFill>
              <a:srgbClr val="005B9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822960" y="2487168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5B96"/>
                </a:solidFill>
              </a:rPr>
              <a:t>Employers &amp; sectors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68680" y="2971800"/>
            <a:ext cx="1600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5F6C7B"/>
                </a:solidFill>
              </a:rPr>
              <a:t>Define occupational requirements and signal skills needs.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3200400" y="2240280"/>
            <a:ext cx="1965960" cy="164592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254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3337560" y="2487168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A9D8F"/>
                </a:solidFill>
              </a:rPr>
              <a:t>SBB qualification files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383280" y="2971800"/>
            <a:ext cx="1600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5F6C7B"/>
                </a:solidFill>
              </a:rPr>
              <a:t>Translate requirements into national qualification dossiers.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5715000" y="2240280"/>
            <a:ext cx="1965960" cy="164592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25400">
            <a:solidFill>
              <a:srgbClr val="D64A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5852160" y="2487168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64A3A"/>
                </a:solidFill>
              </a:rPr>
              <a:t>MBO (VET) colleges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897880" y="2971800"/>
            <a:ext cx="1600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5F6C7B"/>
                </a:solidFill>
              </a:rPr>
              <a:t>Formulate curricula and teaching plans on the basis of files.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8229600" y="2240280"/>
            <a:ext cx="1965960" cy="164592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25400">
            <a:solidFill>
              <a:srgbClr val="F2B6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8366760" y="2487168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2B632"/>
                </a:solidFill>
              </a:rPr>
              <a:t>Students &amp; firms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412480" y="2971800"/>
            <a:ext cx="1600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5F6C7B"/>
                </a:solidFill>
              </a:rPr>
              <a:t>Apply learning through internships / apprenticeships in accredited firms.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822960" y="4663440"/>
            <a:ext cx="9601200" cy="777240"/>
          </a:xfrm>
          <a:prstGeom prst="rect">
            <a:avLst/>
          </a:prstGeom>
          <a:solidFill>
            <a:srgbClr val="F3F6FA"/>
          </a:solidFill>
          <a:ln w="12700">
            <a:solidFill>
              <a:srgbClr val="F3F6F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1051560" y="4882896"/>
            <a:ext cx="9144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202A"/>
                </a:solidFill>
              </a:rPr>
              <a:t>Interpretation for sectoral governance: employers do not own curricula, but they have structured entry points into the qualification content that shapes curricula.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92608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05B96"/>
                </a:solidFill>
              </a:rPr>
              <a:t>NETHERLANDS COUNTRY CASE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961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7202A"/>
                </a:solidFill>
              </a:rPr>
              <a:t>3. National coordination + regional delivery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64240" cy="0"/>
          </a:xfrm>
          <a:prstGeom prst="line">
            <a:avLst/>
          </a:prstGeom>
          <a:noFill/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640080" y="1389888"/>
            <a:ext cx="5212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5B96"/>
                </a:solidFill>
              </a:rPr>
              <a:t>Why this matters for fast-moving sectors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40080" y="1737360"/>
            <a:ext cx="5394960" cy="20116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r>
              <a:rPr lang="en-US" sz="1500" dirty="0">
                <a:solidFill>
                  <a:srgbClr val="17202A"/>
                </a:solidFill>
              </a:rPr>
              <a:t>National layer aligns standards, data and qualification updates across sectors.</a:t>
            </a:r>
            <a:endParaRPr lang="en-US" sz="1500" dirty="0"/>
          </a:p>
          <a:p>
            <a:r>
              <a:rPr lang="en-US" sz="1500" dirty="0">
                <a:solidFill>
                  <a:srgbClr val="17202A"/>
                </a:solidFill>
              </a:rPr>
              <a:t>Regional/local layer connects MBO (VET) colleges and training companies to investment patterns and labour-market demand.</a:t>
            </a:r>
            <a:endParaRPr lang="en-US" sz="1500" dirty="0"/>
          </a:p>
          <a:p>
            <a:r>
              <a:rPr lang="en-US" sz="1500" dirty="0">
                <a:solidFill>
                  <a:srgbClr val="17202A"/>
                </a:solidFill>
              </a:rPr>
              <a:t>This is especially relevant for energy, transport, logistics, construction and digital transitions.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6629400" y="1645920"/>
            <a:ext cx="4023360" cy="1143000"/>
          </a:xfrm>
          <a:prstGeom prst="roundRect">
            <a:avLst>
              <a:gd name="adj" fmla="val 9600"/>
            </a:avLst>
          </a:prstGeom>
          <a:solidFill>
            <a:srgbClr val="005B96"/>
          </a:solidFill>
          <a:ln w="12700">
            <a:solidFill>
              <a:srgbClr val="005B9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6949440" y="1947672"/>
            <a:ext cx="3383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</a:rPr>
              <a:t>National coordination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</a:rPr>
              <a:t>SBB / qualification structure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8641080" y="2907792"/>
            <a:ext cx="0" cy="822960"/>
          </a:xfrm>
          <a:prstGeom prst="line">
            <a:avLst/>
          </a:prstGeom>
          <a:noFill/>
          <a:ln w="38100">
            <a:solidFill>
              <a:srgbClr val="D7E2E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8"/>
          <p:cNvSpPr/>
          <p:nvPr/>
        </p:nvSpPr>
        <p:spPr>
          <a:xfrm>
            <a:off x="6629400" y="3977640"/>
            <a:ext cx="4023360" cy="1143000"/>
          </a:xfrm>
          <a:prstGeom prst="roundRect">
            <a:avLst>
              <a:gd name="adj" fmla="val 9600"/>
            </a:avLst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6949440" y="4279392"/>
            <a:ext cx="3383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</a:rPr>
              <a:t>Regional delivery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</a:rPr>
              <a:t>MBO colleges + firms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6583680" y="5806440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5F6C7B"/>
                </a:solidFill>
              </a:rPr>
              <a:t>Interface: where sector intelligence becomes practical provision</a:t>
            </a:r>
            <a:endParaRPr lang="en-US" sz="1100" dirty="0"/>
          </a:p>
        </p:txBody>
      </p:sp>
      <p:pic>
        <p:nvPicPr>
          <p:cNvPr id="13" name="Image 0" descr="/mnt/data/mbo_raad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4434840"/>
            <a:ext cx="1234440" cy="347472"/>
          </a:xfrm>
          <a:prstGeom prst="rect">
            <a:avLst/>
          </a:prstGeom>
        </p:spPr>
      </p:pic>
      <p:pic>
        <p:nvPicPr>
          <p:cNvPr id="14" name="Image 1" descr="/mnt/data/sbb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206240"/>
            <a:ext cx="685800" cy="68580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246120" y="4343400"/>
            <a:ext cx="2560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5F6C7B"/>
                </a:solidFill>
              </a:rPr>
              <a:t>Institutional bridge: MBO Raad represents VET colleges; SBB links vocational education and business around qualifications, exams and work placement.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004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5B99"/>
                </a:solidFill>
                <a:latin typeface="Aptos"/>
              </a:rPr>
              <a:t>NETHERLANDS COUNTRY CASE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658368"/>
            <a:ext cx="10972800" cy="685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2837"/>
                </a:solidFill>
                <a:latin typeface="Aptos"/>
              </a:rPr>
              <a:t>From data to intelligence, knowledge and decision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" y="1280160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de05a1b3-44a6-5b1c-b5a4-d987994b0e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536192"/>
            <a:ext cx="6309360" cy="3549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1664208"/>
            <a:ext cx="3840480" cy="374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700" b="1">
                <a:solidFill>
                  <a:srgbClr val="005B99"/>
                </a:solidFill>
                <a:latin typeface="Aptos"/>
              </a:rPr>
              <a:t>Why this matters in the Dutch system</a:t>
            </a:r>
          </a:p>
          <a:p>
            <a:pPr>
              <a:spcBef>
                <a:spcPts val="600"/>
              </a:spcBef>
            </a:pPr>
            <a:r>
              <a:rPr sz="1300">
                <a:solidFill>
                  <a:srgbClr val="1D2837"/>
                </a:solidFill>
                <a:latin typeface="Aptos"/>
              </a:rPr>
              <a:t>Raw data only becomes useful when an intermediary turns it into labour-market intelligence.</a:t>
            </a:r>
          </a:p>
          <a:p>
            <a:pPr>
              <a:spcBef>
                <a:spcPts val="600"/>
              </a:spcBef>
            </a:pPr>
            <a:r>
              <a:rPr sz="1300">
                <a:solidFill>
                  <a:srgbClr val="1D2837"/>
                </a:solidFill>
                <a:latin typeface="Aptos"/>
              </a:rPr>
              <a:t>SBB aggregates labour-market data, employer signals and work-placement information.</a:t>
            </a:r>
          </a:p>
          <a:p>
            <a:pPr>
              <a:spcBef>
                <a:spcPts val="600"/>
              </a:spcBef>
            </a:pPr>
            <a:r>
              <a:rPr sz="1300">
                <a:solidFill>
                  <a:srgbClr val="1D2837"/>
                </a:solidFill>
                <a:latin typeface="Aptos"/>
              </a:rPr>
              <a:t>Dialogue with employers and providers turns intelligence into shared knowledge on occupations and skills needs.</a:t>
            </a:r>
          </a:p>
          <a:p>
            <a:pPr>
              <a:spcBef>
                <a:spcPts val="600"/>
              </a:spcBef>
            </a:pPr>
            <a:r>
              <a:rPr sz="1300">
                <a:solidFill>
                  <a:srgbClr val="1D2837"/>
                </a:solidFill>
                <a:latin typeface="Aptos"/>
              </a:rPr>
              <a:t>This informs decisions on qualification updates, regional provision, company accreditation and priority-setting.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0" y="5532120"/>
            <a:ext cx="3840480" cy="658368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50" b="1">
                <a:solidFill>
                  <a:srgbClr val="1D2837"/>
                </a:solidFill>
                <a:latin typeface="Aptos"/>
              </a:rPr>
              <a:t>This is why sector bodies add most value when they act as knowledge centres rather than dialogue platforms alone.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92608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05B96"/>
                </a:solidFill>
              </a:rPr>
              <a:t>NETHERLANDS COUNTRY CASE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961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7202A"/>
                </a:solidFill>
              </a:rPr>
              <a:t>Implications for sector skills councils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64240" cy="0"/>
          </a:xfrm>
          <a:prstGeom prst="line">
            <a:avLst/>
          </a:prstGeom>
          <a:noFill/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685800" y="1426464"/>
            <a:ext cx="5212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5B96"/>
                </a:solidFill>
              </a:rPr>
              <a:t>Lessons to carry forward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777240" y="1874520"/>
            <a:ext cx="10424160" cy="9144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51560" y="2103120"/>
            <a:ext cx="365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5B96"/>
                </a:solidFill>
              </a:rPr>
              <a:t>1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600200" y="2039112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7202A"/>
                </a:solidFill>
              </a:rPr>
              <a:t>Build institutions around outputs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572000" y="2039112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5F6C7B"/>
                </a:solidFill>
              </a:rPr>
              <a:t>Prioritise skills intelligence, occupational profiles, qualification updates and placement standards over dialogue alone.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777240" y="3108960"/>
            <a:ext cx="10424160" cy="914400"/>
          </a:xfrm>
          <a:prstGeom prst="roundRect">
            <a:avLst>
              <a:gd name="adj" fmla="val 8000"/>
            </a:avLst>
          </a:prstGeom>
          <a:solidFill>
            <a:srgbClr val="F8FAFC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Text 9"/>
          <p:cNvSpPr/>
          <p:nvPr/>
        </p:nvSpPr>
        <p:spPr>
          <a:xfrm>
            <a:off x="1051560" y="3337560"/>
            <a:ext cx="365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A9D8F"/>
                </a:solidFill>
              </a:rPr>
              <a:t>2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600200" y="3273552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7202A"/>
                </a:solidFill>
              </a:rPr>
              <a:t>Define interfaces with curricula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572000" y="3273552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5F6C7B"/>
                </a:solidFill>
              </a:rPr>
              <a:t>Employers influence requirements; providers translate them into teachable curricula.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777240" y="4343400"/>
            <a:ext cx="10424160" cy="9144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Text 13"/>
          <p:cNvSpPr/>
          <p:nvPr/>
        </p:nvSpPr>
        <p:spPr>
          <a:xfrm>
            <a:off x="1051560" y="4572000"/>
            <a:ext cx="365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64A3A"/>
                </a:solidFill>
              </a:rPr>
              <a:t>3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1600200" y="4507992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7202A"/>
                </a:solidFill>
              </a:rPr>
              <a:t>Combine sector + place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572000" y="4507992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5F6C7B"/>
                </a:solidFill>
              </a:rPr>
              <a:t>National coordination keeps coherence; regional delivery keeps the system responsive to investment geography.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22960" y="5532120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5B96"/>
                </a:solidFill>
              </a:rPr>
              <a:t>Bottom line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22960" y="5870448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r>
              <a:rPr sz="1400" dirty="0"/>
              <a:t>The Dutch example shows a mature model: employer engagement works because institutions produce concrete outputs and because a long tradition of social dialogue gives these arrangements trust, legitimacy and continuity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92608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05B96"/>
                </a:solidFill>
              </a:rPr>
              <a:t>NETHERLANDS COUNTRY CASE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961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7202A"/>
                </a:solidFill>
              </a:rPr>
              <a:t>The Dutch model institutionalises employer engagement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64240" cy="0"/>
          </a:xfrm>
          <a:prstGeom prst="line">
            <a:avLst/>
          </a:prstGeom>
          <a:noFill/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/>
          <p:cNvSpPr/>
          <p:nvPr/>
        </p:nvSpPr>
        <p:spPr>
          <a:xfrm>
            <a:off x="685800" y="1847088"/>
            <a:ext cx="46177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r>
              <a:rPr dirty="0"/>
              <a:t>Employer voice is built into a system — and made durable by the Dutch tradition of </a:t>
            </a:r>
            <a:r>
              <a:rPr b="1" dirty="0"/>
              <a:t>social dialogue </a:t>
            </a:r>
            <a:r>
              <a:rPr dirty="0"/>
              <a:t>— that turns sector input into qualification standards, </a:t>
            </a:r>
            <a:r>
              <a:rPr dirty="0" err="1"/>
              <a:t>labour</a:t>
            </a:r>
            <a:r>
              <a:rPr dirty="0"/>
              <a:t>-market intelligence and practical learning capacity.</a:t>
            </a:r>
          </a:p>
        </p:txBody>
      </p:sp>
      <p:pic>
        <p:nvPicPr>
          <p:cNvPr id="7" name="Image 0" descr="/mnt/data/nl_vet_ch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345" y="1417320"/>
            <a:ext cx="3452711" cy="43434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309360" y="1234440"/>
            <a:ext cx="18288" cy="4800600"/>
          </a:xfrm>
          <a:prstGeom prst="rect">
            <a:avLst/>
          </a:prstGeom>
          <a:solidFill>
            <a:srgbClr val="D7E2EF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6"/>
          <p:cNvSpPr/>
          <p:nvPr/>
        </p:nvSpPr>
        <p:spPr>
          <a:xfrm>
            <a:off x="685800" y="3429000"/>
            <a:ext cx="502920" cy="502920"/>
          </a:xfrm>
          <a:prstGeom prst="arc">
            <a:avLst/>
          </a:prstGeom>
          <a:solidFill>
            <a:srgbClr val="005B96"/>
          </a:solidFill>
          <a:ln w="12700">
            <a:solidFill>
              <a:srgbClr val="005B9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850392" y="3538728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1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1371600" y="3429000"/>
            <a:ext cx="4434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7202A"/>
                </a:solidFill>
              </a:rPr>
              <a:t>Sector expertise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371600" y="3886200"/>
            <a:ext cx="4434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70" dirty="0">
                <a:solidFill>
                  <a:srgbClr val="5F6C7B"/>
                </a:solidFill>
              </a:rPr>
              <a:t>Employers and education actors define occupational requirements and keep them updated.</a:t>
            </a:r>
            <a:endParaRPr lang="en-US" sz="970" dirty="0"/>
          </a:p>
        </p:txBody>
      </p:sp>
      <p:sp>
        <p:nvSpPr>
          <p:cNvPr id="13" name="Shape 10"/>
          <p:cNvSpPr/>
          <p:nvPr/>
        </p:nvSpPr>
        <p:spPr>
          <a:xfrm>
            <a:off x="685800" y="4480560"/>
            <a:ext cx="502920" cy="502920"/>
          </a:xfrm>
          <a:prstGeom prst="arc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850392" y="4590288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2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1371600" y="4480560"/>
            <a:ext cx="4434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7202A"/>
                </a:solidFill>
              </a:rPr>
              <a:t>National coherence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1371600" y="4937760"/>
            <a:ext cx="4434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70" dirty="0">
                <a:solidFill>
                  <a:srgbClr val="5F6C7B"/>
                </a:solidFill>
              </a:rPr>
              <a:t>A national qualification structure keeps standards portable and comparable.</a:t>
            </a:r>
            <a:endParaRPr lang="en-US" sz="970" dirty="0"/>
          </a:p>
        </p:txBody>
      </p:sp>
      <p:sp>
        <p:nvSpPr>
          <p:cNvPr id="17" name="Shape 14"/>
          <p:cNvSpPr/>
          <p:nvPr/>
        </p:nvSpPr>
        <p:spPr>
          <a:xfrm>
            <a:off x="685800" y="5486400"/>
            <a:ext cx="502920" cy="502920"/>
          </a:xfrm>
          <a:prstGeom prst="arc">
            <a:avLst/>
          </a:prstGeom>
          <a:solidFill>
            <a:srgbClr val="D64A3A"/>
          </a:solidFill>
          <a:ln w="12700">
            <a:solidFill>
              <a:srgbClr val="D64A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5"/>
          <p:cNvSpPr/>
          <p:nvPr/>
        </p:nvSpPr>
        <p:spPr>
          <a:xfrm>
            <a:off x="850392" y="5596128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3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1371600" y="5486400"/>
            <a:ext cx="4434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7202A"/>
                </a:solidFill>
              </a:rPr>
              <a:t>Regional implementation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1371600" y="5943600"/>
            <a:ext cx="4434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70" dirty="0">
                <a:solidFill>
                  <a:srgbClr val="5F6C7B"/>
                </a:solidFill>
              </a:rPr>
              <a:t>MBO colleges and accredited training companies deliver practice-based routes locally.</a:t>
            </a:r>
            <a:endParaRPr lang="en-US" sz="9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004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5B99"/>
                </a:solidFill>
                <a:latin typeface="Aptos"/>
              </a:rPr>
              <a:t>NETHERLANDS COUNTRY CASE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658368"/>
            <a:ext cx="10972800" cy="685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2837"/>
                </a:solidFill>
                <a:latin typeface="Aptos"/>
              </a:rPr>
              <a:t>Why the model has worked in the Netherlands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" y="1280160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58368" y="1691640"/>
            <a:ext cx="5440680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700" b="1" dirty="0">
                <a:solidFill>
                  <a:srgbClr val="005B99"/>
                </a:solidFill>
                <a:latin typeface="Aptos"/>
              </a:rPr>
              <a:t>Historical success factor</a:t>
            </a:r>
          </a:p>
          <a:p>
            <a:pPr>
              <a:spcBef>
                <a:spcPts val="600"/>
              </a:spcBef>
            </a:pPr>
            <a:r>
              <a:rPr sz="1400" dirty="0">
                <a:solidFill>
                  <a:srgbClr val="1D2837"/>
                </a:solidFill>
                <a:latin typeface="Aptos"/>
              </a:rPr>
              <a:t>A long tradition of social dialogue (the “polder model”) means employers, trade unions and government are used to negotiating solutions together.</a:t>
            </a:r>
          </a:p>
          <a:p>
            <a:pPr>
              <a:spcBef>
                <a:spcPts val="600"/>
              </a:spcBef>
            </a:pPr>
            <a:r>
              <a:rPr sz="1400" dirty="0">
                <a:solidFill>
                  <a:srgbClr val="1D2837"/>
                </a:solidFill>
                <a:latin typeface="Aptos"/>
              </a:rPr>
              <a:t>Institutions such as the S</a:t>
            </a:r>
            <a:r>
              <a:rPr lang="en-GB" sz="1400" dirty="0">
                <a:solidFill>
                  <a:srgbClr val="1D2837"/>
                </a:solidFill>
                <a:latin typeface="Aptos"/>
              </a:rPr>
              <a:t>BB</a:t>
            </a:r>
            <a:r>
              <a:rPr sz="1400" dirty="0">
                <a:solidFill>
                  <a:srgbClr val="1D2837"/>
                </a:solidFill>
                <a:latin typeface="Aptos"/>
              </a:rPr>
              <a:t> make tripartite consultation routine and legitimate; this carries over into the governance culture around skills and VET.</a:t>
            </a:r>
          </a:p>
          <a:p>
            <a:pPr>
              <a:spcBef>
                <a:spcPts val="600"/>
              </a:spcBef>
            </a:pPr>
            <a:r>
              <a:rPr sz="1400" dirty="0">
                <a:solidFill>
                  <a:srgbClr val="1D2837"/>
                </a:solidFill>
                <a:latin typeface="Aptos"/>
              </a:rPr>
              <a:t>In vocational education, this supports shared </a:t>
            </a:r>
            <a:r>
              <a:rPr lang="en-GB" sz="1400" dirty="0">
                <a:solidFill>
                  <a:srgbClr val="1D2837"/>
                </a:solidFill>
                <a:latin typeface="Aptos"/>
              </a:rPr>
              <a:t>development</a:t>
            </a:r>
            <a:r>
              <a:rPr sz="1400" dirty="0">
                <a:solidFill>
                  <a:srgbClr val="1D2837"/>
                </a:solidFill>
                <a:latin typeface="Aptos"/>
              </a:rPr>
              <a:t> of qualifications, apprenticeships/work placements and skills anticipation.</a:t>
            </a:r>
          </a:p>
          <a:p>
            <a:pPr>
              <a:spcBef>
                <a:spcPts val="600"/>
              </a:spcBef>
            </a:pPr>
            <a:r>
              <a:rPr sz="1400" dirty="0">
                <a:solidFill>
                  <a:srgbClr val="1D2837"/>
                </a:solidFill>
                <a:latin typeface="Aptos"/>
              </a:rPr>
              <a:t>As a result, employer engagement is systemic and continuous — less dependent on personal networks and more embedded in stable interfaces.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7960" y="1783080"/>
            <a:ext cx="466344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005B99"/>
                </a:solidFill>
                <a:latin typeface="Aptos"/>
              </a:rPr>
              <a:t>How social dialogue translates into success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46520" y="2148840"/>
            <a:ext cx="1783080" cy="1234440"/>
          </a:xfrm>
          <a:prstGeom prst="roundRect">
            <a:avLst/>
          </a:prstGeom>
          <a:solidFill>
            <a:srgbClr val="005B99"/>
          </a:solidFill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700" b="1">
                <a:solidFill>
                  <a:srgbClr val="FFFFFF"/>
                </a:solidFill>
                <a:latin typeface="Aptos"/>
              </a:rPr>
              <a:t>Dialogue
culture</a:t>
            </a:r>
          </a:p>
          <a:p>
            <a:pPr algn="ctr"/>
            <a:r>
              <a:rPr sz="1150">
                <a:solidFill>
                  <a:srgbClr val="FFFFFF"/>
                </a:solidFill>
                <a:latin typeface="Aptos"/>
              </a:rPr>
              <a:t>Consensus-seeking, trust and predictable consultation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66760" y="2148840"/>
            <a:ext cx="1783080" cy="1234440"/>
          </a:xfrm>
          <a:prstGeom prst="roundRect">
            <a:avLst/>
          </a:prstGeom>
          <a:solidFill>
            <a:srgbClr val="3DAFA4"/>
          </a:solidFill>
          <a:ln>
            <a:solidFill>
              <a:srgbClr val="3DAF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700" b="1">
                <a:solidFill>
                  <a:srgbClr val="FFFFFF"/>
                </a:solidFill>
                <a:latin typeface="Aptos"/>
              </a:rPr>
              <a:t>Trusted
institutions</a:t>
            </a:r>
          </a:p>
          <a:p>
            <a:pPr algn="ctr"/>
            <a:r>
              <a:rPr sz="1150">
                <a:solidFill>
                  <a:srgbClr val="FFFFFF"/>
                </a:solidFill>
                <a:latin typeface="Aptos"/>
              </a:rPr>
              <a:t>SER, SBB, MBO Raad and organised social partners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06640" y="3703320"/>
            <a:ext cx="1920240" cy="1371600"/>
          </a:xfrm>
          <a:prstGeom prst="roundRect">
            <a:avLst/>
          </a:prstGeom>
          <a:solidFill>
            <a:srgbClr val="DD4F3E"/>
          </a:solidFill>
          <a:ln>
            <a:solidFill>
              <a:srgbClr val="DD4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700" b="1">
                <a:solidFill>
                  <a:srgbClr val="FFFFFF"/>
                </a:solidFill>
                <a:latin typeface="Aptos"/>
              </a:rPr>
              <a:t>Concrete
results</a:t>
            </a:r>
          </a:p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Qualification updates, labour-market intelligence and placement quality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8229600" y="2743200"/>
            <a:ext cx="137160" cy="0"/>
          </a:xfrm>
          <a:prstGeom prst="line">
            <a:avLst/>
          </a:prstGeom>
          <a:ln w="2540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>
            <a:off x="8138160" y="3364992"/>
            <a:ext cx="228600" cy="338328"/>
          </a:xfrm>
          <a:prstGeom prst="line">
            <a:avLst/>
          </a:prstGeom>
          <a:ln w="2540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11"/>
          <p:cNvCxnSpPr/>
          <p:nvPr/>
        </p:nvCxnSpPr>
        <p:spPr>
          <a:xfrm flipH="1" flipV="1">
            <a:off x="7269480" y="3364992"/>
            <a:ext cx="137160" cy="338328"/>
          </a:xfrm>
          <a:prstGeom prst="line">
            <a:avLst/>
          </a:prstGeom>
          <a:ln w="2540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309360" y="5440680"/>
            <a:ext cx="4434840" cy="713232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50" b="1">
                <a:solidFill>
                  <a:srgbClr val="1D2837"/>
                </a:solidFill>
                <a:latin typeface="Aptos"/>
              </a:rPr>
              <a:t>This cultural foundation helps explain why Dutch employer engagement has been sustained over time.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92608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05B96"/>
                </a:solidFill>
              </a:rPr>
              <a:t>NETHERLANDS COUNTRY CASE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961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7202A"/>
                </a:solidFill>
              </a:rPr>
              <a:t>1. Sector bodies work as knowledge centres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64240" cy="0"/>
          </a:xfrm>
          <a:prstGeom prst="line">
            <a:avLst/>
          </a:prstGeom>
          <a:noFill/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640080" y="1417320"/>
            <a:ext cx="5212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5B96"/>
                </a:solidFill>
              </a:rPr>
              <a:t>What makes the model concrete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40080" y="1783080"/>
            <a:ext cx="5303520" cy="21031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r>
              <a:rPr lang="en-US" sz="1500" dirty="0">
                <a:solidFill>
                  <a:srgbClr val="17202A"/>
                </a:solidFill>
              </a:rPr>
              <a:t>Not only a forum for dialogue: SBB produces system inputs used by schools and companies.</a:t>
            </a:r>
            <a:endParaRPr lang="en-US" sz="1500" dirty="0"/>
          </a:p>
          <a:p>
            <a:r>
              <a:rPr lang="en-US" sz="1500" dirty="0">
                <a:solidFill>
                  <a:srgbClr val="17202A"/>
                </a:solidFill>
              </a:rPr>
              <a:t>Outputs include qualification structure maintenance, accreditation/coaching of work-placement companies, and labour-market intelligence.</a:t>
            </a:r>
            <a:endParaRPr lang="en-US" sz="1500" dirty="0"/>
          </a:p>
          <a:p>
            <a:r>
              <a:rPr lang="en-US" sz="1500" dirty="0">
                <a:solidFill>
                  <a:srgbClr val="17202A"/>
                </a:solidFill>
              </a:rPr>
              <a:t>This creates an evidence loop between sector demand, training capacity and qualification design.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822960" y="4389120"/>
            <a:ext cx="2286000" cy="914400"/>
          </a:xfrm>
          <a:prstGeom prst="chevron">
            <a:avLst/>
          </a:prstGeom>
          <a:solidFill>
            <a:srgbClr val="005B96"/>
          </a:solidFill>
          <a:ln w="12700">
            <a:solidFill>
              <a:srgbClr val="005B9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005840" y="4727448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Employer / sector insight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246120" y="4389120"/>
            <a:ext cx="2286000" cy="914400"/>
          </a:xfrm>
          <a:prstGeom prst="chevron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3456432" y="4727448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Knowledge centre outputs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5669280" y="4389120"/>
            <a:ext cx="2286000" cy="914400"/>
          </a:xfrm>
          <a:prstGeom prst="chevron">
            <a:avLst/>
          </a:prstGeom>
          <a:solidFill>
            <a:srgbClr val="D64A3A"/>
          </a:solidFill>
          <a:ln w="12700">
            <a:solidFill>
              <a:srgbClr val="D64A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5824728" y="4727448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Qualifications &amp; placements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8092440" y="4389120"/>
            <a:ext cx="2286000" cy="914400"/>
          </a:xfrm>
          <a:prstGeom prst="chevron">
            <a:avLst/>
          </a:prstGeom>
          <a:solidFill>
            <a:srgbClr val="F2B632"/>
          </a:solidFill>
          <a:ln w="12700">
            <a:solidFill>
              <a:srgbClr val="F2B6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8275320" y="4727448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7202A"/>
                </a:solidFill>
              </a:rPr>
              <a:t>Provider implementation</a:t>
            </a:r>
            <a:endParaRPr lang="en-US" sz="1200" dirty="0"/>
          </a:p>
        </p:txBody>
      </p:sp>
      <p:pic>
        <p:nvPicPr>
          <p:cNvPr id="15" name="Image 0" descr="/mnt/data/sbb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508760"/>
            <a:ext cx="960120" cy="96012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8458200" y="1536192"/>
            <a:ext cx="2743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17202A"/>
                </a:solidFill>
              </a:rPr>
              <a:t>SBB today consolidates many functions previously carried by sector knowledge centres.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8458200" y="2359152"/>
            <a:ext cx="27432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5F6C7B"/>
                </a:solidFill>
              </a:rPr>
              <a:t>Historical reference: COLO coordinated the former sector knowledge centres; since 2015, SBB has taken over key statutory tasks.</a:t>
            </a: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9184"/>
            <a:ext cx="4114800" cy="2926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5B99"/>
                </a:solidFill>
                <a:latin typeface="Aptos"/>
              </a:rPr>
              <a:t>NETHERLANDS COUNTRY CASE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713232"/>
            <a:ext cx="11155680" cy="5303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2837"/>
                </a:solidFill>
                <a:latin typeface="Aptos"/>
              </a:rPr>
              <a:t>Where sector chambers sit inside SBB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" y="1307592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475488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>
                <a:solidFill>
                  <a:srgbClr val="005B99"/>
                </a:solidFill>
                <a:latin typeface="Aptos"/>
              </a:rPr>
              <a:t>Core role</a:t>
            </a:r>
          </a:p>
          <a:p>
            <a:pPr>
              <a:spcBef>
                <a:spcPts val="800"/>
              </a:spcBef>
            </a:pPr>
            <a:r>
              <a:rPr sz="1320" b="0">
                <a:solidFill>
                  <a:srgbClr val="1D2837"/>
                </a:solidFill>
                <a:latin typeface="Aptos"/>
              </a:rPr>
              <a:t>Sector Chambers are the sectoral governance interface between organised business and vocational education within SBB.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26480" y="1600200"/>
            <a:ext cx="3566160" cy="731520"/>
          </a:xfrm>
          <a:prstGeom prst="roundRect">
            <a:avLst/>
          </a:prstGeom>
          <a:solidFill>
            <a:srgbClr val="005B99"/>
          </a:solidFill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SBB Board</a:t>
            </a:r>
          </a:p>
          <a:p>
            <a:pPr algn="ctr">
              <a:spcBef>
                <a:spcPts val="300"/>
              </a:spcBef>
            </a:pPr>
            <a:r>
              <a:rPr sz="1050" b="0">
                <a:solidFill>
                  <a:srgbClr val="FFFFFF"/>
                </a:solidFill>
                <a:latin typeface="Aptos"/>
              </a:rPr>
              <a:t>Receives advice and takes decisions within SBB governance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15000" y="2697480"/>
            <a:ext cx="4389120" cy="914400"/>
          </a:xfrm>
          <a:prstGeom prst="roundRect">
            <a:avLst/>
          </a:prstGeom>
          <a:solidFill>
            <a:srgbClr val="32A596"/>
          </a:solidFill>
          <a:ln>
            <a:solidFill>
              <a:srgbClr val="32A5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Nine Sector Chambers</a:t>
            </a:r>
          </a:p>
          <a:p>
            <a:pPr algn="ctr">
              <a:spcBef>
                <a:spcPts val="300"/>
              </a:spcBef>
            </a:pPr>
            <a:r>
              <a:rPr sz="1050" b="0">
                <a:solidFill>
                  <a:srgbClr val="FFFFFF"/>
                </a:solidFill>
                <a:latin typeface="Aptos"/>
              </a:rPr>
              <a:t>Education and business meet at sector level; members are nominated by umbrella organisations and appointed by the SBB Board.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26480" y="3977639"/>
            <a:ext cx="3566160" cy="786384"/>
          </a:xfrm>
          <a:prstGeom prst="roundRect">
            <a:avLst/>
          </a:prstGeom>
          <a:solidFill>
            <a:srgbClr val="DD4F3E"/>
          </a:solidFill>
          <a:ln>
            <a:solidFill>
              <a:srgbClr val="DD4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Market Segments</a:t>
            </a:r>
          </a:p>
          <a:p>
            <a:pPr algn="ctr">
              <a:spcBef>
                <a:spcPts val="300"/>
              </a:spcBef>
            </a:pPr>
            <a:r>
              <a:rPr sz="1050" b="0">
                <a:solidFill>
                  <a:srgbClr val="FFFFFF"/>
                </a:solidFill>
                <a:latin typeface="Aptos"/>
              </a:rPr>
              <a:t>Branch-level and programme-level expertise feeds the sector chambers.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7909560" y="2331720"/>
            <a:ext cx="0" cy="365760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>
            <a:off x="7909560" y="3611880"/>
            <a:ext cx="0" cy="365759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85800" y="3063240"/>
            <a:ext cx="2331720" cy="86868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1100" b="1" dirty="0">
                <a:solidFill>
                  <a:srgbClr val="005B99"/>
                </a:solidFill>
                <a:latin typeface="Aptos"/>
              </a:rPr>
              <a:t>Qualification structure</a:t>
            </a:r>
          </a:p>
          <a:p>
            <a:pPr>
              <a:spcBef>
                <a:spcPts val="400"/>
              </a:spcBef>
            </a:pPr>
            <a:r>
              <a:rPr sz="1100" b="0" dirty="0">
                <a:solidFill>
                  <a:srgbClr val="1D2837"/>
                </a:solidFill>
                <a:latin typeface="Aptos"/>
              </a:rPr>
              <a:t>Maintaining qualification</a:t>
            </a:r>
            <a:r>
              <a:rPr lang="en-GB" sz="1100" b="0" dirty="0">
                <a:solidFill>
                  <a:srgbClr val="1D2837"/>
                </a:solidFill>
                <a:latin typeface="Aptos"/>
              </a:rPr>
              <a:t>, </a:t>
            </a:r>
            <a:r>
              <a:rPr lang="en-GB" sz="1100" b="0" dirty="0" err="1">
                <a:solidFill>
                  <a:srgbClr val="1D2837"/>
                </a:solidFill>
                <a:latin typeface="Aptos"/>
              </a:rPr>
              <a:t>microcredentials</a:t>
            </a:r>
            <a:r>
              <a:rPr sz="1100" b="0" dirty="0">
                <a:solidFill>
                  <a:srgbClr val="1D2837"/>
                </a:solidFill>
                <a:latin typeface="Aptos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6120" y="3063240"/>
            <a:ext cx="2331720" cy="86868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1100" b="1" dirty="0">
                <a:solidFill>
                  <a:srgbClr val="32A596"/>
                </a:solidFill>
                <a:latin typeface="Aptos"/>
              </a:rPr>
              <a:t>Work placements</a:t>
            </a:r>
          </a:p>
          <a:p>
            <a:pPr>
              <a:spcBef>
                <a:spcPts val="400"/>
              </a:spcBef>
            </a:pPr>
            <a:r>
              <a:rPr sz="1100" b="0" dirty="0">
                <a:solidFill>
                  <a:srgbClr val="1D2837"/>
                </a:solidFill>
                <a:latin typeface="Aptos"/>
              </a:rPr>
              <a:t>Accreditation, quality and availability of </a:t>
            </a:r>
            <a:r>
              <a:rPr lang="en-GB" sz="1100" b="0" dirty="0">
                <a:solidFill>
                  <a:srgbClr val="1D2837"/>
                </a:solidFill>
                <a:latin typeface="Aptos"/>
              </a:rPr>
              <a:t>WBL</a:t>
            </a:r>
            <a:r>
              <a:rPr sz="1100" b="0" dirty="0">
                <a:solidFill>
                  <a:srgbClr val="1D2837"/>
                </a:solidFill>
                <a:latin typeface="Aptos"/>
              </a:rPr>
              <a:t>, internships and apprenticeships</a:t>
            </a:r>
            <a:r>
              <a:rPr sz="1150" b="0" dirty="0">
                <a:solidFill>
                  <a:srgbClr val="1D2837"/>
                </a:solidFill>
                <a:latin typeface="Aptos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4160520"/>
            <a:ext cx="2331720" cy="86868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1200" b="1" dirty="0" err="1">
                <a:solidFill>
                  <a:srgbClr val="DD4F3E"/>
                </a:solidFill>
                <a:latin typeface="Aptos"/>
              </a:rPr>
              <a:t>Labour</a:t>
            </a:r>
            <a:r>
              <a:rPr sz="1200" b="1" dirty="0">
                <a:solidFill>
                  <a:srgbClr val="DD4F3E"/>
                </a:solidFill>
                <a:latin typeface="Aptos"/>
              </a:rPr>
              <a:t>-market information</a:t>
            </a:r>
          </a:p>
          <a:p>
            <a:pPr>
              <a:spcBef>
                <a:spcPts val="400"/>
              </a:spcBef>
            </a:pPr>
            <a:r>
              <a:rPr sz="1200" b="0" dirty="0">
                <a:solidFill>
                  <a:srgbClr val="1D2837"/>
                </a:solidFill>
                <a:latin typeface="Aptos"/>
              </a:rPr>
              <a:t>Sector data and intelligence on shortages, surpluses and emerging skills</a:t>
            </a:r>
            <a:r>
              <a:rPr sz="1150" b="0" dirty="0">
                <a:solidFill>
                  <a:srgbClr val="1D2837"/>
                </a:solidFill>
                <a:latin typeface="Aptos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46120" y="4160520"/>
            <a:ext cx="2331720" cy="86868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1500" b="1" dirty="0">
                <a:solidFill>
                  <a:srgbClr val="EC8420"/>
                </a:solidFill>
                <a:latin typeface="Aptos"/>
              </a:rPr>
              <a:t>Alignment</a:t>
            </a:r>
          </a:p>
          <a:p>
            <a:pPr>
              <a:spcBef>
                <a:spcPts val="400"/>
              </a:spcBef>
            </a:pPr>
            <a:r>
              <a:rPr sz="1150" b="0" dirty="0">
                <a:solidFill>
                  <a:srgbClr val="1D2837"/>
                </a:solidFill>
                <a:latin typeface="Aptos"/>
              </a:rPr>
              <a:t>Connecting education supply with sector and regional </a:t>
            </a:r>
            <a:r>
              <a:rPr sz="1150" b="0" dirty="0" err="1">
                <a:solidFill>
                  <a:srgbClr val="1D2837"/>
                </a:solidFill>
                <a:latin typeface="Aptos"/>
              </a:rPr>
              <a:t>labour</a:t>
            </a:r>
            <a:r>
              <a:rPr sz="1150" b="0" dirty="0">
                <a:solidFill>
                  <a:srgbClr val="1D2837"/>
                </a:solidFill>
                <a:latin typeface="Aptos"/>
              </a:rPr>
              <a:t>-market needs.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1520" y="5551893"/>
            <a:ext cx="9966960" cy="59436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>
              <a:spcBef>
                <a:spcPts val="300"/>
              </a:spcBef>
            </a:pPr>
            <a:r>
              <a:rPr sz="1220" b="0" dirty="0">
                <a:solidFill>
                  <a:srgbClr val="1D2837"/>
                </a:solidFill>
                <a:latin typeface="Aptos"/>
              </a:rPr>
              <a:t>The nine chambers cover fields such as entry-level training, trade, ICT/creative industry, mobility/logistics, specialist craft, technology/built environment, food/green/hospitality, business services/safety, and care/welfare/sport.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9184"/>
            <a:ext cx="4114800" cy="2926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5B99"/>
                </a:solidFill>
                <a:latin typeface="Aptos"/>
              </a:rPr>
              <a:t>NETHERLANDS COUNTRY CASE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713232"/>
            <a:ext cx="11155680" cy="5303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2837"/>
                </a:solidFill>
                <a:latin typeface="Aptos"/>
              </a:rPr>
              <a:t>What sector chambers do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" y="1307592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85800" y="1554480"/>
            <a:ext cx="10515600" cy="62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 dirty="0">
                <a:solidFill>
                  <a:srgbClr val="005B99"/>
                </a:solidFill>
                <a:latin typeface="Aptos"/>
              </a:rPr>
              <a:t>Their value is not only dialogue</a:t>
            </a:r>
          </a:p>
          <a:p>
            <a:pPr>
              <a:spcBef>
                <a:spcPts val="800"/>
              </a:spcBef>
            </a:pPr>
            <a:r>
              <a:rPr sz="1400" b="0" dirty="0">
                <a:solidFill>
                  <a:srgbClr val="1D2837"/>
                </a:solidFill>
                <a:latin typeface="Aptos"/>
              </a:rPr>
              <a:t>They convert sector expertise into system inputs that SBB and the </a:t>
            </a:r>
            <a:r>
              <a:rPr lang="en-GB" sz="1400" dirty="0">
                <a:solidFill>
                  <a:srgbClr val="1D2837"/>
                </a:solidFill>
                <a:latin typeface="Aptos"/>
              </a:rPr>
              <a:t>VET</a:t>
            </a:r>
            <a:r>
              <a:rPr lang="en-GB" sz="1400" b="0" dirty="0">
                <a:solidFill>
                  <a:srgbClr val="1D2837"/>
                </a:solidFill>
                <a:latin typeface="Aptos"/>
              </a:rPr>
              <a:t> Schools</a:t>
            </a:r>
            <a:r>
              <a:rPr sz="1400" b="0" dirty="0">
                <a:solidFill>
                  <a:srgbClr val="1D2837"/>
                </a:solidFill>
                <a:latin typeface="Aptos"/>
              </a:rPr>
              <a:t> field can use.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" y="2331720"/>
            <a:ext cx="4800600" cy="105156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1500" b="1">
                <a:solidFill>
                  <a:srgbClr val="005B99"/>
                </a:solidFill>
                <a:latin typeface="Aptos"/>
              </a:rPr>
              <a:t>Qualifications &amp; examinations</a:t>
            </a:r>
          </a:p>
          <a:p>
            <a:pPr>
              <a:spcBef>
                <a:spcPts val="400"/>
              </a:spcBef>
            </a:pPr>
            <a:r>
              <a:rPr sz="1250" b="0">
                <a:solidFill>
                  <a:srgbClr val="1D2837"/>
                </a:solidFill>
                <a:latin typeface="Aptos"/>
              </a:rPr>
              <a:t>Discuss sectoral questions on qualifications and examination issues; advise on maintaining the national qualification structure.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97880" y="2331720"/>
            <a:ext cx="4800600" cy="105156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1500" b="1" dirty="0">
                <a:solidFill>
                  <a:srgbClr val="32A596"/>
                </a:solidFill>
                <a:latin typeface="Aptos"/>
              </a:rPr>
              <a:t>Work-based learning </a:t>
            </a:r>
          </a:p>
          <a:p>
            <a:pPr>
              <a:spcBef>
                <a:spcPts val="400"/>
              </a:spcBef>
            </a:pPr>
            <a:r>
              <a:rPr sz="1250" b="0" dirty="0">
                <a:solidFill>
                  <a:srgbClr val="1D2837"/>
                </a:solidFill>
                <a:latin typeface="Aptos"/>
              </a:rPr>
              <a:t>Signal issues around placements and apprenticeships; support quality and availability of accredited training companies.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7240" y="3657600"/>
            <a:ext cx="4800600" cy="105156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1500" b="1" dirty="0">
                <a:solidFill>
                  <a:srgbClr val="DD4F3E"/>
                </a:solidFill>
                <a:latin typeface="Aptos"/>
              </a:rPr>
              <a:t>Efficiency &amp; relevance</a:t>
            </a:r>
          </a:p>
          <a:p>
            <a:pPr>
              <a:spcBef>
                <a:spcPts val="400"/>
              </a:spcBef>
            </a:pPr>
            <a:r>
              <a:rPr sz="1250" b="0" dirty="0">
                <a:solidFill>
                  <a:srgbClr val="1D2837"/>
                </a:solidFill>
                <a:latin typeface="Aptos"/>
              </a:rPr>
              <a:t>Review whether training provision connects to </a:t>
            </a:r>
            <a:r>
              <a:rPr sz="1250" b="0" dirty="0" err="1">
                <a:solidFill>
                  <a:srgbClr val="1D2837"/>
                </a:solidFill>
                <a:latin typeface="Aptos"/>
              </a:rPr>
              <a:t>labour</a:t>
            </a:r>
            <a:r>
              <a:rPr sz="1250" b="0" dirty="0">
                <a:solidFill>
                  <a:srgbClr val="1D2837"/>
                </a:solidFill>
                <a:latin typeface="Aptos"/>
              </a:rPr>
              <a:t>-market demand and regional or sectoral needs.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97880" y="3657600"/>
            <a:ext cx="4800600" cy="105156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1500" b="1">
                <a:solidFill>
                  <a:srgbClr val="EC8420"/>
                </a:solidFill>
                <a:latin typeface="Aptos"/>
              </a:rPr>
              <a:t>Labour-market intelligence</a:t>
            </a:r>
          </a:p>
          <a:p>
            <a:pPr>
              <a:spcBef>
                <a:spcPts val="400"/>
              </a:spcBef>
            </a:pPr>
            <a:r>
              <a:rPr sz="1250" b="0">
                <a:solidFill>
                  <a:srgbClr val="1D2837"/>
                </a:solidFill>
                <a:latin typeface="Aptos"/>
              </a:rPr>
              <a:t>Use sector analyses, employer signals and SBB data to anticipate shortages, surpluses and occupational change.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05840" y="5349240"/>
            <a:ext cx="9235440" cy="64008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300" b="1" dirty="0">
                <a:solidFill>
                  <a:srgbClr val="1D2837"/>
                </a:solidFill>
                <a:latin typeface="Aptos"/>
              </a:rPr>
              <a:t>Interpretation</a:t>
            </a:r>
          </a:p>
          <a:p>
            <a:pPr algn="ctr">
              <a:spcBef>
                <a:spcPts val="300"/>
              </a:spcBef>
            </a:pPr>
            <a:r>
              <a:rPr sz="1230" b="0" dirty="0">
                <a:solidFill>
                  <a:srgbClr val="1D2837"/>
                </a:solidFill>
                <a:latin typeface="Aptos"/>
              </a:rPr>
              <a:t>Sector Chambers are a structured entry point for employer and provider input: they shape advice and decisions, while curricula remain the responsibility of </a:t>
            </a:r>
            <a:r>
              <a:rPr lang="en-GB" sz="1230" b="0" dirty="0">
                <a:solidFill>
                  <a:srgbClr val="1D2837"/>
                </a:solidFill>
                <a:latin typeface="Aptos"/>
              </a:rPr>
              <a:t>VET</a:t>
            </a:r>
            <a:r>
              <a:rPr sz="1230" b="0" dirty="0">
                <a:solidFill>
                  <a:srgbClr val="1D2837"/>
                </a:solidFill>
                <a:latin typeface="Aptos"/>
              </a:rPr>
              <a:t> institutions.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6437376"/>
            <a:ext cx="11155680" cy="2377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00" b="0">
                <a:solidFill>
                  <a:srgbClr val="5F6E80"/>
                </a:solidFill>
                <a:latin typeface="Aptos"/>
              </a:rPr>
              <a:t>Sources: MBO Raad “Sectorkamer”; SBB “Sectorkamers en marktsegmenten”; SBB “Advisering en besluitvorming”.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9184"/>
            <a:ext cx="4114800" cy="2926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5B99"/>
                </a:solidFill>
                <a:latin typeface="Aptos"/>
              </a:rPr>
              <a:t>NETHERLANDS COUNTRY CASE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713232"/>
            <a:ext cx="11155680" cy="5303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2837"/>
                </a:solidFill>
                <a:latin typeface="Aptos"/>
              </a:rPr>
              <a:t>Market Segments and Sector Chambers: two levels of input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" y="1307592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105156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>
                <a:solidFill>
                  <a:srgbClr val="005B99"/>
                </a:solidFill>
                <a:latin typeface="Aptos"/>
              </a:rPr>
              <a:t>Simple distinction</a:t>
            </a:r>
          </a:p>
          <a:p>
            <a:pPr>
              <a:spcBef>
                <a:spcPts val="800"/>
              </a:spcBef>
            </a:pPr>
            <a:r>
              <a:rPr sz="1500" b="0">
                <a:solidFill>
                  <a:srgbClr val="1D2837"/>
                </a:solidFill>
                <a:latin typeface="Aptos"/>
              </a:rPr>
              <a:t>Market Segments provide detailed branch-level and occupational input. Sector Chambers translate this into broader sectoral advice within SBB.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2606040"/>
            <a:ext cx="3886200" cy="1417320"/>
          </a:xfrm>
          <a:prstGeom prst="roundRect">
            <a:avLst/>
          </a:prstGeom>
          <a:solidFill>
            <a:srgbClr val="DD4F3E"/>
          </a:solidFill>
          <a:ln>
            <a:solidFill>
              <a:srgbClr val="DD4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700" b="1">
                <a:solidFill>
                  <a:srgbClr val="FFFFFF"/>
                </a:solidFill>
                <a:latin typeface="Aptos"/>
              </a:rPr>
              <a:t>Market Segments</a:t>
            </a:r>
          </a:p>
          <a:p>
            <a:pPr algn="ctr">
              <a:spcBef>
                <a:spcPts val="300"/>
              </a:spcBef>
            </a:pPr>
            <a:r>
              <a:rPr sz="1220" b="0">
                <a:solidFill>
                  <a:srgbClr val="FFFFFF"/>
                </a:solidFill>
                <a:latin typeface="Aptos"/>
              </a:rPr>
              <a:t>Technical / sub-sector layer
Branch and occupation-level expertise
Signals from programmes, companies and regions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0" y="2606040"/>
            <a:ext cx="3886200" cy="1417320"/>
          </a:xfrm>
          <a:prstGeom prst="roundRect">
            <a:avLst/>
          </a:prstGeom>
          <a:solidFill>
            <a:srgbClr val="005B99"/>
          </a:solidFill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700" b="1" dirty="0">
                <a:solidFill>
                  <a:srgbClr val="FFFFFF"/>
                </a:solidFill>
                <a:latin typeface="Aptos"/>
              </a:rPr>
              <a:t>Sector Chambers</a:t>
            </a:r>
          </a:p>
          <a:p>
            <a:pPr algn="ctr">
              <a:spcBef>
                <a:spcPts val="300"/>
              </a:spcBef>
            </a:pPr>
            <a:r>
              <a:rPr sz="1220" b="0" dirty="0">
                <a:solidFill>
                  <a:srgbClr val="FFFFFF"/>
                </a:solidFill>
                <a:latin typeface="Aptos"/>
              </a:rPr>
              <a:t>Strategic sectoral governance layer
Parity-based education-business table
Advice on qualifications, </a:t>
            </a:r>
            <a:r>
              <a:rPr lang="en-GB" sz="1220" b="0" dirty="0">
                <a:solidFill>
                  <a:srgbClr val="FFFFFF"/>
                </a:solidFill>
                <a:latin typeface="Aptos"/>
              </a:rPr>
              <a:t>WBL</a:t>
            </a:r>
            <a:r>
              <a:rPr sz="1220" b="0" dirty="0">
                <a:solidFill>
                  <a:srgbClr val="FFFFFF"/>
                </a:solidFill>
                <a:latin typeface="Aptos"/>
              </a:rPr>
              <a:t> and </a:t>
            </a:r>
            <a:r>
              <a:rPr sz="1220" b="0" dirty="0" err="1">
                <a:solidFill>
                  <a:srgbClr val="FFFFFF"/>
                </a:solidFill>
                <a:latin typeface="Aptos"/>
              </a:rPr>
              <a:t>labour</a:t>
            </a:r>
            <a:r>
              <a:rPr sz="1220" b="0" dirty="0">
                <a:solidFill>
                  <a:srgbClr val="FFFFFF"/>
                </a:solidFill>
                <a:latin typeface="Aptos"/>
              </a:rPr>
              <a:t>-market alignment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4892040" y="3319272"/>
            <a:ext cx="1417320" cy="0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83480" y="2944368"/>
            <a:ext cx="123444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200" b="1">
                <a:solidFill>
                  <a:srgbClr val="5F6E80"/>
                </a:solidFill>
                <a:latin typeface="Aptos"/>
              </a:rPr>
              <a:t>feed into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4400" y="4572000"/>
            <a:ext cx="9372600" cy="77724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1500" b="1">
                <a:solidFill>
                  <a:srgbClr val="005B99"/>
                </a:solidFill>
                <a:latin typeface="Aptos"/>
              </a:rPr>
              <a:t>How to explain it in one sentence</a:t>
            </a:r>
          </a:p>
          <a:p>
            <a:pPr>
              <a:spcBef>
                <a:spcPts val="400"/>
              </a:spcBef>
            </a:pPr>
            <a:r>
              <a:rPr sz="1300" b="0">
                <a:solidFill>
                  <a:srgbClr val="1D2837"/>
                </a:solidFill>
                <a:latin typeface="Aptos"/>
              </a:rPr>
              <a:t>Market Segments are the detailed intelligence layer; Sector Chambers are the formal governance layer that turns this intelligence into SBB advice and decisions.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6437376"/>
            <a:ext cx="11155680" cy="2377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00" b="0">
                <a:solidFill>
                  <a:srgbClr val="5F6E80"/>
                </a:solidFill>
                <a:latin typeface="Aptos"/>
              </a:rPr>
              <a:t>Sources: SBB “Sectorkamers en marktsegmenten”; MBO Raad “Sectorkamer”.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9184"/>
            <a:ext cx="4114800" cy="2926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5B99"/>
                </a:solidFill>
                <a:latin typeface="Aptos"/>
              </a:rPr>
              <a:t>NETHERLANDS COUNTRY CASE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713232"/>
            <a:ext cx="11155680" cy="5303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2837"/>
                </a:solidFill>
                <a:latin typeface="Aptos"/>
              </a:rPr>
              <a:t>How sector input becomes 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" y="1307592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85800" y="1554480"/>
            <a:ext cx="10424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>
                <a:solidFill>
                  <a:srgbClr val="005B99"/>
                </a:solidFill>
                <a:latin typeface="Aptos"/>
              </a:rPr>
              <a:t>Process logic</a:t>
            </a:r>
          </a:p>
          <a:p>
            <a:pPr>
              <a:spcBef>
                <a:spcPts val="800"/>
              </a:spcBef>
            </a:pPr>
            <a:r>
              <a:rPr sz="1500" b="0">
                <a:solidFill>
                  <a:srgbClr val="1D2837"/>
                </a:solidFill>
                <a:latin typeface="Aptos"/>
              </a:rPr>
              <a:t>Sector Chambers sit in the middle of a flow from labour-market signals to formal SBB advice and practical implementation.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2514600"/>
            <a:ext cx="1874519" cy="1508760"/>
          </a:xfrm>
          <a:prstGeom prst="roundRect">
            <a:avLst/>
          </a:prstGeom>
          <a:solidFill>
            <a:srgbClr val="005B99"/>
          </a:solidFill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600" b="1">
                <a:solidFill>
                  <a:srgbClr val="FFFFFF"/>
                </a:solidFill>
                <a:latin typeface="Aptos"/>
              </a:rPr>
              <a:t>1
Signals</a:t>
            </a:r>
          </a:p>
          <a:p>
            <a:pPr algn="ctr">
              <a:spcBef>
                <a:spcPts val="300"/>
              </a:spcBef>
            </a:pPr>
            <a:r>
              <a:rPr sz="980" b="0">
                <a:solidFill>
                  <a:srgbClr val="FFFFFF"/>
                </a:solidFill>
                <a:latin typeface="Aptos"/>
              </a:rPr>
              <a:t>Employers, branches, MBO colleges and regions identify changes in jobs, technology and placement supply.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2587752" y="3246120"/>
            <a:ext cx="201168" cy="0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834640" y="2514600"/>
            <a:ext cx="1874519" cy="1508760"/>
          </a:xfrm>
          <a:prstGeom prst="roundRect">
            <a:avLst/>
          </a:prstGeom>
          <a:solidFill>
            <a:srgbClr val="32A596"/>
          </a:solidFill>
          <a:ln>
            <a:solidFill>
              <a:srgbClr val="32A5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600" b="1">
                <a:solidFill>
                  <a:srgbClr val="FFFFFF"/>
                </a:solidFill>
                <a:latin typeface="Aptos"/>
              </a:rPr>
              <a:t>2
Market Segments</a:t>
            </a:r>
          </a:p>
          <a:p>
            <a:pPr algn="ctr">
              <a:spcBef>
                <a:spcPts val="300"/>
              </a:spcBef>
            </a:pPr>
            <a:r>
              <a:rPr sz="980" b="0">
                <a:solidFill>
                  <a:srgbClr val="FFFFFF"/>
                </a:solidFill>
                <a:latin typeface="Aptos"/>
              </a:rPr>
              <a:t>Branch-level groups bring concrete developments and expertise onto the agenda.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4736591" y="3246120"/>
            <a:ext cx="201169" cy="0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983480" y="2514600"/>
            <a:ext cx="1874519" cy="1508760"/>
          </a:xfrm>
          <a:prstGeom prst="roundRect">
            <a:avLst/>
          </a:prstGeom>
          <a:solidFill>
            <a:srgbClr val="DD4F3E"/>
          </a:solidFill>
          <a:ln>
            <a:solidFill>
              <a:srgbClr val="DD4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600" b="1">
                <a:solidFill>
                  <a:srgbClr val="FFFFFF"/>
                </a:solidFill>
                <a:latin typeface="Aptos"/>
              </a:rPr>
              <a:t>3
Sector Chamber</a:t>
            </a:r>
          </a:p>
          <a:p>
            <a:pPr algn="ctr">
              <a:spcBef>
                <a:spcPts val="300"/>
              </a:spcBef>
            </a:pPr>
            <a:r>
              <a:rPr sz="980" b="0">
                <a:solidFill>
                  <a:srgbClr val="FFFFFF"/>
                </a:solidFill>
                <a:latin typeface="Aptos"/>
              </a:rPr>
              <a:t>Education and business discuss the issue in a sectoral, parity-based setting.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6885432" y="3246120"/>
            <a:ext cx="201168" cy="0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132320" y="2514600"/>
            <a:ext cx="1874519" cy="1508760"/>
          </a:xfrm>
          <a:prstGeom prst="roundRect">
            <a:avLst/>
          </a:prstGeom>
          <a:solidFill>
            <a:srgbClr val="EC8420"/>
          </a:solidFill>
          <a:ln>
            <a:solidFill>
              <a:srgbClr val="EC84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600" b="1">
                <a:solidFill>
                  <a:srgbClr val="FFFFFF"/>
                </a:solidFill>
                <a:latin typeface="Aptos"/>
              </a:rPr>
              <a:t>4
SBB Board</a:t>
            </a:r>
          </a:p>
          <a:p>
            <a:pPr algn="ctr">
              <a:spcBef>
                <a:spcPts val="300"/>
              </a:spcBef>
            </a:pPr>
            <a:r>
              <a:rPr sz="980" b="0">
                <a:solidFill>
                  <a:srgbClr val="FFFFFF"/>
                </a:solidFill>
                <a:latin typeface="Aptos"/>
              </a:rPr>
              <a:t>Receives advice on statutory tasks and system-wide coordination.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9034272" y="3246120"/>
            <a:ext cx="201168" cy="0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9281160" y="2514600"/>
            <a:ext cx="1874519" cy="1508760"/>
          </a:xfrm>
          <a:prstGeom prst="roundRect">
            <a:avLst/>
          </a:prstGeom>
          <a:solidFill>
            <a:srgbClr val="EFB934"/>
          </a:solidFill>
          <a:ln>
            <a:solidFill>
              <a:srgbClr val="EFB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600" b="1" dirty="0">
                <a:solidFill>
                  <a:srgbClr val="1D2837"/>
                </a:solidFill>
                <a:latin typeface="Aptos"/>
              </a:rPr>
              <a:t>5
Implementation</a:t>
            </a:r>
          </a:p>
          <a:p>
            <a:pPr algn="ctr">
              <a:spcBef>
                <a:spcPts val="300"/>
              </a:spcBef>
            </a:pPr>
            <a:r>
              <a:rPr sz="980" b="0" dirty="0">
                <a:solidFill>
                  <a:srgbClr val="1D2837"/>
                </a:solidFill>
                <a:latin typeface="Aptos"/>
              </a:rPr>
              <a:t>Qualification updates, </a:t>
            </a:r>
            <a:r>
              <a:rPr lang="en-GB" sz="980" dirty="0">
                <a:solidFill>
                  <a:srgbClr val="1D2837"/>
                </a:solidFill>
                <a:latin typeface="Aptos"/>
              </a:rPr>
              <a:t>WBL</a:t>
            </a:r>
            <a:r>
              <a:rPr sz="980" b="0" dirty="0">
                <a:solidFill>
                  <a:srgbClr val="1D2837"/>
                </a:solidFill>
                <a:latin typeface="Aptos"/>
              </a:rPr>
              <a:t> action, </a:t>
            </a:r>
            <a:r>
              <a:rPr sz="980" b="0" dirty="0" err="1">
                <a:solidFill>
                  <a:srgbClr val="1D2837"/>
                </a:solidFill>
                <a:latin typeface="Aptos"/>
              </a:rPr>
              <a:t>labour</a:t>
            </a:r>
            <a:r>
              <a:rPr sz="980" b="0" dirty="0">
                <a:solidFill>
                  <a:srgbClr val="1D2837"/>
                </a:solidFill>
                <a:latin typeface="Aptos"/>
              </a:rPr>
              <a:t>-market information and regional provision decisions.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51560" y="4983480"/>
            <a:ext cx="9281160" cy="73152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300" b="1">
                <a:solidFill>
                  <a:srgbClr val="1D2837"/>
                </a:solidFill>
                <a:latin typeface="Aptos"/>
              </a:rPr>
              <a:t>Key point</a:t>
            </a:r>
          </a:p>
          <a:p>
            <a:pPr algn="ctr">
              <a:spcBef>
                <a:spcPts val="300"/>
              </a:spcBef>
            </a:pPr>
            <a:r>
              <a:rPr sz="1220" b="0">
                <a:solidFill>
                  <a:srgbClr val="1D2837"/>
                </a:solidFill>
                <a:latin typeface="Aptos"/>
              </a:rPr>
              <a:t>The chamber does not replace schools or ministries. It creates a formal interface where sector evidence is translated into advice that SBB can act 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9184"/>
            <a:ext cx="4114800" cy="2926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5B99"/>
                </a:solidFill>
                <a:latin typeface="Aptos"/>
              </a:rPr>
              <a:t>NETHERLANDS COUNTRY CASE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713232"/>
            <a:ext cx="11155680" cy="5303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2837"/>
                </a:solidFill>
                <a:latin typeface="Aptos"/>
              </a:rPr>
              <a:t>Why Sector Chambers matter for employer engagement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" y="1307592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85800" y="1572768"/>
            <a:ext cx="105156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>
                <a:solidFill>
                  <a:srgbClr val="005B99"/>
                </a:solidFill>
                <a:latin typeface="Aptos"/>
              </a:rPr>
              <a:t>Governance lesson</a:t>
            </a:r>
          </a:p>
          <a:p>
            <a:pPr>
              <a:spcBef>
                <a:spcPts val="800"/>
              </a:spcBef>
            </a:pPr>
            <a:r>
              <a:rPr sz="1500" b="0">
                <a:solidFill>
                  <a:srgbClr val="1D2837"/>
                </a:solidFill>
                <a:latin typeface="Aptos"/>
              </a:rPr>
              <a:t>They provide a durable mechanism for translating employer voice into usable skills-system outputs.</a:t>
            </a:r>
          </a:p>
        </p:txBody>
      </p:sp>
      <p:sp>
        <p:nvSpPr>
          <p:cNvPr id="6" name="Oval 5"/>
          <p:cNvSpPr/>
          <p:nvPr/>
        </p:nvSpPr>
        <p:spPr>
          <a:xfrm>
            <a:off x="822960" y="2423160"/>
            <a:ext cx="438912" cy="438912"/>
          </a:xfrm>
          <a:prstGeom prst="ellipse">
            <a:avLst/>
          </a:prstGeom>
          <a:solidFill>
            <a:srgbClr val="005B99"/>
          </a:solidFill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>
                <a:solidFill>
                  <a:srgbClr val="FFFFFF"/>
                </a:solidFill>
                <a:latin typeface="Aptos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17320" y="2313432"/>
            <a:ext cx="9098280" cy="68580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1500" b="1">
                <a:solidFill>
                  <a:srgbClr val="005B99"/>
                </a:solidFill>
                <a:latin typeface="Aptos"/>
              </a:rPr>
              <a:t>Built into the system</a:t>
            </a:r>
          </a:p>
          <a:p>
            <a:pPr>
              <a:spcBef>
                <a:spcPts val="400"/>
              </a:spcBef>
            </a:pPr>
            <a:r>
              <a:rPr sz="1250" b="0">
                <a:solidFill>
                  <a:srgbClr val="1D2837"/>
                </a:solidFill>
                <a:latin typeface="Aptos"/>
              </a:rPr>
              <a:t>Employer input is not ad hoc: it enters through formal tables, Market Segments and SBB statutory processes.</a:t>
            </a:r>
          </a:p>
        </p:txBody>
      </p:sp>
      <p:sp>
        <p:nvSpPr>
          <p:cNvPr id="8" name="Oval 7"/>
          <p:cNvSpPr/>
          <p:nvPr/>
        </p:nvSpPr>
        <p:spPr>
          <a:xfrm>
            <a:off x="822960" y="3566160"/>
            <a:ext cx="438912" cy="438912"/>
          </a:xfrm>
          <a:prstGeom prst="ellipse">
            <a:avLst/>
          </a:prstGeom>
          <a:solidFill>
            <a:srgbClr val="32A596"/>
          </a:solidFill>
          <a:ln>
            <a:solidFill>
              <a:srgbClr val="32A5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>
                <a:solidFill>
                  <a:srgbClr val="FFFFFF"/>
                </a:solidFill>
                <a:latin typeface="Aptos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17320" y="3456431"/>
            <a:ext cx="9098280" cy="68580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1500" b="1" dirty="0">
                <a:solidFill>
                  <a:srgbClr val="32A596"/>
                </a:solidFill>
                <a:latin typeface="Aptos"/>
              </a:rPr>
              <a:t>Knowledge-</a:t>
            </a:r>
            <a:r>
              <a:rPr sz="1500" b="1" dirty="0" err="1">
                <a:solidFill>
                  <a:srgbClr val="32A596"/>
                </a:solidFill>
                <a:latin typeface="Aptos"/>
              </a:rPr>
              <a:t>centre</a:t>
            </a:r>
            <a:r>
              <a:rPr sz="1500" b="1" dirty="0">
                <a:solidFill>
                  <a:srgbClr val="32A596"/>
                </a:solidFill>
                <a:latin typeface="Aptos"/>
              </a:rPr>
              <a:t> function</a:t>
            </a:r>
          </a:p>
          <a:p>
            <a:pPr>
              <a:spcBef>
                <a:spcPts val="400"/>
              </a:spcBef>
            </a:pPr>
            <a:r>
              <a:rPr sz="1250" b="0" dirty="0">
                <a:solidFill>
                  <a:srgbClr val="1D2837"/>
                </a:solidFill>
                <a:latin typeface="Aptos"/>
              </a:rPr>
              <a:t>Chambers use sector analyses, </a:t>
            </a:r>
            <a:r>
              <a:rPr sz="1250" b="0" dirty="0" err="1">
                <a:solidFill>
                  <a:srgbClr val="1D2837"/>
                </a:solidFill>
                <a:latin typeface="Aptos"/>
              </a:rPr>
              <a:t>labour</a:t>
            </a:r>
            <a:r>
              <a:rPr sz="1250" b="0" dirty="0">
                <a:solidFill>
                  <a:srgbClr val="1D2837"/>
                </a:solidFill>
                <a:latin typeface="Aptos"/>
              </a:rPr>
              <a:t>-market data and practical </a:t>
            </a:r>
            <a:r>
              <a:rPr lang="en-GB" sz="1250" b="0" dirty="0">
                <a:solidFill>
                  <a:srgbClr val="1D2837"/>
                </a:solidFill>
                <a:latin typeface="Aptos"/>
              </a:rPr>
              <a:t>WBL</a:t>
            </a:r>
            <a:r>
              <a:rPr sz="1250" b="0" dirty="0">
                <a:solidFill>
                  <a:srgbClr val="1D2837"/>
                </a:solidFill>
                <a:latin typeface="Aptos"/>
              </a:rPr>
              <a:t> signals to build shared intelligence.</a:t>
            </a:r>
          </a:p>
        </p:txBody>
      </p:sp>
      <p:sp>
        <p:nvSpPr>
          <p:cNvPr id="10" name="Oval 9"/>
          <p:cNvSpPr/>
          <p:nvPr/>
        </p:nvSpPr>
        <p:spPr>
          <a:xfrm>
            <a:off x="822960" y="4709160"/>
            <a:ext cx="438912" cy="438912"/>
          </a:xfrm>
          <a:prstGeom prst="ellipse">
            <a:avLst/>
          </a:prstGeom>
          <a:solidFill>
            <a:srgbClr val="DD4F3E"/>
          </a:solidFill>
          <a:ln>
            <a:solidFill>
              <a:srgbClr val="DD4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>
                <a:solidFill>
                  <a:srgbClr val="FFFFFF"/>
                </a:solidFill>
                <a:latin typeface="Aptos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17320" y="4599432"/>
            <a:ext cx="9098280" cy="68580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1500" b="1" dirty="0">
                <a:solidFill>
                  <a:srgbClr val="DD4F3E"/>
                </a:solidFill>
                <a:latin typeface="Aptos"/>
              </a:rPr>
              <a:t>Clear division of roles</a:t>
            </a:r>
          </a:p>
          <a:p>
            <a:pPr>
              <a:spcBef>
                <a:spcPts val="400"/>
              </a:spcBef>
            </a:pPr>
            <a:r>
              <a:rPr sz="1250" b="0" dirty="0">
                <a:solidFill>
                  <a:srgbClr val="1D2837"/>
                </a:solidFill>
                <a:latin typeface="Aptos"/>
              </a:rPr>
              <a:t>Employers influence qualification content and work-based learning; </a:t>
            </a:r>
            <a:r>
              <a:rPr lang="en-GB" sz="1250" b="0" dirty="0">
                <a:solidFill>
                  <a:srgbClr val="1D2837"/>
                </a:solidFill>
                <a:latin typeface="Aptos"/>
              </a:rPr>
              <a:t>VET</a:t>
            </a:r>
            <a:r>
              <a:rPr sz="1250" b="0" dirty="0">
                <a:solidFill>
                  <a:srgbClr val="1D2837"/>
                </a:solidFill>
                <a:latin typeface="Aptos"/>
              </a:rPr>
              <a:t> institutions design and deliver curricula.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4400" y="5715000"/>
            <a:ext cx="9692640" cy="50292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230" b="1">
                <a:solidFill>
                  <a:srgbClr val="1D2837"/>
                </a:solidFill>
                <a:latin typeface="Aptos"/>
              </a:rPr>
              <a:t>Country-case message</a:t>
            </a:r>
          </a:p>
          <a:p>
            <a:pPr algn="ctr">
              <a:spcBef>
                <a:spcPts val="300"/>
              </a:spcBef>
            </a:pPr>
            <a:r>
              <a:rPr sz="1150" b="0">
                <a:solidFill>
                  <a:srgbClr val="1D2837"/>
                </a:solidFill>
                <a:latin typeface="Aptos"/>
              </a:rPr>
              <a:t>SBB Sector Chambers show how employer engagement can be institutionalised as a repeated, evidence-based governance process — not merely consultation.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6437376"/>
            <a:ext cx="11155680" cy="2377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00" b="0">
                <a:solidFill>
                  <a:srgbClr val="5F6E80"/>
                </a:solidFill>
                <a:latin typeface="Aptos"/>
              </a:rPr>
              <a:t>Sources: SBB and MBO Raad public materials; SEOR sector analyses page for use of sector analysis by SBB Sector Chambers.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9" ma:contentTypeDescription="Create a new document." ma:contentTypeScope="" ma:versionID="61d37e4aa1960fcbd4a976e882cb1bfa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b6b0a3ba9366afb2b3b3a0d426399ddb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3FFB3F-77B8-4F09-BF95-A35E79310B2E}"/>
</file>

<file path=customXml/itemProps2.xml><?xml version="1.0" encoding="utf-8"?>
<ds:datastoreItem xmlns:ds="http://schemas.openxmlformats.org/officeDocument/2006/customXml" ds:itemID="{F31AD40C-33A2-48F9-87AC-5AE806F53F55}"/>
</file>

<file path=customXml/itemProps3.xml><?xml version="1.0" encoding="utf-8"?>
<ds:datastoreItem xmlns:ds="http://schemas.openxmlformats.org/officeDocument/2006/customXml" ds:itemID="{24B952A0-0F93-435E-9345-FB1483D822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1508</Words>
  <Application>Microsoft Office PowerPoint</Application>
  <PresentationFormat>Widescreen</PresentationFormat>
  <Paragraphs>175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Pasqualino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Netherlands country case</dc:title>
  <dc:subject>Netherlands country case: employer engagement in sectoral skills governance</dc:subject>
  <dc:creator>OpenAI</dc:creator>
  <cp:lastModifiedBy>Pasqualino Mare (ETF)</cp:lastModifiedBy>
  <cp:revision>4</cp:revision>
  <dcterms:created xsi:type="dcterms:W3CDTF">2026-05-06T13:50:01Z</dcterms:created>
  <dcterms:modified xsi:type="dcterms:W3CDTF">2026-05-07T11:43:27Z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</Properties>
</file>