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005" r:id="rId5"/>
  </p:sldMasterIdLst>
  <p:notesMasterIdLst>
    <p:notesMasterId r:id="rId199"/>
  </p:notesMasterIdLst>
  <p:handoutMasterIdLst>
    <p:handoutMasterId r:id="rId200"/>
  </p:handoutMasterIdLst>
  <p:sldIdLst>
    <p:sldId id="2142534925" r:id="rId6"/>
    <p:sldId id="305" r:id="rId7"/>
    <p:sldId id="2142535130" r:id="rId8"/>
    <p:sldId id="2142535133" r:id="rId9"/>
    <p:sldId id="364" r:id="rId10"/>
    <p:sldId id="2142535125" r:id="rId11"/>
    <p:sldId id="307" r:id="rId12"/>
    <p:sldId id="308" r:id="rId13"/>
    <p:sldId id="318" r:id="rId14"/>
    <p:sldId id="2142535119" r:id="rId15"/>
    <p:sldId id="315" r:id="rId16"/>
    <p:sldId id="316" r:id="rId17"/>
    <p:sldId id="2142535118" r:id="rId18"/>
    <p:sldId id="2142535158" r:id="rId19"/>
    <p:sldId id="319" r:id="rId20"/>
    <p:sldId id="320" r:id="rId21"/>
    <p:sldId id="2142535126" r:id="rId22"/>
    <p:sldId id="322" r:id="rId23"/>
    <p:sldId id="2142535127" r:id="rId24"/>
    <p:sldId id="2142535128" r:id="rId25"/>
    <p:sldId id="326" r:id="rId26"/>
    <p:sldId id="327" r:id="rId27"/>
    <p:sldId id="267" r:id="rId28"/>
    <p:sldId id="2142534936" r:id="rId29"/>
    <p:sldId id="328" r:id="rId30"/>
    <p:sldId id="2142535134" r:id="rId31"/>
    <p:sldId id="329" r:id="rId32"/>
    <p:sldId id="330" r:id="rId33"/>
    <p:sldId id="331" r:id="rId34"/>
    <p:sldId id="2142535159" r:id="rId35"/>
    <p:sldId id="332" r:id="rId36"/>
    <p:sldId id="333" r:id="rId37"/>
    <p:sldId id="2142535135" r:id="rId38"/>
    <p:sldId id="334" r:id="rId39"/>
    <p:sldId id="359" r:id="rId40"/>
    <p:sldId id="2142534937" r:id="rId41"/>
    <p:sldId id="335" r:id="rId42"/>
    <p:sldId id="21425351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60" r:id="rId53"/>
    <p:sldId id="2142535010" r:id="rId54"/>
    <p:sldId id="346" r:id="rId55"/>
    <p:sldId id="2142535137" r:id="rId56"/>
    <p:sldId id="347" r:id="rId57"/>
    <p:sldId id="348" r:id="rId58"/>
    <p:sldId id="294" r:id="rId59"/>
    <p:sldId id="349" r:id="rId60"/>
    <p:sldId id="350" r:id="rId61"/>
    <p:sldId id="351" r:id="rId62"/>
    <p:sldId id="352" r:id="rId63"/>
    <p:sldId id="2142535142" r:id="rId64"/>
    <p:sldId id="258" r:id="rId65"/>
    <p:sldId id="607" r:id="rId66"/>
    <p:sldId id="608" r:id="rId67"/>
    <p:sldId id="2142535139" r:id="rId68"/>
    <p:sldId id="609" r:id="rId69"/>
    <p:sldId id="610" r:id="rId70"/>
    <p:sldId id="2142535140" r:id="rId71"/>
    <p:sldId id="2142535141" r:id="rId72"/>
    <p:sldId id="2142535144" r:id="rId73"/>
    <p:sldId id="256" r:id="rId74"/>
    <p:sldId id="2142535160" r:id="rId75"/>
    <p:sldId id="2142535161" r:id="rId76"/>
    <p:sldId id="2142535162" r:id="rId77"/>
    <p:sldId id="2142535163" r:id="rId78"/>
    <p:sldId id="2142535164" r:id="rId79"/>
    <p:sldId id="2142535165" r:id="rId80"/>
    <p:sldId id="2142535166" r:id="rId81"/>
    <p:sldId id="2142535146" r:id="rId82"/>
    <p:sldId id="2142535147" r:id="rId83"/>
    <p:sldId id="2142535148" r:id="rId84"/>
    <p:sldId id="2142535149" r:id="rId85"/>
    <p:sldId id="2142535150" r:id="rId86"/>
    <p:sldId id="2142535151" r:id="rId87"/>
    <p:sldId id="2142535152" r:id="rId88"/>
    <p:sldId id="2142535153" r:id="rId89"/>
    <p:sldId id="2142535154" r:id="rId90"/>
    <p:sldId id="2142535155" r:id="rId91"/>
    <p:sldId id="2142535156" r:id="rId92"/>
    <p:sldId id="353" r:id="rId93"/>
    <p:sldId id="354" r:id="rId94"/>
    <p:sldId id="355" r:id="rId95"/>
    <p:sldId id="356" r:id="rId96"/>
    <p:sldId id="2142535116" r:id="rId97"/>
    <p:sldId id="357" r:id="rId98"/>
    <p:sldId id="366" r:id="rId99"/>
    <p:sldId id="2142534938" r:id="rId100"/>
    <p:sldId id="2142535012" r:id="rId101"/>
    <p:sldId id="2142535169" r:id="rId102"/>
    <p:sldId id="2142535174" r:id="rId103"/>
    <p:sldId id="2142535175" r:id="rId104"/>
    <p:sldId id="2142535176" r:id="rId105"/>
    <p:sldId id="2142535177" r:id="rId106"/>
    <p:sldId id="2142535024" r:id="rId107"/>
    <p:sldId id="2142535025" r:id="rId108"/>
    <p:sldId id="2142535026" r:id="rId109"/>
    <p:sldId id="2142535167" r:id="rId110"/>
    <p:sldId id="2142535027" r:id="rId111"/>
    <p:sldId id="2142535168" r:id="rId112"/>
    <p:sldId id="2142535028" r:id="rId113"/>
    <p:sldId id="2142535029" r:id="rId114"/>
    <p:sldId id="2142535030" r:id="rId115"/>
    <p:sldId id="2142535031" r:id="rId116"/>
    <p:sldId id="2142535032" r:id="rId117"/>
    <p:sldId id="2142535033" r:id="rId118"/>
    <p:sldId id="2142535034" r:id="rId119"/>
    <p:sldId id="2142535035" r:id="rId120"/>
    <p:sldId id="268" r:id="rId121"/>
    <p:sldId id="2142535013" r:id="rId122"/>
    <p:sldId id="2142535036" r:id="rId123"/>
    <p:sldId id="2142535037" r:id="rId124"/>
    <p:sldId id="2142535173" r:id="rId125"/>
    <p:sldId id="2142535038" r:id="rId126"/>
    <p:sldId id="2142535039" r:id="rId127"/>
    <p:sldId id="336" r:id="rId128"/>
    <p:sldId id="2142535040" r:id="rId129"/>
    <p:sldId id="2142535042" r:id="rId130"/>
    <p:sldId id="2142535043" r:id="rId131"/>
    <p:sldId id="278" r:id="rId132"/>
    <p:sldId id="279" r:id="rId133"/>
    <p:sldId id="2142535015" r:id="rId134"/>
    <p:sldId id="2142535044" r:id="rId135"/>
    <p:sldId id="2142535045" r:id="rId136"/>
    <p:sldId id="2142535132" r:id="rId137"/>
    <p:sldId id="2142535047" r:id="rId138"/>
    <p:sldId id="2142535048" r:id="rId139"/>
    <p:sldId id="2142535050" r:id="rId140"/>
    <p:sldId id="2142535051" r:id="rId141"/>
    <p:sldId id="2142535052" r:id="rId142"/>
    <p:sldId id="2142535053" r:id="rId143"/>
    <p:sldId id="2142535054" r:id="rId144"/>
    <p:sldId id="2142535055" r:id="rId145"/>
    <p:sldId id="2142535059" r:id="rId146"/>
    <p:sldId id="298" r:id="rId147"/>
    <p:sldId id="299" r:id="rId148"/>
    <p:sldId id="2142535017" r:id="rId149"/>
    <p:sldId id="2142535060" r:id="rId150"/>
    <p:sldId id="358" r:id="rId151"/>
    <p:sldId id="2142535178" r:id="rId152"/>
    <p:sldId id="2142535179" r:id="rId153"/>
    <p:sldId id="2142535061" r:id="rId154"/>
    <p:sldId id="2142535062" r:id="rId155"/>
    <p:sldId id="361" r:id="rId156"/>
    <p:sldId id="362" r:id="rId157"/>
    <p:sldId id="2142535063" r:id="rId158"/>
    <p:sldId id="2142535064" r:id="rId159"/>
    <p:sldId id="2142535065" r:id="rId160"/>
    <p:sldId id="2142535066" r:id="rId161"/>
    <p:sldId id="2142535117" r:id="rId162"/>
    <p:sldId id="367" r:id="rId163"/>
    <p:sldId id="369" r:id="rId164"/>
    <p:sldId id="2142535067" r:id="rId165"/>
    <p:sldId id="2142535183" r:id="rId166"/>
    <p:sldId id="2142535188" r:id="rId167"/>
    <p:sldId id="2142535191" r:id="rId168"/>
    <p:sldId id="2142535192" r:id="rId169"/>
    <p:sldId id="2142535068" r:id="rId170"/>
    <p:sldId id="2142535069" r:id="rId171"/>
    <p:sldId id="2142535180" r:id="rId172"/>
    <p:sldId id="2142535071" r:id="rId173"/>
    <p:sldId id="2142535185" r:id="rId174"/>
    <p:sldId id="2142535187" r:id="rId175"/>
    <p:sldId id="2142535184" r:id="rId176"/>
    <p:sldId id="2142535079" r:id="rId177"/>
    <p:sldId id="2142535181" r:id="rId178"/>
    <p:sldId id="2142535194" r:id="rId179"/>
    <p:sldId id="2142535193" r:id="rId180"/>
    <p:sldId id="2142535186" r:id="rId181"/>
    <p:sldId id="2142535072" r:id="rId182"/>
    <p:sldId id="2142535073" r:id="rId183"/>
    <p:sldId id="2142535074" r:id="rId184"/>
    <p:sldId id="2142535075" r:id="rId185"/>
    <p:sldId id="2142535076" r:id="rId186"/>
    <p:sldId id="2142535077" r:id="rId187"/>
    <p:sldId id="266" r:id="rId188"/>
    <p:sldId id="2142535078" r:id="rId189"/>
    <p:sldId id="2142535092" r:id="rId190"/>
    <p:sldId id="2142535093" r:id="rId191"/>
    <p:sldId id="2142535094" r:id="rId192"/>
    <p:sldId id="2142535189" r:id="rId193"/>
    <p:sldId id="2142535195" r:id="rId194"/>
    <p:sldId id="2142535190" r:id="rId195"/>
    <p:sldId id="2142535114" r:id="rId196"/>
    <p:sldId id="2142535115" r:id="rId197"/>
    <p:sldId id="2142535022" r:id="rId198"/>
  </p:sldIdLst>
  <p:sldSz cx="12192000" cy="6858000"/>
  <p:notesSz cx="6858000" cy="9144000"/>
  <p:custDataLst>
    <p:tags r:id="rId20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B5E7E-DBCF-79D3-B621-5C919C739228}" name="Doriana Monteleone (ETF)" initials="DM" userId="S::Doriana.Monteleone@etf.europa.eu::6711a7f3-d780-41a5-88be-c386e24fad6b" providerId="AD"/>
  <p188:author id="{2A1405DC-F5E2-AD9A-2363-AD153545B567}" name="Jolien van Uden (ETF)" initials="Jv" userId="S::Jolien.van-Uden@etf.europa.eu::69cdb233-d88d-40c4-b602-23815daa2c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6AB"/>
    <a:srgbClr val="EEE7E4"/>
    <a:srgbClr val="0E367B"/>
    <a:srgbClr val="F2F2F2"/>
    <a:srgbClr val="0B3A75"/>
    <a:srgbClr val="27257A"/>
    <a:srgbClr val="000000"/>
    <a:srgbClr val="005191"/>
    <a:srgbClr val="750D68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09BF1-861D-E74C-8112-DE5EEF3936BA}" v="1189" dt="2026-04-29T04:47:55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1641"/>
  </p:normalViewPr>
  <p:slideViewPr>
    <p:cSldViewPr snapToGrid="0">
      <p:cViewPr varScale="1">
        <p:scale>
          <a:sx n="98" d="100"/>
          <a:sy n="98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tableStyles" Target="tableStyles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microsoft.com/office/2015/10/relationships/revisionInfo" Target="revisionInfo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microsoft.com/office/2018/10/relationships/authors" Target="authors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notesMaster" Target="notesMasters/notesMaster1.xml"/><Relationship Id="rId203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190" Type="http://schemas.openxmlformats.org/officeDocument/2006/relationships/slide" Target="slides/slide185.xml"/><Relationship Id="rId204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tags" Target="tags/tag1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presProps" Target="presProps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9DC7F-21FF-440A-8626-CB3F5131AC5F}" type="doc">
      <dgm:prSet loTypeId="urn:microsoft.com/office/officeart/2005/8/layout/balance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EB3EEE-F170-4857-BC63-4BEB75C67DEC}">
      <dgm:prSet phldrT="[Текст]"/>
      <dgm:spPr/>
      <dgm:t>
        <a:bodyPr/>
        <a:lstStyle/>
        <a:p>
          <a:r>
            <a:rPr lang="ru-RU" noProof="1">
              <a:latin typeface="Times New Roman" panose="02020603050405020304" pitchFamily="18" charset="0"/>
              <a:cs typeface="Times New Roman" panose="02020603050405020304" pitchFamily="18" charset="0"/>
            </a:rPr>
            <a:t>2025</a:t>
          </a:r>
        </a:p>
      </dgm:t>
    </dgm:pt>
    <dgm:pt modelId="{04C36DEE-5C9D-40B3-A721-60EC8B01FCEC}" type="parTrans" cxnId="{F114D0BE-2EE3-46E4-8F92-D246F22EA85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2BE5B-9803-4A01-9084-A106BBB76C42}" type="sibTrans" cxnId="{F114D0BE-2EE3-46E4-8F92-D246F22EA85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E4CCC-D7E5-4066-94E5-E75DD367B28A}">
      <dgm:prSet phldrT="[Текст]"/>
      <dgm:spPr>
        <a:solidFill>
          <a:srgbClr val="63A1DB"/>
        </a:solidFill>
      </dgm:spPr>
      <dgm:t>
        <a:bodyPr/>
        <a:lstStyle/>
        <a:p>
          <a:r>
            <a:rPr lang="ru-RU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Методисты</a:t>
          </a:r>
        </a:p>
      </dgm:t>
    </dgm:pt>
    <dgm:pt modelId="{5069A72C-1A21-446B-A68E-4F586A6402BC}" type="parTrans" cxnId="{31C2D7A4-782E-4620-8FBE-AFCDF735370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84EA7-FE3F-4951-B91B-95B729DD8E67}" type="sibTrans" cxnId="{31C2D7A4-782E-4620-8FBE-AFCDF735370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708203-8384-4D32-9D61-A9B276A1978A}">
      <dgm:prSet phldrT="[Текст]"/>
      <dgm:spPr/>
      <dgm:t>
        <a:bodyPr/>
        <a:lstStyle/>
        <a:p>
          <a:r>
            <a:rPr lang="ru-RU" noProof="1"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</a:p>
      </dgm:t>
    </dgm:pt>
    <dgm:pt modelId="{61287128-F599-441A-B449-518D20559E53}" type="parTrans" cxnId="{8738FAA2-1905-4050-A66D-D4079D03F6E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38F9D-8770-4243-B825-FEECECED10F5}" type="sibTrans" cxnId="{8738FAA2-1905-4050-A66D-D4079D03F6E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6D0E6-77C9-4B0F-AB4A-2B43B0BBBB2A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Методисты </a:t>
          </a:r>
        </a:p>
      </dgm:t>
    </dgm:pt>
    <dgm:pt modelId="{2FC89817-B7AB-4DA2-B2E1-CA638F2A4EA7}" type="parTrans" cxnId="{BC59DDFC-AC13-4605-BA01-3110AA2978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D4265-9A01-4243-9ED0-6AB7E4256431}" type="sibTrans" cxnId="{BC59DDFC-AC13-4605-BA01-3110AA2978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77423B-2EDD-44DD-8002-5AD363280411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Начальники методического отдела</a:t>
          </a:r>
        </a:p>
      </dgm:t>
    </dgm:pt>
    <dgm:pt modelId="{E12BCB4B-D7E6-4056-BB68-4E450C2C79B1}" type="parTrans" cxnId="{18201372-3920-4F3F-A3ED-0F21A637F64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092EDD-5952-4DAA-B4E7-530E738349C0}" type="sibTrans" cxnId="{18201372-3920-4F3F-A3ED-0F21A637F64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016A4-8EB0-42A9-BCFA-7CEC00D09289}">
      <dgm:prSet phldrT="[Текст]"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2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Заместители директоров по учебной части</a:t>
          </a:r>
        </a:p>
      </dgm:t>
    </dgm:pt>
    <dgm:pt modelId="{0C1EFD0B-D333-4A09-98FA-6221ED9E6568}" type="parTrans" cxnId="{BED9DB6C-817D-423F-95A9-4E89DB2D30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BA6337-CBB0-4A1D-9CA3-EA783B32E697}" type="sibTrans" cxnId="{BED9DB6C-817D-423F-95A9-4E89DB2D30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87160-E51F-4C63-A729-0DDFF8FB9F14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200" kern="1200" noProof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Преподаватели спец. дисциплин</a:t>
          </a:r>
        </a:p>
      </dgm:t>
    </dgm:pt>
    <dgm:pt modelId="{A1BAC443-C340-48F8-825D-C0DD2E1D6D73}" type="parTrans" cxnId="{C676C35B-64D3-4E1B-A89E-10554E020639}">
      <dgm:prSet/>
      <dgm:spPr/>
      <dgm:t>
        <a:bodyPr/>
        <a:lstStyle/>
        <a:p>
          <a:endParaRPr lang="ru-RU"/>
        </a:p>
      </dgm:t>
    </dgm:pt>
    <dgm:pt modelId="{E846A210-D9BB-4F08-A0D1-9EF04E9E66E8}" type="sibTrans" cxnId="{C676C35B-64D3-4E1B-A89E-10554E020639}">
      <dgm:prSet/>
      <dgm:spPr/>
      <dgm:t>
        <a:bodyPr/>
        <a:lstStyle/>
        <a:p>
          <a:endParaRPr lang="ru-RU"/>
        </a:p>
      </dgm:t>
    </dgm:pt>
    <dgm:pt modelId="{4BD4A4BB-E785-4ACB-8876-31C12C551FB8}" type="pres">
      <dgm:prSet presAssocID="{1B09DC7F-21FF-440A-8626-CB3F5131AC5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1721D9D-0DEC-49D7-8643-65DAE03C9E81}" type="pres">
      <dgm:prSet presAssocID="{1B09DC7F-21FF-440A-8626-CB3F5131AC5F}" presName="dummyMaxCanvas" presStyleCnt="0"/>
      <dgm:spPr/>
    </dgm:pt>
    <dgm:pt modelId="{2DFEA047-A80B-4380-A0B7-EB6B7C6267A1}" type="pres">
      <dgm:prSet presAssocID="{1B09DC7F-21FF-440A-8626-CB3F5131AC5F}" presName="parentComposite" presStyleCnt="0"/>
      <dgm:spPr/>
    </dgm:pt>
    <dgm:pt modelId="{22729859-725F-4C8F-84BB-7C898582217D}" type="pres">
      <dgm:prSet presAssocID="{1B09DC7F-21FF-440A-8626-CB3F5131AC5F}" presName="parent1" presStyleLbl="alignAccFollowNode1" presStyleIdx="0" presStyleCnt="4">
        <dgm:presLayoutVars>
          <dgm:chMax val="4"/>
        </dgm:presLayoutVars>
      </dgm:prSet>
      <dgm:spPr/>
    </dgm:pt>
    <dgm:pt modelId="{A432B345-49D2-4403-83A9-3A2645F341D1}" type="pres">
      <dgm:prSet presAssocID="{1B09DC7F-21FF-440A-8626-CB3F5131AC5F}" presName="parent2" presStyleLbl="alignAccFollowNode1" presStyleIdx="1" presStyleCnt="4">
        <dgm:presLayoutVars>
          <dgm:chMax val="4"/>
        </dgm:presLayoutVars>
      </dgm:prSet>
      <dgm:spPr/>
    </dgm:pt>
    <dgm:pt modelId="{9454FA8B-D53D-4492-AD18-14565AB2C3FE}" type="pres">
      <dgm:prSet presAssocID="{1B09DC7F-21FF-440A-8626-CB3F5131AC5F}" presName="childrenComposite" presStyleCnt="0"/>
      <dgm:spPr/>
    </dgm:pt>
    <dgm:pt modelId="{1EAC2D2A-EED0-4EFA-82BD-A97A62A8F263}" type="pres">
      <dgm:prSet presAssocID="{1B09DC7F-21FF-440A-8626-CB3F5131AC5F}" presName="dummyMaxCanvas_ChildArea" presStyleCnt="0"/>
      <dgm:spPr/>
    </dgm:pt>
    <dgm:pt modelId="{395E8C77-F25A-4C7F-8F3D-DDB2C844D06A}" type="pres">
      <dgm:prSet presAssocID="{1B09DC7F-21FF-440A-8626-CB3F5131AC5F}" presName="fulcrum" presStyleLbl="alignAccFollowNode1" presStyleIdx="2" presStyleCnt="4"/>
      <dgm:spPr>
        <a:solidFill>
          <a:schemeClr val="accent5">
            <a:lumMod val="50000"/>
            <a:alpha val="90000"/>
          </a:schemeClr>
        </a:solidFill>
      </dgm:spPr>
    </dgm:pt>
    <dgm:pt modelId="{9D8DAC9D-D262-4486-8468-E5B64C125B33}" type="pres">
      <dgm:prSet presAssocID="{1B09DC7F-21FF-440A-8626-CB3F5131AC5F}" presName="balance_14" presStyleLbl="alignAccFollowNode1" presStyleIdx="3" presStyleCnt="4">
        <dgm:presLayoutVars>
          <dgm:bulletEnabled val="1"/>
        </dgm:presLayoutVars>
      </dgm:prSet>
      <dgm:spPr>
        <a:solidFill>
          <a:schemeClr val="accent5">
            <a:lumMod val="50000"/>
            <a:alpha val="90000"/>
          </a:schemeClr>
        </a:solidFill>
      </dgm:spPr>
    </dgm:pt>
    <dgm:pt modelId="{ED20D85B-CA99-4473-A045-8F7D94158FAC}" type="pres">
      <dgm:prSet presAssocID="{1B09DC7F-21FF-440A-8626-CB3F5131AC5F}" presName="right_14_1" presStyleLbl="node1" presStyleIdx="0" presStyleCnt="5">
        <dgm:presLayoutVars>
          <dgm:bulletEnabled val="1"/>
        </dgm:presLayoutVars>
      </dgm:prSet>
      <dgm:spPr/>
    </dgm:pt>
    <dgm:pt modelId="{162F55FD-49EC-469E-9EF5-CEC3858D9DD0}" type="pres">
      <dgm:prSet presAssocID="{1B09DC7F-21FF-440A-8626-CB3F5131AC5F}" presName="right_14_2" presStyleLbl="node1" presStyleIdx="1" presStyleCnt="5">
        <dgm:presLayoutVars>
          <dgm:bulletEnabled val="1"/>
        </dgm:presLayoutVars>
      </dgm:prSet>
      <dgm:spPr>
        <a:xfrm rot="240000">
          <a:off x="4256852" y="2587236"/>
          <a:ext cx="1710730" cy="590791"/>
        </a:xfrm>
        <a:prstGeom prst="roundRect">
          <a:avLst/>
        </a:prstGeom>
      </dgm:spPr>
    </dgm:pt>
    <dgm:pt modelId="{A37134A3-0D56-4C13-8D61-A5EC7674309C}" type="pres">
      <dgm:prSet presAssocID="{1B09DC7F-21FF-440A-8626-CB3F5131AC5F}" presName="right_14_3" presStyleLbl="node1" presStyleIdx="2" presStyleCnt="5">
        <dgm:presLayoutVars>
          <dgm:bulletEnabled val="1"/>
        </dgm:presLayoutVars>
      </dgm:prSet>
      <dgm:spPr/>
    </dgm:pt>
    <dgm:pt modelId="{79B27E4F-23D8-41F9-99DD-D13256BB7E1A}" type="pres">
      <dgm:prSet presAssocID="{1B09DC7F-21FF-440A-8626-CB3F5131AC5F}" presName="right_14_4" presStyleLbl="node1" presStyleIdx="3" presStyleCnt="5">
        <dgm:presLayoutVars>
          <dgm:bulletEnabled val="1"/>
        </dgm:presLayoutVars>
      </dgm:prSet>
      <dgm:spPr/>
    </dgm:pt>
    <dgm:pt modelId="{BFB329B6-2850-408F-A6EC-AA3A11C292E0}" type="pres">
      <dgm:prSet presAssocID="{1B09DC7F-21FF-440A-8626-CB3F5131AC5F}" presName="left_14_1" presStyleLbl="node1" presStyleIdx="4" presStyleCnt="5">
        <dgm:presLayoutVars>
          <dgm:bulletEnabled val="1"/>
        </dgm:presLayoutVars>
      </dgm:prSet>
      <dgm:spPr/>
    </dgm:pt>
  </dgm:ptLst>
  <dgm:cxnLst>
    <dgm:cxn modelId="{14279234-96C0-4AD0-910C-AC41CF98D9D7}" type="presOf" srcId="{DCE87160-E51F-4C63-A729-0DDFF8FB9F14}" destId="{162F55FD-49EC-469E-9EF5-CEC3858D9DD0}" srcOrd="0" destOrd="0" presId="urn:microsoft.com/office/officeart/2005/8/layout/balance1"/>
    <dgm:cxn modelId="{6016DF35-4CBB-4992-A8B1-13B630B1BE7E}" type="presOf" srcId="{1E0016A4-8EB0-42A9-BCFA-7CEC00D09289}" destId="{79B27E4F-23D8-41F9-99DD-D13256BB7E1A}" srcOrd="0" destOrd="0" presId="urn:microsoft.com/office/officeart/2005/8/layout/balance1"/>
    <dgm:cxn modelId="{C676C35B-64D3-4E1B-A89E-10554E020639}" srcId="{B9708203-8384-4D32-9D61-A9B276A1978A}" destId="{DCE87160-E51F-4C63-A729-0DDFF8FB9F14}" srcOrd="1" destOrd="0" parTransId="{A1BAC443-C340-48F8-825D-C0DD2E1D6D73}" sibTransId="{E846A210-D9BB-4F08-A0D1-9EF04E9E66E8}"/>
    <dgm:cxn modelId="{BED9DB6C-817D-423F-95A9-4E89DB2D3001}" srcId="{B9708203-8384-4D32-9D61-A9B276A1978A}" destId="{1E0016A4-8EB0-42A9-BCFA-7CEC00D09289}" srcOrd="3" destOrd="0" parTransId="{0C1EFD0B-D333-4A09-98FA-6221ED9E6568}" sibTransId="{55BA6337-CBB0-4A1D-9CA3-EA783B32E697}"/>
    <dgm:cxn modelId="{18201372-3920-4F3F-A3ED-0F21A637F640}" srcId="{B9708203-8384-4D32-9D61-A9B276A1978A}" destId="{EC77423B-2EDD-44DD-8002-5AD363280411}" srcOrd="2" destOrd="0" parTransId="{E12BCB4B-D7E6-4056-BB68-4E450C2C79B1}" sibTransId="{DD092EDD-5952-4DAA-B4E7-530E738349C0}"/>
    <dgm:cxn modelId="{79F1FC83-8CB3-4236-8E77-D02913D2367B}" type="presOf" srcId="{EC77423B-2EDD-44DD-8002-5AD363280411}" destId="{A37134A3-0D56-4C13-8D61-A5EC7674309C}" srcOrd="0" destOrd="0" presId="urn:microsoft.com/office/officeart/2005/8/layout/balance1"/>
    <dgm:cxn modelId="{3411CE8F-E9AC-4F05-9BE1-1D2CE4932EA7}" type="presOf" srcId="{17EB3EEE-F170-4857-BC63-4BEB75C67DEC}" destId="{22729859-725F-4C8F-84BB-7C898582217D}" srcOrd="0" destOrd="0" presId="urn:microsoft.com/office/officeart/2005/8/layout/balance1"/>
    <dgm:cxn modelId="{B9633F9A-49C7-4BDA-8300-1C5F0E8E32E4}" type="presOf" srcId="{B9708203-8384-4D32-9D61-A9B276A1978A}" destId="{A432B345-49D2-4403-83A9-3A2645F341D1}" srcOrd="0" destOrd="0" presId="urn:microsoft.com/office/officeart/2005/8/layout/balance1"/>
    <dgm:cxn modelId="{8738FAA2-1905-4050-A66D-D4079D03F6EB}" srcId="{1B09DC7F-21FF-440A-8626-CB3F5131AC5F}" destId="{B9708203-8384-4D32-9D61-A9B276A1978A}" srcOrd="1" destOrd="0" parTransId="{61287128-F599-441A-B449-518D20559E53}" sibTransId="{95838F9D-8770-4243-B825-FEECECED10F5}"/>
    <dgm:cxn modelId="{31C2D7A4-782E-4620-8FBE-AFCDF7353700}" srcId="{17EB3EEE-F170-4857-BC63-4BEB75C67DEC}" destId="{E2EE4CCC-D7E5-4066-94E5-E75DD367B28A}" srcOrd="0" destOrd="0" parTransId="{5069A72C-1A21-446B-A68E-4F586A6402BC}" sibTransId="{9B084EA7-FE3F-4951-B91B-95B729DD8E67}"/>
    <dgm:cxn modelId="{33C1F3A6-88EE-403C-AD69-944795D1D295}" type="presOf" srcId="{6EE6D0E6-77C9-4B0F-AB4A-2B43B0BBBB2A}" destId="{ED20D85B-CA99-4473-A045-8F7D94158FAC}" srcOrd="0" destOrd="0" presId="urn:microsoft.com/office/officeart/2005/8/layout/balance1"/>
    <dgm:cxn modelId="{CF3401B3-1AAF-4AC9-8C13-31B43692E962}" type="presOf" srcId="{1B09DC7F-21FF-440A-8626-CB3F5131AC5F}" destId="{4BD4A4BB-E785-4ACB-8876-31C12C551FB8}" srcOrd="0" destOrd="0" presId="urn:microsoft.com/office/officeart/2005/8/layout/balance1"/>
    <dgm:cxn modelId="{F114D0BE-2EE3-46E4-8F92-D246F22EA859}" srcId="{1B09DC7F-21FF-440A-8626-CB3F5131AC5F}" destId="{17EB3EEE-F170-4857-BC63-4BEB75C67DEC}" srcOrd="0" destOrd="0" parTransId="{04C36DEE-5C9D-40B3-A721-60EC8B01FCEC}" sibTransId="{7B22BE5B-9803-4A01-9084-A106BBB76C42}"/>
    <dgm:cxn modelId="{C89492C7-26B3-4DF3-9451-4607640E35FA}" type="presOf" srcId="{E2EE4CCC-D7E5-4066-94E5-E75DD367B28A}" destId="{BFB329B6-2850-408F-A6EC-AA3A11C292E0}" srcOrd="0" destOrd="0" presId="urn:microsoft.com/office/officeart/2005/8/layout/balance1"/>
    <dgm:cxn modelId="{BC59DDFC-AC13-4605-BA01-3110AA297807}" srcId="{B9708203-8384-4D32-9D61-A9B276A1978A}" destId="{6EE6D0E6-77C9-4B0F-AB4A-2B43B0BBBB2A}" srcOrd="0" destOrd="0" parTransId="{2FC89817-B7AB-4DA2-B2E1-CA638F2A4EA7}" sibTransId="{E1FD4265-9A01-4243-9ED0-6AB7E4256431}"/>
    <dgm:cxn modelId="{054EDDB3-A692-4281-8282-497842BB2035}" type="presParOf" srcId="{4BD4A4BB-E785-4ACB-8876-31C12C551FB8}" destId="{21721D9D-0DEC-49D7-8643-65DAE03C9E81}" srcOrd="0" destOrd="0" presId="urn:microsoft.com/office/officeart/2005/8/layout/balance1"/>
    <dgm:cxn modelId="{C630CF66-A730-4A40-A8D5-98D29824296D}" type="presParOf" srcId="{4BD4A4BB-E785-4ACB-8876-31C12C551FB8}" destId="{2DFEA047-A80B-4380-A0B7-EB6B7C6267A1}" srcOrd="1" destOrd="0" presId="urn:microsoft.com/office/officeart/2005/8/layout/balance1"/>
    <dgm:cxn modelId="{5A1B5B00-581E-41AD-8B89-87A4CAAF9326}" type="presParOf" srcId="{2DFEA047-A80B-4380-A0B7-EB6B7C6267A1}" destId="{22729859-725F-4C8F-84BB-7C898582217D}" srcOrd="0" destOrd="0" presId="urn:microsoft.com/office/officeart/2005/8/layout/balance1"/>
    <dgm:cxn modelId="{E888C313-30DC-4EBD-A89A-67DED0C15873}" type="presParOf" srcId="{2DFEA047-A80B-4380-A0B7-EB6B7C6267A1}" destId="{A432B345-49D2-4403-83A9-3A2645F341D1}" srcOrd="1" destOrd="0" presId="urn:microsoft.com/office/officeart/2005/8/layout/balance1"/>
    <dgm:cxn modelId="{89F2BC99-6F6E-432B-930A-D9FECA5C1519}" type="presParOf" srcId="{4BD4A4BB-E785-4ACB-8876-31C12C551FB8}" destId="{9454FA8B-D53D-4492-AD18-14565AB2C3FE}" srcOrd="2" destOrd="0" presId="urn:microsoft.com/office/officeart/2005/8/layout/balance1"/>
    <dgm:cxn modelId="{5EFC551D-77D8-4C96-BF7C-3085F6D1BAD8}" type="presParOf" srcId="{9454FA8B-D53D-4492-AD18-14565AB2C3FE}" destId="{1EAC2D2A-EED0-4EFA-82BD-A97A62A8F263}" srcOrd="0" destOrd="0" presId="urn:microsoft.com/office/officeart/2005/8/layout/balance1"/>
    <dgm:cxn modelId="{1C6AF0FA-2A68-4FBF-A4FF-20717F6D1536}" type="presParOf" srcId="{9454FA8B-D53D-4492-AD18-14565AB2C3FE}" destId="{395E8C77-F25A-4C7F-8F3D-DDB2C844D06A}" srcOrd="1" destOrd="0" presId="urn:microsoft.com/office/officeart/2005/8/layout/balance1"/>
    <dgm:cxn modelId="{8F8CD84B-02D9-470D-899B-34391EB6BD4A}" type="presParOf" srcId="{9454FA8B-D53D-4492-AD18-14565AB2C3FE}" destId="{9D8DAC9D-D262-4486-8468-E5B64C125B33}" srcOrd="2" destOrd="0" presId="urn:microsoft.com/office/officeart/2005/8/layout/balance1"/>
    <dgm:cxn modelId="{D8FAB11B-DE8B-45E3-A07D-B2510652EF21}" type="presParOf" srcId="{9454FA8B-D53D-4492-AD18-14565AB2C3FE}" destId="{ED20D85B-CA99-4473-A045-8F7D94158FAC}" srcOrd="3" destOrd="0" presId="urn:microsoft.com/office/officeart/2005/8/layout/balance1"/>
    <dgm:cxn modelId="{49EC19D7-1D82-466D-9D70-9BA9A7C64794}" type="presParOf" srcId="{9454FA8B-D53D-4492-AD18-14565AB2C3FE}" destId="{162F55FD-49EC-469E-9EF5-CEC3858D9DD0}" srcOrd="4" destOrd="0" presId="urn:microsoft.com/office/officeart/2005/8/layout/balance1"/>
    <dgm:cxn modelId="{907FF1B1-3EDF-4E56-9665-D54B61B25CB5}" type="presParOf" srcId="{9454FA8B-D53D-4492-AD18-14565AB2C3FE}" destId="{A37134A3-0D56-4C13-8D61-A5EC7674309C}" srcOrd="5" destOrd="0" presId="urn:microsoft.com/office/officeart/2005/8/layout/balance1"/>
    <dgm:cxn modelId="{AE311CFA-9EDB-4757-9125-FEF6D0611ADB}" type="presParOf" srcId="{9454FA8B-D53D-4492-AD18-14565AB2C3FE}" destId="{79B27E4F-23D8-41F9-99DD-D13256BB7E1A}" srcOrd="6" destOrd="0" presId="urn:microsoft.com/office/officeart/2005/8/layout/balance1"/>
    <dgm:cxn modelId="{C82400A0-A39C-4F5D-9EE2-35C1B6B05461}" type="presParOf" srcId="{9454FA8B-D53D-4492-AD18-14565AB2C3FE}" destId="{BFB329B6-2850-408F-A6EC-AA3A11C292E0}" srcOrd="7" destOrd="0" presId="urn:microsoft.com/office/officeart/2005/8/layout/balance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29859-725F-4C8F-84BB-7C898582217D}">
      <dsp:nvSpPr>
        <dsp:cNvPr id="0" name=""/>
        <dsp:cNvSpPr/>
      </dsp:nvSpPr>
      <dsp:spPr>
        <a:xfrm>
          <a:off x="1878734" y="0"/>
          <a:ext cx="1582529" cy="87918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noProof="1">
              <a:latin typeface="Times New Roman" panose="02020603050405020304" pitchFamily="18" charset="0"/>
              <a:cs typeface="Times New Roman" panose="02020603050405020304" pitchFamily="18" charset="0"/>
            </a:rPr>
            <a:t>2025</a:t>
          </a:r>
        </a:p>
      </dsp:txBody>
      <dsp:txXfrm>
        <a:off x="1904484" y="25750"/>
        <a:ext cx="1531029" cy="827683"/>
      </dsp:txXfrm>
    </dsp:sp>
    <dsp:sp modelId="{A432B345-49D2-4403-83A9-3A2645F341D1}">
      <dsp:nvSpPr>
        <dsp:cNvPr id="0" name=""/>
        <dsp:cNvSpPr/>
      </dsp:nvSpPr>
      <dsp:spPr>
        <a:xfrm>
          <a:off x="4164610" y="0"/>
          <a:ext cx="1582529" cy="87918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6901126"/>
            <a:satOff val="-3702"/>
            <a:lumOff val="-49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6901126"/>
              <a:satOff val="-3702"/>
              <a:lumOff val="-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noProof="1"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</a:p>
      </dsp:txBody>
      <dsp:txXfrm>
        <a:off x="4190360" y="25750"/>
        <a:ext cx="1531029" cy="827683"/>
      </dsp:txXfrm>
    </dsp:sp>
    <dsp:sp modelId="{395E8C77-F25A-4C7F-8F3D-DDB2C844D06A}">
      <dsp:nvSpPr>
        <dsp:cNvPr id="0" name=""/>
        <dsp:cNvSpPr/>
      </dsp:nvSpPr>
      <dsp:spPr>
        <a:xfrm>
          <a:off x="3483243" y="3736528"/>
          <a:ext cx="659387" cy="659387"/>
        </a:xfrm>
        <a:prstGeom prst="triangle">
          <a:avLst/>
        </a:prstGeom>
        <a:solidFill>
          <a:schemeClr val="accent5">
            <a:lumMod val="5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13802252"/>
              <a:satOff val="-7404"/>
              <a:lumOff val="-9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DAC9D-D262-4486-8468-E5B64C125B33}">
      <dsp:nvSpPr>
        <dsp:cNvPr id="0" name=""/>
        <dsp:cNvSpPr/>
      </dsp:nvSpPr>
      <dsp:spPr>
        <a:xfrm rot="240000">
          <a:off x="1834171" y="3453973"/>
          <a:ext cx="3957532" cy="276737"/>
        </a:xfrm>
        <a:prstGeom prst="rect">
          <a:avLst/>
        </a:prstGeom>
        <a:solidFill>
          <a:schemeClr val="accent5">
            <a:lumMod val="5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20703378"/>
              <a:satOff val="-11106"/>
              <a:lumOff val="-1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20D85B-CA99-4473-A045-8F7D94158FAC}">
      <dsp:nvSpPr>
        <dsp:cNvPr id="0" name=""/>
        <dsp:cNvSpPr/>
      </dsp:nvSpPr>
      <dsp:spPr>
        <a:xfrm rot="240000">
          <a:off x="4214584" y="2955420"/>
          <a:ext cx="1570501" cy="5423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200" kern="1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Методисты </a:t>
          </a:r>
        </a:p>
      </dsp:txBody>
      <dsp:txXfrm>
        <a:off x="4241060" y="2981896"/>
        <a:ext cx="1517549" cy="489412"/>
      </dsp:txXfrm>
    </dsp:sp>
    <dsp:sp modelId="{162F55FD-49EC-469E-9EF5-CEC3858D9DD0}">
      <dsp:nvSpPr>
        <dsp:cNvPr id="0" name=""/>
        <dsp:cNvSpPr/>
      </dsp:nvSpPr>
      <dsp:spPr>
        <a:xfrm rot="240000">
          <a:off x="4258543" y="2375159"/>
          <a:ext cx="1570501" cy="5423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200" kern="1200" noProof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Преподаватели спец. дисциплин</a:t>
          </a:r>
        </a:p>
      </dsp:txBody>
      <dsp:txXfrm>
        <a:off x="4285019" y="2401635"/>
        <a:ext cx="1517549" cy="489412"/>
      </dsp:txXfrm>
    </dsp:sp>
    <dsp:sp modelId="{A37134A3-0D56-4C13-8D61-A5EC7674309C}">
      <dsp:nvSpPr>
        <dsp:cNvPr id="0" name=""/>
        <dsp:cNvSpPr/>
      </dsp:nvSpPr>
      <dsp:spPr>
        <a:xfrm rot="240000">
          <a:off x="4302502" y="1794898"/>
          <a:ext cx="1570501" cy="542364"/>
        </a:xfrm>
        <a:prstGeom prst="roundRect">
          <a:avLst/>
        </a:prstGeom>
        <a:gradFill rotWithShape="0">
          <a:gsLst>
            <a:gs pos="0">
              <a:schemeClr val="accent5">
                <a:hueOff val="9819918"/>
                <a:satOff val="10185"/>
                <a:lumOff val="-7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9819918"/>
                <a:satOff val="10185"/>
                <a:lumOff val="-7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9819918"/>
                <a:satOff val="10185"/>
                <a:lumOff val="-7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200" kern="1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Начальники методического отдела</a:t>
          </a:r>
        </a:p>
      </dsp:txBody>
      <dsp:txXfrm>
        <a:off x="4328978" y="1821374"/>
        <a:ext cx="1517549" cy="489412"/>
      </dsp:txXfrm>
    </dsp:sp>
    <dsp:sp modelId="{79B27E4F-23D8-41F9-99DD-D13256BB7E1A}">
      <dsp:nvSpPr>
        <dsp:cNvPr id="0" name=""/>
        <dsp:cNvSpPr/>
      </dsp:nvSpPr>
      <dsp:spPr>
        <a:xfrm rot="240000">
          <a:off x="4346461" y="1214637"/>
          <a:ext cx="1570501" cy="542364"/>
        </a:xfrm>
        <a:prstGeom prst="roundRect">
          <a:avLst/>
        </a:prstGeom>
        <a:gradFill rotWithShape="0">
          <a:gsLst>
            <a:gs pos="0">
              <a:schemeClr val="accent5">
                <a:hueOff val="14729877"/>
                <a:satOff val="15278"/>
                <a:lumOff val="-10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4729877"/>
                <a:satOff val="15278"/>
                <a:lumOff val="-10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4729877"/>
                <a:satOff val="15278"/>
                <a:lumOff val="-10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200" kern="12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Заместители директоров по учебной части</a:t>
          </a:r>
        </a:p>
      </dsp:txBody>
      <dsp:txXfrm>
        <a:off x="4372937" y="1241113"/>
        <a:ext cx="1517549" cy="489412"/>
      </dsp:txXfrm>
    </dsp:sp>
    <dsp:sp modelId="{BFB329B6-2850-408F-A6EC-AA3A11C292E0}">
      <dsp:nvSpPr>
        <dsp:cNvPr id="0" name=""/>
        <dsp:cNvSpPr/>
      </dsp:nvSpPr>
      <dsp:spPr>
        <a:xfrm rot="240000">
          <a:off x="1928707" y="2797167"/>
          <a:ext cx="1570501" cy="542364"/>
        </a:xfrm>
        <a:prstGeom prst="roundRect">
          <a:avLst/>
        </a:prstGeom>
        <a:solidFill>
          <a:srgbClr val="63A1D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Методисты</a:t>
          </a:r>
        </a:p>
      </dsp:txBody>
      <dsp:txXfrm>
        <a:off x="1955183" y="2823643"/>
        <a:ext cx="1517549" cy="489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A27C-F1B0-41BE-A5CB-55208EC34DA5}" type="datetimeFigureOut">
              <a:rPr lang="en-US" smtClean="0">
                <a:latin typeface="Arial" panose="020B0604020202020204" pitchFamily="34" charset="0"/>
              </a:rPr>
              <a:t>5/26/2026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02231-D4CD-44C5-97BE-9A7953C23CD1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3AC5A11-1A99-4BC5-A093-F2C49C523275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CE47D56-1D0B-476D-B731-90CE402AB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0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0695-06CE-186D-C5CB-DC93F95C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437E0-53AC-59A5-F1A7-C5AB5E635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B5F8F-9ED6-709E-1957-E1A5C6D57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57223-A1ED-669C-8572-5BCC0FF63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53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D4EE3-05D9-6F0E-F5C1-0E58C9D5F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0D784-2CD2-C0C5-8755-AF1B63BF2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91C60-436E-A6FB-7135-EC9E166A9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7F1E9-48EA-70EB-00D4-0BEF325BA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7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317D-9B52-C837-8E37-9FE24EC8E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9813F-33C9-55CA-59BB-8130B9E60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9D95A-6A3E-4F7C-EA72-82494A49D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DB4E9-32C5-7A31-28C7-D35B71315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4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67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3D4A-9253-11A4-29FF-02213565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73114-5877-A4A6-9297-1B8B7464A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6147D-663B-31E8-4E83-A3E32CC75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EC17A-9F37-885D-4730-D27DB51AA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D319-08DB-7B45-EE8F-7900B4DED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6AAF1-1611-EE35-544A-CABFBE26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ED0A4-42DD-2488-0BC1-AE339671F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A9E17-BE01-F2EE-DFF8-B9B3EABBF9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01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AEC76-CCA1-FC79-F8BC-2009D9C25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C3CCB0-30FC-3D71-AA30-ACB6FE88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27DFF-5C05-38FF-704C-2475A2A4E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35FCA-F8EB-72CA-95C1-616DF4B86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0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CEC0E-857B-0EEA-ED72-2B86F763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1675C-B45D-7C0E-DE25-424EF9F6E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7AF46-FC63-3624-5281-5D99DC888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5D580-0860-DDB9-99B3-C8CF3259F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81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9F61-70DF-677D-0AC8-39853C30F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20C33-F488-A7B1-0E60-1285648B6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AD45A-3242-3FDA-153F-680B9A44E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51871-2D89-1657-E0C8-A919ED77D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4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841E-9543-8E98-1A08-A64817DB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41F56-3290-3831-91F4-D1F583E04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DFBC3-621B-6692-D5AF-CEA1398CE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3685C-A0BF-6972-EEB7-E962470ED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9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501F-2FEB-3E7E-7373-D64CDFC9C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19CA1-01C6-B575-1187-DE656170D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4D7A9-EF37-BC60-526F-81B6A1227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5DEE8-8428-48C9-747C-88C0CF996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2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1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Z"/>
              <a:t>Keep the green part </a:t>
            </a:r>
            <a:br>
              <a:rPr lang="en-UZ"/>
            </a:br>
            <a:r>
              <a:rPr lang="en-UZ"/>
              <a:t>Remove Task A </a:t>
            </a:r>
          </a:p>
          <a:p>
            <a:r>
              <a:rPr lang="en-UZ"/>
              <a:t>Increase font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8AF5-982D-BEAE-5BF1-E1316629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5BC98-44B6-AD76-95FF-394CA00BB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8B34A-243F-5E7F-AEED-0B956B755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Z"/>
              <a:t>Keep the green part </a:t>
            </a:r>
            <a:br>
              <a:rPr lang="en-UZ"/>
            </a:br>
            <a:r>
              <a:rPr lang="en-UZ"/>
              <a:t>Remove Task A </a:t>
            </a:r>
          </a:p>
          <a:p>
            <a:r>
              <a:rPr lang="en-UZ"/>
              <a:t>Increase font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A2DC1-CEEC-0981-0BA5-3875CAB54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4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06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Z"/>
              <a:t>Add a QR-code on the right hand side.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8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7BD7-5EC1-E765-8E40-3ABC0466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3A5CE-28BF-1E17-5253-07E835E36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CDDEB-7563-9C41-E113-25A7D0CB2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BDC26-9B09-6415-7E2D-45E868A3E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the colors in the Axis </a:t>
            </a:r>
            <a:endParaRPr lang="e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7926FA-F693-3EDC-38EE-91D43A83D4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70656" cy="6858000"/>
          </a:xfrm>
          <a:custGeom>
            <a:avLst/>
            <a:gdLst>
              <a:gd name="connsiteX0" fmla="*/ 5928929 w 7370656"/>
              <a:gd name="connsiteY0" fmla="*/ 0 h 6858000"/>
              <a:gd name="connsiteX1" fmla="*/ 7370656 w 7370656"/>
              <a:gd name="connsiteY1" fmla="*/ 0 h 6858000"/>
              <a:gd name="connsiteX2" fmla="*/ 7370656 w 7370656"/>
              <a:gd name="connsiteY2" fmla="*/ 2905561 h 6858000"/>
              <a:gd name="connsiteX3" fmla="*/ 6834860 w 7370656"/>
              <a:gd name="connsiteY3" fmla="*/ 4163505 h 6858000"/>
              <a:gd name="connsiteX4" fmla="*/ 4030627 w 7370656"/>
              <a:gd name="connsiteY4" fmla="*/ 6858000 h 6858000"/>
              <a:gd name="connsiteX5" fmla="*/ 0 w 7370656"/>
              <a:gd name="connsiteY5" fmla="*/ 6858000 h 6858000"/>
              <a:gd name="connsiteX6" fmla="*/ 0 w 7370656"/>
              <a:gd name="connsiteY6" fmla="*/ 5726910 h 6858000"/>
              <a:gd name="connsiteX7" fmla="*/ 105302 w 7370656"/>
              <a:gd name="connsiteY7" fmla="*/ 56108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0656" h="6858000">
                <a:moveTo>
                  <a:pt x="5928929" y="0"/>
                </a:moveTo>
                <a:lnTo>
                  <a:pt x="7370656" y="0"/>
                </a:lnTo>
                <a:lnTo>
                  <a:pt x="7370656" y="2905561"/>
                </a:lnTo>
                <a:cubicBezTo>
                  <a:pt x="7370656" y="3316129"/>
                  <a:pt x="7130780" y="3879189"/>
                  <a:pt x="6834860" y="4163505"/>
                </a:cubicBezTo>
                <a:lnTo>
                  <a:pt x="4030627" y="6858000"/>
                </a:lnTo>
                <a:lnTo>
                  <a:pt x="0" y="6858000"/>
                </a:lnTo>
                <a:lnTo>
                  <a:pt x="0" y="5726910"/>
                </a:lnTo>
                <a:lnTo>
                  <a:pt x="105302" y="56108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EADD5B2-CDC8-B9EB-21CC-54B8A6A46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050" y="1645943"/>
            <a:ext cx="2055374" cy="3678282"/>
          </a:xfrm>
          <a:custGeom>
            <a:avLst/>
            <a:gdLst>
              <a:gd name="connsiteX0" fmla="*/ 1969581 w 2055374"/>
              <a:gd name="connsiteY0" fmla="*/ 26 h 3678282"/>
              <a:gd name="connsiteX1" fmla="*/ 2055374 w 2055374"/>
              <a:gd name="connsiteY1" fmla="*/ 141471 h 3678282"/>
              <a:gd name="connsiteX2" fmla="*/ 2055374 w 2055374"/>
              <a:gd name="connsiteY2" fmla="*/ 1433058 h 3678282"/>
              <a:gd name="connsiteX3" fmla="*/ 1860498 w 2055374"/>
              <a:gd name="connsiteY3" fmla="*/ 1890589 h 3678282"/>
              <a:gd name="connsiteX4" fmla="*/ 0 w 2055374"/>
              <a:gd name="connsiteY4" fmla="*/ 3678282 h 3678282"/>
              <a:gd name="connsiteX5" fmla="*/ 2142 w 2055374"/>
              <a:gd name="connsiteY5" fmla="*/ 3675624 h 3678282"/>
              <a:gd name="connsiteX6" fmla="*/ 151352 w 2055374"/>
              <a:gd name="connsiteY6" fmla="*/ 3220026 h 3678282"/>
              <a:gd name="connsiteX7" fmla="*/ 151352 w 2055374"/>
              <a:gd name="connsiteY7" fmla="*/ 1705498 h 3678282"/>
              <a:gd name="connsiteX8" fmla="*/ 1860680 w 2055374"/>
              <a:gd name="connsiteY8" fmla="*/ 58631 h 3678282"/>
              <a:gd name="connsiteX9" fmla="*/ 1969581 w 2055374"/>
              <a:gd name="connsiteY9" fmla="*/ 26 h 367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5374" h="3678282">
                <a:moveTo>
                  <a:pt x="1969581" y="26"/>
                </a:moveTo>
                <a:cubicBezTo>
                  <a:pt x="2021365" y="-1279"/>
                  <a:pt x="2055374" y="48140"/>
                  <a:pt x="2055374" y="141471"/>
                </a:cubicBezTo>
                <a:lnTo>
                  <a:pt x="2055374" y="1433058"/>
                </a:lnTo>
                <a:cubicBezTo>
                  <a:pt x="2055374" y="1582387"/>
                  <a:pt x="1968128" y="1787180"/>
                  <a:pt x="1860498" y="1890589"/>
                </a:cubicBezTo>
                <a:lnTo>
                  <a:pt x="0" y="3678282"/>
                </a:lnTo>
                <a:lnTo>
                  <a:pt x="2142" y="3675624"/>
                </a:lnTo>
                <a:cubicBezTo>
                  <a:pt x="89828" y="3539948"/>
                  <a:pt x="151352" y="3360432"/>
                  <a:pt x="151352" y="3220026"/>
                </a:cubicBezTo>
                <a:lnTo>
                  <a:pt x="151352" y="1705498"/>
                </a:lnTo>
                <a:lnTo>
                  <a:pt x="1860680" y="58631"/>
                </a:lnTo>
                <a:cubicBezTo>
                  <a:pt x="1901042" y="19854"/>
                  <a:pt x="1938511" y="810"/>
                  <a:pt x="1969581" y="2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D3E7CB8-8A21-265D-41A2-D3D9ED5483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7796" y="222434"/>
            <a:ext cx="2368832" cy="3588836"/>
          </a:xfrm>
          <a:custGeom>
            <a:avLst/>
            <a:gdLst>
              <a:gd name="connsiteX0" fmla="*/ 2297359 w 2368832"/>
              <a:gd name="connsiteY0" fmla="*/ 22 h 3588836"/>
              <a:gd name="connsiteX1" fmla="*/ 2368832 w 2368832"/>
              <a:gd name="connsiteY1" fmla="*/ 117857 h 3588836"/>
              <a:gd name="connsiteX2" fmla="*/ 2368832 w 2368832"/>
              <a:gd name="connsiteY2" fmla="*/ 1193858 h 3588836"/>
              <a:gd name="connsiteX3" fmla="*/ 2206483 w 2368832"/>
              <a:gd name="connsiteY3" fmla="*/ 1575021 h 3588836"/>
              <a:gd name="connsiteX4" fmla="*/ 161433 w 2368832"/>
              <a:gd name="connsiteY4" fmla="*/ 3540043 h 3588836"/>
              <a:gd name="connsiteX5" fmla="*/ 3 w 2368832"/>
              <a:gd name="connsiteY5" fmla="*/ 3470879 h 3588836"/>
              <a:gd name="connsiteX6" fmla="*/ 4289 w 2368832"/>
              <a:gd name="connsiteY6" fmla="*/ 2394875 h 3588836"/>
              <a:gd name="connsiteX7" fmla="*/ 167400 w 2368832"/>
              <a:gd name="connsiteY7" fmla="*/ 2013564 h 3588836"/>
              <a:gd name="connsiteX8" fmla="*/ 2206635 w 2368832"/>
              <a:gd name="connsiteY8" fmla="*/ 48845 h 3588836"/>
              <a:gd name="connsiteX9" fmla="*/ 2297359 w 2368832"/>
              <a:gd name="connsiteY9" fmla="*/ 22 h 358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8832" h="3588836">
                <a:moveTo>
                  <a:pt x="2297359" y="22"/>
                </a:moveTo>
                <a:cubicBezTo>
                  <a:pt x="2340499" y="-1066"/>
                  <a:pt x="2368832" y="40105"/>
                  <a:pt x="2368832" y="117857"/>
                </a:cubicBezTo>
                <a:lnTo>
                  <a:pt x="2368832" y="1193858"/>
                </a:lnTo>
                <a:cubicBezTo>
                  <a:pt x="2368832" y="1318262"/>
                  <a:pt x="2296148" y="1488872"/>
                  <a:pt x="2206483" y="1575021"/>
                </a:cubicBezTo>
                <a:lnTo>
                  <a:pt x="161433" y="3540043"/>
                </a:lnTo>
                <a:cubicBezTo>
                  <a:pt x="71768" y="3626189"/>
                  <a:pt x="-456" y="3595279"/>
                  <a:pt x="3" y="3470879"/>
                </a:cubicBezTo>
                <a:lnTo>
                  <a:pt x="4289" y="2394875"/>
                </a:lnTo>
                <a:cubicBezTo>
                  <a:pt x="4289" y="2270474"/>
                  <a:pt x="77887" y="2099861"/>
                  <a:pt x="167400" y="2013564"/>
                </a:cubicBezTo>
                <a:lnTo>
                  <a:pt x="2206635" y="48845"/>
                </a:lnTo>
                <a:cubicBezTo>
                  <a:pt x="2240260" y="16540"/>
                  <a:pt x="2271475" y="675"/>
                  <a:pt x="2297359" y="2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6FBAB1F-A836-3B29-E4DD-7F89297F3B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216" y="1160138"/>
            <a:ext cx="3429951" cy="5196454"/>
          </a:xfrm>
          <a:custGeom>
            <a:avLst/>
            <a:gdLst>
              <a:gd name="connsiteX0" fmla="*/ 3326462 w 3429951"/>
              <a:gd name="connsiteY0" fmla="*/ 31 h 5196454"/>
              <a:gd name="connsiteX1" fmla="*/ 3429951 w 3429951"/>
              <a:gd name="connsiteY1" fmla="*/ 170650 h 5196454"/>
              <a:gd name="connsiteX2" fmla="*/ 3429951 w 3429951"/>
              <a:gd name="connsiteY2" fmla="*/ 1728646 h 5196454"/>
              <a:gd name="connsiteX3" fmla="*/ 3194878 w 3429951"/>
              <a:gd name="connsiteY3" fmla="*/ 2280550 h 5196454"/>
              <a:gd name="connsiteX4" fmla="*/ 233746 w 3429951"/>
              <a:gd name="connsiteY4" fmla="*/ 5125804 h 5196454"/>
              <a:gd name="connsiteX5" fmla="*/ 4 w 3429951"/>
              <a:gd name="connsiteY5" fmla="*/ 5025658 h 5196454"/>
              <a:gd name="connsiteX6" fmla="*/ 6209 w 3429951"/>
              <a:gd name="connsiteY6" fmla="*/ 3467657 h 5196454"/>
              <a:gd name="connsiteX7" fmla="*/ 242387 w 3429951"/>
              <a:gd name="connsiteY7" fmla="*/ 2915538 h 5196454"/>
              <a:gd name="connsiteX8" fmla="*/ 3195099 w 3429951"/>
              <a:gd name="connsiteY8" fmla="*/ 70724 h 5196454"/>
              <a:gd name="connsiteX9" fmla="*/ 3326462 w 3429951"/>
              <a:gd name="connsiteY9" fmla="*/ 31 h 519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951" h="5196454">
                <a:moveTo>
                  <a:pt x="3326462" y="31"/>
                </a:moveTo>
                <a:cubicBezTo>
                  <a:pt x="3388927" y="-1544"/>
                  <a:pt x="3429951" y="58068"/>
                  <a:pt x="3429951" y="170650"/>
                </a:cubicBezTo>
                <a:lnTo>
                  <a:pt x="3429951" y="1728646"/>
                </a:lnTo>
                <a:cubicBezTo>
                  <a:pt x="3429951" y="1908777"/>
                  <a:pt x="3324709" y="2155810"/>
                  <a:pt x="3194878" y="2280550"/>
                </a:cubicBezTo>
                <a:lnTo>
                  <a:pt x="233746" y="5125804"/>
                </a:lnTo>
                <a:cubicBezTo>
                  <a:pt x="103916" y="5250539"/>
                  <a:pt x="-661" y="5205784"/>
                  <a:pt x="4" y="5025658"/>
                </a:cubicBezTo>
                <a:lnTo>
                  <a:pt x="6209" y="3467657"/>
                </a:lnTo>
                <a:cubicBezTo>
                  <a:pt x="6209" y="3287531"/>
                  <a:pt x="112777" y="3040493"/>
                  <a:pt x="242387" y="2915538"/>
                </a:cubicBezTo>
                <a:lnTo>
                  <a:pt x="3195099" y="70724"/>
                </a:lnTo>
                <a:cubicBezTo>
                  <a:pt x="3243785" y="23948"/>
                  <a:pt x="3288983" y="976"/>
                  <a:pt x="3326462" y="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835834-19A1-FEEB-9B2F-2793DE60A23C}"/>
              </a:ext>
            </a:extLst>
          </p:cNvPr>
          <p:cNvSpPr/>
          <p:nvPr userDrawn="1"/>
        </p:nvSpPr>
        <p:spPr>
          <a:xfrm>
            <a:off x="0" y="3069411"/>
            <a:ext cx="589402" cy="2701735"/>
          </a:xfrm>
          <a:custGeom>
            <a:avLst/>
            <a:gdLst>
              <a:gd name="connsiteX0" fmla="*/ 481847 w 589402"/>
              <a:gd name="connsiteY0" fmla="*/ 32 h 2701735"/>
              <a:gd name="connsiteX1" fmla="*/ 589402 w 589402"/>
              <a:gd name="connsiteY1" fmla="*/ 177354 h 2701735"/>
              <a:gd name="connsiteX2" fmla="*/ 589402 w 589402"/>
              <a:gd name="connsiteY2" fmla="*/ 1796558 h 2701735"/>
              <a:gd name="connsiteX3" fmla="*/ 345095 w 589402"/>
              <a:gd name="connsiteY3" fmla="*/ 2370144 h 2701735"/>
              <a:gd name="connsiteX4" fmla="*/ 0 w 589402"/>
              <a:gd name="connsiteY4" fmla="*/ 2701735 h 2701735"/>
              <a:gd name="connsiteX5" fmla="*/ 0 w 589402"/>
              <a:gd name="connsiteY5" fmla="*/ 406207 h 2701735"/>
              <a:gd name="connsiteX6" fmla="*/ 345324 w 589402"/>
              <a:gd name="connsiteY6" fmla="*/ 73502 h 2701735"/>
              <a:gd name="connsiteX7" fmla="*/ 481847 w 589402"/>
              <a:gd name="connsiteY7" fmla="*/ 32 h 270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02" h="2701735">
                <a:moveTo>
                  <a:pt x="481847" y="32"/>
                </a:moveTo>
                <a:cubicBezTo>
                  <a:pt x="546766" y="-1605"/>
                  <a:pt x="589402" y="60350"/>
                  <a:pt x="589402" y="177354"/>
                </a:cubicBezTo>
                <a:lnTo>
                  <a:pt x="589402" y="1796558"/>
                </a:lnTo>
                <a:cubicBezTo>
                  <a:pt x="589402" y="1983765"/>
                  <a:pt x="480026" y="2240504"/>
                  <a:pt x="345095" y="2370144"/>
                </a:cubicBezTo>
                <a:lnTo>
                  <a:pt x="0" y="2701735"/>
                </a:lnTo>
                <a:lnTo>
                  <a:pt x="0" y="406207"/>
                </a:lnTo>
                <a:lnTo>
                  <a:pt x="345324" y="73502"/>
                </a:lnTo>
                <a:cubicBezTo>
                  <a:pt x="395923" y="24889"/>
                  <a:pt x="442896" y="1014"/>
                  <a:pt x="481847" y="32"/>
                </a:cubicBezTo>
                <a:close/>
              </a:path>
            </a:pathLst>
          </a:custGeom>
          <a:solidFill>
            <a:srgbClr val="750D68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4B5A252A-022F-6475-E63C-40D636079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4CA45CA3-A343-CBEE-CC63-3B6DBA7621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665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rgbClr val="38B6AB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7E5838E8-6D08-6B46-D841-497CB89494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4036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0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1" grpId="0" animBg="1"/>
      <p:bldP spid="34" grpId="0" animBg="1"/>
      <p:bldP spid="18" grpId="0" animBg="1"/>
      <p:bldP spid="127" grpId="0"/>
      <p:bldP spid="130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uiExpand="1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1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272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58A17F-5411-922C-DAE5-0FD693301FE2}"/>
              </a:ext>
            </a:extLst>
          </p:cNvPr>
          <p:cNvSpPr/>
          <p:nvPr userDrawn="1"/>
        </p:nvSpPr>
        <p:spPr>
          <a:xfrm>
            <a:off x="0" y="926271"/>
            <a:ext cx="5355203" cy="5931729"/>
          </a:xfrm>
          <a:custGeom>
            <a:avLst/>
            <a:gdLst>
              <a:gd name="connsiteX0" fmla="*/ 5186481 w 5355203"/>
              <a:gd name="connsiteY0" fmla="*/ 50 h 5931729"/>
              <a:gd name="connsiteX1" fmla="*/ 5355203 w 5355203"/>
              <a:gd name="connsiteY1" fmla="*/ 278216 h 5931729"/>
              <a:gd name="connsiteX2" fmla="*/ 5355203 w 5355203"/>
              <a:gd name="connsiteY2" fmla="*/ 2818263 h 5931729"/>
              <a:gd name="connsiteX3" fmla="*/ 4971958 w 5355203"/>
              <a:gd name="connsiteY3" fmla="*/ 3718048 h 5931729"/>
              <a:gd name="connsiteX4" fmla="*/ 2668121 w 5355203"/>
              <a:gd name="connsiteY4" fmla="*/ 5931729 h 5931729"/>
              <a:gd name="connsiteX5" fmla="*/ 0 w 5355203"/>
              <a:gd name="connsiteY5" fmla="*/ 5931729 h 5931729"/>
              <a:gd name="connsiteX6" fmla="*/ 0 w 5355203"/>
              <a:gd name="connsiteY6" fmla="*/ 4954140 h 5931729"/>
              <a:gd name="connsiteX7" fmla="*/ 9114 w 5355203"/>
              <a:gd name="connsiteY7" fmla="*/ 4938582 h 5931729"/>
              <a:gd name="connsiteX8" fmla="*/ 158423 w 5355203"/>
              <a:gd name="connsiteY8" fmla="*/ 4753289 h 5931729"/>
              <a:gd name="connsiteX9" fmla="*/ 4972316 w 5355203"/>
              <a:gd name="connsiteY9" fmla="*/ 115303 h 5931729"/>
              <a:gd name="connsiteX10" fmla="*/ 5186481 w 5355203"/>
              <a:gd name="connsiteY10" fmla="*/ 50 h 59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203" h="5931729">
                <a:moveTo>
                  <a:pt x="5186481" y="50"/>
                </a:moveTo>
                <a:cubicBezTo>
                  <a:pt x="5288320" y="-2518"/>
                  <a:pt x="5355203" y="94671"/>
                  <a:pt x="5355203" y="278216"/>
                </a:cubicBezTo>
                <a:lnTo>
                  <a:pt x="5355203" y="2818263"/>
                </a:lnTo>
                <a:cubicBezTo>
                  <a:pt x="5355203" y="3111935"/>
                  <a:pt x="5183624" y="3514682"/>
                  <a:pt x="4971958" y="3718048"/>
                </a:cubicBezTo>
                <a:lnTo>
                  <a:pt x="2668121" y="5931729"/>
                </a:lnTo>
                <a:lnTo>
                  <a:pt x="0" y="5931729"/>
                </a:lnTo>
                <a:lnTo>
                  <a:pt x="0" y="4954140"/>
                </a:lnTo>
                <a:lnTo>
                  <a:pt x="9114" y="4938582"/>
                </a:lnTo>
                <a:cubicBezTo>
                  <a:pt x="55118" y="4867587"/>
                  <a:pt x="105596" y="4804218"/>
                  <a:pt x="158423" y="4753289"/>
                </a:cubicBezTo>
                <a:lnTo>
                  <a:pt x="4972316" y="115303"/>
                </a:lnTo>
                <a:cubicBezTo>
                  <a:pt x="5051691" y="39043"/>
                  <a:pt x="5125378" y="1591"/>
                  <a:pt x="5186481" y="50"/>
                </a:cubicBezTo>
                <a:close/>
              </a:path>
            </a:pathLst>
          </a:custGeom>
          <a:solidFill>
            <a:srgbClr val="7E003F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2C6DF5-C2E4-83DF-706D-331B56D36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544" y="-27384"/>
            <a:ext cx="8765153" cy="6885385"/>
          </a:xfrm>
          <a:custGeom>
            <a:avLst/>
            <a:gdLst>
              <a:gd name="connsiteX0" fmla="*/ 7083139 w 8765153"/>
              <a:gd name="connsiteY0" fmla="*/ 0 h 6824309"/>
              <a:gd name="connsiteX1" fmla="*/ 8765153 w 8765153"/>
              <a:gd name="connsiteY1" fmla="*/ 0 h 6824309"/>
              <a:gd name="connsiteX2" fmla="*/ 8765153 w 8765153"/>
              <a:gd name="connsiteY2" fmla="*/ 5076952 h 6824309"/>
              <a:gd name="connsiteX3" fmla="*/ 8254822 w 8765153"/>
              <a:gd name="connsiteY3" fmla="*/ 6635190 h 6824309"/>
              <a:gd name="connsiteX4" fmla="*/ 8118882 w 8765153"/>
              <a:gd name="connsiteY4" fmla="*/ 6824309 h 6824309"/>
              <a:gd name="connsiteX5" fmla="*/ 0 w 8765153"/>
              <a:gd name="connsiteY5" fmla="*/ 6824309 h 682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5153" h="6824309">
                <a:moveTo>
                  <a:pt x="7083139" y="0"/>
                </a:moveTo>
                <a:lnTo>
                  <a:pt x="8765153" y="0"/>
                </a:lnTo>
                <a:lnTo>
                  <a:pt x="8765153" y="5076952"/>
                </a:lnTo>
                <a:cubicBezTo>
                  <a:pt x="8765153" y="5557168"/>
                  <a:pt x="8554727" y="6171153"/>
                  <a:pt x="8254822" y="6635190"/>
                </a:cubicBezTo>
                <a:lnTo>
                  <a:pt x="8118882" y="6824309"/>
                </a:lnTo>
                <a:lnTo>
                  <a:pt x="0" y="682430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r">
              <a:defRPr b="0"/>
            </a:lvl1pPr>
          </a:lstStyle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C4A753-06B1-6046-EC00-AFBCE66C2F6B}"/>
              </a:ext>
            </a:extLst>
          </p:cNvPr>
          <p:cNvSpPr/>
          <p:nvPr userDrawn="1"/>
        </p:nvSpPr>
        <p:spPr>
          <a:xfrm>
            <a:off x="2279576" y="1124744"/>
            <a:ext cx="1885142" cy="2856035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5AD9F435-A7F4-4F99-4CFF-20A81BD375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3123" y="1633525"/>
            <a:ext cx="3384379" cy="5127414"/>
          </a:xfrm>
          <a:custGeom>
            <a:avLst/>
            <a:gdLst>
              <a:gd name="connsiteX0" fmla="*/ 102114 w 3384379"/>
              <a:gd name="connsiteY0" fmla="*/ 31 h 5127414"/>
              <a:gd name="connsiteX1" fmla="*/ 231732 w 3384379"/>
              <a:gd name="connsiteY1" fmla="*/ 69784 h 5127414"/>
              <a:gd name="connsiteX2" fmla="*/ 3145213 w 3384379"/>
              <a:gd name="connsiteY2" fmla="*/ 2876802 h 5127414"/>
              <a:gd name="connsiteX3" fmla="*/ 3378253 w 3384379"/>
              <a:gd name="connsiteY3" fmla="*/ 3421586 h 5127414"/>
              <a:gd name="connsiteX4" fmla="*/ 3384376 w 3384379"/>
              <a:gd name="connsiteY4" fmla="*/ 4958887 h 5127414"/>
              <a:gd name="connsiteX5" fmla="*/ 3153739 w 3384379"/>
              <a:gd name="connsiteY5" fmla="*/ 5057703 h 5127414"/>
              <a:gd name="connsiteX6" fmla="*/ 231949 w 3384379"/>
              <a:gd name="connsiteY6" fmla="*/ 2250250 h 5127414"/>
              <a:gd name="connsiteX7" fmla="*/ 0 w 3384379"/>
              <a:gd name="connsiteY7" fmla="*/ 1705679 h 5127414"/>
              <a:gd name="connsiteX8" fmla="*/ 0 w 3384379"/>
              <a:gd name="connsiteY8" fmla="*/ 168383 h 5127414"/>
              <a:gd name="connsiteX9" fmla="*/ 102114 w 3384379"/>
              <a:gd name="connsiteY9" fmla="*/ 31 h 51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4379" h="5127414">
                <a:moveTo>
                  <a:pt x="102114" y="31"/>
                </a:moveTo>
                <a:cubicBezTo>
                  <a:pt x="139095" y="963"/>
                  <a:pt x="183692" y="23630"/>
                  <a:pt x="231732" y="69784"/>
                </a:cubicBezTo>
                <a:lnTo>
                  <a:pt x="3145213" y="2876802"/>
                </a:lnTo>
                <a:cubicBezTo>
                  <a:pt x="3273101" y="3000097"/>
                  <a:pt x="3378253" y="3243853"/>
                  <a:pt x="3378253" y="3421586"/>
                </a:cubicBezTo>
                <a:lnTo>
                  <a:pt x="3384376" y="4958887"/>
                </a:lnTo>
                <a:cubicBezTo>
                  <a:pt x="3385032" y="5136620"/>
                  <a:pt x="3281845" y="5180780"/>
                  <a:pt x="3153739" y="5057703"/>
                </a:cubicBezTo>
                <a:lnTo>
                  <a:pt x="231949" y="2250250"/>
                </a:lnTo>
                <a:cubicBezTo>
                  <a:pt x="103844" y="2127168"/>
                  <a:pt x="0" y="1883417"/>
                  <a:pt x="0" y="1705679"/>
                </a:cubicBezTo>
                <a:lnTo>
                  <a:pt x="0" y="168383"/>
                </a:lnTo>
                <a:cubicBezTo>
                  <a:pt x="0" y="57297"/>
                  <a:pt x="40479" y="-1524"/>
                  <a:pt x="102114" y="31"/>
                </a:cubicBezTo>
                <a:close/>
              </a:path>
            </a:pathLst>
          </a:custGeom>
          <a:solidFill>
            <a:srgbClr val="38B6AB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CC4E2B-F090-66AC-388C-54C827EFC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7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9" grpId="0" animBg="1"/>
      <p:bldP spid="121" grpId="0" uiExpand="1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1044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E49D000-408C-4824-9FA5-437F0857B1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4860" y="-2"/>
            <a:ext cx="5477141" cy="6858002"/>
          </a:xfrm>
          <a:custGeom>
            <a:avLst/>
            <a:gdLst>
              <a:gd name="connsiteX0" fmla="*/ 3986471 w 5477141"/>
              <a:gd name="connsiteY0" fmla="*/ 0 h 6858002"/>
              <a:gd name="connsiteX1" fmla="*/ 5477141 w 5477141"/>
              <a:gd name="connsiteY1" fmla="*/ 0 h 6858002"/>
              <a:gd name="connsiteX2" fmla="*/ 5477141 w 5477141"/>
              <a:gd name="connsiteY2" fmla="*/ 5978697 h 6858002"/>
              <a:gd name="connsiteX3" fmla="*/ 4566103 w 5477141"/>
              <a:gd name="connsiteY3" fmla="*/ 6858002 h 6858002"/>
              <a:gd name="connsiteX4" fmla="*/ 0 w 5477141"/>
              <a:gd name="connsiteY4" fmla="*/ 6858002 h 6858002"/>
              <a:gd name="connsiteX5" fmla="*/ 10973 w 5477141"/>
              <a:gd name="connsiteY5" fmla="*/ 4194085 h 6858002"/>
              <a:gd name="connsiteX6" fmla="*/ 262590 w 5477141"/>
              <a:gd name="connsiteY6" fmla="*/ 3603624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7141" h="6858002">
                <a:moveTo>
                  <a:pt x="3986471" y="0"/>
                </a:moveTo>
                <a:lnTo>
                  <a:pt x="5477141" y="0"/>
                </a:lnTo>
                <a:lnTo>
                  <a:pt x="5477141" y="5978697"/>
                </a:lnTo>
                <a:lnTo>
                  <a:pt x="4566103" y="6858002"/>
                </a:lnTo>
                <a:lnTo>
                  <a:pt x="0" y="6858002"/>
                </a:lnTo>
                <a:lnTo>
                  <a:pt x="10973" y="4194085"/>
                </a:lnTo>
                <a:cubicBezTo>
                  <a:pt x="11711" y="4001686"/>
                  <a:pt x="124372" y="3737295"/>
                  <a:pt x="262590" y="3603624"/>
                </a:cubicBezTo>
                <a:close/>
              </a:path>
            </a:pathLst>
          </a:custGeom>
          <a:solidFill>
            <a:srgbClr val="97BE0D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09CD9-332B-46FA-AFE2-208CC7A751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61482" y="300589"/>
            <a:ext cx="3430518" cy="5720327"/>
          </a:xfrm>
          <a:custGeom>
            <a:avLst/>
            <a:gdLst>
              <a:gd name="connsiteX0" fmla="*/ 117485 w 3430518"/>
              <a:gd name="connsiteY0" fmla="*/ 56 h 5720327"/>
              <a:gd name="connsiteX1" fmla="*/ 267840 w 3430518"/>
              <a:gd name="connsiteY1" fmla="*/ 82765 h 5720327"/>
              <a:gd name="connsiteX2" fmla="*/ 3430518 w 3430518"/>
              <a:gd name="connsiteY2" fmla="*/ 3169975 h 5720327"/>
              <a:gd name="connsiteX3" fmla="*/ 3430518 w 3430518"/>
              <a:gd name="connsiteY3" fmla="*/ 5720327 h 5720327"/>
              <a:gd name="connsiteX4" fmla="*/ 277667 w 3430518"/>
              <a:gd name="connsiteY4" fmla="*/ 2635413 h 5720327"/>
              <a:gd name="connsiteX5" fmla="*/ 7377 w 3430518"/>
              <a:gd name="connsiteY5" fmla="*/ 1995687 h 5720327"/>
              <a:gd name="connsiteX6" fmla="*/ 5 w 3430518"/>
              <a:gd name="connsiteY6" fmla="*/ 196289 h 5720327"/>
              <a:gd name="connsiteX7" fmla="*/ 117485 w 3430518"/>
              <a:gd name="connsiteY7" fmla="*/ 56 h 57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0518" h="5720327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3430518" y="3169975"/>
                </a:lnTo>
                <a:lnTo>
                  <a:pt x="3430518" y="5720327"/>
                </a:lnTo>
                <a:lnTo>
                  <a:pt x="277667" y="2635413"/>
                </a:lnTo>
                <a:cubicBezTo>
                  <a:pt x="129375" y="2489948"/>
                  <a:pt x="8237" y="2203562"/>
                  <a:pt x="7377" y="1995687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8272B9A-06E7-4C48-AA43-5AB2FEE13A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5062" y="4375974"/>
            <a:ext cx="2679466" cy="2482023"/>
          </a:xfrm>
          <a:custGeom>
            <a:avLst/>
            <a:gdLst>
              <a:gd name="connsiteX0" fmla="*/ 3495324 w 3619869"/>
              <a:gd name="connsiteY0" fmla="*/ 64 h 3353130"/>
              <a:gd name="connsiteX1" fmla="*/ 3619869 w 3619869"/>
              <a:gd name="connsiteY1" fmla="*/ 206007 h 3353130"/>
              <a:gd name="connsiteX2" fmla="*/ 3619869 w 3619869"/>
              <a:gd name="connsiteY2" fmla="*/ 2095951 h 3353130"/>
              <a:gd name="connsiteX3" fmla="*/ 3337292 w 3619869"/>
              <a:gd name="connsiteY3" fmla="*/ 2767747 h 3353130"/>
              <a:gd name="connsiteX4" fmla="*/ 2737494 w 3619869"/>
              <a:gd name="connsiteY4" fmla="*/ 3353130 h 3353130"/>
              <a:gd name="connsiteX5" fmla="*/ 0 w 3619869"/>
              <a:gd name="connsiteY5" fmla="*/ 3353130 h 3353130"/>
              <a:gd name="connsiteX6" fmla="*/ 3337292 w 3619869"/>
              <a:gd name="connsiteY6" fmla="*/ 87203 h 3353130"/>
              <a:gd name="connsiteX7" fmla="*/ 3495324 w 3619869"/>
              <a:gd name="connsiteY7" fmla="*/ 64 h 335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869" h="3353130">
                <a:moveTo>
                  <a:pt x="3495324" y="64"/>
                </a:moveTo>
                <a:cubicBezTo>
                  <a:pt x="3570486" y="-2440"/>
                  <a:pt x="3619869" y="69557"/>
                  <a:pt x="3619869" y="206007"/>
                </a:cubicBezTo>
                <a:lnTo>
                  <a:pt x="3619869" y="2095951"/>
                </a:lnTo>
                <a:cubicBezTo>
                  <a:pt x="3619869" y="2314395"/>
                  <a:pt x="3493078" y="2615156"/>
                  <a:pt x="3337292" y="2767747"/>
                </a:cubicBezTo>
                <a:lnTo>
                  <a:pt x="2737494" y="3353130"/>
                </a:lnTo>
                <a:lnTo>
                  <a:pt x="0" y="3353130"/>
                </a:lnTo>
                <a:lnTo>
                  <a:pt x="3337292" y="87203"/>
                </a:lnTo>
                <a:cubicBezTo>
                  <a:pt x="3395851" y="29890"/>
                  <a:pt x="3450228" y="1567"/>
                  <a:pt x="3495324" y="6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87D13C6-D8A0-4240-B399-3800A3934E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02658" y="579233"/>
            <a:ext cx="1489341" cy="3820884"/>
          </a:xfrm>
          <a:custGeom>
            <a:avLst/>
            <a:gdLst>
              <a:gd name="connsiteX0" fmla="*/ 117485 w 1489341"/>
              <a:gd name="connsiteY0" fmla="*/ 56 h 3820884"/>
              <a:gd name="connsiteX1" fmla="*/ 267840 w 1489341"/>
              <a:gd name="connsiteY1" fmla="*/ 82765 h 3820884"/>
              <a:gd name="connsiteX2" fmla="*/ 1489341 w 1489341"/>
              <a:gd name="connsiteY2" fmla="*/ 1274987 h 3820884"/>
              <a:gd name="connsiteX3" fmla="*/ 1489341 w 1489341"/>
              <a:gd name="connsiteY3" fmla="*/ 3820884 h 3820884"/>
              <a:gd name="connsiteX4" fmla="*/ 278035 w 1489341"/>
              <a:gd name="connsiteY4" fmla="*/ 2635414 h 3820884"/>
              <a:gd name="connsiteX5" fmla="*/ 7745 w 1489341"/>
              <a:gd name="connsiteY5" fmla="*/ 1995562 h 3820884"/>
              <a:gd name="connsiteX6" fmla="*/ 5 w 1489341"/>
              <a:gd name="connsiteY6" fmla="*/ 196289 h 3820884"/>
              <a:gd name="connsiteX7" fmla="*/ 117485 w 1489341"/>
              <a:gd name="connsiteY7" fmla="*/ 56 h 38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9341" h="3820884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1489341" y="1274987"/>
                </a:lnTo>
                <a:lnTo>
                  <a:pt x="1489341" y="3820884"/>
                </a:lnTo>
                <a:lnTo>
                  <a:pt x="278035" y="2635414"/>
                </a:lnTo>
                <a:cubicBezTo>
                  <a:pt x="129746" y="2489948"/>
                  <a:pt x="8605" y="2203565"/>
                  <a:pt x="7745" y="1995562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4870C28F-9345-460D-8D2C-722BDDEB3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99642" y="2074095"/>
            <a:ext cx="792359" cy="2251289"/>
          </a:xfrm>
          <a:custGeom>
            <a:avLst/>
            <a:gdLst>
              <a:gd name="connsiteX0" fmla="*/ 792359 w 792359"/>
              <a:gd name="connsiteY0" fmla="*/ 0 h 2251289"/>
              <a:gd name="connsiteX1" fmla="*/ 792359 w 792359"/>
              <a:gd name="connsiteY1" fmla="*/ 1589453 h 2251289"/>
              <a:gd name="connsiteX2" fmla="*/ 167214 w 792359"/>
              <a:gd name="connsiteY2" fmla="*/ 2199598 h 2251289"/>
              <a:gd name="connsiteX3" fmla="*/ 3 w 792359"/>
              <a:gd name="connsiteY3" fmla="*/ 2128708 h 2251289"/>
              <a:gd name="connsiteX4" fmla="*/ 4550 w 792359"/>
              <a:gd name="connsiteY4" fmla="*/ 1005161 h 2251289"/>
              <a:gd name="connsiteX5" fmla="*/ 173480 w 792359"/>
              <a:gd name="connsiteY5" fmla="*/ 605622 h 225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59" h="2251289">
                <a:moveTo>
                  <a:pt x="792359" y="0"/>
                </a:moveTo>
                <a:lnTo>
                  <a:pt x="792359" y="1589453"/>
                </a:lnTo>
                <a:lnTo>
                  <a:pt x="167214" y="2199598"/>
                </a:lnTo>
                <a:cubicBezTo>
                  <a:pt x="74334" y="2290269"/>
                  <a:pt x="-487" y="2258570"/>
                  <a:pt x="3" y="2128708"/>
                </a:cubicBezTo>
                <a:lnTo>
                  <a:pt x="4550" y="1005161"/>
                </a:lnTo>
                <a:cubicBezTo>
                  <a:pt x="4550" y="875299"/>
                  <a:pt x="80721" y="696539"/>
                  <a:pt x="173480" y="605622"/>
                </a:cubicBezTo>
                <a:close/>
              </a:path>
            </a:pathLst>
          </a:custGeom>
          <a:solidFill>
            <a:srgbClr val="F07E26">
              <a:alpha val="8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427D09F-36B2-4E9E-B819-4E7BF5B51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56188" y="5517233"/>
            <a:ext cx="1565162" cy="1340768"/>
          </a:xfrm>
          <a:custGeom>
            <a:avLst/>
            <a:gdLst>
              <a:gd name="connsiteX0" fmla="*/ 710975 w 784278"/>
              <a:gd name="connsiteY0" fmla="*/ 73 h 671838"/>
              <a:gd name="connsiteX1" fmla="*/ 784278 w 784278"/>
              <a:gd name="connsiteY1" fmla="*/ 121712 h 671838"/>
              <a:gd name="connsiteX2" fmla="*/ 784278 w 784278"/>
              <a:gd name="connsiteY2" fmla="*/ 671838 h 671838"/>
              <a:gd name="connsiteX3" fmla="*/ 0 w 784278"/>
              <a:gd name="connsiteY3" fmla="*/ 671838 h 671838"/>
              <a:gd name="connsiteX4" fmla="*/ 618048 w 784278"/>
              <a:gd name="connsiteY4" fmla="*/ 53034 h 671838"/>
              <a:gd name="connsiteX5" fmla="*/ 710975 w 784278"/>
              <a:gd name="connsiteY5" fmla="*/ 73 h 6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278" h="671838">
                <a:moveTo>
                  <a:pt x="710975" y="73"/>
                </a:moveTo>
                <a:cubicBezTo>
                  <a:pt x="755194" y="-2002"/>
                  <a:pt x="784278" y="40394"/>
                  <a:pt x="784278" y="121712"/>
                </a:cubicBezTo>
                <a:lnTo>
                  <a:pt x="784278" y="671838"/>
                </a:lnTo>
                <a:lnTo>
                  <a:pt x="0" y="671838"/>
                </a:lnTo>
                <a:lnTo>
                  <a:pt x="618048" y="53034"/>
                </a:lnTo>
                <a:cubicBezTo>
                  <a:pt x="652464" y="18572"/>
                  <a:pt x="684444" y="1318"/>
                  <a:pt x="710975" y="73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1C62B2A9-F38F-45C9-8332-68EFE3EA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76014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itle 11">
            <a:extLst>
              <a:ext uri="{FF2B5EF4-FFF2-40B4-BE49-F238E27FC236}">
                <a16:creationId xmlns:a16="http://schemas.microsoft.com/office/drawing/2014/main" id="{3E18813C-1B37-44D6-AE09-A794555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7815651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9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3612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23F52D78-230C-7431-5E48-931D061CC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0"/>
            <a:ext cx="4098689" cy="6858000"/>
          </a:xfrm>
          <a:custGeom>
            <a:avLst/>
            <a:gdLst>
              <a:gd name="connsiteX0" fmla="*/ 3070124 w 4098689"/>
              <a:gd name="connsiteY0" fmla="*/ 0 h 6858000"/>
              <a:gd name="connsiteX1" fmla="*/ 4098689 w 4098689"/>
              <a:gd name="connsiteY1" fmla="*/ 0 h 6858000"/>
              <a:gd name="connsiteX2" fmla="*/ 4098689 w 4098689"/>
              <a:gd name="connsiteY2" fmla="*/ 3644244 h 6858000"/>
              <a:gd name="connsiteX3" fmla="*/ 3520398 w 4098689"/>
              <a:gd name="connsiteY3" fmla="*/ 5001960 h 6858000"/>
              <a:gd name="connsiteX4" fmla="*/ 1588767 w 4098689"/>
              <a:gd name="connsiteY4" fmla="*/ 6858000 h 6858000"/>
              <a:gd name="connsiteX5" fmla="*/ 0 w 4098689"/>
              <a:gd name="connsiteY5" fmla="*/ 6858000 h 6858000"/>
              <a:gd name="connsiteX6" fmla="*/ 0 w 4098689"/>
              <a:gd name="connsiteY6" fmla="*/ 2957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689" h="6858000">
                <a:moveTo>
                  <a:pt x="3070124" y="0"/>
                </a:moveTo>
                <a:lnTo>
                  <a:pt x="4098689" y="0"/>
                </a:lnTo>
                <a:lnTo>
                  <a:pt x="4098689" y="3644244"/>
                </a:lnTo>
                <a:cubicBezTo>
                  <a:pt x="4098689" y="4087376"/>
                  <a:pt x="3839788" y="4695094"/>
                  <a:pt x="3520398" y="5001960"/>
                </a:cubicBezTo>
                <a:lnTo>
                  <a:pt x="1588767" y="6858000"/>
                </a:lnTo>
                <a:lnTo>
                  <a:pt x="0" y="6858000"/>
                </a:lnTo>
                <a:lnTo>
                  <a:pt x="0" y="2957937"/>
                </a:lnTo>
                <a:close/>
              </a:path>
            </a:pathLst>
          </a:custGeom>
          <a:solidFill>
            <a:srgbClr val="005191">
              <a:alpha val="6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4B80AE-CD07-4053-764F-D2D2EE735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1283"/>
            <a:ext cx="2894574" cy="5456097"/>
          </a:xfrm>
          <a:custGeom>
            <a:avLst/>
            <a:gdLst>
              <a:gd name="connsiteX0" fmla="*/ 2759851 w 2894574"/>
              <a:gd name="connsiteY0" fmla="*/ 40 h 5456097"/>
              <a:gd name="connsiteX1" fmla="*/ 2894574 w 2894574"/>
              <a:gd name="connsiteY1" fmla="*/ 222154 h 5456097"/>
              <a:gd name="connsiteX2" fmla="*/ 2894574 w 2894574"/>
              <a:gd name="connsiteY2" fmla="*/ 2250366 h 5456097"/>
              <a:gd name="connsiteX3" fmla="*/ 2588555 w 2894574"/>
              <a:gd name="connsiteY3" fmla="*/ 2968840 h 5456097"/>
              <a:gd name="connsiteX4" fmla="*/ 0 w 2894574"/>
              <a:gd name="connsiteY4" fmla="*/ 5456097 h 5456097"/>
              <a:gd name="connsiteX5" fmla="*/ 0 w 2894574"/>
              <a:gd name="connsiteY5" fmla="*/ 2586310 h 5456097"/>
              <a:gd name="connsiteX6" fmla="*/ 2588842 w 2894574"/>
              <a:gd name="connsiteY6" fmla="*/ 92068 h 5456097"/>
              <a:gd name="connsiteX7" fmla="*/ 2759851 w 2894574"/>
              <a:gd name="connsiteY7" fmla="*/ 40 h 545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4574" h="5456097">
                <a:moveTo>
                  <a:pt x="2759851" y="40"/>
                </a:moveTo>
                <a:cubicBezTo>
                  <a:pt x="2841168" y="-2011"/>
                  <a:pt x="2894574" y="75594"/>
                  <a:pt x="2894574" y="222154"/>
                </a:cubicBezTo>
                <a:lnTo>
                  <a:pt x="2894574" y="2250366"/>
                </a:lnTo>
                <a:cubicBezTo>
                  <a:pt x="2894574" y="2484862"/>
                  <a:pt x="2757569" y="2806453"/>
                  <a:pt x="2588555" y="2968840"/>
                </a:cubicBezTo>
                <a:lnTo>
                  <a:pt x="0" y="5456097"/>
                </a:lnTo>
                <a:lnTo>
                  <a:pt x="0" y="2586310"/>
                </a:lnTo>
                <a:lnTo>
                  <a:pt x="2588842" y="92068"/>
                </a:lnTo>
                <a:cubicBezTo>
                  <a:pt x="2652222" y="31176"/>
                  <a:pt x="2711061" y="1270"/>
                  <a:pt x="2759851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3616F16A-2EBD-FF57-821F-BEDC5EABA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1" name="Title 6">
            <a:extLst>
              <a:ext uri="{FF2B5EF4-FFF2-40B4-BE49-F238E27FC236}">
                <a16:creationId xmlns:a16="http://schemas.microsoft.com/office/drawing/2014/main" id="{F433FC08-0F53-7D5A-16B3-BEF9BC1A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7" name="Text Placeholder 136">
            <a:extLst>
              <a:ext uri="{FF2B5EF4-FFF2-40B4-BE49-F238E27FC236}">
                <a16:creationId xmlns:a16="http://schemas.microsoft.com/office/drawing/2014/main" id="{60576821-C4B3-606F-FA98-DE0E26E257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49365"/>
            <a:ext cx="1491321" cy="3079866"/>
          </a:xfrm>
          <a:custGeom>
            <a:avLst/>
            <a:gdLst>
              <a:gd name="connsiteX0" fmla="*/ 1408371 w 1491321"/>
              <a:gd name="connsiteY0" fmla="*/ 25 h 3079866"/>
              <a:gd name="connsiteX1" fmla="*/ 1436224 w 1491321"/>
              <a:gd name="connsiteY1" fmla="*/ 5100 h 3079866"/>
              <a:gd name="connsiteX2" fmla="*/ 1491321 w 1491321"/>
              <a:gd name="connsiteY2" fmla="*/ 136783 h 3079866"/>
              <a:gd name="connsiteX3" fmla="*/ 1491321 w 1491321"/>
              <a:gd name="connsiteY3" fmla="*/ 1385578 h 3079866"/>
              <a:gd name="connsiteX4" fmla="*/ 1302902 w 1491321"/>
              <a:gd name="connsiteY4" fmla="*/ 1827951 h 3079866"/>
              <a:gd name="connsiteX5" fmla="*/ 0 w 1491321"/>
              <a:gd name="connsiteY5" fmla="*/ 3079866 h 3079866"/>
              <a:gd name="connsiteX6" fmla="*/ 0 w 1491321"/>
              <a:gd name="connsiteY6" fmla="*/ 1312149 h 3079866"/>
              <a:gd name="connsiteX7" fmla="*/ 1303078 w 1491321"/>
              <a:gd name="connsiteY7" fmla="*/ 56688 h 3079866"/>
              <a:gd name="connsiteX8" fmla="*/ 1408371 w 1491321"/>
              <a:gd name="connsiteY8" fmla="*/ 25 h 30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321" h="3079866">
                <a:moveTo>
                  <a:pt x="1408371" y="25"/>
                </a:moveTo>
                <a:cubicBezTo>
                  <a:pt x="1418385" y="-228"/>
                  <a:pt x="1427711" y="1482"/>
                  <a:pt x="1436224" y="5100"/>
                </a:cubicBezTo>
                <a:cubicBezTo>
                  <a:pt x="1470277" y="19573"/>
                  <a:pt x="1491321" y="64592"/>
                  <a:pt x="1491321" y="136783"/>
                </a:cubicBezTo>
                <a:lnTo>
                  <a:pt x="1491321" y="1385578"/>
                </a:lnTo>
                <a:cubicBezTo>
                  <a:pt x="1491321" y="1529960"/>
                  <a:pt x="1406966" y="1727967"/>
                  <a:pt x="1302902" y="1827951"/>
                </a:cubicBezTo>
                <a:lnTo>
                  <a:pt x="0" y="3079866"/>
                </a:lnTo>
                <a:lnTo>
                  <a:pt x="0" y="1312149"/>
                </a:lnTo>
                <a:lnTo>
                  <a:pt x="1303078" y="56688"/>
                </a:lnTo>
                <a:cubicBezTo>
                  <a:pt x="1342102" y="19196"/>
                  <a:pt x="1378330" y="782"/>
                  <a:pt x="1408371" y="25"/>
                </a:cubicBezTo>
                <a:close/>
              </a:path>
            </a:pathLst>
          </a:custGeom>
          <a:solidFill>
            <a:srgbClr val="F07E26">
              <a:alpha val="35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EE94B476-1FBF-439D-7B43-D444A70406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40" y="4291002"/>
            <a:ext cx="2822963" cy="2566999"/>
          </a:xfrm>
          <a:custGeom>
            <a:avLst/>
            <a:gdLst>
              <a:gd name="connsiteX0" fmla="*/ 101667 w 2822963"/>
              <a:gd name="connsiteY0" fmla="*/ 30 h 2566999"/>
              <a:gd name="connsiteX1" fmla="*/ 230717 w 2822963"/>
              <a:gd name="connsiteY1" fmla="*/ 69478 h 2566999"/>
              <a:gd name="connsiteX2" fmla="*/ 2822963 w 2822963"/>
              <a:gd name="connsiteY2" fmla="*/ 2566999 h 2566999"/>
              <a:gd name="connsiteX3" fmla="*/ 570843 w 2822963"/>
              <a:gd name="connsiteY3" fmla="*/ 2566999 h 2566999"/>
              <a:gd name="connsiteX4" fmla="*/ 230933 w 2822963"/>
              <a:gd name="connsiteY4" fmla="*/ 2240391 h 2566999"/>
              <a:gd name="connsiteX5" fmla="*/ 0 w 2822963"/>
              <a:gd name="connsiteY5" fmla="*/ 1698206 h 2566999"/>
              <a:gd name="connsiteX6" fmla="*/ 0 w 2822963"/>
              <a:gd name="connsiteY6" fmla="*/ 167645 h 2566999"/>
              <a:gd name="connsiteX7" fmla="*/ 101667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101667" y="30"/>
                </a:moveTo>
                <a:cubicBezTo>
                  <a:pt x="138486" y="958"/>
                  <a:pt x="182888" y="23526"/>
                  <a:pt x="230717" y="69478"/>
                </a:cubicBezTo>
                <a:lnTo>
                  <a:pt x="2822963" y="2566999"/>
                </a:lnTo>
                <a:lnTo>
                  <a:pt x="570843" y="2566999"/>
                </a:lnTo>
                <a:lnTo>
                  <a:pt x="230933" y="2240391"/>
                </a:lnTo>
                <a:cubicBezTo>
                  <a:pt x="103389" y="2117848"/>
                  <a:pt x="0" y="1875164"/>
                  <a:pt x="0" y="1698206"/>
                </a:cubicBezTo>
                <a:lnTo>
                  <a:pt x="0" y="167645"/>
                </a:lnTo>
                <a:cubicBezTo>
                  <a:pt x="0" y="57045"/>
                  <a:pt x="40302" y="-1518"/>
                  <a:pt x="101667" y="30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3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41D2A663-B8CD-4B9D-546F-D365D2134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8427" y="0"/>
            <a:ext cx="5743573" cy="6858000"/>
          </a:xfrm>
          <a:custGeom>
            <a:avLst/>
            <a:gdLst>
              <a:gd name="connsiteX0" fmla="*/ 3165530 w 5743573"/>
              <a:gd name="connsiteY0" fmla="*/ 0 h 6858000"/>
              <a:gd name="connsiteX1" fmla="*/ 5743573 w 5743573"/>
              <a:gd name="connsiteY1" fmla="*/ 0 h 6858000"/>
              <a:gd name="connsiteX2" fmla="*/ 5743573 w 5743573"/>
              <a:gd name="connsiteY2" fmla="*/ 4429751 h 6858000"/>
              <a:gd name="connsiteX3" fmla="*/ 3223227 w 5743573"/>
              <a:gd name="connsiteY3" fmla="*/ 6858000 h 6858000"/>
              <a:gd name="connsiteX4" fmla="*/ 0 w 5743573"/>
              <a:gd name="connsiteY4" fmla="*/ 6858000 h 6858000"/>
              <a:gd name="connsiteX5" fmla="*/ 0 w 5743573"/>
              <a:gd name="connsiteY5" fmla="*/ 4062689 h 6858000"/>
              <a:gd name="connsiteX6" fmla="*/ 736180 w 5743573"/>
              <a:gd name="connsiteY6" fmla="*/ 23342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3" h="6858000">
                <a:moveTo>
                  <a:pt x="3165530" y="0"/>
                </a:moveTo>
                <a:lnTo>
                  <a:pt x="5743573" y="0"/>
                </a:lnTo>
                <a:lnTo>
                  <a:pt x="5743573" y="4429751"/>
                </a:lnTo>
                <a:lnTo>
                  <a:pt x="3223227" y="6858000"/>
                </a:lnTo>
                <a:lnTo>
                  <a:pt x="0" y="6858000"/>
                </a:lnTo>
                <a:lnTo>
                  <a:pt x="0" y="4062689"/>
                </a:lnTo>
                <a:cubicBezTo>
                  <a:pt x="0" y="3498571"/>
                  <a:pt x="329588" y="2724931"/>
                  <a:pt x="736180" y="2334283"/>
                </a:cubicBezTo>
                <a:close/>
              </a:path>
            </a:pathLst>
          </a:custGeom>
          <a:solidFill>
            <a:srgbClr val="DC006B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DC006B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E7C4F3D-2874-1BB6-EA25-268A627F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0135" y="3806402"/>
            <a:ext cx="3359734" cy="3051598"/>
          </a:xfrm>
          <a:custGeom>
            <a:avLst/>
            <a:gdLst>
              <a:gd name="connsiteX0" fmla="*/ 3236405 w 3359734"/>
              <a:gd name="connsiteY0" fmla="*/ 37 h 3051598"/>
              <a:gd name="connsiteX1" fmla="*/ 3359734 w 3359734"/>
              <a:gd name="connsiteY1" fmla="*/ 203367 h 3051598"/>
              <a:gd name="connsiteX2" fmla="*/ 3359734 w 3359734"/>
              <a:gd name="connsiteY2" fmla="*/ 2060053 h 3051598"/>
              <a:gd name="connsiteX3" fmla="*/ 3079596 w 3359734"/>
              <a:gd name="connsiteY3" fmla="*/ 2717765 h 3051598"/>
              <a:gd name="connsiteX4" fmla="*/ 2732167 w 3359734"/>
              <a:gd name="connsiteY4" fmla="*/ 3051598 h 3051598"/>
              <a:gd name="connsiteX5" fmla="*/ 0 w 3359734"/>
              <a:gd name="connsiteY5" fmla="*/ 3051598 h 3051598"/>
              <a:gd name="connsiteX6" fmla="*/ 3079858 w 3359734"/>
              <a:gd name="connsiteY6" fmla="*/ 84283 h 3051598"/>
              <a:gd name="connsiteX7" fmla="*/ 3236405 w 3359734"/>
              <a:gd name="connsiteY7" fmla="*/ 37 h 30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9734" h="3051598">
                <a:moveTo>
                  <a:pt x="3236405" y="37"/>
                </a:moveTo>
                <a:cubicBezTo>
                  <a:pt x="3310845" y="-1841"/>
                  <a:pt x="3359734" y="69201"/>
                  <a:pt x="3359734" y="203367"/>
                </a:cubicBezTo>
                <a:lnTo>
                  <a:pt x="3359734" y="2060053"/>
                </a:lnTo>
                <a:cubicBezTo>
                  <a:pt x="3359734" y="2274717"/>
                  <a:pt x="3234316" y="2569111"/>
                  <a:pt x="3079596" y="2717765"/>
                </a:cubicBezTo>
                <a:lnTo>
                  <a:pt x="2732167" y="3051598"/>
                </a:lnTo>
                <a:lnTo>
                  <a:pt x="0" y="3051598"/>
                </a:lnTo>
                <a:lnTo>
                  <a:pt x="3079858" y="84283"/>
                </a:lnTo>
                <a:cubicBezTo>
                  <a:pt x="3137878" y="28540"/>
                  <a:pt x="3191741" y="1163"/>
                  <a:pt x="3236405" y="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0" name="Text Placeholder 149">
            <a:extLst>
              <a:ext uri="{FF2B5EF4-FFF2-40B4-BE49-F238E27FC236}">
                <a16:creationId xmlns:a16="http://schemas.microsoft.com/office/drawing/2014/main" id="{D7538C79-ED97-E435-0FE8-C0DB8652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0002" y="4005064"/>
            <a:ext cx="3531998" cy="2852936"/>
          </a:xfrm>
          <a:custGeom>
            <a:avLst/>
            <a:gdLst>
              <a:gd name="connsiteX0" fmla="*/ 2961142 w 3531998"/>
              <a:gd name="connsiteY0" fmla="*/ 0 h 2852936"/>
              <a:gd name="connsiteX1" fmla="*/ 3531998 w 3531998"/>
              <a:gd name="connsiteY1" fmla="*/ 0 h 2852936"/>
              <a:gd name="connsiteX2" fmla="*/ 3531998 w 3531998"/>
              <a:gd name="connsiteY2" fmla="*/ 2239358 h 2852936"/>
              <a:gd name="connsiteX3" fmla="*/ 3531188 w 3531998"/>
              <a:gd name="connsiteY3" fmla="*/ 2241499 h 2852936"/>
              <a:gd name="connsiteX4" fmla="*/ 3311816 w 3531998"/>
              <a:gd name="connsiteY4" fmla="*/ 2578272 h 2852936"/>
              <a:gd name="connsiteX5" fmla="*/ 3025965 w 3531998"/>
              <a:gd name="connsiteY5" fmla="*/ 2852936 h 2852936"/>
              <a:gd name="connsiteX6" fmla="*/ 0 w 3531998"/>
              <a:gd name="connsiteY6" fmla="*/ 2852936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1998" h="2852936">
                <a:moveTo>
                  <a:pt x="2961142" y="0"/>
                </a:moveTo>
                <a:lnTo>
                  <a:pt x="3531998" y="0"/>
                </a:lnTo>
                <a:lnTo>
                  <a:pt x="3531998" y="2239358"/>
                </a:lnTo>
                <a:lnTo>
                  <a:pt x="3531188" y="2241499"/>
                </a:lnTo>
                <a:cubicBezTo>
                  <a:pt x="3475046" y="2373298"/>
                  <a:pt x="3397487" y="2495960"/>
                  <a:pt x="3311816" y="2578272"/>
                </a:cubicBezTo>
                <a:lnTo>
                  <a:pt x="3025965" y="2852936"/>
                </a:lnTo>
                <a:lnTo>
                  <a:pt x="0" y="2852936"/>
                </a:lnTo>
                <a:close/>
              </a:path>
            </a:pathLst>
          </a:custGeom>
          <a:solidFill>
            <a:srgbClr val="005191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933960-D0E9-BA3A-2718-21D31502D7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66470" y="1269106"/>
            <a:ext cx="2425530" cy="3969769"/>
          </a:xfrm>
          <a:custGeom>
            <a:avLst/>
            <a:gdLst>
              <a:gd name="connsiteX0" fmla="*/ 82560 w 2425530"/>
              <a:gd name="connsiteY0" fmla="*/ 25 h 3969769"/>
              <a:gd name="connsiteX1" fmla="*/ 187358 w 2425530"/>
              <a:gd name="connsiteY1" fmla="*/ 56422 h 3969769"/>
              <a:gd name="connsiteX2" fmla="*/ 2425530 w 2425530"/>
              <a:gd name="connsiteY2" fmla="*/ 2212808 h 3969769"/>
              <a:gd name="connsiteX3" fmla="*/ 2425530 w 2425530"/>
              <a:gd name="connsiteY3" fmla="*/ 3969769 h 3969769"/>
              <a:gd name="connsiteX4" fmla="*/ 187533 w 2425530"/>
              <a:gd name="connsiteY4" fmla="*/ 1819352 h 3969769"/>
              <a:gd name="connsiteX5" fmla="*/ 0 w 2425530"/>
              <a:gd name="connsiteY5" fmla="*/ 1379060 h 3969769"/>
              <a:gd name="connsiteX6" fmla="*/ 0 w 2425530"/>
              <a:gd name="connsiteY6" fmla="*/ 136140 h 3969769"/>
              <a:gd name="connsiteX7" fmla="*/ 82560 w 2425530"/>
              <a:gd name="connsiteY7" fmla="*/ 25 h 39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30" h="3969769">
                <a:moveTo>
                  <a:pt x="82560" y="25"/>
                </a:moveTo>
                <a:cubicBezTo>
                  <a:pt x="112460" y="779"/>
                  <a:pt x="148517" y="19106"/>
                  <a:pt x="187358" y="56422"/>
                </a:cubicBezTo>
                <a:lnTo>
                  <a:pt x="2425530" y="2212808"/>
                </a:lnTo>
                <a:lnTo>
                  <a:pt x="2425530" y="3969769"/>
                </a:lnTo>
                <a:lnTo>
                  <a:pt x="187533" y="1819352"/>
                </a:lnTo>
                <a:cubicBezTo>
                  <a:pt x="83959" y="1719838"/>
                  <a:pt x="0" y="1522763"/>
                  <a:pt x="0" y="1379060"/>
                </a:cubicBezTo>
                <a:lnTo>
                  <a:pt x="0" y="136140"/>
                </a:lnTo>
                <a:cubicBezTo>
                  <a:pt x="0" y="46326"/>
                  <a:pt x="32728" y="-1232"/>
                  <a:pt x="82560" y="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97B3D90-8508-16DD-F3A6-858BCE6CC2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6794" y="731163"/>
            <a:ext cx="1345206" cy="2758018"/>
          </a:xfrm>
          <a:custGeom>
            <a:avLst/>
            <a:gdLst>
              <a:gd name="connsiteX0" fmla="*/ 49027 w 1345206"/>
              <a:gd name="connsiteY0" fmla="*/ 4538 h 2758018"/>
              <a:gd name="connsiteX1" fmla="*/ 167504 w 1345206"/>
              <a:gd name="connsiteY1" fmla="*/ 50442 h 2758018"/>
              <a:gd name="connsiteX2" fmla="*/ 1345206 w 1345206"/>
              <a:gd name="connsiteY2" fmla="*/ 1185109 h 2758018"/>
              <a:gd name="connsiteX3" fmla="*/ 1345206 w 1345206"/>
              <a:gd name="connsiteY3" fmla="*/ 2758018 h 2758018"/>
              <a:gd name="connsiteX4" fmla="*/ 167661 w 1345206"/>
              <a:gd name="connsiteY4" fmla="*/ 1626553 h 2758018"/>
              <a:gd name="connsiteX5" fmla="*/ 0 w 1345206"/>
              <a:gd name="connsiteY5" fmla="*/ 1232920 h 2758018"/>
              <a:gd name="connsiteX6" fmla="*/ 0 w 1345206"/>
              <a:gd name="connsiteY6" fmla="*/ 121712 h 2758018"/>
              <a:gd name="connsiteX7" fmla="*/ 49027 w 1345206"/>
              <a:gd name="connsiteY7" fmla="*/ 4538 h 275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206" h="2758018">
                <a:moveTo>
                  <a:pt x="49027" y="4538"/>
                </a:moveTo>
                <a:cubicBezTo>
                  <a:pt x="79329" y="-8341"/>
                  <a:pt x="121205" y="5960"/>
                  <a:pt x="167504" y="50442"/>
                </a:cubicBezTo>
                <a:lnTo>
                  <a:pt x="1345206" y="1185109"/>
                </a:lnTo>
                <a:lnTo>
                  <a:pt x="1345206" y="2758018"/>
                </a:lnTo>
                <a:lnTo>
                  <a:pt x="167661" y="1626553"/>
                </a:lnTo>
                <a:cubicBezTo>
                  <a:pt x="75062" y="1537586"/>
                  <a:pt x="0" y="1361394"/>
                  <a:pt x="0" y="1232920"/>
                </a:cubicBezTo>
                <a:lnTo>
                  <a:pt x="0" y="121712"/>
                </a:lnTo>
                <a:cubicBezTo>
                  <a:pt x="0" y="57475"/>
                  <a:pt x="18726" y="17417"/>
                  <a:pt x="49027" y="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4BCD8A3B-1B66-A7C2-3F99-836A5351B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6696249" cy="4608487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" name="Title 11">
            <a:extLst>
              <a:ext uri="{FF2B5EF4-FFF2-40B4-BE49-F238E27FC236}">
                <a16:creationId xmlns:a16="http://schemas.microsoft.com/office/drawing/2014/main" id="{4A069A78-03A3-241A-C6F5-2337540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94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1">
    <p:bg>
      <p:bgPr>
        <a:solidFill>
          <a:srgbClr val="005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B5447781-1A60-817C-CFAD-D761E437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46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DC006B">
              <a:alpha val="18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49962258-50C2-AAFE-1D2D-C8E38A0B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329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009BA4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8D165B35-791B-F74A-B5BD-15E5DF79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3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4">
    <p:bg>
      <p:bgPr>
        <a:solidFill>
          <a:srgbClr val="00A07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1">
            <a:extLst>
              <a:ext uri="{FF2B5EF4-FFF2-40B4-BE49-F238E27FC236}">
                <a16:creationId xmlns:a16="http://schemas.microsoft.com/office/drawing/2014/main" id="{E47DAE63-DEA0-E46F-C169-4404F2E2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79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CA15A6-5D9D-7EB0-7EAB-66136DC09318}"/>
              </a:ext>
            </a:extLst>
          </p:cNvPr>
          <p:cNvSpPr/>
          <p:nvPr userDrawn="1"/>
        </p:nvSpPr>
        <p:spPr>
          <a:xfrm>
            <a:off x="4670361" y="334156"/>
            <a:ext cx="6168665" cy="6506999"/>
          </a:xfrm>
          <a:custGeom>
            <a:avLst/>
            <a:gdLst>
              <a:gd name="connsiteX0" fmla="*/ 5982236 w 6168665"/>
              <a:gd name="connsiteY0" fmla="*/ 55 h 6506999"/>
              <a:gd name="connsiteX1" fmla="*/ 6168665 w 6168665"/>
              <a:gd name="connsiteY1" fmla="*/ 307414 h 6506999"/>
              <a:gd name="connsiteX2" fmla="*/ 6168665 w 6168665"/>
              <a:gd name="connsiteY2" fmla="*/ 3114034 h 6506999"/>
              <a:gd name="connsiteX3" fmla="*/ 5745199 w 6168665"/>
              <a:gd name="connsiteY3" fmla="*/ 4108249 h 6506999"/>
              <a:gd name="connsiteX4" fmla="*/ 3248756 w 6168665"/>
              <a:gd name="connsiteY4" fmla="*/ 6506999 h 6506999"/>
              <a:gd name="connsiteX5" fmla="*/ 0 w 6168665"/>
              <a:gd name="connsiteY5" fmla="*/ 6506999 h 6506999"/>
              <a:gd name="connsiteX6" fmla="*/ 1037 w 6168665"/>
              <a:gd name="connsiteY6" fmla="*/ 6246740 h 6506999"/>
              <a:gd name="connsiteX7" fmla="*/ 426494 w 6168665"/>
              <a:gd name="connsiteY7" fmla="*/ 5252136 h 6506999"/>
              <a:gd name="connsiteX8" fmla="*/ 5745595 w 6168665"/>
              <a:gd name="connsiteY8" fmla="*/ 127404 h 6506999"/>
              <a:gd name="connsiteX9" fmla="*/ 5982236 w 6168665"/>
              <a:gd name="connsiteY9" fmla="*/ 55 h 650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665" h="6506999">
                <a:moveTo>
                  <a:pt x="5982236" y="55"/>
                </a:moveTo>
                <a:cubicBezTo>
                  <a:pt x="6094763" y="-2782"/>
                  <a:pt x="6168665" y="104606"/>
                  <a:pt x="6168665" y="307414"/>
                </a:cubicBezTo>
                <a:lnTo>
                  <a:pt x="6168665" y="3114034"/>
                </a:lnTo>
                <a:cubicBezTo>
                  <a:pt x="6168665" y="3438526"/>
                  <a:pt x="5979079" y="3883540"/>
                  <a:pt x="5745199" y="4108249"/>
                </a:cubicBezTo>
                <a:lnTo>
                  <a:pt x="3248756" y="6506999"/>
                </a:lnTo>
                <a:lnTo>
                  <a:pt x="0" y="6506999"/>
                </a:lnTo>
                <a:lnTo>
                  <a:pt x="1037" y="6246740"/>
                </a:lnTo>
                <a:cubicBezTo>
                  <a:pt x="1037" y="5922256"/>
                  <a:pt x="193010" y="5477233"/>
                  <a:pt x="426494" y="5252136"/>
                </a:cubicBezTo>
                <a:lnTo>
                  <a:pt x="5745595" y="127404"/>
                </a:lnTo>
                <a:cubicBezTo>
                  <a:pt x="5833300" y="43141"/>
                  <a:pt x="5914720" y="1758"/>
                  <a:pt x="5982236" y="55"/>
                </a:cubicBezTo>
                <a:close/>
              </a:path>
            </a:pathLst>
          </a:custGeom>
          <a:solidFill>
            <a:srgbClr val="00A070">
              <a:alpha val="76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0AC103-BF79-BBD4-4F66-81534E3E49E0}"/>
              </a:ext>
            </a:extLst>
          </p:cNvPr>
          <p:cNvSpPr/>
          <p:nvPr userDrawn="1"/>
        </p:nvSpPr>
        <p:spPr>
          <a:xfrm>
            <a:off x="7104112" y="855869"/>
            <a:ext cx="2174700" cy="3294723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rgbClr val="E9473D">
              <a:alpha val="45000"/>
            </a:srgb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753DF1-4BC3-4EAD-9B6F-2E71E9BC6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3402"/>
            <a:ext cx="904832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6D1114-3527-E0DC-8823-3465CE4FE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0" y="2636913"/>
            <a:ext cx="10944222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CC9B63C1-5D83-8FAB-57CF-FDDC4C7A4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9672" y="1197179"/>
            <a:ext cx="3374582" cy="5112571"/>
          </a:xfrm>
          <a:custGeom>
            <a:avLst/>
            <a:gdLst>
              <a:gd name="connsiteX0" fmla="*/ 101819 w 3374582"/>
              <a:gd name="connsiteY0" fmla="*/ 30 h 5112571"/>
              <a:gd name="connsiteX1" fmla="*/ 231061 w 3374582"/>
              <a:gd name="connsiteY1" fmla="*/ 69582 h 5112571"/>
              <a:gd name="connsiteX2" fmla="*/ 3136108 w 3374582"/>
              <a:gd name="connsiteY2" fmla="*/ 2868474 h 5112571"/>
              <a:gd name="connsiteX3" fmla="*/ 3368473 w 3374582"/>
              <a:gd name="connsiteY3" fmla="*/ 3411681 h 5112571"/>
              <a:gd name="connsiteX4" fmla="*/ 3374579 w 3374582"/>
              <a:gd name="connsiteY4" fmla="*/ 4944532 h 5112571"/>
              <a:gd name="connsiteX5" fmla="*/ 3144610 w 3374582"/>
              <a:gd name="connsiteY5" fmla="*/ 5043062 h 5112571"/>
              <a:gd name="connsiteX6" fmla="*/ 231277 w 3374582"/>
              <a:gd name="connsiteY6" fmla="*/ 2243736 h 5112571"/>
              <a:gd name="connsiteX7" fmla="*/ 0 w 3374582"/>
              <a:gd name="connsiteY7" fmla="*/ 1700741 h 5112571"/>
              <a:gd name="connsiteX8" fmla="*/ 0 w 3374582"/>
              <a:gd name="connsiteY8" fmla="*/ 167895 h 5112571"/>
              <a:gd name="connsiteX9" fmla="*/ 101819 w 3374582"/>
              <a:gd name="connsiteY9" fmla="*/ 30 h 51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4582" h="5112571">
                <a:moveTo>
                  <a:pt x="101819" y="30"/>
                </a:moveTo>
                <a:cubicBezTo>
                  <a:pt x="138693" y="960"/>
                  <a:pt x="183161" y="23562"/>
                  <a:pt x="231061" y="69582"/>
                </a:cubicBezTo>
                <a:lnTo>
                  <a:pt x="3136108" y="2868474"/>
                </a:lnTo>
                <a:cubicBezTo>
                  <a:pt x="3263626" y="2991412"/>
                  <a:pt x="3368473" y="3234463"/>
                  <a:pt x="3368473" y="3411681"/>
                </a:cubicBezTo>
                <a:lnTo>
                  <a:pt x="3374579" y="4944532"/>
                </a:lnTo>
                <a:cubicBezTo>
                  <a:pt x="3375233" y="5121750"/>
                  <a:pt x="3272344" y="5165783"/>
                  <a:pt x="3144610" y="5043062"/>
                </a:cubicBezTo>
                <a:lnTo>
                  <a:pt x="231277" y="2243736"/>
                </a:lnTo>
                <a:cubicBezTo>
                  <a:pt x="103543" y="2121010"/>
                  <a:pt x="0" y="1877964"/>
                  <a:pt x="0" y="1700741"/>
                </a:cubicBezTo>
                <a:lnTo>
                  <a:pt x="0" y="167895"/>
                </a:lnTo>
                <a:cubicBezTo>
                  <a:pt x="0" y="57131"/>
                  <a:pt x="40362" y="-1519"/>
                  <a:pt x="101819" y="3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7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build="p"/>
      <p:bldP spid="121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AA7C710D-8E47-E3A8-2CF9-60EA5688C4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4353" y="0"/>
            <a:ext cx="8307649" cy="6858000"/>
          </a:xfrm>
          <a:custGeom>
            <a:avLst/>
            <a:gdLst>
              <a:gd name="connsiteX0" fmla="*/ 5698023 w 8307649"/>
              <a:gd name="connsiteY0" fmla="*/ 0 h 6858000"/>
              <a:gd name="connsiteX1" fmla="*/ 8307649 w 8307649"/>
              <a:gd name="connsiteY1" fmla="*/ 0 h 6858000"/>
              <a:gd name="connsiteX2" fmla="*/ 8307649 w 8307649"/>
              <a:gd name="connsiteY2" fmla="*/ 3284129 h 6858000"/>
              <a:gd name="connsiteX3" fmla="*/ 4588225 w 8307649"/>
              <a:gd name="connsiteY3" fmla="*/ 6858000 h 6858000"/>
              <a:gd name="connsiteX4" fmla="*/ 0 w 8307649"/>
              <a:gd name="connsiteY4" fmla="*/ 6858000 h 6858000"/>
              <a:gd name="connsiteX5" fmla="*/ 2065 w 8307649"/>
              <a:gd name="connsiteY5" fmla="*/ 6339573 h 6858000"/>
              <a:gd name="connsiteX6" fmla="*/ 621851 w 8307649"/>
              <a:gd name="connsiteY6" fmla="*/ 48906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7649" h="6858000">
                <a:moveTo>
                  <a:pt x="5698023" y="0"/>
                </a:moveTo>
                <a:lnTo>
                  <a:pt x="8307649" y="0"/>
                </a:lnTo>
                <a:lnTo>
                  <a:pt x="8307649" y="3284129"/>
                </a:lnTo>
                <a:lnTo>
                  <a:pt x="4588225" y="6858000"/>
                </a:lnTo>
                <a:lnTo>
                  <a:pt x="0" y="6858000"/>
                </a:lnTo>
                <a:lnTo>
                  <a:pt x="2065" y="6339573"/>
                </a:lnTo>
                <a:cubicBezTo>
                  <a:pt x="2065" y="5866880"/>
                  <a:pt x="281723" y="5218592"/>
                  <a:pt x="621851" y="4890681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AC155FC-D973-D576-838C-25A1E22742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50553" y="0"/>
            <a:ext cx="2566530" cy="2324996"/>
          </a:xfrm>
          <a:custGeom>
            <a:avLst/>
            <a:gdLst>
              <a:gd name="connsiteX0" fmla="*/ 465501 w 2566530"/>
              <a:gd name="connsiteY0" fmla="*/ 0 h 2324996"/>
              <a:gd name="connsiteX1" fmla="*/ 2566530 w 2566530"/>
              <a:gd name="connsiteY1" fmla="*/ 0 h 2324996"/>
              <a:gd name="connsiteX2" fmla="*/ 214236 w 2566530"/>
              <a:gd name="connsiteY2" fmla="*/ 2260243 h 2324996"/>
              <a:gd name="connsiteX3" fmla="*/ 3 w 2566530"/>
              <a:gd name="connsiteY3" fmla="*/ 2168455 h 2324996"/>
              <a:gd name="connsiteX4" fmla="*/ 5690 w 2566530"/>
              <a:gd name="connsiteY4" fmla="*/ 740490 h 2324996"/>
              <a:gd name="connsiteX5" fmla="*/ 222156 w 2566530"/>
              <a:gd name="connsiteY5" fmla="*/ 234452 h 232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530" h="2324996">
                <a:moveTo>
                  <a:pt x="465501" y="0"/>
                </a:moveTo>
                <a:lnTo>
                  <a:pt x="2566530" y="0"/>
                </a:lnTo>
                <a:lnTo>
                  <a:pt x="214236" y="2260243"/>
                </a:lnTo>
                <a:cubicBezTo>
                  <a:pt x="95242" y="2374566"/>
                  <a:pt x="-607" y="2333547"/>
                  <a:pt x="3" y="2168455"/>
                </a:cubicBezTo>
                <a:lnTo>
                  <a:pt x="5690" y="740490"/>
                </a:lnTo>
                <a:cubicBezTo>
                  <a:pt x="5690" y="575398"/>
                  <a:pt x="103363" y="348978"/>
                  <a:pt x="222156" y="2344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AD9BD-C5AB-9506-5096-F88CE0F314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50755" y="1"/>
            <a:ext cx="1341247" cy="2863547"/>
          </a:xfrm>
          <a:custGeom>
            <a:avLst/>
            <a:gdLst>
              <a:gd name="connsiteX0" fmla="*/ 1024478 w 1341247"/>
              <a:gd name="connsiteY0" fmla="*/ 0 h 2863547"/>
              <a:gd name="connsiteX1" fmla="*/ 1341247 w 1341247"/>
              <a:gd name="connsiteY1" fmla="*/ 0 h 2863547"/>
              <a:gd name="connsiteX2" fmla="*/ 1341247 w 1341247"/>
              <a:gd name="connsiteY2" fmla="*/ 1715886 h 2863547"/>
              <a:gd name="connsiteX3" fmla="*/ 214236 w 1341247"/>
              <a:gd name="connsiteY3" fmla="*/ 2798794 h 2863547"/>
              <a:gd name="connsiteX4" fmla="*/ 3 w 1341247"/>
              <a:gd name="connsiteY4" fmla="*/ 2707006 h 2863547"/>
              <a:gd name="connsiteX5" fmla="*/ 5690 w 1341247"/>
              <a:gd name="connsiteY5" fmla="*/ 1279041 h 2863547"/>
              <a:gd name="connsiteX6" fmla="*/ 222156 w 1341247"/>
              <a:gd name="connsiteY6" fmla="*/ 773003 h 286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247" h="2863547">
                <a:moveTo>
                  <a:pt x="1024478" y="0"/>
                </a:moveTo>
                <a:lnTo>
                  <a:pt x="1341247" y="0"/>
                </a:lnTo>
                <a:lnTo>
                  <a:pt x="1341247" y="1715886"/>
                </a:lnTo>
                <a:lnTo>
                  <a:pt x="214236" y="2798794"/>
                </a:lnTo>
                <a:cubicBezTo>
                  <a:pt x="95242" y="2913117"/>
                  <a:pt x="-607" y="2872098"/>
                  <a:pt x="3" y="2707006"/>
                </a:cubicBezTo>
                <a:lnTo>
                  <a:pt x="5690" y="1279041"/>
                </a:lnTo>
                <a:cubicBezTo>
                  <a:pt x="5690" y="1113949"/>
                  <a:pt x="103363" y="887529"/>
                  <a:pt x="222156" y="77300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23B6287-DC51-AA57-6722-056D2C795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9" name="Title 11">
            <a:extLst>
              <a:ext uri="{FF2B5EF4-FFF2-40B4-BE49-F238E27FC236}">
                <a16:creationId xmlns:a16="http://schemas.microsoft.com/office/drawing/2014/main" id="{34352D96-DF15-8E5E-F95D-12F95279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628800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86A71CC3-65D1-A737-0BD6-AF9E0DD9F5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03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510F25E8-1438-42EB-CE08-E53079A70A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0934" y="1340101"/>
            <a:ext cx="4431067" cy="5517900"/>
          </a:xfrm>
          <a:custGeom>
            <a:avLst/>
            <a:gdLst>
              <a:gd name="connsiteX0" fmla="*/ 157026 w 4431067"/>
              <a:gd name="connsiteY0" fmla="*/ 43 h 5517900"/>
              <a:gd name="connsiteX1" fmla="*/ 357885 w 4431067"/>
              <a:gd name="connsiteY1" fmla="*/ 108172 h 5517900"/>
              <a:gd name="connsiteX2" fmla="*/ 4431067 w 4431067"/>
              <a:gd name="connsiteY2" fmla="*/ 4021958 h 5517900"/>
              <a:gd name="connsiteX3" fmla="*/ 4431067 w 4431067"/>
              <a:gd name="connsiteY3" fmla="*/ 5517900 h 5517900"/>
              <a:gd name="connsiteX4" fmla="*/ 2473557 w 4431067"/>
              <a:gd name="connsiteY4" fmla="*/ 5517900 h 5517900"/>
              <a:gd name="connsiteX5" fmla="*/ 371115 w 4431067"/>
              <a:gd name="connsiteY5" fmla="*/ 3492284 h 5517900"/>
              <a:gd name="connsiteX6" fmla="*/ 9506 w 4431067"/>
              <a:gd name="connsiteY6" fmla="*/ 2646941 h 5517900"/>
              <a:gd name="connsiteX7" fmla="*/ 5 w 4431067"/>
              <a:gd name="connsiteY7" fmla="*/ 261505 h 5517900"/>
              <a:gd name="connsiteX8" fmla="*/ 157026 w 4431067"/>
              <a:gd name="connsiteY8" fmla="*/ 43 h 5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067" h="5517900">
                <a:moveTo>
                  <a:pt x="157026" y="43"/>
                </a:moveTo>
                <a:cubicBezTo>
                  <a:pt x="214236" y="1430"/>
                  <a:pt x="283342" y="36555"/>
                  <a:pt x="357885" y="108172"/>
                </a:cubicBezTo>
                <a:lnTo>
                  <a:pt x="4431067" y="4021958"/>
                </a:lnTo>
                <a:lnTo>
                  <a:pt x="4431067" y="5517900"/>
                </a:lnTo>
                <a:lnTo>
                  <a:pt x="2473557" y="5517900"/>
                </a:lnTo>
                <a:lnTo>
                  <a:pt x="371115" y="3492284"/>
                </a:lnTo>
                <a:cubicBezTo>
                  <a:pt x="172670" y="3300968"/>
                  <a:pt x="9506" y="2922730"/>
                  <a:pt x="9506" y="2646941"/>
                </a:cubicBezTo>
                <a:lnTo>
                  <a:pt x="5" y="261505"/>
                </a:lnTo>
                <a:cubicBezTo>
                  <a:pt x="-632" y="89137"/>
                  <a:pt x="61675" y="-2268"/>
                  <a:pt x="157026" y="43"/>
                </a:cubicBezTo>
                <a:close/>
              </a:path>
            </a:pathLst>
          </a:custGeom>
          <a:solidFill>
            <a:srgbClr val="750D68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4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A59692-18AC-0E4A-B387-27824A2ADDF1}"/>
              </a:ext>
            </a:extLst>
          </p:cNvPr>
          <p:cNvSpPr/>
          <p:nvPr userDrawn="1"/>
        </p:nvSpPr>
        <p:spPr>
          <a:xfrm flipV="1">
            <a:off x="2553515" y="1903682"/>
            <a:ext cx="3400879" cy="4954318"/>
          </a:xfrm>
          <a:custGeom>
            <a:avLst/>
            <a:gdLst>
              <a:gd name="connsiteX0" fmla="*/ 101690 w 3400879"/>
              <a:gd name="connsiteY0" fmla="*/ 4954291 h 4954318"/>
              <a:gd name="connsiteX1" fmla="*/ 231765 w 3400879"/>
              <a:gd name="connsiteY1" fmla="*/ 4884267 h 4954318"/>
              <a:gd name="connsiteX2" fmla="*/ 3167799 w 3400879"/>
              <a:gd name="connsiteY2" fmla="*/ 2063128 h 4954318"/>
              <a:gd name="connsiteX3" fmla="*/ 3400879 w 3400879"/>
              <a:gd name="connsiteY3" fmla="*/ 1515903 h 4954318"/>
              <a:gd name="connsiteX4" fmla="*/ 3400879 w 3400879"/>
              <a:gd name="connsiteY4" fmla="*/ 0 h 4954318"/>
              <a:gd name="connsiteX5" fmla="*/ 3035197 w 3400879"/>
              <a:gd name="connsiteY5" fmla="*/ 0 h 4954318"/>
              <a:gd name="connsiteX6" fmla="*/ 240333 w 3400879"/>
              <a:gd name="connsiteY6" fmla="*/ 2692735 h 4954318"/>
              <a:gd name="connsiteX7" fmla="*/ 6157 w 3400879"/>
              <a:gd name="connsiteY7" fmla="*/ 3240174 h 4954318"/>
              <a:gd name="connsiteX8" fmla="*/ 4 w 3400879"/>
              <a:gd name="connsiteY8" fmla="*/ 4784970 h 4954318"/>
              <a:gd name="connsiteX9" fmla="*/ 101690 w 3400879"/>
              <a:gd name="connsiteY9" fmla="*/ 4954291 h 49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4954318">
                <a:moveTo>
                  <a:pt x="101690" y="4954291"/>
                </a:moveTo>
                <a:cubicBezTo>
                  <a:pt x="138739" y="4953393"/>
                  <a:pt x="183492" y="4930646"/>
                  <a:pt x="231765" y="4884267"/>
                </a:cubicBezTo>
                <a:lnTo>
                  <a:pt x="3167799" y="2063128"/>
                </a:lnTo>
                <a:cubicBezTo>
                  <a:pt x="3296529" y="1939446"/>
                  <a:pt x="3400879" y="1694506"/>
                  <a:pt x="3400879" y="1515903"/>
                </a:cubicBezTo>
                <a:lnTo>
                  <a:pt x="3400879" y="0"/>
                </a:lnTo>
                <a:lnTo>
                  <a:pt x="3035197" y="0"/>
                </a:lnTo>
                <a:lnTo>
                  <a:pt x="240333" y="2692735"/>
                </a:lnTo>
                <a:cubicBezTo>
                  <a:pt x="111821" y="2816630"/>
                  <a:pt x="6157" y="3061575"/>
                  <a:pt x="6157" y="3240174"/>
                </a:cubicBezTo>
                <a:lnTo>
                  <a:pt x="4" y="4784970"/>
                </a:lnTo>
                <a:cubicBezTo>
                  <a:pt x="-408" y="4896594"/>
                  <a:pt x="39942" y="4955787"/>
                  <a:pt x="101690" y="4954291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84DB3B-EE16-75C2-709B-5045D24BD3D2}"/>
              </a:ext>
            </a:extLst>
          </p:cNvPr>
          <p:cNvSpPr/>
          <p:nvPr userDrawn="1"/>
        </p:nvSpPr>
        <p:spPr>
          <a:xfrm>
            <a:off x="469027" y="0"/>
            <a:ext cx="7499182" cy="6858000"/>
          </a:xfrm>
          <a:custGeom>
            <a:avLst/>
            <a:gdLst>
              <a:gd name="connsiteX0" fmla="*/ 6872385 w 7503995"/>
              <a:gd name="connsiteY0" fmla="*/ 0 h 6845197"/>
              <a:gd name="connsiteX1" fmla="*/ 7494744 w 7503995"/>
              <a:gd name="connsiteY1" fmla="*/ 0 h 6845197"/>
              <a:gd name="connsiteX2" fmla="*/ 7499783 w 7503995"/>
              <a:gd name="connsiteY2" fmla="*/ 31741 h 6845197"/>
              <a:gd name="connsiteX3" fmla="*/ 7503995 w 7503995"/>
              <a:gd name="connsiteY3" fmla="*/ 120512 h 6845197"/>
              <a:gd name="connsiteX4" fmla="*/ 7503995 w 7503995"/>
              <a:gd name="connsiteY4" fmla="*/ 3602593 h 6845197"/>
              <a:gd name="connsiteX5" fmla="*/ 6978614 w 7503995"/>
              <a:gd name="connsiteY5" fmla="*/ 4836084 h 6845197"/>
              <a:gd name="connsiteX6" fmla="*/ 4887676 w 7503995"/>
              <a:gd name="connsiteY6" fmla="*/ 6845197 h 6845197"/>
              <a:gd name="connsiteX7" fmla="*/ 0 w 7503995"/>
              <a:gd name="connsiteY7" fmla="*/ 6845197 h 6845197"/>
              <a:gd name="connsiteX8" fmla="*/ 7318 w 7503995"/>
              <a:gd name="connsiteY8" fmla="*/ 6826013 h 6845197"/>
              <a:gd name="connsiteX9" fmla="*/ 379872 w 7503995"/>
              <a:gd name="connsiteY9" fmla="*/ 6255267 h 68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3995" h="6845197">
                <a:moveTo>
                  <a:pt x="6872385" y="0"/>
                </a:moveTo>
                <a:lnTo>
                  <a:pt x="7494744" y="0"/>
                </a:lnTo>
                <a:lnTo>
                  <a:pt x="7499783" y="31741"/>
                </a:lnTo>
                <a:cubicBezTo>
                  <a:pt x="7502563" y="59458"/>
                  <a:pt x="7503995" y="89060"/>
                  <a:pt x="7503995" y="120512"/>
                </a:cubicBezTo>
                <a:lnTo>
                  <a:pt x="7503995" y="3602593"/>
                </a:lnTo>
                <a:cubicBezTo>
                  <a:pt x="7503995" y="4005180"/>
                  <a:pt x="7268781" y="4557294"/>
                  <a:pt x="6978614" y="4836084"/>
                </a:cubicBezTo>
                <a:lnTo>
                  <a:pt x="4887676" y="6845197"/>
                </a:lnTo>
                <a:lnTo>
                  <a:pt x="0" y="6845197"/>
                </a:lnTo>
                <a:lnTo>
                  <a:pt x="7318" y="6826013"/>
                </a:lnTo>
                <a:cubicBezTo>
                  <a:pt x="103071" y="6602751"/>
                  <a:pt x="235034" y="6394902"/>
                  <a:pt x="379872" y="6255267"/>
                </a:cubicBezTo>
                <a:close/>
              </a:path>
            </a:pathLst>
          </a:custGeom>
          <a:solidFill>
            <a:srgbClr val="00A070">
              <a:alpha val="2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76C648E-DF52-0BE6-F84E-068DC417EE92}"/>
              </a:ext>
            </a:extLst>
          </p:cNvPr>
          <p:cNvSpPr/>
          <p:nvPr userDrawn="1"/>
        </p:nvSpPr>
        <p:spPr>
          <a:xfrm>
            <a:off x="0" y="2853346"/>
            <a:ext cx="3001952" cy="4004655"/>
          </a:xfrm>
          <a:custGeom>
            <a:avLst/>
            <a:gdLst>
              <a:gd name="connsiteX0" fmla="*/ 2904183 w 3001952"/>
              <a:gd name="connsiteY0" fmla="*/ 29 h 4004655"/>
              <a:gd name="connsiteX1" fmla="*/ 3001952 w 3001952"/>
              <a:gd name="connsiteY1" fmla="*/ 161218 h 4004655"/>
              <a:gd name="connsiteX2" fmla="*/ 3001952 w 3001952"/>
              <a:gd name="connsiteY2" fmla="*/ 1633097 h 4004655"/>
              <a:gd name="connsiteX3" fmla="*/ 2779873 w 3001952"/>
              <a:gd name="connsiteY3" fmla="*/ 2154495 h 4004655"/>
              <a:gd name="connsiteX4" fmla="*/ 854363 w 3001952"/>
              <a:gd name="connsiteY4" fmla="*/ 4004655 h 4004655"/>
              <a:gd name="connsiteX5" fmla="*/ 0 w 3001952"/>
              <a:gd name="connsiteY5" fmla="*/ 4004655 h 4004655"/>
              <a:gd name="connsiteX6" fmla="*/ 0 w 3001952"/>
              <a:gd name="connsiteY6" fmla="*/ 2745307 h 4004655"/>
              <a:gd name="connsiteX7" fmla="*/ 2780081 w 3001952"/>
              <a:gd name="connsiteY7" fmla="*/ 66815 h 4004655"/>
              <a:gd name="connsiteX8" fmla="*/ 2904183 w 3001952"/>
              <a:gd name="connsiteY8" fmla="*/ 29 h 40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952" h="4004655">
                <a:moveTo>
                  <a:pt x="2904183" y="29"/>
                </a:moveTo>
                <a:cubicBezTo>
                  <a:pt x="2963196" y="-1459"/>
                  <a:pt x="3001952" y="54859"/>
                  <a:pt x="3001952" y="161218"/>
                </a:cubicBezTo>
                <a:lnTo>
                  <a:pt x="3001952" y="1633097"/>
                </a:lnTo>
                <a:cubicBezTo>
                  <a:pt x="3001952" y="1803271"/>
                  <a:pt x="2902527" y="2036650"/>
                  <a:pt x="2779873" y="2154495"/>
                </a:cubicBezTo>
                <a:lnTo>
                  <a:pt x="854363" y="4004655"/>
                </a:lnTo>
                <a:lnTo>
                  <a:pt x="0" y="4004655"/>
                </a:lnTo>
                <a:lnTo>
                  <a:pt x="0" y="2745307"/>
                </a:lnTo>
                <a:lnTo>
                  <a:pt x="2780081" y="66815"/>
                </a:lnTo>
                <a:cubicBezTo>
                  <a:pt x="2826077" y="22625"/>
                  <a:pt x="2868777" y="922"/>
                  <a:pt x="2904183" y="29"/>
                </a:cubicBezTo>
                <a:close/>
              </a:path>
            </a:pathLst>
          </a:custGeom>
          <a:solidFill>
            <a:schemeClr val="accent4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0CAD6CE-C706-1ADE-7266-1D793CECED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91962"/>
            <a:ext cx="854789" cy="2883102"/>
          </a:xfrm>
          <a:custGeom>
            <a:avLst/>
            <a:gdLst>
              <a:gd name="connsiteX0" fmla="*/ 750943 w 854789"/>
              <a:gd name="connsiteY0" fmla="*/ 31 h 2883102"/>
              <a:gd name="connsiteX1" fmla="*/ 854789 w 854789"/>
              <a:gd name="connsiteY1" fmla="*/ 171239 h 2883102"/>
              <a:gd name="connsiteX2" fmla="*/ 854789 w 854789"/>
              <a:gd name="connsiteY2" fmla="*/ 1734608 h 2883102"/>
              <a:gd name="connsiteX3" fmla="*/ 618906 w 854789"/>
              <a:gd name="connsiteY3" fmla="*/ 2288415 h 2883102"/>
              <a:gd name="connsiteX4" fmla="*/ 0 w 854789"/>
              <a:gd name="connsiteY4" fmla="*/ 2883102 h 2883102"/>
              <a:gd name="connsiteX5" fmla="*/ 0 w 854789"/>
              <a:gd name="connsiteY5" fmla="*/ 667471 h 2883102"/>
              <a:gd name="connsiteX6" fmla="*/ 619127 w 854789"/>
              <a:gd name="connsiteY6" fmla="*/ 70968 h 2883102"/>
              <a:gd name="connsiteX7" fmla="*/ 750943 w 854789"/>
              <a:gd name="connsiteY7" fmla="*/ 31 h 288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789" h="2883102">
                <a:moveTo>
                  <a:pt x="750943" y="31"/>
                </a:moveTo>
                <a:cubicBezTo>
                  <a:pt x="813623" y="-1549"/>
                  <a:pt x="854789" y="58269"/>
                  <a:pt x="854789" y="171239"/>
                </a:cubicBezTo>
                <a:lnTo>
                  <a:pt x="854789" y="1734608"/>
                </a:lnTo>
                <a:cubicBezTo>
                  <a:pt x="854789" y="1915360"/>
                  <a:pt x="749184" y="2163245"/>
                  <a:pt x="618906" y="2288415"/>
                </a:cubicBezTo>
                <a:lnTo>
                  <a:pt x="0" y="2883102"/>
                </a:lnTo>
                <a:lnTo>
                  <a:pt x="0" y="667471"/>
                </a:lnTo>
                <a:lnTo>
                  <a:pt x="619127" y="70968"/>
                </a:lnTo>
                <a:cubicBezTo>
                  <a:pt x="667981" y="24031"/>
                  <a:pt x="713335" y="980"/>
                  <a:pt x="750943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50AB378-581F-F9A8-4147-4DFDEF296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1588" y="2257874"/>
            <a:ext cx="3440011" cy="4600126"/>
          </a:xfrm>
          <a:custGeom>
            <a:avLst/>
            <a:gdLst>
              <a:gd name="connsiteX0" fmla="*/ 3336165 w 3440011"/>
              <a:gd name="connsiteY0" fmla="*/ 31 h 4600126"/>
              <a:gd name="connsiteX1" fmla="*/ 3440011 w 3440011"/>
              <a:gd name="connsiteY1" fmla="*/ 171239 h 4600126"/>
              <a:gd name="connsiteX2" fmla="*/ 3440011 w 3440011"/>
              <a:gd name="connsiteY2" fmla="*/ 1734608 h 4600126"/>
              <a:gd name="connsiteX3" fmla="*/ 3204128 w 3440011"/>
              <a:gd name="connsiteY3" fmla="*/ 2288415 h 4600126"/>
              <a:gd name="connsiteX4" fmla="*/ 798269 w 3440011"/>
              <a:gd name="connsiteY4" fmla="*/ 4600126 h 4600126"/>
              <a:gd name="connsiteX5" fmla="*/ 0 w 3440011"/>
              <a:gd name="connsiteY5" fmla="*/ 4600126 h 4600126"/>
              <a:gd name="connsiteX6" fmla="*/ 4463 w 3440011"/>
              <a:gd name="connsiteY6" fmla="*/ 3479617 h 4600126"/>
              <a:gd name="connsiteX7" fmla="*/ 241455 w 3440011"/>
              <a:gd name="connsiteY7" fmla="*/ 2925593 h 4600126"/>
              <a:gd name="connsiteX8" fmla="*/ 3204349 w 3440011"/>
              <a:gd name="connsiteY8" fmla="*/ 70968 h 4600126"/>
              <a:gd name="connsiteX9" fmla="*/ 3336165 w 3440011"/>
              <a:gd name="connsiteY9" fmla="*/ 31 h 460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0011" h="4600126">
                <a:moveTo>
                  <a:pt x="3336165" y="31"/>
                </a:moveTo>
                <a:cubicBezTo>
                  <a:pt x="3398846" y="-1549"/>
                  <a:pt x="3440011" y="58269"/>
                  <a:pt x="3440011" y="171239"/>
                </a:cubicBezTo>
                <a:lnTo>
                  <a:pt x="3440011" y="1734608"/>
                </a:lnTo>
                <a:cubicBezTo>
                  <a:pt x="3440011" y="1915360"/>
                  <a:pt x="3334406" y="2163245"/>
                  <a:pt x="3204128" y="2288415"/>
                </a:cubicBezTo>
                <a:lnTo>
                  <a:pt x="798269" y="4600126"/>
                </a:lnTo>
                <a:lnTo>
                  <a:pt x="0" y="4600126"/>
                </a:lnTo>
                <a:lnTo>
                  <a:pt x="4463" y="3479617"/>
                </a:lnTo>
                <a:cubicBezTo>
                  <a:pt x="4463" y="3298869"/>
                  <a:pt x="111398" y="3050979"/>
                  <a:pt x="241455" y="2925593"/>
                </a:cubicBezTo>
                <a:lnTo>
                  <a:pt x="3204349" y="70968"/>
                </a:lnTo>
                <a:cubicBezTo>
                  <a:pt x="3253204" y="24031"/>
                  <a:pt x="3298557" y="980"/>
                  <a:pt x="3336165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792340-32BE-88F6-ACE3-36C759D08793}"/>
              </a:ext>
            </a:extLst>
          </p:cNvPr>
          <p:cNvSpPr/>
          <p:nvPr userDrawn="1"/>
        </p:nvSpPr>
        <p:spPr>
          <a:xfrm flipH="1" flipV="1">
            <a:off x="5086440" y="2704513"/>
            <a:ext cx="3746773" cy="4153487"/>
          </a:xfrm>
          <a:custGeom>
            <a:avLst/>
            <a:gdLst>
              <a:gd name="connsiteX0" fmla="*/ 101690 w 3400879"/>
              <a:gd name="connsiteY0" fmla="*/ 3770019 h 3770046"/>
              <a:gd name="connsiteX1" fmla="*/ 4 w 3400879"/>
              <a:gd name="connsiteY1" fmla="*/ 3600697 h 3770046"/>
              <a:gd name="connsiteX2" fmla="*/ 6157 w 3400879"/>
              <a:gd name="connsiteY2" fmla="*/ 2055902 h 3770046"/>
              <a:gd name="connsiteX3" fmla="*/ 240333 w 3400879"/>
              <a:gd name="connsiteY3" fmla="*/ 1508463 h 3770046"/>
              <a:gd name="connsiteX4" fmla="*/ 1806008 w 3400879"/>
              <a:gd name="connsiteY4" fmla="*/ 0 h 3770046"/>
              <a:gd name="connsiteX5" fmla="*/ 3400879 w 3400879"/>
              <a:gd name="connsiteY5" fmla="*/ 0 h 3770046"/>
              <a:gd name="connsiteX6" fmla="*/ 3400879 w 3400879"/>
              <a:gd name="connsiteY6" fmla="*/ 331631 h 3770046"/>
              <a:gd name="connsiteX7" fmla="*/ 3167799 w 3400879"/>
              <a:gd name="connsiteY7" fmla="*/ 878856 h 3770046"/>
              <a:gd name="connsiteX8" fmla="*/ 231765 w 3400879"/>
              <a:gd name="connsiteY8" fmla="*/ 3699995 h 3770046"/>
              <a:gd name="connsiteX9" fmla="*/ 101690 w 3400879"/>
              <a:gd name="connsiteY9" fmla="*/ 3770019 h 377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3770046">
                <a:moveTo>
                  <a:pt x="101690" y="3770019"/>
                </a:moveTo>
                <a:cubicBezTo>
                  <a:pt x="39942" y="3771515"/>
                  <a:pt x="-408" y="3712322"/>
                  <a:pt x="4" y="3600697"/>
                </a:cubicBezTo>
                <a:lnTo>
                  <a:pt x="6157" y="2055902"/>
                </a:lnTo>
                <a:cubicBezTo>
                  <a:pt x="6157" y="1877303"/>
                  <a:pt x="111821" y="1632358"/>
                  <a:pt x="240333" y="1508463"/>
                </a:cubicBezTo>
                <a:lnTo>
                  <a:pt x="1806008" y="0"/>
                </a:lnTo>
                <a:lnTo>
                  <a:pt x="3400879" y="0"/>
                </a:lnTo>
                <a:lnTo>
                  <a:pt x="3400879" y="331631"/>
                </a:lnTo>
                <a:cubicBezTo>
                  <a:pt x="3400879" y="510234"/>
                  <a:pt x="3296529" y="755174"/>
                  <a:pt x="3167799" y="878856"/>
                </a:cubicBezTo>
                <a:lnTo>
                  <a:pt x="231765" y="3699995"/>
                </a:lnTo>
                <a:cubicBezTo>
                  <a:pt x="183491" y="3746374"/>
                  <a:pt x="138739" y="3769121"/>
                  <a:pt x="101690" y="3770019"/>
                </a:cubicBezTo>
                <a:close/>
              </a:path>
            </a:pathLst>
          </a:custGeom>
          <a:solidFill>
            <a:schemeClr val="accent4">
              <a:alpha val="37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4DF9C5-1ACE-4653-DD2A-168090968222}"/>
              </a:ext>
            </a:extLst>
          </p:cNvPr>
          <p:cNvSpPr/>
          <p:nvPr userDrawn="1"/>
        </p:nvSpPr>
        <p:spPr>
          <a:xfrm flipV="1">
            <a:off x="5998219" y="3857193"/>
            <a:ext cx="3263724" cy="3013611"/>
          </a:xfrm>
          <a:custGeom>
            <a:avLst/>
            <a:gdLst>
              <a:gd name="connsiteX0" fmla="*/ 101690 w 3263724"/>
              <a:gd name="connsiteY0" fmla="*/ 3013584 h 3013611"/>
              <a:gd name="connsiteX1" fmla="*/ 231765 w 3263724"/>
              <a:gd name="connsiteY1" fmla="*/ 2943560 h 3013611"/>
              <a:gd name="connsiteX2" fmla="*/ 3167799 w 3263724"/>
              <a:gd name="connsiteY2" fmla="*/ 122421 h 3013611"/>
              <a:gd name="connsiteX3" fmla="*/ 3258526 w 3263724"/>
              <a:gd name="connsiteY3" fmla="*/ 9855 h 3013611"/>
              <a:gd name="connsiteX4" fmla="*/ 3263724 w 3263724"/>
              <a:gd name="connsiteY4" fmla="*/ 0 h 3013611"/>
              <a:gd name="connsiteX5" fmla="*/ 1020884 w 3263724"/>
              <a:gd name="connsiteY5" fmla="*/ 0 h 3013611"/>
              <a:gd name="connsiteX6" fmla="*/ 240333 w 3263724"/>
              <a:gd name="connsiteY6" fmla="*/ 752028 h 3013611"/>
              <a:gd name="connsiteX7" fmla="*/ 6157 w 3263724"/>
              <a:gd name="connsiteY7" fmla="*/ 1299467 h 3013611"/>
              <a:gd name="connsiteX8" fmla="*/ 4 w 3263724"/>
              <a:gd name="connsiteY8" fmla="*/ 2844263 h 3013611"/>
              <a:gd name="connsiteX9" fmla="*/ 101690 w 3263724"/>
              <a:gd name="connsiteY9" fmla="*/ 3013584 h 3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3724" h="3013611">
                <a:moveTo>
                  <a:pt x="101690" y="3013584"/>
                </a:moveTo>
                <a:cubicBezTo>
                  <a:pt x="138739" y="3012686"/>
                  <a:pt x="183492" y="2989939"/>
                  <a:pt x="231765" y="2943560"/>
                </a:cubicBezTo>
                <a:lnTo>
                  <a:pt x="3167799" y="122421"/>
                </a:lnTo>
                <a:cubicBezTo>
                  <a:pt x="3199981" y="91501"/>
                  <a:pt x="3230640" y="53002"/>
                  <a:pt x="3258526" y="9855"/>
                </a:cubicBezTo>
                <a:lnTo>
                  <a:pt x="3263724" y="0"/>
                </a:lnTo>
                <a:lnTo>
                  <a:pt x="1020884" y="0"/>
                </a:lnTo>
                <a:lnTo>
                  <a:pt x="240333" y="752028"/>
                </a:lnTo>
                <a:cubicBezTo>
                  <a:pt x="111821" y="875923"/>
                  <a:pt x="6157" y="1120868"/>
                  <a:pt x="6157" y="1299467"/>
                </a:cubicBezTo>
                <a:lnTo>
                  <a:pt x="4" y="2844263"/>
                </a:lnTo>
                <a:cubicBezTo>
                  <a:pt x="-408" y="2955887"/>
                  <a:pt x="39942" y="3015080"/>
                  <a:pt x="101690" y="3013584"/>
                </a:cubicBezTo>
                <a:close/>
              </a:path>
            </a:pathLst>
          </a:custGeom>
          <a:solidFill>
            <a:srgbClr val="00A070">
              <a:alpha val="3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6E9FE-8B81-CF95-8FC4-107CC1213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90728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1" grpId="0" animBg="1"/>
      <p:bldP spid="25" grpId="0" animBg="1"/>
      <p:bldP spid="26" grpId="0" animBg="1"/>
      <p:bldP spid="44" grpId="0" animBg="1"/>
      <p:bldP spid="49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CDD6310-32C9-D02A-F75A-8202E2F8A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7286" y="0"/>
            <a:ext cx="8704714" cy="6858000"/>
          </a:xfrm>
          <a:custGeom>
            <a:avLst/>
            <a:gdLst>
              <a:gd name="connsiteX0" fmla="*/ 2756259 w 8704714"/>
              <a:gd name="connsiteY0" fmla="*/ 0 h 6841154"/>
              <a:gd name="connsiteX1" fmla="*/ 8704714 w 8704714"/>
              <a:gd name="connsiteY1" fmla="*/ 0 h 6841154"/>
              <a:gd name="connsiteX2" fmla="*/ 8704714 w 8704714"/>
              <a:gd name="connsiteY2" fmla="*/ 2314108 h 6841154"/>
              <a:gd name="connsiteX3" fmla="*/ 3993297 w 8704714"/>
              <a:gd name="connsiteY3" fmla="*/ 6841154 h 6841154"/>
              <a:gd name="connsiteX4" fmla="*/ 0 w 8704714"/>
              <a:gd name="connsiteY4" fmla="*/ 6841154 h 6841154"/>
              <a:gd name="connsiteX5" fmla="*/ 12006 w 8704714"/>
              <a:gd name="connsiteY5" fmla="*/ 3826853 h 6841154"/>
              <a:gd name="connsiteX6" fmla="*/ 872739 w 8704714"/>
              <a:gd name="connsiteY6" fmla="*/ 1814693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4714" h="6841154">
                <a:moveTo>
                  <a:pt x="2756259" y="0"/>
                </a:moveTo>
                <a:lnTo>
                  <a:pt x="8704714" y="0"/>
                </a:lnTo>
                <a:lnTo>
                  <a:pt x="8704714" y="2314108"/>
                </a:lnTo>
                <a:lnTo>
                  <a:pt x="3993297" y="6841154"/>
                </a:lnTo>
                <a:lnTo>
                  <a:pt x="0" y="6841154"/>
                </a:lnTo>
                <a:lnTo>
                  <a:pt x="12006" y="3826853"/>
                </a:lnTo>
                <a:cubicBezTo>
                  <a:pt x="12006" y="3170397"/>
                  <a:pt x="400384" y="2270082"/>
                  <a:pt x="872739" y="18146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2B89C08-3145-4E61-F74B-4EC92B6D5D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9802"/>
            <a:ext cx="4700424" cy="6458199"/>
          </a:xfrm>
          <a:custGeom>
            <a:avLst/>
            <a:gdLst>
              <a:gd name="connsiteX0" fmla="*/ 4516707 w 4700424"/>
              <a:gd name="connsiteY0" fmla="*/ 55 h 6458199"/>
              <a:gd name="connsiteX1" fmla="*/ 4700424 w 4700424"/>
              <a:gd name="connsiteY1" fmla="*/ 302944 h 6458199"/>
              <a:gd name="connsiteX2" fmla="*/ 4700424 w 4700424"/>
              <a:gd name="connsiteY2" fmla="*/ 3068743 h 6458199"/>
              <a:gd name="connsiteX3" fmla="*/ 4283117 w 4700424"/>
              <a:gd name="connsiteY3" fmla="*/ 4048499 h 6458199"/>
              <a:gd name="connsiteX4" fmla="*/ 1775277 w 4700424"/>
              <a:gd name="connsiteY4" fmla="*/ 6458199 h 6458199"/>
              <a:gd name="connsiteX5" fmla="*/ 0 w 4700424"/>
              <a:gd name="connsiteY5" fmla="*/ 6458199 h 6458199"/>
              <a:gd name="connsiteX6" fmla="*/ 0 w 4700424"/>
              <a:gd name="connsiteY6" fmla="*/ 4252532 h 6458199"/>
              <a:gd name="connsiteX7" fmla="*/ 4283508 w 4700424"/>
              <a:gd name="connsiteY7" fmla="*/ 125551 h 6458199"/>
              <a:gd name="connsiteX8" fmla="*/ 4516707 w 4700424"/>
              <a:gd name="connsiteY8" fmla="*/ 55 h 64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0424" h="6458199">
                <a:moveTo>
                  <a:pt x="4516707" y="55"/>
                </a:moveTo>
                <a:cubicBezTo>
                  <a:pt x="4627597" y="-2741"/>
                  <a:pt x="4700424" y="103085"/>
                  <a:pt x="4700424" y="302944"/>
                </a:cubicBezTo>
                <a:lnTo>
                  <a:pt x="4700424" y="3068743"/>
                </a:lnTo>
                <a:cubicBezTo>
                  <a:pt x="4700424" y="3388516"/>
                  <a:pt x="4513595" y="3827058"/>
                  <a:pt x="4283117" y="4048499"/>
                </a:cubicBezTo>
                <a:lnTo>
                  <a:pt x="1775277" y="6458199"/>
                </a:lnTo>
                <a:lnTo>
                  <a:pt x="0" y="6458199"/>
                </a:lnTo>
                <a:lnTo>
                  <a:pt x="0" y="4252532"/>
                </a:lnTo>
                <a:lnTo>
                  <a:pt x="4283508" y="125551"/>
                </a:lnTo>
                <a:cubicBezTo>
                  <a:pt x="4369937" y="42514"/>
                  <a:pt x="4450173" y="1733"/>
                  <a:pt x="4516707" y="5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9" name="Text Placeholder 118">
            <a:extLst>
              <a:ext uri="{FF2B5EF4-FFF2-40B4-BE49-F238E27FC236}">
                <a16:creationId xmlns:a16="http://schemas.microsoft.com/office/drawing/2014/main" id="{3498E6CF-EFC3-5EDD-E98E-8BBCE25C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9187" y="1992797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4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  <a:lvl2pPr algn="ctr">
              <a:defRPr>
                <a:solidFill>
                  <a:srgbClr val="F07E26"/>
                </a:solidFill>
              </a:defRPr>
            </a:lvl2pPr>
            <a:lvl3pPr algn="ctr">
              <a:defRPr>
                <a:solidFill>
                  <a:srgbClr val="F07E26"/>
                </a:solidFill>
              </a:defRPr>
            </a:lvl3pPr>
            <a:lvl4pPr algn="ctr">
              <a:defRPr>
                <a:solidFill>
                  <a:srgbClr val="F07E26"/>
                </a:solidFill>
              </a:defRPr>
            </a:lvl4pPr>
            <a:lvl5pPr algn="ctr">
              <a:defRPr>
                <a:solidFill>
                  <a:srgbClr val="F07E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1699D606-9738-C9EC-FC65-6F6AD95EE2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4620" y="1269298"/>
            <a:ext cx="4260152" cy="5588702"/>
          </a:xfrm>
          <a:custGeom>
            <a:avLst/>
            <a:gdLst>
              <a:gd name="connsiteX0" fmla="*/ 128617 w 4260152"/>
              <a:gd name="connsiteY0" fmla="*/ 38 h 5588702"/>
              <a:gd name="connsiteX1" fmla="*/ 291876 w 4260152"/>
              <a:gd name="connsiteY1" fmla="*/ 87896 h 5588702"/>
              <a:gd name="connsiteX2" fmla="*/ 3961534 w 4260152"/>
              <a:gd name="connsiteY2" fmla="*/ 3623459 h 5588702"/>
              <a:gd name="connsiteX3" fmla="*/ 4255058 w 4260152"/>
              <a:gd name="connsiteY3" fmla="*/ 4309638 h 5588702"/>
              <a:gd name="connsiteX4" fmla="*/ 4260152 w 4260152"/>
              <a:gd name="connsiteY4" fmla="*/ 5588702 h 5588702"/>
              <a:gd name="connsiteX5" fmla="*/ 3158741 w 4260152"/>
              <a:gd name="connsiteY5" fmla="*/ 5588702 h 5588702"/>
              <a:gd name="connsiteX6" fmla="*/ 292149 w 4260152"/>
              <a:gd name="connsiteY6" fmla="*/ 2834289 h 5588702"/>
              <a:gd name="connsiteX7" fmla="*/ 0 w 4260152"/>
              <a:gd name="connsiteY7" fmla="*/ 2148378 h 5588702"/>
              <a:gd name="connsiteX8" fmla="*/ 0 w 4260152"/>
              <a:gd name="connsiteY8" fmla="*/ 212086 h 5588702"/>
              <a:gd name="connsiteX9" fmla="*/ 128617 w 4260152"/>
              <a:gd name="connsiteY9" fmla="*/ 38 h 558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0152" h="5588702">
                <a:moveTo>
                  <a:pt x="128617" y="38"/>
                </a:moveTo>
                <a:cubicBezTo>
                  <a:pt x="175196" y="1213"/>
                  <a:pt x="231368" y="29763"/>
                  <a:pt x="291876" y="87896"/>
                </a:cubicBezTo>
                <a:lnTo>
                  <a:pt x="3961534" y="3623459"/>
                </a:lnTo>
                <a:cubicBezTo>
                  <a:pt x="4122615" y="3778754"/>
                  <a:pt x="4255058" y="4085775"/>
                  <a:pt x="4255058" y="4309638"/>
                </a:cubicBezTo>
                <a:lnTo>
                  <a:pt x="4260152" y="5588702"/>
                </a:lnTo>
                <a:lnTo>
                  <a:pt x="3158741" y="5588702"/>
                </a:lnTo>
                <a:lnTo>
                  <a:pt x="292149" y="2834289"/>
                </a:lnTo>
                <a:cubicBezTo>
                  <a:pt x="130795" y="2679262"/>
                  <a:pt x="0" y="2372246"/>
                  <a:pt x="0" y="2148378"/>
                </a:cubicBezTo>
                <a:lnTo>
                  <a:pt x="0" y="212086"/>
                </a:lnTo>
                <a:cubicBezTo>
                  <a:pt x="0" y="72168"/>
                  <a:pt x="50985" y="-1919"/>
                  <a:pt x="128617" y="38"/>
                </a:cubicBezTo>
                <a:close/>
              </a:path>
            </a:pathLst>
          </a:custGeom>
          <a:solidFill>
            <a:srgbClr val="27257A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B0E17D5-868C-E89F-DA74-17A32A61D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253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119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BF2379A6-416F-A243-1DD7-9276A2B5D9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6262" y="0"/>
            <a:ext cx="5725739" cy="6858000"/>
          </a:xfrm>
          <a:custGeom>
            <a:avLst/>
            <a:gdLst>
              <a:gd name="connsiteX0" fmla="*/ 5117570 w 5725739"/>
              <a:gd name="connsiteY0" fmla="*/ 0 h 6858000"/>
              <a:gd name="connsiteX1" fmla="*/ 5725739 w 5725739"/>
              <a:gd name="connsiteY1" fmla="*/ 0 h 6858000"/>
              <a:gd name="connsiteX2" fmla="*/ 5725739 w 5725739"/>
              <a:gd name="connsiteY2" fmla="*/ 3401607 h 6858000"/>
              <a:gd name="connsiteX3" fmla="*/ 2128578 w 5725739"/>
              <a:gd name="connsiteY3" fmla="*/ 6858000 h 6858000"/>
              <a:gd name="connsiteX4" fmla="*/ 0 w 5725739"/>
              <a:gd name="connsiteY4" fmla="*/ 6858000 h 6858000"/>
              <a:gd name="connsiteX5" fmla="*/ 5365 w 5725739"/>
              <a:gd name="connsiteY5" fmla="*/ 5511145 h 6858000"/>
              <a:gd name="connsiteX6" fmla="*/ 431589 w 5725739"/>
              <a:gd name="connsiteY6" fmla="*/ 45147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5739" h="6858000">
                <a:moveTo>
                  <a:pt x="5117570" y="0"/>
                </a:moveTo>
                <a:lnTo>
                  <a:pt x="5725739" y="0"/>
                </a:lnTo>
                <a:lnTo>
                  <a:pt x="5725739" y="3401607"/>
                </a:lnTo>
                <a:lnTo>
                  <a:pt x="2128578" y="6858000"/>
                </a:lnTo>
                <a:lnTo>
                  <a:pt x="0" y="6858000"/>
                </a:lnTo>
                <a:lnTo>
                  <a:pt x="5365" y="5511145"/>
                </a:lnTo>
                <a:cubicBezTo>
                  <a:pt x="5365" y="5186076"/>
                  <a:pt x="197685" y="4740251"/>
                  <a:pt x="431589" y="4514748"/>
                </a:cubicBez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47136838-D8CD-1DE4-55C8-249715F14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50874" y="1"/>
            <a:ext cx="3878381" cy="3539155"/>
          </a:xfrm>
          <a:custGeom>
            <a:avLst/>
            <a:gdLst>
              <a:gd name="connsiteX0" fmla="*/ 0 w 3878381"/>
              <a:gd name="connsiteY0" fmla="*/ 0 h 3539155"/>
              <a:gd name="connsiteX1" fmla="*/ 2792543 w 3878381"/>
              <a:gd name="connsiteY1" fmla="*/ 0 h 3539155"/>
              <a:gd name="connsiteX2" fmla="*/ 3583241 w 3878381"/>
              <a:gd name="connsiteY2" fmla="*/ 761805 h 3539155"/>
              <a:gd name="connsiteX3" fmla="*/ 3870822 w 3878381"/>
              <a:gd name="connsiteY3" fmla="*/ 1434091 h 3539155"/>
              <a:gd name="connsiteX4" fmla="*/ 3878378 w 3878381"/>
              <a:gd name="connsiteY4" fmla="*/ 3331185 h 3539155"/>
              <a:gd name="connsiteX5" fmla="*/ 3593763 w 3878381"/>
              <a:gd name="connsiteY5" fmla="*/ 3453128 h 353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381" h="3539155">
                <a:moveTo>
                  <a:pt x="0" y="0"/>
                </a:moveTo>
                <a:lnTo>
                  <a:pt x="2792543" y="0"/>
                </a:lnTo>
                <a:lnTo>
                  <a:pt x="3583241" y="761805"/>
                </a:lnTo>
                <a:cubicBezTo>
                  <a:pt x="3741061" y="913955"/>
                  <a:pt x="3870822" y="1214761"/>
                  <a:pt x="3870822" y="1434091"/>
                </a:cubicBezTo>
                <a:lnTo>
                  <a:pt x="3878378" y="3331185"/>
                </a:lnTo>
                <a:cubicBezTo>
                  <a:pt x="3879188" y="3550515"/>
                  <a:pt x="3751850" y="3605011"/>
                  <a:pt x="3593763" y="3453128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E52AA2E-72C8-26E5-69FC-B43BCA87D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7584" y="2"/>
            <a:ext cx="2794416" cy="3055719"/>
          </a:xfrm>
          <a:custGeom>
            <a:avLst/>
            <a:gdLst>
              <a:gd name="connsiteX0" fmla="*/ 1289861 w 2794416"/>
              <a:gd name="connsiteY0" fmla="*/ 0 h 3055719"/>
              <a:gd name="connsiteX1" fmla="*/ 2794416 w 2794416"/>
              <a:gd name="connsiteY1" fmla="*/ 0 h 3055719"/>
              <a:gd name="connsiteX2" fmla="*/ 2794416 w 2794416"/>
              <a:gd name="connsiteY2" fmla="*/ 506981 h 3055719"/>
              <a:gd name="connsiteX3" fmla="*/ 206986 w 2794416"/>
              <a:gd name="connsiteY3" fmla="*/ 2993158 h 3055719"/>
              <a:gd name="connsiteX4" fmla="*/ 3 w 2794416"/>
              <a:gd name="connsiteY4" fmla="*/ 2904476 h 3055719"/>
              <a:gd name="connsiteX5" fmla="*/ 5498 w 2794416"/>
              <a:gd name="connsiteY5" fmla="*/ 1524843 h 3055719"/>
              <a:gd name="connsiteX6" fmla="*/ 214637 w 2794416"/>
              <a:gd name="connsiteY6" fmla="*/ 1035934 h 30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416" h="3055719">
                <a:moveTo>
                  <a:pt x="1289861" y="0"/>
                </a:moveTo>
                <a:lnTo>
                  <a:pt x="2794416" y="0"/>
                </a:lnTo>
                <a:lnTo>
                  <a:pt x="2794416" y="506981"/>
                </a:lnTo>
                <a:lnTo>
                  <a:pt x="206986" y="2993158"/>
                </a:lnTo>
                <a:cubicBezTo>
                  <a:pt x="92019" y="3103612"/>
                  <a:pt x="-586" y="3063981"/>
                  <a:pt x="3" y="2904476"/>
                </a:cubicBezTo>
                <a:lnTo>
                  <a:pt x="5498" y="1524843"/>
                </a:lnTo>
                <a:cubicBezTo>
                  <a:pt x="5498" y="1365339"/>
                  <a:pt x="99866" y="1146583"/>
                  <a:pt x="214637" y="1035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4B5F9CE-D3E8-3BD0-08E1-F1E5FC20BF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5146" y="2837674"/>
            <a:ext cx="2796853" cy="4020327"/>
          </a:xfrm>
          <a:custGeom>
            <a:avLst/>
            <a:gdLst>
              <a:gd name="connsiteX0" fmla="*/ 2796853 w 2796853"/>
              <a:gd name="connsiteY0" fmla="*/ 0 h 4020327"/>
              <a:gd name="connsiteX1" fmla="*/ 2796853 w 2796853"/>
              <a:gd name="connsiteY1" fmla="*/ 2233857 h 4020327"/>
              <a:gd name="connsiteX2" fmla="*/ 937626 w 2796853"/>
              <a:gd name="connsiteY2" fmla="*/ 4020327 h 4020327"/>
              <a:gd name="connsiteX3" fmla="*/ 0 w 2796853"/>
              <a:gd name="connsiteY3" fmla="*/ 4020327 h 4020327"/>
              <a:gd name="connsiteX4" fmla="*/ 3988 w 2796853"/>
              <a:gd name="connsiteY4" fmla="*/ 3019106 h 4020327"/>
              <a:gd name="connsiteX5" fmla="*/ 242877 w 2796853"/>
              <a:gd name="connsiteY5" fmla="*/ 2460649 h 40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853" h="4020327">
                <a:moveTo>
                  <a:pt x="2796853" y="0"/>
                </a:moveTo>
                <a:lnTo>
                  <a:pt x="2796853" y="2233857"/>
                </a:lnTo>
                <a:lnTo>
                  <a:pt x="937626" y="4020327"/>
                </a:lnTo>
                <a:lnTo>
                  <a:pt x="0" y="4020327"/>
                </a:lnTo>
                <a:lnTo>
                  <a:pt x="3988" y="3019106"/>
                </a:lnTo>
                <a:cubicBezTo>
                  <a:pt x="3988" y="2836913"/>
                  <a:pt x="111779" y="2587038"/>
                  <a:pt x="242877" y="246064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C988D38C-4ACE-4EBE-659A-4DABA52F9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81A7BADE-6A14-3A6C-FD8E-B3FC5E42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6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AF655483-0C24-4907-8772-5DE2404EA8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"/>
            <a:ext cx="4950288" cy="6841155"/>
          </a:xfrm>
          <a:custGeom>
            <a:avLst/>
            <a:gdLst>
              <a:gd name="connsiteX0" fmla="*/ 2470295 w 4950288"/>
              <a:gd name="connsiteY0" fmla="*/ 0 h 6841155"/>
              <a:gd name="connsiteX1" fmla="*/ 4950288 w 4950288"/>
              <a:gd name="connsiteY1" fmla="*/ 0 h 6841155"/>
              <a:gd name="connsiteX2" fmla="*/ 4950288 w 4950288"/>
              <a:gd name="connsiteY2" fmla="*/ 2199465 h 6841155"/>
              <a:gd name="connsiteX3" fmla="*/ 4377784 w 4950288"/>
              <a:gd name="connsiteY3" fmla="*/ 3543592 h 6841155"/>
              <a:gd name="connsiteX4" fmla="*/ 945922 w 4950288"/>
              <a:gd name="connsiteY4" fmla="*/ 6841155 h 6841155"/>
              <a:gd name="connsiteX5" fmla="*/ 0 w 4950288"/>
              <a:gd name="connsiteY5" fmla="*/ 6841155 h 6841155"/>
              <a:gd name="connsiteX6" fmla="*/ 0 w 4950288"/>
              <a:gd name="connsiteY6" fmla="*/ 2380026 h 684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0288" h="6841155">
                <a:moveTo>
                  <a:pt x="2470295" y="0"/>
                </a:moveTo>
                <a:lnTo>
                  <a:pt x="4950288" y="0"/>
                </a:lnTo>
                <a:lnTo>
                  <a:pt x="4950288" y="2199465"/>
                </a:lnTo>
                <a:cubicBezTo>
                  <a:pt x="4950288" y="2638162"/>
                  <a:pt x="4693977" y="3239797"/>
                  <a:pt x="4377784" y="3543592"/>
                </a:cubicBezTo>
                <a:lnTo>
                  <a:pt x="945922" y="6841155"/>
                </a:lnTo>
                <a:lnTo>
                  <a:pt x="0" y="6841155"/>
                </a:lnTo>
                <a:lnTo>
                  <a:pt x="0" y="2380026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891FE4E-F382-C0D6-872B-B4A28FB70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1385"/>
            <a:ext cx="2949628" cy="5539194"/>
          </a:xfrm>
          <a:custGeom>
            <a:avLst/>
            <a:gdLst>
              <a:gd name="connsiteX0" fmla="*/ 2813384 w 2949628"/>
              <a:gd name="connsiteY0" fmla="*/ 41 h 5539194"/>
              <a:gd name="connsiteX1" fmla="*/ 2949628 w 2949628"/>
              <a:gd name="connsiteY1" fmla="*/ 224663 h 5539194"/>
              <a:gd name="connsiteX2" fmla="*/ 2949628 w 2949628"/>
              <a:gd name="connsiteY2" fmla="*/ 2275772 h 5539194"/>
              <a:gd name="connsiteX3" fmla="*/ 2640154 w 2949628"/>
              <a:gd name="connsiteY3" fmla="*/ 3002357 h 5539194"/>
              <a:gd name="connsiteX4" fmla="*/ 0 w 2949628"/>
              <a:gd name="connsiteY4" fmla="*/ 5539194 h 5539194"/>
              <a:gd name="connsiteX5" fmla="*/ 0 w 2949628"/>
              <a:gd name="connsiteY5" fmla="*/ 2637067 h 5539194"/>
              <a:gd name="connsiteX6" fmla="*/ 2640444 w 2949628"/>
              <a:gd name="connsiteY6" fmla="*/ 93109 h 5539194"/>
              <a:gd name="connsiteX7" fmla="*/ 2813384 w 2949628"/>
              <a:gd name="connsiteY7" fmla="*/ 41 h 553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9628" h="5539194">
                <a:moveTo>
                  <a:pt x="2813384" y="41"/>
                </a:moveTo>
                <a:cubicBezTo>
                  <a:pt x="2895620" y="-2032"/>
                  <a:pt x="2949628" y="76448"/>
                  <a:pt x="2949628" y="224663"/>
                </a:cubicBezTo>
                <a:lnTo>
                  <a:pt x="2949628" y="2275772"/>
                </a:lnTo>
                <a:cubicBezTo>
                  <a:pt x="2949628" y="2512915"/>
                  <a:pt x="2811076" y="2838136"/>
                  <a:pt x="2640154" y="3002357"/>
                </a:cubicBezTo>
                <a:lnTo>
                  <a:pt x="0" y="5539194"/>
                </a:lnTo>
                <a:lnTo>
                  <a:pt x="0" y="2637067"/>
                </a:lnTo>
                <a:lnTo>
                  <a:pt x="2640444" y="93109"/>
                </a:lnTo>
                <a:cubicBezTo>
                  <a:pt x="2704540" y="31529"/>
                  <a:pt x="2764043" y="1286"/>
                  <a:pt x="2813384" y="4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F59625D9-6BB4-4109-AC45-89E806A187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720" y="1764973"/>
            <a:ext cx="7992393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2" name="Title 6">
            <a:extLst>
              <a:ext uri="{FF2B5EF4-FFF2-40B4-BE49-F238E27FC236}">
                <a16:creationId xmlns:a16="http://schemas.microsoft.com/office/drawing/2014/main" id="{783F3316-1F89-DBDA-5FEE-D86A5796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259" y="332657"/>
            <a:ext cx="7991854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315CD7DB-182D-5366-1F14-F32CECBABF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141" y="3501440"/>
            <a:ext cx="3407492" cy="3356558"/>
          </a:xfrm>
          <a:custGeom>
            <a:avLst/>
            <a:gdLst>
              <a:gd name="connsiteX0" fmla="*/ 103347 w 3407492"/>
              <a:gd name="connsiteY0" fmla="*/ 31 h 3356558"/>
              <a:gd name="connsiteX1" fmla="*/ 234529 w 3407492"/>
              <a:gd name="connsiteY1" fmla="*/ 70627 h 3356558"/>
              <a:gd name="connsiteX2" fmla="*/ 3183188 w 3407492"/>
              <a:gd name="connsiteY2" fmla="*/ 2911537 h 3356558"/>
              <a:gd name="connsiteX3" fmla="*/ 3400391 w 3407492"/>
              <a:gd name="connsiteY3" fmla="*/ 3318409 h 3356558"/>
              <a:gd name="connsiteX4" fmla="*/ 3407492 w 3407492"/>
              <a:gd name="connsiteY4" fmla="*/ 3356558 h 3356558"/>
              <a:gd name="connsiteX5" fmla="*/ 1357837 w 3407492"/>
              <a:gd name="connsiteY5" fmla="*/ 3356558 h 3356558"/>
              <a:gd name="connsiteX6" fmla="*/ 234749 w 3407492"/>
              <a:gd name="connsiteY6" fmla="*/ 2277420 h 3356558"/>
              <a:gd name="connsiteX7" fmla="*/ 0 w 3407492"/>
              <a:gd name="connsiteY7" fmla="*/ 1726274 h 3356558"/>
              <a:gd name="connsiteX8" fmla="*/ 0 w 3407492"/>
              <a:gd name="connsiteY8" fmla="*/ 170416 h 3356558"/>
              <a:gd name="connsiteX9" fmla="*/ 103347 w 3407492"/>
              <a:gd name="connsiteY9" fmla="*/ 31 h 33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7492" h="3356558">
                <a:moveTo>
                  <a:pt x="103347" y="31"/>
                </a:moveTo>
                <a:cubicBezTo>
                  <a:pt x="140774" y="975"/>
                  <a:pt x="185910" y="23916"/>
                  <a:pt x="234529" y="70627"/>
                </a:cubicBezTo>
                <a:lnTo>
                  <a:pt x="3183188" y="2911537"/>
                </a:lnTo>
                <a:cubicBezTo>
                  <a:pt x="3280262" y="3005125"/>
                  <a:pt x="3364393" y="3167290"/>
                  <a:pt x="3400391" y="3318409"/>
                </a:cubicBezTo>
                <a:lnTo>
                  <a:pt x="3407492" y="3356558"/>
                </a:lnTo>
                <a:lnTo>
                  <a:pt x="1357837" y="3356558"/>
                </a:lnTo>
                <a:lnTo>
                  <a:pt x="234749" y="2277420"/>
                </a:lnTo>
                <a:cubicBezTo>
                  <a:pt x="105098" y="2152852"/>
                  <a:pt x="0" y="1906157"/>
                  <a:pt x="0" y="1726274"/>
                </a:cubicBezTo>
                <a:lnTo>
                  <a:pt x="0" y="170416"/>
                </a:lnTo>
                <a:cubicBezTo>
                  <a:pt x="0" y="57989"/>
                  <a:pt x="40968" y="-1542"/>
                  <a:pt x="103347" y="31"/>
                </a:cubicBezTo>
                <a:close/>
              </a:path>
            </a:pathLst>
          </a:custGeom>
          <a:solidFill>
            <a:srgbClr val="F07E26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778B168F-4EED-21A2-E736-EB00F72A9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586" y="1"/>
            <a:ext cx="2780826" cy="2612989"/>
          </a:xfrm>
          <a:custGeom>
            <a:avLst/>
            <a:gdLst>
              <a:gd name="connsiteX0" fmla="*/ 946876 w 2780826"/>
              <a:gd name="connsiteY0" fmla="*/ 0 h 2612989"/>
              <a:gd name="connsiteX1" fmla="*/ 2780826 w 2780826"/>
              <a:gd name="connsiteY1" fmla="*/ 0 h 2612989"/>
              <a:gd name="connsiteX2" fmla="*/ 2729916 w 2780826"/>
              <a:gd name="connsiteY2" fmla="*/ 96513 h 2612989"/>
              <a:gd name="connsiteX3" fmla="*/ 2653907 w 2780826"/>
              <a:gd name="connsiteY3" fmla="*/ 190819 h 2612989"/>
              <a:gd name="connsiteX4" fmla="*/ 194167 w 2780826"/>
              <a:gd name="connsiteY4" fmla="*/ 2554302 h 2612989"/>
              <a:gd name="connsiteX5" fmla="*/ 3 w 2780826"/>
              <a:gd name="connsiteY5" fmla="*/ 2471113 h 2612989"/>
              <a:gd name="connsiteX6" fmla="*/ 5158 w 2780826"/>
              <a:gd name="connsiteY6" fmla="*/ 1176920 h 2612989"/>
              <a:gd name="connsiteX7" fmla="*/ 201345 w 2780826"/>
              <a:gd name="connsiteY7" fmla="*/ 718288 h 261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0826" h="2612989">
                <a:moveTo>
                  <a:pt x="946876" y="0"/>
                </a:moveTo>
                <a:lnTo>
                  <a:pt x="2780826" y="0"/>
                </a:lnTo>
                <a:lnTo>
                  <a:pt x="2729916" y="96513"/>
                </a:lnTo>
                <a:cubicBezTo>
                  <a:pt x="2706554" y="132660"/>
                  <a:pt x="2680869" y="164914"/>
                  <a:pt x="2653907" y="190819"/>
                </a:cubicBezTo>
                <a:lnTo>
                  <a:pt x="194167" y="2554302"/>
                </a:lnTo>
                <a:cubicBezTo>
                  <a:pt x="86320" y="2657916"/>
                  <a:pt x="-549" y="2620739"/>
                  <a:pt x="3" y="2471113"/>
                </a:cubicBezTo>
                <a:lnTo>
                  <a:pt x="5158" y="1176920"/>
                </a:lnTo>
                <a:cubicBezTo>
                  <a:pt x="5158" y="1027293"/>
                  <a:pt x="93681" y="822085"/>
                  <a:pt x="201345" y="718288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97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201D88E4-56DF-0AA6-46D1-411796C513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8009" y="997575"/>
            <a:ext cx="6023991" cy="5860425"/>
          </a:xfrm>
          <a:custGeom>
            <a:avLst/>
            <a:gdLst>
              <a:gd name="connsiteX0" fmla="*/ 6023991 w 6023991"/>
              <a:gd name="connsiteY0" fmla="*/ 0 h 5860425"/>
              <a:gd name="connsiteX1" fmla="*/ 6023991 w 6023991"/>
              <a:gd name="connsiteY1" fmla="*/ 5860425 h 5860425"/>
              <a:gd name="connsiteX2" fmla="*/ 0 w 6023991"/>
              <a:gd name="connsiteY2" fmla="*/ 5860425 h 5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3991" h="5860425">
                <a:moveTo>
                  <a:pt x="6023991" y="0"/>
                </a:moveTo>
                <a:lnTo>
                  <a:pt x="6023991" y="5860425"/>
                </a:lnTo>
                <a:lnTo>
                  <a:pt x="0" y="5860425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24696413-086A-CF84-AD7F-61BE21518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901F54B5-3F7C-0C3C-06B5-160E68D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6B191277-17B0-6D43-372E-9466D2D44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66579" y="3582252"/>
            <a:ext cx="3439851" cy="3275748"/>
          </a:xfrm>
          <a:custGeom>
            <a:avLst/>
            <a:gdLst>
              <a:gd name="connsiteX0" fmla="*/ 105769 w 3439851"/>
              <a:gd name="connsiteY0" fmla="*/ 32 h 3275748"/>
              <a:gd name="connsiteX1" fmla="*/ 240027 w 3439851"/>
              <a:gd name="connsiteY1" fmla="*/ 72283 h 3275748"/>
              <a:gd name="connsiteX2" fmla="*/ 3257802 w 3439851"/>
              <a:gd name="connsiteY2" fmla="*/ 2979783 h 3275748"/>
              <a:gd name="connsiteX3" fmla="*/ 3428167 w 3439851"/>
              <a:gd name="connsiteY3" fmla="*/ 3240781 h 3275748"/>
              <a:gd name="connsiteX4" fmla="*/ 3439851 w 3439851"/>
              <a:gd name="connsiteY4" fmla="*/ 3275748 h 3275748"/>
              <a:gd name="connsiteX5" fmla="*/ 1223682 w 3439851"/>
              <a:gd name="connsiteY5" fmla="*/ 3275748 h 3275748"/>
              <a:gd name="connsiteX6" fmla="*/ 240252 w 3439851"/>
              <a:gd name="connsiteY6" fmla="*/ 2330803 h 3275748"/>
              <a:gd name="connsiteX7" fmla="*/ 0 w 3439851"/>
              <a:gd name="connsiteY7" fmla="*/ 1766737 h 3275748"/>
              <a:gd name="connsiteX8" fmla="*/ 0 w 3439851"/>
              <a:gd name="connsiteY8" fmla="*/ 174411 h 3275748"/>
              <a:gd name="connsiteX9" fmla="*/ 105769 w 3439851"/>
              <a:gd name="connsiteY9" fmla="*/ 32 h 3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9851" h="3275748">
                <a:moveTo>
                  <a:pt x="105769" y="32"/>
                </a:moveTo>
                <a:cubicBezTo>
                  <a:pt x="144074" y="998"/>
                  <a:pt x="190268" y="24477"/>
                  <a:pt x="240027" y="72283"/>
                </a:cubicBezTo>
                <a:lnTo>
                  <a:pt x="3257802" y="2979783"/>
                </a:lnTo>
                <a:cubicBezTo>
                  <a:pt x="3324035" y="3043637"/>
                  <a:pt x="3384380" y="3138685"/>
                  <a:pt x="3428167" y="3240781"/>
                </a:cubicBezTo>
                <a:lnTo>
                  <a:pt x="3439851" y="3275748"/>
                </a:lnTo>
                <a:lnTo>
                  <a:pt x="1223682" y="3275748"/>
                </a:lnTo>
                <a:lnTo>
                  <a:pt x="240252" y="2330803"/>
                </a:lnTo>
                <a:cubicBezTo>
                  <a:pt x="107561" y="2203315"/>
                  <a:pt x="0" y="1950837"/>
                  <a:pt x="0" y="1766737"/>
                </a:cubicBezTo>
                <a:lnTo>
                  <a:pt x="0" y="174411"/>
                </a:lnTo>
                <a:cubicBezTo>
                  <a:pt x="0" y="59349"/>
                  <a:pt x="41928" y="-1578"/>
                  <a:pt x="105769" y="32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8E03413-6338-5E7A-B5D1-13E6D8643C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9430" y="3824580"/>
            <a:ext cx="3306404" cy="3033420"/>
          </a:xfrm>
          <a:custGeom>
            <a:avLst/>
            <a:gdLst>
              <a:gd name="connsiteX0" fmla="*/ 3200634 w 3306404"/>
              <a:gd name="connsiteY0" fmla="*/ 32 h 3033420"/>
              <a:gd name="connsiteX1" fmla="*/ 3306404 w 3306404"/>
              <a:gd name="connsiteY1" fmla="*/ 174411 h 3033420"/>
              <a:gd name="connsiteX2" fmla="*/ 3306404 w 3306404"/>
              <a:gd name="connsiteY2" fmla="*/ 1766737 h 3033420"/>
              <a:gd name="connsiteX3" fmla="*/ 3066152 w 3306404"/>
              <a:gd name="connsiteY3" fmla="*/ 2330803 h 3033420"/>
              <a:gd name="connsiteX4" fmla="*/ 2334919 w 3306404"/>
              <a:gd name="connsiteY4" fmla="*/ 3033420 h 3033420"/>
              <a:gd name="connsiteX5" fmla="*/ 0 w 3306404"/>
              <a:gd name="connsiteY5" fmla="*/ 3033420 h 3033420"/>
              <a:gd name="connsiteX6" fmla="*/ 198 w 3306404"/>
              <a:gd name="connsiteY6" fmla="*/ 3033145 h 3033420"/>
              <a:gd name="connsiteX7" fmla="*/ 48602 w 3306404"/>
              <a:gd name="connsiteY7" fmla="*/ 2979783 h 3033420"/>
              <a:gd name="connsiteX8" fmla="*/ 3066377 w 3306404"/>
              <a:gd name="connsiteY8" fmla="*/ 72283 h 3033420"/>
              <a:gd name="connsiteX9" fmla="*/ 3200634 w 3306404"/>
              <a:gd name="connsiteY9" fmla="*/ 32 h 30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404" h="3033420">
                <a:moveTo>
                  <a:pt x="3200634" y="32"/>
                </a:moveTo>
                <a:cubicBezTo>
                  <a:pt x="3264476" y="-1578"/>
                  <a:pt x="3306404" y="59349"/>
                  <a:pt x="3306404" y="174411"/>
                </a:cubicBezTo>
                <a:lnTo>
                  <a:pt x="3306404" y="1766737"/>
                </a:lnTo>
                <a:cubicBezTo>
                  <a:pt x="3306404" y="1950837"/>
                  <a:pt x="3198843" y="2203315"/>
                  <a:pt x="3066152" y="2330803"/>
                </a:cubicBezTo>
                <a:lnTo>
                  <a:pt x="2334919" y="3033420"/>
                </a:lnTo>
                <a:lnTo>
                  <a:pt x="0" y="3033420"/>
                </a:lnTo>
                <a:lnTo>
                  <a:pt x="198" y="3033145"/>
                </a:lnTo>
                <a:cubicBezTo>
                  <a:pt x="15854" y="3013660"/>
                  <a:pt x="32044" y="2995747"/>
                  <a:pt x="48602" y="2979783"/>
                </a:cubicBezTo>
                <a:lnTo>
                  <a:pt x="3066377" y="72283"/>
                </a:lnTo>
                <a:cubicBezTo>
                  <a:pt x="3116136" y="24477"/>
                  <a:pt x="3162330" y="998"/>
                  <a:pt x="3200634" y="3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89B243-2F97-EFE0-7F5A-0D7B82D55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03639" y="2520239"/>
            <a:ext cx="2788363" cy="4337761"/>
          </a:xfrm>
          <a:custGeom>
            <a:avLst/>
            <a:gdLst>
              <a:gd name="connsiteX0" fmla="*/ 2788363 w 2788363"/>
              <a:gd name="connsiteY0" fmla="*/ 0 h 4337761"/>
              <a:gd name="connsiteX1" fmla="*/ 2788363 w 2788363"/>
              <a:gd name="connsiteY1" fmla="*/ 2257070 h 4337761"/>
              <a:gd name="connsiteX2" fmla="*/ 622932 w 2788363"/>
              <a:gd name="connsiteY2" fmla="*/ 4337761 h 4337761"/>
              <a:gd name="connsiteX3" fmla="*/ 0 w 2788363"/>
              <a:gd name="connsiteY3" fmla="*/ 4337761 h 4337761"/>
              <a:gd name="connsiteX4" fmla="*/ 5277 w 2788363"/>
              <a:gd name="connsiteY4" fmla="*/ 3013111 h 4337761"/>
              <a:gd name="connsiteX5" fmla="*/ 246658 w 2788363"/>
              <a:gd name="connsiteY5" fmla="*/ 2448826 h 433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363" h="4337761">
                <a:moveTo>
                  <a:pt x="2788363" y="0"/>
                </a:moveTo>
                <a:lnTo>
                  <a:pt x="2788363" y="2257070"/>
                </a:lnTo>
                <a:lnTo>
                  <a:pt x="622932" y="4337761"/>
                </a:lnTo>
                <a:lnTo>
                  <a:pt x="0" y="4337761"/>
                </a:lnTo>
                <a:lnTo>
                  <a:pt x="5277" y="3013111"/>
                </a:lnTo>
                <a:cubicBezTo>
                  <a:pt x="5277" y="2829016"/>
                  <a:pt x="114192" y="2576534"/>
                  <a:pt x="246658" y="244882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3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EFC71865-06BE-A4E3-2B04-E70CE51DB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515316"/>
            <a:ext cx="4476959" cy="4342684"/>
          </a:xfrm>
          <a:custGeom>
            <a:avLst/>
            <a:gdLst>
              <a:gd name="connsiteX0" fmla="*/ 0 w 4476959"/>
              <a:gd name="connsiteY0" fmla="*/ 0 h 4342684"/>
              <a:gd name="connsiteX1" fmla="*/ 4265976 w 4476959"/>
              <a:gd name="connsiteY1" fmla="*/ 4110090 h 4342684"/>
              <a:gd name="connsiteX2" fmla="*/ 4476959 w 4476959"/>
              <a:gd name="connsiteY2" fmla="*/ 4342684 h 4342684"/>
              <a:gd name="connsiteX3" fmla="*/ 0 w 4476959"/>
              <a:gd name="connsiteY3" fmla="*/ 4342684 h 434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959" h="4342684">
                <a:moveTo>
                  <a:pt x="0" y="0"/>
                </a:moveTo>
                <a:lnTo>
                  <a:pt x="4265976" y="4110090"/>
                </a:lnTo>
                <a:lnTo>
                  <a:pt x="4476959" y="4342684"/>
                </a:lnTo>
                <a:lnTo>
                  <a:pt x="0" y="4342684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A205015B-D9D2-4C2E-8ADD-D765DE11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9769" y="1764973"/>
            <a:ext cx="6198344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6" name="Title 6">
            <a:extLst>
              <a:ext uri="{FF2B5EF4-FFF2-40B4-BE49-F238E27FC236}">
                <a16:creationId xmlns:a16="http://schemas.microsoft.com/office/drawing/2014/main" id="{F47342DE-2AF2-7209-DD6B-B5B02D47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187" y="332657"/>
            <a:ext cx="619792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0568114B-1607-9400-3EE7-3120123CE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863438" cy="6285957"/>
          </a:xfrm>
          <a:custGeom>
            <a:avLst/>
            <a:gdLst>
              <a:gd name="connsiteX0" fmla="*/ 0 w 2863438"/>
              <a:gd name="connsiteY0" fmla="*/ 0 h 6285957"/>
              <a:gd name="connsiteX1" fmla="*/ 834528 w 2863438"/>
              <a:gd name="connsiteY1" fmla="*/ 0 h 6285957"/>
              <a:gd name="connsiteX2" fmla="*/ 2350678 w 2863438"/>
              <a:gd name="connsiteY2" fmla="*/ 1460747 h 6285957"/>
              <a:gd name="connsiteX3" fmla="*/ 2850304 w 2863438"/>
              <a:gd name="connsiteY3" fmla="*/ 2628739 h 6285957"/>
              <a:gd name="connsiteX4" fmla="*/ 2863432 w 2863438"/>
              <a:gd name="connsiteY4" fmla="*/ 5924642 h 6285957"/>
              <a:gd name="connsiteX5" fmla="*/ 2368957 w 2863438"/>
              <a:gd name="connsiteY5" fmla="*/ 6136499 h 6285957"/>
              <a:gd name="connsiteX6" fmla="*/ 0 w 2863438"/>
              <a:gd name="connsiteY6" fmla="*/ 3860246 h 628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438" h="6285957">
                <a:moveTo>
                  <a:pt x="0" y="0"/>
                </a:moveTo>
                <a:lnTo>
                  <a:pt x="834528" y="0"/>
                </a:lnTo>
                <a:lnTo>
                  <a:pt x="2350678" y="1460747"/>
                </a:lnTo>
                <a:cubicBezTo>
                  <a:pt x="2624864" y="1725085"/>
                  <a:pt x="2850304" y="2247688"/>
                  <a:pt x="2850304" y="2628739"/>
                </a:cubicBezTo>
                <a:lnTo>
                  <a:pt x="2863432" y="5924642"/>
                </a:lnTo>
                <a:cubicBezTo>
                  <a:pt x="2864839" y="6305693"/>
                  <a:pt x="2643609" y="6400372"/>
                  <a:pt x="2368957" y="6136499"/>
                </a:cubicBezTo>
                <a:lnTo>
                  <a:pt x="0" y="3860246"/>
                </a:lnTo>
                <a:close/>
              </a:path>
            </a:pathLst>
          </a:custGeom>
          <a:solidFill>
            <a:srgbClr val="FFDC00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FDC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9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lour ">
    <p:bg>
      <p:bgPr>
        <a:solidFill>
          <a:srgbClr val="005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7DF1-F875-3053-8A46-A378A33A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6EE3D58-6377-D571-44D9-7DAF1F32C144}"/>
              </a:ext>
            </a:extLst>
          </p:cNvPr>
          <p:cNvSpPr/>
          <p:nvPr userDrawn="1"/>
        </p:nvSpPr>
        <p:spPr>
          <a:xfrm>
            <a:off x="0" y="3284984"/>
            <a:ext cx="3719736" cy="3573016"/>
          </a:xfrm>
          <a:prstGeom prst="triangle">
            <a:avLst>
              <a:gd name="adj" fmla="val 0"/>
            </a:avLst>
          </a:prstGeom>
          <a:solidFill>
            <a:schemeClr val="accent3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1B317-FFB1-4AF9-B3D7-2FC2CEF09CF1}"/>
              </a:ext>
            </a:extLst>
          </p:cNvPr>
          <p:cNvSpPr/>
          <p:nvPr userDrawn="1"/>
        </p:nvSpPr>
        <p:spPr>
          <a:xfrm>
            <a:off x="7035756" y="0"/>
            <a:ext cx="4634708" cy="4221744"/>
          </a:xfrm>
          <a:custGeom>
            <a:avLst/>
            <a:gdLst>
              <a:gd name="connsiteX0" fmla="*/ 1185027 w 4634708"/>
              <a:gd name="connsiteY0" fmla="*/ 0 h 4221744"/>
              <a:gd name="connsiteX1" fmla="*/ 4634708 w 4634708"/>
              <a:gd name="connsiteY1" fmla="*/ 0 h 4221744"/>
              <a:gd name="connsiteX2" fmla="*/ 351638 w 4634708"/>
              <a:gd name="connsiteY2" fmla="*/ 4115461 h 4221744"/>
              <a:gd name="connsiteX3" fmla="*/ 5 w 4634708"/>
              <a:gd name="connsiteY3" fmla="*/ 3964804 h 4221744"/>
              <a:gd name="connsiteX4" fmla="*/ 9340 w 4634708"/>
              <a:gd name="connsiteY4" fmla="*/ 1621000 h 4221744"/>
              <a:gd name="connsiteX5" fmla="*/ 364638 w 4634708"/>
              <a:gd name="connsiteY5" fmla="*/ 790411 h 422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4708" h="4221744">
                <a:moveTo>
                  <a:pt x="1185027" y="0"/>
                </a:moveTo>
                <a:lnTo>
                  <a:pt x="4634708" y="0"/>
                </a:lnTo>
                <a:lnTo>
                  <a:pt x="351638" y="4115461"/>
                </a:lnTo>
                <a:cubicBezTo>
                  <a:pt x="156326" y="4303107"/>
                  <a:pt x="-996" y="4235779"/>
                  <a:pt x="5" y="3964804"/>
                </a:cubicBezTo>
                <a:lnTo>
                  <a:pt x="9340" y="1621000"/>
                </a:lnTo>
                <a:cubicBezTo>
                  <a:pt x="9340" y="1350025"/>
                  <a:pt x="169657" y="978388"/>
                  <a:pt x="364638" y="790411"/>
                </a:cubicBezTo>
                <a:close/>
              </a:path>
            </a:pathLst>
          </a:custGeom>
          <a:solidFill>
            <a:schemeClr val="accent6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CCE8B8-D6FD-916E-7AE1-0514DC85C383}"/>
              </a:ext>
            </a:extLst>
          </p:cNvPr>
          <p:cNvSpPr/>
          <p:nvPr userDrawn="1"/>
        </p:nvSpPr>
        <p:spPr>
          <a:xfrm>
            <a:off x="1574997" y="1354583"/>
            <a:ext cx="4809036" cy="5517250"/>
          </a:xfrm>
          <a:custGeom>
            <a:avLst/>
            <a:gdLst>
              <a:gd name="connsiteX0" fmla="*/ 5103820 w 5262813"/>
              <a:gd name="connsiteY0" fmla="*/ 47 h 6037853"/>
              <a:gd name="connsiteX1" fmla="*/ 5262813 w 5262813"/>
              <a:gd name="connsiteY1" fmla="*/ 262175 h 6037853"/>
              <a:gd name="connsiteX2" fmla="*/ 5262813 w 5262813"/>
              <a:gd name="connsiteY2" fmla="*/ 2655765 h 6037853"/>
              <a:gd name="connsiteX3" fmla="*/ 4901666 w 5262813"/>
              <a:gd name="connsiteY3" fmla="*/ 3503669 h 6037853"/>
              <a:gd name="connsiteX4" fmla="*/ 2264273 w 5262813"/>
              <a:gd name="connsiteY4" fmla="*/ 6037853 h 6037853"/>
              <a:gd name="connsiteX5" fmla="*/ 0 w 5262813"/>
              <a:gd name="connsiteY5" fmla="*/ 6037853 h 6037853"/>
              <a:gd name="connsiteX6" fmla="*/ 2829 w 5262813"/>
              <a:gd name="connsiteY6" fmla="*/ 5327454 h 6037853"/>
              <a:gd name="connsiteX7" fmla="*/ 365675 w 5262813"/>
              <a:gd name="connsiteY7" fmla="*/ 4479218 h 6037853"/>
              <a:gd name="connsiteX8" fmla="*/ 4902004 w 5262813"/>
              <a:gd name="connsiteY8" fmla="*/ 108655 h 6037853"/>
              <a:gd name="connsiteX9" fmla="*/ 5103820 w 5262813"/>
              <a:gd name="connsiteY9" fmla="*/ 47 h 60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2813" h="6037853">
                <a:moveTo>
                  <a:pt x="5103820" y="47"/>
                </a:moveTo>
                <a:cubicBezTo>
                  <a:pt x="5199787" y="-2372"/>
                  <a:pt x="5262813" y="89212"/>
                  <a:pt x="5262813" y="262175"/>
                </a:cubicBezTo>
                <a:lnTo>
                  <a:pt x="5262813" y="2655765"/>
                </a:lnTo>
                <a:cubicBezTo>
                  <a:pt x="5262813" y="2932504"/>
                  <a:pt x="5101127" y="3312029"/>
                  <a:pt x="4901666" y="3503669"/>
                </a:cubicBezTo>
                <a:lnTo>
                  <a:pt x="2264273" y="6037853"/>
                </a:lnTo>
                <a:lnTo>
                  <a:pt x="0" y="6037853"/>
                </a:lnTo>
                <a:lnTo>
                  <a:pt x="2829" y="5327454"/>
                </a:lnTo>
                <a:cubicBezTo>
                  <a:pt x="2829" y="5050722"/>
                  <a:pt x="166552" y="4671190"/>
                  <a:pt x="365675" y="4479218"/>
                </a:cubicBezTo>
                <a:lnTo>
                  <a:pt x="4902004" y="108655"/>
                </a:lnTo>
                <a:cubicBezTo>
                  <a:pt x="4976802" y="36793"/>
                  <a:pt x="5046240" y="1499"/>
                  <a:pt x="5103820" y="47"/>
                </a:cubicBezTo>
                <a:close/>
              </a:path>
            </a:pathLst>
          </a:custGeom>
          <a:solidFill>
            <a:schemeClr val="tx2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4CD0EB-91EF-7CDA-A593-6A48E2E128AA}"/>
              </a:ext>
            </a:extLst>
          </p:cNvPr>
          <p:cNvSpPr/>
          <p:nvPr userDrawn="1"/>
        </p:nvSpPr>
        <p:spPr>
          <a:xfrm>
            <a:off x="2924512" y="117600"/>
            <a:ext cx="7307022" cy="6740401"/>
          </a:xfrm>
          <a:custGeom>
            <a:avLst/>
            <a:gdLst>
              <a:gd name="connsiteX0" fmla="*/ 7075761 w 7307022"/>
              <a:gd name="connsiteY0" fmla="*/ 69 h 6740401"/>
              <a:gd name="connsiteX1" fmla="*/ 7307022 w 7307022"/>
              <a:gd name="connsiteY1" fmla="*/ 381343 h 6740401"/>
              <a:gd name="connsiteX2" fmla="*/ 7307022 w 7307022"/>
              <a:gd name="connsiteY2" fmla="*/ 3862913 h 6740401"/>
              <a:gd name="connsiteX3" fmla="*/ 6781719 w 7307022"/>
              <a:gd name="connsiteY3" fmla="*/ 5096222 h 6740401"/>
              <a:gd name="connsiteX4" fmla="*/ 5070578 w 7307022"/>
              <a:gd name="connsiteY4" fmla="*/ 6740401 h 6740401"/>
              <a:gd name="connsiteX5" fmla="*/ 0 w 7307022"/>
              <a:gd name="connsiteY5" fmla="*/ 6740401 h 6740401"/>
              <a:gd name="connsiteX6" fmla="*/ 78111 w 7307022"/>
              <a:gd name="connsiteY6" fmla="*/ 6631871 h 6740401"/>
              <a:gd name="connsiteX7" fmla="*/ 183945 w 7307022"/>
              <a:gd name="connsiteY7" fmla="*/ 6515197 h 6740401"/>
              <a:gd name="connsiteX8" fmla="*/ 6782211 w 7307022"/>
              <a:gd name="connsiteY8" fmla="*/ 158043 h 6740401"/>
              <a:gd name="connsiteX9" fmla="*/ 7075761 w 7307022"/>
              <a:gd name="connsiteY9" fmla="*/ 69 h 674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7022" h="6740401">
                <a:moveTo>
                  <a:pt x="7075761" y="69"/>
                </a:moveTo>
                <a:cubicBezTo>
                  <a:pt x="7215348" y="-3451"/>
                  <a:pt x="7307022" y="129763"/>
                  <a:pt x="7307022" y="381343"/>
                </a:cubicBezTo>
                <a:lnTo>
                  <a:pt x="7307022" y="3862913"/>
                </a:lnTo>
                <a:cubicBezTo>
                  <a:pt x="7307022" y="4265441"/>
                  <a:pt x="7071844" y="4817474"/>
                  <a:pt x="6781719" y="5096222"/>
                </a:cubicBezTo>
                <a:lnTo>
                  <a:pt x="5070578" y="6740401"/>
                </a:lnTo>
                <a:lnTo>
                  <a:pt x="0" y="6740401"/>
                </a:lnTo>
                <a:lnTo>
                  <a:pt x="78111" y="6631871"/>
                </a:lnTo>
                <a:cubicBezTo>
                  <a:pt x="112342" y="6589267"/>
                  <a:pt x="147741" y="6550100"/>
                  <a:pt x="183945" y="6515197"/>
                </a:cubicBezTo>
                <a:lnTo>
                  <a:pt x="6782211" y="158043"/>
                </a:lnTo>
                <a:cubicBezTo>
                  <a:pt x="6891008" y="53516"/>
                  <a:pt x="6992009" y="2181"/>
                  <a:pt x="7075761" y="69"/>
                </a:cubicBezTo>
                <a:close/>
              </a:path>
            </a:pathLst>
          </a:custGeom>
          <a:solidFill>
            <a:schemeClr val="accent4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95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5">
    <p:bg>
      <p:bgPr>
        <a:solidFill>
          <a:srgbClr val="00519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33A99E-B18C-C194-FBD8-725541014CB0}"/>
              </a:ext>
            </a:extLst>
          </p:cNvPr>
          <p:cNvSpPr/>
          <p:nvPr userDrawn="1"/>
        </p:nvSpPr>
        <p:spPr>
          <a:xfrm>
            <a:off x="1559496" y="0"/>
            <a:ext cx="10632504" cy="6858000"/>
          </a:xfrm>
          <a:custGeom>
            <a:avLst/>
            <a:gdLst>
              <a:gd name="connsiteX0" fmla="*/ 7056784 w 10632504"/>
              <a:gd name="connsiteY0" fmla="*/ 0 h 6858000"/>
              <a:gd name="connsiteX1" fmla="*/ 10632504 w 10632504"/>
              <a:gd name="connsiteY1" fmla="*/ 0 h 6858000"/>
              <a:gd name="connsiteX2" fmla="*/ 10632504 w 10632504"/>
              <a:gd name="connsiteY2" fmla="*/ 6857999 h 6858000"/>
              <a:gd name="connsiteX3" fmla="*/ 7110269 w 10632504"/>
              <a:gd name="connsiteY3" fmla="*/ 6857999 h 6858000"/>
              <a:gd name="connsiteX4" fmla="*/ 7110269 w 10632504"/>
              <a:gd name="connsiteY4" fmla="*/ 6858000 h 6858000"/>
              <a:gd name="connsiteX5" fmla="*/ 0 w 1063250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2504" h="6858000">
                <a:moveTo>
                  <a:pt x="7056784" y="0"/>
                </a:moveTo>
                <a:lnTo>
                  <a:pt x="10632504" y="0"/>
                </a:lnTo>
                <a:lnTo>
                  <a:pt x="10632504" y="6857999"/>
                </a:lnTo>
                <a:lnTo>
                  <a:pt x="7110269" y="6857999"/>
                </a:lnTo>
                <a:lnTo>
                  <a:pt x="711026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257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A33CC-AA75-4355-0A4E-699612509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37CAE3D-CA63-D669-E471-86E0A20FA7A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EAA0D65-B41D-04C4-56F7-20C1EF0ADF4C}"/>
              </a:ext>
            </a:extLst>
          </p:cNvPr>
          <p:cNvSpPr/>
          <p:nvPr userDrawn="1"/>
        </p:nvSpPr>
        <p:spPr>
          <a:xfrm>
            <a:off x="0" y="-8812"/>
            <a:ext cx="1535656" cy="2213675"/>
          </a:xfrm>
          <a:custGeom>
            <a:avLst/>
            <a:gdLst>
              <a:gd name="connsiteX0" fmla="*/ 607467 w 1472820"/>
              <a:gd name="connsiteY0" fmla="*/ 0 h 2123096"/>
              <a:gd name="connsiteX1" fmla="*/ 674998 w 1472820"/>
              <a:gd name="connsiteY1" fmla="*/ 606672 h 2123096"/>
              <a:gd name="connsiteX2" fmla="*/ 1010564 w 1472820"/>
              <a:gd name="connsiteY2" fmla="*/ 969533 h 2123096"/>
              <a:gd name="connsiteX3" fmla="*/ 1472820 w 1472820"/>
              <a:gd name="connsiteY3" fmla="*/ 1061548 h 2123096"/>
              <a:gd name="connsiteX4" fmla="*/ 1010564 w 1472820"/>
              <a:gd name="connsiteY4" fmla="*/ 1153563 h 2123096"/>
              <a:gd name="connsiteX5" fmla="*/ 674998 w 1472820"/>
              <a:gd name="connsiteY5" fmla="*/ 1516423 h 2123096"/>
              <a:gd name="connsiteX6" fmla="*/ 607467 w 1472820"/>
              <a:gd name="connsiteY6" fmla="*/ 2123096 h 2123096"/>
              <a:gd name="connsiteX7" fmla="*/ 539936 w 1472820"/>
              <a:gd name="connsiteY7" fmla="*/ 1516423 h 2123096"/>
              <a:gd name="connsiteX8" fmla="*/ 204370 w 1472820"/>
              <a:gd name="connsiteY8" fmla="*/ 1153563 h 2123096"/>
              <a:gd name="connsiteX9" fmla="*/ 0 w 1472820"/>
              <a:gd name="connsiteY9" fmla="*/ 1112882 h 2123096"/>
              <a:gd name="connsiteX10" fmla="*/ 0 w 1472820"/>
              <a:gd name="connsiteY10" fmla="*/ 1010214 h 2123096"/>
              <a:gd name="connsiteX11" fmla="*/ 204370 w 1472820"/>
              <a:gd name="connsiteY11" fmla="*/ 969533 h 2123096"/>
              <a:gd name="connsiteX12" fmla="*/ 539936 w 1472820"/>
              <a:gd name="connsiteY12" fmla="*/ 606672 h 212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2820" h="2123096">
                <a:moveTo>
                  <a:pt x="607467" y="0"/>
                </a:moveTo>
                <a:lnTo>
                  <a:pt x="674998" y="606672"/>
                </a:lnTo>
                <a:cubicBezTo>
                  <a:pt x="695413" y="787064"/>
                  <a:pt x="831004" y="934184"/>
                  <a:pt x="1010564" y="969533"/>
                </a:cubicBezTo>
                <a:lnTo>
                  <a:pt x="1472820" y="1061548"/>
                </a:lnTo>
                <a:lnTo>
                  <a:pt x="1010564" y="1153563"/>
                </a:lnTo>
                <a:cubicBezTo>
                  <a:pt x="831004" y="1188912"/>
                  <a:pt x="695413" y="1336032"/>
                  <a:pt x="674998" y="1516423"/>
                </a:cubicBezTo>
                <a:lnTo>
                  <a:pt x="607467" y="2123096"/>
                </a:lnTo>
                <a:lnTo>
                  <a:pt x="539936" y="1516423"/>
                </a:lnTo>
                <a:cubicBezTo>
                  <a:pt x="519516" y="1336032"/>
                  <a:pt x="383930" y="1188912"/>
                  <a:pt x="204370" y="1153563"/>
                </a:cubicBezTo>
                <a:lnTo>
                  <a:pt x="0" y="1112882"/>
                </a:lnTo>
                <a:lnTo>
                  <a:pt x="0" y="1010214"/>
                </a:lnTo>
                <a:lnTo>
                  <a:pt x="204370" y="969533"/>
                </a:lnTo>
                <a:cubicBezTo>
                  <a:pt x="383930" y="934184"/>
                  <a:pt x="519516" y="787064"/>
                  <a:pt x="539936" y="606672"/>
                </a:cubicBezTo>
                <a:close/>
              </a:path>
            </a:pathLst>
          </a:custGeom>
          <a:solidFill>
            <a:srgbClr val="FFDD00">
              <a:alpha val="70152"/>
            </a:srgbClr>
          </a:solidFill>
          <a:ln w="110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052736"/>
            <a:ext cx="10944225" cy="1080120"/>
          </a:xfrm>
        </p:spPr>
        <p:txBody>
          <a:bodyPr anchor="t"/>
          <a:lstStyle>
            <a:lvl1pPr>
              <a:lnSpc>
                <a:spcPct val="90000"/>
              </a:lnSpc>
              <a:defRPr sz="3000" cap="all" baseline="0"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3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6751053" name="Image 7" descr="An image containing Graphic, Screenshot, Colored Character, Design&#10;&#10;Auto-generated descriptio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4820294" y="-2478732"/>
            <a:ext cx="13202294" cy="13202294"/>
          </a:xfrm>
          <a:prstGeom prst="rect">
            <a:avLst/>
          </a:prstGeom>
        </p:spPr>
      </p:pic>
      <p:sp>
        <p:nvSpPr>
          <p:cNvPr id="1870509271" name="Titre 1"/>
          <p:cNvSpPr>
            <a:spLocks noGrp="1"/>
          </p:cNvSpPr>
          <p:nvPr>
            <p:ph type="ctrTitle"/>
          </p:nvPr>
        </p:nvSpPr>
        <p:spPr bwMode="auto">
          <a:xfrm>
            <a:off x="5740400" y="1122363"/>
            <a:ext cx="49276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54712825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740398" y="3602038"/>
            <a:ext cx="4927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"/>
              <a:t>Change the style of the mask's captions</a:t>
            </a:r>
            <a:endParaRPr/>
          </a:p>
        </p:txBody>
      </p:sp>
      <p:sp>
        <p:nvSpPr>
          <p:cNvPr id="47453729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2099253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95259860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07883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2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96323447" name="Groupe 11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5" name="Image 14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677065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80306154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519444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10171773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06668082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8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cture Placeholder 170">
            <a:extLst>
              <a:ext uri="{FF2B5EF4-FFF2-40B4-BE49-F238E27FC236}">
                <a16:creationId xmlns:a16="http://schemas.microsoft.com/office/drawing/2014/main" id="{E39566F6-E67C-A855-340C-601E04B8F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2468992" cy="4189512"/>
          </a:xfrm>
          <a:custGeom>
            <a:avLst/>
            <a:gdLst>
              <a:gd name="connsiteX0" fmla="*/ 2023284 w 2468992"/>
              <a:gd name="connsiteY0" fmla="*/ 0 h 4189512"/>
              <a:gd name="connsiteX1" fmla="*/ 2468992 w 2468992"/>
              <a:gd name="connsiteY1" fmla="*/ 0 h 4189512"/>
              <a:gd name="connsiteX2" fmla="*/ 2468992 w 2468992"/>
              <a:gd name="connsiteY2" fmla="*/ 1485749 h 4189512"/>
              <a:gd name="connsiteX3" fmla="*/ 2230055 w 2468992"/>
              <a:gd name="connsiteY3" fmla="*/ 2046726 h 4189512"/>
              <a:gd name="connsiteX4" fmla="*/ 0 w 2468992"/>
              <a:gd name="connsiteY4" fmla="*/ 4189512 h 4189512"/>
              <a:gd name="connsiteX5" fmla="*/ 0 w 2468992"/>
              <a:gd name="connsiteY5" fmla="*/ 1949350 h 4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992" h="4189512">
                <a:moveTo>
                  <a:pt x="2023284" y="0"/>
                </a:moveTo>
                <a:lnTo>
                  <a:pt x="2468992" y="0"/>
                </a:lnTo>
                <a:lnTo>
                  <a:pt x="2468992" y="1485749"/>
                </a:lnTo>
                <a:cubicBezTo>
                  <a:pt x="2468992" y="1668841"/>
                  <a:pt x="2362019" y="1919936"/>
                  <a:pt x="2230055" y="2046726"/>
                </a:cubicBezTo>
                <a:lnTo>
                  <a:pt x="0" y="4189512"/>
                </a:lnTo>
                <a:lnTo>
                  <a:pt x="0" y="1949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3" name="Picture Placeholder 172">
            <a:extLst>
              <a:ext uri="{FF2B5EF4-FFF2-40B4-BE49-F238E27FC236}">
                <a16:creationId xmlns:a16="http://schemas.microsoft.com/office/drawing/2014/main" id="{0992B498-A50C-0779-1448-C4C3A12D2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4666" y="3771987"/>
            <a:ext cx="3336776" cy="3086012"/>
          </a:xfrm>
          <a:custGeom>
            <a:avLst/>
            <a:gdLst>
              <a:gd name="connsiteX0" fmla="*/ 105190 w 3336776"/>
              <a:gd name="connsiteY0" fmla="*/ 31 h 3086012"/>
              <a:gd name="connsiteX1" fmla="*/ 238713 w 3336776"/>
              <a:gd name="connsiteY1" fmla="*/ 71887 h 3086012"/>
              <a:gd name="connsiteX2" fmla="*/ 3239968 w 3336776"/>
              <a:gd name="connsiteY2" fmla="*/ 2963471 h 3086012"/>
              <a:gd name="connsiteX3" fmla="*/ 3333056 w 3336776"/>
              <a:gd name="connsiteY3" fmla="*/ 3078994 h 3086012"/>
              <a:gd name="connsiteX4" fmla="*/ 3336776 w 3336776"/>
              <a:gd name="connsiteY4" fmla="*/ 3086012 h 3086012"/>
              <a:gd name="connsiteX5" fmla="*/ 1038182 w 3336776"/>
              <a:gd name="connsiteY5" fmla="*/ 3086012 h 3086012"/>
              <a:gd name="connsiteX6" fmla="*/ 238937 w 3336776"/>
              <a:gd name="connsiteY6" fmla="*/ 2318043 h 3086012"/>
              <a:gd name="connsiteX7" fmla="*/ 0 w 3336776"/>
              <a:gd name="connsiteY7" fmla="*/ 1757066 h 3086012"/>
              <a:gd name="connsiteX8" fmla="*/ 0 w 3336776"/>
              <a:gd name="connsiteY8" fmla="*/ 173456 h 3086012"/>
              <a:gd name="connsiteX9" fmla="*/ 105190 w 3336776"/>
              <a:gd name="connsiteY9" fmla="*/ 31 h 30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6776" h="3086012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3239968" y="2963471"/>
                </a:lnTo>
                <a:cubicBezTo>
                  <a:pt x="3272903" y="2995224"/>
                  <a:pt x="3304375" y="3034732"/>
                  <a:pt x="3333056" y="3078994"/>
                </a:cubicBezTo>
                <a:lnTo>
                  <a:pt x="3336776" y="3086012"/>
                </a:lnTo>
                <a:lnTo>
                  <a:pt x="1038182" y="3086012"/>
                </a:lnTo>
                <a:lnTo>
                  <a:pt x="238937" y="2318043"/>
                </a:lnTo>
                <a:cubicBezTo>
                  <a:pt x="106972" y="2191253"/>
                  <a:pt x="0" y="1940158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4" name="Picture Placeholder 173">
            <a:extLst>
              <a:ext uri="{FF2B5EF4-FFF2-40B4-BE49-F238E27FC236}">
                <a16:creationId xmlns:a16="http://schemas.microsoft.com/office/drawing/2014/main" id="{38986D5E-6A4C-ABBA-AA85-354C99FF44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898" y="4763759"/>
            <a:ext cx="2337771" cy="2094241"/>
          </a:xfrm>
          <a:custGeom>
            <a:avLst/>
            <a:gdLst>
              <a:gd name="connsiteX0" fmla="*/ 105190 w 2337771"/>
              <a:gd name="connsiteY0" fmla="*/ 31 h 2094241"/>
              <a:gd name="connsiteX1" fmla="*/ 238713 w 2337771"/>
              <a:gd name="connsiteY1" fmla="*/ 71887 h 2094241"/>
              <a:gd name="connsiteX2" fmla="*/ 2337771 w 2337771"/>
              <a:gd name="connsiteY2" fmla="*/ 2094241 h 2094241"/>
              <a:gd name="connsiteX3" fmla="*/ 88746 w 2337771"/>
              <a:gd name="connsiteY3" fmla="*/ 2094241 h 2094241"/>
              <a:gd name="connsiteX4" fmla="*/ 69981 w 2337771"/>
              <a:gd name="connsiteY4" fmla="*/ 2058668 h 2094241"/>
              <a:gd name="connsiteX5" fmla="*/ 0 w 2337771"/>
              <a:gd name="connsiteY5" fmla="*/ 1757066 h 2094241"/>
              <a:gd name="connsiteX6" fmla="*/ 0 w 2337771"/>
              <a:gd name="connsiteY6" fmla="*/ 173456 h 2094241"/>
              <a:gd name="connsiteX7" fmla="*/ 105190 w 2337771"/>
              <a:gd name="connsiteY7" fmla="*/ 31 h 20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7771" h="2094241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2337771" y="2094241"/>
                </a:lnTo>
                <a:lnTo>
                  <a:pt x="88746" y="2094241"/>
                </a:lnTo>
                <a:lnTo>
                  <a:pt x="69981" y="2058668"/>
                </a:lnTo>
                <a:cubicBezTo>
                  <a:pt x="26743" y="1957159"/>
                  <a:pt x="0" y="1848612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30D08F-F788-58FD-84C1-092AC2894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3952" y="1223149"/>
            <a:ext cx="5904162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272">
            <a:extLst>
              <a:ext uri="{FF2B5EF4-FFF2-40B4-BE49-F238E27FC236}">
                <a16:creationId xmlns:a16="http://schemas.microsoft.com/office/drawing/2014/main" id="{0A68684A-4D1B-CD2C-3510-FB09CCC7C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71889"/>
            <a:ext cx="3008278" cy="4979012"/>
          </a:xfrm>
          <a:custGeom>
            <a:avLst/>
            <a:gdLst>
              <a:gd name="connsiteX0" fmla="*/ 2903087 w 3008278"/>
              <a:gd name="connsiteY0" fmla="*/ 31 h 4979012"/>
              <a:gd name="connsiteX1" fmla="*/ 3008278 w 3008278"/>
              <a:gd name="connsiteY1" fmla="*/ 173456 h 4979012"/>
              <a:gd name="connsiteX2" fmla="*/ 3008278 w 3008278"/>
              <a:gd name="connsiteY2" fmla="*/ 1757066 h 4979012"/>
              <a:gd name="connsiteX3" fmla="*/ 2769341 w 3008278"/>
              <a:gd name="connsiteY3" fmla="*/ 2318044 h 4979012"/>
              <a:gd name="connsiteX4" fmla="*/ 0 w 3008278"/>
              <a:gd name="connsiteY4" fmla="*/ 4979012 h 4979012"/>
              <a:gd name="connsiteX5" fmla="*/ 0 w 3008278"/>
              <a:gd name="connsiteY5" fmla="*/ 2740246 h 4979012"/>
              <a:gd name="connsiteX6" fmla="*/ 2769564 w 3008278"/>
              <a:gd name="connsiteY6" fmla="*/ 71887 h 4979012"/>
              <a:gd name="connsiteX7" fmla="*/ 2903087 w 3008278"/>
              <a:gd name="connsiteY7" fmla="*/ 31 h 497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278" h="4979012">
                <a:moveTo>
                  <a:pt x="2903087" y="31"/>
                </a:moveTo>
                <a:cubicBezTo>
                  <a:pt x="2966579" y="-1570"/>
                  <a:pt x="3008278" y="59023"/>
                  <a:pt x="3008278" y="173456"/>
                </a:cubicBezTo>
                <a:lnTo>
                  <a:pt x="3008278" y="1757066"/>
                </a:lnTo>
                <a:cubicBezTo>
                  <a:pt x="3008278" y="1940158"/>
                  <a:pt x="2901305" y="2191253"/>
                  <a:pt x="2769341" y="2318044"/>
                </a:cubicBezTo>
                <a:lnTo>
                  <a:pt x="0" y="4979012"/>
                </a:lnTo>
                <a:lnTo>
                  <a:pt x="0" y="2740246"/>
                </a:lnTo>
                <a:lnTo>
                  <a:pt x="2769564" y="71887"/>
                </a:lnTo>
                <a:cubicBezTo>
                  <a:pt x="2819051" y="24342"/>
                  <a:pt x="2864992" y="992"/>
                  <a:pt x="2903087" y="31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  <a:lvl2pPr>
              <a:defRPr sz="100">
                <a:solidFill>
                  <a:schemeClr val="accent2"/>
                </a:solidFill>
              </a:defRPr>
            </a:lvl2pPr>
            <a:lvl3pPr>
              <a:defRPr sz="100">
                <a:solidFill>
                  <a:schemeClr val="accent2"/>
                </a:solidFill>
              </a:defRPr>
            </a:lvl3pPr>
            <a:lvl4pPr>
              <a:defRPr sz="100">
                <a:solidFill>
                  <a:schemeClr val="accent2"/>
                </a:solidFill>
              </a:defRPr>
            </a:lvl4pPr>
            <a:lvl5pPr algn="ctr">
              <a:defRPr sz="100">
                <a:solidFill>
                  <a:schemeClr val="accent2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ext Placeholder 273">
            <a:extLst>
              <a:ext uri="{FF2B5EF4-FFF2-40B4-BE49-F238E27FC236}">
                <a16:creationId xmlns:a16="http://schemas.microsoft.com/office/drawing/2014/main" id="{9180577A-0F2A-DFC9-F5B4-E28B4EB68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293095"/>
            <a:ext cx="1581031" cy="2395295"/>
          </a:xfrm>
          <a:custGeom>
            <a:avLst/>
            <a:gdLst>
              <a:gd name="connsiteX0" fmla="*/ 1994280 w 2056324"/>
              <a:gd name="connsiteY0" fmla="*/ 19 h 3115375"/>
              <a:gd name="connsiteX1" fmla="*/ 2056324 w 2056324"/>
              <a:gd name="connsiteY1" fmla="*/ 102309 h 3115375"/>
              <a:gd name="connsiteX2" fmla="*/ 2056324 w 2056324"/>
              <a:gd name="connsiteY2" fmla="*/ 1036357 h 3115375"/>
              <a:gd name="connsiteX3" fmla="*/ 1915394 w 2056324"/>
              <a:gd name="connsiteY3" fmla="*/ 1367234 h 3115375"/>
              <a:gd name="connsiteX4" fmla="*/ 140135 w 2056324"/>
              <a:gd name="connsiteY4" fmla="*/ 3073019 h 3115375"/>
              <a:gd name="connsiteX5" fmla="*/ 2 w 2056324"/>
              <a:gd name="connsiteY5" fmla="*/ 3012980 h 3115375"/>
              <a:gd name="connsiteX6" fmla="*/ 3723 w 2056324"/>
              <a:gd name="connsiteY6" fmla="*/ 2078928 h 3115375"/>
              <a:gd name="connsiteX7" fmla="*/ 145316 w 2056324"/>
              <a:gd name="connsiteY7" fmla="*/ 1747922 h 3115375"/>
              <a:gd name="connsiteX8" fmla="*/ 1915526 w 2056324"/>
              <a:gd name="connsiteY8" fmla="*/ 42401 h 3115375"/>
              <a:gd name="connsiteX9" fmla="*/ 1994280 w 2056324"/>
              <a:gd name="connsiteY9" fmla="*/ 19 h 31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6324" h="3115375">
                <a:moveTo>
                  <a:pt x="1994280" y="19"/>
                </a:moveTo>
                <a:cubicBezTo>
                  <a:pt x="2031729" y="-925"/>
                  <a:pt x="2056324" y="34814"/>
                  <a:pt x="2056324" y="102309"/>
                </a:cubicBezTo>
                <a:lnTo>
                  <a:pt x="2056324" y="1036357"/>
                </a:lnTo>
                <a:cubicBezTo>
                  <a:pt x="2056324" y="1144349"/>
                  <a:pt x="1993229" y="1292451"/>
                  <a:pt x="1915394" y="1367234"/>
                </a:cubicBezTo>
                <a:lnTo>
                  <a:pt x="140135" y="3073019"/>
                </a:lnTo>
                <a:cubicBezTo>
                  <a:pt x="62300" y="3147800"/>
                  <a:pt x="-397" y="3120969"/>
                  <a:pt x="2" y="3012980"/>
                </a:cubicBezTo>
                <a:lnTo>
                  <a:pt x="3723" y="2078928"/>
                </a:lnTo>
                <a:cubicBezTo>
                  <a:pt x="3723" y="1970939"/>
                  <a:pt x="67612" y="1822835"/>
                  <a:pt x="145316" y="1747922"/>
                </a:cubicBezTo>
                <a:lnTo>
                  <a:pt x="1915526" y="42401"/>
                </a:lnTo>
                <a:cubicBezTo>
                  <a:pt x="1944714" y="14358"/>
                  <a:pt x="1971811" y="586"/>
                  <a:pt x="1994280" y="1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  <a:lvl2pPr>
              <a:defRPr sz="100">
                <a:solidFill>
                  <a:schemeClr val="accent4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accent4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accent4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accent4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16DFF-A34B-DDDB-C64E-BC48079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386" y="332657"/>
            <a:ext cx="5892296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8806930" name="Groupe 5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7" name="Image 6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8" name="Image 7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9" name="Image 8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186421129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74522775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675733526" name="Image 4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8C52AE-0BF8-B0C2-907F-E5CC567D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771ACC-C760-7CBD-087F-9F467289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F099D7-9999-FF0E-BE92-29CF4E9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B5A2491-4867-5F34-8564-CD0F008AB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2E90EB2-DB97-91ED-F390-0DEE7EFD7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3340B0C-CDA9-25F4-B5B8-9043EE48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8D4E-2D51-4E6B-AA58-6D746F5ACE7F}" type="datetimeFigureOut">
              <a:rPr lang="en-GB" smtClean="0"/>
              <a:t>26/05/2026</a:t>
            </a:fld>
            <a:endParaRPr lang="en-GB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AD3D310-6BC5-0C18-8867-D09EFB62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CA55723-C3D0-E69C-2EAC-4BCA471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A85C-7A52-498C-A386-E3E4F2B3F7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947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535F60-A60D-45B5-834F-4D5BC264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43688EB-A59D-419E-A300-D78E2B30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D868-51E5-4D80-8AF5-8E1293550929}" type="datetimeFigureOut">
              <a:rPr lang="fi-FI" smtClean="0"/>
              <a:t>26.5.2026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F79AF3-53BE-4530-8210-330C6661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5DA3B8A-9F35-447E-A073-7C99AA53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CFEE-760F-4E89-BFF7-054FCC306F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776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311898"/>
            <a:ext cx="12191999" cy="542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311899"/>
            <a:ext cx="12192000" cy="546100"/>
          </a:xfrm>
          <a:custGeom>
            <a:avLst/>
            <a:gdLst/>
            <a:ahLst/>
            <a:cxnLst/>
            <a:rect l="l" t="t" r="r" b="b"/>
            <a:pathLst>
              <a:path w="14630400" h="655320">
                <a:moveTo>
                  <a:pt x="0" y="655319"/>
                </a:moveTo>
                <a:lnTo>
                  <a:pt x="14630400" y="655319"/>
                </a:lnTo>
                <a:lnTo>
                  <a:pt x="14630400" y="0"/>
                </a:lnTo>
                <a:lnTo>
                  <a:pt x="0" y="0"/>
                </a:lnTo>
                <a:lnTo>
                  <a:pt x="0" y="655319"/>
                </a:lnTo>
                <a:close/>
              </a:path>
            </a:pathLst>
          </a:custGeom>
          <a:ln w="12700">
            <a:solidFill>
              <a:srgbClr val="0024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918" y="6438085"/>
            <a:ext cx="693293" cy="29337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2"/>
            <a:ext cx="4177558" cy="62662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23298" y="2329008"/>
            <a:ext cx="5872692" cy="1207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67" b="0" i="0">
                <a:solidFill>
                  <a:srgbClr val="00358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8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0583">
              <a:lnSpc>
                <a:spcPct val="100000"/>
              </a:lnSpc>
              <a:spcBef>
                <a:spcPts val="158"/>
              </a:spcBef>
            </a:pPr>
            <a:fld id="{81D60167-4931-47E6-BA6A-407CBD079E47}" type="slidenum">
              <a:rPr spc="-21" dirty="0"/>
              <a:pPr marL="10583">
                <a:lnSpc>
                  <a:spcPct val="100000"/>
                </a:lnSpc>
                <a:spcBef>
                  <a:spcPts val="158"/>
                </a:spcBef>
              </a:pPr>
              <a:t>‹#›</a:t>
            </a:fld>
            <a:endParaRPr spc="-21"/>
          </a:p>
        </p:txBody>
      </p:sp>
    </p:spTree>
    <p:extLst>
      <p:ext uri="{BB962C8B-B14F-4D97-AF65-F5344CB8AC3E}">
        <p14:creationId xmlns:p14="http://schemas.microsoft.com/office/powerpoint/2010/main" val="24778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67" b="0" i="0">
                <a:solidFill>
                  <a:srgbClr val="00358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8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0583">
              <a:lnSpc>
                <a:spcPct val="100000"/>
              </a:lnSpc>
              <a:spcBef>
                <a:spcPts val="158"/>
              </a:spcBef>
            </a:pPr>
            <a:fld id="{81D60167-4931-47E6-BA6A-407CBD079E47}" type="slidenum">
              <a:rPr spc="-21" dirty="0"/>
              <a:pPr marL="10583">
                <a:lnSpc>
                  <a:spcPct val="100000"/>
                </a:lnSpc>
                <a:spcBef>
                  <a:spcPts val="158"/>
                </a:spcBef>
              </a:pPr>
              <a:t>‹#›</a:t>
            </a:fld>
            <a:endParaRPr spc="-21"/>
          </a:p>
        </p:txBody>
      </p:sp>
    </p:spTree>
    <p:extLst>
      <p:ext uri="{BB962C8B-B14F-4D97-AF65-F5344CB8AC3E}">
        <p14:creationId xmlns:p14="http://schemas.microsoft.com/office/powerpoint/2010/main" val="958537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095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7926FA-F693-3EDC-38EE-91D43A83D4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70656" cy="6858000"/>
          </a:xfrm>
          <a:custGeom>
            <a:avLst/>
            <a:gdLst>
              <a:gd name="connsiteX0" fmla="*/ 5928929 w 7370656"/>
              <a:gd name="connsiteY0" fmla="*/ 0 h 6858000"/>
              <a:gd name="connsiteX1" fmla="*/ 7370656 w 7370656"/>
              <a:gd name="connsiteY1" fmla="*/ 0 h 6858000"/>
              <a:gd name="connsiteX2" fmla="*/ 7370656 w 7370656"/>
              <a:gd name="connsiteY2" fmla="*/ 2905561 h 6858000"/>
              <a:gd name="connsiteX3" fmla="*/ 6834860 w 7370656"/>
              <a:gd name="connsiteY3" fmla="*/ 4163505 h 6858000"/>
              <a:gd name="connsiteX4" fmla="*/ 4030627 w 7370656"/>
              <a:gd name="connsiteY4" fmla="*/ 6858000 h 6858000"/>
              <a:gd name="connsiteX5" fmla="*/ 0 w 7370656"/>
              <a:gd name="connsiteY5" fmla="*/ 6858000 h 6858000"/>
              <a:gd name="connsiteX6" fmla="*/ 0 w 7370656"/>
              <a:gd name="connsiteY6" fmla="*/ 5726910 h 6858000"/>
              <a:gd name="connsiteX7" fmla="*/ 105302 w 7370656"/>
              <a:gd name="connsiteY7" fmla="*/ 56108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0656" h="6858000">
                <a:moveTo>
                  <a:pt x="5928929" y="0"/>
                </a:moveTo>
                <a:lnTo>
                  <a:pt x="7370656" y="0"/>
                </a:lnTo>
                <a:lnTo>
                  <a:pt x="7370656" y="2905561"/>
                </a:lnTo>
                <a:cubicBezTo>
                  <a:pt x="7370656" y="3316129"/>
                  <a:pt x="7130780" y="3879189"/>
                  <a:pt x="6834860" y="4163505"/>
                </a:cubicBezTo>
                <a:lnTo>
                  <a:pt x="4030627" y="6858000"/>
                </a:lnTo>
                <a:lnTo>
                  <a:pt x="0" y="6858000"/>
                </a:lnTo>
                <a:lnTo>
                  <a:pt x="0" y="5726910"/>
                </a:lnTo>
                <a:lnTo>
                  <a:pt x="105302" y="56108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EADD5B2-CDC8-B9EB-21CC-54B8A6A46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050" y="1645943"/>
            <a:ext cx="2055374" cy="3678282"/>
          </a:xfrm>
          <a:custGeom>
            <a:avLst/>
            <a:gdLst>
              <a:gd name="connsiteX0" fmla="*/ 1969581 w 2055374"/>
              <a:gd name="connsiteY0" fmla="*/ 26 h 3678282"/>
              <a:gd name="connsiteX1" fmla="*/ 2055374 w 2055374"/>
              <a:gd name="connsiteY1" fmla="*/ 141471 h 3678282"/>
              <a:gd name="connsiteX2" fmla="*/ 2055374 w 2055374"/>
              <a:gd name="connsiteY2" fmla="*/ 1433058 h 3678282"/>
              <a:gd name="connsiteX3" fmla="*/ 1860498 w 2055374"/>
              <a:gd name="connsiteY3" fmla="*/ 1890589 h 3678282"/>
              <a:gd name="connsiteX4" fmla="*/ 0 w 2055374"/>
              <a:gd name="connsiteY4" fmla="*/ 3678282 h 3678282"/>
              <a:gd name="connsiteX5" fmla="*/ 2142 w 2055374"/>
              <a:gd name="connsiteY5" fmla="*/ 3675624 h 3678282"/>
              <a:gd name="connsiteX6" fmla="*/ 151352 w 2055374"/>
              <a:gd name="connsiteY6" fmla="*/ 3220026 h 3678282"/>
              <a:gd name="connsiteX7" fmla="*/ 151352 w 2055374"/>
              <a:gd name="connsiteY7" fmla="*/ 1705498 h 3678282"/>
              <a:gd name="connsiteX8" fmla="*/ 1860680 w 2055374"/>
              <a:gd name="connsiteY8" fmla="*/ 58631 h 3678282"/>
              <a:gd name="connsiteX9" fmla="*/ 1969581 w 2055374"/>
              <a:gd name="connsiteY9" fmla="*/ 26 h 367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5374" h="3678282">
                <a:moveTo>
                  <a:pt x="1969581" y="26"/>
                </a:moveTo>
                <a:cubicBezTo>
                  <a:pt x="2021365" y="-1279"/>
                  <a:pt x="2055374" y="48140"/>
                  <a:pt x="2055374" y="141471"/>
                </a:cubicBezTo>
                <a:lnTo>
                  <a:pt x="2055374" y="1433058"/>
                </a:lnTo>
                <a:cubicBezTo>
                  <a:pt x="2055374" y="1582387"/>
                  <a:pt x="1968128" y="1787180"/>
                  <a:pt x="1860498" y="1890589"/>
                </a:cubicBezTo>
                <a:lnTo>
                  <a:pt x="0" y="3678282"/>
                </a:lnTo>
                <a:lnTo>
                  <a:pt x="2142" y="3675624"/>
                </a:lnTo>
                <a:cubicBezTo>
                  <a:pt x="89828" y="3539948"/>
                  <a:pt x="151352" y="3360432"/>
                  <a:pt x="151352" y="3220026"/>
                </a:cubicBezTo>
                <a:lnTo>
                  <a:pt x="151352" y="1705498"/>
                </a:lnTo>
                <a:lnTo>
                  <a:pt x="1860680" y="58631"/>
                </a:lnTo>
                <a:cubicBezTo>
                  <a:pt x="1901042" y="19854"/>
                  <a:pt x="1938511" y="810"/>
                  <a:pt x="1969581" y="2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D3E7CB8-8A21-265D-41A2-D3D9ED5483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7796" y="222434"/>
            <a:ext cx="2368832" cy="3588836"/>
          </a:xfrm>
          <a:custGeom>
            <a:avLst/>
            <a:gdLst>
              <a:gd name="connsiteX0" fmla="*/ 2297359 w 2368832"/>
              <a:gd name="connsiteY0" fmla="*/ 22 h 3588836"/>
              <a:gd name="connsiteX1" fmla="*/ 2368832 w 2368832"/>
              <a:gd name="connsiteY1" fmla="*/ 117857 h 3588836"/>
              <a:gd name="connsiteX2" fmla="*/ 2368832 w 2368832"/>
              <a:gd name="connsiteY2" fmla="*/ 1193858 h 3588836"/>
              <a:gd name="connsiteX3" fmla="*/ 2206483 w 2368832"/>
              <a:gd name="connsiteY3" fmla="*/ 1575021 h 3588836"/>
              <a:gd name="connsiteX4" fmla="*/ 161433 w 2368832"/>
              <a:gd name="connsiteY4" fmla="*/ 3540043 h 3588836"/>
              <a:gd name="connsiteX5" fmla="*/ 3 w 2368832"/>
              <a:gd name="connsiteY5" fmla="*/ 3470879 h 3588836"/>
              <a:gd name="connsiteX6" fmla="*/ 4289 w 2368832"/>
              <a:gd name="connsiteY6" fmla="*/ 2394875 h 3588836"/>
              <a:gd name="connsiteX7" fmla="*/ 167400 w 2368832"/>
              <a:gd name="connsiteY7" fmla="*/ 2013564 h 3588836"/>
              <a:gd name="connsiteX8" fmla="*/ 2206635 w 2368832"/>
              <a:gd name="connsiteY8" fmla="*/ 48845 h 3588836"/>
              <a:gd name="connsiteX9" fmla="*/ 2297359 w 2368832"/>
              <a:gd name="connsiteY9" fmla="*/ 22 h 358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8832" h="3588836">
                <a:moveTo>
                  <a:pt x="2297359" y="22"/>
                </a:moveTo>
                <a:cubicBezTo>
                  <a:pt x="2340499" y="-1066"/>
                  <a:pt x="2368832" y="40105"/>
                  <a:pt x="2368832" y="117857"/>
                </a:cubicBezTo>
                <a:lnTo>
                  <a:pt x="2368832" y="1193858"/>
                </a:lnTo>
                <a:cubicBezTo>
                  <a:pt x="2368832" y="1318262"/>
                  <a:pt x="2296148" y="1488872"/>
                  <a:pt x="2206483" y="1575021"/>
                </a:cubicBezTo>
                <a:lnTo>
                  <a:pt x="161433" y="3540043"/>
                </a:lnTo>
                <a:cubicBezTo>
                  <a:pt x="71768" y="3626189"/>
                  <a:pt x="-456" y="3595279"/>
                  <a:pt x="3" y="3470879"/>
                </a:cubicBezTo>
                <a:lnTo>
                  <a:pt x="4289" y="2394875"/>
                </a:lnTo>
                <a:cubicBezTo>
                  <a:pt x="4289" y="2270474"/>
                  <a:pt x="77887" y="2099861"/>
                  <a:pt x="167400" y="2013564"/>
                </a:cubicBezTo>
                <a:lnTo>
                  <a:pt x="2206635" y="48845"/>
                </a:lnTo>
                <a:cubicBezTo>
                  <a:pt x="2240260" y="16540"/>
                  <a:pt x="2271475" y="675"/>
                  <a:pt x="2297359" y="2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6FBAB1F-A836-3B29-E4DD-7F89297F3B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216" y="1160138"/>
            <a:ext cx="3429951" cy="5196454"/>
          </a:xfrm>
          <a:custGeom>
            <a:avLst/>
            <a:gdLst>
              <a:gd name="connsiteX0" fmla="*/ 3326462 w 3429951"/>
              <a:gd name="connsiteY0" fmla="*/ 31 h 5196454"/>
              <a:gd name="connsiteX1" fmla="*/ 3429951 w 3429951"/>
              <a:gd name="connsiteY1" fmla="*/ 170650 h 5196454"/>
              <a:gd name="connsiteX2" fmla="*/ 3429951 w 3429951"/>
              <a:gd name="connsiteY2" fmla="*/ 1728646 h 5196454"/>
              <a:gd name="connsiteX3" fmla="*/ 3194878 w 3429951"/>
              <a:gd name="connsiteY3" fmla="*/ 2280550 h 5196454"/>
              <a:gd name="connsiteX4" fmla="*/ 233746 w 3429951"/>
              <a:gd name="connsiteY4" fmla="*/ 5125804 h 5196454"/>
              <a:gd name="connsiteX5" fmla="*/ 4 w 3429951"/>
              <a:gd name="connsiteY5" fmla="*/ 5025658 h 5196454"/>
              <a:gd name="connsiteX6" fmla="*/ 6209 w 3429951"/>
              <a:gd name="connsiteY6" fmla="*/ 3467657 h 5196454"/>
              <a:gd name="connsiteX7" fmla="*/ 242387 w 3429951"/>
              <a:gd name="connsiteY7" fmla="*/ 2915538 h 5196454"/>
              <a:gd name="connsiteX8" fmla="*/ 3195099 w 3429951"/>
              <a:gd name="connsiteY8" fmla="*/ 70724 h 5196454"/>
              <a:gd name="connsiteX9" fmla="*/ 3326462 w 3429951"/>
              <a:gd name="connsiteY9" fmla="*/ 31 h 519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9951" h="5196454">
                <a:moveTo>
                  <a:pt x="3326462" y="31"/>
                </a:moveTo>
                <a:cubicBezTo>
                  <a:pt x="3388927" y="-1544"/>
                  <a:pt x="3429951" y="58068"/>
                  <a:pt x="3429951" y="170650"/>
                </a:cubicBezTo>
                <a:lnTo>
                  <a:pt x="3429951" y="1728646"/>
                </a:lnTo>
                <a:cubicBezTo>
                  <a:pt x="3429951" y="1908777"/>
                  <a:pt x="3324709" y="2155810"/>
                  <a:pt x="3194878" y="2280550"/>
                </a:cubicBezTo>
                <a:lnTo>
                  <a:pt x="233746" y="5125804"/>
                </a:lnTo>
                <a:cubicBezTo>
                  <a:pt x="103916" y="5250539"/>
                  <a:pt x="-661" y="5205784"/>
                  <a:pt x="4" y="5025658"/>
                </a:cubicBezTo>
                <a:lnTo>
                  <a:pt x="6209" y="3467657"/>
                </a:lnTo>
                <a:cubicBezTo>
                  <a:pt x="6209" y="3287531"/>
                  <a:pt x="112777" y="3040493"/>
                  <a:pt x="242387" y="2915538"/>
                </a:cubicBezTo>
                <a:lnTo>
                  <a:pt x="3195099" y="70724"/>
                </a:lnTo>
                <a:cubicBezTo>
                  <a:pt x="3243785" y="23948"/>
                  <a:pt x="3288983" y="976"/>
                  <a:pt x="3326462" y="3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835834-19A1-FEEB-9B2F-2793DE60A23C}"/>
              </a:ext>
            </a:extLst>
          </p:cNvPr>
          <p:cNvSpPr/>
          <p:nvPr userDrawn="1"/>
        </p:nvSpPr>
        <p:spPr>
          <a:xfrm>
            <a:off x="0" y="3069411"/>
            <a:ext cx="589402" cy="2701735"/>
          </a:xfrm>
          <a:custGeom>
            <a:avLst/>
            <a:gdLst>
              <a:gd name="connsiteX0" fmla="*/ 481847 w 589402"/>
              <a:gd name="connsiteY0" fmla="*/ 32 h 2701735"/>
              <a:gd name="connsiteX1" fmla="*/ 589402 w 589402"/>
              <a:gd name="connsiteY1" fmla="*/ 177354 h 2701735"/>
              <a:gd name="connsiteX2" fmla="*/ 589402 w 589402"/>
              <a:gd name="connsiteY2" fmla="*/ 1796558 h 2701735"/>
              <a:gd name="connsiteX3" fmla="*/ 345095 w 589402"/>
              <a:gd name="connsiteY3" fmla="*/ 2370144 h 2701735"/>
              <a:gd name="connsiteX4" fmla="*/ 0 w 589402"/>
              <a:gd name="connsiteY4" fmla="*/ 2701735 h 2701735"/>
              <a:gd name="connsiteX5" fmla="*/ 0 w 589402"/>
              <a:gd name="connsiteY5" fmla="*/ 406207 h 2701735"/>
              <a:gd name="connsiteX6" fmla="*/ 345324 w 589402"/>
              <a:gd name="connsiteY6" fmla="*/ 73502 h 2701735"/>
              <a:gd name="connsiteX7" fmla="*/ 481847 w 589402"/>
              <a:gd name="connsiteY7" fmla="*/ 32 h 270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402" h="2701735">
                <a:moveTo>
                  <a:pt x="481847" y="32"/>
                </a:moveTo>
                <a:cubicBezTo>
                  <a:pt x="546766" y="-1605"/>
                  <a:pt x="589402" y="60350"/>
                  <a:pt x="589402" y="177354"/>
                </a:cubicBezTo>
                <a:lnTo>
                  <a:pt x="589402" y="1796558"/>
                </a:lnTo>
                <a:cubicBezTo>
                  <a:pt x="589402" y="1983765"/>
                  <a:pt x="480026" y="2240504"/>
                  <a:pt x="345095" y="2370144"/>
                </a:cubicBezTo>
                <a:lnTo>
                  <a:pt x="0" y="2701735"/>
                </a:lnTo>
                <a:lnTo>
                  <a:pt x="0" y="406207"/>
                </a:lnTo>
                <a:lnTo>
                  <a:pt x="345324" y="73502"/>
                </a:lnTo>
                <a:cubicBezTo>
                  <a:pt x="395923" y="24889"/>
                  <a:pt x="442896" y="1014"/>
                  <a:pt x="481847" y="32"/>
                </a:cubicBezTo>
                <a:close/>
              </a:path>
            </a:pathLst>
          </a:custGeom>
          <a:solidFill>
            <a:srgbClr val="750D68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4B5A252A-022F-6475-E63C-40D636079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4CA45CA3-A343-CBEE-CC63-3B6DBA7621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665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rgbClr val="38B6AB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7E5838E8-6D08-6B46-D841-497CB89494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4036" y="3929918"/>
            <a:ext cx="3168183" cy="2928082"/>
          </a:xfrm>
          <a:custGeom>
            <a:avLst/>
            <a:gdLst>
              <a:gd name="connsiteX0" fmla="*/ 99941 w 3168183"/>
              <a:gd name="connsiteY0" fmla="*/ 30 h 2928082"/>
              <a:gd name="connsiteX1" fmla="*/ 226801 w 3168183"/>
              <a:gd name="connsiteY1" fmla="*/ 68299 h 2928082"/>
              <a:gd name="connsiteX2" fmla="*/ 3078293 w 3168183"/>
              <a:gd name="connsiteY2" fmla="*/ 2815594 h 2928082"/>
              <a:gd name="connsiteX3" fmla="*/ 3166736 w 3168183"/>
              <a:gd name="connsiteY3" fmla="*/ 2925352 h 2928082"/>
              <a:gd name="connsiteX4" fmla="*/ 3168183 w 3168183"/>
              <a:gd name="connsiteY4" fmla="*/ 2928082 h 2928082"/>
              <a:gd name="connsiteX5" fmla="*/ 982279 w 3168183"/>
              <a:gd name="connsiteY5" fmla="*/ 2928082 h 2928082"/>
              <a:gd name="connsiteX6" fmla="*/ 227014 w 3168183"/>
              <a:gd name="connsiteY6" fmla="*/ 2202373 h 2928082"/>
              <a:gd name="connsiteX7" fmla="*/ 0 w 3168183"/>
              <a:gd name="connsiteY7" fmla="*/ 1669388 h 2928082"/>
              <a:gd name="connsiteX8" fmla="*/ 0 w 3168183"/>
              <a:gd name="connsiteY8" fmla="*/ 164800 h 2928082"/>
              <a:gd name="connsiteX9" fmla="*/ 99941 w 3168183"/>
              <a:gd name="connsiteY9" fmla="*/ 30 h 292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183" h="2928082">
                <a:moveTo>
                  <a:pt x="99941" y="30"/>
                </a:moveTo>
                <a:cubicBezTo>
                  <a:pt x="136135" y="942"/>
                  <a:pt x="179784" y="23128"/>
                  <a:pt x="226801" y="68299"/>
                </a:cubicBezTo>
                <a:lnTo>
                  <a:pt x="3078293" y="2815594"/>
                </a:lnTo>
                <a:cubicBezTo>
                  <a:pt x="3109585" y="2845762"/>
                  <a:pt x="3139486" y="2883298"/>
                  <a:pt x="3166736" y="2925352"/>
                </a:cubicBezTo>
                <a:lnTo>
                  <a:pt x="3168183" y="2928082"/>
                </a:lnTo>
                <a:lnTo>
                  <a:pt x="982279" y="2928082"/>
                </a:lnTo>
                <a:lnTo>
                  <a:pt x="227014" y="2202373"/>
                </a:lnTo>
                <a:cubicBezTo>
                  <a:pt x="101634" y="2081909"/>
                  <a:pt x="0" y="1843344"/>
                  <a:pt x="0" y="1669388"/>
                </a:cubicBezTo>
                <a:lnTo>
                  <a:pt x="0" y="164800"/>
                </a:lnTo>
                <a:cubicBezTo>
                  <a:pt x="0" y="56078"/>
                  <a:pt x="39618" y="-1491"/>
                  <a:pt x="99941" y="3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6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1" grpId="0" animBg="1"/>
      <p:bldP spid="34" grpId="0" animBg="1"/>
      <p:bldP spid="18" grpId="0" animBg="1"/>
      <p:bldP spid="127" grpId="0"/>
      <p:bldP spid="130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 uiExpand="1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1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A59692-18AC-0E4A-B387-27824A2ADDF1}"/>
              </a:ext>
            </a:extLst>
          </p:cNvPr>
          <p:cNvSpPr/>
          <p:nvPr userDrawn="1"/>
        </p:nvSpPr>
        <p:spPr>
          <a:xfrm flipV="1">
            <a:off x="2553515" y="1903682"/>
            <a:ext cx="3400879" cy="4954318"/>
          </a:xfrm>
          <a:custGeom>
            <a:avLst/>
            <a:gdLst>
              <a:gd name="connsiteX0" fmla="*/ 101690 w 3400879"/>
              <a:gd name="connsiteY0" fmla="*/ 4954291 h 4954318"/>
              <a:gd name="connsiteX1" fmla="*/ 231765 w 3400879"/>
              <a:gd name="connsiteY1" fmla="*/ 4884267 h 4954318"/>
              <a:gd name="connsiteX2" fmla="*/ 3167799 w 3400879"/>
              <a:gd name="connsiteY2" fmla="*/ 2063128 h 4954318"/>
              <a:gd name="connsiteX3" fmla="*/ 3400879 w 3400879"/>
              <a:gd name="connsiteY3" fmla="*/ 1515903 h 4954318"/>
              <a:gd name="connsiteX4" fmla="*/ 3400879 w 3400879"/>
              <a:gd name="connsiteY4" fmla="*/ 0 h 4954318"/>
              <a:gd name="connsiteX5" fmla="*/ 3035197 w 3400879"/>
              <a:gd name="connsiteY5" fmla="*/ 0 h 4954318"/>
              <a:gd name="connsiteX6" fmla="*/ 240333 w 3400879"/>
              <a:gd name="connsiteY6" fmla="*/ 2692735 h 4954318"/>
              <a:gd name="connsiteX7" fmla="*/ 6157 w 3400879"/>
              <a:gd name="connsiteY7" fmla="*/ 3240174 h 4954318"/>
              <a:gd name="connsiteX8" fmla="*/ 4 w 3400879"/>
              <a:gd name="connsiteY8" fmla="*/ 4784970 h 4954318"/>
              <a:gd name="connsiteX9" fmla="*/ 101690 w 3400879"/>
              <a:gd name="connsiteY9" fmla="*/ 4954291 h 495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4954318">
                <a:moveTo>
                  <a:pt x="101690" y="4954291"/>
                </a:moveTo>
                <a:cubicBezTo>
                  <a:pt x="138739" y="4953393"/>
                  <a:pt x="183492" y="4930646"/>
                  <a:pt x="231765" y="4884267"/>
                </a:cubicBezTo>
                <a:lnTo>
                  <a:pt x="3167799" y="2063128"/>
                </a:lnTo>
                <a:cubicBezTo>
                  <a:pt x="3296529" y="1939446"/>
                  <a:pt x="3400879" y="1694506"/>
                  <a:pt x="3400879" y="1515903"/>
                </a:cubicBezTo>
                <a:lnTo>
                  <a:pt x="3400879" y="0"/>
                </a:lnTo>
                <a:lnTo>
                  <a:pt x="3035197" y="0"/>
                </a:lnTo>
                <a:lnTo>
                  <a:pt x="240333" y="2692735"/>
                </a:lnTo>
                <a:cubicBezTo>
                  <a:pt x="111821" y="2816630"/>
                  <a:pt x="6157" y="3061575"/>
                  <a:pt x="6157" y="3240174"/>
                </a:cubicBezTo>
                <a:lnTo>
                  <a:pt x="4" y="4784970"/>
                </a:lnTo>
                <a:cubicBezTo>
                  <a:pt x="-408" y="4896594"/>
                  <a:pt x="39942" y="4955787"/>
                  <a:pt x="101690" y="4954291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84DB3B-EE16-75C2-709B-5045D24BD3D2}"/>
              </a:ext>
            </a:extLst>
          </p:cNvPr>
          <p:cNvSpPr/>
          <p:nvPr userDrawn="1"/>
        </p:nvSpPr>
        <p:spPr>
          <a:xfrm>
            <a:off x="469027" y="0"/>
            <a:ext cx="7499182" cy="6858000"/>
          </a:xfrm>
          <a:custGeom>
            <a:avLst/>
            <a:gdLst>
              <a:gd name="connsiteX0" fmla="*/ 6872385 w 7503995"/>
              <a:gd name="connsiteY0" fmla="*/ 0 h 6845197"/>
              <a:gd name="connsiteX1" fmla="*/ 7494744 w 7503995"/>
              <a:gd name="connsiteY1" fmla="*/ 0 h 6845197"/>
              <a:gd name="connsiteX2" fmla="*/ 7499783 w 7503995"/>
              <a:gd name="connsiteY2" fmla="*/ 31741 h 6845197"/>
              <a:gd name="connsiteX3" fmla="*/ 7503995 w 7503995"/>
              <a:gd name="connsiteY3" fmla="*/ 120512 h 6845197"/>
              <a:gd name="connsiteX4" fmla="*/ 7503995 w 7503995"/>
              <a:gd name="connsiteY4" fmla="*/ 3602593 h 6845197"/>
              <a:gd name="connsiteX5" fmla="*/ 6978614 w 7503995"/>
              <a:gd name="connsiteY5" fmla="*/ 4836084 h 6845197"/>
              <a:gd name="connsiteX6" fmla="*/ 4887676 w 7503995"/>
              <a:gd name="connsiteY6" fmla="*/ 6845197 h 6845197"/>
              <a:gd name="connsiteX7" fmla="*/ 0 w 7503995"/>
              <a:gd name="connsiteY7" fmla="*/ 6845197 h 6845197"/>
              <a:gd name="connsiteX8" fmla="*/ 7318 w 7503995"/>
              <a:gd name="connsiteY8" fmla="*/ 6826013 h 6845197"/>
              <a:gd name="connsiteX9" fmla="*/ 379872 w 7503995"/>
              <a:gd name="connsiteY9" fmla="*/ 6255267 h 68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3995" h="6845197">
                <a:moveTo>
                  <a:pt x="6872385" y="0"/>
                </a:moveTo>
                <a:lnTo>
                  <a:pt x="7494744" y="0"/>
                </a:lnTo>
                <a:lnTo>
                  <a:pt x="7499783" y="31741"/>
                </a:lnTo>
                <a:cubicBezTo>
                  <a:pt x="7502563" y="59458"/>
                  <a:pt x="7503995" y="89060"/>
                  <a:pt x="7503995" y="120512"/>
                </a:cubicBezTo>
                <a:lnTo>
                  <a:pt x="7503995" y="3602593"/>
                </a:lnTo>
                <a:cubicBezTo>
                  <a:pt x="7503995" y="4005180"/>
                  <a:pt x="7268781" y="4557294"/>
                  <a:pt x="6978614" y="4836084"/>
                </a:cubicBezTo>
                <a:lnTo>
                  <a:pt x="4887676" y="6845197"/>
                </a:lnTo>
                <a:lnTo>
                  <a:pt x="0" y="6845197"/>
                </a:lnTo>
                <a:lnTo>
                  <a:pt x="7318" y="6826013"/>
                </a:lnTo>
                <a:cubicBezTo>
                  <a:pt x="103071" y="6602751"/>
                  <a:pt x="235034" y="6394902"/>
                  <a:pt x="379872" y="6255267"/>
                </a:cubicBezTo>
                <a:close/>
              </a:path>
            </a:pathLst>
          </a:custGeom>
          <a:solidFill>
            <a:srgbClr val="00A070">
              <a:alpha val="2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D3E1C-850C-C02D-1DB8-89F0D37B1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698D8-7C67-8F6E-EA48-ECE24E092CC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76C648E-DF52-0BE6-F84E-068DC417EE92}"/>
              </a:ext>
            </a:extLst>
          </p:cNvPr>
          <p:cNvSpPr/>
          <p:nvPr userDrawn="1"/>
        </p:nvSpPr>
        <p:spPr>
          <a:xfrm>
            <a:off x="0" y="2853346"/>
            <a:ext cx="3001952" cy="4004655"/>
          </a:xfrm>
          <a:custGeom>
            <a:avLst/>
            <a:gdLst>
              <a:gd name="connsiteX0" fmla="*/ 2904183 w 3001952"/>
              <a:gd name="connsiteY0" fmla="*/ 29 h 4004655"/>
              <a:gd name="connsiteX1" fmla="*/ 3001952 w 3001952"/>
              <a:gd name="connsiteY1" fmla="*/ 161218 h 4004655"/>
              <a:gd name="connsiteX2" fmla="*/ 3001952 w 3001952"/>
              <a:gd name="connsiteY2" fmla="*/ 1633097 h 4004655"/>
              <a:gd name="connsiteX3" fmla="*/ 2779873 w 3001952"/>
              <a:gd name="connsiteY3" fmla="*/ 2154495 h 4004655"/>
              <a:gd name="connsiteX4" fmla="*/ 854363 w 3001952"/>
              <a:gd name="connsiteY4" fmla="*/ 4004655 h 4004655"/>
              <a:gd name="connsiteX5" fmla="*/ 0 w 3001952"/>
              <a:gd name="connsiteY5" fmla="*/ 4004655 h 4004655"/>
              <a:gd name="connsiteX6" fmla="*/ 0 w 3001952"/>
              <a:gd name="connsiteY6" fmla="*/ 2745307 h 4004655"/>
              <a:gd name="connsiteX7" fmla="*/ 2780081 w 3001952"/>
              <a:gd name="connsiteY7" fmla="*/ 66815 h 4004655"/>
              <a:gd name="connsiteX8" fmla="*/ 2904183 w 3001952"/>
              <a:gd name="connsiteY8" fmla="*/ 29 h 40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952" h="4004655">
                <a:moveTo>
                  <a:pt x="2904183" y="29"/>
                </a:moveTo>
                <a:cubicBezTo>
                  <a:pt x="2963196" y="-1459"/>
                  <a:pt x="3001952" y="54859"/>
                  <a:pt x="3001952" y="161218"/>
                </a:cubicBezTo>
                <a:lnTo>
                  <a:pt x="3001952" y="1633097"/>
                </a:lnTo>
                <a:cubicBezTo>
                  <a:pt x="3001952" y="1803271"/>
                  <a:pt x="2902527" y="2036650"/>
                  <a:pt x="2779873" y="2154495"/>
                </a:cubicBezTo>
                <a:lnTo>
                  <a:pt x="854363" y="4004655"/>
                </a:lnTo>
                <a:lnTo>
                  <a:pt x="0" y="4004655"/>
                </a:lnTo>
                <a:lnTo>
                  <a:pt x="0" y="2745307"/>
                </a:lnTo>
                <a:lnTo>
                  <a:pt x="2780081" y="66815"/>
                </a:lnTo>
                <a:cubicBezTo>
                  <a:pt x="2826077" y="22625"/>
                  <a:pt x="2868777" y="922"/>
                  <a:pt x="2904183" y="29"/>
                </a:cubicBezTo>
                <a:close/>
              </a:path>
            </a:pathLst>
          </a:custGeom>
          <a:solidFill>
            <a:schemeClr val="accent4"/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0CAD6CE-C706-1ADE-7266-1D793CECED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91962"/>
            <a:ext cx="854789" cy="2883102"/>
          </a:xfrm>
          <a:custGeom>
            <a:avLst/>
            <a:gdLst>
              <a:gd name="connsiteX0" fmla="*/ 750943 w 854789"/>
              <a:gd name="connsiteY0" fmla="*/ 31 h 2883102"/>
              <a:gd name="connsiteX1" fmla="*/ 854789 w 854789"/>
              <a:gd name="connsiteY1" fmla="*/ 171239 h 2883102"/>
              <a:gd name="connsiteX2" fmla="*/ 854789 w 854789"/>
              <a:gd name="connsiteY2" fmla="*/ 1734608 h 2883102"/>
              <a:gd name="connsiteX3" fmla="*/ 618906 w 854789"/>
              <a:gd name="connsiteY3" fmla="*/ 2288415 h 2883102"/>
              <a:gd name="connsiteX4" fmla="*/ 0 w 854789"/>
              <a:gd name="connsiteY4" fmla="*/ 2883102 h 2883102"/>
              <a:gd name="connsiteX5" fmla="*/ 0 w 854789"/>
              <a:gd name="connsiteY5" fmla="*/ 667471 h 2883102"/>
              <a:gd name="connsiteX6" fmla="*/ 619127 w 854789"/>
              <a:gd name="connsiteY6" fmla="*/ 70968 h 2883102"/>
              <a:gd name="connsiteX7" fmla="*/ 750943 w 854789"/>
              <a:gd name="connsiteY7" fmla="*/ 31 h 288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4789" h="2883102">
                <a:moveTo>
                  <a:pt x="750943" y="31"/>
                </a:moveTo>
                <a:cubicBezTo>
                  <a:pt x="813623" y="-1549"/>
                  <a:pt x="854789" y="58269"/>
                  <a:pt x="854789" y="171239"/>
                </a:cubicBezTo>
                <a:lnTo>
                  <a:pt x="854789" y="1734608"/>
                </a:lnTo>
                <a:cubicBezTo>
                  <a:pt x="854789" y="1915360"/>
                  <a:pt x="749184" y="2163245"/>
                  <a:pt x="618906" y="2288415"/>
                </a:cubicBezTo>
                <a:lnTo>
                  <a:pt x="0" y="2883102"/>
                </a:lnTo>
                <a:lnTo>
                  <a:pt x="0" y="667471"/>
                </a:lnTo>
                <a:lnTo>
                  <a:pt x="619127" y="70968"/>
                </a:lnTo>
                <a:cubicBezTo>
                  <a:pt x="667981" y="24031"/>
                  <a:pt x="713335" y="980"/>
                  <a:pt x="750943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50AB378-581F-F9A8-4147-4DFDEF296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1588" y="2257874"/>
            <a:ext cx="3440011" cy="4600126"/>
          </a:xfrm>
          <a:custGeom>
            <a:avLst/>
            <a:gdLst>
              <a:gd name="connsiteX0" fmla="*/ 3336165 w 3440011"/>
              <a:gd name="connsiteY0" fmla="*/ 31 h 4600126"/>
              <a:gd name="connsiteX1" fmla="*/ 3440011 w 3440011"/>
              <a:gd name="connsiteY1" fmla="*/ 171239 h 4600126"/>
              <a:gd name="connsiteX2" fmla="*/ 3440011 w 3440011"/>
              <a:gd name="connsiteY2" fmla="*/ 1734608 h 4600126"/>
              <a:gd name="connsiteX3" fmla="*/ 3204128 w 3440011"/>
              <a:gd name="connsiteY3" fmla="*/ 2288415 h 4600126"/>
              <a:gd name="connsiteX4" fmla="*/ 798269 w 3440011"/>
              <a:gd name="connsiteY4" fmla="*/ 4600126 h 4600126"/>
              <a:gd name="connsiteX5" fmla="*/ 0 w 3440011"/>
              <a:gd name="connsiteY5" fmla="*/ 4600126 h 4600126"/>
              <a:gd name="connsiteX6" fmla="*/ 4463 w 3440011"/>
              <a:gd name="connsiteY6" fmla="*/ 3479617 h 4600126"/>
              <a:gd name="connsiteX7" fmla="*/ 241455 w 3440011"/>
              <a:gd name="connsiteY7" fmla="*/ 2925593 h 4600126"/>
              <a:gd name="connsiteX8" fmla="*/ 3204349 w 3440011"/>
              <a:gd name="connsiteY8" fmla="*/ 70968 h 4600126"/>
              <a:gd name="connsiteX9" fmla="*/ 3336165 w 3440011"/>
              <a:gd name="connsiteY9" fmla="*/ 31 h 460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0011" h="4600126">
                <a:moveTo>
                  <a:pt x="3336165" y="31"/>
                </a:moveTo>
                <a:cubicBezTo>
                  <a:pt x="3398846" y="-1549"/>
                  <a:pt x="3440011" y="58269"/>
                  <a:pt x="3440011" y="171239"/>
                </a:cubicBezTo>
                <a:lnTo>
                  <a:pt x="3440011" y="1734608"/>
                </a:lnTo>
                <a:cubicBezTo>
                  <a:pt x="3440011" y="1915360"/>
                  <a:pt x="3334406" y="2163245"/>
                  <a:pt x="3204128" y="2288415"/>
                </a:cubicBezTo>
                <a:lnTo>
                  <a:pt x="798269" y="4600126"/>
                </a:lnTo>
                <a:lnTo>
                  <a:pt x="0" y="4600126"/>
                </a:lnTo>
                <a:lnTo>
                  <a:pt x="4463" y="3479617"/>
                </a:lnTo>
                <a:cubicBezTo>
                  <a:pt x="4463" y="3298869"/>
                  <a:pt x="111398" y="3050979"/>
                  <a:pt x="241455" y="2925593"/>
                </a:cubicBezTo>
                <a:lnTo>
                  <a:pt x="3204349" y="70968"/>
                </a:lnTo>
                <a:cubicBezTo>
                  <a:pt x="3253204" y="24031"/>
                  <a:pt x="3298557" y="980"/>
                  <a:pt x="3336165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792340-32BE-88F6-ACE3-36C759D08793}"/>
              </a:ext>
            </a:extLst>
          </p:cNvPr>
          <p:cNvSpPr/>
          <p:nvPr userDrawn="1"/>
        </p:nvSpPr>
        <p:spPr>
          <a:xfrm flipH="1" flipV="1">
            <a:off x="5086440" y="2704513"/>
            <a:ext cx="3746773" cy="4153487"/>
          </a:xfrm>
          <a:custGeom>
            <a:avLst/>
            <a:gdLst>
              <a:gd name="connsiteX0" fmla="*/ 101690 w 3400879"/>
              <a:gd name="connsiteY0" fmla="*/ 3770019 h 3770046"/>
              <a:gd name="connsiteX1" fmla="*/ 4 w 3400879"/>
              <a:gd name="connsiteY1" fmla="*/ 3600697 h 3770046"/>
              <a:gd name="connsiteX2" fmla="*/ 6157 w 3400879"/>
              <a:gd name="connsiteY2" fmla="*/ 2055902 h 3770046"/>
              <a:gd name="connsiteX3" fmla="*/ 240333 w 3400879"/>
              <a:gd name="connsiteY3" fmla="*/ 1508463 h 3770046"/>
              <a:gd name="connsiteX4" fmla="*/ 1806008 w 3400879"/>
              <a:gd name="connsiteY4" fmla="*/ 0 h 3770046"/>
              <a:gd name="connsiteX5" fmla="*/ 3400879 w 3400879"/>
              <a:gd name="connsiteY5" fmla="*/ 0 h 3770046"/>
              <a:gd name="connsiteX6" fmla="*/ 3400879 w 3400879"/>
              <a:gd name="connsiteY6" fmla="*/ 331631 h 3770046"/>
              <a:gd name="connsiteX7" fmla="*/ 3167799 w 3400879"/>
              <a:gd name="connsiteY7" fmla="*/ 878856 h 3770046"/>
              <a:gd name="connsiteX8" fmla="*/ 231765 w 3400879"/>
              <a:gd name="connsiteY8" fmla="*/ 3699995 h 3770046"/>
              <a:gd name="connsiteX9" fmla="*/ 101690 w 3400879"/>
              <a:gd name="connsiteY9" fmla="*/ 3770019 h 377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0879" h="3770046">
                <a:moveTo>
                  <a:pt x="101690" y="3770019"/>
                </a:moveTo>
                <a:cubicBezTo>
                  <a:pt x="39942" y="3771515"/>
                  <a:pt x="-408" y="3712322"/>
                  <a:pt x="4" y="3600697"/>
                </a:cubicBezTo>
                <a:lnTo>
                  <a:pt x="6157" y="2055902"/>
                </a:lnTo>
                <a:cubicBezTo>
                  <a:pt x="6157" y="1877303"/>
                  <a:pt x="111821" y="1632358"/>
                  <a:pt x="240333" y="1508463"/>
                </a:cubicBezTo>
                <a:lnTo>
                  <a:pt x="1806008" y="0"/>
                </a:lnTo>
                <a:lnTo>
                  <a:pt x="3400879" y="0"/>
                </a:lnTo>
                <a:lnTo>
                  <a:pt x="3400879" y="331631"/>
                </a:lnTo>
                <a:cubicBezTo>
                  <a:pt x="3400879" y="510234"/>
                  <a:pt x="3296529" y="755174"/>
                  <a:pt x="3167799" y="878856"/>
                </a:cubicBezTo>
                <a:lnTo>
                  <a:pt x="231765" y="3699995"/>
                </a:lnTo>
                <a:cubicBezTo>
                  <a:pt x="183491" y="3746374"/>
                  <a:pt x="138739" y="3769121"/>
                  <a:pt x="101690" y="3770019"/>
                </a:cubicBezTo>
                <a:close/>
              </a:path>
            </a:pathLst>
          </a:custGeom>
          <a:solidFill>
            <a:schemeClr val="accent4">
              <a:alpha val="37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3441-4B8F-388F-1334-FA8345D50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2708920"/>
            <a:ext cx="4319985" cy="2441159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4DF9C5-1ACE-4653-DD2A-168090968222}"/>
              </a:ext>
            </a:extLst>
          </p:cNvPr>
          <p:cNvSpPr/>
          <p:nvPr userDrawn="1"/>
        </p:nvSpPr>
        <p:spPr>
          <a:xfrm flipV="1">
            <a:off x="5998219" y="3857193"/>
            <a:ext cx="3263724" cy="3013611"/>
          </a:xfrm>
          <a:custGeom>
            <a:avLst/>
            <a:gdLst>
              <a:gd name="connsiteX0" fmla="*/ 101690 w 3263724"/>
              <a:gd name="connsiteY0" fmla="*/ 3013584 h 3013611"/>
              <a:gd name="connsiteX1" fmla="*/ 231765 w 3263724"/>
              <a:gd name="connsiteY1" fmla="*/ 2943560 h 3013611"/>
              <a:gd name="connsiteX2" fmla="*/ 3167799 w 3263724"/>
              <a:gd name="connsiteY2" fmla="*/ 122421 h 3013611"/>
              <a:gd name="connsiteX3" fmla="*/ 3258526 w 3263724"/>
              <a:gd name="connsiteY3" fmla="*/ 9855 h 3013611"/>
              <a:gd name="connsiteX4" fmla="*/ 3263724 w 3263724"/>
              <a:gd name="connsiteY4" fmla="*/ 0 h 3013611"/>
              <a:gd name="connsiteX5" fmla="*/ 1020884 w 3263724"/>
              <a:gd name="connsiteY5" fmla="*/ 0 h 3013611"/>
              <a:gd name="connsiteX6" fmla="*/ 240333 w 3263724"/>
              <a:gd name="connsiteY6" fmla="*/ 752028 h 3013611"/>
              <a:gd name="connsiteX7" fmla="*/ 6157 w 3263724"/>
              <a:gd name="connsiteY7" fmla="*/ 1299467 h 3013611"/>
              <a:gd name="connsiteX8" fmla="*/ 4 w 3263724"/>
              <a:gd name="connsiteY8" fmla="*/ 2844263 h 3013611"/>
              <a:gd name="connsiteX9" fmla="*/ 101690 w 3263724"/>
              <a:gd name="connsiteY9" fmla="*/ 3013584 h 30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3724" h="3013611">
                <a:moveTo>
                  <a:pt x="101690" y="3013584"/>
                </a:moveTo>
                <a:cubicBezTo>
                  <a:pt x="138739" y="3012686"/>
                  <a:pt x="183492" y="2989939"/>
                  <a:pt x="231765" y="2943560"/>
                </a:cubicBezTo>
                <a:lnTo>
                  <a:pt x="3167799" y="122421"/>
                </a:lnTo>
                <a:cubicBezTo>
                  <a:pt x="3199981" y="91501"/>
                  <a:pt x="3230640" y="53002"/>
                  <a:pt x="3258526" y="9855"/>
                </a:cubicBezTo>
                <a:lnTo>
                  <a:pt x="3263724" y="0"/>
                </a:lnTo>
                <a:lnTo>
                  <a:pt x="1020884" y="0"/>
                </a:lnTo>
                <a:lnTo>
                  <a:pt x="240333" y="752028"/>
                </a:lnTo>
                <a:cubicBezTo>
                  <a:pt x="111821" y="875923"/>
                  <a:pt x="6157" y="1120868"/>
                  <a:pt x="6157" y="1299467"/>
                </a:cubicBezTo>
                <a:lnTo>
                  <a:pt x="4" y="2844263"/>
                </a:lnTo>
                <a:cubicBezTo>
                  <a:pt x="-408" y="2955887"/>
                  <a:pt x="39942" y="3015080"/>
                  <a:pt x="101690" y="3013584"/>
                </a:cubicBezTo>
                <a:close/>
              </a:path>
            </a:pathLst>
          </a:custGeom>
          <a:solidFill>
            <a:srgbClr val="00A070">
              <a:alpha val="3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6E9FE-8B81-CF95-8FC4-107CC12139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8128" y="5350924"/>
            <a:ext cx="4319985" cy="395035"/>
          </a:xfrm>
        </p:spPr>
        <p:txBody>
          <a:bodyPr tIns="0" rIns="0" bIns="0">
            <a:normAutofit/>
          </a:bodyPr>
          <a:lstStyle>
            <a:lvl1pPr>
              <a:defRPr sz="1600" b="0"/>
            </a:lvl1pPr>
          </a:lstStyle>
          <a:p>
            <a:r>
              <a:rPr lang="en-GB"/>
              <a:t>This project is financed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24420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1" grpId="0" animBg="1"/>
      <p:bldP spid="25" grpId="0" animBg="1"/>
      <p:bldP spid="26" grpId="0" animBg="1"/>
      <p:bldP spid="44" grpId="0" animBg="1"/>
      <p:bldP spid="49" grpId="0" animBg="1"/>
      <p:bldP spid="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cture Placeholder 170">
            <a:extLst>
              <a:ext uri="{FF2B5EF4-FFF2-40B4-BE49-F238E27FC236}">
                <a16:creationId xmlns:a16="http://schemas.microsoft.com/office/drawing/2014/main" id="{E39566F6-E67C-A855-340C-601E04B8FC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2468992" cy="4189512"/>
          </a:xfrm>
          <a:custGeom>
            <a:avLst/>
            <a:gdLst>
              <a:gd name="connsiteX0" fmla="*/ 2023284 w 2468992"/>
              <a:gd name="connsiteY0" fmla="*/ 0 h 4189512"/>
              <a:gd name="connsiteX1" fmla="*/ 2468992 w 2468992"/>
              <a:gd name="connsiteY1" fmla="*/ 0 h 4189512"/>
              <a:gd name="connsiteX2" fmla="*/ 2468992 w 2468992"/>
              <a:gd name="connsiteY2" fmla="*/ 1485749 h 4189512"/>
              <a:gd name="connsiteX3" fmla="*/ 2230055 w 2468992"/>
              <a:gd name="connsiteY3" fmla="*/ 2046726 h 4189512"/>
              <a:gd name="connsiteX4" fmla="*/ 0 w 2468992"/>
              <a:gd name="connsiteY4" fmla="*/ 4189512 h 4189512"/>
              <a:gd name="connsiteX5" fmla="*/ 0 w 2468992"/>
              <a:gd name="connsiteY5" fmla="*/ 1949350 h 4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8992" h="4189512">
                <a:moveTo>
                  <a:pt x="2023284" y="0"/>
                </a:moveTo>
                <a:lnTo>
                  <a:pt x="2468992" y="0"/>
                </a:lnTo>
                <a:lnTo>
                  <a:pt x="2468992" y="1485749"/>
                </a:lnTo>
                <a:cubicBezTo>
                  <a:pt x="2468992" y="1668841"/>
                  <a:pt x="2362019" y="1919936"/>
                  <a:pt x="2230055" y="2046726"/>
                </a:cubicBezTo>
                <a:lnTo>
                  <a:pt x="0" y="4189512"/>
                </a:lnTo>
                <a:lnTo>
                  <a:pt x="0" y="1949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3" name="Picture Placeholder 172">
            <a:extLst>
              <a:ext uri="{FF2B5EF4-FFF2-40B4-BE49-F238E27FC236}">
                <a16:creationId xmlns:a16="http://schemas.microsoft.com/office/drawing/2014/main" id="{0992B498-A50C-0779-1448-C4C3A12D2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14666" y="3771987"/>
            <a:ext cx="3336776" cy="3086012"/>
          </a:xfrm>
          <a:custGeom>
            <a:avLst/>
            <a:gdLst>
              <a:gd name="connsiteX0" fmla="*/ 105190 w 3336776"/>
              <a:gd name="connsiteY0" fmla="*/ 31 h 3086012"/>
              <a:gd name="connsiteX1" fmla="*/ 238713 w 3336776"/>
              <a:gd name="connsiteY1" fmla="*/ 71887 h 3086012"/>
              <a:gd name="connsiteX2" fmla="*/ 3239968 w 3336776"/>
              <a:gd name="connsiteY2" fmla="*/ 2963471 h 3086012"/>
              <a:gd name="connsiteX3" fmla="*/ 3333056 w 3336776"/>
              <a:gd name="connsiteY3" fmla="*/ 3078994 h 3086012"/>
              <a:gd name="connsiteX4" fmla="*/ 3336776 w 3336776"/>
              <a:gd name="connsiteY4" fmla="*/ 3086012 h 3086012"/>
              <a:gd name="connsiteX5" fmla="*/ 1038182 w 3336776"/>
              <a:gd name="connsiteY5" fmla="*/ 3086012 h 3086012"/>
              <a:gd name="connsiteX6" fmla="*/ 238937 w 3336776"/>
              <a:gd name="connsiteY6" fmla="*/ 2318043 h 3086012"/>
              <a:gd name="connsiteX7" fmla="*/ 0 w 3336776"/>
              <a:gd name="connsiteY7" fmla="*/ 1757066 h 3086012"/>
              <a:gd name="connsiteX8" fmla="*/ 0 w 3336776"/>
              <a:gd name="connsiteY8" fmla="*/ 173456 h 3086012"/>
              <a:gd name="connsiteX9" fmla="*/ 105190 w 3336776"/>
              <a:gd name="connsiteY9" fmla="*/ 31 h 30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6776" h="3086012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3239968" y="2963471"/>
                </a:lnTo>
                <a:cubicBezTo>
                  <a:pt x="3272903" y="2995224"/>
                  <a:pt x="3304375" y="3034732"/>
                  <a:pt x="3333056" y="3078994"/>
                </a:cubicBezTo>
                <a:lnTo>
                  <a:pt x="3336776" y="3086012"/>
                </a:lnTo>
                <a:lnTo>
                  <a:pt x="1038182" y="3086012"/>
                </a:lnTo>
                <a:lnTo>
                  <a:pt x="238937" y="2318043"/>
                </a:lnTo>
                <a:cubicBezTo>
                  <a:pt x="106972" y="2191253"/>
                  <a:pt x="0" y="1940158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4" name="Picture Placeholder 173">
            <a:extLst>
              <a:ext uri="{FF2B5EF4-FFF2-40B4-BE49-F238E27FC236}">
                <a16:creationId xmlns:a16="http://schemas.microsoft.com/office/drawing/2014/main" id="{38986D5E-6A4C-ABBA-AA85-354C99FF44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898" y="4763759"/>
            <a:ext cx="2337771" cy="2094241"/>
          </a:xfrm>
          <a:custGeom>
            <a:avLst/>
            <a:gdLst>
              <a:gd name="connsiteX0" fmla="*/ 105190 w 2337771"/>
              <a:gd name="connsiteY0" fmla="*/ 31 h 2094241"/>
              <a:gd name="connsiteX1" fmla="*/ 238713 w 2337771"/>
              <a:gd name="connsiteY1" fmla="*/ 71887 h 2094241"/>
              <a:gd name="connsiteX2" fmla="*/ 2337771 w 2337771"/>
              <a:gd name="connsiteY2" fmla="*/ 2094241 h 2094241"/>
              <a:gd name="connsiteX3" fmla="*/ 88746 w 2337771"/>
              <a:gd name="connsiteY3" fmla="*/ 2094241 h 2094241"/>
              <a:gd name="connsiteX4" fmla="*/ 69981 w 2337771"/>
              <a:gd name="connsiteY4" fmla="*/ 2058668 h 2094241"/>
              <a:gd name="connsiteX5" fmla="*/ 0 w 2337771"/>
              <a:gd name="connsiteY5" fmla="*/ 1757066 h 2094241"/>
              <a:gd name="connsiteX6" fmla="*/ 0 w 2337771"/>
              <a:gd name="connsiteY6" fmla="*/ 173456 h 2094241"/>
              <a:gd name="connsiteX7" fmla="*/ 105190 w 2337771"/>
              <a:gd name="connsiteY7" fmla="*/ 31 h 20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7771" h="2094241">
                <a:moveTo>
                  <a:pt x="105190" y="31"/>
                </a:moveTo>
                <a:cubicBezTo>
                  <a:pt x="143285" y="992"/>
                  <a:pt x="189226" y="24342"/>
                  <a:pt x="238713" y="71887"/>
                </a:cubicBezTo>
                <a:lnTo>
                  <a:pt x="2337771" y="2094241"/>
                </a:lnTo>
                <a:lnTo>
                  <a:pt x="88746" y="2094241"/>
                </a:lnTo>
                <a:lnTo>
                  <a:pt x="69981" y="2058668"/>
                </a:lnTo>
                <a:cubicBezTo>
                  <a:pt x="26743" y="1957159"/>
                  <a:pt x="0" y="1848612"/>
                  <a:pt x="0" y="1757066"/>
                </a:cubicBezTo>
                <a:lnTo>
                  <a:pt x="0" y="173456"/>
                </a:lnTo>
                <a:cubicBezTo>
                  <a:pt x="0" y="59023"/>
                  <a:pt x="41698" y="-1570"/>
                  <a:pt x="105190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E30D08F-F788-58FD-84C1-092AC2894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3952" y="1223149"/>
            <a:ext cx="5904162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272">
            <a:extLst>
              <a:ext uri="{FF2B5EF4-FFF2-40B4-BE49-F238E27FC236}">
                <a16:creationId xmlns:a16="http://schemas.microsoft.com/office/drawing/2014/main" id="{0A68684A-4D1B-CD2C-3510-FB09CCC7C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71889"/>
            <a:ext cx="3008278" cy="4979012"/>
          </a:xfrm>
          <a:custGeom>
            <a:avLst/>
            <a:gdLst>
              <a:gd name="connsiteX0" fmla="*/ 2903087 w 3008278"/>
              <a:gd name="connsiteY0" fmla="*/ 31 h 4979012"/>
              <a:gd name="connsiteX1" fmla="*/ 3008278 w 3008278"/>
              <a:gd name="connsiteY1" fmla="*/ 173456 h 4979012"/>
              <a:gd name="connsiteX2" fmla="*/ 3008278 w 3008278"/>
              <a:gd name="connsiteY2" fmla="*/ 1757066 h 4979012"/>
              <a:gd name="connsiteX3" fmla="*/ 2769341 w 3008278"/>
              <a:gd name="connsiteY3" fmla="*/ 2318044 h 4979012"/>
              <a:gd name="connsiteX4" fmla="*/ 0 w 3008278"/>
              <a:gd name="connsiteY4" fmla="*/ 4979012 h 4979012"/>
              <a:gd name="connsiteX5" fmla="*/ 0 w 3008278"/>
              <a:gd name="connsiteY5" fmla="*/ 2740246 h 4979012"/>
              <a:gd name="connsiteX6" fmla="*/ 2769564 w 3008278"/>
              <a:gd name="connsiteY6" fmla="*/ 71887 h 4979012"/>
              <a:gd name="connsiteX7" fmla="*/ 2903087 w 3008278"/>
              <a:gd name="connsiteY7" fmla="*/ 31 h 497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278" h="4979012">
                <a:moveTo>
                  <a:pt x="2903087" y="31"/>
                </a:moveTo>
                <a:cubicBezTo>
                  <a:pt x="2966579" y="-1570"/>
                  <a:pt x="3008278" y="59023"/>
                  <a:pt x="3008278" y="173456"/>
                </a:cubicBezTo>
                <a:lnTo>
                  <a:pt x="3008278" y="1757066"/>
                </a:lnTo>
                <a:cubicBezTo>
                  <a:pt x="3008278" y="1940158"/>
                  <a:pt x="2901305" y="2191253"/>
                  <a:pt x="2769341" y="2318044"/>
                </a:cubicBezTo>
                <a:lnTo>
                  <a:pt x="0" y="4979012"/>
                </a:lnTo>
                <a:lnTo>
                  <a:pt x="0" y="2740246"/>
                </a:lnTo>
                <a:lnTo>
                  <a:pt x="2769564" y="71887"/>
                </a:lnTo>
                <a:cubicBezTo>
                  <a:pt x="2819051" y="24342"/>
                  <a:pt x="2864992" y="992"/>
                  <a:pt x="2903087" y="31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  <a:lvl2pPr>
              <a:defRPr sz="100">
                <a:solidFill>
                  <a:schemeClr val="accent2"/>
                </a:solidFill>
              </a:defRPr>
            </a:lvl2pPr>
            <a:lvl3pPr>
              <a:defRPr sz="100">
                <a:solidFill>
                  <a:schemeClr val="accent2"/>
                </a:solidFill>
              </a:defRPr>
            </a:lvl3pPr>
            <a:lvl4pPr>
              <a:defRPr sz="100">
                <a:solidFill>
                  <a:schemeClr val="accent2"/>
                </a:solidFill>
              </a:defRPr>
            </a:lvl4pPr>
            <a:lvl5pPr algn="ctr">
              <a:defRPr sz="100">
                <a:solidFill>
                  <a:schemeClr val="accent2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ext Placeholder 273">
            <a:extLst>
              <a:ext uri="{FF2B5EF4-FFF2-40B4-BE49-F238E27FC236}">
                <a16:creationId xmlns:a16="http://schemas.microsoft.com/office/drawing/2014/main" id="{9180577A-0F2A-DFC9-F5B4-E28B4EB68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293095"/>
            <a:ext cx="1581031" cy="2395295"/>
          </a:xfrm>
          <a:custGeom>
            <a:avLst/>
            <a:gdLst>
              <a:gd name="connsiteX0" fmla="*/ 1994280 w 2056324"/>
              <a:gd name="connsiteY0" fmla="*/ 19 h 3115375"/>
              <a:gd name="connsiteX1" fmla="*/ 2056324 w 2056324"/>
              <a:gd name="connsiteY1" fmla="*/ 102309 h 3115375"/>
              <a:gd name="connsiteX2" fmla="*/ 2056324 w 2056324"/>
              <a:gd name="connsiteY2" fmla="*/ 1036357 h 3115375"/>
              <a:gd name="connsiteX3" fmla="*/ 1915394 w 2056324"/>
              <a:gd name="connsiteY3" fmla="*/ 1367234 h 3115375"/>
              <a:gd name="connsiteX4" fmla="*/ 140135 w 2056324"/>
              <a:gd name="connsiteY4" fmla="*/ 3073019 h 3115375"/>
              <a:gd name="connsiteX5" fmla="*/ 2 w 2056324"/>
              <a:gd name="connsiteY5" fmla="*/ 3012980 h 3115375"/>
              <a:gd name="connsiteX6" fmla="*/ 3723 w 2056324"/>
              <a:gd name="connsiteY6" fmla="*/ 2078928 h 3115375"/>
              <a:gd name="connsiteX7" fmla="*/ 145316 w 2056324"/>
              <a:gd name="connsiteY7" fmla="*/ 1747922 h 3115375"/>
              <a:gd name="connsiteX8" fmla="*/ 1915526 w 2056324"/>
              <a:gd name="connsiteY8" fmla="*/ 42401 h 3115375"/>
              <a:gd name="connsiteX9" fmla="*/ 1994280 w 2056324"/>
              <a:gd name="connsiteY9" fmla="*/ 19 h 31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6324" h="3115375">
                <a:moveTo>
                  <a:pt x="1994280" y="19"/>
                </a:moveTo>
                <a:cubicBezTo>
                  <a:pt x="2031729" y="-925"/>
                  <a:pt x="2056324" y="34814"/>
                  <a:pt x="2056324" y="102309"/>
                </a:cubicBezTo>
                <a:lnTo>
                  <a:pt x="2056324" y="1036357"/>
                </a:lnTo>
                <a:cubicBezTo>
                  <a:pt x="2056324" y="1144349"/>
                  <a:pt x="1993229" y="1292451"/>
                  <a:pt x="1915394" y="1367234"/>
                </a:cubicBezTo>
                <a:lnTo>
                  <a:pt x="140135" y="3073019"/>
                </a:lnTo>
                <a:cubicBezTo>
                  <a:pt x="62300" y="3147800"/>
                  <a:pt x="-397" y="3120969"/>
                  <a:pt x="2" y="3012980"/>
                </a:cubicBezTo>
                <a:lnTo>
                  <a:pt x="3723" y="2078928"/>
                </a:lnTo>
                <a:cubicBezTo>
                  <a:pt x="3723" y="1970939"/>
                  <a:pt x="67612" y="1822835"/>
                  <a:pt x="145316" y="1747922"/>
                </a:cubicBezTo>
                <a:lnTo>
                  <a:pt x="1915526" y="42401"/>
                </a:lnTo>
                <a:cubicBezTo>
                  <a:pt x="1944714" y="14358"/>
                  <a:pt x="1971811" y="586"/>
                  <a:pt x="1994280" y="1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4">
                    <a:alpha val="0"/>
                  </a:schemeClr>
                </a:solidFill>
              </a:defRPr>
            </a:lvl1pPr>
            <a:lvl2pPr>
              <a:defRPr sz="100">
                <a:solidFill>
                  <a:schemeClr val="accent4">
                    <a:alpha val="0"/>
                  </a:schemeClr>
                </a:solidFill>
              </a:defRPr>
            </a:lvl2pPr>
            <a:lvl3pPr>
              <a:defRPr sz="100">
                <a:solidFill>
                  <a:schemeClr val="accent4">
                    <a:alpha val="0"/>
                  </a:schemeClr>
                </a:solidFill>
              </a:defRPr>
            </a:lvl3pPr>
            <a:lvl4pPr>
              <a:defRPr sz="100">
                <a:solidFill>
                  <a:schemeClr val="accent4">
                    <a:alpha val="0"/>
                  </a:schemeClr>
                </a:solidFill>
              </a:defRPr>
            </a:lvl4pPr>
            <a:lvl5pPr>
              <a:defRPr sz="100">
                <a:solidFill>
                  <a:schemeClr val="accent4">
                    <a:alpha val="0"/>
                  </a:schemeClr>
                </a:solidFill>
              </a:defRPr>
            </a:lvl5pPr>
          </a:lstStyle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16DFF-A34B-DDDB-C64E-BC48079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386" y="332657"/>
            <a:ext cx="5892296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0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Placeholder 274">
            <a:extLst>
              <a:ext uri="{FF2B5EF4-FFF2-40B4-BE49-F238E27FC236}">
                <a16:creationId xmlns:a16="http://schemas.microsoft.com/office/drawing/2014/main" id="{5C4F1F97-E65D-A420-9EA6-EEDF7BE680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9011" y="251884"/>
            <a:ext cx="3952991" cy="6606117"/>
          </a:xfrm>
          <a:custGeom>
            <a:avLst/>
            <a:gdLst>
              <a:gd name="connsiteX0" fmla="*/ 3952991 w 3952991"/>
              <a:gd name="connsiteY0" fmla="*/ 0 h 6606117"/>
              <a:gd name="connsiteX1" fmla="*/ 3952991 w 3952991"/>
              <a:gd name="connsiteY1" fmla="*/ 3536651 h 6606117"/>
              <a:gd name="connsiteX2" fmla="*/ 3952991 w 3952991"/>
              <a:gd name="connsiteY2" fmla="*/ 6606117 h 6606117"/>
              <a:gd name="connsiteX3" fmla="*/ 0 w 3952991"/>
              <a:gd name="connsiteY3" fmla="*/ 6606117 h 6606117"/>
              <a:gd name="connsiteX4" fmla="*/ 9106 w 3952991"/>
              <a:gd name="connsiteY4" fmla="*/ 4319713 h 6606117"/>
              <a:gd name="connsiteX5" fmla="*/ 387448 w 3952991"/>
              <a:gd name="connsiteY5" fmla="*/ 3435252 h 660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991" h="6606117">
                <a:moveTo>
                  <a:pt x="3952991" y="0"/>
                </a:moveTo>
                <a:lnTo>
                  <a:pt x="3952991" y="3536651"/>
                </a:lnTo>
                <a:lnTo>
                  <a:pt x="3952991" y="6606117"/>
                </a:lnTo>
                <a:lnTo>
                  <a:pt x="0" y="6606117"/>
                </a:lnTo>
                <a:lnTo>
                  <a:pt x="9106" y="4319713"/>
                </a:lnTo>
                <a:cubicBezTo>
                  <a:pt x="9106" y="4031162"/>
                  <a:pt x="179820" y="3635422"/>
                  <a:pt x="387448" y="3435252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16">
            <a:extLst>
              <a:ext uri="{FF2B5EF4-FFF2-40B4-BE49-F238E27FC236}">
                <a16:creationId xmlns:a16="http://schemas.microsoft.com/office/drawing/2014/main" id="{FE741B7C-1877-C14A-65A1-B5A7A0F0B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223149"/>
            <a:ext cx="7085111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itle 6">
            <a:extLst>
              <a:ext uri="{FF2B5EF4-FFF2-40B4-BE49-F238E27FC236}">
                <a16:creationId xmlns:a16="http://schemas.microsoft.com/office/drawing/2014/main" id="{F153063D-FAFB-D531-4E8A-CD5CE1D2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7070872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6" name="Text Placeholder 275">
            <a:extLst>
              <a:ext uri="{FF2B5EF4-FFF2-40B4-BE49-F238E27FC236}">
                <a16:creationId xmlns:a16="http://schemas.microsoft.com/office/drawing/2014/main" id="{01A522C6-5F9C-369D-76E7-540BC24E3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4450" y="586169"/>
            <a:ext cx="1757550" cy="3862863"/>
          </a:xfrm>
          <a:custGeom>
            <a:avLst/>
            <a:gdLst>
              <a:gd name="connsiteX0" fmla="*/ 108677 w 1757550"/>
              <a:gd name="connsiteY0" fmla="*/ 30 h 3862863"/>
              <a:gd name="connsiteX1" fmla="*/ 247691 w 1757550"/>
              <a:gd name="connsiteY1" fmla="*/ 74865 h 3862863"/>
              <a:gd name="connsiteX2" fmla="*/ 1757550 w 1757550"/>
              <a:gd name="connsiteY2" fmla="*/ 1525639 h 3862863"/>
              <a:gd name="connsiteX3" fmla="*/ 1757550 w 1757550"/>
              <a:gd name="connsiteY3" fmla="*/ 3862863 h 3862863"/>
              <a:gd name="connsiteX4" fmla="*/ 256848 w 1757550"/>
              <a:gd name="connsiteY4" fmla="*/ 2416999 h 3862863"/>
              <a:gd name="connsiteX5" fmla="*/ 6579 w 1757550"/>
              <a:gd name="connsiteY5" fmla="*/ 1831940 h 3862863"/>
              <a:gd name="connsiteX6" fmla="*/ 4 w 1757550"/>
              <a:gd name="connsiteY6" fmla="*/ 180987 h 3862863"/>
              <a:gd name="connsiteX7" fmla="*/ 71992 w 1757550"/>
              <a:gd name="connsiteY7" fmla="*/ 6783 h 3862863"/>
              <a:gd name="connsiteX8" fmla="*/ 108677 w 1757550"/>
              <a:gd name="connsiteY8" fmla="*/ 30 h 386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550" h="386286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1757550" y="1525639"/>
                </a:lnTo>
                <a:lnTo>
                  <a:pt x="1757550" y="3862863"/>
                </a:ln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348" y="85550"/>
                  <a:pt x="27179" y="25976"/>
                  <a:pt x="71992" y="6783"/>
                </a:cubicBezTo>
                <a:cubicBezTo>
                  <a:pt x="83195" y="1985"/>
                  <a:pt x="95479" y="-290"/>
                  <a:pt x="108677" y="3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5" name="Picture Placeholder 174">
            <a:extLst>
              <a:ext uri="{FF2B5EF4-FFF2-40B4-BE49-F238E27FC236}">
                <a16:creationId xmlns:a16="http://schemas.microsoft.com/office/drawing/2014/main" id="{C8DB182E-FFC4-114D-A745-513657A198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2858" y="353298"/>
            <a:ext cx="3634587" cy="5506483"/>
          </a:xfrm>
          <a:custGeom>
            <a:avLst/>
            <a:gdLst>
              <a:gd name="connsiteX0" fmla="*/ 108677 w 3634587"/>
              <a:gd name="connsiteY0" fmla="*/ 30 h 5506483"/>
              <a:gd name="connsiteX1" fmla="*/ 247691 w 3634587"/>
              <a:gd name="connsiteY1" fmla="*/ 74865 h 5506483"/>
              <a:gd name="connsiteX2" fmla="*/ 3385489 w 3634587"/>
              <a:gd name="connsiteY2" fmla="*/ 3089872 h 5506483"/>
              <a:gd name="connsiteX3" fmla="*/ 3634587 w 3634587"/>
              <a:gd name="connsiteY3" fmla="*/ 3674704 h 5506483"/>
              <a:gd name="connsiteX4" fmla="*/ 3634587 w 3634587"/>
              <a:gd name="connsiteY4" fmla="*/ 5325652 h 5506483"/>
              <a:gd name="connsiteX5" fmla="*/ 3385723 w 3634587"/>
              <a:gd name="connsiteY5" fmla="*/ 5431540 h 5506483"/>
              <a:gd name="connsiteX6" fmla="*/ 256848 w 3634587"/>
              <a:gd name="connsiteY6" fmla="*/ 2416999 h 5506483"/>
              <a:gd name="connsiteX7" fmla="*/ 6579 w 3634587"/>
              <a:gd name="connsiteY7" fmla="*/ 1831940 h 5506483"/>
              <a:gd name="connsiteX8" fmla="*/ 4 w 3634587"/>
              <a:gd name="connsiteY8" fmla="*/ 180987 h 5506483"/>
              <a:gd name="connsiteX9" fmla="*/ 108677 w 3634587"/>
              <a:gd name="connsiteY9" fmla="*/ 30 h 55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4587" h="550648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3385489" y="3089872"/>
                </a:lnTo>
                <a:cubicBezTo>
                  <a:pt x="3523065" y="3222054"/>
                  <a:pt x="3634587" y="3483826"/>
                  <a:pt x="3634587" y="3674704"/>
                </a:cubicBezTo>
                <a:lnTo>
                  <a:pt x="3634587" y="5325652"/>
                </a:lnTo>
                <a:cubicBezTo>
                  <a:pt x="3634587" y="5516530"/>
                  <a:pt x="3523299" y="5563717"/>
                  <a:pt x="3385723" y="5431540"/>
                </a:cubicBez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437" y="61691"/>
                  <a:pt x="42686" y="-1570"/>
                  <a:pt x="108677" y="3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2" name="Picture Placeholder 181">
            <a:extLst>
              <a:ext uri="{FF2B5EF4-FFF2-40B4-BE49-F238E27FC236}">
                <a16:creationId xmlns:a16="http://schemas.microsoft.com/office/drawing/2014/main" id="{5F0494F4-61BF-0CAE-EF1E-9F19E95E2C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40909" y="1787732"/>
            <a:ext cx="666536" cy="1767448"/>
          </a:xfrm>
          <a:custGeom>
            <a:avLst/>
            <a:gdLst>
              <a:gd name="connsiteX0" fmla="*/ 666536 w 666536"/>
              <a:gd name="connsiteY0" fmla="*/ 0 h 1767448"/>
              <a:gd name="connsiteX1" fmla="*/ 666536 w 666536"/>
              <a:gd name="connsiteY1" fmla="*/ 1211608 h 1767448"/>
              <a:gd name="connsiteX2" fmla="*/ 128469 w 666536"/>
              <a:gd name="connsiteY2" fmla="*/ 1728619 h 1767448"/>
              <a:gd name="connsiteX3" fmla="*/ 2 w 666536"/>
              <a:gd name="connsiteY3" fmla="*/ 1673577 h 1767448"/>
              <a:gd name="connsiteX4" fmla="*/ 3413 w 666536"/>
              <a:gd name="connsiteY4" fmla="*/ 817280 h 1767448"/>
              <a:gd name="connsiteX5" fmla="*/ 133219 w 666536"/>
              <a:gd name="connsiteY5" fmla="*/ 513829 h 17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536" h="1767448">
                <a:moveTo>
                  <a:pt x="666536" y="0"/>
                </a:moveTo>
                <a:lnTo>
                  <a:pt x="666536" y="1211608"/>
                </a:lnTo>
                <a:lnTo>
                  <a:pt x="128469" y="1728619"/>
                </a:lnTo>
                <a:cubicBezTo>
                  <a:pt x="57113" y="1797174"/>
                  <a:pt x="-364" y="1772576"/>
                  <a:pt x="2" y="1673577"/>
                </a:cubicBezTo>
                <a:lnTo>
                  <a:pt x="3413" y="817280"/>
                </a:lnTo>
                <a:cubicBezTo>
                  <a:pt x="3413" y="718281"/>
                  <a:pt x="61983" y="582505"/>
                  <a:pt x="133219" y="51382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8" name="Picture Placeholder 177">
            <a:extLst>
              <a:ext uri="{FF2B5EF4-FFF2-40B4-BE49-F238E27FC236}">
                <a16:creationId xmlns:a16="http://schemas.microsoft.com/office/drawing/2014/main" id="{C6C9A0FA-8556-275A-2BBA-2E78B6965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0800000" flipV="1">
            <a:off x="7674397" y="3408318"/>
            <a:ext cx="3743174" cy="3441037"/>
          </a:xfrm>
          <a:custGeom>
            <a:avLst/>
            <a:gdLst>
              <a:gd name="connsiteX0" fmla="*/ 119273 w 3743174"/>
              <a:gd name="connsiteY0" fmla="*/ 36 h 3441037"/>
              <a:gd name="connsiteX1" fmla="*/ 0 w 3743174"/>
              <a:gd name="connsiteY1" fmla="*/ 196679 h 3441037"/>
              <a:gd name="connsiteX2" fmla="*/ 0 w 3743174"/>
              <a:gd name="connsiteY2" fmla="*/ 1992304 h 3441037"/>
              <a:gd name="connsiteX3" fmla="*/ 270926 w 3743174"/>
              <a:gd name="connsiteY3" fmla="*/ 2628386 h 3441037"/>
              <a:gd name="connsiteX4" fmla="*/ 1116674 w 3743174"/>
              <a:gd name="connsiteY4" fmla="*/ 3441037 h 3441037"/>
              <a:gd name="connsiteX5" fmla="*/ 3743174 w 3743174"/>
              <a:gd name="connsiteY5" fmla="*/ 3441037 h 3441037"/>
              <a:gd name="connsiteX6" fmla="*/ 3728321 w 3743174"/>
              <a:gd name="connsiteY6" fmla="*/ 3420399 h 3441037"/>
              <a:gd name="connsiteX7" fmla="*/ 3673737 w 3743174"/>
              <a:gd name="connsiteY7" fmla="*/ 3360224 h 3441037"/>
              <a:gd name="connsiteX8" fmla="*/ 270672 w 3743174"/>
              <a:gd name="connsiteY8" fmla="*/ 81512 h 3441037"/>
              <a:gd name="connsiteX9" fmla="*/ 119273 w 3743174"/>
              <a:gd name="connsiteY9" fmla="*/ 36 h 344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3174" h="3441037">
                <a:moveTo>
                  <a:pt x="119273" y="36"/>
                </a:moveTo>
                <a:cubicBezTo>
                  <a:pt x="47281" y="-1779"/>
                  <a:pt x="0" y="66926"/>
                  <a:pt x="0" y="196679"/>
                </a:cubicBezTo>
                <a:lnTo>
                  <a:pt x="0" y="1992304"/>
                </a:lnTo>
                <a:cubicBezTo>
                  <a:pt x="0" y="2199909"/>
                  <a:pt x="121294" y="2484621"/>
                  <a:pt x="270926" y="2628386"/>
                </a:cubicBezTo>
                <a:lnTo>
                  <a:pt x="1116674" y="3441037"/>
                </a:lnTo>
                <a:lnTo>
                  <a:pt x="3743174" y="3441037"/>
                </a:lnTo>
                <a:lnTo>
                  <a:pt x="3728321" y="3420399"/>
                </a:lnTo>
                <a:cubicBezTo>
                  <a:pt x="3710666" y="3398426"/>
                  <a:pt x="3692409" y="3378226"/>
                  <a:pt x="3673737" y="3360224"/>
                </a:cubicBezTo>
                <a:lnTo>
                  <a:pt x="270672" y="81512"/>
                </a:lnTo>
                <a:cubicBezTo>
                  <a:pt x="214560" y="27602"/>
                  <a:pt x="162469" y="1126"/>
                  <a:pt x="119273" y="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21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 Placeholder 274">
            <a:extLst>
              <a:ext uri="{FF2B5EF4-FFF2-40B4-BE49-F238E27FC236}">
                <a16:creationId xmlns:a16="http://schemas.microsoft.com/office/drawing/2014/main" id="{5C4F1F97-E65D-A420-9EA6-EEDF7BE680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9011" y="251884"/>
            <a:ext cx="3952991" cy="6606117"/>
          </a:xfrm>
          <a:custGeom>
            <a:avLst/>
            <a:gdLst>
              <a:gd name="connsiteX0" fmla="*/ 3952991 w 3952991"/>
              <a:gd name="connsiteY0" fmla="*/ 0 h 6606117"/>
              <a:gd name="connsiteX1" fmla="*/ 3952991 w 3952991"/>
              <a:gd name="connsiteY1" fmla="*/ 3536651 h 6606117"/>
              <a:gd name="connsiteX2" fmla="*/ 3952991 w 3952991"/>
              <a:gd name="connsiteY2" fmla="*/ 6606117 h 6606117"/>
              <a:gd name="connsiteX3" fmla="*/ 0 w 3952991"/>
              <a:gd name="connsiteY3" fmla="*/ 6606117 h 6606117"/>
              <a:gd name="connsiteX4" fmla="*/ 9106 w 3952991"/>
              <a:gd name="connsiteY4" fmla="*/ 4319713 h 6606117"/>
              <a:gd name="connsiteX5" fmla="*/ 387448 w 3952991"/>
              <a:gd name="connsiteY5" fmla="*/ 3435252 h 660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991" h="6606117">
                <a:moveTo>
                  <a:pt x="3952991" y="0"/>
                </a:moveTo>
                <a:lnTo>
                  <a:pt x="3952991" y="3536651"/>
                </a:lnTo>
                <a:lnTo>
                  <a:pt x="3952991" y="6606117"/>
                </a:lnTo>
                <a:lnTo>
                  <a:pt x="0" y="6606117"/>
                </a:lnTo>
                <a:lnTo>
                  <a:pt x="9106" y="4319713"/>
                </a:lnTo>
                <a:cubicBezTo>
                  <a:pt x="9106" y="4031162"/>
                  <a:pt x="179820" y="3635422"/>
                  <a:pt x="387448" y="3435252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6" name="Slide Number Placeholder 5">
            <a:extLst>
              <a:ext uri="{FF2B5EF4-FFF2-40B4-BE49-F238E27FC236}">
                <a16:creationId xmlns:a16="http://schemas.microsoft.com/office/drawing/2014/main" id="{6522F757-6621-1CFE-338A-EC6FC4EEA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Text Placeholder 16">
            <a:extLst>
              <a:ext uri="{FF2B5EF4-FFF2-40B4-BE49-F238E27FC236}">
                <a16:creationId xmlns:a16="http://schemas.microsoft.com/office/drawing/2014/main" id="{FE741B7C-1877-C14A-65A1-B5A7A0F0B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223149"/>
            <a:ext cx="7085111" cy="5014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4" name="Title 6">
            <a:extLst>
              <a:ext uri="{FF2B5EF4-FFF2-40B4-BE49-F238E27FC236}">
                <a16:creationId xmlns:a16="http://schemas.microsoft.com/office/drawing/2014/main" id="{F153063D-FAFB-D531-4E8A-CD5CE1D2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7070872" cy="7566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6" name="Text Placeholder 275">
            <a:extLst>
              <a:ext uri="{FF2B5EF4-FFF2-40B4-BE49-F238E27FC236}">
                <a16:creationId xmlns:a16="http://schemas.microsoft.com/office/drawing/2014/main" id="{01A522C6-5F9C-369D-76E7-540BC24E3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34450" y="586169"/>
            <a:ext cx="1757550" cy="3862863"/>
          </a:xfrm>
          <a:custGeom>
            <a:avLst/>
            <a:gdLst>
              <a:gd name="connsiteX0" fmla="*/ 108677 w 1757550"/>
              <a:gd name="connsiteY0" fmla="*/ 30 h 3862863"/>
              <a:gd name="connsiteX1" fmla="*/ 247691 w 1757550"/>
              <a:gd name="connsiteY1" fmla="*/ 74865 h 3862863"/>
              <a:gd name="connsiteX2" fmla="*/ 1757550 w 1757550"/>
              <a:gd name="connsiteY2" fmla="*/ 1525639 h 3862863"/>
              <a:gd name="connsiteX3" fmla="*/ 1757550 w 1757550"/>
              <a:gd name="connsiteY3" fmla="*/ 3862863 h 3862863"/>
              <a:gd name="connsiteX4" fmla="*/ 256848 w 1757550"/>
              <a:gd name="connsiteY4" fmla="*/ 2416999 h 3862863"/>
              <a:gd name="connsiteX5" fmla="*/ 6579 w 1757550"/>
              <a:gd name="connsiteY5" fmla="*/ 1831940 h 3862863"/>
              <a:gd name="connsiteX6" fmla="*/ 4 w 1757550"/>
              <a:gd name="connsiteY6" fmla="*/ 180987 h 3862863"/>
              <a:gd name="connsiteX7" fmla="*/ 71992 w 1757550"/>
              <a:gd name="connsiteY7" fmla="*/ 6783 h 3862863"/>
              <a:gd name="connsiteX8" fmla="*/ 108677 w 1757550"/>
              <a:gd name="connsiteY8" fmla="*/ 30 h 386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550" h="386286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1757550" y="1525639"/>
                </a:lnTo>
                <a:lnTo>
                  <a:pt x="1757550" y="3862863"/>
                </a:ln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348" y="85550"/>
                  <a:pt x="27179" y="25976"/>
                  <a:pt x="71992" y="6783"/>
                </a:cubicBezTo>
                <a:cubicBezTo>
                  <a:pt x="83195" y="1985"/>
                  <a:pt x="95479" y="-290"/>
                  <a:pt x="108677" y="3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75" name="Picture Placeholder 174">
            <a:extLst>
              <a:ext uri="{FF2B5EF4-FFF2-40B4-BE49-F238E27FC236}">
                <a16:creationId xmlns:a16="http://schemas.microsoft.com/office/drawing/2014/main" id="{C8DB182E-FFC4-114D-A745-513657A198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2858" y="353298"/>
            <a:ext cx="3634587" cy="5506483"/>
          </a:xfrm>
          <a:custGeom>
            <a:avLst/>
            <a:gdLst>
              <a:gd name="connsiteX0" fmla="*/ 108677 w 3634587"/>
              <a:gd name="connsiteY0" fmla="*/ 30 h 5506483"/>
              <a:gd name="connsiteX1" fmla="*/ 247691 w 3634587"/>
              <a:gd name="connsiteY1" fmla="*/ 74865 h 5506483"/>
              <a:gd name="connsiteX2" fmla="*/ 3385489 w 3634587"/>
              <a:gd name="connsiteY2" fmla="*/ 3089872 h 5506483"/>
              <a:gd name="connsiteX3" fmla="*/ 3634587 w 3634587"/>
              <a:gd name="connsiteY3" fmla="*/ 3674704 h 5506483"/>
              <a:gd name="connsiteX4" fmla="*/ 3634587 w 3634587"/>
              <a:gd name="connsiteY4" fmla="*/ 5325652 h 5506483"/>
              <a:gd name="connsiteX5" fmla="*/ 3385723 w 3634587"/>
              <a:gd name="connsiteY5" fmla="*/ 5431540 h 5506483"/>
              <a:gd name="connsiteX6" fmla="*/ 256848 w 3634587"/>
              <a:gd name="connsiteY6" fmla="*/ 2416999 h 5506483"/>
              <a:gd name="connsiteX7" fmla="*/ 6579 w 3634587"/>
              <a:gd name="connsiteY7" fmla="*/ 1831940 h 5506483"/>
              <a:gd name="connsiteX8" fmla="*/ 4 w 3634587"/>
              <a:gd name="connsiteY8" fmla="*/ 180987 h 5506483"/>
              <a:gd name="connsiteX9" fmla="*/ 108677 w 3634587"/>
              <a:gd name="connsiteY9" fmla="*/ 30 h 55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34587" h="5506483">
                <a:moveTo>
                  <a:pt x="108677" y="30"/>
                </a:moveTo>
                <a:cubicBezTo>
                  <a:pt x="148272" y="989"/>
                  <a:pt x="196100" y="25299"/>
                  <a:pt x="247691" y="74865"/>
                </a:cubicBezTo>
                <a:lnTo>
                  <a:pt x="3385489" y="3089872"/>
                </a:lnTo>
                <a:cubicBezTo>
                  <a:pt x="3523065" y="3222054"/>
                  <a:pt x="3634587" y="3483826"/>
                  <a:pt x="3634587" y="3674704"/>
                </a:cubicBezTo>
                <a:lnTo>
                  <a:pt x="3634587" y="5325652"/>
                </a:lnTo>
                <a:cubicBezTo>
                  <a:pt x="3634587" y="5516530"/>
                  <a:pt x="3523299" y="5563717"/>
                  <a:pt x="3385723" y="5431540"/>
                </a:cubicBezTo>
                <a:lnTo>
                  <a:pt x="256848" y="2416999"/>
                </a:lnTo>
                <a:cubicBezTo>
                  <a:pt x="119505" y="2284590"/>
                  <a:pt x="6579" y="2022812"/>
                  <a:pt x="6579" y="1831940"/>
                </a:cubicBezTo>
                <a:lnTo>
                  <a:pt x="4" y="180987"/>
                </a:lnTo>
                <a:cubicBezTo>
                  <a:pt x="-437" y="61691"/>
                  <a:pt x="42686" y="-1570"/>
                  <a:pt x="108677" y="3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2" name="Picture Placeholder 181">
            <a:extLst>
              <a:ext uri="{FF2B5EF4-FFF2-40B4-BE49-F238E27FC236}">
                <a16:creationId xmlns:a16="http://schemas.microsoft.com/office/drawing/2014/main" id="{5F0494F4-61BF-0CAE-EF1E-9F19E95E2C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40909" y="1787732"/>
            <a:ext cx="666536" cy="1767448"/>
          </a:xfrm>
          <a:custGeom>
            <a:avLst/>
            <a:gdLst>
              <a:gd name="connsiteX0" fmla="*/ 666536 w 666536"/>
              <a:gd name="connsiteY0" fmla="*/ 0 h 1767448"/>
              <a:gd name="connsiteX1" fmla="*/ 666536 w 666536"/>
              <a:gd name="connsiteY1" fmla="*/ 1211608 h 1767448"/>
              <a:gd name="connsiteX2" fmla="*/ 128469 w 666536"/>
              <a:gd name="connsiteY2" fmla="*/ 1728619 h 1767448"/>
              <a:gd name="connsiteX3" fmla="*/ 2 w 666536"/>
              <a:gd name="connsiteY3" fmla="*/ 1673577 h 1767448"/>
              <a:gd name="connsiteX4" fmla="*/ 3413 w 666536"/>
              <a:gd name="connsiteY4" fmla="*/ 817280 h 1767448"/>
              <a:gd name="connsiteX5" fmla="*/ 133219 w 666536"/>
              <a:gd name="connsiteY5" fmla="*/ 513829 h 17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536" h="1767448">
                <a:moveTo>
                  <a:pt x="666536" y="0"/>
                </a:moveTo>
                <a:lnTo>
                  <a:pt x="666536" y="1211608"/>
                </a:lnTo>
                <a:lnTo>
                  <a:pt x="128469" y="1728619"/>
                </a:lnTo>
                <a:cubicBezTo>
                  <a:pt x="57113" y="1797174"/>
                  <a:pt x="-364" y="1772576"/>
                  <a:pt x="2" y="1673577"/>
                </a:cubicBezTo>
                <a:lnTo>
                  <a:pt x="3413" y="817280"/>
                </a:lnTo>
                <a:cubicBezTo>
                  <a:pt x="3413" y="718281"/>
                  <a:pt x="61983" y="582505"/>
                  <a:pt x="133219" y="51382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78" name="Picture Placeholder 177">
            <a:extLst>
              <a:ext uri="{FF2B5EF4-FFF2-40B4-BE49-F238E27FC236}">
                <a16:creationId xmlns:a16="http://schemas.microsoft.com/office/drawing/2014/main" id="{C6C9A0FA-8556-275A-2BBA-2E78B6965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0800000" flipV="1">
            <a:off x="7674397" y="3408318"/>
            <a:ext cx="3743174" cy="3441037"/>
          </a:xfrm>
          <a:custGeom>
            <a:avLst/>
            <a:gdLst>
              <a:gd name="connsiteX0" fmla="*/ 119273 w 3743174"/>
              <a:gd name="connsiteY0" fmla="*/ 36 h 3441037"/>
              <a:gd name="connsiteX1" fmla="*/ 0 w 3743174"/>
              <a:gd name="connsiteY1" fmla="*/ 196679 h 3441037"/>
              <a:gd name="connsiteX2" fmla="*/ 0 w 3743174"/>
              <a:gd name="connsiteY2" fmla="*/ 1992304 h 3441037"/>
              <a:gd name="connsiteX3" fmla="*/ 270926 w 3743174"/>
              <a:gd name="connsiteY3" fmla="*/ 2628386 h 3441037"/>
              <a:gd name="connsiteX4" fmla="*/ 1116674 w 3743174"/>
              <a:gd name="connsiteY4" fmla="*/ 3441037 h 3441037"/>
              <a:gd name="connsiteX5" fmla="*/ 3743174 w 3743174"/>
              <a:gd name="connsiteY5" fmla="*/ 3441037 h 3441037"/>
              <a:gd name="connsiteX6" fmla="*/ 3728321 w 3743174"/>
              <a:gd name="connsiteY6" fmla="*/ 3420399 h 3441037"/>
              <a:gd name="connsiteX7" fmla="*/ 3673737 w 3743174"/>
              <a:gd name="connsiteY7" fmla="*/ 3360224 h 3441037"/>
              <a:gd name="connsiteX8" fmla="*/ 270672 w 3743174"/>
              <a:gd name="connsiteY8" fmla="*/ 81512 h 3441037"/>
              <a:gd name="connsiteX9" fmla="*/ 119273 w 3743174"/>
              <a:gd name="connsiteY9" fmla="*/ 36 h 344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3174" h="3441037">
                <a:moveTo>
                  <a:pt x="119273" y="36"/>
                </a:moveTo>
                <a:cubicBezTo>
                  <a:pt x="47281" y="-1779"/>
                  <a:pt x="0" y="66926"/>
                  <a:pt x="0" y="196679"/>
                </a:cubicBezTo>
                <a:lnTo>
                  <a:pt x="0" y="1992304"/>
                </a:lnTo>
                <a:cubicBezTo>
                  <a:pt x="0" y="2199909"/>
                  <a:pt x="121294" y="2484621"/>
                  <a:pt x="270926" y="2628386"/>
                </a:cubicBezTo>
                <a:lnTo>
                  <a:pt x="1116674" y="3441037"/>
                </a:lnTo>
                <a:lnTo>
                  <a:pt x="3743174" y="3441037"/>
                </a:lnTo>
                <a:lnTo>
                  <a:pt x="3728321" y="3420399"/>
                </a:lnTo>
                <a:cubicBezTo>
                  <a:pt x="3710666" y="3398426"/>
                  <a:pt x="3692409" y="3378226"/>
                  <a:pt x="3673737" y="3360224"/>
                </a:cubicBezTo>
                <a:lnTo>
                  <a:pt x="270672" y="81512"/>
                </a:lnTo>
                <a:cubicBezTo>
                  <a:pt x="214560" y="27602"/>
                  <a:pt x="162469" y="1126"/>
                  <a:pt x="119273" y="3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7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1723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B38E3F0-4CB0-47F9-A7A7-F370395980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"/>
            <a:ext cx="4888254" cy="6857999"/>
          </a:xfrm>
          <a:custGeom>
            <a:avLst/>
            <a:gdLst>
              <a:gd name="connsiteX0" fmla="*/ 3424860 w 4888254"/>
              <a:gd name="connsiteY0" fmla="*/ 0 h 6857999"/>
              <a:gd name="connsiteX1" fmla="*/ 4888254 w 4888254"/>
              <a:gd name="connsiteY1" fmla="*/ 0 h 6857999"/>
              <a:gd name="connsiteX2" fmla="*/ 4888254 w 4888254"/>
              <a:gd name="connsiteY2" fmla="*/ 5609609 h 6857999"/>
              <a:gd name="connsiteX3" fmla="*/ 4639839 w 4888254"/>
              <a:gd name="connsiteY3" fmla="*/ 6194112 h 6857999"/>
              <a:gd name="connsiteX4" fmla="*/ 3951970 w 4888254"/>
              <a:gd name="connsiteY4" fmla="*/ 6857999 h 6857999"/>
              <a:gd name="connsiteX5" fmla="*/ 0 w 4888254"/>
              <a:gd name="connsiteY5" fmla="*/ 6857999 h 6857999"/>
              <a:gd name="connsiteX6" fmla="*/ 0 w 4888254"/>
              <a:gd name="connsiteY6" fmla="*/ 33142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254" h="6857999">
                <a:moveTo>
                  <a:pt x="3424860" y="0"/>
                </a:moveTo>
                <a:lnTo>
                  <a:pt x="4888254" y="0"/>
                </a:lnTo>
                <a:lnTo>
                  <a:pt x="4888254" y="5609609"/>
                </a:lnTo>
                <a:cubicBezTo>
                  <a:pt x="4888254" y="5800303"/>
                  <a:pt x="4776955" y="6062110"/>
                  <a:pt x="4639839" y="6194112"/>
                </a:cubicBezTo>
                <a:lnTo>
                  <a:pt x="3951970" y="6857999"/>
                </a:lnTo>
                <a:lnTo>
                  <a:pt x="0" y="6857999"/>
                </a:lnTo>
                <a:lnTo>
                  <a:pt x="0" y="3314259"/>
                </a:lnTo>
                <a:close/>
              </a:path>
            </a:pathLst>
          </a:custGeom>
          <a:solidFill>
            <a:schemeClr val="tx2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C02EBC26-BEE1-47AE-8EA9-C652E9216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593121" cy="2779244"/>
          </a:xfrm>
          <a:custGeom>
            <a:avLst/>
            <a:gdLst>
              <a:gd name="connsiteX0" fmla="*/ 453341 w 1593121"/>
              <a:gd name="connsiteY0" fmla="*/ 0 h 2779244"/>
              <a:gd name="connsiteX1" fmla="*/ 1593121 w 1593121"/>
              <a:gd name="connsiteY1" fmla="*/ 0 h 2779244"/>
              <a:gd name="connsiteX2" fmla="*/ 1593121 w 1593121"/>
              <a:gd name="connsiteY2" fmla="*/ 879158 h 2779244"/>
              <a:gd name="connsiteX3" fmla="*/ 1346047 w 1593121"/>
              <a:gd name="connsiteY3" fmla="*/ 1465365 h 2779244"/>
              <a:gd name="connsiteX4" fmla="*/ 0 w 1593121"/>
              <a:gd name="connsiteY4" fmla="*/ 2779244 h 2779244"/>
              <a:gd name="connsiteX5" fmla="*/ 0 w 1593121"/>
              <a:gd name="connsiteY5" fmla="*/ 443589 h 277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121" h="2779244">
                <a:moveTo>
                  <a:pt x="453341" y="0"/>
                </a:moveTo>
                <a:lnTo>
                  <a:pt x="1593121" y="0"/>
                </a:lnTo>
                <a:lnTo>
                  <a:pt x="1593121" y="879158"/>
                </a:lnTo>
                <a:cubicBezTo>
                  <a:pt x="1593121" y="1069731"/>
                  <a:pt x="1482554" y="1332270"/>
                  <a:pt x="1346047" y="1465365"/>
                </a:cubicBezTo>
                <a:lnTo>
                  <a:pt x="0" y="2779244"/>
                </a:lnTo>
                <a:lnTo>
                  <a:pt x="0" y="443589"/>
                </a:lnTo>
                <a:close/>
              </a:path>
            </a:pathLst>
          </a:custGeom>
          <a:solidFill>
            <a:schemeClr val="accent4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1C3D4F7-C5D7-45D6-A953-603325CA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28129" y="3913258"/>
            <a:ext cx="3184894" cy="2944742"/>
          </a:xfrm>
          <a:custGeom>
            <a:avLst/>
            <a:gdLst>
              <a:gd name="connsiteX0" fmla="*/ 107776 w 3184894"/>
              <a:gd name="connsiteY0" fmla="*/ 52 h 2944742"/>
              <a:gd name="connsiteX1" fmla="*/ 245616 w 3184894"/>
              <a:gd name="connsiteY1" fmla="*/ 75939 h 2944742"/>
              <a:gd name="connsiteX2" fmla="*/ 3184894 w 3184894"/>
              <a:gd name="connsiteY2" fmla="*/ 2944742 h 2944742"/>
              <a:gd name="connsiteX3" fmla="*/ 794844 w 3184894"/>
              <a:gd name="connsiteY3" fmla="*/ 2944742 h 2944742"/>
              <a:gd name="connsiteX4" fmla="*/ 254869 w 3184894"/>
              <a:gd name="connsiteY4" fmla="*/ 2416383 h 2944742"/>
              <a:gd name="connsiteX5" fmla="*/ 6701 w 3184894"/>
              <a:gd name="connsiteY5" fmla="*/ 1829689 h 2944742"/>
              <a:gd name="connsiteX6" fmla="*/ 4 w 3184894"/>
              <a:gd name="connsiteY6" fmla="*/ 179932 h 2944742"/>
              <a:gd name="connsiteX7" fmla="*/ 107776 w 3184894"/>
              <a:gd name="connsiteY7" fmla="*/ 52 h 294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4894" h="2944742">
                <a:moveTo>
                  <a:pt x="107776" y="52"/>
                </a:moveTo>
                <a:cubicBezTo>
                  <a:pt x="147044" y="1318"/>
                  <a:pt x="194472" y="25982"/>
                  <a:pt x="245616" y="75939"/>
                </a:cubicBezTo>
                <a:lnTo>
                  <a:pt x="3184894" y="2944742"/>
                </a:lnTo>
                <a:lnTo>
                  <a:pt x="794844" y="2944742"/>
                </a:lnTo>
                <a:lnTo>
                  <a:pt x="254869" y="2416383"/>
                </a:lnTo>
                <a:cubicBezTo>
                  <a:pt x="118607" y="2283045"/>
                  <a:pt x="7553" y="2020383"/>
                  <a:pt x="6701" y="1829689"/>
                </a:cubicBezTo>
                <a:lnTo>
                  <a:pt x="4" y="179932"/>
                </a:lnTo>
                <a:cubicBezTo>
                  <a:pt x="-453" y="60824"/>
                  <a:pt x="42329" y="-2059"/>
                  <a:pt x="107776" y="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1FF734AA-F776-AE1C-57B9-EDE4DFEF58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06596" y="1829774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3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2" name="Text Placeholder 16">
            <a:extLst>
              <a:ext uri="{FF2B5EF4-FFF2-40B4-BE49-F238E27FC236}">
                <a16:creationId xmlns:a16="http://schemas.microsoft.com/office/drawing/2014/main" id="{56776858-6732-0BF4-EA80-58C93223F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904" y="1217099"/>
            <a:ext cx="6336210" cy="5020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3" name="Title 6">
            <a:extLst>
              <a:ext uri="{FF2B5EF4-FFF2-40B4-BE49-F238E27FC236}">
                <a16:creationId xmlns:a16="http://schemas.microsoft.com/office/drawing/2014/main" id="{ADC5C114-920C-48D9-F9B6-D1474B9F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206" y="332657"/>
            <a:ext cx="6323476" cy="746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F25529F9-1762-4811-BF8A-E21EE766E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3596812"/>
            <a:ext cx="3340898" cy="3261189"/>
          </a:xfrm>
          <a:custGeom>
            <a:avLst/>
            <a:gdLst>
              <a:gd name="connsiteX0" fmla="*/ 0 w 2283321"/>
              <a:gd name="connsiteY0" fmla="*/ 0 h 2228844"/>
              <a:gd name="connsiteX1" fmla="*/ 2283321 w 2283321"/>
              <a:gd name="connsiteY1" fmla="*/ 2228844 h 2228844"/>
              <a:gd name="connsiteX2" fmla="*/ 0 w 2283321"/>
              <a:gd name="connsiteY2" fmla="*/ 2228844 h 222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3321" h="2228844">
                <a:moveTo>
                  <a:pt x="0" y="0"/>
                </a:moveTo>
                <a:lnTo>
                  <a:pt x="2283321" y="2228844"/>
                </a:lnTo>
                <a:lnTo>
                  <a:pt x="0" y="2228844"/>
                </a:lnTo>
                <a:close/>
              </a:path>
            </a:pathLst>
          </a:custGeom>
          <a:solidFill>
            <a:srgbClr val="005191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FE2BE2B0-A440-49C5-8CD8-55E98E2A3D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92099"/>
            <a:ext cx="2248981" cy="4369630"/>
          </a:xfrm>
          <a:custGeom>
            <a:avLst/>
            <a:gdLst>
              <a:gd name="connsiteX0" fmla="*/ 2140214 w 2248981"/>
              <a:gd name="connsiteY0" fmla="*/ 56 h 4369630"/>
              <a:gd name="connsiteX1" fmla="*/ 2248981 w 2248981"/>
              <a:gd name="connsiteY1" fmla="*/ 179856 h 4369630"/>
              <a:gd name="connsiteX2" fmla="*/ 2248981 w 2248981"/>
              <a:gd name="connsiteY2" fmla="*/ 1829126 h 4369630"/>
              <a:gd name="connsiteX3" fmla="*/ 2001907 w 2248981"/>
              <a:gd name="connsiteY3" fmla="*/ 2415334 h 4369630"/>
              <a:gd name="connsiteX4" fmla="*/ 0 w 2248981"/>
              <a:gd name="connsiteY4" fmla="*/ 4369630 h 4369630"/>
              <a:gd name="connsiteX5" fmla="*/ 0 w 2248981"/>
              <a:gd name="connsiteY5" fmla="*/ 2035309 h 4369630"/>
              <a:gd name="connsiteX6" fmla="*/ 2002273 w 2248981"/>
              <a:gd name="connsiteY6" fmla="*/ 76107 h 4369630"/>
              <a:gd name="connsiteX7" fmla="*/ 2140214 w 2248981"/>
              <a:gd name="connsiteY7" fmla="*/ 56 h 43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8981" h="4369630">
                <a:moveTo>
                  <a:pt x="2140214" y="56"/>
                </a:moveTo>
                <a:cubicBezTo>
                  <a:pt x="2205838" y="-2145"/>
                  <a:pt x="2248981" y="60672"/>
                  <a:pt x="2248981" y="179856"/>
                </a:cubicBezTo>
                <a:lnTo>
                  <a:pt x="2248981" y="1829126"/>
                </a:lnTo>
                <a:cubicBezTo>
                  <a:pt x="2248981" y="2019699"/>
                  <a:pt x="2138290" y="2282238"/>
                  <a:pt x="2001907" y="2415334"/>
                </a:cubicBezTo>
                <a:lnTo>
                  <a:pt x="0" y="4369630"/>
                </a:lnTo>
                <a:lnTo>
                  <a:pt x="0" y="2035309"/>
                </a:lnTo>
                <a:lnTo>
                  <a:pt x="2002273" y="76107"/>
                </a:lnTo>
                <a:cubicBezTo>
                  <a:pt x="2053371" y="26104"/>
                  <a:pt x="2100839" y="1377"/>
                  <a:pt x="2140214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63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75D1C29E-CD31-88C7-C4B4-E2C662F8B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288" y="0"/>
            <a:ext cx="6224712" cy="6858000"/>
          </a:xfrm>
          <a:custGeom>
            <a:avLst/>
            <a:gdLst>
              <a:gd name="connsiteX0" fmla="*/ 4864803 w 6224712"/>
              <a:gd name="connsiteY0" fmla="*/ 0 h 6858000"/>
              <a:gd name="connsiteX1" fmla="*/ 6224712 w 6224712"/>
              <a:gd name="connsiteY1" fmla="*/ 0 h 6858000"/>
              <a:gd name="connsiteX2" fmla="*/ 6224712 w 6224712"/>
              <a:gd name="connsiteY2" fmla="*/ 4020623 h 6858000"/>
              <a:gd name="connsiteX3" fmla="*/ 3271778 w 6224712"/>
              <a:gd name="connsiteY3" fmla="*/ 6858000 h 6858000"/>
              <a:gd name="connsiteX4" fmla="*/ 0 w 6224712"/>
              <a:gd name="connsiteY4" fmla="*/ 6858000 h 6858000"/>
              <a:gd name="connsiteX5" fmla="*/ 5547 w 6224712"/>
              <a:gd name="connsiteY5" fmla="*/ 5465306 h 6858000"/>
              <a:gd name="connsiteX6" fmla="*/ 575750 w 6224712"/>
              <a:gd name="connsiteY6" fmla="*/ 4132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4712" h="6858000">
                <a:moveTo>
                  <a:pt x="4864803" y="0"/>
                </a:moveTo>
                <a:lnTo>
                  <a:pt x="6224712" y="0"/>
                </a:lnTo>
                <a:lnTo>
                  <a:pt x="6224712" y="4020623"/>
                </a:lnTo>
                <a:lnTo>
                  <a:pt x="3271778" y="6858000"/>
                </a:lnTo>
                <a:lnTo>
                  <a:pt x="0" y="6858000"/>
                </a:lnTo>
                <a:lnTo>
                  <a:pt x="5547" y="5465306"/>
                </a:lnTo>
                <a:cubicBezTo>
                  <a:pt x="5547" y="5030428"/>
                  <a:pt x="262832" y="4434003"/>
                  <a:pt x="575750" y="4132325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FA2495-A1D5-359D-3A4C-B8E3D87793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4444" y="485524"/>
            <a:ext cx="3406083" cy="5160295"/>
          </a:xfrm>
          <a:custGeom>
            <a:avLst/>
            <a:gdLst>
              <a:gd name="connsiteX0" fmla="*/ 3303314 w 3406083"/>
              <a:gd name="connsiteY0" fmla="*/ 31 h 5160295"/>
              <a:gd name="connsiteX1" fmla="*/ 3406083 w 3406083"/>
              <a:gd name="connsiteY1" fmla="*/ 169464 h 5160295"/>
              <a:gd name="connsiteX2" fmla="*/ 3406083 w 3406083"/>
              <a:gd name="connsiteY2" fmla="*/ 1716618 h 5160295"/>
              <a:gd name="connsiteX3" fmla="*/ 3172646 w 3406083"/>
              <a:gd name="connsiteY3" fmla="*/ 2264681 h 5160295"/>
              <a:gd name="connsiteX4" fmla="*/ 232119 w 3406083"/>
              <a:gd name="connsiteY4" fmla="*/ 5090137 h 5160295"/>
              <a:gd name="connsiteX5" fmla="*/ 4 w 3406083"/>
              <a:gd name="connsiteY5" fmla="*/ 4990687 h 5160295"/>
              <a:gd name="connsiteX6" fmla="*/ 6166 w 3406083"/>
              <a:gd name="connsiteY6" fmla="*/ 3443528 h 5160295"/>
              <a:gd name="connsiteX7" fmla="*/ 240700 w 3406083"/>
              <a:gd name="connsiteY7" fmla="*/ 2895251 h 5160295"/>
              <a:gd name="connsiteX8" fmla="*/ 3172865 w 3406083"/>
              <a:gd name="connsiteY8" fmla="*/ 70233 h 5160295"/>
              <a:gd name="connsiteX9" fmla="*/ 3303314 w 3406083"/>
              <a:gd name="connsiteY9" fmla="*/ 31 h 51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6083" h="5160295">
                <a:moveTo>
                  <a:pt x="3303314" y="31"/>
                </a:moveTo>
                <a:cubicBezTo>
                  <a:pt x="3365344" y="-1533"/>
                  <a:pt x="3406083" y="57665"/>
                  <a:pt x="3406083" y="169464"/>
                </a:cubicBezTo>
                <a:lnTo>
                  <a:pt x="3406083" y="1716618"/>
                </a:lnTo>
                <a:cubicBezTo>
                  <a:pt x="3406083" y="1895495"/>
                  <a:pt x="3301573" y="2140810"/>
                  <a:pt x="3172646" y="2264681"/>
                </a:cubicBezTo>
                <a:lnTo>
                  <a:pt x="232119" y="5090137"/>
                </a:lnTo>
                <a:cubicBezTo>
                  <a:pt x="103193" y="5214003"/>
                  <a:pt x="-657" y="5169560"/>
                  <a:pt x="4" y="4990687"/>
                </a:cubicBezTo>
                <a:lnTo>
                  <a:pt x="6166" y="3443528"/>
                </a:lnTo>
                <a:cubicBezTo>
                  <a:pt x="6166" y="3264656"/>
                  <a:pt x="111992" y="3019336"/>
                  <a:pt x="240700" y="2895251"/>
                </a:cubicBezTo>
                <a:lnTo>
                  <a:pt x="3172865" y="70233"/>
                </a:lnTo>
                <a:cubicBezTo>
                  <a:pt x="3221213" y="23783"/>
                  <a:pt x="3266096" y="970"/>
                  <a:pt x="3303314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D6D523-EADE-F210-3F75-A6B0EFC0B1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91370" y="2460289"/>
            <a:ext cx="1700630" cy="3671626"/>
          </a:xfrm>
          <a:custGeom>
            <a:avLst/>
            <a:gdLst>
              <a:gd name="connsiteX0" fmla="*/ 1700630 w 1700630"/>
              <a:gd name="connsiteY0" fmla="*/ 0 h 3671626"/>
              <a:gd name="connsiteX1" fmla="*/ 1700630 w 1700630"/>
              <a:gd name="connsiteY1" fmla="*/ 2190424 h 3671626"/>
              <a:gd name="connsiteX2" fmla="*/ 232119 w 1700630"/>
              <a:gd name="connsiteY2" fmla="*/ 3601468 h 3671626"/>
              <a:gd name="connsiteX3" fmla="*/ 4 w 1700630"/>
              <a:gd name="connsiteY3" fmla="*/ 3502018 h 3671626"/>
              <a:gd name="connsiteX4" fmla="*/ 6166 w 1700630"/>
              <a:gd name="connsiteY4" fmla="*/ 1954859 h 3671626"/>
              <a:gd name="connsiteX5" fmla="*/ 240700 w 1700630"/>
              <a:gd name="connsiteY5" fmla="*/ 1406582 h 36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630" h="3671626">
                <a:moveTo>
                  <a:pt x="1700630" y="0"/>
                </a:moveTo>
                <a:lnTo>
                  <a:pt x="1700630" y="2190424"/>
                </a:lnTo>
                <a:lnTo>
                  <a:pt x="232119" y="3601468"/>
                </a:lnTo>
                <a:cubicBezTo>
                  <a:pt x="103193" y="3725334"/>
                  <a:pt x="-657" y="3680891"/>
                  <a:pt x="4" y="3502018"/>
                </a:cubicBezTo>
                <a:lnTo>
                  <a:pt x="6166" y="1954859"/>
                </a:lnTo>
                <a:cubicBezTo>
                  <a:pt x="6166" y="1775987"/>
                  <a:pt x="111992" y="1530667"/>
                  <a:pt x="240700" y="140658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CCF577C4-D10B-FC22-6AFC-EC87A21D9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764973"/>
            <a:ext cx="708511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2" name="Title 6">
            <a:extLst>
              <a:ext uri="{FF2B5EF4-FFF2-40B4-BE49-F238E27FC236}">
                <a16:creationId xmlns:a16="http://schemas.microsoft.com/office/drawing/2014/main" id="{7FE99AF3-5C6C-E5CD-E0DD-63B9AEBD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8121230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C359EBD3-8738-6B0B-29FD-C84B5ECD7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1122" y="3675471"/>
            <a:ext cx="2940879" cy="3182529"/>
          </a:xfrm>
          <a:custGeom>
            <a:avLst/>
            <a:gdLst>
              <a:gd name="connsiteX0" fmla="*/ 107145 w 2940879"/>
              <a:gd name="connsiteY0" fmla="*/ 32 h 3182529"/>
              <a:gd name="connsiteX1" fmla="*/ 243149 w 2940879"/>
              <a:gd name="connsiteY1" fmla="*/ 73223 h 3182529"/>
              <a:gd name="connsiteX2" fmla="*/ 2940879 w 2940879"/>
              <a:gd name="connsiteY2" fmla="*/ 2672374 h 3182529"/>
              <a:gd name="connsiteX3" fmla="*/ 2940879 w 2940879"/>
              <a:gd name="connsiteY3" fmla="*/ 3182529 h 3182529"/>
              <a:gd name="connsiteX4" fmla="*/ 1098241 w 2940879"/>
              <a:gd name="connsiteY4" fmla="*/ 3182529 h 3182529"/>
              <a:gd name="connsiteX5" fmla="*/ 243376 w 2940879"/>
              <a:gd name="connsiteY5" fmla="*/ 2361118 h 3182529"/>
              <a:gd name="connsiteX6" fmla="*/ 0 w 2940879"/>
              <a:gd name="connsiteY6" fmla="*/ 1789717 h 3182529"/>
              <a:gd name="connsiteX7" fmla="*/ 0 w 2940879"/>
              <a:gd name="connsiteY7" fmla="*/ 176679 h 3182529"/>
              <a:gd name="connsiteX8" fmla="*/ 107145 w 2940879"/>
              <a:gd name="connsiteY8" fmla="*/ 32 h 31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879" h="3182529">
                <a:moveTo>
                  <a:pt x="107145" y="32"/>
                </a:moveTo>
                <a:cubicBezTo>
                  <a:pt x="145948" y="1011"/>
                  <a:pt x="192743" y="24795"/>
                  <a:pt x="243149" y="73223"/>
                </a:cubicBezTo>
                <a:lnTo>
                  <a:pt x="2940879" y="2672374"/>
                </a:lnTo>
                <a:lnTo>
                  <a:pt x="2940879" y="3182529"/>
                </a:lnTo>
                <a:lnTo>
                  <a:pt x="1098241" y="3182529"/>
                </a:lnTo>
                <a:lnTo>
                  <a:pt x="243376" y="2361118"/>
                </a:lnTo>
                <a:cubicBezTo>
                  <a:pt x="108960" y="2231972"/>
                  <a:pt x="0" y="1976211"/>
                  <a:pt x="0" y="1789717"/>
                </a:cubicBezTo>
                <a:lnTo>
                  <a:pt x="0" y="176679"/>
                </a:lnTo>
                <a:cubicBezTo>
                  <a:pt x="0" y="60120"/>
                  <a:pt x="42474" y="-1599"/>
                  <a:pt x="107145" y="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  <a:lvl2pPr algn="ctr">
              <a:defRPr sz="100">
                <a:solidFill>
                  <a:schemeClr val="tx2">
                    <a:alpha val="0"/>
                  </a:schemeClr>
                </a:solidFill>
              </a:defRPr>
            </a:lvl2pPr>
            <a:lvl3pPr algn="ctr">
              <a:defRPr sz="100">
                <a:solidFill>
                  <a:schemeClr val="tx2">
                    <a:alpha val="0"/>
                  </a:schemeClr>
                </a:solidFill>
              </a:defRPr>
            </a:lvl3pPr>
            <a:lvl4pPr algn="ctr">
              <a:defRPr sz="100">
                <a:solidFill>
                  <a:schemeClr val="tx2">
                    <a:alpha val="0"/>
                  </a:schemeClr>
                </a:solidFill>
              </a:defRPr>
            </a:lvl4pPr>
            <a:lvl5pPr algn="ctr">
              <a:defRPr sz="100">
                <a:solidFill>
                  <a:schemeClr val="tx2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3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E9473D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chemeClr val="accent6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C731905-C1E9-3DDA-A8B0-34C9326F3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68316"/>
            <a:ext cx="2304114" cy="3389685"/>
          </a:xfrm>
          <a:custGeom>
            <a:avLst/>
            <a:gdLst>
              <a:gd name="connsiteX0" fmla="*/ 0 w 2304114"/>
              <a:gd name="connsiteY0" fmla="*/ 0 h 3389685"/>
              <a:gd name="connsiteX1" fmla="*/ 2098668 w 2304114"/>
              <a:gd name="connsiteY1" fmla="*/ 2021980 h 3389685"/>
              <a:gd name="connsiteX2" fmla="*/ 2300546 w 2304114"/>
              <a:gd name="connsiteY2" fmla="*/ 2493915 h 3389685"/>
              <a:gd name="connsiteX3" fmla="*/ 2304114 w 2304114"/>
              <a:gd name="connsiteY3" fmla="*/ 3389685 h 3389685"/>
              <a:gd name="connsiteX4" fmla="*/ 1563249 w 2304114"/>
              <a:gd name="connsiteY4" fmla="*/ 3389685 h 3389685"/>
              <a:gd name="connsiteX5" fmla="*/ 0 w 2304114"/>
              <a:gd name="connsiteY5" fmla="*/ 1887611 h 338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114" h="3389685">
                <a:moveTo>
                  <a:pt x="0" y="0"/>
                </a:moveTo>
                <a:lnTo>
                  <a:pt x="2098668" y="2021980"/>
                </a:lnTo>
                <a:cubicBezTo>
                  <a:pt x="2209455" y="2128787"/>
                  <a:pt x="2300546" y="2339949"/>
                  <a:pt x="2300546" y="2493915"/>
                </a:cubicBezTo>
                <a:lnTo>
                  <a:pt x="2304114" y="3389685"/>
                </a:lnTo>
                <a:lnTo>
                  <a:pt x="1563249" y="3389685"/>
                </a:lnTo>
                <a:lnTo>
                  <a:pt x="0" y="188761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6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7E003F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0" y="4116164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rgbClr val="F07E26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968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EB120B9A-364A-AB0B-366A-FF46B2CBE3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2621" y="550872"/>
            <a:ext cx="3229379" cy="6307128"/>
          </a:xfrm>
          <a:custGeom>
            <a:avLst/>
            <a:gdLst>
              <a:gd name="connsiteX0" fmla="*/ 3229379 w 3229379"/>
              <a:gd name="connsiteY0" fmla="*/ 0 h 6307128"/>
              <a:gd name="connsiteX1" fmla="*/ 3229379 w 3229379"/>
              <a:gd name="connsiteY1" fmla="*/ 3598208 h 6307128"/>
              <a:gd name="connsiteX2" fmla="*/ 3229379 w 3229379"/>
              <a:gd name="connsiteY2" fmla="*/ 3808777 h 6307128"/>
              <a:gd name="connsiteX3" fmla="*/ 3229379 w 3229379"/>
              <a:gd name="connsiteY3" fmla="*/ 6307128 h 6307128"/>
              <a:gd name="connsiteX4" fmla="*/ 636271 w 3229379"/>
              <a:gd name="connsiteY4" fmla="*/ 6307128 h 6307128"/>
              <a:gd name="connsiteX5" fmla="*/ 1 w 3229379"/>
              <a:gd name="connsiteY5" fmla="*/ 6307128 h 6307128"/>
              <a:gd name="connsiteX6" fmla="*/ 0 w 3229379"/>
              <a:gd name="connsiteY6" fmla="*/ 6307128 h 6307128"/>
              <a:gd name="connsiteX7" fmla="*/ 0 w 3229379"/>
              <a:gd name="connsiteY7" fmla="*/ 3598208 h 6307128"/>
              <a:gd name="connsiteX8" fmla="*/ 4610 w 3229379"/>
              <a:gd name="connsiteY8" fmla="*/ 3598208 h 6307128"/>
              <a:gd name="connsiteX9" fmla="*/ 8249 w 3229379"/>
              <a:gd name="connsiteY9" fmla="*/ 3544634 h 6307128"/>
              <a:gd name="connsiteX10" fmla="*/ 405979 w 3229379"/>
              <a:gd name="connsiteY10" fmla="*/ 2712911 h 63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9379" h="6307128">
                <a:moveTo>
                  <a:pt x="3229379" y="0"/>
                </a:moveTo>
                <a:lnTo>
                  <a:pt x="3229379" y="3598208"/>
                </a:lnTo>
                <a:lnTo>
                  <a:pt x="3229379" y="3808777"/>
                </a:lnTo>
                <a:lnTo>
                  <a:pt x="3229379" y="6307128"/>
                </a:lnTo>
                <a:lnTo>
                  <a:pt x="636271" y="6307128"/>
                </a:lnTo>
                <a:lnTo>
                  <a:pt x="1" y="6307128"/>
                </a:lnTo>
                <a:lnTo>
                  <a:pt x="0" y="6307128"/>
                </a:lnTo>
                <a:lnTo>
                  <a:pt x="0" y="3598208"/>
                </a:lnTo>
                <a:lnTo>
                  <a:pt x="4610" y="3598208"/>
                </a:lnTo>
                <a:lnTo>
                  <a:pt x="8249" y="3544634"/>
                </a:lnTo>
                <a:cubicBezTo>
                  <a:pt x="46104" y="3251619"/>
                  <a:pt x="209785" y="2901412"/>
                  <a:pt x="405979" y="271291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15722DB-F61B-6C39-37DD-C0C553D1D8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7532" y="4401248"/>
            <a:ext cx="2484468" cy="2456753"/>
          </a:xfrm>
          <a:custGeom>
            <a:avLst/>
            <a:gdLst>
              <a:gd name="connsiteX0" fmla="*/ 2484468 w 2484468"/>
              <a:gd name="connsiteY0" fmla="*/ 0 h 2456753"/>
              <a:gd name="connsiteX1" fmla="*/ 2484468 w 2484468"/>
              <a:gd name="connsiteY1" fmla="*/ 2220567 h 2456753"/>
              <a:gd name="connsiteX2" fmla="*/ 2239324 w 2484468"/>
              <a:gd name="connsiteY2" fmla="*/ 2456753 h 2456753"/>
              <a:gd name="connsiteX3" fmla="*/ 0 w 2484468"/>
              <a:gd name="connsiteY3" fmla="*/ 2456753 h 2456753"/>
              <a:gd name="connsiteX4" fmla="*/ 46749 w 2484468"/>
              <a:gd name="connsiteY4" fmla="*/ 2368128 h 2456753"/>
              <a:gd name="connsiteX5" fmla="*/ 138956 w 2484468"/>
              <a:gd name="connsiteY5" fmla="*/ 2253725 h 245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468" h="2456753">
                <a:moveTo>
                  <a:pt x="2484468" y="0"/>
                </a:moveTo>
                <a:lnTo>
                  <a:pt x="2484468" y="2220567"/>
                </a:lnTo>
                <a:lnTo>
                  <a:pt x="2239324" y="2456753"/>
                </a:lnTo>
                <a:lnTo>
                  <a:pt x="0" y="2456753"/>
                </a:lnTo>
                <a:lnTo>
                  <a:pt x="46749" y="2368128"/>
                </a:lnTo>
                <a:cubicBezTo>
                  <a:pt x="75089" y="2324278"/>
                  <a:pt x="106248" y="2285150"/>
                  <a:pt x="138956" y="22537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5242917A-7E8E-CC33-6FC8-7965D64F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4709" y="260208"/>
            <a:ext cx="3456388" cy="5010292"/>
          </a:xfrm>
          <a:custGeom>
            <a:avLst/>
            <a:gdLst>
              <a:gd name="connsiteX0" fmla="*/ 103350 w 3456388"/>
              <a:gd name="connsiteY0" fmla="*/ 29 h 5010292"/>
              <a:gd name="connsiteX1" fmla="*/ 235548 w 3456388"/>
              <a:gd name="connsiteY1" fmla="*/ 71195 h 5010292"/>
              <a:gd name="connsiteX2" fmla="*/ 3219504 w 3456388"/>
              <a:gd name="connsiteY2" fmla="*/ 2938380 h 5010292"/>
              <a:gd name="connsiteX3" fmla="*/ 3456388 w 3456388"/>
              <a:gd name="connsiteY3" fmla="*/ 3494538 h 5010292"/>
              <a:gd name="connsiteX4" fmla="*/ 3456388 w 3456388"/>
              <a:gd name="connsiteY4" fmla="*/ 5010292 h 5010292"/>
              <a:gd name="connsiteX5" fmla="*/ 3058902 w 3456388"/>
              <a:gd name="connsiteY5" fmla="*/ 5010292 h 5010292"/>
              <a:gd name="connsiteX6" fmla="*/ 244256 w 3456388"/>
              <a:gd name="connsiteY6" fmla="*/ 2298498 h 5010292"/>
              <a:gd name="connsiteX7" fmla="*/ 6258 w 3456388"/>
              <a:gd name="connsiteY7" fmla="*/ 1742123 h 5010292"/>
              <a:gd name="connsiteX8" fmla="*/ 4 w 3456388"/>
              <a:gd name="connsiteY8" fmla="*/ 172114 h 5010292"/>
              <a:gd name="connsiteX9" fmla="*/ 103350 w 3456388"/>
              <a:gd name="connsiteY9" fmla="*/ 29 h 50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6388" h="5010292">
                <a:moveTo>
                  <a:pt x="103350" y="29"/>
                </a:moveTo>
                <a:cubicBezTo>
                  <a:pt x="141003" y="941"/>
                  <a:pt x="186486" y="24059"/>
                  <a:pt x="235548" y="71195"/>
                </a:cubicBezTo>
                <a:lnTo>
                  <a:pt x="3219504" y="2938380"/>
                </a:lnTo>
                <a:cubicBezTo>
                  <a:pt x="3350335" y="3064081"/>
                  <a:pt x="3456388" y="3313019"/>
                  <a:pt x="3456388" y="3494538"/>
                </a:cubicBezTo>
                <a:lnTo>
                  <a:pt x="3456388" y="5010292"/>
                </a:lnTo>
                <a:lnTo>
                  <a:pt x="3058902" y="5010292"/>
                </a:lnTo>
                <a:lnTo>
                  <a:pt x="244256" y="2298498"/>
                </a:lnTo>
                <a:cubicBezTo>
                  <a:pt x="113647" y="2172580"/>
                  <a:pt x="6258" y="1923637"/>
                  <a:pt x="6258" y="1742123"/>
                </a:cubicBezTo>
                <a:lnTo>
                  <a:pt x="4" y="172114"/>
                </a:lnTo>
                <a:cubicBezTo>
                  <a:pt x="-415" y="58667"/>
                  <a:pt x="40594" y="-1492"/>
                  <a:pt x="103350" y="2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A07A8FF-6971-1482-F56C-D08A356688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29317" y="2749082"/>
            <a:ext cx="4032451" cy="4108918"/>
          </a:xfrm>
          <a:custGeom>
            <a:avLst/>
            <a:gdLst>
              <a:gd name="connsiteX0" fmla="*/ 3911878 w 4032451"/>
              <a:gd name="connsiteY0" fmla="*/ 33 h 4108918"/>
              <a:gd name="connsiteX1" fmla="*/ 4032448 w 4032451"/>
              <a:gd name="connsiteY1" fmla="*/ 200799 h 4108918"/>
              <a:gd name="connsiteX2" fmla="*/ 4025153 w 4032451"/>
              <a:gd name="connsiteY2" fmla="*/ 2032476 h 4108918"/>
              <a:gd name="connsiteX3" fmla="*/ 3747489 w 4032451"/>
              <a:gd name="connsiteY3" fmla="*/ 2681580 h 4108918"/>
              <a:gd name="connsiteX4" fmla="*/ 2266015 w 4032451"/>
              <a:gd name="connsiteY4" fmla="*/ 4108918 h 4108918"/>
              <a:gd name="connsiteX5" fmla="*/ 0 w 4032451"/>
              <a:gd name="connsiteY5" fmla="*/ 4108918 h 4108918"/>
              <a:gd name="connsiteX6" fmla="*/ 0 w 4032451"/>
              <a:gd name="connsiteY6" fmla="*/ 4076960 h 4108918"/>
              <a:gd name="connsiteX7" fmla="*/ 276365 w 4032451"/>
              <a:gd name="connsiteY7" fmla="*/ 3428109 h 4108918"/>
              <a:gd name="connsiteX8" fmla="*/ 3757647 w 4032451"/>
              <a:gd name="connsiteY8" fmla="*/ 83061 h 4108918"/>
              <a:gd name="connsiteX9" fmla="*/ 3911878 w 4032451"/>
              <a:gd name="connsiteY9" fmla="*/ 33 h 41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451" h="4108918">
                <a:moveTo>
                  <a:pt x="3911878" y="33"/>
                </a:moveTo>
                <a:cubicBezTo>
                  <a:pt x="3985094" y="-1741"/>
                  <a:pt x="4032937" y="68445"/>
                  <a:pt x="4032448" y="200799"/>
                </a:cubicBezTo>
                <a:lnTo>
                  <a:pt x="4025153" y="2032476"/>
                </a:lnTo>
                <a:cubicBezTo>
                  <a:pt x="4025153" y="2244242"/>
                  <a:pt x="3899866" y="2534676"/>
                  <a:pt x="3747489" y="2681580"/>
                </a:cubicBezTo>
                <a:lnTo>
                  <a:pt x="2266015" y="4108918"/>
                </a:lnTo>
                <a:lnTo>
                  <a:pt x="0" y="4108918"/>
                </a:lnTo>
                <a:lnTo>
                  <a:pt x="0" y="4076960"/>
                </a:lnTo>
                <a:cubicBezTo>
                  <a:pt x="0" y="3865188"/>
                  <a:pt x="123729" y="3574760"/>
                  <a:pt x="276365" y="3428109"/>
                </a:cubicBezTo>
                <a:lnTo>
                  <a:pt x="3757647" y="83061"/>
                </a:lnTo>
                <a:cubicBezTo>
                  <a:pt x="3814886" y="28069"/>
                  <a:pt x="3867949" y="1098"/>
                  <a:pt x="3911878" y="3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BAA0479-3CF9-2EEE-785C-8BC352D3FE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" y="909496"/>
            <a:ext cx="2870583" cy="5948505"/>
          </a:xfrm>
          <a:custGeom>
            <a:avLst/>
            <a:gdLst>
              <a:gd name="connsiteX0" fmla="*/ 2685589 w 2870583"/>
              <a:gd name="connsiteY0" fmla="*/ 55 h 5948505"/>
              <a:gd name="connsiteX1" fmla="*/ 2870583 w 2870583"/>
              <a:gd name="connsiteY1" fmla="*/ 305049 h 5948505"/>
              <a:gd name="connsiteX2" fmla="*/ 2870583 w 2870583"/>
              <a:gd name="connsiteY2" fmla="*/ 3090079 h 5948505"/>
              <a:gd name="connsiteX3" fmla="*/ 2450374 w 2870583"/>
              <a:gd name="connsiteY3" fmla="*/ 4076647 h 5948505"/>
              <a:gd name="connsiteX4" fmla="*/ 502282 w 2870583"/>
              <a:gd name="connsiteY4" fmla="*/ 5948505 h 5948505"/>
              <a:gd name="connsiteX5" fmla="*/ 0 w 2870583"/>
              <a:gd name="connsiteY5" fmla="*/ 5948505 h 5948505"/>
              <a:gd name="connsiteX6" fmla="*/ 0 w 2870583"/>
              <a:gd name="connsiteY6" fmla="*/ 2487636 h 5948505"/>
              <a:gd name="connsiteX7" fmla="*/ 2450768 w 2870583"/>
              <a:gd name="connsiteY7" fmla="*/ 126424 h 5948505"/>
              <a:gd name="connsiteX8" fmla="*/ 2685589 w 2870583"/>
              <a:gd name="connsiteY8" fmla="*/ 55 h 594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583" h="5948505">
                <a:moveTo>
                  <a:pt x="2685589" y="55"/>
                </a:moveTo>
                <a:cubicBezTo>
                  <a:pt x="2797249" y="-2761"/>
                  <a:pt x="2870583" y="103801"/>
                  <a:pt x="2870583" y="305049"/>
                </a:cubicBezTo>
                <a:lnTo>
                  <a:pt x="2870583" y="3090079"/>
                </a:lnTo>
                <a:cubicBezTo>
                  <a:pt x="2870583" y="3412076"/>
                  <a:pt x="2682455" y="3853667"/>
                  <a:pt x="2450374" y="4076647"/>
                </a:cubicBezTo>
                <a:lnTo>
                  <a:pt x="502282" y="5948505"/>
                </a:lnTo>
                <a:lnTo>
                  <a:pt x="0" y="5948505"/>
                </a:lnTo>
                <a:lnTo>
                  <a:pt x="0" y="2487636"/>
                </a:lnTo>
                <a:lnTo>
                  <a:pt x="2450768" y="126424"/>
                </a:lnTo>
                <a:cubicBezTo>
                  <a:pt x="2537798" y="42809"/>
                  <a:pt x="2618592" y="1744"/>
                  <a:pt x="2685589" y="55"/>
                </a:cubicBezTo>
                <a:close/>
              </a:path>
            </a:pathLst>
          </a:custGeom>
          <a:solidFill>
            <a:srgbClr val="CBD300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CBD3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ED43CDE-8825-7B84-10F8-B5878BE7F4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8004" y="1764973"/>
            <a:ext cx="7085111" cy="2028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92A898D0-CA5F-6642-1485-0E937CBB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39" y="332657"/>
            <a:ext cx="708467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D16556E-5ACE-BAC5-E36D-613DAEF1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6757" y="4015034"/>
            <a:ext cx="3120203" cy="2842967"/>
          </a:xfrm>
          <a:custGeom>
            <a:avLst/>
            <a:gdLst>
              <a:gd name="connsiteX0" fmla="*/ 3016855 w 3120203"/>
              <a:gd name="connsiteY0" fmla="*/ 29 h 2842967"/>
              <a:gd name="connsiteX1" fmla="*/ 3120200 w 3120203"/>
              <a:gd name="connsiteY1" fmla="*/ 172113 h 2842967"/>
              <a:gd name="connsiteX2" fmla="*/ 3113947 w 3120203"/>
              <a:gd name="connsiteY2" fmla="*/ 1742123 h 2842967"/>
              <a:gd name="connsiteX3" fmla="*/ 2875949 w 3120203"/>
              <a:gd name="connsiteY3" fmla="*/ 2298497 h 2842967"/>
              <a:gd name="connsiteX4" fmla="*/ 2310829 w 3120203"/>
              <a:gd name="connsiteY4" fmla="*/ 2842967 h 2842967"/>
              <a:gd name="connsiteX5" fmla="*/ 0 w 3120203"/>
              <a:gd name="connsiteY5" fmla="*/ 2842967 h 2842967"/>
              <a:gd name="connsiteX6" fmla="*/ 2884657 w 3120203"/>
              <a:gd name="connsiteY6" fmla="*/ 71195 h 2842967"/>
              <a:gd name="connsiteX7" fmla="*/ 3016855 w 3120203"/>
              <a:gd name="connsiteY7" fmla="*/ 29 h 28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0203" h="2842967">
                <a:moveTo>
                  <a:pt x="3016855" y="29"/>
                </a:moveTo>
                <a:cubicBezTo>
                  <a:pt x="3079611" y="-1493"/>
                  <a:pt x="3120619" y="58667"/>
                  <a:pt x="3120200" y="172113"/>
                </a:cubicBezTo>
                <a:lnTo>
                  <a:pt x="3113947" y="1742123"/>
                </a:lnTo>
                <a:cubicBezTo>
                  <a:pt x="3113947" y="1923637"/>
                  <a:pt x="3006558" y="2172580"/>
                  <a:pt x="2875949" y="2298497"/>
                </a:cubicBezTo>
                <a:lnTo>
                  <a:pt x="2310829" y="2842967"/>
                </a:lnTo>
                <a:lnTo>
                  <a:pt x="0" y="2842967"/>
                </a:lnTo>
                <a:lnTo>
                  <a:pt x="2884657" y="71195"/>
                </a:lnTo>
                <a:cubicBezTo>
                  <a:pt x="2933718" y="24059"/>
                  <a:pt x="2979201" y="941"/>
                  <a:pt x="3016855" y="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2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272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58A17F-5411-922C-DAE5-0FD693301FE2}"/>
              </a:ext>
            </a:extLst>
          </p:cNvPr>
          <p:cNvSpPr/>
          <p:nvPr userDrawn="1"/>
        </p:nvSpPr>
        <p:spPr>
          <a:xfrm>
            <a:off x="0" y="926271"/>
            <a:ext cx="5355203" cy="5931729"/>
          </a:xfrm>
          <a:custGeom>
            <a:avLst/>
            <a:gdLst>
              <a:gd name="connsiteX0" fmla="*/ 5186481 w 5355203"/>
              <a:gd name="connsiteY0" fmla="*/ 50 h 5931729"/>
              <a:gd name="connsiteX1" fmla="*/ 5355203 w 5355203"/>
              <a:gd name="connsiteY1" fmla="*/ 278216 h 5931729"/>
              <a:gd name="connsiteX2" fmla="*/ 5355203 w 5355203"/>
              <a:gd name="connsiteY2" fmla="*/ 2818263 h 5931729"/>
              <a:gd name="connsiteX3" fmla="*/ 4971958 w 5355203"/>
              <a:gd name="connsiteY3" fmla="*/ 3718048 h 5931729"/>
              <a:gd name="connsiteX4" fmla="*/ 2668121 w 5355203"/>
              <a:gd name="connsiteY4" fmla="*/ 5931729 h 5931729"/>
              <a:gd name="connsiteX5" fmla="*/ 0 w 5355203"/>
              <a:gd name="connsiteY5" fmla="*/ 5931729 h 5931729"/>
              <a:gd name="connsiteX6" fmla="*/ 0 w 5355203"/>
              <a:gd name="connsiteY6" fmla="*/ 4954140 h 5931729"/>
              <a:gd name="connsiteX7" fmla="*/ 9114 w 5355203"/>
              <a:gd name="connsiteY7" fmla="*/ 4938582 h 5931729"/>
              <a:gd name="connsiteX8" fmla="*/ 158423 w 5355203"/>
              <a:gd name="connsiteY8" fmla="*/ 4753289 h 5931729"/>
              <a:gd name="connsiteX9" fmla="*/ 4972316 w 5355203"/>
              <a:gd name="connsiteY9" fmla="*/ 115303 h 5931729"/>
              <a:gd name="connsiteX10" fmla="*/ 5186481 w 5355203"/>
              <a:gd name="connsiteY10" fmla="*/ 50 h 59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5203" h="5931729">
                <a:moveTo>
                  <a:pt x="5186481" y="50"/>
                </a:moveTo>
                <a:cubicBezTo>
                  <a:pt x="5288320" y="-2518"/>
                  <a:pt x="5355203" y="94671"/>
                  <a:pt x="5355203" y="278216"/>
                </a:cubicBezTo>
                <a:lnTo>
                  <a:pt x="5355203" y="2818263"/>
                </a:lnTo>
                <a:cubicBezTo>
                  <a:pt x="5355203" y="3111935"/>
                  <a:pt x="5183624" y="3514682"/>
                  <a:pt x="4971958" y="3718048"/>
                </a:cubicBezTo>
                <a:lnTo>
                  <a:pt x="2668121" y="5931729"/>
                </a:lnTo>
                <a:lnTo>
                  <a:pt x="0" y="5931729"/>
                </a:lnTo>
                <a:lnTo>
                  <a:pt x="0" y="4954140"/>
                </a:lnTo>
                <a:lnTo>
                  <a:pt x="9114" y="4938582"/>
                </a:lnTo>
                <a:cubicBezTo>
                  <a:pt x="55118" y="4867587"/>
                  <a:pt x="105596" y="4804218"/>
                  <a:pt x="158423" y="4753289"/>
                </a:cubicBezTo>
                <a:lnTo>
                  <a:pt x="4972316" y="115303"/>
                </a:lnTo>
                <a:cubicBezTo>
                  <a:pt x="5051691" y="39043"/>
                  <a:pt x="5125378" y="1591"/>
                  <a:pt x="5186481" y="50"/>
                </a:cubicBezTo>
                <a:close/>
              </a:path>
            </a:pathLst>
          </a:custGeom>
          <a:solidFill>
            <a:srgbClr val="7E003F">
              <a:alpha val="5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62C6DF5-C2E4-83DF-706D-331B56D36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4544" y="-27384"/>
            <a:ext cx="8765153" cy="6885385"/>
          </a:xfrm>
          <a:custGeom>
            <a:avLst/>
            <a:gdLst>
              <a:gd name="connsiteX0" fmla="*/ 7083139 w 8765153"/>
              <a:gd name="connsiteY0" fmla="*/ 0 h 6824309"/>
              <a:gd name="connsiteX1" fmla="*/ 8765153 w 8765153"/>
              <a:gd name="connsiteY1" fmla="*/ 0 h 6824309"/>
              <a:gd name="connsiteX2" fmla="*/ 8765153 w 8765153"/>
              <a:gd name="connsiteY2" fmla="*/ 5076952 h 6824309"/>
              <a:gd name="connsiteX3" fmla="*/ 8254822 w 8765153"/>
              <a:gd name="connsiteY3" fmla="*/ 6635190 h 6824309"/>
              <a:gd name="connsiteX4" fmla="*/ 8118882 w 8765153"/>
              <a:gd name="connsiteY4" fmla="*/ 6824309 h 6824309"/>
              <a:gd name="connsiteX5" fmla="*/ 0 w 8765153"/>
              <a:gd name="connsiteY5" fmla="*/ 6824309 h 682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5153" h="6824309">
                <a:moveTo>
                  <a:pt x="7083139" y="0"/>
                </a:moveTo>
                <a:lnTo>
                  <a:pt x="8765153" y="0"/>
                </a:lnTo>
                <a:lnTo>
                  <a:pt x="8765153" y="5076952"/>
                </a:lnTo>
                <a:cubicBezTo>
                  <a:pt x="8765153" y="5557168"/>
                  <a:pt x="8554727" y="6171153"/>
                  <a:pt x="8254822" y="6635190"/>
                </a:cubicBezTo>
                <a:lnTo>
                  <a:pt x="8118882" y="6824309"/>
                </a:lnTo>
                <a:lnTo>
                  <a:pt x="0" y="682430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r">
              <a:defRPr b="0"/>
            </a:lvl1pPr>
          </a:lstStyle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C4A753-06B1-6046-EC00-AFBCE66C2F6B}"/>
              </a:ext>
            </a:extLst>
          </p:cNvPr>
          <p:cNvSpPr/>
          <p:nvPr userDrawn="1"/>
        </p:nvSpPr>
        <p:spPr>
          <a:xfrm>
            <a:off x="2279576" y="1124744"/>
            <a:ext cx="1885142" cy="2856035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5AD9F435-A7F4-4F99-4CFF-20A81BD375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3123" y="1633525"/>
            <a:ext cx="3384379" cy="5127414"/>
          </a:xfrm>
          <a:custGeom>
            <a:avLst/>
            <a:gdLst>
              <a:gd name="connsiteX0" fmla="*/ 102114 w 3384379"/>
              <a:gd name="connsiteY0" fmla="*/ 31 h 5127414"/>
              <a:gd name="connsiteX1" fmla="*/ 231732 w 3384379"/>
              <a:gd name="connsiteY1" fmla="*/ 69784 h 5127414"/>
              <a:gd name="connsiteX2" fmla="*/ 3145213 w 3384379"/>
              <a:gd name="connsiteY2" fmla="*/ 2876802 h 5127414"/>
              <a:gd name="connsiteX3" fmla="*/ 3378253 w 3384379"/>
              <a:gd name="connsiteY3" fmla="*/ 3421586 h 5127414"/>
              <a:gd name="connsiteX4" fmla="*/ 3384376 w 3384379"/>
              <a:gd name="connsiteY4" fmla="*/ 4958887 h 5127414"/>
              <a:gd name="connsiteX5" fmla="*/ 3153739 w 3384379"/>
              <a:gd name="connsiteY5" fmla="*/ 5057703 h 5127414"/>
              <a:gd name="connsiteX6" fmla="*/ 231949 w 3384379"/>
              <a:gd name="connsiteY6" fmla="*/ 2250250 h 5127414"/>
              <a:gd name="connsiteX7" fmla="*/ 0 w 3384379"/>
              <a:gd name="connsiteY7" fmla="*/ 1705679 h 5127414"/>
              <a:gd name="connsiteX8" fmla="*/ 0 w 3384379"/>
              <a:gd name="connsiteY8" fmla="*/ 168383 h 5127414"/>
              <a:gd name="connsiteX9" fmla="*/ 102114 w 3384379"/>
              <a:gd name="connsiteY9" fmla="*/ 31 h 51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4379" h="5127414">
                <a:moveTo>
                  <a:pt x="102114" y="31"/>
                </a:moveTo>
                <a:cubicBezTo>
                  <a:pt x="139095" y="963"/>
                  <a:pt x="183692" y="23630"/>
                  <a:pt x="231732" y="69784"/>
                </a:cubicBezTo>
                <a:lnTo>
                  <a:pt x="3145213" y="2876802"/>
                </a:lnTo>
                <a:cubicBezTo>
                  <a:pt x="3273101" y="3000097"/>
                  <a:pt x="3378253" y="3243853"/>
                  <a:pt x="3378253" y="3421586"/>
                </a:cubicBezTo>
                <a:lnTo>
                  <a:pt x="3384376" y="4958887"/>
                </a:lnTo>
                <a:cubicBezTo>
                  <a:pt x="3385032" y="5136620"/>
                  <a:pt x="3281845" y="5180780"/>
                  <a:pt x="3153739" y="5057703"/>
                </a:cubicBezTo>
                <a:lnTo>
                  <a:pt x="231949" y="2250250"/>
                </a:lnTo>
                <a:cubicBezTo>
                  <a:pt x="103844" y="2127168"/>
                  <a:pt x="0" y="1883417"/>
                  <a:pt x="0" y="1705679"/>
                </a:cubicBezTo>
                <a:lnTo>
                  <a:pt x="0" y="168383"/>
                </a:lnTo>
                <a:cubicBezTo>
                  <a:pt x="0" y="57297"/>
                  <a:pt x="40479" y="-1524"/>
                  <a:pt x="102114" y="31"/>
                </a:cubicBezTo>
                <a:close/>
              </a:path>
            </a:pathLst>
          </a:custGeom>
          <a:solidFill>
            <a:srgbClr val="38B6AB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ACC4E2B-F090-66AC-388C-54C827EFC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222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9" grpId="0" animBg="1"/>
      <p:bldP spid="121" grpId="0" uiExpand="1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63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E49D000-408C-4824-9FA5-437F0857B1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4860" y="-2"/>
            <a:ext cx="5477141" cy="6858002"/>
          </a:xfrm>
          <a:custGeom>
            <a:avLst/>
            <a:gdLst>
              <a:gd name="connsiteX0" fmla="*/ 3986471 w 5477141"/>
              <a:gd name="connsiteY0" fmla="*/ 0 h 6858002"/>
              <a:gd name="connsiteX1" fmla="*/ 5477141 w 5477141"/>
              <a:gd name="connsiteY1" fmla="*/ 0 h 6858002"/>
              <a:gd name="connsiteX2" fmla="*/ 5477141 w 5477141"/>
              <a:gd name="connsiteY2" fmla="*/ 5978697 h 6858002"/>
              <a:gd name="connsiteX3" fmla="*/ 4566103 w 5477141"/>
              <a:gd name="connsiteY3" fmla="*/ 6858002 h 6858002"/>
              <a:gd name="connsiteX4" fmla="*/ 0 w 5477141"/>
              <a:gd name="connsiteY4" fmla="*/ 6858002 h 6858002"/>
              <a:gd name="connsiteX5" fmla="*/ 10973 w 5477141"/>
              <a:gd name="connsiteY5" fmla="*/ 4194085 h 6858002"/>
              <a:gd name="connsiteX6" fmla="*/ 262590 w 5477141"/>
              <a:gd name="connsiteY6" fmla="*/ 3603624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7141" h="6858002">
                <a:moveTo>
                  <a:pt x="3986471" y="0"/>
                </a:moveTo>
                <a:lnTo>
                  <a:pt x="5477141" y="0"/>
                </a:lnTo>
                <a:lnTo>
                  <a:pt x="5477141" y="5978697"/>
                </a:lnTo>
                <a:lnTo>
                  <a:pt x="4566103" y="6858002"/>
                </a:lnTo>
                <a:lnTo>
                  <a:pt x="0" y="6858002"/>
                </a:lnTo>
                <a:lnTo>
                  <a:pt x="10973" y="4194085"/>
                </a:lnTo>
                <a:cubicBezTo>
                  <a:pt x="11711" y="4001686"/>
                  <a:pt x="124372" y="3737295"/>
                  <a:pt x="262590" y="3603624"/>
                </a:cubicBezTo>
                <a:close/>
              </a:path>
            </a:pathLst>
          </a:custGeom>
          <a:solidFill>
            <a:srgbClr val="97BE0D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09CD9-332B-46FA-AFE2-208CC7A751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61482" y="300589"/>
            <a:ext cx="3430518" cy="5720327"/>
          </a:xfrm>
          <a:custGeom>
            <a:avLst/>
            <a:gdLst>
              <a:gd name="connsiteX0" fmla="*/ 117485 w 3430518"/>
              <a:gd name="connsiteY0" fmla="*/ 56 h 5720327"/>
              <a:gd name="connsiteX1" fmla="*/ 267840 w 3430518"/>
              <a:gd name="connsiteY1" fmla="*/ 82765 h 5720327"/>
              <a:gd name="connsiteX2" fmla="*/ 3430518 w 3430518"/>
              <a:gd name="connsiteY2" fmla="*/ 3169975 h 5720327"/>
              <a:gd name="connsiteX3" fmla="*/ 3430518 w 3430518"/>
              <a:gd name="connsiteY3" fmla="*/ 5720327 h 5720327"/>
              <a:gd name="connsiteX4" fmla="*/ 277667 w 3430518"/>
              <a:gd name="connsiteY4" fmla="*/ 2635413 h 5720327"/>
              <a:gd name="connsiteX5" fmla="*/ 7377 w 3430518"/>
              <a:gd name="connsiteY5" fmla="*/ 1995687 h 5720327"/>
              <a:gd name="connsiteX6" fmla="*/ 5 w 3430518"/>
              <a:gd name="connsiteY6" fmla="*/ 196289 h 5720327"/>
              <a:gd name="connsiteX7" fmla="*/ 117485 w 3430518"/>
              <a:gd name="connsiteY7" fmla="*/ 56 h 57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0518" h="5720327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3430518" y="3169975"/>
                </a:lnTo>
                <a:lnTo>
                  <a:pt x="3430518" y="5720327"/>
                </a:lnTo>
                <a:lnTo>
                  <a:pt x="277667" y="2635413"/>
                </a:lnTo>
                <a:cubicBezTo>
                  <a:pt x="129375" y="2489948"/>
                  <a:pt x="8237" y="2203562"/>
                  <a:pt x="7377" y="1995687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8272B9A-06E7-4C48-AA43-5AB2FEE13A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5062" y="4375974"/>
            <a:ext cx="2679466" cy="2482023"/>
          </a:xfrm>
          <a:custGeom>
            <a:avLst/>
            <a:gdLst>
              <a:gd name="connsiteX0" fmla="*/ 3495324 w 3619869"/>
              <a:gd name="connsiteY0" fmla="*/ 64 h 3353130"/>
              <a:gd name="connsiteX1" fmla="*/ 3619869 w 3619869"/>
              <a:gd name="connsiteY1" fmla="*/ 206007 h 3353130"/>
              <a:gd name="connsiteX2" fmla="*/ 3619869 w 3619869"/>
              <a:gd name="connsiteY2" fmla="*/ 2095951 h 3353130"/>
              <a:gd name="connsiteX3" fmla="*/ 3337292 w 3619869"/>
              <a:gd name="connsiteY3" fmla="*/ 2767747 h 3353130"/>
              <a:gd name="connsiteX4" fmla="*/ 2737494 w 3619869"/>
              <a:gd name="connsiteY4" fmla="*/ 3353130 h 3353130"/>
              <a:gd name="connsiteX5" fmla="*/ 0 w 3619869"/>
              <a:gd name="connsiteY5" fmla="*/ 3353130 h 3353130"/>
              <a:gd name="connsiteX6" fmla="*/ 3337292 w 3619869"/>
              <a:gd name="connsiteY6" fmla="*/ 87203 h 3353130"/>
              <a:gd name="connsiteX7" fmla="*/ 3495324 w 3619869"/>
              <a:gd name="connsiteY7" fmla="*/ 64 h 335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869" h="3353130">
                <a:moveTo>
                  <a:pt x="3495324" y="64"/>
                </a:moveTo>
                <a:cubicBezTo>
                  <a:pt x="3570486" y="-2440"/>
                  <a:pt x="3619869" y="69557"/>
                  <a:pt x="3619869" y="206007"/>
                </a:cubicBezTo>
                <a:lnTo>
                  <a:pt x="3619869" y="2095951"/>
                </a:lnTo>
                <a:cubicBezTo>
                  <a:pt x="3619869" y="2314395"/>
                  <a:pt x="3493078" y="2615156"/>
                  <a:pt x="3337292" y="2767747"/>
                </a:cubicBezTo>
                <a:lnTo>
                  <a:pt x="2737494" y="3353130"/>
                </a:lnTo>
                <a:lnTo>
                  <a:pt x="0" y="3353130"/>
                </a:lnTo>
                <a:lnTo>
                  <a:pt x="3337292" y="87203"/>
                </a:lnTo>
                <a:cubicBezTo>
                  <a:pt x="3395851" y="29890"/>
                  <a:pt x="3450228" y="1567"/>
                  <a:pt x="3495324" y="6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87D13C6-D8A0-4240-B399-3800A3934E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02658" y="579233"/>
            <a:ext cx="1489341" cy="3820884"/>
          </a:xfrm>
          <a:custGeom>
            <a:avLst/>
            <a:gdLst>
              <a:gd name="connsiteX0" fmla="*/ 117485 w 1489341"/>
              <a:gd name="connsiteY0" fmla="*/ 56 h 3820884"/>
              <a:gd name="connsiteX1" fmla="*/ 267840 w 1489341"/>
              <a:gd name="connsiteY1" fmla="*/ 82765 h 3820884"/>
              <a:gd name="connsiteX2" fmla="*/ 1489341 w 1489341"/>
              <a:gd name="connsiteY2" fmla="*/ 1274987 h 3820884"/>
              <a:gd name="connsiteX3" fmla="*/ 1489341 w 1489341"/>
              <a:gd name="connsiteY3" fmla="*/ 3820884 h 3820884"/>
              <a:gd name="connsiteX4" fmla="*/ 278035 w 1489341"/>
              <a:gd name="connsiteY4" fmla="*/ 2635414 h 3820884"/>
              <a:gd name="connsiteX5" fmla="*/ 7745 w 1489341"/>
              <a:gd name="connsiteY5" fmla="*/ 1995562 h 3820884"/>
              <a:gd name="connsiteX6" fmla="*/ 5 w 1489341"/>
              <a:gd name="connsiteY6" fmla="*/ 196289 h 3820884"/>
              <a:gd name="connsiteX7" fmla="*/ 117485 w 1489341"/>
              <a:gd name="connsiteY7" fmla="*/ 56 h 382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9341" h="3820884">
                <a:moveTo>
                  <a:pt x="117485" y="56"/>
                </a:moveTo>
                <a:cubicBezTo>
                  <a:pt x="160312" y="1425"/>
                  <a:pt x="212046" y="28308"/>
                  <a:pt x="267840" y="82765"/>
                </a:cubicBezTo>
                <a:lnTo>
                  <a:pt x="1489341" y="1274987"/>
                </a:lnTo>
                <a:lnTo>
                  <a:pt x="1489341" y="3820884"/>
                </a:lnTo>
                <a:lnTo>
                  <a:pt x="278035" y="2635414"/>
                </a:lnTo>
                <a:cubicBezTo>
                  <a:pt x="129746" y="2489948"/>
                  <a:pt x="8605" y="2203565"/>
                  <a:pt x="7745" y="1995562"/>
                </a:cubicBezTo>
                <a:lnTo>
                  <a:pt x="5" y="196289"/>
                </a:lnTo>
                <a:cubicBezTo>
                  <a:pt x="-532" y="66365"/>
                  <a:pt x="46106" y="-2226"/>
                  <a:pt x="117485" y="56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4870C28F-9345-460D-8D2C-722BDDEB3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99642" y="2074095"/>
            <a:ext cx="792359" cy="2251289"/>
          </a:xfrm>
          <a:custGeom>
            <a:avLst/>
            <a:gdLst>
              <a:gd name="connsiteX0" fmla="*/ 792359 w 792359"/>
              <a:gd name="connsiteY0" fmla="*/ 0 h 2251289"/>
              <a:gd name="connsiteX1" fmla="*/ 792359 w 792359"/>
              <a:gd name="connsiteY1" fmla="*/ 1589453 h 2251289"/>
              <a:gd name="connsiteX2" fmla="*/ 167214 w 792359"/>
              <a:gd name="connsiteY2" fmla="*/ 2199598 h 2251289"/>
              <a:gd name="connsiteX3" fmla="*/ 3 w 792359"/>
              <a:gd name="connsiteY3" fmla="*/ 2128708 h 2251289"/>
              <a:gd name="connsiteX4" fmla="*/ 4550 w 792359"/>
              <a:gd name="connsiteY4" fmla="*/ 1005161 h 2251289"/>
              <a:gd name="connsiteX5" fmla="*/ 173480 w 792359"/>
              <a:gd name="connsiteY5" fmla="*/ 605622 h 225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59" h="2251289">
                <a:moveTo>
                  <a:pt x="792359" y="0"/>
                </a:moveTo>
                <a:lnTo>
                  <a:pt x="792359" y="1589453"/>
                </a:lnTo>
                <a:lnTo>
                  <a:pt x="167214" y="2199598"/>
                </a:lnTo>
                <a:cubicBezTo>
                  <a:pt x="74334" y="2290269"/>
                  <a:pt x="-487" y="2258570"/>
                  <a:pt x="3" y="2128708"/>
                </a:cubicBezTo>
                <a:lnTo>
                  <a:pt x="4550" y="1005161"/>
                </a:lnTo>
                <a:cubicBezTo>
                  <a:pt x="4550" y="875299"/>
                  <a:pt x="80721" y="696539"/>
                  <a:pt x="173480" y="605622"/>
                </a:cubicBezTo>
                <a:close/>
              </a:path>
            </a:pathLst>
          </a:custGeom>
          <a:solidFill>
            <a:srgbClr val="F07E26">
              <a:alpha val="8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427D09F-36B2-4E9E-B819-4E7BF5B51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56188" y="5517233"/>
            <a:ext cx="1565162" cy="1340768"/>
          </a:xfrm>
          <a:custGeom>
            <a:avLst/>
            <a:gdLst>
              <a:gd name="connsiteX0" fmla="*/ 710975 w 784278"/>
              <a:gd name="connsiteY0" fmla="*/ 73 h 671838"/>
              <a:gd name="connsiteX1" fmla="*/ 784278 w 784278"/>
              <a:gd name="connsiteY1" fmla="*/ 121712 h 671838"/>
              <a:gd name="connsiteX2" fmla="*/ 784278 w 784278"/>
              <a:gd name="connsiteY2" fmla="*/ 671838 h 671838"/>
              <a:gd name="connsiteX3" fmla="*/ 0 w 784278"/>
              <a:gd name="connsiteY3" fmla="*/ 671838 h 671838"/>
              <a:gd name="connsiteX4" fmla="*/ 618048 w 784278"/>
              <a:gd name="connsiteY4" fmla="*/ 53034 h 671838"/>
              <a:gd name="connsiteX5" fmla="*/ 710975 w 784278"/>
              <a:gd name="connsiteY5" fmla="*/ 73 h 6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278" h="671838">
                <a:moveTo>
                  <a:pt x="710975" y="73"/>
                </a:moveTo>
                <a:cubicBezTo>
                  <a:pt x="755194" y="-2002"/>
                  <a:pt x="784278" y="40394"/>
                  <a:pt x="784278" y="121712"/>
                </a:cubicBezTo>
                <a:lnTo>
                  <a:pt x="784278" y="671838"/>
                </a:lnTo>
                <a:lnTo>
                  <a:pt x="0" y="671838"/>
                </a:lnTo>
                <a:lnTo>
                  <a:pt x="618048" y="53034"/>
                </a:lnTo>
                <a:cubicBezTo>
                  <a:pt x="652464" y="18572"/>
                  <a:pt x="684444" y="1318"/>
                  <a:pt x="710975" y="73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1C62B2A9-F38F-45C9-8332-68EFE3EA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76014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itle 11">
            <a:extLst>
              <a:ext uri="{FF2B5EF4-FFF2-40B4-BE49-F238E27FC236}">
                <a16:creationId xmlns:a16="http://schemas.microsoft.com/office/drawing/2014/main" id="{3E18813C-1B37-44D6-AE09-A794555E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7815651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02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3612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23F52D78-230C-7431-5E48-931D061CC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0"/>
            <a:ext cx="4098689" cy="6858000"/>
          </a:xfrm>
          <a:custGeom>
            <a:avLst/>
            <a:gdLst>
              <a:gd name="connsiteX0" fmla="*/ 3070124 w 4098689"/>
              <a:gd name="connsiteY0" fmla="*/ 0 h 6858000"/>
              <a:gd name="connsiteX1" fmla="*/ 4098689 w 4098689"/>
              <a:gd name="connsiteY1" fmla="*/ 0 h 6858000"/>
              <a:gd name="connsiteX2" fmla="*/ 4098689 w 4098689"/>
              <a:gd name="connsiteY2" fmla="*/ 3644244 h 6858000"/>
              <a:gd name="connsiteX3" fmla="*/ 3520398 w 4098689"/>
              <a:gd name="connsiteY3" fmla="*/ 5001960 h 6858000"/>
              <a:gd name="connsiteX4" fmla="*/ 1588767 w 4098689"/>
              <a:gd name="connsiteY4" fmla="*/ 6858000 h 6858000"/>
              <a:gd name="connsiteX5" fmla="*/ 0 w 4098689"/>
              <a:gd name="connsiteY5" fmla="*/ 6858000 h 6858000"/>
              <a:gd name="connsiteX6" fmla="*/ 0 w 4098689"/>
              <a:gd name="connsiteY6" fmla="*/ 2957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8689" h="6858000">
                <a:moveTo>
                  <a:pt x="3070124" y="0"/>
                </a:moveTo>
                <a:lnTo>
                  <a:pt x="4098689" y="0"/>
                </a:lnTo>
                <a:lnTo>
                  <a:pt x="4098689" y="3644244"/>
                </a:lnTo>
                <a:cubicBezTo>
                  <a:pt x="4098689" y="4087376"/>
                  <a:pt x="3839788" y="4695094"/>
                  <a:pt x="3520398" y="5001960"/>
                </a:cubicBezTo>
                <a:lnTo>
                  <a:pt x="1588767" y="6858000"/>
                </a:lnTo>
                <a:lnTo>
                  <a:pt x="0" y="6858000"/>
                </a:lnTo>
                <a:lnTo>
                  <a:pt x="0" y="2957937"/>
                </a:lnTo>
                <a:close/>
              </a:path>
            </a:pathLst>
          </a:custGeom>
          <a:solidFill>
            <a:srgbClr val="005191">
              <a:alpha val="6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4B80AE-CD07-4053-764F-D2D2EE735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1283"/>
            <a:ext cx="2894574" cy="5456097"/>
          </a:xfrm>
          <a:custGeom>
            <a:avLst/>
            <a:gdLst>
              <a:gd name="connsiteX0" fmla="*/ 2759851 w 2894574"/>
              <a:gd name="connsiteY0" fmla="*/ 40 h 5456097"/>
              <a:gd name="connsiteX1" fmla="*/ 2894574 w 2894574"/>
              <a:gd name="connsiteY1" fmla="*/ 222154 h 5456097"/>
              <a:gd name="connsiteX2" fmla="*/ 2894574 w 2894574"/>
              <a:gd name="connsiteY2" fmla="*/ 2250366 h 5456097"/>
              <a:gd name="connsiteX3" fmla="*/ 2588555 w 2894574"/>
              <a:gd name="connsiteY3" fmla="*/ 2968840 h 5456097"/>
              <a:gd name="connsiteX4" fmla="*/ 0 w 2894574"/>
              <a:gd name="connsiteY4" fmla="*/ 5456097 h 5456097"/>
              <a:gd name="connsiteX5" fmla="*/ 0 w 2894574"/>
              <a:gd name="connsiteY5" fmla="*/ 2586310 h 5456097"/>
              <a:gd name="connsiteX6" fmla="*/ 2588842 w 2894574"/>
              <a:gd name="connsiteY6" fmla="*/ 92068 h 5456097"/>
              <a:gd name="connsiteX7" fmla="*/ 2759851 w 2894574"/>
              <a:gd name="connsiteY7" fmla="*/ 40 h 545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4574" h="5456097">
                <a:moveTo>
                  <a:pt x="2759851" y="40"/>
                </a:moveTo>
                <a:cubicBezTo>
                  <a:pt x="2841168" y="-2011"/>
                  <a:pt x="2894574" y="75594"/>
                  <a:pt x="2894574" y="222154"/>
                </a:cubicBezTo>
                <a:lnTo>
                  <a:pt x="2894574" y="2250366"/>
                </a:lnTo>
                <a:cubicBezTo>
                  <a:pt x="2894574" y="2484862"/>
                  <a:pt x="2757569" y="2806453"/>
                  <a:pt x="2588555" y="2968840"/>
                </a:cubicBezTo>
                <a:lnTo>
                  <a:pt x="0" y="5456097"/>
                </a:lnTo>
                <a:lnTo>
                  <a:pt x="0" y="2586310"/>
                </a:lnTo>
                <a:lnTo>
                  <a:pt x="2588842" y="92068"/>
                </a:lnTo>
                <a:cubicBezTo>
                  <a:pt x="2652222" y="31176"/>
                  <a:pt x="2711061" y="1270"/>
                  <a:pt x="2759851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3616F16A-2EBD-FF57-821F-BEDC5EABA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1" name="Title 6">
            <a:extLst>
              <a:ext uri="{FF2B5EF4-FFF2-40B4-BE49-F238E27FC236}">
                <a16:creationId xmlns:a16="http://schemas.microsoft.com/office/drawing/2014/main" id="{F433FC08-0F53-7D5A-16B3-BEF9BC1A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7" name="Text Placeholder 136">
            <a:extLst>
              <a:ext uri="{FF2B5EF4-FFF2-40B4-BE49-F238E27FC236}">
                <a16:creationId xmlns:a16="http://schemas.microsoft.com/office/drawing/2014/main" id="{60576821-C4B3-606F-FA98-DE0E26E257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949365"/>
            <a:ext cx="1491321" cy="3079866"/>
          </a:xfrm>
          <a:custGeom>
            <a:avLst/>
            <a:gdLst>
              <a:gd name="connsiteX0" fmla="*/ 1408371 w 1491321"/>
              <a:gd name="connsiteY0" fmla="*/ 25 h 3079866"/>
              <a:gd name="connsiteX1" fmla="*/ 1436224 w 1491321"/>
              <a:gd name="connsiteY1" fmla="*/ 5100 h 3079866"/>
              <a:gd name="connsiteX2" fmla="*/ 1491321 w 1491321"/>
              <a:gd name="connsiteY2" fmla="*/ 136783 h 3079866"/>
              <a:gd name="connsiteX3" fmla="*/ 1491321 w 1491321"/>
              <a:gd name="connsiteY3" fmla="*/ 1385578 h 3079866"/>
              <a:gd name="connsiteX4" fmla="*/ 1302902 w 1491321"/>
              <a:gd name="connsiteY4" fmla="*/ 1827951 h 3079866"/>
              <a:gd name="connsiteX5" fmla="*/ 0 w 1491321"/>
              <a:gd name="connsiteY5" fmla="*/ 3079866 h 3079866"/>
              <a:gd name="connsiteX6" fmla="*/ 0 w 1491321"/>
              <a:gd name="connsiteY6" fmla="*/ 1312149 h 3079866"/>
              <a:gd name="connsiteX7" fmla="*/ 1303078 w 1491321"/>
              <a:gd name="connsiteY7" fmla="*/ 56688 h 3079866"/>
              <a:gd name="connsiteX8" fmla="*/ 1408371 w 1491321"/>
              <a:gd name="connsiteY8" fmla="*/ 25 h 30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321" h="3079866">
                <a:moveTo>
                  <a:pt x="1408371" y="25"/>
                </a:moveTo>
                <a:cubicBezTo>
                  <a:pt x="1418385" y="-228"/>
                  <a:pt x="1427711" y="1482"/>
                  <a:pt x="1436224" y="5100"/>
                </a:cubicBezTo>
                <a:cubicBezTo>
                  <a:pt x="1470277" y="19573"/>
                  <a:pt x="1491321" y="64592"/>
                  <a:pt x="1491321" y="136783"/>
                </a:cubicBezTo>
                <a:lnTo>
                  <a:pt x="1491321" y="1385578"/>
                </a:lnTo>
                <a:cubicBezTo>
                  <a:pt x="1491321" y="1529960"/>
                  <a:pt x="1406966" y="1727967"/>
                  <a:pt x="1302902" y="1827951"/>
                </a:cubicBezTo>
                <a:lnTo>
                  <a:pt x="0" y="3079866"/>
                </a:lnTo>
                <a:lnTo>
                  <a:pt x="0" y="1312149"/>
                </a:lnTo>
                <a:lnTo>
                  <a:pt x="1303078" y="56688"/>
                </a:lnTo>
                <a:cubicBezTo>
                  <a:pt x="1342102" y="19196"/>
                  <a:pt x="1378330" y="782"/>
                  <a:pt x="1408371" y="25"/>
                </a:cubicBezTo>
                <a:close/>
              </a:path>
            </a:pathLst>
          </a:custGeom>
          <a:solidFill>
            <a:srgbClr val="F07E26">
              <a:alpha val="35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EE94B476-1FBF-439D-7B43-D444A70406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40" y="4291002"/>
            <a:ext cx="2822963" cy="2566999"/>
          </a:xfrm>
          <a:custGeom>
            <a:avLst/>
            <a:gdLst>
              <a:gd name="connsiteX0" fmla="*/ 101667 w 2822963"/>
              <a:gd name="connsiteY0" fmla="*/ 30 h 2566999"/>
              <a:gd name="connsiteX1" fmla="*/ 230717 w 2822963"/>
              <a:gd name="connsiteY1" fmla="*/ 69478 h 2566999"/>
              <a:gd name="connsiteX2" fmla="*/ 2822963 w 2822963"/>
              <a:gd name="connsiteY2" fmla="*/ 2566999 h 2566999"/>
              <a:gd name="connsiteX3" fmla="*/ 570843 w 2822963"/>
              <a:gd name="connsiteY3" fmla="*/ 2566999 h 2566999"/>
              <a:gd name="connsiteX4" fmla="*/ 230933 w 2822963"/>
              <a:gd name="connsiteY4" fmla="*/ 2240391 h 2566999"/>
              <a:gd name="connsiteX5" fmla="*/ 0 w 2822963"/>
              <a:gd name="connsiteY5" fmla="*/ 1698206 h 2566999"/>
              <a:gd name="connsiteX6" fmla="*/ 0 w 2822963"/>
              <a:gd name="connsiteY6" fmla="*/ 167645 h 2566999"/>
              <a:gd name="connsiteX7" fmla="*/ 101667 w 2822963"/>
              <a:gd name="connsiteY7" fmla="*/ 30 h 25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2963" h="2566999">
                <a:moveTo>
                  <a:pt x="101667" y="30"/>
                </a:moveTo>
                <a:cubicBezTo>
                  <a:pt x="138486" y="958"/>
                  <a:pt x="182888" y="23526"/>
                  <a:pt x="230717" y="69478"/>
                </a:cubicBezTo>
                <a:lnTo>
                  <a:pt x="2822963" y="2566999"/>
                </a:lnTo>
                <a:lnTo>
                  <a:pt x="570843" y="2566999"/>
                </a:lnTo>
                <a:lnTo>
                  <a:pt x="230933" y="2240391"/>
                </a:lnTo>
                <a:cubicBezTo>
                  <a:pt x="103389" y="2117848"/>
                  <a:pt x="0" y="1875164"/>
                  <a:pt x="0" y="1698206"/>
                </a:cubicBezTo>
                <a:lnTo>
                  <a:pt x="0" y="167645"/>
                </a:lnTo>
                <a:cubicBezTo>
                  <a:pt x="0" y="57045"/>
                  <a:pt x="40302" y="-1518"/>
                  <a:pt x="101667" y="30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35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41D2A663-B8CD-4B9D-546F-D365D2134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8427" y="0"/>
            <a:ext cx="5743573" cy="6858000"/>
          </a:xfrm>
          <a:custGeom>
            <a:avLst/>
            <a:gdLst>
              <a:gd name="connsiteX0" fmla="*/ 3165530 w 5743573"/>
              <a:gd name="connsiteY0" fmla="*/ 0 h 6858000"/>
              <a:gd name="connsiteX1" fmla="*/ 5743573 w 5743573"/>
              <a:gd name="connsiteY1" fmla="*/ 0 h 6858000"/>
              <a:gd name="connsiteX2" fmla="*/ 5743573 w 5743573"/>
              <a:gd name="connsiteY2" fmla="*/ 4429751 h 6858000"/>
              <a:gd name="connsiteX3" fmla="*/ 3223227 w 5743573"/>
              <a:gd name="connsiteY3" fmla="*/ 6858000 h 6858000"/>
              <a:gd name="connsiteX4" fmla="*/ 0 w 5743573"/>
              <a:gd name="connsiteY4" fmla="*/ 6858000 h 6858000"/>
              <a:gd name="connsiteX5" fmla="*/ 0 w 5743573"/>
              <a:gd name="connsiteY5" fmla="*/ 4062689 h 6858000"/>
              <a:gd name="connsiteX6" fmla="*/ 736180 w 5743573"/>
              <a:gd name="connsiteY6" fmla="*/ 23342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3" h="6858000">
                <a:moveTo>
                  <a:pt x="3165530" y="0"/>
                </a:moveTo>
                <a:lnTo>
                  <a:pt x="5743573" y="0"/>
                </a:lnTo>
                <a:lnTo>
                  <a:pt x="5743573" y="4429751"/>
                </a:lnTo>
                <a:lnTo>
                  <a:pt x="3223227" y="6858000"/>
                </a:lnTo>
                <a:lnTo>
                  <a:pt x="0" y="6858000"/>
                </a:lnTo>
                <a:lnTo>
                  <a:pt x="0" y="4062689"/>
                </a:lnTo>
                <a:cubicBezTo>
                  <a:pt x="0" y="3498571"/>
                  <a:pt x="329588" y="2724931"/>
                  <a:pt x="736180" y="2334283"/>
                </a:cubicBezTo>
                <a:close/>
              </a:path>
            </a:pathLst>
          </a:custGeom>
          <a:solidFill>
            <a:srgbClr val="DC006B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DC006B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E7C4F3D-2874-1BB6-EA25-268A627F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0135" y="3806402"/>
            <a:ext cx="3359734" cy="3051598"/>
          </a:xfrm>
          <a:custGeom>
            <a:avLst/>
            <a:gdLst>
              <a:gd name="connsiteX0" fmla="*/ 3236405 w 3359734"/>
              <a:gd name="connsiteY0" fmla="*/ 37 h 3051598"/>
              <a:gd name="connsiteX1" fmla="*/ 3359734 w 3359734"/>
              <a:gd name="connsiteY1" fmla="*/ 203367 h 3051598"/>
              <a:gd name="connsiteX2" fmla="*/ 3359734 w 3359734"/>
              <a:gd name="connsiteY2" fmla="*/ 2060053 h 3051598"/>
              <a:gd name="connsiteX3" fmla="*/ 3079596 w 3359734"/>
              <a:gd name="connsiteY3" fmla="*/ 2717765 h 3051598"/>
              <a:gd name="connsiteX4" fmla="*/ 2732167 w 3359734"/>
              <a:gd name="connsiteY4" fmla="*/ 3051598 h 3051598"/>
              <a:gd name="connsiteX5" fmla="*/ 0 w 3359734"/>
              <a:gd name="connsiteY5" fmla="*/ 3051598 h 3051598"/>
              <a:gd name="connsiteX6" fmla="*/ 3079858 w 3359734"/>
              <a:gd name="connsiteY6" fmla="*/ 84283 h 3051598"/>
              <a:gd name="connsiteX7" fmla="*/ 3236405 w 3359734"/>
              <a:gd name="connsiteY7" fmla="*/ 37 h 30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9734" h="3051598">
                <a:moveTo>
                  <a:pt x="3236405" y="37"/>
                </a:moveTo>
                <a:cubicBezTo>
                  <a:pt x="3310845" y="-1841"/>
                  <a:pt x="3359734" y="69201"/>
                  <a:pt x="3359734" y="203367"/>
                </a:cubicBezTo>
                <a:lnTo>
                  <a:pt x="3359734" y="2060053"/>
                </a:lnTo>
                <a:cubicBezTo>
                  <a:pt x="3359734" y="2274717"/>
                  <a:pt x="3234316" y="2569111"/>
                  <a:pt x="3079596" y="2717765"/>
                </a:cubicBezTo>
                <a:lnTo>
                  <a:pt x="2732167" y="3051598"/>
                </a:lnTo>
                <a:lnTo>
                  <a:pt x="0" y="3051598"/>
                </a:lnTo>
                <a:lnTo>
                  <a:pt x="3079858" y="84283"/>
                </a:lnTo>
                <a:cubicBezTo>
                  <a:pt x="3137878" y="28540"/>
                  <a:pt x="3191741" y="1163"/>
                  <a:pt x="3236405" y="3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0" name="Text Placeholder 149">
            <a:extLst>
              <a:ext uri="{FF2B5EF4-FFF2-40B4-BE49-F238E27FC236}">
                <a16:creationId xmlns:a16="http://schemas.microsoft.com/office/drawing/2014/main" id="{D7538C79-ED97-E435-0FE8-C0DB8652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0002" y="4005064"/>
            <a:ext cx="3531998" cy="2852936"/>
          </a:xfrm>
          <a:custGeom>
            <a:avLst/>
            <a:gdLst>
              <a:gd name="connsiteX0" fmla="*/ 2961142 w 3531998"/>
              <a:gd name="connsiteY0" fmla="*/ 0 h 2852936"/>
              <a:gd name="connsiteX1" fmla="*/ 3531998 w 3531998"/>
              <a:gd name="connsiteY1" fmla="*/ 0 h 2852936"/>
              <a:gd name="connsiteX2" fmla="*/ 3531998 w 3531998"/>
              <a:gd name="connsiteY2" fmla="*/ 2239358 h 2852936"/>
              <a:gd name="connsiteX3" fmla="*/ 3531188 w 3531998"/>
              <a:gd name="connsiteY3" fmla="*/ 2241499 h 2852936"/>
              <a:gd name="connsiteX4" fmla="*/ 3311816 w 3531998"/>
              <a:gd name="connsiteY4" fmla="*/ 2578272 h 2852936"/>
              <a:gd name="connsiteX5" fmla="*/ 3025965 w 3531998"/>
              <a:gd name="connsiteY5" fmla="*/ 2852936 h 2852936"/>
              <a:gd name="connsiteX6" fmla="*/ 0 w 3531998"/>
              <a:gd name="connsiteY6" fmla="*/ 2852936 h 285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1998" h="2852936">
                <a:moveTo>
                  <a:pt x="2961142" y="0"/>
                </a:moveTo>
                <a:lnTo>
                  <a:pt x="3531998" y="0"/>
                </a:lnTo>
                <a:lnTo>
                  <a:pt x="3531998" y="2239358"/>
                </a:lnTo>
                <a:lnTo>
                  <a:pt x="3531188" y="2241499"/>
                </a:lnTo>
                <a:cubicBezTo>
                  <a:pt x="3475046" y="2373298"/>
                  <a:pt x="3397487" y="2495960"/>
                  <a:pt x="3311816" y="2578272"/>
                </a:cubicBezTo>
                <a:lnTo>
                  <a:pt x="3025965" y="2852936"/>
                </a:lnTo>
                <a:lnTo>
                  <a:pt x="0" y="2852936"/>
                </a:lnTo>
                <a:close/>
              </a:path>
            </a:pathLst>
          </a:custGeom>
          <a:solidFill>
            <a:srgbClr val="005191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005191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933960-D0E9-BA3A-2718-21D31502D7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66470" y="1269106"/>
            <a:ext cx="2425530" cy="3969769"/>
          </a:xfrm>
          <a:custGeom>
            <a:avLst/>
            <a:gdLst>
              <a:gd name="connsiteX0" fmla="*/ 82560 w 2425530"/>
              <a:gd name="connsiteY0" fmla="*/ 25 h 3969769"/>
              <a:gd name="connsiteX1" fmla="*/ 187358 w 2425530"/>
              <a:gd name="connsiteY1" fmla="*/ 56422 h 3969769"/>
              <a:gd name="connsiteX2" fmla="*/ 2425530 w 2425530"/>
              <a:gd name="connsiteY2" fmla="*/ 2212808 h 3969769"/>
              <a:gd name="connsiteX3" fmla="*/ 2425530 w 2425530"/>
              <a:gd name="connsiteY3" fmla="*/ 3969769 h 3969769"/>
              <a:gd name="connsiteX4" fmla="*/ 187533 w 2425530"/>
              <a:gd name="connsiteY4" fmla="*/ 1819352 h 3969769"/>
              <a:gd name="connsiteX5" fmla="*/ 0 w 2425530"/>
              <a:gd name="connsiteY5" fmla="*/ 1379060 h 3969769"/>
              <a:gd name="connsiteX6" fmla="*/ 0 w 2425530"/>
              <a:gd name="connsiteY6" fmla="*/ 136140 h 3969769"/>
              <a:gd name="connsiteX7" fmla="*/ 82560 w 2425530"/>
              <a:gd name="connsiteY7" fmla="*/ 25 h 39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30" h="3969769">
                <a:moveTo>
                  <a:pt x="82560" y="25"/>
                </a:moveTo>
                <a:cubicBezTo>
                  <a:pt x="112460" y="779"/>
                  <a:pt x="148517" y="19106"/>
                  <a:pt x="187358" y="56422"/>
                </a:cubicBezTo>
                <a:lnTo>
                  <a:pt x="2425530" y="2212808"/>
                </a:lnTo>
                <a:lnTo>
                  <a:pt x="2425530" y="3969769"/>
                </a:lnTo>
                <a:lnTo>
                  <a:pt x="187533" y="1819352"/>
                </a:lnTo>
                <a:cubicBezTo>
                  <a:pt x="83959" y="1719838"/>
                  <a:pt x="0" y="1522763"/>
                  <a:pt x="0" y="1379060"/>
                </a:cubicBezTo>
                <a:lnTo>
                  <a:pt x="0" y="136140"/>
                </a:lnTo>
                <a:cubicBezTo>
                  <a:pt x="0" y="46326"/>
                  <a:pt x="32728" y="-1232"/>
                  <a:pt x="82560" y="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97B3D90-8508-16DD-F3A6-858BCE6CC2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6794" y="731163"/>
            <a:ext cx="1345206" cy="2758018"/>
          </a:xfrm>
          <a:custGeom>
            <a:avLst/>
            <a:gdLst>
              <a:gd name="connsiteX0" fmla="*/ 49027 w 1345206"/>
              <a:gd name="connsiteY0" fmla="*/ 4538 h 2758018"/>
              <a:gd name="connsiteX1" fmla="*/ 167504 w 1345206"/>
              <a:gd name="connsiteY1" fmla="*/ 50442 h 2758018"/>
              <a:gd name="connsiteX2" fmla="*/ 1345206 w 1345206"/>
              <a:gd name="connsiteY2" fmla="*/ 1185109 h 2758018"/>
              <a:gd name="connsiteX3" fmla="*/ 1345206 w 1345206"/>
              <a:gd name="connsiteY3" fmla="*/ 2758018 h 2758018"/>
              <a:gd name="connsiteX4" fmla="*/ 167661 w 1345206"/>
              <a:gd name="connsiteY4" fmla="*/ 1626553 h 2758018"/>
              <a:gd name="connsiteX5" fmla="*/ 0 w 1345206"/>
              <a:gd name="connsiteY5" fmla="*/ 1232920 h 2758018"/>
              <a:gd name="connsiteX6" fmla="*/ 0 w 1345206"/>
              <a:gd name="connsiteY6" fmla="*/ 121712 h 2758018"/>
              <a:gd name="connsiteX7" fmla="*/ 49027 w 1345206"/>
              <a:gd name="connsiteY7" fmla="*/ 4538 h 275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206" h="2758018">
                <a:moveTo>
                  <a:pt x="49027" y="4538"/>
                </a:moveTo>
                <a:cubicBezTo>
                  <a:pt x="79329" y="-8341"/>
                  <a:pt x="121205" y="5960"/>
                  <a:pt x="167504" y="50442"/>
                </a:cubicBezTo>
                <a:lnTo>
                  <a:pt x="1345206" y="1185109"/>
                </a:lnTo>
                <a:lnTo>
                  <a:pt x="1345206" y="2758018"/>
                </a:lnTo>
                <a:lnTo>
                  <a:pt x="167661" y="1626553"/>
                </a:lnTo>
                <a:cubicBezTo>
                  <a:pt x="75062" y="1537586"/>
                  <a:pt x="0" y="1361394"/>
                  <a:pt x="0" y="1232920"/>
                </a:cubicBezTo>
                <a:lnTo>
                  <a:pt x="0" y="121712"/>
                </a:lnTo>
                <a:cubicBezTo>
                  <a:pt x="0" y="57475"/>
                  <a:pt x="18726" y="17417"/>
                  <a:pt x="49027" y="453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4BCD8A3B-1B66-A7C2-3F99-836A5351B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6696249" cy="4608487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" name="Title 11">
            <a:extLst>
              <a:ext uri="{FF2B5EF4-FFF2-40B4-BE49-F238E27FC236}">
                <a16:creationId xmlns:a16="http://schemas.microsoft.com/office/drawing/2014/main" id="{4A069A78-03A3-241A-C6F5-23375408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10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1">
    <p:bg>
      <p:bgPr>
        <a:solidFill>
          <a:srgbClr val="005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B5447781-1A60-817C-CFAD-D761E437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974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7B40599C-4C0F-475E-A2C1-B16A0CE599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2525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7B40599C-4C0F-475E-A2C1-B16A0CE5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B38E3F0-4CB0-47F9-A7A7-F370395980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"/>
            <a:ext cx="4888254" cy="6857999"/>
          </a:xfrm>
          <a:custGeom>
            <a:avLst/>
            <a:gdLst>
              <a:gd name="connsiteX0" fmla="*/ 3424860 w 4888254"/>
              <a:gd name="connsiteY0" fmla="*/ 0 h 6857999"/>
              <a:gd name="connsiteX1" fmla="*/ 4888254 w 4888254"/>
              <a:gd name="connsiteY1" fmla="*/ 0 h 6857999"/>
              <a:gd name="connsiteX2" fmla="*/ 4888254 w 4888254"/>
              <a:gd name="connsiteY2" fmla="*/ 5609609 h 6857999"/>
              <a:gd name="connsiteX3" fmla="*/ 4639839 w 4888254"/>
              <a:gd name="connsiteY3" fmla="*/ 6194112 h 6857999"/>
              <a:gd name="connsiteX4" fmla="*/ 3951970 w 4888254"/>
              <a:gd name="connsiteY4" fmla="*/ 6857999 h 6857999"/>
              <a:gd name="connsiteX5" fmla="*/ 0 w 4888254"/>
              <a:gd name="connsiteY5" fmla="*/ 6857999 h 6857999"/>
              <a:gd name="connsiteX6" fmla="*/ 0 w 4888254"/>
              <a:gd name="connsiteY6" fmla="*/ 33142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254" h="6857999">
                <a:moveTo>
                  <a:pt x="3424860" y="0"/>
                </a:moveTo>
                <a:lnTo>
                  <a:pt x="4888254" y="0"/>
                </a:lnTo>
                <a:lnTo>
                  <a:pt x="4888254" y="5609609"/>
                </a:lnTo>
                <a:cubicBezTo>
                  <a:pt x="4888254" y="5800303"/>
                  <a:pt x="4776955" y="6062110"/>
                  <a:pt x="4639839" y="6194112"/>
                </a:cubicBezTo>
                <a:lnTo>
                  <a:pt x="3951970" y="6857999"/>
                </a:lnTo>
                <a:lnTo>
                  <a:pt x="0" y="6857999"/>
                </a:lnTo>
                <a:lnTo>
                  <a:pt x="0" y="3314259"/>
                </a:lnTo>
                <a:close/>
              </a:path>
            </a:pathLst>
          </a:custGeom>
          <a:solidFill>
            <a:schemeClr val="tx2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C02EBC26-BEE1-47AE-8EA9-C652E9216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1593121" cy="2779244"/>
          </a:xfrm>
          <a:custGeom>
            <a:avLst/>
            <a:gdLst>
              <a:gd name="connsiteX0" fmla="*/ 453341 w 1593121"/>
              <a:gd name="connsiteY0" fmla="*/ 0 h 2779244"/>
              <a:gd name="connsiteX1" fmla="*/ 1593121 w 1593121"/>
              <a:gd name="connsiteY1" fmla="*/ 0 h 2779244"/>
              <a:gd name="connsiteX2" fmla="*/ 1593121 w 1593121"/>
              <a:gd name="connsiteY2" fmla="*/ 879158 h 2779244"/>
              <a:gd name="connsiteX3" fmla="*/ 1346047 w 1593121"/>
              <a:gd name="connsiteY3" fmla="*/ 1465365 h 2779244"/>
              <a:gd name="connsiteX4" fmla="*/ 0 w 1593121"/>
              <a:gd name="connsiteY4" fmla="*/ 2779244 h 2779244"/>
              <a:gd name="connsiteX5" fmla="*/ 0 w 1593121"/>
              <a:gd name="connsiteY5" fmla="*/ 443589 h 277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121" h="2779244">
                <a:moveTo>
                  <a:pt x="453341" y="0"/>
                </a:moveTo>
                <a:lnTo>
                  <a:pt x="1593121" y="0"/>
                </a:lnTo>
                <a:lnTo>
                  <a:pt x="1593121" y="879158"/>
                </a:lnTo>
                <a:cubicBezTo>
                  <a:pt x="1593121" y="1069731"/>
                  <a:pt x="1482554" y="1332270"/>
                  <a:pt x="1346047" y="1465365"/>
                </a:cubicBezTo>
                <a:lnTo>
                  <a:pt x="0" y="2779244"/>
                </a:lnTo>
                <a:lnTo>
                  <a:pt x="0" y="443589"/>
                </a:lnTo>
                <a:close/>
              </a:path>
            </a:pathLst>
          </a:custGeom>
          <a:solidFill>
            <a:schemeClr val="accent4">
              <a:alpha val="54902"/>
            </a:scheme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1C3D4F7-C5D7-45D6-A953-603325CA00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28129" y="3913258"/>
            <a:ext cx="3184894" cy="2944742"/>
          </a:xfrm>
          <a:custGeom>
            <a:avLst/>
            <a:gdLst>
              <a:gd name="connsiteX0" fmla="*/ 107776 w 3184894"/>
              <a:gd name="connsiteY0" fmla="*/ 52 h 2944742"/>
              <a:gd name="connsiteX1" fmla="*/ 245616 w 3184894"/>
              <a:gd name="connsiteY1" fmla="*/ 75939 h 2944742"/>
              <a:gd name="connsiteX2" fmla="*/ 3184894 w 3184894"/>
              <a:gd name="connsiteY2" fmla="*/ 2944742 h 2944742"/>
              <a:gd name="connsiteX3" fmla="*/ 794844 w 3184894"/>
              <a:gd name="connsiteY3" fmla="*/ 2944742 h 2944742"/>
              <a:gd name="connsiteX4" fmla="*/ 254869 w 3184894"/>
              <a:gd name="connsiteY4" fmla="*/ 2416383 h 2944742"/>
              <a:gd name="connsiteX5" fmla="*/ 6701 w 3184894"/>
              <a:gd name="connsiteY5" fmla="*/ 1829689 h 2944742"/>
              <a:gd name="connsiteX6" fmla="*/ 4 w 3184894"/>
              <a:gd name="connsiteY6" fmla="*/ 179932 h 2944742"/>
              <a:gd name="connsiteX7" fmla="*/ 107776 w 3184894"/>
              <a:gd name="connsiteY7" fmla="*/ 52 h 294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4894" h="2944742">
                <a:moveTo>
                  <a:pt x="107776" y="52"/>
                </a:moveTo>
                <a:cubicBezTo>
                  <a:pt x="147044" y="1318"/>
                  <a:pt x="194472" y="25982"/>
                  <a:pt x="245616" y="75939"/>
                </a:cubicBezTo>
                <a:lnTo>
                  <a:pt x="3184894" y="2944742"/>
                </a:lnTo>
                <a:lnTo>
                  <a:pt x="794844" y="2944742"/>
                </a:lnTo>
                <a:lnTo>
                  <a:pt x="254869" y="2416383"/>
                </a:lnTo>
                <a:cubicBezTo>
                  <a:pt x="118607" y="2283045"/>
                  <a:pt x="7553" y="2020383"/>
                  <a:pt x="6701" y="1829689"/>
                </a:cubicBezTo>
                <a:lnTo>
                  <a:pt x="4" y="179932"/>
                </a:lnTo>
                <a:cubicBezTo>
                  <a:pt x="-453" y="60824"/>
                  <a:pt x="42329" y="-2059"/>
                  <a:pt x="107776" y="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1FF734AA-F776-AE1C-57B9-EDE4DFEF58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06596" y="1829774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3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2" name="Text Placeholder 16">
            <a:extLst>
              <a:ext uri="{FF2B5EF4-FFF2-40B4-BE49-F238E27FC236}">
                <a16:creationId xmlns:a16="http://schemas.microsoft.com/office/drawing/2014/main" id="{56776858-6732-0BF4-EA80-58C93223F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904" y="1217099"/>
            <a:ext cx="6336210" cy="5020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3" name="Title 6">
            <a:extLst>
              <a:ext uri="{FF2B5EF4-FFF2-40B4-BE49-F238E27FC236}">
                <a16:creationId xmlns:a16="http://schemas.microsoft.com/office/drawing/2014/main" id="{ADC5C114-920C-48D9-F9B6-D1474B9F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206" y="332657"/>
            <a:ext cx="6323476" cy="746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F25529F9-1762-4811-BF8A-E21EE766E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3596812"/>
            <a:ext cx="3340898" cy="3261189"/>
          </a:xfrm>
          <a:custGeom>
            <a:avLst/>
            <a:gdLst>
              <a:gd name="connsiteX0" fmla="*/ 0 w 2283321"/>
              <a:gd name="connsiteY0" fmla="*/ 0 h 2228844"/>
              <a:gd name="connsiteX1" fmla="*/ 2283321 w 2283321"/>
              <a:gd name="connsiteY1" fmla="*/ 2228844 h 2228844"/>
              <a:gd name="connsiteX2" fmla="*/ 0 w 2283321"/>
              <a:gd name="connsiteY2" fmla="*/ 2228844 h 222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3321" h="2228844">
                <a:moveTo>
                  <a:pt x="0" y="0"/>
                </a:moveTo>
                <a:lnTo>
                  <a:pt x="2283321" y="2228844"/>
                </a:lnTo>
                <a:lnTo>
                  <a:pt x="0" y="2228844"/>
                </a:lnTo>
                <a:close/>
              </a:path>
            </a:pathLst>
          </a:custGeom>
          <a:solidFill>
            <a:srgbClr val="005191">
              <a:alpha val="40000"/>
            </a:srgbClr>
          </a:solidFill>
          <a:ln w="4539" cap="flat">
            <a:noFill/>
            <a:prstDash val="solid"/>
            <a:miter/>
          </a:ln>
        </p:spPr>
        <p:txBody>
          <a:bodyPr vert="horz" wrap="square" lIns="0" tIns="0" rIns="91440" bIns="0" rtlCol="0" anchor="ctr">
            <a:noAutofit/>
          </a:bodyPr>
          <a:lstStyle>
            <a:lvl1pPr>
              <a:defRPr lang="en-US" sz="100" smtClean="0">
                <a:solidFill>
                  <a:srgbClr val="92D7D1">
                    <a:alpha val="0"/>
                  </a:srgbClr>
                </a:solidFill>
                <a:latin typeface="+mn-lt"/>
                <a:cs typeface="+mn-cs"/>
              </a:defRPr>
            </a:lvl1pPr>
            <a:lvl2pPr>
              <a:defRPr lang="en-US" smtClean="0">
                <a:cs typeface="+mn-cs"/>
              </a:defRPr>
            </a:lvl2pPr>
            <a:lvl3pPr>
              <a:defRPr lang="en-US" smtClean="0">
                <a:cs typeface="+mn-cs"/>
              </a:defRPr>
            </a:lvl3pPr>
            <a:lvl4pPr>
              <a:defRPr lang="en-US" sz="1800" smtClean="0">
                <a:cs typeface="+mn-cs"/>
              </a:defRPr>
            </a:lvl4pPr>
            <a:lvl5pPr>
              <a:defRPr lang="en-GB" sz="1800">
                <a:cs typeface="+mn-cs"/>
              </a:defRPr>
            </a:lvl5pPr>
          </a:lstStyle>
          <a:p>
            <a:pPr lvl="0"/>
            <a:r>
              <a:rPr lang="en-US"/>
              <a:t>a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FE2BE2B0-A440-49C5-8CD8-55E98E2A3D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92099"/>
            <a:ext cx="2248981" cy="4369630"/>
          </a:xfrm>
          <a:custGeom>
            <a:avLst/>
            <a:gdLst>
              <a:gd name="connsiteX0" fmla="*/ 2140214 w 2248981"/>
              <a:gd name="connsiteY0" fmla="*/ 56 h 4369630"/>
              <a:gd name="connsiteX1" fmla="*/ 2248981 w 2248981"/>
              <a:gd name="connsiteY1" fmla="*/ 179856 h 4369630"/>
              <a:gd name="connsiteX2" fmla="*/ 2248981 w 2248981"/>
              <a:gd name="connsiteY2" fmla="*/ 1829126 h 4369630"/>
              <a:gd name="connsiteX3" fmla="*/ 2001907 w 2248981"/>
              <a:gd name="connsiteY3" fmla="*/ 2415334 h 4369630"/>
              <a:gd name="connsiteX4" fmla="*/ 0 w 2248981"/>
              <a:gd name="connsiteY4" fmla="*/ 4369630 h 4369630"/>
              <a:gd name="connsiteX5" fmla="*/ 0 w 2248981"/>
              <a:gd name="connsiteY5" fmla="*/ 2035309 h 4369630"/>
              <a:gd name="connsiteX6" fmla="*/ 2002273 w 2248981"/>
              <a:gd name="connsiteY6" fmla="*/ 76107 h 4369630"/>
              <a:gd name="connsiteX7" fmla="*/ 2140214 w 2248981"/>
              <a:gd name="connsiteY7" fmla="*/ 56 h 43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8981" h="4369630">
                <a:moveTo>
                  <a:pt x="2140214" y="56"/>
                </a:moveTo>
                <a:cubicBezTo>
                  <a:pt x="2205838" y="-2145"/>
                  <a:pt x="2248981" y="60672"/>
                  <a:pt x="2248981" y="179856"/>
                </a:cubicBezTo>
                <a:lnTo>
                  <a:pt x="2248981" y="1829126"/>
                </a:lnTo>
                <a:cubicBezTo>
                  <a:pt x="2248981" y="2019699"/>
                  <a:pt x="2138290" y="2282238"/>
                  <a:pt x="2001907" y="2415334"/>
                </a:cubicBezTo>
                <a:lnTo>
                  <a:pt x="0" y="4369630"/>
                </a:lnTo>
                <a:lnTo>
                  <a:pt x="0" y="2035309"/>
                </a:lnTo>
                <a:lnTo>
                  <a:pt x="2002273" y="76107"/>
                </a:lnTo>
                <a:cubicBezTo>
                  <a:pt x="2053371" y="26104"/>
                  <a:pt x="2100839" y="1377"/>
                  <a:pt x="2140214" y="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13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DC006B">
              <a:alpha val="18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49962258-50C2-AAFE-1D2D-C8E38A0B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39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rgbClr val="009BA4">
              <a:alpha val="40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Title 11">
            <a:extLst>
              <a:ext uri="{FF2B5EF4-FFF2-40B4-BE49-F238E27FC236}">
                <a16:creationId xmlns:a16="http://schemas.microsoft.com/office/drawing/2014/main" id="{8D165B35-791B-F74A-B5BD-15E5DF79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556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4">
    <p:bg>
      <p:bgPr>
        <a:solidFill>
          <a:srgbClr val="00A07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B13E4-51C6-8C99-374B-F7E519DC07EA}"/>
              </a:ext>
            </a:extLst>
          </p:cNvPr>
          <p:cNvSpPr/>
          <p:nvPr userDrawn="1"/>
        </p:nvSpPr>
        <p:spPr>
          <a:xfrm>
            <a:off x="3842930" y="0"/>
            <a:ext cx="8349070" cy="6841154"/>
          </a:xfrm>
          <a:custGeom>
            <a:avLst/>
            <a:gdLst>
              <a:gd name="connsiteX0" fmla="*/ 6977688 w 8349070"/>
              <a:gd name="connsiteY0" fmla="*/ 0 h 6841154"/>
              <a:gd name="connsiteX1" fmla="*/ 8349070 w 8349070"/>
              <a:gd name="connsiteY1" fmla="*/ 0 h 6841154"/>
              <a:gd name="connsiteX2" fmla="*/ 8349070 w 8349070"/>
              <a:gd name="connsiteY2" fmla="*/ 5402533 h 6841154"/>
              <a:gd name="connsiteX3" fmla="*/ 6851859 w 8349070"/>
              <a:gd name="connsiteY3" fmla="*/ 6841154 h 6841154"/>
              <a:gd name="connsiteX4" fmla="*/ 0 w 8349070"/>
              <a:gd name="connsiteY4" fmla="*/ 6841154 h 6841154"/>
              <a:gd name="connsiteX5" fmla="*/ 55230 w 8349070"/>
              <a:gd name="connsiteY5" fmla="*/ 6746876 h 6841154"/>
              <a:gd name="connsiteX6" fmla="*/ 334016 w 8349070"/>
              <a:gd name="connsiteY6" fmla="*/ 6400901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9070" h="6841154">
                <a:moveTo>
                  <a:pt x="6977688" y="0"/>
                </a:moveTo>
                <a:lnTo>
                  <a:pt x="8349070" y="0"/>
                </a:lnTo>
                <a:lnTo>
                  <a:pt x="8349070" y="5402533"/>
                </a:lnTo>
                <a:lnTo>
                  <a:pt x="6851859" y="6841154"/>
                </a:lnTo>
                <a:lnTo>
                  <a:pt x="0" y="6841154"/>
                </a:lnTo>
                <a:lnTo>
                  <a:pt x="55230" y="6746876"/>
                </a:lnTo>
                <a:cubicBezTo>
                  <a:pt x="141126" y="6614317"/>
                  <a:pt x="235379" y="6495995"/>
                  <a:pt x="334016" y="640090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itle 11">
            <a:extLst>
              <a:ext uri="{FF2B5EF4-FFF2-40B4-BE49-F238E27FC236}">
                <a16:creationId xmlns:a16="http://schemas.microsoft.com/office/drawing/2014/main" id="{E47DAE63-DEA0-E46F-C169-4404F2E2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7815651" cy="10801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18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750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CA15A6-5D9D-7EB0-7EAB-66136DC09318}"/>
              </a:ext>
            </a:extLst>
          </p:cNvPr>
          <p:cNvSpPr/>
          <p:nvPr userDrawn="1"/>
        </p:nvSpPr>
        <p:spPr>
          <a:xfrm>
            <a:off x="4670361" y="334156"/>
            <a:ext cx="6168665" cy="6506999"/>
          </a:xfrm>
          <a:custGeom>
            <a:avLst/>
            <a:gdLst>
              <a:gd name="connsiteX0" fmla="*/ 5982236 w 6168665"/>
              <a:gd name="connsiteY0" fmla="*/ 55 h 6506999"/>
              <a:gd name="connsiteX1" fmla="*/ 6168665 w 6168665"/>
              <a:gd name="connsiteY1" fmla="*/ 307414 h 6506999"/>
              <a:gd name="connsiteX2" fmla="*/ 6168665 w 6168665"/>
              <a:gd name="connsiteY2" fmla="*/ 3114034 h 6506999"/>
              <a:gd name="connsiteX3" fmla="*/ 5745199 w 6168665"/>
              <a:gd name="connsiteY3" fmla="*/ 4108249 h 6506999"/>
              <a:gd name="connsiteX4" fmla="*/ 3248756 w 6168665"/>
              <a:gd name="connsiteY4" fmla="*/ 6506999 h 6506999"/>
              <a:gd name="connsiteX5" fmla="*/ 0 w 6168665"/>
              <a:gd name="connsiteY5" fmla="*/ 6506999 h 6506999"/>
              <a:gd name="connsiteX6" fmla="*/ 1037 w 6168665"/>
              <a:gd name="connsiteY6" fmla="*/ 6246740 h 6506999"/>
              <a:gd name="connsiteX7" fmla="*/ 426494 w 6168665"/>
              <a:gd name="connsiteY7" fmla="*/ 5252136 h 6506999"/>
              <a:gd name="connsiteX8" fmla="*/ 5745595 w 6168665"/>
              <a:gd name="connsiteY8" fmla="*/ 127404 h 6506999"/>
              <a:gd name="connsiteX9" fmla="*/ 5982236 w 6168665"/>
              <a:gd name="connsiteY9" fmla="*/ 55 h 650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665" h="6506999">
                <a:moveTo>
                  <a:pt x="5982236" y="55"/>
                </a:moveTo>
                <a:cubicBezTo>
                  <a:pt x="6094763" y="-2782"/>
                  <a:pt x="6168665" y="104606"/>
                  <a:pt x="6168665" y="307414"/>
                </a:cubicBezTo>
                <a:lnTo>
                  <a:pt x="6168665" y="3114034"/>
                </a:lnTo>
                <a:cubicBezTo>
                  <a:pt x="6168665" y="3438526"/>
                  <a:pt x="5979079" y="3883540"/>
                  <a:pt x="5745199" y="4108249"/>
                </a:cubicBezTo>
                <a:lnTo>
                  <a:pt x="3248756" y="6506999"/>
                </a:lnTo>
                <a:lnTo>
                  <a:pt x="0" y="6506999"/>
                </a:lnTo>
                <a:lnTo>
                  <a:pt x="1037" y="6246740"/>
                </a:lnTo>
                <a:cubicBezTo>
                  <a:pt x="1037" y="5922256"/>
                  <a:pt x="193010" y="5477233"/>
                  <a:pt x="426494" y="5252136"/>
                </a:cubicBezTo>
                <a:lnTo>
                  <a:pt x="5745595" y="127404"/>
                </a:lnTo>
                <a:cubicBezTo>
                  <a:pt x="5833300" y="43141"/>
                  <a:pt x="5914720" y="1758"/>
                  <a:pt x="5982236" y="55"/>
                </a:cubicBezTo>
                <a:close/>
              </a:path>
            </a:pathLst>
          </a:custGeom>
          <a:solidFill>
            <a:srgbClr val="00A070">
              <a:alpha val="76000"/>
            </a:srgb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0AC103-BF79-BBD4-4F66-81534E3E49E0}"/>
              </a:ext>
            </a:extLst>
          </p:cNvPr>
          <p:cNvSpPr/>
          <p:nvPr userDrawn="1"/>
        </p:nvSpPr>
        <p:spPr>
          <a:xfrm>
            <a:off x="7104112" y="855869"/>
            <a:ext cx="2174700" cy="3294723"/>
          </a:xfrm>
          <a:custGeom>
            <a:avLst/>
            <a:gdLst>
              <a:gd name="connsiteX0" fmla="*/ 1805 w 716872"/>
              <a:gd name="connsiteY0" fmla="*/ 724844 h 1086078"/>
              <a:gd name="connsiteX1" fmla="*/ 51167 w 716872"/>
              <a:gd name="connsiteY1" fmla="*/ 609449 h 1086078"/>
              <a:gd name="connsiteX2" fmla="*/ 668295 w 716872"/>
              <a:gd name="connsiteY2" fmla="*/ 14872 h 1086078"/>
              <a:gd name="connsiteX3" fmla="*/ 717380 w 716872"/>
              <a:gd name="connsiteY3" fmla="*/ 35757 h 1086078"/>
              <a:gd name="connsiteX4" fmla="*/ 717380 w 716872"/>
              <a:gd name="connsiteY4" fmla="*/ 361384 h 1086078"/>
              <a:gd name="connsiteX5" fmla="*/ 668249 w 716872"/>
              <a:gd name="connsiteY5" fmla="*/ 476734 h 1086078"/>
              <a:gd name="connsiteX6" fmla="*/ 49361 w 716872"/>
              <a:gd name="connsiteY6" fmla="*/ 1071403 h 1086078"/>
              <a:gd name="connsiteX7" fmla="*/ 508 w 716872"/>
              <a:gd name="connsiteY7" fmla="*/ 1050472 h 108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872" h="1086078">
                <a:moveTo>
                  <a:pt x="1805" y="724844"/>
                </a:moveTo>
                <a:cubicBezTo>
                  <a:pt x="1805" y="687197"/>
                  <a:pt x="24078" y="635565"/>
                  <a:pt x="51167" y="609449"/>
                </a:cubicBezTo>
                <a:lnTo>
                  <a:pt x="668295" y="14872"/>
                </a:lnTo>
                <a:cubicBezTo>
                  <a:pt x="695430" y="-11198"/>
                  <a:pt x="717380" y="-1891"/>
                  <a:pt x="717380" y="35757"/>
                </a:cubicBezTo>
                <a:lnTo>
                  <a:pt x="717380" y="361384"/>
                </a:lnTo>
                <a:cubicBezTo>
                  <a:pt x="717380" y="399032"/>
                  <a:pt x="695384" y="450663"/>
                  <a:pt x="668249" y="476734"/>
                </a:cubicBezTo>
                <a:lnTo>
                  <a:pt x="49361" y="1071403"/>
                </a:lnTo>
                <a:cubicBezTo>
                  <a:pt x="22226" y="1097473"/>
                  <a:pt x="369" y="1088119"/>
                  <a:pt x="508" y="1050472"/>
                </a:cubicBezTo>
                <a:close/>
              </a:path>
            </a:pathLst>
          </a:custGeom>
          <a:solidFill>
            <a:srgbClr val="E9473D">
              <a:alpha val="45000"/>
            </a:srgbClr>
          </a:solidFill>
          <a:ln w="46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753DF1-4BC3-4EAD-9B6F-2E71E9BC6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3402"/>
            <a:ext cx="9048328" cy="6871402"/>
          </a:xfrm>
          <a:custGeom>
            <a:avLst/>
            <a:gdLst>
              <a:gd name="connsiteX0" fmla="*/ 1078275 w 8986314"/>
              <a:gd name="connsiteY0" fmla="*/ 0 h 6824308"/>
              <a:gd name="connsiteX1" fmla="*/ 8986314 w 8986314"/>
              <a:gd name="connsiteY1" fmla="*/ 0 h 6824308"/>
              <a:gd name="connsiteX2" fmla="*/ 8885776 w 8986314"/>
              <a:gd name="connsiteY2" fmla="*/ 211633 h 6824308"/>
              <a:gd name="connsiteX3" fmla="*/ 8413938 w 8986314"/>
              <a:gd name="connsiteY3" fmla="*/ 864817 h 6824308"/>
              <a:gd name="connsiteX4" fmla="*/ 2211738 w 8986314"/>
              <a:gd name="connsiteY4" fmla="*/ 6824308 h 6824308"/>
              <a:gd name="connsiteX5" fmla="*/ 0 w 8986314"/>
              <a:gd name="connsiteY5" fmla="*/ 6824308 h 6824308"/>
              <a:gd name="connsiteX6" fmla="*/ 0 w 8986314"/>
              <a:gd name="connsiteY6" fmla="*/ 1038873 h 682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6314" h="6824308">
                <a:moveTo>
                  <a:pt x="1078275" y="0"/>
                </a:moveTo>
                <a:lnTo>
                  <a:pt x="8986314" y="0"/>
                </a:lnTo>
                <a:lnTo>
                  <a:pt x="8885776" y="211633"/>
                </a:lnTo>
                <a:cubicBezTo>
                  <a:pt x="8751089" y="467221"/>
                  <a:pt x="8588720" y="696889"/>
                  <a:pt x="8413938" y="864817"/>
                </a:cubicBezTo>
                <a:lnTo>
                  <a:pt x="2211738" y="6824308"/>
                </a:lnTo>
                <a:lnTo>
                  <a:pt x="0" y="6824308"/>
                </a:lnTo>
                <a:lnTo>
                  <a:pt x="0" y="10388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6D1114-3527-E0DC-8823-3465CE4FE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0" y="2636913"/>
            <a:ext cx="10944222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  <p:sp>
        <p:nvSpPr>
          <p:cNvPr id="121" name="Text Placeholder 120">
            <a:extLst>
              <a:ext uri="{FF2B5EF4-FFF2-40B4-BE49-F238E27FC236}">
                <a16:creationId xmlns:a16="http://schemas.microsoft.com/office/drawing/2014/main" id="{CC9B63C1-5D83-8FAB-57CF-FDDC4C7A4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9672" y="1197179"/>
            <a:ext cx="3374582" cy="5112571"/>
          </a:xfrm>
          <a:custGeom>
            <a:avLst/>
            <a:gdLst>
              <a:gd name="connsiteX0" fmla="*/ 101819 w 3374582"/>
              <a:gd name="connsiteY0" fmla="*/ 30 h 5112571"/>
              <a:gd name="connsiteX1" fmla="*/ 231061 w 3374582"/>
              <a:gd name="connsiteY1" fmla="*/ 69582 h 5112571"/>
              <a:gd name="connsiteX2" fmla="*/ 3136108 w 3374582"/>
              <a:gd name="connsiteY2" fmla="*/ 2868474 h 5112571"/>
              <a:gd name="connsiteX3" fmla="*/ 3368473 w 3374582"/>
              <a:gd name="connsiteY3" fmla="*/ 3411681 h 5112571"/>
              <a:gd name="connsiteX4" fmla="*/ 3374579 w 3374582"/>
              <a:gd name="connsiteY4" fmla="*/ 4944532 h 5112571"/>
              <a:gd name="connsiteX5" fmla="*/ 3144610 w 3374582"/>
              <a:gd name="connsiteY5" fmla="*/ 5043062 h 5112571"/>
              <a:gd name="connsiteX6" fmla="*/ 231277 w 3374582"/>
              <a:gd name="connsiteY6" fmla="*/ 2243736 h 5112571"/>
              <a:gd name="connsiteX7" fmla="*/ 0 w 3374582"/>
              <a:gd name="connsiteY7" fmla="*/ 1700741 h 5112571"/>
              <a:gd name="connsiteX8" fmla="*/ 0 w 3374582"/>
              <a:gd name="connsiteY8" fmla="*/ 167895 h 5112571"/>
              <a:gd name="connsiteX9" fmla="*/ 101819 w 3374582"/>
              <a:gd name="connsiteY9" fmla="*/ 30 h 51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4582" h="5112571">
                <a:moveTo>
                  <a:pt x="101819" y="30"/>
                </a:moveTo>
                <a:cubicBezTo>
                  <a:pt x="138693" y="960"/>
                  <a:pt x="183161" y="23562"/>
                  <a:pt x="231061" y="69582"/>
                </a:cubicBezTo>
                <a:lnTo>
                  <a:pt x="3136108" y="2868474"/>
                </a:lnTo>
                <a:cubicBezTo>
                  <a:pt x="3263626" y="2991412"/>
                  <a:pt x="3368473" y="3234463"/>
                  <a:pt x="3368473" y="3411681"/>
                </a:cubicBezTo>
                <a:lnTo>
                  <a:pt x="3374579" y="4944532"/>
                </a:lnTo>
                <a:cubicBezTo>
                  <a:pt x="3375233" y="5121750"/>
                  <a:pt x="3272344" y="5165783"/>
                  <a:pt x="3144610" y="5043062"/>
                </a:cubicBezTo>
                <a:lnTo>
                  <a:pt x="231277" y="2243736"/>
                </a:lnTo>
                <a:cubicBezTo>
                  <a:pt x="103543" y="2121010"/>
                  <a:pt x="0" y="1877964"/>
                  <a:pt x="0" y="1700741"/>
                </a:cubicBezTo>
                <a:lnTo>
                  <a:pt x="0" y="167895"/>
                </a:lnTo>
                <a:cubicBezTo>
                  <a:pt x="0" y="57131"/>
                  <a:pt x="40362" y="-1519"/>
                  <a:pt x="101819" y="3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5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build="p"/>
      <p:bldP spid="121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AA7C710D-8E47-E3A8-2CF9-60EA5688C4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4353" y="0"/>
            <a:ext cx="8307649" cy="6858000"/>
          </a:xfrm>
          <a:custGeom>
            <a:avLst/>
            <a:gdLst>
              <a:gd name="connsiteX0" fmla="*/ 5698023 w 8307649"/>
              <a:gd name="connsiteY0" fmla="*/ 0 h 6858000"/>
              <a:gd name="connsiteX1" fmla="*/ 8307649 w 8307649"/>
              <a:gd name="connsiteY1" fmla="*/ 0 h 6858000"/>
              <a:gd name="connsiteX2" fmla="*/ 8307649 w 8307649"/>
              <a:gd name="connsiteY2" fmla="*/ 3284129 h 6858000"/>
              <a:gd name="connsiteX3" fmla="*/ 4588225 w 8307649"/>
              <a:gd name="connsiteY3" fmla="*/ 6858000 h 6858000"/>
              <a:gd name="connsiteX4" fmla="*/ 0 w 8307649"/>
              <a:gd name="connsiteY4" fmla="*/ 6858000 h 6858000"/>
              <a:gd name="connsiteX5" fmla="*/ 2065 w 8307649"/>
              <a:gd name="connsiteY5" fmla="*/ 6339573 h 6858000"/>
              <a:gd name="connsiteX6" fmla="*/ 621851 w 8307649"/>
              <a:gd name="connsiteY6" fmla="*/ 48906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7649" h="6858000">
                <a:moveTo>
                  <a:pt x="5698023" y="0"/>
                </a:moveTo>
                <a:lnTo>
                  <a:pt x="8307649" y="0"/>
                </a:lnTo>
                <a:lnTo>
                  <a:pt x="8307649" y="3284129"/>
                </a:lnTo>
                <a:lnTo>
                  <a:pt x="4588225" y="6858000"/>
                </a:lnTo>
                <a:lnTo>
                  <a:pt x="0" y="6858000"/>
                </a:lnTo>
                <a:lnTo>
                  <a:pt x="2065" y="6339573"/>
                </a:lnTo>
                <a:cubicBezTo>
                  <a:pt x="2065" y="5866880"/>
                  <a:pt x="281723" y="5218592"/>
                  <a:pt x="621851" y="4890681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AC155FC-D973-D576-838C-25A1E22742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50553" y="0"/>
            <a:ext cx="2566530" cy="2324996"/>
          </a:xfrm>
          <a:custGeom>
            <a:avLst/>
            <a:gdLst>
              <a:gd name="connsiteX0" fmla="*/ 465501 w 2566530"/>
              <a:gd name="connsiteY0" fmla="*/ 0 h 2324996"/>
              <a:gd name="connsiteX1" fmla="*/ 2566530 w 2566530"/>
              <a:gd name="connsiteY1" fmla="*/ 0 h 2324996"/>
              <a:gd name="connsiteX2" fmla="*/ 214236 w 2566530"/>
              <a:gd name="connsiteY2" fmla="*/ 2260243 h 2324996"/>
              <a:gd name="connsiteX3" fmla="*/ 3 w 2566530"/>
              <a:gd name="connsiteY3" fmla="*/ 2168455 h 2324996"/>
              <a:gd name="connsiteX4" fmla="*/ 5690 w 2566530"/>
              <a:gd name="connsiteY4" fmla="*/ 740490 h 2324996"/>
              <a:gd name="connsiteX5" fmla="*/ 222156 w 2566530"/>
              <a:gd name="connsiteY5" fmla="*/ 234452 h 232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530" h="2324996">
                <a:moveTo>
                  <a:pt x="465501" y="0"/>
                </a:moveTo>
                <a:lnTo>
                  <a:pt x="2566530" y="0"/>
                </a:lnTo>
                <a:lnTo>
                  <a:pt x="214236" y="2260243"/>
                </a:lnTo>
                <a:cubicBezTo>
                  <a:pt x="95242" y="2374566"/>
                  <a:pt x="-607" y="2333547"/>
                  <a:pt x="3" y="2168455"/>
                </a:cubicBezTo>
                <a:lnTo>
                  <a:pt x="5690" y="740490"/>
                </a:lnTo>
                <a:cubicBezTo>
                  <a:pt x="5690" y="575398"/>
                  <a:pt x="103363" y="348978"/>
                  <a:pt x="222156" y="23445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AD9BD-C5AB-9506-5096-F88CE0F314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850755" y="1"/>
            <a:ext cx="1341247" cy="2863547"/>
          </a:xfrm>
          <a:custGeom>
            <a:avLst/>
            <a:gdLst>
              <a:gd name="connsiteX0" fmla="*/ 1024478 w 1341247"/>
              <a:gd name="connsiteY0" fmla="*/ 0 h 2863547"/>
              <a:gd name="connsiteX1" fmla="*/ 1341247 w 1341247"/>
              <a:gd name="connsiteY1" fmla="*/ 0 h 2863547"/>
              <a:gd name="connsiteX2" fmla="*/ 1341247 w 1341247"/>
              <a:gd name="connsiteY2" fmla="*/ 1715886 h 2863547"/>
              <a:gd name="connsiteX3" fmla="*/ 214236 w 1341247"/>
              <a:gd name="connsiteY3" fmla="*/ 2798794 h 2863547"/>
              <a:gd name="connsiteX4" fmla="*/ 3 w 1341247"/>
              <a:gd name="connsiteY4" fmla="*/ 2707006 h 2863547"/>
              <a:gd name="connsiteX5" fmla="*/ 5690 w 1341247"/>
              <a:gd name="connsiteY5" fmla="*/ 1279041 h 2863547"/>
              <a:gd name="connsiteX6" fmla="*/ 222156 w 1341247"/>
              <a:gd name="connsiteY6" fmla="*/ 773003 h 286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247" h="2863547">
                <a:moveTo>
                  <a:pt x="1024478" y="0"/>
                </a:moveTo>
                <a:lnTo>
                  <a:pt x="1341247" y="0"/>
                </a:lnTo>
                <a:lnTo>
                  <a:pt x="1341247" y="1715886"/>
                </a:lnTo>
                <a:lnTo>
                  <a:pt x="214236" y="2798794"/>
                </a:lnTo>
                <a:cubicBezTo>
                  <a:pt x="95242" y="2913117"/>
                  <a:pt x="-607" y="2872098"/>
                  <a:pt x="3" y="2707006"/>
                </a:cubicBezTo>
                <a:lnTo>
                  <a:pt x="5690" y="1279041"/>
                </a:lnTo>
                <a:cubicBezTo>
                  <a:pt x="5690" y="1113949"/>
                  <a:pt x="103363" y="887529"/>
                  <a:pt x="222156" y="77300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23B6287-DC51-AA57-6722-056D2C795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9" name="Title 11">
            <a:extLst>
              <a:ext uri="{FF2B5EF4-FFF2-40B4-BE49-F238E27FC236}">
                <a16:creationId xmlns:a16="http://schemas.microsoft.com/office/drawing/2014/main" id="{34352D96-DF15-8E5E-F95D-12F95279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628800"/>
            <a:ext cx="6707679" cy="108012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86A71CC3-65D1-A737-0BD6-AF9E0DD9F5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038" y="3067997"/>
            <a:ext cx="5314076" cy="316929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510F25E8-1438-42EB-CE08-E53079A70A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0934" y="1340101"/>
            <a:ext cx="4431067" cy="5517900"/>
          </a:xfrm>
          <a:custGeom>
            <a:avLst/>
            <a:gdLst>
              <a:gd name="connsiteX0" fmla="*/ 157026 w 4431067"/>
              <a:gd name="connsiteY0" fmla="*/ 43 h 5517900"/>
              <a:gd name="connsiteX1" fmla="*/ 357885 w 4431067"/>
              <a:gd name="connsiteY1" fmla="*/ 108172 h 5517900"/>
              <a:gd name="connsiteX2" fmla="*/ 4431067 w 4431067"/>
              <a:gd name="connsiteY2" fmla="*/ 4021958 h 5517900"/>
              <a:gd name="connsiteX3" fmla="*/ 4431067 w 4431067"/>
              <a:gd name="connsiteY3" fmla="*/ 5517900 h 5517900"/>
              <a:gd name="connsiteX4" fmla="*/ 2473557 w 4431067"/>
              <a:gd name="connsiteY4" fmla="*/ 5517900 h 5517900"/>
              <a:gd name="connsiteX5" fmla="*/ 371115 w 4431067"/>
              <a:gd name="connsiteY5" fmla="*/ 3492284 h 5517900"/>
              <a:gd name="connsiteX6" fmla="*/ 9506 w 4431067"/>
              <a:gd name="connsiteY6" fmla="*/ 2646941 h 5517900"/>
              <a:gd name="connsiteX7" fmla="*/ 5 w 4431067"/>
              <a:gd name="connsiteY7" fmla="*/ 261505 h 5517900"/>
              <a:gd name="connsiteX8" fmla="*/ 157026 w 4431067"/>
              <a:gd name="connsiteY8" fmla="*/ 43 h 5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067" h="5517900">
                <a:moveTo>
                  <a:pt x="157026" y="43"/>
                </a:moveTo>
                <a:cubicBezTo>
                  <a:pt x="214236" y="1430"/>
                  <a:pt x="283342" y="36555"/>
                  <a:pt x="357885" y="108172"/>
                </a:cubicBezTo>
                <a:lnTo>
                  <a:pt x="4431067" y="4021958"/>
                </a:lnTo>
                <a:lnTo>
                  <a:pt x="4431067" y="5517900"/>
                </a:lnTo>
                <a:lnTo>
                  <a:pt x="2473557" y="5517900"/>
                </a:lnTo>
                <a:lnTo>
                  <a:pt x="371115" y="3492284"/>
                </a:lnTo>
                <a:cubicBezTo>
                  <a:pt x="172670" y="3300968"/>
                  <a:pt x="9506" y="2922730"/>
                  <a:pt x="9506" y="2646941"/>
                </a:cubicBezTo>
                <a:lnTo>
                  <a:pt x="5" y="261505"/>
                </a:lnTo>
                <a:cubicBezTo>
                  <a:pt x="-632" y="89137"/>
                  <a:pt x="61675" y="-2268"/>
                  <a:pt x="157026" y="43"/>
                </a:cubicBezTo>
                <a:close/>
              </a:path>
            </a:pathLst>
          </a:custGeom>
          <a:solidFill>
            <a:srgbClr val="750D68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29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CDD6310-32C9-D02A-F75A-8202E2F8AA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7286" y="0"/>
            <a:ext cx="8704714" cy="6858000"/>
          </a:xfrm>
          <a:custGeom>
            <a:avLst/>
            <a:gdLst>
              <a:gd name="connsiteX0" fmla="*/ 2756259 w 8704714"/>
              <a:gd name="connsiteY0" fmla="*/ 0 h 6841154"/>
              <a:gd name="connsiteX1" fmla="*/ 8704714 w 8704714"/>
              <a:gd name="connsiteY1" fmla="*/ 0 h 6841154"/>
              <a:gd name="connsiteX2" fmla="*/ 8704714 w 8704714"/>
              <a:gd name="connsiteY2" fmla="*/ 2314108 h 6841154"/>
              <a:gd name="connsiteX3" fmla="*/ 3993297 w 8704714"/>
              <a:gd name="connsiteY3" fmla="*/ 6841154 h 6841154"/>
              <a:gd name="connsiteX4" fmla="*/ 0 w 8704714"/>
              <a:gd name="connsiteY4" fmla="*/ 6841154 h 6841154"/>
              <a:gd name="connsiteX5" fmla="*/ 12006 w 8704714"/>
              <a:gd name="connsiteY5" fmla="*/ 3826853 h 6841154"/>
              <a:gd name="connsiteX6" fmla="*/ 872739 w 8704714"/>
              <a:gd name="connsiteY6" fmla="*/ 1814693 h 684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4714" h="6841154">
                <a:moveTo>
                  <a:pt x="2756259" y="0"/>
                </a:moveTo>
                <a:lnTo>
                  <a:pt x="8704714" y="0"/>
                </a:lnTo>
                <a:lnTo>
                  <a:pt x="8704714" y="2314108"/>
                </a:lnTo>
                <a:lnTo>
                  <a:pt x="3993297" y="6841154"/>
                </a:lnTo>
                <a:lnTo>
                  <a:pt x="0" y="6841154"/>
                </a:lnTo>
                <a:lnTo>
                  <a:pt x="12006" y="3826853"/>
                </a:lnTo>
                <a:cubicBezTo>
                  <a:pt x="12006" y="3170397"/>
                  <a:pt x="400384" y="2270082"/>
                  <a:pt x="872739" y="18146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2B89C08-3145-4E61-F74B-4EC92B6D5D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9802"/>
            <a:ext cx="4700424" cy="6458199"/>
          </a:xfrm>
          <a:custGeom>
            <a:avLst/>
            <a:gdLst>
              <a:gd name="connsiteX0" fmla="*/ 4516707 w 4700424"/>
              <a:gd name="connsiteY0" fmla="*/ 55 h 6458199"/>
              <a:gd name="connsiteX1" fmla="*/ 4700424 w 4700424"/>
              <a:gd name="connsiteY1" fmla="*/ 302944 h 6458199"/>
              <a:gd name="connsiteX2" fmla="*/ 4700424 w 4700424"/>
              <a:gd name="connsiteY2" fmla="*/ 3068743 h 6458199"/>
              <a:gd name="connsiteX3" fmla="*/ 4283117 w 4700424"/>
              <a:gd name="connsiteY3" fmla="*/ 4048499 h 6458199"/>
              <a:gd name="connsiteX4" fmla="*/ 1775277 w 4700424"/>
              <a:gd name="connsiteY4" fmla="*/ 6458199 h 6458199"/>
              <a:gd name="connsiteX5" fmla="*/ 0 w 4700424"/>
              <a:gd name="connsiteY5" fmla="*/ 6458199 h 6458199"/>
              <a:gd name="connsiteX6" fmla="*/ 0 w 4700424"/>
              <a:gd name="connsiteY6" fmla="*/ 4252532 h 6458199"/>
              <a:gd name="connsiteX7" fmla="*/ 4283508 w 4700424"/>
              <a:gd name="connsiteY7" fmla="*/ 125551 h 6458199"/>
              <a:gd name="connsiteX8" fmla="*/ 4516707 w 4700424"/>
              <a:gd name="connsiteY8" fmla="*/ 55 h 64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0424" h="6458199">
                <a:moveTo>
                  <a:pt x="4516707" y="55"/>
                </a:moveTo>
                <a:cubicBezTo>
                  <a:pt x="4627597" y="-2741"/>
                  <a:pt x="4700424" y="103085"/>
                  <a:pt x="4700424" y="302944"/>
                </a:cubicBezTo>
                <a:lnTo>
                  <a:pt x="4700424" y="3068743"/>
                </a:lnTo>
                <a:cubicBezTo>
                  <a:pt x="4700424" y="3388516"/>
                  <a:pt x="4513595" y="3827058"/>
                  <a:pt x="4283117" y="4048499"/>
                </a:cubicBezTo>
                <a:lnTo>
                  <a:pt x="1775277" y="6458199"/>
                </a:lnTo>
                <a:lnTo>
                  <a:pt x="0" y="6458199"/>
                </a:lnTo>
                <a:lnTo>
                  <a:pt x="0" y="4252532"/>
                </a:lnTo>
                <a:lnTo>
                  <a:pt x="4283508" y="125551"/>
                </a:lnTo>
                <a:cubicBezTo>
                  <a:pt x="4369937" y="42514"/>
                  <a:pt x="4450173" y="1733"/>
                  <a:pt x="4516707" y="5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9" name="Text Placeholder 118">
            <a:extLst>
              <a:ext uri="{FF2B5EF4-FFF2-40B4-BE49-F238E27FC236}">
                <a16:creationId xmlns:a16="http://schemas.microsoft.com/office/drawing/2014/main" id="{3498E6CF-EFC3-5EDD-E98E-8BBCE25C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9187" y="1992797"/>
            <a:ext cx="1885144" cy="2856036"/>
          </a:xfrm>
          <a:custGeom>
            <a:avLst/>
            <a:gdLst>
              <a:gd name="connsiteX0" fmla="*/ 1828265 w 1885144"/>
              <a:gd name="connsiteY0" fmla="*/ 17 h 2856036"/>
              <a:gd name="connsiteX1" fmla="*/ 1885144 w 1885144"/>
              <a:gd name="connsiteY1" fmla="*/ 93791 h 2856036"/>
              <a:gd name="connsiteX2" fmla="*/ 1885144 w 1885144"/>
              <a:gd name="connsiteY2" fmla="*/ 950086 h 2856036"/>
              <a:gd name="connsiteX3" fmla="*/ 1755945 w 1885144"/>
              <a:gd name="connsiteY3" fmla="*/ 1253419 h 2856036"/>
              <a:gd name="connsiteX4" fmla="*/ 128470 w 1885144"/>
              <a:gd name="connsiteY4" fmla="*/ 2817207 h 2856036"/>
              <a:gd name="connsiteX5" fmla="*/ 2 w 1885144"/>
              <a:gd name="connsiteY5" fmla="*/ 2762165 h 2856036"/>
              <a:gd name="connsiteX6" fmla="*/ 3413 w 1885144"/>
              <a:gd name="connsiteY6" fmla="*/ 1905868 h 2856036"/>
              <a:gd name="connsiteX7" fmla="*/ 133219 w 1885144"/>
              <a:gd name="connsiteY7" fmla="*/ 1602417 h 2856036"/>
              <a:gd name="connsiteX8" fmla="*/ 1756066 w 1885144"/>
              <a:gd name="connsiteY8" fmla="*/ 38871 h 2856036"/>
              <a:gd name="connsiteX9" fmla="*/ 1828265 w 1885144"/>
              <a:gd name="connsiteY9" fmla="*/ 17 h 28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5144" h="2856036">
                <a:moveTo>
                  <a:pt x="1828265" y="17"/>
                </a:moveTo>
                <a:cubicBezTo>
                  <a:pt x="1862597" y="-849"/>
                  <a:pt x="1885144" y="31915"/>
                  <a:pt x="1885144" y="93791"/>
                </a:cubicBezTo>
                <a:lnTo>
                  <a:pt x="1885144" y="950086"/>
                </a:lnTo>
                <a:cubicBezTo>
                  <a:pt x="1885144" y="1049088"/>
                  <a:pt x="1827302" y="1184861"/>
                  <a:pt x="1755945" y="1253419"/>
                </a:cubicBezTo>
                <a:lnTo>
                  <a:pt x="128470" y="2817207"/>
                </a:lnTo>
                <a:cubicBezTo>
                  <a:pt x="57113" y="2885762"/>
                  <a:pt x="-364" y="2861164"/>
                  <a:pt x="2" y="2762165"/>
                </a:cubicBezTo>
                <a:lnTo>
                  <a:pt x="3413" y="1905868"/>
                </a:lnTo>
                <a:cubicBezTo>
                  <a:pt x="3413" y="1806869"/>
                  <a:pt x="61983" y="1671093"/>
                  <a:pt x="133219" y="1602417"/>
                </a:cubicBezTo>
                <a:lnTo>
                  <a:pt x="1756066" y="38871"/>
                </a:lnTo>
                <a:cubicBezTo>
                  <a:pt x="1782825" y="13162"/>
                  <a:pt x="1807666" y="536"/>
                  <a:pt x="1828265" y="17"/>
                </a:cubicBezTo>
                <a:close/>
              </a:path>
            </a:pathLst>
          </a:custGeom>
          <a:solidFill>
            <a:srgbClr val="F07E26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  <a:lvl2pPr algn="ctr">
              <a:defRPr>
                <a:solidFill>
                  <a:srgbClr val="F07E26"/>
                </a:solidFill>
              </a:defRPr>
            </a:lvl2pPr>
            <a:lvl3pPr algn="ctr">
              <a:defRPr>
                <a:solidFill>
                  <a:srgbClr val="F07E26"/>
                </a:solidFill>
              </a:defRPr>
            </a:lvl3pPr>
            <a:lvl4pPr algn="ctr">
              <a:defRPr>
                <a:solidFill>
                  <a:srgbClr val="F07E26"/>
                </a:solidFill>
              </a:defRPr>
            </a:lvl4pPr>
            <a:lvl5pPr algn="ctr">
              <a:defRPr>
                <a:solidFill>
                  <a:srgbClr val="F07E26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1699D606-9738-C9EC-FC65-6F6AD95EE2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4620" y="1269298"/>
            <a:ext cx="4260152" cy="5588702"/>
          </a:xfrm>
          <a:custGeom>
            <a:avLst/>
            <a:gdLst>
              <a:gd name="connsiteX0" fmla="*/ 128617 w 4260152"/>
              <a:gd name="connsiteY0" fmla="*/ 38 h 5588702"/>
              <a:gd name="connsiteX1" fmla="*/ 291876 w 4260152"/>
              <a:gd name="connsiteY1" fmla="*/ 87896 h 5588702"/>
              <a:gd name="connsiteX2" fmla="*/ 3961534 w 4260152"/>
              <a:gd name="connsiteY2" fmla="*/ 3623459 h 5588702"/>
              <a:gd name="connsiteX3" fmla="*/ 4255058 w 4260152"/>
              <a:gd name="connsiteY3" fmla="*/ 4309638 h 5588702"/>
              <a:gd name="connsiteX4" fmla="*/ 4260152 w 4260152"/>
              <a:gd name="connsiteY4" fmla="*/ 5588702 h 5588702"/>
              <a:gd name="connsiteX5" fmla="*/ 3158741 w 4260152"/>
              <a:gd name="connsiteY5" fmla="*/ 5588702 h 5588702"/>
              <a:gd name="connsiteX6" fmla="*/ 292149 w 4260152"/>
              <a:gd name="connsiteY6" fmla="*/ 2834289 h 5588702"/>
              <a:gd name="connsiteX7" fmla="*/ 0 w 4260152"/>
              <a:gd name="connsiteY7" fmla="*/ 2148378 h 5588702"/>
              <a:gd name="connsiteX8" fmla="*/ 0 w 4260152"/>
              <a:gd name="connsiteY8" fmla="*/ 212086 h 5588702"/>
              <a:gd name="connsiteX9" fmla="*/ 128617 w 4260152"/>
              <a:gd name="connsiteY9" fmla="*/ 38 h 558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0152" h="5588702">
                <a:moveTo>
                  <a:pt x="128617" y="38"/>
                </a:moveTo>
                <a:cubicBezTo>
                  <a:pt x="175196" y="1213"/>
                  <a:pt x="231368" y="29763"/>
                  <a:pt x="291876" y="87896"/>
                </a:cubicBezTo>
                <a:lnTo>
                  <a:pt x="3961534" y="3623459"/>
                </a:lnTo>
                <a:cubicBezTo>
                  <a:pt x="4122615" y="3778754"/>
                  <a:pt x="4255058" y="4085775"/>
                  <a:pt x="4255058" y="4309638"/>
                </a:cubicBezTo>
                <a:lnTo>
                  <a:pt x="4260152" y="5588702"/>
                </a:lnTo>
                <a:lnTo>
                  <a:pt x="3158741" y="5588702"/>
                </a:lnTo>
                <a:lnTo>
                  <a:pt x="292149" y="2834289"/>
                </a:lnTo>
                <a:cubicBezTo>
                  <a:pt x="130795" y="2679262"/>
                  <a:pt x="0" y="2372246"/>
                  <a:pt x="0" y="2148378"/>
                </a:cubicBezTo>
                <a:lnTo>
                  <a:pt x="0" y="212086"/>
                </a:lnTo>
                <a:cubicBezTo>
                  <a:pt x="0" y="72168"/>
                  <a:pt x="50985" y="-1919"/>
                  <a:pt x="128617" y="38"/>
                </a:cubicBezTo>
                <a:close/>
              </a:path>
            </a:pathLst>
          </a:custGeom>
          <a:solidFill>
            <a:srgbClr val="27257A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B0E17D5-868C-E89F-DA74-17A32A61D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636913"/>
            <a:ext cx="10944224" cy="1584176"/>
          </a:xfr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  <a:lvl2pPr algn="ctr">
              <a:defRPr sz="8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Enter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208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119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 nodePh="1">
                  <p:stCondLst>
                    <p:cond delay="7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BF2379A6-416F-A243-1DD7-9276A2B5D9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6262" y="0"/>
            <a:ext cx="5725739" cy="6858000"/>
          </a:xfrm>
          <a:custGeom>
            <a:avLst/>
            <a:gdLst>
              <a:gd name="connsiteX0" fmla="*/ 5117570 w 5725739"/>
              <a:gd name="connsiteY0" fmla="*/ 0 h 6858000"/>
              <a:gd name="connsiteX1" fmla="*/ 5725739 w 5725739"/>
              <a:gd name="connsiteY1" fmla="*/ 0 h 6858000"/>
              <a:gd name="connsiteX2" fmla="*/ 5725739 w 5725739"/>
              <a:gd name="connsiteY2" fmla="*/ 3401607 h 6858000"/>
              <a:gd name="connsiteX3" fmla="*/ 2128578 w 5725739"/>
              <a:gd name="connsiteY3" fmla="*/ 6858000 h 6858000"/>
              <a:gd name="connsiteX4" fmla="*/ 0 w 5725739"/>
              <a:gd name="connsiteY4" fmla="*/ 6858000 h 6858000"/>
              <a:gd name="connsiteX5" fmla="*/ 5365 w 5725739"/>
              <a:gd name="connsiteY5" fmla="*/ 5511145 h 6858000"/>
              <a:gd name="connsiteX6" fmla="*/ 431589 w 5725739"/>
              <a:gd name="connsiteY6" fmla="*/ 45147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5739" h="6858000">
                <a:moveTo>
                  <a:pt x="5117570" y="0"/>
                </a:moveTo>
                <a:lnTo>
                  <a:pt x="5725739" y="0"/>
                </a:lnTo>
                <a:lnTo>
                  <a:pt x="5725739" y="3401607"/>
                </a:lnTo>
                <a:lnTo>
                  <a:pt x="2128578" y="6858000"/>
                </a:lnTo>
                <a:lnTo>
                  <a:pt x="0" y="6858000"/>
                </a:lnTo>
                <a:lnTo>
                  <a:pt x="5365" y="5511145"/>
                </a:lnTo>
                <a:cubicBezTo>
                  <a:pt x="5365" y="5186076"/>
                  <a:pt x="197685" y="4740251"/>
                  <a:pt x="431589" y="4514748"/>
                </a:cubicBez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 b="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47136838-D8CD-1DE4-55C8-249715F144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50874" y="1"/>
            <a:ext cx="3878381" cy="3539155"/>
          </a:xfrm>
          <a:custGeom>
            <a:avLst/>
            <a:gdLst>
              <a:gd name="connsiteX0" fmla="*/ 0 w 3878381"/>
              <a:gd name="connsiteY0" fmla="*/ 0 h 3539155"/>
              <a:gd name="connsiteX1" fmla="*/ 2792543 w 3878381"/>
              <a:gd name="connsiteY1" fmla="*/ 0 h 3539155"/>
              <a:gd name="connsiteX2" fmla="*/ 3583241 w 3878381"/>
              <a:gd name="connsiteY2" fmla="*/ 761805 h 3539155"/>
              <a:gd name="connsiteX3" fmla="*/ 3870822 w 3878381"/>
              <a:gd name="connsiteY3" fmla="*/ 1434091 h 3539155"/>
              <a:gd name="connsiteX4" fmla="*/ 3878378 w 3878381"/>
              <a:gd name="connsiteY4" fmla="*/ 3331185 h 3539155"/>
              <a:gd name="connsiteX5" fmla="*/ 3593763 w 3878381"/>
              <a:gd name="connsiteY5" fmla="*/ 3453128 h 353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381" h="3539155">
                <a:moveTo>
                  <a:pt x="0" y="0"/>
                </a:moveTo>
                <a:lnTo>
                  <a:pt x="2792543" y="0"/>
                </a:lnTo>
                <a:lnTo>
                  <a:pt x="3583241" y="761805"/>
                </a:lnTo>
                <a:cubicBezTo>
                  <a:pt x="3741061" y="913955"/>
                  <a:pt x="3870822" y="1214761"/>
                  <a:pt x="3870822" y="1434091"/>
                </a:cubicBezTo>
                <a:lnTo>
                  <a:pt x="3878378" y="3331185"/>
                </a:lnTo>
                <a:cubicBezTo>
                  <a:pt x="3879188" y="3550515"/>
                  <a:pt x="3751850" y="3605011"/>
                  <a:pt x="3593763" y="3453128"/>
                </a:cubicBezTo>
                <a:close/>
              </a:path>
            </a:pathLst>
          </a:custGeom>
          <a:solidFill>
            <a:srgbClr val="750D68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750D68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E52AA2E-72C8-26E5-69FC-B43BCA87D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7584" y="2"/>
            <a:ext cx="2794416" cy="3055719"/>
          </a:xfrm>
          <a:custGeom>
            <a:avLst/>
            <a:gdLst>
              <a:gd name="connsiteX0" fmla="*/ 1289861 w 2794416"/>
              <a:gd name="connsiteY0" fmla="*/ 0 h 3055719"/>
              <a:gd name="connsiteX1" fmla="*/ 2794416 w 2794416"/>
              <a:gd name="connsiteY1" fmla="*/ 0 h 3055719"/>
              <a:gd name="connsiteX2" fmla="*/ 2794416 w 2794416"/>
              <a:gd name="connsiteY2" fmla="*/ 506981 h 3055719"/>
              <a:gd name="connsiteX3" fmla="*/ 206986 w 2794416"/>
              <a:gd name="connsiteY3" fmla="*/ 2993158 h 3055719"/>
              <a:gd name="connsiteX4" fmla="*/ 3 w 2794416"/>
              <a:gd name="connsiteY4" fmla="*/ 2904476 h 3055719"/>
              <a:gd name="connsiteX5" fmla="*/ 5498 w 2794416"/>
              <a:gd name="connsiteY5" fmla="*/ 1524843 h 3055719"/>
              <a:gd name="connsiteX6" fmla="*/ 214637 w 2794416"/>
              <a:gd name="connsiteY6" fmla="*/ 1035934 h 30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416" h="3055719">
                <a:moveTo>
                  <a:pt x="1289861" y="0"/>
                </a:moveTo>
                <a:lnTo>
                  <a:pt x="2794416" y="0"/>
                </a:lnTo>
                <a:lnTo>
                  <a:pt x="2794416" y="506981"/>
                </a:lnTo>
                <a:lnTo>
                  <a:pt x="206986" y="2993158"/>
                </a:lnTo>
                <a:cubicBezTo>
                  <a:pt x="92019" y="3103612"/>
                  <a:pt x="-586" y="3063981"/>
                  <a:pt x="3" y="2904476"/>
                </a:cubicBezTo>
                <a:lnTo>
                  <a:pt x="5498" y="1524843"/>
                </a:lnTo>
                <a:cubicBezTo>
                  <a:pt x="5498" y="1365339"/>
                  <a:pt x="99866" y="1146583"/>
                  <a:pt x="214637" y="10359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4B5F9CE-D3E8-3BD0-08E1-F1E5FC20BF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5146" y="2837674"/>
            <a:ext cx="2796853" cy="4020327"/>
          </a:xfrm>
          <a:custGeom>
            <a:avLst/>
            <a:gdLst>
              <a:gd name="connsiteX0" fmla="*/ 2796853 w 2796853"/>
              <a:gd name="connsiteY0" fmla="*/ 0 h 4020327"/>
              <a:gd name="connsiteX1" fmla="*/ 2796853 w 2796853"/>
              <a:gd name="connsiteY1" fmla="*/ 2233857 h 4020327"/>
              <a:gd name="connsiteX2" fmla="*/ 937626 w 2796853"/>
              <a:gd name="connsiteY2" fmla="*/ 4020327 h 4020327"/>
              <a:gd name="connsiteX3" fmla="*/ 0 w 2796853"/>
              <a:gd name="connsiteY3" fmla="*/ 4020327 h 4020327"/>
              <a:gd name="connsiteX4" fmla="*/ 3988 w 2796853"/>
              <a:gd name="connsiteY4" fmla="*/ 3019106 h 4020327"/>
              <a:gd name="connsiteX5" fmla="*/ 242877 w 2796853"/>
              <a:gd name="connsiteY5" fmla="*/ 2460649 h 40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853" h="4020327">
                <a:moveTo>
                  <a:pt x="2796853" y="0"/>
                </a:moveTo>
                <a:lnTo>
                  <a:pt x="2796853" y="2233857"/>
                </a:lnTo>
                <a:lnTo>
                  <a:pt x="937626" y="4020327"/>
                </a:lnTo>
                <a:lnTo>
                  <a:pt x="0" y="4020327"/>
                </a:lnTo>
                <a:lnTo>
                  <a:pt x="3988" y="3019106"/>
                </a:lnTo>
                <a:cubicBezTo>
                  <a:pt x="3988" y="2836913"/>
                  <a:pt x="111779" y="2587038"/>
                  <a:pt x="242877" y="246064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C988D38C-4ACE-4EBE-659A-4DABA52F9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81A7BADE-6A14-3A6C-FD8E-B3FC5E42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4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AF655483-0C24-4907-8772-5DE2404EA8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"/>
            <a:ext cx="4950288" cy="6841155"/>
          </a:xfrm>
          <a:custGeom>
            <a:avLst/>
            <a:gdLst>
              <a:gd name="connsiteX0" fmla="*/ 2470295 w 4950288"/>
              <a:gd name="connsiteY0" fmla="*/ 0 h 6841155"/>
              <a:gd name="connsiteX1" fmla="*/ 4950288 w 4950288"/>
              <a:gd name="connsiteY1" fmla="*/ 0 h 6841155"/>
              <a:gd name="connsiteX2" fmla="*/ 4950288 w 4950288"/>
              <a:gd name="connsiteY2" fmla="*/ 2199465 h 6841155"/>
              <a:gd name="connsiteX3" fmla="*/ 4377784 w 4950288"/>
              <a:gd name="connsiteY3" fmla="*/ 3543592 h 6841155"/>
              <a:gd name="connsiteX4" fmla="*/ 945922 w 4950288"/>
              <a:gd name="connsiteY4" fmla="*/ 6841155 h 6841155"/>
              <a:gd name="connsiteX5" fmla="*/ 0 w 4950288"/>
              <a:gd name="connsiteY5" fmla="*/ 6841155 h 6841155"/>
              <a:gd name="connsiteX6" fmla="*/ 0 w 4950288"/>
              <a:gd name="connsiteY6" fmla="*/ 2380026 h 684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0288" h="6841155">
                <a:moveTo>
                  <a:pt x="2470295" y="0"/>
                </a:moveTo>
                <a:lnTo>
                  <a:pt x="4950288" y="0"/>
                </a:lnTo>
                <a:lnTo>
                  <a:pt x="4950288" y="2199465"/>
                </a:lnTo>
                <a:cubicBezTo>
                  <a:pt x="4950288" y="2638162"/>
                  <a:pt x="4693977" y="3239797"/>
                  <a:pt x="4377784" y="3543592"/>
                </a:cubicBezTo>
                <a:lnTo>
                  <a:pt x="945922" y="6841155"/>
                </a:lnTo>
                <a:lnTo>
                  <a:pt x="0" y="6841155"/>
                </a:lnTo>
                <a:lnTo>
                  <a:pt x="0" y="2380026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891FE4E-F382-C0D6-872B-B4A28FB702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11385"/>
            <a:ext cx="2949628" cy="5539194"/>
          </a:xfrm>
          <a:custGeom>
            <a:avLst/>
            <a:gdLst>
              <a:gd name="connsiteX0" fmla="*/ 2813384 w 2949628"/>
              <a:gd name="connsiteY0" fmla="*/ 41 h 5539194"/>
              <a:gd name="connsiteX1" fmla="*/ 2949628 w 2949628"/>
              <a:gd name="connsiteY1" fmla="*/ 224663 h 5539194"/>
              <a:gd name="connsiteX2" fmla="*/ 2949628 w 2949628"/>
              <a:gd name="connsiteY2" fmla="*/ 2275772 h 5539194"/>
              <a:gd name="connsiteX3" fmla="*/ 2640154 w 2949628"/>
              <a:gd name="connsiteY3" fmla="*/ 3002357 h 5539194"/>
              <a:gd name="connsiteX4" fmla="*/ 0 w 2949628"/>
              <a:gd name="connsiteY4" fmla="*/ 5539194 h 5539194"/>
              <a:gd name="connsiteX5" fmla="*/ 0 w 2949628"/>
              <a:gd name="connsiteY5" fmla="*/ 2637067 h 5539194"/>
              <a:gd name="connsiteX6" fmla="*/ 2640444 w 2949628"/>
              <a:gd name="connsiteY6" fmla="*/ 93109 h 5539194"/>
              <a:gd name="connsiteX7" fmla="*/ 2813384 w 2949628"/>
              <a:gd name="connsiteY7" fmla="*/ 41 h 553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9628" h="5539194">
                <a:moveTo>
                  <a:pt x="2813384" y="41"/>
                </a:moveTo>
                <a:cubicBezTo>
                  <a:pt x="2895620" y="-2032"/>
                  <a:pt x="2949628" y="76448"/>
                  <a:pt x="2949628" y="224663"/>
                </a:cubicBezTo>
                <a:lnTo>
                  <a:pt x="2949628" y="2275772"/>
                </a:lnTo>
                <a:cubicBezTo>
                  <a:pt x="2949628" y="2512915"/>
                  <a:pt x="2811076" y="2838136"/>
                  <a:pt x="2640154" y="3002357"/>
                </a:cubicBezTo>
                <a:lnTo>
                  <a:pt x="0" y="5539194"/>
                </a:lnTo>
                <a:lnTo>
                  <a:pt x="0" y="2637067"/>
                </a:lnTo>
                <a:lnTo>
                  <a:pt x="2640444" y="93109"/>
                </a:lnTo>
                <a:cubicBezTo>
                  <a:pt x="2704540" y="31529"/>
                  <a:pt x="2764043" y="1286"/>
                  <a:pt x="2813384" y="4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F59625D9-6BB4-4109-AC45-89E806A187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720" y="1764973"/>
            <a:ext cx="7992393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2" name="Title 6">
            <a:extLst>
              <a:ext uri="{FF2B5EF4-FFF2-40B4-BE49-F238E27FC236}">
                <a16:creationId xmlns:a16="http://schemas.microsoft.com/office/drawing/2014/main" id="{783F3316-1F89-DBDA-5FEE-D86A5796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259" y="332657"/>
            <a:ext cx="7991854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315CD7DB-182D-5366-1F14-F32CECBABF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0141" y="3501440"/>
            <a:ext cx="3407492" cy="3356558"/>
          </a:xfrm>
          <a:custGeom>
            <a:avLst/>
            <a:gdLst>
              <a:gd name="connsiteX0" fmla="*/ 103347 w 3407492"/>
              <a:gd name="connsiteY0" fmla="*/ 31 h 3356558"/>
              <a:gd name="connsiteX1" fmla="*/ 234529 w 3407492"/>
              <a:gd name="connsiteY1" fmla="*/ 70627 h 3356558"/>
              <a:gd name="connsiteX2" fmla="*/ 3183188 w 3407492"/>
              <a:gd name="connsiteY2" fmla="*/ 2911537 h 3356558"/>
              <a:gd name="connsiteX3" fmla="*/ 3400391 w 3407492"/>
              <a:gd name="connsiteY3" fmla="*/ 3318409 h 3356558"/>
              <a:gd name="connsiteX4" fmla="*/ 3407492 w 3407492"/>
              <a:gd name="connsiteY4" fmla="*/ 3356558 h 3356558"/>
              <a:gd name="connsiteX5" fmla="*/ 1357837 w 3407492"/>
              <a:gd name="connsiteY5" fmla="*/ 3356558 h 3356558"/>
              <a:gd name="connsiteX6" fmla="*/ 234749 w 3407492"/>
              <a:gd name="connsiteY6" fmla="*/ 2277420 h 3356558"/>
              <a:gd name="connsiteX7" fmla="*/ 0 w 3407492"/>
              <a:gd name="connsiteY7" fmla="*/ 1726274 h 3356558"/>
              <a:gd name="connsiteX8" fmla="*/ 0 w 3407492"/>
              <a:gd name="connsiteY8" fmla="*/ 170416 h 3356558"/>
              <a:gd name="connsiteX9" fmla="*/ 103347 w 3407492"/>
              <a:gd name="connsiteY9" fmla="*/ 31 h 33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7492" h="3356558">
                <a:moveTo>
                  <a:pt x="103347" y="31"/>
                </a:moveTo>
                <a:cubicBezTo>
                  <a:pt x="140774" y="975"/>
                  <a:pt x="185910" y="23916"/>
                  <a:pt x="234529" y="70627"/>
                </a:cubicBezTo>
                <a:lnTo>
                  <a:pt x="3183188" y="2911537"/>
                </a:lnTo>
                <a:cubicBezTo>
                  <a:pt x="3280262" y="3005125"/>
                  <a:pt x="3364393" y="3167290"/>
                  <a:pt x="3400391" y="3318409"/>
                </a:cubicBezTo>
                <a:lnTo>
                  <a:pt x="3407492" y="3356558"/>
                </a:lnTo>
                <a:lnTo>
                  <a:pt x="1357837" y="3356558"/>
                </a:lnTo>
                <a:lnTo>
                  <a:pt x="234749" y="2277420"/>
                </a:lnTo>
                <a:cubicBezTo>
                  <a:pt x="105098" y="2152852"/>
                  <a:pt x="0" y="1906157"/>
                  <a:pt x="0" y="1726274"/>
                </a:cubicBezTo>
                <a:lnTo>
                  <a:pt x="0" y="170416"/>
                </a:lnTo>
                <a:cubicBezTo>
                  <a:pt x="0" y="57989"/>
                  <a:pt x="40968" y="-1542"/>
                  <a:pt x="103347" y="31"/>
                </a:cubicBezTo>
                <a:close/>
              </a:path>
            </a:pathLst>
          </a:custGeom>
          <a:solidFill>
            <a:srgbClr val="F07E26">
              <a:alpha val="5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07E26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778B168F-4EED-21A2-E736-EB00F72A9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586" y="1"/>
            <a:ext cx="2780826" cy="2612989"/>
          </a:xfrm>
          <a:custGeom>
            <a:avLst/>
            <a:gdLst>
              <a:gd name="connsiteX0" fmla="*/ 946876 w 2780826"/>
              <a:gd name="connsiteY0" fmla="*/ 0 h 2612989"/>
              <a:gd name="connsiteX1" fmla="*/ 2780826 w 2780826"/>
              <a:gd name="connsiteY1" fmla="*/ 0 h 2612989"/>
              <a:gd name="connsiteX2" fmla="*/ 2729916 w 2780826"/>
              <a:gd name="connsiteY2" fmla="*/ 96513 h 2612989"/>
              <a:gd name="connsiteX3" fmla="*/ 2653907 w 2780826"/>
              <a:gd name="connsiteY3" fmla="*/ 190819 h 2612989"/>
              <a:gd name="connsiteX4" fmla="*/ 194167 w 2780826"/>
              <a:gd name="connsiteY4" fmla="*/ 2554302 h 2612989"/>
              <a:gd name="connsiteX5" fmla="*/ 3 w 2780826"/>
              <a:gd name="connsiteY5" fmla="*/ 2471113 h 2612989"/>
              <a:gd name="connsiteX6" fmla="*/ 5158 w 2780826"/>
              <a:gd name="connsiteY6" fmla="*/ 1176920 h 2612989"/>
              <a:gd name="connsiteX7" fmla="*/ 201345 w 2780826"/>
              <a:gd name="connsiteY7" fmla="*/ 718288 h 261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0826" h="2612989">
                <a:moveTo>
                  <a:pt x="946876" y="0"/>
                </a:moveTo>
                <a:lnTo>
                  <a:pt x="2780826" y="0"/>
                </a:lnTo>
                <a:lnTo>
                  <a:pt x="2729916" y="96513"/>
                </a:lnTo>
                <a:cubicBezTo>
                  <a:pt x="2706554" y="132660"/>
                  <a:pt x="2680869" y="164914"/>
                  <a:pt x="2653907" y="190819"/>
                </a:cubicBezTo>
                <a:lnTo>
                  <a:pt x="194167" y="2554302"/>
                </a:lnTo>
                <a:cubicBezTo>
                  <a:pt x="86320" y="2657916"/>
                  <a:pt x="-549" y="2620739"/>
                  <a:pt x="3" y="2471113"/>
                </a:cubicBezTo>
                <a:lnTo>
                  <a:pt x="5158" y="1176920"/>
                </a:lnTo>
                <a:cubicBezTo>
                  <a:pt x="5158" y="1027293"/>
                  <a:pt x="93681" y="822085"/>
                  <a:pt x="201345" y="718288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5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201D88E4-56DF-0AA6-46D1-411796C513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8009" y="997575"/>
            <a:ext cx="6023991" cy="5860425"/>
          </a:xfrm>
          <a:custGeom>
            <a:avLst/>
            <a:gdLst>
              <a:gd name="connsiteX0" fmla="*/ 6023991 w 6023991"/>
              <a:gd name="connsiteY0" fmla="*/ 0 h 5860425"/>
              <a:gd name="connsiteX1" fmla="*/ 6023991 w 6023991"/>
              <a:gd name="connsiteY1" fmla="*/ 5860425 h 5860425"/>
              <a:gd name="connsiteX2" fmla="*/ 0 w 6023991"/>
              <a:gd name="connsiteY2" fmla="*/ 5860425 h 5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3991" h="5860425">
                <a:moveTo>
                  <a:pt x="6023991" y="0"/>
                </a:moveTo>
                <a:lnTo>
                  <a:pt x="6023991" y="5860425"/>
                </a:lnTo>
                <a:lnTo>
                  <a:pt x="0" y="5860425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24696413-086A-CF84-AD7F-61BE21518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823" y="1764973"/>
            <a:ext cx="6972345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9" name="Title 6">
            <a:extLst>
              <a:ext uri="{FF2B5EF4-FFF2-40B4-BE49-F238E27FC236}">
                <a16:creationId xmlns:a16="http://schemas.microsoft.com/office/drawing/2014/main" id="{901F54B5-3F7C-0C3C-06B5-160E68D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7" y="332657"/>
            <a:ext cx="6971875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6B191277-17B0-6D43-372E-9466D2D44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66579" y="3582252"/>
            <a:ext cx="3439851" cy="3275748"/>
          </a:xfrm>
          <a:custGeom>
            <a:avLst/>
            <a:gdLst>
              <a:gd name="connsiteX0" fmla="*/ 105769 w 3439851"/>
              <a:gd name="connsiteY0" fmla="*/ 32 h 3275748"/>
              <a:gd name="connsiteX1" fmla="*/ 240027 w 3439851"/>
              <a:gd name="connsiteY1" fmla="*/ 72283 h 3275748"/>
              <a:gd name="connsiteX2" fmla="*/ 3257802 w 3439851"/>
              <a:gd name="connsiteY2" fmla="*/ 2979783 h 3275748"/>
              <a:gd name="connsiteX3" fmla="*/ 3428167 w 3439851"/>
              <a:gd name="connsiteY3" fmla="*/ 3240781 h 3275748"/>
              <a:gd name="connsiteX4" fmla="*/ 3439851 w 3439851"/>
              <a:gd name="connsiteY4" fmla="*/ 3275748 h 3275748"/>
              <a:gd name="connsiteX5" fmla="*/ 1223682 w 3439851"/>
              <a:gd name="connsiteY5" fmla="*/ 3275748 h 3275748"/>
              <a:gd name="connsiteX6" fmla="*/ 240252 w 3439851"/>
              <a:gd name="connsiteY6" fmla="*/ 2330803 h 3275748"/>
              <a:gd name="connsiteX7" fmla="*/ 0 w 3439851"/>
              <a:gd name="connsiteY7" fmla="*/ 1766737 h 3275748"/>
              <a:gd name="connsiteX8" fmla="*/ 0 w 3439851"/>
              <a:gd name="connsiteY8" fmla="*/ 174411 h 3275748"/>
              <a:gd name="connsiteX9" fmla="*/ 105769 w 3439851"/>
              <a:gd name="connsiteY9" fmla="*/ 32 h 3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9851" h="3275748">
                <a:moveTo>
                  <a:pt x="105769" y="32"/>
                </a:moveTo>
                <a:cubicBezTo>
                  <a:pt x="144074" y="998"/>
                  <a:pt x="190268" y="24477"/>
                  <a:pt x="240027" y="72283"/>
                </a:cubicBezTo>
                <a:lnTo>
                  <a:pt x="3257802" y="2979783"/>
                </a:lnTo>
                <a:cubicBezTo>
                  <a:pt x="3324035" y="3043637"/>
                  <a:pt x="3384380" y="3138685"/>
                  <a:pt x="3428167" y="3240781"/>
                </a:cubicBezTo>
                <a:lnTo>
                  <a:pt x="3439851" y="3275748"/>
                </a:lnTo>
                <a:lnTo>
                  <a:pt x="1223682" y="3275748"/>
                </a:lnTo>
                <a:lnTo>
                  <a:pt x="240252" y="2330803"/>
                </a:lnTo>
                <a:cubicBezTo>
                  <a:pt x="107561" y="2203315"/>
                  <a:pt x="0" y="1950837"/>
                  <a:pt x="0" y="1766737"/>
                </a:cubicBezTo>
                <a:lnTo>
                  <a:pt x="0" y="174411"/>
                </a:lnTo>
                <a:cubicBezTo>
                  <a:pt x="0" y="59349"/>
                  <a:pt x="41928" y="-1578"/>
                  <a:pt x="105769" y="32"/>
                </a:cubicBezTo>
                <a:close/>
              </a:path>
            </a:pathLst>
          </a:custGeom>
          <a:solidFill>
            <a:srgbClr val="27257A">
              <a:alpha val="40000"/>
            </a:srgb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27257A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8E03413-6338-5E7A-B5D1-13E6D8643C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9430" y="3824580"/>
            <a:ext cx="3306404" cy="3033420"/>
          </a:xfrm>
          <a:custGeom>
            <a:avLst/>
            <a:gdLst>
              <a:gd name="connsiteX0" fmla="*/ 3200634 w 3306404"/>
              <a:gd name="connsiteY0" fmla="*/ 32 h 3033420"/>
              <a:gd name="connsiteX1" fmla="*/ 3306404 w 3306404"/>
              <a:gd name="connsiteY1" fmla="*/ 174411 h 3033420"/>
              <a:gd name="connsiteX2" fmla="*/ 3306404 w 3306404"/>
              <a:gd name="connsiteY2" fmla="*/ 1766737 h 3033420"/>
              <a:gd name="connsiteX3" fmla="*/ 3066152 w 3306404"/>
              <a:gd name="connsiteY3" fmla="*/ 2330803 h 3033420"/>
              <a:gd name="connsiteX4" fmla="*/ 2334919 w 3306404"/>
              <a:gd name="connsiteY4" fmla="*/ 3033420 h 3033420"/>
              <a:gd name="connsiteX5" fmla="*/ 0 w 3306404"/>
              <a:gd name="connsiteY5" fmla="*/ 3033420 h 3033420"/>
              <a:gd name="connsiteX6" fmla="*/ 198 w 3306404"/>
              <a:gd name="connsiteY6" fmla="*/ 3033145 h 3033420"/>
              <a:gd name="connsiteX7" fmla="*/ 48602 w 3306404"/>
              <a:gd name="connsiteY7" fmla="*/ 2979783 h 3033420"/>
              <a:gd name="connsiteX8" fmla="*/ 3066377 w 3306404"/>
              <a:gd name="connsiteY8" fmla="*/ 72283 h 3033420"/>
              <a:gd name="connsiteX9" fmla="*/ 3200634 w 3306404"/>
              <a:gd name="connsiteY9" fmla="*/ 32 h 30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404" h="3033420">
                <a:moveTo>
                  <a:pt x="3200634" y="32"/>
                </a:moveTo>
                <a:cubicBezTo>
                  <a:pt x="3264476" y="-1578"/>
                  <a:pt x="3306404" y="59349"/>
                  <a:pt x="3306404" y="174411"/>
                </a:cubicBezTo>
                <a:lnTo>
                  <a:pt x="3306404" y="1766737"/>
                </a:lnTo>
                <a:cubicBezTo>
                  <a:pt x="3306404" y="1950837"/>
                  <a:pt x="3198843" y="2203315"/>
                  <a:pt x="3066152" y="2330803"/>
                </a:cubicBezTo>
                <a:lnTo>
                  <a:pt x="2334919" y="3033420"/>
                </a:lnTo>
                <a:lnTo>
                  <a:pt x="0" y="3033420"/>
                </a:lnTo>
                <a:lnTo>
                  <a:pt x="198" y="3033145"/>
                </a:lnTo>
                <a:cubicBezTo>
                  <a:pt x="15854" y="3013660"/>
                  <a:pt x="32044" y="2995747"/>
                  <a:pt x="48602" y="2979783"/>
                </a:cubicBezTo>
                <a:lnTo>
                  <a:pt x="3066377" y="72283"/>
                </a:lnTo>
                <a:cubicBezTo>
                  <a:pt x="3116136" y="24477"/>
                  <a:pt x="3162330" y="998"/>
                  <a:pt x="3200634" y="3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89B243-2F97-EFE0-7F5A-0D7B82D55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03639" y="2520239"/>
            <a:ext cx="2788363" cy="4337761"/>
          </a:xfrm>
          <a:custGeom>
            <a:avLst/>
            <a:gdLst>
              <a:gd name="connsiteX0" fmla="*/ 2788363 w 2788363"/>
              <a:gd name="connsiteY0" fmla="*/ 0 h 4337761"/>
              <a:gd name="connsiteX1" fmla="*/ 2788363 w 2788363"/>
              <a:gd name="connsiteY1" fmla="*/ 2257070 h 4337761"/>
              <a:gd name="connsiteX2" fmla="*/ 622932 w 2788363"/>
              <a:gd name="connsiteY2" fmla="*/ 4337761 h 4337761"/>
              <a:gd name="connsiteX3" fmla="*/ 0 w 2788363"/>
              <a:gd name="connsiteY3" fmla="*/ 4337761 h 4337761"/>
              <a:gd name="connsiteX4" fmla="*/ 5277 w 2788363"/>
              <a:gd name="connsiteY4" fmla="*/ 3013111 h 4337761"/>
              <a:gd name="connsiteX5" fmla="*/ 246658 w 2788363"/>
              <a:gd name="connsiteY5" fmla="*/ 2448826 h 433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363" h="4337761">
                <a:moveTo>
                  <a:pt x="2788363" y="0"/>
                </a:moveTo>
                <a:lnTo>
                  <a:pt x="2788363" y="2257070"/>
                </a:lnTo>
                <a:lnTo>
                  <a:pt x="622932" y="4337761"/>
                </a:lnTo>
                <a:lnTo>
                  <a:pt x="0" y="4337761"/>
                </a:lnTo>
                <a:lnTo>
                  <a:pt x="5277" y="3013111"/>
                </a:lnTo>
                <a:cubicBezTo>
                  <a:pt x="5277" y="2829016"/>
                  <a:pt x="114192" y="2576534"/>
                  <a:pt x="246658" y="244882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36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EFC71865-06BE-A4E3-2B04-E70CE51DB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515316"/>
            <a:ext cx="4476959" cy="4342684"/>
          </a:xfrm>
          <a:custGeom>
            <a:avLst/>
            <a:gdLst>
              <a:gd name="connsiteX0" fmla="*/ 0 w 4476959"/>
              <a:gd name="connsiteY0" fmla="*/ 0 h 4342684"/>
              <a:gd name="connsiteX1" fmla="*/ 4265976 w 4476959"/>
              <a:gd name="connsiteY1" fmla="*/ 4110090 h 4342684"/>
              <a:gd name="connsiteX2" fmla="*/ 4476959 w 4476959"/>
              <a:gd name="connsiteY2" fmla="*/ 4342684 h 4342684"/>
              <a:gd name="connsiteX3" fmla="*/ 0 w 4476959"/>
              <a:gd name="connsiteY3" fmla="*/ 4342684 h 434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959" h="4342684">
                <a:moveTo>
                  <a:pt x="0" y="0"/>
                </a:moveTo>
                <a:lnTo>
                  <a:pt x="4265976" y="4110090"/>
                </a:lnTo>
                <a:lnTo>
                  <a:pt x="4476959" y="4342684"/>
                </a:lnTo>
                <a:lnTo>
                  <a:pt x="0" y="4342684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A205015B-D9D2-4C2E-8ADD-D765DE112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9769" y="1764973"/>
            <a:ext cx="6198344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6" name="Title 6">
            <a:extLst>
              <a:ext uri="{FF2B5EF4-FFF2-40B4-BE49-F238E27FC236}">
                <a16:creationId xmlns:a16="http://schemas.microsoft.com/office/drawing/2014/main" id="{F47342DE-2AF2-7209-DD6B-B5B02D47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187" y="332657"/>
            <a:ext cx="619792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0568114B-1607-9400-3EE7-3120123CE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2863438" cy="6285957"/>
          </a:xfrm>
          <a:custGeom>
            <a:avLst/>
            <a:gdLst>
              <a:gd name="connsiteX0" fmla="*/ 0 w 2863438"/>
              <a:gd name="connsiteY0" fmla="*/ 0 h 6285957"/>
              <a:gd name="connsiteX1" fmla="*/ 834528 w 2863438"/>
              <a:gd name="connsiteY1" fmla="*/ 0 h 6285957"/>
              <a:gd name="connsiteX2" fmla="*/ 2350678 w 2863438"/>
              <a:gd name="connsiteY2" fmla="*/ 1460747 h 6285957"/>
              <a:gd name="connsiteX3" fmla="*/ 2850304 w 2863438"/>
              <a:gd name="connsiteY3" fmla="*/ 2628739 h 6285957"/>
              <a:gd name="connsiteX4" fmla="*/ 2863432 w 2863438"/>
              <a:gd name="connsiteY4" fmla="*/ 5924642 h 6285957"/>
              <a:gd name="connsiteX5" fmla="*/ 2368957 w 2863438"/>
              <a:gd name="connsiteY5" fmla="*/ 6136499 h 6285957"/>
              <a:gd name="connsiteX6" fmla="*/ 0 w 2863438"/>
              <a:gd name="connsiteY6" fmla="*/ 3860246 h 628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438" h="6285957">
                <a:moveTo>
                  <a:pt x="0" y="0"/>
                </a:moveTo>
                <a:lnTo>
                  <a:pt x="834528" y="0"/>
                </a:lnTo>
                <a:lnTo>
                  <a:pt x="2350678" y="1460747"/>
                </a:lnTo>
                <a:cubicBezTo>
                  <a:pt x="2624864" y="1725085"/>
                  <a:pt x="2850304" y="2247688"/>
                  <a:pt x="2850304" y="2628739"/>
                </a:cubicBezTo>
                <a:lnTo>
                  <a:pt x="2863432" y="5924642"/>
                </a:lnTo>
                <a:cubicBezTo>
                  <a:pt x="2864839" y="6305693"/>
                  <a:pt x="2643609" y="6400372"/>
                  <a:pt x="2368957" y="6136499"/>
                </a:cubicBezTo>
                <a:lnTo>
                  <a:pt x="0" y="3860246"/>
                </a:lnTo>
                <a:close/>
              </a:path>
            </a:pathLst>
          </a:custGeom>
          <a:solidFill>
            <a:srgbClr val="FFDC00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FFDC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0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75D1C29E-CD31-88C7-C4B4-E2C662F8B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288" y="0"/>
            <a:ext cx="6224712" cy="6858000"/>
          </a:xfrm>
          <a:custGeom>
            <a:avLst/>
            <a:gdLst>
              <a:gd name="connsiteX0" fmla="*/ 4864803 w 6224712"/>
              <a:gd name="connsiteY0" fmla="*/ 0 h 6858000"/>
              <a:gd name="connsiteX1" fmla="*/ 6224712 w 6224712"/>
              <a:gd name="connsiteY1" fmla="*/ 0 h 6858000"/>
              <a:gd name="connsiteX2" fmla="*/ 6224712 w 6224712"/>
              <a:gd name="connsiteY2" fmla="*/ 4020623 h 6858000"/>
              <a:gd name="connsiteX3" fmla="*/ 3271778 w 6224712"/>
              <a:gd name="connsiteY3" fmla="*/ 6858000 h 6858000"/>
              <a:gd name="connsiteX4" fmla="*/ 0 w 6224712"/>
              <a:gd name="connsiteY4" fmla="*/ 6858000 h 6858000"/>
              <a:gd name="connsiteX5" fmla="*/ 5547 w 6224712"/>
              <a:gd name="connsiteY5" fmla="*/ 5465306 h 6858000"/>
              <a:gd name="connsiteX6" fmla="*/ 575750 w 6224712"/>
              <a:gd name="connsiteY6" fmla="*/ 4132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4712" h="6858000">
                <a:moveTo>
                  <a:pt x="4864803" y="0"/>
                </a:moveTo>
                <a:lnTo>
                  <a:pt x="6224712" y="0"/>
                </a:lnTo>
                <a:lnTo>
                  <a:pt x="6224712" y="4020623"/>
                </a:lnTo>
                <a:lnTo>
                  <a:pt x="3271778" y="6858000"/>
                </a:lnTo>
                <a:lnTo>
                  <a:pt x="0" y="6858000"/>
                </a:lnTo>
                <a:lnTo>
                  <a:pt x="5547" y="5465306"/>
                </a:lnTo>
                <a:cubicBezTo>
                  <a:pt x="5547" y="5030428"/>
                  <a:pt x="262832" y="4434003"/>
                  <a:pt x="575750" y="4132325"/>
                </a:cubicBezTo>
                <a:close/>
              </a:path>
            </a:pathLst>
          </a:custGeom>
          <a:solidFill>
            <a:srgbClr val="97BE0D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97BE0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FA2495-A1D5-359D-3A4C-B8E3D87793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4444" y="485524"/>
            <a:ext cx="3406083" cy="5160295"/>
          </a:xfrm>
          <a:custGeom>
            <a:avLst/>
            <a:gdLst>
              <a:gd name="connsiteX0" fmla="*/ 3303314 w 3406083"/>
              <a:gd name="connsiteY0" fmla="*/ 31 h 5160295"/>
              <a:gd name="connsiteX1" fmla="*/ 3406083 w 3406083"/>
              <a:gd name="connsiteY1" fmla="*/ 169464 h 5160295"/>
              <a:gd name="connsiteX2" fmla="*/ 3406083 w 3406083"/>
              <a:gd name="connsiteY2" fmla="*/ 1716618 h 5160295"/>
              <a:gd name="connsiteX3" fmla="*/ 3172646 w 3406083"/>
              <a:gd name="connsiteY3" fmla="*/ 2264681 h 5160295"/>
              <a:gd name="connsiteX4" fmla="*/ 232119 w 3406083"/>
              <a:gd name="connsiteY4" fmla="*/ 5090137 h 5160295"/>
              <a:gd name="connsiteX5" fmla="*/ 4 w 3406083"/>
              <a:gd name="connsiteY5" fmla="*/ 4990687 h 5160295"/>
              <a:gd name="connsiteX6" fmla="*/ 6166 w 3406083"/>
              <a:gd name="connsiteY6" fmla="*/ 3443528 h 5160295"/>
              <a:gd name="connsiteX7" fmla="*/ 240700 w 3406083"/>
              <a:gd name="connsiteY7" fmla="*/ 2895251 h 5160295"/>
              <a:gd name="connsiteX8" fmla="*/ 3172865 w 3406083"/>
              <a:gd name="connsiteY8" fmla="*/ 70233 h 5160295"/>
              <a:gd name="connsiteX9" fmla="*/ 3303314 w 3406083"/>
              <a:gd name="connsiteY9" fmla="*/ 31 h 51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6083" h="5160295">
                <a:moveTo>
                  <a:pt x="3303314" y="31"/>
                </a:moveTo>
                <a:cubicBezTo>
                  <a:pt x="3365344" y="-1533"/>
                  <a:pt x="3406083" y="57665"/>
                  <a:pt x="3406083" y="169464"/>
                </a:cubicBezTo>
                <a:lnTo>
                  <a:pt x="3406083" y="1716618"/>
                </a:lnTo>
                <a:cubicBezTo>
                  <a:pt x="3406083" y="1895495"/>
                  <a:pt x="3301573" y="2140810"/>
                  <a:pt x="3172646" y="2264681"/>
                </a:cubicBezTo>
                <a:lnTo>
                  <a:pt x="232119" y="5090137"/>
                </a:lnTo>
                <a:cubicBezTo>
                  <a:pt x="103193" y="5214003"/>
                  <a:pt x="-657" y="5169560"/>
                  <a:pt x="4" y="4990687"/>
                </a:cubicBezTo>
                <a:lnTo>
                  <a:pt x="6166" y="3443528"/>
                </a:lnTo>
                <a:cubicBezTo>
                  <a:pt x="6166" y="3264656"/>
                  <a:pt x="111992" y="3019336"/>
                  <a:pt x="240700" y="2895251"/>
                </a:cubicBezTo>
                <a:lnTo>
                  <a:pt x="3172865" y="70233"/>
                </a:lnTo>
                <a:cubicBezTo>
                  <a:pt x="3221213" y="23783"/>
                  <a:pt x="3266096" y="970"/>
                  <a:pt x="3303314" y="3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D6D523-EADE-F210-3F75-A6B0EFC0B1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91370" y="2460289"/>
            <a:ext cx="1700630" cy="3671626"/>
          </a:xfrm>
          <a:custGeom>
            <a:avLst/>
            <a:gdLst>
              <a:gd name="connsiteX0" fmla="*/ 1700630 w 1700630"/>
              <a:gd name="connsiteY0" fmla="*/ 0 h 3671626"/>
              <a:gd name="connsiteX1" fmla="*/ 1700630 w 1700630"/>
              <a:gd name="connsiteY1" fmla="*/ 2190424 h 3671626"/>
              <a:gd name="connsiteX2" fmla="*/ 232119 w 1700630"/>
              <a:gd name="connsiteY2" fmla="*/ 3601468 h 3671626"/>
              <a:gd name="connsiteX3" fmla="*/ 4 w 1700630"/>
              <a:gd name="connsiteY3" fmla="*/ 3502018 h 3671626"/>
              <a:gd name="connsiteX4" fmla="*/ 6166 w 1700630"/>
              <a:gd name="connsiteY4" fmla="*/ 1954859 h 3671626"/>
              <a:gd name="connsiteX5" fmla="*/ 240700 w 1700630"/>
              <a:gd name="connsiteY5" fmla="*/ 1406582 h 36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630" h="3671626">
                <a:moveTo>
                  <a:pt x="1700630" y="0"/>
                </a:moveTo>
                <a:lnTo>
                  <a:pt x="1700630" y="2190424"/>
                </a:lnTo>
                <a:lnTo>
                  <a:pt x="232119" y="3601468"/>
                </a:lnTo>
                <a:cubicBezTo>
                  <a:pt x="103193" y="3725334"/>
                  <a:pt x="-657" y="3680891"/>
                  <a:pt x="4" y="3502018"/>
                </a:cubicBezTo>
                <a:lnTo>
                  <a:pt x="6166" y="1954859"/>
                </a:lnTo>
                <a:cubicBezTo>
                  <a:pt x="6166" y="1775987"/>
                  <a:pt x="111992" y="1530667"/>
                  <a:pt x="240700" y="140658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CCF577C4-D10B-FC22-6AFC-EC87A21D9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631" y="1764973"/>
            <a:ext cx="708511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2" name="Title 6">
            <a:extLst>
              <a:ext uri="{FF2B5EF4-FFF2-40B4-BE49-F238E27FC236}">
                <a16:creationId xmlns:a16="http://schemas.microsoft.com/office/drawing/2014/main" id="{7FE99AF3-5C6C-E5CD-E0DD-63B9AEBD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" y="332657"/>
            <a:ext cx="8121230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C359EBD3-8738-6B0B-29FD-C84B5ECD7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1122" y="3675471"/>
            <a:ext cx="2940879" cy="3182529"/>
          </a:xfrm>
          <a:custGeom>
            <a:avLst/>
            <a:gdLst>
              <a:gd name="connsiteX0" fmla="*/ 107145 w 2940879"/>
              <a:gd name="connsiteY0" fmla="*/ 32 h 3182529"/>
              <a:gd name="connsiteX1" fmla="*/ 243149 w 2940879"/>
              <a:gd name="connsiteY1" fmla="*/ 73223 h 3182529"/>
              <a:gd name="connsiteX2" fmla="*/ 2940879 w 2940879"/>
              <a:gd name="connsiteY2" fmla="*/ 2672374 h 3182529"/>
              <a:gd name="connsiteX3" fmla="*/ 2940879 w 2940879"/>
              <a:gd name="connsiteY3" fmla="*/ 3182529 h 3182529"/>
              <a:gd name="connsiteX4" fmla="*/ 1098241 w 2940879"/>
              <a:gd name="connsiteY4" fmla="*/ 3182529 h 3182529"/>
              <a:gd name="connsiteX5" fmla="*/ 243376 w 2940879"/>
              <a:gd name="connsiteY5" fmla="*/ 2361118 h 3182529"/>
              <a:gd name="connsiteX6" fmla="*/ 0 w 2940879"/>
              <a:gd name="connsiteY6" fmla="*/ 1789717 h 3182529"/>
              <a:gd name="connsiteX7" fmla="*/ 0 w 2940879"/>
              <a:gd name="connsiteY7" fmla="*/ 176679 h 3182529"/>
              <a:gd name="connsiteX8" fmla="*/ 107145 w 2940879"/>
              <a:gd name="connsiteY8" fmla="*/ 32 h 31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879" h="3182529">
                <a:moveTo>
                  <a:pt x="107145" y="32"/>
                </a:moveTo>
                <a:cubicBezTo>
                  <a:pt x="145948" y="1011"/>
                  <a:pt x="192743" y="24795"/>
                  <a:pt x="243149" y="73223"/>
                </a:cubicBezTo>
                <a:lnTo>
                  <a:pt x="2940879" y="2672374"/>
                </a:lnTo>
                <a:lnTo>
                  <a:pt x="2940879" y="3182529"/>
                </a:lnTo>
                <a:lnTo>
                  <a:pt x="1098241" y="3182529"/>
                </a:lnTo>
                <a:lnTo>
                  <a:pt x="243376" y="2361118"/>
                </a:lnTo>
                <a:cubicBezTo>
                  <a:pt x="108960" y="2231972"/>
                  <a:pt x="0" y="1976211"/>
                  <a:pt x="0" y="1789717"/>
                </a:cubicBezTo>
                <a:lnTo>
                  <a:pt x="0" y="176679"/>
                </a:lnTo>
                <a:cubicBezTo>
                  <a:pt x="0" y="60120"/>
                  <a:pt x="42474" y="-1599"/>
                  <a:pt x="107145" y="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  <a:lvl2pPr algn="ctr">
              <a:defRPr sz="100">
                <a:solidFill>
                  <a:schemeClr val="tx2">
                    <a:alpha val="0"/>
                  </a:schemeClr>
                </a:solidFill>
              </a:defRPr>
            </a:lvl2pPr>
            <a:lvl3pPr algn="ctr">
              <a:defRPr sz="100">
                <a:solidFill>
                  <a:schemeClr val="tx2">
                    <a:alpha val="0"/>
                  </a:schemeClr>
                </a:solidFill>
              </a:defRPr>
            </a:lvl3pPr>
            <a:lvl4pPr algn="ctr">
              <a:defRPr sz="100">
                <a:solidFill>
                  <a:schemeClr val="tx2">
                    <a:alpha val="0"/>
                  </a:schemeClr>
                </a:solidFill>
              </a:defRPr>
            </a:lvl4pPr>
            <a:lvl5pPr algn="ctr">
              <a:defRPr sz="100">
                <a:solidFill>
                  <a:schemeClr val="tx2">
                    <a:alpha val="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4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olour ">
    <p:bg>
      <p:bgPr>
        <a:solidFill>
          <a:srgbClr val="005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7DF1-F875-3053-8A46-A378A33A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6EE3D58-6377-D571-44D9-7DAF1F32C144}"/>
              </a:ext>
            </a:extLst>
          </p:cNvPr>
          <p:cNvSpPr/>
          <p:nvPr userDrawn="1"/>
        </p:nvSpPr>
        <p:spPr>
          <a:xfrm>
            <a:off x="0" y="3284984"/>
            <a:ext cx="3719736" cy="3573016"/>
          </a:xfrm>
          <a:prstGeom prst="triangle">
            <a:avLst>
              <a:gd name="adj" fmla="val 0"/>
            </a:avLst>
          </a:prstGeom>
          <a:solidFill>
            <a:schemeClr val="accent3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1B317-FFB1-4AF9-B3D7-2FC2CEF09CF1}"/>
              </a:ext>
            </a:extLst>
          </p:cNvPr>
          <p:cNvSpPr/>
          <p:nvPr userDrawn="1"/>
        </p:nvSpPr>
        <p:spPr>
          <a:xfrm>
            <a:off x="7035756" y="0"/>
            <a:ext cx="4634708" cy="4221744"/>
          </a:xfrm>
          <a:custGeom>
            <a:avLst/>
            <a:gdLst>
              <a:gd name="connsiteX0" fmla="*/ 1185027 w 4634708"/>
              <a:gd name="connsiteY0" fmla="*/ 0 h 4221744"/>
              <a:gd name="connsiteX1" fmla="*/ 4634708 w 4634708"/>
              <a:gd name="connsiteY1" fmla="*/ 0 h 4221744"/>
              <a:gd name="connsiteX2" fmla="*/ 351638 w 4634708"/>
              <a:gd name="connsiteY2" fmla="*/ 4115461 h 4221744"/>
              <a:gd name="connsiteX3" fmla="*/ 5 w 4634708"/>
              <a:gd name="connsiteY3" fmla="*/ 3964804 h 4221744"/>
              <a:gd name="connsiteX4" fmla="*/ 9340 w 4634708"/>
              <a:gd name="connsiteY4" fmla="*/ 1621000 h 4221744"/>
              <a:gd name="connsiteX5" fmla="*/ 364638 w 4634708"/>
              <a:gd name="connsiteY5" fmla="*/ 790411 h 422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4708" h="4221744">
                <a:moveTo>
                  <a:pt x="1185027" y="0"/>
                </a:moveTo>
                <a:lnTo>
                  <a:pt x="4634708" y="0"/>
                </a:lnTo>
                <a:lnTo>
                  <a:pt x="351638" y="4115461"/>
                </a:lnTo>
                <a:cubicBezTo>
                  <a:pt x="156326" y="4303107"/>
                  <a:pt x="-996" y="4235779"/>
                  <a:pt x="5" y="3964804"/>
                </a:cubicBezTo>
                <a:lnTo>
                  <a:pt x="9340" y="1621000"/>
                </a:lnTo>
                <a:cubicBezTo>
                  <a:pt x="9340" y="1350025"/>
                  <a:pt x="169657" y="978388"/>
                  <a:pt x="364638" y="790411"/>
                </a:cubicBezTo>
                <a:close/>
              </a:path>
            </a:pathLst>
          </a:custGeom>
          <a:solidFill>
            <a:schemeClr val="accent6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CCE8B8-D6FD-916E-7AE1-0514DC85C383}"/>
              </a:ext>
            </a:extLst>
          </p:cNvPr>
          <p:cNvSpPr/>
          <p:nvPr userDrawn="1"/>
        </p:nvSpPr>
        <p:spPr>
          <a:xfrm>
            <a:off x="1574997" y="1354583"/>
            <a:ext cx="4809036" cy="5517250"/>
          </a:xfrm>
          <a:custGeom>
            <a:avLst/>
            <a:gdLst>
              <a:gd name="connsiteX0" fmla="*/ 5103820 w 5262813"/>
              <a:gd name="connsiteY0" fmla="*/ 47 h 6037853"/>
              <a:gd name="connsiteX1" fmla="*/ 5262813 w 5262813"/>
              <a:gd name="connsiteY1" fmla="*/ 262175 h 6037853"/>
              <a:gd name="connsiteX2" fmla="*/ 5262813 w 5262813"/>
              <a:gd name="connsiteY2" fmla="*/ 2655765 h 6037853"/>
              <a:gd name="connsiteX3" fmla="*/ 4901666 w 5262813"/>
              <a:gd name="connsiteY3" fmla="*/ 3503669 h 6037853"/>
              <a:gd name="connsiteX4" fmla="*/ 2264273 w 5262813"/>
              <a:gd name="connsiteY4" fmla="*/ 6037853 h 6037853"/>
              <a:gd name="connsiteX5" fmla="*/ 0 w 5262813"/>
              <a:gd name="connsiteY5" fmla="*/ 6037853 h 6037853"/>
              <a:gd name="connsiteX6" fmla="*/ 2829 w 5262813"/>
              <a:gd name="connsiteY6" fmla="*/ 5327454 h 6037853"/>
              <a:gd name="connsiteX7" fmla="*/ 365675 w 5262813"/>
              <a:gd name="connsiteY7" fmla="*/ 4479218 h 6037853"/>
              <a:gd name="connsiteX8" fmla="*/ 4902004 w 5262813"/>
              <a:gd name="connsiteY8" fmla="*/ 108655 h 6037853"/>
              <a:gd name="connsiteX9" fmla="*/ 5103820 w 5262813"/>
              <a:gd name="connsiteY9" fmla="*/ 47 h 603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2813" h="6037853">
                <a:moveTo>
                  <a:pt x="5103820" y="47"/>
                </a:moveTo>
                <a:cubicBezTo>
                  <a:pt x="5199787" y="-2372"/>
                  <a:pt x="5262813" y="89212"/>
                  <a:pt x="5262813" y="262175"/>
                </a:cubicBezTo>
                <a:lnTo>
                  <a:pt x="5262813" y="2655765"/>
                </a:lnTo>
                <a:cubicBezTo>
                  <a:pt x="5262813" y="2932504"/>
                  <a:pt x="5101127" y="3312029"/>
                  <a:pt x="4901666" y="3503669"/>
                </a:cubicBezTo>
                <a:lnTo>
                  <a:pt x="2264273" y="6037853"/>
                </a:lnTo>
                <a:lnTo>
                  <a:pt x="0" y="6037853"/>
                </a:lnTo>
                <a:lnTo>
                  <a:pt x="2829" y="5327454"/>
                </a:lnTo>
                <a:cubicBezTo>
                  <a:pt x="2829" y="5050722"/>
                  <a:pt x="166552" y="4671190"/>
                  <a:pt x="365675" y="4479218"/>
                </a:cubicBezTo>
                <a:lnTo>
                  <a:pt x="4902004" y="108655"/>
                </a:lnTo>
                <a:cubicBezTo>
                  <a:pt x="4976802" y="36793"/>
                  <a:pt x="5046240" y="1499"/>
                  <a:pt x="5103820" y="47"/>
                </a:cubicBezTo>
                <a:close/>
              </a:path>
            </a:pathLst>
          </a:custGeom>
          <a:solidFill>
            <a:schemeClr val="tx2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4CD0EB-91EF-7CDA-A593-6A48E2E128AA}"/>
              </a:ext>
            </a:extLst>
          </p:cNvPr>
          <p:cNvSpPr/>
          <p:nvPr userDrawn="1"/>
        </p:nvSpPr>
        <p:spPr>
          <a:xfrm>
            <a:off x="2924512" y="117600"/>
            <a:ext cx="7307022" cy="6740401"/>
          </a:xfrm>
          <a:custGeom>
            <a:avLst/>
            <a:gdLst>
              <a:gd name="connsiteX0" fmla="*/ 7075761 w 7307022"/>
              <a:gd name="connsiteY0" fmla="*/ 69 h 6740401"/>
              <a:gd name="connsiteX1" fmla="*/ 7307022 w 7307022"/>
              <a:gd name="connsiteY1" fmla="*/ 381343 h 6740401"/>
              <a:gd name="connsiteX2" fmla="*/ 7307022 w 7307022"/>
              <a:gd name="connsiteY2" fmla="*/ 3862913 h 6740401"/>
              <a:gd name="connsiteX3" fmla="*/ 6781719 w 7307022"/>
              <a:gd name="connsiteY3" fmla="*/ 5096222 h 6740401"/>
              <a:gd name="connsiteX4" fmla="*/ 5070578 w 7307022"/>
              <a:gd name="connsiteY4" fmla="*/ 6740401 h 6740401"/>
              <a:gd name="connsiteX5" fmla="*/ 0 w 7307022"/>
              <a:gd name="connsiteY5" fmla="*/ 6740401 h 6740401"/>
              <a:gd name="connsiteX6" fmla="*/ 78111 w 7307022"/>
              <a:gd name="connsiteY6" fmla="*/ 6631871 h 6740401"/>
              <a:gd name="connsiteX7" fmla="*/ 183945 w 7307022"/>
              <a:gd name="connsiteY7" fmla="*/ 6515197 h 6740401"/>
              <a:gd name="connsiteX8" fmla="*/ 6782211 w 7307022"/>
              <a:gd name="connsiteY8" fmla="*/ 158043 h 6740401"/>
              <a:gd name="connsiteX9" fmla="*/ 7075761 w 7307022"/>
              <a:gd name="connsiteY9" fmla="*/ 69 h 674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7022" h="6740401">
                <a:moveTo>
                  <a:pt x="7075761" y="69"/>
                </a:moveTo>
                <a:cubicBezTo>
                  <a:pt x="7215348" y="-3451"/>
                  <a:pt x="7307022" y="129763"/>
                  <a:pt x="7307022" y="381343"/>
                </a:cubicBezTo>
                <a:lnTo>
                  <a:pt x="7307022" y="3862913"/>
                </a:lnTo>
                <a:cubicBezTo>
                  <a:pt x="7307022" y="4265441"/>
                  <a:pt x="7071844" y="4817474"/>
                  <a:pt x="6781719" y="5096222"/>
                </a:cubicBezTo>
                <a:lnTo>
                  <a:pt x="5070578" y="6740401"/>
                </a:lnTo>
                <a:lnTo>
                  <a:pt x="0" y="6740401"/>
                </a:lnTo>
                <a:lnTo>
                  <a:pt x="78111" y="6631871"/>
                </a:lnTo>
                <a:cubicBezTo>
                  <a:pt x="112342" y="6589267"/>
                  <a:pt x="147741" y="6550100"/>
                  <a:pt x="183945" y="6515197"/>
                </a:cubicBezTo>
                <a:lnTo>
                  <a:pt x="6782211" y="158043"/>
                </a:lnTo>
                <a:cubicBezTo>
                  <a:pt x="6891008" y="53516"/>
                  <a:pt x="6992009" y="2181"/>
                  <a:pt x="7075761" y="69"/>
                </a:cubicBezTo>
                <a:close/>
              </a:path>
            </a:pathLst>
          </a:custGeom>
          <a:solidFill>
            <a:schemeClr val="accent4">
              <a:alpha val="39000"/>
            </a:schemeClr>
          </a:solidFill>
          <a:ln w="463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17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lour 5">
    <p:bg>
      <p:bgPr>
        <a:solidFill>
          <a:srgbClr val="005191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33A99E-B18C-C194-FBD8-725541014CB0}"/>
              </a:ext>
            </a:extLst>
          </p:cNvPr>
          <p:cNvSpPr/>
          <p:nvPr userDrawn="1"/>
        </p:nvSpPr>
        <p:spPr>
          <a:xfrm>
            <a:off x="1559496" y="0"/>
            <a:ext cx="10632504" cy="6858000"/>
          </a:xfrm>
          <a:custGeom>
            <a:avLst/>
            <a:gdLst>
              <a:gd name="connsiteX0" fmla="*/ 7056784 w 10632504"/>
              <a:gd name="connsiteY0" fmla="*/ 0 h 6858000"/>
              <a:gd name="connsiteX1" fmla="*/ 10632504 w 10632504"/>
              <a:gd name="connsiteY1" fmla="*/ 0 h 6858000"/>
              <a:gd name="connsiteX2" fmla="*/ 10632504 w 10632504"/>
              <a:gd name="connsiteY2" fmla="*/ 6857999 h 6858000"/>
              <a:gd name="connsiteX3" fmla="*/ 7110269 w 10632504"/>
              <a:gd name="connsiteY3" fmla="*/ 6857999 h 6858000"/>
              <a:gd name="connsiteX4" fmla="*/ 7110269 w 10632504"/>
              <a:gd name="connsiteY4" fmla="*/ 6858000 h 6858000"/>
              <a:gd name="connsiteX5" fmla="*/ 0 w 1063250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2504" h="6858000">
                <a:moveTo>
                  <a:pt x="7056784" y="0"/>
                </a:moveTo>
                <a:lnTo>
                  <a:pt x="10632504" y="0"/>
                </a:lnTo>
                <a:lnTo>
                  <a:pt x="10632504" y="6857999"/>
                </a:lnTo>
                <a:lnTo>
                  <a:pt x="7110269" y="6857999"/>
                </a:lnTo>
                <a:lnTo>
                  <a:pt x="711026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257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5370-F19F-35AB-0B59-17D1B69F4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A33CC-AA75-4355-0A4E-699612509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69" cy="103885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37CAE3D-CA63-D669-E471-86E0A20FA7A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1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EAA0D65-B41D-04C4-56F7-20C1EF0ADF4C}"/>
              </a:ext>
            </a:extLst>
          </p:cNvPr>
          <p:cNvSpPr/>
          <p:nvPr userDrawn="1"/>
        </p:nvSpPr>
        <p:spPr>
          <a:xfrm>
            <a:off x="0" y="-8812"/>
            <a:ext cx="1535656" cy="2213675"/>
          </a:xfrm>
          <a:custGeom>
            <a:avLst/>
            <a:gdLst>
              <a:gd name="connsiteX0" fmla="*/ 607467 w 1472820"/>
              <a:gd name="connsiteY0" fmla="*/ 0 h 2123096"/>
              <a:gd name="connsiteX1" fmla="*/ 674998 w 1472820"/>
              <a:gd name="connsiteY1" fmla="*/ 606672 h 2123096"/>
              <a:gd name="connsiteX2" fmla="*/ 1010564 w 1472820"/>
              <a:gd name="connsiteY2" fmla="*/ 969533 h 2123096"/>
              <a:gd name="connsiteX3" fmla="*/ 1472820 w 1472820"/>
              <a:gd name="connsiteY3" fmla="*/ 1061548 h 2123096"/>
              <a:gd name="connsiteX4" fmla="*/ 1010564 w 1472820"/>
              <a:gd name="connsiteY4" fmla="*/ 1153563 h 2123096"/>
              <a:gd name="connsiteX5" fmla="*/ 674998 w 1472820"/>
              <a:gd name="connsiteY5" fmla="*/ 1516423 h 2123096"/>
              <a:gd name="connsiteX6" fmla="*/ 607467 w 1472820"/>
              <a:gd name="connsiteY6" fmla="*/ 2123096 h 2123096"/>
              <a:gd name="connsiteX7" fmla="*/ 539936 w 1472820"/>
              <a:gd name="connsiteY7" fmla="*/ 1516423 h 2123096"/>
              <a:gd name="connsiteX8" fmla="*/ 204370 w 1472820"/>
              <a:gd name="connsiteY8" fmla="*/ 1153563 h 2123096"/>
              <a:gd name="connsiteX9" fmla="*/ 0 w 1472820"/>
              <a:gd name="connsiteY9" fmla="*/ 1112882 h 2123096"/>
              <a:gd name="connsiteX10" fmla="*/ 0 w 1472820"/>
              <a:gd name="connsiteY10" fmla="*/ 1010214 h 2123096"/>
              <a:gd name="connsiteX11" fmla="*/ 204370 w 1472820"/>
              <a:gd name="connsiteY11" fmla="*/ 969533 h 2123096"/>
              <a:gd name="connsiteX12" fmla="*/ 539936 w 1472820"/>
              <a:gd name="connsiteY12" fmla="*/ 606672 h 212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2820" h="2123096">
                <a:moveTo>
                  <a:pt x="607467" y="0"/>
                </a:moveTo>
                <a:lnTo>
                  <a:pt x="674998" y="606672"/>
                </a:lnTo>
                <a:cubicBezTo>
                  <a:pt x="695413" y="787064"/>
                  <a:pt x="831004" y="934184"/>
                  <a:pt x="1010564" y="969533"/>
                </a:cubicBezTo>
                <a:lnTo>
                  <a:pt x="1472820" y="1061548"/>
                </a:lnTo>
                <a:lnTo>
                  <a:pt x="1010564" y="1153563"/>
                </a:lnTo>
                <a:cubicBezTo>
                  <a:pt x="831004" y="1188912"/>
                  <a:pt x="695413" y="1336032"/>
                  <a:pt x="674998" y="1516423"/>
                </a:cubicBezTo>
                <a:lnTo>
                  <a:pt x="607467" y="2123096"/>
                </a:lnTo>
                <a:lnTo>
                  <a:pt x="539936" y="1516423"/>
                </a:lnTo>
                <a:cubicBezTo>
                  <a:pt x="519516" y="1336032"/>
                  <a:pt x="383930" y="1188912"/>
                  <a:pt x="204370" y="1153563"/>
                </a:cubicBezTo>
                <a:lnTo>
                  <a:pt x="0" y="1112882"/>
                </a:lnTo>
                <a:lnTo>
                  <a:pt x="0" y="1010214"/>
                </a:lnTo>
                <a:lnTo>
                  <a:pt x="204370" y="969533"/>
                </a:lnTo>
                <a:cubicBezTo>
                  <a:pt x="383930" y="934184"/>
                  <a:pt x="519516" y="787064"/>
                  <a:pt x="539936" y="606672"/>
                </a:cubicBezTo>
                <a:close/>
              </a:path>
            </a:pathLst>
          </a:custGeom>
          <a:solidFill>
            <a:srgbClr val="FFDD00">
              <a:alpha val="70152"/>
            </a:srgbClr>
          </a:solidFill>
          <a:ln w="110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1052736"/>
            <a:ext cx="10944225" cy="1080120"/>
          </a:xfrm>
        </p:spPr>
        <p:txBody>
          <a:bodyPr anchor="t"/>
          <a:lstStyle>
            <a:lvl1pPr>
              <a:lnSpc>
                <a:spcPct val="90000"/>
              </a:lnSpc>
              <a:defRPr sz="3000" cap="all" baseline="0"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7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6751053" name="Image 7" descr="An image containing Graphic, Screenshot, Colored Character, Design&#10;&#10;Auto-generated descriptio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4820294" y="-2478732"/>
            <a:ext cx="13202294" cy="13202294"/>
          </a:xfrm>
          <a:prstGeom prst="rect">
            <a:avLst/>
          </a:prstGeom>
        </p:spPr>
      </p:pic>
      <p:sp>
        <p:nvSpPr>
          <p:cNvPr id="1870509271" name="Titre 1"/>
          <p:cNvSpPr>
            <a:spLocks noGrp="1"/>
          </p:cNvSpPr>
          <p:nvPr>
            <p:ph type="ctrTitle"/>
          </p:nvPr>
        </p:nvSpPr>
        <p:spPr bwMode="auto">
          <a:xfrm>
            <a:off x="5740400" y="1122363"/>
            <a:ext cx="49276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54712825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5740398" y="3602038"/>
            <a:ext cx="4927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"/>
              <a:t>Change the style of the mask's captions</a:t>
            </a:r>
            <a:endParaRPr/>
          </a:p>
        </p:txBody>
      </p:sp>
      <p:sp>
        <p:nvSpPr>
          <p:cNvPr id="47453729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2099253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95259860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07883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5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96323447" name="Groupe 11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5" name="Image 14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677065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80306154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51944425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10171773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806668082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57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55651471" name="Groupe 6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8" name="Image 7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9" name="Image 8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0" name="Image 9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45387514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1068313342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135913000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702774674" name="Image 5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5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83494988" name="Groupe 8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0" name="Image 9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1" name="Image 10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2" name="Image 11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07567328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1002185262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10259641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9551520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77567790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332254008" name="Image 7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34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50127696" name="Groupe 10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12" name="Image 11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3" name="Image 12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4" name="Image 13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288375073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92025765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Futura PT Dem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123508863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212012537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Futura PT Dem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692260129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  <a:p>
            <a:pPr lvl="1">
              <a:defRPr/>
            </a:pPr>
            <a:r>
              <a:rPr lang="en"/>
              <a:t>Second level</a:t>
            </a:r>
            <a:endParaRPr/>
          </a:p>
          <a:p>
            <a:pPr lvl="2">
              <a:defRPr/>
            </a:pPr>
            <a:r>
              <a:rPr lang="en"/>
              <a:t>Third level</a:t>
            </a:r>
            <a:endParaRPr/>
          </a:p>
          <a:p>
            <a:pPr lvl="3">
              <a:defRPr/>
            </a:pPr>
            <a:r>
              <a:rPr lang="en"/>
              <a:t>Fourth level</a:t>
            </a:r>
            <a:endParaRPr/>
          </a:p>
          <a:p>
            <a:pPr lvl="4">
              <a:defRPr/>
            </a:pPr>
            <a:r>
              <a:rPr lang="en"/>
              <a:t>Fifth Level</a:t>
            </a:r>
            <a:endParaRPr/>
          </a:p>
        </p:txBody>
      </p:sp>
      <p:sp>
        <p:nvSpPr>
          <p:cNvPr id="1738780180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197235808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1395834544" name="Image 9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8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48897084" name="Groupe 7"/>
          <p:cNvGrpSpPr/>
          <p:nvPr userDrawn="1"/>
        </p:nvGrpSpPr>
        <p:grpSpPr bwMode="auto">
          <a:xfrm>
            <a:off x="-95255" y="-1136968"/>
            <a:ext cx="2937510" cy="8985064"/>
            <a:chOff x="-95255" y="-1136968"/>
            <a:chExt cx="2937510" cy="8985064"/>
          </a:xfrm>
        </p:grpSpPr>
        <p:pic>
          <p:nvPicPr>
            <p:cNvPr id="9" name="Image 8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6112641"/>
              <a:ext cx="2750820" cy="720090"/>
            </a:xfrm>
            <a:prstGeom prst="rect">
              <a:avLst/>
            </a:prstGeom>
          </p:spPr>
        </p:pic>
        <p:pic>
          <p:nvPicPr>
            <p:cNvPr id="10" name="Image 9" descr="An image containing Rectangle, Screenshot, Line, Colored Character&#10;&#10;Auto-generated description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 rot="5400000">
              <a:off x="-1018800" y="3504882"/>
              <a:ext cx="2750820" cy="720090"/>
            </a:xfrm>
            <a:prstGeom prst="rect">
              <a:avLst/>
            </a:prstGeom>
          </p:spPr>
        </p:pic>
        <p:pic>
          <p:nvPicPr>
            <p:cNvPr id="11" name="Image 10" descr="An image containing screenshot, graphic, graphics, design&#10;&#10;Auto-generated description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5400000">
              <a:off x="-444505" y="-787718"/>
              <a:ext cx="3636010" cy="2937510"/>
            </a:xfrm>
            <a:prstGeom prst="rect">
              <a:avLst/>
            </a:prstGeom>
          </p:spPr>
        </p:pic>
      </p:grpSp>
      <p:sp>
        <p:nvSpPr>
          <p:cNvPr id="823099113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"/>
              <a:t>Change the style of the title</a:t>
            </a:r>
            <a:endParaRPr/>
          </a:p>
        </p:txBody>
      </p:sp>
      <p:sp>
        <p:nvSpPr>
          <p:cNvPr id="46912829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64C6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"/>
              <a:t>Click to change the styles of the mask text</a:t>
            </a:r>
            <a:endParaRPr/>
          </a:p>
        </p:txBody>
      </p:sp>
      <p:sp>
        <p:nvSpPr>
          <p:cNvPr id="143975650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65543E-75B9-484F-BE71-23411CEBAC7E}" type="datetimeFigureOut">
              <a:rPr lang="fr-FR"/>
              <a:t>26/05/2026</a:t>
            </a:fld>
            <a:endParaRPr lang="fr-FR"/>
          </a:p>
        </p:txBody>
      </p:sp>
      <p:sp>
        <p:nvSpPr>
          <p:cNvPr id="93502903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E9A060-BB2C-9D41-B263-FE666F464037}" type="slidenum">
              <a:rPr lang="fr-FR"/>
              <a:t>‹#›</a:t>
            </a:fld>
            <a:endParaRPr lang="fr-FR"/>
          </a:p>
        </p:txBody>
      </p:sp>
      <p:pic>
        <p:nvPicPr>
          <p:cNvPr id="2046693850" name="Image 6" descr="An image containing Font, Graphic, Logo, Graphic Design&#10;&#10;Auto-generated description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099685" y="6243758"/>
            <a:ext cx="1992630" cy="5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E9473D">
              <a:alpha val="4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chemeClr val="accent6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C731905-C1E9-3DDA-A8B0-34C9326F3D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68316"/>
            <a:ext cx="2304114" cy="3389685"/>
          </a:xfrm>
          <a:custGeom>
            <a:avLst/>
            <a:gdLst>
              <a:gd name="connsiteX0" fmla="*/ 0 w 2304114"/>
              <a:gd name="connsiteY0" fmla="*/ 0 h 3389685"/>
              <a:gd name="connsiteX1" fmla="*/ 2098668 w 2304114"/>
              <a:gd name="connsiteY1" fmla="*/ 2021980 h 3389685"/>
              <a:gd name="connsiteX2" fmla="*/ 2300546 w 2304114"/>
              <a:gd name="connsiteY2" fmla="*/ 2493915 h 3389685"/>
              <a:gd name="connsiteX3" fmla="*/ 2304114 w 2304114"/>
              <a:gd name="connsiteY3" fmla="*/ 3389685 h 3389685"/>
              <a:gd name="connsiteX4" fmla="*/ 1563249 w 2304114"/>
              <a:gd name="connsiteY4" fmla="*/ 3389685 h 3389685"/>
              <a:gd name="connsiteX5" fmla="*/ 0 w 2304114"/>
              <a:gd name="connsiteY5" fmla="*/ 1887611 h 338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114" h="3389685">
                <a:moveTo>
                  <a:pt x="0" y="0"/>
                </a:moveTo>
                <a:lnTo>
                  <a:pt x="2098668" y="2021980"/>
                </a:lnTo>
                <a:cubicBezTo>
                  <a:pt x="2209455" y="2128787"/>
                  <a:pt x="2300546" y="2339949"/>
                  <a:pt x="2300546" y="2493915"/>
                </a:cubicBezTo>
                <a:lnTo>
                  <a:pt x="2304114" y="3389685"/>
                </a:lnTo>
                <a:lnTo>
                  <a:pt x="1563249" y="3389685"/>
                </a:lnTo>
                <a:lnTo>
                  <a:pt x="0" y="188761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353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60A12CD6-1AE5-31AC-6CBD-D78E36BEC3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615856" cy="6618150"/>
          </a:xfrm>
          <a:custGeom>
            <a:avLst/>
            <a:gdLst>
              <a:gd name="connsiteX0" fmla="*/ 1344078 w 4615856"/>
              <a:gd name="connsiteY0" fmla="*/ 0 h 6618150"/>
              <a:gd name="connsiteX1" fmla="*/ 4615856 w 4615856"/>
              <a:gd name="connsiteY1" fmla="*/ 0 h 6618150"/>
              <a:gd name="connsiteX2" fmla="*/ 4610309 w 4615856"/>
              <a:gd name="connsiteY2" fmla="*/ 1392694 h 6618150"/>
              <a:gd name="connsiteX3" fmla="*/ 4040106 w 4615856"/>
              <a:gd name="connsiteY3" fmla="*/ 2725675 h 6618150"/>
              <a:gd name="connsiteX4" fmla="*/ 0 w 4615856"/>
              <a:gd name="connsiteY4" fmla="*/ 6618150 h 6618150"/>
              <a:gd name="connsiteX5" fmla="*/ 0 w 4615856"/>
              <a:gd name="connsiteY5" fmla="*/ 1291480 h 66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5856" h="6618150">
                <a:moveTo>
                  <a:pt x="1344078" y="0"/>
                </a:moveTo>
                <a:lnTo>
                  <a:pt x="4615856" y="0"/>
                </a:lnTo>
                <a:lnTo>
                  <a:pt x="4610309" y="1392694"/>
                </a:lnTo>
                <a:cubicBezTo>
                  <a:pt x="4610309" y="1827572"/>
                  <a:pt x="4353024" y="2423997"/>
                  <a:pt x="4040106" y="2725675"/>
                </a:cubicBezTo>
                <a:lnTo>
                  <a:pt x="0" y="6618150"/>
                </a:lnTo>
                <a:lnTo>
                  <a:pt x="0" y="1291480"/>
                </a:lnTo>
                <a:close/>
              </a:path>
            </a:pathLst>
          </a:custGeom>
          <a:solidFill>
            <a:srgbClr val="7E003F">
              <a:alpha val="3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E9473D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93F567A-D2B4-8E05-AC49-6EFEFF7B1B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-2259"/>
            <a:ext cx="2943041" cy="4906132"/>
          </a:xfrm>
          <a:custGeom>
            <a:avLst/>
            <a:gdLst>
              <a:gd name="connsiteX0" fmla="*/ 2838364 w 2943041"/>
              <a:gd name="connsiteY0" fmla="*/ 31 h 4906132"/>
              <a:gd name="connsiteX1" fmla="*/ 2943041 w 2943041"/>
              <a:gd name="connsiteY1" fmla="*/ 172609 h 4906132"/>
              <a:gd name="connsiteX2" fmla="*/ 2943041 w 2943041"/>
              <a:gd name="connsiteY2" fmla="*/ 1748488 h 4906132"/>
              <a:gd name="connsiteX3" fmla="*/ 2705270 w 2943041"/>
              <a:gd name="connsiteY3" fmla="*/ 2306727 h 4906132"/>
              <a:gd name="connsiteX4" fmla="*/ 0 w 2943041"/>
              <a:gd name="connsiteY4" fmla="*/ 4906132 h 4906132"/>
              <a:gd name="connsiteX5" fmla="*/ 0 w 2943041"/>
              <a:gd name="connsiteY5" fmla="*/ 2678164 h 4906132"/>
              <a:gd name="connsiteX6" fmla="*/ 2705493 w 2943041"/>
              <a:gd name="connsiteY6" fmla="*/ 71535 h 4906132"/>
              <a:gd name="connsiteX7" fmla="*/ 2838364 w 2943041"/>
              <a:gd name="connsiteY7" fmla="*/ 31 h 490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3041" h="4906132">
                <a:moveTo>
                  <a:pt x="2838364" y="31"/>
                </a:moveTo>
                <a:cubicBezTo>
                  <a:pt x="2901546" y="-1562"/>
                  <a:pt x="2943041" y="58735"/>
                  <a:pt x="2943041" y="172609"/>
                </a:cubicBezTo>
                <a:lnTo>
                  <a:pt x="2943041" y="1748488"/>
                </a:lnTo>
                <a:cubicBezTo>
                  <a:pt x="2943041" y="1930687"/>
                  <a:pt x="2836590" y="2180556"/>
                  <a:pt x="2705270" y="2306727"/>
                </a:cubicBezTo>
                <a:lnTo>
                  <a:pt x="0" y="4906132"/>
                </a:lnTo>
                <a:lnTo>
                  <a:pt x="0" y="2678164"/>
                </a:lnTo>
                <a:lnTo>
                  <a:pt x="2705493" y="71535"/>
                </a:lnTo>
                <a:cubicBezTo>
                  <a:pt x="2754738" y="24223"/>
                  <a:pt x="2800454" y="987"/>
                  <a:pt x="2838364" y="3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/>
            </a:lvl1pPr>
          </a:lstStyle>
          <a:p>
            <a:endParaRPr lang="en-GB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F96BB9A3-8C09-67E4-18D2-E9474749C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0" y="4116164"/>
            <a:ext cx="1561486" cy="2741836"/>
          </a:xfrm>
          <a:custGeom>
            <a:avLst/>
            <a:gdLst>
              <a:gd name="connsiteX0" fmla="*/ 971743 w 1561486"/>
              <a:gd name="connsiteY0" fmla="*/ 0 h 2741836"/>
              <a:gd name="connsiteX1" fmla="*/ 1561486 w 1561486"/>
              <a:gd name="connsiteY1" fmla="*/ 0 h 2741836"/>
              <a:gd name="connsiteX2" fmla="*/ 1561486 w 1561486"/>
              <a:gd name="connsiteY2" fmla="*/ 974513 h 2741836"/>
              <a:gd name="connsiteX3" fmla="*/ 1369018 w 1561486"/>
              <a:gd name="connsiteY3" fmla="*/ 1426392 h 2741836"/>
              <a:gd name="connsiteX4" fmla="*/ 0 w 1561486"/>
              <a:gd name="connsiteY4" fmla="*/ 2741836 h 2741836"/>
              <a:gd name="connsiteX5" fmla="*/ 0 w 1561486"/>
              <a:gd name="connsiteY5" fmla="*/ 936234 h 274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486" h="2741836">
                <a:moveTo>
                  <a:pt x="971743" y="0"/>
                </a:moveTo>
                <a:lnTo>
                  <a:pt x="1561486" y="0"/>
                </a:lnTo>
                <a:lnTo>
                  <a:pt x="1561486" y="974513"/>
                </a:lnTo>
                <a:cubicBezTo>
                  <a:pt x="1561486" y="1121998"/>
                  <a:pt x="1475318" y="1324260"/>
                  <a:pt x="1369018" y="1426392"/>
                </a:cubicBezTo>
                <a:lnTo>
                  <a:pt x="0" y="2741836"/>
                </a:lnTo>
                <a:lnTo>
                  <a:pt x="0" y="936234"/>
                </a:lnTo>
                <a:close/>
              </a:path>
            </a:pathLst>
          </a:custGeom>
          <a:solidFill>
            <a:srgbClr val="38B6AB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1" name="Text Placeholder 130">
            <a:extLst>
              <a:ext uri="{FF2B5EF4-FFF2-40B4-BE49-F238E27FC236}">
                <a16:creationId xmlns:a16="http://schemas.microsoft.com/office/drawing/2014/main" id="{E8EC4792-EFE6-C3F8-AAB0-E0DF3A411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23743" y="451475"/>
            <a:ext cx="4468257" cy="6406525"/>
          </a:xfrm>
          <a:custGeom>
            <a:avLst/>
            <a:gdLst>
              <a:gd name="connsiteX0" fmla="*/ 3647728 w 3647728"/>
              <a:gd name="connsiteY0" fmla="*/ 0 h 5230062"/>
              <a:gd name="connsiteX1" fmla="*/ 3647728 w 3647728"/>
              <a:gd name="connsiteY1" fmla="*/ 4209457 h 5230062"/>
              <a:gd name="connsiteX2" fmla="*/ 2585556 w 3647728"/>
              <a:gd name="connsiteY2" fmla="*/ 5230062 h 5230062"/>
              <a:gd name="connsiteX3" fmla="*/ 0 w 3647728"/>
              <a:gd name="connsiteY3" fmla="*/ 5230062 h 5230062"/>
              <a:gd name="connsiteX4" fmla="*/ 4384 w 3647728"/>
              <a:gd name="connsiteY4" fmla="*/ 4129471 h 5230062"/>
              <a:gd name="connsiteX5" fmla="*/ 454992 w 3647728"/>
              <a:gd name="connsiteY5" fmla="*/ 3076069 h 52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7728" h="5230062">
                <a:moveTo>
                  <a:pt x="3647728" y="0"/>
                </a:moveTo>
                <a:lnTo>
                  <a:pt x="3647728" y="4209457"/>
                </a:lnTo>
                <a:lnTo>
                  <a:pt x="2585556" y="5230062"/>
                </a:lnTo>
                <a:lnTo>
                  <a:pt x="0" y="5230062"/>
                </a:lnTo>
                <a:lnTo>
                  <a:pt x="4384" y="4129471"/>
                </a:lnTo>
                <a:cubicBezTo>
                  <a:pt x="4384" y="3785804"/>
                  <a:pt x="207706" y="3314473"/>
                  <a:pt x="454992" y="3076069"/>
                </a:cubicBezTo>
                <a:close/>
              </a:path>
            </a:pathLst>
          </a:custGeom>
          <a:solidFill>
            <a:srgbClr val="F07E26">
              <a:alpha val="1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F36CEAF-0A9E-1D9A-28DA-EB9C2D87E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8832" y="1764973"/>
            <a:ext cx="6449281" cy="44723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D564B358-2F1B-8D24-C7D9-4DFE567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67" y="332657"/>
            <a:ext cx="644884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CE7D32B-E0F9-2767-710D-290C21B581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0321" y="3414634"/>
            <a:ext cx="3783257" cy="3443367"/>
          </a:xfrm>
          <a:custGeom>
            <a:avLst/>
            <a:gdLst>
              <a:gd name="connsiteX0" fmla="*/ 134159 w 3783257"/>
              <a:gd name="connsiteY0" fmla="*/ 40 h 3443367"/>
              <a:gd name="connsiteX1" fmla="*/ 304452 w 3783257"/>
              <a:gd name="connsiteY1" fmla="*/ 91683 h 3443367"/>
              <a:gd name="connsiteX2" fmla="*/ 3783257 w 3783257"/>
              <a:gd name="connsiteY2" fmla="*/ 3443367 h 3443367"/>
              <a:gd name="connsiteX3" fmla="*/ 811536 w 3783257"/>
              <a:gd name="connsiteY3" fmla="*/ 3443367 h 3443367"/>
              <a:gd name="connsiteX4" fmla="*/ 304737 w 3783257"/>
              <a:gd name="connsiteY4" fmla="*/ 2956400 h 3443367"/>
              <a:gd name="connsiteX5" fmla="*/ 0 w 3783257"/>
              <a:gd name="connsiteY5" fmla="*/ 2240937 h 3443367"/>
              <a:gd name="connsiteX6" fmla="*/ 0 w 3783257"/>
              <a:gd name="connsiteY6" fmla="*/ 221223 h 3443367"/>
              <a:gd name="connsiteX7" fmla="*/ 134159 w 3783257"/>
              <a:gd name="connsiteY7" fmla="*/ 40 h 344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3257" h="3443367">
                <a:moveTo>
                  <a:pt x="134159" y="40"/>
                </a:moveTo>
                <a:cubicBezTo>
                  <a:pt x="182745" y="1265"/>
                  <a:pt x="241337" y="31046"/>
                  <a:pt x="304452" y="91683"/>
                </a:cubicBezTo>
                <a:lnTo>
                  <a:pt x="3783257" y="3443367"/>
                </a:lnTo>
                <a:lnTo>
                  <a:pt x="811536" y="3443367"/>
                </a:lnTo>
                <a:lnTo>
                  <a:pt x="304737" y="2956400"/>
                </a:lnTo>
                <a:cubicBezTo>
                  <a:pt x="136431" y="2794693"/>
                  <a:pt x="0" y="2474450"/>
                  <a:pt x="0" y="2240937"/>
                </a:cubicBezTo>
                <a:lnTo>
                  <a:pt x="0" y="221223"/>
                </a:lnTo>
                <a:cubicBezTo>
                  <a:pt x="0" y="75278"/>
                  <a:pt x="53182" y="-2002"/>
                  <a:pt x="134159" y="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9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EB120B9A-364A-AB0B-366A-FF46B2CBE3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62621" y="550872"/>
            <a:ext cx="3229379" cy="6307128"/>
          </a:xfrm>
          <a:custGeom>
            <a:avLst/>
            <a:gdLst>
              <a:gd name="connsiteX0" fmla="*/ 3229379 w 3229379"/>
              <a:gd name="connsiteY0" fmla="*/ 0 h 6307128"/>
              <a:gd name="connsiteX1" fmla="*/ 3229379 w 3229379"/>
              <a:gd name="connsiteY1" fmla="*/ 3598208 h 6307128"/>
              <a:gd name="connsiteX2" fmla="*/ 3229379 w 3229379"/>
              <a:gd name="connsiteY2" fmla="*/ 3808777 h 6307128"/>
              <a:gd name="connsiteX3" fmla="*/ 3229379 w 3229379"/>
              <a:gd name="connsiteY3" fmla="*/ 6307128 h 6307128"/>
              <a:gd name="connsiteX4" fmla="*/ 636271 w 3229379"/>
              <a:gd name="connsiteY4" fmla="*/ 6307128 h 6307128"/>
              <a:gd name="connsiteX5" fmla="*/ 1 w 3229379"/>
              <a:gd name="connsiteY5" fmla="*/ 6307128 h 6307128"/>
              <a:gd name="connsiteX6" fmla="*/ 0 w 3229379"/>
              <a:gd name="connsiteY6" fmla="*/ 6307128 h 6307128"/>
              <a:gd name="connsiteX7" fmla="*/ 0 w 3229379"/>
              <a:gd name="connsiteY7" fmla="*/ 3598208 h 6307128"/>
              <a:gd name="connsiteX8" fmla="*/ 4610 w 3229379"/>
              <a:gd name="connsiteY8" fmla="*/ 3598208 h 6307128"/>
              <a:gd name="connsiteX9" fmla="*/ 8249 w 3229379"/>
              <a:gd name="connsiteY9" fmla="*/ 3544634 h 6307128"/>
              <a:gd name="connsiteX10" fmla="*/ 405979 w 3229379"/>
              <a:gd name="connsiteY10" fmla="*/ 2712911 h 63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9379" h="6307128">
                <a:moveTo>
                  <a:pt x="3229379" y="0"/>
                </a:moveTo>
                <a:lnTo>
                  <a:pt x="3229379" y="3598208"/>
                </a:lnTo>
                <a:lnTo>
                  <a:pt x="3229379" y="3808777"/>
                </a:lnTo>
                <a:lnTo>
                  <a:pt x="3229379" y="6307128"/>
                </a:lnTo>
                <a:lnTo>
                  <a:pt x="636271" y="6307128"/>
                </a:lnTo>
                <a:lnTo>
                  <a:pt x="1" y="6307128"/>
                </a:lnTo>
                <a:lnTo>
                  <a:pt x="0" y="6307128"/>
                </a:lnTo>
                <a:lnTo>
                  <a:pt x="0" y="3598208"/>
                </a:lnTo>
                <a:lnTo>
                  <a:pt x="4610" y="3598208"/>
                </a:lnTo>
                <a:lnTo>
                  <a:pt x="8249" y="3544634"/>
                </a:lnTo>
                <a:cubicBezTo>
                  <a:pt x="46104" y="3251619"/>
                  <a:pt x="209785" y="2901412"/>
                  <a:pt x="405979" y="271291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3AE73-0813-1AD7-3E72-C71BFF010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15722DB-F61B-6C39-37DD-C0C553D1D8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7532" y="4401248"/>
            <a:ext cx="2484468" cy="2456753"/>
          </a:xfrm>
          <a:custGeom>
            <a:avLst/>
            <a:gdLst>
              <a:gd name="connsiteX0" fmla="*/ 2484468 w 2484468"/>
              <a:gd name="connsiteY0" fmla="*/ 0 h 2456753"/>
              <a:gd name="connsiteX1" fmla="*/ 2484468 w 2484468"/>
              <a:gd name="connsiteY1" fmla="*/ 2220567 h 2456753"/>
              <a:gd name="connsiteX2" fmla="*/ 2239324 w 2484468"/>
              <a:gd name="connsiteY2" fmla="*/ 2456753 h 2456753"/>
              <a:gd name="connsiteX3" fmla="*/ 0 w 2484468"/>
              <a:gd name="connsiteY3" fmla="*/ 2456753 h 2456753"/>
              <a:gd name="connsiteX4" fmla="*/ 46749 w 2484468"/>
              <a:gd name="connsiteY4" fmla="*/ 2368128 h 2456753"/>
              <a:gd name="connsiteX5" fmla="*/ 138956 w 2484468"/>
              <a:gd name="connsiteY5" fmla="*/ 2253725 h 245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468" h="2456753">
                <a:moveTo>
                  <a:pt x="2484468" y="0"/>
                </a:moveTo>
                <a:lnTo>
                  <a:pt x="2484468" y="2220567"/>
                </a:lnTo>
                <a:lnTo>
                  <a:pt x="2239324" y="2456753"/>
                </a:lnTo>
                <a:lnTo>
                  <a:pt x="0" y="2456753"/>
                </a:lnTo>
                <a:lnTo>
                  <a:pt x="46749" y="2368128"/>
                </a:lnTo>
                <a:cubicBezTo>
                  <a:pt x="75089" y="2324278"/>
                  <a:pt x="106248" y="2285150"/>
                  <a:pt x="138956" y="225372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5242917A-7E8E-CC33-6FC8-7965D64F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4709" y="260208"/>
            <a:ext cx="3456388" cy="5010292"/>
          </a:xfrm>
          <a:custGeom>
            <a:avLst/>
            <a:gdLst>
              <a:gd name="connsiteX0" fmla="*/ 103350 w 3456388"/>
              <a:gd name="connsiteY0" fmla="*/ 29 h 5010292"/>
              <a:gd name="connsiteX1" fmla="*/ 235548 w 3456388"/>
              <a:gd name="connsiteY1" fmla="*/ 71195 h 5010292"/>
              <a:gd name="connsiteX2" fmla="*/ 3219504 w 3456388"/>
              <a:gd name="connsiteY2" fmla="*/ 2938380 h 5010292"/>
              <a:gd name="connsiteX3" fmla="*/ 3456388 w 3456388"/>
              <a:gd name="connsiteY3" fmla="*/ 3494538 h 5010292"/>
              <a:gd name="connsiteX4" fmla="*/ 3456388 w 3456388"/>
              <a:gd name="connsiteY4" fmla="*/ 5010292 h 5010292"/>
              <a:gd name="connsiteX5" fmla="*/ 3058902 w 3456388"/>
              <a:gd name="connsiteY5" fmla="*/ 5010292 h 5010292"/>
              <a:gd name="connsiteX6" fmla="*/ 244256 w 3456388"/>
              <a:gd name="connsiteY6" fmla="*/ 2298498 h 5010292"/>
              <a:gd name="connsiteX7" fmla="*/ 6258 w 3456388"/>
              <a:gd name="connsiteY7" fmla="*/ 1742123 h 5010292"/>
              <a:gd name="connsiteX8" fmla="*/ 4 w 3456388"/>
              <a:gd name="connsiteY8" fmla="*/ 172114 h 5010292"/>
              <a:gd name="connsiteX9" fmla="*/ 103350 w 3456388"/>
              <a:gd name="connsiteY9" fmla="*/ 29 h 50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6388" h="5010292">
                <a:moveTo>
                  <a:pt x="103350" y="29"/>
                </a:moveTo>
                <a:cubicBezTo>
                  <a:pt x="141003" y="941"/>
                  <a:pt x="186486" y="24059"/>
                  <a:pt x="235548" y="71195"/>
                </a:cubicBezTo>
                <a:lnTo>
                  <a:pt x="3219504" y="2938380"/>
                </a:lnTo>
                <a:cubicBezTo>
                  <a:pt x="3350335" y="3064081"/>
                  <a:pt x="3456388" y="3313019"/>
                  <a:pt x="3456388" y="3494538"/>
                </a:cubicBezTo>
                <a:lnTo>
                  <a:pt x="3456388" y="5010292"/>
                </a:lnTo>
                <a:lnTo>
                  <a:pt x="3058902" y="5010292"/>
                </a:lnTo>
                <a:lnTo>
                  <a:pt x="244256" y="2298498"/>
                </a:lnTo>
                <a:cubicBezTo>
                  <a:pt x="113647" y="2172580"/>
                  <a:pt x="6258" y="1923637"/>
                  <a:pt x="6258" y="1742123"/>
                </a:cubicBezTo>
                <a:lnTo>
                  <a:pt x="4" y="172114"/>
                </a:lnTo>
                <a:cubicBezTo>
                  <a:pt x="-415" y="58667"/>
                  <a:pt x="40594" y="-1492"/>
                  <a:pt x="103350" y="2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A07A8FF-6971-1482-F56C-D08A356688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29317" y="2749082"/>
            <a:ext cx="4032451" cy="4108918"/>
          </a:xfrm>
          <a:custGeom>
            <a:avLst/>
            <a:gdLst>
              <a:gd name="connsiteX0" fmla="*/ 3911878 w 4032451"/>
              <a:gd name="connsiteY0" fmla="*/ 33 h 4108918"/>
              <a:gd name="connsiteX1" fmla="*/ 4032448 w 4032451"/>
              <a:gd name="connsiteY1" fmla="*/ 200799 h 4108918"/>
              <a:gd name="connsiteX2" fmla="*/ 4025153 w 4032451"/>
              <a:gd name="connsiteY2" fmla="*/ 2032476 h 4108918"/>
              <a:gd name="connsiteX3" fmla="*/ 3747489 w 4032451"/>
              <a:gd name="connsiteY3" fmla="*/ 2681580 h 4108918"/>
              <a:gd name="connsiteX4" fmla="*/ 2266015 w 4032451"/>
              <a:gd name="connsiteY4" fmla="*/ 4108918 h 4108918"/>
              <a:gd name="connsiteX5" fmla="*/ 0 w 4032451"/>
              <a:gd name="connsiteY5" fmla="*/ 4108918 h 4108918"/>
              <a:gd name="connsiteX6" fmla="*/ 0 w 4032451"/>
              <a:gd name="connsiteY6" fmla="*/ 4076960 h 4108918"/>
              <a:gd name="connsiteX7" fmla="*/ 276365 w 4032451"/>
              <a:gd name="connsiteY7" fmla="*/ 3428109 h 4108918"/>
              <a:gd name="connsiteX8" fmla="*/ 3757647 w 4032451"/>
              <a:gd name="connsiteY8" fmla="*/ 83061 h 4108918"/>
              <a:gd name="connsiteX9" fmla="*/ 3911878 w 4032451"/>
              <a:gd name="connsiteY9" fmla="*/ 33 h 41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2451" h="4108918">
                <a:moveTo>
                  <a:pt x="3911878" y="33"/>
                </a:moveTo>
                <a:cubicBezTo>
                  <a:pt x="3985094" y="-1741"/>
                  <a:pt x="4032937" y="68445"/>
                  <a:pt x="4032448" y="200799"/>
                </a:cubicBezTo>
                <a:lnTo>
                  <a:pt x="4025153" y="2032476"/>
                </a:lnTo>
                <a:cubicBezTo>
                  <a:pt x="4025153" y="2244242"/>
                  <a:pt x="3899866" y="2534676"/>
                  <a:pt x="3747489" y="2681580"/>
                </a:cubicBezTo>
                <a:lnTo>
                  <a:pt x="2266015" y="4108918"/>
                </a:lnTo>
                <a:lnTo>
                  <a:pt x="0" y="4108918"/>
                </a:lnTo>
                <a:lnTo>
                  <a:pt x="0" y="4076960"/>
                </a:lnTo>
                <a:cubicBezTo>
                  <a:pt x="0" y="3865188"/>
                  <a:pt x="123729" y="3574760"/>
                  <a:pt x="276365" y="3428109"/>
                </a:cubicBezTo>
                <a:lnTo>
                  <a:pt x="3757647" y="83061"/>
                </a:lnTo>
                <a:cubicBezTo>
                  <a:pt x="3814886" y="28069"/>
                  <a:pt x="3867949" y="1098"/>
                  <a:pt x="3911878" y="3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BAA0479-3CF9-2EEE-785C-8BC352D3FE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" y="909496"/>
            <a:ext cx="2870583" cy="5948505"/>
          </a:xfrm>
          <a:custGeom>
            <a:avLst/>
            <a:gdLst>
              <a:gd name="connsiteX0" fmla="*/ 2685589 w 2870583"/>
              <a:gd name="connsiteY0" fmla="*/ 55 h 5948505"/>
              <a:gd name="connsiteX1" fmla="*/ 2870583 w 2870583"/>
              <a:gd name="connsiteY1" fmla="*/ 305049 h 5948505"/>
              <a:gd name="connsiteX2" fmla="*/ 2870583 w 2870583"/>
              <a:gd name="connsiteY2" fmla="*/ 3090079 h 5948505"/>
              <a:gd name="connsiteX3" fmla="*/ 2450374 w 2870583"/>
              <a:gd name="connsiteY3" fmla="*/ 4076647 h 5948505"/>
              <a:gd name="connsiteX4" fmla="*/ 502282 w 2870583"/>
              <a:gd name="connsiteY4" fmla="*/ 5948505 h 5948505"/>
              <a:gd name="connsiteX5" fmla="*/ 0 w 2870583"/>
              <a:gd name="connsiteY5" fmla="*/ 5948505 h 5948505"/>
              <a:gd name="connsiteX6" fmla="*/ 0 w 2870583"/>
              <a:gd name="connsiteY6" fmla="*/ 2487636 h 5948505"/>
              <a:gd name="connsiteX7" fmla="*/ 2450768 w 2870583"/>
              <a:gd name="connsiteY7" fmla="*/ 126424 h 5948505"/>
              <a:gd name="connsiteX8" fmla="*/ 2685589 w 2870583"/>
              <a:gd name="connsiteY8" fmla="*/ 55 h 594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0583" h="5948505">
                <a:moveTo>
                  <a:pt x="2685589" y="55"/>
                </a:moveTo>
                <a:cubicBezTo>
                  <a:pt x="2797249" y="-2761"/>
                  <a:pt x="2870583" y="103801"/>
                  <a:pt x="2870583" y="305049"/>
                </a:cubicBezTo>
                <a:lnTo>
                  <a:pt x="2870583" y="3090079"/>
                </a:lnTo>
                <a:cubicBezTo>
                  <a:pt x="2870583" y="3412076"/>
                  <a:pt x="2682455" y="3853667"/>
                  <a:pt x="2450374" y="4076647"/>
                </a:cubicBezTo>
                <a:lnTo>
                  <a:pt x="502282" y="5948505"/>
                </a:lnTo>
                <a:lnTo>
                  <a:pt x="0" y="5948505"/>
                </a:lnTo>
                <a:lnTo>
                  <a:pt x="0" y="2487636"/>
                </a:lnTo>
                <a:lnTo>
                  <a:pt x="2450768" y="126424"/>
                </a:lnTo>
                <a:cubicBezTo>
                  <a:pt x="2537798" y="42809"/>
                  <a:pt x="2618592" y="1744"/>
                  <a:pt x="2685589" y="55"/>
                </a:cubicBezTo>
                <a:close/>
              </a:path>
            </a:pathLst>
          </a:custGeom>
          <a:solidFill>
            <a:srgbClr val="CBD300">
              <a:alpha val="20000"/>
            </a:srgbClr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rgbClr val="CBD300">
                    <a:alpha val="0"/>
                  </a:srgb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DED43CDE-8825-7B84-10F8-B5878BE7F4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8004" y="1764973"/>
            <a:ext cx="7085111" cy="2028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8" name="Title 6">
            <a:extLst>
              <a:ext uri="{FF2B5EF4-FFF2-40B4-BE49-F238E27FC236}">
                <a16:creationId xmlns:a16="http://schemas.microsoft.com/office/drawing/2014/main" id="{92A898D0-CA5F-6642-1485-0E937CBB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39" y="332657"/>
            <a:ext cx="7084676" cy="1262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D16556E-5ACE-BAC5-E36D-613DAEF1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6757" y="4015034"/>
            <a:ext cx="3120203" cy="2842967"/>
          </a:xfrm>
          <a:custGeom>
            <a:avLst/>
            <a:gdLst>
              <a:gd name="connsiteX0" fmla="*/ 3016855 w 3120203"/>
              <a:gd name="connsiteY0" fmla="*/ 29 h 2842967"/>
              <a:gd name="connsiteX1" fmla="*/ 3120200 w 3120203"/>
              <a:gd name="connsiteY1" fmla="*/ 172113 h 2842967"/>
              <a:gd name="connsiteX2" fmla="*/ 3113947 w 3120203"/>
              <a:gd name="connsiteY2" fmla="*/ 1742123 h 2842967"/>
              <a:gd name="connsiteX3" fmla="*/ 2875949 w 3120203"/>
              <a:gd name="connsiteY3" fmla="*/ 2298497 h 2842967"/>
              <a:gd name="connsiteX4" fmla="*/ 2310829 w 3120203"/>
              <a:gd name="connsiteY4" fmla="*/ 2842967 h 2842967"/>
              <a:gd name="connsiteX5" fmla="*/ 0 w 3120203"/>
              <a:gd name="connsiteY5" fmla="*/ 2842967 h 2842967"/>
              <a:gd name="connsiteX6" fmla="*/ 2884657 w 3120203"/>
              <a:gd name="connsiteY6" fmla="*/ 71195 h 2842967"/>
              <a:gd name="connsiteX7" fmla="*/ 3016855 w 3120203"/>
              <a:gd name="connsiteY7" fmla="*/ 29 h 28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0203" h="2842967">
                <a:moveTo>
                  <a:pt x="3016855" y="29"/>
                </a:moveTo>
                <a:cubicBezTo>
                  <a:pt x="3079611" y="-1493"/>
                  <a:pt x="3120619" y="58667"/>
                  <a:pt x="3120200" y="172113"/>
                </a:cubicBezTo>
                <a:lnTo>
                  <a:pt x="3113947" y="1742123"/>
                </a:lnTo>
                <a:cubicBezTo>
                  <a:pt x="3113947" y="1923637"/>
                  <a:pt x="3006558" y="2172580"/>
                  <a:pt x="2875949" y="2298497"/>
                </a:cubicBezTo>
                <a:lnTo>
                  <a:pt x="2310829" y="2842967"/>
                </a:lnTo>
                <a:lnTo>
                  <a:pt x="0" y="2842967"/>
                </a:lnTo>
                <a:lnTo>
                  <a:pt x="2884657" y="71195"/>
                </a:lnTo>
                <a:cubicBezTo>
                  <a:pt x="2933718" y="24059"/>
                  <a:pt x="2979201" y="941"/>
                  <a:pt x="3016855" y="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64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ags" Target="../tags/tag8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6085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37"/>
    </p:custDataLst>
    <p:extLst>
      <p:ext uri="{BB962C8B-B14F-4D97-AF65-F5344CB8AC3E}">
        <p14:creationId xmlns:p14="http://schemas.microsoft.com/office/powerpoint/2010/main" val="139444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6" r:id="rId4"/>
    <p:sldLayoutId id="2147483977" r:id="rId5"/>
    <p:sldLayoutId id="2147483978" r:id="rId6"/>
    <p:sldLayoutId id="2147483979" r:id="rId7"/>
    <p:sldLayoutId id="2147484003" r:id="rId8"/>
    <p:sldLayoutId id="2147483980" r:id="rId9"/>
    <p:sldLayoutId id="2147483981" r:id="rId10"/>
    <p:sldLayoutId id="2147483999" r:id="rId11"/>
    <p:sldLayoutId id="2147483982" r:id="rId12"/>
    <p:sldLayoutId id="2147483983" r:id="rId13"/>
    <p:sldLayoutId id="2147483984" r:id="rId14"/>
    <p:sldLayoutId id="2147484000" r:id="rId15"/>
    <p:sldLayoutId id="2147484001" r:id="rId16"/>
    <p:sldLayoutId id="2147484002" r:id="rId17"/>
    <p:sldLayoutId id="2147483985" r:id="rId18"/>
    <p:sldLayoutId id="2147483986" r:id="rId19"/>
    <p:sldLayoutId id="2147483988" r:id="rId20"/>
    <p:sldLayoutId id="2147483991" r:id="rId21"/>
    <p:sldLayoutId id="2147483992" r:id="rId22"/>
    <p:sldLayoutId id="2147483995" r:id="rId23"/>
    <p:sldLayoutId id="2147483994" r:id="rId24"/>
    <p:sldLayoutId id="2147483997" r:id="rId25"/>
    <p:sldLayoutId id="2147483998" r:id="rId26"/>
    <p:sldLayoutId id="2147484004" r:id="rId27"/>
    <p:sldLayoutId id="2147484034" r:id="rId28"/>
    <p:sldLayoutId id="2147484035" r:id="rId29"/>
    <p:sldLayoutId id="2147484036" r:id="rId30"/>
    <p:sldLayoutId id="2147484043" r:id="rId31"/>
    <p:sldLayoutId id="2147484044" r:id="rId32"/>
    <p:sldLayoutId id="2147484045" r:id="rId33"/>
    <p:sldLayoutId id="2147484046" r:id="rId34"/>
    <p:sldLayoutId id="2147484048" r:id="rId3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6085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65040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35"/>
    </p:custDataLst>
    <p:extLst>
      <p:ext uri="{BB962C8B-B14F-4D97-AF65-F5344CB8AC3E}">
        <p14:creationId xmlns:p14="http://schemas.microsoft.com/office/powerpoint/2010/main" val="33504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3" r:id="rId27"/>
    <p:sldLayoutId id="2147484037" r:id="rId28"/>
    <p:sldLayoutId id="2147484038" r:id="rId29"/>
    <p:sldLayoutId id="2147484039" r:id="rId30"/>
    <p:sldLayoutId id="2147484040" r:id="rId31"/>
    <p:sldLayoutId id="2147484041" r:id="rId32"/>
    <p:sldLayoutId id="2147484042" r:id="rId3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1buSZdlEIGTHWYWIliZqhRRiKc5zK62c4qCq1BFkTfOo/edit#responses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docs.google.com/forms/d/15tKgY_pQluEd8gIk740OxgMlZRuy9PMz2q0aur6qNRw/edit#response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rhX_iGf8g1tBfW-WM9s8gm2a_KvNMJV57O7-fKFTt7U/edit?gid=0#gid=0" TargetMode="External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48C551-D5EF-DBC3-A450-7B8EE21F2D2D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47A08AA-7980-CD5B-DCD8-86B335FE9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496569" y="89083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B5FC55-666B-CE59-E9AA-B8A5346104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EDA95A-B598-9502-C566-527C9CABE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909D97-8EB0-8B8A-4747-8FAF0C5F81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3396516-063D-FCD0-1C91-90995882D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D5C9E788-778A-9258-519F-B63250762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24162AC-E35F-46D0-FE00-45801D67DC26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911378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400" b="1" noProof="1">
                <a:cs typeface="Arial"/>
              </a:rPr>
              <a:t>DARYA SCAFFOLD  </a:t>
            </a:r>
          </a:p>
          <a:p>
            <a:pPr algn="ctr"/>
            <a:r>
              <a:rPr lang="ru-RU" sz="2400" b="1" noProof="1">
                <a:cs typeface="Arial"/>
              </a:rPr>
              <a:t>Трёхдневный тренинг по профессиональному развитию педагогов для специалистов и тренеров</a:t>
            </a:r>
            <a:endParaRPr lang="ru-RU" sz="1400" b="1" noProof="1">
              <a:cs typeface="Arial"/>
            </a:endParaRPr>
          </a:p>
          <a:p>
            <a:pPr algn="ctr"/>
            <a:endParaRPr lang="ru-RU" sz="2400" b="1" noProof="1">
              <a:cs typeface="Arial"/>
            </a:endParaRPr>
          </a:p>
          <a:p>
            <a:pPr algn="ctr"/>
            <a:r>
              <a:rPr lang="ru-RU" sz="2400" b="1" noProof="1">
                <a:cs typeface="Arial"/>
              </a:rPr>
              <a:t>День 1</a:t>
            </a:r>
            <a:endParaRPr lang="ru-RU" sz="2400" noProof="1">
              <a:cs typeface="Arial"/>
            </a:endParaRPr>
          </a:p>
          <a:p>
            <a:pPr algn="ctr"/>
            <a:endParaRPr lang="ru-RU" sz="3200" b="1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9C325-6162-5C13-0837-7E53D763C3D4}"/>
              </a:ext>
            </a:extLst>
          </p:cNvPr>
          <p:cNvSpPr txBox="1"/>
          <p:nvPr/>
        </p:nvSpPr>
        <p:spPr>
          <a:xfrm>
            <a:off x="836541" y="4645068"/>
            <a:ext cx="60960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cap="all" noProof="1">
                <a:solidFill>
                  <a:srgbClr val="000000"/>
                </a:solidFill>
              </a:rPr>
              <a:t>27-29</a:t>
            </a:r>
            <a:r>
              <a:rPr lang="ru-RU" sz="2400" b="1" cap="all" noProof="1"/>
              <a:t> апреля 2026 г., </a:t>
            </a:r>
          </a:p>
          <a:p>
            <a:pPr algn="ctr"/>
            <a:r>
              <a:rPr lang="ru-RU" sz="2400" b="1" cap="all" noProof="1">
                <a:cs typeface="Arial"/>
              </a:rPr>
              <a:t>Алматы, Казахстан</a:t>
            </a:r>
            <a:endParaRPr lang="ru-RU" sz="2400" b="1" noProof="1">
              <a:cs typeface="Arial" panose="020B0604020202020204"/>
            </a:endParaRPr>
          </a:p>
          <a:p>
            <a:pPr algn="ctr"/>
            <a:endParaRPr lang="ru-RU" noProof="1">
              <a:cs typeface="Arial"/>
            </a:endParaRPr>
          </a:p>
        </p:txBody>
      </p:sp>
      <p:pic>
        <p:nvPicPr>
          <p:cNvPr id="1029" name="Picture 5" descr="Text Box 3, Textbox">
            <a:extLst>
              <a:ext uri="{FF2B5EF4-FFF2-40B4-BE49-F238E27FC236}">
                <a16:creationId xmlns:a16="http://schemas.microsoft.com/office/drawing/2014/main" id="{3F2D88D1-4C4B-F46D-AC1B-304445EE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-6850063"/>
            <a:ext cx="3327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t Box 8, Textbox">
            <a:extLst>
              <a:ext uri="{FF2B5EF4-FFF2-40B4-BE49-F238E27FC236}">
                <a16:creationId xmlns:a16="http://schemas.microsoft.com/office/drawing/2014/main" id="{06209B87-3CCF-EE0C-E3A5-653043358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-6850063"/>
            <a:ext cx="3327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1E753E8-60C9-872A-FA67-368EE480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465" y="-6398869"/>
            <a:ext cx="10083800" cy="142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83148-6923-5F68-514C-B743EEC12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12" y="-1"/>
            <a:ext cx="1528861" cy="1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9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58DA9-A1C2-F429-7EFE-076C027DA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10</a:t>
            </a:fld>
            <a:endParaRPr lang="ru-RU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25DAD-1274-D11F-B942-868D9D92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B28C9-F0A2-E469-1810-0310D7AAFFE1}"/>
              </a:ext>
            </a:extLst>
          </p:cNvPr>
          <p:cNvSpPr txBox="1"/>
          <p:nvPr/>
        </p:nvSpPr>
        <p:spPr>
          <a:xfrm>
            <a:off x="635317" y="1502564"/>
            <a:ext cx="1029495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Обсудить ключевые характеристики (индикаторы качества) эффективного профессионального развития педагогов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Применить индикаторы качества к различным контекстам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Определить предпочтительные формы профессионального развития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15826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CCA8-5529-21E9-D1DC-14BC75F5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Ваши вопросы и сомнения  — ответы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E0D665-EF84-4FF2-220A-BB444F6A22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100</a:t>
            </a:fld>
            <a:endParaRPr lang="ru-RU" noProof="1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6B4FCC-52C3-4987-752E-CE9C8E5CB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" y="1488890"/>
            <a:ext cx="1106614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Что делает профессиональное развитие педагогов действительно эффективным?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Смотрите индикаторы качества. Влияние. Изменения. Результаты. Улучшение обучения. Уверенность. Пример: педагоги продолжают использовать стратегию, потому что результаты улучшаются. Нужно подумать о том, как измерять эту эффективность (например, см. карточки SCAFFOLD «Методы оценки»).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Как обеспечить, чтобы профессиональное развитие было устойчивым в реальной школьной практике?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Начинайте с малых шагов — не будьте чрезмерно амбициозны. Коллегам нужно увидеть потенциальную пользу [«А что нам с этого?»]. Поддержка руководства критически важна. Именно руководители принимают решения по таким вопросам, как учебное время, ресурсы и т. д. Поэтому вам нужно убедить их в ценности профессионального развития педагогов: например, оно соответствует их приоритетам; даёт потенциальную пользу обучающимся; это долгосрочная инвестиция; это более рациональные способы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18809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7CCDF-4FA0-1941-D872-0347E4B32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78BE-65F8-B784-4886-15FF50E6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Ваши вопросы и сомнения  — ответы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69F30-2177-EDF7-6784-D9B765C10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101</a:t>
            </a:fld>
            <a:endParaRPr lang="ru-RU" noProof="1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251105B-BC84-3D93-9AF3-533B1F51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" y="1791226"/>
            <a:ext cx="1066811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Помимо SCAFFOLD, какие ещё есть инструменты для развития профессионального развития педагогов?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Это зависит от того, что вы понимаете под «инструментами». Например, если речь о стратегиях обучения, то многие из них в SCAFFOLD не упомянуты — например, обучающие обходы, наблюдения в триадах.</a:t>
            </a:r>
          </a:p>
        </p:txBody>
      </p:sp>
    </p:spTree>
    <p:extLst>
      <p:ext uri="{BB962C8B-B14F-4D97-AF65-F5344CB8AC3E}">
        <p14:creationId xmlns:p14="http://schemas.microsoft.com/office/powerpoint/2010/main" val="196413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05</a:t>
            </a:r>
            <a:endParaRPr lang="ru-RU" sz="42666" noProof="1"/>
          </a:p>
        </p:txBody>
      </p:sp>
      <p:sp>
        <p:nvSpPr>
          <p:cNvPr id="3" name="Shape 1"/>
          <p:cNvSpPr/>
          <p:nvPr/>
        </p:nvSpPr>
        <p:spPr>
          <a:xfrm>
            <a:off x="654178" y="1289538"/>
            <a:ext cx="101727" cy="3152108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/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Разработка профессионального развития педагогов: от компетенции к</a:t>
            </a:r>
          </a:p>
          <a:p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профессиональному обучению</a:t>
            </a:r>
          </a:p>
        </p:txBody>
      </p:sp>
      <p:sp>
        <p:nvSpPr>
          <p:cNvPr id="5" name="Shape 3"/>
          <p:cNvSpPr/>
          <p:nvPr/>
        </p:nvSpPr>
        <p:spPr>
          <a:xfrm>
            <a:off x="1072896" y="392958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/>
          <p:cNvSpPr/>
          <p:nvPr/>
        </p:nvSpPr>
        <p:spPr>
          <a:xfrm>
            <a:off x="1072896" y="392958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09:15 – 10:30  |  75 минут</a:t>
            </a:r>
            <a:endParaRPr lang="ru-RU" sz="1867" noProof="1">
              <a:solidFill>
                <a:schemeClr val="accent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B45D38-AD4C-7942-7C64-34E1555C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894984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5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9648C-8699-D54D-D884-894BB7BEE0AA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ABF12B5F-8B7E-210B-0244-355FA1D65135}"/>
              </a:ext>
            </a:extLst>
          </p:cNvPr>
          <p:cNvSpPr/>
          <p:nvPr/>
        </p:nvSpPr>
        <p:spPr>
          <a:xfrm>
            <a:off x="670562" y="5120639"/>
            <a:ext cx="2365717" cy="154979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314DF6D-C826-5115-C33A-261F99C5DD51}"/>
              </a:ext>
            </a:extLst>
          </p:cNvPr>
          <p:cNvSpPr/>
          <p:nvPr/>
        </p:nvSpPr>
        <p:spPr>
          <a:xfrm>
            <a:off x="816865" y="5193792"/>
            <a:ext cx="2792071" cy="4132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00" b="1" kern="0" spc="133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1</a:t>
            </a:r>
            <a:endParaRPr lang="ru-RU" sz="12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FAAB0C3-A6B4-7A41-83A8-2BC22A955B71}"/>
              </a:ext>
            </a:extLst>
          </p:cNvPr>
          <p:cNvSpPr/>
          <p:nvPr/>
        </p:nvSpPr>
        <p:spPr>
          <a:xfrm>
            <a:off x="816865" y="5547360"/>
            <a:ext cx="2792071" cy="91511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Выберите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Компетенции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0E0285A4-178E-944F-4893-E3224F2CE68F}"/>
              </a:ext>
            </a:extLst>
          </p:cNvPr>
          <p:cNvSpPr/>
          <p:nvPr/>
        </p:nvSpPr>
        <p:spPr>
          <a:xfrm>
            <a:off x="3462631" y="5120639"/>
            <a:ext cx="2365719" cy="154979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AD8CEEE6-292C-6592-33C8-CB55E375BCAF}"/>
              </a:ext>
            </a:extLst>
          </p:cNvPr>
          <p:cNvSpPr/>
          <p:nvPr/>
        </p:nvSpPr>
        <p:spPr>
          <a:xfrm>
            <a:off x="3608935" y="5193792"/>
            <a:ext cx="2792071" cy="4132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00" b="1" kern="0" spc="133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2</a:t>
            </a:r>
            <a:endParaRPr lang="ru-RU" sz="12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296DB4A-63D9-D0EB-291C-B2EA8548D4B2}"/>
              </a:ext>
            </a:extLst>
          </p:cNvPr>
          <p:cNvSpPr/>
          <p:nvPr/>
        </p:nvSpPr>
        <p:spPr>
          <a:xfrm>
            <a:off x="3608935" y="5547360"/>
            <a:ext cx="2792071" cy="91511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Определите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уровень </a:t>
            </a:r>
          </a:p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компетенции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21554969-A092-D869-31BF-FC8FB0E8A79E}"/>
              </a:ext>
            </a:extLst>
          </p:cNvPr>
          <p:cNvSpPr/>
          <p:nvPr/>
        </p:nvSpPr>
        <p:spPr>
          <a:xfrm>
            <a:off x="6254702" y="5120639"/>
            <a:ext cx="2365719" cy="154979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055F45FC-07E8-7884-BE7F-980A0744EB65}"/>
              </a:ext>
            </a:extLst>
          </p:cNvPr>
          <p:cNvSpPr/>
          <p:nvPr/>
        </p:nvSpPr>
        <p:spPr>
          <a:xfrm>
            <a:off x="6401006" y="5193792"/>
            <a:ext cx="2792071" cy="4132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00" b="1" kern="0" spc="133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3</a:t>
            </a:r>
            <a:endParaRPr lang="ru-RU" sz="12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C0B08F19-FB6C-E049-77E3-3DDFEFFC59BF}"/>
              </a:ext>
            </a:extLst>
          </p:cNvPr>
          <p:cNvSpPr/>
          <p:nvPr/>
        </p:nvSpPr>
        <p:spPr>
          <a:xfrm>
            <a:off x="6401006" y="5547360"/>
            <a:ext cx="2792071" cy="91511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Выберите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метод обучения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1B1E9C-9D79-EEBC-6C3E-47654180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170688"/>
            <a:ext cx="7815651" cy="1080120"/>
          </a:xfrm>
        </p:spPr>
        <p:txBody>
          <a:bodyPr/>
          <a:lstStyle/>
          <a:p>
            <a:r>
              <a:rPr lang="ru-RU" sz="3200" kern="0" spc="2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</a:rPr>
              <a:t>СЕССИЯ 5  ·  ОБЗОР</a:t>
            </a:r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217D72B3-D4C3-E59A-E2D4-2C8626263183}"/>
              </a:ext>
            </a:extLst>
          </p:cNvPr>
          <p:cNvSpPr/>
          <p:nvPr/>
        </p:nvSpPr>
        <p:spPr>
          <a:xfrm>
            <a:off x="696277" y="1164336"/>
            <a:ext cx="1950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ВРЕМЯ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9A7A8375-1311-6A4F-19AA-3C2EC3E17FC4}"/>
              </a:ext>
            </a:extLst>
          </p:cNvPr>
          <p:cNvSpPr/>
          <p:nvPr/>
        </p:nvSpPr>
        <p:spPr>
          <a:xfrm>
            <a:off x="2890837" y="1164336"/>
            <a:ext cx="6949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АКТИВНОСТЬ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92BE775E-4018-9D16-0E6D-05D982BEDD0B}"/>
              </a:ext>
            </a:extLst>
          </p:cNvPr>
          <p:cNvSpPr/>
          <p:nvPr/>
        </p:nvSpPr>
        <p:spPr>
          <a:xfrm>
            <a:off x="9575337" y="1176528"/>
            <a:ext cx="2194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ФОРМАТ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5">
            <a:extLst>
              <a:ext uri="{FF2B5EF4-FFF2-40B4-BE49-F238E27FC236}">
                <a16:creationId xmlns:a16="http://schemas.microsoft.com/office/drawing/2014/main" id="{F3103E6C-EC1C-A8FB-85AB-EF29606D32EB}"/>
              </a:ext>
            </a:extLst>
          </p:cNvPr>
          <p:cNvSpPr/>
          <p:nvPr/>
        </p:nvSpPr>
        <p:spPr>
          <a:xfrm>
            <a:off x="635317" y="1652016"/>
            <a:ext cx="11040867" cy="67056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6">
            <a:extLst>
              <a:ext uri="{FF2B5EF4-FFF2-40B4-BE49-F238E27FC236}">
                <a16:creationId xmlns:a16="http://schemas.microsoft.com/office/drawing/2014/main" id="{953861F8-BE80-71A1-A4F1-013DE0336899}"/>
              </a:ext>
            </a:extLst>
          </p:cNvPr>
          <p:cNvSpPr/>
          <p:nvPr/>
        </p:nvSpPr>
        <p:spPr>
          <a:xfrm>
            <a:off x="696277" y="171297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09:15 – 09:20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3F46128E-5CF1-C91D-BBD6-9C6CB9B49E39}"/>
              </a:ext>
            </a:extLst>
          </p:cNvPr>
          <p:cNvSpPr/>
          <p:nvPr/>
        </p:nvSpPr>
        <p:spPr>
          <a:xfrm>
            <a:off x="2890837" y="1712976"/>
            <a:ext cx="694944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Введение в процесс разработки — карточки заданий и карточки планирования SCAFFOLD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F6EC53EB-71A1-0844-76A4-D111B40CF4B5}"/>
              </a:ext>
            </a:extLst>
          </p:cNvPr>
          <p:cNvSpPr/>
          <p:nvPr/>
        </p:nvSpPr>
        <p:spPr>
          <a:xfrm>
            <a:off x="9575337" y="171297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9">
            <a:extLst>
              <a:ext uri="{FF2B5EF4-FFF2-40B4-BE49-F238E27FC236}">
                <a16:creationId xmlns:a16="http://schemas.microsoft.com/office/drawing/2014/main" id="{0802AF52-E403-EB17-15AF-5AAC8822DAF6}"/>
              </a:ext>
            </a:extLst>
          </p:cNvPr>
          <p:cNvSpPr/>
          <p:nvPr/>
        </p:nvSpPr>
        <p:spPr>
          <a:xfrm>
            <a:off x="635317" y="2383536"/>
            <a:ext cx="11040867" cy="67056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0">
            <a:extLst>
              <a:ext uri="{FF2B5EF4-FFF2-40B4-BE49-F238E27FC236}">
                <a16:creationId xmlns:a16="http://schemas.microsoft.com/office/drawing/2014/main" id="{2D88B87C-87AA-0F1A-E4B7-E0DC779677D5}"/>
              </a:ext>
            </a:extLst>
          </p:cNvPr>
          <p:cNvSpPr/>
          <p:nvPr/>
        </p:nvSpPr>
        <p:spPr>
          <a:xfrm>
            <a:off x="696277" y="244449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09:20 – 09:25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11">
            <a:extLst>
              <a:ext uri="{FF2B5EF4-FFF2-40B4-BE49-F238E27FC236}">
                <a16:creationId xmlns:a16="http://schemas.microsoft.com/office/drawing/2014/main" id="{2FB7D57B-C8F7-B5AE-4868-450D71EEEF5A}"/>
              </a:ext>
            </a:extLst>
          </p:cNvPr>
          <p:cNvSpPr/>
          <p:nvPr/>
        </p:nvSpPr>
        <p:spPr>
          <a:xfrm>
            <a:off x="2890837" y="2444496"/>
            <a:ext cx="694944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Раздача и чтение задания (молча, индивидуально)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12">
            <a:extLst>
              <a:ext uri="{FF2B5EF4-FFF2-40B4-BE49-F238E27FC236}">
                <a16:creationId xmlns:a16="http://schemas.microsoft.com/office/drawing/2014/main" id="{3475B316-46BF-24FD-0BFF-B7E7568C04DE}"/>
              </a:ext>
            </a:extLst>
          </p:cNvPr>
          <p:cNvSpPr/>
          <p:nvPr/>
        </p:nvSpPr>
        <p:spPr>
          <a:xfrm>
            <a:off x="9575337" y="244449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Индивидуально, затем за столом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13">
            <a:extLst>
              <a:ext uri="{FF2B5EF4-FFF2-40B4-BE49-F238E27FC236}">
                <a16:creationId xmlns:a16="http://schemas.microsoft.com/office/drawing/2014/main" id="{DD210DB2-8C03-A373-5592-27A65AE53F76}"/>
              </a:ext>
            </a:extLst>
          </p:cNvPr>
          <p:cNvSpPr/>
          <p:nvPr/>
        </p:nvSpPr>
        <p:spPr>
          <a:xfrm>
            <a:off x="635317" y="3115056"/>
            <a:ext cx="11040867" cy="67056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14">
            <a:extLst>
              <a:ext uri="{FF2B5EF4-FFF2-40B4-BE49-F238E27FC236}">
                <a16:creationId xmlns:a16="http://schemas.microsoft.com/office/drawing/2014/main" id="{ECF69868-DCFA-3F62-A049-E91CFCDD840C}"/>
              </a:ext>
            </a:extLst>
          </p:cNvPr>
          <p:cNvSpPr/>
          <p:nvPr/>
        </p:nvSpPr>
        <p:spPr>
          <a:xfrm>
            <a:off x="696277" y="317601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09:25 – 09:40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15">
            <a:extLst>
              <a:ext uri="{FF2B5EF4-FFF2-40B4-BE49-F238E27FC236}">
                <a16:creationId xmlns:a16="http://schemas.microsoft.com/office/drawing/2014/main" id="{DE535A7D-CC69-DB31-F772-229E20ED1D77}"/>
              </a:ext>
            </a:extLst>
          </p:cNvPr>
          <p:cNvSpPr/>
          <p:nvPr/>
        </p:nvSpPr>
        <p:spPr>
          <a:xfrm>
            <a:off x="2890838" y="3176016"/>
            <a:ext cx="6534516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планирования1 — Выбор компетенций (8 минут работы + 4 минуты разбора)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16">
            <a:extLst>
              <a:ext uri="{FF2B5EF4-FFF2-40B4-BE49-F238E27FC236}">
                <a16:creationId xmlns:a16="http://schemas.microsoft.com/office/drawing/2014/main" id="{87C0B198-A1AE-3D5F-E6C3-73DEBC00E594}"/>
              </a:ext>
            </a:extLst>
          </p:cNvPr>
          <p:cNvSpPr/>
          <p:nvPr/>
        </p:nvSpPr>
        <p:spPr>
          <a:xfrm>
            <a:off x="9575337" y="317601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17">
            <a:extLst>
              <a:ext uri="{FF2B5EF4-FFF2-40B4-BE49-F238E27FC236}">
                <a16:creationId xmlns:a16="http://schemas.microsoft.com/office/drawing/2014/main" id="{F60FB077-48FE-8939-AC11-E29318A9CC0A}"/>
              </a:ext>
            </a:extLst>
          </p:cNvPr>
          <p:cNvSpPr/>
          <p:nvPr/>
        </p:nvSpPr>
        <p:spPr>
          <a:xfrm>
            <a:off x="635317" y="3846576"/>
            <a:ext cx="11040867" cy="67056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18">
            <a:extLst>
              <a:ext uri="{FF2B5EF4-FFF2-40B4-BE49-F238E27FC236}">
                <a16:creationId xmlns:a16="http://schemas.microsoft.com/office/drawing/2014/main" id="{EFCAB749-01B4-9980-0497-CD63A2DD2685}"/>
              </a:ext>
            </a:extLst>
          </p:cNvPr>
          <p:cNvSpPr/>
          <p:nvPr/>
        </p:nvSpPr>
        <p:spPr>
          <a:xfrm>
            <a:off x="696277" y="390753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09:40 – 09:55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19">
            <a:extLst>
              <a:ext uri="{FF2B5EF4-FFF2-40B4-BE49-F238E27FC236}">
                <a16:creationId xmlns:a16="http://schemas.microsoft.com/office/drawing/2014/main" id="{6CABFAD1-F182-1573-576D-12BAFBC7F365}"/>
              </a:ext>
            </a:extLst>
          </p:cNvPr>
          <p:cNvSpPr/>
          <p:nvPr/>
        </p:nvSpPr>
        <p:spPr>
          <a:xfrm>
            <a:off x="2890838" y="3907536"/>
            <a:ext cx="6534516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планирования 2 — Определение уровня компетенции (8 минут работы + 4 минуты разбора)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20">
            <a:extLst>
              <a:ext uri="{FF2B5EF4-FFF2-40B4-BE49-F238E27FC236}">
                <a16:creationId xmlns:a16="http://schemas.microsoft.com/office/drawing/2014/main" id="{BA44ACA7-77CF-7330-A3EF-49BDFCA05654}"/>
              </a:ext>
            </a:extLst>
          </p:cNvPr>
          <p:cNvSpPr/>
          <p:nvPr/>
        </p:nvSpPr>
        <p:spPr>
          <a:xfrm>
            <a:off x="9575337" y="390753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21">
            <a:extLst>
              <a:ext uri="{FF2B5EF4-FFF2-40B4-BE49-F238E27FC236}">
                <a16:creationId xmlns:a16="http://schemas.microsoft.com/office/drawing/2014/main" id="{72CD756C-395E-C579-441B-5D7DD3F70826}"/>
              </a:ext>
            </a:extLst>
          </p:cNvPr>
          <p:cNvSpPr/>
          <p:nvPr/>
        </p:nvSpPr>
        <p:spPr>
          <a:xfrm>
            <a:off x="635317" y="4578096"/>
            <a:ext cx="11040867" cy="67056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22">
            <a:extLst>
              <a:ext uri="{FF2B5EF4-FFF2-40B4-BE49-F238E27FC236}">
                <a16:creationId xmlns:a16="http://schemas.microsoft.com/office/drawing/2014/main" id="{5A483382-5F6F-BD68-21AD-5073E8E2069A}"/>
              </a:ext>
            </a:extLst>
          </p:cNvPr>
          <p:cNvSpPr/>
          <p:nvPr/>
        </p:nvSpPr>
        <p:spPr>
          <a:xfrm>
            <a:off x="696277" y="463905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09:55 – 10:20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23">
            <a:extLst>
              <a:ext uri="{FF2B5EF4-FFF2-40B4-BE49-F238E27FC236}">
                <a16:creationId xmlns:a16="http://schemas.microsoft.com/office/drawing/2014/main" id="{494F01F6-9C31-832F-91CE-EED2A925E816}"/>
              </a:ext>
            </a:extLst>
          </p:cNvPr>
          <p:cNvSpPr/>
          <p:nvPr/>
        </p:nvSpPr>
        <p:spPr>
          <a:xfrm>
            <a:off x="2890837" y="4639056"/>
            <a:ext cx="694944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планирования3 — Выбор метода обучения (15 минут работы + 8 минут разбора)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24">
            <a:extLst>
              <a:ext uri="{FF2B5EF4-FFF2-40B4-BE49-F238E27FC236}">
                <a16:creationId xmlns:a16="http://schemas.microsoft.com/office/drawing/2014/main" id="{FA7DFE4F-9286-8CAF-CE1A-8386A2592902}"/>
              </a:ext>
            </a:extLst>
          </p:cNvPr>
          <p:cNvSpPr/>
          <p:nvPr/>
        </p:nvSpPr>
        <p:spPr>
          <a:xfrm>
            <a:off x="9575337" y="463905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25">
            <a:extLst>
              <a:ext uri="{FF2B5EF4-FFF2-40B4-BE49-F238E27FC236}">
                <a16:creationId xmlns:a16="http://schemas.microsoft.com/office/drawing/2014/main" id="{0D995FED-E6F7-97AC-19C0-624B43956361}"/>
              </a:ext>
            </a:extLst>
          </p:cNvPr>
          <p:cNvSpPr/>
          <p:nvPr/>
        </p:nvSpPr>
        <p:spPr>
          <a:xfrm>
            <a:off x="635317" y="5309616"/>
            <a:ext cx="11040867" cy="67056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26">
            <a:extLst>
              <a:ext uri="{FF2B5EF4-FFF2-40B4-BE49-F238E27FC236}">
                <a16:creationId xmlns:a16="http://schemas.microsoft.com/office/drawing/2014/main" id="{F2D007F7-2D75-7D19-51E6-256C82A41C2C}"/>
              </a:ext>
            </a:extLst>
          </p:cNvPr>
          <p:cNvSpPr/>
          <p:nvPr/>
        </p:nvSpPr>
        <p:spPr>
          <a:xfrm>
            <a:off x="696277" y="537057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10:20 – 10:28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27">
            <a:extLst>
              <a:ext uri="{FF2B5EF4-FFF2-40B4-BE49-F238E27FC236}">
                <a16:creationId xmlns:a16="http://schemas.microsoft.com/office/drawing/2014/main" id="{79EEF7C8-E037-6629-EBFB-0A786110A06C}"/>
              </a:ext>
            </a:extLst>
          </p:cNvPr>
          <p:cNvSpPr/>
          <p:nvPr/>
        </p:nvSpPr>
        <p:spPr>
          <a:xfrm>
            <a:off x="2890837" y="5370576"/>
            <a:ext cx="694944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первых трёх карточек — написание предложения о логике разработки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28">
            <a:extLst>
              <a:ext uri="{FF2B5EF4-FFF2-40B4-BE49-F238E27FC236}">
                <a16:creationId xmlns:a16="http://schemas.microsoft.com/office/drawing/2014/main" id="{325C65DD-F227-D533-1FCC-18A0C0A111F1}"/>
              </a:ext>
            </a:extLst>
          </p:cNvPr>
          <p:cNvSpPr/>
          <p:nvPr/>
        </p:nvSpPr>
        <p:spPr>
          <a:xfrm>
            <a:off x="9575337" y="537057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 29">
            <a:extLst>
              <a:ext uri="{FF2B5EF4-FFF2-40B4-BE49-F238E27FC236}">
                <a16:creationId xmlns:a16="http://schemas.microsoft.com/office/drawing/2014/main" id="{149782A5-1BD1-C06E-AE99-9635AAACF397}"/>
              </a:ext>
            </a:extLst>
          </p:cNvPr>
          <p:cNvSpPr/>
          <p:nvPr/>
        </p:nvSpPr>
        <p:spPr>
          <a:xfrm>
            <a:off x="635317" y="6041136"/>
            <a:ext cx="11040867" cy="67056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30">
            <a:extLst>
              <a:ext uri="{FF2B5EF4-FFF2-40B4-BE49-F238E27FC236}">
                <a16:creationId xmlns:a16="http://schemas.microsoft.com/office/drawing/2014/main" id="{9F4174A2-8EBB-3011-24B8-7D694A54DAB1}"/>
              </a:ext>
            </a:extLst>
          </p:cNvPr>
          <p:cNvSpPr/>
          <p:nvPr/>
        </p:nvSpPr>
        <p:spPr>
          <a:xfrm>
            <a:off x="696277" y="6102096"/>
            <a:ext cx="19507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10:28 – 10:30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31">
            <a:extLst>
              <a:ext uri="{FF2B5EF4-FFF2-40B4-BE49-F238E27FC236}">
                <a16:creationId xmlns:a16="http://schemas.microsoft.com/office/drawing/2014/main" id="{90A82C35-E5E9-5F6B-42DC-50501B3CB6B3}"/>
              </a:ext>
            </a:extLst>
          </p:cNvPr>
          <p:cNvSpPr/>
          <p:nvPr/>
        </p:nvSpPr>
        <p:spPr>
          <a:xfrm>
            <a:off x="2890837" y="6102096"/>
            <a:ext cx="694944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Переход к перерыву — карточки остаются на столе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32">
            <a:extLst>
              <a:ext uri="{FF2B5EF4-FFF2-40B4-BE49-F238E27FC236}">
                <a16:creationId xmlns:a16="http://schemas.microsoft.com/office/drawing/2014/main" id="{63F4E2DD-5C3B-8E37-C668-07960B3291E2}"/>
              </a:ext>
            </a:extLst>
          </p:cNvPr>
          <p:cNvSpPr/>
          <p:nvPr/>
        </p:nvSpPr>
        <p:spPr>
          <a:xfrm>
            <a:off x="9575337" y="6102096"/>
            <a:ext cx="21945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0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F6EE-2275-6C1D-A651-F90E981B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853299" cy="1080120"/>
          </a:xfrm>
        </p:spPr>
        <p:txBody>
          <a:bodyPr>
            <a:normAutofit/>
          </a:bodyPr>
          <a:lstStyle/>
          <a:p>
            <a:r>
              <a:rPr lang="ru-RU" noProof="1"/>
              <a:t>РАСПРЕДЕЛЕНИЕ ЗАДАНИЙ  |  Заранее размещено на столах до 09:15</a:t>
            </a: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5D0403B4-7BAC-ABA4-A6C5-0D73BB6D9052}"/>
              </a:ext>
            </a:extLst>
          </p:cNvPr>
          <p:cNvSpPr/>
          <p:nvPr/>
        </p:nvSpPr>
        <p:spPr>
          <a:xfrm>
            <a:off x="635317" y="1613163"/>
            <a:ext cx="11338560" cy="463296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0F6B2E0E-D777-2FDF-A6F4-34126A2E0ADF}"/>
              </a:ext>
            </a:extLst>
          </p:cNvPr>
          <p:cNvSpPr/>
          <p:nvPr/>
        </p:nvSpPr>
        <p:spPr>
          <a:xfrm>
            <a:off x="635317" y="1613163"/>
            <a:ext cx="13411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Задание</a:t>
            </a:r>
            <a:endParaRPr lang="ru-RU" sz="1400" noProof="1"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1234B9E1-C057-B43E-15A6-096AB1069ABE}"/>
              </a:ext>
            </a:extLst>
          </p:cNvPr>
          <p:cNvSpPr/>
          <p:nvPr/>
        </p:nvSpPr>
        <p:spPr>
          <a:xfrm>
            <a:off x="2098357" y="1613163"/>
            <a:ext cx="48158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Группа педагогов</a:t>
            </a:r>
            <a:endParaRPr lang="ru-RU" sz="1400" noProof="1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6091F296-637B-5C6A-B7AC-0FC592782635}"/>
              </a:ext>
            </a:extLst>
          </p:cNvPr>
          <p:cNvSpPr/>
          <p:nvPr/>
        </p:nvSpPr>
        <p:spPr>
          <a:xfrm>
            <a:off x="7036117" y="1613163"/>
            <a:ext cx="20116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(прим.)</a:t>
            </a:r>
            <a:endParaRPr lang="ru-RU" sz="1400" noProof="1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51653E12-4241-66F3-94CA-87D35CF4CEF1}"/>
              </a:ext>
            </a:extLst>
          </p:cNvPr>
          <p:cNvSpPr/>
          <p:nvPr/>
        </p:nvSpPr>
        <p:spPr>
          <a:xfrm>
            <a:off x="9169717" y="1613163"/>
            <a:ext cx="274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Пары для Сессии 7</a:t>
            </a:r>
            <a:endParaRPr lang="ru-RU" sz="1400" noProof="1"/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5493C46D-DF67-B54B-2456-798B9E4AC8AB}"/>
              </a:ext>
            </a:extLst>
          </p:cNvPr>
          <p:cNvSpPr/>
          <p:nvPr/>
        </p:nvSpPr>
        <p:spPr>
          <a:xfrm>
            <a:off x="635317" y="2076459"/>
            <a:ext cx="11338560" cy="902208"/>
          </a:xfrm>
          <a:prstGeom prst="rect">
            <a:avLst/>
          </a:prstGeom>
          <a:solidFill>
            <a:srgbClr val="E3F2FD"/>
          </a:solidFill>
          <a:ln w="10160">
            <a:solidFill>
              <a:srgbClr val="1565C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E0B5C56F-9935-542C-A94B-DE840DE47631}"/>
              </a:ext>
            </a:extLst>
          </p:cNvPr>
          <p:cNvSpPr/>
          <p:nvPr/>
        </p:nvSpPr>
        <p:spPr>
          <a:xfrm>
            <a:off x="635317" y="2076459"/>
            <a:ext cx="1316736" cy="902208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62D99C55-3A98-7A1C-7C8A-EA52C5B3E3F9}"/>
              </a:ext>
            </a:extLst>
          </p:cNvPr>
          <p:cNvSpPr/>
          <p:nvPr/>
        </p:nvSpPr>
        <p:spPr>
          <a:xfrm>
            <a:off x="635317" y="2076459"/>
            <a:ext cx="1316736" cy="902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ЗАДАНИЕ</a:t>
            </a:r>
            <a:endParaRPr lang="ru-RU" sz="1867" noProof="1"/>
          </a:p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</a:t>
            </a:r>
            <a:endParaRPr lang="ru-RU" sz="1867" noProof="1"/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DFB121EC-9DC2-FE34-5C9A-30FCA268BA9E}"/>
              </a:ext>
            </a:extLst>
          </p:cNvPr>
          <p:cNvSpPr/>
          <p:nvPr/>
        </p:nvSpPr>
        <p:spPr>
          <a:xfrm>
            <a:off x="2098357" y="2149611"/>
            <a:ext cx="481584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Педагоги средней школы (общее образование)</a:t>
            </a:r>
            <a:endParaRPr lang="ru-RU" sz="1600" noProof="1"/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C5E1125B-F128-D11E-8EE4-CA005106CEB9}"/>
              </a:ext>
            </a:extLst>
          </p:cNvPr>
          <p:cNvSpPr/>
          <p:nvPr/>
        </p:nvSpPr>
        <p:spPr>
          <a:xfrm>
            <a:off x="2098357" y="2479577"/>
            <a:ext cx="48158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i="1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Основной ИК: ИК 4 — Вы действуете, а не просто слушаете</a:t>
            </a:r>
            <a:endParaRPr lang="ru-RU" sz="1267" noProof="1"/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0A0A3A75-C915-53C0-6E93-85555D974FF2}"/>
              </a:ext>
            </a:extLst>
          </p:cNvPr>
          <p:cNvSpPr/>
          <p:nvPr/>
        </p:nvSpPr>
        <p:spPr>
          <a:xfrm>
            <a:off x="7036117" y="2295915"/>
            <a:ext cx="20116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1, 2, 3, 4</a:t>
            </a:r>
            <a:endParaRPr lang="ru-RU" sz="1467" noProof="1"/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021401C4-C333-36EC-C099-6E6FC7B458BC}"/>
              </a:ext>
            </a:extLst>
          </p:cNvPr>
          <p:cNvSpPr/>
          <p:nvPr/>
        </p:nvSpPr>
        <p:spPr>
          <a:xfrm>
            <a:off x="9169717" y="2295915"/>
            <a:ext cx="274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1+2 и Столы 3+4</a:t>
            </a:r>
            <a:endParaRPr lang="ru-RU" sz="1333" noProof="1"/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2680FDB5-D49E-7E6D-23AB-FB0C4198A722}"/>
              </a:ext>
            </a:extLst>
          </p:cNvPr>
          <p:cNvSpPr/>
          <p:nvPr/>
        </p:nvSpPr>
        <p:spPr>
          <a:xfrm>
            <a:off x="635317" y="3076203"/>
            <a:ext cx="11338560" cy="902208"/>
          </a:xfrm>
          <a:prstGeom prst="rect">
            <a:avLst/>
          </a:prstGeom>
          <a:solidFill>
            <a:srgbClr val="F3E5F5"/>
          </a:solidFill>
          <a:ln w="10160">
            <a:solidFill>
              <a:srgbClr val="6A1B9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03E7BAAE-A773-5F15-CF54-882AD394D430}"/>
              </a:ext>
            </a:extLst>
          </p:cNvPr>
          <p:cNvSpPr/>
          <p:nvPr/>
        </p:nvSpPr>
        <p:spPr>
          <a:xfrm>
            <a:off x="635317" y="3076203"/>
            <a:ext cx="1341120" cy="902208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C0F01BD9-CCDC-7FDC-EF30-E9A9BA6C1132}"/>
              </a:ext>
            </a:extLst>
          </p:cNvPr>
          <p:cNvSpPr/>
          <p:nvPr/>
        </p:nvSpPr>
        <p:spPr>
          <a:xfrm>
            <a:off x="635317" y="3076203"/>
            <a:ext cx="1316736" cy="902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ЗАДАНИЕ</a:t>
            </a:r>
            <a:endParaRPr lang="ru-RU" sz="1867" noProof="1"/>
          </a:p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</a:t>
            </a:r>
            <a:endParaRPr lang="ru-RU" sz="1867" noProof="1"/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F4DAB378-59CB-63D1-AB50-11AFC278F30C}"/>
              </a:ext>
            </a:extLst>
          </p:cNvPr>
          <p:cNvSpPr/>
          <p:nvPr/>
        </p:nvSpPr>
        <p:spPr>
          <a:xfrm>
            <a:off x="2098357" y="3149355"/>
            <a:ext cx="481584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Педагоги предметов в системе ПОО</a:t>
            </a:r>
            <a:endParaRPr lang="ru-RU" sz="1600" noProof="1"/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573A9054-44FD-4FE9-1261-AE022C538975}"/>
              </a:ext>
            </a:extLst>
          </p:cNvPr>
          <p:cNvSpPr/>
          <p:nvPr/>
        </p:nvSpPr>
        <p:spPr>
          <a:xfrm>
            <a:off x="2098357" y="3480099"/>
            <a:ext cx="48158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i="1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Основной ИК: ИК 5 — Вы учитесь вместе с коллегами</a:t>
            </a:r>
            <a:endParaRPr lang="ru-RU" sz="1267" noProof="1"/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38ACFCCF-10E2-100C-9B40-7FE0CF73219B}"/>
              </a:ext>
            </a:extLst>
          </p:cNvPr>
          <p:cNvSpPr/>
          <p:nvPr/>
        </p:nvSpPr>
        <p:spPr>
          <a:xfrm>
            <a:off x="7036117" y="3295659"/>
            <a:ext cx="20116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5, 6, 7, 8</a:t>
            </a:r>
            <a:endParaRPr lang="ru-RU" sz="1467" noProof="1"/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FEC13F27-E755-C604-8003-CA224841DEF1}"/>
              </a:ext>
            </a:extLst>
          </p:cNvPr>
          <p:cNvSpPr/>
          <p:nvPr/>
        </p:nvSpPr>
        <p:spPr>
          <a:xfrm>
            <a:off x="9169717" y="3295659"/>
            <a:ext cx="274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5+6 и Столы 7+8</a:t>
            </a:r>
            <a:endParaRPr lang="ru-RU" sz="1333" noProof="1"/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DE4B97A1-1957-B66D-6FB4-CAF8AB7D1804}"/>
              </a:ext>
            </a:extLst>
          </p:cNvPr>
          <p:cNvSpPr/>
          <p:nvPr/>
        </p:nvSpPr>
        <p:spPr>
          <a:xfrm>
            <a:off x="635317" y="4075947"/>
            <a:ext cx="11338560" cy="902208"/>
          </a:xfrm>
          <a:prstGeom prst="rect">
            <a:avLst/>
          </a:prstGeom>
          <a:solidFill>
            <a:srgbClr val="FFF3E0"/>
          </a:solidFill>
          <a:ln w="10160">
            <a:solidFill>
              <a:srgbClr val="E651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5" name="Shape 24">
            <a:extLst>
              <a:ext uri="{FF2B5EF4-FFF2-40B4-BE49-F238E27FC236}">
                <a16:creationId xmlns:a16="http://schemas.microsoft.com/office/drawing/2014/main" id="{1BE9016C-BEAD-89B8-CECE-9442C3BE4437}"/>
              </a:ext>
            </a:extLst>
          </p:cNvPr>
          <p:cNvSpPr/>
          <p:nvPr/>
        </p:nvSpPr>
        <p:spPr>
          <a:xfrm>
            <a:off x="635317" y="4075947"/>
            <a:ext cx="1316736" cy="902208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4744B5EA-5BF6-C6FC-DA82-517AA32652FF}"/>
              </a:ext>
            </a:extLst>
          </p:cNvPr>
          <p:cNvSpPr/>
          <p:nvPr/>
        </p:nvSpPr>
        <p:spPr>
          <a:xfrm>
            <a:off x="635317" y="4075947"/>
            <a:ext cx="1316736" cy="902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ЗАДАНИЕ</a:t>
            </a:r>
            <a:endParaRPr lang="ru-RU" sz="1867" noProof="1"/>
          </a:p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</a:t>
            </a:r>
            <a:endParaRPr lang="ru-RU" sz="1867" noProof="1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968BB98C-164A-829D-E9BC-A2C8C2F46ED2}"/>
              </a:ext>
            </a:extLst>
          </p:cNvPr>
          <p:cNvSpPr/>
          <p:nvPr/>
        </p:nvSpPr>
        <p:spPr>
          <a:xfrm>
            <a:off x="2098357" y="4149099"/>
            <a:ext cx="481584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Мастера производственного обучения и практические тренеры</a:t>
            </a:r>
            <a:endParaRPr lang="ru-RU" sz="1600" noProof="1"/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7DB1DCF2-D3AB-CFA5-76A1-F36964B7F0BB}"/>
              </a:ext>
            </a:extLst>
          </p:cNvPr>
          <p:cNvSpPr/>
          <p:nvPr/>
        </p:nvSpPr>
        <p:spPr>
          <a:xfrm>
            <a:off x="2098357" y="4588011"/>
            <a:ext cx="48158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i="1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Основной ИК: ИК 1 — Связь с вашей реальной работой</a:t>
            </a:r>
            <a:endParaRPr lang="ru-RU" sz="1267" noProof="1"/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8604C6A3-C908-8DEB-6FF7-66A045210CA9}"/>
              </a:ext>
            </a:extLst>
          </p:cNvPr>
          <p:cNvSpPr/>
          <p:nvPr/>
        </p:nvSpPr>
        <p:spPr>
          <a:xfrm>
            <a:off x="7036117" y="4295403"/>
            <a:ext cx="20116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9, 10</a:t>
            </a:r>
            <a:endParaRPr lang="ru-RU" sz="1467" noProof="1"/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00C654CD-9D23-9CED-E266-3217AF89CE83}"/>
              </a:ext>
            </a:extLst>
          </p:cNvPr>
          <p:cNvSpPr/>
          <p:nvPr/>
        </p:nvSpPr>
        <p:spPr>
          <a:xfrm>
            <a:off x="9169717" y="4295403"/>
            <a:ext cx="27432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9+10</a:t>
            </a:r>
            <a:endParaRPr lang="ru-RU" sz="1333" noProof="1"/>
          </a:p>
        </p:txBody>
      </p:sp>
      <p:sp>
        <p:nvSpPr>
          <p:cNvPr id="31" name="Shape 30">
            <a:extLst>
              <a:ext uri="{FF2B5EF4-FFF2-40B4-BE49-F238E27FC236}">
                <a16:creationId xmlns:a16="http://schemas.microsoft.com/office/drawing/2014/main" id="{B505DD62-EE09-1071-A173-1965E31A0E27}"/>
              </a:ext>
            </a:extLst>
          </p:cNvPr>
          <p:cNvSpPr/>
          <p:nvPr/>
        </p:nvSpPr>
        <p:spPr>
          <a:xfrm>
            <a:off x="635317" y="5148843"/>
            <a:ext cx="1133856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2" name="Text 31">
            <a:extLst>
              <a:ext uri="{FF2B5EF4-FFF2-40B4-BE49-F238E27FC236}">
                <a16:creationId xmlns:a16="http://schemas.microsoft.com/office/drawing/2014/main" id="{DF9979D0-CADA-63DC-011C-F4E00199CD7A}"/>
              </a:ext>
            </a:extLst>
          </p:cNvPr>
          <p:cNvSpPr/>
          <p:nvPr/>
        </p:nvSpPr>
        <p:spPr>
          <a:xfrm>
            <a:off x="879157" y="5148843"/>
            <a:ext cx="10972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Разместите распределение пар заданий в передней части аудитории — столы должны видеть, с каким столом они объединены для Сессии 7.</a:t>
            </a:r>
            <a:endParaRPr lang="ru-RU" sz="1400" noProof="1"/>
          </a:p>
        </p:txBody>
      </p:sp>
      <p:sp>
        <p:nvSpPr>
          <p:cNvPr id="33" name="Text 32">
            <a:extLst>
              <a:ext uri="{FF2B5EF4-FFF2-40B4-BE49-F238E27FC236}">
                <a16:creationId xmlns:a16="http://schemas.microsoft.com/office/drawing/2014/main" id="{311BF958-71E3-BE02-1D82-D2C5FA1465A1}"/>
              </a:ext>
            </a:extLst>
          </p:cNvPr>
          <p:cNvSpPr/>
          <p:nvPr/>
        </p:nvSpPr>
        <p:spPr>
          <a:xfrm>
            <a:off x="635317" y="5782827"/>
            <a:ext cx="11338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Цветовое кодирование карточек SCAFFOLD: Лаймово-жёлтый = LifeComp  |  Оранжевый = DigComp  |  Фиолетовый = EntreComp  |  </a:t>
            </a:r>
          </a:p>
          <a:p>
            <a:r>
              <a:rPr lang="ru-RU" sz="1333" b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Зелёный = GreenComp  |  Голубой = Сквозные компетенции</a:t>
            </a:r>
            <a:endParaRPr lang="ru-RU" sz="1333" noProof="1">
              <a:solidFill>
                <a:schemeClr val="bg1"/>
              </a:solidFill>
            </a:endParaRPr>
          </a:p>
        </p:txBody>
      </p:sp>
      <p:sp>
        <p:nvSpPr>
          <p:cNvPr id="34" name="Text 33">
            <a:extLst>
              <a:ext uri="{FF2B5EF4-FFF2-40B4-BE49-F238E27FC236}">
                <a16:creationId xmlns:a16="http://schemas.microsoft.com/office/drawing/2014/main" id="{0BD3FA00-358E-B408-4259-FCA04469C689}"/>
              </a:ext>
            </a:extLst>
          </p:cNvPr>
          <p:cNvSpPr/>
          <p:nvPr/>
        </p:nvSpPr>
        <p:spPr>
          <a:xfrm>
            <a:off x="635317" y="6283156"/>
            <a:ext cx="1133856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Назовите эти цвета, когда участники открывают свои колоды — это значительно экономит время при работе с Карточкой 1.</a:t>
            </a:r>
            <a:endParaRPr lang="ru-RU" sz="12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4C087-C93E-B880-584E-130F3AD22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105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A473DF-DCC6-58E4-27C2-3F9EDB864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D62B5-E439-9342-C5F1-B8019A6B1C63}"/>
              </a:ext>
            </a:extLst>
          </p:cNvPr>
          <p:cNvSpPr txBox="1"/>
          <p:nvPr/>
        </p:nvSpPr>
        <p:spPr>
          <a:xfrm>
            <a:off x="635316" y="1745673"/>
            <a:ext cx="10291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noProof="1">
                <a:solidFill>
                  <a:schemeClr val="bg1"/>
                </a:solidFill>
              </a:rPr>
              <a:t>Разработать сессию профессионального развития педагогов с использованием SCAFFOLD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noProof="1">
                <a:solidFill>
                  <a:schemeClr val="bg1"/>
                </a:solidFill>
              </a:rPr>
              <a:t>Использовать SCAFFOLD для выявления пробелов в дизайне и содержании профессионального развития педагогов</a:t>
            </a:r>
          </a:p>
          <a:p>
            <a:pPr marL="342900" indent="-342900">
              <a:buFont typeface="+mj-lt"/>
              <a:buAutoNum type="arabicPeriod"/>
            </a:pPr>
            <a:endParaRPr lang="ru-RU" sz="2400" noProof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2400" noProof="1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668C3A-DF46-D6C7-3BF1-B27764F13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86349"/>
              </p:ext>
            </p:extLst>
          </p:nvPr>
        </p:nvGraphicFramePr>
        <p:xfrm>
          <a:off x="623888" y="3612991"/>
          <a:ext cx="10933112" cy="365760"/>
        </p:xfrm>
        <a:graphic>
          <a:graphicData uri="http://schemas.openxmlformats.org/drawingml/2006/table">
            <a:tbl>
              <a:tblPr/>
              <a:tblGrid>
                <a:gridCol w="10933112">
                  <a:extLst>
                    <a:ext uri="{9D8B030D-6E8A-4147-A177-3AD203B41FA5}">
                      <a16:colId xmlns:a16="http://schemas.microsoft.com/office/drawing/2014/main" val="1613388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noProof="1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5945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670DBC-BE96-E4FE-A1DA-09495CED9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648610"/>
              </p:ext>
            </p:extLst>
          </p:nvPr>
        </p:nvGraphicFramePr>
        <p:xfrm>
          <a:off x="623888" y="3612991"/>
          <a:ext cx="10933112" cy="365760"/>
        </p:xfrm>
        <a:graphic>
          <a:graphicData uri="http://schemas.openxmlformats.org/drawingml/2006/table">
            <a:tbl>
              <a:tblPr/>
              <a:tblGrid>
                <a:gridCol w="10933112">
                  <a:extLst>
                    <a:ext uri="{9D8B030D-6E8A-4147-A177-3AD203B41FA5}">
                      <a16:colId xmlns:a16="http://schemas.microsoft.com/office/drawing/2014/main" val="778531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noProof="1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028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67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B036-DB37-8E82-03E4-0628537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6" y="193280"/>
            <a:ext cx="9916697" cy="1080120"/>
          </a:xfrm>
        </p:spPr>
        <p:txBody>
          <a:bodyPr>
            <a:normAutofit fontScale="90000"/>
          </a:bodyPr>
          <a:lstStyle/>
          <a:p>
            <a:r>
              <a:rPr lang="ru-RU" noProof="1"/>
              <a:t>Три задания по разработке — краткий обзор (распечатанные задания заранее размещены на столах)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49456082-D416-03AA-0F29-DBA6F0D8CBC4}"/>
              </a:ext>
            </a:extLst>
          </p:cNvPr>
          <p:cNvSpPr/>
          <p:nvPr/>
        </p:nvSpPr>
        <p:spPr>
          <a:xfrm>
            <a:off x="635316" y="1502564"/>
            <a:ext cx="11338560" cy="1731264"/>
          </a:xfrm>
          <a:prstGeom prst="rect">
            <a:avLst/>
          </a:prstGeom>
          <a:solidFill>
            <a:srgbClr val="E3F2FD"/>
          </a:solidFill>
          <a:ln w="15240">
            <a:solidFill>
              <a:srgbClr val="1565C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4EEDF475-6457-4803-EE31-56CCB0BB1F56}"/>
              </a:ext>
            </a:extLst>
          </p:cNvPr>
          <p:cNvSpPr/>
          <p:nvPr/>
        </p:nvSpPr>
        <p:spPr>
          <a:xfrm>
            <a:off x="635316" y="1502564"/>
            <a:ext cx="877824" cy="1731264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85A30E2-C5C8-1B44-2C93-1DCA6E12B1E1}"/>
              </a:ext>
            </a:extLst>
          </p:cNvPr>
          <p:cNvSpPr/>
          <p:nvPr/>
        </p:nvSpPr>
        <p:spPr>
          <a:xfrm>
            <a:off x="635316" y="1502564"/>
            <a:ext cx="877824" cy="17312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А</a:t>
            </a:r>
            <a:endParaRPr lang="ru-RU" sz="3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5427E664-BA17-7D00-2E8E-A492F70A5436}"/>
              </a:ext>
            </a:extLst>
          </p:cNvPr>
          <p:cNvSpPr/>
          <p:nvPr/>
        </p:nvSpPr>
        <p:spPr>
          <a:xfrm>
            <a:off x="1671636" y="1575716"/>
            <a:ext cx="5913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20 педагогов средней школы, городская школа, смешанные предметы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88A3FD7C-2535-554F-F895-E973885784DD}"/>
              </a:ext>
            </a:extLst>
          </p:cNvPr>
          <p:cNvSpPr/>
          <p:nvPr/>
        </p:nvSpPr>
        <p:spPr>
          <a:xfrm>
            <a:off x="1671636" y="1965860"/>
            <a:ext cx="5913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Контекст: Ранее участвовали в профессиональном развитии педагогов, но описывают его как основанное на лекциях и оторванное от практики. Директор поддерживает, но нет структур последующей работы.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41BC832E-9B54-34A0-567C-23E7F6393502}"/>
              </a:ext>
            </a:extLst>
          </p:cNvPr>
          <p:cNvSpPr/>
          <p:nvPr/>
        </p:nvSpPr>
        <p:spPr>
          <a:xfrm>
            <a:off x="1671636" y="2538884"/>
            <a:ext cx="5913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Пробел: LifeComp — личностные/социальные компетенции; профессиональные отношения и благополучие обучающихся. 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A344C360-5249-AF40-DE9D-A031868F9F88}"/>
              </a:ext>
            </a:extLst>
          </p:cNvPr>
          <p:cNvSpPr/>
          <p:nvPr/>
        </p:nvSpPr>
        <p:spPr>
          <a:xfrm>
            <a:off x="7670100" y="1575716"/>
            <a:ext cx="4169664" cy="1560576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FF3FBB96-D648-BAB6-C652-41D1B7619780}"/>
              </a:ext>
            </a:extLst>
          </p:cNvPr>
          <p:cNvSpPr/>
          <p:nvPr/>
        </p:nvSpPr>
        <p:spPr>
          <a:xfrm>
            <a:off x="7792020" y="1624484"/>
            <a:ext cx="3925824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b="1" noProof="1">
                <a:solidFill>
                  <a:srgbClr val="CCDDE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Основной ИК: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B384A7FF-69CB-352D-12AC-4ED038CEA0B3}"/>
              </a:ext>
            </a:extLst>
          </p:cNvPr>
          <p:cNvSpPr/>
          <p:nvPr/>
        </p:nvSpPr>
        <p:spPr>
          <a:xfrm>
            <a:off x="7792020" y="1929284"/>
            <a:ext cx="392582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ИК 4 — Вы действуете, а не просто слушаете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A27A3521-F260-CAF0-E021-CBCC83BF7257}"/>
              </a:ext>
            </a:extLst>
          </p:cNvPr>
          <p:cNvSpPr/>
          <p:nvPr/>
        </p:nvSpPr>
        <p:spPr>
          <a:xfrm>
            <a:off x="7792020" y="2453540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i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Каждый этап должен требовать от педагогов каких-то действий — обсуждать, создавать, проверять, рефлексировать.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7976A4F0-2D38-A551-10DD-51E41A2DD76A}"/>
              </a:ext>
            </a:extLst>
          </p:cNvPr>
          <p:cNvSpPr/>
          <p:nvPr/>
        </p:nvSpPr>
        <p:spPr>
          <a:xfrm>
            <a:off x="635316" y="3262852"/>
            <a:ext cx="11338560" cy="1731264"/>
          </a:xfrm>
          <a:prstGeom prst="rect">
            <a:avLst/>
          </a:prstGeom>
          <a:solidFill>
            <a:srgbClr val="F3E5F5"/>
          </a:solidFill>
          <a:ln w="15240">
            <a:solidFill>
              <a:srgbClr val="6A1B9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5BCB59A0-4412-5941-A2FF-F600855DC7DC}"/>
              </a:ext>
            </a:extLst>
          </p:cNvPr>
          <p:cNvSpPr/>
          <p:nvPr/>
        </p:nvSpPr>
        <p:spPr>
          <a:xfrm>
            <a:off x="635316" y="3262852"/>
            <a:ext cx="877824" cy="1731264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31356C7D-A798-FE32-F3F7-705EC62C351E}"/>
              </a:ext>
            </a:extLst>
          </p:cNvPr>
          <p:cNvSpPr/>
          <p:nvPr/>
        </p:nvSpPr>
        <p:spPr>
          <a:xfrm>
            <a:off x="635316" y="3262852"/>
            <a:ext cx="877824" cy="17312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Б</a:t>
            </a:r>
            <a:endParaRPr lang="ru-RU" sz="3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5AFFF567-433F-FBD1-A232-99828F53834D}"/>
              </a:ext>
            </a:extLst>
          </p:cNvPr>
          <p:cNvSpPr/>
          <p:nvPr/>
        </p:nvSpPr>
        <p:spPr>
          <a:xfrm>
            <a:off x="1671636" y="3336004"/>
            <a:ext cx="5913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18 преподавателей предметов ПОО из трёх разных колледжей (технологии, экономика, агрономия)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17DB77E7-C3AB-6667-7A35-016415958848}"/>
              </a:ext>
            </a:extLst>
          </p:cNvPr>
          <p:cNvSpPr/>
          <p:nvPr/>
        </p:nvSpPr>
        <p:spPr>
          <a:xfrm>
            <a:off x="1671636" y="3726148"/>
            <a:ext cx="5913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Контекст: Опытные практики, ограниченный опыт активного/компетентностно-ориентированного профессионального развития педагогов. Разные учебные заведения — нет общей культуры профессионального обучения.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519FF1D6-958C-18D0-B538-B2D9451AF961}"/>
              </a:ext>
            </a:extLst>
          </p:cNvPr>
          <p:cNvSpPr/>
          <p:nvPr/>
        </p:nvSpPr>
        <p:spPr>
          <a:xfrm>
            <a:off x="1671636" y="4299172"/>
            <a:ext cx="5913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Пробел: LifeComp — умение учиться, управление неопределённостью, межинституциональное сотрудничество.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591F15F8-D4CB-79A0-B141-1698D84B8BC6}"/>
              </a:ext>
            </a:extLst>
          </p:cNvPr>
          <p:cNvSpPr/>
          <p:nvPr/>
        </p:nvSpPr>
        <p:spPr>
          <a:xfrm>
            <a:off x="7670100" y="3336004"/>
            <a:ext cx="4169664" cy="1560576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B6C6A010-2B16-E695-A86D-C79E5BBA2553}"/>
              </a:ext>
            </a:extLst>
          </p:cNvPr>
          <p:cNvSpPr/>
          <p:nvPr/>
        </p:nvSpPr>
        <p:spPr>
          <a:xfrm>
            <a:off x="7792020" y="3384772"/>
            <a:ext cx="3925824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b="1" noProof="1">
                <a:solidFill>
                  <a:srgbClr val="CCDDE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Основной ИК: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2B377766-D999-F3D6-1683-6E651FA9E948}"/>
              </a:ext>
            </a:extLst>
          </p:cNvPr>
          <p:cNvSpPr/>
          <p:nvPr/>
        </p:nvSpPr>
        <p:spPr>
          <a:xfrm>
            <a:off x="7792020" y="3689572"/>
            <a:ext cx="392582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ИК 5 — Вы учитесь вместе с коллегами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24D993D8-8EC5-41B6-6DB7-D0C235E68311}"/>
              </a:ext>
            </a:extLst>
          </p:cNvPr>
          <p:cNvSpPr/>
          <p:nvPr/>
        </p:nvSpPr>
        <p:spPr>
          <a:xfrm>
            <a:off x="7792020" y="4213828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i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Обмен опытом между коллегами встроен в структуру, а не предоставлен случаю. Педагоги должны уходить, зная что-то полезное о коллеге, чего не знали раньше.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D465D4B3-0226-B9A3-BA9F-9C6A505E3704}"/>
              </a:ext>
            </a:extLst>
          </p:cNvPr>
          <p:cNvSpPr/>
          <p:nvPr/>
        </p:nvSpPr>
        <p:spPr>
          <a:xfrm>
            <a:off x="635316" y="5055508"/>
            <a:ext cx="11338560" cy="1731264"/>
          </a:xfrm>
          <a:prstGeom prst="rect">
            <a:avLst/>
          </a:prstGeom>
          <a:solidFill>
            <a:srgbClr val="FFF3E0"/>
          </a:solidFill>
          <a:ln w="15240">
            <a:solidFill>
              <a:srgbClr val="E6510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702B7468-A557-4479-A627-353A9D4260FE}"/>
              </a:ext>
            </a:extLst>
          </p:cNvPr>
          <p:cNvSpPr/>
          <p:nvPr/>
        </p:nvSpPr>
        <p:spPr>
          <a:xfrm>
            <a:off x="635316" y="5055508"/>
            <a:ext cx="877824" cy="1731264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F6543CF3-3DC3-AF6E-1FE1-A72A3636C296}"/>
              </a:ext>
            </a:extLst>
          </p:cNvPr>
          <p:cNvSpPr/>
          <p:nvPr/>
        </p:nvSpPr>
        <p:spPr>
          <a:xfrm>
            <a:off x="635316" y="5055508"/>
            <a:ext cx="877824" cy="17312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</a:t>
            </a:r>
            <a:endParaRPr lang="ru-RU" sz="3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D0E96ABC-90E3-8FA9-5494-3D672369D44F}"/>
              </a:ext>
            </a:extLst>
          </p:cNvPr>
          <p:cNvSpPr/>
          <p:nvPr/>
        </p:nvSpPr>
        <p:spPr>
          <a:xfrm>
            <a:off x="1671636" y="5128660"/>
            <a:ext cx="5913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15 мастеров производственного обучения и практических тренеров из колледжей ПОО и корпоративных учебных центров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81F61D47-A1E1-21F5-2F3E-5E5272D8F101}"/>
              </a:ext>
            </a:extLst>
          </p:cNvPr>
          <p:cNvSpPr/>
          <p:nvPr/>
        </p:nvSpPr>
        <p:spPr>
          <a:xfrm>
            <a:off x="1671636" y="5518804"/>
            <a:ext cx="5913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Контекст: Глубокая профессиональная экспертиза, минимальный опыт формального профессионального развития педагогов или образовательных рамок. Скептически относятся к теоретически перегруженным подходам.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5F7384AF-814D-DC0F-0E3A-413B5E220A52}"/>
              </a:ext>
            </a:extLst>
          </p:cNvPr>
          <p:cNvSpPr/>
          <p:nvPr/>
        </p:nvSpPr>
        <p:spPr>
          <a:xfrm>
            <a:off x="1671636" y="6091828"/>
            <a:ext cx="59131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Пробел: LifeComp — передача профессиональных знаний, предоставление структурированной обратной связи, поддержка обучения других в условиях производства.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675D6C99-FE26-34BC-7869-25715D9FFA53}"/>
              </a:ext>
            </a:extLst>
          </p:cNvPr>
          <p:cNvSpPr/>
          <p:nvPr/>
        </p:nvSpPr>
        <p:spPr>
          <a:xfrm>
            <a:off x="7670100" y="5128660"/>
            <a:ext cx="4169664" cy="1560576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DE78049F-7EDB-282C-4C02-0679B23429A0}"/>
              </a:ext>
            </a:extLst>
          </p:cNvPr>
          <p:cNvSpPr/>
          <p:nvPr/>
        </p:nvSpPr>
        <p:spPr>
          <a:xfrm>
            <a:off x="7792020" y="5177428"/>
            <a:ext cx="3925824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b="1" noProof="1">
                <a:solidFill>
                  <a:srgbClr val="CCDDE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Основной ИК: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0">
            <a:extLst>
              <a:ext uri="{FF2B5EF4-FFF2-40B4-BE49-F238E27FC236}">
                <a16:creationId xmlns:a16="http://schemas.microsoft.com/office/drawing/2014/main" id="{21235DD1-A5C2-7E24-41D2-8AAFC0D792EC}"/>
              </a:ext>
            </a:extLst>
          </p:cNvPr>
          <p:cNvSpPr/>
          <p:nvPr/>
        </p:nvSpPr>
        <p:spPr>
          <a:xfrm>
            <a:off x="7792020" y="5482228"/>
            <a:ext cx="392582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ИК 1 — Связь с вашей реальной работой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1">
            <a:extLst>
              <a:ext uri="{FF2B5EF4-FFF2-40B4-BE49-F238E27FC236}">
                <a16:creationId xmlns:a16="http://schemas.microsoft.com/office/drawing/2014/main" id="{64665C5B-4C0C-F31A-909B-1D66229D3EE3}"/>
              </a:ext>
            </a:extLst>
          </p:cNvPr>
          <p:cNvSpPr/>
          <p:nvPr/>
        </p:nvSpPr>
        <p:spPr>
          <a:xfrm>
            <a:off x="7792020" y="6006484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933" i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Каждый элемент основан на реальной производственной среде. Ничто не должно восприниматься как академическое упражнение, привнесённое извне.</a:t>
            </a:r>
            <a:endParaRPr lang="ru-RU" sz="9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7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60696-2CFE-CCAD-737D-8C45EDD30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107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6DF5A-ADBF-EB39-FA1D-B1F8F06E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Рабочие пары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C7B71E5-E1DC-9CE3-E76F-121CC817E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" y="1714452"/>
            <a:ext cx="4471673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Столы 5 + 8 — Задание Б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Столы 1 + 2 — Задание Б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Столы 4 + 7 — Задание В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Столы 3 + 6 — Задание 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5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3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">
            <a:extLst>
              <a:ext uri="{FF2B5EF4-FFF2-40B4-BE49-F238E27FC236}">
                <a16:creationId xmlns:a16="http://schemas.microsoft.com/office/drawing/2014/main" id="{7AC35EC6-2DD8-9503-BDC9-7F4268AD998E}"/>
              </a:ext>
            </a:extLst>
          </p:cNvPr>
          <p:cNvSpPr/>
          <p:nvPr/>
        </p:nvSpPr>
        <p:spPr>
          <a:xfrm>
            <a:off x="706286" y="863355"/>
            <a:ext cx="11216640" cy="1365504"/>
          </a:xfrm>
          <a:prstGeom prst="rect">
            <a:avLst/>
          </a:prstGeom>
          <a:solidFill>
            <a:schemeClr val="accent2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E49F4CFA-7B00-314A-D548-68F463C7C492}"/>
              </a:ext>
            </a:extLst>
          </p:cNvPr>
          <p:cNvSpPr/>
          <p:nvPr/>
        </p:nvSpPr>
        <p:spPr>
          <a:xfrm>
            <a:off x="950126" y="863355"/>
            <a:ext cx="10850880" cy="1365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i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SCAFFOLD предоставляет процесс разработки в два этапа: Задание и Планирование. Карточки задания определяют условия — для кого вы разрабатываете, в чём реальная потребность. Карточки планирования формируют сам дизайн — компетенции, метод обучения, что обучающиеся создадут, как вы будете оценивать. Всего семь карточек планирования. Мы начинаем с карточки один, потому что вы начинаете с того, что обучающимся нужно развивать, а не с того, что вы хотите преподавать.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4">
            <a:extLst>
              <a:ext uri="{FF2B5EF4-FFF2-40B4-BE49-F238E27FC236}">
                <a16:creationId xmlns:a16="http://schemas.microsoft.com/office/drawing/2014/main" id="{B88CCFA8-C6FC-20C8-A8AE-45CDA5324DC4}"/>
              </a:ext>
            </a:extLst>
          </p:cNvPr>
          <p:cNvSpPr/>
          <p:nvPr/>
        </p:nvSpPr>
        <p:spPr>
          <a:xfrm>
            <a:off x="706286" y="2362971"/>
            <a:ext cx="5547360" cy="3840480"/>
          </a:xfrm>
          <a:prstGeom prst="rect">
            <a:avLst/>
          </a:prstGeom>
          <a:solidFill>
            <a:srgbClr val="F0F4F6"/>
          </a:solidFill>
          <a:ln w="19050">
            <a:solidFill>
              <a:srgbClr val="5C7A84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5">
            <a:extLst>
              <a:ext uri="{FF2B5EF4-FFF2-40B4-BE49-F238E27FC236}">
                <a16:creationId xmlns:a16="http://schemas.microsoft.com/office/drawing/2014/main" id="{5E79D60B-F22D-2AB1-EBF5-A00611269D49}"/>
              </a:ext>
            </a:extLst>
          </p:cNvPr>
          <p:cNvSpPr/>
          <p:nvPr/>
        </p:nvSpPr>
        <p:spPr>
          <a:xfrm>
            <a:off x="706286" y="2362971"/>
            <a:ext cx="5547360" cy="512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6">
            <a:extLst>
              <a:ext uri="{FF2B5EF4-FFF2-40B4-BE49-F238E27FC236}">
                <a16:creationId xmlns:a16="http://schemas.microsoft.com/office/drawing/2014/main" id="{62E05DD0-49CA-FBCF-BCB9-6457450A8863}"/>
              </a:ext>
            </a:extLst>
          </p:cNvPr>
          <p:cNvSpPr/>
          <p:nvPr/>
        </p:nvSpPr>
        <p:spPr>
          <a:xfrm>
            <a:off x="889166" y="2362971"/>
            <a:ext cx="51816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kern="0" spc="1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ЗАДАНИЯ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B6BB4141-B858-5D2C-0CFC-8F51F44D3C8A}"/>
              </a:ext>
            </a:extLst>
          </p:cNvPr>
          <p:cNvSpPr/>
          <p:nvPr/>
        </p:nvSpPr>
        <p:spPr>
          <a:xfrm>
            <a:off x="889166" y="2935995"/>
            <a:ext cx="518160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— кто, где, какие ресурсы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Отложите пока в сторону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8">
            <a:extLst>
              <a:ext uri="{FF2B5EF4-FFF2-40B4-BE49-F238E27FC236}">
                <a16:creationId xmlns:a16="http://schemas.microsoft.com/office/drawing/2014/main" id="{7D901382-16AF-E253-8FC7-C243FAB5442A}"/>
              </a:ext>
            </a:extLst>
          </p:cNvPr>
          <p:cNvSpPr/>
          <p:nvPr/>
        </p:nvSpPr>
        <p:spPr>
          <a:xfrm>
            <a:off x="6619406" y="2362971"/>
            <a:ext cx="5303520" cy="3840480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9">
            <a:extLst>
              <a:ext uri="{FF2B5EF4-FFF2-40B4-BE49-F238E27FC236}">
                <a16:creationId xmlns:a16="http://schemas.microsoft.com/office/drawing/2014/main" id="{40AE93DF-4836-6C4B-BC1D-568E237AE9BD}"/>
              </a:ext>
            </a:extLst>
          </p:cNvPr>
          <p:cNvSpPr/>
          <p:nvPr/>
        </p:nvSpPr>
        <p:spPr>
          <a:xfrm>
            <a:off x="6619406" y="2362971"/>
            <a:ext cx="5303520" cy="51206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10">
            <a:extLst>
              <a:ext uri="{FF2B5EF4-FFF2-40B4-BE49-F238E27FC236}">
                <a16:creationId xmlns:a16="http://schemas.microsoft.com/office/drawing/2014/main" id="{3F7E0C56-0D6D-38F0-0BBB-1538F5ABF663}"/>
              </a:ext>
            </a:extLst>
          </p:cNvPr>
          <p:cNvSpPr/>
          <p:nvPr/>
        </p:nvSpPr>
        <p:spPr>
          <a:xfrm>
            <a:off x="6802286" y="2362971"/>
            <a:ext cx="51816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kern="0" spc="1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ПЛАНИРОВАНИЯ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11">
            <a:extLst>
              <a:ext uri="{FF2B5EF4-FFF2-40B4-BE49-F238E27FC236}">
                <a16:creationId xmlns:a16="http://schemas.microsoft.com/office/drawing/2014/main" id="{296E813F-9357-D6AF-E1E3-0AE76B241B32}"/>
              </a:ext>
            </a:extLst>
          </p:cNvPr>
          <p:cNvSpPr/>
          <p:nvPr/>
        </p:nvSpPr>
        <p:spPr>
          <a:xfrm>
            <a:off x="6802286" y="2935995"/>
            <a:ext cx="518160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Дизайн — карточки с 1 по 7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Все семь используются в Сессиях 5 и 6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F779C945-200A-15A0-220D-1B09ACE49282}"/>
              </a:ext>
            </a:extLst>
          </p:cNvPr>
          <p:cNvSpPr/>
          <p:nvPr/>
        </p:nvSpPr>
        <p:spPr>
          <a:xfrm>
            <a:off x="6765710" y="3704091"/>
            <a:ext cx="5157216" cy="30480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5D4F6714-3748-1FB4-EADD-1FE0580AA4A8}"/>
              </a:ext>
            </a:extLst>
          </p:cNvPr>
          <p:cNvSpPr/>
          <p:nvPr/>
        </p:nvSpPr>
        <p:spPr>
          <a:xfrm>
            <a:off x="6838862" y="3704091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1. Выбор компетенций  ◀ СЕГОДНЯ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14">
            <a:extLst>
              <a:ext uri="{FF2B5EF4-FFF2-40B4-BE49-F238E27FC236}">
                <a16:creationId xmlns:a16="http://schemas.microsoft.com/office/drawing/2014/main" id="{8807CB25-B89C-6B78-CB7E-E0E56014C66D}"/>
              </a:ext>
            </a:extLst>
          </p:cNvPr>
          <p:cNvSpPr/>
          <p:nvPr/>
        </p:nvSpPr>
        <p:spPr>
          <a:xfrm>
            <a:off x="6765710" y="4033275"/>
            <a:ext cx="5157216" cy="30480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15">
            <a:extLst>
              <a:ext uri="{FF2B5EF4-FFF2-40B4-BE49-F238E27FC236}">
                <a16:creationId xmlns:a16="http://schemas.microsoft.com/office/drawing/2014/main" id="{D74FC3BD-4C7D-C5A7-3F55-20E40AE343C7}"/>
              </a:ext>
            </a:extLst>
          </p:cNvPr>
          <p:cNvSpPr/>
          <p:nvPr/>
        </p:nvSpPr>
        <p:spPr>
          <a:xfrm>
            <a:off x="6838862" y="4033275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2. Определение уровня компетенции  ◀ СЕГОДНЯ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16">
            <a:extLst>
              <a:ext uri="{FF2B5EF4-FFF2-40B4-BE49-F238E27FC236}">
                <a16:creationId xmlns:a16="http://schemas.microsoft.com/office/drawing/2014/main" id="{EA7B4BA3-2258-149D-0A21-403B49492A36}"/>
              </a:ext>
            </a:extLst>
          </p:cNvPr>
          <p:cNvSpPr/>
          <p:nvPr/>
        </p:nvSpPr>
        <p:spPr>
          <a:xfrm>
            <a:off x="6765710" y="4362459"/>
            <a:ext cx="5157216" cy="30480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17">
            <a:extLst>
              <a:ext uri="{FF2B5EF4-FFF2-40B4-BE49-F238E27FC236}">
                <a16:creationId xmlns:a16="http://schemas.microsoft.com/office/drawing/2014/main" id="{A3C08005-112F-8A4B-8E3C-D6A54942888B}"/>
              </a:ext>
            </a:extLst>
          </p:cNvPr>
          <p:cNvSpPr/>
          <p:nvPr/>
        </p:nvSpPr>
        <p:spPr>
          <a:xfrm>
            <a:off x="6838862" y="4362459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3. Выбор метода обучения  ◀ СЕГОДНЯ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18">
            <a:extLst>
              <a:ext uri="{FF2B5EF4-FFF2-40B4-BE49-F238E27FC236}">
                <a16:creationId xmlns:a16="http://schemas.microsoft.com/office/drawing/2014/main" id="{255AE019-FBA8-02D1-0529-B43B9AD76909}"/>
              </a:ext>
            </a:extLst>
          </p:cNvPr>
          <p:cNvSpPr/>
          <p:nvPr/>
        </p:nvSpPr>
        <p:spPr>
          <a:xfrm>
            <a:off x="6765710" y="4691643"/>
            <a:ext cx="5157216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19">
            <a:extLst>
              <a:ext uri="{FF2B5EF4-FFF2-40B4-BE49-F238E27FC236}">
                <a16:creationId xmlns:a16="http://schemas.microsoft.com/office/drawing/2014/main" id="{13DEE1C9-1A39-A371-BAD9-FCB0F9640B01}"/>
              </a:ext>
            </a:extLst>
          </p:cNvPr>
          <p:cNvSpPr/>
          <p:nvPr/>
        </p:nvSpPr>
        <p:spPr>
          <a:xfrm>
            <a:off x="6838862" y="4691643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4. Определение результатов обучения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20">
            <a:extLst>
              <a:ext uri="{FF2B5EF4-FFF2-40B4-BE49-F238E27FC236}">
                <a16:creationId xmlns:a16="http://schemas.microsoft.com/office/drawing/2014/main" id="{D17491BD-61A7-C308-E9CC-8DA46CC9CB01}"/>
              </a:ext>
            </a:extLst>
          </p:cNvPr>
          <p:cNvSpPr/>
          <p:nvPr/>
        </p:nvSpPr>
        <p:spPr>
          <a:xfrm>
            <a:off x="6765710" y="5020827"/>
            <a:ext cx="5157216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21">
            <a:extLst>
              <a:ext uri="{FF2B5EF4-FFF2-40B4-BE49-F238E27FC236}">
                <a16:creationId xmlns:a16="http://schemas.microsoft.com/office/drawing/2014/main" id="{70AE5419-1697-B9D1-87E2-1F096A43B32B}"/>
              </a:ext>
            </a:extLst>
          </p:cNvPr>
          <p:cNvSpPr/>
          <p:nvPr/>
        </p:nvSpPr>
        <p:spPr>
          <a:xfrm>
            <a:off x="6838862" y="5020827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5. Разработка оценивания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22">
            <a:extLst>
              <a:ext uri="{FF2B5EF4-FFF2-40B4-BE49-F238E27FC236}">
                <a16:creationId xmlns:a16="http://schemas.microsoft.com/office/drawing/2014/main" id="{1B88AA07-7206-5775-4994-C90AD9537B75}"/>
              </a:ext>
            </a:extLst>
          </p:cNvPr>
          <p:cNvSpPr/>
          <p:nvPr/>
        </p:nvSpPr>
        <p:spPr>
          <a:xfrm>
            <a:off x="6765710" y="5350011"/>
            <a:ext cx="5157216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23">
            <a:extLst>
              <a:ext uri="{FF2B5EF4-FFF2-40B4-BE49-F238E27FC236}">
                <a16:creationId xmlns:a16="http://schemas.microsoft.com/office/drawing/2014/main" id="{82BC8DF8-E886-CAFA-394E-45D656E00E4C}"/>
              </a:ext>
            </a:extLst>
          </p:cNvPr>
          <p:cNvSpPr/>
          <p:nvPr/>
        </p:nvSpPr>
        <p:spPr>
          <a:xfrm>
            <a:off x="6838862" y="5350011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6. Планирование последовательности обучения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24">
            <a:extLst>
              <a:ext uri="{FF2B5EF4-FFF2-40B4-BE49-F238E27FC236}">
                <a16:creationId xmlns:a16="http://schemas.microsoft.com/office/drawing/2014/main" id="{4B4E8635-D6FE-0A43-CD3E-04ADC66FC038}"/>
              </a:ext>
            </a:extLst>
          </p:cNvPr>
          <p:cNvSpPr/>
          <p:nvPr/>
        </p:nvSpPr>
        <p:spPr>
          <a:xfrm>
            <a:off x="6765710" y="5679195"/>
            <a:ext cx="5157216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25">
            <a:extLst>
              <a:ext uri="{FF2B5EF4-FFF2-40B4-BE49-F238E27FC236}">
                <a16:creationId xmlns:a16="http://schemas.microsoft.com/office/drawing/2014/main" id="{4A4E9D5C-BDC4-502F-C50A-BBBB9F76A8BE}"/>
              </a:ext>
            </a:extLst>
          </p:cNvPr>
          <p:cNvSpPr/>
          <p:nvPr/>
        </p:nvSpPr>
        <p:spPr>
          <a:xfrm>
            <a:off x="6838862" y="5679195"/>
            <a:ext cx="50596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7. Разработка для переноса знаний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26">
            <a:extLst>
              <a:ext uri="{FF2B5EF4-FFF2-40B4-BE49-F238E27FC236}">
                <a16:creationId xmlns:a16="http://schemas.microsoft.com/office/drawing/2014/main" id="{8388B932-0EF2-FB09-598E-735131666A38}"/>
              </a:ext>
            </a:extLst>
          </p:cNvPr>
          <p:cNvSpPr/>
          <p:nvPr/>
        </p:nvSpPr>
        <p:spPr>
          <a:xfrm>
            <a:off x="706286" y="6325371"/>
            <a:ext cx="1121664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Попросите участников найти в колоде карточки планирования и разложить их лицом вверх по порядку номеров на столе. Карточки задания отложить в сторону.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A623D-164D-629B-C38D-C22E20D2F2FC}"/>
              </a:ext>
            </a:extLst>
          </p:cNvPr>
          <p:cNvSpPr txBox="1"/>
          <p:nvPr/>
        </p:nvSpPr>
        <p:spPr>
          <a:xfrm>
            <a:off x="706286" y="2278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spc="150" noProof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Начало разработки SCAFFOLD дизайна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46065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EF42-726E-5D6E-E4D1-36E11EE8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67" noProof="1">
                <a:latin typeface="Georgia" pitchFamily="34" charset="0"/>
                <a:ea typeface="Georgia" pitchFamily="34" charset="-122"/>
                <a:cs typeface="Georgia" pitchFamily="34" charset="-120"/>
              </a:rPr>
              <a:t>Выбор компетенций</a:t>
            </a:r>
            <a:endParaRPr lang="ru-RU" sz="2667" noProof="1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F05B62C3-DE6B-E819-1F01-A42AAD065662}"/>
              </a:ext>
            </a:extLst>
          </p:cNvPr>
          <p:cNvSpPr/>
          <p:nvPr/>
        </p:nvSpPr>
        <p:spPr>
          <a:xfrm>
            <a:off x="635317" y="1388068"/>
            <a:ext cx="11216640" cy="2001944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E23DFB4F-CEE8-2EB9-A749-CFA75C2D7FBE}"/>
              </a:ext>
            </a:extLst>
          </p:cNvPr>
          <p:cNvSpPr/>
          <p:nvPr/>
        </p:nvSpPr>
        <p:spPr>
          <a:xfrm>
            <a:off x="635317" y="1388068"/>
            <a:ext cx="121920" cy="2001944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DF6EA5D-A28E-F8CA-6808-FDC434E9A7E3}"/>
              </a:ext>
            </a:extLst>
          </p:cNvPr>
          <p:cNvSpPr/>
          <p:nvPr/>
        </p:nvSpPr>
        <p:spPr>
          <a:xfrm>
            <a:off x="1001077" y="1485604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за столом  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FDE806F-6976-1A4C-6B15-E55E1BFB122B}"/>
              </a:ext>
            </a:extLst>
          </p:cNvPr>
          <p:cNvSpPr/>
          <p:nvPr/>
        </p:nvSpPr>
        <p:spPr>
          <a:xfrm>
            <a:off x="1001077" y="1900132"/>
            <a:ext cx="10607040" cy="1219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вашем задании указана LifeComp как рамка компетенций и назван конкретный компетентностный пробел для вашей группы педагогов. Найдите карточки компетенций LifeComp — они лаймово-жёлтого цвета. Выберите две или три наиболее актуальные для группы в вашем задании. По каждой выбранной карточке напишите одно предложение: почему эта компетенция важна для данной конкретной группы педагогов в данном конкретном контексте?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1A7DF3D-F3B8-1556-2F25-05DB50FEE119}"/>
              </a:ext>
            </a:extLst>
          </p:cNvPr>
          <p:cNvSpPr/>
          <p:nvPr/>
        </p:nvSpPr>
        <p:spPr>
          <a:xfrm>
            <a:off x="635317" y="3519020"/>
            <a:ext cx="11216640" cy="91440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FA92E116-F75A-3FEA-D0B1-2E3B6DCB2B68}"/>
              </a:ext>
            </a:extLst>
          </p:cNvPr>
          <p:cNvSpPr/>
          <p:nvPr/>
        </p:nvSpPr>
        <p:spPr>
          <a:xfrm>
            <a:off x="879157" y="3579980"/>
            <a:ext cx="107289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Принцип разработки: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4C2D7A1-18AE-A75F-59C3-289CBA650FB9}"/>
              </a:ext>
            </a:extLst>
          </p:cNvPr>
          <p:cNvSpPr/>
          <p:nvPr/>
        </p:nvSpPr>
        <p:spPr>
          <a:xfrm>
            <a:off x="879157" y="3921356"/>
            <a:ext cx="107289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Выбор компетенции определяет всё последующее — метод обучения, оценивание, результат. Невозможно разработать компетентностно-ориентированную сессию, если сначала выбирать метод обучения.</a:t>
            </a:r>
            <a:endParaRPr lang="ru-RU" sz="15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3E715E59-A8AA-F731-DD37-9E4365A03398}"/>
              </a:ext>
            </a:extLst>
          </p:cNvPr>
          <p:cNvSpPr/>
          <p:nvPr/>
        </p:nvSpPr>
        <p:spPr>
          <a:xfrm>
            <a:off x="635317" y="4567532"/>
            <a:ext cx="11216640" cy="73152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3C94233F-F5CB-7D78-BFFF-405B64045645}"/>
              </a:ext>
            </a:extLst>
          </p:cNvPr>
          <p:cNvSpPr/>
          <p:nvPr/>
        </p:nvSpPr>
        <p:spPr>
          <a:xfrm>
            <a:off x="879157" y="4567532"/>
            <a:ext cx="10850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Разбор : Два стола делятся, какие карточки они выбрали и почему. Обратите внимание: одна и та же рамка даёт разные компетентностные выборы для разных групп педагогов.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76C754DF-164C-F990-804A-B61F6789FB36}"/>
              </a:ext>
            </a:extLst>
          </p:cNvPr>
          <p:cNvSpPr/>
          <p:nvPr/>
        </p:nvSpPr>
        <p:spPr>
          <a:xfrm>
            <a:off x="635317" y="5616236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20219690-EF65-E064-7785-D64F464F09A4}"/>
              </a:ext>
            </a:extLst>
          </p:cNvPr>
          <p:cNvSpPr/>
          <p:nvPr/>
        </p:nvSpPr>
        <p:spPr>
          <a:xfrm>
            <a:off x="635317" y="5616236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3.3 — ставить обучающегося в центр. Вопрос не в том, что вы хотите преподавать. А в том, что нужно развивать данной конкретной группе.</a:t>
            </a:r>
            <a:endParaRPr lang="ru-RU" sz="1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">
            <a:extLst>
              <a:ext uri="{FF2B5EF4-FFF2-40B4-BE49-F238E27FC236}">
                <a16:creationId xmlns:a16="http://schemas.microsoft.com/office/drawing/2014/main" id="{191F6436-33CA-4AF1-48E9-CE7E8E39BABF}"/>
              </a:ext>
            </a:extLst>
          </p:cNvPr>
          <p:cNvSpPr/>
          <p:nvPr/>
        </p:nvSpPr>
        <p:spPr>
          <a:xfrm>
            <a:off x="515816" y="1478180"/>
            <a:ext cx="11099408" cy="406691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1B1E9C-9D79-EEBC-6C3E-47654180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kern="0" spc="2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</a:rPr>
              <a:t>СЕССИЯ 1  ·  ОБЗОР</a:t>
            </a:r>
            <a:endParaRPr lang="ru-RU" noProof="1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81170028-90CE-F6A5-64B8-F1CB475AD4A4}"/>
              </a:ext>
            </a:extLst>
          </p:cNvPr>
          <p:cNvSpPr/>
          <p:nvPr/>
        </p:nvSpPr>
        <p:spPr>
          <a:xfrm>
            <a:off x="576776" y="1502564"/>
            <a:ext cx="1828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ВРЕМЯ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DB170009-C9E8-0D1C-C601-C16D43F92133}"/>
              </a:ext>
            </a:extLst>
          </p:cNvPr>
          <p:cNvSpPr/>
          <p:nvPr/>
        </p:nvSpPr>
        <p:spPr>
          <a:xfrm>
            <a:off x="2649416" y="1502564"/>
            <a:ext cx="6949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АКТИВНОСТЬ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A17FEC93-3992-7603-DE1E-0E78623827BF}"/>
              </a:ext>
            </a:extLst>
          </p:cNvPr>
          <p:cNvSpPr/>
          <p:nvPr/>
        </p:nvSpPr>
        <p:spPr>
          <a:xfrm>
            <a:off x="9181513" y="1502564"/>
            <a:ext cx="23164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133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ФОРМАТ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8B9AD89E-9C2C-AF7F-E55D-FDF8D58FB2D8}"/>
              </a:ext>
            </a:extLst>
          </p:cNvPr>
          <p:cNvSpPr/>
          <p:nvPr/>
        </p:nvSpPr>
        <p:spPr>
          <a:xfrm>
            <a:off x="515816" y="1953668"/>
            <a:ext cx="11099408" cy="82905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DD92F2E4-96A2-FBF7-9908-DCE397DEBB04}"/>
              </a:ext>
            </a:extLst>
          </p:cNvPr>
          <p:cNvSpPr/>
          <p:nvPr/>
        </p:nvSpPr>
        <p:spPr>
          <a:xfrm>
            <a:off x="576776" y="2014628"/>
            <a:ext cx="1828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09:30 – 09:40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9301DBE2-835C-9DB7-238C-9D90AE0F3A08}"/>
              </a:ext>
            </a:extLst>
          </p:cNvPr>
          <p:cNvSpPr/>
          <p:nvPr/>
        </p:nvSpPr>
        <p:spPr>
          <a:xfrm>
            <a:off x="2649416" y="2014628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с вводным вебинаром — что вы нам уже рассказали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FBD415E8-4477-7235-8552-7D6F6B3ECD86}"/>
              </a:ext>
            </a:extLst>
          </p:cNvPr>
          <p:cNvSpPr/>
          <p:nvPr/>
        </p:nvSpPr>
        <p:spPr>
          <a:xfrm>
            <a:off x="9181513" y="2014628"/>
            <a:ext cx="2316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Показ на пленарном заседании + краткое введение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38F82969-D734-5DD3-374B-FEA3783C07CE}"/>
              </a:ext>
            </a:extLst>
          </p:cNvPr>
          <p:cNvSpPr/>
          <p:nvPr/>
        </p:nvSpPr>
        <p:spPr>
          <a:xfrm>
            <a:off x="515816" y="2831492"/>
            <a:ext cx="11099408" cy="82905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A1A78FA5-82BB-F4B0-EA0E-5532962BBC5B}"/>
              </a:ext>
            </a:extLst>
          </p:cNvPr>
          <p:cNvSpPr/>
          <p:nvPr/>
        </p:nvSpPr>
        <p:spPr>
          <a:xfrm>
            <a:off x="576776" y="2892452"/>
            <a:ext cx="1828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09:40 – 10:10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DE14EE09-4F89-791A-CBDB-BBDF69781F97}"/>
              </a:ext>
            </a:extLst>
          </p:cNvPr>
          <p:cNvSpPr/>
          <p:nvPr/>
        </p:nvSpPr>
        <p:spPr>
          <a:xfrm>
            <a:off x="2649416" y="2892452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Основная активность — Сортировка свидетельств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B5F1854E-3843-6575-EF64-85B1EB01FEFD}"/>
              </a:ext>
            </a:extLst>
          </p:cNvPr>
          <p:cNvSpPr/>
          <p:nvPr/>
        </p:nvSpPr>
        <p:spPr>
          <a:xfrm>
            <a:off x="9181513" y="2892452"/>
            <a:ext cx="2316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Коллективное задание за столом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46575AC3-B4D7-EF91-1734-D31995E9452C}"/>
              </a:ext>
            </a:extLst>
          </p:cNvPr>
          <p:cNvSpPr/>
          <p:nvPr/>
        </p:nvSpPr>
        <p:spPr>
          <a:xfrm>
            <a:off x="515816" y="3709316"/>
            <a:ext cx="11099408" cy="82905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81EEC0CF-156C-4617-FA44-9AD58D3E6433}"/>
              </a:ext>
            </a:extLst>
          </p:cNvPr>
          <p:cNvSpPr/>
          <p:nvPr/>
        </p:nvSpPr>
        <p:spPr>
          <a:xfrm>
            <a:off x="576776" y="3770276"/>
            <a:ext cx="1828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10:10 – 10:30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78D14837-8CA2-693D-4A50-064341FE38E6}"/>
              </a:ext>
            </a:extLst>
          </p:cNvPr>
          <p:cNvSpPr/>
          <p:nvPr/>
        </p:nvSpPr>
        <p:spPr>
          <a:xfrm>
            <a:off x="2649416" y="3770276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с SCAFFOLD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8560E32F-4263-EE21-A076-9E96BEC2838F}"/>
              </a:ext>
            </a:extLst>
          </p:cNvPr>
          <p:cNvSpPr/>
          <p:nvPr/>
        </p:nvSpPr>
        <p:spPr>
          <a:xfrm>
            <a:off x="9181513" y="3770276"/>
            <a:ext cx="2316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Изучение карточек + метарефлексия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7">
            <a:extLst>
              <a:ext uri="{FF2B5EF4-FFF2-40B4-BE49-F238E27FC236}">
                <a16:creationId xmlns:a16="http://schemas.microsoft.com/office/drawing/2014/main" id="{BA36F572-7559-FCDE-61E1-7D6523A0C6B5}"/>
              </a:ext>
            </a:extLst>
          </p:cNvPr>
          <p:cNvSpPr/>
          <p:nvPr/>
        </p:nvSpPr>
        <p:spPr>
          <a:xfrm>
            <a:off x="515816" y="4587140"/>
            <a:ext cx="11099408" cy="82905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B7827D80-3680-A277-9894-4EA0D0F56380}"/>
              </a:ext>
            </a:extLst>
          </p:cNvPr>
          <p:cNvSpPr/>
          <p:nvPr/>
        </p:nvSpPr>
        <p:spPr>
          <a:xfrm>
            <a:off x="576776" y="4648100"/>
            <a:ext cx="1828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10:30 – 10:40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69F65939-6162-4CF6-96B4-BC17E1C7AD38}"/>
              </a:ext>
            </a:extLst>
          </p:cNvPr>
          <p:cNvSpPr/>
          <p:nvPr/>
        </p:nvSpPr>
        <p:spPr>
          <a:xfrm>
            <a:off x="2649416" y="4648100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Синтез — Спектр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FDA5AB2B-5A7C-BCEA-7BF6-C63CC45FA539}"/>
              </a:ext>
            </a:extLst>
          </p:cNvPr>
          <p:cNvSpPr/>
          <p:nvPr/>
        </p:nvSpPr>
        <p:spPr>
          <a:xfrm>
            <a:off x="9181513" y="4648100"/>
            <a:ext cx="2316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Обсуждение за столом + группировка на стене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1">
            <a:extLst>
              <a:ext uri="{FF2B5EF4-FFF2-40B4-BE49-F238E27FC236}">
                <a16:creationId xmlns:a16="http://schemas.microsoft.com/office/drawing/2014/main" id="{820B0952-F6FA-340C-1118-ECDA4900B5F2}"/>
              </a:ext>
            </a:extLst>
          </p:cNvPr>
          <p:cNvSpPr/>
          <p:nvPr/>
        </p:nvSpPr>
        <p:spPr>
          <a:xfrm>
            <a:off x="515816" y="5464964"/>
            <a:ext cx="11099408" cy="82905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2">
            <a:extLst>
              <a:ext uri="{FF2B5EF4-FFF2-40B4-BE49-F238E27FC236}">
                <a16:creationId xmlns:a16="http://schemas.microsoft.com/office/drawing/2014/main" id="{B1F86E44-8068-B9DF-EC85-719D1B2561E3}"/>
              </a:ext>
            </a:extLst>
          </p:cNvPr>
          <p:cNvSpPr/>
          <p:nvPr/>
        </p:nvSpPr>
        <p:spPr>
          <a:xfrm>
            <a:off x="576776" y="5525924"/>
            <a:ext cx="1828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10:40 – 10:45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75F018DC-9AF7-03C1-7FB9-18D3ACE6D809}"/>
              </a:ext>
            </a:extLst>
          </p:cNvPr>
          <p:cNvSpPr/>
          <p:nvPr/>
        </p:nvSpPr>
        <p:spPr>
          <a:xfrm>
            <a:off x="2649416" y="5525924"/>
            <a:ext cx="69494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Завершение с рефлексией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E209B5FF-AF87-83FE-DABB-D44D3DCC6597}"/>
              </a:ext>
            </a:extLst>
          </p:cNvPr>
          <p:cNvSpPr/>
          <p:nvPr/>
        </p:nvSpPr>
        <p:spPr>
          <a:xfrm>
            <a:off x="9181513" y="5525924"/>
            <a:ext cx="2316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Индивидуальная рефлексия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6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65DB-73D4-7214-3878-6C979064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Определение уровня компетенции</a:t>
            </a: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096CD97C-DCB4-0A85-FEAB-854621C6C1AD}"/>
              </a:ext>
            </a:extLst>
          </p:cNvPr>
          <p:cNvSpPr/>
          <p:nvPr/>
        </p:nvSpPr>
        <p:spPr>
          <a:xfrm>
            <a:off x="635317" y="1764323"/>
            <a:ext cx="11216640" cy="2786727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C5CD046F-9D8B-DE39-AEB9-906B4EF4EB12}"/>
              </a:ext>
            </a:extLst>
          </p:cNvPr>
          <p:cNvSpPr/>
          <p:nvPr/>
        </p:nvSpPr>
        <p:spPr>
          <a:xfrm>
            <a:off x="635317" y="1764323"/>
            <a:ext cx="121920" cy="2786727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EAF60B51-6EF6-9815-2FEF-BC952124D024}"/>
              </a:ext>
            </a:extLst>
          </p:cNvPr>
          <p:cNvSpPr/>
          <p:nvPr/>
        </p:nvSpPr>
        <p:spPr>
          <a:xfrm>
            <a:off x="1001077" y="1830056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5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за столами </a:t>
            </a:r>
            <a:endParaRPr lang="ru-RU" sz="25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0">
            <a:extLst>
              <a:ext uri="{FF2B5EF4-FFF2-40B4-BE49-F238E27FC236}">
                <a16:creationId xmlns:a16="http://schemas.microsoft.com/office/drawing/2014/main" id="{4D691B94-3663-52BF-863B-DE08C29DFA21}"/>
              </a:ext>
            </a:extLst>
          </p:cNvPr>
          <p:cNvSpPr/>
          <p:nvPr/>
        </p:nvSpPr>
        <p:spPr>
          <a:xfrm>
            <a:off x="635317" y="4812809"/>
            <a:ext cx="11216640" cy="755904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48E062D4-B3C6-90FE-742D-424140EF415C}"/>
              </a:ext>
            </a:extLst>
          </p:cNvPr>
          <p:cNvSpPr/>
          <p:nvPr/>
        </p:nvSpPr>
        <p:spPr>
          <a:xfrm>
            <a:off x="879157" y="4812809"/>
            <a:ext cx="1085088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с ИК 1: Диагностический момент — это первый момент тесной связи с практикой. Если ваша диагностика просит педагогов принести нечто реальное из их рабочего контекста, вы уже встроили ИК 1 в дизайн до того, как сессия по-настоящему началась.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41C35A-7416-221E-7B7B-79A01787358D}"/>
              </a:ext>
            </a:extLst>
          </p:cNvPr>
          <p:cNvSpPr txBox="1"/>
          <p:nvPr/>
        </p:nvSpPr>
        <p:spPr>
          <a:xfrm>
            <a:off x="635317" y="5789225"/>
            <a:ext cx="11216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noProof="1">
                <a:solidFill>
                  <a:schemeClr val="bg1"/>
                </a:solidFill>
              </a:rPr>
              <a:t>Сравните ваши идеи со столом-партнёром и выберите метод диагностического оценивания.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9A78ABB-D52E-A08C-1F33-8BDFCFFE7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077" y="2311604"/>
            <a:ext cx="1060704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вы знаете или можете обоснованно предположить об исходном уровне педагогов из вашего брифа? И как мог бы выглядеть короткий, активный диагностический момент в начале вашей сессии — нечто, что покажет вам, где находятся участники, и при этом не будет ощущаться как тест? Подумайте конкретно об этой группе. Вам нужно выяснить, что ваши обучающиеся знают, понимают и умеют делать в отношении LifeComp. Как вы это сделаете?</a:t>
            </a:r>
            <a:endParaRPr kumimoji="0" lang="ru-RU" sz="22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0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444B-6E39-18F7-CF2A-4E738205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31059"/>
            <a:ext cx="10994791" cy="1080120"/>
          </a:xfrm>
        </p:spPr>
        <p:txBody>
          <a:bodyPr>
            <a:normAutofit/>
          </a:bodyPr>
          <a:lstStyle/>
          <a:p>
            <a:r>
              <a:rPr lang="ru-RU" noProof="1"/>
              <a:t>Семь методов обучения SCAFFOLD: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1F55C179-D68E-A825-652F-D20D03BA8D9E}"/>
              </a:ext>
            </a:extLst>
          </p:cNvPr>
          <p:cNvSpPr/>
          <p:nvPr/>
        </p:nvSpPr>
        <p:spPr>
          <a:xfrm>
            <a:off x="635316" y="1311179"/>
            <a:ext cx="5547360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7AC424C0-1C3C-6CCB-B0A3-BD619A975306}"/>
              </a:ext>
            </a:extLst>
          </p:cNvPr>
          <p:cNvSpPr/>
          <p:nvPr/>
        </p:nvSpPr>
        <p:spPr>
          <a:xfrm>
            <a:off x="781620" y="1676939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FFBC1663-BF42-F952-5DC0-7A1E1C611004}"/>
              </a:ext>
            </a:extLst>
          </p:cNvPr>
          <p:cNvSpPr/>
          <p:nvPr/>
        </p:nvSpPr>
        <p:spPr>
          <a:xfrm>
            <a:off x="781620" y="1676939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03BA25BF-77D8-1181-3FD1-DEA8CA8FA752}"/>
              </a:ext>
            </a:extLst>
          </p:cNvPr>
          <p:cNvSpPr/>
          <p:nvPr/>
        </p:nvSpPr>
        <p:spPr>
          <a:xfrm>
            <a:off x="1427796" y="1384331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Проектно-ориентированное обучение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C6B1CE41-4F31-3F1D-5D31-698DA3B208B4}"/>
              </a:ext>
            </a:extLst>
          </p:cNvPr>
          <p:cNvSpPr/>
          <p:nvPr/>
        </p:nvSpPr>
        <p:spPr>
          <a:xfrm>
            <a:off x="1427796" y="1823243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Обучающиеся работают над реальной, протяжённой задачей, которая производит ощутимый результат для реальной аудитории.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E47B8A74-B019-7C0D-1FFE-36C92F054359}"/>
              </a:ext>
            </a:extLst>
          </p:cNvPr>
          <p:cNvSpPr/>
          <p:nvPr/>
        </p:nvSpPr>
        <p:spPr>
          <a:xfrm>
            <a:off x="635316" y="2676683"/>
            <a:ext cx="5547360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9">
            <a:extLst>
              <a:ext uri="{FF2B5EF4-FFF2-40B4-BE49-F238E27FC236}">
                <a16:creationId xmlns:a16="http://schemas.microsoft.com/office/drawing/2014/main" id="{CF4EAB7B-8808-4AB5-00E0-9DC1006D2272}"/>
              </a:ext>
            </a:extLst>
          </p:cNvPr>
          <p:cNvSpPr/>
          <p:nvPr/>
        </p:nvSpPr>
        <p:spPr>
          <a:xfrm>
            <a:off x="781620" y="3042443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A74BB9A1-76E9-8E4F-FB7B-27F34721D7A8}"/>
              </a:ext>
            </a:extLst>
          </p:cNvPr>
          <p:cNvSpPr/>
          <p:nvPr/>
        </p:nvSpPr>
        <p:spPr>
          <a:xfrm>
            <a:off x="781620" y="3042443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5D0423D4-D9BE-D44A-C1B9-469494505B94}"/>
              </a:ext>
            </a:extLst>
          </p:cNvPr>
          <p:cNvSpPr/>
          <p:nvPr/>
        </p:nvSpPr>
        <p:spPr>
          <a:xfrm>
            <a:off x="1427796" y="2749835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</a:rPr>
              <a:t>Личностно-ориентированное обучение</a:t>
            </a:r>
            <a:endParaRPr lang="ru-RU" sz="16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5BDB014E-019C-2890-EF1E-BFA5B0BEAA63}"/>
              </a:ext>
            </a:extLst>
          </p:cNvPr>
          <p:cNvSpPr/>
          <p:nvPr/>
        </p:nvSpPr>
        <p:spPr>
          <a:xfrm>
            <a:off x="1427796" y="3188747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Обучающиеся берут на себя ответственность за процесс обучения — ставят цели, направляют деятельность, оценивают прогресс.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3">
            <a:extLst>
              <a:ext uri="{FF2B5EF4-FFF2-40B4-BE49-F238E27FC236}">
                <a16:creationId xmlns:a16="http://schemas.microsoft.com/office/drawing/2014/main" id="{00F7A2B1-E350-474E-0C81-6F16BF9ECF09}"/>
              </a:ext>
            </a:extLst>
          </p:cNvPr>
          <p:cNvSpPr/>
          <p:nvPr/>
        </p:nvSpPr>
        <p:spPr>
          <a:xfrm>
            <a:off x="635316" y="4042187"/>
            <a:ext cx="5547360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4">
            <a:extLst>
              <a:ext uri="{FF2B5EF4-FFF2-40B4-BE49-F238E27FC236}">
                <a16:creationId xmlns:a16="http://schemas.microsoft.com/office/drawing/2014/main" id="{3D0A21C7-BEEB-95C0-460D-140AC65619F8}"/>
              </a:ext>
            </a:extLst>
          </p:cNvPr>
          <p:cNvSpPr/>
          <p:nvPr/>
        </p:nvSpPr>
        <p:spPr>
          <a:xfrm>
            <a:off x="781620" y="4407947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5">
            <a:extLst>
              <a:ext uri="{FF2B5EF4-FFF2-40B4-BE49-F238E27FC236}">
                <a16:creationId xmlns:a16="http://schemas.microsoft.com/office/drawing/2014/main" id="{71790BEF-0A1E-66D9-F804-B7600974538A}"/>
              </a:ext>
            </a:extLst>
          </p:cNvPr>
          <p:cNvSpPr/>
          <p:nvPr/>
        </p:nvSpPr>
        <p:spPr>
          <a:xfrm>
            <a:off x="781620" y="4407947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E8A65735-EFB9-8C6F-37B6-039B6035D13E}"/>
              </a:ext>
            </a:extLst>
          </p:cNvPr>
          <p:cNvSpPr/>
          <p:nvPr/>
        </p:nvSpPr>
        <p:spPr>
          <a:xfrm>
            <a:off x="1427796" y="4115339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Педагогика создания ценностей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BAFDEB60-4F70-2C8F-B7AE-120EEF3329CD}"/>
              </a:ext>
            </a:extLst>
          </p:cNvPr>
          <p:cNvSpPr/>
          <p:nvPr/>
        </p:nvSpPr>
        <p:spPr>
          <a:xfrm>
            <a:off x="1427796" y="4554251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Обучение производит нечто, имеющее реальную ценность для сообщества за пределами аудитории.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8">
            <a:extLst>
              <a:ext uri="{FF2B5EF4-FFF2-40B4-BE49-F238E27FC236}">
                <a16:creationId xmlns:a16="http://schemas.microsoft.com/office/drawing/2014/main" id="{332068EF-180D-8A34-9083-0E4C7A7B0B83}"/>
              </a:ext>
            </a:extLst>
          </p:cNvPr>
          <p:cNvSpPr/>
          <p:nvPr/>
        </p:nvSpPr>
        <p:spPr>
          <a:xfrm>
            <a:off x="635316" y="5407691"/>
            <a:ext cx="5547360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9">
            <a:extLst>
              <a:ext uri="{FF2B5EF4-FFF2-40B4-BE49-F238E27FC236}">
                <a16:creationId xmlns:a16="http://schemas.microsoft.com/office/drawing/2014/main" id="{D034BE4E-BFE5-E45F-623A-2C106D2F8C12}"/>
              </a:ext>
            </a:extLst>
          </p:cNvPr>
          <p:cNvSpPr/>
          <p:nvPr/>
        </p:nvSpPr>
        <p:spPr>
          <a:xfrm>
            <a:off x="781620" y="5773451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C6063FA1-6E88-9B9A-2109-CFC7F4B12726}"/>
              </a:ext>
            </a:extLst>
          </p:cNvPr>
          <p:cNvSpPr/>
          <p:nvPr/>
        </p:nvSpPr>
        <p:spPr>
          <a:xfrm>
            <a:off x="781620" y="5773451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A1A5E49F-F62F-D7AD-50E3-5A1CC7834F9B}"/>
              </a:ext>
            </a:extLst>
          </p:cNvPr>
          <p:cNvSpPr/>
          <p:nvPr/>
        </p:nvSpPr>
        <p:spPr>
          <a:xfrm>
            <a:off x="1427796" y="5480843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Обучение в сотрудничестве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55F0F1FB-2F10-8D63-8001-EF96D81DD2A0}"/>
              </a:ext>
            </a:extLst>
          </p:cNvPr>
          <p:cNvSpPr/>
          <p:nvPr/>
        </p:nvSpPr>
        <p:spPr>
          <a:xfrm>
            <a:off x="1427796" y="5919755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chemeClr val="bg1"/>
                </a:solidFill>
              </a:rPr>
              <a:t>Структурированные совместные задания, в которых взаимозависимость встроена в дизайн — отдельный человек не может добиться успеха в одиночку.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BC06D688-9ECE-661D-81BC-D9BDE2FDB29F}"/>
              </a:ext>
            </a:extLst>
          </p:cNvPr>
          <p:cNvSpPr/>
          <p:nvPr/>
        </p:nvSpPr>
        <p:spPr>
          <a:xfrm>
            <a:off x="6548436" y="1311179"/>
            <a:ext cx="5401056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4">
            <a:extLst>
              <a:ext uri="{FF2B5EF4-FFF2-40B4-BE49-F238E27FC236}">
                <a16:creationId xmlns:a16="http://schemas.microsoft.com/office/drawing/2014/main" id="{545C37C8-6F6C-64FA-30BB-DA9C64068B18}"/>
              </a:ext>
            </a:extLst>
          </p:cNvPr>
          <p:cNvSpPr/>
          <p:nvPr/>
        </p:nvSpPr>
        <p:spPr>
          <a:xfrm>
            <a:off x="6694740" y="1676939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4CF67966-18AE-2A9D-92CD-C3598E22693F}"/>
              </a:ext>
            </a:extLst>
          </p:cNvPr>
          <p:cNvSpPr/>
          <p:nvPr/>
        </p:nvSpPr>
        <p:spPr>
          <a:xfrm>
            <a:off x="6694740" y="1676939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5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1141B6B0-1FC2-3CEB-E1E8-B8260D16B145}"/>
              </a:ext>
            </a:extLst>
          </p:cNvPr>
          <p:cNvSpPr/>
          <p:nvPr/>
        </p:nvSpPr>
        <p:spPr>
          <a:xfrm>
            <a:off x="7340916" y="1384331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</a:rPr>
              <a:t>Обучение в игровой форме</a:t>
            </a:r>
            <a:endParaRPr lang="ru-RU" sz="16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29B26B1C-8315-EC9F-BC6F-0B3450BEEC4D}"/>
              </a:ext>
            </a:extLst>
          </p:cNvPr>
          <p:cNvSpPr/>
          <p:nvPr/>
        </p:nvSpPr>
        <p:spPr>
          <a:xfrm>
            <a:off x="7340916" y="1823243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Игры, симуляции и игровые структуры, которые делают аналитическое задание более увлекательным, не снижая его строгости.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8">
            <a:extLst>
              <a:ext uri="{FF2B5EF4-FFF2-40B4-BE49-F238E27FC236}">
                <a16:creationId xmlns:a16="http://schemas.microsoft.com/office/drawing/2014/main" id="{4C4A02A9-1143-3610-AD7E-DD8F9C9CD7A6}"/>
              </a:ext>
            </a:extLst>
          </p:cNvPr>
          <p:cNvSpPr/>
          <p:nvPr/>
        </p:nvSpPr>
        <p:spPr>
          <a:xfrm>
            <a:off x="6548436" y="2676683"/>
            <a:ext cx="5401056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1">
            <a:extLst>
              <a:ext uri="{FF2B5EF4-FFF2-40B4-BE49-F238E27FC236}">
                <a16:creationId xmlns:a16="http://schemas.microsoft.com/office/drawing/2014/main" id="{0A552C69-F7DE-537D-03C5-CE93804AF604}"/>
              </a:ext>
            </a:extLst>
          </p:cNvPr>
          <p:cNvSpPr/>
          <p:nvPr/>
        </p:nvSpPr>
        <p:spPr>
          <a:xfrm>
            <a:off x="7340916" y="2749835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Лабораторный метод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2">
            <a:extLst>
              <a:ext uri="{FF2B5EF4-FFF2-40B4-BE49-F238E27FC236}">
                <a16:creationId xmlns:a16="http://schemas.microsoft.com/office/drawing/2014/main" id="{4CC9B287-7C31-3219-45F2-6C3B8B88A929}"/>
              </a:ext>
            </a:extLst>
          </p:cNvPr>
          <p:cNvSpPr/>
          <p:nvPr/>
        </p:nvSpPr>
        <p:spPr>
          <a:xfrm>
            <a:off x="7340916" y="3188747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Участники учатся, экспериментируя, принимая решения, проверяя их по критериям и пересматривая.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33">
            <a:extLst>
              <a:ext uri="{FF2B5EF4-FFF2-40B4-BE49-F238E27FC236}">
                <a16:creationId xmlns:a16="http://schemas.microsoft.com/office/drawing/2014/main" id="{F8C2D1CB-E4C5-D14F-9A9D-A042D53AB15A}"/>
              </a:ext>
            </a:extLst>
          </p:cNvPr>
          <p:cNvSpPr/>
          <p:nvPr/>
        </p:nvSpPr>
        <p:spPr>
          <a:xfrm>
            <a:off x="6548436" y="4042187"/>
            <a:ext cx="5401056" cy="1243584"/>
          </a:xfrm>
          <a:prstGeom prst="rect">
            <a:avLst/>
          </a:prstGeom>
          <a:solidFill>
            <a:schemeClr val="accent2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4">
            <a:extLst>
              <a:ext uri="{FF2B5EF4-FFF2-40B4-BE49-F238E27FC236}">
                <a16:creationId xmlns:a16="http://schemas.microsoft.com/office/drawing/2014/main" id="{4D9ED6BC-6773-24A4-BDD3-4437D73CA3DF}"/>
              </a:ext>
            </a:extLst>
          </p:cNvPr>
          <p:cNvSpPr/>
          <p:nvPr/>
        </p:nvSpPr>
        <p:spPr>
          <a:xfrm>
            <a:off x="6694740" y="4407947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35">
            <a:extLst>
              <a:ext uri="{FF2B5EF4-FFF2-40B4-BE49-F238E27FC236}">
                <a16:creationId xmlns:a16="http://schemas.microsoft.com/office/drawing/2014/main" id="{D8784179-1731-583D-3D4B-5C8F5B04D5AD}"/>
              </a:ext>
            </a:extLst>
          </p:cNvPr>
          <p:cNvSpPr/>
          <p:nvPr/>
        </p:nvSpPr>
        <p:spPr>
          <a:xfrm>
            <a:off x="6694740" y="4407947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7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6">
            <a:extLst>
              <a:ext uri="{FF2B5EF4-FFF2-40B4-BE49-F238E27FC236}">
                <a16:creationId xmlns:a16="http://schemas.microsoft.com/office/drawing/2014/main" id="{628C4F27-D319-FE36-FD16-E0F6CBED4D7B}"/>
              </a:ext>
            </a:extLst>
          </p:cNvPr>
          <p:cNvSpPr/>
          <p:nvPr/>
        </p:nvSpPr>
        <p:spPr>
          <a:xfrm>
            <a:off x="7340916" y="4115339"/>
            <a:ext cx="460857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chemeClr val="bg1"/>
                </a:solidFill>
              </a:rPr>
              <a:t>Сервисное обучение</a:t>
            </a:r>
            <a:endParaRPr lang="ru-RU" sz="16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7">
            <a:extLst>
              <a:ext uri="{FF2B5EF4-FFF2-40B4-BE49-F238E27FC236}">
                <a16:creationId xmlns:a16="http://schemas.microsoft.com/office/drawing/2014/main" id="{282B8E0F-782A-C1D8-FC3A-ACA95C450384}"/>
              </a:ext>
            </a:extLst>
          </p:cNvPr>
          <p:cNvSpPr/>
          <p:nvPr/>
        </p:nvSpPr>
        <p:spPr>
          <a:xfrm>
            <a:off x="7340916" y="4554251"/>
            <a:ext cx="4608576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Обучение через структурированный вклад в сообщество с явной связью с профессиональной практикой.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24">
            <a:extLst>
              <a:ext uri="{FF2B5EF4-FFF2-40B4-BE49-F238E27FC236}">
                <a16:creationId xmlns:a16="http://schemas.microsoft.com/office/drawing/2014/main" id="{8169E68F-2690-38AA-91B5-4BD7F3E038F3}"/>
              </a:ext>
            </a:extLst>
          </p:cNvPr>
          <p:cNvSpPr/>
          <p:nvPr/>
        </p:nvSpPr>
        <p:spPr>
          <a:xfrm>
            <a:off x="6731316" y="3066827"/>
            <a:ext cx="463296" cy="463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25">
            <a:extLst>
              <a:ext uri="{FF2B5EF4-FFF2-40B4-BE49-F238E27FC236}">
                <a16:creationId xmlns:a16="http://schemas.microsoft.com/office/drawing/2014/main" id="{EA462046-D7A6-F62A-1300-1F9867FDEC10}"/>
              </a:ext>
            </a:extLst>
          </p:cNvPr>
          <p:cNvSpPr/>
          <p:nvPr/>
        </p:nvSpPr>
        <p:spPr>
          <a:xfrm>
            <a:off x="6731316" y="3050524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4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340B-3A31-0450-7611-B8FBEE46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167264"/>
            <a:ext cx="7815651" cy="1080120"/>
          </a:xfrm>
        </p:spPr>
        <p:txBody>
          <a:bodyPr/>
          <a:lstStyle/>
          <a:p>
            <a:r>
              <a:rPr lang="ru-RU" noProof="1"/>
              <a:t>Выбор метода обучения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2B5AD630-74A8-9D50-47B2-9F3274FDD64F}"/>
              </a:ext>
            </a:extLst>
          </p:cNvPr>
          <p:cNvSpPr/>
          <p:nvPr/>
        </p:nvSpPr>
        <p:spPr>
          <a:xfrm>
            <a:off x="487680" y="1247383"/>
            <a:ext cx="11460480" cy="2309423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7E1A22EE-2713-EFC5-069E-7E297E05F836}"/>
              </a:ext>
            </a:extLst>
          </p:cNvPr>
          <p:cNvSpPr/>
          <p:nvPr/>
        </p:nvSpPr>
        <p:spPr>
          <a:xfrm>
            <a:off x="487680" y="1247384"/>
            <a:ext cx="121920" cy="2309421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46DC72A8-264C-F541-0A48-DCA34C2F00C2}"/>
              </a:ext>
            </a:extLst>
          </p:cNvPr>
          <p:cNvSpPr/>
          <p:nvPr/>
        </p:nvSpPr>
        <p:spPr>
          <a:xfrm>
            <a:off x="853440" y="1344920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за столом 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D8FF4182-205B-43E4-C457-CF15EB7F327D}"/>
              </a:ext>
            </a:extLst>
          </p:cNvPr>
          <p:cNvSpPr/>
          <p:nvPr/>
        </p:nvSpPr>
        <p:spPr>
          <a:xfrm>
            <a:off x="853440" y="1759448"/>
            <a:ext cx="1085088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Рассмотрите каждую карточку метода обучения по двум критериям: активно ли она развивает компетенции LifeComp, выбранные в Карточке 1? И напрямую ли она адресует основной индикатор качества в вашем задании? Выберите один основной метод обучения (добавьте второй, если ваш дизайн этого требует). Запишите под Карточкой 3: какой метод вы выбрали, почему он развивает выявленные компетенции и почему он адресует ваш основной ИК. Будьте конкретны в отношении вашей группы педагогов.</a:t>
            </a:r>
            <a:endParaRPr lang="ru-RU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94D50B7C-0BE7-F9EF-29D7-BAD04B3F8CE8}"/>
              </a:ext>
            </a:extLst>
          </p:cNvPr>
          <p:cNvSpPr/>
          <p:nvPr/>
        </p:nvSpPr>
        <p:spPr>
          <a:xfrm>
            <a:off x="487680" y="3690919"/>
            <a:ext cx="5547360" cy="1048512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67446D7E-6A77-9E37-5FF5-E387297303B4}"/>
              </a:ext>
            </a:extLst>
          </p:cNvPr>
          <p:cNvSpPr/>
          <p:nvPr/>
        </p:nvSpPr>
        <p:spPr>
          <a:xfrm>
            <a:off x="670560" y="3751879"/>
            <a:ext cx="51816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Критерий 1:</a:t>
            </a:r>
            <a:endParaRPr lang="ru-RU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FACD040A-22A6-B3C7-04BA-7C83B9201BA6}"/>
              </a:ext>
            </a:extLst>
          </p:cNvPr>
          <p:cNvSpPr/>
          <p:nvPr/>
        </p:nvSpPr>
        <p:spPr>
          <a:xfrm>
            <a:off x="670560" y="4093255"/>
            <a:ext cx="5181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 ли он развивает компетенции LifeComp, выбранные в Карточке 1?</a:t>
            </a:r>
            <a:endParaRPr lang="ru-RU" sz="1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1D1E5734-FD7A-B119-93C7-3F5E1DC65648}"/>
              </a:ext>
            </a:extLst>
          </p:cNvPr>
          <p:cNvSpPr/>
          <p:nvPr/>
        </p:nvSpPr>
        <p:spPr>
          <a:xfrm>
            <a:off x="6400800" y="3690919"/>
            <a:ext cx="5547360" cy="1048512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106A4824-5AEF-A16A-3A21-52CA41D8B72C}"/>
              </a:ext>
            </a:extLst>
          </p:cNvPr>
          <p:cNvSpPr/>
          <p:nvPr/>
        </p:nvSpPr>
        <p:spPr>
          <a:xfrm>
            <a:off x="6583680" y="3751879"/>
            <a:ext cx="51816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Критерий 2:</a:t>
            </a:r>
            <a:endParaRPr lang="ru-RU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8F852A7A-FE60-9721-9A97-B7660643C6D8}"/>
              </a:ext>
            </a:extLst>
          </p:cNvPr>
          <p:cNvSpPr/>
          <p:nvPr/>
        </p:nvSpPr>
        <p:spPr>
          <a:xfrm>
            <a:off x="6583680" y="4093255"/>
            <a:ext cx="5181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Напрямую ли он адресует основной индикатор качества в вашем задании (ИК 1, 4 или 5)?</a:t>
            </a:r>
            <a:endParaRPr lang="ru-RU" sz="1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9D2DAFB0-9C1B-21FC-AA23-B8F90F8959F9}"/>
              </a:ext>
            </a:extLst>
          </p:cNvPr>
          <p:cNvSpPr/>
          <p:nvPr/>
        </p:nvSpPr>
        <p:spPr>
          <a:xfrm>
            <a:off x="487680" y="4944771"/>
            <a:ext cx="11460480" cy="1101389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FDB80786-0530-3BA6-1341-5EDEEC0FBE66}"/>
              </a:ext>
            </a:extLst>
          </p:cNvPr>
          <p:cNvSpPr/>
          <p:nvPr/>
        </p:nvSpPr>
        <p:spPr>
          <a:xfrm>
            <a:off x="731520" y="4891431"/>
            <a:ext cx="107289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Разбор: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5D94F994-30AA-07A5-8345-23D0A37DC87D}"/>
              </a:ext>
            </a:extLst>
          </p:cNvPr>
          <p:cNvSpPr/>
          <p:nvPr/>
        </p:nvSpPr>
        <p:spPr>
          <a:xfrm>
            <a:off x="731520" y="5334915"/>
            <a:ext cx="107289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Быстрый раунд — каждый стол называет выбранный метод (90 секунд). Затем один стол из каждого задания даёт одну причину. Суть: разные задания привели к разным выборам или к одному выбору по разным причинам. Важно то, можете ли вы объяснить связь одним предложением.</a:t>
            </a:r>
            <a:endParaRPr lang="ru-RU" sz="1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583B7111-9E38-D093-D583-FCF605C1A1F8}"/>
              </a:ext>
            </a:extLst>
          </p:cNvPr>
          <p:cNvSpPr/>
          <p:nvPr/>
        </p:nvSpPr>
        <p:spPr>
          <a:xfrm>
            <a:off x="487680" y="6176163"/>
            <a:ext cx="1146048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9C9E2EA4-1C41-2E5E-3684-B759E0CD5C5B}"/>
              </a:ext>
            </a:extLst>
          </p:cNvPr>
          <p:cNvSpPr/>
          <p:nvPr/>
        </p:nvSpPr>
        <p:spPr>
          <a:xfrm>
            <a:off x="487680" y="6176163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Метод обучения 4.6 — Лабораторное обучение. Участники экспериментируют с карточками, принимают решения, проверяют их по критериям и пересматривают. Это то же самое, что вы просите делать участников своего профессионального развития педагогов.</a:t>
            </a:r>
            <a:endParaRPr lang="ru-RU" sz="1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31FD-F128-5282-CEA9-254F53E2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515029"/>
            <a:ext cx="9862636" cy="1080120"/>
          </a:xfrm>
        </p:spPr>
        <p:txBody>
          <a:bodyPr>
            <a:normAutofit/>
          </a:bodyPr>
          <a:lstStyle/>
          <a:p>
            <a:r>
              <a:rPr lang="ru-RU" noProof="1">
                <a:latin typeface="Arial" panose="020B0604020202020204" pitchFamily="34" charset="0"/>
              </a:rPr>
              <a:t>Напишите логику разработки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D64268B1-4776-F5CB-4FFC-4F4408E9026D}"/>
              </a:ext>
            </a:extLst>
          </p:cNvPr>
          <p:cNvSpPr/>
          <p:nvPr/>
        </p:nvSpPr>
        <p:spPr>
          <a:xfrm>
            <a:off x="635316" y="1595149"/>
            <a:ext cx="11216640" cy="26530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716EB79C-621B-64FF-3A0E-110BABAD5969}"/>
              </a:ext>
            </a:extLst>
          </p:cNvPr>
          <p:cNvSpPr/>
          <p:nvPr/>
        </p:nvSpPr>
        <p:spPr>
          <a:xfrm>
            <a:off x="879156" y="1680493"/>
            <a:ext cx="107289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b="1" kern="0" spc="133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Связующее предложение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F689E6D8-73D4-EBF4-37F5-761BA1791997}"/>
              </a:ext>
            </a:extLst>
          </p:cNvPr>
          <p:cNvSpPr/>
          <p:nvPr/>
        </p:nvSpPr>
        <p:spPr>
          <a:xfrm>
            <a:off x="879156" y="2046253"/>
            <a:ext cx="107289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"Мы разрабатываем сессию, которая развивает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62F5A680-93A9-5CA6-2273-5493ED6B5D9D}"/>
              </a:ext>
            </a:extLst>
          </p:cNvPr>
          <p:cNvSpPr/>
          <p:nvPr/>
        </p:nvSpPr>
        <p:spPr>
          <a:xfrm>
            <a:off x="1122996" y="2472973"/>
            <a:ext cx="104851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i="1" noProof="1">
                <a:solidFill>
                  <a:srgbClr val="039AA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[выбранные компетенции — Карточка 1] 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1CC13D73-EB13-B1C9-FF85-D308D5E1B1B3}"/>
              </a:ext>
            </a:extLst>
          </p:cNvPr>
          <p:cNvSpPr/>
          <p:nvPr/>
        </p:nvSpPr>
        <p:spPr>
          <a:xfrm>
            <a:off x="1122996" y="2777773"/>
            <a:ext cx="104851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для [группа педагогов из вашего задания], 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017D2F5C-30B7-F257-DB6B-89A77C3CF1A6}"/>
              </a:ext>
            </a:extLst>
          </p:cNvPr>
          <p:cNvSpPr/>
          <p:nvPr/>
        </p:nvSpPr>
        <p:spPr>
          <a:xfrm>
            <a:off x="1122996" y="3082573"/>
            <a:ext cx="104851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которые находятся на [исходный уровень — Карточка 2], 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436D6754-471A-0728-41F5-E340B9E3EE35}"/>
              </a:ext>
            </a:extLst>
          </p:cNvPr>
          <p:cNvSpPr/>
          <p:nvPr/>
        </p:nvSpPr>
        <p:spPr>
          <a:xfrm>
            <a:off x="1122996" y="3387373"/>
            <a:ext cx="104851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i="1" noProof="1">
                <a:solidFill>
                  <a:srgbClr val="039AA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с использованием [метод обучения — Карточка 3]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17CD4B24-49AB-7FF2-0296-5AECAFF0FD55}"/>
              </a:ext>
            </a:extLst>
          </p:cNvPr>
          <p:cNvSpPr/>
          <p:nvPr/>
        </p:nvSpPr>
        <p:spPr>
          <a:xfrm>
            <a:off x="1122996" y="3692173"/>
            <a:ext cx="104851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noProof="1">
                <a:solidFill>
                  <a:schemeClr val="tx2"/>
                </a:solidFill>
              </a:rPr>
              <a:t>что [причина, связывающая компетенции, группу и основной ИК].»</a:t>
            </a:r>
            <a:endParaRPr lang="ru-RU" sz="2000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A6770CB4-BCCE-4A91-EF24-31595DDA1E1C}"/>
              </a:ext>
            </a:extLst>
          </p:cNvPr>
          <p:cNvSpPr/>
          <p:nvPr/>
        </p:nvSpPr>
        <p:spPr>
          <a:xfrm>
            <a:off x="635316" y="4960903"/>
            <a:ext cx="110947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33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Это предложение — ваша логика разработки. Если вы не можете написать его чётко, один из трёх ваших выборов требует пересмотра до Сессии 6.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13B26824-CBCE-89EC-B28D-51D1375B7EFE}"/>
              </a:ext>
            </a:extLst>
          </p:cNvPr>
          <p:cNvSpPr/>
          <p:nvPr/>
        </p:nvSpPr>
        <p:spPr>
          <a:xfrm>
            <a:off x="635316" y="5720313"/>
            <a:ext cx="11216640" cy="73152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5C24EDA2-892A-E5E7-EB12-2598D4C25D05}"/>
              </a:ext>
            </a:extLst>
          </p:cNvPr>
          <p:cNvSpPr/>
          <p:nvPr/>
        </p:nvSpPr>
        <p:spPr>
          <a:xfrm>
            <a:off x="879156" y="5720313"/>
            <a:ext cx="10850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Сессия 6 строит оставшиеся четыре карточки планирования на основе этого предложения. </a:t>
            </a:r>
          </a:p>
          <a:p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Сессия 7: пара столов, работающих над одним заданием, сравнивает, как каждый подошёл к одному и тому же заданию.</a:t>
            </a:r>
            <a:endParaRPr lang="ru-RU" sz="15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4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>
            <a:extLst>
              <a:ext uri="{FF2B5EF4-FFF2-40B4-BE49-F238E27FC236}">
                <a16:creationId xmlns:a16="http://schemas.microsoft.com/office/drawing/2014/main" id="{A5779902-E6FC-B937-F8AF-D753E6309B6E}"/>
              </a:ext>
            </a:extLst>
          </p:cNvPr>
          <p:cNvSpPr/>
          <p:nvPr/>
        </p:nvSpPr>
        <p:spPr>
          <a:xfrm>
            <a:off x="609600" y="514350"/>
            <a:ext cx="11043684" cy="4339244"/>
          </a:xfrm>
          <a:prstGeom prst="rect">
            <a:avLst/>
          </a:prstGeom>
          <a:solidFill>
            <a:srgbClr val="0070C0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CC57EC1E-F09E-A79D-7B65-91B3A0D12818}"/>
              </a:ext>
            </a:extLst>
          </p:cNvPr>
          <p:cNvSpPr/>
          <p:nvPr/>
        </p:nvSpPr>
        <p:spPr>
          <a:xfrm>
            <a:off x="609599" y="514350"/>
            <a:ext cx="147249" cy="4339244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C9BF6897-F638-DC4E-4A06-D1FC2082598E}"/>
              </a:ext>
            </a:extLst>
          </p:cNvPr>
          <p:cNvSpPr/>
          <p:nvPr/>
        </p:nvSpPr>
        <p:spPr>
          <a:xfrm>
            <a:off x="975360" y="1302973"/>
            <a:ext cx="10368792" cy="22216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2200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Вы только что приняли три содержательных решения по разработке для конкретной группы педагогов. В типичном процессе планирования профессионального развития педагогов аналогичные решения принимаются за пять минут или вовсе не принимаются осознанно — это одна из главных причин, по которой профессиональное развитие педагогов оказывается типовым и пассивным.</a:t>
            </a:r>
            <a:endParaRPr lang="ru-RU" sz="2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A87AD040-630E-7A86-422E-EB36D21B8237}"/>
              </a:ext>
            </a:extLst>
          </p:cNvPr>
          <p:cNvSpPr/>
          <p:nvPr/>
        </p:nvSpPr>
        <p:spPr>
          <a:xfrm>
            <a:off x="975360" y="3304855"/>
            <a:ext cx="10368792" cy="9025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267" b="1" noProof="1">
                <a:solidFill>
                  <a:srgbClr val="E8940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Карточки планирования делают решения видимыми и осознанными.</a:t>
            </a:r>
            <a:endParaRPr lang="ru-RU" sz="2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BC21C039-D05E-7B00-ED86-103B3A6CE438}"/>
              </a:ext>
            </a:extLst>
          </p:cNvPr>
          <p:cNvSpPr/>
          <p:nvPr/>
        </p:nvSpPr>
        <p:spPr>
          <a:xfrm>
            <a:off x="975360" y="4084301"/>
            <a:ext cx="10368792" cy="6595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сессии 6 остальная часть замысла будет строиться на том, что вы начали здесь. 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3978EE05-C9F0-B1F1-2747-602918C83C73}"/>
              </a:ext>
            </a:extLst>
          </p:cNvPr>
          <p:cNvSpPr/>
          <p:nvPr/>
        </p:nvSpPr>
        <p:spPr>
          <a:xfrm>
            <a:off x="609600" y="4767895"/>
            <a:ext cx="11043684" cy="902563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36C205BF-891B-AFCF-2EEB-BC3E62E68141}"/>
              </a:ext>
            </a:extLst>
          </p:cNvPr>
          <p:cNvSpPr/>
          <p:nvPr/>
        </p:nvSpPr>
        <p:spPr>
          <a:xfrm>
            <a:off x="853439" y="4767895"/>
            <a:ext cx="10675561" cy="9025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остаются на столе на протяжении всего перерыва — не убирайте их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2D1E6440-C0EB-4FA9-0D37-F725CC95633E}"/>
              </a:ext>
            </a:extLst>
          </p:cNvPr>
          <p:cNvSpPr/>
          <p:nvPr/>
        </p:nvSpPr>
        <p:spPr>
          <a:xfrm>
            <a:off x="609600" y="5709140"/>
            <a:ext cx="11043684" cy="6074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ДАЛЕЕ: Сессия 6 — завершение карточек планирования 4–7 после перерыва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3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" name="Text 1"/>
          <p:cNvSpPr/>
          <p:nvPr/>
        </p:nvSpPr>
        <p:spPr>
          <a:xfrm>
            <a:off x="609600" y="0"/>
            <a:ext cx="1097280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kern="0" spc="267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СЕССИЯ 5  |  СПИСОК МАТЕРИАЛОВ</a:t>
            </a:r>
            <a:endParaRPr lang="ru-RU" sz="1867" noProof="1"/>
          </a:p>
        </p:txBody>
      </p:sp>
      <p:sp>
        <p:nvSpPr>
          <p:cNvPr id="4" name="Shape 2"/>
          <p:cNvSpPr/>
          <p:nvPr/>
        </p:nvSpPr>
        <p:spPr>
          <a:xfrm>
            <a:off x="365760" y="1219200"/>
            <a:ext cx="11460480" cy="62179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5" name="Shape 3"/>
          <p:cNvSpPr/>
          <p:nvPr/>
        </p:nvSpPr>
        <p:spPr>
          <a:xfrm>
            <a:off x="487680" y="136550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/>
          <p:cNvSpPr/>
          <p:nvPr/>
        </p:nvSpPr>
        <p:spPr>
          <a:xfrm>
            <a:off x="1036320" y="1219200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Колоды карточек SCAFFOLD</a:t>
            </a:r>
            <a:endParaRPr lang="ru-RU" sz="1467" noProof="1"/>
          </a:p>
        </p:txBody>
      </p:sp>
      <p:sp>
        <p:nvSpPr>
          <p:cNvPr id="7" name="Text 5"/>
          <p:cNvSpPr/>
          <p:nvPr/>
        </p:nvSpPr>
        <p:spPr>
          <a:xfrm>
            <a:off x="5059680" y="1219200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одной на стол — уже на месте с Дня 1</a:t>
            </a:r>
            <a:endParaRPr lang="ru-RU" sz="1400" noProof="1"/>
          </a:p>
        </p:txBody>
      </p:sp>
      <p:sp>
        <p:nvSpPr>
          <p:cNvPr id="8" name="Shape 6"/>
          <p:cNvSpPr/>
          <p:nvPr/>
        </p:nvSpPr>
        <p:spPr>
          <a:xfrm>
            <a:off x="365760" y="1914144"/>
            <a:ext cx="11460480" cy="62179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9" name="Shape 7"/>
          <p:cNvSpPr/>
          <p:nvPr/>
        </p:nvSpPr>
        <p:spPr>
          <a:xfrm>
            <a:off x="487680" y="206044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0" name="Text 8"/>
          <p:cNvSpPr/>
          <p:nvPr/>
        </p:nvSpPr>
        <p:spPr>
          <a:xfrm>
            <a:off x="1036320" y="1914144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Распечатанные задания</a:t>
            </a:r>
            <a:endParaRPr lang="ru-RU" sz="1467" noProof="1"/>
          </a:p>
        </p:txBody>
      </p:sp>
      <p:sp>
        <p:nvSpPr>
          <p:cNvPr id="11" name="Text 9"/>
          <p:cNvSpPr/>
          <p:nvPr/>
        </p:nvSpPr>
        <p:spPr>
          <a:xfrm>
            <a:off x="5059680" y="1914144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одному на участника — правильное задание заранее размещено до 09:15. Не смешивайте задания за одним столом.</a:t>
            </a:r>
            <a:endParaRPr lang="ru-RU" sz="1400" noProof="1"/>
          </a:p>
        </p:txBody>
      </p:sp>
      <p:sp>
        <p:nvSpPr>
          <p:cNvPr id="12" name="Shape 10"/>
          <p:cNvSpPr/>
          <p:nvPr/>
        </p:nvSpPr>
        <p:spPr>
          <a:xfrm>
            <a:off x="365760" y="2609088"/>
            <a:ext cx="11460480" cy="62179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3" name="Shape 11"/>
          <p:cNvSpPr/>
          <p:nvPr/>
        </p:nvSpPr>
        <p:spPr>
          <a:xfrm>
            <a:off x="487680" y="275539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4" name="Text 12"/>
          <p:cNvSpPr/>
          <p:nvPr/>
        </p:nvSpPr>
        <p:spPr>
          <a:xfrm>
            <a:off x="1036320" y="2609088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Справочный лист карточек планирования</a:t>
            </a:r>
            <a:endParaRPr lang="ru-RU" sz="1467" noProof="1"/>
          </a:p>
        </p:txBody>
      </p:sp>
      <p:sp>
        <p:nvSpPr>
          <p:cNvPr id="15" name="Text 13"/>
          <p:cNvSpPr/>
          <p:nvPr/>
        </p:nvSpPr>
        <p:spPr>
          <a:xfrm>
            <a:off x="5059680" y="2609088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одному на стол, А5 ламинированный — семь названий карточек планирования по порядку</a:t>
            </a:r>
            <a:endParaRPr lang="ru-RU" sz="1400" noProof="1"/>
          </a:p>
        </p:txBody>
      </p:sp>
      <p:sp>
        <p:nvSpPr>
          <p:cNvPr id="16" name="Shape 14"/>
          <p:cNvSpPr/>
          <p:nvPr/>
        </p:nvSpPr>
        <p:spPr>
          <a:xfrm>
            <a:off x="365760" y="3304032"/>
            <a:ext cx="11460480" cy="62179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7" name="Shape 15"/>
          <p:cNvSpPr/>
          <p:nvPr/>
        </p:nvSpPr>
        <p:spPr>
          <a:xfrm>
            <a:off x="487680" y="3450336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8" name="Text 16"/>
          <p:cNvSpPr/>
          <p:nvPr/>
        </p:nvSpPr>
        <p:spPr>
          <a:xfrm>
            <a:off x="1036320" y="3304032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Ручки</a:t>
            </a:r>
            <a:endParaRPr lang="ru-RU" sz="1467" noProof="1"/>
          </a:p>
        </p:txBody>
      </p:sp>
      <p:sp>
        <p:nvSpPr>
          <p:cNvPr id="19" name="Text 17"/>
          <p:cNvSpPr/>
          <p:nvPr/>
        </p:nvSpPr>
        <p:spPr>
          <a:xfrm>
            <a:off x="5059680" y="3304032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столах</a:t>
            </a:r>
            <a:endParaRPr lang="ru-RU" sz="1400" noProof="1"/>
          </a:p>
        </p:txBody>
      </p:sp>
      <p:sp>
        <p:nvSpPr>
          <p:cNvPr id="20" name="Shape 18"/>
          <p:cNvSpPr/>
          <p:nvPr/>
        </p:nvSpPr>
        <p:spPr>
          <a:xfrm>
            <a:off x="365760" y="3998976"/>
            <a:ext cx="11460480" cy="62179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1" name="Shape 19"/>
          <p:cNvSpPr/>
          <p:nvPr/>
        </p:nvSpPr>
        <p:spPr>
          <a:xfrm>
            <a:off x="487680" y="414528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2" name="Text 20"/>
          <p:cNvSpPr/>
          <p:nvPr/>
        </p:nvSpPr>
        <p:spPr>
          <a:xfrm>
            <a:off x="1036320" y="3998976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Структура Дня 2</a:t>
            </a:r>
            <a:endParaRPr lang="ru-RU" sz="1467" noProof="1"/>
          </a:p>
        </p:txBody>
      </p:sp>
      <p:sp>
        <p:nvSpPr>
          <p:cNvPr id="23" name="Text 21"/>
          <p:cNvSpPr/>
          <p:nvPr/>
        </p:nvSpPr>
        <p:spPr>
          <a:xfrm>
            <a:off x="5059680" y="3998976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Показывать при открытии сессии</a:t>
            </a:r>
            <a:endParaRPr lang="ru-RU" sz="1400" noProof="1"/>
          </a:p>
        </p:txBody>
      </p:sp>
      <p:sp>
        <p:nvSpPr>
          <p:cNvPr id="24" name="Shape 22"/>
          <p:cNvSpPr/>
          <p:nvPr/>
        </p:nvSpPr>
        <p:spPr>
          <a:xfrm>
            <a:off x="365760" y="4693920"/>
            <a:ext cx="11460480" cy="62179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5" name="Shape 23"/>
          <p:cNvSpPr/>
          <p:nvPr/>
        </p:nvSpPr>
        <p:spPr>
          <a:xfrm>
            <a:off x="487680" y="484022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6" name="Text 24"/>
          <p:cNvSpPr/>
          <p:nvPr/>
        </p:nvSpPr>
        <p:spPr>
          <a:xfrm>
            <a:off x="1036320" y="4693920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семь названий методов обучения</a:t>
            </a:r>
            <a:endParaRPr lang="ru-RU" sz="1467" noProof="1"/>
          </a:p>
        </p:txBody>
      </p:sp>
      <p:sp>
        <p:nvSpPr>
          <p:cNvPr id="27" name="Text 25"/>
          <p:cNvSpPr/>
          <p:nvPr/>
        </p:nvSpPr>
        <p:spPr>
          <a:xfrm>
            <a:off x="5059680" y="4693920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однострочными описаниями — для задания по Карточке 3</a:t>
            </a:r>
            <a:endParaRPr lang="ru-RU" sz="1400" noProof="1"/>
          </a:p>
        </p:txBody>
      </p:sp>
      <p:sp>
        <p:nvSpPr>
          <p:cNvPr id="28" name="Shape 26"/>
          <p:cNvSpPr/>
          <p:nvPr/>
        </p:nvSpPr>
        <p:spPr>
          <a:xfrm>
            <a:off x="365760" y="5388864"/>
            <a:ext cx="11460480" cy="62179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9" name="Shape 27"/>
          <p:cNvSpPr/>
          <p:nvPr/>
        </p:nvSpPr>
        <p:spPr>
          <a:xfrm>
            <a:off x="487680" y="553516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0" name="Text 28"/>
          <p:cNvSpPr/>
          <p:nvPr/>
        </p:nvSpPr>
        <p:spPr>
          <a:xfrm>
            <a:off x="1036320" y="5388864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Напоминание о парах заданий</a:t>
            </a:r>
            <a:endParaRPr lang="ru-RU" sz="1467" noProof="1"/>
          </a:p>
        </p:txBody>
      </p:sp>
      <p:sp>
        <p:nvSpPr>
          <p:cNvPr id="31" name="Text 29"/>
          <p:cNvSpPr/>
          <p:nvPr/>
        </p:nvSpPr>
        <p:spPr>
          <a:xfrm>
            <a:off x="5059680" y="5388864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Размещено в передней части аудитории — столы знают, с каким столом они объединены для Сессии 7</a:t>
            </a:r>
            <a:endParaRPr lang="ru-RU" sz="1400" noProof="1"/>
          </a:p>
        </p:txBody>
      </p:sp>
      <p:sp>
        <p:nvSpPr>
          <p:cNvPr id="32" name="Shape 30"/>
          <p:cNvSpPr/>
          <p:nvPr/>
        </p:nvSpPr>
        <p:spPr>
          <a:xfrm>
            <a:off x="365760" y="6083808"/>
            <a:ext cx="11460480" cy="62179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3" name="Shape 31"/>
          <p:cNvSpPr/>
          <p:nvPr/>
        </p:nvSpPr>
        <p:spPr>
          <a:xfrm>
            <a:off x="487680" y="623011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4" name="Text 32"/>
          <p:cNvSpPr/>
          <p:nvPr/>
        </p:nvSpPr>
        <p:spPr>
          <a:xfrm>
            <a:off x="1036320" y="6083808"/>
            <a:ext cx="390144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 настенные материалы Дня 1</a:t>
            </a:r>
            <a:endParaRPr lang="ru-RU" sz="1467" noProof="1"/>
          </a:p>
        </p:txBody>
      </p:sp>
      <p:sp>
        <p:nvSpPr>
          <p:cNvPr id="35" name="Text 33"/>
          <p:cNvSpPr/>
          <p:nvPr/>
        </p:nvSpPr>
        <p:spPr>
          <a:xfrm>
            <a:off x="5059680" y="6083808"/>
            <a:ext cx="65836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Нетронуты и видны: Карты CPD COMPASS, стикеры с пробелами, группировка по спектру</a:t>
            </a:r>
            <a:endParaRPr lang="ru-RU" sz="1400" noProof="1"/>
          </a:p>
        </p:txBody>
      </p:sp>
      <p:sp>
        <p:nvSpPr>
          <p:cNvPr id="36" name="Shape 34"/>
          <p:cNvSpPr/>
          <p:nvPr/>
        </p:nvSpPr>
        <p:spPr>
          <a:xfrm>
            <a:off x="365760" y="6803136"/>
            <a:ext cx="11460480" cy="6096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687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9E92B-CD9D-8D78-FD42-4A5CACAEA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114BDF-B2EB-B3D8-6DBD-69CD2B2CF482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1C8E2BB-AECE-8611-1E7F-371146F1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08A4E4-FA6B-FB7D-66DE-1DC3C529C4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18E0E-5A2A-479B-8FF7-9F155E6642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229980-8CB0-D0BD-37B9-EC5E080A7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FD6477F-4823-8027-09E4-25705D04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CF59724B-AD56-F761-E9F5-40ABCD083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46E0991-E374-D60F-8947-314C00477313}"/>
              </a:ext>
            </a:extLst>
          </p:cNvPr>
          <p:cNvSpPr txBox="1"/>
          <p:nvPr/>
        </p:nvSpPr>
        <p:spPr>
          <a:xfrm>
            <a:off x="176045" y="2020180"/>
            <a:ext cx="7361854" cy="39203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10:30 – 10:55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</a:t>
            </a:r>
          </a:p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10:30 – 10:55 </a:t>
            </a:r>
          </a:p>
          <a:p>
            <a:endParaRPr lang="ru-RU" sz="32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429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9E8B-82DD-56CE-06A1-112F77244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D9E0047-94EF-8709-BB8C-9BA39AD7D6E7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06</a:t>
            </a:r>
            <a:endParaRPr lang="ru-RU" sz="42666" noProof="1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8C768CD-6C0E-492B-ECEF-44DA5EDBE5A9}"/>
              </a:ext>
            </a:extLst>
          </p:cNvPr>
          <p:cNvSpPr/>
          <p:nvPr/>
        </p:nvSpPr>
        <p:spPr>
          <a:xfrm>
            <a:off x="654178" y="1289539"/>
            <a:ext cx="101727" cy="28276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620CED2-0AA5-E6DF-8329-3E5A15C05C4A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Совместный воркшоп по разработке</a:t>
            </a:r>
            <a:endParaRPr lang="ru-RU" sz="3200" noProof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профессионального развития педагогов</a:t>
            </a:r>
            <a:endParaRPr lang="ru-RU" sz="3200" noProof="1">
              <a:solidFill>
                <a:prstClr val="black"/>
              </a:solidFill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739E3D6B-049E-9BD4-D716-7B8AC5C09BD3}"/>
              </a:ext>
            </a:extLst>
          </p:cNvPr>
          <p:cNvSpPr/>
          <p:nvPr/>
        </p:nvSpPr>
        <p:spPr>
          <a:xfrm>
            <a:off x="1015537" y="360507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34A1EC9-303A-88E5-EF1A-47F86D3220FB}"/>
              </a:ext>
            </a:extLst>
          </p:cNvPr>
          <p:cNvSpPr/>
          <p:nvPr/>
        </p:nvSpPr>
        <p:spPr>
          <a:xfrm>
            <a:off x="1015537" y="360507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10:45 – 13:00  |  135 минут</a:t>
            </a:r>
            <a:endParaRPr lang="ru-RU" sz="1867" noProof="1">
              <a:solidFill>
                <a:schemeClr val="accent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CF889E-E08B-ED25-14F7-D27F71D9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51580"/>
            <a:ext cx="10944225" cy="1080120"/>
          </a:xfrm>
        </p:spPr>
        <p:txBody>
          <a:bodyPr/>
          <a:lstStyle/>
          <a:p>
            <a:pPr algn="l"/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6</a:t>
            </a:r>
            <a:endParaRPr lang="ru-RU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144D5-AC4B-46AE-2048-C8D8E6B648D8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2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7B9DE2-A005-E0E0-76C5-8A16F12A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04" y="144272"/>
            <a:ext cx="7815651" cy="1080120"/>
          </a:xfrm>
        </p:spPr>
        <p:txBody>
          <a:bodyPr/>
          <a:lstStyle/>
          <a:p>
            <a:r>
              <a:rPr lang="ru-RU" noProof="1"/>
              <a:t>СЕССИЯ 6  |  ОБЗОР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A089891-56CE-31DB-F0F7-81762A12F060}"/>
              </a:ext>
            </a:extLst>
          </p:cNvPr>
          <p:cNvSpPr/>
          <p:nvPr/>
        </p:nvSpPr>
        <p:spPr>
          <a:xfrm>
            <a:off x="365760" y="1016000"/>
            <a:ext cx="1950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ВРЕМЯ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9307B96-22C8-E33C-8C34-085889561D9C}"/>
              </a:ext>
            </a:extLst>
          </p:cNvPr>
          <p:cNvSpPr/>
          <p:nvPr/>
        </p:nvSpPr>
        <p:spPr>
          <a:xfrm>
            <a:off x="2777067" y="1016000"/>
            <a:ext cx="6732693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АКТИВНОСТЬ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CC82D21-4B3B-D3ED-0D95-F242A5346CC9}"/>
              </a:ext>
            </a:extLst>
          </p:cNvPr>
          <p:cNvSpPr/>
          <p:nvPr/>
        </p:nvSpPr>
        <p:spPr>
          <a:xfrm>
            <a:off x="9753600" y="1016000"/>
            <a:ext cx="2072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ФОРМАТ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3BCA466F-E398-13E1-A118-346DD2E2A3B8}"/>
              </a:ext>
            </a:extLst>
          </p:cNvPr>
          <p:cNvSpPr/>
          <p:nvPr/>
        </p:nvSpPr>
        <p:spPr>
          <a:xfrm>
            <a:off x="426720" y="1503680"/>
            <a:ext cx="11582400" cy="63398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549F5EB5-2C58-9D4D-50E6-C7A3628729EE}"/>
              </a:ext>
            </a:extLst>
          </p:cNvPr>
          <p:cNvSpPr/>
          <p:nvPr/>
        </p:nvSpPr>
        <p:spPr>
          <a:xfrm>
            <a:off x="487680" y="1564640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10:45 – 10:49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A57DBDAF-146D-E912-2169-9F1541EB8904}"/>
              </a:ext>
            </a:extLst>
          </p:cNvPr>
          <p:cNvSpPr/>
          <p:nvPr/>
        </p:nvSpPr>
        <p:spPr>
          <a:xfrm>
            <a:off x="2682240" y="1564640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Мета-момент — демонстрация семи карточек, использованных для разработки этой сессии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B42A5881-014D-AB5C-8905-72E076B6AB38}"/>
              </a:ext>
            </a:extLst>
          </p:cNvPr>
          <p:cNvSpPr/>
          <p:nvPr/>
        </p:nvSpPr>
        <p:spPr>
          <a:xfrm>
            <a:off x="9753600" y="1564640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27B43ABD-F751-7D22-CCAE-5F9B9F1F635C}"/>
              </a:ext>
            </a:extLst>
          </p:cNvPr>
          <p:cNvSpPr/>
          <p:nvPr/>
        </p:nvSpPr>
        <p:spPr>
          <a:xfrm>
            <a:off x="426720" y="2198624"/>
            <a:ext cx="11582400" cy="63398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81AC8E04-2EC5-F33E-09ED-7EF2126FDFE2}"/>
              </a:ext>
            </a:extLst>
          </p:cNvPr>
          <p:cNvSpPr/>
          <p:nvPr/>
        </p:nvSpPr>
        <p:spPr>
          <a:xfrm>
            <a:off x="487680" y="2259584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10:49 – 10:55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8FAE1677-572C-86D1-03B4-F01B7BAB011A}"/>
              </a:ext>
            </a:extLst>
          </p:cNvPr>
          <p:cNvSpPr/>
          <p:nvPr/>
        </p:nvSpPr>
        <p:spPr>
          <a:xfrm>
            <a:off x="2682240" y="2259584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задания — установление контекста разработки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FDBBCB93-CB55-FA3E-043D-12B58D8CAA6C}"/>
              </a:ext>
            </a:extLst>
          </p:cNvPr>
          <p:cNvSpPr/>
          <p:nvPr/>
        </p:nvSpPr>
        <p:spPr>
          <a:xfrm>
            <a:off x="9753600" y="2259584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E41746D4-CBE8-18A7-09B8-2756F9F30F6F}"/>
              </a:ext>
            </a:extLst>
          </p:cNvPr>
          <p:cNvSpPr/>
          <p:nvPr/>
        </p:nvSpPr>
        <p:spPr>
          <a:xfrm>
            <a:off x="426720" y="2893568"/>
            <a:ext cx="11582400" cy="63398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3DDF8D2B-C01C-D600-0126-BC910A0001A0}"/>
              </a:ext>
            </a:extLst>
          </p:cNvPr>
          <p:cNvSpPr/>
          <p:nvPr/>
        </p:nvSpPr>
        <p:spPr>
          <a:xfrm>
            <a:off x="487680" y="2954528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10:55 – 11:55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CD548661-5C81-8B5C-F578-4355C4825D6A}"/>
              </a:ext>
            </a:extLst>
          </p:cNvPr>
          <p:cNvSpPr/>
          <p:nvPr/>
        </p:nvSpPr>
        <p:spPr>
          <a:xfrm>
            <a:off x="2682240" y="2954528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планирования 4, 5, 6 и 7 — завершение дизайна (с визитами тренеров по разработке)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C8C4365B-993C-691F-2AFC-8BF8BE35F947}"/>
              </a:ext>
            </a:extLst>
          </p:cNvPr>
          <p:cNvSpPr/>
          <p:nvPr/>
        </p:nvSpPr>
        <p:spPr>
          <a:xfrm>
            <a:off x="9753600" y="2954528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CF9A5A43-8BC7-168B-EDCC-5C3A7A82915D}"/>
              </a:ext>
            </a:extLst>
          </p:cNvPr>
          <p:cNvSpPr/>
          <p:nvPr/>
        </p:nvSpPr>
        <p:spPr>
          <a:xfrm>
            <a:off x="426720" y="3588512"/>
            <a:ext cx="11582400" cy="63398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B9BDA012-C855-601A-565E-20C7F95A96D8}"/>
              </a:ext>
            </a:extLst>
          </p:cNvPr>
          <p:cNvSpPr/>
          <p:nvPr/>
        </p:nvSpPr>
        <p:spPr>
          <a:xfrm>
            <a:off x="487680" y="3649472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~11:30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4D82D386-E1D6-1109-0F02-4635E03A29D9}"/>
              </a:ext>
            </a:extLst>
          </p:cNvPr>
          <p:cNvSpPr/>
          <p:nvPr/>
        </p:nvSpPr>
        <p:spPr>
          <a:xfrm>
            <a:off x="2682240" y="3649472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Вопрос-испытание середины сессии — размещается на карточке 5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050DD735-778E-4D06-F665-629E4F6FA28E}"/>
              </a:ext>
            </a:extLst>
          </p:cNvPr>
          <p:cNvSpPr/>
          <p:nvPr/>
        </p:nvSpPr>
        <p:spPr>
          <a:xfrm>
            <a:off x="9753600" y="3649472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Все столы (пауза)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3D34470C-6BDF-0411-A2EF-4AE223ACC966}"/>
              </a:ext>
            </a:extLst>
          </p:cNvPr>
          <p:cNvSpPr/>
          <p:nvPr/>
        </p:nvSpPr>
        <p:spPr>
          <a:xfrm>
            <a:off x="426720" y="4283456"/>
            <a:ext cx="11582400" cy="63398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46370164-9326-5F13-F5B8-A76A33ABC7C2}"/>
              </a:ext>
            </a:extLst>
          </p:cNvPr>
          <p:cNvSpPr/>
          <p:nvPr/>
        </p:nvSpPr>
        <p:spPr>
          <a:xfrm>
            <a:off x="487680" y="4344416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11:55 – 12:30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C8E0A549-DF6F-B20A-3D10-70BD38D36BDF}"/>
              </a:ext>
            </a:extLst>
          </p:cNvPr>
          <p:cNvSpPr/>
          <p:nvPr/>
        </p:nvSpPr>
        <p:spPr>
          <a:xfrm>
            <a:off x="2682240" y="4344416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Консолидация дизайна (20 мин) и подготовка к показу (15 мин)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81C9C730-C518-AE06-82B0-28BEE1C392F0}"/>
              </a:ext>
            </a:extLst>
          </p:cNvPr>
          <p:cNvSpPr/>
          <p:nvPr/>
        </p:nvSpPr>
        <p:spPr>
          <a:xfrm>
            <a:off x="9753600" y="4344416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Группы за столами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C5A5E342-1C56-AF07-118A-40F22A17757C}"/>
              </a:ext>
            </a:extLst>
          </p:cNvPr>
          <p:cNvSpPr/>
          <p:nvPr/>
        </p:nvSpPr>
        <p:spPr>
          <a:xfrm>
            <a:off x="426720" y="4978400"/>
            <a:ext cx="11582400" cy="63398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75247DB0-4FDC-5232-4A37-AA06DF416A90}"/>
              </a:ext>
            </a:extLst>
          </p:cNvPr>
          <p:cNvSpPr/>
          <p:nvPr/>
        </p:nvSpPr>
        <p:spPr>
          <a:xfrm>
            <a:off x="487680" y="5039360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12:30 – 12:45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03DB370B-2608-7544-E475-6F5F252ABB74}"/>
              </a:ext>
            </a:extLst>
          </p:cNvPr>
          <p:cNvSpPr/>
          <p:nvPr/>
        </p:nvSpPr>
        <p:spPr>
          <a:xfrm>
            <a:off x="2682240" y="5039360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Индивидуальная рефлексия — три предложения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9D5DD3AA-64FA-DD3D-5EF0-5CB38ECA996D}"/>
              </a:ext>
            </a:extLst>
          </p:cNvPr>
          <p:cNvSpPr/>
          <p:nvPr/>
        </p:nvSpPr>
        <p:spPr>
          <a:xfrm>
            <a:off x="9753600" y="5039360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29">
            <a:extLst>
              <a:ext uri="{FF2B5EF4-FFF2-40B4-BE49-F238E27FC236}">
                <a16:creationId xmlns:a16="http://schemas.microsoft.com/office/drawing/2014/main" id="{ADB192C8-D7FC-8463-E277-4E838D5EEC34}"/>
              </a:ext>
            </a:extLst>
          </p:cNvPr>
          <p:cNvSpPr/>
          <p:nvPr/>
        </p:nvSpPr>
        <p:spPr>
          <a:xfrm>
            <a:off x="426720" y="5673344"/>
            <a:ext cx="11582400" cy="63398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C673D0E8-077C-EF01-B7C6-F61E268673E4}"/>
              </a:ext>
            </a:extLst>
          </p:cNvPr>
          <p:cNvSpPr/>
          <p:nvPr/>
        </p:nvSpPr>
        <p:spPr>
          <a:xfrm>
            <a:off x="487680" y="5734304"/>
            <a:ext cx="1950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12:45 – 13:00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76CE3533-AEC7-B71B-974D-9458648486E5}"/>
              </a:ext>
            </a:extLst>
          </p:cNvPr>
          <p:cNvSpPr/>
          <p:nvPr/>
        </p:nvSpPr>
        <p:spPr>
          <a:xfrm>
            <a:off x="2682240" y="5734304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Заключительное слово фасилитатора и переход к обеду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32">
            <a:extLst>
              <a:ext uri="{FF2B5EF4-FFF2-40B4-BE49-F238E27FC236}">
                <a16:creationId xmlns:a16="http://schemas.microsoft.com/office/drawing/2014/main" id="{0378C114-B639-B3AE-8FC2-435C0AFA7DA7}"/>
              </a:ext>
            </a:extLst>
          </p:cNvPr>
          <p:cNvSpPr/>
          <p:nvPr/>
        </p:nvSpPr>
        <p:spPr>
          <a:xfrm>
            <a:off x="9753600" y="5734304"/>
            <a:ext cx="21945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1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1844-6E60-C752-97B3-BC4CAAC7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SCAFFOLD в действии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B4718EC8-74A3-E695-D05E-D41516E3AAED}"/>
              </a:ext>
            </a:extLst>
          </p:cNvPr>
          <p:cNvSpPr/>
          <p:nvPr/>
        </p:nvSpPr>
        <p:spPr>
          <a:xfrm>
            <a:off x="609600" y="1424367"/>
            <a:ext cx="10972800" cy="3169920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BE15FC4F-C408-E517-42DA-8C35750C2279}"/>
              </a:ext>
            </a:extLst>
          </p:cNvPr>
          <p:cNvSpPr/>
          <p:nvPr/>
        </p:nvSpPr>
        <p:spPr>
          <a:xfrm>
            <a:off x="609600" y="1424367"/>
            <a:ext cx="121920" cy="3169920"/>
          </a:xfrm>
          <a:prstGeom prst="rect">
            <a:avLst/>
          </a:prstGeom>
          <a:solidFill>
            <a:schemeClr val="accent4"/>
          </a:solidFill>
          <a:ln w="12700">
            <a:noFill/>
            <a:prstDash val="solid"/>
          </a:ln>
        </p:spPr>
        <p:txBody>
          <a:bodyPr/>
          <a:lstStyle/>
          <a:p>
            <a:endParaRPr lang="ru-RU" sz="24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F91B3085-1E63-700D-7BB9-0A31A25063E6}"/>
              </a:ext>
            </a:extLst>
          </p:cNvPr>
          <p:cNvSpPr/>
          <p:nvPr/>
        </p:nvSpPr>
        <p:spPr>
          <a:xfrm>
            <a:off x="1036320" y="1607247"/>
            <a:ext cx="10119360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2133" b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ходе этой сессии фасилитаторы будут сообщать вам, какие карточки SCAFFOLD они используют и почему.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55C16804-FA1E-09B5-C074-F7B2A8A32CD6}"/>
              </a:ext>
            </a:extLst>
          </p:cNvPr>
          <p:cNvSpPr/>
          <p:nvPr/>
        </p:nvSpPr>
        <p:spPr>
          <a:xfrm>
            <a:off x="1036320" y="2460687"/>
            <a:ext cx="1011936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8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Обращайте внимание на их выбор.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 будете использовать тот же подход при разработке собственной программы профессионального развития педагогов во 2-й день.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8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2A6E-58DB-C21B-BBE7-B84A79A8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FB65A-D824-3040-66E5-571BA6DD3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120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36AF19-4EA8-60E4-A548-AE14C995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932795" cy="1080120"/>
          </a:xfrm>
        </p:spPr>
        <p:txBody>
          <a:bodyPr/>
          <a:lstStyle/>
          <a:p>
            <a:r>
              <a:rPr lang="ru-RU" noProof="1"/>
              <a:t>Ожидаемые результаты (продолжение предыдущей сессии):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3CB99-08EA-E59E-F1C6-E6D1F2EE6E58}"/>
              </a:ext>
            </a:extLst>
          </p:cNvPr>
          <p:cNvSpPr txBox="1"/>
          <p:nvPr/>
        </p:nvSpPr>
        <p:spPr>
          <a:xfrm>
            <a:off x="635317" y="1745673"/>
            <a:ext cx="10645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noProof="1">
                <a:solidFill>
                  <a:schemeClr val="bg1"/>
                </a:solidFill>
              </a:rPr>
              <a:t>Разработать сессию профессионального развития педагогов с использованием SCAFFOLD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noProof="1">
                <a:solidFill>
                  <a:schemeClr val="bg1"/>
                </a:solidFill>
              </a:rPr>
              <a:t>Использовать SCAFFOLD для выявления пробелов в дизайне и содержании профессионального развития педагогов</a:t>
            </a:r>
          </a:p>
          <a:p>
            <a:pPr marL="342900" indent="-342900">
              <a:buFont typeface="+mj-lt"/>
              <a:buAutoNum type="arabicPeriod"/>
            </a:pPr>
            <a:endParaRPr lang="ru-RU" sz="2400" noProof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2400" noProof="1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CBCCB7-60D2-E0FB-031C-68750A592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93256"/>
              </p:ext>
            </p:extLst>
          </p:nvPr>
        </p:nvGraphicFramePr>
        <p:xfrm>
          <a:off x="623888" y="3612991"/>
          <a:ext cx="10933112" cy="365760"/>
        </p:xfrm>
        <a:graphic>
          <a:graphicData uri="http://schemas.openxmlformats.org/drawingml/2006/table">
            <a:tbl>
              <a:tblPr/>
              <a:tblGrid>
                <a:gridCol w="10933112">
                  <a:extLst>
                    <a:ext uri="{9D8B030D-6E8A-4147-A177-3AD203B41FA5}">
                      <a16:colId xmlns:a16="http://schemas.microsoft.com/office/drawing/2014/main" val="1613388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noProof="1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5945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875C63-EEAF-EFB0-59A2-F142BBFB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50439"/>
              </p:ext>
            </p:extLst>
          </p:nvPr>
        </p:nvGraphicFramePr>
        <p:xfrm>
          <a:off x="623888" y="3612991"/>
          <a:ext cx="10933112" cy="365760"/>
        </p:xfrm>
        <a:graphic>
          <a:graphicData uri="http://schemas.openxmlformats.org/drawingml/2006/table">
            <a:tbl>
              <a:tblPr/>
              <a:tblGrid>
                <a:gridCol w="10933112">
                  <a:extLst>
                    <a:ext uri="{9D8B030D-6E8A-4147-A177-3AD203B41FA5}">
                      <a16:colId xmlns:a16="http://schemas.microsoft.com/office/drawing/2014/main" val="778531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noProof="1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028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95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F764-C455-69C0-E87F-0D153AF6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35036"/>
            <a:ext cx="10621963" cy="1080120"/>
          </a:xfrm>
        </p:spPr>
        <p:txBody>
          <a:bodyPr>
            <a:normAutofit/>
          </a:bodyPr>
          <a:lstStyle/>
          <a:p>
            <a:r>
              <a:rPr lang="ru-RU" noProof="1"/>
              <a:t>Все семь карточек планирования — карточки 1–3 выполнены в Сессии 5  |  карточки 4–7 сегодня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02B32237-8DE5-2E8C-366E-FFD366345C16}"/>
              </a:ext>
            </a:extLst>
          </p:cNvPr>
          <p:cNvSpPr/>
          <p:nvPr/>
        </p:nvSpPr>
        <p:spPr>
          <a:xfrm>
            <a:off x="635317" y="1502564"/>
            <a:ext cx="5575499" cy="933795"/>
          </a:xfrm>
          <a:prstGeom prst="rect">
            <a:avLst/>
          </a:prstGeom>
          <a:solidFill>
            <a:srgbClr val="F0F4F6"/>
          </a:solidFill>
          <a:ln w="635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8361209E-9767-F204-A728-74551308CD8F}"/>
              </a:ext>
            </a:extLst>
          </p:cNvPr>
          <p:cNvSpPr/>
          <p:nvPr/>
        </p:nvSpPr>
        <p:spPr>
          <a:xfrm>
            <a:off x="635318" y="1502564"/>
            <a:ext cx="727239" cy="933795"/>
          </a:xfrm>
          <a:prstGeom prst="rect">
            <a:avLst/>
          </a:prstGeom>
          <a:solidFill>
            <a:srgbClr val="AAB8C2"/>
          </a:solidFill>
          <a:ln w="12700">
            <a:solidFill>
              <a:srgbClr val="AAB8C2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E2D64759-6E4C-94BF-A32B-00633807E216}"/>
              </a:ext>
            </a:extLst>
          </p:cNvPr>
          <p:cNvSpPr/>
          <p:nvPr/>
        </p:nvSpPr>
        <p:spPr>
          <a:xfrm>
            <a:off x="635318" y="1502564"/>
            <a:ext cx="727239" cy="933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1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68F1E8C8-1C75-6B61-6797-4B6826172023}"/>
              </a:ext>
            </a:extLst>
          </p:cNvPr>
          <p:cNvSpPr/>
          <p:nvPr/>
        </p:nvSpPr>
        <p:spPr>
          <a:xfrm>
            <a:off x="1488758" y="1521529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Выбор компетенций ✓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69BEE49F-DCE4-E721-9C77-AADEB308AD48}"/>
              </a:ext>
            </a:extLst>
          </p:cNvPr>
          <p:cNvSpPr/>
          <p:nvPr/>
        </p:nvSpPr>
        <p:spPr>
          <a:xfrm>
            <a:off x="1488758" y="1911674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Выполнено в Сессии 5 — подтвердите, что связующее предложение по-прежнему актуально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6DCBDED0-64B4-B306-9F04-74448F6DD3A2}"/>
              </a:ext>
            </a:extLst>
          </p:cNvPr>
          <p:cNvSpPr/>
          <p:nvPr/>
        </p:nvSpPr>
        <p:spPr>
          <a:xfrm>
            <a:off x="635317" y="2697380"/>
            <a:ext cx="5575499" cy="933795"/>
          </a:xfrm>
          <a:prstGeom prst="rect">
            <a:avLst/>
          </a:prstGeom>
          <a:solidFill>
            <a:srgbClr val="F0F4F6"/>
          </a:solidFill>
          <a:ln w="635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2C5CF27B-E681-59D7-E529-F41210695D81}"/>
              </a:ext>
            </a:extLst>
          </p:cNvPr>
          <p:cNvSpPr/>
          <p:nvPr/>
        </p:nvSpPr>
        <p:spPr>
          <a:xfrm>
            <a:off x="635318" y="2697380"/>
            <a:ext cx="727239" cy="933795"/>
          </a:xfrm>
          <a:prstGeom prst="rect">
            <a:avLst/>
          </a:prstGeom>
          <a:solidFill>
            <a:srgbClr val="AAB8C2"/>
          </a:solidFill>
          <a:ln w="12700">
            <a:solidFill>
              <a:srgbClr val="AAB8C2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1A9C2F95-48A1-4E4B-C2DD-227AB343B907}"/>
              </a:ext>
            </a:extLst>
          </p:cNvPr>
          <p:cNvSpPr/>
          <p:nvPr/>
        </p:nvSpPr>
        <p:spPr>
          <a:xfrm>
            <a:off x="635318" y="2697380"/>
            <a:ext cx="727239" cy="933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2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B55A78F0-FF6D-0D04-43B4-2D7785342093}"/>
              </a:ext>
            </a:extLst>
          </p:cNvPr>
          <p:cNvSpPr/>
          <p:nvPr/>
        </p:nvSpPr>
        <p:spPr>
          <a:xfrm>
            <a:off x="1488758" y="2716345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Определение уровня компетенции ✓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5E5B1148-114E-CB88-A586-C579E02491D3}"/>
              </a:ext>
            </a:extLst>
          </p:cNvPr>
          <p:cNvSpPr/>
          <p:nvPr/>
        </p:nvSpPr>
        <p:spPr>
          <a:xfrm>
            <a:off x="1488758" y="3106490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Выполнено в Сессии 5 — кратко пересмотрите на этапе карточек контекста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54D93D54-4FF0-744D-291C-94B32B969BFE}"/>
              </a:ext>
            </a:extLst>
          </p:cNvPr>
          <p:cNvSpPr/>
          <p:nvPr/>
        </p:nvSpPr>
        <p:spPr>
          <a:xfrm>
            <a:off x="635317" y="3892196"/>
            <a:ext cx="5575499" cy="933795"/>
          </a:xfrm>
          <a:prstGeom prst="rect">
            <a:avLst/>
          </a:prstGeom>
          <a:solidFill>
            <a:srgbClr val="F0F4F6"/>
          </a:solidFill>
          <a:ln w="635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BBCC7926-5AB9-910D-CC48-26397AA4CCAC}"/>
              </a:ext>
            </a:extLst>
          </p:cNvPr>
          <p:cNvSpPr/>
          <p:nvPr/>
        </p:nvSpPr>
        <p:spPr>
          <a:xfrm>
            <a:off x="635318" y="3892196"/>
            <a:ext cx="727239" cy="933795"/>
          </a:xfrm>
          <a:prstGeom prst="rect">
            <a:avLst/>
          </a:prstGeom>
          <a:solidFill>
            <a:srgbClr val="AAB8C2"/>
          </a:solidFill>
          <a:ln w="12700">
            <a:solidFill>
              <a:srgbClr val="AAB8C2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01792DDC-3BB6-C8D7-3EF7-8F5DE149F247}"/>
              </a:ext>
            </a:extLst>
          </p:cNvPr>
          <p:cNvSpPr/>
          <p:nvPr/>
        </p:nvSpPr>
        <p:spPr>
          <a:xfrm>
            <a:off x="635318" y="3892196"/>
            <a:ext cx="727239" cy="933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3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6D3D9A12-C669-D7DD-6BC4-2D2AB22C61D5}"/>
              </a:ext>
            </a:extLst>
          </p:cNvPr>
          <p:cNvSpPr/>
          <p:nvPr/>
        </p:nvSpPr>
        <p:spPr>
          <a:xfrm>
            <a:off x="1488758" y="3911161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Выбор метода обучения ✓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1AD34431-9C3F-D12C-78EF-0BBCA666B2C4}"/>
              </a:ext>
            </a:extLst>
          </p:cNvPr>
          <p:cNvSpPr/>
          <p:nvPr/>
        </p:nvSpPr>
        <p:spPr>
          <a:xfrm>
            <a:off x="1488758" y="4301306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Выполнено в Сессии 5 — вернитесь к нему при заполнении карточки 7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7FD98B3E-B0F1-5D36-AA6C-47A2F3A59FFF}"/>
              </a:ext>
            </a:extLst>
          </p:cNvPr>
          <p:cNvSpPr/>
          <p:nvPr/>
        </p:nvSpPr>
        <p:spPr>
          <a:xfrm>
            <a:off x="635317" y="5087012"/>
            <a:ext cx="5575499" cy="1114205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9C6BFDB5-5025-849C-1136-AD0F70D78526}"/>
              </a:ext>
            </a:extLst>
          </p:cNvPr>
          <p:cNvSpPr/>
          <p:nvPr/>
        </p:nvSpPr>
        <p:spPr>
          <a:xfrm>
            <a:off x="635318" y="5087012"/>
            <a:ext cx="727239" cy="1114205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65BA4B38-03C8-F3AC-C874-0E00FBB1B94F}"/>
              </a:ext>
            </a:extLst>
          </p:cNvPr>
          <p:cNvSpPr/>
          <p:nvPr/>
        </p:nvSpPr>
        <p:spPr>
          <a:xfrm>
            <a:off x="635318" y="5087012"/>
            <a:ext cx="727239" cy="11142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4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B3BAE5DE-B6F9-9812-6992-DC1DBB6FB024}"/>
              </a:ext>
            </a:extLst>
          </p:cNvPr>
          <p:cNvSpPr/>
          <p:nvPr/>
        </p:nvSpPr>
        <p:spPr>
          <a:xfrm>
            <a:off x="1488758" y="5160164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Результат / свидетельство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777608D8-D07D-444A-4466-1D6D7B2EE10D}"/>
              </a:ext>
            </a:extLst>
          </p:cNvPr>
          <p:cNvSpPr/>
          <p:nvPr/>
        </p:nvSpPr>
        <p:spPr>
          <a:xfrm>
            <a:off x="1488758" y="5550309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создадут участники? Ощутимое и соответствующее группе педагогов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8EA80E33-8AB9-49E3-935D-DC84502CC0B3}"/>
              </a:ext>
            </a:extLst>
          </p:cNvPr>
          <p:cNvSpPr/>
          <p:nvPr/>
        </p:nvSpPr>
        <p:spPr>
          <a:xfrm>
            <a:off x="6609397" y="1502564"/>
            <a:ext cx="5575499" cy="933795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53C531F3-0EAC-9ED6-8F20-0A4FBF94650D}"/>
              </a:ext>
            </a:extLst>
          </p:cNvPr>
          <p:cNvSpPr/>
          <p:nvPr/>
        </p:nvSpPr>
        <p:spPr>
          <a:xfrm>
            <a:off x="6609398" y="1502564"/>
            <a:ext cx="727239" cy="933795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34A41DEB-416F-F810-340A-B672B8EBB29E}"/>
              </a:ext>
            </a:extLst>
          </p:cNvPr>
          <p:cNvSpPr/>
          <p:nvPr/>
        </p:nvSpPr>
        <p:spPr>
          <a:xfrm>
            <a:off x="6609398" y="1502564"/>
            <a:ext cx="727239" cy="933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5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AFB58D35-23C4-8AEB-983B-8CC21836858F}"/>
              </a:ext>
            </a:extLst>
          </p:cNvPr>
          <p:cNvSpPr/>
          <p:nvPr/>
        </p:nvSpPr>
        <p:spPr>
          <a:xfrm>
            <a:off x="7462838" y="1548623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Выбор метода оценивания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C721CB7-3894-FD43-B9DC-AFE556EDC186}"/>
              </a:ext>
            </a:extLst>
          </p:cNvPr>
          <p:cNvSpPr/>
          <p:nvPr/>
        </p:nvSpPr>
        <p:spPr>
          <a:xfrm>
            <a:off x="7462838" y="1938768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 вы узнаете, что компетенция укрепилась?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A0955897-A01E-E912-9BB8-25DF0F9C0E43}"/>
              </a:ext>
            </a:extLst>
          </p:cNvPr>
          <p:cNvSpPr/>
          <p:nvPr/>
        </p:nvSpPr>
        <p:spPr>
          <a:xfrm>
            <a:off x="6609397" y="2697380"/>
            <a:ext cx="5575499" cy="933795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FF975D4E-58DE-D701-D74B-5AE910547B8B}"/>
              </a:ext>
            </a:extLst>
          </p:cNvPr>
          <p:cNvSpPr/>
          <p:nvPr/>
        </p:nvSpPr>
        <p:spPr>
          <a:xfrm>
            <a:off x="6609398" y="2697380"/>
            <a:ext cx="727239" cy="933795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F7826AAD-7C8F-4EBC-8BB9-401C8EF93109}"/>
              </a:ext>
            </a:extLst>
          </p:cNvPr>
          <p:cNvSpPr/>
          <p:nvPr/>
        </p:nvSpPr>
        <p:spPr>
          <a:xfrm>
            <a:off x="6609398" y="2697380"/>
            <a:ext cx="727239" cy="933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6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0">
            <a:extLst>
              <a:ext uri="{FF2B5EF4-FFF2-40B4-BE49-F238E27FC236}">
                <a16:creationId xmlns:a16="http://schemas.microsoft.com/office/drawing/2014/main" id="{EF99267D-94A0-B88D-818D-384D3985ABD3}"/>
              </a:ext>
            </a:extLst>
          </p:cNvPr>
          <p:cNvSpPr/>
          <p:nvPr/>
        </p:nvSpPr>
        <p:spPr>
          <a:xfrm>
            <a:off x="7462838" y="2743439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Сбор ресурсов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1">
            <a:extLst>
              <a:ext uri="{FF2B5EF4-FFF2-40B4-BE49-F238E27FC236}">
                <a16:creationId xmlns:a16="http://schemas.microsoft.com/office/drawing/2014/main" id="{E78E7FA5-9F32-0649-D2F2-35A45594039D}"/>
              </a:ext>
            </a:extLst>
          </p:cNvPr>
          <p:cNvSpPr/>
          <p:nvPr/>
        </p:nvSpPr>
        <p:spPr>
          <a:xfrm>
            <a:off x="7462838" y="3133584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необходимо? Должно быть реалистичным для фактических условий в вашем задании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32">
            <a:extLst>
              <a:ext uri="{FF2B5EF4-FFF2-40B4-BE49-F238E27FC236}">
                <a16:creationId xmlns:a16="http://schemas.microsoft.com/office/drawing/2014/main" id="{8CB640D2-70EB-7D93-E05A-EB060EEA6F6A}"/>
              </a:ext>
            </a:extLst>
          </p:cNvPr>
          <p:cNvSpPr/>
          <p:nvPr/>
        </p:nvSpPr>
        <p:spPr>
          <a:xfrm>
            <a:off x="6609397" y="3892195"/>
            <a:ext cx="5575499" cy="1038791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3">
            <a:extLst>
              <a:ext uri="{FF2B5EF4-FFF2-40B4-BE49-F238E27FC236}">
                <a16:creationId xmlns:a16="http://schemas.microsoft.com/office/drawing/2014/main" id="{9C505674-8470-071B-BE20-48ED768C1F21}"/>
              </a:ext>
            </a:extLst>
          </p:cNvPr>
          <p:cNvSpPr/>
          <p:nvPr/>
        </p:nvSpPr>
        <p:spPr>
          <a:xfrm>
            <a:off x="6609398" y="3892196"/>
            <a:ext cx="727239" cy="1038789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34">
            <a:extLst>
              <a:ext uri="{FF2B5EF4-FFF2-40B4-BE49-F238E27FC236}">
                <a16:creationId xmlns:a16="http://schemas.microsoft.com/office/drawing/2014/main" id="{BA2574C8-528D-7D39-F44C-4BD0791E68C3}"/>
              </a:ext>
            </a:extLst>
          </p:cNvPr>
          <p:cNvSpPr/>
          <p:nvPr/>
        </p:nvSpPr>
        <p:spPr>
          <a:xfrm>
            <a:off x="6609398" y="3892196"/>
            <a:ext cx="727239" cy="10387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7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5">
            <a:extLst>
              <a:ext uri="{FF2B5EF4-FFF2-40B4-BE49-F238E27FC236}">
                <a16:creationId xmlns:a16="http://schemas.microsoft.com/office/drawing/2014/main" id="{5CA9F6B4-F140-DE62-DD60-BDDF5BF72738}"/>
              </a:ext>
            </a:extLst>
          </p:cNvPr>
          <p:cNvSpPr/>
          <p:nvPr/>
        </p:nvSpPr>
        <p:spPr>
          <a:xfrm>
            <a:off x="7462838" y="3911161"/>
            <a:ext cx="4605847" cy="3183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Хронология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6">
            <a:extLst>
              <a:ext uri="{FF2B5EF4-FFF2-40B4-BE49-F238E27FC236}">
                <a16:creationId xmlns:a16="http://schemas.microsoft.com/office/drawing/2014/main" id="{1DCBBB7A-34EA-A084-2585-210553188F08}"/>
              </a:ext>
            </a:extLst>
          </p:cNvPr>
          <p:cNvSpPr/>
          <p:nvPr/>
        </p:nvSpPr>
        <p:spPr>
          <a:xfrm>
            <a:off x="7462838" y="4301306"/>
            <a:ext cx="4605847" cy="4668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Полная 90-минутная дуга: открытие, активные фазы, момент взаимодействия с коллегами, завершение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37">
            <a:extLst>
              <a:ext uri="{FF2B5EF4-FFF2-40B4-BE49-F238E27FC236}">
                <a16:creationId xmlns:a16="http://schemas.microsoft.com/office/drawing/2014/main" id="{0A37E870-4265-3F5D-6AD6-849A21F2FE06}"/>
              </a:ext>
            </a:extLst>
          </p:cNvPr>
          <p:cNvSpPr/>
          <p:nvPr/>
        </p:nvSpPr>
        <p:spPr>
          <a:xfrm>
            <a:off x="635317" y="6306213"/>
            <a:ext cx="11272203" cy="551788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8">
            <a:extLst>
              <a:ext uri="{FF2B5EF4-FFF2-40B4-BE49-F238E27FC236}">
                <a16:creationId xmlns:a16="http://schemas.microsoft.com/office/drawing/2014/main" id="{E1BDDAC2-061A-C654-C6E2-24CFCA066C96}"/>
              </a:ext>
            </a:extLst>
          </p:cNvPr>
          <p:cNvSpPr/>
          <p:nvPr/>
        </p:nvSpPr>
        <p:spPr>
          <a:xfrm>
            <a:off x="879158" y="6306213"/>
            <a:ext cx="10908583" cy="5517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СЕГОДНЯ: завершите карточки 4, 5, 6 и 7 — затем консолидация и подготовка к показу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1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EA05-C2CC-5EE2-5600-D8EAE516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64" y="507985"/>
            <a:ext cx="10410907" cy="1080120"/>
          </a:xfrm>
        </p:spPr>
        <p:txBody>
          <a:bodyPr>
            <a:normAutofit/>
          </a:bodyPr>
          <a:lstStyle/>
          <a:p>
            <a:r>
              <a:rPr lang="ru-RU" noProof="1"/>
              <a:t>Прежде чем вы начнёте разработку, я хочу вам кое-что показать.</a:t>
            </a: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F28211D9-A878-27CA-5910-D905ABD3B9CB}"/>
              </a:ext>
            </a:extLst>
          </p:cNvPr>
          <p:cNvSpPr/>
          <p:nvPr/>
        </p:nvSpPr>
        <p:spPr>
          <a:xfrm>
            <a:off x="648864" y="1676597"/>
            <a:ext cx="1133856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17E929D1-736E-DD4B-137D-E4DC13ABBDB6}"/>
              </a:ext>
            </a:extLst>
          </p:cNvPr>
          <p:cNvSpPr/>
          <p:nvPr/>
        </p:nvSpPr>
        <p:spPr>
          <a:xfrm>
            <a:off x="770784" y="1676597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1: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498683AB-0998-23DB-85F1-042031B57A0B}"/>
              </a:ext>
            </a:extLst>
          </p:cNvPr>
          <p:cNvSpPr/>
          <p:nvPr/>
        </p:nvSpPr>
        <p:spPr>
          <a:xfrm>
            <a:off x="2172864" y="1676597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Компетенция для развития: беглость в разработке профессионального развития педагогов — перевод компетентностной задачи в структурированный учебный опыт. Опирается на LifeComp.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10578A87-A1DD-2656-B3C5-C9634A22F703}"/>
              </a:ext>
            </a:extLst>
          </p:cNvPr>
          <p:cNvSpPr/>
          <p:nvPr/>
        </p:nvSpPr>
        <p:spPr>
          <a:xfrm>
            <a:off x="648864" y="2310581"/>
            <a:ext cx="1133856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4E93D90E-818C-C33E-CBF1-308E181CEE68}"/>
              </a:ext>
            </a:extLst>
          </p:cNvPr>
          <p:cNvSpPr/>
          <p:nvPr/>
        </p:nvSpPr>
        <p:spPr>
          <a:xfrm>
            <a:off x="770784" y="2310581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2: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95BE13B9-2102-F09C-8C7B-AD55E13F5925}"/>
              </a:ext>
            </a:extLst>
          </p:cNvPr>
          <p:cNvSpPr/>
          <p:nvPr/>
        </p:nvSpPr>
        <p:spPr>
          <a:xfrm>
            <a:off x="2172864" y="2310581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Исходный уровень оценён по работе Дня 1. Вы пришли с аналитической беглостью и тремя уже принятыми решениями по планированию. Исходный уровень: средний, не начальный.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B7EBB8FD-98E7-C153-3696-F658A1881E73}"/>
              </a:ext>
            </a:extLst>
          </p:cNvPr>
          <p:cNvSpPr/>
          <p:nvPr/>
        </p:nvSpPr>
        <p:spPr>
          <a:xfrm>
            <a:off x="648864" y="2944565"/>
            <a:ext cx="1133856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1825A5B8-9168-6B91-DCA1-DBD0C48081E6}"/>
              </a:ext>
            </a:extLst>
          </p:cNvPr>
          <p:cNvSpPr/>
          <p:nvPr/>
        </p:nvSpPr>
        <p:spPr>
          <a:xfrm>
            <a:off x="770784" y="2944565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3: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95570D1C-0905-6D55-9EB4-52B21CA171CA}"/>
              </a:ext>
            </a:extLst>
          </p:cNvPr>
          <p:cNvSpPr/>
          <p:nvPr/>
        </p:nvSpPr>
        <p:spPr>
          <a:xfrm>
            <a:off x="2172864" y="2944565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Выбранный метод обучения: Лабораторное обучение — вы осваиваете процесс разработки, используя его, а не наблюдая за тем, как мы его используем.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3">
            <a:extLst>
              <a:ext uri="{FF2B5EF4-FFF2-40B4-BE49-F238E27FC236}">
                <a16:creationId xmlns:a16="http://schemas.microsoft.com/office/drawing/2014/main" id="{31037416-6337-DB6B-309A-47DD5BEDFA1A}"/>
              </a:ext>
            </a:extLst>
          </p:cNvPr>
          <p:cNvSpPr/>
          <p:nvPr/>
        </p:nvSpPr>
        <p:spPr>
          <a:xfrm>
            <a:off x="648864" y="3578549"/>
            <a:ext cx="1133856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E06A1177-AD17-991D-41A4-18C726979E51}"/>
              </a:ext>
            </a:extLst>
          </p:cNvPr>
          <p:cNvSpPr/>
          <p:nvPr/>
        </p:nvSpPr>
        <p:spPr>
          <a:xfrm>
            <a:off x="770784" y="3578549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4: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5">
            <a:extLst>
              <a:ext uri="{FF2B5EF4-FFF2-40B4-BE49-F238E27FC236}">
                <a16:creationId xmlns:a16="http://schemas.microsoft.com/office/drawing/2014/main" id="{E39B47CB-DCF3-EDF2-0679-030B8401B52A}"/>
              </a:ext>
            </a:extLst>
          </p:cNvPr>
          <p:cNvSpPr/>
          <p:nvPr/>
        </p:nvSpPr>
        <p:spPr>
          <a:xfrm>
            <a:off x="2172864" y="3578549"/>
            <a:ext cx="98145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Результат: полный дизайн сессии профессионального развития педагогов для конкретной группы педагогов, оформленный с помощью всех семи карточек планирования с зафиксированными обоснованиями.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6">
            <a:extLst>
              <a:ext uri="{FF2B5EF4-FFF2-40B4-BE49-F238E27FC236}">
                <a16:creationId xmlns:a16="http://schemas.microsoft.com/office/drawing/2014/main" id="{76F26614-696A-164C-40C6-AE22D246AED4}"/>
              </a:ext>
            </a:extLst>
          </p:cNvPr>
          <p:cNvSpPr/>
          <p:nvPr/>
        </p:nvSpPr>
        <p:spPr>
          <a:xfrm>
            <a:off x="648864" y="4212533"/>
            <a:ext cx="1133856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78B64EF2-2B35-FADB-EAA8-2CBCE2E8AB2F}"/>
              </a:ext>
            </a:extLst>
          </p:cNvPr>
          <p:cNvSpPr/>
          <p:nvPr/>
        </p:nvSpPr>
        <p:spPr>
          <a:xfrm>
            <a:off x="770784" y="4212533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5: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2332B769-2823-DB22-E8AC-C553249A0225}"/>
              </a:ext>
            </a:extLst>
          </p:cNvPr>
          <p:cNvSpPr/>
          <p:nvPr/>
        </p:nvSpPr>
        <p:spPr>
          <a:xfrm>
            <a:off x="2172864" y="4212533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Оценивание: послеобеденный парный показ — стол-партнёр, работающий над тем же заданием, сравнивает, как они подошли к одной и той же задаче разработки.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9">
            <a:extLst>
              <a:ext uri="{FF2B5EF4-FFF2-40B4-BE49-F238E27FC236}">
                <a16:creationId xmlns:a16="http://schemas.microsoft.com/office/drawing/2014/main" id="{D396CA84-31DB-0D81-3137-9F1E0DC85447}"/>
              </a:ext>
            </a:extLst>
          </p:cNvPr>
          <p:cNvSpPr/>
          <p:nvPr/>
        </p:nvSpPr>
        <p:spPr>
          <a:xfrm>
            <a:off x="648864" y="4846517"/>
            <a:ext cx="1133856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CF89555F-4208-F845-4243-C95336E4EFE6}"/>
              </a:ext>
            </a:extLst>
          </p:cNvPr>
          <p:cNvSpPr/>
          <p:nvPr/>
        </p:nvSpPr>
        <p:spPr>
          <a:xfrm>
            <a:off x="770784" y="4846517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6: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C2F52E10-1717-651E-7613-1BEA5DC5D87C}"/>
              </a:ext>
            </a:extLst>
          </p:cNvPr>
          <p:cNvSpPr/>
          <p:nvPr/>
        </p:nvSpPr>
        <p:spPr>
          <a:xfrm>
            <a:off x="2172864" y="4846517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Ресурсы: колода карточек, ваше задание, настенные материалы Дня 1 и тренеры по разработке, посещающие ваш стол.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hape 22">
            <a:extLst>
              <a:ext uri="{FF2B5EF4-FFF2-40B4-BE49-F238E27FC236}">
                <a16:creationId xmlns:a16="http://schemas.microsoft.com/office/drawing/2014/main" id="{8A5405D7-B252-0A94-B496-19DA4CD259B7}"/>
              </a:ext>
            </a:extLst>
          </p:cNvPr>
          <p:cNvSpPr/>
          <p:nvPr/>
        </p:nvSpPr>
        <p:spPr>
          <a:xfrm>
            <a:off x="648864" y="5480501"/>
            <a:ext cx="1133856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3">
            <a:extLst>
              <a:ext uri="{FF2B5EF4-FFF2-40B4-BE49-F238E27FC236}">
                <a16:creationId xmlns:a16="http://schemas.microsoft.com/office/drawing/2014/main" id="{8F648CAE-BB04-87A3-E246-424F7D0C555D}"/>
              </a:ext>
            </a:extLst>
          </p:cNvPr>
          <p:cNvSpPr/>
          <p:nvPr/>
        </p:nvSpPr>
        <p:spPr>
          <a:xfrm>
            <a:off x="770784" y="5480501"/>
            <a:ext cx="134112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7: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86B4C9C1-36DD-FEFB-FB79-525E93BC0DA2}"/>
              </a:ext>
            </a:extLst>
          </p:cNvPr>
          <p:cNvSpPr/>
          <p:nvPr/>
        </p:nvSpPr>
        <p:spPr>
          <a:xfrm>
            <a:off x="2172864" y="5480501"/>
            <a:ext cx="969264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График: 135 минут, структурированных по фазам, с вопросом-испытанием в середине. Структура, которую вы переживаете, — это структура, которую вы создаёте.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Shape 25">
            <a:extLst>
              <a:ext uri="{FF2B5EF4-FFF2-40B4-BE49-F238E27FC236}">
                <a16:creationId xmlns:a16="http://schemas.microsoft.com/office/drawing/2014/main" id="{5BD1FB9F-7EBF-E76C-83F8-AE44686B8F16}"/>
              </a:ext>
            </a:extLst>
          </p:cNvPr>
          <p:cNvSpPr/>
          <p:nvPr/>
        </p:nvSpPr>
        <p:spPr>
          <a:xfrm>
            <a:off x="648864" y="6163253"/>
            <a:ext cx="1127760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173F245C-92C3-63D6-5956-5525D70B2D35}"/>
              </a:ext>
            </a:extLst>
          </p:cNvPr>
          <p:cNvSpPr/>
          <p:nvPr/>
        </p:nvSpPr>
        <p:spPr>
          <a:xfrm>
            <a:off x="709824" y="6163253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SCAFFOLD: Метод обучения 4.6 — Лабораторное обучение. Процесс разработки, работающий сам на себя.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23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498B925D-A9D5-3336-32A7-A34D15D1587F}"/>
              </a:ext>
            </a:extLst>
          </p:cNvPr>
          <p:cNvSpPr/>
          <p:nvPr/>
        </p:nvSpPr>
        <p:spPr>
          <a:xfrm>
            <a:off x="517177" y="715023"/>
            <a:ext cx="5608320" cy="2805515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19B441A-E4BA-02E2-E8B4-A5F4601D6365}"/>
              </a:ext>
            </a:extLst>
          </p:cNvPr>
          <p:cNvSpPr/>
          <p:nvPr/>
        </p:nvSpPr>
        <p:spPr>
          <a:xfrm>
            <a:off x="517177" y="715023"/>
            <a:ext cx="5608320" cy="51206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7BA4B8C-A6BA-2C38-181D-D1B2F5F85DB3}"/>
              </a:ext>
            </a:extLst>
          </p:cNvPr>
          <p:cNvSpPr/>
          <p:nvPr/>
        </p:nvSpPr>
        <p:spPr>
          <a:xfrm>
            <a:off x="663481" y="715023"/>
            <a:ext cx="530352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4  —  Результат / свидетельство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A8F15164-F613-CDAB-4193-A5AD02DA7FF5}"/>
              </a:ext>
            </a:extLst>
          </p:cNvPr>
          <p:cNvSpPr/>
          <p:nvPr/>
        </p:nvSpPr>
        <p:spPr>
          <a:xfrm>
            <a:off x="663481" y="1300239"/>
            <a:ext cx="5303520" cy="1926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Что создадут участники? Не обязательно письменный документ — может быть переработанный план занятия, договор о взаимном наблюдении, совместная формулировка проблемы. Должно быть реальным, значимым и реалистичным для группы педагогов в вашем задании.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81DF6C4C-C786-98F1-CA1F-1283812460B9}"/>
              </a:ext>
            </a:extLst>
          </p:cNvPr>
          <p:cNvSpPr/>
          <p:nvPr/>
        </p:nvSpPr>
        <p:spPr>
          <a:xfrm>
            <a:off x="6466873" y="715023"/>
            <a:ext cx="5608320" cy="2805515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91BB83E-21C0-F868-0592-00188BE9C510}"/>
              </a:ext>
            </a:extLst>
          </p:cNvPr>
          <p:cNvSpPr/>
          <p:nvPr/>
        </p:nvSpPr>
        <p:spPr>
          <a:xfrm>
            <a:off x="6466873" y="715023"/>
            <a:ext cx="5608320" cy="51206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7D4B10CE-3DEF-D13F-2926-F0EA09276E3F}"/>
              </a:ext>
            </a:extLst>
          </p:cNvPr>
          <p:cNvSpPr/>
          <p:nvPr/>
        </p:nvSpPr>
        <p:spPr>
          <a:xfrm>
            <a:off x="6613177" y="715023"/>
            <a:ext cx="530352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5  —  Выбор метода оценивания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FEEFA73F-5D64-8833-6FFE-D5FC1A15C37E}"/>
              </a:ext>
            </a:extLst>
          </p:cNvPr>
          <p:cNvSpPr/>
          <p:nvPr/>
        </p:nvSpPr>
        <p:spPr>
          <a:xfrm>
            <a:off x="6613177" y="1300239"/>
            <a:ext cx="5303520" cy="1926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Найдите карточки методов оценивания. Выберите ту, которая соответствует вашему результату и методу обучения. Это ваш ответ на вопрос-испытание середины сессии: как вы узнаете, что участники ушли с более развитой компетенцией?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2E283851-EF54-4AC2-160E-2349FC042384}"/>
              </a:ext>
            </a:extLst>
          </p:cNvPr>
          <p:cNvSpPr/>
          <p:nvPr/>
        </p:nvSpPr>
        <p:spPr>
          <a:xfrm>
            <a:off x="517177" y="3593690"/>
            <a:ext cx="5608320" cy="2584704"/>
          </a:xfrm>
          <a:prstGeom prst="rect">
            <a:avLst/>
          </a:prstGeom>
          <a:solidFill>
            <a:srgbClr val="D6F0F3"/>
          </a:solidFill>
          <a:ln w="19050">
            <a:solidFill>
              <a:srgbClr val="5C7A84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2BD6DE96-494C-F708-B173-29045420E5F2}"/>
              </a:ext>
            </a:extLst>
          </p:cNvPr>
          <p:cNvSpPr/>
          <p:nvPr/>
        </p:nvSpPr>
        <p:spPr>
          <a:xfrm>
            <a:off x="517177" y="3593690"/>
            <a:ext cx="5608320" cy="512064"/>
          </a:xfrm>
          <a:prstGeom prst="rect">
            <a:avLst/>
          </a:prstGeom>
          <a:solidFill>
            <a:srgbClr val="5C7A84"/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87BE3CFA-3A5D-C600-E9A3-9212A0128522}"/>
              </a:ext>
            </a:extLst>
          </p:cNvPr>
          <p:cNvSpPr/>
          <p:nvPr/>
        </p:nvSpPr>
        <p:spPr>
          <a:xfrm>
            <a:off x="663481" y="3593690"/>
            <a:ext cx="530352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6  —  Сбор ресурсов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839A6C5E-6CD2-BDCF-6025-2EE62360DEBF}"/>
              </a:ext>
            </a:extLst>
          </p:cNvPr>
          <p:cNvSpPr/>
          <p:nvPr/>
        </p:nvSpPr>
        <p:spPr>
          <a:xfrm>
            <a:off x="663481" y="4178906"/>
            <a:ext cx="5303520" cy="1926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Что нужно для проведения этой сессии? Будьте реалистичны в отношении фактических условий — класс средней школы, учебный центр или производственная мастерская. Дизайн, требующий несуществующих ресурсов, не будет реализован.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6736106E-1427-1FB8-C5FD-8CD95020A754}"/>
              </a:ext>
            </a:extLst>
          </p:cNvPr>
          <p:cNvSpPr/>
          <p:nvPr/>
        </p:nvSpPr>
        <p:spPr>
          <a:xfrm>
            <a:off x="6466873" y="3593690"/>
            <a:ext cx="5608320" cy="2584704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D757CA39-C25E-FE28-074A-7FC223299A67}"/>
              </a:ext>
            </a:extLst>
          </p:cNvPr>
          <p:cNvSpPr/>
          <p:nvPr/>
        </p:nvSpPr>
        <p:spPr>
          <a:xfrm>
            <a:off x="6466873" y="3593690"/>
            <a:ext cx="5608320" cy="51206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5EF817A1-1475-2343-842E-1A73F6965408}"/>
              </a:ext>
            </a:extLst>
          </p:cNvPr>
          <p:cNvSpPr/>
          <p:nvPr/>
        </p:nvSpPr>
        <p:spPr>
          <a:xfrm>
            <a:off x="6613177" y="3593690"/>
            <a:ext cx="530352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7  —  Хронология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848C871A-F51E-02CC-082F-441284287DFF}"/>
              </a:ext>
            </a:extLst>
          </p:cNvPr>
          <p:cNvSpPr/>
          <p:nvPr/>
        </p:nvSpPr>
        <p:spPr>
          <a:xfrm>
            <a:off x="6613177" y="4178906"/>
            <a:ext cx="5303520" cy="1926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Составьте карту всех 90 минут: открытие, не менее двух фаз активного обучения, момент обмена с коллегами и завершающая рефлексия. Думайте о темпе для данной конкретной группы педагогов.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7893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1D93-F146-23CB-26BA-91E9CD14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9270683" cy="1080120"/>
          </a:xfrm>
        </p:spPr>
        <p:txBody>
          <a:bodyPr/>
          <a:lstStyle/>
          <a:p>
            <a:r>
              <a:rPr lang="ru-RU" noProof="1"/>
              <a:t>Карточки задания – выбор контекста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0987A57D-0553-BD70-CE09-6D2A3B950348}"/>
              </a:ext>
            </a:extLst>
          </p:cNvPr>
          <p:cNvSpPr/>
          <p:nvPr/>
        </p:nvSpPr>
        <p:spPr>
          <a:xfrm>
            <a:off x="635317" y="1478280"/>
            <a:ext cx="11216640" cy="254508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26624DE1-A015-5A6A-5EA8-C9C00A8A0995}"/>
              </a:ext>
            </a:extLst>
          </p:cNvPr>
          <p:cNvSpPr/>
          <p:nvPr/>
        </p:nvSpPr>
        <p:spPr>
          <a:xfrm>
            <a:off x="635317" y="1478280"/>
            <a:ext cx="218123" cy="254508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902C40A5-3C7A-9057-A912-18E709C08832}"/>
              </a:ext>
            </a:extLst>
          </p:cNvPr>
          <p:cNvSpPr/>
          <p:nvPr/>
        </p:nvSpPr>
        <p:spPr>
          <a:xfrm>
            <a:off x="1001077" y="1575816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D6DCA863-67F3-7C15-8A61-8829DFB7A354}"/>
              </a:ext>
            </a:extLst>
          </p:cNvPr>
          <p:cNvSpPr/>
          <p:nvPr/>
        </p:nvSpPr>
        <p:spPr>
          <a:xfrm>
            <a:off x="1001077" y="1990344"/>
            <a:ext cx="1060704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2000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Найдите карточки задания: Тема, Целевая аудитория, Потребности, Связи с реальным миром, Пространство, Продолжительность, Задача, Ресурсы. Ваше задание уже ответило на некоторые — целевая группа, 90 минут, тематическая область. Уделите особое внимание карточке «Связи с реальным миром» и карточке «Потребности». Будьте точны в том, что реально происходит в рабочей жизни педагогов и делает это важным.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8CECA840-4B2C-F50A-A5C7-DB95B5BCB9BA}"/>
              </a:ext>
            </a:extLst>
          </p:cNvPr>
          <p:cNvSpPr/>
          <p:nvPr/>
        </p:nvSpPr>
        <p:spPr>
          <a:xfrm>
            <a:off x="635317" y="4174067"/>
            <a:ext cx="11216640" cy="2111587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461A2B69-6636-D4AD-605E-8AE164B2E535}"/>
              </a:ext>
            </a:extLst>
          </p:cNvPr>
          <p:cNvSpPr/>
          <p:nvPr/>
        </p:nvSpPr>
        <p:spPr>
          <a:xfrm>
            <a:off x="879157" y="4235027"/>
            <a:ext cx="107289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Две карточки, требующие особого внимания: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E341AC38-57D8-5E6A-3508-23FFF9919D18}"/>
              </a:ext>
            </a:extLst>
          </p:cNvPr>
          <p:cNvSpPr/>
          <p:nvPr/>
        </p:nvSpPr>
        <p:spPr>
          <a:xfrm>
            <a:off x="879157" y="4625171"/>
            <a:ext cx="25603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Связи с реальным миром: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41FFAB9C-0509-5D4B-E920-1B12201307AB}"/>
              </a:ext>
            </a:extLst>
          </p:cNvPr>
          <p:cNvSpPr/>
          <p:nvPr/>
        </p:nvSpPr>
        <p:spPr>
          <a:xfrm>
            <a:off x="3500437" y="4625171"/>
            <a:ext cx="8290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 какой реальной проблемой или вызовом, специфичным для группы педагогов в вашем задании, будет связано ваше профессиональное развитие педагогов?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C5F4F837-2DC7-3E8C-339B-9D8CF89C44BF}"/>
              </a:ext>
            </a:extLst>
          </p:cNvPr>
          <p:cNvSpPr/>
          <p:nvPr/>
        </p:nvSpPr>
        <p:spPr>
          <a:xfrm>
            <a:off x="879157" y="5437971"/>
            <a:ext cx="25603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Потребности: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E537437C-C4CF-63E8-EF85-0380181B31BA}"/>
              </a:ext>
            </a:extLst>
          </p:cNvPr>
          <p:cNvSpPr/>
          <p:nvPr/>
        </p:nvSpPr>
        <p:spPr>
          <a:xfrm>
            <a:off x="3500437" y="5437971"/>
            <a:ext cx="8290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реально происходит в их рабочей жизни, что делает выбранные вами компетенции срочными для этой группы прямо сейчас? Не «им нужно развивать компетенции» — нечто конкретное.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5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81F5F7C1-2108-BB77-3E2A-AEACC706B68E}"/>
              </a:ext>
            </a:extLst>
          </p:cNvPr>
          <p:cNvSpPr/>
          <p:nvPr/>
        </p:nvSpPr>
        <p:spPr>
          <a:xfrm>
            <a:off x="609600" y="918715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Просмотрите ваш полный дизайн — все семь карточек планирования, заметки под каждой, связующее предложение на виду.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A65C224A-C918-3F62-AD82-59376D2B50CC}"/>
              </a:ext>
            </a:extLst>
          </p:cNvPr>
          <p:cNvSpPr/>
          <p:nvPr/>
        </p:nvSpPr>
        <p:spPr>
          <a:xfrm>
            <a:off x="426720" y="1491739"/>
            <a:ext cx="11338560" cy="140208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BA94ADBA-1CEB-DF5E-DC23-557F62F366CA}"/>
              </a:ext>
            </a:extLst>
          </p:cNvPr>
          <p:cNvSpPr/>
          <p:nvPr/>
        </p:nvSpPr>
        <p:spPr>
          <a:xfrm>
            <a:off x="573024" y="1918459"/>
            <a:ext cx="512064" cy="512064"/>
          </a:xfrm>
          <a:prstGeom prst="lin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51BA5962-892C-33A5-7021-D2508F897D82}"/>
              </a:ext>
            </a:extLst>
          </p:cNvPr>
          <p:cNvSpPr/>
          <p:nvPr/>
        </p:nvSpPr>
        <p:spPr>
          <a:xfrm>
            <a:off x="573024" y="1918459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400" b="1" noProof="1">
                <a:solidFill>
                  <a:srgbClr val="FFC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2400" noProof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293C023E-5CDB-1A0F-5F61-7130172FDC2E}"/>
              </a:ext>
            </a:extLst>
          </p:cNvPr>
          <p:cNvSpPr/>
          <p:nvPr/>
        </p:nvSpPr>
        <p:spPr>
          <a:xfrm>
            <a:off x="1280160" y="1564891"/>
            <a:ext cx="103632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6BC8FD9-EF3F-BB3C-2E5E-4C83804CAF36}"/>
              </a:ext>
            </a:extLst>
          </p:cNvPr>
          <p:cNvSpPr/>
          <p:nvPr/>
        </p:nvSpPr>
        <p:spPr>
          <a:xfrm>
            <a:off x="1280160" y="2101339"/>
            <a:ext cx="10363200" cy="7071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Если бы вы убрали метод и заменили его лекцией, развивали бы участники всё ещё эти компетенции? Если да, ваш метод декоративный. Он должен быть структурным.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07B38B11-8A09-11B5-19DD-E174D404EA78}"/>
              </a:ext>
            </a:extLst>
          </p:cNvPr>
          <p:cNvSpPr/>
          <p:nvPr/>
        </p:nvSpPr>
        <p:spPr>
          <a:xfrm>
            <a:off x="426720" y="3015739"/>
            <a:ext cx="11338560" cy="1402080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A5E0AF6C-1B49-16A5-C0DF-9018300461D8}"/>
              </a:ext>
            </a:extLst>
          </p:cNvPr>
          <p:cNvSpPr/>
          <p:nvPr/>
        </p:nvSpPr>
        <p:spPr>
          <a:xfrm>
            <a:off x="573024" y="3442459"/>
            <a:ext cx="512064" cy="512064"/>
          </a:xfrm>
          <a:prstGeom prst="lin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A96F4603-1BA5-4968-4BF4-3067F3ED8DE0}"/>
              </a:ext>
            </a:extLst>
          </p:cNvPr>
          <p:cNvSpPr/>
          <p:nvPr/>
        </p:nvSpPr>
        <p:spPr>
          <a:xfrm>
            <a:off x="573024" y="3442459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400" b="1" noProof="1">
                <a:solidFill>
                  <a:srgbClr val="FFC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2400" noProof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8761EAAE-5167-EF58-BCBF-4CDB7ACA5D60}"/>
              </a:ext>
            </a:extLst>
          </p:cNvPr>
          <p:cNvSpPr/>
          <p:nvPr/>
        </p:nvSpPr>
        <p:spPr>
          <a:xfrm>
            <a:off x="1280160" y="3088891"/>
            <a:ext cx="103632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 бы объяснили выбранные вами метод оценки соседнему столу? 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CA40C4F1-6B1B-FEE7-C318-076292BE4E71}"/>
              </a:ext>
            </a:extLst>
          </p:cNvPr>
          <p:cNvSpPr/>
          <p:nvPr/>
        </p:nvSpPr>
        <p:spPr>
          <a:xfrm>
            <a:off x="1280160" y="3625339"/>
            <a:ext cx="10363200" cy="7071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Можете ли вы указать конкретный момент в вашем графике, когда вы узнаете, произошло ли обучение — для этой группы, в этих условиях?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7D45C0D2-B742-A62B-BA05-32CC1BED6B32}"/>
              </a:ext>
            </a:extLst>
          </p:cNvPr>
          <p:cNvSpPr/>
          <p:nvPr/>
        </p:nvSpPr>
        <p:spPr>
          <a:xfrm>
            <a:off x="426720" y="4539739"/>
            <a:ext cx="11338560" cy="140208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11D7E585-1730-6600-60EC-05C44B9F8CBA}"/>
              </a:ext>
            </a:extLst>
          </p:cNvPr>
          <p:cNvSpPr/>
          <p:nvPr/>
        </p:nvSpPr>
        <p:spPr>
          <a:xfrm>
            <a:off x="573024" y="4966459"/>
            <a:ext cx="512064" cy="512064"/>
          </a:xfrm>
          <a:prstGeom prst="lin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D83A7EC7-9D46-FC9F-4ABF-B0CE699EB55E}"/>
              </a:ext>
            </a:extLst>
          </p:cNvPr>
          <p:cNvSpPr/>
          <p:nvPr/>
        </p:nvSpPr>
        <p:spPr>
          <a:xfrm>
            <a:off x="573024" y="4966459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400" b="1" noProof="1">
                <a:solidFill>
                  <a:srgbClr val="FFC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2400" noProof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6154B728-A8C9-2667-FD86-DE9418420386}"/>
              </a:ext>
            </a:extLst>
          </p:cNvPr>
          <p:cNvSpPr/>
          <p:nvPr/>
        </p:nvSpPr>
        <p:spPr>
          <a:xfrm>
            <a:off x="1280160" y="4612891"/>
            <a:ext cx="103632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Узнали ли педагоги, описанные в вашем брифе, обозначенную вами связь с реальной жизнью как действительно актуальную для их повседневной работы? 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AC7C48FA-5834-FEEE-D259-634A3A70C0D1}"/>
              </a:ext>
            </a:extLst>
          </p:cNvPr>
          <p:cNvSpPr/>
          <p:nvPr/>
        </p:nvSpPr>
        <p:spPr>
          <a:xfrm>
            <a:off x="1280160" y="5149339"/>
            <a:ext cx="10363200" cy="7071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Повседневная реальность педагога средней школы отличается от реальности мастера производственного обучения. Убедитесь, что ваша связь с реальным миром попадает в нужную из них.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8">
            <a:extLst>
              <a:ext uri="{FF2B5EF4-FFF2-40B4-BE49-F238E27FC236}">
                <a16:creationId xmlns:a16="http://schemas.microsoft.com/office/drawing/2014/main" id="{DB640DA6-8672-481F-6C82-B9CE201FAE50}"/>
              </a:ext>
            </a:extLst>
          </p:cNvPr>
          <p:cNvSpPr/>
          <p:nvPr/>
        </p:nvSpPr>
        <p:spPr>
          <a:xfrm>
            <a:off x="426720" y="6100315"/>
            <a:ext cx="1133856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319001C2-46D8-C0DF-69F2-4F1B2CBC4648}"/>
              </a:ext>
            </a:extLst>
          </p:cNvPr>
          <p:cNvSpPr/>
          <p:nvPr/>
        </p:nvSpPr>
        <p:spPr>
          <a:xfrm>
            <a:off x="670560" y="6100315"/>
            <a:ext cx="10972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Столы пересматривают дизайн в ответ на это. Тренеры по разработке доступны для краткой второй консультации, если стол выявляет существенную проблему.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07541-2D29-B287-3143-A73E0730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6819"/>
            <a:ext cx="7815651" cy="847512"/>
          </a:xfrm>
        </p:spPr>
        <p:txBody>
          <a:bodyPr/>
          <a:lstStyle/>
          <a:p>
            <a:r>
              <a:rPr lang="ru-RU" noProof="1"/>
              <a:t>Сведение идеи воедино – три вопроса</a:t>
            </a:r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63699E75-FB41-8334-D1EB-58ED2DAC6F41}"/>
              </a:ext>
            </a:extLst>
          </p:cNvPr>
          <p:cNvSpPr/>
          <p:nvPr/>
        </p:nvSpPr>
        <p:spPr>
          <a:xfrm>
            <a:off x="1280160" y="1589275"/>
            <a:ext cx="103632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Развивает ли ваш метод обучения напрямую те компетенции, которые вы выбрали в Карточке 1, - для этой конкретной группы педагогов?  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03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D1D4-1437-430E-38B4-2626CA93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69" y="201218"/>
            <a:ext cx="10237931" cy="1080120"/>
          </a:xfrm>
        </p:spPr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Подготовка к показу и индивидуальная рефлексия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5E621D85-27FB-B9A8-9E0B-653740B9F846}"/>
              </a:ext>
            </a:extLst>
          </p:cNvPr>
          <p:cNvSpPr/>
          <p:nvPr/>
        </p:nvSpPr>
        <p:spPr>
          <a:xfrm>
            <a:off x="620569" y="1099574"/>
            <a:ext cx="11216640" cy="1731264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5ABA1552-FCA3-ADD9-6274-70D017743E12}"/>
              </a:ext>
            </a:extLst>
          </p:cNvPr>
          <p:cNvSpPr/>
          <p:nvPr/>
        </p:nvSpPr>
        <p:spPr>
          <a:xfrm>
            <a:off x="620569" y="1099574"/>
            <a:ext cx="121920" cy="173126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719F7963-963D-4A62-88EA-EFF9F599C038}"/>
              </a:ext>
            </a:extLst>
          </p:cNvPr>
          <p:cNvSpPr/>
          <p:nvPr/>
        </p:nvSpPr>
        <p:spPr>
          <a:xfrm>
            <a:off x="986329" y="1197110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Подготовьтесь объяснить логику своего дизайна — не просто описать карточки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E57BAABF-93DD-4638-398E-3D0C69D98DF1}"/>
              </a:ext>
            </a:extLst>
          </p:cNvPr>
          <p:cNvSpPr/>
          <p:nvPr/>
        </p:nvSpPr>
        <p:spPr>
          <a:xfrm>
            <a:off x="986329" y="1611638"/>
            <a:ext cx="10607040" cy="11216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Сессии 7 у вас есть 8 минут, чтобы провести стол-партнёр через ваш дизайн: почему эта компетенция, почему этот метод, почему этот подход к оцениванию и что, по вашему ожиданию, педагоги из вашего задания должны унести с собой. Ваш стол-партнёр работал над тем же заданием. Они сделали другие выборы. Это различие и делает сравнение интересным.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C0CF7382-5D9C-591D-8C63-787011AAB60B}"/>
              </a:ext>
            </a:extLst>
          </p:cNvPr>
          <p:cNvSpPr/>
          <p:nvPr/>
        </p:nvSpPr>
        <p:spPr>
          <a:xfrm>
            <a:off x="559609" y="2964950"/>
            <a:ext cx="11277600" cy="633984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4E510504-885D-662B-3FAB-DD2B4ABF2E33}"/>
              </a:ext>
            </a:extLst>
          </p:cNvPr>
          <p:cNvSpPr/>
          <p:nvPr/>
        </p:nvSpPr>
        <p:spPr>
          <a:xfrm>
            <a:off x="803449" y="3033530"/>
            <a:ext cx="10972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Решите: кто представляет | как вы покажете свои карточки | одну вещь, которую вы больше всего хотите, чтобы ваш стол-партнёр заметил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709844BB-948F-C497-4AAB-C294D8D6F354}"/>
              </a:ext>
            </a:extLst>
          </p:cNvPr>
          <p:cNvSpPr/>
          <p:nvPr/>
        </p:nvSpPr>
        <p:spPr>
          <a:xfrm>
            <a:off x="742489" y="3598934"/>
            <a:ext cx="10972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400" b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Индивидуальная рефлексия  |  3 предложения (не собираются)</a:t>
            </a: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1794F18C-20C1-26FF-B7B1-6154E7ABE1FC}"/>
              </a:ext>
            </a:extLst>
          </p:cNvPr>
          <p:cNvSpPr/>
          <p:nvPr/>
        </p:nvSpPr>
        <p:spPr>
          <a:xfrm>
            <a:off x="559609" y="4184150"/>
            <a:ext cx="1127760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55F31F52-645C-9911-E37E-EC9EA631B02F}"/>
              </a:ext>
            </a:extLst>
          </p:cNvPr>
          <p:cNvSpPr/>
          <p:nvPr/>
        </p:nvSpPr>
        <p:spPr>
          <a:xfrm>
            <a:off x="681529" y="4269494"/>
            <a:ext cx="316992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chemeClr val="tx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467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92052CBC-DEB4-90C4-9473-82E62D797064}"/>
              </a:ext>
            </a:extLst>
          </p:cNvPr>
          <p:cNvSpPr/>
          <p:nvPr/>
        </p:nvSpPr>
        <p:spPr>
          <a:xfrm>
            <a:off x="1230169" y="4184150"/>
            <a:ext cx="104851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решение по дизайну, в котором я уверен(а) — и почему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50C4B2B9-C32B-989E-1488-37BBE6070E8D}"/>
              </a:ext>
            </a:extLst>
          </p:cNvPr>
          <p:cNvSpPr/>
          <p:nvPr/>
        </p:nvSpPr>
        <p:spPr>
          <a:xfrm>
            <a:off x="559609" y="4696214"/>
            <a:ext cx="11277600" cy="4632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840D7777-3656-B776-5A68-C4239D0C7C4B}"/>
              </a:ext>
            </a:extLst>
          </p:cNvPr>
          <p:cNvSpPr/>
          <p:nvPr/>
        </p:nvSpPr>
        <p:spPr>
          <a:xfrm>
            <a:off x="681529" y="4781558"/>
            <a:ext cx="316992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chemeClr val="tx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467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96CD6BEB-64E9-B82F-B9DE-7CA1EE082B27}"/>
              </a:ext>
            </a:extLst>
          </p:cNvPr>
          <p:cNvSpPr/>
          <p:nvPr/>
        </p:nvSpPr>
        <p:spPr>
          <a:xfrm>
            <a:off x="1230169" y="4696214"/>
            <a:ext cx="104851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решение по дизайну, в котором я всё ещё не уверен(а)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F17B50BF-7691-253C-8BAF-2AB1AC76920F}"/>
              </a:ext>
            </a:extLst>
          </p:cNvPr>
          <p:cNvSpPr/>
          <p:nvPr/>
        </p:nvSpPr>
        <p:spPr>
          <a:xfrm>
            <a:off x="559609" y="5208278"/>
            <a:ext cx="1127760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23B598AC-5294-0F5A-0877-A00F83918B94}"/>
              </a:ext>
            </a:extLst>
          </p:cNvPr>
          <p:cNvSpPr/>
          <p:nvPr/>
        </p:nvSpPr>
        <p:spPr>
          <a:xfrm>
            <a:off x="681529" y="5293622"/>
            <a:ext cx="316992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chemeClr val="tx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467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68F0E323-D0BB-0799-385A-A22F0E39EA30}"/>
              </a:ext>
            </a:extLst>
          </p:cNvPr>
          <p:cNvSpPr/>
          <p:nvPr/>
        </p:nvSpPr>
        <p:spPr>
          <a:xfrm>
            <a:off x="1230169" y="5208278"/>
            <a:ext cx="104851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Одно, в чём мне поможет обратная связь от коллег в Сессии 7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B032350E-DDEC-E308-22E4-7DB69CF42C40}"/>
              </a:ext>
            </a:extLst>
          </p:cNvPr>
          <p:cNvSpPr/>
          <p:nvPr/>
        </p:nvSpPr>
        <p:spPr>
          <a:xfrm>
            <a:off x="620569" y="6037334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4555F0BE-AC07-556F-E5D6-538CD7E10AD8}"/>
              </a:ext>
            </a:extLst>
          </p:cNvPr>
          <p:cNvSpPr/>
          <p:nvPr/>
        </p:nvSpPr>
        <p:spPr>
          <a:xfrm>
            <a:off x="620569" y="6037334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3.2 — использовать рефлексию для понимания того, как вы учитесь и что вам нужно дальше.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0"/>
            <a:ext cx="1097280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kern="0" spc="267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СЕССИЯ 6  |  СПИСОК МАТЕРИАЛОВ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65760" y="1219200"/>
            <a:ext cx="1146048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34112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36320" y="1219200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Колоды карточек SCAFFOLD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181600" y="1219200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 карточки теперь в использовании — уже на столах с Дня 1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65760" y="1853184"/>
            <a:ext cx="1146048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87680" y="197510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36320" y="1853184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Задания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81600" y="1853184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Уже на столах с Сессии 5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65760" y="2487168"/>
            <a:ext cx="1146048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7680" y="260908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36320" y="2487168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Стикеры и ручки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181600" y="2487168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Уже на столах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365760" y="3121152"/>
            <a:ext cx="1146048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87680" y="324307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36320" y="3121152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Инструктивные карточки для тренеров по разработке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181600" y="3121152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одной на регионального специалиста — А5 ламинированная, с перечнем их столов и буквой задания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365760" y="3755136"/>
            <a:ext cx="1146048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87680" y="3877056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36320" y="3755136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пошаговый разбор мета-момента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181600" y="3755136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Семь карточек планирования и решения, принятые при разработке этой сессии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365760" y="4389120"/>
            <a:ext cx="1146048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87680" y="451104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036320" y="4389120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три вопроса консолидации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5181600" y="4389120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Показывать с 11:55 до 12:15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365760" y="5023104"/>
            <a:ext cx="1146048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487680" y="514502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036320" y="5023104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инструкции по подготовке к показу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181600" y="5023104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Включая распределение пар столов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365760" y="5657088"/>
            <a:ext cx="11460480" cy="57302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487680" y="577900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1036320" y="5657088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Напоминание о парах заданий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5181600" y="5657088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Размещено в передней части с Сессии 5 — всё ещё видно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365760" y="6291072"/>
            <a:ext cx="11460480" cy="57302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487680" y="641299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1036320" y="6291072"/>
            <a:ext cx="40233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 настенные материалы Дня 1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5181600" y="6291072"/>
            <a:ext cx="64617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Нетронуты и видны на протяжении всей сессии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365760" y="6973824"/>
            <a:ext cx="114604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Карточки остаются на столе во время обеда — участники не должны их убирать.</a:t>
            </a:r>
            <a:endParaRPr lang="ru-RU" sz="1333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589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51751-6E8C-F846-DF0C-957A387EF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32228A-B468-CDF6-3FDF-EF7C271FEB38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2BC51F2-FE46-1DD7-F4FC-32D8D09F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7A76713-33D8-D43D-E5E9-230D65CC6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E6B6D9-C00C-4DBC-81BE-1257009AF9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5DCD41-2660-0431-C10A-5BB0ABF5E8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155B3D1-2178-A928-D90F-7C2305568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9908B357-789C-0F57-D754-14B22F22C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2E49B-8DFA-6C83-A708-4969E99D79D2}"/>
              </a:ext>
            </a:extLst>
          </p:cNvPr>
          <p:cNvSpPr txBox="1"/>
          <p:nvPr/>
        </p:nvSpPr>
        <p:spPr>
          <a:xfrm>
            <a:off x="-116229" y="1352125"/>
            <a:ext cx="7361854" cy="5162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4000" b="1" kern="100" noProof="1">
              <a:solidFill>
                <a:srgbClr val="455560"/>
              </a:solidFill>
              <a:latin typeface="Arial"/>
              <a:ea typeface="Roboto"/>
              <a:cs typeface="Arial"/>
            </a:endParaRPr>
          </a:p>
          <a:p>
            <a:pPr algn="ctr"/>
            <a:r>
              <a:rPr lang="ru-RU" sz="4000" b="1" noProof="1">
                <a:cs typeface="Arial"/>
              </a:rPr>
              <a:t>13:00 - 14:00</a:t>
            </a:r>
          </a:p>
          <a:p>
            <a:pPr algn="ctr"/>
            <a:r>
              <a:rPr lang="ru-RU" sz="4000" b="1" noProof="1">
                <a:cs typeface="Arial"/>
              </a:rPr>
              <a:t>Обед</a:t>
            </a:r>
            <a:endParaRPr lang="ru-RU" sz="4000" noProof="1">
              <a:cs typeface="Arial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r>
              <a:rPr lang="ru-RU" sz="4000" b="1" noProof="1">
                <a:cs typeface="Arial" panose="020B0604020202020204"/>
              </a:rPr>
              <a:t>13:00 - 14:00</a:t>
            </a:r>
          </a:p>
          <a:p>
            <a:pPr algn="ctr"/>
            <a:r>
              <a:rPr lang="ru-RU" sz="4000" b="1" noProof="1">
                <a:cs typeface="Arial" panose="020B0604020202020204"/>
              </a:rPr>
              <a:t>Lunch</a:t>
            </a: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180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C55C-37A4-09D6-2CB1-25EA8CDD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75809"/>
            <a:ext cx="7815651" cy="1080120"/>
          </a:xfrm>
        </p:spPr>
        <p:txBody>
          <a:bodyPr/>
          <a:lstStyle/>
          <a:p>
            <a:r>
              <a:rPr lang="ru-RU" noProof="1"/>
              <a:t>Результаты микрообучения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CE806-38AD-F87D-67C6-AA173F44F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6"/>
          <a:stretch>
            <a:fillRect/>
          </a:stretch>
        </p:blipFill>
        <p:spPr>
          <a:xfrm>
            <a:off x="635317" y="1316571"/>
            <a:ext cx="11357349" cy="50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457B0-19E9-D3B4-EF56-920291150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FA4ED7-D844-8635-B98A-AD6BD59680CD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07</a:t>
            </a:r>
            <a:endParaRPr lang="ru-RU" sz="42666" noProof="1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2973F09-1260-DFCA-38E2-EC57F7C0B2D6}"/>
              </a:ext>
            </a:extLst>
          </p:cNvPr>
          <p:cNvSpPr/>
          <p:nvPr/>
        </p:nvSpPr>
        <p:spPr>
          <a:xfrm>
            <a:off x="654178" y="1289539"/>
            <a:ext cx="202863" cy="3421248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011B805-BE24-C3A5-12E7-9498853DD1C4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Показ дизайна профессионального развития педагогов</a:t>
            </a:r>
          </a:p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 обратная связь от коллег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480B856-DC2D-D25D-BAA9-06B9E143A505}"/>
              </a:ext>
            </a:extLst>
          </p:cNvPr>
          <p:cNvSpPr/>
          <p:nvPr/>
        </p:nvSpPr>
        <p:spPr>
          <a:xfrm>
            <a:off x="1015537" y="360507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4ECA6B2-67F9-826F-9E13-5C9A43DD91A7}"/>
              </a:ext>
            </a:extLst>
          </p:cNvPr>
          <p:cNvSpPr/>
          <p:nvPr/>
        </p:nvSpPr>
        <p:spPr>
          <a:xfrm>
            <a:off x="1015537" y="360507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14:00 – 15:15  |  75 минут</a:t>
            </a:r>
            <a:endParaRPr lang="ru-RU" sz="1867" noProof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D4BAD0-EF9D-DA76-005C-0044F50A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37" y="1012083"/>
            <a:ext cx="10944225" cy="1080120"/>
          </a:xfrm>
        </p:spPr>
        <p:txBody>
          <a:bodyPr/>
          <a:lstStyle/>
          <a:p>
            <a:pPr algn="l"/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7</a:t>
            </a:r>
            <a:endParaRPr lang="ru-RU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36175-3B7D-25D5-6BDC-C6134F21D09F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E9C5E38-6C89-7A83-F1CA-86365BB0D7E0}"/>
              </a:ext>
            </a:extLst>
          </p:cNvPr>
          <p:cNvSpPr/>
          <p:nvPr/>
        </p:nvSpPr>
        <p:spPr>
          <a:xfrm>
            <a:off x="1015537" y="4284067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Парный показ — одно задание  |  Карточка обратной связи аналогична шаблону наблюдения Сессии 4</a:t>
            </a:r>
            <a:endParaRPr lang="ru-RU" sz="1600" noProof="1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2727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42265-8A93-7698-EE4B-C92B54C0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264"/>
            <a:ext cx="7815651" cy="1080120"/>
          </a:xfrm>
        </p:spPr>
        <p:txBody>
          <a:bodyPr/>
          <a:lstStyle/>
          <a:p>
            <a:r>
              <a:rPr lang="ru-RU" noProof="1"/>
              <a:t>СЕССИЯ 7  |  ФОРМАТ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22BD085-7EE7-EFFA-4B2A-40E3530F5DC2}"/>
              </a:ext>
            </a:extLst>
          </p:cNvPr>
          <p:cNvSpPr/>
          <p:nvPr/>
        </p:nvSpPr>
        <p:spPr>
          <a:xfrm>
            <a:off x="609600" y="1075844"/>
            <a:ext cx="16459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ФАЗА</a:t>
            </a:r>
            <a:endParaRPr lang="ru-RU" sz="1333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5EE0D2E-1EBF-50B3-530B-54F72F82D57D}"/>
              </a:ext>
            </a:extLst>
          </p:cNvPr>
          <p:cNvSpPr/>
          <p:nvPr/>
        </p:nvSpPr>
        <p:spPr>
          <a:xfrm>
            <a:off x="2377440" y="1075844"/>
            <a:ext cx="3596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ВРЕМЯ</a:t>
            </a:r>
            <a:endParaRPr lang="ru-RU" sz="1333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A400B4D-B981-ABE2-7D3F-E22691EDA940}"/>
              </a:ext>
            </a:extLst>
          </p:cNvPr>
          <p:cNvSpPr/>
          <p:nvPr/>
        </p:nvSpPr>
        <p:spPr>
          <a:xfrm>
            <a:off x="4450080" y="1075844"/>
            <a:ext cx="12801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МИН</a:t>
            </a:r>
            <a:endParaRPr lang="ru-RU" sz="1333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FC68AB9-6F16-8435-6193-92E230B2E3B3}"/>
              </a:ext>
            </a:extLst>
          </p:cNvPr>
          <p:cNvSpPr/>
          <p:nvPr/>
        </p:nvSpPr>
        <p:spPr>
          <a:xfrm>
            <a:off x="5852160" y="1075844"/>
            <a:ext cx="25603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ФОРМАТ</a:t>
            </a:r>
            <a:endParaRPr lang="ru-RU" sz="1333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0E460D39-FE7C-4865-FA7A-39749C42302C}"/>
              </a:ext>
            </a:extLst>
          </p:cNvPr>
          <p:cNvSpPr/>
          <p:nvPr/>
        </p:nvSpPr>
        <p:spPr>
          <a:xfrm>
            <a:off x="548640" y="1575716"/>
            <a:ext cx="961136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DC61CB21-DFA8-37E3-2600-CEFC48C2B55D}"/>
              </a:ext>
            </a:extLst>
          </p:cNvPr>
          <p:cNvSpPr/>
          <p:nvPr/>
        </p:nvSpPr>
        <p:spPr>
          <a:xfrm>
            <a:off x="609600" y="162448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Введение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115BE208-2C77-387E-EB7C-19B056F9B0D2}"/>
              </a:ext>
            </a:extLst>
          </p:cNvPr>
          <p:cNvSpPr/>
          <p:nvPr/>
        </p:nvSpPr>
        <p:spPr>
          <a:xfrm>
            <a:off x="2377440" y="162448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14:00 – 14:05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CBE36170-E746-57D8-A242-EA7B75D30303}"/>
              </a:ext>
            </a:extLst>
          </p:cNvPr>
          <p:cNvSpPr/>
          <p:nvPr/>
        </p:nvSpPr>
        <p:spPr>
          <a:xfrm>
            <a:off x="4450080" y="162448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мин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638CB7DC-4E7E-6691-7794-A9A72EA25287}"/>
              </a:ext>
            </a:extLst>
          </p:cNvPr>
          <p:cNvSpPr/>
          <p:nvPr/>
        </p:nvSpPr>
        <p:spPr>
          <a:xfrm>
            <a:off x="5852160" y="1624484"/>
            <a:ext cx="25603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FCDA0D6E-86F9-6A27-E79B-EFD0B0815B1D}"/>
              </a:ext>
            </a:extLst>
          </p:cNvPr>
          <p:cNvSpPr/>
          <p:nvPr/>
        </p:nvSpPr>
        <p:spPr>
          <a:xfrm>
            <a:off x="548640" y="2246276"/>
            <a:ext cx="961136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7DBDA289-995F-69A7-2CC5-5FAA3F1A4834}"/>
              </a:ext>
            </a:extLst>
          </p:cNvPr>
          <p:cNvSpPr/>
          <p:nvPr/>
        </p:nvSpPr>
        <p:spPr>
          <a:xfrm>
            <a:off x="609600" y="229504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Раунд 1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F52F6F45-4336-F2F8-D3E0-E89AA05B0E2F}"/>
              </a:ext>
            </a:extLst>
          </p:cNvPr>
          <p:cNvSpPr/>
          <p:nvPr/>
        </p:nvSpPr>
        <p:spPr>
          <a:xfrm>
            <a:off x="2377440" y="229504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14:05 – 14:23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4E96EF28-1ABE-2C2B-AE2F-56882DAC5065}"/>
              </a:ext>
            </a:extLst>
          </p:cNvPr>
          <p:cNvSpPr/>
          <p:nvPr/>
        </p:nvSpPr>
        <p:spPr>
          <a:xfrm>
            <a:off x="4450080" y="229504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мин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4CD4BADA-5D27-E2F3-2807-033DA9E3369B}"/>
              </a:ext>
            </a:extLst>
          </p:cNvPr>
          <p:cNvSpPr/>
          <p:nvPr/>
        </p:nvSpPr>
        <p:spPr>
          <a:xfrm>
            <a:off x="5852160" y="2295044"/>
            <a:ext cx="396240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Парный — первый стол представляет (Столы 1,3,5,7,9)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84A59AD9-BF0D-1854-B7C1-62372E76F37F}"/>
              </a:ext>
            </a:extLst>
          </p:cNvPr>
          <p:cNvSpPr/>
          <p:nvPr/>
        </p:nvSpPr>
        <p:spPr>
          <a:xfrm>
            <a:off x="548640" y="2916836"/>
            <a:ext cx="961136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405B764B-F23F-8713-BEE4-97F11502B6F7}"/>
              </a:ext>
            </a:extLst>
          </p:cNvPr>
          <p:cNvSpPr/>
          <p:nvPr/>
        </p:nvSpPr>
        <p:spPr>
          <a:xfrm>
            <a:off x="609600" y="296560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Смена ролей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926810A2-D56A-0C80-EBB0-41250C2FFCA1}"/>
              </a:ext>
            </a:extLst>
          </p:cNvPr>
          <p:cNvSpPr/>
          <p:nvPr/>
        </p:nvSpPr>
        <p:spPr>
          <a:xfrm>
            <a:off x="2377440" y="296560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14:23 – 14:24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9249ACA5-6427-EDE0-91A8-731048A786CD}"/>
              </a:ext>
            </a:extLst>
          </p:cNvPr>
          <p:cNvSpPr/>
          <p:nvPr/>
        </p:nvSpPr>
        <p:spPr>
          <a:xfrm>
            <a:off x="4450080" y="296560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мин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27A6B44D-BAC9-4889-2A23-E0975BE867C4}"/>
              </a:ext>
            </a:extLst>
          </p:cNvPr>
          <p:cNvSpPr/>
          <p:nvPr/>
        </p:nvSpPr>
        <p:spPr>
          <a:xfrm>
            <a:off x="5852160" y="2965604"/>
            <a:ext cx="396240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Смена ролей внутри каждой пары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B5DF5D02-2865-5FE2-E011-7F7B70F0D931}"/>
              </a:ext>
            </a:extLst>
          </p:cNvPr>
          <p:cNvSpPr/>
          <p:nvPr/>
        </p:nvSpPr>
        <p:spPr>
          <a:xfrm>
            <a:off x="548640" y="3587396"/>
            <a:ext cx="961136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262044B7-90C4-85C4-316B-9D9E5A5807A7}"/>
              </a:ext>
            </a:extLst>
          </p:cNvPr>
          <p:cNvSpPr/>
          <p:nvPr/>
        </p:nvSpPr>
        <p:spPr>
          <a:xfrm>
            <a:off x="609600" y="363616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Раунд 2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9689EA50-7C67-6980-615C-F8BD64BBA6C6}"/>
              </a:ext>
            </a:extLst>
          </p:cNvPr>
          <p:cNvSpPr/>
          <p:nvPr/>
        </p:nvSpPr>
        <p:spPr>
          <a:xfrm>
            <a:off x="2377440" y="363616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14:24 – 14:42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EF714C3C-F531-B841-E2F5-C698E2EB0AEC}"/>
              </a:ext>
            </a:extLst>
          </p:cNvPr>
          <p:cNvSpPr/>
          <p:nvPr/>
        </p:nvSpPr>
        <p:spPr>
          <a:xfrm>
            <a:off x="4450080" y="363616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мин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AE40812C-DA4B-4002-A4C5-AF56E798B9D2}"/>
              </a:ext>
            </a:extLst>
          </p:cNvPr>
          <p:cNvSpPr/>
          <p:nvPr/>
        </p:nvSpPr>
        <p:spPr>
          <a:xfrm>
            <a:off x="5852160" y="3636164"/>
            <a:ext cx="396240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Парный — второй стол представляет (Столы 2,4,6,8,10)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E89D311C-88E0-8D2F-59A5-FD1DFC23FFAC}"/>
              </a:ext>
            </a:extLst>
          </p:cNvPr>
          <p:cNvSpPr/>
          <p:nvPr/>
        </p:nvSpPr>
        <p:spPr>
          <a:xfrm>
            <a:off x="548640" y="4257956"/>
            <a:ext cx="961136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42653EC2-76EC-BFB9-8077-4624493E7E09}"/>
              </a:ext>
            </a:extLst>
          </p:cNvPr>
          <p:cNvSpPr/>
          <p:nvPr/>
        </p:nvSpPr>
        <p:spPr>
          <a:xfrm>
            <a:off x="609600" y="430672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Пленарный показ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92C5A9D8-AEEF-9E15-994A-69BB8ADFC592}"/>
              </a:ext>
            </a:extLst>
          </p:cNvPr>
          <p:cNvSpPr/>
          <p:nvPr/>
        </p:nvSpPr>
        <p:spPr>
          <a:xfrm>
            <a:off x="2377440" y="430672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14:42 – 14:57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A1AB2B15-BC45-A911-37B9-059C0FC53862}"/>
              </a:ext>
            </a:extLst>
          </p:cNvPr>
          <p:cNvSpPr/>
          <p:nvPr/>
        </p:nvSpPr>
        <p:spPr>
          <a:xfrm>
            <a:off x="4450080" y="430672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мин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C18D8188-80B3-F3FA-913E-BFBDB51947BE}"/>
              </a:ext>
            </a:extLst>
          </p:cNvPr>
          <p:cNvSpPr/>
          <p:nvPr/>
        </p:nvSpPr>
        <p:spPr>
          <a:xfrm>
            <a:off x="5852160" y="4306724"/>
            <a:ext cx="396240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Одна выбранная пара — по 2 мин каждый + сравнение фасилитатора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70A886CC-A5D5-BC43-4B76-87E767FC9AC1}"/>
              </a:ext>
            </a:extLst>
          </p:cNvPr>
          <p:cNvSpPr/>
          <p:nvPr/>
        </p:nvSpPr>
        <p:spPr>
          <a:xfrm>
            <a:off x="548640" y="4928516"/>
            <a:ext cx="961136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F10727EF-D99E-B27D-36F9-4335BC5D40CE}"/>
              </a:ext>
            </a:extLst>
          </p:cNvPr>
          <p:cNvSpPr/>
          <p:nvPr/>
        </p:nvSpPr>
        <p:spPr>
          <a:xfrm>
            <a:off x="609600" y="497728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Синтез + одна правка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14DCB0CB-52AE-2778-E6BF-E7DCD243802E}"/>
              </a:ext>
            </a:extLst>
          </p:cNvPr>
          <p:cNvSpPr/>
          <p:nvPr/>
        </p:nvSpPr>
        <p:spPr>
          <a:xfrm>
            <a:off x="2377440" y="497728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14:57 – 15:11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1D35604D-7255-AFD0-36F6-46B73CDFA469}"/>
              </a:ext>
            </a:extLst>
          </p:cNvPr>
          <p:cNvSpPr/>
          <p:nvPr/>
        </p:nvSpPr>
        <p:spPr>
          <a:xfrm>
            <a:off x="4450080" y="497728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мин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9BC8AFCC-068B-61DB-43FB-90535880A09C}"/>
              </a:ext>
            </a:extLst>
          </p:cNvPr>
          <p:cNvSpPr/>
          <p:nvPr/>
        </p:nvSpPr>
        <p:spPr>
          <a:xfrm>
            <a:off x="5852160" y="4977284"/>
            <a:ext cx="396240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Пленарный синтез, затем 5 мин правки за каждым столом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Shape 37">
            <a:extLst>
              <a:ext uri="{FF2B5EF4-FFF2-40B4-BE49-F238E27FC236}">
                <a16:creationId xmlns:a16="http://schemas.microsoft.com/office/drawing/2014/main" id="{DDB86105-F69D-3B3B-2B11-BC3B57AD7515}"/>
              </a:ext>
            </a:extLst>
          </p:cNvPr>
          <p:cNvSpPr/>
          <p:nvPr/>
        </p:nvSpPr>
        <p:spPr>
          <a:xfrm>
            <a:off x="548640" y="5599076"/>
            <a:ext cx="961136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6184373D-322D-AAFC-B71D-D1AA454AC38E}"/>
              </a:ext>
            </a:extLst>
          </p:cNvPr>
          <p:cNvSpPr/>
          <p:nvPr/>
        </p:nvSpPr>
        <p:spPr>
          <a:xfrm>
            <a:off x="609600" y="5647844"/>
            <a:ext cx="16459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Переход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6E78ACD1-57E9-E6CD-91A3-748A40AE177D}"/>
              </a:ext>
            </a:extLst>
          </p:cNvPr>
          <p:cNvSpPr/>
          <p:nvPr/>
        </p:nvSpPr>
        <p:spPr>
          <a:xfrm>
            <a:off x="2377440" y="5647844"/>
            <a:ext cx="359664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15:11 – 15:15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C468F8FD-C6B1-5D2A-C647-A025003A050F}"/>
              </a:ext>
            </a:extLst>
          </p:cNvPr>
          <p:cNvSpPr/>
          <p:nvPr/>
        </p:nvSpPr>
        <p:spPr>
          <a:xfrm>
            <a:off x="4450080" y="5647844"/>
            <a:ext cx="128016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мин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41">
            <a:extLst>
              <a:ext uri="{FF2B5EF4-FFF2-40B4-BE49-F238E27FC236}">
                <a16:creationId xmlns:a16="http://schemas.microsoft.com/office/drawing/2014/main" id="{8212104E-D92F-31C3-1787-4203F640E8CB}"/>
              </a:ext>
            </a:extLst>
          </p:cNvPr>
          <p:cNvSpPr/>
          <p:nvPr/>
        </p:nvSpPr>
        <p:spPr>
          <a:xfrm>
            <a:off x="5852160" y="5647844"/>
            <a:ext cx="2560320" cy="5242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Прямая связь с Сессией 8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Shape 42">
            <a:extLst>
              <a:ext uri="{FF2B5EF4-FFF2-40B4-BE49-F238E27FC236}">
                <a16:creationId xmlns:a16="http://schemas.microsoft.com/office/drawing/2014/main" id="{E7662707-2419-06EE-4657-8C06A2F9D39C}"/>
              </a:ext>
            </a:extLst>
          </p:cNvPr>
          <p:cNvSpPr/>
          <p:nvPr/>
        </p:nvSpPr>
        <p:spPr>
          <a:xfrm>
            <a:off x="535093" y="6342788"/>
            <a:ext cx="11338560" cy="51206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 43">
            <a:extLst>
              <a:ext uri="{FF2B5EF4-FFF2-40B4-BE49-F238E27FC236}">
                <a16:creationId xmlns:a16="http://schemas.microsoft.com/office/drawing/2014/main" id="{650E4E32-ABF5-7FE4-7BB3-FC18A9A75E88}"/>
              </a:ext>
            </a:extLst>
          </p:cNvPr>
          <p:cNvSpPr/>
          <p:nvPr/>
        </p:nvSpPr>
        <p:spPr>
          <a:xfrm>
            <a:off x="778933" y="6342788"/>
            <a:ext cx="109728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Тайминг раунда: 8 мин презентация  |  8 мин обратная связь от коллег  |  2 мин ответ представляющего стола (без защиты — только заметки)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483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382E2-CBFC-75CD-E9AC-E8ED8B5C4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132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1AFDF9-4A32-AEAD-8C53-F2664EC2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результаты: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5C28F1E-49D1-05B7-E842-A25BCB018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63" y="1524573"/>
            <a:ext cx="104840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0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Оцените качество мероприятия или активности по профессиональному развитию педагогов с помощью индикаторов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84526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B6AD-9C47-C83F-C48A-83556C6C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6" y="-150501"/>
            <a:ext cx="10971964" cy="1080120"/>
          </a:xfrm>
        </p:spPr>
        <p:txBody>
          <a:bodyPr>
            <a:normAutofit/>
          </a:bodyPr>
          <a:lstStyle/>
          <a:p>
            <a:r>
              <a:rPr lang="ru-RU" noProof="1"/>
              <a:t>КАРТОЧКА ОБРАТНОЙ СВЯЗИ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E809A762-275F-F45C-29F0-A5C6F4A6FBBB}"/>
              </a:ext>
            </a:extLst>
          </p:cNvPr>
          <p:cNvSpPr/>
          <p:nvPr/>
        </p:nvSpPr>
        <p:spPr>
          <a:xfrm>
            <a:off x="635316" y="765945"/>
            <a:ext cx="11338560" cy="463296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5E6EF043-9F89-2206-DCAD-2D575429B8B2}"/>
              </a:ext>
            </a:extLst>
          </p:cNvPr>
          <p:cNvSpPr/>
          <p:nvPr/>
        </p:nvSpPr>
        <p:spPr>
          <a:xfrm>
            <a:off x="879156" y="765945"/>
            <a:ext cx="10972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обратной связи по дизайну профессионального развития педагогов — заполняется во время презентации (та же сетка ИК, что и в шаблоне наблюдения Сессии 4)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A035D40A-E6B5-0B3B-F34D-BBA2FC839D04}"/>
              </a:ext>
            </a:extLst>
          </p:cNvPr>
          <p:cNvSpPr/>
          <p:nvPr/>
        </p:nvSpPr>
        <p:spPr>
          <a:xfrm>
            <a:off x="635316" y="1290201"/>
            <a:ext cx="11338560" cy="365760"/>
          </a:xfrm>
          <a:prstGeom prst="rect">
            <a:avLst/>
          </a:prstGeom>
          <a:solidFill>
            <a:srgbClr val="D6F0F3"/>
          </a:solidFill>
          <a:ln w="508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D8BCB865-51FC-DEA0-CD46-355010E0D669}"/>
              </a:ext>
            </a:extLst>
          </p:cNvPr>
          <p:cNvSpPr/>
          <p:nvPr/>
        </p:nvSpPr>
        <p:spPr>
          <a:xfrm>
            <a:off x="818196" y="1290201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(А/Б/В) и представляющий стол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BCBBC8FC-D4B5-E09F-C208-7A386EF93BBA}"/>
              </a:ext>
            </a:extLst>
          </p:cNvPr>
          <p:cNvSpPr/>
          <p:nvPr/>
        </p:nvSpPr>
        <p:spPr>
          <a:xfrm>
            <a:off x="635316" y="1716921"/>
            <a:ext cx="11338560" cy="365760"/>
          </a:xfrm>
          <a:prstGeom prst="rect">
            <a:avLst/>
          </a:prstGeom>
          <a:solidFill>
            <a:srgbClr val="D6F0F3"/>
          </a:solidFill>
          <a:ln w="508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D43CB358-01D9-4BF4-C091-7AC04FD8BEE9}"/>
              </a:ext>
            </a:extLst>
          </p:cNvPr>
          <p:cNvSpPr/>
          <p:nvPr/>
        </p:nvSpPr>
        <p:spPr>
          <a:xfrm>
            <a:off x="818196" y="1716921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Группа педагогов — сохранял ли дизайн верность этой группе на протяжении всего времени?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1A7CB642-44F3-AF88-1645-B756FC52510E}"/>
              </a:ext>
            </a:extLst>
          </p:cNvPr>
          <p:cNvSpPr/>
          <p:nvPr/>
        </p:nvSpPr>
        <p:spPr>
          <a:xfrm>
            <a:off x="635316" y="2216793"/>
            <a:ext cx="11338560" cy="36576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36882305-6668-66ED-EA3C-225E1BC0E23D}"/>
              </a:ext>
            </a:extLst>
          </p:cNvPr>
          <p:cNvSpPr/>
          <p:nvPr/>
        </p:nvSpPr>
        <p:spPr>
          <a:xfrm>
            <a:off x="818196" y="2216793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Индикаторы качества — что вы наблюдаете в этом дизайне?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AAB064EF-E1DF-2F66-5F46-EFCF167B8904}"/>
              </a:ext>
            </a:extLst>
          </p:cNvPr>
          <p:cNvSpPr/>
          <p:nvPr/>
        </p:nvSpPr>
        <p:spPr>
          <a:xfrm>
            <a:off x="7340916" y="2582553"/>
            <a:ext cx="1341120" cy="341376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55181F57-B640-052F-AD88-7362B04C7E6C}"/>
              </a:ext>
            </a:extLst>
          </p:cNvPr>
          <p:cNvSpPr/>
          <p:nvPr/>
        </p:nvSpPr>
        <p:spPr>
          <a:xfrm>
            <a:off x="7340916" y="2582553"/>
            <a:ext cx="134112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✓  Учтён</a:t>
            </a:r>
            <a:endParaRPr lang="ru-RU" sz="1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F855F0FF-6F53-FB18-B168-DDF74AB36E55}"/>
              </a:ext>
            </a:extLst>
          </p:cNvPr>
          <p:cNvSpPr/>
          <p:nvPr/>
        </p:nvSpPr>
        <p:spPr>
          <a:xfrm>
            <a:off x="8742996" y="2582553"/>
            <a:ext cx="1341120" cy="341376"/>
          </a:xfrm>
          <a:prstGeom prst="rect">
            <a:avLst/>
          </a:prstGeom>
          <a:solidFill>
            <a:srgbClr val="8A6D00"/>
          </a:solidFill>
          <a:ln w="12700">
            <a:solidFill>
              <a:srgbClr val="8A6D0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73F43B56-76BA-5D90-C814-8556D96245A6}"/>
              </a:ext>
            </a:extLst>
          </p:cNvPr>
          <p:cNvSpPr/>
          <p:nvPr/>
        </p:nvSpPr>
        <p:spPr>
          <a:xfrm>
            <a:off x="8742996" y="2582553"/>
            <a:ext cx="134112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~  Частично</a:t>
            </a:r>
            <a:endParaRPr lang="ru-RU" sz="1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78E19183-E0BD-6959-00AB-08BF08E4BBE8}"/>
              </a:ext>
            </a:extLst>
          </p:cNvPr>
          <p:cNvSpPr/>
          <p:nvPr/>
        </p:nvSpPr>
        <p:spPr>
          <a:xfrm>
            <a:off x="10206036" y="2582553"/>
            <a:ext cx="1341120" cy="341376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B8FA7ED0-6514-8BEE-93F3-93DE209126EE}"/>
              </a:ext>
            </a:extLst>
          </p:cNvPr>
          <p:cNvSpPr/>
          <p:nvPr/>
        </p:nvSpPr>
        <p:spPr>
          <a:xfrm>
            <a:off x="10206036" y="2582553"/>
            <a:ext cx="134112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—  Отсутствует</a:t>
            </a:r>
            <a:endParaRPr lang="ru-RU" sz="1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4F958E83-6618-B6A8-4135-99769B650370}"/>
              </a:ext>
            </a:extLst>
          </p:cNvPr>
          <p:cNvSpPr/>
          <p:nvPr/>
        </p:nvSpPr>
        <p:spPr>
          <a:xfrm>
            <a:off x="635316" y="2923929"/>
            <a:ext cx="1133856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3FF44CB2-609D-E6E0-FBCE-5E9388C17DF7}"/>
              </a:ext>
            </a:extLst>
          </p:cNvPr>
          <p:cNvSpPr/>
          <p:nvPr/>
        </p:nvSpPr>
        <p:spPr>
          <a:xfrm>
            <a:off x="818196" y="2923929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1 — Связь с вашей реальной работой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D00E612E-4D1D-B490-71DE-A0A66D08ECAD}"/>
              </a:ext>
            </a:extLst>
          </p:cNvPr>
          <p:cNvSpPr/>
          <p:nvPr/>
        </p:nvSpPr>
        <p:spPr>
          <a:xfrm>
            <a:off x="7340916" y="2923929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E7F1132B-B0A4-A22A-56B5-83FEF3274B0F}"/>
              </a:ext>
            </a:extLst>
          </p:cNvPr>
          <p:cNvSpPr/>
          <p:nvPr/>
        </p:nvSpPr>
        <p:spPr>
          <a:xfrm>
            <a:off x="8742996" y="2923929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0">
            <a:extLst>
              <a:ext uri="{FF2B5EF4-FFF2-40B4-BE49-F238E27FC236}">
                <a16:creationId xmlns:a16="http://schemas.microsoft.com/office/drawing/2014/main" id="{697A6BFA-96A8-7E59-B5D7-0232CF2F15EB}"/>
              </a:ext>
            </a:extLst>
          </p:cNvPr>
          <p:cNvSpPr/>
          <p:nvPr/>
        </p:nvSpPr>
        <p:spPr>
          <a:xfrm>
            <a:off x="10206036" y="2923929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8000787E-0424-DCE0-87A9-D20F4D84C992}"/>
              </a:ext>
            </a:extLst>
          </p:cNvPr>
          <p:cNvSpPr/>
          <p:nvPr/>
        </p:nvSpPr>
        <p:spPr>
          <a:xfrm>
            <a:off x="635316" y="3265305"/>
            <a:ext cx="1133856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D2EE2628-81F4-FFE9-F7BF-410EF2E81BDA}"/>
              </a:ext>
            </a:extLst>
          </p:cNvPr>
          <p:cNvSpPr/>
          <p:nvPr/>
        </p:nvSpPr>
        <p:spPr>
          <a:xfrm>
            <a:off x="818196" y="3265305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2 — Вам необходимо время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090AFE71-597A-A7AE-ABAA-73CE75D1769D}"/>
              </a:ext>
            </a:extLst>
          </p:cNvPr>
          <p:cNvSpPr/>
          <p:nvPr/>
        </p:nvSpPr>
        <p:spPr>
          <a:xfrm>
            <a:off x="7340916" y="3265305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4">
            <a:extLst>
              <a:ext uri="{FF2B5EF4-FFF2-40B4-BE49-F238E27FC236}">
                <a16:creationId xmlns:a16="http://schemas.microsoft.com/office/drawing/2014/main" id="{B8CD3F34-E6CE-5929-7C66-68CADF6EE1F0}"/>
              </a:ext>
            </a:extLst>
          </p:cNvPr>
          <p:cNvSpPr/>
          <p:nvPr/>
        </p:nvSpPr>
        <p:spPr>
          <a:xfrm>
            <a:off x="8742996" y="3265305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id="{9DC3F91F-0ED2-6193-EB1F-0CB4BE18E595}"/>
              </a:ext>
            </a:extLst>
          </p:cNvPr>
          <p:cNvSpPr/>
          <p:nvPr/>
        </p:nvSpPr>
        <p:spPr>
          <a:xfrm>
            <a:off x="10206036" y="3265305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663257C9-E6E0-D901-CEED-63787A9B99E9}"/>
              </a:ext>
            </a:extLst>
          </p:cNvPr>
          <p:cNvSpPr/>
          <p:nvPr/>
        </p:nvSpPr>
        <p:spPr>
          <a:xfrm>
            <a:off x="635316" y="3606681"/>
            <a:ext cx="1133856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608BD293-FD12-73F3-0639-8AE45C15FF0D}"/>
              </a:ext>
            </a:extLst>
          </p:cNvPr>
          <p:cNvSpPr/>
          <p:nvPr/>
        </p:nvSpPr>
        <p:spPr>
          <a:xfrm>
            <a:off x="818196" y="3606681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3 — Вы получаете возможность попробовать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98D57EF0-1AC8-7CB5-7844-6116E143181A}"/>
              </a:ext>
            </a:extLst>
          </p:cNvPr>
          <p:cNvSpPr/>
          <p:nvPr/>
        </p:nvSpPr>
        <p:spPr>
          <a:xfrm>
            <a:off x="7340916" y="3606681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9">
            <a:extLst>
              <a:ext uri="{FF2B5EF4-FFF2-40B4-BE49-F238E27FC236}">
                <a16:creationId xmlns:a16="http://schemas.microsoft.com/office/drawing/2014/main" id="{E6E5F600-A94F-F18A-01D4-EC92EED6F1F5}"/>
              </a:ext>
            </a:extLst>
          </p:cNvPr>
          <p:cNvSpPr/>
          <p:nvPr/>
        </p:nvSpPr>
        <p:spPr>
          <a:xfrm>
            <a:off x="8742996" y="3606681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0">
            <a:extLst>
              <a:ext uri="{FF2B5EF4-FFF2-40B4-BE49-F238E27FC236}">
                <a16:creationId xmlns:a16="http://schemas.microsoft.com/office/drawing/2014/main" id="{2E1195FC-33C1-ABCA-6720-FF352C7C557D}"/>
              </a:ext>
            </a:extLst>
          </p:cNvPr>
          <p:cNvSpPr/>
          <p:nvPr/>
        </p:nvSpPr>
        <p:spPr>
          <a:xfrm>
            <a:off x="10206036" y="3606681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1">
            <a:extLst>
              <a:ext uri="{FF2B5EF4-FFF2-40B4-BE49-F238E27FC236}">
                <a16:creationId xmlns:a16="http://schemas.microsoft.com/office/drawing/2014/main" id="{7E51D474-0262-F34F-7A25-A761A8E49B18}"/>
              </a:ext>
            </a:extLst>
          </p:cNvPr>
          <p:cNvSpPr/>
          <p:nvPr/>
        </p:nvSpPr>
        <p:spPr>
          <a:xfrm>
            <a:off x="635316" y="3948057"/>
            <a:ext cx="1133856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2">
            <a:extLst>
              <a:ext uri="{FF2B5EF4-FFF2-40B4-BE49-F238E27FC236}">
                <a16:creationId xmlns:a16="http://schemas.microsoft.com/office/drawing/2014/main" id="{97B76054-BA3C-63D5-6D7B-566731D336AB}"/>
              </a:ext>
            </a:extLst>
          </p:cNvPr>
          <p:cNvSpPr/>
          <p:nvPr/>
        </p:nvSpPr>
        <p:spPr>
          <a:xfrm>
            <a:off x="818196" y="3948057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4 — Вы действуете, а не просто слушаете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3">
            <a:extLst>
              <a:ext uri="{FF2B5EF4-FFF2-40B4-BE49-F238E27FC236}">
                <a16:creationId xmlns:a16="http://schemas.microsoft.com/office/drawing/2014/main" id="{631F74AE-8C9C-3241-ABBF-3F1AB858D0C7}"/>
              </a:ext>
            </a:extLst>
          </p:cNvPr>
          <p:cNvSpPr/>
          <p:nvPr/>
        </p:nvSpPr>
        <p:spPr>
          <a:xfrm>
            <a:off x="7340916" y="3948057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4">
            <a:extLst>
              <a:ext uri="{FF2B5EF4-FFF2-40B4-BE49-F238E27FC236}">
                <a16:creationId xmlns:a16="http://schemas.microsoft.com/office/drawing/2014/main" id="{A7E4DCF9-EC92-5EF6-838A-94F137276EA4}"/>
              </a:ext>
            </a:extLst>
          </p:cNvPr>
          <p:cNvSpPr/>
          <p:nvPr/>
        </p:nvSpPr>
        <p:spPr>
          <a:xfrm>
            <a:off x="8742996" y="3948057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5">
            <a:extLst>
              <a:ext uri="{FF2B5EF4-FFF2-40B4-BE49-F238E27FC236}">
                <a16:creationId xmlns:a16="http://schemas.microsoft.com/office/drawing/2014/main" id="{951138E4-6B8E-DB9F-EE26-9C34226624CB}"/>
              </a:ext>
            </a:extLst>
          </p:cNvPr>
          <p:cNvSpPr/>
          <p:nvPr/>
        </p:nvSpPr>
        <p:spPr>
          <a:xfrm>
            <a:off x="10206036" y="3948057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36">
            <a:extLst>
              <a:ext uri="{FF2B5EF4-FFF2-40B4-BE49-F238E27FC236}">
                <a16:creationId xmlns:a16="http://schemas.microsoft.com/office/drawing/2014/main" id="{9C8854BC-539A-08C2-0E63-7B1DD784610B}"/>
              </a:ext>
            </a:extLst>
          </p:cNvPr>
          <p:cNvSpPr/>
          <p:nvPr/>
        </p:nvSpPr>
        <p:spPr>
          <a:xfrm>
            <a:off x="635316" y="4289433"/>
            <a:ext cx="1133856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7">
            <a:extLst>
              <a:ext uri="{FF2B5EF4-FFF2-40B4-BE49-F238E27FC236}">
                <a16:creationId xmlns:a16="http://schemas.microsoft.com/office/drawing/2014/main" id="{4E5E103D-C859-3A6F-E575-9D8E8E7F2FE6}"/>
              </a:ext>
            </a:extLst>
          </p:cNvPr>
          <p:cNvSpPr/>
          <p:nvPr/>
        </p:nvSpPr>
        <p:spPr>
          <a:xfrm>
            <a:off x="818196" y="4289433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5 — Вы учитесь вместе с коллегами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8">
            <a:extLst>
              <a:ext uri="{FF2B5EF4-FFF2-40B4-BE49-F238E27FC236}">
                <a16:creationId xmlns:a16="http://schemas.microsoft.com/office/drawing/2014/main" id="{9BE04999-E75C-F16C-C0DB-2EC2720D5329}"/>
              </a:ext>
            </a:extLst>
          </p:cNvPr>
          <p:cNvSpPr/>
          <p:nvPr/>
        </p:nvSpPr>
        <p:spPr>
          <a:xfrm>
            <a:off x="7340916" y="4289433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39">
            <a:extLst>
              <a:ext uri="{FF2B5EF4-FFF2-40B4-BE49-F238E27FC236}">
                <a16:creationId xmlns:a16="http://schemas.microsoft.com/office/drawing/2014/main" id="{2A94E3F5-EC49-F84E-830E-E441FA62C0C9}"/>
              </a:ext>
            </a:extLst>
          </p:cNvPr>
          <p:cNvSpPr/>
          <p:nvPr/>
        </p:nvSpPr>
        <p:spPr>
          <a:xfrm>
            <a:off x="8742996" y="4289433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40">
            <a:extLst>
              <a:ext uri="{FF2B5EF4-FFF2-40B4-BE49-F238E27FC236}">
                <a16:creationId xmlns:a16="http://schemas.microsoft.com/office/drawing/2014/main" id="{6ABCDF60-0C26-05B7-85B6-682895172BA7}"/>
              </a:ext>
            </a:extLst>
          </p:cNvPr>
          <p:cNvSpPr/>
          <p:nvPr/>
        </p:nvSpPr>
        <p:spPr>
          <a:xfrm>
            <a:off x="10206036" y="4289433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41">
            <a:extLst>
              <a:ext uri="{FF2B5EF4-FFF2-40B4-BE49-F238E27FC236}">
                <a16:creationId xmlns:a16="http://schemas.microsoft.com/office/drawing/2014/main" id="{75D309BE-5CC1-5E55-EA87-5630FEF3DD77}"/>
              </a:ext>
            </a:extLst>
          </p:cNvPr>
          <p:cNvSpPr/>
          <p:nvPr/>
        </p:nvSpPr>
        <p:spPr>
          <a:xfrm>
            <a:off x="635316" y="4630809"/>
            <a:ext cx="1133856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42">
            <a:extLst>
              <a:ext uri="{FF2B5EF4-FFF2-40B4-BE49-F238E27FC236}">
                <a16:creationId xmlns:a16="http://schemas.microsoft.com/office/drawing/2014/main" id="{76B739B8-056F-B1D3-0837-7BE4EF4E06C4}"/>
              </a:ext>
            </a:extLst>
          </p:cNvPr>
          <p:cNvSpPr/>
          <p:nvPr/>
        </p:nvSpPr>
        <p:spPr>
          <a:xfrm>
            <a:off x="818196" y="4630809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6 — Это касается ваших студентов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43">
            <a:extLst>
              <a:ext uri="{FF2B5EF4-FFF2-40B4-BE49-F238E27FC236}">
                <a16:creationId xmlns:a16="http://schemas.microsoft.com/office/drawing/2014/main" id="{55A99D2C-B1E2-881D-A268-6A09E54648A8}"/>
              </a:ext>
            </a:extLst>
          </p:cNvPr>
          <p:cNvSpPr/>
          <p:nvPr/>
        </p:nvSpPr>
        <p:spPr>
          <a:xfrm>
            <a:off x="7340916" y="4630809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44">
            <a:extLst>
              <a:ext uri="{FF2B5EF4-FFF2-40B4-BE49-F238E27FC236}">
                <a16:creationId xmlns:a16="http://schemas.microsoft.com/office/drawing/2014/main" id="{C0F6700E-9565-3CE2-C7E2-752415B15B4D}"/>
              </a:ext>
            </a:extLst>
          </p:cNvPr>
          <p:cNvSpPr/>
          <p:nvPr/>
        </p:nvSpPr>
        <p:spPr>
          <a:xfrm>
            <a:off x="8742996" y="4630809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45">
            <a:extLst>
              <a:ext uri="{FF2B5EF4-FFF2-40B4-BE49-F238E27FC236}">
                <a16:creationId xmlns:a16="http://schemas.microsoft.com/office/drawing/2014/main" id="{5398B7F3-8A9A-8E59-CB6A-1A6DD620880B}"/>
              </a:ext>
            </a:extLst>
          </p:cNvPr>
          <p:cNvSpPr/>
          <p:nvPr/>
        </p:nvSpPr>
        <p:spPr>
          <a:xfrm>
            <a:off x="10206036" y="4630809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46">
            <a:extLst>
              <a:ext uri="{FF2B5EF4-FFF2-40B4-BE49-F238E27FC236}">
                <a16:creationId xmlns:a16="http://schemas.microsoft.com/office/drawing/2014/main" id="{EEF3DF25-19E1-4965-AA8E-4C6C9DF48FD4}"/>
              </a:ext>
            </a:extLst>
          </p:cNvPr>
          <p:cNvSpPr/>
          <p:nvPr/>
        </p:nvSpPr>
        <p:spPr>
          <a:xfrm>
            <a:off x="635316" y="4972185"/>
            <a:ext cx="1133856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47">
            <a:extLst>
              <a:ext uri="{FF2B5EF4-FFF2-40B4-BE49-F238E27FC236}">
                <a16:creationId xmlns:a16="http://schemas.microsoft.com/office/drawing/2014/main" id="{6BFCAEDF-E8E8-D27E-4FF0-32858DA30DBB}"/>
              </a:ext>
            </a:extLst>
          </p:cNvPr>
          <p:cNvSpPr/>
          <p:nvPr/>
        </p:nvSpPr>
        <p:spPr>
          <a:xfrm>
            <a:off x="818196" y="4972185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7 — Ваше руководство поддерживает это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48">
            <a:extLst>
              <a:ext uri="{FF2B5EF4-FFF2-40B4-BE49-F238E27FC236}">
                <a16:creationId xmlns:a16="http://schemas.microsoft.com/office/drawing/2014/main" id="{0FE0F8DA-BFB8-A933-F408-F1B40FA467AE}"/>
              </a:ext>
            </a:extLst>
          </p:cNvPr>
          <p:cNvSpPr/>
          <p:nvPr/>
        </p:nvSpPr>
        <p:spPr>
          <a:xfrm>
            <a:off x="7340916" y="4972185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49">
            <a:extLst>
              <a:ext uri="{FF2B5EF4-FFF2-40B4-BE49-F238E27FC236}">
                <a16:creationId xmlns:a16="http://schemas.microsoft.com/office/drawing/2014/main" id="{DD7C907B-227F-89EC-A5E4-46BC3DA5E258}"/>
              </a:ext>
            </a:extLst>
          </p:cNvPr>
          <p:cNvSpPr/>
          <p:nvPr/>
        </p:nvSpPr>
        <p:spPr>
          <a:xfrm>
            <a:off x="8742996" y="4972185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0">
            <a:extLst>
              <a:ext uri="{FF2B5EF4-FFF2-40B4-BE49-F238E27FC236}">
                <a16:creationId xmlns:a16="http://schemas.microsoft.com/office/drawing/2014/main" id="{776A7D0B-957A-B14F-CC91-F5EAFDF3687B}"/>
              </a:ext>
            </a:extLst>
          </p:cNvPr>
          <p:cNvSpPr/>
          <p:nvPr/>
        </p:nvSpPr>
        <p:spPr>
          <a:xfrm>
            <a:off x="10206036" y="4972185"/>
            <a:ext cx="1341120" cy="292608"/>
          </a:xfrm>
          <a:prstGeom prst="rect">
            <a:avLst/>
          </a:prstGeom>
          <a:solidFill>
            <a:srgbClr val="FFFFFF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1">
            <a:extLst>
              <a:ext uri="{FF2B5EF4-FFF2-40B4-BE49-F238E27FC236}">
                <a16:creationId xmlns:a16="http://schemas.microsoft.com/office/drawing/2014/main" id="{52D7BCDD-4A86-72FB-2786-7A36ED7B2BCF}"/>
              </a:ext>
            </a:extLst>
          </p:cNvPr>
          <p:cNvSpPr/>
          <p:nvPr/>
        </p:nvSpPr>
        <p:spPr>
          <a:xfrm>
            <a:off x="635316" y="5313561"/>
            <a:ext cx="1133856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52">
            <a:extLst>
              <a:ext uri="{FF2B5EF4-FFF2-40B4-BE49-F238E27FC236}">
                <a16:creationId xmlns:a16="http://schemas.microsoft.com/office/drawing/2014/main" id="{0E5B15A0-D9C6-280E-0807-F3AC227D1F3E}"/>
              </a:ext>
            </a:extLst>
          </p:cNvPr>
          <p:cNvSpPr/>
          <p:nvPr/>
        </p:nvSpPr>
        <p:spPr>
          <a:xfrm>
            <a:off x="818196" y="5313561"/>
            <a:ext cx="633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8 — Основано на том, что работает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 53">
            <a:extLst>
              <a:ext uri="{FF2B5EF4-FFF2-40B4-BE49-F238E27FC236}">
                <a16:creationId xmlns:a16="http://schemas.microsoft.com/office/drawing/2014/main" id="{6C429516-6A70-B8A8-28D5-5406FE97399E}"/>
              </a:ext>
            </a:extLst>
          </p:cNvPr>
          <p:cNvSpPr/>
          <p:nvPr/>
        </p:nvSpPr>
        <p:spPr>
          <a:xfrm>
            <a:off x="7340916" y="5313561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54">
            <a:extLst>
              <a:ext uri="{FF2B5EF4-FFF2-40B4-BE49-F238E27FC236}">
                <a16:creationId xmlns:a16="http://schemas.microsoft.com/office/drawing/2014/main" id="{BA7413F8-7BDD-D27D-B734-DEA7BB28A8CA}"/>
              </a:ext>
            </a:extLst>
          </p:cNvPr>
          <p:cNvSpPr/>
          <p:nvPr/>
        </p:nvSpPr>
        <p:spPr>
          <a:xfrm>
            <a:off x="8742996" y="5313561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5">
            <a:extLst>
              <a:ext uri="{FF2B5EF4-FFF2-40B4-BE49-F238E27FC236}">
                <a16:creationId xmlns:a16="http://schemas.microsoft.com/office/drawing/2014/main" id="{DE9AE56D-FBBB-4FDA-B9FE-F799BCAD9802}"/>
              </a:ext>
            </a:extLst>
          </p:cNvPr>
          <p:cNvSpPr/>
          <p:nvPr/>
        </p:nvSpPr>
        <p:spPr>
          <a:xfrm>
            <a:off x="10206036" y="5313561"/>
            <a:ext cx="1341120" cy="292608"/>
          </a:xfrm>
          <a:prstGeom prst="rect">
            <a:avLst/>
          </a:prstGeom>
          <a:solidFill>
            <a:srgbClr val="D6F0F3"/>
          </a:solidFill>
          <a:ln w="381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hape 56">
            <a:extLst>
              <a:ext uri="{FF2B5EF4-FFF2-40B4-BE49-F238E27FC236}">
                <a16:creationId xmlns:a16="http://schemas.microsoft.com/office/drawing/2014/main" id="{C50522BF-E233-A02A-67B9-A2DB67585AE1}"/>
              </a:ext>
            </a:extLst>
          </p:cNvPr>
          <p:cNvSpPr/>
          <p:nvPr/>
        </p:nvSpPr>
        <p:spPr>
          <a:xfrm>
            <a:off x="635316" y="5715897"/>
            <a:ext cx="11338560" cy="292608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57">
            <a:extLst>
              <a:ext uri="{FF2B5EF4-FFF2-40B4-BE49-F238E27FC236}">
                <a16:creationId xmlns:a16="http://schemas.microsoft.com/office/drawing/2014/main" id="{697A7CE3-B9E4-46A8-B097-38884AF93E9F}"/>
              </a:ext>
            </a:extLst>
          </p:cNvPr>
          <p:cNvSpPr/>
          <p:nvPr/>
        </p:nvSpPr>
        <p:spPr>
          <a:xfrm>
            <a:off x="818196" y="5715897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Письменные ответы — вы работали над одним заданием: используйте эти знания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8">
            <a:extLst>
              <a:ext uri="{FF2B5EF4-FFF2-40B4-BE49-F238E27FC236}">
                <a16:creationId xmlns:a16="http://schemas.microsoft.com/office/drawing/2014/main" id="{93E83924-CB44-05C8-697C-64DF36453B9B}"/>
              </a:ext>
            </a:extLst>
          </p:cNvPr>
          <p:cNvSpPr/>
          <p:nvPr/>
        </p:nvSpPr>
        <p:spPr>
          <a:xfrm>
            <a:off x="635316" y="6008505"/>
            <a:ext cx="11338560" cy="268224"/>
          </a:xfrm>
          <a:prstGeom prst="rect">
            <a:avLst/>
          </a:prstGeom>
          <a:solidFill>
            <a:srgbClr val="FDF3DC"/>
          </a:solidFill>
          <a:ln w="381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59">
            <a:extLst>
              <a:ext uri="{FF2B5EF4-FFF2-40B4-BE49-F238E27FC236}">
                <a16:creationId xmlns:a16="http://schemas.microsoft.com/office/drawing/2014/main" id="{62599690-5827-57CB-DFE7-2551D5CC7A11}"/>
              </a:ext>
            </a:extLst>
          </p:cNvPr>
          <p:cNvSpPr/>
          <p:nvPr/>
        </p:nvSpPr>
        <p:spPr>
          <a:xfrm>
            <a:off x="818196" y="6008505"/>
            <a:ext cx="109728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Самое сильное решение по дизайну — и почему оно сильно именно для данной группы педагогов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Shape 60">
            <a:extLst>
              <a:ext uri="{FF2B5EF4-FFF2-40B4-BE49-F238E27FC236}">
                <a16:creationId xmlns:a16="http://schemas.microsoft.com/office/drawing/2014/main" id="{4E8915A7-1D96-455A-C2C0-E708C43E21AF}"/>
              </a:ext>
            </a:extLst>
          </p:cNvPr>
          <p:cNvSpPr/>
          <p:nvPr/>
        </p:nvSpPr>
        <p:spPr>
          <a:xfrm>
            <a:off x="635316" y="6301113"/>
            <a:ext cx="11338560" cy="268224"/>
          </a:xfrm>
          <a:prstGeom prst="rect">
            <a:avLst/>
          </a:prstGeom>
          <a:solidFill>
            <a:srgbClr val="FFFFFF"/>
          </a:solidFill>
          <a:ln w="381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61">
            <a:extLst>
              <a:ext uri="{FF2B5EF4-FFF2-40B4-BE49-F238E27FC236}">
                <a16:creationId xmlns:a16="http://schemas.microsoft.com/office/drawing/2014/main" id="{BD6338F4-2B9C-0653-C446-823652A2B3C4}"/>
              </a:ext>
            </a:extLst>
          </p:cNvPr>
          <p:cNvSpPr/>
          <p:nvPr/>
        </p:nvSpPr>
        <p:spPr>
          <a:xfrm>
            <a:off x="818196" y="6301113"/>
            <a:ext cx="109728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решение, где вы сделали другой выбор для того же задания — и каково было ваше обоснование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62">
            <a:extLst>
              <a:ext uri="{FF2B5EF4-FFF2-40B4-BE49-F238E27FC236}">
                <a16:creationId xmlns:a16="http://schemas.microsoft.com/office/drawing/2014/main" id="{BE4AB63E-BB5B-9C1F-32DF-276E8BB91901}"/>
              </a:ext>
            </a:extLst>
          </p:cNvPr>
          <p:cNvSpPr/>
          <p:nvPr/>
        </p:nvSpPr>
        <p:spPr>
          <a:xfrm>
            <a:off x="635316" y="6593721"/>
            <a:ext cx="11338560" cy="268224"/>
          </a:xfrm>
          <a:prstGeom prst="rect">
            <a:avLst/>
          </a:prstGeom>
          <a:solidFill>
            <a:srgbClr val="FDF3DC"/>
          </a:solidFill>
          <a:ln w="381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 63">
            <a:extLst>
              <a:ext uri="{FF2B5EF4-FFF2-40B4-BE49-F238E27FC236}">
                <a16:creationId xmlns:a16="http://schemas.microsoft.com/office/drawing/2014/main" id="{97E638F6-DDB0-6B34-99CB-8956E6E5815C}"/>
              </a:ext>
            </a:extLst>
          </p:cNvPr>
          <p:cNvSpPr/>
          <p:nvPr/>
        </p:nvSpPr>
        <p:spPr>
          <a:xfrm>
            <a:off x="818196" y="6593721"/>
            <a:ext cx="109728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Один вопрос, на который этот дизайн ещё не ответил о группе педагогов в задании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7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6459C3EA-D11B-F805-FB8A-BE45DF33EFD7}"/>
              </a:ext>
            </a:extLst>
          </p:cNvPr>
          <p:cNvSpPr/>
          <p:nvPr/>
        </p:nvSpPr>
        <p:spPr>
          <a:xfrm>
            <a:off x="620569" y="954408"/>
            <a:ext cx="11216640" cy="16459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CA889E2-8F23-5673-E5EB-A84EAD93C1DA}"/>
              </a:ext>
            </a:extLst>
          </p:cNvPr>
          <p:cNvSpPr/>
          <p:nvPr/>
        </p:nvSpPr>
        <p:spPr>
          <a:xfrm>
            <a:off x="864409" y="954408"/>
            <a:ext cx="1085088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i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Стол напротив вас работал над тем же заданием. Они сделали другой выбор. Мы выясним почему. Это различие — не проблема, а суть. Одно и то же задание, к которому обратились две разные команды, производит два законно разных дизайна. Ваша задача — понять логику друг друга и использовать её для укрепления собственной.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A9E1FBE-DC20-D436-8542-A58D85C1D264}"/>
              </a:ext>
            </a:extLst>
          </p:cNvPr>
          <p:cNvSpPr/>
          <p:nvPr/>
        </p:nvSpPr>
        <p:spPr>
          <a:xfrm>
            <a:off x="742489" y="2746632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обратной связи — три вещи: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268AE3EE-49D1-1DC9-89CA-2B64324A8E44}"/>
              </a:ext>
            </a:extLst>
          </p:cNvPr>
          <p:cNvSpPr/>
          <p:nvPr/>
        </p:nvSpPr>
        <p:spPr>
          <a:xfrm>
            <a:off x="559609" y="3270888"/>
            <a:ext cx="113385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2D0BB7A-883F-B838-0E38-96251BAC27CB}"/>
              </a:ext>
            </a:extLst>
          </p:cNvPr>
          <p:cNvSpPr/>
          <p:nvPr/>
        </p:nvSpPr>
        <p:spPr>
          <a:xfrm>
            <a:off x="705913" y="3478152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accent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867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CF0C9CA-D911-F0AA-BF6D-7E03334AA8B2}"/>
              </a:ext>
            </a:extLst>
          </p:cNvPr>
          <p:cNvSpPr/>
          <p:nvPr/>
        </p:nvSpPr>
        <p:spPr>
          <a:xfrm>
            <a:off x="1352089" y="3392808"/>
            <a:ext cx="10363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Какие индикаторы качества вы наблюдали в дизайне — присутствующие, частичные или отсутствующие.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6C987B0F-4F65-31E1-84A5-1C69A0C1DD26}"/>
              </a:ext>
            </a:extLst>
          </p:cNvPr>
          <p:cNvSpPr/>
          <p:nvPr/>
        </p:nvSpPr>
        <p:spPr>
          <a:xfrm>
            <a:off x="559609" y="4148712"/>
            <a:ext cx="113385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52E9D92-FFF0-0CCE-D37B-1B9AAC02D240}"/>
              </a:ext>
            </a:extLst>
          </p:cNvPr>
          <p:cNvSpPr/>
          <p:nvPr/>
        </p:nvSpPr>
        <p:spPr>
          <a:xfrm>
            <a:off x="705913" y="4355976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accent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867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DEA1164C-8868-77ED-86BF-DC1C5AFDFEE1}"/>
              </a:ext>
            </a:extLst>
          </p:cNvPr>
          <p:cNvSpPr/>
          <p:nvPr/>
        </p:nvSpPr>
        <p:spPr>
          <a:xfrm>
            <a:off x="1352089" y="4270632"/>
            <a:ext cx="10363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Самое сильное решение по дизайну и почему оно сильно для данной конкретной группы педагогов.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2B7F8113-ECD6-70D3-A2DF-859A4AA4105A}"/>
              </a:ext>
            </a:extLst>
          </p:cNvPr>
          <p:cNvSpPr/>
          <p:nvPr/>
        </p:nvSpPr>
        <p:spPr>
          <a:xfrm>
            <a:off x="559609" y="5026536"/>
            <a:ext cx="11338560" cy="792480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154FA1E7-3E71-0C14-D7EA-ADE439F527A5}"/>
              </a:ext>
            </a:extLst>
          </p:cNvPr>
          <p:cNvSpPr/>
          <p:nvPr/>
        </p:nvSpPr>
        <p:spPr>
          <a:xfrm>
            <a:off x="705913" y="5233800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accent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867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31D8E97E-DABC-D48E-63A3-FCBDD9E5C546}"/>
              </a:ext>
            </a:extLst>
          </p:cNvPr>
          <p:cNvSpPr/>
          <p:nvPr/>
        </p:nvSpPr>
        <p:spPr>
          <a:xfrm>
            <a:off x="1352089" y="5148456"/>
            <a:ext cx="10363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решение, где вы сделали другой выбор для того же задания — и ваше обоснование. Это возможно только потому, что вы оба знаете задание.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BF904EE5-238F-34AD-3607-FCE058EB5733}"/>
              </a:ext>
            </a:extLst>
          </p:cNvPr>
          <p:cNvSpPr/>
          <p:nvPr/>
        </p:nvSpPr>
        <p:spPr>
          <a:xfrm>
            <a:off x="559609" y="6026280"/>
            <a:ext cx="11338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с Сессией 4: сетка ИК на этой карточке — тот же инструмент, который использовался вчера для оценки реального профессионального развития педагогов из региона. Теперь применяется к дизайнам, разработанным здесь.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B6664-4879-7CB0-E76E-363DECC1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69" y="44208"/>
            <a:ext cx="10971964" cy="1080120"/>
          </a:xfrm>
        </p:spPr>
        <p:txBody>
          <a:bodyPr>
            <a:normAutofit/>
          </a:bodyPr>
          <a:lstStyle/>
          <a:p>
            <a:r>
              <a:rPr lang="ru-RU" noProof="1"/>
              <a:t>Контекст показа</a:t>
            </a:r>
          </a:p>
        </p:txBody>
      </p:sp>
    </p:spTree>
    <p:extLst>
      <p:ext uri="{BB962C8B-B14F-4D97-AF65-F5344CB8AC3E}">
        <p14:creationId xmlns:p14="http://schemas.microsoft.com/office/powerpoint/2010/main" val="148504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51703-6F4B-C9DA-D99E-A1C1BC1C0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63FB358-DA21-89B0-0ADC-0319EB6A8209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08</a:t>
            </a:r>
            <a:endParaRPr lang="ru-RU" sz="42666" noProof="1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5713841-6D2E-9BA9-667E-43934C7EA3D5}"/>
              </a:ext>
            </a:extLst>
          </p:cNvPr>
          <p:cNvSpPr/>
          <p:nvPr/>
        </p:nvSpPr>
        <p:spPr>
          <a:xfrm>
            <a:off x="654178" y="1289539"/>
            <a:ext cx="101727" cy="28276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54DCF2E-AF0E-AC27-8210-A55487E17B07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defRPr/>
            </a:pPr>
            <a:r>
              <a:rPr lang="ru-RU" sz="3200" b="1" noProof="1">
                <a:solidFill>
                  <a:schemeClr val="bg1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Бинго для провайдера профессионального развития педагогов: </a:t>
            </a:r>
            <a:r>
              <a:rPr lang="ru-RU" sz="3200" b="1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Вызовы, причины и ответы</a:t>
            </a:r>
            <a:endParaRPr lang="ru-RU" sz="32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9CD174C-76AE-215D-0325-AD60A49C423E}"/>
              </a:ext>
            </a:extLst>
          </p:cNvPr>
          <p:cNvSpPr/>
          <p:nvPr/>
        </p:nvSpPr>
        <p:spPr>
          <a:xfrm>
            <a:off x="1015537" y="360507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FFC8031-28C6-E353-B684-D0E4AD41C85A}"/>
              </a:ext>
            </a:extLst>
          </p:cNvPr>
          <p:cNvSpPr/>
          <p:nvPr/>
        </p:nvSpPr>
        <p:spPr>
          <a:xfrm>
            <a:off x="1015537" y="360507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15:15 – 15:50  ·  45 минут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D34852-F7A4-36BA-F207-59856971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07458"/>
            <a:ext cx="10944225" cy="1080120"/>
          </a:xfrm>
        </p:spPr>
        <p:txBody>
          <a:bodyPr/>
          <a:lstStyle/>
          <a:p>
            <a:pPr algn="l"/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8</a:t>
            </a:r>
            <a:endParaRPr lang="ru-RU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236B1-CB36-4230-0C85-1730603AEBEA}"/>
              </a:ext>
            </a:extLst>
          </p:cNvPr>
          <p:cNvSpPr txBox="1"/>
          <p:nvPr/>
        </p:nvSpPr>
        <p:spPr>
          <a:xfrm>
            <a:off x="914400" y="4444723"/>
            <a:ext cx="9144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67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Смешанные (по странам) группы за столами, затем страновые группы</a:t>
            </a:r>
            <a:endParaRPr lang="ru-RU" sz="1867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8701D0-47B8-AD10-348A-76F27384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884879" cy="1080120"/>
          </a:xfrm>
        </p:spPr>
        <p:txBody>
          <a:bodyPr>
            <a:normAutofit/>
          </a:bodyPr>
          <a:lstStyle/>
          <a:p>
            <a:r>
              <a:rPr lang="ru-RU" noProof="1"/>
              <a:t>Цель и ожидаемые результаты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7A2A47E-A93A-2480-90FE-1BEE3CF61FFB}"/>
              </a:ext>
            </a:extLst>
          </p:cNvPr>
          <p:cNvSpPr/>
          <p:nvPr/>
        </p:nvSpPr>
        <p:spPr>
          <a:xfrm>
            <a:off x="635316" y="1380644"/>
            <a:ext cx="11216640" cy="2011680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3CEE7D2-727A-1FDD-7EF4-35A9AC00CE9F}"/>
              </a:ext>
            </a:extLst>
          </p:cNvPr>
          <p:cNvSpPr/>
          <p:nvPr/>
        </p:nvSpPr>
        <p:spPr>
          <a:xfrm>
            <a:off x="879156" y="150256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6F817265-DC2A-EB87-0544-91FD1198DD62}"/>
              </a:ext>
            </a:extLst>
          </p:cNvPr>
          <p:cNvSpPr/>
          <p:nvPr/>
        </p:nvSpPr>
        <p:spPr>
          <a:xfrm>
            <a:off x="635316" y="3697124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 КОНЦУ ЭТОЙ СЕССИИ ВЫ СМОЖЕТЕ: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5E8519A8-74C3-BFF4-93F3-C460F9153580}"/>
              </a:ext>
            </a:extLst>
          </p:cNvPr>
          <p:cNvSpPr/>
          <p:nvPr/>
        </p:nvSpPr>
        <p:spPr>
          <a:xfrm>
            <a:off x="757236" y="4282340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458B274-EF29-9F31-443C-06CB33084726}"/>
              </a:ext>
            </a:extLst>
          </p:cNvPr>
          <p:cNvSpPr/>
          <p:nvPr/>
        </p:nvSpPr>
        <p:spPr>
          <a:xfrm>
            <a:off x="757236" y="4282340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81AD1F6-022F-6371-FAED-2D2BE8B8B5CF}"/>
              </a:ext>
            </a:extLst>
          </p:cNvPr>
          <p:cNvSpPr/>
          <p:nvPr/>
        </p:nvSpPr>
        <p:spPr>
          <a:xfrm>
            <a:off x="1427796" y="4184804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Диагностировать недостаток индикатора качества, лежащий в основе типичного вызова реализации профессионального развития педагогов, — и определять ответ в виде разработки на основе SCAFFOLD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56F8651E-B1E5-03F0-EA1B-8066B97A3A09}"/>
              </a:ext>
            </a:extLst>
          </p:cNvPr>
          <p:cNvSpPr/>
          <p:nvPr/>
        </p:nvSpPr>
        <p:spPr>
          <a:xfrm>
            <a:off x="757236" y="5101443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18E8BDF0-BCBC-505F-E73D-8CD65DCBD03F}"/>
              </a:ext>
            </a:extLst>
          </p:cNvPr>
          <p:cNvSpPr/>
          <p:nvPr/>
        </p:nvSpPr>
        <p:spPr>
          <a:xfrm>
            <a:off x="757236" y="5113885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ACB02BB-72FE-873E-9104-4D1F5A81DEE1}"/>
              </a:ext>
            </a:extLst>
          </p:cNvPr>
          <p:cNvSpPr/>
          <p:nvPr/>
        </p:nvSpPr>
        <p:spPr>
          <a:xfrm>
            <a:off x="1427796" y="5016349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Распознавать, где один и тот же вызов выглядит по-разному на разных уровнях образования и в разных ролях — и называть это различие, а не замалчивать его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97A8C3D1-AD7D-F354-CB6F-9BCDA522182E}"/>
              </a:ext>
            </a:extLst>
          </p:cNvPr>
          <p:cNvSpPr/>
          <p:nvPr/>
        </p:nvSpPr>
        <p:spPr>
          <a:xfrm>
            <a:off x="757236" y="5821021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9345D503-F050-780C-F3A4-485ABEECC852}"/>
              </a:ext>
            </a:extLst>
          </p:cNvPr>
          <p:cNvSpPr/>
          <p:nvPr/>
        </p:nvSpPr>
        <p:spPr>
          <a:xfrm>
            <a:off x="757236" y="5808579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BD3952CC-A7EA-3B49-994A-826CB359406B}"/>
              </a:ext>
            </a:extLst>
          </p:cNvPr>
          <p:cNvSpPr/>
          <p:nvPr/>
        </p:nvSpPr>
        <p:spPr>
          <a:xfrm>
            <a:off x="1427796" y="5723485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Определять вызовы, наиболее срочные для вашего национального и секторального контекста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6E5BBD-A9EC-687F-0769-C15B858E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56" y="1854036"/>
            <a:ext cx="1067752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Самое ценное знание в зале специалистов по профессиональному развитию педагогов — это их накопленный опыт того, что идёт не так и как они на это реагировали. Эта сессия структурирует это знание — связывая каждый вызов со сбоем в одном из индикаторов качества и ответом в виде замысла на основе SCAFFOLD. Затем вы проверите свой собственный замысел, разработанный утром, на соответствие тем же вызовам.</a:t>
            </a:r>
            <a:endParaRPr kumimoji="0" lang="ru-RU" sz="1800" b="0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34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10A6-AA7B-094D-CDB3-EE33E01C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9926936" cy="1080120"/>
          </a:xfrm>
        </p:spPr>
        <p:txBody>
          <a:bodyPr>
            <a:normAutofit/>
          </a:bodyPr>
          <a:lstStyle/>
          <a:p>
            <a:r>
              <a:rPr lang="ru-RU" noProof="1"/>
              <a:t>SCAFFOLD в действии прямо сейчас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C41807A5-D93F-F4FD-4574-1D6D14AD0747}"/>
              </a:ext>
            </a:extLst>
          </p:cNvPr>
          <p:cNvSpPr/>
          <p:nvPr/>
        </p:nvSpPr>
        <p:spPr>
          <a:xfrm>
            <a:off x="635317" y="1360576"/>
            <a:ext cx="1146048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Эта сессия сама по себе является активностью на основе SCAFFOLD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A20A9646-21D5-17CF-5F9E-BCD6006D9811}"/>
              </a:ext>
            </a:extLst>
          </p:cNvPr>
          <p:cNvSpPr/>
          <p:nvPr/>
        </p:nvSpPr>
        <p:spPr>
          <a:xfrm>
            <a:off x="635317" y="2042100"/>
            <a:ext cx="114604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Обратите внимание на то, что мы делаем, — и как это моделирует методы, с которыми вы только что работали при разработке.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4">
            <a:extLst>
              <a:ext uri="{FF2B5EF4-FFF2-40B4-BE49-F238E27FC236}">
                <a16:creationId xmlns:a16="http://schemas.microsoft.com/office/drawing/2014/main" id="{C71BDE3C-5BAA-DB55-7FCF-69C049970729}"/>
              </a:ext>
            </a:extLst>
          </p:cNvPr>
          <p:cNvSpPr/>
          <p:nvPr/>
        </p:nvSpPr>
        <p:spPr>
          <a:xfrm>
            <a:off x="635317" y="2716996"/>
            <a:ext cx="11460480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5">
            <a:extLst>
              <a:ext uri="{FF2B5EF4-FFF2-40B4-BE49-F238E27FC236}">
                <a16:creationId xmlns:a16="http://schemas.microsoft.com/office/drawing/2014/main" id="{F5DA4FD2-3A1D-36AA-FB3D-D2BBE9200599}"/>
              </a:ext>
            </a:extLst>
          </p:cNvPr>
          <p:cNvSpPr/>
          <p:nvPr/>
        </p:nvSpPr>
        <p:spPr>
          <a:xfrm>
            <a:off x="635317" y="2716996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E1E35503-FFE1-D959-F17F-660110452072}"/>
              </a:ext>
            </a:extLst>
          </p:cNvPr>
          <p:cNvSpPr/>
          <p:nvPr/>
        </p:nvSpPr>
        <p:spPr>
          <a:xfrm>
            <a:off x="940117" y="2838916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ПРИНЦИП 3.1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7">
            <a:extLst>
              <a:ext uri="{FF2B5EF4-FFF2-40B4-BE49-F238E27FC236}">
                <a16:creationId xmlns:a16="http://schemas.microsoft.com/office/drawing/2014/main" id="{2C04BDF9-CC58-B8BE-6803-00BB43E48B4B}"/>
              </a:ext>
            </a:extLst>
          </p:cNvPr>
          <p:cNvSpPr/>
          <p:nvPr/>
        </p:nvSpPr>
        <p:spPr>
          <a:xfrm>
            <a:off x="940117" y="3215640"/>
            <a:ext cx="3901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Обучение на реальных примерах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324DFC2F-EED7-41C3-ED66-19B1A85548C8}"/>
              </a:ext>
            </a:extLst>
          </p:cNvPr>
          <p:cNvSpPr/>
          <p:nvPr/>
        </p:nvSpPr>
        <p:spPr>
          <a:xfrm>
            <a:off x="4963477" y="2838916"/>
            <a:ext cx="701040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Каждый вызов на карточке взят из профессионального развития педагогов в его реальной реализации — не теоретический сбой, а то, что вы, вероятно, пережили на практике.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9">
            <a:extLst>
              <a:ext uri="{FF2B5EF4-FFF2-40B4-BE49-F238E27FC236}">
                <a16:creationId xmlns:a16="http://schemas.microsoft.com/office/drawing/2014/main" id="{3475AE7D-1042-E3E3-B36B-8A23CF78A099}"/>
              </a:ext>
            </a:extLst>
          </p:cNvPr>
          <p:cNvSpPr/>
          <p:nvPr/>
        </p:nvSpPr>
        <p:spPr>
          <a:xfrm>
            <a:off x="635317" y="3997156"/>
            <a:ext cx="11460480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ACDD62A5-EB53-C31B-16C7-2D1FCC101FCB}"/>
              </a:ext>
            </a:extLst>
          </p:cNvPr>
          <p:cNvSpPr/>
          <p:nvPr/>
        </p:nvSpPr>
        <p:spPr>
          <a:xfrm>
            <a:off x="635317" y="3997156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9B7FB3DD-A664-CE9D-8EBF-1DAF23E19616}"/>
              </a:ext>
            </a:extLst>
          </p:cNvPr>
          <p:cNvSpPr/>
          <p:nvPr/>
        </p:nvSpPr>
        <p:spPr>
          <a:xfrm>
            <a:off x="940117" y="4119076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ПРИНЦИП 3.4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363A51AD-07E4-1290-23D3-5F6ABE92F802}"/>
              </a:ext>
            </a:extLst>
          </p:cNvPr>
          <p:cNvSpPr/>
          <p:nvPr/>
        </p:nvSpPr>
        <p:spPr>
          <a:xfrm>
            <a:off x="940117" y="4497028"/>
            <a:ext cx="3901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Фасилитация, а не преподавание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13">
            <a:extLst>
              <a:ext uri="{FF2B5EF4-FFF2-40B4-BE49-F238E27FC236}">
                <a16:creationId xmlns:a16="http://schemas.microsoft.com/office/drawing/2014/main" id="{38516AD5-ADA4-5B08-C295-86095DDA4FA0}"/>
              </a:ext>
            </a:extLst>
          </p:cNvPr>
          <p:cNvSpPr/>
          <p:nvPr/>
        </p:nvSpPr>
        <p:spPr>
          <a:xfrm>
            <a:off x="4963477" y="4119076"/>
            <a:ext cx="701040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Экспертиза — ваша. Фасилитатор структурирует то, как она проявляется — формат бинго — это структура, ваш опыт — содержание.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14">
            <a:extLst>
              <a:ext uri="{FF2B5EF4-FFF2-40B4-BE49-F238E27FC236}">
                <a16:creationId xmlns:a16="http://schemas.microsoft.com/office/drawing/2014/main" id="{F9B51BB1-689C-D941-343C-EA0E144AB3E1}"/>
              </a:ext>
            </a:extLst>
          </p:cNvPr>
          <p:cNvSpPr/>
          <p:nvPr/>
        </p:nvSpPr>
        <p:spPr>
          <a:xfrm>
            <a:off x="635317" y="5277316"/>
            <a:ext cx="11460480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15">
            <a:extLst>
              <a:ext uri="{FF2B5EF4-FFF2-40B4-BE49-F238E27FC236}">
                <a16:creationId xmlns:a16="http://schemas.microsoft.com/office/drawing/2014/main" id="{284FBDAA-773D-8791-F657-4ECBDC2BDFC9}"/>
              </a:ext>
            </a:extLst>
          </p:cNvPr>
          <p:cNvSpPr/>
          <p:nvPr/>
        </p:nvSpPr>
        <p:spPr>
          <a:xfrm>
            <a:off x="635317" y="5277316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6">
            <a:extLst>
              <a:ext uri="{FF2B5EF4-FFF2-40B4-BE49-F238E27FC236}">
                <a16:creationId xmlns:a16="http://schemas.microsoft.com/office/drawing/2014/main" id="{C30FFB1F-6244-E5A2-C30C-9B434BE4B967}"/>
              </a:ext>
            </a:extLst>
          </p:cNvPr>
          <p:cNvSpPr/>
          <p:nvPr/>
        </p:nvSpPr>
        <p:spPr>
          <a:xfrm>
            <a:off x="940117" y="5399236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МЕТОД 4.4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17">
            <a:extLst>
              <a:ext uri="{FF2B5EF4-FFF2-40B4-BE49-F238E27FC236}">
                <a16:creationId xmlns:a16="http://schemas.microsoft.com/office/drawing/2014/main" id="{A17F3747-F0A2-9D0A-BC4C-2A30826A74A8}"/>
              </a:ext>
            </a:extLst>
          </p:cNvPr>
          <p:cNvSpPr/>
          <p:nvPr/>
        </p:nvSpPr>
        <p:spPr>
          <a:xfrm>
            <a:off x="940117" y="5667460"/>
            <a:ext cx="3901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Кооперативное обучение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184911C6-3206-AAEB-89CF-C18F53CA6BFD}"/>
              </a:ext>
            </a:extLst>
          </p:cNvPr>
          <p:cNvSpPr/>
          <p:nvPr/>
        </p:nvSpPr>
        <p:spPr>
          <a:xfrm>
            <a:off x="4963477" y="5399236"/>
            <a:ext cx="701040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Разные роли и контексты за одним столом дают более острый анализ, чем мог бы дать любой отдельный человек. Ожидаются разные ответы для разных реальностей.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3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8030-64E0-7AD9-102F-5C49FD951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980B1830-57E6-5553-DDA0-D012915EFB66}"/>
              </a:ext>
            </a:extLst>
          </p:cNvPr>
          <p:cNvSpPr/>
          <p:nvPr/>
        </p:nvSpPr>
        <p:spPr>
          <a:xfrm>
            <a:off x="612458" y="2093383"/>
            <a:ext cx="196196" cy="2747132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8FC5389-BCA6-D96B-212A-91C4C18A26F5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endParaRPr lang="ru-RU" sz="32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3AA1F-0F69-75FD-9B3F-03591431E44A}"/>
              </a:ext>
            </a:extLst>
          </p:cNvPr>
          <p:cNvSpPr txBox="1"/>
          <p:nvPr/>
        </p:nvSpPr>
        <p:spPr>
          <a:xfrm>
            <a:off x="914400" y="197510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i="1" noProof="1">
                <a:solidFill>
                  <a:srgbClr val="D6F0F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«Этим утром вы разработали сессию профессионального развития педагогов для конкретной группы педагогов. Вы приняли хорошие решения. Теперь мы проверим эти решения на реальности реализации — не в теории, а используя накопленный опыт всех присутствующих в этой аудитории.»</a:t>
            </a: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BB8C7AA-EF1F-FABB-1DDE-D99FBDD6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8" y="545719"/>
            <a:ext cx="10944225" cy="1080120"/>
          </a:xfrm>
        </p:spPr>
        <p:txBody>
          <a:bodyPr/>
          <a:lstStyle/>
          <a:p>
            <a:r>
              <a:rPr lang="ru-RU" sz="2667" noProof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От дизайна к реализации</a:t>
            </a:r>
            <a:endParaRPr lang="ru-RU" noProof="1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65FC83FA-F4D1-E3BD-F4B7-1FD86D9AE627}"/>
              </a:ext>
            </a:extLst>
          </p:cNvPr>
          <p:cNvSpPr/>
          <p:nvPr/>
        </p:nvSpPr>
        <p:spPr>
          <a:xfrm>
            <a:off x="914401" y="4263361"/>
            <a:ext cx="8864081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400" b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Необходимые нам знания уже здесь. Моя задача — структурировать то, как мы их используем.</a:t>
            </a:r>
            <a:endParaRPr lang="ru-RU" sz="2400" noProof="1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20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58709-B6E2-336A-FE39-976B122F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67" noProof="1">
                <a:latin typeface="Arial" panose="020B0604020202020204" pitchFamily="34" charset="0"/>
                <a:ea typeface="Trebuchet MS" pitchFamily="34" charset="-122"/>
              </a:rPr>
              <a:t>Заполните ячейку 9</a:t>
            </a:r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C0511DB3-4262-838F-8642-754F87D8FBC3}"/>
              </a:ext>
            </a:extLst>
          </p:cNvPr>
          <p:cNvSpPr/>
          <p:nvPr/>
        </p:nvSpPr>
        <p:spPr>
          <a:xfrm>
            <a:off x="635318" y="1338632"/>
            <a:ext cx="10921365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До начала бинго у вашего стола есть две минуты, чтобы написать собственный вызов в ячейке 9 — пустой ячейке на вашей карточке.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4C86A7B3-C72A-47A3-6C72-DDD1BE206F8E}"/>
              </a:ext>
            </a:extLst>
          </p:cNvPr>
          <p:cNvSpPr/>
          <p:nvPr/>
        </p:nvSpPr>
        <p:spPr>
          <a:xfrm>
            <a:off x="635317" y="2253032"/>
            <a:ext cx="5120640" cy="3352800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22DB16C2-15A4-1797-58A7-0EB8A9C44FC0}"/>
              </a:ext>
            </a:extLst>
          </p:cNvPr>
          <p:cNvSpPr/>
          <p:nvPr/>
        </p:nvSpPr>
        <p:spPr>
          <a:xfrm>
            <a:off x="879157" y="2374952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ПИСАТЬ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CE64FBC1-C4FF-337A-C985-0D3810B18455}"/>
              </a:ext>
            </a:extLst>
          </p:cNvPr>
          <p:cNvSpPr/>
          <p:nvPr/>
        </p:nvSpPr>
        <p:spPr>
          <a:xfrm>
            <a:off x="940117" y="2874824"/>
            <a:ext cx="243840" cy="2438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2866F5A3-4D22-8DA0-16D3-CF429408CFA4}"/>
              </a:ext>
            </a:extLst>
          </p:cNvPr>
          <p:cNvSpPr/>
          <p:nvPr/>
        </p:nvSpPr>
        <p:spPr>
          <a:xfrm>
            <a:off x="1366838" y="2801672"/>
            <a:ext cx="3982713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Вызов, специфичный для вашего уровня образования, роли или национального контекста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B781D9F3-9326-DC8A-D298-75F2FF5BCAE8}"/>
              </a:ext>
            </a:extLst>
          </p:cNvPr>
          <p:cNvSpPr/>
          <p:nvPr/>
        </p:nvSpPr>
        <p:spPr>
          <a:xfrm>
            <a:off x="940117" y="3667304"/>
            <a:ext cx="243840" cy="2438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236AB5DA-0639-3D7E-53B3-7DA608C8D270}"/>
              </a:ext>
            </a:extLst>
          </p:cNvPr>
          <p:cNvSpPr/>
          <p:nvPr/>
        </p:nvSpPr>
        <p:spPr>
          <a:xfrm>
            <a:off x="1366837" y="3594152"/>
            <a:ext cx="4693920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Нечто, не описанное на карточке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2">
            <a:extLst>
              <a:ext uri="{FF2B5EF4-FFF2-40B4-BE49-F238E27FC236}">
                <a16:creationId xmlns:a16="http://schemas.microsoft.com/office/drawing/2014/main" id="{EBBDC26D-25A2-7FFF-7E8A-E86A477C6502}"/>
              </a:ext>
            </a:extLst>
          </p:cNvPr>
          <p:cNvSpPr/>
          <p:nvPr/>
        </p:nvSpPr>
        <p:spPr>
          <a:xfrm>
            <a:off x="940117" y="4094024"/>
            <a:ext cx="243840" cy="2438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415EAAD8-BB25-76ED-4408-A7A8F0B63EEE}"/>
              </a:ext>
            </a:extLst>
          </p:cNvPr>
          <p:cNvSpPr/>
          <p:nvPr/>
        </p:nvSpPr>
        <p:spPr>
          <a:xfrm>
            <a:off x="1366838" y="4020872"/>
            <a:ext cx="4144444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Нечто действительно реальное — не вариация того, что уже есть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139EB043-4B1F-8B56-D256-335E89FAE1C9}"/>
              </a:ext>
            </a:extLst>
          </p:cNvPr>
          <p:cNvSpPr/>
          <p:nvPr/>
        </p:nvSpPr>
        <p:spPr>
          <a:xfrm>
            <a:off x="6548438" y="2253032"/>
            <a:ext cx="5008245" cy="3352800"/>
          </a:xfrm>
          <a:prstGeom prst="rect">
            <a:avLst/>
          </a:prstGeom>
          <a:solidFill>
            <a:srgbClr val="FDF3DC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B805F5C8-295E-5D46-6020-FCD00EC5F3C6}"/>
              </a:ext>
            </a:extLst>
          </p:cNvPr>
          <p:cNvSpPr/>
          <p:nvPr/>
        </p:nvSpPr>
        <p:spPr>
          <a:xfrm>
            <a:off x="6792277" y="2374952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67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ПОЧЕМУ ЭТО ВАЖНО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6">
            <a:extLst>
              <a:ext uri="{FF2B5EF4-FFF2-40B4-BE49-F238E27FC236}">
                <a16:creationId xmlns:a16="http://schemas.microsoft.com/office/drawing/2014/main" id="{420EDE44-4D2E-C412-1C06-32E4BBB05A77}"/>
              </a:ext>
            </a:extLst>
          </p:cNvPr>
          <p:cNvSpPr/>
          <p:nvPr/>
        </p:nvSpPr>
        <p:spPr>
          <a:xfrm>
            <a:off x="6792278" y="2801672"/>
            <a:ext cx="4591069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Пустая ячейка — наиболее важная ячейка на карточке.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C70DB891-8A3C-BA38-61BF-5C15CEE1ED6E}"/>
              </a:ext>
            </a:extLst>
          </p:cNvPr>
          <p:cNvSpPr/>
          <p:nvPr/>
        </p:nvSpPr>
        <p:spPr>
          <a:xfrm>
            <a:off x="6792278" y="3289352"/>
            <a:ext cx="4591069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Она даёт каждому столу вызов, лично актуальный до начала соревновательного элемента, — и когда вы проверяете свой дизайн по нему на Шаге 4, проверка основана на том, что вы сами выявили.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73A0-B9AC-0BE3-70A3-F28CD800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B7EB-092D-4747-371A-5D2275AF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75809"/>
            <a:ext cx="7815651" cy="1080120"/>
          </a:xfrm>
        </p:spPr>
        <p:txBody>
          <a:bodyPr/>
          <a:lstStyle/>
          <a:p>
            <a:r>
              <a:rPr lang="ru-RU" noProof="1"/>
              <a:t>Результаты микрообучения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C0E86-0593-ADF4-0185-828B59B06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6"/>
          <a:stretch>
            <a:fillRect/>
          </a:stretch>
        </p:blipFill>
        <p:spPr>
          <a:xfrm>
            <a:off x="635317" y="1991638"/>
            <a:ext cx="10831062" cy="4559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93DE2-1787-40E3-6AD2-D8E25F714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7" y="967567"/>
            <a:ext cx="10831062" cy="10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4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81FF-0A27-201C-74EF-7E404052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1245663" cy="1080120"/>
          </a:xfrm>
        </p:spPr>
        <p:txBody>
          <a:bodyPr>
            <a:normAutofit/>
          </a:bodyPr>
          <a:lstStyle/>
          <a:p>
            <a:r>
              <a:rPr lang="ru-RU" noProof="1"/>
              <a:t>Восемь вызовов на карточке. Одна пустая ячейка для заполнения.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8208DDC2-D34F-2540-D2CF-AEDF547B2902}"/>
              </a:ext>
            </a:extLst>
          </p:cNvPr>
          <p:cNvSpPr/>
          <p:nvPr/>
        </p:nvSpPr>
        <p:spPr>
          <a:xfrm>
            <a:off x="635315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975269BB-9184-AA40-EFF7-7C152FB2DA64}"/>
              </a:ext>
            </a:extLst>
          </p:cNvPr>
          <p:cNvSpPr/>
          <p:nvPr/>
        </p:nvSpPr>
        <p:spPr>
          <a:xfrm>
            <a:off x="732851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F5617F25-6035-1344-CD91-FD7DAF3AA871}"/>
              </a:ext>
            </a:extLst>
          </p:cNvPr>
          <p:cNvSpPr/>
          <p:nvPr/>
        </p:nvSpPr>
        <p:spPr>
          <a:xfrm>
            <a:off x="1045028" y="1636676"/>
            <a:ext cx="3292264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Сессия была сокращена с полного дня до двух часов в последний момент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D7144E3E-23EE-AF82-1835-5672304E42E9}"/>
              </a:ext>
            </a:extLst>
          </p:cNvPr>
          <p:cNvSpPr/>
          <p:nvPr/>
        </p:nvSpPr>
        <p:spPr>
          <a:xfrm>
            <a:off x="1045028" y="2679092"/>
            <a:ext cx="3580056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7 / ИК 2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75B5E9DA-B32D-8409-9BB1-01C209342A02}"/>
              </a:ext>
            </a:extLst>
          </p:cNvPr>
          <p:cNvSpPr/>
          <p:nvPr/>
        </p:nvSpPr>
        <p:spPr>
          <a:xfrm>
            <a:off x="4500179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49DDFA21-FD1E-C4AC-A5E7-DBED7BDA1D77}"/>
              </a:ext>
            </a:extLst>
          </p:cNvPr>
          <p:cNvSpPr/>
          <p:nvPr/>
        </p:nvSpPr>
        <p:spPr>
          <a:xfrm>
            <a:off x="4597715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CFB0F7D3-445F-8951-030E-FA7CEE3E6997}"/>
              </a:ext>
            </a:extLst>
          </p:cNvPr>
          <p:cNvSpPr/>
          <p:nvPr/>
        </p:nvSpPr>
        <p:spPr>
          <a:xfrm>
            <a:off x="5029791" y="1652481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Участников направил руководитель, и они ясно дали понять, что не хотят здесь быть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845C46C8-9AC8-EB6D-6314-15430220EA1B}"/>
              </a:ext>
            </a:extLst>
          </p:cNvPr>
          <p:cNvSpPr/>
          <p:nvPr/>
        </p:nvSpPr>
        <p:spPr>
          <a:xfrm>
            <a:off x="5029789" y="2681667"/>
            <a:ext cx="3172367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4 / ИК 5  ·  Уровень: Учебное заведение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1">
            <a:extLst>
              <a:ext uri="{FF2B5EF4-FFF2-40B4-BE49-F238E27FC236}">
                <a16:creationId xmlns:a16="http://schemas.microsoft.com/office/drawing/2014/main" id="{A4901FD9-CAE3-7C56-4791-FEE5B8B36E6F}"/>
              </a:ext>
            </a:extLst>
          </p:cNvPr>
          <p:cNvSpPr/>
          <p:nvPr/>
        </p:nvSpPr>
        <p:spPr>
          <a:xfrm>
            <a:off x="8365043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98E03E28-9E26-C71A-E90C-ECAC422ADF9B}"/>
              </a:ext>
            </a:extLst>
          </p:cNvPr>
          <p:cNvSpPr/>
          <p:nvPr/>
        </p:nvSpPr>
        <p:spPr>
          <a:xfrm>
            <a:off x="8462579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1BFA67A3-98A5-6351-4C13-E909B5E66729}"/>
              </a:ext>
            </a:extLst>
          </p:cNvPr>
          <p:cNvSpPr/>
          <p:nvPr/>
        </p:nvSpPr>
        <p:spPr>
          <a:xfrm>
            <a:off x="8856747" y="1636676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Нет времени или структуры для последующей работы после окончания профессионального развития педагогов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A775FA12-8836-05F8-9894-A71D5677E419}"/>
              </a:ext>
            </a:extLst>
          </p:cNvPr>
          <p:cNvSpPr/>
          <p:nvPr/>
        </p:nvSpPr>
        <p:spPr>
          <a:xfrm>
            <a:off x="8894653" y="2681667"/>
            <a:ext cx="3172367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2 / ИК 3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12EC8EE0-0341-30FF-7849-2A873AF584DF}"/>
              </a:ext>
            </a:extLst>
          </p:cNvPr>
          <p:cNvSpPr/>
          <p:nvPr/>
        </p:nvSpPr>
        <p:spPr>
          <a:xfrm>
            <a:off x="635315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67DE74C8-3DE5-4889-6331-E78EC5FD47DB}"/>
              </a:ext>
            </a:extLst>
          </p:cNvPr>
          <p:cNvSpPr/>
          <p:nvPr/>
        </p:nvSpPr>
        <p:spPr>
          <a:xfrm>
            <a:off x="732851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DB767D92-C868-7D53-6830-F9632B7C7CF0}"/>
              </a:ext>
            </a:extLst>
          </p:cNvPr>
          <p:cNvSpPr/>
          <p:nvPr/>
        </p:nvSpPr>
        <p:spPr>
          <a:xfrm>
            <a:off x="1164927" y="3099716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Содержание профессионального развития педагогов интересно, но не имеет очевидной связи с повседневной преподавательской или тренерской работой участников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740BC7FF-A230-2A56-DECF-5F79BB2BD667}"/>
              </a:ext>
            </a:extLst>
          </p:cNvPr>
          <p:cNvSpPr/>
          <p:nvPr/>
        </p:nvSpPr>
        <p:spPr>
          <a:xfrm>
            <a:off x="1164927" y="4193973"/>
            <a:ext cx="3172365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1 / ИК 6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9">
            <a:extLst>
              <a:ext uri="{FF2B5EF4-FFF2-40B4-BE49-F238E27FC236}">
                <a16:creationId xmlns:a16="http://schemas.microsoft.com/office/drawing/2014/main" id="{35A7363D-9C67-1BA3-8C08-0AEA02739E78}"/>
              </a:ext>
            </a:extLst>
          </p:cNvPr>
          <p:cNvSpPr/>
          <p:nvPr/>
        </p:nvSpPr>
        <p:spPr>
          <a:xfrm>
            <a:off x="4500179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F6B61D6E-7DCE-3A4E-E38A-4310FB0FDEA3}"/>
              </a:ext>
            </a:extLst>
          </p:cNvPr>
          <p:cNvSpPr/>
          <p:nvPr/>
        </p:nvSpPr>
        <p:spPr>
          <a:xfrm>
            <a:off x="4597715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E5CAD81A-6C12-4D30-6739-8A356EF5938C}"/>
              </a:ext>
            </a:extLst>
          </p:cNvPr>
          <p:cNvSpPr/>
          <p:nvPr/>
        </p:nvSpPr>
        <p:spPr>
          <a:xfrm>
            <a:off x="4991883" y="3099716"/>
            <a:ext cx="3172368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Двое участников доминируют в каждом обсуждении; остальные молчат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AEA71B4F-3A51-012B-4DB8-F0CDE53D7C60}"/>
              </a:ext>
            </a:extLst>
          </p:cNvPr>
          <p:cNvSpPr/>
          <p:nvPr/>
        </p:nvSpPr>
        <p:spPr>
          <a:xfrm>
            <a:off x="5029786" y="4156649"/>
            <a:ext cx="3172369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4 / ИК 5  ·  Уровень: Учебное заведение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C5A41F63-21E9-9B22-529F-246808C4494D}"/>
              </a:ext>
            </a:extLst>
          </p:cNvPr>
          <p:cNvSpPr/>
          <p:nvPr/>
        </p:nvSpPr>
        <p:spPr>
          <a:xfrm>
            <a:off x="8365043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912880A6-BA09-47EE-FFC3-023B37394AE9}"/>
              </a:ext>
            </a:extLst>
          </p:cNvPr>
          <p:cNvSpPr/>
          <p:nvPr/>
        </p:nvSpPr>
        <p:spPr>
          <a:xfrm>
            <a:off x="8462579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6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667F411F-3030-72A1-251C-EDE7B5C5EBE3}"/>
              </a:ext>
            </a:extLst>
          </p:cNvPr>
          <p:cNvSpPr/>
          <p:nvPr/>
        </p:nvSpPr>
        <p:spPr>
          <a:xfrm>
            <a:off x="8856741" y="3139548"/>
            <a:ext cx="3210279" cy="10161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2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Руководство одобрило профессиональное развитие педагогов, но с тех пор не вовлекалось в него, не присутствовало и не интересовалось им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C7EFBE85-1DAC-BB3B-2451-55EA7FE9C831}"/>
              </a:ext>
            </a:extLst>
          </p:cNvPr>
          <p:cNvSpPr/>
          <p:nvPr/>
        </p:nvSpPr>
        <p:spPr>
          <a:xfrm>
            <a:off x="8894652" y="4181531"/>
            <a:ext cx="3172368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7  ·  Уровень: Системный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7">
            <a:extLst>
              <a:ext uri="{FF2B5EF4-FFF2-40B4-BE49-F238E27FC236}">
                <a16:creationId xmlns:a16="http://schemas.microsoft.com/office/drawing/2014/main" id="{69A63E2A-53D0-2275-5161-8273B78BBB74}"/>
              </a:ext>
            </a:extLst>
          </p:cNvPr>
          <p:cNvSpPr/>
          <p:nvPr/>
        </p:nvSpPr>
        <p:spPr>
          <a:xfrm>
            <a:off x="635315" y="4557988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8">
            <a:extLst>
              <a:ext uri="{FF2B5EF4-FFF2-40B4-BE49-F238E27FC236}">
                <a16:creationId xmlns:a16="http://schemas.microsoft.com/office/drawing/2014/main" id="{278DCFE3-7D96-98D5-9CBB-D9CEE8C0CFAF}"/>
              </a:ext>
            </a:extLst>
          </p:cNvPr>
          <p:cNvSpPr/>
          <p:nvPr/>
        </p:nvSpPr>
        <p:spPr>
          <a:xfrm>
            <a:off x="732851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7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9">
            <a:extLst>
              <a:ext uri="{FF2B5EF4-FFF2-40B4-BE49-F238E27FC236}">
                <a16:creationId xmlns:a16="http://schemas.microsoft.com/office/drawing/2014/main" id="{77FC4D1E-9AB2-33CC-F81F-B40283AB4FB2}"/>
              </a:ext>
            </a:extLst>
          </p:cNvPr>
          <p:cNvSpPr/>
          <p:nvPr/>
        </p:nvSpPr>
        <p:spPr>
          <a:xfrm>
            <a:off x="1189313" y="4596309"/>
            <a:ext cx="3147980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Профессиональное развитие педагогов реализуется три года с тем же содержанием, и никто не оценивал, работает ли оно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DCDBDA8C-D668-1CBE-168E-74A3464DE907}"/>
              </a:ext>
            </a:extLst>
          </p:cNvPr>
          <p:cNvSpPr/>
          <p:nvPr/>
        </p:nvSpPr>
        <p:spPr>
          <a:xfrm>
            <a:off x="1189312" y="5691844"/>
            <a:ext cx="3074829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8 / ИК 6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1">
            <a:extLst>
              <a:ext uri="{FF2B5EF4-FFF2-40B4-BE49-F238E27FC236}">
                <a16:creationId xmlns:a16="http://schemas.microsoft.com/office/drawing/2014/main" id="{675BC027-054C-858A-09D2-66737D580F49}"/>
              </a:ext>
            </a:extLst>
          </p:cNvPr>
          <p:cNvSpPr/>
          <p:nvPr/>
        </p:nvSpPr>
        <p:spPr>
          <a:xfrm>
            <a:off x="4500179" y="4557988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2">
            <a:extLst>
              <a:ext uri="{FF2B5EF4-FFF2-40B4-BE49-F238E27FC236}">
                <a16:creationId xmlns:a16="http://schemas.microsoft.com/office/drawing/2014/main" id="{3C4B46BC-4862-C850-6463-7DE66E060CD1}"/>
              </a:ext>
            </a:extLst>
          </p:cNvPr>
          <p:cNvSpPr/>
          <p:nvPr/>
        </p:nvSpPr>
        <p:spPr>
          <a:xfrm>
            <a:off x="4597715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8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3">
            <a:extLst>
              <a:ext uri="{FF2B5EF4-FFF2-40B4-BE49-F238E27FC236}">
                <a16:creationId xmlns:a16="http://schemas.microsoft.com/office/drawing/2014/main" id="{30DBAABE-B634-180D-D86B-8A5E0617487B}"/>
              </a:ext>
            </a:extLst>
          </p:cNvPr>
          <p:cNvSpPr/>
          <p:nvPr/>
        </p:nvSpPr>
        <p:spPr>
          <a:xfrm>
            <a:off x="5029785" y="4592993"/>
            <a:ext cx="3172371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Нет бюджета для проведения профессионального развития педагогов более одного раза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4">
            <a:extLst>
              <a:ext uri="{FF2B5EF4-FFF2-40B4-BE49-F238E27FC236}">
                <a16:creationId xmlns:a16="http://schemas.microsoft.com/office/drawing/2014/main" id="{026798F9-D4F3-9CB5-8E1F-21D282C355BB}"/>
              </a:ext>
            </a:extLst>
          </p:cNvPr>
          <p:cNvSpPr/>
          <p:nvPr/>
        </p:nvSpPr>
        <p:spPr>
          <a:xfrm>
            <a:off x="5029785" y="5681396"/>
            <a:ext cx="3172371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2 / ИК 7  ·  Уровень: Системный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5">
            <a:extLst>
              <a:ext uri="{FF2B5EF4-FFF2-40B4-BE49-F238E27FC236}">
                <a16:creationId xmlns:a16="http://schemas.microsoft.com/office/drawing/2014/main" id="{E4018D00-D63A-C5EC-0F38-FC5A5A739291}"/>
              </a:ext>
            </a:extLst>
          </p:cNvPr>
          <p:cNvSpPr/>
          <p:nvPr/>
        </p:nvSpPr>
        <p:spPr>
          <a:xfrm>
            <a:off x="8365043" y="4557988"/>
            <a:ext cx="3826956" cy="1402080"/>
          </a:xfrm>
          <a:prstGeom prst="rect">
            <a:avLst/>
          </a:prstGeom>
          <a:solidFill>
            <a:srgbClr val="FDF3DC"/>
          </a:solidFill>
          <a:ln w="19050">
            <a:solidFill>
              <a:srgbClr val="E8940A"/>
            </a:solidFill>
            <a:prstDash val="dash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6">
            <a:extLst>
              <a:ext uri="{FF2B5EF4-FFF2-40B4-BE49-F238E27FC236}">
                <a16:creationId xmlns:a16="http://schemas.microsoft.com/office/drawing/2014/main" id="{030D72DE-8CEE-D1B9-FB0A-BC265CF77B18}"/>
              </a:ext>
            </a:extLst>
          </p:cNvPr>
          <p:cNvSpPr/>
          <p:nvPr/>
        </p:nvSpPr>
        <p:spPr>
          <a:xfrm>
            <a:off x="8462579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9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7">
            <a:extLst>
              <a:ext uri="{FF2B5EF4-FFF2-40B4-BE49-F238E27FC236}">
                <a16:creationId xmlns:a16="http://schemas.microsoft.com/office/drawing/2014/main" id="{9167E818-43A7-DDD7-0D49-B674197F9DF8}"/>
              </a:ext>
            </a:extLst>
          </p:cNvPr>
          <p:cNvSpPr/>
          <p:nvPr/>
        </p:nvSpPr>
        <p:spPr>
          <a:xfrm>
            <a:off x="8932562" y="4642260"/>
            <a:ext cx="3134457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 ВЫЗОВ — запишите вызов, специфичный для вашего уровня, роли или национального контекста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8">
            <a:extLst>
              <a:ext uri="{FF2B5EF4-FFF2-40B4-BE49-F238E27FC236}">
                <a16:creationId xmlns:a16="http://schemas.microsoft.com/office/drawing/2014/main" id="{95ED323D-446B-1C55-198A-6D31161948D1}"/>
              </a:ext>
            </a:extLst>
          </p:cNvPr>
          <p:cNvSpPr/>
          <p:nvPr/>
        </p:nvSpPr>
        <p:spPr>
          <a:xfrm>
            <a:off x="9069354" y="5594308"/>
            <a:ext cx="2997665" cy="355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___  ·  Уровень: ___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9">
            <a:extLst>
              <a:ext uri="{FF2B5EF4-FFF2-40B4-BE49-F238E27FC236}">
                <a16:creationId xmlns:a16="http://schemas.microsoft.com/office/drawing/2014/main" id="{4733143E-1B44-E9F5-86EC-B4CF021B7DB5}"/>
              </a:ext>
            </a:extLst>
          </p:cNvPr>
          <p:cNvSpPr/>
          <p:nvPr/>
        </p:nvSpPr>
        <p:spPr>
          <a:xfrm>
            <a:off x="635315" y="6255991"/>
            <a:ext cx="11604319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Подсказки по ИК — отправная точка. Ваш стол определяет основную первопричину.  ·  Первый стол, заполнивший все девять, вызывает бинго.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0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D9534-D54C-489B-4AB2-B4EBBC60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A0880F92-AB0C-5561-ADA9-4B791BB8E3B9}"/>
              </a:ext>
            </a:extLst>
          </p:cNvPr>
          <p:cNvSpPr/>
          <p:nvPr/>
        </p:nvSpPr>
        <p:spPr>
          <a:xfrm>
            <a:off x="612458" y="2222182"/>
            <a:ext cx="196196" cy="2181868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11C5D43-1FD6-5B7C-EDD5-929F42891415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endParaRPr lang="ru-RU" sz="32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7C8AC66-054D-EB7E-3971-D325429A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8" y="637221"/>
            <a:ext cx="10944225" cy="1080120"/>
          </a:xfrm>
        </p:spPr>
        <p:txBody>
          <a:bodyPr/>
          <a:lstStyle/>
          <a:p>
            <a:pPr defTabSz="1219170">
              <a:spcBef>
                <a:spcPts val="0"/>
              </a:spcBef>
              <a:defRPr/>
            </a:pPr>
            <a:r>
              <a:rPr lang="ru-RU" sz="2667" noProof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Вызовы на этой карточке не исчезают только потому, что у вас есть хорошо спроектированная сессия.</a:t>
            </a:r>
            <a:endParaRPr lang="ru-RU" sz="2667" b="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5FC74893-CC26-4FF4-DC29-1D3C54FE2DED}"/>
              </a:ext>
            </a:extLst>
          </p:cNvPr>
          <p:cNvSpPr/>
          <p:nvPr/>
        </p:nvSpPr>
        <p:spPr>
          <a:xfrm>
            <a:off x="1006463" y="2222181"/>
            <a:ext cx="109728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Это условия, в которых будет реализован ваш дизайн.</a:t>
            </a:r>
            <a:endParaRPr lang="ru-RU" sz="21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35BF84DD-F30A-EC74-20C3-3D36E636E0B6}"/>
              </a:ext>
            </a:extLst>
          </p:cNvPr>
          <p:cNvSpPr/>
          <p:nvPr/>
        </p:nvSpPr>
        <p:spPr>
          <a:xfrm>
            <a:off x="1006463" y="2895979"/>
            <a:ext cx="104851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ПЕРЕНЕСИТЕ ЭТО В СЕССИЮ 9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A54041F8-BCF6-D754-06FC-921DA885D38F}"/>
              </a:ext>
            </a:extLst>
          </p:cNvPr>
          <p:cNvSpPr/>
          <p:nvPr/>
        </p:nvSpPr>
        <p:spPr>
          <a:xfrm>
            <a:off x="1006463" y="3261739"/>
            <a:ext cx="10485120" cy="1584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20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Какой из девяти вызовов вам лично труднее всего дается  — и решает ли ваш дизайн в нынешнем виде его для группы педагогов, для которой вы разрабатываете?</a:t>
            </a:r>
            <a:endParaRPr lang="ru-RU" sz="2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0"/>
            <a:ext cx="1097280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kern="0" spc="267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СЕССИЯ 8  ·  СПИСОК МАТЕРИАЛОВ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65760" y="1219200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328928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97280" y="1219200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Карточка бинго с вызовами профессионального развития педагогов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86400" y="1219200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А3, ламинированная при возможности  ·  по одной на стол  ·  единственный новый печатный материал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65760" y="1853184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87680" y="1962912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97280" y="1853184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Маркеры для доски или стикеры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486400" y="1853184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записей в ячейках на ламинированных карточках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365760" y="2487168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7680" y="2596896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97280" y="2487168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Стикеры (двух цветов)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86400" y="2487168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Уже на столах  ·  результат синтеза страновой группы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365760" y="3121152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87680" y="3230880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97280" y="3121152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Место на стене для страновых стикеров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486400" y="3121152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Остаётся видимым до Дня 3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365760" y="3755136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87680" y="386486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97280" y="3755136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четырёхшаговый анализ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486400" y="3755136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Показывается на протяжении всей фазы бинго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365760" y="4389120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487680" y="4498848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097280" y="4389120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задание страновой группы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5486400" y="4389120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Включая пометку о приоритизациях подгрупп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365760" y="5023104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487680" y="5132832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097280" y="5023104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Дизайны карточек SCAFFOLD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486400" y="5023104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Сессий 5 и 6  ·  уже на столах  ·  используются для Шага 4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365760" y="5657088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487680" y="5766816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1097280" y="5657088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Хронометраж  ·  темп бинго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5486400" y="5657088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Со-фасилитатор циркулирует, поддерживает высокую соревновательную энергию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Shape 34"/>
          <p:cNvSpPr/>
          <p:nvPr/>
        </p:nvSpPr>
        <p:spPr>
          <a:xfrm>
            <a:off x="0" y="6547104"/>
            <a:ext cx="12192000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D6F0F3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365760" y="6547104"/>
            <a:ext cx="73152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DARYA SCAFFOLD  ·  Алматы  ·  День 2  ·  Сессия 8</a:t>
            </a:r>
            <a:endParaRPr lang="ru-RU" sz="12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8168640" y="6547104"/>
            <a:ext cx="3657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15:15 – 16:00  ·  45 мин</a:t>
            </a:r>
            <a:endParaRPr lang="ru-RU" sz="1200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4665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C16F0-9F7C-B671-F016-F588759C2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1C7E70-F7E2-94E8-569D-D2DC01138D6B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3B0457E-4ACD-EF6D-15B5-C3BD3EFAA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A59CE4-7E5E-5182-BE72-29E242F02F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4EBA62-AF93-3F53-1D5D-123419C07C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D401B7-8D1A-AED0-D56D-791197C42A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9E83AFB-4732-3321-33D6-E11EF126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C0209233-3F5D-4CD9-47A9-93D20C907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7AA4606-8CAA-7CCB-EE35-27BC4E1B3B4A}"/>
              </a:ext>
            </a:extLst>
          </p:cNvPr>
          <p:cNvSpPr txBox="1"/>
          <p:nvPr/>
        </p:nvSpPr>
        <p:spPr>
          <a:xfrm>
            <a:off x="176045" y="2020180"/>
            <a:ext cx="7361854" cy="39203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15:50 – 16:15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</a:t>
            </a:r>
          </a:p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15:50 – 16:15 </a:t>
            </a:r>
          </a:p>
          <a:p>
            <a:endParaRPr lang="ru-RU" sz="32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7944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B8262-5E0C-0AB6-614B-127D04F8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4E52308-E74F-183F-EE1E-0B4822DAFA69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09</a:t>
            </a:r>
            <a:endParaRPr lang="ru-RU" sz="42666" noProof="1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45D1F9E-E602-A621-2937-8A87FD523E20}"/>
              </a:ext>
            </a:extLst>
          </p:cNvPr>
          <p:cNvSpPr/>
          <p:nvPr/>
        </p:nvSpPr>
        <p:spPr>
          <a:xfrm>
            <a:off x="654178" y="1402519"/>
            <a:ext cx="101726" cy="3709181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0647495-B34E-9F34-6A91-CF959FD85342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Оценка профессионального развития педагогов: формативная оценка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963EC17-7764-C90A-1AD0-8F8AABC22801}"/>
              </a:ext>
            </a:extLst>
          </p:cNvPr>
          <p:cNvSpPr/>
          <p:nvPr/>
        </p:nvSpPr>
        <p:spPr>
          <a:xfrm>
            <a:off x="1015537" y="360507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C65F444-3C03-ED0B-1608-6EB2CFC720E1}"/>
              </a:ext>
            </a:extLst>
          </p:cNvPr>
          <p:cNvSpPr/>
          <p:nvPr/>
        </p:nvSpPr>
        <p:spPr>
          <a:xfrm>
            <a:off x="1015537" y="360507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16:15 – 17:15  ·  60 минут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74EBCF-21D6-A02B-905D-4AA88357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37" y="1322064"/>
            <a:ext cx="10944225" cy="1080120"/>
          </a:xfrm>
        </p:spPr>
        <p:txBody>
          <a:bodyPr/>
          <a:lstStyle/>
          <a:p>
            <a:pPr algn="l"/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9</a:t>
            </a:r>
            <a:endParaRPr lang="ru-RU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E0912-26C9-3935-4A4B-A0787678C398}"/>
              </a:ext>
            </a:extLst>
          </p:cNvPr>
          <p:cNvSpPr txBox="1"/>
          <p:nvPr/>
        </p:nvSpPr>
        <p:spPr>
          <a:xfrm>
            <a:off x="914400" y="4444723"/>
            <a:ext cx="914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67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Смешанные (по странам) группы за столами  ·  пары для сравнения  ·  пленарное заседание для синтеза</a:t>
            </a:r>
          </a:p>
        </p:txBody>
      </p:sp>
    </p:spTree>
    <p:extLst>
      <p:ext uri="{BB962C8B-B14F-4D97-AF65-F5344CB8AC3E}">
        <p14:creationId xmlns:p14="http://schemas.microsoft.com/office/powerpoint/2010/main" val="676519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9FE748-399C-D179-EE12-FBD658AD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21940"/>
            <a:ext cx="7815651" cy="1080120"/>
          </a:xfrm>
        </p:spPr>
        <p:txBody>
          <a:bodyPr/>
          <a:lstStyle/>
          <a:p>
            <a:r>
              <a:rPr lang="ru-RU" noProof="1"/>
              <a:t>Цель и ожидаемые результаты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AD8CB09-0F97-A4CB-25CE-D99DCCCF795F}"/>
              </a:ext>
            </a:extLst>
          </p:cNvPr>
          <p:cNvSpPr/>
          <p:nvPr/>
        </p:nvSpPr>
        <p:spPr>
          <a:xfrm>
            <a:off x="635317" y="1280160"/>
            <a:ext cx="11190923" cy="1889760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E3C8EF7-BF02-BAE9-02F0-7448E619416C}"/>
              </a:ext>
            </a:extLst>
          </p:cNvPr>
          <p:cNvSpPr/>
          <p:nvPr/>
        </p:nvSpPr>
        <p:spPr>
          <a:xfrm>
            <a:off x="867686" y="1402080"/>
            <a:ext cx="10714713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267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907010F-6E9F-2FFF-8105-CE5C21D8F1CB}"/>
              </a:ext>
            </a:extLst>
          </p:cNvPr>
          <p:cNvSpPr/>
          <p:nvPr/>
        </p:nvSpPr>
        <p:spPr>
          <a:xfrm>
            <a:off x="867686" y="1767840"/>
            <a:ext cx="10714713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Снабдить вас практической рамкой для оценки профессионального развития педагогов и применить её напрямую к сессии, которую вы создали этим утром. К концу этой сессии ваш дизайн будет иметь конкретный, реалистичный момент оценки Уровня 3, подходящий для группы педагогов в вашем задании — и вы сравните этот подход со столом-партнёром, работавшим над тем же заданием.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35A1FB6-2538-31F8-6E53-FD615B6EE03E}"/>
              </a:ext>
            </a:extLst>
          </p:cNvPr>
          <p:cNvSpPr/>
          <p:nvPr/>
        </p:nvSpPr>
        <p:spPr>
          <a:xfrm>
            <a:off x="635317" y="3474720"/>
            <a:ext cx="11190923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 КОНЦУ ЭТОЙ СЕССИИ ВЫ СМОЖЕТЕ: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0BF822FD-C91B-2E40-2D1F-E3BC129337F7}"/>
              </a:ext>
            </a:extLst>
          </p:cNvPr>
          <p:cNvSpPr/>
          <p:nvPr/>
        </p:nvSpPr>
        <p:spPr>
          <a:xfrm>
            <a:off x="760408" y="4145280"/>
            <a:ext cx="476209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C9FC6EE-EFDD-9F08-F420-054258AA007D}"/>
              </a:ext>
            </a:extLst>
          </p:cNvPr>
          <p:cNvSpPr/>
          <p:nvPr/>
        </p:nvSpPr>
        <p:spPr>
          <a:xfrm>
            <a:off x="760408" y="4145280"/>
            <a:ext cx="476209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7E095CBE-444E-7B95-A429-5B26F0DD2C95}"/>
              </a:ext>
            </a:extLst>
          </p:cNvPr>
          <p:cNvSpPr/>
          <p:nvPr/>
        </p:nvSpPr>
        <p:spPr>
          <a:xfrm>
            <a:off x="1409157" y="3962400"/>
            <a:ext cx="10417083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Разграничивать оценку на Уровнях 1–4 и связывать каждый уровень с индикаторами качества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9EFA4803-009F-9DD8-E20A-C26FE1E3A29A}"/>
              </a:ext>
            </a:extLst>
          </p:cNvPr>
          <p:cNvSpPr/>
          <p:nvPr/>
        </p:nvSpPr>
        <p:spPr>
          <a:xfrm>
            <a:off x="760408" y="4876800"/>
            <a:ext cx="476209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3CBF3CD9-645F-CDCE-1261-A1A7B1AC6381}"/>
              </a:ext>
            </a:extLst>
          </p:cNvPr>
          <p:cNvSpPr/>
          <p:nvPr/>
        </p:nvSpPr>
        <p:spPr>
          <a:xfrm>
            <a:off x="760408" y="4876800"/>
            <a:ext cx="476209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57A9FCA-CF0E-566E-1242-31A22AA7A834}"/>
              </a:ext>
            </a:extLst>
          </p:cNvPr>
          <p:cNvSpPr/>
          <p:nvPr/>
        </p:nvSpPr>
        <p:spPr>
          <a:xfrm>
            <a:off x="1409157" y="4693920"/>
            <a:ext cx="10417083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Разрабатывать конкретный, реалистичный момент оценки Уровня 3 для вашей сессии профессионального развития педагогов, подходящий для группы педагогов в вашем задании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CF6E32F6-CFF2-4AFA-B6D1-471E2E1F940F}"/>
              </a:ext>
            </a:extLst>
          </p:cNvPr>
          <p:cNvSpPr/>
          <p:nvPr/>
        </p:nvSpPr>
        <p:spPr>
          <a:xfrm>
            <a:off x="760408" y="5608320"/>
            <a:ext cx="476209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7B6B80C2-4EBE-82B3-18C2-962145FFE5AC}"/>
              </a:ext>
            </a:extLst>
          </p:cNvPr>
          <p:cNvSpPr/>
          <p:nvPr/>
        </p:nvSpPr>
        <p:spPr>
          <a:xfrm>
            <a:off x="760408" y="5608320"/>
            <a:ext cx="476209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A5B1FD8E-134B-0B5B-61F1-67052DF90941}"/>
              </a:ext>
            </a:extLst>
          </p:cNvPr>
          <p:cNvSpPr/>
          <p:nvPr/>
        </p:nvSpPr>
        <p:spPr>
          <a:xfrm>
            <a:off x="1409157" y="5425440"/>
            <a:ext cx="10417083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Сравнивать подходы к оценке со столом-партнёром и определять, что различие выявляет об оценке профессионального развития педагогов для данной группы педагогов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2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3CC91-C96E-F1C5-A015-FA85DE7E98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147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2BF7E5-41EF-5484-00F3-438C672D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99" y="1193409"/>
            <a:ext cx="7815651" cy="1080120"/>
          </a:xfrm>
        </p:spPr>
        <p:txBody>
          <a:bodyPr/>
          <a:lstStyle/>
          <a:p>
            <a:r>
              <a:rPr lang="ru-RU" noProof="1"/>
              <a:t>Оценивание является частью обучения, а не отдельным элементом</a:t>
            </a:r>
          </a:p>
        </p:txBody>
      </p:sp>
    </p:spTree>
    <p:extLst>
      <p:ext uri="{BB962C8B-B14F-4D97-AF65-F5344CB8AC3E}">
        <p14:creationId xmlns:p14="http://schemas.microsoft.com/office/powerpoint/2010/main" val="369856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A9150-C23B-545A-5A71-6BBD34359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148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63977-D19F-991E-820F-848B52D7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92824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1B2-79E1-CA07-FE59-A76C923A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536536" cy="1080120"/>
          </a:xfrm>
        </p:spPr>
        <p:txBody>
          <a:bodyPr>
            <a:normAutofit/>
          </a:bodyPr>
          <a:lstStyle/>
          <a:p>
            <a:r>
              <a:rPr lang="ru-RU" noProof="1"/>
              <a:t>Оценка — это не то, что вы добавляете после разработки.</a:t>
            </a: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9564A81D-A808-623F-DFEB-35BF2DD60ED3}"/>
              </a:ext>
            </a:extLst>
          </p:cNvPr>
          <p:cNvSpPr/>
          <p:nvPr/>
        </p:nvSpPr>
        <p:spPr>
          <a:xfrm>
            <a:off x="635317" y="1502564"/>
            <a:ext cx="114604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Это часть дизайна — и того, как вы учитесь.</a:t>
            </a:r>
            <a:endParaRPr lang="ru-RU" sz="21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FCB04D92-412A-E091-4640-A5ADEEB9FDD0}"/>
              </a:ext>
            </a:extLst>
          </p:cNvPr>
          <p:cNvSpPr/>
          <p:nvPr/>
        </p:nvSpPr>
        <p:spPr>
          <a:xfrm>
            <a:off x="635318" y="2112164"/>
            <a:ext cx="11096372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5">
            <a:extLst>
              <a:ext uri="{FF2B5EF4-FFF2-40B4-BE49-F238E27FC236}">
                <a16:creationId xmlns:a16="http://schemas.microsoft.com/office/drawing/2014/main" id="{6F87C06C-3615-C91C-C976-7FDB2FD5603A}"/>
              </a:ext>
            </a:extLst>
          </p:cNvPr>
          <p:cNvSpPr/>
          <p:nvPr/>
        </p:nvSpPr>
        <p:spPr>
          <a:xfrm>
            <a:off x="635317" y="2112164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89992E88-B308-4BA1-FEF2-BDABF33F2114}"/>
              </a:ext>
            </a:extLst>
          </p:cNvPr>
          <p:cNvSpPr/>
          <p:nvPr/>
        </p:nvSpPr>
        <p:spPr>
          <a:xfrm>
            <a:off x="940117" y="2234084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ПРИНЦИП 3.7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9D690C64-54BE-A419-D1B6-CF993A2916F2}"/>
              </a:ext>
            </a:extLst>
          </p:cNvPr>
          <p:cNvSpPr/>
          <p:nvPr/>
        </p:nvSpPr>
        <p:spPr>
          <a:xfrm>
            <a:off x="940117" y="2502308"/>
            <a:ext cx="3901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Множество методов, сделанных видимыми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F61A6E4D-6D68-7A99-EC41-163BF1918D1A}"/>
              </a:ext>
            </a:extLst>
          </p:cNvPr>
          <p:cNvSpPr/>
          <p:nvPr/>
        </p:nvSpPr>
        <p:spPr>
          <a:xfrm>
            <a:off x="4963477" y="2234084"/>
            <a:ext cx="701040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Пять парных выводов, полученных в этой сессии, останутся на флипчарте до Дня 3. Ваш выбор оценки оценивается сравнением с коллегами, а не личным суждением.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9">
            <a:extLst>
              <a:ext uri="{FF2B5EF4-FFF2-40B4-BE49-F238E27FC236}">
                <a16:creationId xmlns:a16="http://schemas.microsoft.com/office/drawing/2014/main" id="{B6A991C5-CCDE-55AA-F796-CE258E10EFC2}"/>
              </a:ext>
            </a:extLst>
          </p:cNvPr>
          <p:cNvSpPr/>
          <p:nvPr/>
        </p:nvSpPr>
        <p:spPr>
          <a:xfrm>
            <a:off x="635318" y="3392324"/>
            <a:ext cx="11096372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BA740CF0-3612-A8F1-3450-CB2BAC4F69A5}"/>
              </a:ext>
            </a:extLst>
          </p:cNvPr>
          <p:cNvSpPr/>
          <p:nvPr/>
        </p:nvSpPr>
        <p:spPr>
          <a:xfrm>
            <a:off x="635317" y="3392324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3100A067-6F02-9616-EE23-A101011677CF}"/>
              </a:ext>
            </a:extLst>
          </p:cNvPr>
          <p:cNvSpPr/>
          <p:nvPr/>
        </p:nvSpPr>
        <p:spPr>
          <a:xfrm>
            <a:off x="940117" y="3514244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ПРИНЦИП 3.2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512DF5D9-EAA2-197E-1980-27FF117633AF}"/>
              </a:ext>
            </a:extLst>
          </p:cNvPr>
          <p:cNvSpPr/>
          <p:nvPr/>
        </p:nvSpPr>
        <p:spPr>
          <a:xfrm>
            <a:off x="940117" y="3782468"/>
            <a:ext cx="3901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Рефлексия как активное обучение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5A7611B4-FCAC-9B37-2338-D4CFD7C8D49E}"/>
              </a:ext>
            </a:extLst>
          </p:cNvPr>
          <p:cNvSpPr/>
          <p:nvPr/>
        </p:nvSpPr>
        <p:spPr>
          <a:xfrm>
            <a:off x="4963478" y="3514244"/>
            <a:ext cx="6681127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Последнее предложение, которое вы напишете в конце этой сессии — в чём вы наиболее и наименее уверены — это рефлексия, предназначенная для продвижения мышления вперёд, а не для его завершения.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4">
            <a:extLst>
              <a:ext uri="{FF2B5EF4-FFF2-40B4-BE49-F238E27FC236}">
                <a16:creationId xmlns:a16="http://schemas.microsoft.com/office/drawing/2014/main" id="{CD4A98E4-8228-D24C-DACC-46A8D781CC17}"/>
              </a:ext>
            </a:extLst>
          </p:cNvPr>
          <p:cNvSpPr/>
          <p:nvPr/>
        </p:nvSpPr>
        <p:spPr>
          <a:xfrm>
            <a:off x="635318" y="4672484"/>
            <a:ext cx="11096372" cy="11582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40F115E7-5AED-E04D-374E-716EBC82868B}"/>
              </a:ext>
            </a:extLst>
          </p:cNvPr>
          <p:cNvSpPr/>
          <p:nvPr/>
        </p:nvSpPr>
        <p:spPr>
          <a:xfrm>
            <a:off x="635317" y="4672484"/>
            <a:ext cx="97536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A6A542A6-7B78-732F-ABD6-B5A78A12D010}"/>
              </a:ext>
            </a:extLst>
          </p:cNvPr>
          <p:cNvSpPr/>
          <p:nvPr/>
        </p:nvSpPr>
        <p:spPr>
          <a:xfrm>
            <a:off x="940117" y="4794404"/>
            <a:ext cx="2194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Карточка планирования5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0D911F12-B753-92E8-69D4-1D7CB73F35E9}"/>
              </a:ext>
            </a:extLst>
          </p:cNvPr>
          <p:cNvSpPr/>
          <p:nvPr/>
        </p:nvSpPr>
        <p:spPr>
          <a:xfrm>
            <a:off x="940117" y="5162159"/>
            <a:ext cx="3901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Укрепление вашего выбора оценивания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3C7D795F-A761-7001-39FA-8D1F94CDBD5B}"/>
              </a:ext>
            </a:extLst>
          </p:cNvPr>
          <p:cNvSpPr/>
          <p:nvPr/>
        </p:nvSpPr>
        <p:spPr>
          <a:xfrm>
            <a:off x="4963478" y="4794404"/>
            <a:ext cx="6681127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 пересматриваете и укрепляете метод оценивания, выбранный в Сессии 6, в свете четырёхуровневой рамки. Карточка не меняется. Её доказательные амбиции — меняются.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2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23F2B-53DA-B5A7-D52C-E23D4954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355409"/>
            <a:ext cx="10929800" cy="1080120"/>
          </a:xfrm>
        </p:spPr>
        <p:txBody>
          <a:bodyPr/>
          <a:lstStyle/>
          <a:p>
            <a:r>
              <a:rPr lang="ru-RU" noProof="1"/>
              <a:t>Что вы нам уже рассказали (ИК – Индикаторы качества) 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0FA7DD3D-8C88-89A0-31E1-47EDD4E4F5DD}"/>
              </a:ext>
            </a:extLst>
          </p:cNvPr>
          <p:cNvSpPr/>
          <p:nvPr/>
        </p:nvSpPr>
        <p:spPr>
          <a:xfrm>
            <a:off x="635317" y="1932917"/>
            <a:ext cx="3535680" cy="341376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73AE7A8A-2347-84E0-75A7-D12E1BA43CDF}"/>
              </a:ext>
            </a:extLst>
          </p:cNvPr>
          <p:cNvSpPr/>
          <p:nvPr/>
        </p:nvSpPr>
        <p:spPr>
          <a:xfrm>
            <a:off x="757237" y="2810741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/>
              <a:t>Три элемента, которые вы хотели бы видеть больше</a:t>
            </a:r>
            <a:endParaRPr lang="ru-RU" sz="1733" b="1" noProof="1">
              <a:solidFill>
                <a:schemeClr val="accent5"/>
              </a:solidFill>
            </a:endParaRPr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7D0C4341-39AA-A5FB-E4E8-4E1C43537387}"/>
              </a:ext>
            </a:extLst>
          </p:cNvPr>
          <p:cNvSpPr/>
          <p:nvPr/>
        </p:nvSpPr>
        <p:spPr>
          <a:xfrm>
            <a:off x="757237" y="3395957"/>
            <a:ext cx="329184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533" noProof="1">
              <a:latin typeface="Arial" panose="020B0604020202020204" pitchFamily="34" charset="0"/>
              <a:ea typeface="Calibri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33" b="1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2 — Вам необходимо время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33" b="1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5 — Вы учитесь вместе с коллегами</a:t>
            </a:r>
            <a:endParaRPr lang="ru-RU" sz="1533" noProof="1">
              <a:latin typeface="Arial" panose="020B0604020202020204" pitchFamily="34" charset="0"/>
              <a:ea typeface="Calibri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33" b="1" noProof="1"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8 — Основано на том, что работает</a:t>
            </a:r>
            <a:endParaRPr lang="ru-RU" sz="1533" noProof="1">
              <a:latin typeface="Arial" panose="020B0604020202020204" pitchFamily="34" charset="0"/>
              <a:ea typeface="Calibri" pitchFamily="34" charset="-122"/>
              <a:cs typeface="Arial" panose="020B0604020202020204" pitchFamily="34" charset="0"/>
            </a:endParaRPr>
          </a:p>
        </p:txBody>
      </p:sp>
      <p:sp>
        <p:nvSpPr>
          <p:cNvPr id="29" name="Shape 8">
            <a:extLst>
              <a:ext uri="{FF2B5EF4-FFF2-40B4-BE49-F238E27FC236}">
                <a16:creationId xmlns:a16="http://schemas.microsoft.com/office/drawing/2014/main" id="{0717218A-2449-F19C-6210-91862FBF51A4}"/>
              </a:ext>
            </a:extLst>
          </p:cNvPr>
          <p:cNvSpPr/>
          <p:nvPr/>
        </p:nvSpPr>
        <p:spPr>
          <a:xfrm>
            <a:off x="4439221" y="1932917"/>
            <a:ext cx="3535680" cy="341376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/>
          </a:p>
        </p:txBody>
      </p:sp>
      <p:sp>
        <p:nvSpPr>
          <p:cNvPr id="30" name="Shape 9">
            <a:extLst>
              <a:ext uri="{FF2B5EF4-FFF2-40B4-BE49-F238E27FC236}">
                <a16:creationId xmlns:a16="http://schemas.microsoft.com/office/drawing/2014/main" id="{8B4316D8-87A2-F664-52F6-0CC7961B12DA}"/>
              </a:ext>
            </a:extLst>
          </p:cNvPr>
          <p:cNvSpPr/>
          <p:nvPr/>
        </p:nvSpPr>
        <p:spPr>
          <a:xfrm>
            <a:off x="4561141" y="2018261"/>
            <a:ext cx="670560" cy="67056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1" name="Text 10">
            <a:extLst>
              <a:ext uri="{FF2B5EF4-FFF2-40B4-BE49-F238E27FC236}">
                <a16:creationId xmlns:a16="http://schemas.microsoft.com/office/drawing/2014/main" id="{16E9036F-DCC5-4768-A87F-E8CCC098B2A4}"/>
              </a:ext>
            </a:extLst>
          </p:cNvPr>
          <p:cNvSpPr/>
          <p:nvPr/>
        </p:nvSpPr>
        <p:spPr>
          <a:xfrm>
            <a:off x="4561141" y="2018261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ru-RU" sz="1867" noProof="1"/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BC3A401C-D35B-73CA-FCB9-6672B6DFDAB2}"/>
              </a:ext>
            </a:extLst>
          </p:cNvPr>
          <p:cNvSpPr/>
          <p:nvPr/>
        </p:nvSpPr>
        <p:spPr>
          <a:xfrm>
            <a:off x="4561141" y="3061162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/>
              <a:t>Чего чаще всего не хватало на лучшем мероприятии по повышению квалификации, которое вы посещали</a:t>
            </a:r>
            <a:endParaRPr lang="ru-RU" sz="1733" b="1" noProof="1">
              <a:solidFill>
                <a:schemeClr val="accent5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33" name="Text 12">
            <a:extLst>
              <a:ext uri="{FF2B5EF4-FFF2-40B4-BE49-F238E27FC236}">
                <a16:creationId xmlns:a16="http://schemas.microsoft.com/office/drawing/2014/main" id="{EF9442B7-28A2-9B19-0AC7-1965C8BA19D2}"/>
              </a:ext>
            </a:extLst>
          </p:cNvPr>
          <p:cNvSpPr/>
          <p:nvPr/>
        </p:nvSpPr>
        <p:spPr>
          <a:xfrm>
            <a:off x="4561141" y="3817066"/>
            <a:ext cx="3291840" cy="1475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b="1" noProof="1">
                <a:latin typeface="Arial" panose="020B0604020202020204" pitchFamily="34" charset="0"/>
              </a:rPr>
              <a:t>ИК 5 — Вы учитесь вместе с коллегами</a:t>
            </a:r>
            <a:endParaRPr lang="ru-RU" sz="1500" noProof="1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b="1" noProof="1">
                <a:latin typeface="Arial" panose="020B0604020202020204" pitchFamily="34" charset="0"/>
              </a:rPr>
              <a:t>ИК 6 — Это касается ваших студентов</a:t>
            </a:r>
            <a:endParaRPr lang="ru-RU" sz="1500" noProof="1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b="1" noProof="1">
                <a:latin typeface="Arial" panose="020B0604020202020204" pitchFamily="34" charset="0"/>
              </a:rPr>
              <a:t>ИК 2 — Вам необходимо время</a:t>
            </a:r>
            <a:endParaRPr lang="ru-RU" sz="1500" noProof="1">
              <a:latin typeface="Arial" panose="020B0604020202020204" pitchFamily="34" charset="0"/>
            </a:endParaRPr>
          </a:p>
        </p:txBody>
      </p:sp>
      <p:sp>
        <p:nvSpPr>
          <p:cNvPr id="34" name="Shape 13">
            <a:extLst>
              <a:ext uri="{FF2B5EF4-FFF2-40B4-BE49-F238E27FC236}">
                <a16:creationId xmlns:a16="http://schemas.microsoft.com/office/drawing/2014/main" id="{4134E11E-DB8E-2CB4-7AD4-EB5917EC4C27}"/>
              </a:ext>
            </a:extLst>
          </p:cNvPr>
          <p:cNvSpPr/>
          <p:nvPr/>
        </p:nvSpPr>
        <p:spPr>
          <a:xfrm>
            <a:off x="8243125" y="1932917"/>
            <a:ext cx="3535680" cy="341376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/>
          </a:p>
        </p:txBody>
      </p:sp>
      <p:sp>
        <p:nvSpPr>
          <p:cNvPr id="35" name="Shape 14">
            <a:extLst>
              <a:ext uri="{FF2B5EF4-FFF2-40B4-BE49-F238E27FC236}">
                <a16:creationId xmlns:a16="http://schemas.microsoft.com/office/drawing/2014/main" id="{9BD3ED04-B6D6-1DBC-756B-1359730664B4}"/>
              </a:ext>
            </a:extLst>
          </p:cNvPr>
          <p:cNvSpPr/>
          <p:nvPr/>
        </p:nvSpPr>
        <p:spPr>
          <a:xfrm>
            <a:off x="8365045" y="2018261"/>
            <a:ext cx="670560" cy="67056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6" name="Text 15">
            <a:extLst>
              <a:ext uri="{FF2B5EF4-FFF2-40B4-BE49-F238E27FC236}">
                <a16:creationId xmlns:a16="http://schemas.microsoft.com/office/drawing/2014/main" id="{6BF63778-5844-77BF-8501-473DE72A2FCD}"/>
              </a:ext>
            </a:extLst>
          </p:cNvPr>
          <p:cNvSpPr/>
          <p:nvPr/>
        </p:nvSpPr>
        <p:spPr>
          <a:xfrm>
            <a:off x="8365045" y="2018261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ru-RU" sz="1867" noProof="1"/>
          </a:p>
        </p:txBody>
      </p:sp>
      <p:sp>
        <p:nvSpPr>
          <p:cNvPr id="37" name="Text 16">
            <a:extLst>
              <a:ext uri="{FF2B5EF4-FFF2-40B4-BE49-F238E27FC236}">
                <a16:creationId xmlns:a16="http://schemas.microsoft.com/office/drawing/2014/main" id="{E805EB69-3FB5-827F-4817-6B1F80F5CFCA}"/>
              </a:ext>
            </a:extLst>
          </p:cNvPr>
          <p:cNvSpPr/>
          <p:nvPr/>
        </p:nvSpPr>
        <p:spPr>
          <a:xfrm>
            <a:off x="8365045" y="2810741"/>
            <a:ext cx="32918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33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Голоса с мест</a:t>
            </a:r>
            <a:endParaRPr lang="ru-RU" sz="1733" noProof="1"/>
          </a:p>
        </p:txBody>
      </p:sp>
      <p:sp>
        <p:nvSpPr>
          <p:cNvPr id="38" name="Text 17">
            <a:extLst>
              <a:ext uri="{FF2B5EF4-FFF2-40B4-BE49-F238E27FC236}">
                <a16:creationId xmlns:a16="http://schemas.microsoft.com/office/drawing/2014/main" id="{D73E97EE-D931-4706-D022-109D00805604}"/>
              </a:ext>
            </a:extLst>
          </p:cNvPr>
          <p:cNvSpPr/>
          <p:nvPr/>
        </p:nvSpPr>
        <p:spPr>
          <a:xfrm>
            <a:off x="8365045" y="3395957"/>
            <a:ext cx="329184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latin typeface="Calibri" pitchFamily="34" charset="0"/>
                <a:ea typeface="Calibri" pitchFamily="34" charset="-122"/>
                <a:cs typeface="Calibri" pitchFamily="34" charset="-120"/>
              </a:rPr>
              <a:t>«Вам необходимо время: В условиях высокой административной нагрузки и дефицита кадров внедрение долгосрочных программ «с отрывом и возвратом» — вызов. Педагогам часто не хватает пауз между обучением и практикой для качественной рефлексии и глубокого освоения инструментов»</a:t>
            </a:r>
            <a:endParaRPr lang="ru-RU" sz="1400" noProof="1"/>
          </a:p>
        </p:txBody>
      </p:sp>
      <p:sp>
        <p:nvSpPr>
          <p:cNvPr id="39" name="Shape 18">
            <a:extLst>
              <a:ext uri="{FF2B5EF4-FFF2-40B4-BE49-F238E27FC236}">
                <a16:creationId xmlns:a16="http://schemas.microsoft.com/office/drawing/2014/main" id="{ABDBC806-C30F-8B74-4C37-F3F594E69BFD}"/>
              </a:ext>
            </a:extLst>
          </p:cNvPr>
          <p:cNvSpPr/>
          <p:nvPr/>
        </p:nvSpPr>
        <p:spPr>
          <a:xfrm>
            <a:off x="636650" y="5634317"/>
            <a:ext cx="11143488" cy="792480"/>
          </a:xfrm>
          <a:prstGeom prst="rect">
            <a:avLst/>
          </a:prstGeom>
          <a:solidFill>
            <a:schemeClr val="bg1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0" name="Text 19">
            <a:extLst>
              <a:ext uri="{FF2B5EF4-FFF2-40B4-BE49-F238E27FC236}">
                <a16:creationId xmlns:a16="http://schemas.microsoft.com/office/drawing/2014/main" id="{60CE6320-EA41-B057-366B-0D6CA09590E8}"/>
              </a:ext>
            </a:extLst>
          </p:cNvPr>
          <p:cNvSpPr/>
          <p:nvPr/>
        </p:nvSpPr>
        <p:spPr>
          <a:xfrm>
            <a:off x="880490" y="5634317"/>
            <a:ext cx="1097280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i="1" noProof="1">
                <a:latin typeface="Calibri" pitchFamily="34" charset="0"/>
                <a:ea typeface="Calibri" pitchFamily="34" charset="-122"/>
                <a:cs typeface="Calibri" pitchFamily="34" charset="-120"/>
              </a:rPr>
              <a:t>Это вы сформулировали до того, как приехали сегодня. В следующие 75 минут мы будем разбираться, почему существуют эти закономерности — и что говорят данные о возможности их изменить.</a:t>
            </a:r>
            <a:endParaRPr lang="ru-RU" sz="1467" noProof="1"/>
          </a:p>
        </p:txBody>
      </p:sp>
      <p:sp>
        <p:nvSpPr>
          <p:cNvPr id="41" name="Shape 20">
            <a:extLst>
              <a:ext uri="{FF2B5EF4-FFF2-40B4-BE49-F238E27FC236}">
                <a16:creationId xmlns:a16="http://schemas.microsoft.com/office/drawing/2014/main" id="{B7E96A94-43DD-66C3-3A10-6585A72957F8}"/>
              </a:ext>
            </a:extLst>
          </p:cNvPr>
          <p:cNvSpPr/>
          <p:nvPr/>
        </p:nvSpPr>
        <p:spPr>
          <a:xfrm>
            <a:off x="9352597" y="1932917"/>
            <a:ext cx="2426208" cy="463296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2" name="Text 21">
            <a:extLst>
              <a:ext uri="{FF2B5EF4-FFF2-40B4-BE49-F238E27FC236}">
                <a16:creationId xmlns:a16="http://schemas.microsoft.com/office/drawing/2014/main" id="{33EBDD02-F5A7-14F5-A9E1-B488C2B03358}"/>
              </a:ext>
            </a:extLst>
          </p:cNvPr>
          <p:cNvSpPr/>
          <p:nvPr/>
        </p:nvSpPr>
        <p:spPr>
          <a:xfrm>
            <a:off x="9352597" y="1932917"/>
            <a:ext cx="2426208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2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SCAFFOLD: Обучение на реальных примерах</a:t>
            </a:r>
            <a:endParaRPr lang="ru-RU" sz="1200" noProof="1"/>
          </a:p>
        </p:txBody>
      </p:sp>
      <p:sp>
        <p:nvSpPr>
          <p:cNvPr id="45" name="Shape 9">
            <a:extLst>
              <a:ext uri="{FF2B5EF4-FFF2-40B4-BE49-F238E27FC236}">
                <a16:creationId xmlns:a16="http://schemas.microsoft.com/office/drawing/2014/main" id="{5DEE4441-77A1-43ED-2939-1E36E087C671}"/>
              </a:ext>
            </a:extLst>
          </p:cNvPr>
          <p:cNvSpPr/>
          <p:nvPr/>
        </p:nvSpPr>
        <p:spPr>
          <a:xfrm>
            <a:off x="757237" y="2036549"/>
            <a:ext cx="670560" cy="67056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6" name="Text 10">
            <a:extLst>
              <a:ext uri="{FF2B5EF4-FFF2-40B4-BE49-F238E27FC236}">
                <a16:creationId xmlns:a16="http://schemas.microsoft.com/office/drawing/2014/main" id="{845470DA-A92B-E435-7056-709BD14A8A39}"/>
              </a:ext>
            </a:extLst>
          </p:cNvPr>
          <p:cNvSpPr/>
          <p:nvPr/>
        </p:nvSpPr>
        <p:spPr>
          <a:xfrm>
            <a:off x="757237" y="2036549"/>
            <a:ext cx="6705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ru-RU" sz="1867" noProof="1"/>
          </a:p>
        </p:txBody>
      </p:sp>
    </p:spTree>
    <p:extLst>
      <p:ext uri="{BB962C8B-B14F-4D97-AF65-F5344CB8AC3E}">
        <p14:creationId xmlns:p14="http://schemas.microsoft.com/office/powerpoint/2010/main" val="431605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A95C-B81E-A782-5044-49E2C097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1208340" cy="1080120"/>
          </a:xfrm>
        </p:spPr>
        <p:txBody>
          <a:bodyPr>
            <a:normAutofit/>
          </a:bodyPr>
          <a:lstStyle/>
          <a:p>
            <a:r>
              <a:rPr lang="ru-RU" noProof="1"/>
              <a:t>Метод оценивания был частью обучения.</a:t>
            </a: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A012E13B-06C4-A9E9-F51B-292E49E52482}"/>
              </a:ext>
            </a:extLst>
          </p:cNvPr>
          <p:cNvSpPr/>
          <p:nvPr/>
        </p:nvSpPr>
        <p:spPr>
          <a:xfrm>
            <a:off x="635316" y="1502564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4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 не отдельным от него.</a:t>
            </a: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6">
            <a:extLst>
              <a:ext uri="{FF2B5EF4-FFF2-40B4-BE49-F238E27FC236}">
                <a16:creationId xmlns:a16="http://schemas.microsoft.com/office/drawing/2014/main" id="{52AC358A-4A14-0434-2D99-A313B5549612}"/>
              </a:ext>
            </a:extLst>
          </p:cNvPr>
          <p:cNvSpPr/>
          <p:nvPr/>
        </p:nvSpPr>
        <p:spPr>
          <a:xfrm>
            <a:off x="635316" y="2599844"/>
            <a:ext cx="10972800" cy="1950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Парный показ, который вы только что завершили, — это момент оценки, встроенный нами в День 2. Ваши результаты там рассказали нам о вашей беглости в разработке больше, чем любой итоговый тест мог бы. Вот как выглядит встроенная оценка — и то, что вы сейчас будете встраивать в свой собственный дизайн.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13D3FFFE-C3CE-630C-AB08-2B76F3CE50E2}"/>
              </a:ext>
            </a:extLst>
          </p:cNvPr>
          <p:cNvSpPr/>
          <p:nvPr/>
        </p:nvSpPr>
        <p:spPr>
          <a:xfrm>
            <a:off x="749307" y="4152745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0870443-F44B-ABD0-1EA7-6808D6403DBE}"/>
              </a:ext>
            </a:extLst>
          </p:cNvPr>
          <p:cNvSpPr/>
          <p:nvPr/>
        </p:nvSpPr>
        <p:spPr>
          <a:xfrm>
            <a:off x="749307" y="4152745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16:15 – 16:20  ·  5 мин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675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80B1-37E5-F770-3704-03405275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0" y="257561"/>
            <a:ext cx="10934641" cy="1080120"/>
          </a:xfrm>
        </p:spPr>
        <p:txBody>
          <a:bodyPr>
            <a:normAutofit/>
          </a:bodyPr>
          <a:lstStyle/>
          <a:p>
            <a:r>
              <a:rPr lang="ru-RU" noProof="1"/>
              <a:t>Четыре уровня оценки профессионального развития педагогов</a:t>
            </a: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0E19BA31-8BB1-773C-7CE5-FDC8253BB048}"/>
              </a:ext>
            </a:extLst>
          </p:cNvPr>
          <p:cNvSpPr/>
          <p:nvPr/>
        </p:nvSpPr>
        <p:spPr>
          <a:xfrm>
            <a:off x="622043" y="1402503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Уровень 3 — цель для профессионального развития педагогов на основе SCAFFOLD. Большинство систем останавливаются на Уровне 1.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BF0CFF31-678B-C674-F8BB-F94FC95AA2DB}"/>
              </a:ext>
            </a:extLst>
          </p:cNvPr>
          <p:cNvSpPr/>
          <p:nvPr/>
        </p:nvSpPr>
        <p:spPr>
          <a:xfrm>
            <a:off x="622043" y="1938951"/>
            <a:ext cx="1097280" cy="54864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B9DDC8BF-C369-CC70-9AE6-927CDA67A6E0}"/>
              </a:ext>
            </a:extLst>
          </p:cNvPr>
          <p:cNvSpPr/>
          <p:nvPr/>
        </p:nvSpPr>
        <p:spPr>
          <a:xfrm>
            <a:off x="719579" y="1938951"/>
            <a:ext cx="902208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УРОВЕНЬ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1624BB52-2756-B6C9-6613-A611802DEB57}"/>
              </a:ext>
            </a:extLst>
          </p:cNvPr>
          <p:cNvSpPr/>
          <p:nvPr/>
        </p:nvSpPr>
        <p:spPr>
          <a:xfrm>
            <a:off x="1719323" y="1938951"/>
            <a:ext cx="1828800" cy="54864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EDACF8B3-1810-B72D-C010-13D5DE1A91BF}"/>
              </a:ext>
            </a:extLst>
          </p:cNvPr>
          <p:cNvSpPr/>
          <p:nvPr/>
        </p:nvSpPr>
        <p:spPr>
          <a:xfrm>
            <a:off x="1816859" y="1938951"/>
            <a:ext cx="1633728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НАЗВАНИЕ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06767697-5CA2-D56C-DEA0-DAB81211A04C}"/>
              </a:ext>
            </a:extLst>
          </p:cNvPr>
          <p:cNvSpPr/>
          <p:nvPr/>
        </p:nvSpPr>
        <p:spPr>
          <a:xfrm>
            <a:off x="3548123" y="1938951"/>
            <a:ext cx="5486400" cy="54864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0C6C3C1F-B1A0-00D1-5DFA-158DE5E49CBE}"/>
              </a:ext>
            </a:extLst>
          </p:cNvPr>
          <p:cNvSpPr/>
          <p:nvPr/>
        </p:nvSpPr>
        <p:spPr>
          <a:xfrm>
            <a:off x="3645659" y="1938951"/>
            <a:ext cx="5291328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ИЗМЕРЯЕТ — И ЧТО НЕТ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17E1B931-7F14-F782-C6AE-41FA74DA6BC6}"/>
              </a:ext>
            </a:extLst>
          </p:cNvPr>
          <p:cNvSpPr/>
          <p:nvPr/>
        </p:nvSpPr>
        <p:spPr>
          <a:xfrm>
            <a:off x="9034523" y="1938951"/>
            <a:ext cx="3048000" cy="54864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5DC55591-B9C7-BA7E-B38F-944B924542C3}"/>
              </a:ext>
            </a:extLst>
          </p:cNvPr>
          <p:cNvSpPr/>
          <p:nvPr/>
        </p:nvSpPr>
        <p:spPr>
          <a:xfrm>
            <a:off x="9132059" y="1938951"/>
            <a:ext cx="2852928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ИНДИКАТОРЫ КАЧЕСТВА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7C9FEC7B-E871-CAF3-4A56-1E4EEFB14C09}"/>
              </a:ext>
            </a:extLst>
          </p:cNvPr>
          <p:cNvSpPr/>
          <p:nvPr/>
        </p:nvSpPr>
        <p:spPr>
          <a:xfrm>
            <a:off x="622043" y="2487591"/>
            <a:ext cx="11460480" cy="999744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2FB821EA-55FB-B967-BFAB-F232FC1FBB92}"/>
              </a:ext>
            </a:extLst>
          </p:cNvPr>
          <p:cNvSpPr/>
          <p:nvPr/>
        </p:nvSpPr>
        <p:spPr>
          <a:xfrm>
            <a:off x="622043" y="2487591"/>
            <a:ext cx="10972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3733" b="1" noProof="1">
                <a:solidFill>
                  <a:srgbClr val="027A8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1</a:t>
            </a:r>
            <a:endParaRPr lang="ru-RU" sz="3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218EDF4C-91AF-EE32-6F9A-3CE81EFC108B}"/>
              </a:ext>
            </a:extLst>
          </p:cNvPr>
          <p:cNvSpPr/>
          <p:nvPr/>
        </p:nvSpPr>
        <p:spPr>
          <a:xfrm>
            <a:off x="1780283" y="2487591"/>
            <a:ext cx="17068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Реакция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B35C15BD-072E-A38B-64BB-AC270C653B45}"/>
              </a:ext>
            </a:extLst>
          </p:cNvPr>
          <p:cNvSpPr/>
          <p:nvPr/>
        </p:nvSpPr>
        <p:spPr>
          <a:xfrm>
            <a:off x="3670043" y="2585127"/>
            <a:ext cx="52425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Сочли ли участники профессиональное развитие педагогов полезным, актуальным и увлекательным? Измеряет удовлетворённость — не то, изменилось ли что-либо.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C6582228-E24A-8374-2803-5E3EBCF1E395}"/>
              </a:ext>
            </a:extLst>
          </p:cNvPr>
          <p:cNvSpPr/>
          <p:nvPr/>
        </p:nvSpPr>
        <p:spPr>
          <a:xfrm>
            <a:off x="9156443" y="2585127"/>
            <a:ext cx="28041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Прямой связи нет. Слабые реакции могут сигнализировать об отсутствии ИК 1 или ИК 4.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F131FD58-9F91-59C3-6380-D8F1447C3877}"/>
              </a:ext>
            </a:extLst>
          </p:cNvPr>
          <p:cNvSpPr/>
          <p:nvPr/>
        </p:nvSpPr>
        <p:spPr>
          <a:xfrm>
            <a:off x="622043" y="3487335"/>
            <a:ext cx="11460480" cy="99974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B0AC0BD7-B0C8-5E07-CA5A-B31B97D42532}"/>
              </a:ext>
            </a:extLst>
          </p:cNvPr>
          <p:cNvSpPr/>
          <p:nvPr/>
        </p:nvSpPr>
        <p:spPr>
          <a:xfrm>
            <a:off x="622043" y="3487335"/>
            <a:ext cx="10972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3733" b="1" noProof="1">
                <a:solidFill>
                  <a:srgbClr val="027A8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2</a:t>
            </a:r>
            <a:endParaRPr lang="ru-RU" sz="3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2AFEBE99-7CAA-5339-BDCC-0A0DDCECC752}"/>
              </a:ext>
            </a:extLst>
          </p:cNvPr>
          <p:cNvSpPr/>
          <p:nvPr/>
        </p:nvSpPr>
        <p:spPr>
          <a:xfrm>
            <a:off x="1780283" y="3487335"/>
            <a:ext cx="17068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Обучение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9CF56F2B-9D59-6CB9-99A8-46FB2C5DFC05}"/>
              </a:ext>
            </a:extLst>
          </p:cNvPr>
          <p:cNvSpPr/>
          <p:nvPr/>
        </p:nvSpPr>
        <p:spPr>
          <a:xfrm>
            <a:off x="3670043" y="3584871"/>
            <a:ext cx="52425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Приобрели ли участники новые знания, навыки или установки в ходе профессионального развития педагогов? Измеряет непосредственное обучение — не то, было ли оно применено.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FB943565-701B-AEE1-C1B4-DEFB2D2BEA1B}"/>
              </a:ext>
            </a:extLst>
          </p:cNvPr>
          <p:cNvSpPr/>
          <p:nvPr/>
        </p:nvSpPr>
        <p:spPr>
          <a:xfrm>
            <a:off x="9156443" y="3584871"/>
            <a:ext cx="28041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4 — вы действуете, а не просто слушаете. ИК 8 — основано на том, что работает.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CDC982AD-C1DF-A95A-D3F8-74459A5ACA88}"/>
              </a:ext>
            </a:extLst>
          </p:cNvPr>
          <p:cNvSpPr/>
          <p:nvPr/>
        </p:nvSpPr>
        <p:spPr>
          <a:xfrm>
            <a:off x="622043" y="4487079"/>
            <a:ext cx="11460480" cy="999744"/>
          </a:xfrm>
          <a:prstGeom prst="rect">
            <a:avLst/>
          </a:prstGeom>
          <a:solidFill>
            <a:srgbClr val="FDF3DC"/>
          </a:solidFill>
          <a:ln w="1524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8C21151B-88F6-979D-7D3D-F47F5B38ED8E}"/>
              </a:ext>
            </a:extLst>
          </p:cNvPr>
          <p:cNvSpPr/>
          <p:nvPr/>
        </p:nvSpPr>
        <p:spPr>
          <a:xfrm>
            <a:off x="622043" y="4487079"/>
            <a:ext cx="10972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3733" b="1" noProof="1">
                <a:solidFill>
                  <a:srgbClr val="E8940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3</a:t>
            </a:r>
            <a:endParaRPr lang="ru-RU" sz="3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7A828EB9-B8C3-EA38-C08B-E1F023102329}"/>
              </a:ext>
            </a:extLst>
          </p:cNvPr>
          <p:cNvSpPr/>
          <p:nvPr/>
        </p:nvSpPr>
        <p:spPr>
          <a:xfrm>
            <a:off x="1780283" y="4487079"/>
            <a:ext cx="17068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Поведение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E059D657-6408-E6EF-590E-0A70A673E0E0}"/>
              </a:ext>
            </a:extLst>
          </p:cNvPr>
          <p:cNvSpPr/>
          <p:nvPr/>
        </p:nvSpPr>
        <p:spPr>
          <a:xfrm>
            <a:off x="3670043" y="4584615"/>
            <a:ext cx="52425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Изменили ли участники то, что они делают в своих классах, мастерских или учебных сессиях? Здесь большинство оценок профессионального развития педагогов останавливается — и именно этого SCAFFOLD призван достичь.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EA6A3394-B3A9-00C0-BE28-02C70B658B5F}"/>
              </a:ext>
            </a:extLst>
          </p:cNvPr>
          <p:cNvSpPr/>
          <p:nvPr/>
        </p:nvSpPr>
        <p:spPr>
          <a:xfrm>
            <a:off x="9156443" y="4559732"/>
            <a:ext cx="28041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1, 2, 3 — связь с практикой, устойчивость, применение. ИК 6 — это касается ваших студентов.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AB8A326F-54D4-E6E2-1700-9AB834359D3E}"/>
              </a:ext>
            </a:extLst>
          </p:cNvPr>
          <p:cNvSpPr/>
          <p:nvPr/>
        </p:nvSpPr>
        <p:spPr>
          <a:xfrm>
            <a:off x="622043" y="5486823"/>
            <a:ext cx="11460480" cy="99974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6A457D51-DE10-3B53-B104-FF1641E74601}"/>
              </a:ext>
            </a:extLst>
          </p:cNvPr>
          <p:cNvSpPr/>
          <p:nvPr/>
        </p:nvSpPr>
        <p:spPr>
          <a:xfrm>
            <a:off x="622043" y="5486823"/>
            <a:ext cx="10972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3733" b="1" noProof="1">
                <a:solidFill>
                  <a:srgbClr val="027A8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4</a:t>
            </a:r>
            <a:endParaRPr lang="ru-RU" sz="3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05A4795A-6608-DE6F-61DF-E5D1EDF23BE9}"/>
              </a:ext>
            </a:extLst>
          </p:cNvPr>
          <p:cNvSpPr/>
          <p:nvPr/>
        </p:nvSpPr>
        <p:spPr>
          <a:xfrm>
            <a:off x="1780283" y="5486823"/>
            <a:ext cx="1706880" cy="999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Результаты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3FE43E38-CAF0-9BDB-1AD8-6ED6ABE98104}"/>
              </a:ext>
            </a:extLst>
          </p:cNvPr>
          <p:cNvSpPr/>
          <p:nvPr/>
        </p:nvSpPr>
        <p:spPr>
          <a:xfrm>
            <a:off x="3670043" y="5584359"/>
            <a:ext cx="52425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Улучшило ли профессиональное развитие педагогов результаты обучающихся? Редко измеряется. Труднее всего атрибутировать именно профессиональному развитию педагогов.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0">
            <a:extLst>
              <a:ext uri="{FF2B5EF4-FFF2-40B4-BE49-F238E27FC236}">
                <a16:creationId xmlns:a16="http://schemas.microsoft.com/office/drawing/2014/main" id="{7A67BC74-B7C3-7035-B6E1-70C53C3629D0}"/>
              </a:ext>
            </a:extLst>
          </p:cNvPr>
          <p:cNvSpPr/>
          <p:nvPr/>
        </p:nvSpPr>
        <p:spPr>
          <a:xfrm>
            <a:off x="9156443" y="5584359"/>
            <a:ext cx="280416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6 — это касается ваших студентов. 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1">
            <a:extLst>
              <a:ext uri="{FF2B5EF4-FFF2-40B4-BE49-F238E27FC236}">
                <a16:creationId xmlns:a16="http://schemas.microsoft.com/office/drawing/2014/main" id="{C5DAB432-DA5E-7F2F-CD11-D57CE0B7828F}"/>
              </a:ext>
            </a:extLst>
          </p:cNvPr>
          <p:cNvSpPr/>
          <p:nvPr/>
        </p:nvSpPr>
        <p:spPr>
          <a:xfrm>
            <a:off x="622043" y="6474375"/>
            <a:ext cx="114604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То, как выглядят свидетельства Уровня 3, различается в зависимости от группы педагогов — взаимное наблюдение, работающее для педагогов одной школы, работает иначе для тренеров ПОО из разных учебных заведений.</a:t>
            </a:r>
            <a:endParaRPr lang="ru-RU" sz="12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8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6A97-B3BE-674A-2B90-00B34A8A1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Что это означает для вашего дизайна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FBB5A967-CFB7-A5AD-39FB-4AF08494CA30}"/>
              </a:ext>
            </a:extLst>
          </p:cNvPr>
          <p:cNvSpPr/>
          <p:nvPr/>
        </p:nvSpPr>
        <p:spPr>
          <a:xfrm>
            <a:off x="635317" y="1402080"/>
            <a:ext cx="11460480" cy="14630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E2EE68A1-92EF-403B-6A55-BAC6B8DD819E}"/>
              </a:ext>
            </a:extLst>
          </p:cNvPr>
          <p:cNvSpPr/>
          <p:nvPr/>
        </p:nvSpPr>
        <p:spPr>
          <a:xfrm>
            <a:off x="757237" y="158496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5600" b="1" noProof="1">
                <a:solidFill>
                  <a:srgbClr val="5C7A84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01</a:t>
            </a:r>
            <a:endParaRPr lang="ru-RU" sz="5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BABD1C91-9B89-AC5C-7CDE-E053F63295E0}"/>
              </a:ext>
            </a:extLst>
          </p:cNvPr>
          <p:cNvSpPr/>
          <p:nvPr/>
        </p:nvSpPr>
        <p:spPr>
          <a:xfrm>
            <a:off x="2525077" y="1559329"/>
            <a:ext cx="93268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Большинство программ профессионального развития педагогов оценивается только на Уровне 1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5ACE4F60-8793-D336-8F7A-139C97C2EA6C}"/>
              </a:ext>
            </a:extLst>
          </p:cNvPr>
          <p:cNvSpPr/>
          <p:nvPr/>
        </p:nvSpPr>
        <p:spPr>
          <a:xfrm>
            <a:off x="2525077" y="2083835"/>
            <a:ext cx="9326880" cy="670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Опрос удовлетворённости в конце учебной сессии говорит вам, понравилось ли участникам. Он почти ничего не говорит о том, изменило ли это то, как они преподают, тренируют или фасилитируют обучение.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1CF6FB17-DEEB-DE60-2721-A840D7808B1E}"/>
              </a:ext>
            </a:extLst>
          </p:cNvPr>
          <p:cNvSpPr/>
          <p:nvPr/>
        </p:nvSpPr>
        <p:spPr>
          <a:xfrm>
            <a:off x="635317" y="2987040"/>
            <a:ext cx="11460480" cy="1463040"/>
          </a:xfrm>
          <a:prstGeom prst="rect">
            <a:avLst/>
          </a:prstGeom>
          <a:solidFill>
            <a:srgbClr val="D6F0F3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58C62D04-ED55-6F05-4BA1-87DCBAEBAB9D}"/>
              </a:ext>
            </a:extLst>
          </p:cNvPr>
          <p:cNvSpPr/>
          <p:nvPr/>
        </p:nvSpPr>
        <p:spPr>
          <a:xfrm>
            <a:off x="757237" y="316992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5600" b="1" noProof="1">
                <a:solidFill>
                  <a:srgbClr val="027A87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02</a:t>
            </a:r>
            <a:endParaRPr lang="ru-RU" sz="5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21D9CA81-1349-5FD2-8EB9-B63B0F8E46FC}"/>
              </a:ext>
            </a:extLst>
          </p:cNvPr>
          <p:cNvSpPr/>
          <p:nvPr/>
        </p:nvSpPr>
        <p:spPr>
          <a:xfrm>
            <a:off x="2525077" y="3106965"/>
            <a:ext cx="93268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SCAFFOLD создан для достижения Уровня 3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830518DC-867E-7A77-660A-72B775B16BE9}"/>
              </a:ext>
            </a:extLst>
          </p:cNvPr>
          <p:cNvSpPr/>
          <p:nvPr/>
        </p:nvSpPr>
        <p:spPr>
          <a:xfrm>
            <a:off x="2525077" y="3619029"/>
            <a:ext cx="9326880" cy="670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Если вы разработали применение в классе или мастерской в карточке 4 и использовали метод оценивания в карточке 5, который просит педагогов принести свидетельства из практики, вы уже создали условия для свидетельств Уровня 3.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F3821EE4-7834-27B4-C6DC-35C6795E4EEB}"/>
              </a:ext>
            </a:extLst>
          </p:cNvPr>
          <p:cNvSpPr/>
          <p:nvPr/>
        </p:nvSpPr>
        <p:spPr>
          <a:xfrm>
            <a:off x="635317" y="4572000"/>
            <a:ext cx="11460480" cy="146304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4891F948-4723-C5DB-6D70-CAC26E63CCB9}"/>
              </a:ext>
            </a:extLst>
          </p:cNvPr>
          <p:cNvSpPr/>
          <p:nvPr/>
        </p:nvSpPr>
        <p:spPr>
          <a:xfrm>
            <a:off x="757237" y="4754880"/>
            <a:ext cx="1828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5600" b="1" noProof="1">
                <a:solidFill>
                  <a:srgbClr val="5C7A84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03</a:t>
            </a:r>
            <a:endParaRPr lang="ru-RU" sz="5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2AA64F64-7A89-8A40-DB61-FDCC24B57983}"/>
              </a:ext>
            </a:extLst>
          </p:cNvPr>
          <p:cNvSpPr/>
          <p:nvPr/>
        </p:nvSpPr>
        <p:spPr>
          <a:xfrm>
            <a:off x="2525077" y="4704368"/>
            <a:ext cx="93268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Показатели активности — это не оценка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A19E86AD-8C0B-78E1-2485-1A35CB59DD9A}"/>
              </a:ext>
            </a:extLst>
          </p:cNvPr>
          <p:cNvSpPr/>
          <p:nvPr/>
        </p:nvSpPr>
        <p:spPr>
          <a:xfrm>
            <a:off x="2525077" y="5216432"/>
            <a:ext cx="9326880" cy="670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Подсчёт посещаемости, завершённых активностей, использованных карточек — это говорит вам, что сессия состоялась. Это не говорит вам, действительно ли развилась компетенция, на которую вы нацелились, в группе педагогов, с которой вы работали.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AA87-5FFF-9940-6073-3C874154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Добавьте оценку Уровня 3 в ваш дизайн</a:t>
            </a: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B7C0C849-F4D2-1E54-B496-71A8AD8553D8}"/>
              </a:ext>
            </a:extLst>
          </p:cNvPr>
          <p:cNvSpPr/>
          <p:nvPr/>
        </p:nvSpPr>
        <p:spPr>
          <a:xfrm>
            <a:off x="635317" y="1289204"/>
            <a:ext cx="114604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Посмотрите на карточку планирования 5 (оценивание) и карточку 7 (график). Ответьте на три вопроса: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076CE485-4B09-C0E7-D3C9-AB8F24AF60B2}"/>
              </a:ext>
            </a:extLst>
          </p:cNvPr>
          <p:cNvSpPr/>
          <p:nvPr/>
        </p:nvSpPr>
        <p:spPr>
          <a:xfrm>
            <a:off x="635317" y="1898804"/>
            <a:ext cx="11460480" cy="1036320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7">
            <a:extLst>
              <a:ext uri="{FF2B5EF4-FFF2-40B4-BE49-F238E27FC236}">
                <a16:creationId xmlns:a16="http://schemas.microsoft.com/office/drawing/2014/main" id="{A4AD5D68-1FBA-34FF-DF3A-E72ECEDBB65D}"/>
              </a:ext>
            </a:extLst>
          </p:cNvPr>
          <p:cNvSpPr/>
          <p:nvPr/>
        </p:nvSpPr>
        <p:spPr>
          <a:xfrm>
            <a:off x="818197" y="2142644"/>
            <a:ext cx="548640" cy="5486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7EE230CD-851E-8BBA-D55F-6ED8429404D0}"/>
              </a:ext>
            </a:extLst>
          </p:cNvPr>
          <p:cNvSpPr/>
          <p:nvPr/>
        </p:nvSpPr>
        <p:spPr>
          <a:xfrm>
            <a:off x="818197" y="2142644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A03C8C46-E824-6E6D-3DE3-20A05E85A429}"/>
              </a:ext>
            </a:extLst>
          </p:cNvPr>
          <p:cNvSpPr/>
          <p:nvPr/>
        </p:nvSpPr>
        <p:spPr>
          <a:xfrm>
            <a:off x="1610677" y="2020724"/>
            <a:ext cx="10363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На каком уровне оценивает ваш нынешний метод оценивания?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0">
            <a:extLst>
              <a:ext uri="{FF2B5EF4-FFF2-40B4-BE49-F238E27FC236}">
                <a16:creationId xmlns:a16="http://schemas.microsoft.com/office/drawing/2014/main" id="{513F0180-BB7B-A8DE-234B-B2F5B06791D3}"/>
              </a:ext>
            </a:extLst>
          </p:cNvPr>
          <p:cNvSpPr/>
          <p:nvPr/>
        </p:nvSpPr>
        <p:spPr>
          <a:xfrm>
            <a:off x="1610677" y="2423060"/>
            <a:ext cx="10363200" cy="487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Уровень 1, 2, 3 или 4? Будьте честны.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1">
            <a:extLst>
              <a:ext uri="{FF2B5EF4-FFF2-40B4-BE49-F238E27FC236}">
                <a16:creationId xmlns:a16="http://schemas.microsoft.com/office/drawing/2014/main" id="{95382FAA-E0EE-42E1-36E3-A76B8124190E}"/>
              </a:ext>
            </a:extLst>
          </p:cNvPr>
          <p:cNvSpPr/>
          <p:nvPr/>
        </p:nvSpPr>
        <p:spPr>
          <a:xfrm>
            <a:off x="635317" y="3057044"/>
            <a:ext cx="11460480" cy="1036320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D0FB5672-8A8B-36F4-1F72-599AF4312C93}"/>
              </a:ext>
            </a:extLst>
          </p:cNvPr>
          <p:cNvSpPr/>
          <p:nvPr/>
        </p:nvSpPr>
        <p:spPr>
          <a:xfrm>
            <a:off x="818197" y="3300884"/>
            <a:ext cx="548640" cy="5486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3">
            <a:extLst>
              <a:ext uri="{FF2B5EF4-FFF2-40B4-BE49-F238E27FC236}">
                <a16:creationId xmlns:a16="http://schemas.microsoft.com/office/drawing/2014/main" id="{7C517040-85CD-B940-E4B9-CB9543378841}"/>
              </a:ext>
            </a:extLst>
          </p:cNvPr>
          <p:cNvSpPr/>
          <p:nvPr/>
        </p:nvSpPr>
        <p:spPr>
          <a:xfrm>
            <a:off x="818197" y="3300884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2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4">
            <a:extLst>
              <a:ext uri="{FF2B5EF4-FFF2-40B4-BE49-F238E27FC236}">
                <a16:creationId xmlns:a16="http://schemas.microsoft.com/office/drawing/2014/main" id="{4FCAF70A-DCBE-0E36-4D9A-A9C8C7581969}"/>
              </a:ext>
            </a:extLst>
          </p:cNvPr>
          <p:cNvSpPr/>
          <p:nvPr/>
        </p:nvSpPr>
        <p:spPr>
          <a:xfrm>
            <a:off x="1610677" y="3116759"/>
            <a:ext cx="10363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Как выглядел бы момент оценки Уровня 3 для вашей сессии?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5">
            <a:extLst>
              <a:ext uri="{FF2B5EF4-FFF2-40B4-BE49-F238E27FC236}">
                <a16:creationId xmlns:a16="http://schemas.microsoft.com/office/drawing/2014/main" id="{8DA5B054-BB1A-5C8A-C099-BAF0462B9BE5}"/>
              </a:ext>
            </a:extLst>
          </p:cNvPr>
          <p:cNvSpPr/>
          <p:nvPr/>
        </p:nvSpPr>
        <p:spPr>
          <a:xfrm>
            <a:off x="1610677" y="3519095"/>
            <a:ext cx="10363200" cy="487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Нечто, дающее свидетельства того, что группа педагогов в вашем задании действительно изменила свою практику — не просто что они вовлекались во время сессии.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6">
            <a:extLst>
              <a:ext uri="{FF2B5EF4-FFF2-40B4-BE49-F238E27FC236}">
                <a16:creationId xmlns:a16="http://schemas.microsoft.com/office/drawing/2014/main" id="{13B1973C-567B-D547-C48D-EBD76E9BB50A}"/>
              </a:ext>
            </a:extLst>
          </p:cNvPr>
          <p:cNvSpPr/>
          <p:nvPr/>
        </p:nvSpPr>
        <p:spPr>
          <a:xfrm>
            <a:off x="635317" y="4215284"/>
            <a:ext cx="11460480" cy="1036320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7">
            <a:extLst>
              <a:ext uri="{FF2B5EF4-FFF2-40B4-BE49-F238E27FC236}">
                <a16:creationId xmlns:a16="http://schemas.microsoft.com/office/drawing/2014/main" id="{655AE752-908F-0B1B-DCCD-F8FE2A656EC9}"/>
              </a:ext>
            </a:extLst>
          </p:cNvPr>
          <p:cNvSpPr/>
          <p:nvPr/>
        </p:nvSpPr>
        <p:spPr>
          <a:xfrm>
            <a:off x="818197" y="4459124"/>
            <a:ext cx="548640" cy="54864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8">
            <a:extLst>
              <a:ext uri="{FF2B5EF4-FFF2-40B4-BE49-F238E27FC236}">
                <a16:creationId xmlns:a16="http://schemas.microsoft.com/office/drawing/2014/main" id="{7B883536-87F1-11AA-8629-07A1B4807BCA}"/>
              </a:ext>
            </a:extLst>
          </p:cNvPr>
          <p:cNvSpPr/>
          <p:nvPr/>
        </p:nvSpPr>
        <p:spPr>
          <a:xfrm>
            <a:off x="818197" y="4459124"/>
            <a:ext cx="5486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3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9">
            <a:extLst>
              <a:ext uri="{FF2B5EF4-FFF2-40B4-BE49-F238E27FC236}">
                <a16:creationId xmlns:a16="http://schemas.microsoft.com/office/drawing/2014/main" id="{7DDA0B12-2A06-6D94-7B19-EA9DD33C2996}"/>
              </a:ext>
            </a:extLst>
          </p:cNvPr>
          <p:cNvSpPr/>
          <p:nvPr/>
        </p:nvSpPr>
        <p:spPr>
          <a:xfrm>
            <a:off x="1610677" y="4337204"/>
            <a:ext cx="10363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Где в вашем графике находится этот момент оценки?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20">
            <a:extLst>
              <a:ext uri="{FF2B5EF4-FFF2-40B4-BE49-F238E27FC236}">
                <a16:creationId xmlns:a16="http://schemas.microsoft.com/office/drawing/2014/main" id="{FE8149C4-6E95-DBFC-156C-B4A592A0CC5C}"/>
              </a:ext>
            </a:extLst>
          </p:cNvPr>
          <p:cNvSpPr/>
          <p:nvPr/>
        </p:nvSpPr>
        <p:spPr>
          <a:xfrm>
            <a:off x="1610677" y="4739540"/>
            <a:ext cx="10363200" cy="487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Внутри 90-минутной сессии? Или последующий момент? Оба варианта допустимы — уточните, какой.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21">
            <a:extLst>
              <a:ext uri="{FF2B5EF4-FFF2-40B4-BE49-F238E27FC236}">
                <a16:creationId xmlns:a16="http://schemas.microsoft.com/office/drawing/2014/main" id="{1363D719-BAB7-CA74-F936-337A474D7AF7}"/>
              </a:ext>
            </a:extLst>
          </p:cNvPr>
          <p:cNvSpPr/>
          <p:nvPr/>
        </p:nvSpPr>
        <p:spPr>
          <a:xfrm>
            <a:off x="635317" y="5434484"/>
            <a:ext cx="11460480" cy="487680"/>
          </a:xfrm>
          <a:prstGeom prst="rect">
            <a:avLst/>
          </a:prstGeom>
          <a:solidFill>
            <a:srgbClr val="FDF3DC"/>
          </a:solidFill>
          <a:ln w="762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2">
            <a:extLst>
              <a:ext uri="{FF2B5EF4-FFF2-40B4-BE49-F238E27FC236}">
                <a16:creationId xmlns:a16="http://schemas.microsoft.com/office/drawing/2014/main" id="{81EE4F37-6F45-CAF9-A824-B5D0719AF313}"/>
              </a:ext>
            </a:extLst>
          </p:cNvPr>
          <p:cNvSpPr/>
          <p:nvPr/>
        </p:nvSpPr>
        <p:spPr>
          <a:xfrm>
            <a:off x="635317" y="5434484"/>
            <a:ext cx="114604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Запишите ваш подход Уровня 3 на стикере  ·  прикрепите к карточке 5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51700DDA-9074-9A9D-2304-360105400349}"/>
              </a:ext>
            </a:extLst>
          </p:cNvPr>
          <p:cNvSpPr/>
          <p:nvPr/>
        </p:nvSpPr>
        <p:spPr>
          <a:xfrm>
            <a:off x="635317" y="6179524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38F3D4C1-4D76-B6EA-8EBE-9BBEAE91B9D8}"/>
              </a:ext>
            </a:extLst>
          </p:cNvPr>
          <p:cNvSpPr/>
          <p:nvPr/>
        </p:nvSpPr>
        <p:spPr>
          <a:xfrm>
            <a:off x="635317" y="6179524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16:33 – 16:52  ·  12 мин работы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453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CE24-17C5-7111-4AEE-8C5F52A4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Сравните со своим столом-партнёром</a:t>
            </a:r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3FA1A195-9ED6-1767-DE66-885CD23F2295}"/>
              </a:ext>
            </a:extLst>
          </p:cNvPr>
          <p:cNvSpPr/>
          <p:nvPr/>
        </p:nvSpPr>
        <p:spPr>
          <a:xfrm>
            <a:off x="635317" y="1409303"/>
            <a:ext cx="114604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задание. Одна группа педагогов. Одна компетентностная проблема. Но, вероятно, разные подходы к оценке.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6">
            <a:extLst>
              <a:ext uri="{FF2B5EF4-FFF2-40B4-BE49-F238E27FC236}">
                <a16:creationId xmlns:a16="http://schemas.microsoft.com/office/drawing/2014/main" id="{4B76B3D1-345A-4DD1-4A4D-D5975C15BB31}"/>
              </a:ext>
            </a:extLst>
          </p:cNvPr>
          <p:cNvSpPr/>
          <p:nvPr/>
        </p:nvSpPr>
        <p:spPr>
          <a:xfrm>
            <a:off x="635317" y="2162135"/>
            <a:ext cx="11021728" cy="87782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7">
            <a:extLst>
              <a:ext uri="{FF2B5EF4-FFF2-40B4-BE49-F238E27FC236}">
                <a16:creationId xmlns:a16="http://schemas.microsoft.com/office/drawing/2014/main" id="{7C5023E6-A52A-44B4-386F-1E6D8B57E6E6}"/>
              </a:ext>
            </a:extLst>
          </p:cNvPr>
          <p:cNvSpPr/>
          <p:nvPr/>
        </p:nvSpPr>
        <p:spPr>
          <a:xfrm>
            <a:off x="818198" y="2332823"/>
            <a:ext cx="492460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8">
            <a:extLst>
              <a:ext uri="{FF2B5EF4-FFF2-40B4-BE49-F238E27FC236}">
                <a16:creationId xmlns:a16="http://schemas.microsoft.com/office/drawing/2014/main" id="{BA3B8494-7CF5-2327-A53E-B5C7ED188DD3}"/>
              </a:ext>
            </a:extLst>
          </p:cNvPr>
          <p:cNvSpPr/>
          <p:nvPr/>
        </p:nvSpPr>
        <p:spPr>
          <a:xfrm>
            <a:off x="818198" y="2332823"/>
            <a:ext cx="4924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99885810-A43B-F46B-0BDC-37E5285A897F}"/>
              </a:ext>
            </a:extLst>
          </p:cNvPr>
          <p:cNvSpPr/>
          <p:nvPr/>
        </p:nvSpPr>
        <p:spPr>
          <a:xfrm>
            <a:off x="1549717" y="2163233"/>
            <a:ext cx="9966456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На каком уровне работает каждый подход?</a:t>
            </a:r>
            <a:endParaRPr lang="ru-RU" sz="1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490FC20E-1C35-9159-E718-6C5E921154D6}"/>
              </a:ext>
            </a:extLst>
          </p:cNvPr>
          <p:cNvSpPr/>
          <p:nvPr/>
        </p:nvSpPr>
        <p:spPr>
          <a:xfrm>
            <a:off x="1549717" y="2498388"/>
            <a:ext cx="9966456" cy="426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Назовите уровень для обоих дизайнов. Если кто-то из вас всё ещё на Уровне 1 или 2, это полезная информация — назовите её без суждений.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11">
            <a:extLst>
              <a:ext uri="{FF2B5EF4-FFF2-40B4-BE49-F238E27FC236}">
                <a16:creationId xmlns:a16="http://schemas.microsoft.com/office/drawing/2014/main" id="{5DEDC21E-361B-1B02-C897-5295933F41ED}"/>
              </a:ext>
            </a:extLst>
          </p:cNvPr>
          <p:cNvSpPr/>
          <p:nvPr/>
        </p:nvSpPr>
        <p:spPr>
          <a:xfrm>
            <a:off x="635317" y="3161879"/>
            <a:ext cx="11021728" cy="87782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12">
            <a:extLst>
              <a:ext uri="{FF2B5EF4-FFF2-40B4-BE49-F238E27FC236}">
                <a16:creationId xmlns:a16="http://schemas.microsoft.com/office/drawing/2014/main" id="{4A394CB5-7C32-3F6A-832B-0697D1A698F0}"/>
              </a:ext>
            </a:extLst>
          </p:cNvPr>
          <p:cNvSpPr/>
          <p:nvPr/>
        </p:nvSpPr>
        <p:spPr>
          <a:xfrm>
            <a:off x="818198" y="3332567"/>
            <a:ext cx="492460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13">
            <a:extLst>
              <a:ext uri="{FF2B5EF4-FFF2-40B4-BE49-F238E27FC236}">
                <a16:creationId xmlns:a16="http://schemas.microsoft.com/office/drawing/2014/main" id="{5077084C-13F9-41E9-C7DC-A86C402378B3}"/>
              </a:ext>
            </a:extLst>
          </p:cNvPr>
          <p:cNvSpPr/>
          <p:nvPr/>
        </p:nvSpPr>
        <p:spPr>
          <a:xfrm>
            <a:off x="818198" y="3332567"/>
            <a:ext cx="4924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2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14">
            <a:extLst>
              <a:ext uri="{FF2B5EF4-FFF2-40B4-BE49-F238E27FC236}">
                <a16:creationId xmlns:a16="http://schemas.microsoft.com/office/drawing/2014/main" id="{7436DE6C-20D0-554F-6FBC-3F875428646E}"/>
              </a:ext>
            </a:extLst>
          </p:cNvPr>
          <p:cNvSpPr/>
          <p:nvPr/>
        </p:nvSpPr>
        <p:spPr>
          <a:xfrm>
            <a:off x="1549717" y="3235031"/>
            <a:ext cx="9966456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Какой подход более реалистичен для группы педагогов в вашем задании — и почему?</a:t>
            </a:r>
            <a:endParaRPr lang="ru-RU" sz="1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15">
            <a:extLst>
              <a:ext uri="{FF2B5EF4-FFF2-40B4-BE49-F238E27FC236}">
                <a16:creationId xmlns:a16="http://schemas.microsoft.com/office/drawing/2014/main" id="{4E82FA55-48DD-BD94-EC5E-20964675A711}"/>
              </a:ext>
            </a:extLst>
          </p:cNvPr>
          <p:cNvSpPr/>
          <p:nvPr/>
        </p:nvSpPr>
        <p:spPr>
          <a:xfrm>
            <a:off x="1549717" y="3588599"/>
            <a:ext cx="9966456" cy="426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Реалистичный — не более низкий стандарт, чем строгий. Нереализуемая оценка Уровня 3 не даёт свидетельств.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16">
            <a:extLst>
              <a:ext uri="{FF2B5EF4-FFF2-40B4-BE49-F238E27FC236}">
                <a16:creationId xmlns:a16="http://schemas.microsoft.com/office/drawing/2014/main" id="{9DFF7DFE-C148-16FF-25C6-959932C6BB1B}"/>
              </a:ext>
            </a:extLst>
          </p:cNvPr>
          <p:cNvSpPr/>
          <p:nvPr/>
        </p:nvSpPr>
        <p:spPr>
          <a:xfrm>
            <a:off x="635317" y="4161623"/>
            <a:ext cx="11021728" cy="87782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17">
            <a:extLst>
              <a:ext uri="{FF2B5EF4-FFF2-40B4-BE49-F238E27FC236}">
                <a16:creationId xmlns:a16="http://schemas.microsoft.com/office/drawing/2014/main" id="{8C259A8F-7915-6E03-949D-3F84786F4D99}"/>
              </a:ext>
            </a:extLst>
          </p:cNvPr>
          <p:cNvSpPr/>
          <p:nvPr/>
        </p:nvSpPr>
        <p:spPr>
          <a:xfrm>
            <a:off x="818198" y="4332311"/>
            <a:ext cx="492460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18">
            <a:extLst>
              <a:ext uri="{FF2B5EF4-FFF2-40B4-BE49-F238E27FC236}">
                <a16:creationId xmlns:a16="http://schemas.microsoft.com/office/drawing/2014/main" id="{7F863B2F-68A0-6F96-7F65-1F939DE3BD93}"/>
              </a:ext>
            </a:extLst>
          </p:cNvPr>
          <p:cNvSpPr/>
          <p:nvPr/>
        </p:nvSpPr>
        <p:spPr>
          <a:xfrm>
            <a:off x="818198" y="4332311"/>
            <a:ext cx="49246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3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19">
            <a:extLst>
              <a:ext uri="{FF2B5EF4-FFF2-40B4-BE49-F238E27FC236}">
                <a16:creationId xmlns:a16="http://schemas.microsoft.com/office/drawing/2014/main" id="{48AF1570-54F2-2768-638B-4AEE0B45AB26}"/>
              </a:ext>
            </a:extLst>
          </p:cNvPr>
          <p:cNvSpPr/>
          <p:nvPr/>
        </p:nvSpPr>
        <p:spPr>
          <a:xfrm>
            <a:off x="1549717" y="4234775"/>
            <a:ext cx="9966456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из подхода вашего партнёра могло бы укрепить ваш собственный — или наоборот?</a:t>
            </a:r>
            <a:endParaRPr lang="ru-RU" sz="1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20">
            <a:extLst>
              <a:ext uri="{FF2B5EF4-FFF2-40B4-BE49-F238E27FC236}">
                <a16:creationId xmlns:a16="http://schemas.microsoft.com/office/drawing/2014/main" id="{8804E54D-8BC0-63E7-0BA8-5FDD3280AD05}"/>
              </a:ext>
            </a:extLst>
          </p:cNvPr>
          <p:cNvSpPr/>
          <p:nvPr/>
        </p:nvSpPr>
        <p:spPr>
          <a:xfrm>
            <a:off x="1549717" y="4588343"/>
            <a:ext cx="9966456" cy="426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Одна конкретная вещь. Нечто, что вы можете взять обратно и добавить в свой дизайн сегодня.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21">
            <a:extLst>
              <a:ext uri="{FF2B5EF4-FFF2-40B4-BE49-F238E27FC236}">
                <a16:creationId xmlns:a16="http://schemas.microsoft.com/office/drawing/2014/main" id="{300D95D3-A144-9FDF-8C30-95AFCD69B59A}"/>
              </a:ext>
            </a:extLst>
          </p:cNvPr>
          <p:cNvSpPr/>
          <p:nvPr/>
        </p:nvSpPr>
        <p:spPr>
          <a:xfrm>
            <a:off x="635317" y="5332055"/>
            <a:ext cx="11021728" cy="792480"/>
          </a:xfrm>
          <a:prstGeom prst="rect">
            <a:avLst/>
          </a:prstGeom>
          <a:solidFill>
            <a:srgbClr val="FDF3DC"/>
          </a:solidFill>
          <a:ln w="1016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22">
            <a:extLst>
              <a:ext uri="{FF2B5EF4-FFF2-40B4-BE49-F238E27FC236}">
                <a16:creationId xmlns:a16="http://schemas.microsoft.com/office/drawing/2014/main" id="{AEC9FEC1-AB8A-FEBB-F500-0615425ADBB9}"/>
              </a:ext>
            </a:extLst>
          </p:cNvPr>
          <p:cNvSpPr/>
          <p:nvPr/>
        </p:nvSpPr>
        <p:spPr>
          <a:xfrm>
            <a:off x="635318" y="5332055"/>
            <a:ext cx="93801" cy="79248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23">
            <a:extLst>
              <a:ext uri="{FF2B5EF4-FFF2-40B4-BE49-F238E27FC236}">
                <a16:creationId xmlns:a16="http://schemas.microsoft.com/office/drawing/2014/main" id="{65E72FBE-B87F-A897-EC18-DA963CD7F80F}"/>
              </a:ext>
            </a:extLst>
          </p:cNvPr>
          <p:cNvSpPr/>
          <p:nvPr/>
        </p:nvSpPr>
        <p:spPr>
          <a:xfrm>
            <a:off x="940118" y="5393015"/>
            <a:ext cx="10552719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Согласуйте ОДИН вывод из вашего сравнения — что различие выявляет об оценке профессионального развития педагогов для данной группы педагогов.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24">
            <a:extLst>
              <a:ext uri="{FF2B5EF4-FFF2-40B4-BE49-F238E27FC236}">
                <a16:creationId xmlns:a16="http://schemas.microsoft.com/office/drawing/2014/main" id="{A61BA65E-AF1C-2C7F-67A3-06254EB2B2B9}"/>
              </a:ext>
            </a:extLst>
          </p:cNvPr>
          <p:cNvSpPr/>
          <p:nvPr/>
        </p:nvSpPr>
        <p:spPr>
          <a:xfrm>
            <a:off x="940118" y="5734391"/>
            <a:ext cx="10552719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Запишите на стикере. Принесите к передней стене.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3">
            <a:extLst>
              <a:ext uri="{FF2B5EF4-FFF2-40B4-BE49-F238E27FC236}">
                <a16:creationId xmlns:a16="http://schemas.microsoft.com/office/drawing/2014/main" id="{38810A1A-12F2-A6CA-126C-2D7EE14DE8C1}"/>
              </a:ext>
            </a:extLst>
          </p:cNvPr>
          <p:cNvSpPr/>
          <p:nvPr/>
        </p:nvSpPr>
        <p:spPr>
          <a:xfrm>
            <a:off x="635317" y="6345936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AAD7C756-79BB-DA57-5C23-F9C6A9BEB823}"/>
              </a:ext>
            </a:extLst>
          </p:cNvPr>
          <p:cNvSpPr/>
          <p:nvPr/>
        </p:nvSpPr>
        <p:spPr>
          <a:xfrm>
            <a:off x="635317" y="6345936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16:52 – 17:05  ·  13 мин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1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F034-D8CA-CA8A-0C70-D457D761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Пять парных выводов. Три паттерна для внимания.</a:t>
            </a:r>
          </a:p>
        </p:txBody>
      </p:sp>
      <p:sp>
        <p:nvSpPr>
          <p:cNvPr id="3" name="Shape 4">
            <a:extLst>
              <a:ext uri="{FF2B5EF4-FFF2-40B4-BE49-F238E27FC236}">
                <a16:creationId xmlns:a16="http://schemas.microsoft.com/office/drawing/2014/main" id="{D113F2AC-5200-88FC-D05D-C79A7999C6DE}"/>
              </a:ext>
            </a:extLst>
          </p:cNvPr>
          <p:cNvSpPr/>
          <p:nvPr/>
        </p:nvSpPr>
        <p:spPr>
          <a:xfrm>
            <a:off x="635317" y="1752912"/>
            <a:ext cx="95163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0BC3AB6C-10C7-C07B-C341-0A511266B784}"/>
              </a:ext>
            </a:extLst>
          </p:cNvPr>
          <p:cNvSpPr/>
          <p:nvPr/>
        </p:nvSpPr>
        <p:spPr>
          <a:xfrm>
            <a:off x="1001077" y="1864880"/>
            <a:ext cx="10705731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появлялось последовательно?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6">
            <a:extLst>
              <a:ext uri="{FF2B5EF4-FFF2-40B4-BE49-F238E27FC236}">
                <a16:creationId xmlns:a16="http://schemas.microsoft.com/office/drawing/2014/main" id="{DD95D183-9268-D01C-8F61-42B7B1FC0ECF}"/>
              </a:ext>
            </a:extLst>
          </p:cNvPr>
          <p:cNvSpPr/>
          <p:nvPr/>
        </p:nvSpPr>
        <p:spPr>
          <a:xfrm>
            <a:off x="1001077" y="2303792"/>
            <a:ext cx="10705731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Большинство сильных подходов к оценке находятся после сессии, а не внутри неё. Это связано с ИК 2 — вам необходимо время. Сессия создаёт условия; контекст производит свидетельства.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7">
            <a:extLst>
              <a:ext uri="{FF2B5EF4-FFF2-40B4-BE49-F238E27FC236}">
                <a16:creationId xmlns:a16="http://schemas.microsoft.com/office/drawing/2014/main" id="{48F3EC9C-CE14-3495-0258-6DBEB6DAE09E}"/>
              </a:ext>
            </a:extLst>
          </p:cNvPr>
          <p:cNvSpPr/>
          <p:nvPr/>
        </p:nvSpPr>
        <p:spPr>
          <a:xfrm>
            <a:off x="635317" y="3269449"/>
            <a:ext cx="95163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CDDBDFC1-7D41-ED19-28D2-D354F108F813}"/>
              </a:ext>
            </a:extLst>
          </p:cNvPr>
          <p:cNvSpPr/>
          <p:nvPr/>
        </p:nvSpPr>
        <p:spPr>
          <a:xfrm>
            <a:off x="1001077" y="3269449"/>
            <a:ext cx="10705731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различалось по заданиям?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9342EC41-E25D-5D46-1566-E979528DAB93}"/>
              </a:ext>
            </a:extLst>
          </p:cNvPr>
          <p:cNvSpPr/>
          <p:nvPr/>
        </p:nvSpPr>
        <p:spPr>
          <a:xfrm>
            <a:off x="1001077" y="3708361"/>
            <a:ext cx="10705731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Пары задания В нередко обнаруживали, что Уровень 3 труднее разрабатывать. Это не неудача дизайна — это отражает профессиональную культуру практического обучения, где формальная рефлексия имеет меньше традиций. Сессия 12 адресует это.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33551E93-1C1F-F205-B805-F18772C5918A}"/>
              </a:ext>
            </a:extLst>
          </p:cNvPr>
          <p:cNvSpPr/>
          <p:nvPr/>
        </p:nvSpPr>
        <p:spPr>
          <a:xfrm>
            <a:off x="635317" y="4798428"/>
            <a:ext cx="95163" cy="11582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BBEFAAC5-DA46-E399-03CC-C19B3F86D32F}"/>
              </a:ext>
            </a:extLst>
          </p:cNvPr>
          <p:cNvSpPr/>
          <p:nvPr/>
        </p:nvSpPr>
        <p:spPr>
          <a:xfrm>
            <a:off x="1001077" y="4785987"/>
            <a:ext cx="10705731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Каков общий пробел?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03A264D9-73EB-C3E7-01B5-AE2A98A588E8}"/>
              </a:ext>
            </a:extLst>
          </p:cNvPr>
          <p:cNvSpPr/>
          <p:nvPr/>
        </p:nvSpPr>
        <p:spPr>
          <a:xfrm>
            <a:off x="1001077" y="5224899"/>
            <a:ext cx="10705731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Механизмы последующей работы обычно зависят от неназванного кого-то, несущего ответственность за их выстраивание. Это вопрос ИК 7 — ваше руководство поддерживает это — и самое трудное условие оценки для выстраивания только дизайном.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8319EEBA-E849-43BF-B0D0-F22B0FE4DD4C}"/>
              </a:ext>
            </a:extLst>
          </p:cNvPr>
          <p:cNvSpPr/>
          <p:nvPr/>
        </p:nvSpPr>
        <p:spPr>
          <a:xfrm>
            <a:off x="635317" y="6179524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C68DA67E-3DC5-744B-2281-1AC1D571296F}"/>
              </a:ext>
            </a:extLst>
          </p:cNvPr>
          <p:cNvSpPr/>
          <p:nvPr/>
        </p:nvSpPr>
        <p:spPr>
          <a:xfrm>
            <a:off x="635317" y="6179524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17:05 – 17:10  ·  5 мин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680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9D71-2BBF-D977-5BA1-99F29768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24324"/>
            <a:ext cx="7815651" cy="1080120"/>
          </a:xfrm>
        </p:spPr>
        <p:txBody>
          <a:bodyPr>
            <a:normAutofit/>
          </a:bodyPr>
          <a:lstStyle/>
          <a:p>
            <a:r>
              <a:rPr lang="ru-RU" noProof="1"/>
              <a:t>Индивидуальная рефлексия и переход</a:t>
            </a: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55B0AA1C-771F-8E52-447F-7EB61D9F0B78}"/>
              </a:ext>
            </a:extLst>
          </p:cNvPr>
          <p:cNvSpPr/>
          <p:nvPr/>
        </p:nvSpPr>
        <p:spPr>
          <a:xfrm>
            <a:off x="635317" y="1502564"/>
            <a:ext cx="114604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Личная рефлексия. Не выносится на пленарное обсуждение. Размещается на вашем графике карточки 7.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470349F9-B994-FF48-26E0-8BDD3D10C96F}"/>
              </a:ext>
            </a:extLst>
          </p:cNvPr>
          <p:cNvSpPr/>
          <p:nvPr/>
        </p:nvSpPr>
        <p:spPr>
          <a:xfrm>
            <a:off x="635317" y="2112164"/>
            <a:ext cx="11460480" cy="1219200"/>
          </a:xfrm>
          <a:prstGeom prst="rect">
            <a:avLst/>
          </a:prstGeom>
          <a:solidFill>
            <a:srgbClr val="FDF3DC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021085AA-6ED9-D247-B73E-49B9FF5CBF78}"/>
              </a:ext>
            </a:extLst>
          </p:cNvPr>
          <p:cNvSpPr/>
          <p:nvPr/>
        </p:nvSpPr>
        <p:spPr>
          <a:xfrm>
            <a:off x="879157" y="2508404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2133" noProof="1"/>
              <a:t>«Момент оценки, в котором я наиболее уверен(а) в этом дизайне … </a:t>
            </a:r>
          </a:p>
          <a:p>
            <a:pPr lvl="0">
              <a:defRPr/>
            </a:pPr>
            <a:r>
              <a:rPr lang="ru-RU" sz="2133" noProof="1"/>
              <a:t>и тот, в котором я наименее уверен(а)….»</a:t>
            </a:r>
            <a:endParaRPr lang="ru-RU" sz="21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770DA7B7-4AC1-2596-A971-6A0CFCD4C4C5}"/>
              </a:ext>
            </a:extLst>
          </p:cNvPr>
          <p:cNvSpPr/>
          <p:nvPr/>
        </p:nvSpPr>
        <p:spPr>
          <a:xfrm>
            <a:off x="635317" y="3943739"/>
            <a:ext cx="11460480" cy="2124892"/>
          </a:xfrm>
          <a:prstGeom prst="rect">
            <a:avLst/>
          </a:prstGeom>
          <a:solidFill>
            <a:srgbClr val="D6F0F3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0">
            <a:extLst>
              <a:ext uri="{FF2B5EF4-FFF2-40B4-BE49-F238E27FC236}">
                <a16:creationId xmlns:a16="http://schemas.microsoft.com/office/drawing/2014/main" id="{8A4C5278-94F9-118E-BBBE-61C769AE45FB}"/>
              </a:ext>
            </a:extLst>
          </p:cNvPr>
          <p:cNvSpPr/>
          <p:nvPr/>
        </p:nvSpPr>
        <p:spPr>
          <a:xfrm>
            <a:off x="879157" y="4069392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ПЕРЕХОД К ЗАКРЫТИЮ ДНЯ 2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7F013066-1FB7-56F6-1337-2722921116E7}"/>
              </a:ext>
            </a:extLst>
          </p:cNvPr>
          <p:cNvSpPr/>
          <p:nvPr/>
        </p:nvSpPr>
        <p:spPr>
          <a:xfrm>
            <a:off x="879157" y="4435152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 дизайн теперь включает все семь завершённых карточек планирования, правку по обратной связи коллег и подход к оценке Уровня 3, подходящий для вашей группы педагогов. Это полный дизайн сессии профессионального развития педагогов.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D37BC784-1A06-F627-D974-8F1443975ADF}"/>
              </a:ext>
            </a:extLst>
          </p:cNvPr>
          <p:cNvSpPr/>
          <p:nvPr/>
        </p:nvSpPr>
        <p:spPr>
          <a:xfrm>
            <a:off x="879157" y="5349552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Галерейный обход на закрытии — ваш финальный проход — не для конкуренции, а чтобы заметить, что другие столы построили, о чём вы не подумали.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3">
            <a:extLst>
              <a:ext uri="{FF2B5EF4-FFF2-40B4-BE49-F238E27FC236}">
                <a16:creationId xmlns:a16="http://schemas.microsoft.com/office/drawing/2014/main" id="{81D5F8F6-FAA8-8641-EA2D-5EA2804EA4ED}"/>
              </a:ext>
            </a:extLst>
          </p:cNvPr>
          <p:cNvSpPr/>
          <p:nvPr/>
        </p:nvSpPr>
        <p:spPr>
          <a:xfrm>
            <a:off x="635317" y="6179524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99C3616A-D487-4D46-BF35-05FBB98328FC}"/>
              </a:ext>
            </a:extLst>
          </p:cNvPr>
          <p:cNvSpPr/>
          <p:nvPr/>
        </p:nvSpPr>
        <p:spPr>
          <a:xfrm>
            <a:off x="635317" y="6179524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17:10 – 17:15  ·  5 мин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8921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619B09-5D1C-A891-1751-34DC78790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157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BEDC7-330F-3E0F-0A7C-A46A33E1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Рефлексия 3-2-1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21CC0-3DF2-E8FD-7D2A-728F9160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" y="1400557"/>
            <a:ext cx="4898721" cy="48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0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5892-DC9A-6249-94FD-2442C4EA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Опросник по итогу Дня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FC817-E90A-8710-AE2D-45097EE8B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8" y="1502565"/>
            <a:ext cx="5000372" cy="50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7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D534-ACF4-C5DF-F6AD-9B6F71E7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772911" cy="1080120"/>
          </a:xfrm>
        </p:spPr>
        <p:txBody>
          <a:bodyPr/>
          <a:lstStyle/>
          <a:p>
            <a:r>
              <a:rPr lang="ru-RU" noProof="1"/>
              <a:t>Присоединяйтесь к сообществу DARYA SCAFFOLD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0056B-D9CF-5D7B-224E-53D1D301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" y="1836575"/>
            <a:ext cx="4212772" cy="421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AAC00-AEAC-AF1A-91CB-DFF06C0C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54" y="1836575"/>
            <a:ext cx="4212772" cy="42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4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F1EA34D9-DC46-6EB0-9B10-3C1BEC7CBA4C}"/>
              </a:ext>
            </a:extLst>
          </p:cNvPr>
          <p:cNvSpPr/>
          <p:nvPr/>
        </p:nvSpPr>
        <p:spPr>
          <a:xfrm>
            <a:off x="609600" y="644988"/>
            <a:ext cx="10972800" cy="182880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50D7ECEE-1158-6C55-6AD8-21EC8A1C4C3D}"/>
              </a:ext>
            </a:extLst>
          </p:cNvPr>
          <p:cNvSpPr/>
          <p:nvPr/>
        </p:nvSpPr>
        <p:spPr>
          <a:xfrm>
            <a:off x="609600" y="644988"/>
            <a:ext cx="121920" cy="1828800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52875F8-DBAC-4FEB-7EE1-03FD0A67A626}"/>
              </a:ext>
            </a:extLst>
          </p:cNvPr>
          <p:cNvSpPr/>
          <p:nvPr/>
        </p:nvSpPr>
        <p:spPr>
          <a:xfrm>
            <a:off x="975360" y="730332"/>
            <a:ext cx="106070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kern="0" spc="133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Ваше задание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4915EB8-4A91-4617-0DC0-A5904AA1FC07}"/>
              </a:ext>
            </a:extLst>
          </p:cNvPr>
          <p:cNvSpPr/>
          <p:nvPr/>
        </p:nvSpPr>
        <p:spPr>
          <a:xfrm>
            <a:off x="975360" y="1132668"/>
            <a:ext cx="10607040" cy="1158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733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Прочитайте шестнадцать утверждений на вашем столе. В группе рассортируйте их по трём колонкам. У вас 12 минут. Вам не нужно приходить к единому мнению — разногласие — это полезная информация.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6EC6E55-83DA-6D96-85AC-4D72A01767BC}"/>
              </a:ext>
            </a:extLst>
          </p:cNvPr>
          <p:cNvSpPr/>
          <p:nvPr/>
        </p:nvSpPr>
        <p:spPr>
          <a:xfrm>
            <a:off x="609600" y="2656668"/>
            <a:ext cx="3413760" cy="3169920"/>
          </a:xfrm>
          <a:prstGeom prst="rect">
            <a:avLst/>
          </a:prstGeom>
          <a:solidFill>
            <a:srgbClr val="E8F5EC"/>
          </a:solidFill>
          <a:ln w="19050">
            <a:solidFill>
              <a:srgbClr val="2D8A3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0FBB07E5-01A2-4218-88B3-5BB96C523DDB}"/>
              </a:ext>
            </a:extLst>
          </p:cNvPr>
          <p:cNvSpPr/>
          <p:nvPr/>
        </p:nvSpPr>
        <p:spPr>
          <a:xfrm>
            <a:off x="609600" y="2656668"/>
            <a:ext cx="3413760" cy="6705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C108742-F077-46E0-BB18-648D535AEB8A}"/>
              </a:ext>
            </a:extLst>
          </p:cNvPr>
          <p:cNvSpPr/>
          <p:nvPr/>
        </p:nvSpPr>
        <p:spPr>
          <a:xfrm>
            <a:off x="609600" y="2656668"/>
            <a:ext cx="34137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Хорошо подтверждено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данными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CC48C870-354B-21E6-97F8-76041F522CB5}"/>
              </a:ext>
            </a:extLst>
          </p:cNvPr>
          <p:cNvSpPr/>
          <p:nvPr/>
        </p:nvSpPr>
        <p:spPr>
          <a:xfrm>
            <a:off x="4389120" y="2656668"/>
            <a:ext cx="3413760" cy="3169920"/>
          </a:xfrm>
          <a:prstGeom prst="rect">
            <a:avLst/>
          </a:prstGeom>
          <a:solidFill>
            <a:srgbClr val="FDF8E1"/>
          </a:solidFill>
          <a:ln w="19050">
            <a:solidFill>
              <a:srgbClr val="8A6D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D56E74C4-8867-F05E-5E61-FE8342D52B8E}"/>
              </a:ext>
            </a:extLst>
          </p:cNvPr>
          <p:cNvSpPr/>
          <p:nvPr/>
        </p:nvSpPr>
        <p:spPr>
          <a:xfrm>
            <a:off x="4389120" y="2656668"/>
            <a:ext cx="3413760" cy="670560"/>
          </a:xfrm>
          <a:prstGeom prst="rect">
            <a:avLst/>
          </a:prstGeom>
          <a:solidFill>
            <a:schemeClr val="accent4"/>
          </a:solidFill>
          <a:ln w="12700">
            <a:solidFill>
              <a:srgbClr val="8A6D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BF358FB-50B6-FA49-DC00-3FF2E89F4D5C}"/>
              </a:ext>
            </a:extLst>
          </p:cNvPr>
          <p:cNvSpPr/>
          <p:nvPr/>
        </p:nvSpPr>
        <p:spPr>
          <a:xfrm>
            <a:off x="4389120" y="2656668"/>
            <a:ext cx="34137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уверен(а)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69E78F0A-A7FA-B57F-68B9-E13E034DC7CD}"/>
              </a:ext>
            </a:extLst>
          </p:cNvPr>
          <p:cNvSpPr/>
          <p:nvPr/>
        </p:nvSpPr>
        <p:spPr>
          <a:xfrm>
            <a:off x="8168640" y="2656668"/>
            <a:ext cx="3413760" cy="3169920"/>
          </a:xfrm>
          <a:prstGeom prst="rect">
            <a:avLst/>
          </a:prstGeom>
          <a:solidFill>
            <a:srgbClr val="FDECEA"/>
          </a:solidFill>
          <a:ln w="19050">
            <a:solidFill>
              <a:srgbClr val="B0303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139DA013-3D3F-32D5-1F0F-2A523817F70D}"/>
              </a:ext>
            </a:extLst>
          </p:cNvPr>
          <p:cNvSpPr/>
          <p:nvPr/>
        </p:nvSpPr>
        <p:spPr>
          <a:xfrm>
            <a:off x="8168640" y="2656668"/>
            <a:ext cx="3413760" cy="67056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59550656-2332-F436-4A6A-AE45AE3B4925}"/>
              </a:ext>
            </a:extLst>
          </p:cNvPr>
          <p:cNvSpPr/>
          <p:nvPr/>
        </p:nvSpPr>
        <p:spPr>
          <a:xfrm>
            <a:off x="8168640" y="2656668"/>
            <a:ext cx="341376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подтверждено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или миф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5728217-C847-075E-4ACC-EC3C47C2E17A}"/>
              </a:ext>
            </a:extLst>
          </p:cNvPr>
          <p:cNvSpPr/>
          <p:nvPr/>
        </p:nvSpPr>
        <p:spPr>
          <a:xfrm>
            <a:off x="609600" y="5887548"/>
            <a:ext cx="11216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 каждом столе: конверт с 16 карточками-утверждениями (12 основанных на данных, 4 неподтверждённых)  ·  Сортировочная таблица формата А3  ·  Колода карточек SCAFFOLD</a:t>
            </a:r>
            <a:endParaRPr lang="ru-RU" sz="12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5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147D-96DF-C4F1-C884-0D4F8CB4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3159A7-7D83-FE93-3FE2-20B5BAA18D83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E0968BA0-72C4-8F59-D2F5-3E43DF4C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7290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E25458-36D9-0A70-82FB-B54C2890EB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A1230A-4402-641C-8070-776075BAA1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54553C-6E63-723A-332D-BA62FA4999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7B08D45-62A4-D561-C757-C850E4977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58E6810D-BF8D-AB28-740B-F0C082459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6B6E29B-BCF9-DB7E-00DD-FEB436021DF5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212009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ru-RU" sz="3600" b="1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5B687-BECB-301D-1C2D-06C2BAE1DE36}"/>
              </a:ext>
            </a:extLst>
          </p:cNvPr>
          <p:cNvSpPr txBox="1"/>
          <p:nvPr/>
        </p:nvSpPr>
        <p:spPr>
          <a:xfrm>
            <a:off x="615863" y="2176397"/>
            <a:ext cx="6096000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cap="all" noProof="1">
                <a:latin typeface="Arial"/>
                <a:cs typeface="Arial"/>
              </a:rPr>
              <a:t>Спасибо! </a:t>
            </a: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Увидимся завтра</a:t>
            </a:r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cap="all" noProof="1">
              <a:latin typeface="Arial"/>
              <a:cs typeface="Arial"/>
            </a:endParaRP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Thanks! </a:t>
            </a: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See you tomorrow</a:t>
            </a:r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b="1" cap="all" noProof="1">
              <a:cs typeface="Arial"/>
            </a:endParaRPr>
          </a:p>
          <a:p>
            <a:pPr algn="ctr"/>
            <a:endParaRPr lang="ru-RU" sz="4000" b="1" cap="all" noProof="1">
              <a:cs typeface="Arial"/>
            </a:endParaRPr>
          </a:p>
          <a:p>
            <a:pPr algn="ctr"/>
            <a:endParaRPr lang="ru-RU" noProof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14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F7F8-B6D6-050F-3B87-6212E066B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ADF2D8-3422-5127-833A-E2944DFF7B2B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3972B692-CDE4-569E-E84C-9AFB3AA1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66812" y="89083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86B1DB-1F13-9DD3-E4D5-77C6D905CF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2FF552-614C-73BB-3370-48B3EBB290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556389-290D-0CCC-E467-79E6035541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7B43808-435D-6A6C-2B76-5C3CDD9B4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34BE811E-9E0B-4CB7-BFD0-D127174A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89635652-B499-618D-2273-71FD268C6969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911378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400" b="1" noProof="1">
                <a:cs typeface="Arial"/>
              </a:rPr>
              <a:t>DARYA SCAFFOLD  </a:t>
            </a:r>
          </a:p>
          <a:p>
            <a:pPr algn="ctr"/>
            <a:r>
              <a:rPr lang="ru-RU" sz="2400" b="1" noProof="1">
                <a:cs typeface="Arial"/>
              </a:rPr>
              <a:t>Трёхдневный тренинг по профессиональному развитию педагогов для специалистов и тренеров</a:t>
            </a:r>
            <a:endParaRPr lang="ru-RU" sz="1400" b="1" noProof="1">
              <a:cs typeface="Arial"/>
            </a:endParaRPr>
          </a:p>
          <a:p>
            <a:pPr algn="ctr"/>
            <a:endParaRPr lang="ru-RU" sz="2400" b="1" noProof="1">
              <a:cs typeface="Arial"/>
            </a:endParaRPr>
          </a:p>
          <a:p>
            <a:pPr algn="ctr"/>
            <a:r>
              <a:rPr lang="ru-RU" sz="2400" b="1" noProof="1">
                <a:cs typeface="Arial"/>
              </a:rPr>
              <a:t>День 3</a:t>
            </a:r>
            <a:endParaRPr lang="ru-RU" sz="2400" noProof="1">
              <a:cs typeface="Arial"/>
            </a:endParaRPr>
          </a:p>
          <a:p>
            <a:pPr algn="ctr"/>
            <a:endParaRPr lang="ru-RU" sz="3200" b="1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DDE6B-CD7C-4FF8-571B-9C7A09EB6006}"/>
              </a:ext>
            </a:extLst>
          </p:cNvPr>
          <p:cNvSpPr txBox="1"/>
          <p:nvPr/>
        </p:nvSpPr>
        <p:spPr>
          <a:xfrm>
            <a:off x="836541" y="4645068"/>
            <a:ext cx="60960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cap="all" noProof="1">
                <a:solidFill>
                  <a:srgbClr val="000000"/>
                </a:solidFill>
              </a:rPr>
              <a:t>27-29</a:t>
            </a:r>
            <a:r>
              <a:rPr lang="ru-RU" sz="2400" b="1" cap="all" noProof="1"/>
              <a:t> апреля 2026 г., </a:t>
            </a:r>
          </a:p>
          <a:p>
            <a:pPr algn="ctr"/>
            <a:r>
              <a:rPr lang="ru-RU" sz="2400" b="1" cap="all" noProof="1">
                <a:cs typeface="Arial"/>
              </a:rPr>
              <a:t>Алматы, Казахстан</a:t>
            </a:r>
            <a:endParaRPr lang="ru-RU" sz="2400" b="1" noProof="1">
              <a:cs typeface="Arial" panose="020B0604020202020204"/>
            </a:endParaRPr>
          </a:p>
          <a:p>
            <a:pPr algn="ctr"/>
            <a:endParaRPr lang="ru-RU" noProof="1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7EF05-CCCE-F83D-AC1C-BF69CDF3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12" y="-1"/>
            <a:ext cx="1528861" cy="1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8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08E7-10F8-A22E-08FE-E9F2844C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F91928-5C51-74C1-C172-A42D71626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162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6811B6-6FEF-4077-7E82-67029048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9734368" cy="1080120"/>
          </a:xfrm>
        </p:spPr>
        <p:txBody>
          <a:bodyPr/>
          <a:lstStyle/>
          <a:p>
            <a:r>
              <a:rPr lang="ru-RU" noProof="1"/>
              <a:t>Конкурс «Лучшие инсайты тренинга»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6B588-DFED-1B8F-5CFC-3EF96EDEFE4F}"/>
              </a:ext>
            </a:extLst>
          </p:cNvPr>
          <p:cNvSpPr txBox="1"/>
          <p:nvPr/>
        </p:nvSpPr>
        <p:spPr>
          <a:xfrm>
            <a:off x="635317" y="1587109"/>
            <a:ext cx="52763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noProof="1">
                <a:solidFill>
                  <a:schemeClr val="bg1"/>
                </a:solidFill>
              </a:rPr>
              <a:t>Поделитесь самым запомнившимся моментом тренинга в нашей Telegram-группе DARYA SCAFFOLD</a:t>
            </a:r>
          </a:p>
          <a:p>
            <a:pPr>
              <a:buNone/>
            </a:pPr>
            <a:endParaRPr lang="ru-RU" sz="2400" b="1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Как участвовать:</a:t>
            </a:r>
            <a:r>
              <a:rPr lang="ru-RU" sz="2400" noProof="1">
                <a:solidFill>
                  <a:schemeClr val="bg1"/>
                </a:solidFill>
              </a:rPr>
              <a:t> Опубликуйте пост с </a:t>
            </a:r>
            <a:r>
              <a:rPr lang="ru-RU" sz="2400" b="1" u="sng" noProof="1">
                <a:solidFill>
                  <a:schemeClr val="bg1"/>
                </a:solidFill>
              </a:rPr>
              <a:t>рефлексией</a:t>
            </a:r>
            <a:r>
              <a:rPr lang="ru-RU" sz="2400" noProof="1">
                <a:solidFill>
                  <a:schemeClr val="bg1"/>
                </a:solidFill>
              </a:rPr>
              <a:t> по любой сессии или элементу программы. Важны не просто фотографии, а ваши мысли и основные выводы. </a:t>
            </a:r>
          </a:p>
          <a:p>
            <a:pPr>
              <a:buNone/>
            </a:pPr>
            <a:endParaRPr lang="ru-RU" sz="2400" b="1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5E378-B262-0F4E-A464-E78DA6AB6D45}"/>
              </a:ext>
            </a:extLst>
          </p:cNvPr>
          <p:cNvSpPr txBox="1"/>
          <p:nvPr/>
        </p:nvSpPr>
        <p:spPr>
          <a:xfrm>
            <a:off x="6495588" y="1587109"/>
            <a:ext cx="50725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Критерии оценки:</a:t>
            </a:r>
            <a:endParaRPr lang="ru-RU" sz="2400" noProof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Ясность и точность мысли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Отражение ключевых идей обучения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Доступность для всех участников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Визуальная привлекательность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Дедлайн сегодня в 13:00</a:t>
            </a:r>
            <a:r>
              <a:rPr lang="ru-RU" sz="2400" noProof="1">
                <a:solidFill>
                  <a:schemeClr val="bg1"/>
                </a:solidFill>
              </a:rPr>
              <a:t>🎯</a:t>
            </a:r>
          </a:p>
        </p:txBody>
      </p:sp>
    </p:spTree>
    <p:extLst>
      <p:ext uri="{BB962C8B-B14F-4D97-AF65-F5344CB8AC3E}">
        <p14:creationId xmlns:p14="http://schemas.microsoft.com/office/powerpoint/2010/main" val="146743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3722E-4681-8E0F-3588-943FB9ED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0C8238-DA10-3623-3293-6DC60B97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74577"/>
            <a:ext cx="10944225" cy="1080120"/>
          </a:xfrm>
        </p:spPr>
        <p:txBody>
          <a:bodyPr/>
          <a:lstStyle/>
          <a:p>
            <a:r>
              <a:rPr lang="ru-RU" noProof="1"/>
              <a:t>Ваши вопросы и сомнения — ответы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94C38-A9E3-2033-12F4-76B965986863}"/>
              </a:ext>
            </a:extLst>
          </p:cNvPr>
          <p:cNvSpPr txBox="1"/>
          <p:nvPr/>
        </p:nvSpPr>
        <p:spPr>
          <a:xfrm>
            <a:off x="612457" y="1412777"/>
            <a:ext cx="11167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мы можем внедрять SCAFFOLD на практике с реальной группой?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Начните с малого. Выберите один реальный урок, учебное занятие или задачу по разработке учебной программы. Используйте карточки, чтобы структурировать обсуждение: сначала уточните учебный результат, затем выберите компетенции, после этого определите методы обучения и подходы к оцениванию. Цель состоит не в том, чтобы использовать все карточки, а в том, чтобы выбрать правильные карточки для улучшения дизайна обучения.</a:t>
            </a:r>
          </a:p>
          <a:p>
            <a:endParaRPr lang="ru-RU" sz="1700" noProof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мы можем адаптировать SCAFFOLD к нашему национальному контексту?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SCAFFOLD — это не готовая программа, которую нужно просто скопировать. Это гибкий инструмент планирования. Каждая страна должна связать его со своими приоритетами учебной программы, целями профессионального развития педагогов, показателями качества и потребностями обучающихся. Ключевой вопрос: «Что мы хотим, чтобы педагоги и обучающиеся делали по-другому в нашем контексте?»</a:t>
            </a:r>
          </a:p>
          <a:p>
            <a:endParaRPr lang="ru-RU" sz="1700" noProof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обеспечить активное участие каждого участника?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Заложите участие в саму структуру задания. Дайте каждому человеку определённую роль, например: следящий за временем, задающий вопросы, читающий карточки, записывающий идеи или представляющий результаты. Используйте обсуждение в парах перед обсуждением в группе, чтобы у более спокойных участников было время подумать. Попросите группы собрать идеи от каждого участника, а не только от тех, кто говорит быстрее всех.</a:t>
            </a:r>
          </a:p>
        </p:txBody>
      </p:sp>
    </p:spTree>
    <p:extLst>
      <p:ext uri="{BB962C8B-B14F-4D97-AF65-F5344CB8AC3E}">
        <p14:creationId xmlns:p14="http://schemas.microsoft.com/office/powerpoint/2010/main" val="2636660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1E52D-3E0C-CF56-1011-E999B0346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045B49-3B28-978D-5233-0A14CAD6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74577"/>
            <a:ext cx="10944225" cy="1080120"/>
          </a:xfrm>
        </p:spPr>
        <p:txBody>
          <a:bodyPr/>
          <a:lstStyle/>
          <a:p>
            <a:r>
              <a:rPr lang="ru-RU" noProof="1"/>
              <a:t>Ваши вопросы и сомнения — ответы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08F03-B243-0A08-589C-07CFAFE2A928}"/>
              </a:ext>
            </a:extLst>
          </p:cNvPr>
          <p:cNvSpPr txBox="1"/>
          <p:nvPr/>
        </p:nvSpPr>
        <p:spPr>
          <a:xfrm>
            <a:off x="612457" y="1412777"/>
            <a:ext cx="11167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мы можем сбалансировать теорию, практику, обсуждение и рефлексию в короткой сессии?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Используйте простой ритм: краткое объяснение, практическое задание, обсуждение, рефлексия. Избегайте длинных презентаций. Например: 10 минут объяснения, 20 минут групповой работы, 10 минут для обмена результатами и 5 минут для рефлексии. Рефлексию не следует оставлять только на конец; включайте её на протяжении всей сессии.</a:t>
            </a:r>
          </a:p>
          <a:p>
            <a:endParaRPr lang="ru-RU" sz="1700" b="1" noProof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мы поймём, что внедрение прошло успешно?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Ищите доказательства переноса в практику. Успех заключается не только в том, что участникам понравилась сессия, но и в том, что они могут объяснить инструмент, использовать его с меньшей поддержкой, адаптировать его к своему контексту и определить следующий шаг. Полезные индикаторы включают уверенность, качество разработанных уроков, рефлексию участников и доказательства изменений в классе или образовательной программе.</a:t>
            </a:r>
          </a:p>
          <a:p>
            <a:endParaRPr lang="ru-RU" sz="1700" b="1" noProof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noProof="1">
                <a:solidFill>
                  <a:schemeClr val="bg1"/>
                </a:solidFill>
              </a:rPr>
              <a:t>Как мы можем помочь педагогам перейти от передачи знаний к наставничеству и обучению, связанному с реальной жизнью?</a:t>
            </a:r>
            <a:br>
              <a:rPr lang="ru-RU" sz="1700" noProof="1">
                <a:solidFill>
                  <a:schemeClr val="bg1"/>
                </a:solidFill>
              </a:rPr>
            </a:br>
            <a:r>
              <a:rPr lang="ru-RU" sz="1700" noProof="1">
                <a:solidFill>
                  <a:schemeClr val="bg1"/>
                </a:solidFill>
              </a:rPr>
              <a:t>Начните с изменения роли педагога: от «объясняющего» к «дизайнеру учебного опыта». Педагоги могут использовать реальные проблемы рабочего места или сообщества, предлагать обучающимся исследовать, сотрудничать и создавать ценность, а затем использовать SCAFFOLD для планирования необходимой поддержки. Педагог по-прежнему направляет обучение, но обучающиеся берут на себя больше ответственности за применение знаний. </a:t>
            </a:r>
          </a:p>
        </p:txBody>
      </p:sp>
    </p:spTree>
    <p:extLst>
      <p:ext uri="{BB962C8B-B14F-4D97-AF65-F5344CB8AC3E}">
        <p14:creationId xmlns:p14="http://schemas.microsoft.com/office/powerpoint/2010/main" val="394253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080" y="476616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35599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</a:t>
            </a:r>
          </a:p>
          <a:p>
            <a:pPr algn="r"/>
            <a:r>
              <a:rPr lang="ru-RU" sz="29733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10</a:t>
            </a:r>
            <a:endParaRPr lang="ru-RU" sz="42666" noProof="1"/>
          </a:p>
        </p:txBody>
      </p:sp>
      <p:sp>
        <p:nvSpPr>
          <p:cNvPr id="3" name="Shape 1"/>
          <p:cNvSpPr/>
          <p:nvPr/>
        </p:nvSpPr>
        <p:spPr>
          <a:xfrm>
            <a:off x="654178" y="1289538"/>
            <a:ext cx="101727" cy="3152108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/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Реализация профессионального развития педагогов на основе SCAFFOLD:</a:t>
            </a:r>
          </a:p>
          <a:p>
            <a:r>
              <a:rPr lang="ru-RU" sz="3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Фасилитация с профессионалами</a:t>
            </a:r>
          </a:p>
        </p:txBody>
      </p:sp>
      <p:sp>
        <p:nvSpPr>
          <p:cNvPr id="5" name="Shape 3"/>
          <p:cNvSpPr/>
          <p:nvPr/>
        </p:nvSpPr>
        <p:spPr>
          <a:xfrm>
            <a:off x="1072896" y="392958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/>
          <p:cNvSpPr/>
          <p:nvPr/>
        </p:nvSpPr>
        <p:spPr>
          <a:xfrm>
            <a:off x="1072896" y="392958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09:15 – 10:30  ·  75 минут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B45D38-AD4C-7942-7C64-34E1555C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894984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10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9648C-8699-D54D-D884-894BB7BEE0AA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122CC9-D04B-5FE8-94CF-95299E0D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Цель и результаты обучения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D486ADA-5286-0BA7-EF26-6A74B6ADE770}"/>
              </a:ext>
            </a:extLst>
          </p:cNvPr>
          <p:cNvSpPr/>
          <p:nvPr/>
        </p:nvSpPr>
        <p:spPr>
          <a:xfrm>
            <a:off x="635317" y="1539240"/>
            <a:ext cx="11216640" cy="1889760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483296C-CDF3-E3B2-1254-67400B10B335}"/>
              </a:ext>
            </a:extLst>
          </p:cNvPr>
          <p:cNvSpPr/>
          <p:nvPr/>
        </p:nvSpPr>
        <p:spPr>
          <a:xfrm>
            <a:off x="879157" y="166116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5F3B59A-D433-3A07-AD65-0DC441841EC8}"/>
              </a:ext>
            </a:extLst>
          </p:cNvPr>
          <p:cNvSpPr/>
          <p:nvPr/>
        </p:nvSpPr>
        <p:spPr>
          <a:xfrm>
            <a:off x="879157" y="2026920"/>
            <a:ext cx="1097280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Подготовить вас к симуляции реализации в Сессии 11 — дав точное, честное представление о том, что на самом деле требует фасилитация профессионального развития педагогов со взрослыми профессионалами. Включая то, как это выглядит, когда решение фасилитатора не срабатывает так, как планировалось. Четыре вызова, названных в этой сессии, проявляются по-разному в контекстах средней школы, ПОО и практического обучения — ваша задача перевести каждый из них применительно к вашей группе педагогов.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C27103E9-00BA-B05B-5D8B-5EE0CE09DFF4}"/>
              </a:ext>
            </a:extLst>
          </p:cNvPr>
          <p:cNvSpPr/>
          <p:nvPr/>
        </p:nvSpPr>
        <p:spPr>
          <a:xfrm>
            <a:off x="635317" y="3733800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 КОНЦУ ЭТОЙ СЕССИИ ВЫ СМОЖЕТЕ: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8E0EC52F-7F16-8E01-1F26-F564805FBE77}"/>
              </a:ext>
            </a:extLst>
          </p:cNvPr>
          <p:cNvSpPr/>
          <p:nvPr/>
        </p:nvSpPr>
        <p:spPr>
          <a:xfrm>
            <a:off x="757237" y="4319016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CE4771F-0EEA-51E8-4880-CD74C6483F6E}"/>
              </a:ext>
            </a:extLst>
          </p:cNvPr>
          <p:cNvSpPr/>
          <p:nvPr/>
        </p:nvSpPr>
        <p:spPr>
          <a:xfrm>
            <a:off x="757237" y="4319016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AE12FF6-D4C7-DE79-109F-840CC5D6E28B}"/>
              </a:ext>
            </a:extLst>
          </p:cNvPr>
          <p:cNvSpPr/>
          <p:nvPr/>
        </p:nvSpPr>
        <p:spPr>
          <a:xfrm>
            <a:off x="1427797" y="4221480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Определять принцип SCAFFOLD или карточку планирования, лежащие в основе реальной трудности фасилитации, — и называть конкретный ответ для группы педагогов в вашем собственном задании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B45668F2-020E-C3C5-FCF5-E51D34A71D5D}"/>
              </a:ext>
            </a:extLst>
          </p:cNvPr>
          <p:cNvSpPr/>
          <p:nvPr/>
        </p:nvSpPr>
        <p:spPr>
          <a:xfrm>
            <a:off x="757237" y="5050536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0D68541F-1ADA-ED08-3C11-130BCB58C836}"/>
              </a:ext>
            </a:extLst>
          </p:cNvPr>
          <p:cNvSpPr/>
          <p:nvPr/>
        </p:nvSpPr>
        <p:spPr>
          <a:xfrm>
            <a:off x="757237" y="5050536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4BD46CB5-7689-528F-E068-1E0F04FCC373}"/>
              </a:ext>
            </a:extLst>
          </p:cNvPr>
          <p:cNvSpPr/>
          <p:nvPr/>
        </p:nvSpPr>
        <p:spPr>
          <a:xfrm>
            <a:off x="1427797" y="4953000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Распознавать, как четыре вызова фасилитации проявляются по-разному в общем образовании, ПОО и практическом обучении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0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46802-0303-97DC-DE8C-C82CB62D9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2023-CF78-5412-9B6F-1F837545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1245663" cy="1080120"/>
          </a:xfrm>
        </p:spPr>
        <p:txBody>
          <a:bodyPr>
            <a:normAutofit/>
          </a:bodyPr>
          <a:lstStyle/>
          <a:p>
            <a:r>
              <a:rPr lang="ru-RU" noProof="1"/>
              <a:t>Бинго-карта профессионального развития педагогов 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CABA453E-E1B8-3E3F-2EDA-18CA11E8F618}"/>
              </a:ext>
            </a:extLst>
          </p:cNvPr>
          <p:cNvSpPr/>
          <p:nvPr/>
        </p:nvSpPr>
        <p:spPr>
          <a:xfrm>
            <a:off x="635315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6D649E95-43FA-AD15-F226-B8800D52812E}"/>
              </a:ext>
            </a:extLst>
          </p:cNvPr>
          <p:cNvSpPr/>
          <p:nvPr/>
        </p:nvSpPr>
        <p:spPr>
          <a:xfrm>
            <a:off x="732851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A6837FA9-D603-C135-E308-C347ACBBC18C}"/>
              </a:ext>
            </a:extLst>
          </p:cNvPr>
          <p:cNvSpPr/>
          <p:nvPr/>
        </p:nvSpPr>
        <p:spPr>
          <a:xfrm>
            <a:off x="1045028" y="1636676"/>
            <a:ext cx="3292264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Сессия была сокращена с полного дня до двух часов в последний момент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3D7C75FD-4AD0-4D71-4A19-6CC25CB16FEC}"/>
              </a:ext>
            </a:extLst>
          </p:cNvPr>
          <p:cNvSpPr/>
          <p:nvPr/>
        </p:nvSpPr>
        <p:spPr>
          <a:xfrm>
            <a:off x="1045028" y="2679092"/>
            <a:ext cx="3580056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7 / ИК 2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2868639E-1D92-4C0F-2151-AF00FE2E9016}"/>
              </a:ext>
            </a:extLst>
          </p:cNvPr>
          <p:cNvSpPr/>
          <p:nvPr/>
        </p:nvSpPr>
        <p:spPr>
          <a:xfrm>
            <a:off x="4500179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A6727B32-27AA-91DE-126E-3017FFA8FFC2}"/>
              </a:ext>
            </a:extLst>
          </p:cNvPr>
          <p:cNvSpPr/>
          <p:nvPr/>
        </p:nvSpPr>
        <p:spPr>
          <a:xfrm>
            <a:off x="4597715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A24575DE-E27E-46B3-B8F1-5C3C5DDF2355}"/>
              </a:ext>
            </a:extLst>
          </p:cNvPr>
          <p:cNvSpPr/>
          <p:nvPr/>
        </p:nvSpPr>
        <p:spPr>
          <a:xfrm>
            <a:off x="5029791" y="1652481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Участников направил руководитель, и они ясно дали понять, что не хотят здесь быть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933DB584-B55B-0E67-046D-744AE3A92C26}"/>
              </a:ext>
            </a:extLst>
          </p:cNvPr>
          <p:cNvSpPr/>
          <p:nvPr/>
        </p:nvSpPr>
        <p:spPr>
          <a:xfrm>
            <a:off x="5029789" y="2681667"/>
            <a:ext cx="3172367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4 / ИК 5  ·  Уровень: Учебное заведение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1">
            <a:extLst>
              <a:ext uri="{FF2B5EF4-FFF2-40B4-BE49-F238E27FC236}">
                <a16:creationId xmlns:a16="http://schemas.microsoft.com/office/drawing/2014/main" id="{0554C036-E9EC-CC36-66B7-30651C9636A1}"/>
              </a:ext>
            </a:extLst>
          </p:cNvPr>
          <p:cNvSpPr/>
          <p:nvPr/>
        </p:nvSpPr>
        <p:spPr>
          <a:xfrm>
            <a:off x="8365043" y="1583140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1CE588B1-8DC3-09E0-C00F-5A4CE7DAE498}"/>
              </a:ext>
            </a:extLst>
          </p:cNvPr>
          <p:cNvSpPr/>
          <p:nvPr/>
        </p:nvSpPr>
        <p:spPr>
          <a:xfrm>
            <a:off x="8462579" y="1644100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4665B22C-CEDB-A4FC-B93D-F7EE8A64D6C7}"/>
              </a:ext>
            </a:extLst>
          </p:cNvPr>
          <p:cNvSpPr/>
          <p:nvPr/>
        </p:nvSpPr>
        <p:spPr>
          <a:xfrm>
            <a:off x="8856747" y="1636676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Нет времени или структуры для последующей работы после окончания профессионального развития педагогов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8E6B20D4-7D60-4C49-9C21-4BC0C8D07257}"/>
              </a:ext>
            </a:extLst>
          </p:cNvPr>
          <p:cNvSpPr/>
          <p:nvPr/>
        </p:nvSpPr>
        <p:spPr>
          <a:xfrm>
            <a:off x="8894653" y="2681667"/>
            <a:ext cx="3172367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2 / ИК 3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177C54F5-28B6-3FDA-A8EB-BE955892218A}"/>
              </a:ext>
            </a:extLst>
          </p:cNvPr>
          <p:cNvSpPr/>
          <p:nvPr/>
        </p:nvSpPr>
        <p:spPr>
          <a:xfrm>
            <a:off x="635315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97E91A35-199D-885E-B462-022AFEFF3697}"/>
              </a:ext>
            </a:extLst>
          </p:cNvPr>
          <p:cNvSpPr/>
          <p:nvPr/>
        </p:nvSpPr>
        <p:spPr>
          <a:xfrm>
            <a:off x="732851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38BD2763-475D-D1D7-AA6B-952685674F6D}"/>
              </a:ext>
            </a:extLst>
          </p:cNvPr>
          <p:cNvSpPr/>
          <p:nvPr/>
        </p:nvSpPr>
        <p:spPr>
          <a:xfrm>
            <a:off x="1164927" y="3099716"/>
            <a:ext cx="3172365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Содержание профессионального развития педагогов интересно, но не имеет очевидной связи с повседневной преподавательской или тренерской работой участников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893F10D1-2FE4-D8AE-DBCA-3ECC77C71292}"/>
              </a:ext>
            </a:extLst>
          </p:cNvPr>
          <p:cNvSpPr/>
          <p:nvPr/>
        </p:nvSpPr>
        <p:spPr>
          <a:xfrm>
            <a:off x="1164927" y="4193973"/>
            <a:ext cx="3172365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1 / ИК 6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9">
            <a:extLst>
              <a:ext uri="{FF2B5EF4-FFF2-40B4-BE49-F238E27FC236}">
                <a16:creationId xmlns:a16="http://schemas.microsoft.com/office/drawing/2014/main" id="{C69BE045-777D-8FA4-CA74-6984CDE2B75E}"/>
              </a:ext>
            </a:extLst>
          </p:cNvPr>
          <p:cNvSpPr/>
          <p:nvPr/>
        </p:nvSpPr>
        <p:spPr>
          <a:xfrm>
            <a:off x="4500179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35B7D2CB-C5E9-0017-C20A-58427EA770BF}"/>
              </a:ext>
            </a:extLst>
          </p:cNvPr>
          <p:cNvSpPr/>
          <p:nvPr/>
        </p:nvSpPr>
        <p:spPr>
          <a:xfrm>
            <a:off x="4597715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52792C2E-F6B1-CBFB-981D-62D628E69268}"/>
              </a:ext>
            </a:extLst>
          </p:cNvPr>
          <p:cNvSpPr/>
          <p:nvPr/>
        </p:nvSpPr>
        <p:spPr>
          <a:xfrm>
            <a:off x="4991883" y="3099716"/>
            <a:ext cx="3172368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Двое участников доминируют в каждом обсуждении; остальные молчат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BE45C8CE-A2D1-47A3-2708-A51C3212FC13}"/>
              </a:ext>
            </a:extLst>
          </p:cNvPr>
          <p:cNvSpPr/>
          <p:nvPr/>
        </p:nvSpPr>
        <p:spPr>
          <a:xfrm>
            <a:off x="5029786" y="4156649"/>
            <a:ext cx="3172369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4 / ИК 5  ·  Уровень: Учебное заведение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397E7D4F-7B5C-4C40-F83F-8DA6A089F8C0}"/>
              </a:ext>
            </a:extLst>
          </p:cNvPr>
          <p:cNvSpPr/>
          <p:nvPr/>
        </p:nvSpPr>
        <p:spPr>
          <a:xfrm>
            <a:off x="8365043" y="3070564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83ED73C6-755D-29C6-D72D-60D550B753F6}"/>
              </a:ext>
            </a:extLst>
          </p:cNvPr>
          <p:cNvSpPr/>
          <p:nvPr/>
        </p:nvSpPr>
        <p:spPr>
          <a:xfrm>
            <a:off x="8462579" y="3131524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6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5FD31D9C-C90E-3201-1E9E-45ED72F0FB4B}"/>
              </a:ext>
            </a:extLst>
          </p:cNvPr>
          <p:cNvSpPr/>
          <p:nvPr/>
        </p:nvSpPr>
        <p:spPr>
          <a:xfrm>
            <a:off x="8856741" y="3139548"/>
            <a:ext cx="3210279" cy="10161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2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Руководство одобрило профессиональное развитие педагогов, но с тех пор не вовлекалось в него, не присутствовало и не интересовалось им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CC41C29E-2BD4-C19C-63EF-F7F220C5D92B}"/>
              </a:ext>
            </a:extLst>
          </p:cNvPr>
          <p:cNvSpPr/>
          <p:nvPr/>
        </p:nvSpPr>
        <p:spPr>
          <a:xfrm>
            <a:off x="8894652" y="4181531"/>
            <a:ext cx="3172368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7  ·  Уровень: Системный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7">
            <a:extLst>
              <a:ext uri="{FF2B5EF4-FFF2-40B4-BE49-F238E27FC236}">
                <a16:creationId xmlns:a16="http://schemas.microsoft.com/office/drawing/2014/main" id="{83BFCE7C-A257-75DC-1398-6E5A838D04C7}"/>
              </a:ext>
            </a:extLst>
          </p:cNvPr>
          <p:cNvSpPr/>
          <p:nvPr/>
        </p:nvSpPr>
        <p:spPr>
          <a:xfrm>
            <a:off x="635315" y="4557988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8">
            <a:extLst>
              <a:ext uri="{FF2B5EF4-FFF2-40B4-BE49-F238E27FC236}">
                <a16:creationId xmlns:a16="http://schemas.microsoft.com/office/drawing/2014/main" id="{07E36E63-21D4-E4D1-D7CC-22D0F31398CB}"/>
              </a:ext>
            </a:extLst>
          </p:cNvPr>
          <p:cNvSpPr/>
          <p:nvPr/>
        </p:nvSpPr>
        <p:spPr>
          <a:xfrm>
            <a:off x="732851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7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9">
            <a:extLst>
              <a:ext uri="{FF2B5EF4-FFF2-40B4-BE49-F238E27FC236}">
                <a16:creationId xmlns:a16="http://schemas.microsoft.com/office/drawing/2014/main" id="{62A617DC-11B5-7596-6C86-984F83EC6D5E}"/>
              </a:ext>
            </a:extLst>
          </p:cNvPr>
          <p:cNvSpPr/>
          <p:nvPr/>
        </p:nvSpPr>
        <p:spPr>
          <a:xfrm>
            <a:off x="1189313" y="4596309"/>
            <a:ext cx="3147980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Профессиональное развитие педагогов реализуется три года с тем же содержанием, и никто не оценивал, работает ли оно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60A4FCA6-D8F6-2904-50E2-411D6D56F7E0}"/>
              </a:ext>
            </a:extLst>
          </p:cNvPr>
          <p:cNvSpPr/>
          <p:nvPr/>
        </p:nvSpPr>
        <p:spPr>
          <a:xfrm>
            <a:off x="1189312" y="5691844"/>
            <a:ext cx="3074829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8 / ИК 6  ·  Уровень: Оба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1">
            <a:extLst>
              <a:ext uri="{FF2B5EF4-FFF2-40B4-BE49-F238E27FC236}">
                <a16:creationId xmlns:a16="http://schemas.microsoft.com/office/drawing/2014/main" id="{D0C5C102-5A64-650C-19EB-385830CFED6C}"/>
              </a:ext>
            </a:extLst>
          </p:cNvPr>
          <p:cNvSpPr/>
          <p:nvPr/>
        </p:nvSpPr>
        <p:spPr>
          <a:xfrm>
            <a:off x="4500179" y="4557988"/>
            <a:ext cx="3826956" cy="140208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2">
            <a:extLst>
              <a:ext uri="{FF2B5EF4-FFF2-40B4-BE49-F238E27FC236}">
                <a16:creationId xmlns:a16="http://schemas.microsoft.com/office/drawing/2014/main" id="{359D6685-7AAA-9A7C-8967-69B1D78367B4}"/>
              </a:ext>
            </a:extLst>
          </p:cNvPr>
          <p:cNvSpPr/>
          <p:nvPr/>
        </p:nvSpPr>
        <p:spPr>
          <a:xfrm>
            <a:off x="4597715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8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3">
            <a:extLst>
              <a:ext uri="{FF2B5EF4-FFF2-40B4-BE49-F238E27FC236}">
                <a16:creationId xmlns:a16="http://schemas.microsoft.com/office/drawing/2014/main" id="{518F7D2B-30B1-CE31-A531-33B3E6CF99AE}"/>
              </a:ext>
            </a:extLst>
          </p:cNvPr>
          <p:cNvSpPr/>
          <p:nvPr/>
        </p:nvSpPr>
        <p:spPr>
          <a:xfrm>
            <a:off x="5029785" y="4592993"/>
            <a:ext cx="3172371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Нет бюджета для проведения профессионального развития педагогов более одного раза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4">
            <a:extLst>
              <a:ext uri="{FF2B5EF4-FFF2-40B4-BE49-F238E27FC236}">
                <a16:creationId xmlns:a16="http://schemas.microsoft.com/office/drawing/2014/main" id="{39D2CE0A-CC69-073E-41E8-BF6A3AF973AD}"/>
              </a:ext>
            </a:extLst>
          </p:cNvPr>
          <p:cNvSpPr/>
          <p:nvPr/>
        </p:nvSpPr>
        <p:spPr>
          <a:xfrm>
            <a:off x="5029785" y="5681396"/>
            <a:ext cx="3172371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ИК 2 / ИК 7  ·  Уровень: Системный</a:t>
            </a:r>
            <a:endParaRPr lang="ru-RU" sz="1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5">
            <a:extLst>
              <a:ext uri="{FF2B5EF4-FFF2-40B4-BE49-F238E27FC236}">
                <a16:creationId xmlns:a16="http://schemas.microsoft.com/office/drawing/2014/main" id="{02DAAD56-7FD0-E030-7AFB-643C019EFDCB}"/>
              </a:ext>
            </a:extLst>
          </p:cNvPr>
          <p:cNvSpPr/>
          <p:nvPr/>
        </p:nvSpPr>
        <p:spPr>
          <a:xfrm>
            <a:off x="8365043" y="4557988"/>
            <a:ext cx="3826956" cy="1402080"/>
          </a:xfrm>
          <a:prstGeom prst="rect">
            <a:avLst/>
          </a:prstGeom>
          <a:solidFill>
            <a:srgbClr val="FDF3DC"/>
          </a:solidFill>
          <a:ln w="19050">
            <a:solidFill>
              <a:srgbClr val="E8940A"/>
            </a:solidFill>
            <a:prstDash val="dash"/>
          </a:ln>
        </p:spPr>
        <p:txBody>
          <a:bodyPr/>
          <a:lstStyle/>
          <a:p>
            <a:pPr defTabSz="1219170">
              <a:defRPr/>
            </a:pP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36">
            <a:extLst>
              <a:ext uri="{FF2B5EF4-FFF2-40B4-BE49-F238E27FC236}">
                <a16:creationId xmlns:a16="http://schemas.microsoft.com/office/drawing/2014/main" id="{44E30CC3-79F4-5314-8DD7-91039A9F8B1D}"/>
              </a:ext>
            </a:extLst>
          </p:cNvPr>
          <p:cNvSpPr/>
          <p:nvPr/>
        </p:nvSpPr>
        <p:spPr>
          <a:xfrm>
            <a:off x="8462579" y="4618948"/>
            <a:ext cx="432076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9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7">
            <a:extLst>
              <a:ext uri="{FF2B5EF4-FFF2-40B4-BE49-F238E27FC236}">
                <a16:creationId xmlns:a16="http://schemas.microsoft.com/office/drawing/2014/main" id="{19DDF151-9451-9B1F-D0F4-C04B71F70104}"/>
              </a:ext>
            </a:extLst>
          </p:cNvPr>
          <p:cNvSpPr/>
          <p:nvPr/>
        </p:nvSpPr>
        <p:spPr>
          <a:xfrm>
            <a:off x="8932562" y="4642260"/>
            <a:ext cx="3134457" cy="792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 ВЫЗОВ — запишите вызов, специфичный для вашего уровня, роли или национального контекста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8">
            <a:extLst>
              <a:ext uri="{FF2B5EF4-FFF2-40B4-BE49-F238E27FC236}">
                <a16:creationId xmlns:a16="http://schemas.microsoft.com/office/drawing/2014/main" id="{602EBCA4-D7A3-3B2C-F6D6-DCF7CC770641}"/>
              </a:ext>
            </a:extLst>
          </p:cNvPr>
          <p:cNvSpPr/>
          <p:nvPr/>
        </p:nvSpPr>
        <p:spPr>
          <a:xfrm>
            <a:off x="9069354" y="5594308"/>
            <a:ext cx="2997665" cy="355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ИК: ___  ·  Уровень: ___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9">
            <a:extLst>
              <a:ext uri="{FF2B5EF4-FFF2-40B4-BE49-F238E27FC236}">
                <a16:creationId xmlns:a16="http://schemas.microsoft.com/office/drawing/2014/main" id="{D65A2AAC-5E95-FB5C-EEE4-AA7BA342C526}"/>
              </a:ext>
            </a:extLst>
          </p:cNvPr>
          <p:cNvSpPr/>
          <p:nvPr/>
        </p:nvSpPr>
        <p:spPr>
          <a:xfrm>
            <a:off x="635315" y="6255991"/>
            <a:ext cx="11604319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Подсказки по ИК — отправная точка. Ваш стол определяет основную первопричину.  ·  Первый стол, заполнивший все девять, вызывает бинго.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4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4A5A-6CB5-C6A4-CF8A-AF8C71BC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33649"/>
            <a:ext cx="10689175" cy="1080120"/>
          </a:xfrm>
        </p:spPr>
        <p:txBody>
          <a:bodyPr/>
          <a:lstStyle/>
          <a:p>
            <a:r>
              <a:rPr lang="ru-RU" noProof="1"/>
              <a:t>Ролевая игра</a:t>
            </a: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93AB93E9-DFFD-89D2-ED85-82CA2CAB523E}"/>
              </a:ext>
            </a:extLst>
          </p:cNvPr>
          <p:cNvSpPr/>
          <p:nvPr/>
        </p:nvSpPr>
        <p:spPr>
          <a:xfrm>
            <a:off x="635317" y="1240436"/>
            <a:ext cx="85344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Все четыре проявляются в общем образовании, ПОО и практическом обучении — в разных формах.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FAC81116-C2F5-0191-7E62-C42DFA31711A}"/>
              </a:ext>
            </a:extLst>
          </p:cNvPr>
          <p:cNvSpPr/>
          <p:nvPr/>
        </p:nvSpPr>
        <p:spPr>
          <a:xfrm>
            <a:off x="635317" y="1874419"/>
            <a:ext cx="11460480" cy="4749931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4E35CC1B-6CCE-9655-154B-BF822AAE297C}"/>
              </a:ext>
            </a:extLst>
          </p:cNvPr>
          <p:cNvSpPr/>
          <p:nvPr/>
        </p:nvSpPr>
        <p:spPr>
          <a:xfrm>
            <a:off x="940117" y="3865617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32EAB001-0D26-21AC-58D3-B6A03400AB53}"/>
              </a:ext>
            </a:extLst>
          </p:cNvPr>
          <p:cNvSpPr/>
          <p:nvPr/>
        </p:nvSpPr>
        <p:spPr>
          <a:xfrm>
            <a:off x="940117" y="3865617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C629DB9B-B645-33FA-B742-94CE82BEBF2D}"/>
              </a:ext>
            </a:extLst>
          </p:cNvPr>
          <p:cNvSpPr/>
          <p:nvPr/>
        </p:nvSpPr>
        <p:spPr>
          <a:xfrm>
            <a:off x="1756981" y="3241436"/>
            <a:ext cx="424006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Авторитет и экспертиза в аудитории</a:t>
            </a:r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96CCEE06-2B55-753E-5372-5D442083CE9A}"/>
              </a:ext>
            </a:extLst>
          </p:cNvPr>
          <p:cNvSpPr/>
          <p:nvPr/>
        </p:nvSpPr>
        <p:spPr>
          <a:xfrm>
            <a:off x="1739839" y="3908999"/>
            <a:ext cx="4240065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2400" noProof="1">
                <a:solidFill>
                  <a:schemeClr val="accent2">
                    <a:lumMod val="50000"/>
                  </a:schemeClr>
                </a:solidFill>
              </a:rPr>
              <a:t>«Мне не нужно это обучение. Я преподаю уже 20 лет. У меня есть степень магистра.»</a:t>
            </a:r>
          </a:p>
        </p:txBody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B34026E5-CFC4-A0DF-C45C-A6D30BC22854}"/>
              </a:ext>
            </a:extLst>
          </p:cNvPr>
          <p:cNvSpPr/>
          <p:nvPr/>
        </p:nvSpPr>
        <p:spPr>
          <a:xfrm>
            <a:off x="6096000" y="1963987"/>
            <a:ext cx="45719" cy="4458077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29171BDF-60FE-F515-B1F0-A2E0B8D05679}"/>
              </a:ext>
            </a:extLst>
          </p:cNvPr>
          <p:cNvSpPr/>
          <p:nvPr/>
        </p:nvSpPr>
        <p:spPr>
          <a:xfrm>
            <a:off x="6440691" y="1935380"/>
            <a:ext cx="5533186" cy="3851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000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ОТВЕТ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D41306F-21C6-D071-0E41-2F827192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562" y="2041002"/>
            <a:ext cx="58493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800" b="0" i="0" u="none" strike="noStrike" cap="none" normalizeH="0" baseline="0" noProof="1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800" b="0" i="0" u="none" strike="noStrike" cap="none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Ваш опыт и квалификация заслуживают уважения.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800" b="0" i="0" u="none" strike="noStrike" cap="none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Мы не будем учить вас как преподавать или сомневаться в вашем профессионализме.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800" b="0" i="0" u="none" strike="noStrike" cap="none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За вашими плечами 20 лет работы и магистерская степень - именно поэтому ваш взгляд здесь особенно ценен. Такие встречи проходят продуктивнее, когда опытные педагоги делятся своей практикой, а не чувствуют себя слушателями курсов.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800" b="0" i="0" u="none" strike="noStrike" cap="none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Наша задача - дать опытным профессионалам пространство для размышления над своей практикой, сравнить подходы и взять что-то полезное для себя. Или просто убедиться, что ваши приёмы и так работают.</a:t>
            </a:r>
          </a:p>
        </p:txBody>
      </p:sp>
    </p:spTree>
    <p:extLst>
      <p:ext uri="{BB962C8B-B14F-4D97-AF65-F5344CB8AC3E}">
        <p14:creationId xmlns:p14="http://schemas.microsoft.com/office/powerpoint/2010/main" val="2141108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8866C-C57D-AAD8-6C16-A795393D2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169</a:t>
            </a:fld>
            <a:endParaRPr lang="ru-RU" noProof="1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16A573-3A4A-ED8F-D67F-643B6F29B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5317" y="454672"/>
            <a:ext cx="107651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noProof="1">
                <a:ln>
                  <a:noFill/>
                </a:ln>
                <a:effectLst/>
                <a:latin typeface="Arial" panose="020B0604020202020204" pitchFamily="34" charset="0"/>
              </a:rPr>
              <a:t>Как реагировать, проявляя социально-эмоциональные навыки </a:t>
            </a:r>
            <a:endParaRPr kumimoji="0" lang="ru-RU" b="0" i="0" u="none" strike="noStrike" cap="none" normalizeH="0" baseline="0" noProof="1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A5DA0813-F363-FAE4-6753-7465D431652C}"/>
              </a:ext>
            </a:extLst>
          </p:cNvPr>
          <p:cNvSpPr/>
          <p:nvPr/>
        </p:nvSpPr>
        <p:spPr>
          <a:xfrm>
            <a:off x="635317" y="1874420"/>
            <a:ext cx="10645259" cy="1048512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68854406-189D-8060-982D-EDFBBD3863B8}"/>
              </a:ext>
            </a:extLst>
          </p:cNvPr>
          <p:cNvSpPr/>
          <p:nvPr/>
        </p:nvSpPr>
        <p:spPr>
          <a:xfrm>
            <a:off x="818197" y="2142644"/>
            <a:ext cx="475639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E6BE6580-1EA9-7EAB-5937-855EF387A497}"/>
              </a:ext>
            </a:extLst>
          </p:cNvPr>
          <p:cNvSpPr/>
          <p:nvPr/>
        </p:nvSpPr>
        <p:spPr>
          <a:xfrm>
            <a:off x="818197" y="2142644"/>
            <a:ext cx="475639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E28E097D-60CF-29CC-4E39-5C09A55BDFAF}"/>
              </a:ext>
            </a:extLst>
          </p:cNvPr>
          <p:cNvSpPr/>
          <p:nvPr/>
        </p:nvSpPr>
        <p:spPr>
          <a:xfrm>
            <a:off x="1549717" y="2211632"/>
            <a:ext cx="4869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Признание</a:t>
            </a:r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3">
            <a:extLst>
              <a:ext uri="{FF2B5EF4-FFF2-40B4-BE49-F238E27FC236}">
                <a16:creationId xmlns:a16="http://schemas.microsoft.com/office/drawing/2014/main" id="{23EBB94D-D2F3-41BC-275B-3C06913B2216}"/>
              </a:ext>
            </a:extLst>
          </p:cNvPr>
          <p:cNvSpPr/>
          <p:nvPr/>
        </p:nvSpPr>
        <p:spPr>
          <a:xfrm>
            <a:off x="635317" y="2971700"/>
            <a:ext cx="10645259" cy="12415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29B07351-DB8C-B007-3494-52E635E51589}"/>
              </a:ext>
            </a:extLst>
          </p:cNvPr>
          <p:cNvSpPr/>
          <p:nvPr/>
        </p:nvSpPr>
        <p:spPr>
          <a:xfrm>
            <a:off x="818197" y="3239924"/>
            <a:ext cx="475639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6C4EC214-4DFF-9184-C4F1-9B68B1A9BBF2}"/>
              </a:ext>
            </a:extLst>
          </p:cNvPr>
          <p:cNvSpPr/>
          <p:nvPr/>
        </p:nvSpPr>
        <p:spPr>
          <a:xfrm>
            <a:off x="818197" y="3239924"/>
            <a:ext cx="475639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2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24066F70-81A3-6188-BC06-501406B88145}"/>
              </a:ext>
            </a:extLst>
          </p:cNvPr>
          <p:cNvSpPr/>
          <p:nvPr/>
        </p:nvSpPr>
        <p:spPr>
          <a:xfrm>
            <a:off x="635317" y="4281630"/>
            <a:ext cx="10645259" cy="1048512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23">
            <a:extLst>
              <a:ext uri="{FF2B5EF4-FFF2-40B4-BE49-F238E27FC236}">
                <a16:creationId xmlns:a16="http://schemas.microsoft.com/office/drawing/2014/main" id="{19F5AAF3-1A56-47C3-9F92-21E271B95166}"/>
              </a:ext>
            </a:extLst>
          </p:cNvPr>
          <p:cNvSpPr/>
          <p:nvPr/>
        </p:nvSpPr>
        <p:spPr>
          <a:xfrm>
            <a:off x="818197" y="4549854"/>
            <a:ext cx="475639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3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29">
            <a:extLst>
              <a:ext uri="{FF2B5EF4-FFF2-40B4-BE49-F238E27FC236}">
                <a16:creationId xmlns:a16="http://schemas.microsoft.com/office/drawing/2014/main" id="{FE601494-1A09-7CCB-0C09-FB2FF89F6CF1}"/>
              </a:ext>
            </a:extLst>
          </p:cNvPr>
          <p:cNvSpPr/>
          <p:nvPr/>
        </p:nvSpPr>
        <p:spPr>
          <a:xfrm>
            <a:off x="635317" y="5378910"/>
            <a:ext cx="10645259" cy="1024418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31">
            <a:extLst>
              <a:ext uri="{FF2B5EF4-FFF2-40B4-BE49-F238E27FC236}">
                <a16:creationId xmlns:a16="http://schemas.microsoft.com/office/drawing/2014/main" id="{D1B1D751-A4ED-1692-C1EB-6197D340638A}"/>
              </a:ext>
            </a:extLst>
          </p:cNvPr>
          <p:cNvSpPr/>
          <p:nvPr/>
        </p:nvSpPr>
        <p:spPr>
          <a:xfrm>
            <a:off x="818197" y="5647134"/>
            <a:ext cx="475639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4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99F453F0-7C4F-546C-37DF-4EB32795C8F7}"/>
              </a:ext>
            </a:extLst>
          </p:cNvPr>
          <p:cNvSpPr/>
          <p:nvPr/>
        </p:nvSpPr>
        <p:spPr>
          <a:xfrm>
            <a:off x="1549717" y="3313076"/>
            <a:ext cx="4869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Переосмысление</a:t>
            </a:r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30">
            <a:extLst>
              <a:ext uri="{FF2B5EF4-FFF2-40B4-BE49-F238E27FC236}">
                <a16:creationId xmlns:a16="http://schemas.microsoft.com/office/drawing/2014/main" id="{CCDE9EC4-EACB-699A-366A-489077CFD778}"/>
              </a:ext>
            </a:extLst>
          </p:cNvPr>
          <p:cNvSpPr/>
          <p:nvPr/>
        </p:nvSpPr>
        <p:spPr>
          <a:xfrm>
            <a:off x="818197" y="5647134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31">
            <a:extLst>
              <a:ext uri="{FF2B5EF4-FFF2-40B4-BE49-F238E27FC236}">
                <a16:creationId xmlns:a16="http://schemas.microsoft.com/office/drawing/2014/main" id="{B1E73294-20C1-4696-49AF-D7ADC8C97911}"/>
              </a:ext>
            </a:extLst>
          </p:cNvPr>
          <p:cNvSpPr/>
          <p:nvPr/>
        </p:nvSpPr>
        <p:spPr>
          <a:xfrm>
            <a:off x="818197" y="5647134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4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14">
            <a:extLst>
              <a:ext uri="{FF2B5EF4-FFF2-40B4-BE49-F238E27FC236}">
                <a16:creationId xmlns:a16="http://schemas.microsoft.com/office/drawing/2014/main" id="{1C2E1A10-3D97-FAC7-FE58-F9006A1EEDE8}"/>
              </a:ext>
            </a:extLst>
          </p:cNvPr>
          <p:cNvSpPr/>
          <p:nvPr/>
        </p:nvSpPr>
        <p:spPr>
          <a:xfrm>
            <a:off x="821103" y="4549854"/>
            <a:ext cx="475639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0F79FF31-2D2D-CDE2-C9C8-5C74EE73A084}"/>
              </a:ext>
            </a:extLst>
          </p:cNvPr>
          <p:cNvSpPr/>
          <p:nvPr/>
        </p:nvSpPr>
        <p:spPr>
          <a:xfrm>
            <a:off x="821103" y="4549854"/>
            <a:ext cx="475639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1543D1CB-7171-418D-1D3A-2B7DA05D058C}"/>
              </a:ext>
            </a:extLst>
          </p:cNvPr>
          <p:cNvSpPr/>
          <p:nvPr/>
        </p:nvSpPr>
        <p:spPr>
          <a:xfrm>
            <a:off x="1549717" y="4623006"/>
            <a:ext cx="868566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Относитесь к ним как к соавторам, а не получателям</a:t>
            </a:r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8">
            <a:extLst>
              <a:ext uri="{FF2B5EF4-FFF2-40B4-BE49-F238E27FC236}">
                <a16:creationId xmlns:a16="http://schemas.microsoft.com/office/drawing/2014/main" id="{82FEC182-7172-D269-21ED-42CB75F080A3}"/>
              </a:ext>
            </a:extLst>
          </p:cNvPr>
          <p:cNvSpPr/>
          <p:nvPr/>
        </p:nvSpPr>
        <p:spPr>
          <a:xfrm>
            <a:off x="1549717" y="5686266"/>
            <a:ext cx="868566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4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Акцент на обучении, а не на оценивании</a:t>
            </a:r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94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3A49DA-8038-CF3B-F282-1A662CE15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17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27B79-DF10-39BF-1E00-727CA449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Мини пленарная сессия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DA3E-8F0B-E3EA-69B6-BBC3E047E743}"/>
              </a:ext>
            </a:extLst>
          </p:cNvPr>
          <p:cNvSpPr txBox="1"/>
          <p:nvPr/>
        </p:nvSpPr>
        <p:spPr>
          <a:xfrm>
            <a:off x="635317" y="1413064"/>
            <a:ext cx="8626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500" noProof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</a:rPr>
              <a:t>Где ваша группа согласилась с данными?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</a:rPr>
              <a:t>Где вы не согласились?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500" noProof="1">
                <a:solidFill>
                  <a:schemeClr val="bg1"/>
                </a:solidFill>
                <a:latin typeface="Arial" panose="020B0604020202020204" pitchFamily="34" charset="0"/>
              </a:rPr>
              <a:t>Что вас удивило?</a:t>
            </a:r>
          </a:p>
        </p:txBody>
      </p:sp>
    </p:spTree>
    <p:extLst>
      <p:ext uri="{BB962C8B-B14F-4D97-AF65-F5344CB8AC3E}">
        <p14:creationId xmlns:p14="http://schemas.microsoft.com/office/powerpoint/2010/main" val="27716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5336E-D7A5-5F86-D41D-51597454E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170</a:t>
            </a:fld>
            <a:endParaRPr lang="ru-RU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4C79B-3EB0-62E4-ACB0-3F131C5CE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17" y="297712"/>
            <a:ext cx="4051966" cy="63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C941-BB8B-977C-40BA-862DE7701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F121-3C23-87DB-4F1E-E5EC5B9C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33649"/>
            <a:ext cx="10689175" cy="1080120"/>
          </a:xfrm>
        </p:spPr>
        <p:txBody>
          <a:bodyPr/>
          <a:lstStyle/>
          <a:p>
            <a:r>
              <a:rPr lang="ru-RU" noProof="1"/>
              <a:t>Ролевая игра</a:t>
            </a: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79122F36-230C-18FB-8FD4-AB271A95E5B7}"/>
              </a:ext>
            </a:extLst>
          </p:cNvPr>
          <p:cNvSpPr/>
          <p:nvPr/>
        </p:nvSpPr>
        <p:spPr>
          <a:xfrm>
            <a:off x="635317" y="1240436"/>
            <a:ext cx="85344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Все четыре проявляются в общем образовании, ПОО и практическом обучении — в разных формах.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492771A6-9C07-BD29-135B-455CCCBEED94}"/>
              </a:ext>
            </a:extLst>
          </p:cNvPr>
          <p:cNvSpPr/>
          <p:nvPr/>
        </p:nvSpPr>
        <p:spPr>
          <a:xfrm>
            <a:off x="635317" y="1874420"/>
            <a:ext cx="11460480" cy="1048512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065E9933-7203-DE17-5F0E-3B8B908A1F7C}"/>
              </a:ext>
            </a:extLst>
          </p:cNvPr>
          <p:cNvSpPr/>
          <p:nvPr/>
        </p:nvSpPr>
        <p:spPr>
          <a:xfrm>
            <a:off x="818197" y="2142644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E73CACE5-2C00-7C78-6EC2-77F409430295}"/>
              </a:ext>
            </a:extLst>
          </p:cNvPr>
          <p:cNvSpPr/>
          <p:nvPr/>
        </p:nvSpPr>
        <p:spPr>
          <a:xfrm>
            <a:off x="818197" y="2142644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4C33FB8E-930C-D469-856B-3FCF4881AB8A}"/>
              </a:ext>
            </a:extLst>
          </p:cNvPr>
          <p:cNvSpPr/>
          <p:nvPr/>
        </p:nvSpPr>
        <p:spPr>
          <a:xfrm>
            <a:off x="1580197" y="1921307"/>
            <a:ext cx="5242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Авторитет и экспертиза в аудитории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4553A45D-3739-0701-B8B8-11C3147F46C6}"/>
              </a:ext>
            </a:extLst>
          </p:cNvPr>
          <p:cNvSpPr/>
          <p:nvPr/>
        </p:nvSpPr>
        <p:spPr>
          <a:xfrm>
            <a:off x="1549717" y="2235302"/>
            <a:ext cx="524256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chemeClr val="accent2">
                    <a:lumMod val="50000"/>
                  </a:schemeClr>
                </a:solidFill>
              </a:rPr>
              <a:t>«Мне не нужно это обучение. Я преподаю уже 20 лет. У меня есть степень магистра.»</a:t>
            </a:r>
          </a:p>
        </p:txBody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5AD80739-1AFC-E6E8-E912-6E4A08E55681}"/>
              </a:ext>
            </a:extLst>
          </p:cNvPr>
          <p:cNvSpPr/>
          <p:nvPr/>
        </p:nvSpPr>
        <p:spPr>
          <a:xfrm>
            <a:off x="6914197" y="1971956"/>
            <a:ext cx="60960" cy="8534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14D64B83-910C-3DAC-6BA3-DAE9B6A3282D}"/>
              </a:ext>
            </a:extLst>
          </p:cNvPr>
          <p:cNvSpPr/>
          <p:nvPr/>
        </p:nvSpPr>
        <p:spPr>
          <a:xfrm>
            <a:off x="7097077" y="1935380"/>
            <a:ext cx="48768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ОТВЕТ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3">
            <a:extLst>
              <a:ext uri="{FF2B5EF4-FFF2-40B4-BE49-F238E27FC236}">
                <a16:creationId xmlns:a16="http://schemas.microsoft.com/office/drawing/2014/main" id="{49ECAAC4-C8DC-CFC0-3540-44E284F78B95}"/>
              </a:ext>
            </a:extLst>
          </p:cNvPr>
          <p:cNvSpPr/>
          <p:nvPr/>
        </p:nvSpPr>
        <p:spPr>
          <a:xfrm>
            <a:off x="635317" y="2971700"/>
            <a:ext cx="11460480" cy="12415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26EE44E7-CEAD-204E-0B89-F80201C61839}"/>
              </a:ext>
            </a:extLst>
          </p:cNvPr>
          <p:cNvSpPr/>
          <p:nvPr/>
        </p:nvSpPr>
        <p:spPr>
          <a:xfrm>
            <a:off x="818197" y="3239924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4272DFED-6275-D645-CAE0-0DB3DFB5D7B8}"/>
              </a:ext>
            </a:extLst>
          </p:cNvPr>
          <p:cNvSpPr/>
          <p:nvPr/>
        </p:nvSpPr>
        <p:spPr>
          <a:xfrm>
            <a:off x="818197" y="3239924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2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6">
            <a:extLst>
              <a:ext uri="{FF2B5EF4-FFF2-40B4-BE49-F238E27FC236}">
                <a16:creationId xmlns:a16="http://schemas.microsoft.com/office/drawing/2014/main" id="{92CEA7FF-A847-6399-D29B-0225C3348CCB}"/>
              </a:ext>
            </a:extLst>
          </p:cNvPr>
          <p:cNvSpPr/>
          <p:nvPr/>
        </p:nvSpPr>
        <p:spPr>
          <a:xfrm>
            <a:off x="1549717" y="2990130"/>
            <a:ext cx="5242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Скептицизм по поводу новых методов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F5A40CF4-D103-B3CE-0107-9E568DDD9978}"/>
              </a:ext>
            </a:extLst>
          </p:cNvPr>
          <p:cNvSpPr/>
          <p:nvPr/>
        </p:nvSpPr>
        <p:spPr>
          <a:xfrm>
            <a:off x="1549717" y="3276792"/>
            <a:ext cx="524256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«Три года назад мы пробовали групповую работу — она не сработала.» «Мои коллеги не поддержат это.» «Наши руководители хотят результатов, а не активностей.» Скептицизм реален — и обоснован.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73608BE1-F967-EB0A-B9B5-5025BDFF756B}"/>
              </a:ext>
            </a:extLst>
          </p:cNvPr>
          <p:cNvSpPr/>
          <p:nvPr/>
        </p:nvSpPr>
        <p:spPr>
          <a:xfrm>
            <a:off x="6914197" y="3069236"/>
            <a:ext cx="60960" cy="8534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0FD8E8CC-150C-7F33-C551-97965A253E5E}"/>
              </a:ext>
            </a:extLst>
          </p:cNvPr>
          <p:cNvSpPr/>
          <p:nvPr/>
        </p:nvSpPr>
        <p:spPr>
          <a:xfrm>
            <a:off x="7097077" y="3032660"/>
            <a:ext cx="48768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ОТВЕТ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21">
            <a:extLst>
              <a:ext uri="{FF2B5EF4-FFF2-40B4-BE49-F238E27FC236}">
                <a16:creationId xmlns:a16="http://schemas.microsoft.com/office/drawing/2014/main" id="{DAE41228-BE2F-6AEC-1F48-C040915BE3AA}"/>
              </a:ext>
            </a:extLst>
          </p:cNvPr>
          <p:cNvSpPr/>
          <p:nvPr/>
        </p:nvSpPr>
        <p:spPr>
          <a:xfrm>
            <a:off x="635317" y="4281630"/>
            <a:ext cx="11460480" cy="1048512"/>
          </a:xfrm>
          <a:prstGeom prst="rect">
            <a:avLst/>
          </a:prstGeom>
          <a:solidFill>
            <a:srgbClr val="F7FAFB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2">
            <a:extLst>
              <a:ext uri="{FF2B5EF4-FFF2-40B4-BE49-F238E27FC236}">
                <a16:creationId xmlns:a16="http://schemas.microsoft.com/office/drawing/2014/main" id="{E379891E-F6AB-EA69-4144-60ED30599DE7}"/>
              </a:ext>
            </a:extLst>
          </p:cNvPr>
          <p:cNvSpPr/>
          <p:nvPr/>
        </p:nvSpPr>
        <p:spPr>
          <a:xfrm>
            <a:off x="818197" y="4549854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3">
            <a:extLst>
              <a:ext uri="{FF2B5EF4-FFF2-40B4-BE49-F238E27FC236}">
                <a16:creationId xmlns:a16="http://schemas.microsoft.com/office/drawing/2014/main" id="{FFE8157A-F83E-F98A-38FF-27833BBE1884}"/>
              </a:ext>
            </a:extLst>
          </p:cNvPr>
          <p:cNvSpPr/>
          <p:nvPr/>
        </p:nvSpPr>
        <p:spPr>
          <a:xfrm>
            <a:off x="818197" y="4549854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3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4">
            <a:extLst>
              <a:ext uri="{FF2B5EF4-FFF2-40B4-BE49-F238E27FC236}">
                <a16:creationId xmlns:a16="http://schemas.microsoft.com/office/drawing/2014/main" id="{6E2D6897-887F-7EFC-316D-96D7795729FB}"/>
              </a:ext>
            </a:extLst>
          </p:cNvPr>
          <p:cNvSpPr/>
          <p:nvPr/>
        </p:nvSpPr>
        <p:spPr>
          <a:xfrm>
            <a:off x="1549717" y="4387194"/>
            <a:ext cx="5242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Давление времени и реальность учебного заведения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5">
            <a:extLst>
              <a:ext uri="{FF2B5EF4-FFF2-40B4-BE49-F238E27FC236}">
                <a16:creationId xmlns:a16="http://schemas.microsoft.com/office/drawing/2014/main" id="{CF76EB61-C313-5E98-253F-BB4FABFAF06C}"/>
              </a:ext>
            </a:extLst>
          </p:cNvPr>
          <p:cNvSpPr/>
          <p:nvPr/>
        </p:nvSpPr>
        <p:spPr>
          <a:xfrm>
            <a:off x="1549717" y="4813914"/>
            <a:ext cx="524256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«Нет времени на рефлексию» — это правда в школах, в колледжах ПОО и в мастерских. Условия разные; структурная реальность одна.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6">
            <a:extLst>
              <a:ext uri="{FF2B5EF4-FFF2-40B4-BE49-F238E27FC236}">
                <a16:creationId xmlns:a16="http://schemas.microsoft.com/office/drawing/2014/main" id="{AC881870-8FA5-5DA7-2C50-4B588AC68742}"/>
              </a:ext>
            </a:extLst>
          </p:cNvPr>
          <p:cNvSpPr/>
          <p:nvPr/>
        </p:nvSpPr>
        <p:spPr>
          <a:xfrm>
            <a:off x="6914197" y="4379166"/>
            <a:ext cx="60960" cy="8534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7">
            <a:extLst>
              <a:ext uri="{FF2B5EF4-FFF2-40B4-BE49-F238E27FC236}">
                <a16:creationId xmlns:a16="http://schemas.microsoft.com/office/drawing/2014/main" id="{9BF2D0C2-208D-C712-BD5E-F6350BFAFC88}"/>
              </a:ext>
            </a:extLst>
          </p:cNvPr>
          <p:cNvSpPr/>
          <p:nvPr/>
        </p:nvSpPr>
        <p:spPr>
          <a:xfrm>
            <a:off x="7097077" y="4342590"/>
            <a:ext cx="48768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ОТВЕТ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9">
            <a:extLst>
              <a:ext uri="{FF2B5EF4-FFF2-40B4-BE49-F238E27FC236}">
                <a16:creationId xmlns:a16="http://schemas.microsoft.com/office/drawing/2014/main" id="{53E00273-47B2-C205-8085-7A9407C33B26}"/>
              </a:ext>
            </a:extLst>
          </p:cNvPr>
          <p:cNvSpPr/>
          <p:nvPr/>
        </p:nvSpPr>
        <p:spPr>
          <a:xfrm>
            <a:off x="635317" y="5378910"/>
            <a:ext cx="11460480" cy="143526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30">
            <a:extLst>
              <a:ext uri="{FF2B5EF4-FFF2-40B4-BE49-F238E27FC236}">
                <a16:creationId xmlns:a16="http://schemas.microsoft.com/office/drawing/2014/main" id="{A528AFCB-6167-C1C0-ECB7-AD8B5DEF1E6D}"/>
              </a:ext>
            </a:extLst>
          </p:cNvPr>
          <p:cNvSpPr/>
          <p:nvPr/>
        </p:nvSpPr>
        <p:spPr>
          <a:xfrm>
            <a:off x="818197" y="5647134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31">
            <a:extLst>
              <a:ext uri="{FF2B5EF4-FFF2-40B4-BE49-F238E27FC236}">
                <a16:creationId xmlns:a16="http://schemas.microsoft.com/office/drawing/2014/main" id="{71A62738-8B15-6D8A-C30E-D99FC47DFABE}"/>
              </a:ext>
            </a:extLst>
          </p:cNvPr>
          <p:cNvSpPr/>
          <p:nvPr/>
        </p:nvSpPr>
        <p:spPr>
          <a:xfrm>
            <a:off x="818197" y="5647134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4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2">
            <a:extLst>
              <a:ext uri="{FF2B5EF4-FFF2-40B4-BE49-F238E27FC236}">
                <a16:creationId xmlns:a16="http://schemas.microsoft.com/office/drawing/2014/main" id="{80858CE8-69F1-0A9F-1724-20CD72615548}"/>
              </a:ext>
            </a:extLst>
          </p:cNvPr>
          <p:cNvSpPr/>
          <p:nvPr/>
        </p:nvSpPr>
        <p:spPr>
          <a:xfrm>
            <a:off x="1549717" y="5439870"/>
            <a:ext cx="5242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Политика учебного заведения и руководство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3">
            <a:extLst>
              <a:ext uri="{FF2B5EF4-FFF2-40B4-BE49-F238E27FC236}">
                <a16:creationId xmlns:a16="http://schemas.microsoft.com/office/drawing/2014/main" id="{95C329DE-C104-C5A0-4FCF-52BB6B8B5BD2}"/>
              </a:ext>
            </a:extLst>
          </p:cNvPr>
          <p:cNvSpPr/>
          <p:nvPr/>
        </p:nvSpPr>
        <p:spPr>
          <a:xfrm>
            <a:off x="1549717" y="5793438"/>
            <a:ext cx="524256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«Мой директор никогда не поддержит это.» «Методический центр определяет нашу программу.» «Директор мастерской решает, что считать обучением.» Разные органы власти, одна и та же закономерность.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34">
            <a:extLst>
              <a:ext uri="{FF2B5EF4-FFF2-40B4-BE49-F238E27FC236}">
                <a16:creationId xmlns:a16="http://schemas.microsoft.com/office/drawing/2014/main" id="{BC95E70A-1A59-A27B-13DB-767F3BDB5B7E}"/>
              </a:ext>
            </a:extLst>
          </p:cNvPr>
          <p:cNvSpPr/>
          <p:nvPr/>
        </p:nvSpPr>
        <p:spPr>
          <a:xfrm>
            <a:off x="6914197" y="5476446"/>
            <a:ext cx="60960" cy="117176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5">
            <a:extLst>
              <a:ext uri="{FF2B5EF4-FFF2-40B4-BE49-F238E27FC236}">
                <a16:creationId xmlns:a16="http://schemas.microsoft.com/office/drawing/2014/main" id="{0DF1B7B7-274F-406A-1C78-3F5A215C11A4}"/>
              </a:ext>
            </a:extLst>
          </p:cNvPr>
          <p:cNvSpPr/>
          <p:nvPr/>
        </p:nvSpPr>
        <p:spPr>
          <a:xfrm>
            <a:off x="7097077" y="5439870"/>
            <a:ext cx="48768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067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ОТВЕТ</a:t>
            </a:r>
            <a:endParaRPr lang="ru-RU" sz="10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77DC-8227-03B6-14BE-04A5CB650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1203AB-09BF-1718-6A77-01FE6A943B91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CB3FA22-DFC5-BE92-9C5C-F8069FE1A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E906E-EFFD-C49F-5916-E3A3F2698A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AC4929-EF55-D985-12F9-A4151D7453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BBA893-8843-D85B-1034-3D260ABBE2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482DE87-6B91-0187-A1C8-AC067DE8B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0A4CDCD6-0044-BDDA-956F-61D9C364B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9834722-1E68-2CFF-970A-552738F04CCC}"/>
              </a:ext>
            </a:extLst>
          </p:cNvPr>
          <p:cNvSpPr txBox="1"/>
          <p:nvPr/>
        </p:nvSpPr>
        <p:spPr>
          <a:xfrm>
            <a:off x="176045" y="2020180"/>
            <a:ext cx="7361854" cy="34278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10:30 – 10:55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</a:t>
            </a:r>
          </a:p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10:30 – 10:55 </a:t>
            </a:r>
            <a:endParaRPr lang="ru-RU" sz="32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1646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6DC9-4A51-A58D-97E3-28B02DA0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46564"/>
            <a:ext cx="10944225" cy="1080120"/>
          </a:xfrm>
        </p:spPr>
        <p:txBody>
          <a:bodyPr/>
          <a:lstStyle/>
          <a:p>
            <a:r>
              <a:rPr lang="ru-RU" noProof="1"/>
              <a:t>Учебный обход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40423-9D8B-57D7-6A45-536407697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173</a:t>
            </a:fld>
            <a:endParaRPr lang="ru-RU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17F-9E2D-01C9-E1EF-9BA26907B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59" y="850306"/>
            <a:ext cx="4070041" cy="4070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0C759-6EA4-D167-3833-AB478B92663F}"/>
              </a:ext>
            </a:extLst>
          </p:cNvPr>
          <p:cNvSpPr txBox="1"/>
          <p:nvPr/>
        </p:nvSpPr>
        <p:spPr>
          <a:xfrm>
            <a:off x="623887" y="1626684"/>
            <a:ext cx="7260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noProof="1">
                <a:solidFill>
                  <a:schemeClr val="bg1"/>
                </a:solidFill>
              </a:rPr>
              <a:t>Вот QR-код, который поможет вам вспомнить то, что вы узнали вчера.</a:t>
            </a:r>
          </a:p>
          <a:p>
            <a:endParaRPr lang="ru-RU" sz="20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5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47C6-1931-6252-1BE6-AD9D7A8ED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A980-1470-257B-4C20-E89A5684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46564"/>
            <a:ext cx="10944225" cy="1080120"/>
          </a:xfrm>
        </p:spPr>
        <p:txBody>
          <a:bodyPr/>
          <a:lstStyle/>
          <a:p>
            <a:r>
              <a:rPr lang="ru-RU" noProof="1"/>
              <a:t>Учебный обход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E0C2A-38C5-4CD7-5BF9-C341F8D5A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174</a:t>
            </a:fld>
            <a:endParaRPr lang="ru-RU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FFB59-723B-D6B0-8736-6398B09AD9A4}"/>
              </a:ext>
            </a:extLst>
          </p:cNvPr>
          <p:cNvSpPr txBox="1"/>
          <p:nvPr/>
        </p:nvSpPr>
        <p:spPr>
          <a:xfrm>
            <a:off x="623886" y="1626684"/>
            <a:ext cx="106566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noProof="1">
                <a:solidFill>
                  <a:schemeClr val="bg1"/>
                </a:solidFill>
              </a:rPr>
              <a:t>Создайте двухминутное видео для публикации в Telegram-группе DARYA SCAFFOLD – в чате Алматы ПРП 2026, в котором опишите, что ваш дизайн обучения делает для развития: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noProof="1">
                <a:solidFill>
                  <a:schemeClr val="bg1"/>
                </a:solidFill>
              </a:rPr>
              <a:t>18 преподавателей предметов ПОО из трёх разных колледжей (технологии, экономика, агрономия)</a:t>
            </a:r>
          </a:p>
          <a:p>
            <a:r>
              <a:rPr lang="ru-RU" sz="2500" noProof="1">
                <a:solidFill>
                  <a:schemeClr val="bg1"/>
                </a:solidFill>
              </a:rPr>
              <a:t>или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noProof="1">
                <a:solidFill>
                  <a:schemeClr val="bg1"/>
                </a:solidFill>
              </a:rPr>
              <a:t>15 мастеров производственного обучения и практических тренеров из колледжей ПОО и корпоративных учебных центров</a:t>
            </a:r>
          </a:p>
          <a:p>
            <a:r>
              <a:rPr lang="ru-RU" sz="2500" noProof="1">
                <a:solidFill>
                  <a:schemeClr val="bg1"/>
                </a:solidFill>
              </a:rPr>
              <a:t>Что они будут делать в ходе сессии и что узнают, поймут и улучшат в результате.</a:t>
            </a:r>
          </a:p>
        </p:txBody>
      </p:sp>
    </p:spTree>
    <p:extLst>
      <p:ext uri="{BB962C8B-B14F-4D97-AF65-F5344CB8AC3E}">
        <p14:creationId xmlns:p14="http://schemas.microsoft.com/office/powerpoint/2010/main" val="144201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29C5-13D7-BF6D-EE63-5DD89B05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Инструкции по созданию видео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FD937-B341-9892-06C7-EA9C750C3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175</a:t>
            </a:fld>
            <a:endParaRPr lang="ru-RU" noProof="1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1FBEC69-0BC3-B672-4E7C-4309777B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8" y="1412777"/>
            <a:ext cx="6858017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Критерии видео:</a:t>
            </a:r>
            <a:endParaRPr kumimoji="0" lang="ru-RU" sz="25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Не более 2 минут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Сосредоточено на результатах обучения (знания, навыки и понимание, полученные участником)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Коммуникация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Вовлечённость</a:t>
            </a:r>
          </a:p>
        </p:txBody>
      </p:sp>
    </p:spTree>
    <p:extLst>
      <p:ext uri="{BB962C8B-B14F-4D97-AF65-F5344CB8AC3E}">
        <p14:creationId xmlns:p14="http://schemas.microsoft.com/office/powerpoint/2010/main" val="192962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731E4A4-867F-1DB8-D32F-378665C3A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5317" y="685505"/>
            <a:ext cx="95874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noProof="1">
                <a:ln>
                  <a:noFill/>
                </a:ln>
                <a:effectLst/>
                <a:latin typeface="Arial" panose="020B0604020202020204" pitchFamily="34" charset="0"/>
              </a:rPr>
              <a:t>Критерии оценки презентации: впечатлите жюри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03C899D-08CC-2F0B-3A1C-D4A99D08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" y="1655626"/>
            <a:ext cx="10358748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500" b="1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Целевая аудитория</a:t>
            </a:r>
            <a:r>
              <a:rPr lang="ru-RU" sz="2500" noProof="1">
                <a:solidFill>
                  <a:schemeClr val="bg1"/>
                </a:solidFill>
              </a:rPr>
              <a:t>. </a:t>
            </a: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Соответствует потребностям профессионального развития целевой аудитории. С их точки зрения чётко отвечает на вопрос: «Я понимаю, почему это важно для меня, и знаю, что получу от участия».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5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500" b="1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Качество</a:t>
            </a:r>
            <a:r>
              <a:rPr lang="ru-RU" sz="2500" noProof="1">
                <a:solidFill>
                  <a:schemeClr val="bg1"/>
                </a:solidFill>
              </a:rPr>
              <a:t>. </a:t>
            </a: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Чётко демонстрирует не менее 3 индикаторов качества.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5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500" b="1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Подача, организация и коммуникация</a:t>
            </a:r>
            <a:r>
              <a:rPr kumimoji="0" lang="ru-RU" sz="25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Убедительный питч, ясно представленные материалы, соблюдение регламента.</a:t>
            </a:r>
          </a:p>
        </p:txBody>
      </p:sp>
    </p:spTree>
    <p:extLst>
      <p:ext uri="{BB962C8B-B14F-4D97-AF65-F5344CB8AC3E}">
        <p14:creationId xmlns:p14="http://schemas.microsoft.com/office/powerpoint/2010/main" val="297925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B98A02EA-485C-ECCC-D163-A24AB4196FB5}"/>
              </a:ext>
            </a:extLst>
          </p:cNvPr>
          <p:cNvSpPr/>
          <p:nvPr/>
        </p:nvSpPr>
        <p:spPr>
          <a:xfrm>
            <a:off x="670560" y="792480"/>
            <a:ext cx="109728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ОДНО, ЧТО ОБЪЕДИНЯЕТ ВСЕ ТРИ ГРУППЫ ПЕДАГОГОВ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859E9CD-E7BF-F310-F912-9217EFBDA2E6}"/>
              </a:ext>
            </a:extLst>
          </p:cNvPr>
          <p:cNvSpPr/>
          <p:nvPr/>
        </p:nvSpPr>
        <p:spPr>
          <a:xfrm>
            <a:off x="924026" y="1584713"/>
            <a:ext cx="10719335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933" b="1" i="1" noProof="1">
                <a:solidFill>
                  <a:srgbClr val="039AA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Все они приходят с одним обоснованным подозрением:</a:t>
            </a:r>
            <a:endParaRPr lang="ru-RU" sz="2933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8BAF2416-7ABB-B386-4C8A-EB149C614E58}"/>
              </a:ext>
            </a:extLst>
          </p:cNvPr>
          <p:cNvSpPr/>
          <p:nvPr/>
        </p:nvSpPr>
        <p:spPr>
          <a:xfrm>
            <a:off x="924026" y="2438153"/>
            <a:ext cx="10719335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3467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это профессиональное развитие педагогов будет как предыдущее,</a:t>
            </a:r>
            <a:endParaRPr lang="ru-RU" sz="3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DAABD5A5-FB58-5240-6F1D-0F3428212254}"/>
              </a:ext>
            </a:extLst>
          </p:cNvPr>
          <p:cNvSpPr/>
          <p:nvPr/>
        </p:nvSpPr>
        <p:spPr>
          <a:xfrm>
            <a:off x="924026" y="3809753"/>
            <a:ext cx="10719335" cy="1219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867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Ваша задача в первые пять минут — разрушить это подозрение — не заявляя о своей непохожести, а будучи демонстративно иными с самого первого задания.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E912C65B-1B22-A5C9-D99E-6939B85CFABF}"/>
              </a:ext>
            </a:extLst>
          </p:cNvPr>
          <p:cNvSpPr/>
          <p:nvPr/>
        </p:nvSpPr>
        <p:spPr>
          <a:xfrm>
            <a:off x="654178" y="1584714"/>
            <a:ext cx="128677" cy="2894244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</p:spTree>
    <p:extLst>
      <p:ext uri="{BB962C8B-B14F-4D97-AF65-F5344CB8AC3E}">
        <p14:creationId xmlns:p14="http://schemas.microsoft.com/office/powerpoint/2010/main" val="3022155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82E5F-ACF8-AE6E-460B-9CBC082D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178604"/>
            <a:ext cx="7815651" cy="1080120"/>
          </a:xfrm>
        </p:spPr>
        <p:txBody>
          <a:bodyPr/>
          <a:lstStyle/>
          <a:p>
            <a:r>
              <a:rPr lang="ru-RU" noProof="1"/>
              <a:t>Ролевая игра по стоп-кадром</a:t>
            </a: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BE4E2C8D-5F23-5E0A-46E9-DF60B7E2E426}"/>
              </a:ext>
            </a:extLst>
          </p:cNvPr>
          <p:cNvSpPr/>
          <p:nvPr/>
        </p:nvSpPr>
        <p:spPr>
          <a:xfrm>
            <a:off x="635317" y="1418409"/>
            <a:ext cx="5547360" cy="1584960"/>
          </a:xfrm>
          <a:prstGeom prst="rect">
            <a:avLst/>
          </a:prstGeom>
          <a:solidFill>
            <a:srgbClr val="D6F0F3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C4D20BD-6465-D283-704A-26958BC7B1AE}"/>
              </a:ext>
            </a:extLst>
          </p:cNvPr>
          <p:cNvSpPr/>
          <p:nvPr/>
        </p:nvSpPr>
        <p:spPr>
          <a:xfrm>
            <a:off x="879157" y="1540329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ПЕРЕЖИВИТЕ ЭТО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9B0F2BC-9E8F-8F6D-9AB3-55C1AB16593D}"/>
              </a:ext>
            </a:extLst>
          </p:cNvPr>
          <p:cNvSpPr/>
          <p:nvPr/>
        </p:nvSpPr>
        <p:spPr>
          <a:xfrm>
            <a:off x="879157" y="1906089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Как участник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63482523-C069-386F-EA9E-88148371FB67}"/>
              </a:ext>
            </a:extLst>
          </p:cNvPr>
          <p:cNvSpPr/>
          <p:nvPr/>
        </p:nvSpPr>
        <p:spPr>
          <a:xfrm>
            <a:off x="879157" y="2332809"/>
            <a:ext cx="512064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Обратите внимание на то, что вы чувствуете, чему сопротивляетесь, что вас привлекает.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C4ABFC1-3843-E428-F97B-CF03AF02BB1D}"/>
              </a:ext>
            </a:extLst>
          </p:cNvPr>
          <p:cNvSpPr/>
          <p:nvPr/>
        </p:nvSpPr>
        <p:spPr>
          <a:xfrm>
            <a:off x="6548437" y="1418409"/>
            <a:ext cx="5547360" cy="1584960"/>
          </a:xfrm>
          <a:prstGeom prst="rect">
            <a:avLst/>
          </a:prstGeom>
          <a:solidFill>
            <a:srgbClr val="FDF3DC"/>
          </a:solidFill>
          <a:ln w="1016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5192087-704E-1342-39E3-DA9A38CF78D1}"/>
              </a:ext>
            </a:extLst>
          </p:cNvPr>
          <p:cNvSpPr/>
          <p:nvPr/>
        </p:nvSpPr>
        <p:spPr>
          <a:xfrm>
            <a:off x="6792277" y="1437662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67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НАБЛЮДАЙТЕ ЗА ЭТИМ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D777B76-5FE6-9372-5D59-F46F38694DCD}"/>
              </a:ext>
            </a:extLst>
          </p:cNvPr>
          <p:cNvSpPr/>
          <p:nvPr/>
        </p:nvSpPr>
        <p:spPr>
          <a:xfrm>
            <a:off x="6792277" y="1803422"/>
            <a:ext cx="5120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Как фасилитатор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C1E25BEC-046A-15E9-C3D3-13872990A301}"/>
              </a:ext>
            </a:extLst>
          </p:cNvPr>
          <p:cNvSpPr/>
          <p:nvPr/>
        </p:nvSpPr>
        <p:spPr>
          <a:xfrm>
            <a:off x="6792277" y="2230142"/>
            <a:ext cx="5120640" cy="609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Обратите внимание на решения фасилитатора — и какой принцип или карточку SCAFFOLD каждое из них отражает.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D3D84092-E60F-FD1C-F39C-141B32EAB668}"/>
              </a:ext>
            </a:extLst>
          </p:cNvPr>
          <p:cNvSpPr/>
          <p:nvPr/>
        </p:nvSpPr>
        <p:spPr>
          <a:xfrm>
            <a:off x="635317" y="3247209"/>
            <a:ext cx="11460480" cy="1889760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85DD822-6B2F-AE58-18DF-3539DDC7DA65}"/>
              </a:ext>
            </a:extLst>
          </p:cNvPr>
          <p:cNvSpPr/>
          <p:nvPr/>
        </p:nvSpPr>
        <p:spPr>
          <a:xfrm>
            <a:off x="879157" y="3280737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67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ВАША КАРТОЧКА НАБЛЮДЕНИЯ — пять вопросов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33300432-F31E-CF1C-919C-4E96DB186299}"/>
              </a:ext>
            </a:extLst>
          </p:cNvPr>
          <p:cNvSpPr/>
          <p:nvPr/>
        </p:nvSpPr>
        <p:spPr>
          <a:xfrm>
            <a:off x="940117" y="3759273"/>
            <a:ext cx="3657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1.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7F0451A1-489C-F010-FF57-D6A07A4C6C23}"/>
              </a:ext>
            </a:extLst>
          </p:cNvPr>
          <p:cNvSpPr/>
          <p:nvPr/>
        </p:nvSpPr>
        <p:spPr>
          <a:xfrm>
            <a:off x="1366837" y="3701361"/>
            <a:ext cx="10607040" cy="2682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делает фасилитатор в первые 3 минуты? Какой принцип активен?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F2A7AB64-E51B-18EC-C070-F80CF8F8DF81}"/>
              </a:ext>
            </a:extLst>
          </p:cNvPr>
          <p:cNvSpPr/>
          <p:nvPr/>
        </p:nvSpPr>
        <p:spPr>
          <a:xfrm>
            <a:off x="940117" y="4027497"/>
            <a:ext cx="3657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2.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8320BDF9-6275-7F85-6A5B-80D19169AF06}"/>
              </a:ext>
            </a:extLst>
          </p:cNvPr>
          <p:cNvSpPr/>
          <p:nvPr/>
        </p:nvSpPr>
        <p:spPr>
          <a:xfrm>
            <a:off x="1366837" y="3969585"/>
            <a:ext cx="10607040" cy="2682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Каково первое активное задание? Какой индикатор качества оно адресует?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34E1D261-B623-DCE6-0F3A-9C3DA96979CB}"/>
              </a:ext>
            </a:extLst>
          </p:cNvPr>
          <p:cNvSpPr/>
          <p:nvPr/>
        </p:nvSpPr>
        <p:spPr>
          <a:xfrm>
            <a:off x="940117" y="4295721"/>
            <a:ext cx="3657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3.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1FA357F1-1529-B66C-0D91-2C054F73229E}"/>
              </a:ext>
            </a:extLst>
          </p:cNvPr>
          <p:cNvSpPr/>
          <p:nvPr/>
        </p:nvSpPr>
        <p:spPr>
          <a:xfrm>
            <a:off x="1366837" y="4237809"/>
            <a:ext cx="10607040" cy="2682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фасилитация ощущается плавной — и почему?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94F13394-7616-40FB-E120-08DF4642E6C3}"/>
              </a:ext>
            </a:extLst>
          </p:cNvPr>
          <p:cNvSpPr/>
          <p:nvPr/>
        </p:nvSpPr>
        <p:spPr>
          <a:xfrm>
            <a:off x="940117" y="4563945"/>
            <a:ext cx="3657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4.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49062E9D-2A2A-53D0-25F9-AEC7144D30F7}"/>
              </a:ext>
            </a:extLst>
          </p:cNvPr>
          <p:cNvSpPr/>
          <p:nvPr/>
        </p:nvSpPr>
        <p:spPr>
          <a:xfrm>
            <a:off x="1366837" y="4506033"/>
            <a:ext cx="10607040" cy="2682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что-то не вполне срабатывает — и что бы вы сделали иначе?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2C23EF4C-2373-0981-47CF-4E89EA773AFA}"/>
              </a:ext>
            </a:extLst>
          </p:cNvPr>
          <p:cNvSpPr/>
          <p:nvPr/>
        </p:nvSpPr>
        <p:spPr>
          <a:xfrm>
            <a:off x="940117" y="4832169"/>
            <a:ext cx="3657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67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5.</a:t>
            </a:r>
            <a:endParaRPr lang="ru-RU" sz="12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595D92FB-0F36-FF4A-C446-B7A7CB63DC1F}"/>
              </a:ext>
            </a:extLst>
          </p:cNvPr>
          <p:cNvSpPr/>
          <p:nvPr/>
        </p:nvSpPr>
        <p:spPr>
          <a:xfrm>
            <a:off x="1366837" y="4774257"/>
            <a:ext cx="10607040" cy="2682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 этот вызов выглядел бы по-другому для группы педагогов в ВАШЕМ задании?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6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2A950-0BC5-5DD3-4478-1ADEFE91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99793"/>
            <a:ext cx="10944225" cy="1080120"/>
          </a:xfrm>
        </p:spPr>
        <p:txBody>
          <a:bodyPr>
            <a:normAutofit/>
          </a:bodyPr>
          <a:lstStyle/>
          <a:p>
            <a:r>
              <a:rPr lang="ru-RU" sz="4000" noProof="1"/>
              <a:t>Переживайте это. Наблюдайте за этим.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8D75B392-0C6C-153E-AF9D-3A2C0470AA5F}"/>
              </a:ext>
            </a:extLst>
          </p:cNvPr>
          <p:cNvSpPr/>
          <p:nvPr/>
        </p:nvSpPr>
        <p:spPr>
          <a:xfrm>
            <a:off x="595312" y="2403468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3200" b="1" noProof="1">
                <a:solidFill>
                  <a:srgbClr val="039AA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Метод обучения 4.4  ·  Кооперативное обучение</a:t>
            </a:r>
            <a:endParaRPr lang="ru-RU" sz="32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6">
            <a:extLst>
              <a:ext uri="{FF2B5EF4-FFF2-40B4-BE49-F238E27FC236}">
                <a16:creationId xmlns:a16="http://schemas.microsoft.com/office/drawing/2014/main" id="{78BA8B74-8157-8140-2511-A67A396D348B}"/>
              </a:ext>
            </a:extLst>
          </p:cNvPr>
          <p:cNvSpPr/>
          <p:nvPr/>
        </p:nvSpPr>
        <p:spPr>
          <a:xfrm>
            <a:off x="595312" y="3418213"/>
            <a:ext cx="109728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133" i="1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Нацелено на две компетенции LifeComp  ·  18 преподавателей ПОО, встречающихся между учебными заведениями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B474DA06-535F-6EB9-194A-15E2917535CC}"/>
              </a:ext>
            </a:extLst>
          </p:cNvPr>
          <p:cNvSpPr/>
          <p:nvPr/>
        </p:nvSpPr>
        <p:spPr>
          <a:xfrm>
            <a:off x="595312" y="4371999"/>
            <a:ext cx="109728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2133" i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Заполняйте карточку наблюдения по ходу демонстрации — не ждите её окончания.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89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113F-3676-1B96-16CD-8F1AB5EA7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77952"/>
            <a:ext cx="11556683" cy="1080120"/>
          </a:xfrm>
        </p:spPr>
        <p:txBody>
          <a:bodyPr>
            <a:normAutofit fontScale="90000"/>
          </a:bodyPr>
          <a:lstStyle/>
          <a:p>
            <a:r>
              <a:rPr lang="ru-RU" noProof="1"/>
              <a:t>Четыре недоказанных утверждения </a:t>
            </a:r>
            <a:br>
              <a:rPr lang="ru-RU" noProof="1"/>
            </a:br>
            <a:r>
              <a:rPr lang="ru-RU" noProof="1">
                <a:latin typeface="Arial" panose="020B0604020202020204" pitchFamily="34" charset="0"/>
              </a:rPr>
              <a:t>Почему эти четыре тезиса звучат убедительно — и что на самом деле показывают данные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22E4ED2E-5C94-E727-82D9-BDFD6F07E8E4}"/>
              </a:ext>
            </a:extLst>
          </p:cNvPr>
          <p:cNvSpPr/>
          <p:nvPr/>
        </p:nvSpPr>
        <p:spPr>
          <a:xfrm>
            <a:off x="365760" y="1681657"/>
            <a:ext cx="3535680" cy="390144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EC0C4ADB-D0BA-C248-143A-496F57272CFF}"/>
              </a:ext>
            </a:extLst>
          </p:cNvPr>
          <p:cNvSpPr/>
          <p:nvPr/>
        </p:nvSpPr>
        <p:spPr>
          <a:xfrm>
            <a:off x="548640" y="1681657"/>
            <a:ext cx="31699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ТЕЗИС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5">
            <a:extLst>
              <a:ext uri="{FF2B5EF4-FFF2-40B4-BE49-F238E27FC236}">
                <a16:creationId xmlns:a16="http://schemas.microsoft.com/office/drawing/2014/main" id="{4C2721F9-CF21-F65E-C4F8-90333F10C155}"/>
              </a:ext>
            </a:extLst>
          </p:cNvPr>
          <p:cNvSpPr/>
          <p:nvPr/>
        </p:nvSpPr>
        <p:spPr>
          <a:xfrm>
            <a:off x="4023360" y="1681657"/>
            <a:ext cx="3535680" cy="390144"/>
          </a:xfrm>
          <a:prstGeom prst="rect">
            <a:avLst/>
          </a:prstGeom>
          <a:solidFill>
            <a:srgbClr val="002060"/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EE4C3321-3C27-F5E7-D32D-08883D66EA89}"/>
              </a:ext>
            </a:extLst>
          </p:cNvPr>
          <p:cNvSpPr/>
          <p:nvPr/>
        </p:nvSpPr>
        <p:spPr>
          <a:xfrm>
            <a:off x="4206240" y="1681657"/>
            <a:ext cx="31699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ПОЧЕМУ ЭТО ЗВУЧИТ ПРАВДОПОДОБНО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4E6199F7-5934-6C40-EF1F-70E87DEE600E}"/>
              </a:ext>
            </a:extLst>
          </p:cNvPr>
          <p:cNvSpPr/>
          <p:nvPr/>
        </p:nvSpPr>
        <p:spPr>
          <a:xfrm>
            <a:off x="7680960" y="1681657"/>
            <a:ext cx="4145280" cy="390144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8D96FF64-BFE9-D074-345E-70319A242F6E}"/>
              </a:ext>
            </a:extLst>
          </p:cNvPr>
          <p:cNvSpPr/>
          <p:nvPr/>
        </p:nvSpPr>
        <p:spPr>
          <a:xfrm>
            <a:off x="7863840" y="1681657"/>
            <a:ext cx="37795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267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ПОКАЗЫВАЮТ ДАННЫЕ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9">
            <a:extLst>
              <a:ext uri="{FF2B5EF4-FFF2-40B4-BE49-F238E27FC236}">
                <a16:creationId xmlns:a16="http://schemas.microsoft.com/office/drawing/2014/main" id="{930B35F9-1668-EB6B-488E-7822C23E575C}"/>
              </a:ext>
            </a:extLst>
          </p:cNvPr>
          <p:cNvSpPr/>
          <p:nvPr/>
        </p:nvSpPr>
        <p:spPr>
          <a:xfrm>
            <a:off x="365760" y="2071801"/>
            <a:ext cx="3535680" cy="1146048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56E2844D-63A8-277A-B89B-2B27F880F1C9}"/>
              </a:ext>
            </a:extLst>
          </p:cNvPr>
          <p:cNvSpPr/>
          <p:nvPr/>
        </p:nvSpPr>
        <p:spPr>
          <a:xfrm>
            <a:off x="365760" y="2071801"/>
            <a:ext cx="73152" cy="114604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D81A4B45-D84C-8D4B-B24E-5DB931FA9EEB}"/>
              </a:ext>
            </a:extLst>
          </p:cNvPr>
          <p:cNvSpPr/>
          <p:nvPr/>
        </p:nvSpPr>
        <p:spPr>
          <a:xfrm>
            <a:off x="585216" y="2132761"/>
            <a:ext cx="31943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Педагоги, которые с энтузиазмом относятся к программе профессионального развития педагогов, всегда переносят полученные знания в свою практику.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2">
            <a:extLst>
              <a:ext uri="{FF2B5EF4-FFF2-40B4-BE49-F238E27FC236}">
                <a16:creationId xmlns:a16="http://schemas.microsoft.com/office/drawing/2014/main" id="{052411C7-ABE7-E09A-561F-FD26274AB389}"/>
              </a:ext>
            </a:extLst>
          </p:cNvPr>
          <p:cNvSpPr/>
          <p:nvPr/>
        </p:nvSpPr>
        <p:spPr>
          <a:xfrm>
            <a:off x="4023360" y="2071801"/>
            <a:ext cx="3535680" cy="1146048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80679E74-142A-0DAF-AF4D-E17477E73AFD}"/>
              </a:ext>
            </a:extLst>
          </p:cNvPr>
          <p:cNvSpPr/>
          <p:nvPr/>
        </p:nvSpPr>
        <p:spPr>
          <a:xfrm>
            <a:off x="4206240" y="2132761"/>
            <a:ext cx="3169920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Энтузиазм в конце сессии воспринимается как свидетельство того, что обучение состоялось. Довольные участники выглядят как успешные участники.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4">
            <a:extLst>
              <a:ext uri="{FF2B5EF4-FFF2-40B4-BE49-F238E27FC236}">
                <a16:creationId xmlns:a16="http://schemas.microsoft.com/office/drawing/2014/main" id="{706B82A5-D246-F3BA-F916-CD53B08229E9}"/>
              </a:ext>
            </a:extLst>
          </p:cNvPr>
          <p:cNvSpPr/>
          <p:nvPr/>
        </p:nvSpPr>
        <p:spPr>
          <a:xfrm>
            <a:off x="7680960" y="2071801"/>
            <a:ext cx="4145280" cy="1146048"/>
          </a:xfrm>
          <a:prstGeom prst="rect">
            <a:avLst/>
          </a:prstGeom>
          <a:solidFill>
            <a:srgbClr val="F7FAFB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9F61E9D4-1F78-6A5F-4B5D-2092DCD07F1A}"/>
              </a:ext>
            </a:extLst>
          </p:cNvPr>
          <p:cNvSpPr/>
          <p:nvPr/>
        </p:nvSpPr>
        <p:spPr>
          <a:xfrm>
            <a:off x="7680960" y="2071801"/>
            <a:ext cx="73152" cy="1146048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BBD8C11B-E449-63AA-3876-05A491428C0C}"/>
              </a:ext>
            </a:extLst>
          </p:cNvPr>
          <p:cNvSpPr/>
          <p:nvPr/>
        </p:nvSpPr>
        <p:spPr>
          <a:xfrm>
            <a:off x="7900416" y="2132761"/>
            <a:ext cx="38039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0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Энтузиазм предсказывает удовлетворённость — но не изменение поведения. Перенос знаний в практику требует применения в классе, диалога с коллегами и времени. Без этих структурных элементов даже мотивированные педагоги возвращаются к привычной практике.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7">
            <a:extLst>
              <a:ext uri="{FF2B5EF4-FFF2-40B4-BE49-F238E27FC236}">
                <a16:creationId xmlns:a16="http://schemas.microsoft.com/office/drawing/2014/main" id="{5C48C1AA-1609-82F5-B22A-1347B8F087A2}"/>
              </a:ext>
            </a:extLst>
          </p:cNvPr>
          <p:cNvSpPr/>
          <p:nvPr/>
        </p:nvSpPr>
        <p:spPr>
          <a:xfrm>
            <a:off x="365760" y="3242233"/>
            <a:ext cx="3535680" cy="1146048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8">
            <a:extLst>
              <a:ext uri="{FF2B5EF4-FFF2-40B4-BE49-F238E27FC236}">
                <a16:creationId xmlns:a16="http://schemas.microsoft.com/office/drawing/2014/main" id="{BA79121E-DC66-1858-602B-B1D996CBA75C}"/>
              </a:ext>
            </a:extLst>
          </p:cNvPr>
          <p:cNvSpPr/>
          <p:nvPr/>
        </p:nvSpPr>
        <p:spPr>
          <a:xfrm>
            <a:off x="365760" y="3242233"/>
            <a:ext cx="73152" cy="114604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9">
            <a:extLst>
              <a:ext uri="{FF2B5EF4-FFF2-40B4-BE49-F238E27FC236}">
                <a16:creationId xmlns:a16="http://schemas.microsoft.com/office/drawing/2014/main" id="{9CA42019-2226-3F76-5A33-A8D62A275E09}"/>
              </a:ext>
            </a:extLst>
          </p:cNvPr>
          <p:cNvSpPr/>
          <p:nvPr/>
        </p:nvSpPr>
        <p:spPr>
          <a:xfrm>
            <a:off x="585216" y="3303193"/>
            <a:ext cx="31943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Сертификат об окончании — надёжный индикатор того, что профессиональное обучение состоялось.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20">
            <a:extLst>
              <a:ext uri="{FF2B5EF4-FFF2-40B4-BE49-F238E27FC236}">
                <a16:creationId xmlns:a16="http://schemas.microsoft.com/office/drawing/2014/main" id="{D997F892-3E37-1E38-A554-A9E5CA686DD2}"/>
              </a:ext>
            </a:extLst>
          </p:cNvPr>
          <p:cNvSpPr/>
          <p:nvPr/>
        </p:nvSpPr>
        <p:spPr>
          <a:xfrm>
            <a:off x="4023360" y="3242233"/>
            <a:ext cx="3535680" cy="1146048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9769FF5D-40E5-DE30-B850-7C0C9E872BEE}"/>
              </a:ext>
            </a:extLst>
          </p:cNvPr>
          <p:cNvSpPr/>
          <p:nvPr/>
        </p:nvSpPr>
        <p:spPr>
          <a:xfrm>
            <a:off x="4206240" y="3303193"/>
            <a:ext cx="3169920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Сертификация — наиболее видимый результат систем профессионального развития педагогов. Администраторы, министерства и педагоги воспринимают её как индикатор обучения.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2">
            <a:extLst>
              <a:ext uri="{FF2B5EF4-FFF2-40B4-BE49-F238E27FC236}">
                <a16:creationId xmlns:a16="http://schemas.microsoft.com/office/drawing/2014/main" id="{E3A192D9-4FDF-9F92-1050-8F02FDFAF277}"/>
              </a:ext>
            </a:extLst>
          </p:cNvPr>
          <p:cNvSpPr/>
          <p:nvPr/>
        </p:nvSpPr>
        <p:spPr>
          <a:xfrm>
            <a:off x="7680960" y="3242233"/>
            <a:ext cx="4145280" cy="1146048"/>
          </a:xfrm>
          <a:prstGeom prst="rect">
            <a:avLst/>
          </a:prstGeom>
          <a:solidFill>
            <a:srgbClr val="D6F0F3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BB478876-C08E-BB27-A5B8-3E35F44B596A}"/>
              </a:ext>
            </a:extLst>
          </p:cNvPr>
          <p:cNvSpPr/>
          <p:nvPr/>
        </p:nvSpPr>
        <p:spPr>
          <a:xfrm>
            <a:off x="7680960" y="3242233"/>
            <a:ext cx="73152" cy="1146048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59EBAAC1-9CDF-BC1D-9EC3-B80F0B1C8021}"/>
              </a:ext>
            </a:extLst>
          </p:cNvPr>
          <p:cNvSpPr/>
          <p:nvPr/>
        </p:nvSpPr>
        <p:spPr>
          <a:xfrm>
            <a:off x="7900416" y="3303193"/>
            <a:ext cx="38039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0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Сертификаты фиксируют посещаемость, а не обучение. Завершение курса означает лишь присутствие в аудитории. Свидетельством изменения практики служат наблюдение, последующее сопровождение или артефакты, созданные участниками в ходе применения полученного в классе.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5">
            <a:extLst>
              <a:ext uri="{FF2B5EF4-FFF2-40B4-BE49-F238E27FC236}">
                <a16:creationId xmlns:a16="http://schemas.microsoft.com/office/drawing/2014/main" id="{31631FAB-468E-2931-90CE-F2CFB63CF128}"/>
              </a:ext>
            </a:extLst>
          </p:cNvPr>
          <p:cNvSpPr/>
          <p:nvPr/>
        </p:nvSpPr>
        <p:spPr>
          <a:xfrm>
            <a:off x="365760" y="4412665"/>
            <a:ext cx="3535680" cy="1146048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6">
            <a:extLst>
              <a:ext uri="{FF2B5EF4-FFF2-40B4-BE49-F238E27FC236}">
                <a16:creationId xmlns:a16="http://schemas.microsoft.com/office/drawing/2014/main" id="{57441EF1-E6FC-5935-0182-9EB346A417F1}"/>
              </a:ext>
            </a:extLst>
          </p:cNvPr>
          <p:cNvSpPr/>
          <p:nvPr/>
        </p:nvSpPr>
        <p:spPr>
          <a:xfrm>
            <a:off x="365760" y="4412665"/>
            <a:ext cx="73152" cy="114604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26A573F5-C716-9787-E326-A46878D4C3CD}"/>
              </a:ext>
            </a:extLst>
          </p:cNvPr>
          <p:cNvSpPr/>
          <p:nvPr/>
        </p:nvSpPr>
        <p:spPr>
          <a:xfrm>
            <a:off x="585216" y="4473625"/>
            <a:ext cx="31943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Наиболее опытным педагогам требуется меньше профессионального развития педагогов, чем начинающим.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8">
            <a:extLst>
              <a:ext uri="{FF2B5EF4-FFF2-40B4-BE49-F238E27FC236}">
                <a16:creationId xmlns:a16="http://schemas.microsoft.com/office/drawing/2014/main" id="{993FBE0B-035B-F38A-E27D-4459D950DEED}"/>
              </a:ext>
            </a:extLst>
          </p:cNvPr>
          <p:cNvSpPr/>
          <p:nvPr/>
        </p:nvSpPr>
        <p:spPr>
          <a:xfrm>
            <a:off x="4023360" y="4412665"/>
            <a:ext cx="3535680" cy="1146048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9">
            <a:extLst>
              <a:ext uri="{FF2B5EF4-FFF2-40B4-BE49-F238E27FC236}">
                <a16:creationId xmlns:a16="http://schemas.microsoft.com/office/drawing/2014/main" id="{59804642-645C-014B-49EB-BCF698D71AA3}"/>
              </a:ext>
            </a:extLst>
          </p:cNvPr>
          <p:cNvSpPr/>
          <p:nvPr/>
        </p:nvSpPr>
        <p:spPr>
          <a:xfrm>
            <a:off x="4206240" y="4473625"/>
            <a:ext cx="3169920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Опыт воспринимается как мастерство. Кажется очевидным, что начинающим педагогам есть чему учиться, — и обучать людей с меньшим стажем дешевле.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30">
            <a:extLst>
              <a:ext uri="{FF2B5EF4-FFF2-40B4-BE49-F238E27FC236}">
                <a16:creationId xmlns:a16="http://schemas.microsoft.com/office/drawing/2014/main" id="{0F74F905-B994-CB00-8442-7F080B4EA1E8}"/>
              </a:ext>
            </a:extLst>
          </p:cNvPr>
          <p:cNvSpPr/>
          <p:nvPr/>
        </p:nvSpPr>
        <p:spPr>
          <a:xfrm>
            <a:off x="7680960" y="4412665"/>
            <a:ext cx="4145280" cy="1146048"/>
          </a:xfrm>
          <a:prstGeom prst="rect">
            <a:avLst/>
          </a:prstGeom>
          <a:solidFill>
            <a:srgbClr val="F7FAFB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1">
            <a:extLst>
              <a:ext uri="{FF2B5EF4-FFF2-40B4-BE49-F238E27FC236}">
                <a16:creationId xmlns:a16="http://schemas.microsoft.com/office/drawing/2014/main" id="{8546A35B-52A3-2D54-C936-1DA3B5123349}"/>
              </a:ext>
            </a:extLst>
          </p:cNvPr>
          <p:cNvSpPr/>
          <p:nvPr/>
        </p:nvSpPr>
        <p:spPr>
          <a:xfrm>
            <a:off x="7680960" y="4412665"/>
            <a:ext cx="73152" cy="1146048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2">
            <a:extLst>
              <a:ext uri="{FF2B5EF4-FFF2-40B4-BE49-F238E27FC236}">
                <a16:creationId xmlns:a16="http://schemas.microsoft.com/office/drawing/2014/main" id="{8CE123AD-293D-29D9-7FF1-34C9DF62108C}"/>
              </a:ext>
            </a:extLst>
          </p:cNvPr>
          <p:cNvSpPr/>
          <p:nvPr/>
        </p:nvSpPr>
        <p:spPr>
          <a:xfrm>
            <a:off x="7900416" y="4473625"/>
            <a:ext cx="38039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0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Опыт и эффективность — разные вещи. Педагоги с большим стажем нередко сталкиваются с наиболее острыми разрывами между сложившейся практикой и новыми требованиями — новыми программами, новыми группами обучающихся, новыми технологиями. Потребность меняется, но не исчезает.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33">
            <a:extLst>
              <a:ext uri="{FF2B5EF4-FFF2-40B4-BE49-F238E27FC236}">
                <a16:creationId xmlns:a16="http://schemas.microsoft.com/office/drawing/2014/main" id="{DB65ABFD-F929-CC77-0891-6AB8E5D42FB9}"/>
              </a:ext>
            </a:extLst>
          </p:cNvPr>
          <p:cNvSpPr/>
          <p:nvPr/>
        </p:nvSpPr>
        <p:spPr>
          <a:xfrm>
            <a:off x="365760" y="5583097"/>
            <a:ext cx="3535680" cy="1146048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4">
            <a:extLst>
              <a:ext uri="{FF2B5EF4-FFF2-40B4-BE49-F238E27FC236}">
                <a16:creationId xmlns:a16="http://schemas.microsoft.com/office/drawing/2014/main" id="{A55BDD28-0B28-7445-BF6D-5530E48FBF11}"/>
              </a:ext>
            </a:extLst>
          </p:cNvPr>
          <p:cNvSpPr/>
          <p:nvPr/>
        </p:nvSpPr>
        <p:spPr>
          <a:xfrm>
            <a:off x="365760" y="5583097"/>
            <a:ext cx="73152" cy="114604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35">
            <a:extLst>
              <a:ext uri="{FF2B5EF4-FFF2-40B4-BE49-F238E27FC236}">
                <a16:creationId xmlns:a16="http://schemas.microsoft.com/office/drawing/2014/main" id="{2E1FC2E3-6D22-8360-8741-637B9AF2FAC0}"/>
              </a:ext>
            </a:extLst>
          </p:cNvPr>
          <p:cNvSpPr/>
          <p:nvPr/>
        </p:nvSpPr>
        <p:spPr>
          <a:xfrm>
            <a:off x="585216" y="5644057"/>
            <a:ext cx="31943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Онлайн-профессиональное развитие педагогов по своей природе менее эффективно, чем очное.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6">
            <a:extLst>
              <a:ext uri="{FF2B5EF4-FFF2-40B4-BE49-F238E27FC236}">
                <a16:creationId xmlns:a16="http://schemas.microsoft.com/office/drawing/2014/main" id="{1BF336B4-72D3-873C-29A5-8AB71ACB1669}"/>
              </a:ext>
            </a:extLst>
          </p:cNvPr>
          <p:cNvSpPr/>
          <p:nvPr/>
        </p:nvSpPr>
        <p:spPr>
          <a:xfrm>
            <a:off x="4023360" y="5583097"/>
            <a:ext cx="3535680" cy="1146048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37">
            <a:extLst>
              <a:ext uri="{FF2B5EF4-FFF2-40B4-BE49-F238E27FC236}">
                <a16:creationId xmlns:a16="http://schemas.microsoft.com/office/drawing/2014/main" id="{93B2D864-ED3B-30D7-58D2-5F8AB7DF373A}"/>
              </a:ext>
            </a:extLst>
          </p:cNvPr>
          <p:cNvSpPr/>
          <p:nvPr/>
        </p:nvSpPr>
        <p:spPr>
          <a:xfrm>
            <a:off x="4206240" y="5644057"/>
            <a:ext cx="3169920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Многие помнят ранние форматы онлайн-профессионального развития педагогов как поверхностные и пассивные — вебинары с выключенной камерой, автоматически выдаваемые сертификаты.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38">
            <a:extLst>
              <a:ext uri="{FF2B5EF4-FFF2-40B4-BE49-F238E27FC236}">
                <a16:creationId xmlns:a16="http://schemas.microsoft.com/office/drawing/2014/main" id="{0352E6FF-4FB9-DCF5-68F1-017C0F5C801B}"/>
              </a:ext>
            </a:extLst>
          </p:cNvPr>
          <p:cNvSpPr/>
          <p:nvPr/>
        </p:nvSpPr>
        <p:spPr>
          <a:xfrm>
            <a:off x="7680960" y="5583097"/>
            <a:ext cx="4145280" cy="1146048"/>
          </a:xfrm>
          <a:prstGeom prst="rect">
            <a:avLst/>
          </a:prstGeom>
          <a:solidFill>
            <a:srgbClr val="D6F0F3"/>
          </a:solidFill>
          <a:ln w="1016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9">
            <a:extLst>
              <a:ext uri="{FF2B5EF4-FFF2-40B4-BE49-F238E27FC236}">
                <a16:creationId xmlns:a16="http://schemas.microsoft.com/office/drawing/2014/main" id="{A8D3247C-AB0D-807F-A385-F63445940B27}"/>
              </a:ext>
            </a:extLst>
          </p:cNvPr>
          <p:cNvSpPr/>
          <p:nvPr/>
        </p:nvSpPr>
        <p:spPr>
          <a:xfrm>
            <a:off x="7680960" y="5583097"/>
            <a:ext cx="73152" cy="1146048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40">
            <a:extLst>
              <a:ext uri="{FF2B5EF4-FFF2-40B4-BE49-F238E27FC236}">
                <a16:creationId xmlns:a16="http://schemas.microsoft.com/office/drawing/2014/main" id="{7B7BB351-C67C-6F9D-F111-E9FA7BE4421B}"/>
              </a:ext>
            </a:extLst>
          </p:cNvPr>
          <p:cNvSpPr/>
          <p:nvPr/>
        </p:nvSpPr>
        <p:spPr>
          <a:xfrm>
            <a:off x="7900416" y="5644057"/>
            <a:ext cx="3803904" cy="10241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0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Формат — не определяющий фактор. Важно, является ли профессиональное развитие педагогов активным, устойчивым, связанным с практикой и подкреплённым диалогом с коллегами. Хорошо спроектированное онлайн-обучение превосходит плохо спроектированное очное. Главное — решения по дизайну, а не канал доставки.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3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40B97C-D8CA-8562-A234-35ACD8CD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Разбор: Три вопроса — по порядку </a:t>
            </a: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E4918732-ADFC-18A3-CCF3-A15D4229148C}"/>
              </a:ext>
            </a:extLst>
          </p:cNvPr>
          <p:cNvSpPr/>
          <p:nvPr/>
        </p:nvSpPr>
        <p:spPr>
          <a:xfrm>
            <a:off x="635317" y="1502564"/>
            <a:ext cx="10871739" cy="82905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EC955FE1-6EC1-3E6D-D8CC-96FC70FB1D8D}"/>
              </a:ext>
            </a:extLst>
          </p:cNvPr>
          <p:cNvSpPr/>
          <p:nvPr/>
        </p:nvSpPr>
        <p:spPr>
          <a:xfrm>
            <a:off x="818197" y="1673252"/>
            <a:ext cx="462627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D1A599BD-5E6D-8E97-966C-108067B9EA35}"/>
              </a:ext>
            </a:extLst>
          </p:cNvPr>
          <p:cNvSpPr/>
          <p:nvPr/>
        </p:nvSpPr>
        <p:spPr>
          <a:xfrm>
            <a:off x="818197" y="1673252"/>
            <a:ext cx="462627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1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09C44A10-37D4-1090-C4A1-08019FC2C965}"/>
              </a:ext>
            </a:extLst>
          </p:cNvPr>
          <p:cNvSpPr/>
          <p:nvPr/>
        </p:nvSpPr>
        <p:spPr>
          <a:xfrm>
            <a:off x="1488758" y="1575716"/>
            <a:ext cx="983082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вы заметили как УЧАСТНИК?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1587830C-C255-8D40-CD21-0794FCFFF9A6}"/>
              </a:ext>
            </a:extLst>
          </p:cNvPr>
          <p:cNvSpPr/>
          <p:nvPr/>
        </p:nvSpPr>
        <p:spPr>
          <a:xfrm>
            <a:off x="1488758" y="1917092"/>
            <a:ext cx="9830828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как аналитик — как человек, переживающий сессию. Что вас привлекло? Что заставило колебаться?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60565166-EC0D-142D-1043-A505068D9E49}"/>
              </a:ext>
            </a:extLst>
          </p:cNvPr>
          <p:cNvSpPr/>
          <p:nvPr/>
        </p:nvSpPr>
        <p:spPr>
          <a:xfrm>
            <a:off x="635317" y="2453540"/>
            <a:ext cx="10871739" cy="82905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11">
            <a:extLst>
              <a:ext uri="{FF2B5EF4-FFF2-40B4-BE49-F238E27FC236}">
                <a16:creationId xmlns:a16="http://schemas.microsoft.com/office/drawing/2014/main" id="{178BB3C3-A127-E5BA-9397-F9762CC937B6}"/>
              </a:ext>
            </a:extLst>
          </p:cNvPr>
          <p:cNvSpPr/>
          <p:nvPr/>
        </p:nvSpPr>
        <p:spPr>
          <a:xfrm>
            <a:off x="818197" y="2624228"/>
            <a:ext cx="462627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53ED71EA-449E-0C32-6F6B-398715CFBE64}"/>
              </a:ext>
            </a:extLst>
          </p:cNvPr>
          <p:cNvSpPr/>
          <p:nvPr/>
        </p:nvSpPr>
        <p:spPr>
          <a:xfrm>
            <a:off x="818197" y="2624228"/>
            <a:ext cx="462627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2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B2E1DF3A-644C-5A7E-61EF-E98550BEF084}"/>
              </a:ext>
            </a:extLst>
          </p:cNvPr>
          <p:cNvSpPr/>
          <p:nvPr/>
        </p:nvSpPr>
        <p:spPr>
          <a:xfrm>
            <a:off x="1488758" y="2444500"/>
            <a:ext cx="983082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Что вы заметили как ФАСИЛИТАТОР?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4">
            <a:extLst>
              <a:ext uri="{FF2B5EF4-FFF2-40B4-BE49-F238E27FC236}">
                <a16:creationId xmlns:a16="http://schemas.microsoft.com/office/drawing/2014/main" id="{6617F5F3-A735-572D-3AF7-458E0239EB7C}"/>
              </a:ext>
            </a:extLst>
          </p:cNvPr>
          <p:cNvSpPr/>
          <p:nvPr/>
        </p:nvSpPr>
        <p:spPr>
          <a:xfrm>
            <a:off x="1488758" y="2785876"/>
            <a:ext cx="9830828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Какие решения вы наблюдали — и какой принцип или карточку планирования SCAFFOLD каждое из них отражало?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2053A06C-023C-A754-6ABB-CA8EFF58300E}"/>
              </a:ext>
            </a:extLst>
          </p:cNvPr>
          <p:cNvSpPr/>
          <p:nvPr/>
        </p:nvSpPr>
        <p:spPr>
          <a:xfrm>
            <a:off x="635317" y="3404516"/>
            <a:ext cx="10871739" cy="829056"/>
          </a:xfrm>
          <a:prstGeom prst="rect">
            <a:avLst/>
          </a:prstGeom>
          <a:solidFill>
            <a:srgbClr val="FDF3DC"/>
          </a:solidFill>
          <a:ln w="1016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6">
            <a:extLst>
              <a:ext uri="{FF2B5EF4-FFF2-40B4-BE49-F238E27FC236}">
                <a16:creationId xmlns:a16="http://schemas.microsoft.com/office/drawing/2014/main" id="{52C445E6-14C8-A2CB-A79F-B2922F58DF99}"/>
              </a:ext>
            </a:extLst>
          </p:cNvPr>
          <p:cNvSpPr/>
          <p:nvPr/>
        </p:nvSpPr>
        <p:spPr>
          <a:xfrm>
            <a:off x="818197" y="3575204"/>
            <a:ext cx="462627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F96361EE-76B5-D368-4B50-BCD3B6C2E403}"/>
              </a:ext>
            </a:extLst>
          </p:cNvPr>
          <p:cNvSpPr/>
          <p:nvPr/>
        </p:nvSpPr>
        <p:spPr>
          <a:xfrm>
            <a:off x="818197" y="3575204"/>
            <a:ext cx="462627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3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8">
            <a:extLst>
              <a:ext uri="{FF2B5EF4-FFF2-40B4-BE49-F238E27FC236}">
                <a16:creationId xmlns:a16="http://schemas.microsoft.com/office/drawing/2014/main" id="{2873540F-F67B-9D15-29DE-2149139C106F}"/>
              </a:ext>
            </a:extLst>
          </p:cNvPr>
          <p:cNvSpPr/>
          <p:nvPr/>
        </p:nvSpPr>
        <p:spPr>
          <a:xfrm>
            <a:off x="1488758" y="3477668"/>
            <a:ext cx="983082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Заметил ли кто-нибудь момент, который не сработал так, как планировалось?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1938CB85-2F92-5ACC-7AB6-9CC34EA1569D}"/>
              </a:ext>
            </a:extLst>
          </p:cNvPr>
          <p:cNvSpPr/>
          <p:nvPr/>
        </p:nvSpPr>
        <p:spPr>
          <a:xfrm>
            <a:off x="1488758" y="3819044"/>
            <a:ext cx="9830828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Он был. Он был намеренным. Мы назовём его точно.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20">
            <a:extLst>
              <a:ext uri="{FF2B5EF4-FFF2-40B4-BE49-F238E27FC236}">
                <a16:creationId xmlns:a16="http://schemas.microsoft.com/office/drawing/2014/main" id="{802FC679-4C36-E34B-E80E-838B09C54402}"/>
              </a:ext>
            </a:extLst>
          </p:cNvPr>
          <p:cNvSpPr/>
          <p:nvPr/>
        </p:nvSpPr>
        <p:spPr>
          <a:xfrm>
            <a:off x="635317" y="4489604"/>
            <a:ext cx="10871739" cy="194595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6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1">
            <a:extLst>
              <a:ext uri="{FF2B5EF4-FFF2-40B4-BE49-F238E27FC236}">
                <a16:creationId xmlns:a16="http://schemas.microsoft.com/office/drawing/2014/main" id="{651B95EF-1FF9-B3AF-DA71-8AFD7FDD1F17}"/>
              </a:ext>
            </a:extLst>
          </p:cNvPr>
          <p:cNvSpPr/>
          <p:nvPr/>
        </p:nvSpPr>
        <p:spPr>
          <a:xfrm>
            <a:off x="879157" y="4574948"/>
            <a:ext cx="1040911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b="1" kern="0" spc="267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НАМЕРЕННАЯ ТРУДНОСТЬ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2">
            <a:extLst>
              <a:ext uri="{FF2B5EF4-FFF2-40B4-BE49-F238E27FC236}">
                <a16:creationId xmlns:a16="http://schemas.microsoft.com/office/drawing/2014/main" id="{209B4873-CC86-D2C3-5BDC-209461988707}"/>
              </a:ext>
            </a:extLst>
          </p:cNvPr>
          <p:cNvSpPr/>
          <p:nvPr/>
        </p:nvSpPr>
        <p:spPr>
          <a:xfrm>
            <a:off x="879157" y="5025913"/>
            <a:ext cx="1040911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Переход от диагностического к кооперативному заданию произошёл слишком быстро.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3">
            <a:extLst>
              <a:ext uri="{FF2B5EF4-FFF2-40B4-BE49-F238E27FC236}">
                <a16:creationId xmlns:a16="http://schemas.microsoft.com/office/drawing/2014/main" id="{7AA0E868-C025-5174-793D-85BDE8C7197F}"/>
              </a:ext>
            </a:extLst>
          </p:cNvPr>
          <p:cNvSpPr/>
          <p:nvPr/>
        </p:nvSpPr>
        <p:spPr>
          <a:xfrm>
            <a:off x="879157" y="5569756"/>
            <a:ext cx="10409112" cy="487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67" i="1" noProof="1">
                <a:solidFill>
                  <a:srgbClr val="D6F0F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Кооперативное обучение требует доверия. В межинституциональной группе его нужно сначала выстроить — краткий обмен в парах до группового задания. Это не провал метода. Это пробел в карточке планирования 7 — в графике.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3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CF8D-8769-6D3A-98A3-E8D337DA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8" y="422444"/>
            <a:ext cx="10693653" cy="1080120"/>
          </a:xfrm>
        </p:spPr>
        <p:txBody>
          <a:bodyPr>
            <a:normAutofit/>
          </a:bodyPr>
          <a:lstStyle/>
          <a:p>
            <a:r>
              <a:rPr lang="ru-RU" noProof="1"/>
              <a:t>Работа с карточками сценариев:</a:t>
            </a:r>
            <a:br>
              <a:rPr lang="ru-RU" noProof="1"/>
            </a:br>
            <a:r>
              <a:rPr lang="ru-RU" noProof="1"/>
              <a:t>Три сценария. Три вопроса на каждый сценарий.</a:t>
            </a: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B1B8922B-7017-EBA9-F39B-D540C766AC3F}"/>
              </a:ext>
            </a:extLst>
          </p:cNvPr>
          <p:cNvSpPr/>
          <p:nvPr/>
        </p:nvSpPr>
        <p:spPr>
          <a:xfrm>
            <a:off x="563708" y="1746404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Откройте конверт. По каждой карточке за вашим столом: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0AD22F07-9CAE-F168-1EA4-FA8B5ED6BE6D}"/>
              </a:ext>
            </a:extLst>
          </p:cNvPr>
          <p:cNvSpPr/>
          <p:nvPr/>
        </p:nvSpPr>
        <p:spPr>
          <a:xfrm>
            <a:off x="635317" y="2339044"/>
            <a:ext cx="195072" cy="195072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71AF11C6-FCC9-B3A4-8C90-7798D815350F}"/>
              </a:ext>
            </a:extLst>
          </p:cNvPr>
          <p:cNvSpPr/>
          <p:nvPr/>
        </p:nvSpPr>
        <p:spPr>
          <a:xfrm>
            <a:off x="940117" y="2265892"/>
            <a:ext cx="1109472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8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Определите принцип или карточку планирования SCAFFOLD, с которой связан вызов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25422052-27C2-BAF1-3BF4-3E9A4D91A871}"/>
              </a:ext>
            </a:extLst>
          </p:cNvPr>
          <p:cNvSpPr/>
          <p:nvPr/>
        </p:nvSpPr>
        <p:spPr>
          <a:xfrm>
            <a:off x="635317" y="2704804"/>
            <a:ext cx="195072" cy="195072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F91619F4-AD2B-8373-33BD-58F0531F4B03}"/>
              </a:ext>
            </a:extLst>
          </p:cNvPr>
          <p:cNvSpPr/>
          <p:nvPr/>
        </p:nvSpPr>
        <p:spPr>
          <a:xfrm>
            <a:off x="940117" y="2631652"/>
            <a:ext cx="1109472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8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Согласуйте ОДИН ответ фасилитатора, достаточно конкретный для использования завтра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F8535D8D-2ACF-FE1D-DD20-B26B8EE2F09A}"/>
              </a:ext>
            </a:extLst>
          </p:cNvPr>
          <p:cNvSpPr/>
          <p:nvPr/>
        </p:nvSpPr>
        <p:spPr>
          <a:xfrm>
            <a:off x="635317" y="3070564"/>
            <a:ext cx="195072" cy="195072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7EFCB150-835B-A2D7-129E-A97EAE8F9DE2}"/>
              </a:ext>
            </a:extLst>
          </p:cNvPr>
          <p:cNvSpPr/>
          <p:nvPr/>
        </p:nvSpPr>
        <p:spPr>
          <a:xfrm>
            <a:off x="940117" y="2997412"/>
            <a:ext cx="1109472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8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Отметьте, отличался бы ваш ответ для группы педагогов в ВАШЕМ задании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214ABAED-F55B-08F0-B9AC-805276413B9D}"/>
              </a:ext>
            </a:extLst>
          </p:cNvPr>
          <p:cNvSpPr/>
          <p:nvPr/>
        </p:nvSpPr>
        <p:spPr>
          <a:xfrm>
            <a:off x="502748" y="3875236"/>
            <a:ext cx="3718560" cy="2982763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643E84EC-6744-3DA1-55BB-CD2ED44C490F}"/>
              </a:ext>
            </a:extLst>
          </p:cNvPr>
          <p:cNvSpPr/>
          <p:nvPr/>
        </p:nvSpPr>
        <p:spPr>
          <a:xfrm>
            <a:off x="502748" y="3875236"/>
            <a:ext cx="3718560" cy="3413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70899357-9A0E-E168-3742-F10414CBDBDF}"/>
              </a:ext>
            </a:extLst>
          </p:cNvPr>
          <p:cNvSpPr/>
          <p:nvPr/>
        </p:nvSpPr>
        <p:spPr>
          <a:xfrm>
            <a:off x="624668" y="3875236"/>
            <a:ext cx="34747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СЦЕНАРИЙ 1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C5EF1E8A-6F77-D691-D4EA-A66E097473DB}"/>
              </a:ext>
            </a:extLst>
          </p:cNvPr>
          <p:cNvSpPr/>
          <p:nvPr/>
        </p:nvSpPr>
        <p:spPr>
          <a:xfrm>
            <a:off x="624668" y="4301956"/>
            <a:ext cx="3474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Авторитет в аудитории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34AA2338-1CAB-73FD-E861-17D8260DC6E5}"/>
              </a:ext>
            </a:extLst>
          </p:cNvPr>
          <p:cNvSpPr/>
          <p:nvPr/>
        </p:nvSpPr>
        <p:spPr>
          <a:xfrm>
            <a:off x="624668" y="4728676"/>
            <a:ext cx="34747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Преимущественно Задание А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7F9AD2CE-0C2B-C977-49DC-6BC1FA9CBEF8}"/>
              </a:ext>
            </a:extLst>
          </p:cNvPr>
          <p:cNvSpPr/>
          <p:nvPr/>
        </p:nvSpPr>
        <p:spPr>
          <a:xfrm>
            <a:off x="624668" y="5033476"/>
            <a:ext cx="347472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Уважаемый старший педагог говорит: «Это европейская модель, навязываемая нашей учебной программе. Зачем мы её импортируем?» В аудитории тишина. Двое кивают.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4AD07FA5-E4A6-C2DE-0B68-DAE35B399731}"/>
              </a:ext>
            </a:extLst>
          </p:cNvPr>
          <p:cNvSpPr/>
          <p:nvPr/>
        </p:nvSpPr>
        <p:spPr>
          <a:xfrm>
            <a:off x="4379804" y="3875235"/>
            <a:ext cx="3718560" cy="2982764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32961837-78B0-EE5A-752C-BB5681BE19B1}"/>
              </a:ext>
            </a:extLst>
          </p:cNvPr>
          <p:cNvSpPr/>
          <p:nvPr/>
        </p:nvSpPr>
        <p:spPr>
          <a:xfrm>
            <a:off x="4379804" y="3875236"/>
            <a:ext cx="3718560" cy="3413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CDB03A43-245F-18DD-47FE-9183E58CD420}"/>
              </a:ext>
            </a:extLst>
          </p:cNvPr>
          <p:cNvSpPr/>
          <p:nvPr/>
        </p:nvSpPr>
        <p:spPr>
          <a:xfrm>
            <a:off x="4501724" y="3875236"/>
            <a:ext cx="34747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СЦЕНАРИЙ 2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FAC55E31-829D-0D01-3F26-FEFC029C4107}"/>
              </a:ext>
            </a:extLst>
          </p:cNvPr>
          <p:cNvSpPr/>
          <p:nvPr/>
        </p:nvSpPr>
        <p:spPr>
          <a:xfrm>
            <a:off x="4501724" y="4301956"/>
            <a:ext cx="3474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Отстранённость и молчание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EDA25CD3-C3D1-B2EF-ED47-4111B39C2097}"/>
              </a:ext>
            </a:extLst>
          </p:cNvPr>
          <p:cNvSpPr/>
          <p:nvPr/>
        </p:nvSpPr>
        <p:spPr>
          <a:xfrm>
            <a:off x="4501724" y="4728676"/>
            <a:ext cx="34747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Преимущественно Задание В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7BDE0256-213D-7301-9A5C-1C4FB22AA893}"/>
              </a:ext>
            </a:extLst>
          </p:cNvPr>
          <p:cNvSpPr/>
          <p:nvPr/>
        </p:nvSpPr>
        <p:spPr>
          <a:xfrm>
            <a:off x="4501724" y="5033476"/>
            <a:ext cx="347472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 организуете парную ролевую игру по структурированной обратной связи. Никто не двигается. Один человек спрашивает: «Можете сначала показать нам?» Демонстрация разрушает дизайн.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4">
            <a:extLst>
              <a:ext uri="{FF2B5EF4-FFF2-40B4-BE49-F238E27FC236}">
                <a16:creationId xmlns:a16="http://schemas.microsoft.com/office/drawing/2014/main" id="{E0059474-5266-E5D1-7637-9137840D1A3C}"/>
              </a:ext>
            </a:extLst>
          </p:cNvPr>
          <p:cNvSpPr/>
          <p:nvPr/>
        </p:nvSpPr>
        <p:spPr>
          <a:xfrm>
            <a:off x="8256860" y="3875236"/>
            <a:ext cx="3718560" cy="2982763"/>
          </a:xfrm>
          <a:prstGeom prst="rect">
            <a:avLst/>
          </a:prstGeom>
          <a:solidFill>
            <a:srgbClr val="F7FAFB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id="{FC118479-2CA0-5EB1-BD10-C41EEE17B5B0}"/>
              </a:ext>
            </a:extLst>
          </p:cNvPr>
          <p:cNvSpPr/>
          <p:nvPr/>
        </p:nvSpPr>
        <p:spPr>
          <a:xfrm>
            <a:off x="8256860" y="3875236"/>
            <a:ext cx="3718560" cy="3413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841A1F0B-C86B-2F44-CC35-3737FA53FFA5}"/>
              </a:ext>
            </a:extLst>
          </p:cNvPr>
          <p:cNvSpPr/>
          <p:nvPr/>
        </p:nvSpPr>
        <p:spPr>
          <a:xfrm>
            <a:off x="8378780" y="3875236"/>
            <a:ext cx="34747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СЦЕНАРИЙ 3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ADA2F2DA-5399-73D6-6292-6A4884502271}"/>
              </a:ext>
            </a:extLst>
          </p:cNvPr>
          <p:cNvSpPr/>
          <p:nvPr/>
        </p:nvSpPr>
        <p:spPr>
          <a:xfrm>
            <a:off x="8378780" y="4301956"/>
            <a:ext cx="3474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Институциональное сопротивление в конце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874E850F-F4D8-EAAE-B88B-FCFC15F879A2}"/>
              </a:ext>
            </a:extLst>
          </p:cNvPr>
          <p:cNvSpPr/>
          <p:nvPr/>
        </p:nvSpPr>
        <p:spPr>
          <a:xfrm>
            <a:off x="8378780" y="4728676"/>
            <a:ext cx="347472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Преимущественно Задание Б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046ACA54-E45F-E7AF-28C2-CAF620390166}"/>
              </a:ext>
            </a:extLst>
          </p:cNvPr>
          <p:cNvSpPr/>
          <p:nvPr/>
        </p:nvSpPr>
        <p:spPr>
          <a:xfrm>
            <a:off x="8378780" y="5033476"/>
            <a:ext cx="347472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Ближе к концу: «Мы из разных колледжей, у нас нет общего расписания, нет бюджета для последующей работы. Это не выживет в реальности.» Двое кивают.</a:t>
            </a:r>
            <a:endParaRPr lang="ru-RU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5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8F27-01D8-DEA4-1F81-69E4802D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1216639" cy="1080120"/>
          </a:xfrm>
        </p:spPr>
        <p:txBody>
          <a:bodyPr>
            <a:normAutofit/>
          </a:bodyPr>
          <a:lstStyle/>
          <a:p>
            <a:r>
              <a:rPr lang="ru-RU" noProof="1"/>
              <a:t>Вы не представляете свой дизайн. Вы его реализуете.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8C3FE970-7E76-FEBA-F4E8-981AA35CBA92}"/>
              </a:ext>
            </a:extLst>
          </p:cNvPr>
          <p:cNvSpPr/>
          <p:nvPr/>
        </p:nvSpPr>
        <p:spPr>
          <a:xfrm>
            <a:off x="635316" y="1622093"/>
            <a:ext cx="114604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Ваша аудитория — группа педагогов в вашем задании. Относитесь к ним как к этой группе.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974F820C-D40E-B235-86A6-CD204245A62C}"/>
              </a:ext>
            </a:extLst>
          </p:cNvPr>
          <p:cNvSpPr/>
          <p:nvPr/>
        </p:nvSpPr>
        <p:spPr>
          <a:xfrm>
            <a:off x="635316" y="2231693"/>
            <a:ext cx="11460480" cy="143865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2506EC04-B9E1-74B5-887A-CFC3FE73AB00}"/>
              </a:ext>
            </a:extLst>
          </p:cNvPr>
          <p:cNvSpPr/>
          <p:nvPr/>
        </p:nvSpPr>
        <p:spPr>
          <a:xfrm>
            <a:off x="879156" y="2329229"/>
            <a:ext cx="109728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ВАША АУДИТОРИЯ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2E5E1D8F-DABB-273C-3722-74EB239A5E92}"/>
              </a:ext>
            </a:extLst>
          </p:cNvPr>
          <p:cNvSpPr/>
          <p:nvPr/>
        </p:nvSpPr>
        <p:spPr>
          <a:xfrm>
            <a:off x="879156" y="2719373"/>
            <a:ext cx="3657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А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3C51170C-314A-CCEC-F8DB-D2EEEB7FD66E}"/>
              </a:ext>
            </a:extLst>
          </p:cNvPr>
          <p:cNvSpPr/>
          <p:nvPr/>
        </p:nvSpPr>
        <p:spPr>
          <a:xfrm>
            <a:off x="879156" y="3024173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Педагоги средней школы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0">
            <a:extLst>
              <a:ext uri="{FF2B5EF4-FFF2-40B4-BE49-F238E27FC236}">
                <a16:creationId xmlns:a16="http://schemas.microsoft.com/office/drawing/2014/main" id="{51D04FD0-CF27-2484-38B2-DAA943040963}"/>
              </a:ext>
            </a:extLst>
          </p:cNvPr>
          <p:cNvSpPr/>
          <p:nvPr/>
        </p:nvSpPr>
        <p:spPr>
          <a:xfrm>
            <a:off x="4597716" y="2719373"/>
            <a:ext cx="3657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Б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F3FF1E7A-C53D-D072-45A6-209DD1EB1D23}"/>
              </a:ext>
            </a:extLst>
          </p:cNvPr>
          <p:cNvSpPr/>
          <p:nvPr/>
        </p:nvSpPr>
        <p:spPr>
          <a:xfrm>
            <a:off x="4597716" y="3024173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Педагоги предметов ПОО из разных учебных заведений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49A38069-E9CB-A4F9-5A65-135EF2DEE4AA}"/>
              </a:ext>
            </a:extLst>
          </p:cNvPr>
          <p:cNvSpPr/>
          <p:nvPr/>
        </p:nvSpPr>
        <p:spPr>
          <a:xfrm>
            <a:off x="8316276" y="2719373"/>
            <a:ext cx="3657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b="1" kern="0" spc="200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В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9C885541-0065-ECE9-93DE-99EABA28B902}"/>
              </a:ext>
            </a:extLst>
          </p:cNvPr>
          <p:cNvSpPr/>
          <p:nvPr/>
        </p:nvSpPr>
        <p:spPr>
          <a:xfrm>
            <a:off x="8316276" y="3024173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Мастера производственного обучения и практические тренеры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4">
            <a:extLst>
              <a:ext uri="{FF2B5EF4-FFF2-40B4-BE49-F238E27FC236}">
                <a16:creationId xmlns:a16="http://schemas.microsoft.com/office/drawing/2014/main" id="{0BF0A7C0-B2D1-7384-4FEA-C1FB7EC0AB87}"/>
              </a:ext>
            </a:extLst>
          </p:cNvPr>
          <p:cNvSpPr/>
          <p:nvPr/>
        </p:nvSpPr>
        <p:spPr>
          <a:xfrm>
            <a:off x="635316" y="3860879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ВАШИ 15 МИНУТ ДОЛЖНЫ ВКЛЮЧАТЬ: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E483A14F-CFDF-D962-14FE-2D723C88C969}"/>
              </a:ext>
            </a:extLst>
          </p:cNvPr>
          <p:cNvSpPr/>
          <p:nvPr/>
        </p:nvSpPr>
        <p:spPr>
          <a:xfrm>
            <a:off x="757236" y="4372943"/>
            <a:ext cx="219456" cy="219456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6">
            <a:extLst>
              <a:ext uri="{FF2B5EF4-FFF2-40B4-BE49-F238E27FC236}">
                <a16:creationId xmlns:a16="http://schemas.microsoft.com/office/drawing/2014/main" id="{8DFC9023-29CF-B958-D7A4-C2BB102CEDB1}"/>
              </a:ext>
            </a:extLst>
          </p:cNvPr>
          <p:cNvSpPr/>
          <p:nvPr/>
        </p:nvSpPr>
        <p:spPr>
          <a:xfrm>
            <a:off x="1122996" y="4287599"/>
            <a:ext cx="10972800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Связь с реальным миром с ПЕРВОЙ минуты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7">
            <a:extLst>
              <a:ext uri="{FF2B5EF4-FFF2-40B4-BE49-F238E27FC236}">
                <a16:creationId xmlns:a16="http://schemas.microsoft.com/office/drawing/2014/main" id="{CF6EAEAE-AFD0-E155-E9E5-9C9387E3EB96}"/>
              </a:ext>
            </a:extLst>
          </p:cNvPr>
          <p:cNvSpPr/>
          <p:nvPr/>
        </p:nvSpPr>
        <p:spPr>
          <a:xfrm>
            <a:off x="757236" y="4763087"/>
            <a:ext cx="219456" cy="219456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8">
            <a:extLst>
              <a:ext uri="{FF2B5EF4-FFF2-40B4-BE49-F238E27FC236}">
                <a16:creationId xmlns:a16="http://schemas.microsoft.com/office/drawing/2014/main" id="{20E9CFC9-8607-E24D-8A62-6A6C0ED2B368}"/>
              </a:ext>
            </a:extLst>
          </p:cNvPr>
          <p:cNvSpPr/>
          <p:nvPr/>
        </p:nvSpPr>
        <p:spPr>
          <a:xfrm>
            <a:off x="1122996" y="4677743"/>
            <a:ext cx="10972800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Один момент активного обучения с использованием выбранного метода обучения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9">
            <a:extLst>
              <a:ext uri="{FF2B5EF4-FFF2-40B4-BE49-F238E27FC236}">
                <a16:creationId xmlns:a16="http://schemas.microsoft.com/office/drawing/2014/main" id="{EDF94110-D497-42D7-5874-1253D1DDFFAD}"/>
              </a:ext>
            </a:extLst>
          </p:cNvPr>
          <p:cNvSpPr/>
          <p:nvPr/>
        </p:nvSpPr>
        <p:spPr>
          <a:xfrm>
            <a:off x="757236" y="5153231"/>
            <a:ext cx="219456" cy="219456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20">
            <a:extLst>
              <a:ext uri="{FF2B5EF4-FFF2-40B4-BE49-F238E27FC236}">
                <a16:creationId xmlns:a16="http://schemas.microsoft.com/office/drawing/2014/main" id="{40577847-674E-467E-42B0-31B673362297}"/>
              </a:ext>
            </a:extLst>
          </p:cNvPr>
          <p:cNvSpPr/>
          <p:nvPr/>
        </p:nvSpPr>
        <p:spPr>
          <a:xfrm>
            <a:off x="1122996" y="5067887"/>
            <a:ext cx="10972800" cy="390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Краткую индивидуальную рефлексию в конце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21">
            <a:extLst>
              <a:ext uri="{FF2B5EF4-FFF2-40B4-BE49-F238E27FC236}">
                <a16:creationId xmlns:a16="http://schemas.microsoft.com/office/drawing/2014/main" id="{D7A19592-44BA-697F-2F42-35A21CF88C55}"/>
              </a:ext>
            </a:extLst>
          </p:cNvPr>
          <p:cNvSpPr/>
          <p:nvPr/>
        </p:nvSpPr>
        <p:spPr>
          <a:xfrm>
            <a:off x="635316" y="5567759"/>
            <a:ext cx="11460480" cy="755904"/>
          </a:xfrm>
          <a:prstGeom prst="rect">
            <a:avLst/>
          </a:prstGeom>
          <a:solidFill>
            <a:srgbClr val="FDF3DC"/>
          </a:solidFill>
          <a:ln w="1016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2">
            <a:extLst>
              <a:ext uri="{FF2B5EF4-FFF2-40B4-BE49-F238E27FC236}">
                <a16:creationId xmlns:a16="http://schemas.microsoft.com/office/drawing/2014/main" id="{6EFADAFD-CC04-6C88-4EA2-1706D460BCA5}"/>
              </a:ext>
            </a:extLst>
          </p:cNvPr>
          <p:cNvSpPr/>
          <p:nvPr/>
        </p:nvSpPr>
        <p:spPr>
          <a:xfrm>
            <a:off x="635316" y="5567759"/>
            <a:ext cx="97536" cy="755904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3">
            <a:extLst>
              <a:ext uri="{FF2B5EF4-FFF2-40B4-BE49-F238E27FC236}">
                <a16:creationId xmlns:a16="http://schemas.microsoft.com/office/drawing/2014/main" id="{4688C0D2-1F1E-8927-7478-88E281D7F1D8}"/>
              </a:ext>
            </a:extLst>
          </p:cNvPr>
          <p:cNvSpPr/>
          <p:nvPr/>
        </p:nvSpPr>
        <p:spPr>
          <a:xfrm>
            <a:off x="879156" y="5592143"/>
            <a:ext cx="11094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Решите сейчас: кто ведёт фасилитацию  ·  как вы открываете  ·  какие 15 минут вашего дизайна вы используете  ·  что активный момент просит сделать участников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4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" name="Text 1"/>
          <p:cNvSpPr/>
          <p:nvPr/>
        </p:nvSpPr>
        <p:spPr>
          <a:xfrm>
            <a:off x="609600" y="0"/>
            <a:ext cx="1097280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b="1" kern="0" spc="267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СЕССИЯ 10  ·  СПИСОК МАТЕРИАЛОВ</a:t>
            </a:r>
            <a:endParaRPr lang="ru-RU" sz="1867" noProof="1"/>
          </a:p>
        </p:txBody>
      </p:sp>
      <p:sp>
        <p:nvSpPr>
          <p:cNvPr id="4" name="Shape 2"/>
          <p:cNvSpPr/>
          <p:nvPr/>
        </p:nvSpPr>
        <p:spPr>
          <a:xfrm>
            <a:off x="365760" y="1219200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5" name="Shape 3"/>
          <p:cNvSpPr/>
          <p:nvPr/>
        </p:nvSpPr>
        <p:spPr>
          <a:xfrm>
            <a:off x="487680" y="1328928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/>
          <p:cNvSpPr/>
          <p:nvPr/>
        </p:nvSpPr>
        <p:spPr>
          <a:xfrm>
            <a:off x="1097280" y="1219200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Карточки наблюдения за фасилитацией</a:t>
            </a:r>
            <a:endParaRPr lang="ru-RU" sz="1467" noProof="1"/>
          </a:p>
        </p:txBody>
      </p:sp>
      <p:sp>
        <p:nvSpPr>
          <p:cNvPr id="7" name="Text 5"/>
          <p:cNvSpPr/>
          <p:nvPr/>
        </p:nvSpPr>
        <p:spPr>
          <a:xfrm>
            <a:off x="5486400" y="1219200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одной на участника  ·  заранее размещены ЛИЦОМ ВНИЗ до 09:28  ·  основной новый печатный материал</a:t>
            </a:r>
            <a:endParaRPr lang="ru-RU" sz="1400" noProof="1"/>
          </a:p>
        </p:txBody>
      </p:sp>
      <p:sp>
        <p:nvSpPr>
          <p:cNvPr id="8" name="Shape 6"/>
          <p:cNvSpPr/>
          <p:nvPr/>
        </p:nvSpPr>
        <p:spPr>
          <a:xfrm>
            <a:off x="365760" y="1853184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9" name="Shape 7"/>
          <p:cNvSpPr/>
          <p:nvPr/>
        </p:nvSpPr>
        <p:spPr>
          <a:xfrm>
            <a:off x="487680" y="1962912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0" name="Text 8"/>
          <p:cNvSpPr/>
          <p:nvPr/>
        </p:nvSpPr>
        <p:spPr>
          <a:xfrm>
            <a:off x="1097280" y="1853184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Конверты с карточками сценариев</a:t>
            </a:r>
            <a:endParaRPr lang="ru-RU" sz="1467" noProof="1"/>
          </a:p>
        </p:txBody>
      </p:sp>
      <p:sp>
        <p:nvSpPr>
          <p:cNvPr id="11" name="Text 9"/>
          <p:cNvSpPr/>
          <p:nvPr/>
        </p:nvSpPr>
        <p:spPr>
          <a:xfrm>
            <a:off x="5486400" y="1853184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 одному набору из трёх на стол  ·  заранее размещены до 09:15  ·  открываются ТОЛЬКО в 09:55</a:t>
            </a:r>
            <a:endParaRPr lang="ru-RU" sz="1400" noProof="1"/>
          </a:p>
        </p:txBody>
      </p:sp>
      <p:sp>
        <p:nvSpPr>
          <p:cNvPr id="12" name="Shape 10"/>
          <p:cNvSpPr/>
          <p:nvPr/>
        </p:nvSpPr>
        <p:spPr>
          <a:xfrm>
            <a:off x="365760" y="2487168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3" name="Shape 11"/>
          <p:cNvSpPr/>
          <p:nvPr/>
        </p:nvSpPr>
        <p:spPr>
          <a:xfrm>
            <a:off x="487680" y="2596896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4" name="Text 12"/>
          <p:cNvSpPr/>
          <p:nvPr/>
        </p:nvSpPr>
        <p:spPr>
          <a:xfrm>
            <a:off x="1097280" y="2487168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Колоды карточек SCAFFOLD</a:t>
            </a:r>
            <a:endParaRPr lang="ru-RU" sz="1467" noProof="1"/>
          </a:p>
        </p:txBody>
      </p:sp>
      <p:sp>
        <p:nvSpPr>
          <p:cNvPr id="15" name="Text 13"/>
          <p:cNvSpPr/>
          <p:nvPr/>
        </p:nvSpPr>
        <p:spPr>
          <a:xfrm>
            <a:off x="5486400" y="2487168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Уже на столах  ·  используются для определения принципов на протяжении всей сессии</a:t>
            </a:r>
            <a:endParaRPr lang="ru-RU" sz="1400" noProof="1"/>
          </a:p>
        </p:txBody>
      </p:sp>
      <p:sp>
        <p:nvSpPr>
          <p:cNvPr id="16" name="Shape 14"/>
          <p:cNvSpPr/>
          <p:nvPr/>
        </p:nvSpPr>
        <p:spPr>
          <a:xfrm>
            <a:off x="365760" y="3121152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7" name="Shape 15"/>
          <p:cNvSpPr/>
          <p:nvPr/>
        </p:nvSpPr>
        <p:spPr>
          <a:xfrm>
            <a:off x="487680" y="3230880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18" name="Text 16"/>
          <p:cNvSpPr/>
          <p:nvPr/>
        </p:nvSpPr>
        <p:spPr>
          <a:xfrm>
            <a:off x="1097280" y="3121152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Дизайны профессионального развития педагогов с Дня 2</a:t>
            </a:r>
            <a:endParaRPr lang="ru-RU" sz="1467" noProof="1"/>
          </a:p>
        </p:txBody>
      </p:sp>
      <p:sp>
        <p:nvSpPr>
          <p:cNvPr id="19" name="Text 17"/>
          <p:cNvSpPr/>
          <p:nvPr/>
        </p:nvSpPr>
        <p:spPr>
          <a:xfrm>
            <a:off x="5486400" y="3121152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Всё ещё на столах  ·  к ним возвращаются при подготовке к Сессии 11</a:t>
            </a:r>
            <a:endParaRPr lang="ru-RU" sz="1400" noProof="1"/>
          </a:p>
        </p:txBody>
      </p:sp>
      <p:sp>
        <p:nvSpPr>
          <p:cNvPr id="20" name="Shape 18"/>
          <p:cNvSpPr/>
          <p:nvPr/>
        </p:nvSpPr>
        <p:spPr>
          <a:xfrm>
            <a:off x="365760" y="3755136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1" name="Shape 19"/>
          <p:cNvSpPr/>
          <p:nvPr/>
        </p:nvSpPr>
        <p:spPr>
          <a:xfrm>
            <a:off x="487680" y="386486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2" name="Text 20"/>
          <p:cNvSpPr/>
          <p:nvPr/>
        </p:nvSpPr>
        <p:spPr>
          <a:xfrm>
            <a:off x="1097280" y="3755136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задание для демонстрации</a:t>
            </a:r>
            <a:endParaRPr lang="ru-RU" sz="1467" noProof="1"/>
          </a:p>
        </p:txBody>
      </p:sp>
      <p:sp>
        <p:nvSpPr>
          <p:cNvPr id="23" name="Text 21"/>
          <p:cNvSpPr/>
          <p:nvPr/>
        </p:nvSpPr>
        <p:spPr>
          <a:xfrm>
            <a:off x="5486400" y="3755136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Называя группу как преподавателей ПОО Задания Б из трёх разных колледжей</a:t>
            </a:r>
            <a:endParaRPr lang="ru-RU" sz="1400" noProof="1"/>
          </a:p>
        </p:txBody>
      </p:sp>
      <p:sp>
        <p:nvSpPr>
          <p:cNvPr id="24" name="Shape 22"/>
          <p:cNvSpPr/>
          <p:nvPr/>
        </p:nvSpPr>
        <p:spPr>
          <a:xfrm>
            <a:off x="365760" y="4389120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5" name="Shape 23"/>
          <p:cNvSpPr/>
          <p:nvPr/>
        </p:nvSpPr>
        <p:spPr>
          <a:xfrm>
            <a:off x="487680" y="4498848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6" name="Text 24"/>
          <p:cNvSpPr/>
          <p:nvPr/>
        </p:nvSpPr>
        <p:spPr>
          <a:xfrm>
            <a:off x="1097280" y="4389120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задание по сценарию</a:t>
            </a:r>
            <a:endParaRPr lang="ru-RU" sz="1467" noProof="1"/>
          </a:p>
        </p:txBody>
      </p:sp>
      <p:sp>
        <p:nvSpPr>
          <p:cNvPr id="27" name="Text 25"/>
          <p:cNvSpPr/>
          <p:nvPr/>
        </p:nvSpPr>
        <p:spPr>
          <a:xfrm>
            <a:off x="5486400" y="4389120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Три инструкции с вопросом о переносе на группу педагогов</a:t>
            </a:r>
            <a:endParaRPr lang="ru-RU" sz="1400" noProof="1"/>
          </a:p>
        </p:txBody>
      </p:sp>
      <p:sp>
        <p:nvSpPr>
          <p:cNvPr id="28" name="Shape 26"/>
          <p:cNvSpPr/>
          <p:nvPr/>
        </p:nvSpPr>
        <p:spPr>
          <a:xfrm>
            <a:off x="365760" y="5023104"/>
            <a:ext cx="1146048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29" name="Shape 27"/>
          <p:cNvSpPr/>
          <p:nvPr/>
        </p:nvSpPr>
        <p:spPr>
          <a:xfrm>
            <a:off x="487680" y="5132832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0" name="Text 28"/>
          <p:cNvSpPr/>
          <p:nvPr/>
        </p:nvSpPr>
        <p:spPr>
          <a:xfrm>
            <a:off x="1097280" y="5023104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задание Сессии 11</a:t>
            </a:r>
            <a:endParaRPr lang="ru-RU" sz="1467" noProof="1"/>
          </a:p>
        </p:txBody>
      </p:sp>
      <p:sp>
        <p:nvSpPr>
          <p:cNvPr id="31" name="Text 29"/>
          <p:cNvSpPr/>
          <p:nvPr/>
        </p:nvSpPr>
        <p:spPr>
          <a:xfrm>
            <a:off x="5486400" y="5023104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указанием аудитории по типу задания</a:t>
            </a:r>
            <a:endParaRPr lang="ru-RU" sz="1400" noProof="1"/>
          </a:p>
        </p:txBody>
      </p:sp>
      <p:sp>
        <p:nvSpPr>
          <p:cNvPr id="32" name="Shape 30"/>
          <p:cNvSpPr/>
          <p:nvPr/>
        </p:nvSpPr>
        <p:spPr>
          <a:xfrm>
            <a:off x="365760" y="5657088"/>
            <a:ext cx="1146048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3" name="Shape 31"/>
          <p:cNvSpPr/>
          <p:nvPr/>
        </p:nvSpPr>
        <p:spPr>
          <a:xfrm>
            <a:off x="487680" y="5766816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4" name="Text 32"/>
          <p:cNvSpPr/>
          <p:nvPr/>
        </p:nvSpPr>
        <p:spPr>
          <a:xfrm>
            <a:off x="1097280" y="5657088"/>
            <a:ext cx="42672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Инструктаж переводчика (заранее)</a:t>
            </a:r>
            <a:endParaRPr lang="ru-RU" sz="1467" noProof="1"/>
          </a:p>
        </p:txBody>
      </p:sp>
      <p:sp>
        <p:nvSpPr>
          <p:cNvPr id="35" name="Text 33"/>
          <p:cNvSpPr/>
          <p:nvPr/>
        </p:nvSpPr>
        <p:spPr>
          <a:xfrm>
            <a:off x="5486400" y="5657088"/>
            <a:ext cx="621792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Фасилитатор будет озвучивать решения по дизайну во время демонстрации</a:t>
            </a:r>
            <a:endParaRPr lang="ru-RU" sz="1400" noProof="1"/>
          </a:p>
        </p:txBody>
      </p:sp>
      <p:sp>
        <p:nvSpPr>
          <p:cNvPr id="36" name="Shape 34"/>
          <p:cNvSpPr/>
          <p:nvPr/>
        </p:nvSpPr>
        <p:spPr>
          <a:xfrm>
            <a:off x="0" y="6547104"/>
            <a:ext cx="12192000" cy="304800"/>
          </a:xfrm>
          <a:prstGeom prst="rect">
            <a:avLst/>
          </a:prstGeom>
          <a:solidFill>
            <a:srgbClr val="D6F0F3"/>
          </a:solidFill>
          <a:ln w="12700">
            <a:solidFill>
              <a:srgbClr val="D6F0F3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37" name="Text 35"/>
          <p:cNvSpPr/>
          <p:nvPr/>
        </p:nvSpPr>
        <p:spPr>
          <a:xfrm>
            <a:off x="365760" y="6547104"/>
            <a:ext cx="73152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2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DARYA SCAFFOLD  ·  Алматы  ·  День 3  ·  Сессия 10</a:t>
            </a:r>
            <a:endParaRPr lang="ru-RU" sz="1200" noProof="1"/>
          </a:p>
        </p:txBody>
      </p:sp>
      <p:sp>
        <p:nvSpPr>
          <p:cNvPr id="38" name="Text 36"/>
          <p:cNvSpPr/>
          <p:nvPr/>
        </p:nvSpPr>
        <p:spPr>
          <a:xfrm>
            <a:off x="8168640" y="6547104"/>
            <a:ext cx="3657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12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09:15 – 10:30  ·  75 мин</a:t>
            </a:r>
            <a:endParaRPr lang="ru-RU" sz="1200" noProof="1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9889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8A29-6AA6-F41D-A496-1223465F9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C66516-058C-4EF2-83EB-BBBAE6901112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FC90D12-ECBB-7553-1483-62A1071AE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4F5897-B2E6-1E2A-33A8-11502EB7BF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52B5A4-2CF1-DA2F-954B-462440FFB6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96EF3A-5969-6845-080A-932D9B5C8A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CFF6FAE-77F2-10D8-EE6C-0FFCC5A2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727C4F10-4E4B-AE51-4BB6-63DA6CD21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69D93-C3E2-07DC-4C46-00DE1C784F6C}"/>
              </a:ext>
            </a:extLst>
          </p:cNvPr>
          <p:cNvSpPr txBox="1"/>
          <p:nvPr/>
        </p:nvSpPr>
        <p:spPr>
          <a:xfrm>
            <a:off x="-116229" y="1352125"/>
            <a:ext cx="7361854" cy="5162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4000" b="1" kern="100" noProof="1">
              <a:solidFill>
                <a:srgbClr val="455560"/>
              </a:solidFill>
              <a:latin typeface="Arial"/>
              <a:ea typeface="Roboto"/>
              <a:cs typeface="Arial"/>
            </a:endParaRPr>
          </a:p>
          <a:p>
            <a:pPr algn="ctr"/>
            <a:r>
              <a:rPr lang="ru-RU" sz="4000" b="1" noProof="1">
                <a:cs typeface="Arial"/>
              </a:rPr>
              <a:t>13:00 - 14:00</a:t>
            </a:r>
          </a:p>
          <a:p>
            <a:pPr algn="ctr"/>
            <a:r>
              <a:rPr lang="ru-RU" sz="4000" b="1" noProof="1">
                <a:cs typeface="Arial"/>
              </a:rPr>
              <a:t>Обед</a:t>
            </a:r>
            <a:endParaRPr lang="ru-RU" sz="4000" noProof="1">
              <a:cs typeface="Arial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r>
              <a:rPr lang="ru-RU" sz="4000" b="1" noProof="1">
                <a:cs typeface="Arial" panose="020B0604020202020204"/>
              </a:rPr>
              <a:t>13:00 - 14:00</a:t>
            </a:r>
          </a:p>
          <a:p>
            <a:pPr algn="ctr"/>
            <a:r>
              <a:rPr lang="ru-RU" sz="4000" b="1" noProof="1">
                <a:cs typeface="Arial" panose="020B0604020202020204"/>
              </a:rPr>
              <a:t>Lunch</a:t>
            </a: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08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8F165-81AD-BE3E-5D75-37E59AFB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EE27C7E-C201-CEFF-281D-F44034E685B9}"/>
              </a:ext>
            </a:extLst>
          </p:cNvPr>
          <p:cNvSpPr/>
          <p:nvPr/>
        </p:nvSpPr>
        <p:spPr>
          <a:xfrm>
            <a:off x="7498080" y="476616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35599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</a:t>
            </a:r>
          </a:p>
          <a:p>
            <a:pPr algn="r"/>
            <a:r>
              <a:rPr lang="ru-RU" sz="29733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11</a:t>
            </a:r>
            <a:endParaRPr lang="ru-RU" sz="42666" noProof="1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98B15A0-33D6-A92B-7691-267C922E10C5}"/>
              </a:ext>
            </a:extLst>
          </p:cNvPr>
          <p:cNvSpPr/>
          <p:nvPr/>
        </p:nvSpPr>
        <p:spPr>
          <a:xfrm>
            <a:off x="680304" y="2190875"/>
            <a:ext cx="101728" cy="2139462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0076BF5-6CDA-A6E1-87B9-1D09A03247A5}"/>
              </a:ext>
            </a:extLst>
          </p:cNvPr>
          <p:cNvSpPr/>
          <p:nvPr/>
        </p:nvSpPr>
        <p:spPr>
          <a:xfrm>
            <a:off x="1099023" y="2397455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Устойчивость работы</a:t>
            </a:r>
            <a:endParaRPr lang="ru-RU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BCC5852-A1D1-885A-B4E8-AD9266547E57}"/>
              </a:ext>
            </a:extLst>
          </p:cNvPr>
          <p:cNvSpPr/>
          <p:nvPr/>
        </p:nvSpPr>
        <p:spPr>
          <a:xfrm>
            <a:off x="1099023" y="3818273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77BCE16-5A25-D2DA-7776-7F39455B42E8}"/>
              </a:ext>
            </a:extLst>
          </p:cNvPr>
          <p:cNvSpPr/>
          <p:nvPr/>
        </p:nvSpPr>
        <p:spPr>
          <a:xfrm>
            <a:off x="1099023" y="3818273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14:00 – 15:20  ·  80 минут</a:t>
            </a:r>
            <a:endParaRPr lang="ru-RU" sz="1867" b="1" noProof="1">
              <a:solidFill>
                <a:schemeClr val="accent2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EE9D8C-F5F4-A4C0-A2E4-F91B56F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023" y="1796321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11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2C965-1CA8-FA03-7C17-46AE029AD328}"/>
              </a:ext>
            </a:extLst>
          </p:cNvPr>
          <p:cNvSpPr txBox="1"/>
          <p:nvPr/>
        </p:nvSpPr>
        <p:spPr>
          <a:xfrm>
            <a:off x="940528" y="433341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0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E6EB13-D89C-4D0A-57E5-AB6A252E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Цель и результаты обучения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6908BB0-A953-613E-DE25-31098C04EC2D}"/>
              </a:ext>
            </a:extLst>
          </p:cNvPr>
          <p:cNvSpPr/>
          <p:nvPr/>
        </p:nvSpPr>
        <p:spPr>
          <a:xfrm>
            <a:off x="635317" y="1379687"/>
            <a:ext cx="11216640" cy="1243584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671F192-CF65-A967-25BA-FA369E9EBE9B}"/>
              </a:ext>
            </a:extLst>
          </p:cNvPr>
          <p:cNvSpPr/>
          <p:nvPr/>
        </p:nvSpPr>
        <p:spPr>
          <a:xfrm>
            <a:off x="879157" y="1501607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2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BF60946-3B65-33AC-DF88-176B4CFD210C}"/>
              </a:ext>
            </a:extLst>
          </p:cNvPr>
          <p:cNvSpPr/>
          <p:nvPr/>
        </p:nvSpPr>
        <p:spPr>
          <a:xfrm>
            <a:off x="879157" y="1867367"/>
            <a:ext cx="10972800" cy="1341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/>
            <a:r>
              <a:rPr lang="ru-RU" noProof="1">
                <a:solidFill>
                  <a:srgbClr val="163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Уйти сегодня с общим планом для вашей страны и личным обязательством, которое вы выполните по возвращении домой.</a:t>
            </a: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347ECFFA-7FAD-241D-7EBF-C13AC0E2E21A}"/>
              </a:ext>
            </a:extLst>
          </p:cNvPr>
          <p:cNvSpPr/>
          <p:nvPr/>
        </p:nvSpPr>
        <p:spPr>
          <a:xfrm>
            <a:off x="635317" y="2887065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2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 КОНЦУ ЭТОЙ СЕССИИ ВЫ СМОЖЕТЕ: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388A73E1-E565-C8F1-10F2-15C9D972133A}"/>
              </a:ext>
            </a:extLst>
          </p:cNvPr>
          <p:cNvSpPr/>
          <p:nvPr/>
        </p:nvSpPr>
        <p:spPr>
          <a:xfrm>
            <a:off x="757237" y="3472281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445DFABD-4753-932D-ED1C-E0DAB4CB24B8}"/>
              </a:ext>
            </a:extLst>
          </p:cNvPr>
          <p:cNvSpPr/>
          <p:nvPr/>
        </p:nvSpPr>
        <p:spPr>
          <a:xfrm>
            <a:off x="757237" y="3472281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E8B15B2-B024-981A-1D75-4E16329F8329}"/>
              </a:ext>
            </a:extLst>
          </p:cNvPr>
          <p:cNvSpPr/>
          <p:nvPr/>
        </p:nvSpPr>
        <p:spPr>
          <a:xfrm>
            <a:off x="1427797" y="3374745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noProof="1">
                <a:solidFill>
                  <a:schemeClr val="bg1"/>
                </a:solidFill>
                <a:latin typeface="Calibri" pitchFamily="34" charset="0"/>
              </a:rPr>
              <a:t>Назвать людей, с которыми необходимо взаимодействовать — лиц принимающих решения, союзников и скептиков</a:t>
            </a: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21413E96-F83A-8B81-967B-FB72AB6BE353}"/>
              </a:ext>
            </a:extLst>
          </p:cNvPr>
          <p:cNvSpPr/>
          <p:nvPr/>
        </p:nvSpPr>
        <p:spPr>
          <a:xfrm>
            <a:off x="757237" y="4203801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BD59956-FB5C-6177-57FE-019DAD407D81}"/>
              </a:ext>
            </a:extLst>
          </p:cNvPr>
          <p:cNvSpPr/>
          <p:nvPr/>
        </p:nvSpPr>
        <p:spPr>
          <a:xfrm>
            <a:off x="757237" y="4203801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6C894B5A-4195-9E27-A3BE-BAC1024410BB}"/>
              </a:ext>
            </a:extLst>
          </p:cNvPr>
          <p:cNvSpPr/>
          <p:nvPr/>
        </p:nvSpPr>
        <p:spPr>
          <a:xfrm>
            <a:off x="1427797" y="4106265"/>
            <a:ext cx="1066800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noProof="1">
                <a:solidFill>
                  <a:schemeClr val="bg1"/>
                </a:solidFill>
                <a:latin typeface="Calibri" pitchFamily="34" charset="0"/>
              </a:rPr>
              <a:t>Договориться как группа о конкретных действиях на этой неделе, в этом месяце и через 90 дней</a:t>
            </a: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83E2328E-BE63-412E-998E-49DBF6BF1FC6}"/>
              </a:ext>
            </a:extLst>
          </p:cNvPr>
          <p:cNvSpPr/>
          <p:nvPr/>
        </p:nvSpPr>
        <p:spPr>
          <a:xfrm>
            <a:off x="757237" y="4935321"/>
            <a:ext cx="487680" cy="487680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3E6E27EA-5449-A834-4FBD-C046F2409D05}"/>
              </a:ext>
            </a:extLst>
          </p:cNvPr>
          <p:cNvSpPr/>
          <p:nvPr/>
        </p:nvSpPr>
        <p:spPr>
          <a:xfrm>
            <a:off x="757237" y="4935321"/>
            <a:ext cx="48768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5B6A526C-4FAA-6797-4228-1FC49A947708}"/>
              </a:ext>
            </a:extLst>
          </p:cNvPr>
          <p:cNvSpPr/>
          <p:nvPr/>
        </p:nvSpPr>
        <p:spPr>
          <a:xfrm>
            <a:off x="1427797" y="4837785"/>
            <a:ext cx="1066800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noProof="1">
                <a:solidFill>
                  <a:schemeClr val="bg1"/>
                </a:solidFill>
                <a:latin typeface="Calibri" pitchFamily="34" charset="0"/>
              </a:rPr>
              <a:t>Записать личное обязательство, которое вы возьмёте домой и вернётесь к нему через 90 дней</a:t>
            </a:r>
          </a:p>
        </p:txBody>
      </p:sp>
    </p:spTree>
    <p:extLst>
      <p:ext uri="{BB962C8B-B14F-4D97-AF65-F5344CB8AC3E}">
        <p14:creationId xmlns:p14="http://schemas.microsoft.com/office/powerpoint/2010/main" val="413251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xt10">
            <a:extLst>
              <a:ext uri="{FF2B5EF4-FFF2-40B4-BE49-F238E27FC236}">
                <a16:creationId xmlns:a16="http://schemas.microsoft.com/office/drawing/2014/main" id="{AFE0B193-01F6-2B68-8890-F25D9A479C16}"/>
              </a:ext>
            </a:extLst>
          </p:cNvPr>
          <p:cNvSpPr/>
          <p:nvPr/>
        </p:nvSpPr>
        <p:spPr>
          <a:xfrm>
            <a:off x="635317" y="1802166"/>
            <a:ext cx="11460480" cy="360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1  ·  КТО ДОЛЖЕН ЗНАТЬ?  </a:t>
            </a:r>
          </a:p>
        </p:txBody>
      </p:sp>
      <p:sp>
        <p:nvSpPr>
          <p:cNvPr id="5" name="NumCircle1">
            <a:extLst>
              <a:ext uri="{FF2B5EF4-FFF2-40B4-BE49-F238E27FC236}">
                <a16:creationId xmlns:a16="http://schemas.microsoft.com/office/drawing/2014/main" id="{89F50580-6687-1491-A9A0-3C684AF8A33E}"/>
              </a:ext>
            </a:extLst>
          </p:cNvPr>
          <p:cNvSpPr/>
          <p:nvPr/>
        </p:nvSpPr>
        <p:spPr>
          <a:xfrm>
            <a:off x="757237" y="2255499"/>
            <a:ext cx="487680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 wrap="square" rtlCol="0" anchor="ctr"/>
          <a:lstStyle/>
          <a:p>
            <a:pPr algn="ctr" defTabSz="1219170"/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xt12">
            <a:extLst>
              <a:ext uri="{FF2B5EF4-FFF2-40B4-BE49-F238E27FC236}">
                <a16:creationId xmlns:a16="http://schemas.microsoft.com/office/drawing/2014/main" id="{FC6C77AC-A04F-7316-D4BB-C319680B147C}"/>
              </a:ext>
            </a:extLst>
          </p:cNvPr>
          <p:cNvSpPr/>
          <p:nvPr/>
        </p:nvSpPr>
        <p:spPr>
          <a:xfrm>
            <a:off x="1427797" y="2202166"/>
            <a:ext cx="10626667" cy="5066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 (5 мин)  —  Каждый записывает три имени: лицо принимающее решения, союзник, скептик.</a:t>
            </a:r>
          </a:p>
        </p:txBody>
      </p:sp>
      <p:sp>
        <p:nvSpPr>
          <p:cNvPr id="7" name="NumCircle2">
            <a:extLst>
              <a:ext uri="{FF2B5EF4-FFF2-40B4-BE49-F238E27FC236}">
                <a16:creationId xmlns:a16="http://schemas.microsoft.com/office/drawing/2014/main" id="{C0D9E150-31E7-2E3F-9E8F-6BD4EB741BEA}"/>
              </a:ext>
            </a:extLst>
          </p:cNvPr>
          <p:cNvSpPr/>
          <p:nvPr/>
        </p:nvSpPr>
        <p:spPr>
          <a:xfrm>
            <a:off x="757237" y="2855499"/>
            <a:ext cx="487680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 wrap="square" rtlCol="0" anchor="ctr"/>
          <a:lstStyle/>
          <a:p>
            <a:pPr algn="ctr" defTabSz="1219170"/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xt14">
            <a:extLst>
              <a:ext uri="{FF2B5EF4-FFF2-40B4-BE49-F238E27FC236}">
                <a16:creationId xmlns:a16="http://schemas.microsoft.com/office/drawing/2014/main" id="{FBCF1268-4639-AC8D-6AAA-C0C74A22B878}"/>
              </a:ext>
            </a:extLst>
          </p:cNvPr>
          <p:cNvSpPr/>
          <p:nvPr/>
        </p:nvSpPr>
        <p:spPr>
          <a:xfrm>
            <a:off x="1427797" y="2802166"/>
            <a:ext cx="10626667" cy="5066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(20 мин)  —  Поделитесь своими списками. Найдите закономерности: Кто мешает? Кто помогает? Где ваш сильнейший союзник?</a:t>
            </a:r>
          </a:p>
        </p:txBody>
      </p:sp>
      <p:sp>
        <p:nvSpPr>
          <p:cNvPr id="9" name="Txt15">
            <a:extLst>
              <a:ext uri="{FF2B5EF4-FFF2-40B4-BE49-F238E27FC236}">
                <a16:creationId xmlns:a16="http://schemas.microsoft.com/office/drawing/2014/main" id="{DCE8E4E9-AE11-1C0D-B48E-C9C30DA7211E}"/>
              </a:ext>
            </a:extLst>
          </p:cNvPr>
          <p:cNvSpPr/>
          <p:nvPr/>
        </p:nvSpPr>
        <p:spPr>
          <a:xfrm>
            <a:off x="635317" y="3455499"/>
            <a:ext cx="11460480" cy="80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xt20">
            <a:extLst>
              <a:ext uri="{FF2B5EF4-FFF2-40B4-BE49-F238E27FC236}">
                <a16:creationId xmlns:a16="http://schemas.microsoft.com/office/drawing/2014/main" id="{AE55B4D3-491F-C516-28B1-DEDF0E07A534}"/>
              </a:ext>
            </a:extLst>
          </p:cNvPr>
          <p:cNvSpPr/>
          <p:nvPr/>
        </p:nvSpPr>
        <p:spPr>
          <a:xfrm>
            <a:off x="635317" y="3562166"/>
            <a:ext cx="11460480" cy="360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2  ·  СПРИНТ НА 90 ДНЕЙ  ·  35 минут</a:t>
            </a:r>
          </a:p>
        </p:txBody>
      </p:sp>
      <p:sp>
        <p:nvSpPr>
          <p:cNvPr id="11" name="Txt21">
            <a:extLst>
              <a:ext uri="{FF2B5EF4-FFF2-40B4-BE49-F238E27FC236}">
                <a16:creationId xmlns:a16="http://schemas.microsoft.com/office/drawing/2014/main" id="{8C8AE36A-36E5-64D0-C4A3-5D025B7B7501}"/>
              </a:ext>
            </a:extLst>
          </p:cNvPr>
          <p:cNvSpPr/>
          <p:nvPr/>
        </p:nvSpPr>
        <p:spPr>
          <a:xfrm>
            <a:off x="635317" y="3988833"/>
            <a:ext cx="11460480" cy="45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Флипчарт группы. Три столбца: НА ЭТОЙ НЕДЕЛЕ  |  В ЭТОМ МЕСЯЦЕ  |  ЧЕРЕЗ 90 ДНЕЙ</a:t>
            </a:r>
          </a:p>
        </p:txBody>
      </p:sp>
      <p:sp>
        <p:nvSpPr>
          <p:cNvPr id="12" name="Txt22">
            <a:extLst>
              <a:ext uri="{FF2B5EF4-FFF2-40B4-BE49-F238E27FC236}">
                <a16:creationId xmlns:a16="http://schemas.microsoft.com/office/drawing/2014/main" id="{CF5AAD7D-3499-A752-4E85-7F2F34C1A2E8}"/>
              </a:ext>
            </a:extLst>
          </p:cNvPr>
          <p:cNvSpPr/>
          <p:nvPr/>
        </p:nvSpPr>
        <p:spPr>
          <a:xfrm>
            <a:off x="635317" y="4522166"/>
            <a:ext cx="11460480" cy="45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действие должно указывать ответственного и быть достаточно конкретным, чтобы посторонний человек мог проверить его выполнение.</a:t>
            </a:r>
          </a:p>
        </p:txBody>
      </p:sp>
      <p:sp>
        <p:nvSpPr>
          <p:cNvPr id="13" name="Txt23">
            <a:extLst>
              <a:ext uri="{FF2B5EF4-FFF2-40B4-BE49-F238E27FC236}">
                <a16:creationId xmlns:a16="http://schemas.microsoft.com/office/drawing/2014/main" id="{C924BC4A-5A89-A65D-240C-C3D18454863E}"/>
              </a:ext>
            </a:extLst>
          </p:cNvPr>
          <p:cNvSpPr/>
          <p:nvPr/>
        </p:nvSpPr>
        <p:spPr>
          <a:xfrm>
            <a:off x="635317" y="5028833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свои списки из Задания 1 — люди, которых вы назвали, должны появиться в этом плане. 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53332E7-10AB-4978-F55E-74C893070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5318" y="454673"/>
            <a:ext cx="103684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noProof="1">
                <a:ln>
                  <a:noFill/>
                </a:ln>
                <a:effectLst/>
                <a:latin typeface="Arial" panose="020B0604020202020204" pitchFamily="34" charset="0"/>
              </a:rPr>
              <a:t>Два упражнения. Работаете вместе. Упражнение 1 - основа для Упражнения 2.</a:t>
            </a:r>
          </a:p>
        </p:txBody>
      </p:sp>
    </p:spTree>
    <p:extLst>
      <p:ext uri="{BB962C8B-B14F-4D97-AF65-F5344CB8AC3E}">
        <p14:creationId xmlns:p14="http://schemas.microsoft.com/office/powerpoint/2010/main" val="926953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ACEC6-E782-5619-4393-B75973E1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66B4742-1903-580D-8AEE-99FAAD51699C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CD0DF77-A106-1298-7D97-0C70AC0D7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8BAA80-834F-01C8-0B44-FE723F0948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493DF8-FE57-76BC-EA93-AA95EED204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4B34F2-7917-7240-FA77-5EC3CBDB3A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CC599A6-8CEC-8B63-CEFD-E74DAA286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5AA59B71-040E-669F-B32C-19A0E6183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9853279-394B-D306-264E-7BB99B424F01}"/>
              </a:ext>
            </a:extLst>
          </p:cNvPr>
          <p:cNvSpPr txBox="1"/>
          <p:nvPr/>
        </p:nvSpPr>
        <p:spPr>
          <a:xfrm>
            <a:off x="176045" y="2020180"/>
            <a:ext cx="7361854" cy="34278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</a:t>
            </a:r>
            <a:r>
              <a:rPr lang="en-US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3</a:t>
            </a: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0 – 15:</a:t>
            </a:r>
            <a:r>
              <a:rPr lang="en-US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5</a:t>
            </a: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15:20 – 15:45</a:t>
            </a:r>
          </a:p>
        </p:txBody>
      </p:sp>
    </p:spTree>
    <p:extLst>
      <p:ext uri="{BB962C8B-B14F-4D97-AF65-F5344CB8AC3E}">
        <p14:creationId xmlns:p14="http://schemas.microsoft.com/office/powerpoint/2010/main" val="155890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7DBBD1-537C-0A04-4625-B7E9E21CB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19</a:t>
            </a:fld>
            <a:endParaRPr lang="ru-RU" noProof="1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65C102-B609-B5F2-5FCE-6B68EB429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33945"/>
              </p:ext>
            </p:extLst>
          </p:nvPr>
        </p:nvGraphicFramePr>
        <p:xfrm>
          <a:off x="562997" y="307137"/>
          <a:ext cx="11066006" cy="620473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9113842">
                  <a:extLst>
                    <a:ext uri="{9D8B030D-6E8A-4147-A177-3AD203B41FA5}">
                      <a16:colId xmlns:a16="http://schemas.microsoft.com/office/drawing/2014/main" val="2307094671"/>
                    </a:ext>
                  </a:extLst>
                </a:gridCol>
                <a:gridCol w="1952164">
                  <a:extLst>
                    <a:ext uri="{9D8B030D-6E8A-4147-A177-3AD203B41FA5}">
                      <a16:colId xmlns:a16="http://schemas.microsoft.com/office/drawing/2014/main" val="327918821"/>
                    </a:ext>
                  </a:extLst>
                </a:gridCol>
              </a:tblGrid>
              <a:tr h="3884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b="1" noProof="1"/>
                        <a:t>Примеры 8 утверждений и их связь с индикаторами качества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b="1" noProof="1"/>
                        <a:t>Индикатор качества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498993763"/>
                  </a:ext>
                </a:extLst>
              </a:tr>
              <a:tr h="554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1. Один учебный день редко приводит к устойчивым изменениям в педагогической практике.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2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1144478640"/>
                  </a:ext>
                </a:extLst>
              </a:tr>
              <a:tr h="554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2. Педагоги с большей вероятностью изменят практику, когда могут попробовать что-то в своём классе и осмыслить произошедшее.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3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3191716726"/>
                  </a:ext>
                </a:extLst>
              </a:tr>
              <a:tr h="72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3. Взаимное наблюдение и профессиональный диалог оказывают более сильное воздействие на практику, чем обучение под руководством эксперта в одиночку.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5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353652820"/>
                  </a:ext>
                </a:extLst>
              </a:tr>
              <a:tr h="72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4. Профессиональное развитие педагогов, не связанное с предметом учителя или группой обучающихся, как правило, имеет низкий эффект.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1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3873190746"/>
                  </a:ext>
                </a:extLst>
              </a:tr>
              <a:tr h="72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5. Поддержка руководства — один из наиболее сильных предикторов того, приведёт ли профессиональное развитие педагогов к устойчивым изменениям.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7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1647654473"/>
                  </a:ext>
                </a:extLst>
              </a:tr>
              <a:tr h="554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6. Наиболее эффективное профессиональное развитие педагогов происходит на протяжении месяцев, а не дней.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2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3701772374"/>
                  </a:ext>
                </a:extLst>
              </a:tr>
              <a:tr h="8879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7. Рефлексия, встроенная в процесс профессионального развития педагогов, обеспечивает более глубокое обучение, чем рефлексия, отданная на усмотрение отдельного педагога.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8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1760556459"/>
                  </a:ext>
                </a:extLst>
              </a:tr>
              <a:tr h="7214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8. Активное участие в профессиональном развитии педагогов — через обсуждение, отработку и решение проблем — эффективнее пассивного получения информации.</a:t>
                      </a:r>
                    </a:p>
                  </a:txBody>
                  <a:tcPr marL="43891" marR="43891" marT="21945" marB="2194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noProof="1"/>
                        <a:t>ИК 4</a:t>
                      </a:r>
                    </a:p>
                  </a:txBody>
                  <a:tcPr marL="43891" marR="43891" marT="21945" marB="21945" anchor="ctr"/>
                </a:tc>
                <a:extLst>
                  <a:ext uri="{0D108BD9-81ED-4DB2-BD59-A6C34878D82A}">
                    <a16:rowId xmlns:a16="http://schemas.microsoft.com/office/drawing/2014/main" val="637758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023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AE90E-E7C0-63E8-12EA-2BE9A4C0E9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sz="1800" noProof="1" smtClean="0"/>
              <a:pPr/>
              <a:t>190</a:t>
            </a:fld>
            <a:endParaRPr lang="ru-RU" sz="1800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5D01AF-8C19-2D70-487B-1C31BAA3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noProof="1">
                <a:latin typeface="Arial" panose="020B0604020202020204" pitchFamily="34" charset="0"/>
              </a:rPr>
              <a:t>ОБМЕН</a:t>
            </a:r>
            <a:endParaRPr lang="ru-RU" noProof="1"/>
          </a:p>
        </p:txBody>
      </p:sp>
      <p:sp>
        <p:nvSpPr>
          <p:cNvPr id="4" name="Txt5">
            <a:extLst>
              <a:ext uri="{FF2B5EF4-FFF2-40B4-BE49-F238E27FC236}">
                <a16:creationId xmlns:a16="http://schemas.microsoft.com/office/drawing/2014/main" id="{1B46986C-D57A-0E98-4540-77F426A9A802}"/>
              </a:ext>
            </a:extLst>
          </p:cNvPr>
          <p:cNvSpPr/>
          <p:nvPr/>
        </p:nvSpPr>
        <p:spPr>
          <a:xfrm>
            <a:off x="548642" y="1434181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Галерея работ </a:t>
            </a:r>
          </a:p>
        </p:txBody>
      </p:sp>
      <p:sp>
        <p:nvSpPr>
          <p:cNvPr id="5" name="Txt6">
            <a:extLst>
              <a:ext uri="{FF2B5EF4-FFF2-40B4-BE49-F238E27FC236}">
                <a16:creationId xmlns:a16="http://schemas.microsoft.com/office/drawing/2014/main" id="{D06FB6E3-5B63-6279-B544-E055B5BCDD4E}"/>
              </a:ext>
            </a:extLst>
          </p:cNvPr>
          <p:cNvSpPr/>
          <p:nvPr/>
        </p:nvSpPr>
        <p:spPr>
          <a:xfrm>
            <a:off x="548642" y="2122245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Разместите все флипчарты на стене. Обойдите и читайте в тишине (5 мин). </a:t>
            </a:r>
          </a:p>
          <a:p>
            <a:pPr defTabSz="1219170"/>
            <a:r>
              <a:rPr lang="ru-RU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группа: 60 секунд на столбец НА ЭТОЙ НЕДЕЛЕ.</a:t>
            </a:r>
          </a:p>
        </p:txBody>
      </p:sp>
      <p:sp>
        <p:nvSpPr>
          <p:cNvPr id="6" name="BlueBg9">
            <a:extLst>
              <a:ext uri="{FF2B5EF4-FFF2-40B4-BE49-F238E27FC236}">
                <a16:creationId xmlns:a16="http://schemas.microsoft.com/office/drawing/2014/main" id="{F66DF0B3-09AA-4A0B-C667-2BBC56ABD507}"/>
              </a:ext>
            </a:extLst>
          </p:cNvPr>
          <p:cNvSpPr/>
          <p:nvPr/>
        </p:nvSpPr>
        <p:spPr>
          <a:xfrm>
            <a:off x="548642" y="2642245"/>
            <a:ext cx="11460480" cy="66667"/>
          </a:xfrm>
          <a:prstGeom prst="rect">
            <a:avLst/>
          </a:prstGeom>
          <a:solidFill>
            <a:srgbClr val="D6F0F3"/>
          </a:solidFill>
          <a:ln w="762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/>
            <a:endParaRPr lang="ru-RU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xt10">
            <a:extLst>
              <a:ext uri="{FF2B5EF4-FFF2-40B4-BE49-F238E27FC236}">
                <a16:creationId xmlns:a16="http://schemas.microsoft.com/office/drawing/2014/main" id="{93BF7021-1C9E-F71E-24CB-22462F8E2A35}"/>
              </a:ext>
            </a:extLst>
          </p:cNvPr>
          <p:cNvSpPr/>
          <p:nvPr/>
        </p:nvSpPr>
        <p:spPr>
          <a:xfrm>
            <a:off x="548642" y="2842245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СЕБЕ  ·  Индивидуально, в тишине</a:t>
            </a:r>
          </a:p>
        </p:txBody>
      </p:sp>
      <p:sp>
        <p:nvSpPr>
          <p:cNvPr id="8" name="Txt11">
            <a:extLst>
              <a:ext uri="{FF2B5EF4-FFF2-40B4-BE49-F238E27FC236}">
                <a16:creationId xmlns:a16="http://schemas.microsoft.com/office/drawing/2014/main" id="{D32F983F-2C29-CC93-B633-84B0DD625706}"/>
              </a:ext>
            </a:extLst>
          </p:cNvPr>
          <p:cNvSpPr/>
          <p:nvPr/>
        </p:nvSpPr>
        <p:spPr>
          <a:xfrm>
            <a:off x="548642" y="3282245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i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Личное. Вы убираете его домой. Никто больше его не читает.</a:t>
            </a:r>
          </a:p>
        </p:txBody>
      </p:sp>
      <p:sp>
        <p:nvSpPr>
          <p:cNvPr id="9" name="NumCircle1">
            <a:extLst>
              <a:ext uri="{FF2B5EF4-FFF2-40B4-BE49-F238E27FC236}">
                <a16:creationId xmlns:a16="http://schemas.microsoft.com/office/drawing/2014/main" id="{34EC0535-8C26-E69A-7797-9C2520CCBF16}"/>
              </a:ext>
            </a:extLst>
          </p:cNvPr>
          <p:cNvSpPr/>
          <p:nvPr/>
        </p:nvSpPr>
        <p:spPr>
          <a:xfrm>
            <a:off x="670562" y="3788911"/>
            <a:ext cx="487680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 wrap="square" rtlCol="0" anchor="ctr"/>
          <a:lstStyle/>
          <a:p>
            <a:pPr algn="ctr"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xt13">
            <a:extLst>
              <a:ext uri="{FF2B5EF4-FFF2-40B4-BE49-F238E27FC236}">
                <a16:creationId xmlns:a16="http://schemas.microsoft.com/office/drawing/2014/main" id="{4C5D786B-5AB5-FF36-AB8B-B1C55B5668F1}"/>
              </a:ext>
            </a:extLst>
          </p:cNvPr>
          <p:cNvSpPr/>
          <p:nvPr/>
        </p:nvSpPr>
        <p:spPr>
          <a:xfrm>
            <a:off x="1341122" y="3735578"/>
            <a:ext cx="10626667" cy="5066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то, что я обещал сделать.</a:t>
            </a:r>
          </a:p>
        </p:txBody>
      </p:sp>
      <p:sp>
        <p:nvSpPr>
          <p:cNvPr id="11" name="NumCircle2">
            <a:extLst>
              <a:ext uri="{FF2B5EF4-FFF2-40B4-BE49-F238E27FC236}">
                <a16:creationId xmlns:a16="http://schemas.microsoft.com/office/drawing/2014/main" id="{A98A8CA0-9413-7172-80B6-F00C5385E6AE}"/>
              </a:ext>
            </a:extLst>
          </p:cNvPr>
          <p:cNvSpPr/>
          <p:nvPr/>
        </p:nvSpPr>
        <p:spPr>
          <a:xfrm>
            <a:off x="670562" y="4442245"/>
            <a:ext cx="487680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 wrap="square" rtlCol="0" anchor="ctr"/>
          <a:lstStyle/>
          <a:p>
            <a:pPr algn="ctr"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xt15">
            <a:extLst>
              <a:ext uri="{FF2B5EF4-FFF2-40B4-BE49-F238E27FC236}">
                <a16:creationId xmlns:a16="http://schemas.microsoft.com/office/drawing/2014/main" id="{4FB495DD-41F4-DC8A-39AD-52C9B98B8E02}"/>
              </a:ext>
            </a:extLst>
          </p:cNvPr>
          <p:cNvSpPr/>
          <p:nvPr/>
        </p:nvSpPr>
        <p:spPr>
          <a:xfrm>
            <a:off x="1341122" y="4388911"/>
            <a:ext cx="10626667" cy="5066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то, что, по моему мнению, будет сложным.</a:t>
            </a:r>
          </a:p>
        </p:txBody>
      </p:sp>
      <p:sp>
        <p:nvSpPr>
          <p:cNvPr id="13" name="NumCircle3">
            <a:extLst>
              <a:ext uri="{FF2B5EF4-FFF2-40B4-BE49-F238E27FC236}">
                <a16:creationId xmlns:a16="http://schemas.microsoft.com/office/drawing/2014/main" id="{01B76A7E-72E7-697D-6F19-F6734446327E}"/>
              </a:ext>
            </a:extLst>
          </p:cNvPr>
          <p:cNvSpPr/>
          <p:nvPr/>
        </p:nvSpPr>
        <p:spPr>
          <a:xfrm>
            <a:off x="670562" y="5095578"/>
            <a:ext cx="487680" cy="48768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 wrap="square" rtlCol="0" anchor="ctr"/>
          <a:lstStyle/>
          <a:p>
            <a:pPr algn="ctr"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xt17">
            <a:extLst>
              <a:ext uri="{FF2B5EF4-FFF2-40B4-BE49-F238E27FC236}">
                <a16:creationId xmlns:a16="http://schemas.microsoft.com/office/drawing/2014/main" id="{7F19D3BC-52F8-2DB8-D9B6-DC8D216B5D62}"/>
              </a:ext>
            </a:extLst>
          </p:cNvPr>
          <p:cNvSpPr/>
          <p:nvPr/>
        </p:nvSpPr>
        <p:spPr>
          <a:xfrm>
            <a:off x="1341122" y="5042245"/>
            <a:ext cx="10626667" cy="5066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то, о чём я прошу себя вспомнить через 90 дней.</a:t>
            </a:r>
          </a:p>
        </p:txBody>
      </p:sp>
      <p:sp>
        <p:nvSpPr>
          <p:cNvPr id="15" name="Txt18">
            <a:extLst>
              <a:ext uri="{FF2B5EF4-FFF2-40B4-BE49-F238E27FC236}">
                <a16:creationId xmlns:a16="http://schemas.microsoft.com/office/drawing/2014/main" id="{BCB2AD1A-BF5A-5033-0556-CEB65EEDB593}"/>
              </a:ext>
            </a:extLst>
          </p:cNvPr>
          <p:cNvSpPr/>
          <p:nvPr/>
        </p:nvSpPr>
        <p:spPr>
          <a:xfrm>
            <a:off x="548642" y="5735578"/>
            <a:ext cx="11460480" cy="3733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/>
            <a:r>
              <a:rPr lang="ru-RU" i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Карточка остаётся у вас. Флипчарты будут сфотографированы и отправлены вам.</a:t>
            </a:r>
          </a:p>
        </p:txBody>
      </p:sp>
    </p:spTree>
    <p:extLst>
      <p:ext uri="{BB962C8B-B14F-4D97-AF65-F5344CB8AC3E}">
        <p14:creationId xmlns:p14="http://schemas.microsoft.com/office/powerpoint/2010/main" val="117227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5892-DC9A-6249-94FD-2442C4EA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Опросник по итогу Дня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5EE6E-61CA-5B8C-5A38-145C8260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" y="1502564"/>
            <a:ext cx="4449336" cy="44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D534-ACF4-C5DF-F6AD-9B6F71E7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Присоединяйтесь к сообществу DARYA SCAFFOLD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0056B-D9CF-5D7B-224E-53D1D301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" y="1836575"/>
            <a:ext cx="4212772" cy="421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AAC00-AEAC-AF1A-91CB-DFF06C0C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54" y="1836575"/>
            <a:ext cx="4212772" cy="42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1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B94A4-3FFF-39B2-E158-2847AEA2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4EAA61-4185-ADA1-EBDF-E030FA72D64F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DC7626C-5BE9-7C9B-E7F6-B9C6921C6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1758D6-CEB4-D123-04A2-BC0817A9B0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331A1-CE00-3BA3-151A-F6F5A6B2E8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96ACD71-E788-AD75-809E-8F39A7380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779CB5EE-5815-FCFB-0A04-938BFB9EC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E82C7AF-62E2-B74D-AF5F-E74758AD8D06}"/>
              </a:ext>
            </a:extLst>
          </p:cNvPr>
          <p:cNvSpPr txBox="1"/>
          <p:nvPr/>
        </p:nvSpPr>
        <p:spPr>
          <a:xfrm>
            <a:off x="435293" y="1935982"/>
            <a:ext cx="7361854" cy="41915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Give</a:t>
            </a: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us your feedback!</a:t>
            </a:r>
          </a:p>
          <a:p>
            <a:pPr algn="ctr"/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Поделитесь с нами своим </a:t>
            </a:r>
          </a:p>
          <a:p>
            <a:pPr algn="ctr"/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мнением!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endParaRPr lang="ru-RU" sz="3200" b="1" noProof="1">
              <a:cs typeface="Arial" panose="020B0604020202020204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C5042CA-0029-9DFB-0EF1-9C15F163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08" y="4223571"/>
            <a:ext cx="2699965" cy="26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93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B9D4D-FCDC-C00C-86BB-991CC6E90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4000" noProof="1"/>
              <a:t>Как разработать и реализовать профессиональное развитие педагогов, которое действительно меняет практику?</a:t>
            </a:r>
          </a:p>
          <a:p>
            <a:endParaRPr lang="ru-RU" sz="4000" noProof="1"/>
          </a:p>
          <a:p>
            <a:r>
              <a:rPr lang="ru-RU" sz="4000" noProof="1"/>
              <a:t>Понять – Разработать – Реализовать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FE0E49-A7FF-4CEA-1E07-4C3409C0F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83587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B51D2-A186-A383-95EE-EC8F90FCC0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20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FFB5A-4459-5351-3224-033D4574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645259" cy="1080120"/>
          </a:xfrm>
        </p:spPr>
        <p:txBody>
          <a:bodyPr>
            <a:normAutofit/>
          </a:bodyPr>
          <a:lstStyle/>
          <a:p>
            <a:r>
              <a:rPr lang="ru-RU" noProof="1"/>
              <a:t>Какой формат профессионального развития педагогов вы предпочитаете больше всего… [выберите топ-3]?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7ECD65-9166-A385-3980-0EA3AB7D0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621947"/>
              </p:ext>
            </p:extLst>
          </p:nvPr>
        </p:nvGraphicFramePr>
        <p:xfrm>
          <a:off x="635317" y="1502564"/>
          <a:ext cx="10933112" cy="4358640"/>
        </p:xfrm>
        <a:graphic>
          <a:graphicData uri="http://schemas.openxmlformats.org/drawingml/2006/table">
            <a:tbl>
              <a:tblPr/>
              <a:tblGrid>
                <a:gridCol w="10933112">
                  <a:extLst>
                    <a:ext uri="{9D8B030D-6E8A-4147-A177-3AD203B41FA5}">
                      <a16:colId xmlns:a16="http://schemas.microsoft.com/office/drawing/2014/main" val="1822888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sz="2000" b="1" noProof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089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1. Учебные курсы / воркшопы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60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2. Коучинг / наставничество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508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3. Онлайн-обучение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424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4. Чтение профессиональной литературы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38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5. Профессиональный диалог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89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6. Социальные сети, например Telegram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01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7. Исследование собственной практики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212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8. Наблюдение за уроком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94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9. Посещение других учебных заведений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982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noProof="1">
                          <a:solidFill>
                            <a:schemeClr val="bg1"/>
                          </a:solidFill>
                        </a:rPr>
                        <a:t>10. Конференции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612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402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67E3-5C73-2DC3-4536-4735678D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47317"/>
            <a:ext cx="7815651" cy="1080120"/>
          </a:xfrm>
        </p:spPr>
        <p:txBody>
          <a:bodyPr/>
          <a:lstStyle/>
          <a:p>
            <a:r>
              <a:rPr lang="ru-RU" noProof="1"/>
              <a:t>Рефлексия по итогу сессии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A6DC141A-56FE-01AD-DDAD-6DA58635393B}"/>
              </a:ext>
            </a:extLst>
          </p:cNvPr>
          <p:cNvSpPr/>
          <p:nvPr/>
        </p:nvSpPr>
        <p:spPr>
          <a:xfrm>
            <a:off x="487680" y="1197026"/>
            <a:ext cx="11094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Заполняется по QR-коду — индивидуально, не выносится на пленарное обсуждение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97D5F147-B41B-AD99-9AD6-AFCB2F068591}"/>
              </a:ext>
            </a:extLst>
          </p:cNvPr>
          <p:cNvSpPr/>
          <p:nvPr/>
        </p:nvSpPr>
        <p:spPr>
          <a:xfrm>
            <a:off x="487680" y="1848075"/>
            <a:ext cx="7763185" cy="103632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678304C4-3E0D-160B-56E0-3532C3B38294}"/>
              </a:ext>
            </a:extLst>
          </p:cNvPr>
          <p:cNvSpPr/>
          <p:nvPr/>
        </p:nvSpPr>
        <p:spPr>
          <a:xfrm>
            <a:off x="609600" y="2055339"/>
            <a:ext cx="609600" cy="60960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9B94ECD1-4873-6B67-BC5A-F0AA1CFA0E34}"/>
              </a:ext>
            </a:extLst>
          </p:cNvPr>
          <p:cNvSpPr/>
          <p:nvPr/>
        </p:nvSpPr>
        <p:spPr>
          <a:xfrm>
            <a:off x="609600" y="2055339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07C001E7-10AC-C3F4-3E65-C3A450639CB5}"/>
              </a:ext>
            </a:extLst>
          </p:cNvPr>
          <p:cNvSpPr/>
          <p:nvPr/>
        </p:nvSpPr>
        <p:spPr>
          <a:xfrm>
            <a:off x="1463040" y="1994379"/>
            <a:ext cx="6987928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Одно, что я теперь понимаю более чётко об эффективном профессиональном развитии педагогов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114053C0-CEC3-F0BD-1534-B3C04B03CFC2}"/>
              </a:ext>
            </a:extLst>
          </p:cNvPr>
          <p:cNvSpPr/>
          <p:nvPr/>
        </p:nvSpPr>
        <p:spPr>
          <a:xfrm>
            <a:off x="487680" y="3042891"/>
            <a:ext cx="7763185" cy="103632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AB6E8469-42E0-3B19-D690-EC419151F98F}"/>
              </a:ext>
            </a:extLst>
          </p:cNvPr>
          <p:cNvSpPr/>
          <p:nvPr/>
        </p:nvSpPr>
        <p:spPr>
          <a:xfrm>
            <a:off x="609600" y="3250155"/>
            <a:ext cx="609600" cy="60960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D8462AD3-4ADC-24DA-36BB-2ECD75792970}"/>
              </a:ext>
            </a:extLst>
          </p:cNvPr>
          <p:cNvSpPr/>
          <p:nvPr/>
        </p:nvSpPr>
        <p:spPr>
          <a:xfrm>
            <a:off x="609600" y="3250155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6D0699DC-E754-02AE-A1BB-5FB711E337CF}"/>
              </a:ext>
            </a:extLst>
          </p:cNvPr>
          <p:cNvSpPr/>
          <p:nvPr/>
        </p:nvSpPr>
        <p:spPr>
          <a:xfrm>
            <a:off x="1463040" y="3189195"/>
            <a:ext cx="6277829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Одно, в чём я всё ещё не уверен(а)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C8A7BE01-03AD-5583-4212-FA4ECD49BD61}"/>
              </a:ext>
            </a:extLst>
          </p:cNvPr>
          <p:cNvSpPr/>
          <p:nvPr/>
        </p:nvSpPr>
        <p:spPr>
          <a:xfrm>
            <a:off x="487680" y="4237707"/>
            <a:ext cx="7763185" cy="103632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32DA547B-E98B-25A8-A084-6ECB66408193}"/>
              </a:ext>
            </a:extLst>
          </p:cNvPr>
          <p:cNvSpPr/>
          <p:nvPr/>
        </p:nvSpPr>
        <p:spPr>
          <a:xfrm>
            <a:off x="609600" y="4444971"/>
            <a:ext cx="609600" cy="60960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26DF72EE-FCDF-8D11-F61E-F25A2E3DCF31}"/>
              </a:ext>
            </a:extLst>
          </p:cNvPr>
          <p:cNvSpPr/>
          <p:nvPr/>
        </p:nvSpPr>
        <p:spPr>
          <a:xfrm>
            <a:off x="609600" y="4444971"/>
            <a:ext cx="609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1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21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051A175C-A02C-4144-1511-910C3C70D19B}"/>
              </a:ext>
            </a:extLst>
          </p:cNvPr>
          <p:cNvSpPr/>
          <p:nvPr/>
        </p:nvSpPr>
        <p:spPr>
          <a:xfrm>
            <a:off x="1463040" y="4384011"/>
            <a:ext cx="6987928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867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Один вопрос, который я несу с собой на остаток сегодняшнего дня</a:t>
            </a:r>
            <a:endParaRPr lang="ru-RU" sz="18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2FD06621-B80F-72C1-C47D-27CAAEF8E63D}"/>
              </a:ext>
            </a:extLst>
          </p:cNvPr>
          <p:cNvSpPr/>
          <p:nvPr/>
        </p:nvSpPr>
        <p:spPr>
          <a:xfrm>
            <a:off x="487680" y="5566635"/>
            <a:ext cx="11429764" cy="463296"/>
          </a:xfrm>
          <a:prstGeom prst="rect">
            <a:avLst/>
          </a:prstGeom>
          <a:solidFill>
            <a:srgbClr val="FDF3DC"/>
          </a:solidFill>
          <a:ln w="10160">
            <a:solidFill>
              <a:srgbClr val="E8940A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D9422DEC-C6B5-1A78-7AB3-B4D65B0DF973}"/>
              </a:ext>
            </a:extLst>
          </p:cNvPr>
          <p:cNvSpPr/>
          <p:nvPr/>
        </p:nvSpPr>
        <p:spPr>
          <a:xfrm>
            <a:off x="731520" y="5566635"/>
            <a:ext cx="108508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333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Названная карточка SCAFFOLD: Метод оценивания — саморефлексия на выходе. Со-фасилитатор собирает ответы; темы кратко доводятся до участников в конце 1-го дня.</a:t>
            </a:r>
            <a:endParaRPr lang="ru-RU" sz="13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7C8EE3-CE3D-750A-4896-2FBCE8EBC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92" y="1848075"/>
            <a:ext cx="3425952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5F86-45D5-1D67-F6C6-E04335B4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Сессия 1  ·  Cписок материалов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2D381E6B-37EB-17D6-BAD7-8523CD8BB7E8}"/>
              </a:ext>
            </a:extLst>
          </p:cNvPr>
          <p:cNvSpPr/>
          <p:nvPr/>
        </p:nvSpPr>
        <p:spPr>
          <a:xfrm>
            <a:off x="543099" y="1338904"/>
            <a:ext cx="1146048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9A45E670-D745-0729-15D9-7926D8159B4B}"/>
              </a:ext>
            </a:extLst>
          </p:cNvPr>
          <p:cNvSpPr/>
          <p:nvPr/>
        </p:nvSpPr>
        <p:spPr>
          <a:xfrm>
            <a:off x="665019" y="146082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890BECF-228F-F393-F786-4F73FD1954F7}"/>
              </a:ext>
            </a:extLst>
          </p:cNvPr>
          <p:cNvSpPr/>
          <p:nvPr/>
        </p:nvSpPr>
        <p:spPr>
          <a:xfrm>
            <a:off x="1274619" y="133890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Слайды с данными вводного вебинара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B685AFB4-441F-6621-8194-B6CBC71960F3}"/>
              </a:ext>
            </a:extLst>
          </p:cNvPr>
          <p:cNvSpPr/>
          <p:nvPr/>
        </p:nvSpPr>
        <p:spPr>
          <a:xfrm>
            <a:off x="5663739" y="133890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Топ-3 отсутствующих индикатора качества  ·  индикатор с наименьшей оценкой  ·  2 анонимных высказывания по рефлексии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73AFB26E-6E31-5B30-E136-CF9CCDAFF37F}"/>
              </a:ext>
            </a:extLst>
          </p:cNvPr>
          <p:cNvSpPr/>
          <p:nvPr/>
        </p:nvSpPr>
        <p:spPr>
          <a:xfrm>
            <a:off x="543099" y="2009464"/>
            <a:ext cx="1146048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9A5FD1D5-31AA-27A6-15F0-915F7B8A0B9C}"/>
              </a:ext>
            </a:extLst>
          </p:cNvPr>
          <p:cNvSpPr/>
          <p:nvPr/>
        </p:nvSpPr>
        <p:spPr>
          <a:xfrm>
            <a:off x="665019" y="213138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CEEC8A0D-E395-9429-E587-2C8D9869B96F}"/>
              </a:ext>
            </a:extLst>
          </p:cNvPr>
          <p:cNvSpPr/>
          <p:nvPr/>
        </p:nvSpPr>
        <p:spPr>
          <a:xfrm>
            <a:off x="1274619" y="200946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«SCAFFOLD в действии»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D060EEBC-EA7C-B77E-74A1-B9CE8EEBCB61}"/>
              </a:ext>
            </a:extLst>
          </p:cNvPr>
          <p:cNvSpPr/>
          <p:nvPr/>
        </p:nvSpPr>
        <p:spPr>
          <a:xfrm>
            <a:off x="5663739" y="200946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одной на стол  ·  остаётся все три дня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A7E67669-DF04-6AF5-7034-89802090D69C}"/>
              </a:ext>
            </a:extLst>
          </p:cNvPr>
          <p:cNvSpPr/>
          <p:nvPr/>
        </p:nvSpPr>
        <p:spPr>
          <a:xfrm>
            <a:off x="543099" y="2680024"/>
            <a:ext cx="1146048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ED8DFA81-EA4C-075F-1985-4B94198475EE}"/>
              </a:ext>
            </a:extLst>
          </p:cNvPr>
          <p:cNvSpPr/>
          <p:nvPr/>
        </p:nvSpPr>
        <p:spPr>
          <a:xfrm>
            <a:off x="665019" y="280194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FD935BDC-5307-A4B6-6B76-CE88251F83C3}"/>
              </a:ext>
            </a:extLst>
          </p:cNvPr>
          <p:cNvSpPr/>
          <p:nvPr/>
        </p:nvSpPr>
        <p:spPr>
          <a:xfrm>
            <a:off x="1274619" y="268002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Конверты с утверждениями для «Сортировки свидетельств»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875473B6-68F4-ACEA-7C9F-3F5255678310}"/>
              </a:ext>
            </a:extLst>
          </p:cNvPr>
          <p:cNvSpPr/>
          <p:nvPr/>
        </p:nvSpPr>
        <p:spPr>
          <a:xfrm>
            <a:off x="5663739" y="268002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 карточек в конверте  ·  по одному на стол (12 основанных на данных, 4 неподтверждённых)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6383BF9A-50FF-E94C-4AF6-90E3D1DC650C}"/>
              </a:ext>
            </a:extLst>
          </p:cNvPr>
          <p:cNvSpPr/>
          <p:nvPr/>
        </p:nvSpPr>
        <p:spPr>
          <a:xfrm>
            <a:off x="543099" y="3350584"/>
            <a:ext cx="1146048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264806F9-36A1-F903-3D28-F34012E53E61}"/>
              </a:ext>
            </a:extLst>
          </p:cNvPr>
          <p:cNvSpPr/>
          <p:nvPr/>
        </p:nvSpPr>
        <p:spPr>
          <a:xfrm>
            <a:off x="665019" y="347250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853C4E18-7CE9-269F-7E29-B93D92FEEBA9}"/>
              </a:ext>
            </a:extLst>
          </p:cNvPr>
          <p:cNvSpPr/>
          <p:nvPr/>
        </p:nvSpPr>
        <p:spPr>
          <a:xfrm>
            <a:off x="1274619" y="335058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Сортировочные таблицы формата А3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3B129949-B5DB-1AB3-8850-C904038A7E91}"/>
              </a:ext>
            </a:extLst>
          </p:cNvPr>
          <p:cNvSpPr/>
          <p:nvPr/>
        </p:nvSpPr>
        <p:spPr>
          <a:xfrm>
            <a:off x="5663739" y="335058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одному на стол  ·  три колонки напечатаны заранее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A6011248-CA69-0875-092B-ACA9F77A240B}"/>
              </a:ext>
            </a:extLst>
          </p:cNvPr>
          <p:cNvSpPr/>
          <p:nvPr/>
        </p:nvSpPr>
        <p:spPr>
          <a:xfrm>
            <a:off x="543099" y="4021144"/>
            <a:ext cx="1146048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21F5299D-B52F-7B77-65B9-EFDA24033F8F}"/>
              </a:ext>
            </a:extLst>
          </p:cNvPr>
          <p:cNvSpPr/>
          <p:nvPr/>
        </p:nvSpPr>
        <p:spPr>
          <a:xfrm>
            <a:off x="665019" y="414306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AEEECB76-DBF4-A116-C40C-9BFFAC5E97E7}"/>
              </a:ext>
            </a:extLst>
          </p:cNvPr>
          <p:cNvSpPr/>
          <p:nvPr/>
        </p:nvSpPr>
        <p:spPr>
          <a:xfrm>
            <a:off x="1274619" y="402114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SCAFFOLD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4F4AD326-C219-9CF0-6EC1-5A53C36B3EA4}"/>
              </a:ext>
            </a:extLst>
          </p:cNvPr>
          <p:cNvSpPr/>
          <p:nvPr/>
        </p:nvSpPr>
        <p:spPr>
          <a:xfrm>
            <a:off x="5663739" y="402114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одной на стол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CD9C166A-9E5E-E84E-8EA1-808B0E79221F}"/>
              </a:ext>
            </a:extLst>
          </p:cNvPr>
          <p:cNvSpPr/>
          <p:nvPr/>
        </p:nvSpPr>
        <p:spPr>
          <a:xfrm>
            <a:off x="543099" y="4691704"/>
            <a:ext cx="1146048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C74E7AEF-60A0-B166-1D22-DFCD146FFDEC}"/>
              </a:ext>
            </a:extLst>
          </p:cNvPr>
          <p:cNvSpPr/>
          <p:nvPr/>
        </p:nvSpPr>
        <p:spPr>
          <a:xfrm>
            <a:off x="665019" y="481362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8F96ADED-7B79-E158-A830-CF7F904F9BE5}"/>
              </a:ext>
            </a:extLst>
          </p:cNvPr>
          <p:cNvSpPr/>
          <p:nvPr/>
        </p:nvSpPr>
        <p:spPr>
          <a:xfrm>
            <a:off x="1274619" y="469170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Стикеры (2 цвета)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FF81B552-E334-D885-F584-92AC3691F988}"/>
              </a:ext>
            </a:extLst>
          </p:cNvPr>
          <p:cNvSpPr/>
          <p:nvPr/>
        </p:nvSpPr>
        <p:spPr>
          <a:xfrm>
            <a:off x="5663739" y="469170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Для активности «Спектр»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E7C322CC-6C19-3855-99BC-497E17CB46DF}"/>
              </a:ext>
            </a:extLst>
          </p:cNvPr>
          <p:cNvSpPr/>
          <p:nvPr/>
        </p:nvSpPr>
        <p:spPr>
          <a:xfrm>
            <a:off x="543099" y="5362264"/>
            <a:ext cx="11460480" cy="60960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33C4301C-72D3-7B9F-3EBF-94AD1360113A}"/>
              </a:ext>
            </a:extLst>
          </p:cNvPr>
          <p:cNvSpPr/>
          <p:nvPr/>
        </p:nvSpPr>
        <p:spPr>
          <a:xfrm>
            <a:off x="665019" y="548418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51E47323-0615-E442-6724-5A8C9E3748BB}"/>
              </a:ext>
            </a:extLst>
          </p:cNvPr>
          <p:cNvSpPr/>
          <p:nvPr/>
        </p:nvSpPr>
        <p:spPr>
          <a:xfrm>
            <a:off x="1274619" y="536226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Демонстрация QR-кода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9">
            <a:extLst>
              <a:ext uri="{FF2B5EF4-FFF2-40B4-BE49-F238E27FC236}">
                <a16:creationId xmlns:a16="http://schemas.microsoft.com/office/drawing/2014/main" id="{204C6577-96D1-B40D-E3C7-57833D1EBCC5}"/>
              </a:ext>
            </a:extLst>
          </p:cNvPr>
          <p:cNvSpPr/>
          <p:nvPr/>
        </p:nvSpPr>
        <p:spPr>
          <a:xfrm>
            <a:off x="5663739" y="536226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Слайд или распечатанная карточка для рефлексии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0">
            <a:extLst>
              <a:ext uri="{FF2B5EF4-FFF2-40B4-BE49-F238E27FC236}">
                <a16:creationId xmlns:a16="http://schemas.microsoft.com/office/drawing/2014/main" id="{2A748BA3-B93D-D4ED-0827-2C7CADD40648}"/>
              </a:ext>
            </a:extLst>
          </p:cNvPr>
          <p:cNvSpPr/>
          <p:nvPr/>
        </p:nvSpPr>
        <p:spPr>
          <a:xfrm>
            <a:off x="543099" y="6032824"/>
            <a:ext cx="11460480" cy="60960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1">
            <a:extLst>
              <a:ext uri="{FF2B5EF4-FFF2-40B4-BE49-F238E27FC236}">
                <a16:creationId xmlns:a16="http://schemas.microsoft.com/office/drawing/2014/main" id="{4E52BB62-DF68-6F31-AE85-519A54882967}"/>
              </a:ext>
            </a:extLst>
          </p:cNvPr>
          <p:cNvSpPr/>
          <p:nvPr/>
        </p:nvSpPr>
        <p:spPr>
          <a:xfrm>
            <a:off x="665019" y="6154744"/>
            <a:ext cx="365760" cy="365760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2">
            <a:extLst>
              <a:ext uri="{FF2B5EF4-FFF2-40B4-BE49-F238E27FC236}">
                <a16:creationId xmlns:a16="http://schemas.microsoft.com/office/drawing/2014/main" id="{BE946188-336A-5876-92A9-2284DBF13007}"/>
              </a:ext>
            </a:extLst>
          </p:cNvPr>
          <p:cNvSpPr/>
          <p:nvPr/>
        </p:nvSpPr>
        <p:spPr>
          <a:xfrm>
            <a:off x="1274619" y="6032824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67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Место на стене или флипчарт</a:t>
            </a:r>
            <a:endParaRPr lang="ru-RU" sz="1467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3">
            <a:extLst>
              <a:ext uri="{FF2B5EF4-FFF2-40B4-BE49-F238E27FC236}">
                <a16:creationId xmlns:a16="http://schemas.microsoft.com/office/drawing/2014/main" id="{F4DE670E-A8B1-A495-1E0B-039E8CE5F611}"/>
              </a:ext>
            </a:extLst>
          </p:cNvPr>
          <p:cNvSpPr/>
          <p:nvPr/>
        </p:nvSpPr>
        <p:spPr>
          <a:xfrm>
            <a:off x="5663739" y="6032824"/>
            <a:ext cx="62179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1400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Для группировки по «Спектру» — остаётся все три дня</a:t>
            </a:r>
            <a:endParaRPr lang="ru-RU" sz="1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99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8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11E04-2D80-1786-5E52-6D960903E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90EA15-ECBE-3156-2E29-EB39EED6E815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FC81A909-C9A7-4617-B081-CB0555E19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7290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DB2BB9-F625-4183-29AF-12408EBE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8010A-70CF-B221-8A32-FEFEB8E42B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46138B-11C5-BC0A-1A02-AAEB807FD1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DF9B449-39D3-6717-2924-F3AE57B8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27F5E540-267A-3B94-0D74-6A8667F37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75529F2-CB54-7F0D-BB69-21BA2555F505}"/>
              </a:ext>
            </a:extLst>
          </p:cNvPr>
          <p:cNvSpPr txBox="1"/>
          <p:nvPr/>
        </p:nvSpPr>
        <p:spPr>
          <a:xfrm>
            <a:off x="176045" y="2020180"/>
            <a:ext cx="7361854" cy="40163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 и общее фото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10:45 – 11:10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 and group photo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10:45 – 11:10</a:t>
            </a:r>
            <a:endParaRPr lang="ru-RU" sz="32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762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AB178-7BBA-E894-411A-ACC55FBB8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DA4ED3-D024-FC1D-2947-869B9AF20E44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02</a:t>
            </a:r>
            <a:endParaRPr lang="ru-RU" sz="42666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C8D8619-3955-915E-D32A-8708F28A2BC9}"/>
              </a:ext>
            </a:extLst>
          </p:cNvPr>
          <p:cNvSpPr/>
          <p:nvPr/>
        </p:nvSpPr>
        <p:spPr>
          <a:xfrm>
            <a:off x="670560" y="1524000"/>
            <a:ext cx="85344" cy="27432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EAC5895-9B42-A9AF-1EAB-77DE1E4C6844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Ваш компас профессионального развития педагога</a:t>
            </a:r>
            <a:endParaRPr lang="ru-RU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79DDE542-ECDD-1E2D-1482-BE62D4532A39}"/>
              </a:ext>
            </a:extLst>
          </p:cNvPr>
          <p:cNvSpPr/>
          <p:nvPr/>
        </p:nvSpPr>
        <p:spPr>
          <a:xfrm>
            <a:off x="1072896" y="3779520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D1F9528-9DE1-86FC-DD6C-28E1CE45F7E1}"/>
              </a:ext>
            </a:extLst>
          </p:cNvPr>
          <p:cNvSpPr/>
          <p:nvPr/>
        </p:nvSpPr>
        <p:spPr>
          <a:xfrm>
            <a:off x="1072896" y="3779520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11:10 – 13:00  |  120 минут</a:t>
            </a:r>
            <a:endParaRPr lang="ru-RU" sz="1867" noProof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00BD92-E824-D881-2D41-364EEE9F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1175400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2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B247F-B5AD-0789-EFD9-F50567CFACD0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7D4CC95-30CF-C6F8-54DE-CF5D4B38632B}"/>
              </a:ext>
            </a:extLst>
          </p:cNvPr>
          <p:cNvSpPr/>
          <p:nvPr/>
        </p:nvSpPr>
        <p:spPr>
          <a:xfrm>
            <a:off x="670560" y="4754880"/>
            <a:ext cx="3779520" cy="1662545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F9713D2-2536-771C-E676-B388547C5B7F}"/>
              </a:ext>
            </a:extLst>
          </p:cNvPr>
          <p:cNvSpPr/>
          <p:nvPr/>
        </p:nvSpPr>
        <p:spPr>
          <a:xfrm>
            <a:off x="853440" y="4840224"/>
            <a:ext cx="3509555" cy="45342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1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16BF8F52-13F8-0843-C356-E892C61488F9}"/>
              </a:ext>
            </a:extLst>
          </p:cNvPr>
          <p:cNvSpPr/>
          <p:nvPr/>
        </p:nvSpPr>
        <p:spPr>
          <a:xfrm>
            <a:off x="853440" y="5218176"/>
            <a:ext cx="3509555" cy="528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CPD COMPASS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F4807801-B79D-F6BD-4C59-9B2FDAFA8CF0}"/>
              </a:ext>
            </a:extLst>
          </p:cNvPr>
          <p:cNvSpPr/>
          <p:nvPr/>
        </p:nvSpPr>
        <p:spPr>
          <a:xfrm>
            <a:off x="853440" y="5669280"/>
            <a:ext cx="3509555" cy="42319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11:00 – 11:45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09AE0FE7-5E38-36FD-99D8-5491820EAE1C}"/>
              </a:ext>
            </a:extLst>
          </p:cNvPr>
          <p:cNvSpPr/>
          <p:nvPr/>
        </p:nvSpPr>
        <p:spPr>
          <a:xfrm>
            <a:off x="4871257" y="4754880"/>
            <a:ext cx="3779520" cy="1662545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17DCDB8F-F05D-A884-2575-6DD48D676C8B}"/>
              </a:ext>
            </a:extLst>
          </p:cNvPr>
          <p:cNvSpPr/>
          <p:nvPr/>
        </p:nvSpPr>
        <p:spPr>
          <a:xfrm>
            <a:off x="5054137" y="4840224"/>
            <a:ext cx="3509555" cy="45342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2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DBEA66D-45D0-C387-F3C0-61AA56061C87}"/>
              </a:ext>
            </a:extLst>
          </p:cNvPr>
          <p:cNvSpPr/>
          <p:nvPr/>
        </p:nvSpPr>
        <p:spPr>
          <a:xfrm>
            <a:off x="5054137" y="5218176"/>
            <a:ext cx="3509555" cy="528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Сопоставление с рамками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5CF24851-D614-D543-6955-FDD5829D1636}"/>
              </a:ext>
            </a:extLst>
          </p:cNvPr>
          <p:cNvSpPr/>
          <p:nvPr/>
        </p:nvSpPr>
        <p:spPr>
          <a:xfrm>
            <a:off x="5054137" y="5669280"/>
            <a:ext cx="3509555" cy="42319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11:45 – 13:00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51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07D81C-5EEB-FE36-8836-0C31CB8A6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26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390D50-A728-3625-451C-14786B3E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BB886-6054-D355-1EBC-3C9BC8ABA7F6}"/>
              </a:ext>
            </a:extLst>
          </p:cNvPr>
          <p:cNvSpPr txBox="1"/>
          <p:nvPr/>
        </p:nvSpPr>
        <p:spPr>
          <a:xfrm>
            <a:off x="635316" y="1502564"/>
            <a:ext cx="10069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Проанализировать профессиональное развитие педагогов в контексте вашей работы и страны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Определить способы развития или улучшения одной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Выявить барьеры для такого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20958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FC845C-C3B1-0F3F-EB91-07F82942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СЕССИЯ 2  |  ОБЗОР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7B82A74-27F9-3095-4D67-17A8582A22FE}"/>
              </a:ext>
            </a:extLst>
          </p:cNvPr>
          <p:cNvSpPr/>
          <p:nvPr/>
        </p:nvSpPr>
        <p:spPr>
          <a:xfrm>
            <a:off x="696277" y="1289204"/>
            <a:ext cx="1950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ВРЕМЯ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0DBCC9F-7192-D2BB-9371-EECE2C69893E}"/>
              </a:ext>
            </a:extLst>
          </p:cNvPr>
          <p:cNvSpPr/>
          <p:nvPr/>
        </p:nvSpPr>
        <p:spPr>
          <a:xfrm>
            <a:off x="2890837" y="1289204"/>
            <a:ext cx="6949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АКТИВНОСТЬ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3E1C3B0-BA04-0CAC-C831-3C9675B65142}"/>
              </a:ext>
            </a:extLst>
          </p:cNvPr>
          <p:cNvSpPr/>
          <p:nvPr/>
        </p:nvSpPr>
        <p:spPr>
          <a:xfrm>
            <a:off x="8977745" y="1311931"/>
            <a:ext cx="2194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977C00AB-FCE6-6435-0CE5-FE285F87EA51}"/>
              </a:ext>
            </a:extLst>
          </p:cNvPr>
          <p:cNvSpPr/>
          <p:nvPr/>
        </p:nvSpPr>
        <p:spPr>
          <a:xfrm>
            <a:off x="635317" y="1764692"/>
            <a:ext cx="11216640" cy="438912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B02D841-5855-93CA-CAFC-507F7FADE71A}"/>
              </a:ext>
            </a:extLst>
          </p:cNvPr>
          <p:cNvSpPr/>
          <p:nvPr/>
        </p:nvSpPr>
        <p:spPr>
          <a:xfrm>
            <a:off x="879157" y="1764692"/>
            <a:ext cx="1121664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kern="0" spc="133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1 —Компас профессионального развития педагога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F15FD33-DBDB-6485-3ADE-9FA2ADED4D53}"/>
              </a:ext>
            </a:extLst>
          </p:cNvPr>
          <p:cNvSpPr/>
          <p:nvPr/>
        </p:nvSpPr>
        <p:spPr>
          <a:xfrm>
            <a:off x="635319" y="2264564"/>
            <a:ext cx="11216640" cy="4632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D511301-F753-D998-6EF2-C62739FBB1D9}"/>
              </a:ext>
            </a:extLst>
          </p:cNvPr>
          <p:cNvSpPr/>
          <p:nvPr/>
        </p:nvSpPr>
        <p:spPr>
          <a:xfrm>
            <a:off x="696277" y="2301140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11:00 – 11:05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4775E65-E2A4-BEF9-4F49-DD7286296E7F}"/>
              </a:ext>
            </a:extLst>
          </p:cNvPr>
          <p:cNvSpPr/>
          <p:nvPr/>
        </p:nvSpPr>
        <p:spPr>
          <a:xfrm>
            <a:off x="2890837" y="2301140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Введение фасилитатора — оси CPD COMPASS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2CAD25B-6B03-AE0B-B0D0-56641B2197BD}"/>
              </a:ext>
            </a:extLst>
          </p:cNvPr>
          <p:cNvSpPr/>
          <p:nvPr/>
        </p:nvSpPr>
        <p:spPr>
          <a:xfrm>
            <a:off x="8977745" y="2301140"/>
            <a:ext cx="239207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0837D13E-8C42-0634-8858-FA2FAC3F2388}"/>
              </a:ext>
            </a:extLst>
          </p:cNvPr>
          <p:cNvSpPr/>
          <p:nvPr/>
        </p:nvSpPr>
        <p:spPr>
          <a:xfrm>
            <a:off x="635317" y="2764436"/>
            <a:ext cx="1121664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E29C411E-5C72-341F-EAE3-DFB2F4248F39}"/>
              </a:ext>
            </a:extLst>
          </p:cNvPr>
          <p:cNvSpPr/>
          <p:nvPr/>
        </p:nvSpPr>
        <p:spPr>
          <a:xfrm>
            <a:off x="696277" y="2801012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11:05 – 11:20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4F8713F0-EA3B-2386-A186-BBF34A4AB6FD}"/>
              </a:ext>
            </a:extLst>
          </p:cNvPr>
          <p:cNvSpPr/>
          <p:nvPr/>
        </p:nvSpPr>
        <p:spPr>
          <a:xfrm>
            <a:off x="2890837" y="2801012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Индивидуальное картирование и картирование за столом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EAB0564C-2189-8350-DEEF-399B75F9B8F7}"/>
              </a:ext>
            </a:extLst>
          </p:cNvPr>
          <p:cNvSpPr/>
          <p:nvPr/>
        </p:nvSpPr>
        <p:spPr>
          <a:xfrm>
            <a:off x="8977746" y="2801012"/>
            <a:ext cx="303492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Индивидуально, затем смешанные (по странам) группы за столами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5A59780A-BC11-076F-FE5F-24A0CDA509C2}"/>
              </a:ext>
            </a:extLst>
          </p:cNvPr>
          <p:cNvSpPr/>
          <p:nvPr/>
        </p:nvSpPr>
        <p:spPr>
          <a:xfrm>
            <a:off x="635317" y="3264308"/>
            <a:ext cx="11216640" cy="4632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03B93334-C14C-42C6-93CC-A2AB99AA53D4}"/>
              </a:ext>
            </a:extLst>
          </p:cNvPr>
          <p:cNvSpPr/>
          <p:nvPr/>
        </p:nvSpPr>
        <p:spPr>
          <a:xfrm>
            <a:off x="696277" y="3300884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11:20 – 11:35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62E21D0-CD0F-76D7-D683-5157190139D4}"/>
              </a:ext>
            </a:extLst>
          </p:cNvPr>
          <p:cNvSpPr/>
          <p:nvPr/>
        </p:nvSpPr>
        <p:spPr>
          <a:xfrm>
            <a:off x="2890837" y="3300884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Коллективное картирование по страновым группам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37C74E6C-6FB8-A028-AE15-D549B92639AA}"/>
              </a:ext>
            </a:extLst>
          </p:cNvPr>
          <p:cNvSpPr/>
          <p:nvPr/>
        </p:nvSpPr>
        <p:spPr>
          <a:xfrm>
            <a:off x="8977746" y="3300884"/>
            <a:ext cx="291300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Страновые группы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A86485B5-0A1C-A4DE-0D19-9A2B4DBDD553}"/>
              </a:ext>
            </a:extLst>
          </p:cNvPr>
          <p:cNvSpPr/>
          <p:nvPr/>
        </p:nvSpPr>
        <p:spPr>
          <a:xfrm>
            <a:off x="635317" y="3764180"/>
            <a:ext cx="1121664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43943538-32B9-46F2-A76E-2859B712049E}"/>
              </a:ext>
            </a:extLst>
          </p:cNvPr>
          <p:cNvSpPr/>
          <p:nvPr/>
        </p:nvSpPr>
        <p:spPr>
          <a:xfrm>
            <a:off x="696277" y="3800756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11:35 – 11:45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93B6F832-51C1-1921-E2B1-77434D548330}"/>
              </a:ext>
            </a:extLst>
          </p:cNvPr>
          <p:cNvSpPr/>
          <p:nvPr/>
        </p:nvSpPr>
        <p:spPr>
          <a:xfrm>
            <a:off x="2890837" y="3800756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Галерея и синтез фасилитатора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B0551BE8-4B97-3250-9A76-A3B440E8BE9D}"/>
              </a:ext>
            </a:extLst>
          </p:cNvPr>
          <p:cNvSpPr/>
          <p:nvPr/>
        </p:nvSpPr>
        <p:spPr>
          <a:xfrm>
            <a:off x="8977745" y="3800756"/>
            <a:ext cx="239207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33">
            <a:extLst>
              <a:ext uri="{FF2B5EF4-FFF2-40B4-BE49-F238E27FC236}">
                <a16:creationId xmlns:a16="http://schemas.microsoft.com/office/drawing/2014/main" id="{6A0B7775-D5D3-9DFF-E7B4-9FBDFB35EF48}"/>
              </a:ext>
            </a:extLst>
          </p:cNvPr>
          <p:cNvSpPr/>
          <p:nvPr/>
        </p:nvSpPr>
        <p:spPr>
          <a:xfrm>
            <a:off x="635319" y="4274027"/>
            <a:ext cx="1121664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34">
            <a:extLst>
              <a:ext uri="{FF2B5EF4-FFF2-40B4-BE49-F238E27FC236}">
                <a16:creationId xmlns:a16="http://schemas.microsoft.com/office/drawing/2014/main" id="{F3DFA415-0009-65E1-880C-DAD4F93B1CC1}"/>
              </a:ext>
            </a:extLst>
          </p:cNvPr>
          <p:cNvSpPr/>
          <p:nvPr/>
        </p:nvSpPr>
        <p:spPr>
          <a:xfrm>
            <a:off x="696277" y="4325051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12:25 – 12:45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35">
            <a:extLst>
              <a:ext uri="{FF2B5EF4-FFF2-40B4-BE49-F238E27FC236}">
                <a16:creationId xmlns:a16="http://schemas.microsoft.com/office/drawing/2014/main" id="{BB2828B3-D9C7-6699-6287-532295C6A5BC}"/>
              </a:ext>
            </a:extLst>
          </p:cNvPr>
          <p:cNvSpPr/>
          <p:nvPr/>
        </p:nvSpPr>
        <p:spPr>
          <a:xfrm>
            <a:off x="2890837" y="4298560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Выявление пробелов по страновым группам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37">
            <a:extLst>
              <a:ext uri="{FF2B5EF4-FFF2-40B4-BE49-F238E27FC236}">
                <a16:creationId xmlns:a16="http://schemas.microsoft.com/office/drawing/2014/main" id="{63FFA063-3938-A4AC-F36A-9FB26BB43CD9}"/>
              </a:ext>
            </a:extLst>
          </p:cNvPr>
          <p:cNvSpPr/>
          <p:nvPr/>
        </p:nvSpPr>
        <p:spPr>
          <a:xfrm>
            <a:off x="635319" y="4801255"/>
            <a:ext cx="11216640" cy="4632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38">
            <a:extLst>
              <a:ext uri="{FF2B5EF4-FFF2-40B4-BE49-F238E27FC236}">
                <a16:creationId xmlns:a16="http://schemas.microsoft.com/office/drawing/2014/main" id="{F417D76F-EDB4-584D-C218-82A9DF33D799}"/>
              </a:ext>
            </a:extLst>
          </p:cNvPr>
          <p:cNvSpPr/>
          <p:nvPr/>
        </p:nvSpPr>
        <p:spPr>
          <a:xfrm>
            <a:off x="696277" y="4840759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12:45 – 12:58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39">
            <a:extLst>
              <a:ext uri="{FF2B5EF4-FFF2-40B4-BE49-F238E27FC236}">
                <a16:creationId xmlns:a16="http://schemas.microsoft.com/office/drawing/2014/main" id="{56DBC521-72D9-758B-8B75-A293A53521B7}"/>
              </a:ext>
            </a:extLst>
          </p:cNvPr>
          <p:cNvSpPr/>
          <p:nvPr/>
        </p:nvSpPr>
        <p:spPr>
          <a:xfrm>
            <a:off x="2890837" y="4812993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Синтез фасилитатора и переход к послеобеденной части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40">
            <a:extLst>
              <a:ext uri="{FF2B5EF4-FFF2-40B4-BE49-F238E27FC236}">
                <a16:creationId xmlns:a16="http://schemas.microsoft.com/office/drawing/2014/main" id="{483FCC40-15F7-3F8F-D962-388E75226D1D}"/>
              </a:ext>
            </a:extLst>
          </p:cNvPr>
          <p:cNvSpPr/>
          <p:nvPr/>
        </p:nvSpPr>
        <p:spPr>
          <a:xfrm>
            <a:off x="8977745" y="4838583"/>
            <a:ext cx="251399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Пленарное заседание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41">
            <a:extLst>
              <a:ext uri="{FF2B5EF4-FFF2-40B4-BE49-F238E27FC236}">
                <a16:creationId xmlns:a16="http://schemas.microsoft.com/office/drawing/2014/main" id="{EBF85C53-3CB5-1AF2-B020-8CF4D508D593}"/>
              </a:ext>
            </a:extLst>
          </p:cNvPr>
          <p:cNvSpPr/>
          <p:nvPr/>
        </p:nvSpPr>
        <p:spPr>
          <a:xfrm>
            <a:off x="635319" y="5317399"/>
            <a:ext cx="11216640" cy="4632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42">
            <a:extLst>
              <a:ext uri="{FF2B5EF4-FFF2-40B4-BE49-F238E27FC236}">
                <a16:creationId xmlns:a16="http://schemas.microsoft.com/office/drawing/2014/main" id="{D0746065-9E75-C165-645A-194A434F8FCB}"/>
              </a:ext>
            </a:extLst>
          </p:cNvPr>
          <p:cNvSpPr/>
          <p:nvPr/>
        </p:nvSpPr>
        <p:spPr>
          <a:xfrm>
            <a:off x="696277" y="5334928"/>
            <a:ext cx="1950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12:58 – 13:00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43">
            <a:extLst>
              <a:ext uri="{FF2B5EF4-FFF2-40B4-BE49-F238E27FC236}">
                <a16:creationId xmlns:a16="http://schemas.microsoft.com/office/drawing/2014/main" id="{B9E20D5C-88A3-E567-5B4C-F30470C26BD0}"/>
              </a:ext>
            </a:extLst>
          </p:cNvPr>
          <p:cNvSpPr/>
          <p:nvPr/>
        </p:nvSpPr>
        <p:spPr>
          <a:xfrm>
            <a:off x="2890837" y="5329316"/>
            <a:ext cx="6949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Переход к обеду — один вопрос на экране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44">
            <a:extLst>
              <a:ext uri="{FF2B5EF4-FFF2-40B4-BE49-F238E27FC236}">
                <a16:creationId xmlns:a16="http://schemas.microsoft.com/office/drawing/2014/main" id="{05E63DB0-7960-D0E8-AE58-8F1536DD0ACF}"/>
              </a:ext>
            </a:extLst>
          </p:cNvPr>
          <p:cNvSpPr/>
          <p:nvPr/>
        </p:nvSpPr>
        <p:spPr>
          <a:xfrm>
            <a:off x="8977745" y="5306711"/>
            <a:ext cx="2513995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 / обед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05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CCEF-A3C5-E189-C4E4-D7796333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96" y="280100"/>
            <a:ext cx="7815651" cy="1080120"/>
          </a:xfrm>
        </p:spPr>
        <p:txBody>
          <a:bodyPr/>
          <a:lstStyle/>
          <a:p>
            <a:r>
              <a:rPr lang="ru-RU" noProof="1"/>
              <a:t>Возвращение к Сессии 1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73310E7B-9410-4C10-BF4B-8ED4230718BE}"/>
              </a:ext>
            </a:extLst>
          </p:cNvPr>
          <p:cNvSpPr/>
          <p:nvPr/>
        </p:nvSpPr>
        <p:spPr>
          <a:xfrm>
            <a:off x="476067" y="1349396"/>
            <a:ext cx="11216640" cy="152400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FE3784D-11CA-AC11-8FC2-67DC112773E5}"/>
              </a:ext>
            </a:extLst>
          </p:cNvPr>
          <p:cNvSpPr/>
          <p:nvPr/>
        </p:nvSpPr>
        <p:spPr>
          <a:xfrm>
            <a:off x="719907" y="1349396"/>
            <a:ext cx="10850880" cy="1524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67" i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предыдущей сессии вы определили, что, согласно данным, делает профессиональное развитие педагогов эффективным. Вы соотнесли часть этих характеристик с индикаторами качества. Теперь мы займёмся чем-то более личным — рассмотрим профессиональное развитие педагогов, которое существует в ваших организациях и системах, и определим, где оно находится.</a:t>
            </a:r>
            <a:endParaRPr lang="ru-RU" sz="1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FC3A9236-E68B-874B-E1BE-4C5DAAF207E7}"/>
              </a:ext>
            </a:extLst>
          </p:cNvPr>
          <p:cNvSpPr/>
          <p:nvPr/>
        </p:nvSpPr>
        <p:spPr>
          <a:xfrm>
            <a:off x="476067" y="3031892"/>
            <a:ext cx="110947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Две оси — простым языком:</a:t>
            </a:r>
            <a:endParaRPr lang="ru-RU" sz="18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5F17F6C3-B2CF-34F8-99B2-D000BB6186BA}"/>
              </a:ext>
            </a:extLst>
          </p:cNvPr>
          <p:cNvSpPr/>
          <p:nvPr/>
        </p:nvSpPr>
        <p:spPr>
          <a:xfrm>
            <a:off x="476066" y="3506270"/>
            <a:ext cx="5542348" cy="1179300"/>
          </a:xfrm>
          <a:prstGeom prst="rect">
            <a:avLst/>
          </a:prstGeom>
          <a:solidFill>
            <a:srgbClr val="FDECEA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44EA2B54-0652-2906-5ECB-033DF0511991}"/>
              </a:ext>
            </a:extLst>
          </p:cNvPr>
          <p:cNvSpPr/>
          <p:nvPr/>
        </p:nvSpPr>
        <p:spPr>
          <a:xfrm>
            <a:off x="597986" y="3579422"/>
            <a:ext cx="2463265" cy="4535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b="1" kern="0" spc="67" noProof="1">
                <a:solidFill>
                  <a:srgbClr val="B0303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ПАССИВНОЕ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69516382-09C6-FC86-0116-557692E188DD}"/>
              </a:ext>
            </a:extLst>
          </p:cNvPr>
          <p:cNvSpPr/>
          <p:nvPr/>
        </p:nvSpPr>
        <p:spPr>
          <a:xfrm>
            <a:off x="597987" y="3920798"/>
            <a:ext cx="5234440" cy="5745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 сидите в аудитории, кто-то три часа выступает, вы уходите с сертификатом.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A5D1D7E4-A5A1-AFE1-B701-CDA7AECB7B73}"/>
              </a:ext>
            </a:extLst>
          </p:cNvPr>
          <p:cNvSpPr/>
          <p:nvPr/>
        </p:nvSpPr>
        <p:spPr>
          <a:xfrm>
            <a:off x="6328226" y="3506270"/>
            <a:ext cx="5356361" cy="1179300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5F9666D5-3014-778C-C013-F79DD5135814}"/>
              </a:ext>
            </a:extLst>
          </p:cNvPr>
          <p:cNvSpPr/>
          <p:nvPr/>
        </p:nvSpPr>
        <p:spPr>
          <a:xfrm>
            <a:off x="6450146" y="3579422"/>
            <a:ext cx="2463265" cy="4535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b="1" kern="0" spc="67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ED436C0F-5599-C287-BA96-9524FB6B582B}"/>
              </a:ext>
            </a:extLst>
          </p:cNvPr>
          <p:cNvSpPr/>
          <p:nvPr/>
        </p:nvSpPr>
        <p:spPr>
          <a:xfrm>
            <a:off x="6450147" y="3920798"/>
            <a:ext cx="5234440" cy="5745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Вы что-то пробуете в своём классе, приносите опыт в группу, получаете обратную связь, пробуете снова.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105F7238-65A0-5B8A-7736-C00DC843B53A}"/>
              </a:ext>
            </a:extLst>
          </p:cNvPr>
          <p:cNvSpPr/>
          <p:nvPr/>
        </p:nvSpPr>
        <p:spPr>
          <a:xfrm>
            <a:off x="476066" y="4579166"/>
            <a:ext cx="5542348" cy="1179300"/>
          </a:xfrm>
          <a:prstGeom prst="rect">
            <a:avLst/>
          </a:prstGeom>
          <a:solidFill>
            <a:srgbClr val="FDECEA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0B13477F-31FF-9FA4-6EF5-3DD80C919E03}"/>
              </a:ext>
            </a:extLst>
          </p:cNvPr>
          <p:cNvSpPr/>
          <p:nvPr/>
        </p:nvSpPr>
        <p:spPr>
          <a:xfrm>
            <a:off x="597985" y="4652318"/>
            <a:ext cx="3502960" cy="4535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b="1" kern="0" spc="67" noProof="1">
                <a:solidFill>
                  <a:srgbClr val="B0303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ОТОРВАННОЕ ОТ ПРАКТИКИ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AC75AB57-D8F4-650D-9204-E76AF380F6C7}"/>
              </a:ext>
            </a:extLst>
          </p:cNvPr>
          <p:cNvSpPr/>
          <p:nvPr/>
        </p:nvSpPr>
        <p:spPr>
          <a:xfrm>
            <a:off x="597987" y="5041496"/>
            <a:ext cx="5234440" cy="5745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Общий тренинг по коммуникативным навыкам без привязки к вашему предмету, вашим обучающимся или вашей организации.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CEA00D36-61D7-7438-79C1-2CAE9235FCFB}"/>
              </a:ext>
            </a:extLst>
          </p:cNvPr>
          <p:cNvSpPr/>
          <p:nvPr/>
        </p:nvSpPr>
        <p:spPr>
          <a:xfrm>
            <a:off x="6328226" y="4579166"/>
            <a:ext cx="5356361" cy="1179300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71DAE04F-F956-53C6-5F01-7A039DA254F3}"/>
              </a:ext>
            </a:extLst>
          </p:cNvPr>
          <p:cNvSpPr/>
          <p:nvPr/>
        </p:nvSpPr>
        <p:spPr>
          <a:xfrm>
            <a:off x="6450146" y="4652318"/>
            <a:ext cx="4179061" cy="45357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b="1" kern="0" spc="67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СВЯЗАННОЕ С ПРАКТИКОЙ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5A70F412-ED33-6354-2140-4F9F8A807AF2}"/>
              </a:ext>
            </a:extLst>
          </p:cNvPr>
          <p:cNvSpPr/>
          <p:nvPr/>
        </p:nvSpPr>
        <p:spPr>
          <a:xfrm>
            <a:off x="6450147" y="4993694"/>
            <a:ext cx="5234440" cy="5745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Сессия, разработанная вокруг проблемы, с которой вы сейчас сталкиваетесь с конкретной группой обучающихся.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1E2F3080-9EF4-D5FC-E0C4-AC8263E31072}"/>
              </a:ext>
            </a:extLst>
          </p:cNvPr>
          <p:cNvSpPr/>
          <p:nvPr/>
        </p:nvSpPr>
        <p:spPr>
          <a:xfrm>
            <a:off x="476067" y="5860436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FDE24411-02B7-B567-B16A-3ED850DF54E9}"/>
              </a:ext>
            </a:extLst>
          </p:cNvPr>
          <p:cNvSpPr/>
          <p:nvPr/>
        </p:nvSpPr>
        <p:spPr>
          <a:xfrm>
            <a:off x="476067" y="5860436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3.1 (Обучение на реальных примерах)  |  Принцип 3.7 (Видимый прогресс)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EF26-9970-421C-8467-24921FD97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09794"/>
            <a:ext cx="7815651" cy="1080120"/>
          </a:xfrm>
        </p:spPr>
        <p:txBody>
          <a:bodyPr/>
          <a:lstStyle/>
          <a:p>
            <a:r>
              <a:rPr lang="ru-RU" noProof="1"/>
              <a:t>Компас ПРП – оси и квадранты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313B3854-3FEF-FE32-F569-DE0200B5F15B}"/>
              </a:ext>
            </a:extLst>
          </p:cNvPr>
          <p:cNvSpPr/>
          <p:nvPr/>
        </p:nvSpPr>
        <p:spPr>
          <a:xfrm>
            <a:off x="7620000" y="1859990"/>
            <a:ext cx="15240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5C731DEC-A07C-6473-E2B8-AF77E6272284}"/>
              </a:ext>
            </a:extLst>
          </p:cNvPr>
          <p:cNvSpPr/>
          <p:nvPr/>
        </p:nvSpPr>
        <p:spPr>
          <a:xfrm>
            <a:off x="7717536" y="1957526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Пассивное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Связанное с практикой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0FEB5924-7C68-0F51-2C42-24A8E9F1A123}"/>
              </a:ext>
            </a:extLst>
          </p:cNvPr>
          <p:cNvSpPr/>
          <p:nvPr/>
        </p:nvSpPr>
        <p:spPr>
          <a:xfrm>
            <a:off x="9144000" y="1859990"/>
            <a:ext cx="1524000" cy="152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DFD340B0-0640-F813-6DF4-D16230FEB815}"/>
              </a:ext>
            </a:extLst>
          </p:cNvPr>
          <p:cNvSpPr/>
          <p:nvPr/>
        </p:nvSpPr>
        <p:spPr>
          <a:xfrm>
            <a:off x="9241536" y="1957526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Связанное с практикой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80C6029F-F988-70C3-C069-FD525FEB168E}"/>
              </a:ext>
            </a:extLst>
          </p:cNvPr>
          <p:cNvSpPr/>
          <p:nvPr/>
        </p:nvSpPr>
        <p:spPr>
          <a:xfrm>
            <a:off x="7620000" y="3383990"/>
            <a:ext cx="15240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1A09E64C-FC1D-D1EE-1326-06FB3546FC25}"/>
              </a:ext>
            </a:extLst>
          </p:cNvPr>
          <p:cNvSpPr/>
          <p:nvPr/>
        </p:nvSpPr>
        <p:spPr>
          <a:xfrm>
            <a:off x="7717536" y="3481526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Пассивное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Оторванное от практики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7238C110-FCE1-3F83-F5E8-E9AB23AC5CBF}"/>
              </a:ext>
            </a:extLst>
          </p:cNvPr>
          <p:cNvSpPr/>
          <p:nvPr/>
        </p:nvSpPr>
        <p:spPr>
          <a:xfrm>
            <a:off x="9144000" y="3383990"/>
            <a:ext cx="1524000" cy="152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5D3D2F85-84DD-5981-9470-1ACB5D73742F}"/>
              </a:ext>
            </a:extLst>
          </p:cNvPr>
          <p:cNvSpPr/>
          <p:nvPr/>
        </p:nvSpPr>
        <p:spPr>
          <a:xfrm>
            <a:off x="9241536" y="3481526"/>
            <a:ext cx="1328928" cy="13289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Оторванное от практики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F69C51D7-62AB-7F95-8889-6D7BFC3E6390}"/>
              </a:ext>
            </a:extLst>
          </p:cNvPr>
          <p:cNvSpPr/>
          <p:nvPr/>
        </p:nvSpPr>
        <p:spPr>
          <a:xfrm>
            <a:off x="7498080" y="3383990"/>
            <a:ext cx="3291840" cy="0"/>
          </a:xfrm>
          <a:prstGeom prst="line">
            <a:avLst/>
          </a:prstGeom>
          <a:noFill/>
          <a:ln w="254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2DB4759F-3C62-E4E0-35FF-909D1041E3BC}"/>
              </a:ext>
            </a:extLst>
          </p:cNvPr>
          <p:cNvSpPr/>
          <p:nvPr/>
        </p:nvSpPr>
        <p:spPr>
          <a:xfrm>
            <a:off x="9144000" y="1738070"/>
            <a:ext cx="0" cy="3291840"/>
          </a:xfrm>
          <a:prstGeom prst="line">
            <a:avLst/>
          </a:prstGeom>
          <a:noFill/>
          <a:ln w="254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48558481-7134-711E-8A66-A85A4DB04E9B}"/>
              </a:ext>
            </a:extLst>
          </p:cNvPr>
          <p:cNvSpPr/>
          <p:nvPr/>
        </p:nvSpPr>
        <p:spPr>
          <a:xfrm>
            <a:off x="6071616" y="3140150"/>
            <a:ext cx="149961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defTabSz="1219170">
              <a:defRPr/>
            </a:pPr>
            <a:r>
              <a:rPr lang="ru-RU" sz="1467" b="1" noProof="1">
                <a:solidFill>
                  <a:srgbClr val="FF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ПАССИВНОЕ</a:t>
            </a:r>
            <a:endParaRPr lang="ru-RU" sz="1467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7FDB0B0D-BC09-C522-D793-CA0720817F0F}"/>
              </a:ext>
            </a:extLst>
          </p:cNvPr>
          <p:cNvSpPr/>
          <p:nvPr/>
        </p:nvSpPr>
        <p:spPr>
          <a:xfrm>
            <a:off x="10789920" y="3140150"/>
            <a:ext cx="13411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A52522A9-A123-E950-CA13-E0AD8962A5E9}"/>
              </a:ext>
            </a:extLst>
          </p:cNvPr>
          <p:cNvSpPr/>
          <p:nvPr/>
        </p:nvSpPr>
        <p:spPr>
          <a:xfrm>
            <a:off x="7680960" y="1250390"/>
            <a:ext cx="29260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СВЯЗАННОЕ С ПРАКТИКОЙ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BC63EF39-9C20-D725-8DB8-B157BD636CE7}"/>
              </a:ext>
            </a:extLst>
          </p:cNvPr>
          <p:cNvSpPr/>
          <p:nvPr/>
        </p:nvSpPr>
        <p:spPr>
          <a:xfrm>
            <a:off x="7802880" y="5029910"/>
            <a:ext cx="26822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Оторванное от практики</a:t>
            </a:r>
            <a:endParaRPr lang="ru-RU" sz="1467" noProof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1A4E2C83-3048-BAF1-BE41-202A36B9A0BD}"/>
              </a:ext>
            </a:extLst>
          </p:cNvPr>
          <p:cNvSpPr/>
          <p:nvPr/>
        </p:nvSpPr>
        <p:spPr>
          <a:xfrm>
            <a:off x="10180320" y="1847798"/>
            <a:ext cx="390144" cy="390144"/>
          </a:xfrm>
          <a:prstGeom prst="ellipse">
            <a:avLst/>
          </a:prstGeom>
          <a:solidFill>
            <a:schemeClr val="bg1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34ABE0B1-7F1E-5773-AA36-606DE75C06E9}"/>
              </a:ext>
            </a:extLst>
          </p:cNvPr>
          <p:cNvSpPr/>
          <p:nvPr/>
        </p:nvSpPr>
        <p:spPr>
          <a:xfrm>
            <a:off x="10485120" y="1457654"/>
            <a:ext cx="9753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00" b="1" kern="0" spc="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87D5CAF4-69DF-2400-7323-22853DBD5C64}"/>
              </a:ext>
            </a:extLst>
          </p:cNvPr>
          <p:cNvSpPr/>
          <p:nvPr/>
        </p:nvSpPr>
        <p:spPr>
          <a:xfrm>
            <a:off x="635317" y="1161721"/>
            <a:ext cx="5558216" cy="52425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097D20FC-6879-6655-0DF4-FADA1A7EB93B}"/>
              </a:ext>
            </a:extLst>
          </p:cNvPr>
          <p:cNvSpPr/>
          <p:nvPr/>
        </p:nvSpPr>
        <p:spPr>
          <a:xfrm>
            <a:off x="635317" y="1161721"/>
            <a:ext cx="138545" cy="524256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C21091A4-9F44-9B72-8DA5-0F77983FE974}"/>
              </a:ext>
            </a:extLst>
          </p:cNvPr>
          <p:cNvSpPr/>
          <p:nvPr/>
        </p:nvSpPr>
        <p:spPr>
          <a:xfrm>
            <a:off x="940117" y="1283641"/>
            <a:ext cx="540326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Индивидуальное картирование  |  6 минут (молча)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77277C35-B840-A0C1-4EB9-08CA6A5AEF0E}"/>
              </a:ext>
            </a:extLst>
          </p:cNvPr>
          <p:cNvSpPr/>
          <p:nvPr/>
        </p:nvSpPr>
        <p:spPr>
          <a:xfrm>
            <a:off x="940117" y="1795705"/>
            <a:ext cx="5131499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Подумайте </a:t>
            </a:r>
            <a:r>
              <a:rPr lang="ru-RU" sz="1533" noProof="1">
                <a:solidFill>
                  <a:srgbClr val="FF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максимум о 5 программах профессионального развития педагогов</a:t>
            </a:r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, которые существуют в вашей организации или системе прямо сейчас — программах, которые вы реализовывали, посещали или заказывали за последние два года.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83077F17-F963-D1E3-12EB-235D1C68233A}"/>
              </a:ext>
            </a:extLst>
          </p:cNvPr>
          <p:cNvSpPr/>
          <p:nvPr/>
        </p:nvSpPr>
        <p:spPr>
          <a:xfrm>
            <a:off x="940117" y="2892985"/>
            <a:ext cx="4981655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Разместите каждую программу на вашем ПРП компасе с помощью точки.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11CF0901-E4B6-D44A-57AD-998BC9C52935}"/>
              </a:ext>
            </a:extLst>
          </p:cNvPr>
          <p:cNvSpPr/>
          <p:nvPr/>
        </p:nvSpPr>
        <p:spPr>
          <a:xfrm>
            <a:off x="940117" y="3539161"/>
            <a:ext cx="540326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i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Подписывать их пока не нужно.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28B13DC3-029E-5CE6-C364-36161B43A09E}"/>
              </a:ext>
            </a:extLst>
          </p:cNvPr>
          <p:cNvSpPr/>
          <p:nvPr/>
        </p:nvSpPr>
        <p:spPr>
          <a:xfrm>
            <a:off x="940117" y="4112185"/>
            <a:ext cx="5155883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Инструкция пока не подписывать их намеренна — она снижает самоцензуру. Участники наносят паттерн на карту, а не выносят публичный вердикт.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85F84C27-432E-5A7A-EC51-573592A695F8}"/>
              </a:ext>
            </a:extLst>
          </p:cNvPr>
          <p:cNvSpPr/>
          <p:nvPr/>
        </p:nvSpPr>
        <p:spPr>
          <a:xfrm>
            <a:off x="940117" y="5160697"/>
            <a:ext cx="54032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Обсуждение за столом  |  9 минут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83584C2D-CD2C-729C-50F7-58D8B8498C3E}"/>
              </a:ext>
            </a:extLst>
          </p:cNvPr>
          <p:cNvSpPr/>
          <p:nvPr/>
        </p:nvSpPr>
        <p:spPr>
          <a:xfrm>
            <a:off x="940117" y="5575225"/>
            <a:ext cx="5155884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скапливается большинство ваших точек? Похож ли ваш паттерн на паттерн коллег за вашим столом или отличается от него?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7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BC303-DEC5-9589-9C48-C237C915AC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3</a:t>
            </a:fld>
            <a:endParaRPr lang="ru-RU" noProof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4D55-3024-13E7-0844-3ABD25CE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Важные технические ремарки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B103D-2114-8AB7-48B9-BDBFE63576C6}"/>
              </a:ext>
            </a:extLst>
          </p:cNvPr>
          <p:cNvSpPr txBox="1"/>
          <p:nvPr/>
        </p:nvSpPr>
        <p:spPr>
          <a:xfrm>
            <a:off x="811161" y="1917290"/>
            <a:ext cx="7020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000" noProof="1">
                <a:solidFill>
                  <a:schemeClr val="bg1"/>
                </a:solidFill>
              </a:rPr>
              <a:t>Безопасность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000" noProof="1">
                <a:solidFill>
                  <a:schemeClr val="bg1"/>
                </a:solidFill>
              </a:rPr>
              <a:t>Соблюдение режима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000" noProof="1">
                <a:solidFill>
                  <a:schemeClr val="bg1"/>
                </a:solidFill>
              </a:rPr>
              <a:t>Совместные фотографии</a:t>
            </a:r>
          </a:p>
          <a:p>
            <a:pPr marL="342900" indent="-342900">
              <a:buFont typeface="+mj-lt"/>
              <a:buAutoNum type="arabicPeriod"/>
            </a:pPr>
            <a:endParaRPr lang="ru-RU" sz="3000" noProof="1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30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3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2D754-BAA4-C3D1-0DAA-40C740AE50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30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AC0F5B-E951-B7D4-B6B5-48D56635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Страновое обсуждение: рассадка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F8678-E6E7-BA9A-E038-1F7DFE55B242}"/>
              </a:ext>
            </a:extLst>
          </p:cNvPr>
          <p:cNvSpPr txBox="1"/>
          <p:nvPr/>
        </p:nvSpPr>
        <p:spPr>
          <a:xfrm>
            <a:off x="739036" y="1791222"/>
            <a:ext cx="5874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Казахстан: Столы 1, 2,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Кыргызстан: Стол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Таджикистан: Стол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Туркменистан: Стол 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noProof="1">
                <a:solidFill>
                  <a:schemeClr val="bg1"/>
                </a:solidFill>
              </a:rPr>
              <a:t>Узбекистан: Столы 4, 5 </a:t>
            </a:r>
          </a:p>
        </p:txBody>
      </p:sp>
    </p:spTree>
    <p:extLst>
      <p:ext uri="{BB962C8B-B14F-4D97-AF65-F5344CB8AC3E}">
        <p14:creationId xmlns:p14="http://schemas.microsoft.com/office/powerpoint/2010/main" val="365496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758-66F4-CEAB-5747-FE389455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183677"/>
            <a:ext cx="10137977" cy="1080120"/>
          </a:xfrm>
        </p:spPr>
        <p:txBody>
          <a:bodyPr>
            <a:normAutofit/>
          </a:bodyPr>
          <a:lstStyle/>
          <a:p>
            <a:r>
              <a:rPr lang="ru-RU" noProof="1"/>
              <a:t>Создание одной коллективной карты на страну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F8036049-419E-3C22-33EC-7CC445A6AA41}"/>
              </a:ext>
            </a:extLst>
          </p:cNvPr>
          <p:cNvSpPr/>
          <p:nvPr/>
        </p:nvSpPr>
        <p:spPr>
          <a:xfrm>
            <a:off x="487680" y="1077080"/>
            <a:ext cx="11216640" cy="201168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558D6B68-77AA-91ED-74DB-46AE78853425}"/>
              </a:ext>
            </a:extLst>
          </p:cNvPr>
          <p:cNvSpPr/>
          <p:nvPr/>
        </p:nvSpPr>
        <p:spPr>
          <a:xfrm>
            <a:off x="487680" y="1077080"/>
            <a:ext cx="121920" cy="1997269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B34212D3-0702-D205-82C5-92E3238B5BB7}"/>
              </a:ext>
            </a:extLst>
          </p:cNvPr>
          <p:cNvSpPr/>
          <p:nvPr/>
        </p:nvSpPr>
        <p:spPr>
          <a:xfrm>
            <a:off x="853440" y="1174616"/>
            <a:ext cx="106070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Групповое задание  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EC40B1D4-90A1-C6C8-8CEB-882678053FB1}"/>
              </a:ext>
            </a:extLst>
          </p:cNvPr>
          <p:cNvSpPr/>
          <p:nvPr/>
        </p:nvSpPr>
        <p:spPr>
          <a:xfrm>
            <a:off x="853440" y="1564760"/>
            <a:ext cx="106070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В страновой группе создайте одну коллективную карту CPD COMPASS. Отметьте, где, по вашему мнению, в настоящее время находится большинство программ профессионального развития педагогов в вашей системе — не лучшие примеры, не худшие, а типичную картину.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A4F35910-0D6E-DB38-0CCC-392602CA9161}"/>
              </a:ext>
            </a:extLst>
          </p:cNvPr>
          <p:cNvSpPr/>
          <p:nvPr/>
        </p:nvSpPr>
        <p:spPr>
          <a:xfrm>
            <a:off x="853440" y="2461385"/>
            <a:ext cx="106070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Используйте два цвета: один — для профессионального развития педагогов на уровне агентства или системы  |  один — для профессионального развития педагогов на уровне учебного заведения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7172C5E5-3F42-B351-9CAA-B6297D7F474C}"/>
              </a:ext>
            </a:extLst>
          </p:cNvPr>
          <p:cNvSpPr/>
          <p:nvPr/>
        </p:nvSpPr>
        <p:spPr>
          <a:xfrm>
            <a:off x="476067" y="3304612"/>
            <a:ext cx="5364480" cy="63398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B34AFC4C-F8B8-8503-A7E9-0124026392A1}"/>
              </a:ext>
            </a:extLst>
          </p:cNvPr>
          <p:cNvSpPr/>
          <p:nvPr/>
        </p:nvSpPr>
        <p:spPr>
          <a:xfrm>
            <a:off x="719907" y="3426532"/>
            <a:ext cx="365760" cy="36576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ECCA1A2A-18C8-7B31-0090-A8D7397D1813}"/>
              </a:ext>
            </a:extLst>
          </p:cNvPr>
          <p:cNvSpPr/>
          <p:nvPr/>
        </p:nvSpPr>
        <p:spPr>
          <a:xfrm>
            <a:off x="1268547" y="3304612"/>
            <a:ext cx="43891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Профессиональное развитие педагогов на уровне агентства / системы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7E694662-785A-CA0C-9ED6-CF7EF7CF69B6}"/>
              </a:ext>
            </a:extLst>
          </p:cNvPr>
          <p:cNvSpPr/>
          <p:nvPr/>
        </p:nvSpPr>
        <p:spPr>
          <a:xfrm>
            <a:off x="6328227" y="3304612"/>
            <a:ext cx="5364480" cy="633984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15122864-E65F-115C-E4B5-B749A63DC2AF}"/>
              </a:ext>
            </a:extLst>
          </p:cNvPr>
          <p:cNvSpPr/>
          <p:nvPr/>
        </p:nvSpPr>
        <p:spPr>
          <a:xfrm>
            <a:off x="6572067" y="3426532"/>
            <a:ext cx="365760" cy="36576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8EA7C1F8-805E-9E87-A50F-3C7577DD6593}"/>
              </a:ext>
            </a:extLst>
          </p:cNvPr>
          <p:cNvSpPr/>
          <p:nvPr/>
        </p:nvSpPr>
        <p:spPr>
          <a:xfrm>
            <a:off x="7120707" y="3304612"/>
            <a:ext cx="43891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Профессиональное развитие педагогов на уровне учебного заведения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DBA162F2-C608-208B-02C4-6617BBCCBAD6}"/>
              </a:ext>
            </a:extLst>
          </p:cNvPr>
          <p:cNvSpPr/>
          <p:nvPr/>
        </p:nvSpPr>
        <p:spPr>
          <a:xfrm>
            <a:off x="476067" y="4331095"/>
            <a:ext cx="11216640" cy="1399628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71702175-AC80-4DAD-356D-F9B037746C68}"/>
              </a:ext>
            </a:extLst>
          </p:cNvPr>
          <p:cNvSpPr/>
          <p:nvPr/>
        </p:nvSpPr>
        <p:spPr>
          <a:xfrm>
            <a:off x="708293" y="4329196"/>
            <a:ext cx="10728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Почему два цвета?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E14BA033-19C6-2D4A-520C-B1AF856AA109}"/>
              </a:ext>
            </a:extLst>
          </p:cNvPr>
          <p:cNvSpPr/>
          <p:nvPr/>
        </p:nvSpPr>
        <p:spPr>
          <a:xfrm>
            <a:off x="708293" y="4845969"/>
            <a:ext cx="1072896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Это первый момент на мероприятии, когда различие между агентством и институтом становится структурным. В большинстве контекстов профессиональное развитие педагогов в учебном заведении будет aгруппироваться иначе, чем профессиональное развитие педагогов на системном уровне, — и это различие само по себе является результатом, заслуживающим упоминания.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21E91240-663B-08BB-3A2D-FAACC60A55EF}"/>
              </a:ext>
            </a:extLst>
          </p:cNvPr>
          <p:cNvSpPr/>
          <p:nvPr/>
        </p:nvSpPr>
        <p:spPr>
          <a:xfrm>
            <a:off x="487680" y="5960985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C4D6B436-3E7D-0365-DF32-9927D5F1E6A1}"/>
              </a:ext>
            </a:extLst>
          </p:cNvPr>
          <p:cNvSpPr/>
          <p:nvPr/>
        </p:nvSpPr>
        <p:spPr>
          <a:xfrm>
            <a:off x="487680" y="5960985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3.3 (Обучающийся в центре) — задание адаптируется к вашей роли, а не является фиксированной рамкой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F1CA-75E0-67B9-52E3-384DCA02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8" y="336819"/>
            <a:ext cx="10514821" cy="1080120"/>
          </a:xfrm>
        </p:spPr>
        <p:txBody>
          <a:bodyPr>
            <a:normAutofit/>
          </a:bodyPr>
          <a:lstStyle/>
          <a:p>
            <a:r>
              <a:rPr lang="ru-RU" noProof="1"/>
              <a:t>Чтение паттернов — без ранжирования стран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9A6D8251-1012-2492-C4B7-18132A72997D}"/>
              </a:ext>
            </a:extLst>
          </p:cNvPr>
          <p:cNvSpPr/>
          <p:nvPr/>
        </p:nvSpPr>
        <p:spPr>
          <a:xfrm>
            <a:off x="635317" y="1266127"/>
            <a:ext cx="2011680" cy="15849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BD6A3B87-BEF7-9DD6-E259-F7408D048B0E}"/>
              </a:ext>
            </a:extLst>
          </p:cNvPr>
          <p:cNvSpPr/>
          <p:nvPr/>
        </p:nvSpPr>
        <p:spPr>
          <a:xfrm>
            <a:off x="635317" y="1266127"/>
            <a:ext cx="20116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0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Страна 1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6FE6595C-2731-CBAD-6EBE-F12B25F5B2D6}"/>
              </a:ext>
            </a:extLst>
          </p:cNvPr>
          <p:cNvSpPr/>
          <p:nvPr/>
        </p:nvSpPr>
        <p:spPr>
          <a:xfrm>
            <a:off x="757237" y="1936687"/>
            <a:ext cx="1767840" cy="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E3ADA38D-40CA-7A81-9A02-364C2429A07D}"/>
              </a:ext>
            </a:extLst>
          </p:cNvPr>
          <p:cNvSpPr/>
          <p:nvPr/>
        </p:nvSpPr>
        <p:spPr>
          <a:xfrm>
            <a:off x="1635061" y="1473391"/>
            <a:ext cx="0" cy="128016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4CA81C40-D8C7-FCCD-962F-BFF690A99372}"/>
              </a:ext>
            </a:extLst>
          </p:cNvPr>
          <p:cNvSpPr/>
          <p:nvPr/>
        </p:nvSpPr>
        <p:spPr>
          <a:xfrm>
            <a:off x="2890837" y="1266127"/>
            <a:ext cx="2011680" cy="15849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20420430-EB8F-03B2-BFA2-00CFD2A892E2}"/>
              </a:ext>
            </a:extLst>
          </p:cNvPr>
          <p:cNvSpPr/>
          <p:nvPr/>
        </p:nvSpPr>
        <p:spPr>
          <a:xfrm>
            <a:off x="2890837" y="1266127"/>
            <a:ext cx="20116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0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Страна 2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73AC9D5B-E48D-09DC-0834-46891E8D7C59}"/>
              </a:ext>
            </a:extLst>
          </p:cNvPr>
          <p:cNvSpPr/>
          <p:nvPr/>
        </p:nvSpPr>
        <p:spPr>
          <a:xfrm>
            <a:off x="3012757" y="1936687"/>
            <a:ext cx="1767840" cy="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295FD82A-04F7-2017-4095-46FB6D797379}"/>
              </a:ext>
            </a:extLst>
          </p:cNvPr>
          <p:cNvSpPr/>
          <p:nvPr/>
        </p:nvSpPr>
        <p:spPr>
          <a:xfrm>
            <a:off x="3890581" y="1473391"/>
            <a:ext cx="0" cy="128016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65E5D0BC-F5B8-9323-C5FD-464BDC9E16D6}"/>
              </a:ext>
            </a:extLst>
          </p:cNvPr>
          <p:cNvSpPr/>
          <p:nvPr/>
        </p:nvSpPr>
        <p:spPr>
          <a:xfrm>
            <a:off x="5146357" y="1266127"/>
            <a:ext cx="2011680" cy="15849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196F7B13-BD5A-ABE7-88F8-1F3DBAE204C4}"/>
              </a:ext>
            </a:extLst>
          </p:cNvPr>
          <p:cNvSpPr/>
          <p:nvPr/>
        </p:nvSpPr>
        <p:spPr>
          <a:xfrm>
            <a:off x="5146357" y="1266127"/>
            <a:ext cx="20116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0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Страна 3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535D82A7-E115-B254-F590-6C3105761F70}"/>
              </a:ext>
            </a:extLst>
          </p:cNvPr>
          <p:cNvSpPr/>
          <p:nvPr/>
        </p:nvSpPr>
        <p:spPr>
          <a:xfrm>
            <a:off x="5268277" y="1936687"/>
            <a:ext cx="1767840" cy="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9CC793F3-F642-3AAC-2AC2-A0467B98233C}"/>
              </a:ext>
            </a:extLst>
          </p:cNvPr>
          <p:cNvSpPr/>
          <p:nvPr/>
        </p:nvSpPr>
        <p:spPr>
          <a:xfrm>
            <a:off x="6146101" y="1473391"/>
            <a:ext cx="0" cy="128016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60EF4D55-F74E-1569-BB29-506546E1ACFE}"/>
              </a:ext>
            </a:extLst>
          </p:cNvPr>
          <p:cNvSpPr/>
          <p:nvPr/>
        </p:nvSpPr>
        <p:spPr>
          <a:xfrm>
            <a:off x="7401877" y="1266127"/>
            <a:ext cx="2011680" cy="15849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C83423B3-74E3-1D29-EFB9-630A3FC16154}"/>
              </a:ext>
            </a:extLst>
          </p:cNvPr>
          <p:cNvSpPr/>
          <p:nvPr/>
        </p:nvSpPr>
        <p:spPr>
          <a:xfrm>
            <a:off x="7401877" y="1266127"/>
            <a:ext cx="20116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0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Страна 4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E973CC3C-1C5A-83C0-5C04-EFA27309BF47}"/>
              </a:ext>
            </a:extLst>
          </p:cNvPr>
          <p:cNvSpPr/>
          <p:nvPr/>
        </p:nvSpPr>
        <p:spPr>
          <a:xfrm>
            <a:off x="7523797" y="1936687"/>
            <a:ext cx="1767840" cy="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0093F12C-5C55-8D8C-45C5-4B1D84DEF99B}"/>
              </a:ext>
            </a:extLst>
          </p:cNvPr>
          <p:cNvSpPr/>
          <p:nvPr/>
        </p:nvSpPr>
        <p:spPr>
          <a:xfrm>
            <a:off x="8401621" y="1473391"/>
            <a:ext cx="0" cy="128016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2165A1CD-681E-40D6-A18F-F009BD77B5F3}"/>
              </a:ext>
            </a:extLst>
          </p:cNvPr>
          <p:cNvSpPr/>
          <p:nvPr/>
        </p:nvSpPr>
        <p:spPr>
          <a:xfrm>
            <a:off x="9657397" y="1266127"/>
            <a:ext cx="2011680" cy="158496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1AA450C0-2A47-6F1A-03DC-0AEC17091988}"/>
              </a:ext>
            </a:extLst>
          </p:cNvPr>
          <p:cNvSpPr/>
          <p:nvPr/>
        </p:nvSpPr>
        <p:spPr>
          <a:xfrm>
            <a:off x="9657397" y="1266127"/>
            <a:ext cx="201168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0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Страна 5</a:t>
            </a:r>
            <a:endParaRPr lang="ru-RU" sz="10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2FD6DE06-1C00-395B-AF59-3CBEEF8DE8B4}"/>
              </a:ext>
            </a:extLst>
          </p:cNvPr>
          <p:cNvSpPr/>
          <p:nvPr/>
        </p:nvSpPr>
        <p:spPr>
          <a:xfrm>
            <a:off x="9779317" y="1936687"/>
            <a:ext cx="1767840" cy="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C7E98B4B-D600-9263-FD7C-B9F18A506BC9}"/>
              </a:ext>
            </a:extLst>
          </p:cNvPr>
          <p:cNvSpPr/>
          <p:nvPr/>
        </p:nvSpPr>
        <p:spPr>
          <a:xfrm>
            <a:off x="10657141" y="1473391"/>
            <a:ext cx="0" cy="1280160"/>
          </a:xfrm>
          <a:prstGeom prst="line">
            <a:avLst/>
          </a:prstGeom>
          <a:noFill/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89573463-C536-50A6-44A2-CF6674F0CCDF}"/>
              </a:ext>
            </a:extLst>
          </p:cNvPr>
          <p:cNvSpPr/>
          <p:nvPr/>
        </p:nvSpPr>
        <p:spPr>
          <a:xfrm>
            <a:off x="574357" y="2967743"/>
            <a:ext cx="11216640" cy="9753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D9BCD039-D92F-E697-6280-20A7755DFEB0}"/>
              </a:ext>
            </a:extLst>
          </p:cNvPr>
          <p:cNvSpPr/>
          <p:nvPr/>
        </p:nvSpPr>
        <p:spPr>
          <a:xfrm>
            <a:off x="635317" y="2967743"/>
            <a:ext cx="110337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defRPr/>
            </a:pPr>
            <a:r>
              <a:rPr lang="ru-RU" sz="2000" i="1" noProof="1">
                <a:solidFill>
                  <a:srgbClr val="FFFFFF"/>
                </a:solidFill>
              </a:rPr>
              <a:t>Галерея стран — что вы замечаете на всех пяти картах?</a:t>
            </a:r>
            <a:endParaRPr lang="ru-RU" sz="2000" noProof="1">
              <a:solidFill>
                <a:prstClr val="black"/>
              </a:solidFill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id="{78F4DC60-BF25-FF5A-4915-102FD359C546}"/>
              </a:ext>
            </a:extLst>
          </p:cNvPr>
          <p:cNvSpPr/>
          <p:nvPr/>
        </p:nvSpPr>
        <p:spPr>
          <a:xfrm>
            <a:off x="574357" y="4089407"/>
            <a:ext cx="11216640" cy="9753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>
              <a:defRPr/>
            </a:pPr>
            <a:br>
              <a:rPr lang="ru-RU" sz="2000" i="1" noProof="1">
                <a:solidFill>
                  <a:srgbClr val="FFFFFF"/>
                </a:solidFill>
              </a:rPr>
            </a:br>
            <a:r>
              <a:rPr lang="ru-RU" sz="2000" i="1" noProof="1">
                <a:solidFill>
                  <a:srgbClr val="FFFFFF"/>
                </a:solidFill>
              </a:rPr>
              <a:t>Почему это имеет место быть?</a:t>
            </a:r>
            <a:endParaRPr lang="ru-RU" sz="2000" noProof="1">
              <a:solidFill>
                <a:prstClr val="black"/>
              </a:solidFill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4EB1160A-803E-38E2-44BB-0FD48C5C86A8}"/>
              </a:ext>
            </a:extLst>
          </p:cNvPr>
          <p:cNvSpPr/>
          <p:nvPr/>
        </p:nvSpPr>
        <p:spPr>
          <a:xfrm>
            <a:off x="635317" y="4089407"/>
            <a:ext cx="1103376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22C0B209-24DB-5E81-BF83-94C37291EF07}"/>
              </a:ext>
            </a:extLst>
          </p:cNvPr>
          <p:cNvSpPr/>
          <p:nvPr/>
        </p:nvSpPr>
        <p:spPr>
          <a:xfrm>
            <a:off x="574357" y="5174496"/>
            <a:ext cx="11216640" cy="711772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4F9A87E0-8083-3B7E-741C-9C7D7D265B3E}"/>
              </a:ext>
            </a:extLst>
          </p:cNvPr>
          <p:cNvSpPr/>
          <p:nvPr/>
        </p:nvSpPr>
        <p:spPr>
          <a:xfrm>
            <a:off x="635317" y="5237772"/>
            <a:ext cx="110337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Сегодня во второй половине дня и завтра мы будем работать над тем, что необходимо для движения профессионального развития педагогов в сторону верхнего правого квадранта — используя SCAFFOLD как инструмент разработки. Компас ПРП, которую вы создали, — ваша отправная точка. Сохраните её.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9">
            <a:extLst>
              <a:ext uri="{FF2B5EF4-FFF2-40B4-BE49-F238E27FC236}">
                <a16:creationId xmlns:a16="http://schemas.microsoft.com/office/drawing/2014/main" id="{356C305B-73F0-5C53-68AB-A61FEF8DE9D0}"/>
              </a:ext>
            </a:extLst>
          </p:cNvPr>
          <p:cNvSpPr/>
          <p:nvPr/>
        </p:nvSpPr>
        <p:spPr>
          <a:xfrm>
            <a:off x="574357" y="5977707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30">
            <a:extLst>
              <a:ext uri="{FF2B5EF4-FFF2-40B4-BE49-F238E27FC236}">
                <a16:creationId xmlns:a16="http://schemas.microsoft.com/office/drawing/2014/main" id="{8519002A-D74A-8341-8302-A2035999B0A0}"/>
              </a:ext>
            </a:extLst>
          </p:cNvPr>
          <p:cNvSpPr/>
          <p:nvPr/>
        </p:nvSpPr>
        <p:spPr>
          <a:xfrm>
            <a:off x="574357" y="5995995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3.7 — делать прогресс видимым. Карта на стене — ваша отправная точка. Вы вернётесь к ней на 3-й день.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61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F340F4-D9C3-961E-5B30-4FEB84B230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33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58FC16-1DCC-45EF-8D0F-D8DA414B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932795" cy="1080120"/>
          </a:xfrm>
        </p:spPr>
        <p:txBody>
          <a:bodyPr/>
          <a:lstStyle/>
          <a:p>
            <a:r>
              <a:rPr lang="ru-RU" noProof="1"/>
              <a:t>Идентификация барьеров к созданию эффективной программы профессионального развития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28E86-794A-A803-02E4-0AF1CAD0BF1C}"/>
              </a:ext>
            </a:extLst>
          </p:cNvPr>
          <p:cNvSpPr txBox="1"/>
          <p:nvPr/>
        </p:nvSpPr>
        <p:spPr>
          <a:xfrm>
            <a:off x="635318" y="1994810"/>
            <a:ext cx="53997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noProof="1">
                <a:solidFill>
                  <a:schemeClr val="bg1"/>
                </a:solidFill>
              </a:rPr>
              <a:t>Хорошее профессиональное развитие педагогов не всегда работает — почему?</a:t>
            </a:r>
          </a:p>
          <a:p>
            <a:pPr>
              <a:buNone/>
            </a:pPr>
            <a:endParaRPr lang="ru-RU" sz="2000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b="1" noProof="1">
                <a:solidFill>
                  <a:schemeClr val="bg1"/>
                </a:solidFill>
              </a:rPr>
              <a:t>Запишите на стикере, какие конкретные изменения позволили бы продвинуть профессиональное развитие педагогов на один квадрант ближе к активному и связанному с практикой.</a:t>
            </a:r>
            <a:endParaRPr lang="ru-RU" sz="2000" noProof="1">
              <a:solidFill>
                <a:schemeClr val="bg1"/>
              </a:solidFill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F9BD63CB-00E7-0ED3-707F-B3E0BC4CABE7}"/>
              </a:ext>
            </a:extLst>
          </p:cNvPr>
          <p:cNvSpPr/>
          <p:nvPr/>
        </p:nvSpPr>
        <p:spPr>
          <a:xfrm>
            <a:off x="7680960" y="2440282"/>
            <a:ext cx="1524000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514FEF6A-AA32-9656-C07D-A17A2A63BA88}"/>
              </a:ext>
            </a:extLst>
          </p:cNvPr>
          <p:cNvSpPr/>
          <p:nvPr/>
        </p:nvSpPr>
        <p:spPr>
          <a:xfrm>
            <a:off x="7778496" y="2537818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Пассивное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Связанное с практикой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4B2EF59F-E61D-4C8D-6723-A3C3C64021F7}"/>
              </a:ext>
            </a:extLst>
          </p:cNvPr>
          <p:cNvSpPr/>
          <p:nvPr/>
        </p:nvSpPr>
        <p:spPr>
          <a:xfrm>
            <a:off x="9204960" y="2440282"/>
            <a:ext cx="1524000" cy="152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EAF3A25B-82F7-3567-A990-BA808FA53EEB}"/>
              </a:ext>
            </a:extLst>
          </p:cNvPr>
          <p:cNvSpPr/>
          <p:nvPr/>
        </p:nvSpPr>
        <p:spPr>
          <a:xfrm>
            <a:off x="9302496" y="2537818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00B05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Связанное с практикой</a:t>
            </a:r>
            <a:endParaRPr lang="ru-RU" sz="1333" noProof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0C2D32D1-77AA-AA89-265E-12C3F7E43D95}"/>
              </a:ext>
            </a:extLst>
          </p:cNvPr>
          <p:cNvSpPr/>
          <p:nvPr/>
        </p:nvSpPr>
        <p:spPr>
          <a:xfrm>
            <a:off x="7680960" y="3964282"/>
            <a:ext cx="15240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303E92E1-060D-544E-6439-58D8ECBCFBD1}"/>
              </a:ext>
            </a:extLst>
          </p:cNvPr>
          <p:cNvSpPr/>
          <p:nvPr/>
        </p:nvSpPr>
        <p:spPr>
          <a:xfrm>
            <a:off x="7778496" y="4061818"/>
            <a:ext cx="1328928" cy="1328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Пассивное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Оторванное от практики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92E68322-B962-2339-1A7F-9A28AA2C0355}"/>
              </a:ext>
            </a:extLst>
          </p:cNvPr>
          <p:cNvSpPr/>
          <p:nvPr/>
        </p:nvSpPr>
        <p:spPr>
          <a:xfrm>
            <a:off x="9204960" y="3964282"/>
            <a:ext cx="1524000" cy="152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016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90305F03-9842-210E-5EA4-7602583FFAD3}"/>
              </a:ext>
            </a:extLst>
          </p:cNvPr>
          <p:cNvSpPr/>
          <p:nvPr/>
        </p:nvSpPr>
        <p:spPr>
          <a:xfrm>
            <a:off x="9302496" y="4061818"/>
            <a:ext cx="1328928" cy="13289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defRPr/>
            </a:pPr>
            <a:r>
              <a:rPr lang="ru-RU" sz="1333" b="1" noProof="1">
                <a:solidFill>
                  <a:srgbClr val="C0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&amp; Оторванное от практики</a:t>
            </a:r>
            <a:endParaRPr lang="ru-RU" sz="1333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DF1D16DF-BA80-721C-2922-91A7122C37C4}"/>
              </a:ext>
            </a:extLst>
          </p:cNvPr>
          <p:cNvSpPr/>
          <p:nvPr/>
        </p:nvSpPr>
        <p:spPr>
          <a:xfrm>
            <a:off x="7559040" y="3964282"/>
            <a:ext cx="3291840" cy="0"/>
          </a:xfrm>
          <a:prstGeom prst="line">
            <a:avLst/>
          </a:prstGeom>
          <a:noFill/>
          <a:ln w="254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">
            <a:extLst>
              <a:ext uri="{FF2B5EF4-FFF2-40B4-BE49-F238E27FC236}">
                <a16:creationId xmlns:a16="http://schemas.microsoft.com/office/drawing/2014/main" id="{40030575-468A-F995-D72E-D305AF0E0CE0}"/>
              </a:ext>
            </a:extLst>
          </p:cNvPr>
          <p:cNvSpPr/>
          <p:nvPr/>
        </p:nvSpPr>
        <p:spPr>
          <a:xfrm>
            <a:off x="9204960" y="2318362"/>
            <a:ext cx="0" cy="3291840"/>
          </a:xfrm>
          <a:prstGeom prst="line">
            <a:avLst/>
          </a:prstGeom>
          <a:noFill/>
          <a:ln w="254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16AA1B80-D264-0EEC-998C-AFCC7D89342D}"/>
              </a:ext>
            </a:extLst>
          </p:cNvPr>
          <p:cNvSpPr/>
          <p:nvPr/>
        </p:nvSpPr>
        <p:spPr>
          <a:xfrm>
            <a:off x="6132576" y="3720442"/>
            <a:ext cx="149961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defTabSz="1219170">
              <a:defRPr/>
            </a:pPr>
            <a:r>
              <a:rPr lang="ru-RU" sz="1467" b="1" noProof="1">
                <a:solidFill>
                  <a:srgbClr val="FF000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ПАССИВНОЕ</a:t>
            </a:r>
            <a:endParaRPr lang="ru-RU" sz="1467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278D51D3-6E27-FBAF-06C6-2DCCC0996949}"/>
              </a:ext>
            </a:extLst>
          </p:cNvPr>
          <p:cNvSpPr/>
          <p:nvPr/>
        </p:nvSpPr>
        <p:spPr>
          <a:xfrm>
            <a:off x="10850880" y="3720442"/>
            <a:ext cx="13411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АКТИВНОЕ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E596C550-DDCC-E24A-C735-0C974BD5BF83}"/>
              </a:ext>
            </a:extLst>
          </p:cNvPr>
          <p:cNvSpPr/>
          <p:nvPr/>
        </p:nvSpPr>
        <p:spPr>
          <a:xfrm>
            <a:off x="7741920" y="1830682"/>
            <a:ext cx="29260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СВЯЗАННОЕ С ПРАКТИКОЙ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97AA91C4-DD67-3BB0-57BE-75C4DDF641B1}"/>
              </a:ext>
            </a:extLst>
          </p:cNvPr>
          <p:cNvSpPr/>
          <p:nvPr/>
        </p:nvSpPr>
        <p:spPr>
          <a:xfrm>
            <a:off x="7863840" y="5610202"/>
            <a:ext cx="26822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Оторванное от практики</a:t>
            </a:r>
            <a:endParaRPr lang="ru-RU" sz="1467" noProof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2DBF54D5-95BC-3396-84B0-9D771DCFACEC}"/>
              </a:ext>
            </a:extLst>
          </p:cNvPr>
          <p:cNvSpPr/>
          <p:nvPr/>
        </p:nvSpPr>
        <p:spPr>
          <a:xfrm>
            <a:off x="10241280" y="2428090"/>
            <a:ext cx="390144" cy="390144"/>
          </a:xfrm>
          <a:prstGeom prst="ellipse">
            <a:avLst/>
          </a:prstGeom>
          <a:solidFill>
            <a:schemeClr val="bg1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E6ABBA9D-42FA-51D8-83E3-C9316E4C0C9E}"/>
              </a:ext>
            </a:extLst>
          </p:cNvPr>
          <p:cNvSpPr/>
          <p:nvPr/>
        </p:nvSpPr>
        <p:spPr>
          <a:xfrm>
            <a:off x="10546080" y="2037946"/>
            <a:ext cx="9753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400" b="1" kern="0" spc="67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ЦЕЛЬ</a:t>
            </a:r>
            <a:endParaRPr lang="ru-RU" sz="14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Notched Right Arrow 21">
            <a:extLst>
              <a:ext uri="{FF2B5EF4-FFF2-40B4-BE49-F238E27FC236}">
                <a16:creationId xmlns:a16="http://schemas.microsoft.com/office/drawing/2014/main" id="{C0E5ED3F-34BE-C7B7-E61C-F534CA704533}"/>
              </a:ext>
            </a:extLst>
          </p:cNvPr>
          <p:cNvSpPr/>
          <p:nvPr/>
        </p:nvSpPr>
        <p:spPr>
          <a:xfrm rot="19277778">
            <a:off x="8566508" y="3751223"/>
            <a:ext cx="1170903" cy="399400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1610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2DA289-FC3F-94AD-09BB-E27646BE0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4DCD-AF03-E686-C356-018045FA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99" y="228304"/>
            <a:ext cx="7815651" cy="1080120"/>
          </a:xfrm>
        </p:spPr>
        <p:txBody>
          <a:bodyPr/>
          <a:lstStyle/>
          <a:p>
            <a:r>
              <a:rPr lang="ru-RU" noProof="1"/>
              <a:t>СЕССИЯ 2  |  СПИСОК МАТЕРИАЛОВ</a:t>
            </a:r>
          </a:p>
        </p:txBody>
      </p:sp>
      <p:sp>
        <p:nvSpPr>
          <p:cNvPr id="35" name="Shape 2">
            <a:extLst>
              <a:ext uri="{FF2B5EF4-FFF2-40B4-BE49-F238E27FC236}">
                <a16:creationId xmlns:a16="http://schemas.microsoft.com/office/drawing/2014/main" id="{7DEAE107-18AF-22DF-4411-01082FE800D7}"/>
              </a:ext>
            </a:extLst>
          </p:cNvPr>
          <p:cNvSpPr/>
          <p:nvPr/>
        </p:nvSpPr>
        <p:spPr>
          <a:xfrm>
            <a:off x="543099" y="1082336"/>
            <a:ext cx="11460480" cy="49987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">
            <a:extLst>
              <a:ext uri="{FF2B5EF4-FFF2-40B4-BE49-F238E27FC236}">
                <a16:creationId xmlns:a16="http://schemas.microsoft.com/office/drawing/2014/main" id="{DEC0EDA7-22CE-C502-4909-EA0164350B98}"/>
              </a:ext>
            </a:extLst>
          </p:cNvPr>
          <p:cNvSpPr/>
          <p:nvPr/>
        </p:nvSpPr>
        <p:spPr>
          <a:xfrm>
            <a:off x="665019" y="117987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1F455736-94E7-D032-9E49-E0D1F3346A8E}"/>
              </a:ext>
            </a:extLst>
          </p:cNvPr>
          <p:cNvSpPr/>
          <p:nvPr/>
        </p:nvSpPr>
        <p:spPr>
          <a:xfrm>
            <a:off x="1213659" y="1082336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Слайд с Компасом ПРП (с подписанными осями)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5">
            <a:extLst>
              <a:ext uri="{FF2B5EF4-FFF2-40B4-BE49-F238E27FC236}">
                <a16:creationId xmlns:a16="http://schemas.microsoft.com/office/drawing/2014/main" id="{3D64B6D9-CFD8-B099-7B8D-15577871F2A1}"/>
              </a:ext>
            </a:extLst>
          </p:cNvPr>
          <p:cNvSpPr/>
          <p:nvPr/>
        </p:nvSpPr>
        <p:spPr>
          <a:xfrm>
            <a:off x="6395259" y="1082336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Для отображения на экране — четыре подписанных квадранта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6">
            <a:extLst>
              <a:ext uri="{FF2B5EF4-FFF2-40B4-BE49-F238E27FC236}">
                <a16:creationId xmlns:a16="http://schemas.microsoft.com/office/drawing/2014/main" id="{6FEEF811-BC34-539E-3B1F-9400418ACA61}"/>
              </a:ext>
            </a:extLst>
          </p:cNvPr>
          <p:cNvSpPr/>
          <p:nvPr/>
        </p:nvSpPr>
        <p:spPr>
          <a:xfrm>
            <a:off x="543099" y="1643168"/>
            <a:ext cx="11460480" cy="49987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7">
            <a:extLst>
              <a:ext uri="{FF2B5EF4-FFF2-40B4-BE49-F238E27FC236}">
                <a16:creationId xmlns:a16="http://schemas.microsoft.com/office/drawing/2014/main" id="{F57A4FF3-5A45-8E6E-3CBB-0627F32BCA19}"/>
              </a:ext>
            </a:extLst>
          </p:cNvPr>
          <p:cNvSpPr/>
          <p:nvPr/>
        </p:nvSpPr>
        <p:spPr>
          <a:xfrm>
            <a:off x="665019" y="174070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8">
            <a:extLst>
              <a:ext uri="{FF2B5EF4-FFF2-40B4-BE49-F238E27FC236}">
                <a16:creationId xmlns:a16="http://schemas.microsoft.com/office/drawing/2014/main" id="{2D961A6F-D4C4-1B77-7711-88BBA1945EF3}"/>
              </a:ext>
            </a:extLst>
          </p:cNvPr>
          <p:cNvSpPr/>
          <p:nvPr/>
        </p:nvSpPr>
        <p:spPr>
          <a:xfrm>
            <a:off x="1213659" y="1643168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Сетка Компаса ПРП формата А3 — индивидуальная версия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9">
            <a:extLst>
              <a:ext uri="{FF2B5EF4-FFF2-40B4-BE49-F238E27FC236}">
                <a16:creationId xmlns:a16="http://schemas.microsoft.com/office/drawing/2014/main" id="{A1A21687-2ED9-1462-3F05-43DA5EE7E857}"/>
              </a:ext>
            </a:extLst>
          </p:cNvPr>
          <p:cNvSpPr/>
          <p:nvPr/>
        </p:nvSpPr>
        <p:spPr>
          <a:xfrm>
            <a:off x="6395259" y="1643168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одной на участника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10">
            <a:extLst>
              <a:ext uri="{FF2B5EF4-FFF2-40B4-BE49-F238E27FC236}">
                <a16:creationId xmlns:a16="http://schemas.microsoft.com/office/drawing/2014/main" id="{ED0A3DDE-B31B-AF9C-CD71-13AB1D2C672A}"/>
              </a:ext>
            </a:extLst>
          </p:cNvPr>
          <p:cNvSpPr/>
          <p:nvPr/>
        </p:nvSpPr>
        <p:spPr>
          <a:xfrm>
            <a:off x="543099" y="2204000"/>
            <a:ext cx="11460480" cy="49987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11">
            <a:extLst>
              <a:ext uri="{FF2B5EF4-FFF2-40B4-BE49-F238E27FC236}">
                <a16:creationId xmlns:a16="http://schemas.microsoft.com/office/drawing/2014/main" id="{B8F2F673-63AE-50FE-F312-B72A4B53302C}"/>
              </a:ext>
            </a:extLst>
          </p:cNvPr>
          <p:cNvSpPr/>
          <p:nvPr/>
        </p:nvSpPr>
        <p:spPr>
          <a:xfrm>
            <a:off x="665019" y="2301536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12">
            <a:extLst>
              <a:ext uri="{FF2B5EF4-FFF2-40B4-BE49-F238E27FC236}">
                <a16:creationId xmlns:a16="http://schemas.microsoft.com/office/drawing/2014/main" id="{4EACADB4-7484-3BC7-698D-A8B836230C62}"/>
              </a:ext>
            </a:extLst>
          </p:cNvPr>
          <p:cNvSpPr/>
          <p:nvPr/>
        </p:nvSpPr>
        <p:spPr>
          <a:xfrm>
            <a:off x="1213659" y="2204000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Сетки Компаса ПРП формата А3 — коллективная версия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13">
            <a:extLst>
              <a:ext uri="{FF2B5EF4-FFF2-40B4-BE49-F238E27FC236}">
                <a16:creationId xmlns:a16="http://schemas.microsoft.com/office/drawing/2014/main" id="{8ACF20E5-9DE2-98B8-7005-332EDEC0C33F}"/>
              </a:ext>
            </a:extLst>
          </p:cNvPr>
          <p:cNvSpPr/>
          <p:nvPr/>
        </p:nvSpPr>
        <p:spPr>
          <a:xfrm>
            <a:off x="6395259" y="2204000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одной на страновую группу — с инструкцией по двум цветам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14">
            <a:extLst>
              <a:ext uri="{FF2B5EF4-FFF2-40B4-BE49-F238E27FC236}">
                <a16:creationId xmlns:a16="http://schemas.microsoft.com/office/drawing/2014/main" id="{09F79E7F-BB4D-237C-336F-E89BFEEAE08C}"/>
              </a:ext>
            </a:extLst>
          </p:cNvPr>
          <p:cNvSpPr/>
          <p:nvPr/>
        </p:nvSpPr>
        <p:spPr>
          <a:xfrm>
            <a:off x="543099" y="2764832"/>
            <a:ext cx="11460480" cy="49987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15">
            <a:extLst>
              <a:ext uri="{FF2B5EF4-FFF2-40B4-BE49-F238E27FC236}">
                <a16:creationId xmlns:a16="http://schemas.microsoft.com/office/drawing/2014/main" id="{A03A3B56-CEAC-CC8D-F77B-E0804A58EA38}"/>
              </a:ext>
            </a:extLst>
          </p:cNvPr>
          <p:cNvSpPr/>
          <p:nvPr/>
        </p:nvSpPr>
        <p:spPr>
          <a:xfrm>
            <a:off x="665019" y="286236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16">
            <a:extLst>
              <a:ext uri="{FF2B5EF4-FFF2-40B4-BE49-F238E27FC236}">
                <a16:creationId xmlns:a16="http://schemas.microsoft.com/office/drawing/2014/main" id="{C2B33E6D-2252-C59F-7F88-B3C4882F618B}"/>
              </a:ext>
            </a:extLst>
          </p:cNvPr>
          <p:cNvSpPr/>
          <p:nvPr/>
        </p:nvSpPr>
        <p:spPr>
          <a:xfrm>
            <a:off x="1213659" y="2764832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Точки/наклейки или цветные ручки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17">
            <a:extLst>
              <a:ext uri="{FF2B5EF4-FFF2-40B4-BE49-F238E27FC236}">
                <a16:creationId xmlns:a16="http://schemas.microsoft.com/office/drawing/2014/main" id="{585D8EA4-0EF4-6947-D1EE-1A2E8BD5E832}"/>
              </a:ext>
            </a:extLst>
          </p:cNvPr>
          <p:cNvSpPr/>
          <p:nvPr/>
        </p:nvSpPr>
        <p:spPr>
          <a:xfrm>
            <a:off x="6395259" y="2764832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Два цвета на стол для коллективного картирования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18">
            <a:extLst>
              <a:ext uri="{FF2B5EF4-FFF2-40B4-BE49-F238E27FC236}">
                <a16:creationId xmlns:a16="http://schemas.microsoft.com/office/drawing/2014/main" id="{DA7FEAE6-6DA1-9630-90E6-6272986FCAB5}"/>
              </a:ext>
            </a:extLst>
          </p:cNvPr>
          <p:cNvSpPr/>
          <p:nvPr/>
        </p:nvSpPr>
        <p:spPr>
          <a:xfrm>
            <a:off x="543099" y="3325664"/>
            <a:ext cx="11460480" cy="49987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19">
            <a:extLst>
              <a:ext uri="{FF2B5EF4-FFF2-40B4-BE49-F238E27FC236}">
                <a16:creationId xmlns:a16="http://schemas.microsoft.com/office/drawing/2014/main" id="{84B3D59E-0FAD-28AD-27F3-D545737EB199}"/>
              </a:ext>
            </a:extLst>
          </p:cNvPr>
          <p:cNvSpPr/>
          <p:nvPr/>
        </p:nvSpPr>
        <p:spPr>
          <a:xfrm>
            <a:off x="665019" y="342320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20">
            <a:extLst>
              <a:ext uri="{FF2B5EF4-FFF2-40B4-BE49-F238E27FC236}">
                <a16:creationId xmlns:a16="http://schemas.microsoft.com/office/drawing/2014/main" id="{3C198B14-8758-8E99-9902-0D7786B66C61}"/>
              </a:ext>
            </a:extLst>
          </p:cNvPr>
          <p:cNvSpPr/>
          <p:nvPr/>
        </p:nvSpPr>
        <p:spPr>
          <a:xfrm>
            <a:off x="1213659" y="3325664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Место на стене для пяти страновых карт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21">
            <a:extLst>
              <a:ext uri="{FF2B5EF4-FFF2-40B4-BE49-F238E27FC236}">
                <a16:creationId xmlns:a16="http://schemas.microsoft.com/office/drawing/2014/main" id="{DD78DB1A-EC2B-B82C-20E2-CD8EE3697296}"/>
              </a:ext>
            </a:extLst>
          </p:cNvPr>
          <p:cNvSpPr/>
          <p:nvPr/>
        </p:nvSpPr>
        <p:spPr>
          <a:xfrm>
            <a:off x="6395259" y="3325664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Остаётся на стене все три дня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22">
            <a:extLst>
              <a:ext uri="{FF2B5EF4-FFF2-40B4-BE49-F238E27FC236}">
                <a16:creationId xmlns:a16="http://schemas.microsoft.com/office/drawing/2014/main" id="{982AFBE0-59B4-58A6-F2E1-F7A4231C79BE}"/>
              </a:ext>
            </a:extLst>
          </p:cNvPr>
          <p:cNvSpPr/>
          <p:nvPr/>
        </p:nvSpPr>
        <p:spPr>
          <a:xfrm>
            <a:off x="543099" y="3886496"/>
            <a:ext cx="11460480" cy="49987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23">
            <a:extLst>
              <a:ext uri="{FF2B5EF4-FFF2-40B4-BE49-F238E27FC236}">
                <a16:creationId xmlns:a16="http://schemas.microsoft.com/office/drawing/2014/main" id="{822F1504-2A88-BEED-0B47-B9CCBED78871}"/>
              </a:ext>
            </a:extLst>
          </p:cNvPr>
          <p:cNvSpPr/>
          <p:nvPr/>
        </p:nvSpPr>
        <p:spPr>
          <a:xfrm>
            <a:off x="665019" y="398403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24">
            <a:extLst>
              <a:ext uri="{FF2B5EF4-FFF2-40B4-BE49-F238E27FC236}">
                <a16:creationId xmlns:a16="http://schemas.microsoft.com/office/drawing/2014/main" id="{01C2CAA4-1385-20A4-A520-28B33B5C6AFF}"/>
              </a:ext>
            </a:extLst>
          </p:cNvPr>
          <p:cNvSpPr/>
          <p:nvPr/>
        </p:nvSpPr>
        <p:spPr>
          <a:xfrm>
            <a:off x="1213659" y="3886496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Слайд с четырьмя рамками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25">
            <a:extLst>
              <a:ext uri="{FF2B5EF4-FFF2-40B4-BE49-F238E27FC236}">
                <a16:creationId xmlns:a16="http://schemas.microsoft.com/office/drawing/2014/main" id="{07D7C75A-19BD-9DEB-6A95-21A8FF40BA2E}"/>
              </a:ext>
            </a:extLst>
          </p:cNvPr>
          <p:cNvSpPr/>
          <p:nvPr/>
        </p:nvSpPr>
        <p:spPr>
          <a:xfrm>
            <a:off x="6395259" y="3886496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 идентифицирующее предложение на рамку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26">
            <a:extLst>
              <a:ext uri="{FF2B5EF4-FFF2-40B4-BE49-F238E27FC236}">
                <a16:creationId xmlns:a16="http://schemas.microsoft.com/office/drawing/2014/main" id="{3D491646-AD1D-EDA3-9FCA-C521B0372060}"/>
              </a:ext>
            </a:extLst>
          </p:cNvPr>
          <p:cNvSpPr/>
          <p:nvPr/>
        </p:nvSpPr>
        <p:spPr>
          <a:xfrm>
            <a:off x="543099" y="4447328"/>
            <a:ext cx="11460480" cy="49987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Shape 27">
            <a:extLst>
              <a:ext uri="{FF2B5EF4-FFF2-40B4-BE49-F238E27FC236}">
                <a16:creationId xmlns:a16="http://schemas.microsoft.com/office/drawing/2014/main" id="{E113E89A-F0E1-4332-AC49-763BC783B523}"/>
              </a:ext>
            </a:extLst>
          </p:cNvPr>
          <p:cNvSpPr/>
          <p:nvPr/>
        </p:nvSpPr>
        <p:spPr>
          <a:xfrm>
            <a:off x="665019" y="454486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28">
            <a:extLst>
              <a:ext uri="{FF2B5EF4-FFF2-40B4-BE49-F238E27FC236}">
                <a16:creationId xmlns:a16="http://schemas.microsoft.com/office/drawing/2014/main" id="{BD3F8EE9-47CD-2E3C-7C06-0CD92FFB7659}"/>
              </a:ext>
            </a:extLst>
          </p:cNvPr>
          <p:cNvSpPr/>
          <p:nvPr/>
        </p:nvSpPr>
        <p:spPr>
          <a:xfrm>
            <a:off x="1213659" y="4447328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Листы с сетками для сопоставления с рамками формата А3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29">
            <a:extLst>
              <a:ext uri="{FF2B5EF4-FFF2-40B4-BE49-F238E27FC236}">
                <a16:creationId xmlns:a16="http://schemas.microsoft.com/office/drawing/2014/main" id="{35004486-0BD0-00D3-A193-C8CE6C990768}"/>
              </a:ext>
            </a:extLst>
          </p:cNvPr>
          <p:cNvSpPr/>
          <p:nvPr/>
        </p:nvSpPr>
        <p:spPr>
          <a:xfrm>
            <a:off x="6395259" y="4447328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 одному на стол — рамки вверху, индикаторы качества сбоку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30">
            <a:extLst>
              <a:ext uri="{FF2B5EF4-FFF2-40B4-BE49-F238E27FC236}">
                <a16:creationId xmlns:a16="http://schemas.microsoft.com/office/drawing/2014/main" id="{82C46CD3-9FDC-D0EF-1E15-8BC14794C324}"/>
              </a:ext>
            </a:extLst>
          </p:cNvPr>
          <p:cNvSpPr/>
          <p:nvPr/>
        </p:nvSpPr>
        <p:spPr>
          <a:xfrm>
            <a:off x="543099" y="5008160"/>
            <a:ext cx="11460480" cy="49987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Shape 31">
            <a:extLst>
              <a:ext uri="{FF2B5EF4-FFF2-40B4-BE49-F238E27FC236}">
                <a16:creationId xmlns:a16="http://schemas.microsoft.com/office/drawing/2014/main" id="{3625AF2A-0DD5-0BE0-4E46-02BD8E7D212C}"/>
              </a:ext>
            </a:extLst>
          </p:cNvPr>
          <p:cNvSpPr/>
          <p:nvPr/>
        </p:nvSpPr>
        <p:spPr>
          <a:xfrm>
            <a:off x="665019" y="5105696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32">
            <a:extLst>
              <a:ext uri="{FF2B5EF4-FFF2-40B4-BE49-F238E27FC236}">
                <a16:creationId xmlns:a16="http://schemas.microsoft.com/office/drawing/2014/main" id="{A3DC7094-F73E-FE0B-1E5C-D39F532B6276}"/>
              </a:ext>
            </a:extLst>
          </p:cNvPr>
          <p:cNvSpPr/>
          <p:nvPr/>
        </p:nvSpPr>
        <p:spPr>
          <a:xfrm>
            <a:off x="1213659" y="5008160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Стикеры и ручки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33">
            <a:extLst>
              <a:ext uri="{FF2B5EF4-FFF2-40B4-BE49-F238E27FC236}">
                <a16:creationId xmlns:a16="http://schemas.microsoft.com/office/drawing/2014/main" id="{56969DC5-8931-B081-8608-467964CD773F}"/>
              </a:ext>
            </a:extLst>
          </p:cNvPr>
          <p:cNvSpPr/>
          <p:nvPr/>
        </p:nvSpPr>
        <p:spPr>
          <a:xfrm>
            <a:off x="6395259" y="5008160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Для результатов выявления пробелов по страновым группам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hape 34">
            <a:extLst>
              <a:ext uri="{FF2B5EF4-FFF2-40B4-BE49-F238E27FC236}">
                <a16:creationId xmlns:a16="http://schemas.microsoft.com/office/drawing/2014/main" id="{A0F42BC7-BC8C-7FCA-E46F-966DBF90F0B2}"/>
              </a:ext>
            </a:extLst>
          </p:cNvPr>
          <p:cNvSpPr/>
          <p:nvPr/>
        </p:nvSpPr>
        <p:spPr>
          <a:xfrm>
            <a:off x="543099" y="5568992"/>
            <a:ext cx="11460480" cy="499872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Shape 35">
            <a:extLst>
              <a:ext uri="{FF2B5EF4-FFF2-40B4-BE49-F238E27FC236}">
                <a16:creationId xmlns:a16="http://schemas.microsoft.com/office/drawing/2014/main" id="{68227C2F-3308-7CF8-7F2B-B62D52513ECF}"/>
              </a:ext>
            </a:extLst>
          </p:cNvPr>
          <p:cNvSpPr/>
          <p:nvPr/>
        </p:nvSpPr>
        <p:spPr>
          <a:xfrm>
            <a:off x="665019" y="566652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36">
            <a:extLst>
              <a:ext uri="{FF2B5EF4-FFF2-40B4-BE49-F238E27FC236}">
                <a16:creationId xmlns:a16="http://schemas.microsoft.com/office/drawing/2014/main" id="{723BDECF-991C-B113-7518-06CB7850D828}"/>
              </a:ext>
            </a:extLst>
          </p:cNvPr>
          <p:cNvSpPr/>
          <p:nvPr/>
        </p:nvSpPr>
        <p:spPr>
          <a:xfrm>
            <a:off x="1213659" y="5568992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Место на стене для пяти стикеров с пробелами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 37">
            <a:extLst>
              <a:ext uri="{FF2B5EF4-FFF2-40B4-BE49-F238E27FC236}">
                <a16:creationId xmlns:a16="http://schemas.microsoft.com/office/drawing/2014/main" id="{FD8BA10E-9F14-BFE1-8089-C1D6177FE5B3}"/>
              </a:ext>
            </a:extLst>
          </p:cNvPr>
          <p:cNvSpPr/>
          <p:nvPr/>
        </p:nvSpPr>
        <p:spPr>
          <a:xfrm>
            <a:off x="6395259" y="5568992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Shape 38">
            <a:extLst>
              <a:ext uri="{FF2B5EF4-FFF2-40B4-BE49-F238E27FC236}">
                <a16:creationId xmlns:a16="http://schemas.microsoft.com/office/drawing/2014/main" id="{C047EF7E-A330-2104-A1BD-6210741C8CCD}"/>
              </a:ext>
            </a:extLst>
          </p:cNvPr>
          <p:cNvSpPr/>
          <p:nvPr/>
        </p:nvSpPr>
        <p:spPr>
          <a:xfrm>
            <a:off x="543099" y="6129824"/>
            <a:ext cx="11460480" cy="499872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hape 39">
            <a:extLst>
              <a:ext uri="{FF2B5EF4-FFF2-40B4-BE49-F238E27FC236}">
                <a16:creationId xmlns:a16="http://schemas.microsoft.com/office/drawing/2014/main" id="{92E0B3DA-ED08-C7F4-446A-64A6294B8517}"/>
              </a:ext>
            </a:extLst>
          </p:cNvPr>
          <p:cNvSpPr/>
          <p:nvPr/>
        </p:nvSpPr>
        <p:spPr>
          <a:xfrm>
            <a:off x="665019" y="622736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40">
            <a:extLst>
              <a:ext uri="{FF2B5EF4-FFF2-40B4-BE49-F238E27FC236}">
                <a16:creationId xmlns:a16="http://schemas.microsoft.com/office/drawing/2014/main" id="{1646BEE0-92A7-DF02-12E3-319376030FD4}"/>
              </a:ext>
            </a:extLst>
          </p:cNvPr>
          <p:cNvSpPr/>
          <p:nvPr/>
        </p:nvSpPr>
        <p:spPr>
          <a:xfrm>
            <a:off x="1213659" y="6129824"/>
            <a:ext cx="499872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SCAFFOLD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41">
            <a:extLst>
              <a:ext uri="{FF2B5EF4-FFF2-40B4-BE49-F238E27FC236}">
                <a16:creationId xmlns:a16="http://schemas.microsoft.com/office/drawing/2014/main" id="{7F51B02C-2587-FE13-FFAE-3B57AD1E0511}"/>
              </a:ext>
            </a:extLst>
          </p:cNvPr>
          <p:cNvSpPr/>
          <p:nvPr/>
        </p:nvSpPr>
        <p:spPr>
          <a:xfrm>
            <a:off x="6395259" y="6129824"/>
            <a:ext cx="5486400" cy="4998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Уже на столах с Сессии 1 — для справки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3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9227-0FDA-4EBF-05D4-5AB69040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2605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BD5B1-AD4E-DC89-A306-0C7CA46D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1BDAF-C296-796E-8548-2F95A2C6AFDB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F2ED22E-8CAC-EA2E-DC22-AA4CAE2B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67C2AC-B90A-69EA-8F29-679B0171B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C4FF64-BCF6-E3C0-E2CA-C0FCD8FAA2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D29549-16DA-D086-5D76-EF85557545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7EC8C94-DD2F-6E69-9F91-9EB78A8D3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E37699E9-CB27-442E-37F5-D16E1F100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9C68C-4111-9DFA-0CCA-22AF44E3F5DD}"/>
              </a:ext>
            </a:extLst>
          </p:cNvPr>
          <p:cNvSpPr txBox="1"/>
          <p:nvPr/>
        </p:nvSpPr>
        <p:spPr>
          <a:xfrm>
            <a:off x="-116229" y="1352125"/>
            <a:ext cx="7361854" cy="5162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4000" b="1" kern="100" noProof="1">
              <a:solidFill>
                <a:srgbClr val="455560"/>
              </a:solidFill>
              <a:latin typeface="Arial"/>
              <a:ea typeface="Roboto"/>
              <a:cs typeface="Arial"/>
            </a:endParaRPr>
          </a:p>
          <a:p>
            <a:pPr algn="ctr"/>
            <a:r>
              <a:rPr lang="ru-RU" sz="4000" b="1" noProof="1">
                <a:cs typeface="Arial"/>
              </a:rPr>
              <a:t>13:00 – 14:00</a:t>
            </a:r>
          </a:p>
          <a:p>
            <a:pPr algn="ctr"/>
            <a:r>
              <a:rPr lang="ru-RU" sz="4000" b="1" noProof="1">
                <a:cs typeface="Arial"/>
              </a:rPr>
              <a:t>Обед</a:t>
            </a:r>
            <a:endParaRPr lang="ru-RU" sz="4000" noProof="1">
              <a:cs typeface="Arial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r>
              <a:rPr lang="ru-RU" sz="4000" b="1" noProof="1">
                <a:cs typeface="Arial" panose="020B0604020202020204"/>
              </a:rPr>
              <a:t>13:00 – 14:00</a:t>
            </a:r>
          </a:p>
          <a:p>
            <a:pPr algn="ctr"/>
            <a:r>
              <a:rPr lang="ru-RU" sz="4000" b="1" noProof="1">
                <a:cs typeface="Arial" panose="020B0604020202020204"/>
              </a:rPr>
              <a:t>Lunch</a:t>
            </a:r>
          </a:p>
          <a:p>
            <a:pPr algn="ctr"/>
            <a:endParaRPr lang="ru-RU" sz="4000" b="1" noProof="1">
              <a:cs typeface="Arial" panose="020B0604020202020204"/>
            </a:endParaRPr>
          </a:p>
          <a:p>
            <a:pPr algn="ctr"/>
            <a:endParaRPr lang="ru-RU" sz="40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782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55BDA-BC2C-2990-26A1-DBBD7820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2572FA6-589B-672F-00B8-E4CA8D95CF06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03</a:t>
            </a:r>
            <a:endParaRPr lang="ru-RU" sz="42666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0FB9D81-814C-5312-F3D0-5509F11798DD}"/>
              </a:ext>
            </a:extLst>
          </p:cNvPr>
          <p:cNvSpPr/>
          <p:nvPr/>
        </p:nvSpPr>
        <p:spPr>
          <a:xfrm>
            <a:off x="670560" y="1524000"/>
            <a:ext cx="85344" cy="27432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F4AB2B3-F44F-7EFD-0D7B-C406E163612A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Игра по дизайну профессионального развития педагогов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022FC43-350B-20E0-FC4A-7DB6D94952C2}"/>
              </a:ext>
            </a:extLst>
          </p:cNvPr>
          <p:cNvSpPr/>
          <p:nvPr/>
        </p:nvSpPr>
        <p:spPr>
          <a:xfrm>
            <a:off x="1072896" y="3779520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E55D42D-AD14-6DE8-2261-9FB4A1A220C6}"/>
              </a:ext>
            </a:extLst>
          </p:cNvPr>
          <p:cNvSpPr/>
          <p:nvPr/>
        </p:nvSpPr>
        <p:spPr>
          <a:xfrm>
            <a:off x="1072896" y="3779520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14:00 – 15:15  |  75 минут</a:t>
            </a:r>
            <a:endParaRPr lang="ru-RU" sz="1867" noProof="1">
              <a:solidFill>
                <a:schemeClr val="accent2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AB08A5F-D3F1-3988-95DC-8288324F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1175400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3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53919-5AAC-9306-4021-BEA11F8C60D0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9D7F41B-CCCD-A4F8-6D47-08453A56716B}"/>
              </a:ext>
            </a:extLst>
          </p:cNvPr>
          <p:cNvSpPr/>
          <p:nvPr/>
        </p:nvSpPr>
        <p:spPr>
          <a:xfrm>
            <a:off x="670560" y="4754879"/>
            <a:ext cx="3392129" cy="2089800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37A92CE-B88B-F67A-4E12-59A34547C38C}"/>
              </a:ext>
            </a:extLst>
          </p:cNvPr>
          <p:cNvSpPr/>
          <p:nvPr/>
        </p:nvSpPr>
        <p:spPr>
          <a:xfrm>
            <a:off x="853440" y="4840224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1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86F3DB3F-2BCB-D6B6-BA32-42D4509EC72A}"/>
              </a:ext>
            </a:extLst>
          </p:cNvPr>
          <p:cNvSpPr/>
          <p:nvPr/>
        </p:nvSpPr>
        <p:spPr>
          <a:xfrm>
            <a:off x="4267199" y="4768200"/>
            <a:ext cx="3823855" cy="2089800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A454D6B-EBB9-0BB2-DA36-B085DB08D22B}"/>
              </a:ext>
            </a:extLst>
          </p:cNvPr>
          <p:cNvSpPr/>
          <p:nvPr/>
        </p:nvSpPr>
        <p:spPr>
          <a:xfrm>
            <a:off x="4450080" y="4853545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2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12E36CF6-DFAB-4B84-30E8-365C1F188C7B}"/>
              </a:ext>
            </a:extLst>
          </p:cNvPr>
          <p:cNvSpPr/>
          <p:nvPr/>
        </p:nvSpPr>
        <p:spPr>
          <a:xfrm>
            <a:off x="853440" y="5455918"/>
            <a:ext cx="3207104" cy="53638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Дизайн — Подготовленные карточки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C7AE7070-ED5E-5C0A-AC83-7BF776D78423}"/>
              </a:ext>
            </a:extLst>
          </p:cNvPr>
          <p:cNvSpPr/>
          <p:nvPr/>
        </p:nvSpPr>
        <p:spPr>
          <a:xfrm>
            <a:off x="853440" y="5919214"/>
            <a:ext cx="3207104" cy="42910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14:05 – 14:30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0C5C6617-010D-7716-26E7-7909C636F64D}"/>
              </a:ext>
            </a:extLst>
          </p:cNvPr>
          <p:cNvSpPr/>
          <p:nvPr/>
        </p:nvSpPr>
        <p:spPr>
          <a:xfrm>
            <a:off x="4450080" y="5469239"/>
            <a:ext cx="3207104" cy="53638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Напишите свои собственные карточки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3CC9C4C1-3A3C-9D89-7973-CB8CDD1AD87A}"/>
              </a:ext>
            </a:extLst>
          </p:cNvPr>
          <p:cNvSpPr/>
          <p:nvPr/>
        </p:nvSpPr>
        <p:spPr>
          <a:xfrm>
            <a:off x="4450080" y="5932536"/>
            <a:ext cx="3207104" cy="42910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14:42 – 15:02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1">
            <a:extLst>
              <a:ext uri="{FF2B5EF4-FFF2-40B4-BE49-F238E27FC236}">
                <a16:creationId xmlns:a16="http://schemas.microsoft.com/office/drawing/2014/main" id="{F7DD5D15-3322-7F18-8CAF-ED0C3447307D}"/>
              </a:ext>
            </a:extLst>
          </p:cNvPr>
          <p:cNvSpPr/>
          <p:nvPr/>
        </p:nvSpPr>
        <p:spPr>
          <a:xfrm>
            <a:off x="8193266" y="4768200"/>
            <a:ext cx="3823855" cy="2089800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363B4BC0-FC6C-BAFE-F0AC-9024A274B5B4}"/>
              </a:ext>
            </a:extLst>
          </p:cNvPr>
          <p:cNvSpPr/>
          <p:nvPr/>
        </p:nvSpPr>
        <p:spPr>
          <a:xfrm>
            <a:off x="8376147" y="4853545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3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7">
            <a:extLst>
              <a:ext uri="{FF2B5EF4-FFF2-40B4-BE49-F238E27FC236}">
                <a16:creationId xmlns:a16="http://schemas.microsoft.com/office/drawing/2014/main" id="{38263A2F-2371-6DF6-23B7-CA921F13A404}"/>
              </a:ext>
            </a:extLst>
          </p:cNvPr>
          <p:cNvSpPr/>
          <p:nvPr/>
        </p:nvSpPr>
        <p:spPr>
          <a:xfrm>
            <a:off x="8376147" y="5306966"/>
            <a:ext cx="3207104" cy="53638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Игра между столами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8">
            <a:extLst>
              <a:ext uri="{FF2B5EF4-FFF2-40B4-BE49-F238E27FC236}">
                <a16:creationId xmlns:a16="http://schemas.microsoft.com/office/drawing/2014/main" id="{8BCC81A2-AD4C-2D06-9B49-E7655332C62E}"/>
              </a:ext>
            </a:extLst>
          </p:cNvPr>
          <p:cNvSpPr/>
          <p:nvPr/>
        </p:nvSpPr>
        <p:spPr>
          <a:xfrm>
            <a:off x="8376147" y="5770262"/>
            <a:ext cx="3207104" cy="42910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15:02 – 15:12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6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D45C4-1CB8-DB34-81D2-6085E8654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38</a:t>
            </a:fld>
            <a:endParaRPr lang="ru-RU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0965E9-871D-60F9-DB7C-4EBDB84A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CBB66-9866-02AF-726B-9F62DBF95777}"/>
              </a:ext>
            </a:extLst>
          </p:cNvPr>
          <p:cNvSpPr txBox="1"/>
          <p:nvPr/>
        </p:nvSpPr>
        <p:spPr>
          <a:xfrm>
            <a:off x="635316" y="1502564"/>
            <a:ext cx="91286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noProof="1">
                <a:solidFill>
                  <a:schemeClr val="bg1"/>
                </a:solidFill>
              </a:rPr>
              <a:t>Глубже изучить индикаторы качества</a:t>
            </a:r>
            <a:endParaRPr lang="ru-RU" sz="2500" noProof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noProof="1">
                <a:solidFill>
                  <a:schemeClr val="bg1"/>
                </a:solidFill>
              </a:rPr>
              <a:t>Применить индикаторы качества к различным примерам ситуаций профессионального развития педагогов</a:t>
            </a:r>
            <a:endParaRPr lang="ru-RU" sz="25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92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05A7CC-AAB5-FF36-EDD0-DD408904F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F3D9B6-245E-346E-629B-C2ECC095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77" y="212232"/>
            <a:ext cx="7815651" cy="1080120"/>
          </a:xfrm>
        </p:spPr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СЕССИЯ 3  |  ОБЗОР</a:t>
            </a: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7BBAEC2E-12D2-8A05-1139-12C408746D46}"/>
              </a:ext>
            </a:extLst>
          </p:cNvPr>
          <p:cNvSpPr/>
          <p:nvPr/>
        </p:nvSpPr>
        <p:spPr>
          <a:xfrm>
            <a:off x="696277" y="1085895"/>
            <a:ext cx="1950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ВРЕМЯ</a:t>
            </a:r>
            <a:endParaRPr lang="ru-RU" sz="1467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0493036F-5E60-6D49-180D-A9D0BA31084D}"/>
              </a:ext>
            </a:extLst>
          </p:cNvPr>
          <p:cNvSpPr/>
          <p:nvPr/>
        </p:nvSpPr>
        <p:spPr>
          <a:xfrm>
            <a:off x="2890837" y="1085895"/>
            <a:ext cx="6949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АКТИВНОСТЬ</a:t>
            </a:r>
            <a:endParaRPr lang="ru-RU" sz="1467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BB7FCEBB-76E4-98D2-DF2B-1AE368A39AB5}"/>
              </a:ext>
            </a:extLst>
          </p:cNvPr>
          <p:cNvSpPr/>
          <p:nvPr/>
        </p:nvSpPr>
        <p:spPr>
          <a:xfrm>
            <a:off x="9580279" y="1085895"/>
            <a:ext cx="2194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ФОРМАТ</a:t>
            </a:r>
            <a:endParaRPr lang="ru-RU" sz="1467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8" name="Shape 5">
            <a:extLst>
              <a:ext uri="{FF2B5EF4-FFF2-40B4-BE49-F238E27FC236}">
                <a16:creationId xmlns:a16="http://schemas.microsoft.com/office/drawing/2014/main" id="{8E539D21-BEB4-3B39-A0AE-1CC4CAD90A35}"/>
              </a:ext>
            </a:extLst>
          </p:cNvPr>
          <p:cNvSpPr/>
          <p:nvPr/>
        </p:nvSpPr>
        <p:spPr>
          <a:xfrm>
            <a:off x="635318" y="1573575"/>
            <a:ext cx="11139521" cy="7680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 6">
            <a:extLst>
              <a:ext uri="{FF2B5EF4-FFF2-40B4-BE49-F238E27FC236}">
                <a16:creationId xmlns:a16="http://schemas.microsoft.com/office/drawing/2014/main" id="{BB213466-E251-27AB-F9E4-B7D7839639FC}"/>
              </a:ext>
            </a:extLst>
          </p:cNvPr>
          <p:cNvSpPr/>
          <p:nvPr/>
        </p:nvSpPr>
        <p:spPr>
          <a:xfrm>
            <a:off x="696277" y="1634535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14:00 – 14:05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 7">
            <a:extLst>
              <a:ext uri="{FF2B5EF4-FFF2-40B4-BE49-F238E27FC236}">
                <a16:creationId xmlns:a16="http://schemas.microsoft.com/office/drawing/2014/main" id="{9108294D-267D-5217-ABD0-3D70C66983F4}"/>
              </a:ext>
            </a:extLst>
          </p:cNvPr>
          <p:cNvSpPr/>
          <p:nvPr/>
        </p:nvSpPr>
        <p:spPr>
          <a:xfrm>
            <a:off x="2890837" y="1634535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Подготовка и повторное вовлечение — введение в переход к применению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 8">
            <a:extLst>
              <a:ext uri="{FF2B5EF4-FFF2-40B4-BE49-F238E27FC236}">
                <a16:creationId xmlns:a16="http://schemas.microsoft.com/office/drawing/2014/main" id="{81885D94-BFDE-B415-3F27-6ED76C71275D}"/>
              </a:ext>
            </a:extLst>
          </p:cNvPr>
          <p:cNvSpPr/>
          <p:nvPr/>
        </p:nvSpPr>
        <p:spPr>
          <a:xfrm>
            <a:off x="9580279" y="1634535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Shape 9">
            <a:extLst>
              <a:ext uri="{FF2B5EF4-FFF2-40B4-BE49-F238E27FC236}">
                <a16:creationId xmlns:a16="http://schemas.microsoft.com/office/drawing/2014/main" id="{684A0265-D526-E140-ED50-6326CE131E7D}"/>
              </a:ext>
            </a:extLst>
          </p:cNvPr>
          <p:cNvSpPr/>
          <p:nvPr/>
        </p:nvSpPr>
        <p:spPr>
          <a:xfrm>
            <a:off x="635318" y="2402631"/>
            <a:ext cx="11139521" cy="7680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10">
            <a:extLst>
              <a:ext uri="{FF2B5EF4-FFF2-40B4-BE49-F238E27FC236}">
                <a16:creationId xmlns:a16="http://schemas.microsoft.com/office/drawing/2014/main" id="{4F2E5975-FF7A-343F-A063-F37FA3638402}"/>
              </a:ext>
            </a:extLst>
          </p:cNvPr>
          <p:cNvSpPr/>
          <p:nvPr/>
        </p:nvSpPr>
        <p:spPr>
          <a:xfrm>
            <a:off x="696277" y="2463591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14:05 – 14:30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Text 11">
            <a:extLst>
              <a:ext uri="{FF2B5EF4-FFF2-40B4-BE49-F238E27FC236}">
                <a16:creationId xmlns:a16="http://schemas.microsoft.com/office/drawing/2014/main" id="{48A3EE01-D1CF-440B-4E74-BC6F77ED7D8B}"/>
              </a:ext>
            </a:extLst>
          </p:cNvPr>
          <p:cNvSpPr/>
          <p:nvPr/>
        </p:nvSpPr>
        <p:spPr>
          <a:xfrm>
            <a:off x="2890837" y="2463591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Раунд 1 — Снэп с подготовленным набором карточек (16 раундов)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 12">
            <a:extLst>
              <a:ext uri="{FF2B5EF4-FFF2-40B4-BE49-F238E27FC236}">
                <a16:creationId xmlns:a16="http://schemas.microsoft.com/office/drawing/2014/main" id="{CBE4A3F9-05D3-3A88-2639-E89FC87D12DB}"/>
              </a:ext>
            </a:extLst>
          </p:cNvPr>
          <p:cNvSpPr/>
          <p:nvPr/>
        </p:nvSpPr>
        <p:spPr>
          <a:xfrm>
            <a:off x="9580279" y="2463591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Соревновательная игра за столом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Shape 13">
            <a:extLst>
              <a:ext uri="{FF2B5EF4-FFF2-40B4-BE49-F238E27FC236}">
                <a16:creationId xmlns:a16="http://schemas.microsoft.com/office/drawing/2014/main" id="{FACD09BD-722F-2AD1-D27D-27DEEA19633A}"/>
              </a:ext>
            </a:extLst>
          </p:cNvPr>
          <p:cNvSpPr/>
          <p:nvPr/>
        </p:nvSpPr>
        <p:spPr>
          <a:xfrm>
            <a:off x="635318" y="3231687"/>
            <a:ext cx="11139521" cy="7680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ext 14">
            <a:extLst>
              <a:ext uri="{FF2B5EF4-FFF2-40B4-BE49-F238E27FC236}">
                <a16:creationId xmlns:a16="http://schemas.microsoft.com/office/drawing/2014/main" id="{AAC458F8-8F4A-66E2-C7D3-A456C3BA7F57}"/>
              </a:ext>
            </a:extLst>
          </p:cNvPr>
          <p:cNvSpPr/>
          <p:nvPr/>
        </p:nvSpPr>
        <p:spPr>
          <a:xfrm>
            <a:off x="696277" y="3292647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14:30 – 14:42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 15">
            <a:extLst>
              <a:ext uri="{FF2B5EF4-FFF2-40B4-BE49-F238E27FC236}">
                <a16:creationId xmlns:a16="http://schemas.microsoft.com/office/drawing/2014/main" id="{88130DA9-FEBC-B669-EF25-BCA4AB238C10}"/>
              </a:ext>
            </a:extLst>
          </p:cNvPr>
          <p:cNvSpPr/>
          <p:nvPr/>
        </p:nvSpPr>
        <p:spPr>
          <a:xfrm>
            <a:off x="2890837" y="3292647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Разбор Раунда 1 — один вопрос на стол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 16">
            <a:extLst>
              <a:ext uri="{FF2B5EF4-FFF2-40B4-BE49-F238E27FC236}">
                <a16:creationId xmlns:a16="http://schemas.microsoft.com/office/drawing/2014/main" id="{46079EE2-FBB6-0F79-22A9-8260E5B52BBD}"/>
              </a:ext>
            </a:extLst>
          </p:cNvPr>
          <p:cNvSpPr/>
          <p:nvPr/>
        </p:nvSpPr>
        <p:spPr>
          <a:xfrm>
            <a:off x="9580279" y="3292647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Shape 17">
            <a:extLst>
              <a:ext uri="{FF2B5EF4-FFF2-40B4-BE49-F238E27FC236}">
                <a16:creationId xmlns:a16="http://schemas.microsoft.com/office/drawing/2014/main" id="{DC089BAE-824B-E913-3233-2466819CE6C6}"/>
              </a:ext>
            </a:extLst>
          </p:cNvPr>
          <p:cNvSpPr/>
          <p:nvPr/>
        </p:nvSpPr>
        <p:spPr>
          <a:xfrm>
            <a:off x="635318" y="4060743"/>
            <a:ext cx="11139521" cy="7680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Text 18">
            <a:extLst>
              <a:ext uri="{FF2B5EF4-FFF2-40B4-BE49-F238E27FC236}">
                <a16:creationId xmlns:a16="http://schemas.microsoft.com/office/drawing/2014/main" id="{5B157309-2551-C540-E03F-48954D5CBB34}"/>
              </a:ext>
            </a:extLst>
          </p:cNvPr>
          <p:cNvSpPr/>
          <p:nvPr/>
        </p:nvSpPr>
        <p:spPr>
          <a:xfrm>
            <a:off x="696277" y="4121703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14:42 – 15:02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 19">
            <a:extLst>
              <a:ext uri="{FF2B5EF4-FFF2-40B4-BE49-F238E27FC236}">
                <a16:creationId xmlns:a16="http://schemas.microsoft.com/office/drawing/2014/main" id="{FBDB8805-8ED9-3A19-A95C-9469E209D38F}"/>
              </a:ext>
            </a:extLst>
          </p:cNvPr>
          <p:cNvSpPr/>
          <p:nvPr/>
        </p:nvSpPr>
        <p:spPr>
          <a:xfrm>
            <a:off x="2890837" y="4121703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Раунд 2 — Напишите собственные карточки «Снэп» из национальных контекстов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ext 20">
            <a:extLst>
              <a:ext uri="{FF2B5EF4-FFF2-40B4-BE49-F238E27FC236}">
                <a16:creationId xmlns:a16="http://schemas.microsoft.com/office/drawing/2014/main" id="{9F073C12-A041-0DD8-71C5-A0E824A947E6}"/>
              </a:ext>
            </a:extLst>
          </p:cNvPr>
          <p:cNvSpPr/>
          <p:nvPr/>
        </p:nvSpPr>
        <p:spPr>
          <a:xfrm>
            <a:off x="9580279" y="4121703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Задание по написанию за столом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Shape 21">
            <a:extLst>
              <a:ext uri="{FF2B5EF4-FFF2-40B4-BE49-F238E27FC236}">
                <a16:creationId xmlns:a16="http://schemas.microsoft.com/office/drawing/2014/main" id="{6A6ED066-0DE9-5BB4-ABD3-5C5472F00782}"/>
              </a:ext>
            </a:extLst>
          </p:cNvPr>
          <p:cNvSpPr/>
          <p:nvPr/>
        </p:nvSpPr>
        <p:spPr>
          <a:xfrm>
            <a:off x="635318" y="4889799"/>
            <a:ext cx="11139521" cy="76809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 22">
            <a:extLst>
              <a:ext uri="{FF2B5EF4-FFF2-40B4-BE49-F238E27FC236}">
                <a16:creationId xmlns:a16="http://schemas.microsoft.com/office/drawing/2014/main" id="{4661D57F-82BD-8378-C195-AB112D0A3412}"/>
              </a:ext>
            </a:extLst>
          </p:cNvPr>
          <p:cNvSpPr/>
          <p:nvPr/>
        </p:nvSpPr>
        <p:spPr>
          <a:xfrm>
            <a:off x="696277" y="4950759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15:02 – 15:12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 23">
            <a:extLst>
              <a:ext uri="{FF2B5EF4-FFF2-40B4-BE49-F238E27FC236}">
                <a16:creationId xmlns:a16="http://schemas.microsoft.com/office/drawing/2014/main" id="{73DB4671-A56D-4FEE-713C-8163C9761E3F}"/>
              </a:ext>
            </a:extLst>
          </p:cNvPr>
          <p:cNvSpPr/>
          <p:nvPr/>
        </p:nvSpPr>
        <p:spPr>
          <a:xfrm>
            <a:off x="2890837" y="4950759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Испытание между столами — обменяйтесь карточками и сыграйте ими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 24">
            <a:extLst>
              <a:ext uri="{FF2B5EF4-FFF2-40B4-BE49-F238E27FC236}">
                <a16:creationId xmlns:a16="http://schemas.microsoft.com/office/drawing/2014/main" id="{FA919847-0979-3BF6-709C-699447B2ACF8}"/>
              </a:ext>
            </a:extLst>
          </p:cNvPr>
          <p:cNvSpPr/>
          <p:nvPr/>
        </p:nvSpPr>
        <p:spPr>
          <a:xfrm>
            <a:off x="9580279" y="4950759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Игра между столами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Shape 25">
            <a:extLst>
              <a:ext uri="{FF2B5EF4-FFF2-40B4-BE49-F238E27FC236}">
                <a16:creationId xmlns:a16="http://schemas.microsoft.com/office/drawing/2014/main" id="{716C3C72-750E-97C0-6C3B-2374F33D83C6}"/>
              </a:ext>
            </a:extLst>
          </p:cNvPr>
          <p:cNvSpPr/>
          <p:nvPr/>
        </p:nvSpPr>
        <p:spPr>
          <a:xfrm>
            <a:off x="635318" y="5718855"/>
            <a:ext cx="11139521" cy="76809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 26">
            <a:extLst>
              <a:ext uri="{FF2B5EF4-FFF2-40B4-BE49-F238E27FC236}">
                <a16:creationId xmlns:a16="http://schemas.microsoft.com/office/drawing/2014/main" id="{7E493580-A683-4210-B0A5-877C72F55A38}"/>
              </a:ext>
            </a:extLst>
          </p:cNvPr>
          <p:cNvSpPr/>
          <p:nvPr/>
        </p:nvSpPr>
        <p:spPr>
          <a:xfrm>
            <a:off x="696277" y="5779815"/>
            <a:ext cx="19507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15:12 – 15:15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 27">
            <a:extLst>
              <a:ext uri="{FF2B5EF4-FFF2-40B4-BE49-F238E27FC236}">
                <a16:creationId xmlns:a16="http://schemas.microsoft.com/office/drawing/2014/main" id="{8139D455-75C0-21B3-5C3A-9C6BF8B98B2B}"/>
              </a:ext>
            </a:extLst>
          </p:cNvPr>
          <p:cNvSpPr/>
          <p:nvPr/>
        </p:nvSpPr>
        <p:spPr>
          <a:xfrm>
            <a:off x="2890837" y="5779815"/>
            <a:ext cx="69494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Синтез и переход к Сессии 4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 28">
            <a:extLst>
              <a:ext uri="{FF2B5EF4-FFF2-40B4-BE49-F238E27FC236}">
                <a16:creationId xmlns:a16="http://schemas.microsoft.com/office/drawing/2014/main" id="{DBDC7987-6B30-9CA9-54D2-E0D367227134}"/>
              </a:ext>
            </a:extLst>
          </p:cNvPr>
          <p:cNvSpPr/>
          <p:nvPr/>
        </p:nvSpPr>
        <p:spPr>
          <a:xfrm>
            <a:off x="9580279" y="5779815"/>
            <a:ext cx="21945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 29">
            <a:extLst>
              <a:ext uri="{FF2B5EF4-FFF2-40B4-BE49-F238E27FC236}">
                <a16:creationId xmlns:a16="http://schemas.microsoft.com/office/drawing/2014/main" id="{833F2AFF-2366-C2EE-A42F-B6A77A0E7AB4}"/>
              </a:ext>
            </a:extLst>
          </p:cNvPr>
          <p:cNvSpPr/>
          <p:nvPr/>
        </p:nvSpPr>
        <p:spPr>
          <a:xfrm>
            <a:off x="696277" y="6492240"/>
            <a:ext cx="1146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Цель: развить диагностическую беглость — распознавание и конструирование — до панели кейсов в Сессии 4</a:t>
            </a:r>
            <a:endParaRPr lang="ru-RU" sz="1333" noProof="1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622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575E2-8BDD-B7AE-262E-554F568100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4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6422F-5A52-05ED-CC06-7D13E145D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9734368" cy="1080120"/>
          </a:xfrm>
        </p:spPr>
        <p:txBody>
          <a:bodyPr/>
          <a:lstStyle/>
          <a:p>
            <a:r>
              <a:rPr lang="ru-RU" noProof="1"/>
              <a:t>Конкурс «Лучшие инсайты тренинга»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1213D-006E-121E-13B1-02A4BAB81DDE}"/>
              </a:ext>
            </a:extLst>
          </p:cNvPr>
          <p:cNvSpPr txBox="1"/>
          <p:nvPr/>
        </p:nvSpPr>
        <p:spPr>
          <a:xfrm>
            <a:off x="635316" y="1395724"/>
            <a:ext cx="106452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noProof="1">
                <a:solidFill>
                  <a:schemeClr val="bg1"/>
                </a:solidFill>
              </a:rPr>
              <a:t>Поделитесь самым запомнившимся моментом тренинга в нашей Telegram-группе DARYA SCAFFOLD</a:t>
            </a:r>
          </a:p>
          <a:p>
            <a:pPr>
              <a:buNone/>
            </a:pPr>
            <a:endParaRPr lang="ru-RU" sz="2400" b="1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Как участвовать:</a:t>
            </a:r>
            <a:r>
              <a:rPr lang="ru-RU" sz="2400" noProof="1">
                <a:solidFill>
                  <a:schemeClr val="bg1"/>
                </a:solidFill>
              </a:rPr>
              <a:t> Опубликуйте пост с </a:t>
            </a:r>
            <a:r>
              <a:rPr lang="ru-RU" sz="2400" b="1" u="sng" noProof="1">
                <a:solidFill>
                  <a:schemeClr val="bg1"/>
                </a:solidFill>
              </a:rPr>
              <a:t>рефлексией</a:t>
            </a:r>
            <a:r>
              <a:rPr lang="ru-RU" sz="2400" noProof="1">
                <a:solidFill>
                  <a:schemeClr val="bg1"/>
                </a:solidFill>
              </a:rPr>
              <a:t> по любой сессии или элементу программы. Важны не просто фотографии, а ваши мысли и основные выводы. </a:t>
            </a:r>
          </a:p>
          <a:p>
            <a:pPr>
              <a:buNone/>
            </a:pPr>
            <a:endParaRPr lang="ru-RU" sz="2400" b="1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Критерии оценки:</a:t>
            </a:r>
            <a:endParaRPr lang="ru-RU" sz="2400" noProof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Ясность и точность мысли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Отражение ключевых идей обучения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Доступность для всех участников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Визуальная привлекательность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b="1" noProof="1">
                <a:solidFill>
                  <a:schemeClr val="bg1"/>
                </a:solidFill>
              </a:rPr>
              <a:t>Итоги подводим 29 апреля</a:t>
            </a:r>
            <a:r>
              <a:rPr lang="ru-RU" sz="2400" noProof="1">
                <a:solidFill>
                  <a:schemeClr val="bg1"/>
                </a:solidFill>
              </a:rPr>
              <a:t> 🎯</a:t>
            </a:r>
          </a:p>
        </p:txBody>
      </p:sp>
    </p:spTree>
    <p:extLst>
      <p:ext uri="{BB962C8B-B14F-4D97-AF65-F5344CB8AC3E}">
        <p14:creationId xmlns:p14="http://schemas.microsoft.com/office/powerpoint/2010/main" val="318952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6C1161A0-A7B6-CA90-F1A8-B216A79A3CB3}"/>
              </a:ext>
            </a:extLst>
          </p:cNvPr>
          <p:cNvSpPr/>
          <p:nvPr/>
        </p:nvSpPr>
        <p:spPr>
          <a:xfrm>
            <a:off x="731520" y="996570"/>
            <a:ext cx="10850880" cy="1889760"/>
          </a:xfrm>
          <a:prstGeom prst="rect">
            <a:avLst/>
          </a:prstGeom>
          <a:solidFill>
            <a:srgbClr val="007BB8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6B50ADC-8030-446F-2AC6-F56ACB8AE78B}"/>
              </a:ext>
            </a:extLst>
          </p:cNvPr>
          <p:cNvSpPr/>
          <p:nvPr/>
        </p:nvSpPr>
        <p:spPr>
          <a:xfrm>
            <a:off x="975360" y="996570"/>
            <a:ext cx="10485120" cy="1889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i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Этим утром вы создали представление о том, как выглядит эффективное профессиональное развитие педагогов и где оно отсутствует в ваших контекстах. Сегодня во второй половине дня мы займёмся чем-то более активным. До панели кейсов мы будем тренировать ваш взгляд — чтобы когда коллега представит реальную программу, вы могли быстро и точно соотнести её с индикаторами качества. Мы сделаем это через игру.</a:t>
            </a:r>
            <a:endParaRPr lang="ru-RU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21C5AB3-A89C-159C-16DB-CE7A6353C4F3}"/>
              </a:ext>
            </a:extLst>
          </p:cNvPr>
          <p:cNvSpPr/>
          <p:nvPr/>
        </p:nvSpPr>
        <p:spPr>
          <a:xfrm>
            <a:off x="731520" y="3032634"/>
            <a:ext cx="11094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На каждом столе два стопки карточек лицом вниз: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5EA0CAB-950E-EF5C-1267-E98600985757}"/>
              </a:ext>
            </a:extLst>
          </p:cNvPr>
          <p:cNvSpPr/>
          <p:nvPr/>
        </p:nvSpPr>
        <p:spPr>
          <a:xfrm>
            <a:off x="731520" y="3593466"/>
            <a:ext cx="5181600" cy="2560320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31229388-A108-2B33-4BFD-E4948CDEEDD8}"/>
              </a:ext>
            </a:extLst>
          </p:cNvPr>
          <p:cNvSpPr/>
          <p:nvPr/>
        </p:nvSpPr>
        <p:spPr>
          <a:xfrm>
            <a:off x="731520" y="3593466"/>
            <a:ext cx="5181600" cy="54864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568F6A4-B5B3-E8AB-7F5D-DAB19B42AAFC}"/>
              </a:ext>
            </a:extLst>
          </p:cNvPr>
          <p:cNvSpPr/>
          <p:nvPr/>
        </p:nvSpPr>
        <p:spPr>
          <a:xfrm>
            <a:off x="914400" y="3593466"/>
            <a:ext cx="5181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6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Колода А</a:t>
            </a: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6F31101-0E4D-3756-B3A1-5A28C7B71670}"/>
              </a:ext>
            </a:extLst>
          </p:cNvPr>
          <p:cNvSpPr/>
          <p:nvPr/>
        </p:nvSpPr>
        <p:spPr>
          <a:xfrm>
            <a:off x="914400" y="4203066"/>
            <a:ext cx="4866468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 коротких карточек с описанием профессионального развития педагогов — каждая описывает одну характеристику программы в двух предложениях.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05B4B5E0-FE88-59BC-C678-5B0DB7E1F23C}"/>
              </a:ext>
            </a:extLst>
          </p:cNvPr>
          <p:cNvSpPr/>
          <p:nvPr/>
        </p:nvSpPr>
        <p:spPr>
          <a:xfrm>
            <a:off x="914400" y="5178426"/>
            <a:ext cx="4998720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8 карточек показывают хорошо реализованный индикатор качества. 8 — его отсутствие или искажение.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E722C2A-EA30-FFAC-A543-31F04DE81AD3}"/>
              </a:ext>
            </a:extLst>
          </p:cNvPr>
          <p:cNvSpPr/>
          <p:nvPr/>
        </p:nvSpPr>
        <p:spPr>
          <a:xfrm>
            <a:off x="6644640" y="3593466"/>
            <a:ext cx="4937760" cy="2560320"/>
          </a:xfrm>
          <a:prstGeom prst="rect">
            <a:avLst/>
          </a:prstGeom>
          <a:solidFill>
            <a:srgbClr val="FDF3DC"/>
          </a:solidFill>
          <a:ln w="19050">
            <a:solidFill>
              <a:srgbClr val="E8940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68036281-75F1-3EC7-1EDD-35C37C9E964A}"/>
              </a:ext>
            </a:extLst>
          </p:cNvPr>
          <p:cNvSpPr/>
          <p:nvPr/>
        </p:nvSpPr>
        <p:spPr>
          <a:xfrm>
            <a:off x="6644640" y="3593466"/>
            <a:ext cx="4937760" cy="548640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E65C49D-9157-ADFA-5C06-2BA471F9F539}"/>
              </a:ext>
            </a:extLst>
          </p:cNvPr>
          <p:cNvSpPr/>
          <p:nvPr/>
        </p:nvSpPr>
        <p:spPr>
          <a:xfrm>
            <a:off x="6827520" y="3593466"/>
            <a:ext cx="5181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667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Колода Б</a:t>
            </a:r>
            <a:endParaRPr lang="ru-RU" sz="26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5AFAA9D3-EC28-5763-E401-7E51CC47DFE4}"/>
              </a:ext>
            </a:extLst>
          </p:cNvPr>
          <p:cNvSpPr/>
          <p:nvPr/>
        </p:nvSpPr>
        <p:spPr>
          <a:xfrm>
            <a:off x="6827520" y="4203066"/>
            <a:ext cx="4632960" cy="9509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8 карточек с индикаторами качества — по одной на индикатор, только с номером и названием.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C47BA605-6AE9-921D-2DAE-3F83DDDAF6E0}"/>
              </a:ext>
            </a:extLst>
          </p:cNvPr>
          <p:cNvSpPr/>
          <p:nvPr/>
        </p:nvSpPr>
        <p:spPr>
          <a:xfrm>
            <a:off x="6827520" y="5178426"/>
            <a:ext cx="5181600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Это ваши ключи к ответам. </a:t>
            </a:r>
          </a:p>
          <a:p>
            <a:pPr defTabSz="1219170">
              <a:defRPr/>
            </a:pPr>
            <a:r>
              <a:rPr lang="ru-RU" sz="14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Суть игры — соотнести Стопку А со Стопкой Б.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497E13F4-7C17-5378-51E3-852E483E97C3}"/>
              </a:ext>
            </a:extLst>
          </p:cNvPr>
          <p:cNvSpPr/>
          <p:nvPr/>
        </p:nvSpPr>
        <p:spPr>
          <a:xfrm>
            <a:off x="731520" y="6275706"/>
            <a:ext cx="112166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Смешанные (по странам) группы за столами по 5 человек на протяжении всей игры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F143FA4-3943-A4EA-960C-074A605C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278"/>
            <a:ext cx="7815651" cy="1080120"/>
          </a:xfrm>
        </p:spPr>
        <p:txBody>
          <a:bodyPr/>
          <a:lstStyle/>
          <a:p>
            <a:r>
              <a:rPr lang="ru-RU" noProof="1"/>
              <a:t>Подготовка и повторное вовлечение</a:t>
            </a:r>
          </a:p>
        </p:txBody>
      </p:sp>
    </p:spTree>
    <p:extLst>
      <p:ext uri="{BB962C8B-B14F-4D97-AF65-F5344CB8AC3E}">
        <p14:creationId xmlns:p14="http://schemas.microsoft.com/office/powerpoint/2010/main" val="210671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5EE4-A274-D47E-BBE7-D5F8D58B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22567"/>
            <a:ext cx="7815651" cy="1080120"/>
          </a:xfrm>
        </p:spPr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Раунд 1 - Правила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011E5B4E-36E1-1E15-EE01-2ED4B574E467}"/>
              </a:ext>
            </a:extLst>
          </p:cNvPr>
          <p:cNvSpPr/>
          <p:nvPr/>
        </p:nvSpPr>
        <p:spPr>
          <a:xfrm>
            <a:off x="731520" y="1437324"/>
            <a:ext cx="10728960" cy="95097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249AAAB6-1C7C-D145-619E-E59C6B2AEC6D}"/>
              </a:ext>
            </a:extLst>
          </p:cNvPr>
          <p:cNvSpPr/>
          <p:nvPr/>
        </p:nvSpPr>
        <p:spPr>
          <a:xfrm>
            <a:off x="877824" y="1681164"/>
            <a:ext cx="487680" cy="48768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92C7498A-DBE8-B2D8-2C8B-5648F82C5632}"/>
              </a:ext>
            </a:extLst>
          </p:cNvPr>
          <p:cNvSpPr/>
          <p:nvPr/>
        </p:nvSpPr>
        <p:spPr>
          <a:xfrm>
            <a:off x="877824" y="1681164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93F04FBB-C7BC-8CA4-BDD9-6B8621602DDB}"/>
              </a:ext>
            </a:extLst>
          </p:cNvPr>
          <p:cNvSpPr/>
          <p:nvPr/>
        </p:nvSpPr>
        <p:spPr>
          <a:xfrm>
            <a:off x="1584960" y="1559244"/>
            <a:ext cx="10119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Один участник переворачивает верхнюю карточку из Колоды А и читает её вслух за столом.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A60681F1-DCFF-D0CB-1C76-5CCE15987F77}"/>
              </a:ext>
            </a:extLst>
          </p:cNvPr>
          <p:cNvSpPr/>
          <p:nvPr/>
        </p:nvSpPr>
        <p:spPr>
          <a:xfrm>
            <a:off x="731520" y="2510220"/>
            <a:ext cx="10728960" cy="95097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D04022E5-3E2F-59EB-21DF-3332C3190F0C}"/>
              </a:ext>
            </a:extLst>
          </p:cNvPr>
          <p:cNvSpPr/>
          <p:nvPr/>
        </p:nvSpPr>
        <p:spPr>
          <a:xfrm>
            <a:off x="877824" y="2754060"/>
            <a:ext cx="487680" cy="48768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6F929F10-9F1E-3DB0-D1D7-C8E1DF9DB14B}"/>
              </a:ext>
            </a:extLst>
          </p:cNvPr>
          <p:cNvSpPr/>
          <p:nvPr/>
        </p:nvSpPr>
        <p:spPr>
          <a:xfrm>
            <a:off x="877824" y="2754060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C540D152-F996-1708-D0A3-88F0CBC2151C}"/>
              </a:ext>
            </a:extLst>
          </p:cNvPr>
          <p:cNvSpPr/>
          <p:nvPr/>
        </p:nvSpPr>
        <p:spPr>
          <a:xfrm>
            <a:off x="1584960" y="2632140"/>
            <a:ext cx="10119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Группа за столом соревнуется в определении того, какой индикатор качества представляет описание — присутствие или отсутствие.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10C0C9E1-1C0B-DE75-1827-63D8EAD8885A}"/>
              </a:ext>
            </a:extLst>
          </p:cNvPr>
          <p:cNvSpPr/>
          <p:nvPr/>
        </p:nvSpPr>
        <p:spPr>
          <a:xfrm>
            <a:off x="731520" y="3583116"/>
            <a:ext cx="10728960" cy="95097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03A9CDD5-3F69-D04C-3D58-52A76084ECE5}"/>
              </a:ext>
            </a:extLst>
          </p:cNvPr>
          <p:cNvSpPr/>
          <p:nvPr/>
        </p:nvSpPr>
        <p:spPr>
          <a:xfrm>
            <a:off x="877824" y="3826956"/>
            <a:ext cx="487680" cy="48768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38E700BF-5A9E-E97B-46B0-0FA7D838892A}"/>
              </a:ext>
            </a:extLst>
          </p:cNvPr>
          <p:cNvSpPr/>
          <p:nvPr/>
        </p:nvSpPr>
        <p:spPr>
          <a:xfrm>
            <a:off x="877824" y="3826956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7B5F4CC1-049D-DE7E-D624-438B8D381903}"/>
              </a:ext>
            </a:extLst>
          </p:cNvPr>
          <p:cNvSpPr/>
          <p:nvPr/>
        </p:nvSpPr>
        <p:spPr>
          <a:xfrm>
            <a:off x="1584960" y="3705036"/>
            <a:ext cx="101193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Первый, кто хлопнет правильную карточку индикатора из Колоды Б лицом вверх на стол, выигрывает карточку из Колоды А.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C0FDF265-FCFF-37E0-B5F5-3AA25CAA5AD3}"/>
              </a:ext>
            </a:extLst>
          </p:cNvPr>
          <p:cNvSpPr/>
          <p:nvPr/>
        </p:nvSpPr>
        <p:spPr>
          <a:xfrm>
            <a:off x="731520" y="4656012"/>
            <a:ext cx="10728960" cy="950976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CA43A648-7D97-7212-2604-CEA3CECA6134}"/>
              </a:ext>
            </a:extLst>
          </p:cNvPr>
          <p:cNvSpPr/>
          <p:nvPr/>
        </p:nvSpPr>
        <p:spPr>
          <a:xfrm>
            <a:off x="877824" y="4899852"/>
            <a:ext cx="487680" cy="48768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4D8D1184-8C8F-89B4-11C0-18C5023F5DD9}"/>
              </a:ext>
            </a:extLst>
          </p:cNvPr>
          <p:cNvSpPr/>
          <p:nvPr/>
        </p:nvSpPr>
        <p:spPr>
          <a:xfrm>
            <a:off x="877824" y="4899852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0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8D589814-E874-D3F5-4F6A-01C961014B12}"/>
              </a:ext>
            </a:extLst>
          </p:cNvPr>
          <p:cNvSpPr/>
          <p:nvPr/>
        </p:nvSpPr>
        <p:spPr>
          <a:xfrm>
            <a:off x="1584960" y="4777932"/>
            <a:ext cx="9729216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Проведите 16 раундов. Выигрывает тот, у кого в конце больше карточек из Колоды А. Считайте очки вслух — соревновательный элемент реален.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8901A219-9CA4-470F-38D4-3A22B688F16B}"/>
              </a:ext>
            </a:extLst>
          </p:cNvPr>
          <p:cNvSpPr/>
          <p:nvPr/>
        </p:nvSpPr>
        <p:spPr>
          <a:xfrm>
            <a:off x="731520" y="5789868"/>
            <a:ext cx="10728960" cy="463296"/>
          </a:xfrm>
          <a:prstGeom prst="rect">
            <a:avLst/>
          </a:prstGeom>
          <a:solidFill>
            <a:srgbClr val="FDF3DC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0C941E94-B3A4-CD18-D84F-2D4098C67BE5}"/>
              </a:ext>
            </a:extLst>
          </p:cNvPr>
          <p:cNvSpPr/>
          <p:nvPr/>
        </p:nvSpPr>
        <p:spPr>
          <a:xfrm>
            <a:off x="975360" y="5789868"/>
            <a:ext cx="108508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Каждый раунд: прим. 45–60 секунд  |  16 раундов всего  |  Объявляйте перерывы между раундами и текущий счёт</a:t>
            </a:r>
            <a:endParaRPr lang="ru-RU" sz="1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9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D855-4368-1E2E-187A-6AD1B915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324908"/>
            <a:ext cx="10045383" cy="1080120"/>
          </a:xfrm>
        </p:spPr>
        <p:txBody>
          <a:bodyPr>
            <a:normAutofit/>
          </a:bodyPr>
          <a:lstStyle/>
          <a:p>
            <a:r>
              <a:rPr lang="ru-RU" noProof="1"/>
              <a:t>Раунд 1 — Образцы карточек из Стопки А (для справки фасилитатора)</a:t>
            </a: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BA7B5404-7E82-02DC-0BFF-A66E0A5A9457}"/>
              </a:ext>
            </a:extLst>
          </p:cNvPr>
          <p:cNvSpPr/>
          <p:nvPr/>
        </p:nvSpPr>
        <p:spPr>
          <a:xfrm>
            <a:off x="548640" y="1502564"/>
            <a:ext cx="55473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присутствия — индикатор качества хорошо реализован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D5E465FD-9F78-B23F-FB9D-409093545DCB}"/>
              </a:ext>
            </a:extLst>
          </p:cNvPr>
          <p:cNvSpPr/>
          <p:nvPr/>
        </p:nvSpPr>
        <p:spPr>
          <a:xfrm>
            <a:off x="6400800" y="1502564"/>
            <a:ext cx="536448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B0303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Карточки отсутствия — индикатор отсутствует или искажён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908BB240-D92B-0488-B373-C52933C0B6C5}"/>
              </a:ext>
            </a:extLst>
          </p:cNvPr>
          <p:cNvSpPr/>
          <p:nvPr/>
        </p:nvSpPr>
        <p:spPr>
          <a:xfrm>
            <a:off x="548640" y="2026820"/>
            <a:ext cx="5547360" cy="1438656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3B41133F-CE95-068F-BE5F-5FE2CCD2F581}"/>
              </a:ext>
            </a:extLst>
          </p:cNvPr>
          <p:cNvSpPr/>
          <p:nvPr/>
        </p:nvSpPr>
        <p:spPr>
          <a:xfrm>
            <a:off x="548640" y="2026820"/>
            <a:ext cx="5547360" cy="390144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E34EBCA2-5F93-E772-48DA-7D62604D586A}"/>
              </a:ext>
            </a:extLst>
          </p:cNvPr>
          <p:cNvSpPr/>
          <p:nvPr/>
        </p:nvSpPr>
        <p:spPr>
          <a:xfrm>
            <a:off x="731520" y="2026820"/>
            <a:ext cx="51816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1 — Связь с вашей реальной работой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8AD98731-B3CC-86F9-563B-743F51F42D2F}"/>
              </a:ext>
            </a:extLst>
          </p:cNvPr>
          <p:cNvSpPr/>
          <p:nvPr/>
        </p:nvSpPr>
        <p:spPr>
          <a:xfrm>
            <a:off x="731520" y="2465732"/>
            <a:ext cx="518160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Педагоги приносят на каждую сессию одну работу обучающегося и анализируют её вместе. Фасилитатор задаёт вопросы, а не даёт ответы.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C05F02BF-5A79-5F89-DEB3-F77041FE9D09}"/>
              </a:ext>
            </a:extLst>
          </p:cNvPr>
          <p:cNvSpPr/>
          <p:nvPr/>
        </p:nvSpPr>
        <p:spPr>
          <a:xfrm>
            <a:off x="548640" y="3587396"/>
            <a:ext cx="5547360" cy="1438656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A5D369C4-C331-F031-BEE6-E9ECAF3453DD}"/>
              </a:ext>
            </a:extLst>
          </p:cNvPr>
          <p:cNvSpPr/>
          <p:nvPr/>
        </p:nvSpPr>
        <p:spPr>
          <a:xfrm>
            <a:off x="548640" y="3587396"/>
            <a:ext cx="5547360" cy="390144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9D1433BE-3B7A-C083-FD52-EF4BD181618F}"/>
              </a:ext>
            </a:extLst>
          </p:cNvPr>
          <p:cNvSpPr/>
          <p:nvPr/>
        </p:nvSpPr>
        <p:spPr>
          <a:xfrm>
            <a:off x="731520" y="3587396"/>
            <a:ext cx="51816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2 — Вам необходимо время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20744AE4-FBB7-577B-38FD-890D3D812906}"/>
              </a:ext>
            </a:extLst>
          </p:cNvPr>
          <p:cNvSpPr/>
          <p:nvPr/>
        </p:nvSpPr>
        <p:spPr>
          <a:xfrm>
            <a:off x="731520" y="4026308"/>
            <a:ext cx="518160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Программа реализуется на протяжении одного учебного года. Педагоги возвращаются каждый семестр с данными о том, что они пробовали, что сработало и что они хотели бы изменить.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6BA53225-35A9-4C18-151D-C1D01D665063}"/>
              </a:ext>
            </a:extLst>
          </p:cNvPr>
          <p:cNvSpPr/>
          <p:nvPr/>
        </p:nvSpPr>
        <p:spPr>
          <a:xfrm>
            <a:off x="548640" y="5147972"/>
            <a:ext cx="5547360" cy="1438656"/>
          </a:xfrm>
          <a:prstGeom prst="rect">
            <a:avLst/>
          </a:prstGeom>
          <a:solidFill>
            <a:srgbClr val="E8F5EC"/>
          </a:solidFill>
          <a:ln w="12700">
            <a:solidFill>
              <a:srgbClr val="2D8A3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C69DC800-133D-3FB3-2A80-817786E1D4CA}"/>
              </a:ext>
            </a:extLst>
          </p:cNvPr>
          <p:cNvSpPr/>
          <p:nvPr/>
        </p:nvSpPr>
        <p:spPr>
          <a:xfrm>
            <a:off x="548640" y="5147972"/>
            <a:ext cx="5547360" cy="390144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D8549629-9676-C458-C2E7-5361D40B1738}"/>
              </a:ext>
            </a:extLst>
          </p:cNvPr>
          <p:cNvSpPr/>
          <p:nvPr/>
        </p:nvSpPr>
        <p:spPr>
          <a:xfrm>
            <a:off x="731520" y="5147972"/>
            <a:ext cx="51816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3 — Вы получаете возможность попробовать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12D4A029-F3A8-DA31-6FB3-D9BCE247CBF3}"/>
              </a:ext>
            </a:extLst>
          </p:cNvPr>
          <p:cNvSpPr/>
          <p:nvPr/>
        </p:nvSpPr>
        <p:spPr>
          <a:xfrm>
            <a:off x="731520" y="5586884"/>
            <a:ext cx="518160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Каждая сессия заканчивается тем, что педагоги записывают одно предложение: что они попробуют до следующей встречи и как узнают, сработало ли это.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6DE8BBD5-65BB-5B67-6B2F-1AB7DEC75CE0}"/>
              </a:ext>
            </a:extLst>
          </p:cNvPr>
          <p:cNvSpPr/>
          <p:nvPr/>
        </p:nvSpPr>
        <p:spPr>
          <a:xfrm>
            <a:off x="6400800" y="2026820"/>
            <a:ext cx="5364480" cy="1438656"/>
          </a:xfrm>
          <a:prstGeom prst="rect">
            <a:avLst/>
          </a:prstGeom>
          <a:solidFill>
            <a:srgbClr val="FDECEA"/>
          </a:solidFill>
          <a:ln w="12700">
            <a:solidFill>
              <a:srgbClr val="B03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118D7142-A920-090B-C685-5A259EC51CC3}"/>
              </a:ext>
            </a:extLst>
          </p:cNvPr>
          <p:cNvSpPr/>
          <p:nvPr/>
        </p:nvSpPr>
        <p:spPr>
          <a:xfrm>
            <a:off x="6400800" y="2026820"/>
            <a:ext cx="5364480" cy="390144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33C14407-AFC9-252F-8FBF-31ADE72A3974}"/>
              </a:ext>
            </a:extLst>
          </p:cNvPr>
          <p:cNvSpPr/>
          <p:nvPr/>
        </p:nvSpPr>
        <p:spPr>
          <a:xfrm>
            <a:off x="6583680" y="2026820"/>
            <a:ext cx="4998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7 — Ваше руководство поддерживает это (отсутствует)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2525CC3F-8455-0AAC-5BA9-2FED6F6165EB}"/>
              </a:ext>
            </a:extLst>
          </p:cNvPr>
          <p:cNvSpPr/>
          <p:nvPr/>
        </p:nvSpPr>
        <p:spPr>
          <a:xfrm>
            <a:off x="6583680" y="2465732"/>
            <a:ext cx="499872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Координатор профессионального развития педагогов разработал отличный цикл последующей работы, но директора учебных заведений не были об этом уведомлены и не выделили на это время.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0">
            <a:extLst>
              <a:ext uri="{FF2B5EF4-FFF2-40B4-BE49-F238E27FC236}">
                <a16:creationId xmlns:a16="http://schemas.microsoft.com/office/drawing/2014/main" id="{BDC4FFA4-BB76-E33C-C684-28DB3529AA0F}"/>
              </a:ext>
            </a:extLst>
          </p:cNvPr>
          <p:cNvSpPr/>
          <p:nvPr/>
        </p:nvSpPr>
        <p:spPr>
          <a:xfrm>
            <a:off x="6400800" y="3587396"/>
            <a:ext cx="5364480" cy="1438656"/>
          </a:xfrm>
          <a:prstGeom prst="rect">
            <a:avLst/>
          </a:prstGeom>
          <a:solidFill>
            <a:srgbClr val="FDECEA"/>
          </a:solidFill>
          <a:ln w="12700">
            <a:solidFill>
              <a:srgbClr val="B03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3EDC12B0-51C4-BDB2-6BF7-A1770CE69125}"/>
              </a:ext>
            </a:extLst>
          </p:cNvPr>
          <p:cNvSpPr/>
          <p:nvPr/>
        </p:nvSpPr>
        <p:spPr>
          <a:xfrm>
            <a:off x="6400800" y="3587396"/>
            <a:ext cx="5364480" cy="390144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4D026C2C-732D-0209-30BA-BDA68EBE5AC6}"/>
              </a:ext>
            </a:extLst>
          </p:cNvPr>
          <p:cNvSpPr/>
          <p:nvPr/>
        </p:nvSpPr>
        <p:spPr>
          <a:xfrm>
            <a:off x="6583680" y="3587396"/>
            <a:ext cx="4998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6 — Это касается ваших студентов (отсутствует)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67A46355-0D5D-0F02-7273-9025C320AB2E}"/>
              </a:ext>
            </a:extLst>
          </p:cNvPr>
          <p:cNvSpPr/>
          <p:nvPr/>
        </p:nvSpPr>
        <p:spPr>
          <a:xfrm>
            <a:off x="6583680" y="4026308"/>
            <a:ext cx="499872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Ведущий увлекателен. Участники в конце заполняют анкету удовлетворённости. Никто не отслеживает, изменилось ли что-то в классах.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4">
            <a:extLst>
              <a:ext uri="{FF2B5EF4-FFF2-40B4-BE49-F238E27FC236}">
                <a16:creationId xmlns:a16="http://schemas.microsoft.com/office/drawing/2014/main" id="{116520E9-B97B-802D-1EE1-BDB71318110F}"/>
              </a:ext>
            </a:extLst>
          </p:cNvPr>
          <p:cNvSpPr/>
          <p:nvPr/>
        </p:nvSpPr>
        <p:spPr>
          <a:xfrm>
            <a:off x="6400800" y="5147972"/>
            <a:ext cx="5364480" cy="1438656"/>
          </a:xfrm>
          <a:prstGeom prst="rect">
            <a:avLst/>
          </a:prstGeom>
          <a:solidFill>
            <a:srgbClr val="FDECEA"/>
          </a:solidFill>
          <a:ln w="12700">
            <a:solidFill>
              <a:srgbClr val="B03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id="{C88074D2-E409-31BF-95F5-3DEF84DB8676}"/>
              </a:ext>
            </a:extLst>
          </p:cNvPr>
          <p:cNvSpPr/>
          <p:nvPr/>
        </p:nvSpPr>
        <p:spPr>
          <a:xfrm>
            <a:off x="6400800" y="5147972"/>
            <a:ext cx="5364480" cy="390144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69C21E7C-E822-099F-A3DF-F73C3481DE7E}"/>
              </a:ext>
            </a:extLst>
          </p:cNvPr>
          <p:cNvSpPr/>
          <p:nvPr/>
        </p:nvSpPr>
        <p:spPr>
          <a:xfrm>
            <a:off x="6583680" y="5147972"/>
            <a:ext cx="49987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00" b="1" kern="0" spc="4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1 — Связь с вашей реальной работой (отсутствует)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27FE4CCA-3803-8DAD-F390-07717564082D}"/>
              </a:ext>
            </a:extLst>
          </p:cNvPr>
          <p:cNvSpPr/>
          <p:nvPr/>
        </p:nvSpPr>
        <p:spPr>
          <a:xfrm>
            <a:off x="6583680" y="5586884"/>
            <a:ext cx="4998720" cy="9265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Учебный день охватывает цифровые инструменты, коммуникативные навыки и управление классом — ни одна тема не связана с конкретными предметами или группами обучающихся.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>
            <a:extLst>
              <a:ext uri="{FF2B5EF4-FFF2-40B4-BE49-F238E27FC236}">
                <a16:creationId xmlns:a16="http://schemas.microsoft.com/office/drawing/2014/main" id="{27925515-3620-19B4-FF49-989E4C419D03}"/>
              </a:ext>
            </a:extLst>
          </p:cNvPr>
          <p:cNvSpPr/>
          <p:nvPr/>
        </p:nvSpPr>
        <p:spPr>
          <a:xfrm>
            <a:off x="731519" y="772732"/>
            <a:ext cx="11216640" cy="195288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88EA959B-02BD-5EA7-59EF-F5087C99802B}"/>
              </a:ext>
            </a:extLst>
          </p:cNvPr>
          <p:cNvSpPr/>
          <p:nvPr/>
        </p:nvSpPr>
        <p:spPr>
          <a:xfrm>
            <a:off x="731519" y="772732"/>
            <a:ext cx="121920" cy="195288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0B584C6C-E7D6-A33F-6AFA-22167F9A519F}"/>
              </a:ext>
            </a:extLst>
          </p:cNvPr>
          <p:cNvSpPr/>
          <p:nvPr/>
        </p:nvSpPr>
        <p:spPr>
          <a:xfrm>
            <a:off x="1097279" y="1100641"/>
            <a:ext cx="106070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defTabSz="1219170">
              <a:buFont typeface="Arial" panose="020B0604020202020204" pitchFamily="34" charset="0"/>
              <a:buChar char="•"/>
              <a:defRPr/>
            </a:pPr>
            <a:r>
              <a:rPr lang="ru-RU" sz="1667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Какую карточку было сложнее всего разместить — и почему?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  <a:defRPr/>
            </a:pPr>
            <a:r>
              <a:rPr lang="ru-RU" sz="1667" i="1" noProof="1">
                <a:solidFill>
                  <a:srgbClr val="163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Назовите один индикатор, который вы теперь точно сможете идентифицировать в реальной программе профессионального развития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  <a:defRPr/>
            </a:pPr>
            <a:r>
              <a:rPr lang="ru-RU" sz="1667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индикаторы идентифицировать тяжелее всего? Какие – легче всего? </a:t>
            </a: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916BF102-0939-6625-FAE0-70316DD587B3}"/>
              </a:ext>
            </a:extLst>
          </p:cNvPr>
          <p:cNvSpPr/>
          <p:nvPr/>
        </p:nvSpPr>
        <p:spPr>
          <a:xfrm>
            <a:off x="731519" y="2847532"/>
            <a:ext cx="11216640" cy="1158240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71522D08-00F1-ED44-C5CF-4F245C18FF2B}"/>
              </a:ext>
            </a:extLst>
          </p:cNvPr>
          <p:cNvSpPr/>
          <p:nvPr/>
        </p:nvSpPr>
        <p:spPr>
          <a:xfrm>
            <a:off x="975359" y="2908492"/>
            <a:ext cx="10728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 что обратить внимание: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64BFCCD2-8E5D-6304-CED5-6CD7D564230A}"/>
              </a:ext>
            </a:extLst>
          </p:cNvPr>
          <p:cNvSpPr/>
          <p:nvPr/>
        </p:nvSpPr>
        <p:spPr>
          <a:xfrm>
            <a:off x="975359" y="3298636"/>
            <a:ext cx="107289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Индикаторы, которые последовательно было трудно определить за всеми столами.</a:t>
            </a:r>
            <a:endParaRPr lang="ru-RU" sz="15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0C70E041-289D-FDCD-8D2F-8557916322ED}"/>
              </a:ext>
            </a:extLst>
          </p:cNvPr>
          <p:cNvSpPr/>
          <p:nvPr/>
        </p:nvSpPr>
        <p:spPr>
          <a:xfrm>
            <a:off x="731519" y="5858956"/>
            <a:ext cx="112166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разбирайте каждую карточку. Назовите один вывод из Раунда 1 и сразу переходите к Раунду 2.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958D8EA7-C10D-0226-8DA7-2C12113DB890}"/>
              </a:ext>
            </a:extLst>
          </p:cNvPr>
          <p:cNvSpPr/>
          <p:nvPr/>
        </p:nvSpPr>
        <p:spPr>
          <a:xfrm>
            <a:off x="731519" y="6358828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1CE436CA-CEDE-1CE8-156A-243B8542A03F}"/>
              </a:ext>
            </a:extLst>
          </p:cNvPr>
          <p:cNvSpPr/>
          <p:nvPr/>
        </p:nvSpPr>
        <p:spPr>
          <a:xfrm>
            <a:off x="731519" y="6358828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3.7 — оценивайте прогресс различными методами и делайте его видимым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76694BAA-A86A-8455-FA8C-4EBCE37A1D76}"/>
              </a:ext>
            </a:extLst>
          </p:cNvPr>
          <p:cNvSpPr/>
          <p:nvPr/>
        </p:nvSpPr>
        <p:spPr>
          <a:xfrm>
            <a:off x="614680" y="1311501"/>
            <a:ext cx="11216640" cy="164592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D6E5F78-5EBF-7FD4-3FA9-7FE4C3A01576}"/>
              </a:ext>
            </a:extLst>
          </p:cNvPr>
          <p:cNvSpPr/>
          <p:nvPr/>
        </p:nvSpPr>
        <p:spPr>
          <a:xfrm>
            <a:off x="614680" y="1311501"/>
            <a:ext cx="121920" cy="164592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784819C-0758-1F01-7CEB-52EE3C232D8C}"/>
              </a:ext>
            </a:extLst>
          </p:cNvPr>
          <p:cNvSpPr/>
          <p:nvPr/>
        </p:nvSpPr>
        <p:spPr>
          <a:xfrm>
            <a:off x="980440" y="1332837"/>
            <a:ext cx="106070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Задание по написанию за столом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37AC66C4-3600-7FB1-D8E8-242E5DBCDFA8}"/>
              </a:ext>
            </a:extLst>
          </p:cNvPr>
          <p:cNvSpPr/>
          <p:nvPr/>
        </p:nvSpPr>
        <p:spPr>
          <a:xfrm>
            <a:off x="980439" y="1747365"/>
            <a:ext cx="10716260" cy="1036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i="1" noProof="1">
                <a:solidFill>
                  <a:srgbClr val="16303A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Каждый стол составляет четыре новые карточки для Колоды А — две карточки присутствия и две карточки отсутствия — основанных на программах профессионального развития педагогов, существующих в ваших национальных контекстах. Каждая карточка описывает реальную характеристику реальной программы в двух предложениях, без названия индикатора или программы. индикатор, который она представляет, пишется на обороте.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3782594E-0149-89AF-0482-DDFB8D0D005B}"/>
              </a:ext>
            </a:extLst>
          </p:cNvPr>
          <p:cNvSpPr/>
          <p:nvPr/>
        </p:nvSpPr>
        <p:spPr>
          <a:xfrm>
            <a:off x="614680" y="3079341"/>
            <a:ext cx="11216640" cy="1121664"/>
          </a:xfrm>
          <a:prstGeom prst="rect">
            <a:avLst/>
          </a:prstGeom>
          <a:solidFill>
            <a:srgbClr val="FFFFFF"/>
          </a:solidFill>
          <a:ln w="1016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AA37128-A1AF-AB89-C73C-F58FC8929534}"/>
              </a:ext>
            </a:extLst>
          </p:cNvPr>
          <p:cNvSpPr/>
          <p:nvPr/>
        </p:nvSpPr>
        <p:spPr>
          <a:xfrm>
            <a:off x="858520" y="3114393"/>
            <a:ext cx="107289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Почему это более сложное задание: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70FDED3-F831-EF01-43A7-C6B58707F659}"/>
              </a:ext>
            </a:extLst>
          </p:cNvPr>
          <p:cNvSpPr/>
          <p:nvPr/>
        </p:nvSpPr>
        <p:spPr>
          <a:xfrm>
            <a:off x="858520" y="3504537"/>
            <a:ext cx="1072896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Чтобы написать хорошую карточку «Снэп», нужно достаточно точно понимать индикатор, чтобы составить описание, которое однозначно иллюстрирует его — или его отсутствие — не называя его. Это другая когнитивная задача по сравнению с распознаванием, и она формирует более чёткое понимание.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C2AD091C-6FF8-892C-BB67-B9CE832FB67E}"/>
              </a:ext>
            </a:extLst>
          </p:cNvPr>
          <p:cNvSpPr/>
          <p:nvPr/>
        </p:nvSpPr>
        <p:spPr>
          <a:xfrm>
            <a:off x="614680" y="4322925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Шаблон карточки: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2B25F288-700D-4754-C9AB-6322D33CE7E7}"/>
              </a:ext>
            </a:extLst>
          </p:cNvPr>
          <p:cNvSpPr/>
          <p:nvPr/>
        </p:nvSpPr>
        <p:spPr>
          <a:xfrm>
            <a:off x="614680" y="4761837"/>
            <a:ext cx="5303520" cy="1853184"/>
          </a:xfrm>
          <a:prstGeom prst="rect">
            <a:avLst/>
          </a:prstGeom>
          <a:solidFill>
            <a:srgbClr val="D6F0F3"/>
          </a:solidFill>
          <a:ln w="1905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1F5D2DE6-4F58-43ED-9B03-5A8E188B53E7}"/>
              </a:ext>
            </a:extLst>
          </p:cNvPr>
          <p:cNvSpPr/>
          <p:nvPr/>
        </p:nvSpPr>
        <p:spPr>
          <a:xfrm>
            <a:off x="614680" y="4761837"/>
            <a:ext cx="530352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11E3F99-6BF5-3BC8-5258-98983D98CCA7}"/>
              </a:ext>
            </a:extLst>
          </p:cNvPr>
          <p:cNvSpPr/>
          <p:nvPr/>
        </p:nvSpPr>
        <p:spPr>
          <a:xfrm>
            <a:off x="797560" y="4761837"/>
            <a:ext cx="5181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ЛИЦЕВАЯ СТОРОНА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D91FF622-EA2D-B72A-C0B1-576D42293618}"/>
              </a:ext>
            </a:extLst>
          </p:cNvPr>
          <p:cNvSpPr/>
          <p:nvPr/>
        </p:nvSpPr>
        <p:spPr>
          <a:xfrm>
            <a:off x="736600" y="5371437"/>
            <a:ext cx="5181600" cy="12435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Два предложения, описывающих характеристику реальной программы профессионального развития педагогов. Без названия индикатора. Без названия программы.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F4A6A5A3-3BAF-2938-CA24-C22288061185}"/>
              </a:ext>
            </a:extLst>
          </p:cNvPr>
          <p:cNvSpPr/>
          <p:nvPr/>
        </p:nvSpPr>
        <p:spPr>
          <a:xfrm>
            <a:off x="6527800" y="4761837"/>
            <a:ext cx="5303520" cy="1853184"/>
          </a:xfrm>
          <a:prstGeom prst="rect">
            <a:avLst/>
          </a:prstGeom>
          <a:solidFill>
            <a:srgbClr val="FDF3DC"/>
          </a:solidFill>
          <a:ln w="19050">
            <a:solidFill>
              <a:srgbClr val="E8940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BC302FC9-8456-C36F-CA91-CC6CCBFE1A0A}"/>
              </a:ext>
            </a:extLst>
          </p:cNvPr>
          <p:cNvSpPr/>
          <p:nvPr/>
        </p:nvSpPr>
        <p:spPr>
          <a:xfrm>
            <a:off x="6527800" y="4761837"/>
            <a:ext cx="5303520" cy="463296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75BA6BDE-4D3F-4E47-EF65-06D77B34BCBF}"/>
              </a:ext>
            </a:extLst>
          </p:cNvPr>
          <p:cNvSpPr/>
          <p:nvPr/>
        </p:nvSpPr>
        <p:spPr>
          <a:xfrm>
            <a:off x="6710680" y="4761837"/>
            <a:ext cx="5181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ОБОРОТНАЯ СТОРОНА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4DA65EE-6A8C-953A-95D0-1C713CEA276E}"/>
              </a:ext>
            </a:extLst>
          </p:cNvPr>
          <p:cNvSpPr/>
          <p:nvPr/>
        </p:nvSpPr>
        <p:spPr>
          <a:xfrm>
            <a:off x="6710680" y="5371437"/>
            <a:ext cx="5181600" cy="12435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Только номер и название индикатора качества.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ru-RU" sz="1600" i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Присутствие или отсутствие?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4D88D-2F0C-315D-7F18-8CCFBCDD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206997"/>
            <a:ext cx="11066780" cy="1080120"/>
          </a:xfrm>
        </p:spPr>
        <p:txBody>
          <a:bodyPr>
            <a:normAutofit/>
          </a:bodyPr>
          <a:lstStyle/>
          <a:p>
            <a:r>
              <a:rPr lang="ru-RU" noProof="1"/>
              <a:t>Раунд 2 – напишите свои собственные карты</a:t>
            </a:r>
          </a:p>
        </p:txBody>
      </p:sp>
    </p:spTree>
    <p:extLst>
      <p:ext uri="{BB962C8B-B14F-4D97-AF65-F5344CB8AC3E}">
        <p14:creationId xmlns:p14="http://schemas.microsoft.com/office/powerpoint/2010/main" val="91997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F14B-13FF-479B-2A23-11D3F3E2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515029"/>
            <a:ext cx="10380980" cy="1080120"/>
          </a:xfrm>
        </p:spPr>
        <p:txBody>
          <a:bodyPr>
            <a:normAutofit/>
          </a:bodyPr>
          <a:lstStyle/>
          <a:p>
            <a:r>
              <a:rPr lang="ru-RU" noProof="1"/>
              <a:t>Челлендж между столами: Обменяйтесь, сыграйте и сравните прочтения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FEB1E837-06B6-DA53-304A-55842F6BFFB2}"/>
              </a:ext>
            </a:extLst>
          </p:cNvPr>
          <p:cNvSpPr/>
          <p:nvPr/>
        </p:nvSpPr>
        <p:spPr>
          <a:xfrm>
            <a:off x="731520" y="1951610"/>
            <a:ext cx="10800081" cy="112166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D3944FE0-0970-18DA-3738-C00BEDB7075E}"/>
              </a:ext>
            </a:extLst>
          </p:cNvPr>
          <p:cNvSpPr/>
          <p:nvPr/>
        </p:nvSpPr>
        <p:spPr>
          <a:xfrm>
            <a:off x="877823" y="2256410"/>
            <a:ext cx="493047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B0732D5F-CE47-E234-BF0A-24FC5283E59F}"/>
              </a:ext>
            </a:extLst>
          </p:cNvPr>
          <p:cNvSpPr/>
          <p:nvPr/>
        </p:nvSpPr>
        <p:spPr>
          <a:xfrm>
            <a:off x="877823" y="2256410"/>
            <a:ext cx="493047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ru-RU" sz="21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A32054C5-DF26-E1F6-13CB-5A6694E80FD5}"/>
              </a:ext>
            </a:extLst>
          </p:cNvPr>
          <p:cNvSpPr/>
          <p:nvPr/>
        </p:nvSpPr>
        <p:spPr>
          <a:xfrm>
            <a:off x="1609343" y="2023746"/>
            <a:ext cx="96261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Обмен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7A517302-3963-DA5E-943D-5D0135C105DC}"/>
              </a:ext>
            </a:extLst>
          </p:cNvPr>
          <p:cNvSpPr/>
          <p:nvPr/>
        </p:nvSpPr>
        <p:spPr>
          <a:xfrm>
            <a:off x="1609343" y="2413890"/>
            <a:ext cx="96261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Столы передают свои четыре рукописные карточки столу слева. Правила те же, что и в Раунде 1.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08DD8666-7AF1-CB49-BFF5-14260AD18544}"/>
              </a:ext>
            </a:extLst>
          </p:cNvPr>
          <p:cNvSpPr/>
          <p:nvPr/>
        </p:nvSpPr>
        <p:spPr>
          <a:xfrm>
            <a:off x="731520" y="3231770"/>
            <a:ext cx="10800081" cy="112166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A7192DB2-9C26-91AA-8A0F-AAA19C58E231}"/>
              </a:ext>
            </a:extLst>
          </p:cNvPr>
          <p:cNvSpPr/>
          <p:nvPr/>
        </p:nvSpPr>
        <p:spPr>
          <a:xfrm>
            <a:off x="877823" y="3536570"/>
            <a:ext cx="493047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B07A8DF1-01A1-1BD1-C0F6-F50024F35E87}"/>
              </a:ext>
            </a:extLst>
          </p:cNvPr>
          <p:cNvSpPr/>
          <p:nvPr/>
        </p:nvSpPr>
        <p:spPr>
          <a:xfrm>
            <a:off x="877823" y="3536570"/>
            <a:ext cx="493047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ru-RU" sz="21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4FDB2C17-00FB-5298-C9AB-3DC1D0E382EB}"/>
              </a:ext>
            </a:extLst>
          </p:cNvPr>
          <p:cNvSpPr/>
          <p:nvPr/>
        </p:nvSpPr>
        <p:spPr>
          <a:xfrm>
            <a:off x="1609343" y="3303906"/>
            <a:ext cx="96261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Игра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7AE16AC0-4D3D-31AB-BF59-9CAF8D0DBD6C}"/>
              </a:ext>
            </a:extLst>
          </p:cNvPr>
          <p:cNvSpPr/>
          <p:nvPr/>
        </p:nvSpPr>
        <p:spPr>
          <a:xfrm>
            <a:off x="1609343" y="3694050"/>
            <a:ext cx="96261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Каждый стол играет короткий раунд с новыми карточками. Тот же соревновательный формат — первый, кто правильно хлопнет, оставляет карточку.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F6CD178F-F788-5405-A0F0-29249FB3441E}"/>
              </a:ext>
            </a:extLst>
          </p:cNvPr>
          <p:cNvSpPr/>
          <p:nvPr/>
        </p:nvSpPr>
        <p:spPr>
          <a:xfrm>
            <a:off x="731520" y="4511930"/>
            <a:ext cx="10800081" cy="1309666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F285B1AA-066B-06FE-B932-BE72048BEBCC}"/>
              </a:ext>
            </a:extLst>
          </p:cNvPr>
          <p:cNvSpPr/>
          <p:nvPr/>
        </p:nvSpPr>
        <p:spPr>
          <a:xfrm>
            <a:off x="877823" y="4816730"/>
            <a:ext cx="493047" cy="512064"/>
          </a:xfrm>
          <a:prstGeom prst="ellipse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BB844BDD-060B-34A8-A4C9-6C2C6B4697FB}"/>
              </a:ext>
            </a:extLst>
          </p:cNvPr>
          <p:cNvSpPr/>
          <p:nvPr/>
        </p:nvSpPr>
        <p:spPr>
          <a:xfrm>
            <a:off x="877823" y="4816730"/>
            <a:ext cx="493047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133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ru-RU" sz="21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8E508D2F-9FF9-8E7C-2D24-E9B2582F2875}"/>
              </a:ext>
            </a:extLst>
          </p:cNvPr>
          <p:cNvSpPr/>
          <p:nvPr/>
        </p:nvSpPr>
        <p:spPr>
          <a:xfrm>
            <a:off x="1609343" y="4473860"/>
            <a:ext cx="962616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Сравнение прочтений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11B89B44-8F6C-7608-0060-F47609036B90}"/>
              </a:ext>
            </a:extLst>
          </p:cNvPr>
          <p:cNvSpPr/>
          <p:nvPr/>
        </p:nvSpPr>
        <p:spPr>
          <a:xfrm>
            <a:off x="1609343" y="4974210"/>
            <a:ext cx="9626160" cy="5730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После раунда стол, написавший карточки, даёт краткий вердикт — 30 секунд на карточку: правильно ли другой стол её разместил? Если нет — куда мы намеревались её отнести и почему?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38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323A-015E-5DF1-1335-B1DC8228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5520"/>
            <a:ext cx="10312083" cy="1080120"/>
          </a:xfrm>
        </p:spPr>
        <p:txBody>
          <a:bodyPr>
            <a:normAutofit/>
          </a:bodyPr>
          <a:lstStyle/>
          <a:p>
            <a:r>
              <a:rPr lang="ru-RU" noProof="1"/>
              <a:t>Тот же аналитический приём — в более сложной обстановке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F0DE4722-47CC-369D-97FF-E082C8507BA9}"/>
              </a:ext>
            </a:extLst>
          </p:cNvPr>
          <p:cNvSpPr/>
          <p:nvPr/>
        </p:nvSpPr>
        <p:spPr>
          <a:xfrm>
            <a:off x="731520" y="1579328"/>
            <a:ext cx="11082528" cy="1975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712032FF-05F9-4FE6-323E-AFD303FC9C2F}"/>
              </a:ext>
            </a:extLst>
          </p:cNvPr>
          <p:cNvSpPr/>
          <p:nvPr/>
        </p:nvSpPr>
        <p:spPr>
          <a:xfrm>
            <a:off x="975360" y="1579328"/>
            <a:ext cx="10850880" cy="1975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i="1" noProof="1"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То, чем вы только что занимались — читали описание из двух предложений и соотносили его с индикатором качества — это именно то, что вы будете делать во второй половине дня с тремя реальными программами профессионального развития педагогов из региона. Программы будут сложнее, чем карточки. Индикаторы не будут написаны на обороте. Но аналитический приём — тот же, что вы отрабатывали последние 75 минут.</a:t>
            </a:r>
            <a:endParaRPr lang="ru-RU" sz="1733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EE5A6232-037E-7098-BECA-4F9752AF76D8}"/>
              </a:ext>
            </a:extLst>
          </p:cNvPr>
          <p:cNvSpPr/>
          <p:nvPr/>
        </p:nvSpPr>
        <p:spPr>
          <a:xfrm>
            <a:off x="731520" y="3725120"/>
            <a:ext cx="3474720" cy="182880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B887027C-766D-DA0C-3202-08F90A5BAEF5}"/>
              </a:ext>
            </a:extLst>
          </p:cNvPr>
          <p:cNvSpPr/>
          <p:nvPr/>
        </p:nvSpPr>
        <p:spPr>
          <a:xfrm>
            <a:off x="731520" y="3725120"/>
            <a:ext cx="347472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35B9A194-5F8B-6968-B1E7-3C403F7E556B}"/>
              </a:ext>
            </a:extLst>
          </p:cNvPr>
          <p:cNvSpPr/>
          <p:nvPr/>
        </p:nvSpPr>
        <p:spPr>
          <a:xfrm>
            <a:off x="877824" y="3725120"/>
            <a:ext cx="3194304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Раунд 1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C5F306DD-0DC5-446D-47A8-272057457581}"/>
              </a:ext>
            </a:extLst>
          </p:cNvPr>
          <p:cNvSpPr/>
          <p:nvPr/>
        </p:nvSpPr>
        <p:spPr>
          <a:xfrm>
            <a:off x="877824" y="4237184"/>
            <a:ext cx="3194304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 подготовленных описаний из двух предложений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37DAA554-95CA-15B7-90FE-B31F273AD583}"/>
              </a:ext>
            </a:extLst>
          </p:cNvPr>
          <p:cNvSpPr/>
          <p:nvPr/>
        </p:nvSpPr>
        <p:spPr>
          <a:xfrm>
            <a:off x="4242816" y="4334720"/>
            <a:ext cx="26822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4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→</a:t>
            </a: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79007BB3-0837-DB0E-B81F-03E44A679E77}"/>
              </a:ext>
            </a:extLst>
          </p:cNvPr>
          <p:cNvSpPr/>
          <p:nvPr/>
        </p:nvSpPr>
        <p:spPr>
          <a:xfrm>
            <a:off x="4535424" y="3725120"/>
            <a:ext cx="3474720" cy="182880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41D7DA2D-1D30-40B3-766A-886696D20C22}"/>
              </a:ext>
            </a:extLst>
          </p:cNvPr>
          <p:cNvSpPr/>
          <p:nvPr/>
        </p:nvSpPr>
        <p:spPr>
          <a:xfrm>
            <a:off x="4535424" y="3725120"/>
            <a:ext cx="347472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3A21F772-8590-CE46-8A7F-0629F4D73A27}"/>
              </a:ext>
            </a:extLst>
          </p:cNvPr>
          <p:cNvSpPr/>
          <p:nvPr/>
        </p:nvSpPr>
        <p:spPr>
          <a:xfrm>
            <a:off x="4681728" y="3725120"/>
            <a:ext cx="3194304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Раунд 2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76CAA7A1-3688-8CFC-21F9-937E9F0BBDA9}"/>
              </a:ext>
            </a:extLst>
          </p:cNvPr>
          <p:cNvSpPr/>
          <p:nvPr/>
        </p:nvSpPr>
        <p:spPr>
          <a:xfrm>
            <a:off x="4681728" y="4237184"/>
            <a:ext cx="3194304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 карточки, написанные из вашего собственного контекста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8BBB0093-DBBC-4CC0-9A03-5FC42910FDDD}"/>
              </a:ext>
            </a:extLst>
          </p:cNvPr>
          <p:cNvSpPr/>
          <p:nvPr/>
        </p:nvSpPr>
        <p:spPr>
          <a:xfrm>
            <a:off x="8046720" y="4334720"/>
            <a:ext cx="26822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24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→</a:t>
            </a: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AE55370A-D7A4-2438-67A9-8B4B20EC2115}"/>
              </a:ext>
            </a:extLst>
          </p:cNvPr>
          <p:cNvSpPr/>
          <p:nvPr/>
        </p:nvSpPr>
        <p:spPr>
          <a:xfrm>
            <a:off x="8339328" y="3725120"/>
            <a:ext cx="3474720" cy="1828800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3BBA37A8-65F1-06C7-A233-3420108763FA}"/>
              </a:ext>
            </a:extLst>
          </p:cNvPr>
          <p:cNvSpPr/>
          <p:nvPr/>
        </p:nvSpPr>
        <p:spPr>
          <a:xfrm>
            <a:off x="8339328" y="3725120"/>
            <a:ext cx="347472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BC9D637E-4C3E-8105-F776-962921823B3E}"/>
              </a:ext>
            </a:extLst>
          </p:cNvPr>
          <p:cNvSpPr/>
          <p:nvPr/>
        </p:nvSpPr>
        <p:spPr>
          <a:xfrm>
            <a:off x="8485632" y="3725120"/>
            <a:ext cx="3194304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Сессия 4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A7BC8CFD-5A7C-7C2A-93F1-74C8DD679A12}"/>
              </a:ext>
            </a:extLst>
          </p:cNvPr>
          <p:cNvSpPr/>
          <p:nvPr/>
        </p:nvSpPr>
        <p:spPr>
          <a:xfrm>
            <a:off x="8485632" y="4237184"/>
            <a:ext cx="3194304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 реальных региональных программы профессионального развития педагогов — полная сложность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4C17AC61-E7EF-37C3-C933-BB3BC75F865E}"/>
              </a:ext>
            </a:extLst>
          </p:cNvPr>
          <p:cNvSpPr/>
          <p:nvPr/>
        </p:nvSpPr>
        <p:spPr>
          <a:xfrm>
            <a:off x="731520" y="5724608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159EFA1E-2AB3-7FBE-089F-561B5B088588}"/>
              </a:ext>
            </a:extLst>
          </p:cNvPr>
          <p:cNvSpPr/>
          <p:nvPr/>
        </p:nvSpPr>
        <p:spPr>
          <a:xfrm>
            <a:off x="731520" y="5724608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3.4 — смещение акцента с преподавания на фасилитацию обучения. Знания уже были в аудитории.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61BC86AA-CDA3-3140-6B33-4A74F8C420EE}"/>
              </a:ext>
            </a:extLst>
          </p:cNvPr>
          <p:cNvSpPr/>
          <p:nvPr/>
        </p:nvSpPr>
        <p:spPr>
          <a:xfrm>
            <a:off x="731520" y="6248864"/>
            <a:ext cx="112166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Материалы для Сессии 4: подготовленные пакеты кейсов — по одному на стол. Соберите все рукописные карточки Раунда 2 со столов.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81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5527CD-FDB0-7814-C34F-36C662477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B499-789A-695D-5F41-5D0C40A4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99" y="197288"/>
            <a:ext cx="7815651" cy="1080120"/>
          </a:xfrm>
        </p:spPr>
        <p:txBody>
          <a:bodyPr/>
          <a:lstStyle/>
          <a:p>
            <a:r>
              <a:rPr lang="ru-RU" noProof="1"/>
              <a:t>СЕССИЯ 3  |  СПИСОК МАТЕРИАЛОВ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FDC756A4-4996-3462-DA71-1A320531AD6C}"/>
              </a:ext>
            </a:extLst>
          </p:cNvPr>
          <p:cNvSpPr/>
          <p:nvPr/>
        </p:nvSpPr>
        <p:spPr>
          <a:xfrm>
            <a:off x="543099" y="1082336"/>
            <a:ext cx="11277600" cy="75590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01786C51-1605-5647-4292-B4EB600FC6A5}"/>
              </a:ext>
            </a:extLst>
          </p:cNvPr>
          <p:cNvSpPr/>
          <p:nvPr/>
        </p:nvSpPr>
        <p:spPr>
          <a:xfrm>
            <a:off x="665019" y="127740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5B7B519D-1E95-3B33-D265-FF15EA74A8C1}"/>
              </a:ext>
            </a:extLst>
          </p:cNvPr>
          <p:cNvSpPr/>
          <p:nvPr/>
        </p:nvSpPr>
        <p:spPr>
          <a:xfrm>
            <a:off x="1213659" y="1082336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Стопка А — Карточки с описаниями профессионального развития педагогов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0474E5F3-8B02-C430-5AA5-D1C9F8B7D557}"/>
              </a:ext>
            </a:extLst>
          </p:cNvPr>
          <p:cNvSpPr/>
          <p:nvPr/>
        </p:nvSpPr>
        <p:spPr>
          <a:xfrm>
            <a:off x="5602779" y="1082336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на стол  |  8 присутствия, 8 отсутствия  |  предварительно рассортированы лицом вниз  |  подготовить заранее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7E49C132-C44F-F7CC-8CB7-596D38492127}"/>
              </a:ext>
            </a:extLst>
          </p:cNvPr>
          <p:cNvSpPr/>
          <p:nvPr/>
        </p:nvSpPr>
        <p:spPr>
          <a:xfrm>
            <a:off x="543099" y="1960160"/>
            <a:ext cx="11277600" cy="75590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5B1CD303-0B3D-D70F-2165-143E42BFB80F}"/>
              </a:ext>
            </a:extLst>
          </p:cNvPr>
          <p:cNvSpPr/>
          <p:nvPr/>
        </p:nvSpPr>
        <p:spPr>
          <a:xfrm>
            <a:off x="665019" y="2155232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42CEA0C8-B540-FDE0-7CB8-5EABB4A6EEF1}"/>
              </a:ext>
            </a:extLst>
          </p:cNvPr>
          <p:cNvSpPr/>
          <p:nvPr/>
        </p:nvSpPr>
        <p:spPr>
          <a:xfrm>
            <a:off x="1213659" y="1960160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Стопка Б — Карточки с индикаторами качества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FA1F19E5-F0BA-2F07-D8C6-A6D23C70ADB1}"/>
              </a:ext>
            </a:extLst>
          </p:cNvPr>
          <p:cNvSpPr/>
          <p:nvPr/>
        </p:nvSpPr>
        <p:spPr>
          <a:xfrm>
            <a:off x="5602779" y="1960160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на стол  |  только номер и название индикатора |  лицом вниз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A443D7DC-9FB0-5EC6-D290-CBC110E8D6F8}"/>
              </a:ext>
            </a:extLst>
          </p:cNvPr>
          <p:cNvSpPr/>
          <p:nvPr/>
        </p:nvSpPr>
        <p:spPr>
          <a:xfrm>
            <a:off x="543099" y="2837984"/>
            <a:ext cx="11277600" cy="75590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CCA5C94F-4928-9351-DFD9-812A5F9B4ED8}"/>
              </a:ext>
            </a:extLst>
          </p:cNvPr>
          <p:cNvSpPr/>
          <p:nvPr/>
        </p:nvSpPr>
        <p:spPr>
          <a:xfrm>
            <a:off x="665019" y="3033056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BCBCBF45-08F5-AAEB-4E2B-147E692CD123}"/>
              </a:ext>
            </a:extLst>
          </p:cNvPr>
          <p:cNvSpPr/>
          <p:nvPr/>
        </p:nvSpPr>
        <p:spPr>
          <a:xfrm>
            <a:off x="1213659" y="2837984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Чистые карточки-индексы и ручки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C11A64E1-60FB-798D-B07C-EC844F618004}"/>
              </a:ext>
            </a:extLst>
          </p:cNvPr>
          <p:cNvSpPr/>
          <p:nvPr/>
        </p:nvSpPr>
        <p:spPr>
          <a:xfrm>
            <a:off x="5602779" y="2837984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написания карточек в Раунде 2 — на каждом столе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40964DCB-BF89-E72C-BE90-15CD003F8898}"/>
              </a:ext>
            </a:extLst>
          </p:cNvPr>
          <p:cNvSpPr/>
          <p:nvPr/>
        </p:nvSpPr>
        <p:spPr>
          <a:xfrm>
            <a:off x="543099" y="3715808"/>
            <a:ext cx="11277600" cy="75590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05B8DB2E-C798-015B-C955-8F63AEDD1C6B}"/>
              </a:ext>
            </a:extLst>
          </p:cNvPr>
          <p:cNvSpPr/>
          <p:nvPr/>
        </p:nvSpPr>
        <p:spPr>
          <a:xfrm>
            <a:off x="665019" y="3910880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618FAD9D-E0C2-A4DB-688D-6A300174F4E6}"/>
              </a:ext>
            </a:extLst>
          </p:cNvPr>
          <p:cNvSpPr/>
          <p:nvPr/>
        </p:nvSpPr>
        <p:spPr>
          <a:xfrm>
            <a:off x="1213659" y="3715808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Инструкции к игре Раунда 1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58724237-2DE9-B5C5-790E-7E79FDA42E18}"/>
              </a:ext>
            </a:extLst>
          </p:cNvPr>
          <p:cNvSpPr/>
          <p:nvPr/>
        </p:nvSpPr>
        <p:spPr>
          <a:xfrm>
            <a:off x="5602779" y="3715808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Отображать во время подготовки в 14:05 — держать видимым на протяжении всего раунда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6C5E63E5-1A7A-DA49-C4FF-FD9310346460}"/>
              </a:ext>
            </a:extLst>
          </p:cNvPr>
          <p:cNvSpPr/>
          <p:nvPr/>
        </p:nvSpPr>
        <p:spPr>
          <a:xfrm>
            <a:off x="543099" y="4593632"/>
            <a:ext cx="11277600" cy="755904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0A0B905B-ACB2-1849-3612-C6EE4AFC3904}"/>
              </a:ext>
            </a:extLst>
          </p:cNvPr>
          <p:cNvSpPr/>
          <p:nvPr/>
        </p:nvSpPr>
        <p:spPr>
          <a:xfrm>
            <a:off x="665019" y="4788704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67938655-5D38-25AB-29C6-A4530BE686F1}"/>
              </a:ext>
            </a:extLst>
          </p:cNvPr>
          <p:cNvSpPr/>
          <p:nvPr/>
        </p:nvSpPr>
        <p:spPr>
          <a:xfrm>
            <a:off x="1213659" y="4593632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Слайд: Инструкции к заданию Раунда 2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9C72F956-5684-8382-46A4-67B024AD3695}"/>
              </a:ext>
            </a:extLst>
          </p:cNvPr>
          <p:cNvSpPr/>
          <p:nvPr/>
        </p:nvSpPr>
        <p:spPr>
          <a:xfrm>
            <a:off x="5602779" y="4593632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Отображать с 14:42 — четыре карточки, два присутствия, два отсутствия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582A9E79-748D-6982-2E3F-E26B0222B660}"/>
              </a:ext>
            </a:extLst>
          </p:cNvPr>
          <p:cNvSpPr/>
          <p:nvPr/>
        </p:nvSpPr>
        <p:spPr>
          <a:xfrm>
            <a:off x="543099" y="5471456"/>
            <a:ext cx="11277600" cy="755904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5CD3E369-D3CF-EAEC-D275-C04545BA5BF7}"/>
              </a:ext>
            </a:extLst>
          </p:cNvPr>
          <p:cNvSpPr/>
          <p:nvPr/>
        </p:nvSpPr>
        <p:spPr>
          <a:xfrm>
            <a:off x="665019" y="5666528"/>
            <a:ext cx="316992" cy="316992"/>
          </a:xfrm>
          <a:prstGeom prst="rect">
            <a:avLst/>
          </a:prstGeom>
          <a:solidFill>
            <a:srgbClr val="FFFFFF"/>
          </a:solidFill>
          <a:ln w="1905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AF3F97F8-8D32-A074-6D7E-0DAE2408DF2F}"/>
              </a:ext>
            </a:extLst>
          </p:cNvPr>
          <p:cNvSpPr/>
          <p:nvPr/>
        </p:nvSpPr>
        <p:spPr>
          <a:xfrm>
            <a:off x="1213659" y="5471456"/>
            <a:ext cx="426720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Карточки «SCAFFOLD в действии»</a:t>
            </a:r>
            <a:endParaRPr lang="ru-RU" sz="14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ED82E845-AF7B-BB53-7220-E007BCE219A4}"/>
              </a:ext>
            </a:extLst>
          </p:cNvPr>
          <p:cNvSpPr/>
          <p:nvPr/>
        </p:nvSpPr>
        <p:spPr>
          <a:xfrm>
            <a:off x="5602779" y="5471456"/>
            <a:ext cx="621792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Уже на столах с Сессии 1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C857C4F7-8C25-9AFF-2605-216E468BAF0D}"/>
              </a:ext>
            </a:extLst>
          </p:cNvPr>
          <p:cNvSpPr/>
          <p:nvPr/>
        </p:nvSpPr>
        <p:spPr>
          <a:xfrm>
            <a:off x="543099" y="6324896"/>
            <a:ext cx="11277600" cy="30480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88AA2D0C-D001-111E-B6B6-6CCFD7832E2A}"/>
              </a:ext>
            </a:extLst>
          </p:cNvPr>
          <p:cNvSpPr/>
          <p:nvPr/>
        </p:nvSpPr>
        <p:spPr>
          <a:xfrm>
            <a:off x="786939" y="6324896"/>
            <a:ext cx="110947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Соберите все рукописные карточки Раунда 2 по окончании сессии — они понадобятся для справки в Сессии 4</a:t>
            </a:r>
            <a:endParaRPr lang="ru-RU" sz="1333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308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7669-9683-B3E2-9D42-C7DB10B2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32240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FBD5-8689-B730-08CD-B27D41A56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C994DA-B745-BB94-7847-7B3067AFDED6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CF2AAA1-75CE-0669-CBC0-CF97DD1B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85444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B3E2A7-AE65-0774-CFDA-F2F8D19BD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18F79-E3C7-33ED-F19A-253B085258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EA764A-1300-D525-714C-88E7A3A7CA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C1F7359-0E55-67EA-566B-B38ED595D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361DAE42-6CF6-AA83-BB0B-C7CBE3B1A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41D09BA-5176-B945-4298-2C1EF0C88F68}"/>
              </a:ext>
            </a:extLst>
          </p:cNvPr>
          <p:cNvSpPr txBox="1"/>
          <p:nvPr/>
        </p:nvSpPr>
        <p:spPr>
          <a:xfrm>
            <a:off x="176045" y="2020180"/>
            <a:ext cx="7361854" cy="34235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Перерыв на кофе</a:t>
            </a:r>
            <a:endParaRPr lang="ru-RU" sz="3600" b="1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15:05 – 15:30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kern="100" noProof="1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Coffee break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noProof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15:05 – 15:30 </a:t>
            </a:r>
            <a:endParaRPr lang="ru-RU" sz="3200" b="1" noProof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70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B30C0-72BC-E7E9-57D6-0C8F4161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DDD93F-1D84-E3F8-781C-9526438A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120" y="2568900"/>
            <a:ext cx="8911019" cy="1080120"/>
          </a:xfrm>
        </p:spPr>
        <p:txBody>
          <a:bodyPr>
            <a:normAutofit fontScale="90000"/>
          </a:bodyPr>
          <a:lstStyle/>
          <a:p>
            <a:r>
              <a:rPr lang="ru-RU" u="sng" noProof="1"/>
              <a:t>Приветственное слово</a:t>
            </a:r>
            <a:br>
              <a:rPr lang="ru-RU" noProof="1"/>
            </a:br>
            <a:br>
              <a:rPr lang="ru-RU" noProof="1"/>
            </a:br>
            <a:r>
              <a:rPr lang="ru-RU" noProof="1"/>
              <a:t>Министерство просвещения Республики Казахстан</a:t>
            </a:r>
            <a:br>
              <a:rPr lang="ru-RU" noProof="1"/>
            </a:br>
            <a:br>
              <a:rPr lang="ru-RU" noProof="1"/>
            </a:br>
            <a:r>
              <a:rPr lang="ru-RU" noProof="1"/>
              <a:t>Отдел технического и профессионального образования г. Алматы </a:t>
            </a:r>
            <a:br>
              <a:rPr lang="ru-RU" noProof="1"/>
            </a:br>
            <a:br>
              <a:rPr lang="ru-RU" noProof="1"/>
            </a:br>
            <a:r>
              <a:rPr lang="ru-RU" noProof="1"/>
              <a:t>Европейский фонд образования, DARYA</a:t>
            </a:r>
            <a:br>
              <a:rPr lang="ru-RU" noProof="1"/>
            </a:br>
            <a:endParaRPr lang="ru-RU" noProof="1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AE4C0A4C-8D5E-BF5B-C8A3-8984E72145A9}"/>
              </a:ext>
            </a:extLst>
          </p:cNvPr>
          <p:cNvSpPr/>
          <p:nvPr/>
        </p:nvSpPr>
        <p:spPr>
          <a:xfrm>
            <a:off x="698694" y="1332540"/>
            <a:ext cx="131299" cy="3225392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</p:spTree>
    <p:extLst>
      <p:ext uri="{BB962C8B-B14F-4D97-AF65-F5344CB8AC3E}">
        <p14:creationId xmlns:p14="http://schemas.microsoft.com/office/powerpoint/2010/main" val="55790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51844-0765-B7AF-0B58-16E74D60C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0936D9F-B872-5E1C-87E2-94396D50EB7E}"/>
              </a:ext>
            </a:extLst>
          </p:cNvPr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Arial" panose="020B0604020202020204" pitchFamily="34" charset="0"/>
                <a:ea typeface="Trebuchet MS" pitchFamily="34" charset="-122"/>
                <a:cs typeface="Arial" panose="020B0604020202020204" pitchFamily="34" charset="0"/>
              </a:rPr>
              <a:t>04</a:t>
            </a:r>
            <a:endParaRPr lang="ru-RU" sz="42666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FA64555-AD81-117A-64C0-F548783FED20}"/>
              </a:ext>
            </a:extLst>
          </p:cNvPr>
          <p:cNvSpPr/>
          <p:nvPr/>
        </p:nvSpPr>
        <p:spPr>
          <a:xfrm>
            <a:off x="670560" y="1524000"/>
            <a:ext cx="85344" cy="27432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0F6ECB4-D0B4-040A-7D7D-8A75687743F9}"/>
              </a:ext>
            </a:extLst>
          </p:cNvPr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>
              <a:defRPr/>
            </a:pPr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Кейсы программ профессионального развития педагогов в регионе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0AE4FFB-9A82-F8BF-8213-19FCA0D4503D}"/>
              </a:ext>
            </a:extLst>
          </p:cNvPr>
          <p:cNvSpPr/>
          <p:nvPr/>
        </p:nvSpPr>
        <p:spPr>
          <a:xfrm>
            <a:off x="1072896" y="3779520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AC70F8F-2521-727A-DE7A-D423B09F8F9D}"/>
              </a:ext>
            </a:extLst>
          </p:cNvPr>
          <p:cNvSpPr/>
          <p:nvPr/>
        </p:nvSpPr>
        <p:spPr>
          <a:xfrm>
            <a:off x="1072896" y="3779520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 algn="ctr">
              <a:defRPr/>
            </a:pPr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15:30 – 17:00  |  90 минут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A38B757-7D5F-4322-0228-77895C6A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1175400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Arial" panose="020B0604020202020204" pitchFamily="34" charset="0"/>
                <a:ea typeface="Georgia" pitchFamily="34" charset="-122"/>
              </a:rPr>
              <a:t>Сессия 4</a:t>
            </a:r>
            <a:endParaRPr lang="ru-RU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F2EAE-DB4E-0CF9-ACF8-8E03C7151F6D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F449451-A4B3-ED5A-F417-1BA6CF797057}"/>
              </a:ext>
            </a:extLst>
          </p:cNvPr>
          <p:cNvSpPr/>
          <p:nvPr/>
        </p:nvSpPr>
        <p:spPr>
          <a:xfrm>
            <a:off x="670559" y="4754879"/>
            <a:ext cx="2025767" cy="1755412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CDF8681-7CD5-DD69-0E1F-C09637828512}"/>
              </a:ext>
            </a:extLst>
          </p:cNvPr>
          <p:cNvSpPr/>
          <p:nvPr/>
        </p:nvSpPr>
        <p:spPr>
          <a:xfrm>
            <a:off x="853440" y="4840224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1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46743843-31D4-C79C-8E5B-ADFC77A40403}"/>
              </a:ext>
            </a:extLst>
          </p:cNvPr>
          <p:cNvSpPr/>
          <p:nvPr/>
        </p:nvSpPr>
        <p:spPr>
          <a:xfrm>
            <a:off x="860961" y="5388572"/>
            <a:ext cx="23774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ВВЕДЕНИЕ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480E514F-650E-481F-F8B1-64D3B9E4A573}"/>
              </a:ext>
            </a:extLst>
          </p:cNvPr>
          <p:cNvSpPr/>
          <p:nvPr/>
        </p:nvSpPr>
        <p:spPr>
          <a:xfrm>
            <a:off x="860961" y="5876252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15:30 – 15:35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7">
            <a:extLst>
              <a:ext uri="{FF2B5EF4-FFF2-40B4-BE49-F238E27FC236}">
                <a16:creationId xmlns:a16="http://schemas.microsoft.com/office/drawing/2014/main" id="{CAB4DDA5-9168-DA0E-4E4B-A92ECA33C9FF}"/>
              </a:ext>
            </a:extLst>
          </p:cNvPr>
          <p:cNvSpPr/>
          <p:nvPr/>
        </p:nvSpPr>
        <p:spPr>
          <a:xfrm>
            <a:off x="2888558" y="4754879"/>
            <a:ext cx="2025767" cy="1755412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1D54F7B5-BE9D-797D-02EF-5E2AA2F232C3}"/>
              </a:ext>
            </a:extLst>
          </p:cNvPr>
          <p:cNvSpPr/>
          <p:nvPr/>
        </p:nvSpPr>
        <p:spPr>
          <a:xfrm>
            <a:off x="3101440" y="4866257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2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8F987B8C-F3D9-7261-526D-844543875CEC}"/>
              </a:ext>
            </a:extLst>
          </p:cNvPr>
          <p:cNvSpPr/>
          <p:nvPr/>
        </p:nvSpPr>
        <p:spPr>
          <a:xfrm>
            <a:off x="3052175" y="5412956"/>
            <a:ext cx="23774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 ПРЕЗЕНТАЦИИ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270911A3-4220-91A8-A571-A0FE422A47DF}"/>
              </a:ext>
            </a:extLst>
          </p:cNvPr>
          <p:cNvSpPr/>
          <p:nvPr/>
        </p:nvSpPr>
        <p:spPr>
          <a:xfrm>
            <a:off x="3101440" y="5876252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15:35 – 16:20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EE2F84A3-0CD6-7618-6BAD-CC1DB56B4092}"/>
              </a:ext>
            </a:extLst>
          </p:cNvPr>
          <p:cNvSpPr/>
          <p:nvPr/>
        </p:nvSpPr>
        <p:spPr>
          <a:xfrm>
            <a:off x="5127207" y="4754879"/>
            <a:ext cx="2025767" cy="1755412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B92F3616-0AE2-984A-AAE0-C3E4A5143034}"/>
              </a:ext>
            </a:extLst>
          </p:cNvPr>
          <p:cNvSpPr/>
          <p:nvPr/>
        </p:nvSpPr>
        <p:spPr>
          <a:xfrm>
            <a:off x="5310088" y="4840224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3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7">
            <a:extLst>
              <a:ext uri="{FF2B5EF4-FFF2-40B4-BE49-F238E27FC236}">
                <a16:creationId xmlns:a16="http://schemas.microsoft.com/office/drawing/2014/main" id="{9D3D8723-77F7-721C-4C5A-D0F0DDA40BD4}"/>
              </a:ext>
            </a:extLst>
          </p:cNvPr>
          <p:cNvSpPr/>
          <p:nvPr/>
        </p:nvSpPr>
        <p:spPr>
          <a:xfrm>
            <a:off x="7371983" y="4758430"/>
            <a:ext cx="2025767" cy="1755412"/>
          </a:xfrm>
          <a:prstGeom prst="rect">
            <a:avLst/>
          </a:prstGeom>
          <a:noFill/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20F9717F-57AE-F25B-51FC-2D64D8EBD50B}"/>
              </a:ext>
            </a:extLst>
          </p:cNvPr>
          <p:cNvSpPr/>
          <p:nvPr/>
        </p:nvSpPr>
        <p:spPr>
          <a:xfrm>
            <a:off x="7554864" y="4843774"/>
            <a:ext cx="3550723" cy="569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200" noProof="1">
                <a:solidFill>
                  <a:schemeClr val="accent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ЧАСТЬ 4</a:t>
            </a:r>
            <a:endParaRPr lang="ru-RU" sz="1600" noProof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14">
            <a:extLst>
              <a:ext uri="{FF2B5EF4-FFF2-40B4-BE49-F238E27FC236}">
                <a16:creationId xmlns:a16="http://schemas.microsoft.com/office/drawing/2014/main" id="{17942228-335C-84AA-E71F-D44303576298}"/>
              </a:ext>
            </a:extLst>
          </p:cNvPr>
          <p:cNvSpPr/>
          <p:nvPr/>
        </p:nvSpPr>
        <p:spPr>
          <a:xfrm>
            <a:off x="5310089" y="5410168"/>
            <a:ext cx="1702271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АНАЛИЗ ЗА СТОЛАМИ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15">
            <a:extLst>
              <a:ext uri="{FF2B5EF4-FFF2-40B4-BE49-F238E27FC236}">
                <a16:creationId xmlns:a16="http://schemas.microsoft.com/office/drawing/2014/main" id="{90EDF143-2DB3-7630-134C-60B29F01949C}"/>
              </a:ext>
            </a:extLst>
          </p:cNvPr>
          <p:cNvSpPr/>
          <p:nvPr/>
        </p:nvSpPr>
        <p:spPr>
          <a:xfrm>
            <a:off x="5310088" y="5897848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16:20 – 16:43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17">
            <a:extLst>
              <a:ext uri="{FF2B5EF4-FFF2-40B4-BE49-F238E27FC236}">
                <a16:creationId xmlns:a16="http://schemas.microsoft.com/office/drawing/2014/main" id="{4A97384E-4F07-001D-2BA0-CFF55CA91D3B}"/>
              </a:ext>
            </a:extLst>
          </p:cNvPr>
          <p:cNvSpPr/>
          <p:nvPr/>
        </p:nvSpPr>
        <p:spPr>
          <a:xfrm>
            <a:off x="7549297" y="5410168"/>
            <a:ext cx="23774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СИНТЕЗ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18">
            <a:extLst>
              <a:ext uri="{FF2B5EF4-FFF2-40B4-BE49-F238E27FC236}">
                <a16:creationId xmlns:a16="http://schemas.microsoft.com/office/drawing/2014/main" id="{C4A9D3B9-1C39-E039-A48C-84233803211A}"/>
              </a:ext>
            </a:extLst>
          </p:cNvPr>
          <p:cNvSpPr/>
          <p:nvPr/>
        </p:nvSpPr>
        <p:spPr>
          <a:xfrm>
            <a:off x="7549297" y="5897848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16:50 – 17:00</a:t>
            </a:r>
            <a:endParaRPr lang="ru-RU" sz="13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E5398-857B-B6DD-B823-3D5C19B7B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51</a:t>
            </a:fld>
            <a:endParaRPr lang="ru-RU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94924D-6B55-0351-6F38-E56C39F8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Ожидаемые результаты: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01D7D-39C8-8B1F-60D0-A565E75CF976}"/>
              </a:ext>
            </a:extLst>
          </p:cNvPr>
          <p:cNvSpPr txBox="1"/>
          <p:nvPr/>
        </p:nvSpPr>
        <p:spPr>
          <a:xfrm>
            <a:off x="635317" y="1502564"/>
            <a:ext cx="100737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noProof="1">
                <a:solidFill>
                  <a:schemeClr val="bg1"/>
                </a:solidFill>
              </a:rPr>
              <a:t>Осмыслить опыт, полученный из кейсов, и определить, что можно применить в вашем контексте</a:t>
            </a:r>
            <a:endParaRPr lang="ru-RU" sz="25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41AD43-6BFD-62CB-862A-2932401DF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546FA7-3F58-2768-D999-87554C9E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77" y="93277"/>
            <a:ext cx="7815651" cy="1080120"/>
          </a:xfrm>
        </p:spPr>
        <p:txBody>
          <a:bodyPr/>
          <a:lstStyle/>
          <a:p>
            <a:r>
              <a:rPr lang="ru-RU" noProof="1">
                <a:latin typeface="Arial" panose="020B0604020202020204" pitchFamily="34" charset="0"/>
              </a:rPr>
              <a:t>СЕССИЯ 4  |  ОБЗОР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9546A00-3029-3623-44C9-C782E625EC2B}"/>
              </a:ext>
            </a:extLst>
          </p:cNvPr>
          <p:cNvSpPr/>
          <p:nvPr/>
        </p:nvSpPr>
        <p:spPr>
          <a:xfrm>
            <a:off x="696277" y="980809"/>
            <a:ext cx="1950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ВРЕМЯ</a:t>
            </a:r>
            <a:endParaRPr lang="ru-RU" sz="1600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DCB5622-162A-FA45-79F4-9C66B133FA64}"/>
              </a:ext>
            </a:extLst>
          </p:cNvPr>
          <p:cNvSpPr/>
          <p:nvPr/>
        </p:nvSpPr>
        <p:spPr>
          <a:xfrm>
            <a:off x="2890837" y="980809"/>
            <a:ext cx="694944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АКТИВНОСТЬ</a:t>
            </a:r>
            <a:endParaRPr lang="ru-RU" sz="1600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BCE8CE9-2335-207D-97F2-495FE7CA6300}"/>
              </a:ext>
            </a:extLst>
          </p:cNvPr>
          <p:cNvSpPr/>
          <p:nvPr/>
        </p:nvSpPr>
        <p:spPr>
          <a:xfrm>
            <a:off x="9352599" y="1031116"/>
            <a:ext cx="219456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133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ФОРМАТ</a:t>
            </a:r>
            <a:endParaRPr lang="ru-RU" sz="1600" noProof="1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2C213A26-1CDF-4B18-13A6-C193DDE40EA1}"/>
              </a:ext>
            </a:extLst>
          </p:cNvPr>
          <p:cNvSpPr/>
          <p:nvPr/>
        </p:nvSpPr>
        <p:spPr>
          <a:xfrm>
            <a:off x="635318" y="1468489"/>
            <a:ext cx="10911841" cy="73152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3F5396F-B67F-186D-EE96-8A8A798BCC6B}"/>
              </a:ext>
            </a:extLst>
          </p:cNvPr>
          <p:cNvSpPr/>
          <p:nvPr/>
        </p:nvSpPr>
        <p:spPr>
          <a:xfrm>
            <a:off x="696277" y="152944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15:30 – 15:35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4DD2D66B-20DD-697C-025D-A088BB5B0582}"/>
              </a:ext>
            </a:extLst>
          </p:cNvPr>
          <p:cNvSpPr/>
          <p:nvPr/>
        </p:nvSpPr>
        <p:spPr>
          <a:xfrm>
            <a:off x="2890837" y="1529449"/>
            <a:ext cx="6949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Введение в сессию — представление шаблона наблюдения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E0E485B-0D7B-B6B2-111C-71CB46877172}"/>
              </a:ext>
            </a:extLst>
          </p:cNvPr>
          <p:cNvSpPr/>
          <p:nvPr/>
        </p:nvSpPr>
        <p:spPr>
          <a:xfrm>
            <a:off x="9352599" y="152944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B00482B8-B526-7405-818C-AB78C49031F9}"/>
              </a:ext>
            </a:extLst>
          </p:cNvPr>
          <p:cNvSpPr/>
          <p:nvPr/>
        </p:nvSpPr>
        <p:spPr>
          <a:xfrm>
            <a:off x="635318" y="2260969"/>
            <a:ext cx="10911841" cy="73152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7163C50-3F3C-AE8E-47B3-798C4C001FEB}"/>
              </a:ext>
            </a:extLst>
          </p:cNvPr>
          <p:cNvSpPr/>
          <p:nvPr/>
        </p:nvSpPr>
        <p:spPr>
          <a:xfrm>
            <a:off x="696277" y="232192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15:35 – 16:20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7A048C8A-A464-856B-5EAC-B3D0EEB4B1F6}"/>
              </a:ext>
            </a:extLst>
          </p:cNvPr>
          <p:cNvSpPr/>
          <p:nvPr/>
        </p:nvSpPr>
        <p:spPr>
          <a:xfrm>
            <a:off x="2890838" y="2321929"/>
            <a:ext cx="6431583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Три 15-минутные презентации с 3-минутным заполнением шаблона между каждой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5B450B93-8216-8C5C-ABF9-BC8243A73C6E}"/>
              </a:ext>
            </a:extLst>
          </p:cNvPr>
          <p:cNvSpPr/>
          <p:nvPr/>
        </p:nvSpPr>
        <p:spPr>
          <a:xfrm>
            <a:off x="9352599" y="232192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 + индивидуально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767CC0A2-C49D-EDEF-3FEE-9C86F848DFAD}"/>
              </a:ext>
            </a:extLst>
          </p:cNvPr>
          <p:cNvSpPr/>
          <p:nvPr/>
        </p:nvSpPr>
        <p:spPr>
          <a:xfrm>
            <a:off x="635318" y="3053449"/>
            <a:ext cx="10911841" cy="73152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A271C392-CE0C-C809-6BAA-D3DDE985915E}"/>
              </a:ext>
            </a:extLst>
          </p:cNvPr>
          <p:cNvSpPr/>
          <p:nvPr/>
        </p:nvSpPr>
        <p:spPr>
          <a:xfrm>
            <a:off x="696277" y="311440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16:20 – 16:43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785B1E7C-F120-E8F4-A1D6-E5E28A284758}"/>
              </a:ext>
            </a:extLst>
          </p:cNvPr>
          <p:cNvSpPr/>
          <p:nvPr/>
        </p:nvSpPr>
        <p:spPr>
          <a:xfrm>
            <a:off x="2890837" y="3114409"/>
            <a:ext cx="6949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Анализ в смешанных (по странам) группах за столами — три вывода на стикере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834E2FA-AF6A-8788-FE86-D1E2EF1DEA8E}"/>
              </a:ext>
            </a:extLst>
          </p:cNvPr>
          <p:cNvSpPr/>
          <p:nvPr/>
        </p:nvSpPr>
        <p:spPr>
          <a:xfrm>
            <a:off x="9352599" y="311440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Смешанные (по странам) группы за столами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11ECDCEA-DC01-4EA2-9EC3-1195E7E8E662}"/>
              </a:ext>
            </a:extLst>
          </p:cNvPr>
          <p:cNvSpPr/>
          <p:nvPr/>
        </p:nvSpPr>
        <p:spPr>
          <a:xfrm>
            <a:off x="635318" y="3845929"/>
            <a:ext cx="10911841" cy="73152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45E53DF3-ECED-B3A3-6276-95C3E5B0D1A0}"/>
              </a:ext>
            </a:extLst>
          </p:cNvPr>
          <p:cNvSpPr/>
          <p:nvPr/>
        </p:nvSpPr>
        <p:spPr>
          <a:xfrm>
            <a:off x="696277" y="390688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16:43 – 16:50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D543C11E-5F70-0157-8322-91ABB9C5547F}"/>
              </a:ext>
            </a:extLst>
          </p:cNvPr>
          <p:cNvSpPr/>
          <p:nvPr/>
        </p:nvSpPr>
        <p:spPr>
          <a:xfrm>
            <a:off x="2890837" y="3906889"/>
            <a:ext cx="6949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Ответы презентующих — по 2 минуты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60D3B343-33E8-D34D-1506-56DA52665A02}"/>
              </a:ext>
            </a:extLst>
          </p:cNvPr>
          <p:cNvSpPr/>
          <p:nvPr/>
        </p:nvSpPr>
        <p:spPr>
          <a:xfrm>
            <a:off x="9352599" y="390688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99A95CAA-1514-CFF6-99D2-3DA3F9DE541F}"/>
              </a:ext>
            </a:extLst>
          </p:cNvPr>
          <p:cNvSpPr/>
          <p:nvPr/>
        </p:nvSpPr>
        <p:spPr>
          <a:xfrm>
            <a:off x="635318" y="4638409"/>
            <a:ext cx="10911841" cy="731520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B2C27713-224D-ECC1-3901-D78DE2309264}"/>
              </a:ext>
            </a:extLst>
          </p:cNvPr>
          <p:cNvSpPr/>
          <p:nvPr/>
        </p:nvSpPr>
        <p:spPr>
          <a:xfrm>
            <a:off x="696277" y="469936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16:50 – 16:58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03938BA0-3455-1A48-D269-D7173A883F4D}"/>
              </a:ext>
            </a:extLst>
          </p:cNvPr>
          <p:cNvSpPr/>
          <p:nvPr/>
        </p:nvSpPr>
        <p:spPr>
          <a:xfrm>
            <a:off x="2890837" y="4699369"/>
            <a:ext cx="6949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Синтез фасилитатора — межкейсовые паттерны без называния стран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525FB6AD-5A45-8C6F-B5F6-B955FE2440B2}"/>
              </a:ext>
            </a:extLst>
          </p:cNvPr>
          <p:cNvSpPr/>
          <p:nvPr/>
        </p:nvSpPr>
        <p:spPr>
          <a:xfrm>
            <a:off x="9352599" y="469936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9B3EBDB7-4391-0E8A-0C0E-3FF8B482A317}"/>
              </a:ext>
            </a:extLst>
          </p:cNvPr>
          <p:cNvSpPr/>
          <p:nvPr/>
        </p:nvSpPr>
        <p:spPr>
          <a:xfrm>
            <a:off x="635318" y="5430889"/>
            <a:ext cx="10911841" cy="731520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431A6F7D-9CFD-C170-A1FC-E502974F4A51}"/>
              </a:ext>
            </a:extLst>
          </p:cNvPr>
          <p:cNvSpPr/>
          <p:nvPr/>
        </p:nvSpPr>
        <p:spPr>
          <a:xfrm>
            <a:off x="696277" y="5491849"/>
            <a:ext cx="195072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16:58 – 17:00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97B54069-683D-6F36-D624-71E5AAF2F260}"/>
              </a:ext>
            </a:extLst>
          </p:cNvPr>
          <p:cNvSpPr/>
          <p:nvPr/>
        </p:nvSpPr>
        <p:spPr>
          <a:xfrm>
            <a:off x="2890837" y="5491849"/>
            <a:ext cx="6949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Переход к закрытию 1-го дня и рефлексии 3-2-1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308F60AB-0B86-50D3-21D9-E1E9CF874105}"/>
              </a:ext>
            </a:extLst>
          </p:cNvPr>
          <p:cNvSpPr/>
          <p:nvPr/>
        </p:nvSpPr>
        <p:spPr>
          <a:xfrm>
            <a:off x="9352599" y="5491849"/>
            <a:ext cx="219456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Пленарное заседание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61405885-591D-A130-79EC-373AC4764512}"/>
              </a:ext>
            </a:extLst>
          </p:cNvPr>
          <p:cNvSpPr/>
          <p:nvPr/>
        </p:nvSpPr>
        <p:spPr>
          <a:xfrm>
            <a:off x="696277" y="6369673"/>
            <a:ext cx="1146048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i="1" noProof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Шаблоны наблюдения (по 3 на участника) заранее размещены на столах до 15:30. Презентующие проинструктированы не менее чем за две недели до мероприятия.</a:t>
            </a:r>
            <a:endParaRPr lang="ru-RU" sz="1267" noProof="1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180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FABF-9EDD-A57B-29CC-3A2F96B68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Шаблон для презентующего</a:t>
            </a:r>
          </a:p>
        </p:txBody>
      </p:sp>
      <p:sp>
        <p:nvSpPr>
          <p:cNvPr id="3" name="Shape 5">
            <a:extLst>
              <a:ext uri="{FF2B5EF4-FFF2-40B4-BE49-F238E27FC236}">
                <a16:creationId xmlns:a16="http://schemas.microsoft.com/office/drawing/2014/main" id="{122680E3-6062-59F5-13D3-B297BD779A18}"/>
              </a:ext>
            </a:extLst>
          </p:cNvPr>
          <p:cNvSpPr/>
          <p:nvPr/>
        </p:nvSpPr>
        <p:spPr>
          <a:xfrm>
            <a:off x="635317" y="1533488"/>
            <a:ext cx="10972800" cy="99974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3A694132-0ABA-24F3-844C-8831E212C318}"/>
              </a:ext>
            </a:extLst>
          </p:cNvPr>
          <p:cNvSpPr/>
          <p:nvPr/>
        </p:nvSpPr>
        <p:spPr>
          <a:xfrm>
            <a:off x="635317" y="1533488"/>
            <a:ext cx="121920" cy="99974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D813A1A4-5F85-39FB-4EC6-B2833A516ED6}"/>
              </a:ext>
            </a:extLst>
          </p:cNvPr>
          <p:cNvSpPr/>
          <p:nvPr/>
        </p:nvSpPr>
        <p:spPr>
          <a:xfrm>
            <a:off x="940117" y="1502564"/>
            <a:ext cx="106680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Вопрос 1: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C9C4BB4B-EFBB-0D9A-1EE6-06D03F921689}"/>
              </a:ext>
            </a:extLst>
          </p:cNvPr>
          <p:cNvSpPr/>
          <p:nvPr/>
        </p:nvSpPr>
        <p:spPr>
          <a:xfrm>
            <a:off x="940117" y="1888544"/>
            <a:ext cx="54864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Чего пытается достичь эта программа профессионального развития педагогов — для педагогов и в конечном итоге для обучающихся?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02C876F1-5605-4528-14C6-DF66A68783F9}"/>
              </a:ext>
            </a:extLst>
          </p:cNvPr>
          <p:cNvSpPr/>
          <p:nvPr/>
        </p:nvSpPr>
        <p:spPr>
          <a:xfrm>
            <a:off x="6487477" y="1655408"/>
            <a:ext cx="5120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Уточните, какая группа педагогов является целевой. Избегайте общих заявлений об улучшении качества.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10">
            <a:extLst>
              <a:ext uri="{FF2B5EF4-FFF2-40B4-BE49-F238E27FC236}">
                <a16:creationId xmlns:a16="http://schemas.microsoft.com/office/drawing/2014/main" id="{7FF31E1A-1E37-5BB1-DFD1-85B0BF7F221F}"/>
              </a:ext>
            </a:extLst>
          </p:cNvPr>
          <p:cNvSpPr/>
          <p:nvPr/>
        </p:nvSpPr>
        <p:spPr>
          <a:xfrm>
            <a:off x="635317" y="2630768"/>
            <a:ext cx="10972800" cy="99974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1">
            <a:extLst>
              <a:ext uri="{FF2B5EF4-FFF2-40B4-BE49-F238E27FC236}">
                <a16:creationId xmlns:a16="http://schemas.microsoft.com/office/drawing/2014/main" id="{08CCDA39-FD1A-2AE6-C3B1-D4F39DF3B4BC}"/>
              </a:ext>
            </a:extLst>
          </p:cNvPr>
          <p:cNvSpPr/>
          <p:nvPr/>
        </p:nvSpPr>
        <p:spPr>
          <a:xfrm>
            <a:off x="635317" y="2630768"/>
            <a:ext cx="121920" cy="99974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35CD5461-6D0D-8BFC-A1E5-BC295511B954}"/>
              </a:ext>
            </a:extLst>
          </p:cNvPr>
          <p:cNvSpPr/>
          <p:nvPr/>
        </p:nvSpPr>
        <p:spPr>
          <a:xfrm>
            <a:off x="940117" y="2644448"/>
            <a:ext cx="106680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Вопрос 2: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3">
            <a:extLst>
              <a:ext uri="{FF2B5EF4-FFF2-40B4-BE49-F238E27FC236}">
                <a16:creationId xmlns:a16="http://schemas.microsoft.com/office/drawing/2014/main" id="{797510A8-B4E9-CAE2-D437-62323E2DEE2E}"/>
              </a:ext>
            </a:extLst>
          </p:cNvPr>
          <p:cNvSpPr/>
          <p:nvPr/>
        </p:nvSpPr>
        <p:spPr>
          <a:xfrm>
            <a:off x="940117" y="2985824"/>
            <a:ext cx="54864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 она разработана и реализуется — что на самом деле переживает участник?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4">
            <a:extLst>
              <a:ext uri="{FF2B5EF4-FFF2-40B4-BE49-F238E27FC236}">
                <a16:creationId xmlns:a16="http://schemas.microsoft.com/office/drawing/2014/main" id="{69F157D6-A5CF-EA17-7C43-42EE6DB6F5ED}"/>
              </a:ext>
            </a:extLst>
          </p:cNvPr>
          <p:cNvSpPr/>
          <p:nvPr/>
        </p:nvSpPr>
        <p:spPr>
          <a:xfrm>
            <a:off x="6487477" y="2752688"/>
            <a:ext cx="5120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Опишите типичную сессию изнутри. Пассивная или активная? Индивидуальная или групповая? Связана с классами или гипотетическая?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5">
            <a:extLst>
              <a:ext uri="{FF2B5EF4-FFF2-40B4-BE49-F238E27FC236}">
                <a16:creationId xmlns:a16="http://schemas.microsoft.com/office/drawing/2014/main" id="{611D65D4-9127-2971-EC23-C315F738BB17}"/>
              </a:ext>
            </a:extLst>
          </p:cNvPr>
          <p:cNvSpPr/>
          <p:nvPr/>
        </p:nvSpPr>
        <p:spPr>
          <a:xfrm>
            <a:off x="635317" y="3728048"/>
            <a:ext cx="10972800" cy="99974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6">
            <a:extLst>
              <a:ext uri="{FF2B5EF4-FFF2-40B4-BE49-F238E27FC236}">
                <a16:creationId xmlns:a16="http://schemas.microsoft.com/office/drawing/2014/main" id="{DEB35D42-2A2F-310D-D923-7CA0C2DFE850}"/>
              </a:ext>
            </a:extLst>
          </p:cNvPr>
          <p:cNvSpPr/>
          <p:nvPr/>
        </p:nvSpPr>
        <p:spPr>
          <a:xfrm>
            <a:off x="635317" y="3728048"/>
            <a:ext cx="121920" cy="99974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7">
            <a:extLst>
              <a:ext uri="{FF2B5EF4-FFF2-40B4-BE49-F238E27FC236}">
                <a16:creationId xmlns:a16="http://schemas.microsoft.com/office/drawing/2014/main" id="{C11D09AA-1A9F-D02B-ACCE-E63D952881F3}"/>
              </a:ext>
            </a:extLst>
          </p:cNvPr>
          <p:cNvSpPr/>
          <p:nvPr/>
        </p:nvSpPr>
        <p:spPr>
          <a:xfrm>
            <a:off x="940117" y="3771464"/>
            <a:ext cx="106680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Вопрос 3: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8">
            <a:extLst>
              <a:ext uri="{FF2B5EF4-FFF2-40B4-BE49-F238E27FC236}">
                <a16:creationId xmlns:a16="http://schemas.microsoft.com/office/drawing/2014/main" id="{6E4DF82A-771E-18A5-11CF-A8FA785261D6}"/>
              </a:ext>
            </a:extLst>
          </p:cNvPr>
          <p:cNvSpPr/>
          <p:nvPr/>
        </p:nvSpPr>
        <p:spPr>
          <a:xfrm>
            <a:off x="940117" y="4112840"/>
            <a:ext cx="54864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Какие данные свидетельствуют о том, что она работает — или ещё не работает?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9">
            <a:extLst>
              <a:ext uri="{FF2B5EF4-FFF2-40B4-BE49-F238E27FC236}">
                <a16:creationId xmlns:a16="http://schemas.microsoft.com/office/drawing/2014/main" id="{EC8A49F5-92C4-093F-386C-CE45A457ADA9}"/>
              </a:ext>
            </a:extLst>
          </p:cNvPr>
          <p:cNvSpPr/>
          <p:nvPr/>
        </p:nvSpPr>
        <p:spPr>
          <a:xfrm>
            <a:off x="6487477" y="3849968"/>
            <a:ext cx="5120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обязательно формальные исследования. Честное признание слабости оценки полезнее, чем бездоказательные заявления.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20">
            <a:extLst>
              <a:ext uri="{FF2B5EF4-FFF2-40B4-BE49-F238E27FC236}">
                <a16:creationId xmlns:a16="http://schemas.microsoft.com/office/drawing/2014/main" id="{51D21A38-9F17-3E8E-BE07-884F0EDD062A}"/>
              </a:ext>
            </a:extLst>
          </p:cNvPr>
          <p:cNvSpPr/>
          <p:nvPr/>
        </p:nvSpPr>
        <p:spPr>
          <a:xfrm>
            <a:off x="635317" y="4825328"/>
            <a:ext cx="10972800" cy="99974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21">
            <a:extLst>
              <a:ext uri="{FF2B5EF4-FFF2-40B4-BE49-F238E27FC236}">
                <a16:creationId xmlns:a16="http://schemas.microsoft.com/office/drawing/2014/main" id="{2BE4291A-8298-D752-6E37-EB4801134915}"/>
              </a:ext>
            </a:extLst>
          </p:cNvPr>
          <p:cNvSpPr/>
          <p:nvPr/>
        </p:nvSpPr>
        <p:spPr>
          <a:xfrm>
            <a:off x="635317" y="4825328"/>
            <a:ext cx="121920" cy="99974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2">
            <a:extLst>
              <a:ext uri="{FF2B5EF4-FFF2-40B4-BE49-F238E27FC236}">
                <a16:creationId xmlns:a16="http://schemas.microsoft.com/office/drawing/2014/main" id="{7298707A-EDB9-891A-FBAA-722ABA09A61C}"/>
              </a:ext>
            </a:extLst>
          </p:cNvPr>
          <p:cNvSpPr/>
          <p:nvPr/>
        </p:nvSpPr>
        <p:spPr>
          <a:xfrm>
            <a:off x="940117" y="4809272"/>
            <a:ext cx="106680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kern="0" spc="67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Вопрос 4: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3">
            <a:extLst>
              <a:ext uri="{FF2B5EF4-FFF2-40B4-BE49-F238E27FC236}">
                <a16:creationId xmlns:a16="http://schemas.microsoft.com/office/drawing/2014/main" id="{D905EB9B-F0CF-62A0-3631-BE2AC46A1397}"/>
              </a:ext>
            </a:extLst>
          </p:cNvPr>
          <p:cNvSpPr/>
          <p:nvPr/>
        </p:nvSpPr>
        <p:spPr>
          <a:xfrm>
            <a:off x="940117" y="5180384"/>
            <a:ext cx="54864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вы видите одну конкретную точку входа, где дизайн профессионального развития педагогов мог бы укрепить эту программу?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4">
            <a:extLst>
              <a:ext uri="{FF2B5EF4-FFF2-40B4-BE49-F238E27FC236}">
                <a16:creationId xmlns:a16="http://schemas.microsoft.com/office/drawing/2014/main" id="{FD84C461-B846-65F6-A000-4914078EB001}"/>
              </a:ext>
            </a:extLst>
          </p:cNvPr>
          <p:cNvSpPr/>
          <p:nvPr/>
        </p:nvSpPr>
        <p:spPr>
          <a:xfrm>
            <a:off x="6487477" y="4947248"/>
            <a:ext cx="512064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Позиционируйте себя как критического друга, а не защитника. Наиболее полезные презентации называют пробел и говорят что-то реальное о причинах его существования.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41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600" y="0"/>
            <a:ext cx="1097280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kern="0" spc="267" noProof="1">
                <a:solidFill>
                  <a:srgbClr val="E894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СПРАВКА ДЛЯ ФАСИЛИТАТОРА  |  Принципы отбора кейсов и деликатного обращения</a:t>
            </a:r>
            <a:endParaRPr lang="ru-RU" sz="1867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87680" y="1158240"/>
            <a:ext cx="11216640" cy="877824"/>
          </a:xfrm>
          <a:prstGeom prst="rect">
            <a:avLst/>
          </a:prstGeom>
          <a:solidFill>
            <a:srgbClr val="FFF3E0"/>
          </a:solidFill>
          <a:ln w="19050">
            <a:solidFill>
              <a:srgbClr val="B85C0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7680" y="1158240"/>
            <a:ext cx="146304" cy="877824"/>
          </a:xfrm>
          <a:prstGeom prst="rect">
            <a:avLst/>
          </a:prstGeom>
          <a:solidFill>
            <a:srgbClr val="B85C00"/>
          </a:solidFill>
          <a:ln w="12700">
            <a:solidFill>
              <a:srgbClr val="B85C0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853440" y="1158240"/>
            <a:ext cx="10668000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Баланс кейсов: Казахстан является страной-организатором и будет иметь наибольшую делегацию. Ни одна страна не должна представлять более одной из трёх презентаций. Подтвердите трёх презентующих и их кейсы не менее чем за три недели до мероприятия.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9600" y="2194560"/>
            <a:ext cx="1097280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Отбирайте кейсы с разнообразием по трём параметрам: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87680" y="2682240"/>
            <a:ext cx="11216640" cy="69494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33984" y="2828544"/>
            <a:ext cx="426720" cy="42672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33984" y="2828544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280160" y="2755392"/>
            <a:ext cx="2682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Национальный контекст: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023360" y="2755392"/>
            <a:ext cx="7437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идеале три разные страны, представленные в трёх кейсах.</a:t>
            </a:r>
            <a:endParaRPr lang="ru-RU" sz="15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87680" y="3474720"/>
            <a:ext cx="11216640" cy="69494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33984" y="3621024"/>
            <a:ext cx="426720" cy="42672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33984" y="3621024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280160" y="3547872"/>
            <a:ext cx="2682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Группа педагогов: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023360" y="3547872"/>
            <a:ext cx="7437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 менее одного кейса из контекста ПОО и не менее одного из общего образования или межсекторной программы.</a:t>
            </a:r>
            <a:endParaRPr lang="ru-RU" sz="15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487680" y="4267200"/>
            <a:ext cx="11216640" cy="69494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33984" y="4413504"/>
            <a:ext cx="426720" cy="426720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33984" y="4413504"/>
            <a:ext cx="4267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280160" y="4340352"/>
            <a:ext cx="26822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027A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Зрелость программы:</a:t>
            </a:r>
            <a:endParaRPr lang="ru-RU" sz="16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023360" y="4340352"/>
            <a:ext cx="74371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533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Сочетание устоявшихся программ и более новых инициатив — три истории успеха аналитически менее полезны.</a:t>
            </a:r>
            <a:endParaRPr lang="ru-RU" sz="15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9600" y="514502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1630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Принципы деликатного дизайна:</a:t>
            </a:r>
            <a:endParaRPr lang="ru-RU" sz="1733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09600" y="5608320"/>
            <a:ext cx="11094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 Шаблон наблюдения спрашивает, что ПРИСУТСТВУЕТ, а не что отсутствует — выявление пробелов происходит за столом, а не на пленарном заседании, направленном против презентующего.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609600" y="5974080"/>
            <a:ext cx="11094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 Ни одна страна не называется при межкейсовых сравнениях во время синтеза — паттерны выводятся по всей аудитории, а не приписываются конкретным странам или презентующим.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09600" y="6339840"/>
            <a:ext cx="11094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00" noProof="1">
                <a:solidFill>
                  <a:srgbClr val="3D66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 Слоты для ответов презентующих следуют после обсуждения за столами — презентующие отвечают из позиции знания, а не защиты.</a:t>
            </a:r>
            <a:endParaRPr lang="ru-RU" sz="1400" noProof="1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164E-34A8-2558-1525-4E682E6A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77" y="0"/>
            <a:ext cx="11719716" cy="1080120"/>
          </a:xfrm>
        </p:spPr>
        <p:txBody>
          <a:bodyPr>
            <a:normAutofit fontScale="90000"/>
          </a:bodyPr>
          <a:lstStyle/>
          <a:p>
            <a:r>
              <a:rPr lang="ru-RU" noProof="1"/>
              <a:t>Шаблон наблюдения за кейсом профессионального развития педагогов  |  Заполняется во время каждой презентации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86A4D0A2-D9BC-DD8D-DF66-EA5AAA4C63F6}"/>
              </a:ext>
            </a:extLst>
          </p:cNvPr>
          <p:cNvSpPr/>
          <p:nvPr/>
        </p:nvSpPr>
        <p:spPr>
          <a:xfrm>
            <a:off x="720377" y="1080120"/>
            <a:ext cx="11216640" cy="451104"/>
          </a:xfrm>
          <a:prstGeom prst="rect">
            <a:avLst/>
          </a:prstGeom>
          <a:solidFill>
            <a:srgbClr val="D6F0F3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7A4E7E64-157B-C64E-A8FA-2BD17118E03E}"/>
              </a:ext>
            </a:extLst>
          </p:cNvPr>
          <p:cNvSpPr/>
          <p:nvPr/>
        </p:nvSpPr>
        <p:spPr>
          <a:xfrm>
            <a:off x="903257" y="1080120"/>
            <a:ext cx="7071360" cy="451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Описываемая программа профессионального развития педагогов (два предложения, ваши собственные слова)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EFEA367-2EEE-8167-274E-ABBD44D62F95}"/>
              </a:ext>
            </a:extLst>
          </p:cNvPr>
          <p:cNvSpPr/>
          <p:nvPr/>
        </p:nvSpPr>
        <p:spPr>
          <a:xfrm>
            <a:off x="8035577" y="1080120"/>
            <a:ext cx="3779520" cy="451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E6C46DD3-95DA-0945-ABB4-146D4B689BF1}"/>
              </a:ext>
            </a:extLst>
          </p:cNvPr>
          <p:cNvSpPr/>
          <p:nvPr/>
        </p:nvSpPr>
        <p:spPr>
          <a:xfrm>
            <a:off x="720377" y="1592184"/>
            <a:ext cx="11216640" cy="451104"/>
          </a:xfrm>
          <a:prstGeom prst="rect">
            <a:avLst/>
          </a:prstGeom>
          <a:solidFill>
            <a:srgbClr val="D6F0F3"/>
          </a:solidFill>
          <a:ln w="635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59B527FA-EC22-1C7A-981E-1DD7BE77283A}"/>
              </a:ext>
            </a:extLst>
          </p:cNvPr>
          <p:cNvSpPr/>
          <p:nvPr/>
        </p:nvSpPr>
        <p:spPr>
          <a:xfrm>
            <a:off x="903257" y="1592184"/>
            <a:ext cx="7071360" cy="451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Целевая группа педагогов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4E903F77-212A-956E-FC21-05FCA383AD39}"/>
              </a:ext>
            </a:extLst>
          </p:cNvPr>
          <p:cNvSpPr/>
          <p:nvPr/>
        </p:nvSpPr>
        <p:spPr>
          <a:xfrm>
            <a:off x="8035577" y="1592184"/>
            <a:ext cx="3779520" cy="451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i="1" noProof="1">
                <a:solidFill>
                  <a:srgbClr val="3D6673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Общее образование  /  ПОО  /  Другое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3D8CF2A3-16B3-1468-55C3-AA915CEA718C}"/>
              </a:ext>
            </a:extLst>
          </p:cNvPr>
          <p:cNvSpPr/>
          <p:nvPr/>
        </p:nvSpPr>
        <p:spPr>
          <a:xfrm>
            <a:off x="720377" y="2177400"/>
            <a:ext cx="11216640" cy="426720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289AFFA0-B10A-15BF-D6B1-28D33E80D87D}"/>
              </a:ext>
            </a:extLst>
          </p:cNvPr>
          <p:cNvSpPr/>
          <p:nvPr/>
        </p:nvSpPr>
        <p:spPr>
          <a:xfrm>
            <a:off x="903257" y="2177400"/>
            <a:ext cx="731520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Индикаторы качества — что вы наблюдаете в этом кейсе?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A3CDAEC7-B04F-A648-CDBF-D2F0CF1BBD67}"/>
              </a:ext>
            </a:extLst>
          </p:cNvPr>
          <p:cNvSpPr/>
          <p:nvPr/>
        </p:nvSpPr>
        <p:spPr>
          <a:xfrm>
            <a:off x="7304057" y="2604120"/>
            <a:ext cx="1341120" cy="365760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5C3B47DF-BA0B-196A-5435-0C4D36B77E68}"/>
              </a:ext>
            </a:extLst>
          </p:cNvPr>
          <p:cNvSpPr/>
          <p:nvPr/>
        </p:nvSpPr>
        <p:spPr>
          <a:xfrm>
            <a:off x="7304057" y="2604120"/>
            <a:ext cx="1341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✓  Присутствует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42E403D0-6916-D8E4-8E11-E58108C23DE9}"/>
              </a:ext>
            </a:extLst>
          </p:cNvPr>
          <p:cNvSpPr/>
          <p:nvPr/>
        </p:nvSpPr>
        <p:spPr>
          <a:xfrm>
            <a:off x="8767097" y="2604120"/>
            <a:ext cx="1341120" cy="365760"/>
          </a:xfrm>
          <a:prstGeom prst="rect">
            <a:avLst/>
          </a:prstGeom>
          <a:solidFill>
            <a:srgbClr val="8A6D00"/>
          </a:solidFill>
          <a:ln w="12700">
            <a:solidFill>
              <a:srgbClr val="8A6D0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E492CFC4-FBB3-FF51-7167-8E20ADD2B911}"/>
              </a:ext>
            </a:extLst>
          </p:cNvPr>
          <p:cNvSpPr/>
          <p:nvPr/>
        </p:nvSpPr>
        <p:spPr>
          <a:xfrm>
            <a:off x="8767097" y="2604120"/>
            <a:ext cx="1341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~  Частично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74DD56BE-5352-9D37-03F9-7D1FC69B423E}"/>
              </a:ext>
            </a:extLst>
          </p:cNvPr>
          <p:cNvSpPr/>
          <p:nvPr/>
        </p:nvSpPr>
        <p:spPr>
          <a:xfrm>
            <a:off x="10230137" y="2604120"/>
            <a:ext cx="1341120" cy="365760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8629D111-ECA8-2E1C-257D-C68753136262}"/>
              </a:ext>
            </a:extLst>
          </p:cNvPr>
          <p:cNvSpPr/>
          <p:nvPr/>
        </p:nvSpPr>
        <p:spPr>
          <a:xfrm>
            <a:off x="10230137" y="2604120"/>
            <a:ext cx="1341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—  Отсутствует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D0C55677-E431-B264-0D61-504B594DF00D}"/>
              </a:ext>
            </a:extLst>
          </p:cNvPr>
          <p:cNvSpPr/>
          <p:nvPr/>
        </p:nvSpPr>
        <p:spPr>
          <a:xfrm>
            <a:off x="720377" y="2969880"/>
            <a:ext cx="1121664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D1987AE4-FFFB-AE76-E12C-A071383217BE}"/>
              </a:ext>
            </a:extLst>
          </p:cNvPr>
          <p:cNvSpPr/>
          <p:nvPr/>
        </p:nvSpPr>
        <p:spPr>
          <a:xfrm>
            <a:off x="903257" y="2969880"/>
            <a:ext cx="6217920" cy="341376"/>
          </a:xfrm>
          <a:prstGeom prst="rect">
            <a:avLst/>
          </a:prstGeom>
          <a:noFill/>
          <a:ln/>
        </p:spPr>
        <p:txBody>
          <a:bodyPr wrap="square" lIns="121920" tIns="60960" rIns="121920" bIns="60960" rtlCol="0" anchor="ctr"/>
          <a:lstStyle/>
          <a:p>
            <a:pPr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ИК 1  —  Связь с вашей реальной работой</a:t>
            </a:r>
          </a:p>
        </p:txBody>
      </p:sp>
      <p:sp>
        <p:nvSpPr>
          <p:cNvPr id="20" name="Shape 19">
            <a:extLst>
              <a:ext uri="{FF2B5EF4-FFF2-40B4-BE49-F238E27FC236}">
                <a16:creationId xmlns:a16="http://schemas.microsoft.com/office/drawing/2014/main" id="{0FB74C79-DC03-84DA-7E1C-FC44977702C2}"/>
              </a:ext>
            </a:extLst>
          </p:cNvPr>
          <p:cNvSpPr/>
          <p:nvPr/>
        </p:nvSpPr>
        <p:spPr>
          <a:xfrm>
            <a:off x="7304057" y="2969880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0">
            <a:extLst>
              <a:ext uri="{FF2B5EF4-FFF2-40B4-BE49-F238E27FC236}">
                <a16:creationId xmlns:a16="http://schemas.microsoft.com/office/drawing/2014/main" id="{95D3CAB6-CCAC-1E62-D1C3-0573DBE0A838}"/>
              </a:ext>
            </a:extLst>
          </p:cNvPr>
          <p:cNvSpPr/>
          <p:nvPr/>
        </p:nvSpPr>
        <p:spPr>
          <a:xfrm>
            <a:off x="8767097" y="2969880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978B529E-207D-74F4-C741-C79542AF9142}"/>
              </a:ext>
            </a:extLst>
          </p:cNvPr>
          <p:cNvSpPr/>
          <p:nvPr/>
        </p:nvSpPr>
        <p:spPr>
          <a:xfrm>
            <a:off x="10230137" y="2969880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3A8C0DEB-9FD8-177D-5745-A435423461E8}"/>
              </a:ext>
            </a:extLst>
          </p:cNvPr>
          <p:cNvSpPr/>
          <p:nvPr/>
        </p:nvSpPr>
        <p:spPr>
          <a:xfrm>
            <a:off x="720377" y="3329544"/>
            <a:ext cx="1121664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id="{01448B7E-9CC0-1602-E354-208D5BD6528F}"/>
              </a:ext>
            </a:extLst>
          </p:cNvPr>
          <p:cNvSpPr/>
          <p:nvPr/>
        </p:nvSpPr>
        <p:spPr>
          <a:xfrm>
            <a:off x="903257" y="3329544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2  —  Вам необходимо время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4">
            <a:extLst>
              <a:ext uri="{FF2B5EF4-FFF2-40B4-BE49-F238E27FC236}">
                <a16:creationId xmlns:a16="http://schemas.microsoft.com/office/drawing/2014/main" id="{50FE5639-5136-4C0E-73F7-E71E12EB3AA7}"/>
              </a:ext>
            </a:extLst>
          </p:cNvPr>
          <p:cNvSpPr/>
          <p:nvPr/>
        </p:nvSpPr>
        <p:spPr>
          <a:xfrm>
            <a:off x="7304057" y="3329544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id="{E91B4A78-38BA-77D1-1EAC-00F790ECD7D8}"/>
              </a:ext>
            </a:extLst>
          </p:cNvPr>
          <p:cNvSpPr/>
          <p:nvPr/>
        </p:nvSpPr>
        <p:spPr>
          <a:xfrm>
            <a:off x="8767097" y="3329544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D83B2629-3AAA-CC26-C28C-DA99CAEBED7F}"/>
              </a:ext>
            </a:extLst>
          </p:cNvPr>
          <p:cNvSpPr/>
          <p:nvPr/>
        </p:nvSpPr>
        <p:spPr>
          <a:xfrm>
            <a:off x="10230137" y="3329544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3AE4AFE8-65DB-ED5F-262C-A92AB28151DE}"/>
              </a:ext>
            </a:extLst>
          </p:cNvPr>
          <p:cNvSpPr/>
          <p:nvPr/>
        </p:nvSpPr>
        <p:spPr>
          <a:xfrm>
            <a:off x="720377" y="3689208"/>
            <a:ext cx="1121664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F996B726-74A9-2740-A859-0E615962061E}"/>
              </a:ext>
            </a:extLst>
          </p:cNvPr>
          <p:cNvSpPr/>
          <p:nvPr/>
        </p:nvSpPr>
        <p:spPr>
          <a:xfrm>
            <a:off x="903257" y="3689208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3  —  Вы получаете возможность попробовать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9">
            <a:extLst>
              <a:ext uri="{FF2B5EF4-FFF2-40B4-BE49-F238E27FC236}">
                <a16:creationId xmlns:a16="http://schemas.microsoft.com/office/drawing/2014/main" id="{4E0A19E5-9772-00ED-18BE-D9E2DE93D16F}"/>
              </a:ext>
            </a:extLst>
          </p:cNvPr>
          <p:cNvSpPr/>
          <p:nvPr/>
        </p:nvSpPr>
        <p:spPr>
          <a:xfrm>
            <a:off x="7304057" y="3689208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30">
            <a:extLst>
              <a:ext uri="{FF2B5EF4-FFF2-40B4-BE49-F238E27FC236}">
                <a16:creationId xmlns:a16="http://schemas.microsoft.com/office/drawing/2014/main" id="{A2372081-D1FA-A07B-0594-FB1ECA942EA2}"/>
              </a:ext>
            </a:extLst>
          </p:cNvPr>
          <p:cNvSpPr/>
          <p:nvPr/>
        </p:nvSpPr>
        <p:spPr>
          <a:xfrm>
            <a:off x="8767097" y="3689208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31">
            <a:extLst>
              <a:ext uri="{FF2B5EF4-FFF2-40B4-BE49-F238E27FC236}">
                <a16:creationId xmlns:a16="http://schemas.microsoft.com/office/drawing/2014/main" id="{63B71F09-2E67-50FA-13F8-E44A0936B6B8}"/>
              </a:ext>
            </a:extLst>
          </p:cNvPr>
          <p:cNvSpPr/>
          <p:nvPr/>
        </p:nvSpPr>
        <p:spPr>
          <a:xfrm>
            <a:off x="10230137" y="3689208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32">
            <a:extLst>
              <a:ext uri="{FF2B5EF4-FFF2-40B4-BE49-F238E27FC236}">
                <a16:creationId xmlns:a16="http://schemas.microsoft.com/office/drawing/2014/main" id="{B27EF099-691C-69CA-392F-A9F5B8246686}"/>
              </a:ext>
            </a:extLst>
          </p:cNvPr>
          <p:cNvSpPr/>
          <p:nvPr/>
        </p:nvSpPr>
        <p:spPr>
          <a:xfrm>
            <a:off x="720377" y="4048872"/>
            <a:ext cx="1121664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33">
            <a:extLst>
              <a:ext uri="{FF2B5EF4-FFF2-40B4-BE49-F238E27FC236}">
                <a16:creationId xmlns:a16="http://schemas.microsoft.com/office/drawing/2014/main" id="{D895A4FD-DA19-6DA3-9E04-E66D42CD1D13}"/>
              </a:ext>
            </a:extLst>
          </p:cNvPr>
          <p:cNvSpPr/>
          <p:nvPr/>
        </p:nvSpPr>
        <p:spPr>
          <a:xfrm>
            <a:off x="903257" y="4048872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4  —  Вы действуете, а не просто слушаете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4">
            <a:extLst>
              <a:ext uri="{FF2B5EF4-FFF2-40B4-BE49-F238E27FC236}">
                <a16:creationId xmlns:a16="http://schemas.microsoft.com/office/drawing/2014/main" id="{F80DA8F7-E673-9526-633D-ED127CB68479}"/>
              </a:ext>
            </a:extLst>
          </p:cNvPr>
          <p:cNvSpPr/>
          <p:nvPr/>
        </p:nvSpPr>
        <p:spPr>
          <a:xfrm>
            <a:off x="7304057" y="4048872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5">
            <a:extLst>
              <a:ext uri="{FF2B5EF4-FFF2-40B4-BE49-F238E27FC236}">
                <a16:creationId xmlns:a16="http://schemas.microsoft.com/office/drawing/2014/main" id="{9E8A5B52-2500-9AE7-D550-A8D744D3FBC9}"/>
              </a:ext>
            </a:extLst>
          </p:cNvPr>
          <p:cNvSpPr/>
          <p:nvPr/>
        </p:nvSpPr>
        <p:spPr>
          <a:xfrm>
            <a:off x="8767097" y="4048872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36">
            <a:extLst>
              <a:ext uri="{FF2B5EF4-FFF2-40B4-BE49-F238E27FC236}">
                <a16:creationId xmlns:a16="http://schemas.microsoft.com/office/drawing/2014/main" id="{248EF42A-BCFB-EA06-F378-30D15083D81F}"/>
              </a:ext>
            </a:extLst>
          </p:cNvPr>
          <p:cNvSpPr/>
          <p:nvPr/>
        </p:nvSpPr>
        <p:spPr>
          <a:xfrm>
            <a:off x="10230137" y="4048872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37">
            <a:extLst>
              <a:ext uri="{FF2B5EF4-FFF2-40B4-BE49-F238E27FC236}">
                <a16:creationId xmlns:a16="http://schemas.microsoft.com/office/drawing/2014/main" id="{7790F8F6-1518-D6D8-EA99-4310FC7AEFCA}"/>
              </a:ext>
            </a:extLst>
          </p:cNvPr>
          <p:cNvSpPr/>
          <p:nvPr/>
        </p:nvSpPr>
        <p:spPr>
          <a:xfrm>
            <a:off x="720377" y="4408536"/>
            <a:ext cx="1121664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38">
            <a:extLst>
              <a:ext uri="{FF2B5EF4-FFF2-40B4-BE49-F238E27FC236}">
                <a16:creationId xmlns:a16="http://schemas.microsoft.com/office/drawing/2014/main" id="{B9AF37A8-6727-DEEC-BB81-DB448B1DC762}"/>
              </a:ext>
            </a:extLst>
          </p:cNvPr>
          <p:cNvSpPr/>
          <p:nvPr/>
        </p:nvSpPr>
        <p:spPr>
          <a:xfrm>
            <a:off x="903257" y="4408536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5  —  Вы учитесь вместе с коллегами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39">
            <a:extLst>
              <a:ext uri="{FF2B5EF4-FFF2-40B4-BE49-F238E27FC236}">
                <a16:creationId xmlns:a16="http://schemas.microsoft.com/office/drawing/2014/main" id="{4CBF68CC-97EE-CFD0-A6D5-DA9B9DFBD8F0}"/>
              </a:ext>
            </a:extLst>
          </p:cNvPr>
          <p:cNvSpPr/>
          <p:nvPr/>
        </p:nvSpPr>
        <p:spPr>
          <a:xfrm>
            <a:off x="7304057" y="4408536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40">
            <a:extLst>
              <a:ext uri="{FF2B5EF4-FFF2-40B4-BE49-F238E27FC236}">
                <a16:creationId xmlns:a16="http://schemas.microsoft.com/office/drawing/2014/main" id="{6D211E04-0020-F788-2E5F-270CE156638D}"/>
              </a:ext>
            </a:extLst>
          </p:cNvPr>
          <p:cNvSpPr/>
          <p:nvPr/>
        </p:nvSpPr>
        <p:spPr>
          <a:xfrm>
            <a:off x="8767097" y="4408536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41">
            <a:extLst>
              <a:ext uri="{FF2B5EF4-FFF2-40B4-BE49-F238E27FC236}">
                <a16:creationId xmlns:a16="http://schemas.microsoft.com/office/drawing/2014/main" id="{3BEE84F7-E2DE-F548-9A20-9F0D46B7A84C}"/>
              </a:ext>
            </a:extLst>
          </p:cNvPr>
          <p:cNvSpPr/>
          <p:nvPr/>
        </p:nvSpPr>
        <p:spPr>
          <a:xfrm>
            <a:off x="10230137" y="4408536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42">
            <a:extLst>
              <a:ext uri="{FF2B5EF4-FFF2-40B4-BE49-F238E27FC236}">
                <a16:creationId xmlns:a16="http://schemas.microsoft.com/office/drawing/2014/main" id="{5C4EB053-1F00-BE0A-1EE3-502571532D70}"/>
              </a:ext>
            </a:extLst>
          </p:cNvPr>
          <p:cNvSpPr/>
          <p:nvPr/>
        </p:nvSpPr>
        <p:spPr>
          <a:xfrm>
            <a:off x="720377" y="4768200"/>
            <a:ext cx="1121664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43">
            <a:extLst>
              <a:ext uri="{FF2B5EF4-FFF2-40B4-BE49-F238E27FC236}">
                <a16:creationId xmlns:a16="http://schemas.microsoft.com/office/drawing/2014/main" id="{08B94C61-A15D-D127-41B2-DBB1FA87483B}"/>
              </a:ext>
            </a:extLst>
          </p:cNvPr>
          <p:cNvSpPr/>
          <p:nvPr/>
        </p:nvSpPr>
        <p:spPr>
          <a:xfrm>
            <a:off x="903257" y="4768200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6  —  Это касается ваших студентов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44">
            <a:extLst>
              <a:ext uri="{FF2B5EF4-FFF2-40B4-BE49-F238E27FC236}">
                <a16:creationId xmlns:a16="http://schemas.microsoft.com/office/drawing/2014/main" id="{1919F8D4-6379-061A-BBD1-07C48B22F6CA}"/>
              </a:ext>
            </a:extLst>
          </p:cNvPr>
          <p:cNvSpPr/>
          <p:nvPr/>
        </p:nvSpPr>
        <p:spPr>
          <a:xfrm>
            <a:off x="7304057" y="4768200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45">
            <a:extLst>
              <a:ext uri="{FF2B5EF4-FFF2-40B4-BE49-F238E27FC236}">
                <a16:creationId xmlns:a16="http://schemas.microsoft.com/office/drawing/2014/main" id="{EDDF8B59-A989-4EAF-3285-BC096ACB52E3}"/>
              </a:ext>
            </a:extLst>
          </p:cNvPr>
          <p:cNvSpPr/>
          <p:nvPr/>
        </p:nvSpPr>
        <p:spPr>
          <a:xfrm>
            <a:off x="8767097" y="4768200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46">
            <a:extLst>
              <a:ext uri="{FF2B5EF4-FFF2-40B4-BE49-F238E27FC236}">
                <a16:creationId xmlns:a16="http://schemas.microsoft.com/office/drawing/2014/main" id="{F366A5CF-FFBE-A048-E4F9-E28437C3252C}"/>
              </a:ext>
            </a:extLst>
          </p:cNvPr>
          <p:cNvSpPr/>
          <p:nvPr/>
        </p:nvSpPr>
        <p:spPr>
          <a:xfrm>
            <a:off x="10230137" y="4768200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47">
            <a:extLst>
              <a:ext uri="{FF2B5EF4-FFF2-40B4-BE49-F238E27FC236}">
                <a16:creationId xmlns:a16="http://schemas.microsoft.com/office/drawing/2014/main" id="{7F5A0A95-E104-0214-A7BF-41139F2BA776}"/>
              </a:ext>
            </a:extLst>
          </p:cNvPr>
          <p:cNvSpPr/>
          <p:nvPr/>
        </p:nvSpPr>
        <p:spPr>
          <a:xfrm>
            <a:off x="720377" y="5127864"/>
            <a:ext cx="1121664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48">
            <a:extLst>
              <a:ext uri="{FF2B5EF4-FFF2-40B4-BE49-F238E27FC236}">
                <a16:creationId xmlns:a16="http://schemas.microsoft.com/office/drawing/2014/main" id="{2385C14F-2453-D00E-81E1-26B2C18477CD}"/>
              </a:ext>
            </a:extLst>
          </p:cNvPr>
          <p:cNvSpPr/>
          <p:nvPr/>
        </p:nvSpPr>
        <p:spPr>
          <a:xfrm>
            <a:off x="903257" y="5127864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7  —  Ваше руководство поддерживает это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49">
            <a:extLst>
              <a:ext uri="{FF2B5EF4-FFF2-40B4-BE49-F238E27FC236}">
                <a16:creationId xmlns:a16="http://schemas.microsoft.com/office/drawing/2014/main" id="{8B0DADCD-C770-54A1-534A-45DE76282A51}"/>
              </a:ext>
            </a:extLst>
          </p:cNvPr>
          <p:cNvSpPr/>
          <p:nvPr/>
        </p:nvSpPr>
        <p:spPr>
          <a:xfrm>
            <a:off x="7304057" y="5127864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0">
            <a:extLst>
              <a:ext uri="{FF2B5EF4-FFF2-40B4-BE49-F238E27FC236}">
                <a16:creationId xmlns:a16="http://schemas.microsoft.com/office/drawing/2014/main" id="{2E266D81-90C9-77D2-8E4D-D1688C7B5C10}"/>
              </a:ext>
            </a:extLst>
          </p:cNvPr>
          <p:cNvSpPr/>
          <p:nvPr/>
        </p:nvSpPr>
        <p:spPr>
          <a:xfrm>
            <a:off x="8767097" y="5127864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1">
            <a:extLst>
              <a:ext uri="{FF2B5EF4-FFF2-40B4-BE49-F238E27FC236}">
                <a16:creationId xmlns:a16="http://schemas.microsoft.com/office/drawing/2014/main" id="{163280C2-6BFA-870D-9E67-688059102027}"/>
              </a:ext>
            </a:extLst>
          </p:cNvPr>
          <p:cNvSpPr/>
          <p:nvPr/>
        </p:nvSpPr>
        <p:spPr>
          <a:xfrm>
            <a:off x="10230137" y="5127864"/>
            <a:ext cx="1341120" cy="34137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2">
            <a:extLst>
              <a:ext uri="{FF2B5EF4-FFF2-40B4-BE49-F238E27FC236}">
                <a16:creationId xmlns:a16="http://schemas.microsoft.com/office/drawing/2014/main" id="{ACAA359D-62EC-F20E-59A1-9FA76FA3AA86}"/>
              </a:ext>
            </a:extLst>
          </p:cNvPr>
          <p:cNvSpPr/>
          <p:nvPr/>
        </p:nvSpPr>
        <p:spPr>
          <a:xfrm>
            <a:off x="720377" y="5487528"/>
            <a:ext cx="1121664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53">
            <a:extLst>
              <a:ext uri="{FF2B5EF4-FFF2-40B4-BE49-F238E27FC236}">
                <a16:creationId xmlns:a16="http://schemas.microsoft.com/office/drawing/2014/main" id="{F80A8A37-3D57-376B-195B-881981889B23}"/>
              </a:ext>
            </a:extLst>
          </p:cNvPr>
          <p:cNvSpPr/>
          <p:nvPr/>
        </p:nvSpPr>
        <p:spPr>
          <a:xfrm>
            <a:off x="903257" y="5487528"/>
            <a:ext cx="62179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8  —  Основано на том, что работает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54">
            <a:extLst>
              <a:ext uri="{FF2B5EF4-FFF2-40B4-BE49-F238E27FC236}">
                <a16:creationId xmlns:a16="http://schemas.microsoft.com/office/drawing/2014/main" id="{BEA70DDD-0D83-F03A-3DB9-74B15D268DD1}"/>
              </a:ext>
            </a:extLst>
          </p:cNvPr>
          <p:cNvSpPr/>
          <p:nvPr/>
        </p:nvSpPr>
        <p:spPr>
          <a:xfrm>
            <a:off x="7304057" y="5487528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5">
            <a:extLst>
              <a:ext uri="{FF2B5EF4-FFF2-40B4-BE49-F238E27FC236}">
                <a16:creationId xmlns:a16="http://schemas.microsoft.com/office/drawing/2014/main" id="{81BB4C01-6E1A-B94A-A6FD-C889F10B4537}"/>
              </a:ext>
            </a:extLst>
          </p:cNvPr>
          <p:cNvSpPr/>
          <p:nvPr/>
        </p:nvSpPr>
        <p:spPr>
          <a:xfrm>
            <a:off x="8767097" y="5487528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hape 56">
            <a:extLst>
              <a:ext uri="{FF2B5EF4-FFF2-40B4-BE49-F238E27FC236}">
                <a16:creationId xmlns:a16="http://schemas.microsoft.com/office/drawing/2014/main" id="{0C565CF2-3016-219E-A97A-E75C8EFE70B8}"/>
              </a:ext>
            </a:extLst>
          </p:cNvPr>
          <p:cNvSpPr/>
          <p:nvPr/>
        </p:nvSpPr>
        <p:spPr>
          <a:xfrm>
            <a:off x="10230137" y="5487528"/>
            <a:ext cx="1341120" cy="34137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hape 57">
            <a:extLst>
              <a:ext uri="{FF2B5EF4-FFF2-40B4-BE49-F238E27FC236}">
                <a16:creationId xmlns:a16="http://schemas.microsoft.com/office/drawing/2014/main" id="{3FE9C4AD-2E4F-251F-57E1-83E562ED521D}"/>
              </a:ext>
            </a:extLst>
          </p:cNvPr>
          <p:cNvSpPr/>
          <p:nvPr/>
        </p:nvSpPr>
        <p:spPr>
          <a:xfrm>
            <a:off x="720377" y="5908152"/>
            <a:ext cx="11216640" cy="268224"/>
          </a:xfrm>
          <a:prstGeom prst="rect">
            <a:avLst/>
          </a:prstGeom>
          <a:solidFill>
            <a:srgbClr val="16303A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58">
            <a:extLst>
              <a:ext uri="{FF2B5EF4-FFF2-40B4-BE49-F238E27FC236}">
                <a16:creationId xmlns:a16="http://schemas.microsoft.com/office/drawing/2014/main" id="{FB57D7E1-09E6-722B-0123-4E521C95CD92}"/>
              </a:ext>
            </a:extLst>
          </p:cNvPr>
          <p:cNvSpPr/>
          <p:nvPr/>
        </p:nvSpPr>
        <p:spPr>
          <a:xfrm>
            <a:off x="903257" y="5908152"/>
            <a:ext cx="109728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333" b="1" noProof="1">
                <a:solidFill>
                  <a:srgbClr val="E8940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После презентации</a:t>
            </a:r>
            <a:endParaRPr lang="ru-RU" sz="13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Shape 59">
            <a:extLst>
              <a:ext uri="{FF2B5EF4-FFF2-40B4-BE49-F238E27FC236}">
                <a16:creationId xmlns:a16="http://schemas.microsoft.com/office/drawing/2014/main" id="{896A914E-B582-3EEF-5EDA-273524A47CC9}"/>
              </a:ext>
            </a:extLst>
          </p:cNvPr>
          <p:cNvSpPr/>
          <p:nvPr/>
        </p:nvSpPr>
        <p:spPr>
          <a:xfrm>
            <a:off x="720377" y="6176376"/>
            <a:ext cx="11216640" cy="243840"/>
          </a:xfrm>
          <a:prstGeom prst="rect">
            <a:avLst/>
          </a:prstGeom>
          <a:solidFill>
            <a:srgbClr val="FDF3DC"/>
          </a:solidFill>
          <a:ln w="508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60">
            <a:extLst>
              <a:ext uri="{FF2B5EF4-FFF2-40B4-BE49-F238E27FC236}">
                <a16:creationId xmlns:a16="http://schemas.microsoft.com/office/drawing/2014/main" id="{CDD2561C-ED4E-59B7-E314-5E32FFF3D112}"/>
              </a:ext>
            </a:extLst>
          </p:cNvPr>
          <p:cNvSpPr/>
          <p:nvPr/>
        </p:nvSpPr>
        <p:spPr>
          <a:xfrm>
            <a:off x="903257" y="6176376"/>
            <a:ext cx="109728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Одно, что в этом кейсе сделано особенно хорошо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Shape 61">
            <a:extLst>
              <a:ext uri="{FF2B5EF4-FFF2-40B4-BE49-F238E27FC236}">
                <a16:creationId xmlns:a16="http://schemas.microsoft.com/office/drawing/2014/main" id="{406C5134-0A59-AC37-1D4F-C8EF4437AA71}"/>
              </a:ext>
            </a:extLst>
          </p:cNvPr>
          <p:cNvSpPr/>
          <p:nvPr/>
        </p:nvSpPr>
        <p:spPr>
          <a:xfrm>
            <a:off x="720377" y="6444600"/>
            <a:ext cx="11216640" cy="243840"/>
          </a:xfrm>
          <a:prstGeom prst="rect">
            <a:avLst/>
          </a:prstGeom>
          <a:solidFill>
            <a:srgbClr val="FFFFFF"/>
          </a:solidFill>
          <a:ln w="508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62">
            <a:extLst>
              <a:ext uri="{FF2B5EF4-FFF2-40B4-BE49-F238E27FC236}">
                <a16:creationId xmlns:a16="http://schemas.microsoft.com/office/drawing/2014/main" id="{F60D9166-A7B4-C8F8-E830-6E3E83788EF6}"/>
              </a:ext>
            </a:extLst>
          </p:cNvPr>
          <p:cNvSpPr/>
          <p:nvPr/>
        </p:nvSpPr>
        <p:spPr>
          <a:xfrm>
            <a:off x="903257" y="6444600"/>
            <a:ext cx="109728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2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Один вопрос, который этот кейс поднимает применительно к вашему контексту</a:t>
            </a:r>
            <a:endParaRPr lang="ru-RU" sz="12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676AA900-87BC-09D9-A0D4-7D60036408CC}"/>
              </a:ext>
            </a:extLst>
          </p:cNvPr>
          <p:cNvSpPr/>
          <p:nvPr/>
        </p:nvSpPr>
        <p:spPr>
          <a:xfrm>
            <a:off x="487680" y="1235584"/>
            <a:ext cx="11216640" cy="1889760"/>
          </a:xfrm>
          <a:prstGeom prst="rect">
            <a:avLst/>
          </a:prstGeom>
          <a:solidFill>
            <a:schemeClr val="bg1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3271B3F-8B99-57A5-9AB3-9357D4BB910A}"/>
              </a:ext>
            </a:extLst>
          </p:cNvPr>
          <p:cNvSpPr/>
          <p:nvPr/>
        </p:nvSpPr>
        <p:spPr>
          <a:xfrm>
            <a:off x="731520" y="1235584"/>
            <a:ext cx="10850880" cy="1889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000" i="1" noProof="1"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Этим утром вы сопоставили своё профессиональное развитие с индикаторами качества. Сегодня во второй половине дня вы будете использовать те же индикаторы для рассмотрения трёх реальных программ из региона — представленных коллегами, имеющими непосредственный опыт их разработки и реализации. индикаторы — это ваш инструмент, а не вердикт. Ваша задача — замечать, а не судить.</a:t>
            </a:r>
            <a:endParaRPr lang="ru-RU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2FF93A87-5AD7-846B-EFF3-27D4F01D9CE8}"/>
              </a:ext>
            </a:extLst>
          </p:cNvPr>
          <p:cNvSpPr/>
          <p:nvPr/>
        </p:nvSpPr>
        <p:spPr>
          <a:xfrm>
            <a:off x="487680" y="3271648"/>
            <a:ext cx="11216640" cy="87782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84BB8F4-EE61-75E1-0DE6-BB73F48146C4}"/>
              </a:ext>
            </a:extLst>
          </p:cNvPr>
          <p:cNvSpPr/>
          <p:nvPr/>
        </p:nvSpPr>
        <p:spPr>
          <a:xfrm>
            <a:off x="633984" y="3478912"/>
            <a:ext cx="463296" cy="46329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A7038061-20EE-A983-52E5-CDF3070DEBF0}"/>
              </a:ext>
            </a:extLst>
          </p:cNvPr>
          <p:cNvSpPr/>
          <p:nvPr/>
        </p:nvSpPr>
        <p:spPr>
          <a:xfrm>
            <a:off x="633984" y="3478912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1B551918-19BB-7BF2-599A-E5FACBF0F604}"/>
              </a:ext>
            </a:extLst>
          </p:cNvPr>
          <p:cNvSpPr/>
          <p:nvPr/>
        </p:nvSpPr>
        <p:spPr>
          <a:xfrm>
            <a:off x="1316736" y="3393568"/>
            <a:ext cx="101803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Всё, что вы наблюдаете, заносится в ваш шаблон и остаётся за вашим столом. Паттерны, которые мы из этого выводим, размещаются на стене без имён.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6444ADB-59DF-F83E-8143-4B2F4E0ACA14}"/>
              </a:ext>
            </a:extLst>
          </p:cNvPr>
          <p:cNvSpPr/>
          <p:nvPr/>
        </p:nvSpPr>
        <p:spPr>
          <a:xfrm>
            <a:off x="487680" y="4271392"/>
            <a:ext cx="11216640" cy="877824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AB65B229-A9A8-D970-C6EF-E5A4C96F772F}"/>
              </a:ext>
            </a:extLst>
          </p:cNvPr>
          <p:cNvSpPr/>
          <p:nvPr/>
        </p:nvSpPr>
        <p:spPr>
          <a:xfrm>
            <a:off x="633984" y="4478656"/>
            <a:ext cx="463296" cy="46329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4E992985-39E8-C9BB-F5F1-2C09DA17092E}"/>
              </a:ext>
            </a:extLst>
          </p:cNvPr>
          <p:cNvSpPr/>
          <p:nvPr/>
        </p:nvSpPr>
        <p:spPr>
          <a:xfrm>
            <a:off x="633984" y="4478656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352BB38A-A2A8-F316-E720-5E5A34A8BE94}"/>
              </a:ext>
            </a:extLst>
          </p:cNvPr>
          <p:cNvSpPr/>
          <p:nvPr/>
        </p:nvSpPr>
        <p:spPr>
          <a:xfrm>
            <a:off x="1316736" y="4393312"/>
            <a:ext cx="101803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Наши презентующие заранее ознакомились с этими индикаторами и шаблоном. Они знают, на что вы будете обращать внимание. Мы все работаем с одной рамкой.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44AB2C87-8B55-A4A9-26C0-3F7434626E47}"/>
              </a:ext>
            </a:extLst>
          </p:cNvPr>
          <p:cNvSpPr/>
          <p:nvPr/>
        </p:nvSpPr>
        <p:spPr>
          <a:xfrm>
            <a:off x="487680" y="5271136"/>
            <a:ext cx="11216640" cy="877824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1C4D822A-D0E3-DE5D-2CBC-1B1DF5AD8E9C}"/>
              </a:ext>
            </a:extLst>
          </p:cNvPr>
          <p:cNvSpPr/>
          <p:nvPr/>
        </p:nvSpPr>
        <p:spPr>
          <a:xfrm>
            <a:off x="633984" y="5478400"/>
            <a:ext cx="463296" cy="46329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2477FA35-2595-5BB9-B6FF-83A7A2C270BC}"/>
              </a:ext>
            </a:extLst>
          </p:cNvPr>
          <p:cNvSpPr/>
          <p:nvPr/>
        </p:nvSpPr>
        <p:spPr>
          <a:xfrm>
            <a:off x="633984" y="5478400"/>
            <a:ext cx="463296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66CCD2F-17FD-2561-2EA7-49314F8A8D0A}"/>
              </a:ext>
            </a:extLst>
          </p:cNvPr>
          <p:cNvSpPr/>
          <p:nvPr/>
        </p:nvSpPr>
        <p:spPr>
          <a:xfrm>
            <a:off x="1316736" y="5393056"/>
            <a:ext cx="101803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Шаблон просит вас отметить, на какую группу педагогов нацелена каждая программа — общее образование, ПОО или смешанная. Это часть того, что вы анализируете, а не случайная деталь.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E68E32B4-9164-9B19-6187-75E98CAF2834}"/>
              </a:ext>
            </a:extLst>
          </p:cNvPr>
          <p:cNvSpPr/>
          <p:nvPr/>
        </p:nvSpPr>
        <p:spPr>
          <a:xfrm>
            <a:off x="487680" y="6317537"/>
            <a:ext cx="11216640" cy="414528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634E3982-0100-633D-EF34-0E5351B0CC74}"/>
              </a:ext>
            </a:extLst>
          </p:cNvPr>
          <p:cNvSpPr/>
          <p:nvPr/>
        </p:nvSpPr>
        <p:spPr>
          <a:xfrm>
            <a:off x="487680" y="6317537"/>
            <a:ext cx="1121664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2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3.2 — использование рефлексии для понимания того, как вы учитесь. Шаблон структурирует наблюдение в режиме реального времени по рамке, сформированной на протяжении всего дня.</a:t>
            </a:r>
            <a:endParaRPr lang="ru-RU" sz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44B923-6BA5-E688-1C3B-A126CE58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38" y="254324"/>
            <a:ext cx="11719716" cy="1080120"/>
          </a:xfrm>
        </p:spPr>
        <p:txBody>
          <a:bodyPr>
            <a:normAutofit/>
          </a:bodyPr>
          <a:lstStyle/>
          <a:p>
            <a:r>
              <a:rPr lang="ru-RU" noProof="1"/>
              <a:t>Введение в сессию</a:t>
            </a:r>
          </a:p>
        </p:txBody>
      </p:sp>
    </p:spTree>
    <p:extLst>
      <p:ext uri="{BB962C8B-B14F-4D97-AF65-F5344CB8AC3E}">
        <p14:creationId xmlns:p14="http://schemas.microsoft.com/office/powerpoint/2010/main" val="327783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>
            <a:extLst>
              <a:ext uri="{FF2B5EF4-FFF2-40B4-BE49-F238E27FC236}">
                <a16:creationId xmlns:a16="http://schemas.microsoft.com/office/drawing/2014/main" id="{07138945-36B0-1B08-FF99-D8D3B5787305}"/>
              </a:ext>
            </a:extLst>
          </p:cNvPr>
          <p:cNvSpPr/>
          <p:nvPr/>
        </p:nvSpPr>
        <p:spPr>
          <a:xfrm>
            <a:off x="621792" y="1545626"/>
            <a:ext cx="1645920" cy="134112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6B7533A-B1E2-9404-DF05-92B9378CEF2C}"/>
              </a:ext>
            </a:extLst>
          </p:cNvPr>
          <p:cNvSpPr/>
          <p:nvPr/>
        </p:nvSpPr>
        <p:spPr>
          <a:xfrm>
            <a:off x="621792" y="1545626"/>
            <a:ext cx="164592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Презентация 1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6BC4616-B832-A083-26A6-E4465BCDF884}"/>
              </a:ext>
            </a:extLst>
          </p:cNvPr>
          <p:cNvSpPr/>
          <p:nvPr/>
        </p:nvSpPr>
        <p:spPr>
          <a:xfrm>
            <a:off x="2535936" y="1545626"/>
            <a:ext cx="1645920" cy="670560"/>
          </a:xfrm>
          <a:prstGeom prst="rect">
            <a:avLst/>
          </a:prstGeom>
          <a:solidFill>
            <a:srgbClr val="5C7A84"/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6B88610-1C72-703A-889B-847054DD5D54}"/>
              </a:ext>
            </a:extLst>
          </p:cNvPr>
          <p:cNvSpPr/>
          <p:nvPr/>
        </p:nvSpPr>
        <p:spPr>
          <a:xfrm>
            <a:off x="2535936" y="1545626"/>
            <a:ext cx="16459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6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Заполняем шаблон (молча)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4324093-A547-6DE8-7135-5D51B2EFA115}"/>
              </a:ext>
            </a:extLst>
          </p:cNvPr>
          <p:cNvSpPr/>
          <p:nvPr/>
        </p:nvSpPr>
        <p:spPr>
          <a:xfrm>
            <a:off x="4450080" y="1545626"/>
            <a:ext cx="1645920" cy="134112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462EA66-E35B-DCF9-DAC0-4C0E59F6A5AC}"/>
              </a:ext>
            </a:extLst>
          </p:cNvPr>
          <p:cNvSpPr/>
          <p:nvPr/>
        </p:nvSpPr>
        <p:spPr>
          <a:xfrm>
            <a:off x="4450080" y="1545626"/>
            <a:ext cx="164592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Презентация 2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2790E98-847D-2DE9-0F0F-04A72530476F}"/>
              </a:ext>
            </a:extLst>
          </p:cNvPr>
          <p:cNvSpPr/>
          <p:nvPr/>
        </p:nvSpPr>
        <p:spPr>
          <a:xfrm>
            <a:off x="6364224" y="1545626"/>
            <a:ext cx="1645920" cy="670560"/>
          </a:xfrm>
          <a:prstGeom prst="rect">
            <a:avLst/>
          </a:prstGeom>
          <a:solidFill>
            <a:srgbClr val="5C7A84"/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AA385B0D-2105-39FE-BEDB-F3CFA411FB79}"/>
              </a:ext>
            </a:extLst>
          </p:cNvPr>
          <p:cNvSpPr/>
          <p:nvPr/>
        </p:nvSpPr>
        <p:spPr>
          <a:xfrm>
            <a:off x="6364224" y="1545626"/>
            <a:ext cx="16459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 algn="ctr">
              <a:defRPr/>
            </a:pPr>
            <a:r>
              <a:rPr lang="ru-RU" sz="16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Заполняем шаблон (молча)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08D453C7-4093-FC78-4C77-70AA91CCE47A}"/>
              </a:ext>
            </a:extLst>
          </p:cNvPr>
          <p:cNvSpPr/>
          <p:nvPr/>
        </p:nvSpPr>
        <p:spPr>
          <a:xfrm>
            <a:off x="8278368" y="1545626"/>
            <a:ext cx="1645920" cy="1341120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21707604-E925-565C-D40E-378858013F11}"/>
              </a:ext>
            </a:extLst>
          </p:cNvPr>
          <p:cNvSpPr/>
          <p:nvPr/>
        </p:nvSpPr>
        <p:spPr>
          <a:xfrm>
            <a:off x="8278368" y="1545626"/>
            <a:ext cx="1645920" cy="1341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Презентация 3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D2629DCD-76E1-8DEC-DA83-E43D7154D594}"/>
              </a:ext>
            </a:extLst>
          </p:cNvPr>
          <p:cNvSpPr/>
          <p:nvPr/>
        </p:nvSpPr>
        <p:spPr>
          <a:xfrm>
            <a:off x="10192512" y="1545626"/>
            <a:ext cx="1645920" cy="670560"/>
          </a:xfrm>
          <a:prstGeom prst="rect">
            <a:avLst/>
          </a:prstGeom>
          <a:solidFill>
            <a:srgbClr val="5C7A84"/>
          </a:solidFill>
          <a:ln w="12700">
            <a:solidFill>
              <a:srgbClr val="5C7A84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742412BD-66B0-32F6-6A33-327D072B5C26}"/>
              </a:ext>
            </a:extLst>
          </p:cNvPr>
          <p:cNvSpPr/>
          <p:nvPr/>
        </p:nvSpPr>
        <p:spPr>
          <a:xfrm>
            <a:off x="10192512" y="1545626"/>
            <a:ext cx="164592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lvl="0" algn="ctr">
              <a:defRPr/>
            </a:pPr>
            <a:r>
              <a:rPr lang="ru-RU" sz="1600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Заполняем шаблон (молча)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F68178FB-CF16-0D8B-EC85-32A3761D9847}"/>
              </a:ext>
            </a:extLst>
          </p:cNvPr>
          <p:cNvSpPr/>
          <p:nvPr/>
        </p:nvSpPr>
        <p:spPr>
          <a:xfrm>
            <a:off x="597408" y="3069626"/>
            <a:ext cx="11094720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Каждый презентующий отвечает на четыре вопроса ровно за 15 минут:</a:t>
            </a:r>
            <a:endParaRPr lang="ru-RU" sz="1733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30D3F258-E0AB-3183-6A3E-6827A43C537A}"/>
              </a:ext>
            </a:extLst>
          </p:cNvPr>
          <p:cNvSpPr/>
          <p:nvPr/>
        </p:nvSpPr>
        <p:spPr>
          <a:xfrm>
            <a:off x="597408" y="3618266"/>
            <a:ext cx="1121664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F8E83CBF-0704-8961-7B4F-3A6B8B2282AE}"/>
              </a:ext>
            </a:extLst>
          </p:cNvPr>
          <p:cNvSpPr/>
          <p:nvPr/>
        </p:nvSpPr>
        <p:spPr>
          <a:xfrm>
            <a:off x="743712" y="3703610"/>
            <a:ext cx="402336" cy="40233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E1502CFB-23DC-AD61-6D4E-FC1BB29B1BF6}"/>
              </a:ext>
            </a:extLst>
          </p:cNvPr>
          <p:cNvSpPr/>
          <p:nvPr/>
        </p:nvSpPr>
        <p:spPr>
          <a:xfrm>
            <a:off x="743712" y="370361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0FE33567-8703-B41E-8329-E4CFAC38E6AF}"/>
              </a:ext>
            </a:extLst>
          </p:cNvPr>
          <p:cNvSpPr/>
          <p:nvPr/>
        </p:nvSpPr>
        <p:spPr>
          <a:xfrm>
            <a:off x="1328928" y="3691418"/>
            <a:ext cx="101803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Чего пытается достичь эта программа профессионального развития педагогов — для педагогов и в конечном итоге для обучающихся?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D97BC134-8F82-6BC2-77F8-47430C766197}"/>
              </a:ext>
            </a:extLst>
          </p:cNvPr>
          <p:cNvSpPr/>
          <p:nvPr/>
        </p:nvSpPr>
        <p:spPr>
          <a:xfrm>
            <a:off x="597408" y="4288826"/>
            <a:ext cx="1121664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C58C908C-CECF-DD2E-ECFE-AE8E8495ACE9}"/>
              </a:ext>
            </a:extLst>
          </p:cNvPr>
          <p:cNvSpPr/>
          <p:nvPr/>
        </p:nvSpPr>
        <p:spPr>
          <a:xfrm>
            <a:off x="743712" y="4374170"/>
            <a:ext cx="402336" cy="40233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236EEA41-34B8-63A2-E3EC-71FA7CF28095}"/>
              </a:ext>
            </a:extLst>
          </p:cNvPr>
          <p:cNvSpPr/>
          <p:nvPr/>
        </p:nvSpPr>
        <p:spPr>
          <a:xfrm>
            <a:off x="743712" y="437417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94148835-7367-7B09-5973-5ABEF9166CDC}"/>
              </a:ext>
            </a:extLst>
          </p:cNvPr>
          <p:cNvSpPr/>
          <p:nvPr/>
        </p:nvSpPr>
        <p:spPr>
          <a:xfrm>
            <a:off x="1328928" y="4361978"/>
            <a:ext cx="101803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 она разработана и реализуется — что на самом деле переживает участник?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00AA1675-2CE2-914D-9D03-A127C08122A3}"/>
              </a:ext>
            </a:extLst>
          </p:cNvPr>
          <p:cNvSpPr/>
          <p:nvPr/>
        </p:nvSpPr>
        <p:spPr>
          <a:xfrm>
            <a:off x="597408" y="4959386"/>
            <a:ext cx="11216640" cy="585216"/>
          </a:xfrm>
          <a:prstGeom prst="rect">
            <a:avLst/>
          </a:prstGeom>
          <a:solidFill>
            <a:srgbClr val="FFFFFF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8451636D-BB8E-90D7-BB6D-E9B797C3B7B3}"/>
              </a:ext>
            </a:extLst>
          </p:cNvPr>
          <p:cNvSpPr/>
          <p:nvPr/>
        </p:nvSpPr>
        <p:spPr>
          <a:xfrm>
            <a:off x="743712" y="5044730"/>
            <a:ext cx="402336" cy="40233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187A2585-4D11-A6D4-E738-BF5EC051CE90}"/>
              </a:ext>
            </a:extLst>
          </p:cNvPr>
          <p:cNvSpPr/>
          <p:nvPr/>
        </p:nvSpPr>
        <p:spPr>
          <a:xfrm>
            <a:off x="743712" y="504473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C70BACA3-1F36-329A-51D7-0AF697956806}"/>
              </a:ext>
            </a:extLst>
          </p:cNvPr>
          <p:cNvSpPr/>
          <p:nvPr/>
        </p:nvSpPr>
        <p:spPr>
          <a:xfrm>
            <a:off x="1328928" y="5032538"/>
            <a:ext cx="101803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Какие данные свидетельствуют о том, что она работает, или ещё не работает?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0D441802-345E-31CC-3E85-8A214B45AC9D}"/>
              </a:ext>
            </a:extLst>
          </p:cNvPr>
          <p:cNvSpPr/>
          <p:nvPr/>
        </p:nvSpPr>
        <p:spPr>
          <a:xfrm>
            <a:off x="597408" y="5629946"/>
            <a:ext cx="11216640" cy="585216"/>
          </a:xfrm>
          <a:prstGeom prst="rect">
            <a:avLst/>
          </a:prstGeom>
          <a:solidFill>
            <a:srgbClr val="D6F0F3"/>
          </a:solidFill>
          <a:ln w="5080">
            <a:solidFill>
              <a:srgbClr val="B2D8D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173D73E6-BE10-E5C8-2A5C-809CC8364363}"/>
              </a:ext>
            </a:extLst>
          </p:cNvPr>
          <p:cNvSpPr/>
          <p:nvPr/>
        </p:nvSpPr>
        <p:spPr>
          <a:xfrm>
            <a:off x="743712" y="5715290"/>
            <a:ext cx="402336" cy="402336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D27F89E6-DE34-7BCA-5ED8-B1761B39C204}"/>
              </a:ext>
            </a:extLst>
          </p:cNvPr>
          <p:cNvSpPr/>
          <p:nvPr/>
        </p:nvSpPr>
        <p:spPr>
          <a:xfrm>
            <a:off x="743712" y="571529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4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F86B9E1D-A632-5173-8677-133872E3DF18}"/>
              </a:ext>
            </a:extLst>
          </p:cNvPr>
          <p:cNvSpPr/>
          <p:nvPr/>
        </p:nvSpPr>
        <p:spPr>
          <a:xfrm>
            <a:off x="1328928" y="5703098"/>
            <a:ext cx="1018032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вы видите одну конкретную точку входа, где дизайн профессионального развития педагогов мог бы укрепить эту программу?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7FEBD-6180-F0FB-8FA4-FCBF074C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38" y="254324"/>
            <a:ext cx="11719716" cy="1080120"/>
          </a:xfrm>
        </p:spPr>
        <p:txBody>
          <a:bodyPr>
            <a:normAutofit/>
          </a:bodyPr>
          <a:lstStyle/>
          <a:p>
            <a:r>
              <a:rPr lang="ru-RU" noProof="1"/>
              <a:t>Три презентации с наблюдениями</a:t>
            </a:r>
          </a:p>
        </p:txBody>
      </p:sp>
    </p:spTree>
    <p:extLst>
      <p:ext uri="{BB962C8B-B14F-4D97-AF65-F5344CB8AC3E}">
        <p14:creationId xmlns:p14="http://schemas.microsoft.com/office/powerpoint/2010/main" val="1568927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2067-4177-A095-842C-7124DC9C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227372"/>
            <a:ext cx="10267144" cy="1080120"/>
          </a:xfrm>
        </p:spPr>
        <p:txBody>
          <a:bodyPr>
            <a:normAutofit/>
          </a:bodyPr>
          <a:lstStyle/>
          <a:p>
            <a:r>
              <a:rPr lang="ru-RU" noProof="1"/>
              <a:t>По мере того, как слушаете — отмечайте в своём шаблоне: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7FF9F77C-9D34-05C8-5203-EB76F647FBAB}"/>
              </a:ext>
            </a:extLst>
          </p:cNvPr>
          <p:cNvSpPr/>
          <p:nvPr/>
        </p:nvSpPr>
        <p:spPr>
          <a:xfrm>
            <a:off x="635317" y="150256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9796ABD9-375D-BB4D-1F54-6B8616B76F61}"/>
              </a:ext>
            </a:extLst>
          </p:cNvPr>
          <p:cNvSpPr/>
          <p:nvPr/>
        </p:nvSpPr>
        <p:spPr>
          <a:xfrm>
            <a:off x="818197" y="160010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1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9D65A1E0-9B27-6A2A-115A-D9058A563988}"/>
              </a:ext>
            </a:extLst>
          </p:cNvPr>
          <p:cNvSpPr/>
          <p:nvPr/>
        </p:nvSpPr>
        <p:spPr>
          <a:xfrm>
            <a:off x="818197" y="199024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с вашей реальной работой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D80EE8F8-B3D4-00AF-484C-DF9FC3A78CB3}"/>
              </a:ext>
            </a:extLst>
          </p:cNvPr>
          <p:cNvSpPr/>
          <p:nvPr/>
        </p:nvSpPr>
        <p:spPr>
          <a:xfrm>
            <a:off x="635317" y="278272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C67FBCFE-A0F5-30F6-E231-F057433E0718}"/>
              </a:ext>
            </a:extLst>
          </p:cNvPr>
          <p:cNvSpPr/>
          <p:nvPr/>
        </p:nvSpPr>
        <p:spPr>
          <a:xfrm>
            <a:off x="818197" y="288026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2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FD2CE0BF-AB50-E845-5BDE-BAE39920EEC1}"/>
              </a:ext>
            </a:extLst>
          </p:cNvPr>
          <p:cNvSpPr/>
          <p:nvPr/>
        </p:nvSpPr>
        <p:spPr>
          <a:xfrm>
            <a:off x="818197" y="327040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необходимо время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9">
            <a:extLst>
              <a:ext uri="{FF2B5EF4-FFF2-40B4-BE49-F238E27FC236}">
                <a16:creationId xmlns:a16="http://schemas.microsoft.com/office/drawing/2014/main" id="{6329F3F8-73F9-01FA-2208-2CE03A2A88AD}"/>
              </a:ext>
            </a:extLst>
          </p:cNvPr>
          <p:cNvSpPr/>
          <p:nvPr/>
        </p:nvSpPr>
        <p:spPr>
          <a:xfrm>
            <a:off x="635317" y="406288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1AA4EB5C-2B81-85AA-D34D-48789CBA7480}"/>
              </a:ext>
            </a:extLst>
          </p:cNvPr>
          <p:cNvSpPr/>
          <p:nvPr/>
        </p:nvSpPr>
        <p:spPr>
          <a:xfrm>
            <a:off x="818197" y="416042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3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B43EF2D4-A348-C29B-C080-6B2A366EF93E}"/>
              </a:ext>
            </a:extLst>
          </p:cNvPr>
          <p:cNvSpPr/>
          <p:nvPr/>
        </p:nvSpPr>
        <p:spPr>
          <a:xfrm>
            <a:off x="818197" y="455056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получаете возможность попробовать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2">
            <a:extLst>
              <a:ext uri="{FF2B5EF4-FFF2-40B4-BE49-F238E27FC236}">
                <a16:creationId xmlns:a16="http://schemas.microsoft.com/office/drawing/2014/main" id="{A71D1146-E476-5179-E0CC-9E592C0FCA3C}"/>
              </a:ext>
            </a:extLst>
          </p:cNvPr>
          <p:cNvSpPr/>
          <p:nvPr/>
        </p:nvSpPr>
        <p:spPr>
          <a:xfrm>
            <a:off x="635317" y="534304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D2A0F2D6-3AB1-F257-9C4C-98C04B799385}"/>
              </a:ext>
            </a:extLst>
          </p:cNvPr>
          <p:cNvSpPr/>
          <p:nvPr/>
        </p:nvSpPr>
        <p:spPr>
          <a:xfrm>
            <a:off x="818197" y="544058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4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0133CF04-B4FE-4860-9B6B-4E5206F9E974}"/>
              </a:ext>
            </a:extLst>
          </p:cNvPr>
          <p:cNvSpPr/>
          <p:nvPr/>
        </p:nvSpPr>
        <p:spPr>
          <a:xfrm>
            <a:off x="818197" y="583072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действуете, а не просто слушаете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5">
            <a:extLst>
              <a:ext uri="{FF2B5EF4-FFF2-40B4-BE49-F238E27FC236}">
                <a16:creationId xmlns:a16="http://schemas.microsoft.com/office/drawing/2014/main" id="{2ADBCEAA-4916-9151-C790-532A34DBF592}"/>
              </a:ext>
            </a:extLst>
          </p:cNvPr>
          <p:cNvSpPr/>
          <p:nvPr/>
        </p:nvSpPr>
        <p:spPr>
          <a:xfrm>
            <a:off x="6487477" y="150256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B5D2E50B-0A04-CFD6-D5E4-0A2DEF9E5EDC}"/>
              </a:ext>
            </a:extLst>
          </p:cNvPr>
          <p:cNvSpPr/>
          <p:nvPr/>
        </p:nvSpPr>
        <p:spPr>
          <a:xfrm>
            <a:off x="6670357" y="160010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5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F42E4459-3116-2DDE-5935-F45C78E41420}"/>
              </a:ext>
            </a:extLst>
          </p:cNvPr>
          <p:cNvSpPr/>
          <p:nvPr/>
        </p:nvSpPr>
        <p:spPr>
          <a:xfrm>
            <a:off x="6670357" y="199024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учитесь вместе с коллегами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8">
            <a:extLst>
              <a:ext uri="{FF2B5EF4-FFF2-40B4-BE49-F238E27FC236}">
                <a16:creationId xmlns:a16="http://schemas.microsoft.com/office/drawing/2014/main" id="{C66D758E-A49E-9774-53AC-F460DDEA0F61}"/>
              </a:ext>
            </a:extLst>
          </p:cNvPr>
          <p:cNvSpPr/>
          <p:nvPr/>
        </p:nvSpPr>
        <p:spPr>
          <a:xfrm>
            <a:off x="6487477" y="278272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9">
            <a:extLst>
              <a:ext uri="{FF2B5EF4-FFF2-40B4-BE49-F238E27FC236}">
                <a16:creationId xmlns:a16="http://schemas.microsoft.com/office/drawing/2014/main" id="{915A9723-32A6-A032-21BA-A5047EDFB567}"/>
              </a:ext>
            </a:extLst>
          </p:cNvPr>
          <p:cNvSpPr/>
          <p:nvPr/>
        </p:nvSpPr>
        <p:spPr>
          <a:xfrm>
            <a:off x="6670357" y="288026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6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8E7C55F7-4ED1-BC0E-F674-3FB8B10A95D1}"/>
              </a:ext>
            </a:extLst>
          </p:cNvPr>
          <p:cNvSpPr/>
          <p:nvPr/>
        </p:nvSpPr>
        <p:spPr>
          <a:xfrm>
            <a:off x="6670357" y="3270404"/>
            <a:ext cx="5059680" cy="548640"/>
          </a:xfrm>
          <a:prstGeom prst="rect">
            <a:avLst/>
          </a:prstGeom>
          <a:noFill/>
          <a:ln/>
        </p:spPr>
        <p:txBody>
          <a:bodyPr wrap="square" lIns="121920" tIns="60960" rIns="121920" bIns="60960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касается ваших студентов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1">
            <a:extLst>
              <a:ext uri="{FF2B5EF4-FFF2-40B4-BE49-F238E27FC236}">
                <a16:creationId xmlns:a16="http://schemas.microsoft.com/office/drawing/2014/main" id="{CA3576E3-BD1D-D13F-EAE1-D47CD8A14152}"/>
              </a:ext>
            </a:extLst>
          </p:cNvPr>
          <p:cNvSpPr/>
          <p:nvPr/>
        </p:nvSpPr>
        <p:spPr>
          <a:xfrm>
            <a:off x="6487477" y="406288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6E47BABC-E183-67B7-D4D8-3AC3E451DB94}"/>
              </a:ext>
            </a:extLst>
          </p:cNvPr>
          <p:cNvSpPr/>
          <p:nvPr/>
        </p:nvSpPr>
        <p:spPr>
          <a:xfrm>
            <a:off x="6670357" y="416042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7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3">
            <a:extLst>
              <a:ext uri="{FF2B5EF4-FFF2-40B4-BE49-F238E27FC236}">
                <a16:creationId xmlns:a16="http://schemas.microsoft.com/office/drawing/2014/main" id="{AB388F69-FCA3-8BE4-FF99-B22D950F22CB}"/>
              </a:ext>
            </a:extLst>
          </p:cNvPr>
          <p:cNvSpPr/>
          <p:nvPr/>
        </p:nvSpPr>
        <p:spPr>
          <a:xfrm>
            <a:off x="6670357" y="455056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руководство поддерживает это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4">
            <a:extLst>
              <a:ext uri="{FF2B5EF4-FFF2-40B4-BE49-F238E27FC236}">
                <a16:creationId xmlns:a16="http://schemas.microsoft.com/office/drawing/2014/main" id="{59B96037-5D52-2A78-E61D-45327E3ABA71}"/>
              </a:ext>
            </a:extLst>
          </p:cNvPr>
          <p:cNvSpPr/>
          <p:nvPr/>
        </p:nvSpPr>
        <p:spPr>
          <a:xfrm>
            <a:off x="6487477" y="5343044"/>
            <a:ext cx="5425440" cy="1121664"/>
          </a:xfrm>
          <a:prstGeom prst="rect">
            <a:avLst/>
          </a:prstGeom>
          <a:solidFill>
            <a:schemeClr val="accent2"/>
          </a:solidFill>
          <a:ln w="1016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DBA4CD7A-368A-59F5-62C9-DA4831CD7EAE}"/>
              </a:ext>
            </a:extLst>
          </p:cNvPr>
          <p:cNvSpPr/>
          <p:nvPr/>
        </p:nvSpPr>
        <p:spPr>
          <a:xfrm>
            <a:off x="6670357" y="5440580"/>
            <a:ext cx="103632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ИК 8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521AAAB6-D267-D808-47AE-44342DAD27CD}"/>
              </a:ext>
            </a:extLst>
          </p:cNvPr>
          <p:cNvSpPr/>
          <p:nvPr/>
        </p:nvSpPr>
        <p:spPr>
          <a:xfrm>
            <a:off x="6670357" y="5830724"/>
            <a:ext cx="50596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867" b="1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Основано на том, что работает</a:t>
            </a:r>
            <a:endParaRPr lang="ru-RU" sz="18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9E614CC5-9A03-E64E-D380-24A391B92871}"/>
              </a:ext>
            </a:extLst>
          </p:cNvPr>
          <p:cNvSpPr/>
          <p:nvPr/>
        </p:nvSpPr>
        <p:spPr>
          <a:xfrm>
            <a:off x="644845" y="6464708"/>
            <a:ext cx="1097280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Отметьте каждый индикатор:  ✓ Явно присутствует    ~  Частично присутствует / не уверен    —  Отсутствует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F78E2E-3B0B-86CD-F0DF-81D72E1D4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59</a:t>
            </a:fld>
            <a:endParaRPr lang="ru-RU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5DCD4-CFB2-F959-4153-04AE9A7FA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C3C73-0DB5-A959-997A-9CB9E59940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0845" y="2636913"/>
            <a:ext cx="5677267" cy="1584176"/>
          </a:xfrm>
        </p:spPr>
        <p:txBody>
          <a:bodyPr/>
          <a:lstStyle/>
          <a:p>
            <a:r>
              <a:rPr lang="ru-RU" sz="4500" noProof="1"/>
              <a:t>Елена Екимова</a:t>
            </a:r>
          </a:p>
          <a:p>
            <a:r>
              <a:rPr lang="ru-RU" sz="3000" i="1" noProof="1"/>
              <a:t>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131638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9A736545-353C-07BB-E894-D6EDADCB4CB8}"/>
              </a:ext>
            </a:extLst>
          </p:cNvPr>
          <p:cNvSpPr/>
          <p:nvPr/>
        </p:nvSpPr>
        <p:spPr>
          <a:xfrm>
            <a:off x="612457" y="1772816"/>
            <a:ext cx="7364895" cy="4464472"/>
          </a:xfrm>
          <a:prstGeom prst="roundRect">
            <a:avLst>
              <a:gd name="adj" fmla="val 492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AE796-AF8F-0004-0B69-B0723E45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Давайте познакомимся с фасилитаторами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B8AEF-BABF-11C3-214A-D789A86C9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6</a:t>
            </a:fld>
            <a:endParaRPr lang="ru-RU" noProof="1"/>
          </a:p>
        </p:txBody>
      </p:sp>
      <p:sp>
        <p:nvSpPr>
          <p:cNvPr id="4" name="Google Shape;176;p6">
            <a:extLst>
              <a:ext uri="{FF2B5EF4-FFF2-40B4-BE49-F238E27FC236}">
                <a16:creationId xmlns:a16="http://schemas.microsoft.com/office/drawing/2014/main" id="{FF8542C6-4826-5D03-FE8A-756044758DDD}"/>
              </a:ext>
            </a:extLst>
          </p:cNvPr>
          <p:cNvSpPr txBox="1"/>
          <p:nvPr/>
        </p:nvSpPr>
        <p:spPr>
          <a:xfrm>
            <a:off x="747562" y="4819721"/>
            <a:ext cx="350378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40000"/>
              </a:lnSpc>
              <a:buSzPts val="2200"/>
            </a:pPr>
            <a:r>
              <a:rPr lang="ru-RU" sz="2000" b="1" noProof="1">
                <a:solidFill>
                  <a:srgbClr val="242F6F"/>
                </a:solidFill>
                <a:ea typeface="Poppins"/>
                <a:cs typeface="Poppins"/>
                <a:sym typeface="Poppins"/>
              </a:rPr>
              <a:t>Д-р Рассел Григг</a:t>
            </a:r>
          </a:p>
          <a:p>
            <a:pPr algn="ctr">
              <a:lnSpc>
                <a:spcPct val="140000"/>
              </a:lnSpc>
              <a:buSzPts val="2200"/>
            </a:pPr>
            <a:r>
              <a:rPr lang="ru-RU" sz="2000" b="0" i="0" u="none" strike="noStrike" cap="none" noProof="1">
                <a:solidFill>
                  <a:srgbClr val="242F6F"/>
                </a:solidFill>
                <a:ea typeface="Poppins"/>
                <a:cs typeface="Poppins"/>
                <a:sym typeface="Poppins"/>
              </a:rPr>
              <a:t>g.r.grigg@swansea.ac.uk  </a:t>
            </a:r>
            <a:endParaRPr lang="ru-RU" sz="2000" b="0" i="0" u="none" strike="noStrike" cap="none" noProof="1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5" name="Google Shape;177;p6">
            <a:extLst>
              <a:ext uri="{FF2B5EF4-FFF2-40B4-BE49-F238E27FC236}">
                <a16:creationId xmlns:a16="http://schemas.microsoft.com/office/drawing/2014/main" id="{61AD6246-FAA5-1600-4C3F-7BFCCB520605}"/>
              </a:ext>
            </a:extLst>
          </p:cNvPr>
          <p:cNvSpPr txBox="1"/>
          <p:nvPr/>
        </p:nvSpPr>
        <p:spPr>
          <a:xfrm>
            <a:off x="4436866" y="4817906"/>
            <a:ext cx="32994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40000"/>
              </a:lnSpc>
              <a:buSzPts val="2200"/>
            </a:pPr>
            <a:r>
              <a:rPr lang="ru-RU" sz="2000" b="1" noProof="1">
                <a:solidFill>
                  <a:srgbClr val="242F6F"/>
                </a:solidFill>
                <a:ea typeface="Poppins"/>
                <a:cs typeface="Poppins"/>
                <a:sym typeface="Poppins"/>
              </a:rPr>
              <a:t>Хейзел Исраэль</a:t>
            </a:r>
            <a:br>
              <a:rPr lang="ru-RU" sz="2000" noProof="1">
                <a:ea typeface="Poppins"/>
                <a:cs typeface="Poppins"/>
              </a:rPr>
            </a:br>
            <a:r>
              <a:rPr lang="ru-RU" sz="2000" i="0" u="none" strike="noStrike" cap="none" noProof="1">
                <a:solidFill>
                  <a:srgbClr val="242F6F"/>
                </a:solidFill>
                <a:ea typeface="Poppins"/>
                <a:cs typeface="Poppins"/>
                <a:sym typeface="Poppins"/>
              </a:rPr>
              <a:t>hazel@bantani.com</a:t>
            </a:r>
            <a:endParaRPr lang="ru-RU" sz="2000" i="0" u="none" strike="noStrike" cap="none" noProof="1">
              <a:solidFill>
                <a:srgbClr val="000000"/>
              </a:solidFill>
              <a:ea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3090BA-2361-5199-2AFF-7B525B9C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12" y="1950356"/>
            <a:ext cx="2679700" cy="2921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DBE442-2C4B-0531-64EB-54B3DFFE9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91" y="1963266"/>
            <a:ext cx="2854639" cy="28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9061-5DB1-6F15-2028-77B26AE8A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BAB8C-43B1-8308-9084-6D3846458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714" y="1636037"/>
            <a:ext cx="7884854" cy="5014140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ru-RU" sz="2400" noProof="1">
                <a:solidFill>
                  <a:srgbClr val="212A2F"/>
                </a:solidFill>
                <a:latin typeface="Arial" panose="020B0604020202020204" pitchFamily="34" charset="0"/>
              </a:rPr>
              <a:t>Целью программы </a:t>
            </a:r>
            <a:r>
              <a:rPr lang="ru-RU" sz="2400" b="0" noProof="1">
                <a:solidFill>
                  <a:srgbClr val="212A2F"/>
                </a:solidFill>
                <a:latin typeface="Arial" panose="020B0604020202020204" pitchFamily="34" charset="0"/>
              </a:rPr>
              <a:t>является развитие и совершенствование педагогических компетенций, необходимых для </a:t>
            </a:r>
            <a:r>
              <a:rPr lang="ru-RU" sz="2400" i="1" noProof="1">
                <a:solidFill>
                  <a:srgbClr val="212A2F"/>
                </a:solidFill>
                <a:latin typeface="Arial" panose="020B0604020202020204" pitchFamily="34" charset="0"/>
              </a:rPr>
              <a:t>проектирования компетентностно-ориентированных занятий с использованием инструмента SCAFFOLD</a:t>
            </a:r>
            <a:r>
              <a:rPr lang="ru-RU" sz="2400" b="0" noProof="1">
                <a:solidFill>
                  <a:srgbClr val="212A2F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ru-RU" sz="2400" b="0" noProof="1">
                <a:solidFill>
                  <a:srgbClr val="212A2F"/>
                </a:solidFill>
                <a:latin typeface="Arial" panose="020B0604020202020204" pitchFamily="34" charset="0"/>
              </a:rPr>
              <a:t>Программа направлена на формирование у педагогов навыков структурирования учебного процесса, поддержки обучающихся на разных этапах освоения материала и эффективного внедрения современных образовательных технологий для повышения качества обучения.</a:t>
            </a:r>
            <a:endParaRPr lang="ru-RU" sz="2400" b="0" noProof="1">
              <a:latin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D7D5D8-E91D-56A0-2301-09C37CA7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88" y="207823"/>
            <a:ext cx="7556549" cy="756691"/>
          </a:xfrm>
        </p:spPr>
        <p:txBody>
          <a:bodyPr>
            <a:noAutofit/>
          </a:bodyPr>
          <a:lstStyle/>
          <a:p>
            <a:pPr algn="ctr"/>
            <a:br>
              <a:rPr lang="ru-RU" sz="2400" noProof="1">
                <a:latin typeface="Arial" panose="020B0604020202020204" pitchFamily="34" charset="0"/>
              </a:rPr>
            </a:br>
            <a:r>
              <a:rPr lang="ru-RU" sz="2400" noProof="1">
                <a:latin typeface="Arial" panose="020B0604020202020204" pitchFamily="34" charset="0"/>
              </a:rPr>
              <a:t>«Проектирование учебных занятий с применением инструмента «SCAFFOLD» </a:t>
            </a:r>
            <a:br>
              <a:rPr lang="ru-RU" sz="2400" noProof="1">
                <a:latin typeface="Arial" panose="020B0604020202020204" pitchFamily="34" charset="0"/>
              </a:rPr>
            </a:br>
            <a:r>
              <a:rPr lang="ru-RU" sz="2400" noProof="1">
                <a:latin typeface="Arial" panose="020B0604020202020204" pitchFamily="34" charset="0"/>
              </a:rPr>
              <a:t>( февраль-апрель 2025 г.)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B8B93F-F04F-83B6-F337-74CEFB5485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44E342-A81B-DC02-0A2D-DE060853FA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0BD486-8B9C-ED92-4C86-2B12B97E4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75D657B8-C975-41C0-B415-473A9CA22A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2858" y="317788"/>
            <a:ext cx="3634587" cy="5506483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5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9061-5DB1-6F15-2028-77B26AE8A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9775" y="251884"/>
            <a:ext cx="3792227" cy="6606117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BAB8C-43B1-8308-9084-6D3846458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82" y="1636037"/>
            <a:ext cx="7564185" cy="5014140"/>
          </a:xfrm>
        </p:spPr>
        <p:txBody>
          <a:bodyPr vert="horz" lIns="0" tIns="0" rIns="91440" bIns="0" rtlCol="0" anchor="t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Для достижения цели Программы определены следующие</a:t>
            </a:r>
            <a:r>
              <a:rPr lang="ru-RU" sz="240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задачи</a:t>
            </a:r>
            <a:r>
              <a:rPr lang="ru-RU" sz="240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1.Освоение и применение инструмента </a:t>
            </a:r>
            <a:r>
              <a:rPr lang="ru-RU" sz="2400" b="0" noProof="1">
                <a:latin typeface="Arial" panose="020B0604020202020204" pitchFamily="34" charset="0"/>
              </a:rPr>
              <a:t>SCAFFOLD</a:t>
            </a: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образовательной практике;</a:t>
            </a: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2.Интеграция компетентностного подхода в образовательную деятельность;</a:t>
            </a: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3.Проектирование компетентностно-ориентированных занятий через инновационные и адаптивные образовательные практики. </a:t>
            </a:r>
          </a:p>
          <a:p>
            <a:pPr algn="just">
              <a:lnSpc>
                <a:spcPct val="115000"/>
              </a:lnSpc>
            </a:pPr>
            <a:r>
              <a:rPr lang="ru-RU" sz="180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D7D5D8-E91D-56A0-2301-09C37CA7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87" y="251884"/>
            <a:ext cx="7963582" cy="756691"/>
          </a:xfrm>
        </p:spPr>
        <p:txBody>
          <a:bodyPr>
            <a:noAutofit/>
          </a:bodyPr>
          <a:lstStyle/>
          <a:p>
            <a:br>
              <a:rPr lang="ru-RU" sz="2400" noProof="1">
                <a:latin typeface="Arial" panose="020B0604020202020204" pitchFamily="34" charset="0"/>
              </a:rPr>
            </a:br>
            <a:r>
              <a:rPr lang="ru-RU" sz="2400" noProof="1">
                <a:latin typeface="Arial" panose="020B0604020202020204" pitchFamily="34" charset="0"/>
              </a:rPr>
              <a:t>«Проектирование учебных занятий с применением инструмента «SCAFFOLD»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B8B93F-F04F-83B6-F337-74CEFB5485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05928" y="586169"/>
            <a:ext cx="1686072" cy="3862863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C5F7AB-4745-0736-1B67-A1335D6839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20673" y="353298"/>
            <a:ext cx="3486772" cy="5506483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44E342-A81B-DC02-0A2D-DE060853FA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68015" y="1787732"/>
            <a:ext cx="639429" cy="1767448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0BD486-8B9C-ED92-4C86-2B12B97E4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0800000" flipV="1">
            <a:off x="7826627" y="3408318"/>
            <a:ext cx="3590943" cy="3441037"/>
          </a:xfrm>
        </p:spPr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30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79061-5DB1-6F15-2028-77B26AE8A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BAB8C-43B1-8308-9084-6D3846458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538" y="1636037"/>
            <a:ext cx="7742029" cy="5014140"/>
          </a:xfrm>
        </p:spPr>
        <p:txBody>
          <a:bodyPr vert="horz" lIns="0" tIns="0" rIns="91440" bIns="0" rtlCol="0" anchor="t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Ожидаемые результаты обучения:</a:t>
            </a:r>
            <a:endParaRPr lang="ru-RU" sz="24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 завершению курса повышения квалификации слушатель:</a:t>
            </a: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-применяет методы SCAFFOLD при создании структурных элементов учебных занятий с учетом основных принципов технологии;</a:t>
            </a:r>
          </a:p>
          <a:p>
            <a:pPr algn="just">
              <a:lnSpc>
                <a:spcPct val="115000"/>
              </a:lnSpc>
            </a:pPr>
            <a:r>
              <a:rPr lang="ru-RU" sz="2400" b="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-проектирует учебное занятие с целью формирования ключевых компетенций обучающихся.</a:t>
            </a:r>
          </a:p>
          <a:p>
            <a:pPr algn="just">
              <a:lnSpc>
                <a:spcPct val="115000"/>
              </a:lnSpc>
            </a:pPr>
            <a:r>
              <a:rPr lang="ru-RU" sz="1800" noProof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D7D5D8-E91D-56A0-2301-09C37CA7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9" y="680167"/>
            <a:ext cx="8075876" cy="756691"/>
          </a:xfrm>
        </p:spPr>
        <p:txBody>
          <a:bodyPr>
            <a:noAutofit/>
          </a:bodyPr>
          <a:lstStyle/>
          <a:p>
            <a:br>
              <a:rPr lang="ru-RU" sz="2400" noProof="1">
                <a:latin typeface="Arial" panose="020B0604020202020204" pitchFamily="34" charset="0"/>
              </a:rPr>
            </a:br>
            <a:r>
              <a:rPr lang="ru-RU" sz="2400" noProof="1">
                <a:latin typeface="Arial" panose="020B0604020202020204" pitchFamily="34" charset="0"/>
              </a:rPr>
              <a:t>«Проектирование учебных занятий с применением инструмента «SCAFFOLD»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B8B93F-F04F-83B6-F337-74CEFB5485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C5F7AB-4745-0736-1B67-A1335D6839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44E342-A81B-DC02-0A2D-DE060853FA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0BD486-8B9C-ED92-4C86-2B12B97E4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08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2238E-917E-B755-D890-32BA783225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D21952-A205-AC9E-3651-398E9CFC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199" y="16764"/>
            <a:ext cx="2613028" cy="368827"/>
          </a:xfrm>
        </p:spPr>
        <p:txBody>
          <a:bodyPr>
            <a:normAutofit fontScale="90000"/>
          </a:bodyPr>
          <a:lstStyle/>
          <a:p>
            <a:r>
              <a:rPr lang="ru-RU" noProof="1">
                <a:cs typeface="Arial"/>
              </a:rPr>
              <a:t>Содержание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84D836-6888-A1BB-A5A3-5EE559D54C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8A4C60-60DD-B844-14B9-A0559FCC99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A5F44D-2388-858F-5A78-0881E1986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132B35B-8696-AB71-0E7D-1526488128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7540BE9-D941-498C-AA0F-6CD4E479C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06929"/>
              </p:ext>
            </p:extLst>
          </p:nvPr>
        </p:nvGraphicFramePr>
        <p:xfrm>
          <a:off x="144804" y="385591"/>
          <a:ext cx="8543165" cy="5960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51">
                  <a:extLst>
                    <a:ext uri="{9D8B030D-6E8A-4147-A177-3AD203B41FA5}">
                      <a16:colId xmlns:a16="http://schemas.microsoft.com/office/drawing/2014/main" val="4093435872"/>
                    </a:ext>
                  </a:extLst>
                </a:gridCol>
                <a:gridCol w="5805996">
                  <a:extLst>
                    <a:ext uri="{9D8B030D-6E8A-4147-A177-3AD203B41FA5}">
                      <a16:colId xmlns:a16="http://schemas.microsoft.com/office/drawing/2014/main" val="2756766234"/>
                    </a:ext>
                  </a:extLst>
                </a:gridCol>
                <a:gridCol w="754602">
                  <a:extLst>
                    <a:ext uri="{9D8B030D-6E8A-4147-A177-3AD203B41FA5}">
                      <a16:colId xmlns:a16="http://schemas.microsoft.com/office/drawing/2014/main" val="2177007242"/>
                    </a:ext>
                  </a:extLst>
                </a:gridCol>
                <a:gridCol w="923277">
                  <a:extLst>
                    <a:ext uri="{9D8B030D-6E8A-4147-A177-3AD203B41FA5}">
                      <a16:colId xmlns:a16="http://schemas.microsoft.com/office/drawing/2014/main" val="3028612175"/>
                    </a:ext>
                  </a:extLst>
                </a:gridCol>
                <a:gridCol w="642039">
                  <a:extLst>
                    <a:ext uri="{9D8B030D-6E8A-4147-A177-3AD203B41FA5}">
                      <a16:colId xmlns:a16="http://schemas.microsoft.com/office/drawing/2014/main" val="3732025047"/>
                    </a:ext>
                  </a:extLst>
                </a:gridCol>
              </a:tblGrid>
              <a:tr h="444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№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Тематика занятий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Теория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Практика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Всего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 anchor="ctr"/>
                </a:tc>
                <a:extLst>
                  <a:ext uri="{0D108BD9-81ED-4DB2-BD59-A6C34878D82A}">
                    <a16:rowId xmlns:a16="http://schemas.microsoft.com/office/drawing/2014/main" val="2963103917"/>
                  </a:ext>
                </a:extLst>
              </a:tr>
              <a:tr h="320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Модуль 1. Основы технологии Scaffold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18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18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36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3698743217"/>
                  </a:ext>
                </a:extLst>
              </a:tr>
              <a:tr h="385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1.1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Основы технологии Scaffold и ее связь с компетентностным подходом. Принципы  Scaffold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135586969"/>
                  </a:ext>
                </a:extLst>
              </a:tr>
              <a:tr h="257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1.2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Структура и содержание карточек. Ключевые компетенции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8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918525900"/>
                  </a:ext>
                </a:extLst>
              </a:tr>
              <a:tr h="154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1.3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Методы обучения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10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2746332522"/>
                  </a:ext>
                </a:extLst>
              </a:tr>
              <a:tr h="17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1.4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Методы оценки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8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2265337661"/>
                  </a:ext>
                </a:extLst>
              </a:tr>
              <a:tr h="253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1.5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Принцип работы карточек Scaffold. Выполнение практического задания.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3270675142"/>
                  </a:ext>
                </a:extLst>
              </a:tr>
              <a:tr h="196477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469701628"/>
                  </a:ext>
                </a:extLst>
              </a:tr>
              <a:tr h="343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Модуль 2. Планирование урока через призму матрицы компетенций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5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31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36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710531850"/>
                  </a:ext>
                </a:extLst>
              </a:tr>
              <a:tr h="456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Предпринимательские компетенции - конкурентоспособность и карьерный рост специалиста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5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174371152"/>
                  </a:ext>
                </a:extLst>
              </a:tr>
              <a:tr h="385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Цифровые компетенции - профессиональный рост и мотивация к вызовам будущего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5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153196112"/>
                  </a:ext>
                </a:extLst>
              </a:tr>
              <a:tr h="385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2.3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Компетенции в области устойчивого развития-основа для устойчивого и гармоничного развития общества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</a:endParaRPr>
                    </a:p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5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202645531"/>
                  </a:ext>
                </a:extLst>
              </a:tr>
              <a:tr h="51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Личностные, социальные компетенции и компетенция «Умение обучаться» - метанавыки  результативности деятельности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7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8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2362323060"/>
                  </a:ext>
                </a:extLst>
              </a:tr>
              <a:tr h="253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2.5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Оценка эффективности применения инструмента Scaffold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1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3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655752040"/>
                  </a:ext>
                </a:extLst>
              </a:tr>
              <a:tr h="123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2.6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Демонстрация проекта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4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3470486197"/>
                  </a:ext>
                </a:extLst>
              </a:tr>
              <a:tr h="121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Итоговое оценивание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2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3744704367"/>
                  </a:ext>
                </a:extLst>
              </a:tr>
              <a:tr h="179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noProof="1">
                          <a:effectLst/>
                          <a:highlight>
                            <a:srgbClr val="FFFFFF"/>
                          </a:highlight>
                        </a:rPr>
                        <a:t>Всего по программе</a:t>
                      </a:r>
                      <a:endParaRPr lang="ru-RU" sz="1400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23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49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noProof="1">
                          <a:effectLst/>
                          <a:highlight>
                            <a:srgbClr val="FFFFFF"/>
                          </a:highlight>
                        </a:rPr>
                        <a:t>72</a:t>
                      </a:r>
                      <a:endParaRPr lang="ru-RU" sz="1400" b="1" noProof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8691" marR="28691" marT="0" marB="0"/>
                </a:tc>
                <a:extLst>
                  <a:ext uri="{0D108BD9-81ED-4DB2-BD59-A6C34878D82A}">
                    <a16:rowId xmlns:a16="http://schemas.microsoft.com/office/drawing/2014/main" val="168613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57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8EAFD26-034B-3262-4B33-2C15DDC009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B99655-C268-4104-AD49-59D9178152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355" y="1921533"/>
            <a:ext cx="7085111" cy="501414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1800" b="1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4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800" i="1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i="1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Инструкция:</a:t>
            </a:r>
            <a:endParaRPr lang="ru-RU" sz="20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Работая в группе из 3-4 человек, разработайте мини-игру/игровой прием, основанную на выбранной вами учебной теме (например, экономика, экология, история).</a:t>
            </a:r>
            <a:endParaRPr lang="ru-RU" sz="20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Игра должна быть ориентирована на активное участие всех студентов, стимулировать их к самостоятельному анализу и выработке решений.</a:t>
            </a:r>
            <a:endParaRPr lang="ru-RU" sz="20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noProof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Проведите игру со слушателями, оцените, насколько она способствует обучению и вовлеченности участников, используя приемы рефлексии.</a:t>
            </a:r>
            <a:endParaRPr lang="ru-RU" sz="2000" noProof="1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67A54BA-672F-41A5-83BA-590B4F68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90" y="1031041"/>
            <a:ext cx="7070872" cy="75669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700" i="1" noProof="1">
                <a:latin typeface="Arial" panose="020B0604020202020204" pitchFamily="34" charset="0"/>
                <a:ea typeface="Times New Roman" panose="02020603050405020304" pitchFamily="18" charset="0"/>
              </a:rPr>
              <a:t>Activity 1.8</a:t>
            </a:r>
            <a:br>
              <a:rPr lang="ru-RU" sz="2700" noProof="1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2700" noProof="1">
                <a:latin typeface="Arial" panose="020B0604020202020204" pitchFamily="34" charset="0"/>
                <a:ea typeface="Times New Roman" panose="02020603050405020304" pitchFamily="18" charset="0"/>
              </a:rPr>
              <a:t>Разработайте образовательную мини-игру/игровой прием, используя карту «Обучение в игровой форме».</a:t>
            </a:r>
            <a:br>
              <a:rPr lang="ru-RU" sz="2400" noProof="1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7689D1-4324-80FB-3E99-0450FAB341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A6397A8-21AA-FD60-8E97-48E0C07094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64C6179-30B2-875A-B188-652C065B29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2EF3B4F-9FBD-4711-29C9-9CC60A09D5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10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C3330B4-9633-533D-9D2A-B27BD60C6B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85EB24A-E689-4DA4-8C65-E1671F8A63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355" y="1835216"/>
            <a:ext cx="7085111" cy="5014140"/>
          </a:xfrm>
        </p:spPr>
        <p:txBody>
          <a:bodyPr/>
          <a:lstStyle/>
          <a:p>
            <a:r>
              <a:rPr lang="ru-RU" sz="2000" noProof="1">
                <a:latin typeface="Arial" panose="020B0604020202020204" pitchFamily="34" charset="0"/>
              </a:rPr>
              <a:t>Инструкция:</a:t>
            </a:r>
          </a:p>
          <a:p>
            <a:r>
              <a:rPr lang="ru-RU" sz="2000" noProof="1">
                <a:latin typeface="Arial" panose="020B0604020202020204" pitchFamily="34" charset="0"/>
              </a:rPr>
              <a:t>1. Для каждого этапа урока выберите соответствующие карточки </a:t>
            </a:r>
          </a:p>
          <a:p>
            <a:r>
              <a:rPr lang="ru-RU" sz="2000" noProof="1">
                <a:latin typeface="Arial" panose="020B0604020202020204" pitchFamily="34" charset="0"/>
              </a:rPr>
              <a:t>2. Составьте фрагмент занятия с применением карт SCAFFOLD, используя шаблон.</a:t>
            </a:r>
          </a:p>
          <a:p>
            <a:r>
              <a:rPr lang="ru-RU" sz="2000" noProof="1">
                <a:latin typeface="Arial" panose="020B0604020202020204" pitchFamily="34" charset="0"/>
              </a:rPr>
              <a:t>3. Презентуйте полученный результат коллегам.</a:t>
            </a:r>
          </a:p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F7802C9-9FEF-4297-A9AF-ED65BED0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90" y="944724"/>
            <a:ext cx="7070872" cy="756691"/>
          </a:xfrm>
        </p:spPr>
        <p:txBody>
          <a:bodyPr>
            <a:normAutofit fontScale="90000"/>
          </a:bodyPr>
          <a:lstStyle/>
          <a:p>
            <a:r>
              <a:rPr lang="ru-RU" sz="2700" noProof="1">
                <a:latin typeface="Arial" panose="020B0604020202020204" pitchFamily="34" charset="0"/>
              </a:rPr>
              <a:t>Activity 1.14</a:t>
            </a:r>
            <a:br>
              <a:rPr lang="ru-RU" sz="2700" noProof="1">
                <a:latin typeface="Arial" panose="020B0604020202020204" pitchFamily="34" charset="0"/>
              </a:rPr>
            </a:br>
            <a:r>
              <a:rPr lang="ru-RU" sz="2700" noProof="1">
                <a:latin typeface="Arial" panose="020B0604020202020204" pitchFamily="34" charset="0"/>
              </a:rPr>
              <a:t>Разработайте фрагмент урока по выбранной теме с использованием карточек </a:t>
            </a:r>
            <a:r>
              <a:rPr lang="ru-RU" sz="2800" noProof="1">
                <a:latin typeface="Arial" panose="020B0604020202020204" pitchFamily="34" charset="0"/>
              </a:rPr>
              <a:t>SCAFFOLD</a:t>
            </a:r>
            <a:r>
              <a:rPr lang="ru-RU" sz="2700" noProof="1">
                <a:latin typeface="Arial" panose="020B0604020202020204" pitchFamily="34" charset="0"/>
              </a:rPr>
              <a:t>.</a:t>
            </a:r>
            <a:br>
              <a:rPr lang="ru-RU" noProof="1">
                <a:latin typeface="Arial" panose="020B0604020202020204" pitchFamily="34" charset="0"/>
              </a:rPr>
            </a:br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89BB20-6161-A80A-8871-8A31B892B4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2A6DCC0-B29D-CC5D-D96B-2CA42ABB1D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CD4D124-E9C5-AA33-AFAE-03927A8B74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8C60E1-D5C3-3326-26C5-81C4B5A7D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1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A55CB5-EC12-3316-BD71-815DE97CF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DDB69-BF33-D5F9-922F-2B0D8D257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91440" bIns="0" rtlCol="0" anchor="t">
            <a:normAutofit/>
          </a:bodyPr>
          <a:lstStyle/>
          <a:p>
            <a:endParaRPr lang="ru-RU" b="0" noProof="1"/>
          </a:p>
          <a:p>
            <a:r>
              <a:rPr lang="ru-RU" sz="2000" b="0" noProof="1"/>
              <a:t>-посткурсовое сопровождение-спроектированы занятия с применением инструмента SCAFFOLD (сентябрь-декабрь 2025);</a:t>
            </a:r>
          </a:p>
          <a:p>
            <a:r>
              <a:rPr lang="ru-RU" sz="2000" b="0" noProof="1"/>
              <a:t>-рефлексивные семинары организованные НАО «Talap» (январь 2025 г);</a:t>
            </a:r>
          </a:p>
          <a:p>
            <a:pPr marL="285750" indent="-285750">
              <a:buFontTx/>
              <a:buChar char="-"/>
            </a:pPr>
            <a:r>
              <a:rPr lang="ru-RU" sz="2000" b="0" noProof="1"/>
              <a:t>4 педагога включены в пилотную группу в рамках колледжа по итогам КПК;</a:t>
            </a:r>
          </a:p>
          <a:p>
            <a:pPr marL="285750" indent="-285750">
              <a:buFontTx/>
              <a:buChar char="-"/>
            </a:pPr>
            <a:r>
              <a:rPr lang="ru-RU" sz="2000" b="0" noProof="1"/>
              <a:t>конкурсы профессионального мастерства с демонстрацией уроков, мастер-классов проектируются педагогами с помощью SCAFFOLD;</a:t>
            </a:r>
          </a:p>
          <a:p>
            <a:r>
              <a:rPr lang="ru-RU" sz="2000" b="0" noProof="1"/>
              <a:t> -серия мастер-классов (15 ) по применению инструмента SCAFFOLD в педагогической практике в рамках Международного открытого образовательного форума (апрель 2026).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102380-B09D-996A-8598-62B87FEE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noProof="1">
                <a:cs typeface="Arial"/>
              </a:rPr>
              <a:t>Программа работает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861F7F-8881-510B-BE0D-9400D9B8A5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62FCC7-A38A-2FEB-5F40-40DC2C773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D22EBE-6123-6DB5-DAA6-A50C5F838F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28F0FF6-DEFD-3A9E-D973-62887D6372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3126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27EAC-D452-6300-73D7-182D25FF6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B708BF-AD64-775E-BEE4-CF95C78DE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FC617D-8503-36BF-2A4F-D8DDBB5B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92" y="586169"/>
            <a:ext cx="7070872" cy="756691"/>
          </a:xfrm>
        </p:spPr>
        <p:txBody>
          <a:bodyPr vert="horz" lIns="0" tIns="45720" rIns="91440" bIns="45720" rtlCol="0" anchor="ctr"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noProof="1">
                <a:ln>
                  <a:noFill/>
                </a:ln>
                <a:effectLst/>
                <a:latin typeface="Arial" panose="020B0604020202020204" pitchFamily="34" charset="0"/>
              </a:rPr>
              <a:t>Восемь показателей качества эффективного профессионального развития педагогов </a:t>
            </a:r>
            <a:endParaRPr lang="ru-RU" noProof="1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8967AA-3C8F-E57C-8B7D-00FD4993C1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E3E406-E8BB-68CE-3A1C-FA175DAA8B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593E02-14F4-D7AB-D5A3-592CAA2B45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ACEA593-D5D7-8B40-20DD-3409860BB7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846CD-FA9F-08E4-A5B2-312AFAD1D745}"/>
              </a:ext>
            </a:extLst>
          </p:cNvPr>
          <p:cNvSpPr txBox="1"/>
          <p:nvPr/>
        </p:nvSpPr>
        <p:spPr>
          <a:xfrm>
            <a:off x="660592" y="1977157"/>
            <a:ext cx="588886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noProof="1"/>
              <a:t>Вы получаете возможность попробовать</a:t>
            </a:r>
          </a:p>
          <a:p>
            <a:endParaRPr lang="ru-RU" sz="2000" noProof="1"/>
          </a:p>
          <a:p>
            <a:pPr marL="285750" indent="-285750">
              <a:buFontTx/>
              <a:buChar char="-"/>
            </a:pPr>
            <a:r>
              <a:rPr lang="ru-RU" sz="2000" noProof="1"/>
              <a:t>Увеличить продолжительность КПК во времени с внедрением реальной практики в  аудитории (опыт КумбельPro);</a:t>
            </a:r>
          </a:p>
          <a:p>
            <a:endParaRPr lang="ru-RU" sz="2000" noProof="1"/>
          </a:p>
          <a:p>
            <a:pPr marL="285750" indent="-285750">
              <a:buFontTx/>
              <a:buChar char="-"/>
            </a:pPr>
            <a:r>
              <a:rPr lang="ru-RU" sz="2000" noProof="1"/>
              <a:t>Проектирование практических заданий на основе опыта  слушателей (предложите свой вариант работы с полученным  материалом).</a:t>
            </a:r>
          </a:p>
        </p:txBody>
      </p:sp>
    </p:spTree>
    <p:extLst>
      <p:ext uri="{BB962C8B-B14F-4D97-AF65-F5344CB8AC3E}">
        <p14:creationId xmlns:p14="http://schemas.microsoft.com/office/powerpoint/2010/main" val="22151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6DEFB-D2A5-6CB9-C07E-89F113F2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08B3F5-691D-1509-0E24-EE0AC741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68</a:t>
            </a:fld>
            <a:endParaRPr lang="ru-RU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3E9092-7A87-3F7F-D11C-9615AE7AF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F00D9-A5AA-87C6-DDC6-F3A0F3B2A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0845" y="2636913"/>
            <a:ext cx="5677267" cy="1584176"/>
          </a:xfrm>
        </p:spPr>
        <p:txBody>
          <a:bodyPr/>
          <a:lstStyle/>
          <a:p>
            <a:r>
              <a:rPr lang="ru-RU" sz="4500" noProof="1"/>
              <a:t>Масума Баширова</a:t>
            </a:r>
          </a:p>
          <a:p>
            <a:r>
              <a:rPr lang="ru-RU" sz="3000" i="1" noProof="1"/>
              <a:t>Кыргызстан</a:t>
            </a:r>
          </a:p>
        </p:txBody>
      </p:sp>
    </p:spTree>
    <p:extLst>
      <p:ext uri="{BB962C8B-B14F-4D97-AF65-F5344CB8AC3E}">
        <p14:creationId xmlns:p14="http://schemas.microsoft.com/office/powerpoint/2010/main" val="274083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52BFA-13AF-4021-ABA6-FDE9EC3A1C84}"/>
              </a:ext>
            </a:extLst>
          </p:cNvPr>
          <p:cNvSpPr txBox="1"/>
          <p:nvPr/>
        </p:nvSpPr>
        <p:spPr>
          <a:xfrm>
            <a:off x="1066800" y="3771900"/>
            <a:ext cx="1011555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noProof="1">
                <a:solidFill>
                  <a:schemeClr val="bg1"/>
                </a:solidFill>
              </a:rPr>
              <a:t>Программа профессионального развития в рамках SCAFFOLD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F360D0-044A-47B1-9452-C2681F019B40}"/>
              </a:ext>
            </a:extLst>
          </p:cNvPr>
          <p:cNvSpPr txBox="1"/>
          <p:nvPr/>
        </p:nvSpPr>
        <p:spPr>
          <a:xfrm>
            <a:off x="1066800" y="890530"/>
            <a:ext cx="10044793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350" noProof="1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67F8F7-8C50-46CC-8395-64C0BC4C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08" y="896965"/>
            <a:ext cx="4740751" cy="26630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5F6E28-72FE-4157-A30E-FB0802BD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90" y="890531"/>
            <a:ext cx="4737002" cy="26611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82BAB6-4662-4558-830E-2D7200F072D8}"/>
              </a:ext>
            </a:extLst>
          </p:cNvPr>
          <p:cNvSpPr txBox="1"/>
          <p:nvPr/>
        </p:nvSpPr>
        <p:spPr>
          <a:xfrm>
            <a:off x="1" y="6580414"/>
            <a:ext cx="12156644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35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229E39-BF68-C292-8665-BF9614349E1B}"/>
              </a:ext>
            </a:extLst>
          </p:cNvPr>
          <p:cNvSpPr txBox="1"/>
          <p:nvPr/>
        </p:nvSpPr>
        <p:spPr>
          <a:xfrm>
            <a:off x="635318" y="1923222"/>
            <a:ext cx="9978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noProof="1">
                <a:solidFill>
                  <a:schemeClr val="bg1"/>
                </a:solidFill>
              </a:rPr>
              <a:t>Напишите 3 утверждения — два правдивых, одно придуманное: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одно должно касаться вашей профессиональной роли,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одно — об опыте вашего профессионального развития,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одно — о чём угодно.</a:t>
            </a:r>
          </a:p>
          <a:p>
            <a:endParaRPr lang="ru-RU" sz="2400" noProof="1">
              <a:solidFill>
                <a:schemeClr val="bg1"/>
              </a:solidFill>
            </a:endParaRPr>
          </a:p>
          <a:p>
            <a:endParaRPr lang="ru-RU" sz="2400" noProof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E9A568-3789-A676-23CD-F8FB938C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621737"/>
            <a:ext cx="10396477" cy="1080120"/>
          </a:xfrm>
        </p:spPr>
        <p:txBody>
          <a:bodyPr>
            <a:normAutofit/>
          </a:bodyPr>
          <a:lstStyle/>
          <a:p>
            <a:r>
              <a:rPr lang="ru-RU" noProof="1"/>
              <a:t>Два факта и одна выдумка о профессиональном развитии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45712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403831-0FFB-C16A-49C9-329F2E2CC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2004" y="5362717"/>
            <a:ext cx="313917" cy="350045"/>
          </a:xfrm>
        </p:spPr>
        <p:txBody>
          <a:bodyPr/>
          <a:lstStyle/>
          <a:p>
            <a:fld id="{3DB84476-BC29-4407-9D57-B2E562B8968B}" type="slidenum">
              <a:rPr lang="ru-RU" noProof="1" smtClean="0"/>
              <a:pPr/>
              <a:t>70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059364-3710-B3A1-6812-EE9404400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noProof="1"/>
              <a:t>Интеграция ключевых компетенций в учебный процесс профессионального лицея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0358EF-67C7-A70E-6278-DC17ED45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18"/>
          <a:stretch>
            <a:fillRect/>
          </a:stretch>
        </p:blipFill>
        <p:spPr>
          <a:xfrm>
            <a:off x="635316" y="1652953"/>
            <a:ext cx="11037095" cy="4782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874DB-A4FC-D70A-19F6-58EDC3730713}"/>
              </a:ext>
            </a:extLst>
          </p:cNvPr>
          <p:cNvSpPr txBox="1"/>
          <p:nvPr/>
        </p:nvSpPr>
        <p:spPr>
          <a:xfrm>
            <a:off x="1130754" y="3505899"/>
            <a:ext cx="10161250" cy="247506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endParaRPr lang="ru-RU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16931-B9BD-01A6-812F-8B40BD05E2E8}"/>
              </a:ext>
            </a:extLst>
          </p:cNvPr>
          <p:cNvSpPr txBox="1"/>
          <p:nvPr/>
        </p:nvSpPr>
        <p:spPr>
          <a:xfrm>
            <a:off x="1572109" y="3968079"/>
            <a:ext cx="8332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noProof="1">
                <a:solidFill>
                  <a:schemeClr val="tx2"/>
                </a:solidFill>
              </a:rPr>
              <a:t>Для педагогов: </a:t>
            </a:r>
            <a:r>
              <a:rPr lang="ru-RU" sz="2400" i="1" noProof="1">
                <a:solidFill>
                  <a:schemeClr val="tx2"/>
                </a:solidFill>
              </a:rPr>
              <a:t>от теории — к планированию со SCAFFOLD, ориентированного на студентов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noProof="1">
                <a:solidFill>
                  <a:schemeClr val="tx2"/>
                </a:solidFill>
              </a:rPr>
              <a:t>Для студентов: </a:t>
            </a:r>
            <a:r>
              <a:rPr lang="ru-RU" sz="2400" i="1" noProof="1">
                <a:solidFill>
                  <a:schemeClr val="tx2"/>
                </a:solidFill>
              </a:rPr>
              <a:t>от пассивного слушания — к активной практике и реальным навыкам.</a:t>
            </a:r>
          </a:p>
        </p:txBody>
      </p:sp>
    </p:spTree>
    <p:extLst>
      <p:ext uri="{BB962C8B-B14F-4D97-AF65-F5344CB8AC3E}">
        <p14:creationId xmlns:p14="http://schemas.microsoft.com/office/powerpoint/2010/main" val="2331969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0BDCF-CFA9-6215-B632-28D5B8876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71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C8B31-C3F6-9131-E406-14FE35EC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Дизайн программы и путь участника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2F2FB2-C11E-E54E-4979-2D8663FA0A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2" t="31383" r="6106" b="7337"/>
          <a:stretch>
            <a:fillRect/>
          </a:stretch>
        </p:blipFill>
        <p:spPr>
          <a:xfrm>
            <a:off x="635317" y="1796227"/>
            <a:ext cx="11403989" cy="44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49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2F57D3-1BDA-CCD0-3EC0-122BB7328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72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C0907-F68F-EB18-46CF-4CAE320D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A053ED-6A9F-1379-BC9B-D62891C2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8" t="1778" r="4825" b="6437"/>
          <a:stretch>
            <a:fillRect/>
          </a:stretch>
        </p:blipFill>
        <p:spPr>
          <a:xfrm>
            <a:off x="1" y="0"/>
            <a:ext cx="12192000" cy="68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47875-1CF9-006C-13AB-029DBD2A8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73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BF7B6-BE47-D151-F20B-52F056FB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Доказательства эффективности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206811-42AC-F816-050B-AAC5EBFD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7" t="20053" r="2841" b="3552"/>
          <a:stretch>
            <a:fillRect/>
          </a:stretch>
        </p:blipFill>
        <p:spPr>
          <a:xfrm>
            <a:off x="623888" y="1502564"/>
            <a:ext cx="11446627" cy="51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2F9703-8222-551E-D9F6-DCF53B683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74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C15CE1-2468-038B-0BBE-94D46140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4F0391-A0CA-32E7-D775-AEB522F9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277"/>
            <a:ext cx="12545933" cy="6998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69EDE-C8DE-77B2-F492-C46C32A5215F}"/>
              </a:ext>
            </a:extLst>
          </p:cNvPr>
          <p:cNvSpPr/>
          <p:nvPr/>
        </p:nvSpPr>
        <p:spPr>
          <a:xfrm>
            <a:off x="415636" y="665018"/>
            <a:ext cx="6844146" cy="46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0591A-E5BC-67B7-3B23-A190E4D2626F}"/>
              </a:ext>
            </a:extLst>
          </p:cNvPr>
          <p:cNvSpPr txBox="1"/>
          <p:nvPr/>
        </p:nvSpPr>
        <p:spPr>
          <a:xfrm>
            <a:off x="415636" y="714459"/>
            <a:ext cx="64977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noProof="1"/>
              <a:t>Ключевое ограничение тренинга</a:t>
            </a:r>
          </a:p>
        </p:txBody>
      </p:sp>
    </p:spTree>
    <p:extLst>
      <p:ext uri="{BB962C8B-B14F-4D97-AF65-F5344CB8AC3E}">
        <p14:creationId xmlns:p14="http://schemas.microsoft.com/office/powerpoint/2010/main" val="273667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31105-95FD-0B1D-9328-3E51563AD8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75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2892BA-5A3E-C3B8-E184-C245D32B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3A2AAB-8F5E-CC32-9E6B-31775DEA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294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1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58B92-9BE3-3D3E-03E6-FF9B03C9C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76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A73F04-F201-FDB4-0327-DBD79614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5F27B2-AEC2-C45C-2411-DDAD17B6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973"/>
            <a:ext cx="12192000" cy="6800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4CCE4C-DCA7-F7CF-65B2-91B6D1308177}"/>
              </a:ext>
            </a:extLst>
          </p:cNvPr>
          <p:cNvSpPr/>
          <p:nvPr/>
        </p:nvSpPr>
        <p:spPr>
          <a:xfrm>
            <a:off x="391886" y="1149531"/>
            <a:ext cx="11573691" cy="420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6BE6E3-75DC-C8E5-D887-7074C3981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1223375"/>
            <a:ext cx="2082769" cy="4206240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0C41EB45-232A-A0A6-6B5A-74D5073B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061" y="1223375"/>
            <a:ext cx="2082769" cy="4213752"/>
          </a:xfrm>
          <a:prstGeom prst="rect">
            <a:avLst/>
          </a:prstGeom>
        </p:spPr>
      </p:pic>
      <p:pic>
        <p:nvPicPr>
          <p:cNvPr id="14" name="Рисунок 15">
            <a:extLst>
              <a:ext uri="{FF2B5EF4-FFF2-40B4-BE49-F238E27FC236}">
                <a16:creationId xmlns:a16="http://schemas.microsoft.com/office/drawing/2014/main" id="{93C5B6CA-A6B3-BF5B-62CD-806F3E89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66" y="1223375"/>
            <a:ext cx="2156138" cy="4148595"/>
          </a:xfrm>
          <a:prstGeom prst="rect">
            <a:avLst/>
          </a:prstGeom>
        </p:spPr>
      </p:pic>
      <p:pic>
        <p:nvPicPr>
          <p:cNvPr id="15" name="Рисунок 17">
            <a:extLst>
              <a:ext uri="{FF2B5EF4-FFF2-40B4-BE49-F238E27FC236}">
                <a16:creationId xmlns:a16="http://schemas.microsoft.com/office/drawing/2014/main" id="{AD40865C-CD22-A8C8-C771-6835E4940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790" y="1213860"/>
            <a:ext cx="2198647" cy="4158110"/>
          </a:xfrm>
          <a:prstGeom prst="rect">
            <a:avLst/>
          </a:prstGeom>
        </p:spPr>
      </p:pic>
      <p:pic>
        <p:nvPicPr>
          <p:cNvPr id="16" name="Рисунок 19">
            <a:extLst>
              <a:ext uri="{FF2B5EF4-FFF2-40B4-BE49-F238E27FC236}">
                <a16:creationId xmlns:a16="http://schemas.microsoft.com/office/drawing/2014/main" id="{36AB0182-2BD5-F9E8-FC95-F307002F3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2864" y="1202480"/>
            <a:ext cx="2194048" cy="415811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2C2849-1600-C48C-57D0-4E31E06875F3}"/>
              </a:ext>
            </a:extLst>
          </p:cNvPr>
          <p:cNvSpPr/>
          <p:nvPr/>
        </p:nvSpPr>
        <p:spPr>
          <a:xfrm>
            <a:off x="9071811" y="649705"/>
            <a:ext cx="1155031" cy="499826"/>
          </a:xfrm>
          <a:prstGeom prst="roundRect">
            <a:avLst/>
          </a:prstGeom>
          <a:solidFill>
            <a:srgbClr val="EEE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247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D08DA-082F-5255-0F99-76D6F2F1A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B2B39-3C6D-A0A9-B9AE-C7CA275DC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77</a:t>
            </a:fld>
            <a:endParaRPr lang="ru-RU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7964FD-6E19-8169-AE6F-BC07B6184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D41B1-B327-2F2B-C7DE-057486BC59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0845" y="2636913"/>
            <a:ext cx="5677267" cy="1584176"/>
          </a:xfrm>
        </p:spPr>
        <p:txBody>
          <a:bodyPr/>
          <a:lstStyle/>
          <a:p>
            <a:r>
              <a:rPr lang="ru-RU" sz="4500" noProof="1"/>
              <a:t>Ботир Хайдаров</a:t>
            </a:r>
          </a:p>
          <a:p>
            <a:r>
              <a:rPr lang="ru-RU" sz="3000" i="1" noProof="1"/>
              <a:t>Узбекистан</a:t>
            </a:r>
          </a:p>
        </p:txBody>
      </p:sp>
    </p:spTree>
    <p:extLst>
      <p:ext uri="{BB962C8B-B14F-4D97-AF65-F5344CB8AC3E}">
        <p14:creationId xmlns:p14="http://schemas.microsoft.com/office/powerpoint/2010/main" val="3057300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A3C1A1-A9F1-B5EE-8752-BF29205258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C64D7-8270-9EA4-9510-E4AE8A1187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C5AE42-1F7A-927B-8312-09DB131B4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78</a:t>
            </a:fld>
            <a:endParaRPr lang="ru-RU" noProof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DBF4D8-F4A7-7F10-3B8A-BA7B591E19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C7AFF2-32FB-6CE0-D302-B8BED8D02D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B86694-4429-4FC7-A1EB-AEB5C9788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99" y="1968952"/>
            <a:ext cx="6971875" cy="1262485"/>
          </a:xfrm>
        </p:spPr>
        <p:txBody>
          <a:bodyPr>
            <a:normAutofit fontScale="90000"/>
          </a:bodyPr>
          <a:lstStyle/>
          <a:p>
            <a:r>
              <a:rPr lang="ru-RU" noProof="1">
                <a:latin typeface="Arial" panose="020B0604020202020204" pitchFamily="34" charset="0"/>
              </a:rPr>
              <a:t>ПЛАНИРОВАНИЕ, ОРГАНИЗАЦИЯ И ОЦЕНКА РЕЗУЛЬТАТОВ ОБРАЗОВАТЕЛЬНОГО ПРОЦЕССА (ТЕХНОЛОГИЯ SCAFFOLD)</a:t>
            </a:r>
            <a:br>
              <a:rPr lang="ru-RU" noProof="1">
                <a:latin typeface="Arial" panose="020B0604020202020204" pitchFamily="34" charset="0"/>
              </a:rPr>
            </a:br>
            <a:endParaRPr lang="ru-RU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6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638B6E-E404-3671-85BC-D7303AE6EA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C70D-5AEB-2991-D368-5EB2CE1254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47A9-CFE3-1540-5E84-2E65F7A10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79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523A4AD-A176-8B7A-D301-172B835945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C9F761-EBDF-15F2-1508-EB1E9847D5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42A2A3-2809-9431-67DF-3939C6DE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Достижения программы профессионального развития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6F8F6-1AA2-ED61-7529-52F0B805949D}"/>
              </a:ext>
            </a:extLst>
          </p:cNvPr>
          <p:cNvSpPr txBox="1"/>
          <p:nvPr/>
        </p:nvSpPr>
        <p:spPr>
          <a:xfrm>
            <a:off x="762744" y="3036921"/>
            <a:ext cx="5697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noProof="1">
                <a:latin typeface="Arial" panose="020B0604020202020204" pitchFamily="34" charset="0"/>
                <a:cs typeface="Arial" panose="020B0604020202020204" pitchFamily="34" charset="0"/>
              </a:rPr>
              <a:t>Качество планирования занятий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noProof="1">
                <a:latin typeface="Arial" panose="020B0604020202020204" pitchFamily="34" charset="0"/>
                <a:cs typeface="Arial" panose="020B0604020202020204" pitchFamily="34" charset="0"/>
              </a:rPr>
              <a:t>Качество подготовки и проведения занятий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noProof="1">
                <a:latin typeface="Arial" panose="020B0604020202020204" pitchFamily="34" charset="0"/>
                <a:cs typeface="Arial" panose="020B0604020202020204" pitchFamily="34" charset="0"/>
              </a:rPr>
              <a:t>Качество оценивания компетенций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416FE-ADB9-33C6-D6CC-9F35016E3CEA}"/>
              </a:ext>
            </a:extLst>
          </p:cNvPr>
          <p:cNvSpPr txBox="1"/>
          <p:nvPr/>
        </p:nvSpPr>
        <p:spPr>
          <a:xfrm>
            <a:off x="803936" y="1927798"/>
            <a:ext cx="57257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noProof="1">
                <a:latin typeface="Arial" panose="020B0604020202020204" pitchFamily="34" charset="0"/>
                <a:cs typeface="Arial" panose="020B0604020202020204" pitchFamily="34" charset="0"/>
              </a:rPr>
              <a:t>Качество подготовки</a:t>
            </a:r>
          </a:p>
          <a:p>
            <a:r>
              <a:rPr lang="ru-RU" sz="2500" b="1" noProof="1"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82623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E142FE-EE09-24EF-3A1C-3F41ADC9440F}"/>
              </a:ext>
            </a:extLst>
          </p:cNvPr>
          <p:cNvSpPr txBox="1"/>
          <p:nvPr/>
        </p:nvSpPr>
        <p:spPr>
          <a:xfrm>
            <a:off x="635317" y="1502564"/>
            <a:ext cx="102247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Определять, что отличает инновационное профессиональное развитие педагогов от традиционного формата обучения, опираясь на данные о том, что меняет педагогическую практику, а что нет.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Критически оценивать примеры профессионального развития педагогов — включая реальные программы из разных регионов — по набору индикаторов качества эффективного профессионального обучения.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noProof="1">
                <a:solidFill>
                  <a:schemeClr val="bg1"/>
                </a:solidFill>
              </a:rPr>
              <a:t>Использовать индикаторы качества и SCAFFOLD как аналитический инструмент для выявления пробелов в содержании и дизайне программ профессионального развития педагогов, а также называть конкретные структурные барьеры, которые мешают достижению активного, связанного с практикой профессионального обучения.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F4533C-93BF-A005-AF7E-ED27928D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К концу первого дня участники смогут:</a:t>
            </a:r>
          </a:p>
        </p:txBody>
      </p:sp>
    </p:spTree>
    <p:extLst>
      <p:ext uri="{BB962C8B-B14F-4D97-AF65-F5344CB8AC3E}">
        <p14:creationId xmlns:p14="http://schemas.microsoft.com/office/powerpoint/2010/main" val="331098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4E155-C6B9-AC6B-9C3B-72BC3F5E2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08A395-2EC9-E6C6-76F2-4201B405C3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4857-80B3-4E00-A2FB-42B5EA96D8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F8DE9-0364-D5D4-FDEA-295E6AB3F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80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8FAD1C-9668-4CEA-618F-21B2C45946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61F7D3-E569-8BFF-7B69-2A6F4B9BC9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D895759-A36E-C070-C388-4AEF99E8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Достижения программы профессионального развития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4F594-5A66-A39F-BBC5-54829978A44F}"/>
              </a:ext>
            </a:extLst>
          </p:cNvPr>
          <p:cNvSpPr txBox="1"/>
          <p:nvPr/>
        </p:nvSpPr>
        <p:spPr>
          <a:xfrm>
            <a:off x="636255" y="2884980"/>
            <a:ext cx="54597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noProof="1">
                <a:latin typeface="Arial" panose="020B0604020202020204" pitchFamily="34" charset="0"/>
                <a:cs typeface="Arial" panose="020B0604020202020204" pitchFamily="34" charset="0"/>
              </a:rPr>
              <a:t>Качество сформированных универсальных и ключевых компетенций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noProof="1">
                <a:latin typeface="Arial" panose="020B0604020202020204" pitchFamily="34" charset="0"/>
                <a:cs typeface="Arial" panose="020B0604020202020204" pitchFamily="34" charset="0"/>
              </a:rPr>
              <a:t>Качество сформированных профессиональных компетенций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5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CA9F27-DA3D-B7DB-49CD-D7E3CFFECCFF}"/>
              </a:ext>
            </a:extLst>
          </p:cNvPr>
          <p:cNvSpPr txBox="1"/>
          <p:nvPr/>
        </p:nvSpPr>
        <p:spPr>
          <a:xfrm>
            <a:off x="636256" y="1927798"/>
            <a:ext cx="54597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noProof="1">
                <a:latin typeface="Arial" panose="020B0604020202020204" pitchFamily="34" charset="0"/>
                <a:cs typeface="Arial" panose="020B0604020202020204" pitchFamily="34" charset="0"/>
              </a:rPr>
              <a:t>Качество подготовки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317754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9412-3498-A966-BD97-D2A802000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27CB-B053-F53B-CAB5-71ADAA76D5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0A664-445B-6161-46E7-8F4C567DB5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B0EAE-3F85-7C02-7D0D-25F3CA64E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81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29CCD6-9B2E-D474-B397-D4B920B40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628A7B-5FEA-7B53-61F5-94018BFC96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466166-A7C9-94C0-8774-FDD13247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Достижения программы профессионального развития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CAD0A-CF2E-0C74-25EC-0148DF5B4529}"/>
              </a:ext>
            </a:extLst>
          </p:cNvPr>
          <p:cNvSpPr txBox="1"/>
          <p:nvPr/>
        </p:nvSpPr>
        <p:spPr>
          <a:xfrm>
            <a:off x="636256" y="1927798"/>
            <a:ext cx="5459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noProof="1">
                <a:latin typeface="Arial" panose="020B0604020202020204" pitchFamily="34" charset="0"/>
                <a:cs typeface="Arial" panose="020B0604020202020204" pitchFamily="34" charset="0"/>
              </a:rPr>
              <a:t>Качество обучения </a:t>
            </a:r>
          </a:p>
          <a:p>
            <a:r>
              <a:rPr lang="ru-RU" sz="2500" b="1" noProof="1">
                <a:latin typeface="Arial" panose="020B0604020202020204" pitchFamily="34" charset="0"/>
                <a:cs typeface="Arial" panose="020B0604020202020204" pitchFamily="34" charset="0"/>
              </a:rPr>
              <a:t>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36144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379046-3101-DCE8-81C5-DAF1C0C76C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78ABB-FEF8-8C3D-2977-07C1FD86BF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CD5E7-F1DF-51F4-AE82-59EBC4A0E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82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C4E217-8ED4-4E1A-4682-5540FD4823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055172-871A-88B4-D9D2-FA034B592C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E8343D-2852-703C-85F1-609B2F41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Реализуемая программа и переживания слушателей</a:t>
            </a:r>
          </a:p>
        </p:txBody>
      </p:sp>
      <p:pic>
        <p:nvPicPr>
          <p:cNvPr id="9" name="Рисунок 21">
            <a:extLst>
              <a:ext uri="{FF2B5EF4-FFF2-40B4-BE49-F238E27FC236}">
                <a16:creationId xmlns:a16="http://schemas.microsoft.com/office/drawing/2014/main" id="{E39E54A0-20E8-25BA-F97A-3230B2212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5"/>
          <a:stretch/>
        </p:blipFill>
        <p:spPr>
          <a:xfrm>
            <a:off x="6844076" y="1636437"/>
            <a:ext cx="1889036" cy="4628573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10" name="Таблица 19">
            <a:extLst>
              <a:ext uri="{FF2B5EF4-FFF2-40B4-BE49-F238E27FC236}">
                <a16:creationId xmlns:a16="http://schemas.microsoft.com/office/drawing/2014/main" id="{DB952CBF-B886-E5DD-4C7B-1A966C97F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53555"/>
              </p:ext>
            </p:extLst>
          </p:nvPr>
        </p:nvGraphicFramePr>
        <p:xfrm>
          <a:off x="623888" y="1718850"/>
          <a:ext cx="8921165" cy="464619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42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5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6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модуля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Тео-рия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Знакомство с инструментом SCAFFOLD и методикой его применения. Определение целей на основе технологии SMART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Компетенции DigComp, LifeComp, EntreComp и GreenComp </a:t>
                      </a: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715943"/>
                  </a:ext>
                </a:extLst>
              </a:tr>
              <a:tr h="826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Интеграция цифровых, предпринимательских, жизненных и экологических компетенций SCAFFOLD в учебные предметы и темы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Методы обучения и оценивания, предложенные в методике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на практике методов обучения и оценивания, предложенных в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учебных планов с использованием методики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noProof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44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107E9-5134-4F23-CDC0-17529738A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70C68-461F-88C1-A542-D7334C8799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B74B6-E97A-2A68-E474-8D45C5954D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9C78A-7C34-338D-E3B0-F0A082C55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83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80C915-0A87-77A8-3CB4-5F58FCF7A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778623-406E-0738-A1DC-0C1EBC2CEB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C473160-0A8C-5AA8-1DBD-452C08ED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noProof="1"/>
              <a:t>Реализуемая программа и переживания слушателей</a:t>
            </a:r>
          </a:p>
        </p:txBody>
      </p:sp>
      <p:pic>
        <p:nvPicPr>
          <p:cNvPr id="9" name="Рисунок 21">
            <a:extLst>
              <a:ext uri="{FF2B5EF4-FFF2-40B4-BE49-F238E27FC236}">
                <a16:creationId xmlns:a16="http://schemas.microsoft.com/office/drawing/2014/main" id="{7A392288-FB49-CE48-A751-04AADD4F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5"/>
          <a:stretch/>
        </p:blipFill>
        <p:spPr>
          <a:xfrm>
            <a:off x="6844076" y="1636437"/>
            <a:ext cx="1889036" cy="4628573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10" name="Таблица 19">
            <a:extLst>
              <a:ext uri="{FF2B5EF4-FFF2-40B4-BE49-F238E27FC236}">
                <a16:creationId xmlns:a16="http://schemas.microsoft.com/office/drawing/2014/main" id="{38665D55-8923-F670-9720-333ABE54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043051"/>
              </p:ext>
            </p:extLst>
          </p:nvPr>
        </p:nvGraphicFramePr>
        <p:xfrm>
          <a:off x="623888" y="1718850"/>
          <a:ext cx="8921165" cy="464619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42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5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6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модуля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Тео-рия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noProof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Знакомство с инструментом SCAFFOLD и методикой его применения. Определение целей на основе технологии SMART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Компетенции DigComp, LifeComp, EntreComp и GreenComp </a:t>
                      </a: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715943"/>
                  </a:ext>
                </a:extLst>
              </a:tr>
              <a:tr h="826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Интеграция цифровых, предпринимательских, жизненных и экологических компетенций SCAFFOLD в учебные предметы и темы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Методы обучения и оценивания, предложенные в методике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на практике методов обучения и оценивания, предложенных в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noProof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учебных планов с использованием методики SCAFFOLD 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noProof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noProof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1" noProof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34D7CC51-32B4-177F-80C5-6DC9C2082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5"/>
          <a:stretch/>
        </p:blipFill>
        <p:spPr>
          <a:xfrm>
            <a:off x="9542657" y="1695260"/>
            <a:ext cx="1889036" cy="46285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461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A8A2AA-65FF-D727-CB9C-9BBF678B14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1AB16-BB05-2C2D-B7BD-C0235E541A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78ACA-4524-27EC-8057-2D8F3A03D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84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9AE9ED-2BFE-A95B-0715-0251F648A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F950E4E-DAFC-4982-A0A6-6824C61916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71D462-0C3B-625E-C230-BFDC50BA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22" y="828558"/>
            <a:ext cx="9213596" cy="1262485"/>
          </a:xfrm>
        </p:spPr>
        <p:txBody>
          <a:bodyPr>
            <a:normAutofit fontScale="90000"/>
          </a:bodyPr>
          <a:lstStyle/>
          <a:p>
            <a:pPr lvl="0"/>
            <a:r>
              <a:rPr lang="ru-RU" noProof="1"/>
              <a:t>Ожидаемые результаты программы профессионального развития</a:t>
            </a:r>
            <a:br>
              <a:rPr lang="ru-RU" noProof="1"/>
            </a:br>
            <a:r>
              <a:rPr lang="ru-RU" noProof="1"/>
              <a:t>— для педагогов и в конечном счёте для обучающихся.</a:t>
            </a:r>
            <a:br>
              <a:rPr lang="ru-RU" noProof="1"/>
            </a:br>
            <a:endParaRPr lang="ru-RU" noProof="1"/>
          </a:p>
        </p:txBody>
      </p:sp>
      <p:graphicFrame>
        <p:nvGraphicFramePr>
          <p:cNvPr id="9" name="Таблица 3">
            <a:extLst>
              <a:ext uri="{FF2B5EF4-FFF2-40B4-BE49-F238E27FC236}">
                <a16:creationId xmlns:a16="http://schemas.microsoft.com/office/drawing/2014/main" id="{2DB17A9F-A780-FD1D-F8F8-E020B2738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887349"/>
              </p:ext>
            </p:extLst>
          </p:nvPr>
        </p:nvGraphicFramePr>
        <p:xfrm>
          <a:off x="538486" y="2239956"/>
          <a:ext cx="11653515" cy="461804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884505">
                  <a:extLst>
                    <a:ext uri="{9D8B030D-6E8A-4147-A177-3AD203B41FA5}">
                      <a16:colId xmlns:a16="http://schemas.microsoft.com/office/drawing/2014/main" val="155343861"/>
                    </a:ext>
                  </a:extLst>
                </a:gridCol>
                <a:gridCol w="3884505">
                  <a:extLst>
                    <a:ext uri="{9D8B030D-6E8A-4147-A177-3AD203B41FA5}">
                      <a16:colId xmlns:a16="http://schemas.microsoft.com/office/drawing/2014/main" val="1602010767"/>
                    </a:ext>
                  </a:extLst>
                </a:gridCol>
                <a:gridCol w="3884505">
                  <a:extLst>
                    <a:ext uri="{9D8B030D-6E8A-4147-A177-3AD203B41FA5}">
                      <a16:colId xmlns:a16="http://schemas.microsoft.com/office/drawing/2014/main" val="3360963353"/>
                    </a:ext>
                  </a:extLst>
                </a:gridCol>
              </a:tblGrid>
              <a:tr h="271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ru-RU" sz="1600" noProof="1">
                          <a:effectLst/>
                        </a:rPr>
                        <a:t>Знание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ru-RU" sz="1600" noProof="1">
                          <a:effectLst/>
                        </a:rPr>
                        <a:t>Умения и навыки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ru-RU" sz="1600" noProof="1">
                          <a:effectLst/>
                        </a:rPr>
                        <a:t>Компетенции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27308652"/>
                  </a:ext>
                </a:extLst>
              </a:tr>
              <a:tr h="598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Назначение инструмента SCAFFOLD и его применение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Различает и определяет карты SCAFFOLD по их назначению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Использование инструмента SCAFFOLD и его технологию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918751"/>
                  </a:ext>
                </a:extLst>
              </a:tr>
              <a:tr h="598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Элементы целей на основе технологии SMART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Соблюдает требования к определению учебных целей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Постановка учебных целей в соответствии с технологией SMART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865938"/>
                  </a:ext>
                </a:extLst>
              </a:tr>
              <a:tr h="598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Названия и сущность методов обучения по технологии SCAFFOLD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Различает и выбирает методы обучения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Применение эффективных методов обучения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60628"/>
                  </a:ext>
                </a:extLst>
              </a:tr>
              <a:tr h="598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Названия и сущность методов оценки по технологии SCAFFOLD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Различает и выбирает методы оценки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Применение методов оценки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333179"/>
                  </a:ext>
                </a:extLst>
              </a:tr>
              <a:tr h="11023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Названия и сущность цифровых, предпринимательских, жизненных и «зеленых» компетенций SCAFFOLD в учебные предметы и темы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Определяет и выбирает  необходимые цифровые, предпринимательские, жизненные и «зеленые» компетенции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Интеграция цифровых, предпринимательских, жизненных и «зеленых» компетенций в учебные предметы и темы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1013726"/>
                  </a:ext>
                </a:extLst>
              </a:tr>
              <a:tr h="8503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noProof="1">
                          <a:effectLst/>
                        </a:rPr>
                        <a:t>Этапы планов занятий по технологии SCAFFOLD </a:t>
                      </a:r>
                      <a:endParaRPr lang="ru-RU" sz="1400" b="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Соблюдает порядок разработки планов занятий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noProof="1">
                          <a:effectLst/>
                        </a:rPr>
                        <a:t>Разработка планов занятий по технологии SCAFFOLD </a:t>
                      </a:r>
                      <a:endParaRPr lang="ru-RU" sz="1400" noProof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2367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21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B74A7-E075-E604-9CDC-8DBAE82EB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3AFA-A891-D7DD-07B7-33615122CE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E6087-DE4C-39D6-52F0-F77D649F4D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85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9338F9-E6F0-3F79-6205-95095C3622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F5C8BA-B1BE-E902-2A4D-5063AD9CDF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E8E2785-A3EE-7921-5952-7CB397D9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29" y="-70812"/>
            <a:ext cx="10111954" cy="1262485"/>
          </a:xfrm>
        </p:spPr>
        <p:txBody>
          <a:bodyPr>
            <a:normAutofit/>
          </a:bodyPr>
          <a:lstStyle/>
          <a:p>
            <a:r>
              <a:rPr lang="ru-RU" noProof="1"/>
              <a:t>Свидетельство того, что программа работает </a:t>
            </a:r>
          </a:p>
        </p:txBody>
      </p:sp>
      <p:graphicFrame>
        <p:nvGraphicFramePr>
          <p:cNvPr id="15" name="Схема 2">
            <a:extLst>
              <a:ext uri="{FF2B5EF4-FFF2-40B4-BE49-F238E27FC236}">
                <a16:creationId xmlns:a16="http://schemas.microsoft.com/office/drawing/2014/main" id="{F90E27BF-D64A-02F6-A815-FA208BA55A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074572"/>
              </p:ext>
            </p:extLst>
          </p:nvPr>
        </p:nvGraphicFramePr>
        <p:xfrm>
          <a:off x="73754" y="1927799"/>
          <a:ext cx="7625875" cy="439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5D5EF40-3FF2-567E-108B-BDFD9F2133EE}"/>
              </a:ext>
            </a:extLst>
          </p:cNvPr>
          <p:cNvSpPr txBox="1"/>
          <p:nvPr/>
        </p:nvSpPr>
        <p:spPr>
          <a:xfrm>
            <a:off x="528129" y="1056410"/>
            <a:ext cx="155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ИРПО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B14B8D-7D0A-8C8B-3EA4-073822D99E63}"/>
              </a:ext>
            </a:extLst>
          </p:cNvPr>
          <p:cNvSpPr txBox="1"/>
          <p:nvPr/>
        </p:nvSpPr>
        <p:spPr>
          <a:xfrm>
            <a:off x="6591758" y="1005738"/>
            <a:ext cx="165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12547DD-D8E8-2ED7-21D4-D88DA755292B}"/>
              </a:ext>
            </a:extLst>
          </p:cNvPr>
          <p:cNvSpPr/>
          <p:nvPr/>
        </p:nvSpPr>
        <p:spPr>
          <a:xfrm>
            <a:off x="6591759" y="1433647"/>
            <a:ext cx="526625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https://docs.google.com/forms/d/15tKgY_pQluEd8gIk740OxgMlZRuy9PMz2q0aur6qNRw/edit#responses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E430ECB-664C-F22A-B5C1-94A7225AF593}"/>
              </a:ext>
            </a:extLst>
          </p:cNvPr>
          <p:cNvSpPr/>
          <p:nvPr/>
        </p:nvSpPr>
        <p:spPr>
          <a:xfrm>
            <a:off x="6591758" y="2173464"/>
            <a:ext cx="5266257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https://docs.google.com/forms/d/1buSZdlEIGTHWYWIliZqhRRiKc5zK62c4qCq1BFkTfOo/edit#responses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A3A61FEC-AD93-F780-8546-70010041E8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98" t="6547" r="66747" b="7036"/>
          <a:stretch/>
        </p:blipFill>
        <p:spPr>
          <a:xfrm>
            <a:off x="6765960" y="3344990"/>
            <a:ext cx="2102044" cy="301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3">
            <a:extLst>
              <a:ext uri="{FF2B5EF4-FFF2-40B4-BE49-F238E27FC236}">
                <a16:creationId xmlns:a16="http://schemas.microsoft.com/office/drawing/2014/main" id="{C705B6CE-F058-3A64-95CF-89E07194C7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02" t="8905" r="66657" b="5237"/>
          <a:stretch/>
        </p:blipFill>
        <p:spPr>
          <a:xfrm>
            <a:off x="9336335" y="3395790"/>
            <a:ext cx="2102044" cy="294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963978-4021-6295-DF5D-DE12565E4D74}"/>
              </a:ext>
            </a:extLst>
          </p:cNvPr>
          <p:cNvSpPr txBox="1"/>
          <p:nvPr/>
        </p:nvSpPr>
        <p:spPr>
          <a:xfrm>
            <a:off x="8462375" y="2948148"/>
            <a:ext cx="137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</a:t>
            </a:r>
          </a:p>
        </p:txBody>
      </p:sp>
    </p:spTree>
    <p:extLst>
      <p:ext uri="{BB962C8B-B14F-4D97-AF65-F5344CB8AC3E}">
        <p14:creationId xmlns:p14="http://schemas.microsoft.com/office/powerpoint/2010/main" val="230072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77941-CEC4-9695-6E39-DA454AFA6C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31F36-7D5B-C573-985C-A60CAF5751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E4F75-1E75-966E-08D3-D3602281B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86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4AE5B3-4567-A84F-5EC3-C97DF4DDCD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3F3F60-87F4-B2C6-206E-05E88126EF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16A66C7-9238-D840-ECD9-C4181A23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То что мы сегодня делаем</a:t>
            </a: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FF30B0DD-6DA7-C0E6-24DB-F9D4BCF4D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72723"/>
            <a:ext cx="5799145" cy="386458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D75C7-237E-FF53-9CE5-CF068BA1A3EC}"/>
              </a:ext>
            </a:extLst>
          </p:cNvPr>
          <p:cNvSpPr txBox="1"/>
          <p:nvPr/>
        </p:nvSpPr>
        <p:spPr>
          <a:xfrm>
            <a:off x="924700" y="2412797"/>
            <a:ext cx="2257184" cy="2272174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Учиться, Расти, Трансформироваться, Преуспевать,</a:t>
            </a:r>
          </a:p>
        </p:txBody>
      </p:sp>
      <p:pic>
        <p:nvPicPr>
          <p:cNvPr id="12" name="Picture 2" descr="Поднимается по лестнице, результатов — 175 тысяч: изображения, стоковые  фотографии, картинки без лицензионных платежей | Shutterstock">
            <a:extLst>
              <a:ext uri="{FF2B5EF4-FFF2-40B4-BE49-F238E27FC236}">
                <a16:creationId xmlns:a16="http://schemas.microsoft.com/office/drawing/2014/main" id="{B8447BEE-5C81-BF97-034A-99EBFA02D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 bwMode="auto">
          <a:xfrm>
            <a:off x="1050638" y="2566711"/>
            <a:ext cx="2005308" cy="1944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5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C6B90-526E-5363-585B-F20CA4CB32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13F69-54F0-B963-057D-3016745EA6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6F43A-3304-0AB5-01AD-CDEA0E6C9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87</a:t>
            </a:fld>
            <a:endParaRPr lang="ru-RU" noProof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B83658-6489-FBC1-5158-935B344959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BC8AEE-1B92-4854-7ECE-745488E6C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0D7EB-A7D4-EBC8-9C2B-3ECFD631A9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6691" y="3038275"/>
            <a:ext cx="9800353" cy="3181567"/>
          </a:xfrm>
        </p:spPr>
        <p:txBody>
          <a:bodyPr/>
          <a:lstStyle/>
          <a:p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https://docs.google.com/spreadsheets/d/1rhX_iGf8g1tBfW-WM9s8gm2a_KvNMJV57O7-fKFTt7U/edit?gid=0#gid=0</a:t>
            </a:r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E4308F4-534E-5DA5-00E6-2161E66C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1341906"/>
            <a:ext cx="9800353" cy="1262485"/>
          </a:xfrm>
        </p:spPr>
        <p:txBody>
          <a:bodyPr>
            <a:normAutofit fontScale="90000"/>
          </a:bodyPr>
          <a:lstStyle/>
          <a:p>
            <a:r>
              <a:rPr lang="ru-RU" noProof="1"/>
              <a:t>Наше видение в котором подход к проектированию программ профессионального развития педагогов могло бы усилить эту инициативу</a:t>
            </a:r>
            <a:br>
              <a:rPr lang="ru-RU" noProof="1"/>
            </a:br>
            <a:endParaRPr lang="ru-RU" noProof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A56AA-9114-A9E5-32C7-699EE8A73AD5}"/>
              </a:ext>
            </a:extLst>
          </p:cNvPr>
          <p:cNvSpPr txBox="1"/>
          <p:nvPr/>
        </p:nvSpPr>
        <p:spPr>
          <a:xfrm>
            <a:off x="704088" y="4067663"/>
            <a:ext cx="6114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noProof="1">
                <a:latin typeface="Arial" panose="020B0604020202020204" pitchFamily="34" charset="0"/>
                <a:cs typeface="Arial" panose="020B0604020202020204" pitchFamily="34" charset="0"/>
              </a:rPr>
              <a:t>Разработка гибких/адаптивных образовательных программ с интеграций обучения непосредственно в рабочий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10327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5F9B-F1C7-1469-A2C7-E6AFB164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96828"/>
            <a:ext cx="8890781" cy="1080120"/>
          </a:xfrm>
        </p:spPr>
        <p:txBody>
          <a:bodyPr/>
          <a:lstStyle/>
          <a:p>
            <a:r>
              <a:rPr lang="ru-RU" noProof="1"/>
              <a:t>Сравнение ваших трёх шаблонов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511A5E02-5978-000D-7067-A3F36A35C150}"/>
              </a:ext>
            </a:extLst>
          </p:cNvPr>
          <p:cNvSpPr/>
          <p:nvPr/>
        </p:nvSpPr>
        <p:spPr>
          <a:xfrm>
            <a:off x="487680" y="1537908"/>
            <a:ext cx="11216640" cy="463296"/>
          </a:xfrm>
          <a:prstGeom prst="rect">
            <a:avLst/>
          </a:prstGeom>
          <a:solidFill>
            <a:srgbClr val="D6F0F3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70A9611E-23FB-1773-6E23-25EA570021F4}"/>
              </a:ext>
            </a:extLst>
          </p:cNvPr>
          <p:cNvSpPr/>
          <p:nvPr/>
        </p:nvSpPr>
        <p:spPr>
          <a:xfrm>
            <a:off x="487680" y="1537908"/>
            <a:ext cx="121920" cy="46329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4F607D5A-97CD-23B8-5D58-A816310AFB04}"/>
              </a:ext>
            </a:extLst>
          </p:cNvPr>
          <p:cNvSpPr/>
          <p:nvPr/>
        </p:nvSpPr>
        <p:spPr>
          <a:xfrm>
            <a:off x="853440" y="1537908"/>
            <a:ext cx="106070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 вашим столом сравните три шаблона наблюдения и запишите три вывода на большом стикере.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5592B5B5-A481-C478-970E-077BBF13A6E1}"/>
              </a:ext>
            </a:extLst>
          </p:cNvPr>
          <p:cNvSpPr/>
          <p:nvPr/>
        </p:nvSpPr>
        <p:spPr>
          <a:xfrm>
            <a:off x="487680" y="2171892"/>
            <a:ext cx="11216640" cy="115824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E296A7BC-EA93-3965-993E-9A3252865CA9}"/>
              </a:ext>
            </a:extLst>
          </p:cNvPr>
          <p:cNvSpPr/>
          <p:nvPr/>
        </p:nvSpPr>
        <p:spPr>
          <a:xfrm>
            <a:off x="633984" y="2501076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3648140C-55D2-BD19-334D-DDAA664E90FC}"/>
              </a:ext>
            </a:extLst>
          </p:cNvPr>
          <p:cNvSpPr/>
          <p:nvPr/>
        </p:nvSpPr>
        <p:spPr>
          <a:xfrm>
            <a:off x="633984" y="2501076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1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8A4E8DF2-0112-F36A-5120-ED1362520995}"/>
              </a:ext>
            </a:extLst>
          </p:cNvPr>
          <p:cNvSpPr/>
          <p:nvPr/>
        </p:nvSpPr>
        <p:spPr>
          <a:xfrm>
            <a:off x="1341120" y="2209876"/>
            <a:ext cx="9997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 чём за вашими столами совпадают мнения о том, что присутствовало или отсутствовало в трёх кейсах?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71717554-CEB0-EEA8-C49E-9E04109F56D8}"/>
              </a:ext>
            </a:extLst>
          </p:cNvPr>
          <p:cNvSpPr/>
          <p:nvPr/>
        </p:nvSpPr>
        <p:spPr>
          <a:xfrm>
            <a:off x="1341120" y="2843860"/>
            <a:ext cx="9997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Ищите устойчивые паттерны — индикаторы, которые проявлялись одинаково во всех трёх презентациях.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E8310213-F5ED-6679-4566-24D3815EAD53}"/>
              </a:ext>
            </a:extLst>
          </p:cNvPr>
          <p:cNvSpPr/>
          <p:nvPr/>
        </p:nvSpPr>
        <p:spPr>
          <a:xfrm>
            <a:off x="487680" y="3452052"/>
            <a:ext cx="11216640" cy="1158240"/>
          </a:xfrm>
          <a:prstGeom prst="rect">
            <a:avLst/>
          </a:prstGeom>
          <a:solidFill>
            <a:srgbClr val="D6F0F3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A451E7C0-6B80-A771-A99A-74C811D0561D}"/>
              </a:ext>
            </a:extLst>
          </p:cNvPr>
          <p:cNvSpPr/>
          <p:nvPr/>
        </p:nvSpPr>
        <p:spPr>
          <a:xfrm>
            <a:off x="633984" y="3781236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6388188E-EC3B-E30E-A0EA-20345221D620}"/>
              </a:ext>
            </a:extLst>
          </p:cNvPr>
          <p:cNvSpPr/>
          <p:nvPr/>
        </p:nvSpPr>
        <p:spPr>
          <a:xfrm>
            <a:off x="633984" y="3781236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2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B8EB8C01-882F-6473-8225-DECF79B1EF65}"/>
              </a:ext>
            </a:extLst>
          </p:cNvPr>
          <p:cNvSpPr/>
          <p:nvPr/>
        </p:nvSpPr>
        <p:spPr>
          <a:xfrm>
            <a:off x="1341120" y="3490036"/>
            <a:ext cx="9997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Во всех трёх программах какой индикатор качества присутствовал наиболее последовательно — и какой наиболее последовательно отсутствовал или вызывал неопределённость?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3A8D5BC9-D227-9058-F04F-B90F4FE6AD1B}"/>
              </a:ext>
            </a:extLst>
          </p:cNvPr>
          <p:cNvSpPr/>
          <p:nvPr/>
        </p:nvSpPr>
        <p:spPr>
          <a:xfrm>
            <a:off x="1341120" y="4124020"/>
            <a:ext cx="9997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Назовите по одному. ИК 2 и ИК 7 чаще всего обозначаются как отсутствующие — отметьте при синтезе, если паттерн подтвердится.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9F9ADB38-042E-9101-5451-768291B3BF2F}"/>
              </a:ext>
            </a:extLst>
          </p:cNvPr>
          <p:cNvSpPr/>
          <p:nvPr/>
        </p:nvSpPr>
        <p:spPr>
          <a:xfrm>
            <a:off x="487680" y="4732212"/>
            <a:ext cx="11216640" cy="1158240"/>
          </a:xfrm>
          <a:prstGeom prst="rect">
            <a:avLst/>
          </a:prstGeom>
          <a:solidFill>
            <a:srgbClr val="FFFFFF"/>
          </a:solidFill>
          <a:ln w="6350">
            <a:solidFill>
              <a:srgbClr val="B2D8D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7">
            <a:extLst>
              <a:ext uri="{FF2B5EF4-FFF2-40B4-BE49-F238E27FC236}">
                <a16:creationId xmlns:a16="http://schemas.microsoft.com/office/drawing/2014/main" id="{D55F9DEC-6FCF-2658-60D8-03461B11CE29}"/>
              </a:ext>
            </a:extLst>
          </p:cNvPr>
          <p:cNvSpPr/>
          <p:nvPr/>
        </p:nvSpPr>
        <p:spPr>
          <a:xfrm>
            <a:off x="633984" y="5061396"/>
            <a:ext cx="512064" cy="512064"/>
          </a:xfrm>
          <a:prstGeom prst="ellipse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6F375F21-4DA7-8273-F619-06D868395BC6}"/>
              </a:ext>
            </a:extLst>
          </p:cNvPr>
          <p:cNvSpPr/>
          <p:nvPr/>
        </p:nvSpPr>
        <p:spPr>
          <a:xfrm>
            <a:off x="633984" y="5061396"/>
            <a:ext cx="5120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467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3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37A61083-7F69-5FA2-40EE-EB81648573C0}"/>
              </a:ext>
            </a:extLst>
          </p:cNvPr>
          <p:cNvSpPr/>
          <p:nvPr/>
        </p:nvSpPr>
        <p:spPr>
          <a:xfrm>
            <a:off x="1341120" y="4770196"/>
            <a:ext cx="9997440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Чем отличаются кейсы в зависимости от того, на какую группу педагогов они ориентированы — общее образование, ПОО или смешанная?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id="{9DF13954-082C-8B43-D5F9-67AB498D9378}"/>
              </a:ext>
            </a:extLst>
          </p:cNvPr>
          <p:cNvSpPr/>
          <p:nvPr/>
        </p:nvSpPr>
        <p:spPr>
          <a:xfrm>
            <a:off x="1341120" y="5404180"/>
            <a:ext cx="9997440" cy="3901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i="1" noProof="1">
                <a:solidFill>
                  <a:srgbClr val="5C7A84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Не подталкивайте столы к урегулированию разногласий. Межсекторные различия аналитически ценны, а не проблема для решения.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id="{8728EB7F-0C3B-8EA5-E5E3-807F91DD774E}"/>
              </a:ext>
            </a:extLst>
          </p:cNvPr>
          <p:cNvSpPr/>
          <p:nvPr/>
        </p:nvSpPr>
        <p:spPr>
          <a:xfrm>
            <a:off x="487680" y="6073332"/>
            <a:ext cx="1121664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467" b="1" noProof="1">
                <a:solidFill>
                  <a:schemeClr val="bg1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Результат: три вывода на большом стикере за вашим столом — они размещаются на стене и остаются видимыми на 2-й и 3-й дни.</a:t>
            </a:r>
            <a:endParaRPr lang="ru-RU" sz="14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3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4860-8484-E5EE-AEAD-83DCF3E2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3" y="599923"/>
            <a:ext cx="10665729" cy="1080120"/>
          </a:xfrm>
        </p:spPr>
        <p:txBody>
          <a:bodyPr>
            <a:normAutofit/>
          </a:bodyPr>
          <a:lstStyle/>
          <a:p>
            <a:r>
              <a:rPr lang="ru-RU" noProof="1"/>
              <a:t>По две минуты каждому выступающему — чтобы что-то добавить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7633087D-2C1D-D0D7-622C-6B89E651841C}"/>
              </a:ext>
            </a:extLst>
          </p:cNvPr>
          <p:cNvSpPr/>
          <p:nvPr/>
        </p:nvSpPr>
        <p:spPr>
          <a:xfrm>
            <a:off x="623592" y="1658823"/>
            <a:ext cx="11143488" cy="103632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16303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27C83D3D-7B9E-B419-B919-4BCD96F3219B}"/>
              </a:ext>
            </a:extLst>
          </p:cNvPr>
          <p:cNvSpPr/>
          <p:nvPr/>
        </p:nvSpPr>
        <p:spPr>
          <a:xfrm>
            <a:off x="867432" y="1658823"/>
            <a:ext cx="10850880" cy="1036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000" i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Наши три презентующих слушали ваши обсуждения. Мы хотим дать им краткую возможность ответить — добавить что-то, что не прозвучало за пятнадцать минут.</a:t>
            </a:r>
            <a:endParaRPr lang="ru-RU" sz="2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266881F3-867A-C2B6-3B14-AE1EF8933420}"/>
              </a:ext>
            </a:extLst>
          </p:cNvPr>
          <p:cNvSpPr/>
          <p:nvPr/>
        </p:nvSpPr>
        <p:spPr>
          <a:xfrm>
            <a:off x="623592" y="2829724"/>
            <a:ext cx="3535680" cy="2865120"/>
          </a:xfrm>
          <a:prstGeom prst="rect">
            <a:avLst/>
          </a:prstGeom>
          <a:solidFill>
            <a:srgbClr val="E8F5EC"/>
          </a:solidFill>
          <a:ln w="15240">
            <a:solidFill>
              <a:srgbClr val="2D8A3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4810D53B-5D80-B4C4-B7C6-38F999C3A3F0}"/>
              </a:ext>
            </a:extLst>
          </p:cNvPr>
          <p:cNvSpPr/>
          <p:nvPr/>
        </p:nvSpPr>
        <p:spPr>
          <a:xfrm>
            <a:off x="623592" y="2829724"/>
            <a:ext cx="3535680" cy="463296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EED88A72-12E0-716E-01FC-EA914EFA46DE}"/>
              </a:ext>
            </a:extLst>
          </p:cNvPr>
          <p:cNvSpPr/>
          <p:nvPr/>
        </p:nvSpPr>
        <p:spPr>
          <a:xfrm>
            <a:off x="769896" y="2829724"/>
            <a:ext cx="3267456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Наиболее полезно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1B43EB56-2BFC-CB80-E3B9-0DD1D28DCB41}"/>
              </a:ext>
            </a:extLst>
          </p:cNvPr>
          <p:cNvSpPr/>
          <p:nvPr/>
        </p:nvSpPr>
        <p:spPr>
          <a:xfrm>
            <a:off x="769896" y="3353980"/>
            <a:ext cx="3267456" cy="2255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Презентующий, который говорит: вы заметили отсутствие структурированного последующего сопровождения — это верно, и вот почему его было трудно выстроить.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">
            <a:extLst>
              <a:ext uri="{FF2B5EF4-FFF2-40B4-BE49-F238E27FC236}">
                <a16:creationId xmlns:a16="http://schemas.microsoft.com/office/drawing/2014/main" id="{72AB9E3E-FAB8-B327-C2CE-72EAE9895BE3}"/>
              </a:ext>
            </a:extLst>
          </p:cNvPr>
          <p:cNvSpPr/>
          <p:nvPr/>
        </p:nvSpPr>
        <p:spPr>
          <a:xfrm>
            <a:off x="4427496" y="2829724"/>
            <a:ext cx="3535680" cy="2865120"/>
          </a:xfrm>
          <a:prstGeom prst="rect">
            <a:avLst/>
          </a:prstGeom>
          <a:solidFill>
            <a:srgbClr val="FDF3DC"/>
          </a:solidFill>
          <a:ln w="15240">
            <a:solidFill>
              <a:srgbClr val="E8940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8661BEA6-35BC-1AE7-75D7-79B06DB4B0F0}"/>
              </a:ext>
            </a:extLst>
          </p:cNvPr>
          <p:cNvSpPr/>
          <p:nvPr/>
        </p:nvSpPr>
        <p:spPr>
          <a:xfrm>
            <a:off x="4427496" y="2829724"/>
            <a:ext cx="3535680" cy="463296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09F40824-D326-F5A3-CCE2-731B947B8075}"/>
              </a:ext>
            </a:extLst>
          </p:cNvPr>
          <p:cNvSpPr/>
          <p:nvPr/>
        </p:nvSpPr>
        <p:spPr>
          <a:xfrm>
            <a:off x="4573800" y="2829724"/>
            <a:ext cx="3267456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Также полезно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67EB64A6-63CE-A68D-B2F6-A9C587DCAA8A}"/>
              </a:ext>
            </a:extLst>
          </p:cNvPr>
          <p:cNvSpPr/>
          <p:nvPr/>
        </p:nvSpPr>
        <p:spPr>
          <a:xfrm>
            <a:off x="4573800" y="3353980"/>
            <a:ext cx="3267456" cy="2255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Добавление контекста, который не уместился в 15 минут — деталь об условиях программы, институциональных ограничениях или временных рамках, меняющая прочтение.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878E4237-F95C-1631-7C23-27610CF5A524}"/>
              </a:ext>
            </a:extLst>
          </p:cNvPr>
          <p:cNvSpPr/>
          <p:nvPr/>
        </p:nvSpPr>
        <p:spPr>
          <a:xfrm>
            <a:off x="8231400" y="2829724"/>
            <a:ext cx="3535680" cy="2865120"/>
          </a:xfrm>
          <a:prstGeom prst="rect">
            <a:avLst/>
          </a:prstGeom>
          <a:solidFill>
            <a:srgbClr val="FDECEA"/>
          </a:solidFill>
          <a:ln w="15240">
            <a:solidFill>
              <a:srgbClr val="B03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48DA5F08-DE16-A216-3C99-4B668C991062}"/>
              </a:ext>
            </a:extLst>
          </p:cNvPr>
          <p:cNvSpPr/>
          <p:nvPr/>
        </p:nvSpPr>
        <p:spPr>
          <a:xfrm>
            <a:off x="8231400" y="2829724"/>
            <a:ext cx="3535680" cy="463296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70E58F61-1469-98E2-D34F-899A22819B1D}"/>
              </a:ext>
            </a:extLst>
          </p:cNvPr>
          <p:cNvSpPr/>
          <p:nvPr/>
        </p:nvSpPr>
        <p:spPr>
          <a:xfrm>
            <a:off x="8377704" y="2829724"/>
            <a:ext cx="3267456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733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Избегайте</a:t>
            </a:r>
            <a:endParaRPr lang="ru-RU" sz="1733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B35D5EFC-353C-6F11-5EDA-906EE5DA14DE}"/>
              </a:ext>
            </a:extLst>
          </p:cNvPr>
          <p:cNvSpPr/>
          <p:nvPr/>
        </p:nvSpPr>
        <p:spPr>
          <a:xfrm>
            <a:off x="8377704" y="3353980"/>
            <a:ext cx="3267456" cy="2255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1467" noProof="1">
                <a:solidFill>
                  <a:srgbClr val="16303A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Защиты каждого аспекта программы. Две минуты намеренно.</a:t>
            </a:r>
            <a:endParaRPr lang="ru-RU" sz="1467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8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0" y="-487680"/>
            <a:ext cx="5120640" cy="5486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ru-RU" sz="42666" b="1" noProof="1">
                <a:solidFill>
                  <a:srgbClr val="0092BB">
                    <a:alpha val="40000"/>
                  </a:srgbClr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01</a:t>
            </a:r>
            <a:endParaRPr lang="ru-RU" sz="42666" noProof="1"/>
          </a:p>
        </p:txBody>
      </p:sp>
      <p:sp>
        <p:nvSpPr>
          <p:cNvPr id="3" name="Shape 1"/>
          <p:cNvSpPr/>
          <p:nvPr/>
        </p:nvSpPr>
        <p:spPr>
          <a:xfrm>
            <a:off x="670560" y="1524000"/>
            <a:ext cx="85344" cy="2743200"/>
          </a:xfrm>
          <a:prstGeom prst="rect">
            <a:avLst/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4" name="Text 2"/>
          <p:cNvSpPr/>
          <p:nvPr/>
        </p:nvSpPr>
        <p:spPr>
          <a:xfrm>
            <a:off x="914400" y="1975104"/>
            <a:ext cx="9144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Что делает профессиональное</a:t>
            </a:r>
            <a:endParaRPr lang="ru-RU" sz="32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развитие педагогов эффективным?</a:t>
            </a:r>
            <a:endParaRPr lang="ru-RU" sz="3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072896" y="3779520"/>
            <a:ext cx="3413760" cy="512064"/>
          </a:xfrm>
          <a:prstGeom prst="roundRect">
            <a:avLst>
              <a:gd name="adj" fmla="val 14286"/>
            </a:avLst>
          </a:prstGeom>
          <a:solidFill>
            <a:srgbClr val="FFDC00"/>
          </a:solidFill>
          <a:ln w="12700">
            <a:solidFill>
              <a:srgbClr val="FFDC00"/>
            </a:solidFill>
            <a:prstDash val="solid"/>
          </a:ln>
        </p:spPr>
        <p:txBody>
          <a:bodyPr/>
          <a:lstStyle/>
          <a:p>
            <a:endParaRPr lang="ru-RU" sz="2400" noProof="1"/>
          </a:p>
        </p:txBody>
      </p:sp>
      <p:sp>
        <p:nvSpPr>
          <p:cNvPr id="6" name="Text 4"/>
          <p:cNvSpPr/>
          <p:nvPr/>
        </p:nvSpPr>
        <p:spPr>
          <a:xfrm>
            <a:off x="1072896" y="3779520"/>
            <a:ext cx="3255264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1867" b="1" noProof="1">
                <a:solidFill>
                  <a:schemeClr val="accent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09:30 – 10:45  ·  75 минут</a:t>
            </a:r>
            <a:endParaRPr lang="ru-RU" sz="1867" noProof="1">
              <a:solidFill>
                <a:schemeClr val="accent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B45D38-AD4C-7942-7C64-34E1555C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97" y="1175400"/>
            <a:ext cx="10944225" cy="1080120"/>
          </a:xfrm>
        </p:spPr>
        <p:txBody>
          <a:bodyPr/>
          <a:lstStyle/>
          <a:p>
            <a:r>
              <a:rPr lang="ru-RU" sz="3200" noProof="1">
                <a:solidFill>
                  <a:schemeClr val="accent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Сессия 1</a:t>
            </a:r>
            <a:endParaRPr lang="ru-RU" noProof="1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9648C-8699-D54D-D884-894BB7BEE0AA}"/>
              </a:ext>
            </a:extLst>
          </p:cNvPr>
          <p:cNvSpPr txBox="1"/>
          <p:nvPr/>
        </p:nvSpPr>
        <p:spPr>
          <a:xfrm>
            <a:off x="914401" y="4444724"/>
            <a:ext cx="427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i="1" noProof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7385-CBC6-A563-D936-60748619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46" y="79111"/>
            <a:ext cx="10958805" cy="1080120"/>
          </a:xfrm>
        </p:spPr>
        <p:txBody>
          <a:bodyPr>
            <a:normAutofit/>
          </a:bodyPr>
          <a:lstStyle/>
          <a:p>
            <a:r>
              <a:rPr lang="ru-RU" noProof="1"/>
              <a:t>Выявляйте паттерны. Не называйте страны.</a:t>
            </a: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13268FA8-E56F-BFDF-573A-AEACB1FED7B5}"/>
              </a:ext>
            </a:extLst>
          </p:cNvPr>
          <p:cNvSpPr/>
          <p:nvPr/>
        </p:nvSpPr>
        <p:spPr>
          <a:xfrm>
            <a:off x="468959" y="1158112"/>
            <a:ext cx="11216640" cy="1316736"/>
          </a:xfrm>
          <a:prstGeom prst="rect">
            <a:avLst/>
          </a:prstGeom>
          <a:solidFill>
            <a:srgbClr val="E8F5EC"/>
          </a:solidFill>
          <a:ln w="15240">
            <a:solidFill>
              <a:srgbClr val="2D8A3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29FB4A7F-FCB0-E677-3109-81DE655B5BDE}"/>
              </a:ext>
            </a:extLst>
          </p:cNvPr>
          <p:cNvSpPr/>
          <p:nvPr/>
        </p:nvSpPr>
        <p:spPr>
          <a:xfrm>
            <a:off x="468959" y="1158112"/>
            <a:ext cx="146304" cy="1316736"/>
          </a:xfrm>
          <a:prstGeom prst="rect">
            <a:avLst/>
          </a:prstGeom>
          <a:solidFill>
            <a:srgbClr val="2D8A3E"/>
          </a:solidFill>
          <a:ln w="12700">
            <a:solidFill>
              <a:srgbClr val="2D8A3E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DDC3DCFE-3B88-34C1-9A29-2697B924F64F}"/>
              </a:ext>
            </a:extLst>
          </p:cNvPr>
          <p:cNvSpPr/>
          <p:nvPr/>
        </p:nvSpPr>
        <p:spPr>
          <a:xfrm>
            <a:off x="846911" y="1605315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3000" b="1" noProof="1">
                <a:solidFill>
                  <a:srgbClr val="2D8A3E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Что является сильным в разных кейсах?</a:t>
            </a:r>
            <a:endParaRPr lang="ru-RU" sz="3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C94AF369-C1E1-2533-E758-7DAEAAB0FEE2}"/>
              </a:ext>
            </a:extLst>
          </p:cNvPr>
          <p:cNvSpPr/>
          <p:nvPr/>
        </p:nvSpPr>
        <p:spPr>
          <a:xfrm>
            <a:off x="468959" y="2718688"/>
            <a:ext cx="11216640" cy="1438656"/>
          </a:xfrm>
          <a:prstGeom prst="rect">
            <a:avLst/>
          </a:prstGeom>
          <a:solidFill>
            <a:srgbClr val="FDECEA"/>
          </a:solidFill>
          <a:ln w="15240">
            <a:solidFill>
              <a:srgbClr val="B03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7E4EC701-A989-97F5-5FDC-2D8B0FE9818C}"/>
              </a:ext>
            </a:extLst>
          </p:cNvPr>
          <p:cNvSpPr/>
          <p:nvPr/>
        </p:nvSpPr>
        <p:spPr>
          <a:xfrm>
            <a:off x="468959" y="2718688"/>
            <a:ext cx="146304" cy="1438656"/>
          </a:xfrm>
          <a:prstGeom prst="rect">
            <a:avLst/>
          </a:prstGeom>
          <a:solidFill>
            <a:srgbClr val="B03030"/>
          </a:solidFill>
          <a:ln w="12700">
            <a:solidFill>
              <a:srgbClr val="B03030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B1112EFE-D06B-6AB2-E9A6-E10D621C8208}"/>
              </a:ext>
            </a:extLst>
          </p:cNvPr>
          <p:cNvSpPr/>
          <p:nvPr/>
        </p:nvSpPr>
        <p:spPr>
          <a:xfrm>
            <a:off x="846911" y="3252643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3000" b="1" noProof="1">
                <a:solidFill>
                  <a:srgbClr val="B03030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Где наиболее значимый общий пробел?</a:t>
            </a:r>
            <a:endParaRPr lang="ru-RU" sz="3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BD084879-AE49-C8F2-B08D-9B500A46994C}"/>
              </a:ext>
            </a:extLst>
          </p:cNvPr>
          <p:cNvSpPr/>
          <p:nvPr/>
        </p:nvSpPr>
        <p:spPr>
          <a:xfrm>
            <a:off x="468959" y="4279264"/>
            <a:ext cx="11216640" cy="1438656"/>
          </a:xfrm>
          <a:prstGeom prst="rect">
            <a:avLst/>
          </a:prstGeom>
          <a:solidFill>
            <a:srgbClr val="D6F0F3"/>
          </a:solidFill>
          <a:ln w="15240">
            <a:solidFill>
              <a:srgbClr val="027A87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A2AE3285-7AFD-96DE-6BEE-CF648CEEFD37}"/>
              </a:ext>
            </a:extLst>
          </p:cNvPr>
          <p:cNvSpPr/>
          <p:nvPr/>
        </p:nvSpPr>
        <p:spPr>
          <a:xfrm>
            <a:off x="468959" y="4279264"/>
            <a:ext cx="146304" cy="1438656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6D059BDB-E91A-83BA-BEFC-9349F2C6E8CD}"/>
              </a:ext>
            </a:extLst>
          </p:cNvPr>
          <p:cNvSpPr/>
          <p:nvPr/>
        </p:nvSpPr>
        <p:spPr>
          <a:xfrm>
            <a:off x="846911" y="4815712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3000" b="1" noProof="1">
                <a:solidFill>
                  <a:srgbClr val="027A87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Различается ли картина в зависимости от групп педагогов?</a:t>
            </a:r>
            <a:endParaRPr lang="ru-RU" sz="30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4694C34C-BC01-6261-FA3B-65596DC87995}"/>
              </a:ext>
            </a:extLst>
          </p:cNvPr>
          <p:cNvSpPr/>
          <p:nvPr/>
        </p:nvSpPr>
        <p:spPr>
          <a:xfrm>
            <a:off x="468959" y="5961760"/>
            <a:ext cx="11216640" cy="602751"/>
          </a:xfrm>
          <a:prstGeom prst="rect">
            <a:avLst/>
          </a:prstGeom>
          <a:solidFill>
            <a:srgbClr val="E8940A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431EF6E4-D01D-335E-BA4D-A8E70A23519B}"/>
              </a:ext>
            </a:extLst>
          </p:cNvPr>
          <p:cNvSpPr/>
          <p:nvPr/>
        </p:nvSpPr>
        <p:spPr>
          <a:xfrm>
            <a:off x="468959" y="6125885"/>
            <a:ext cx="11216640" cy="2276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 panose="020B0604020202020204" pitchFamily="34" charset="0"/>
                <a:ea typeface="Calibri" pitchFamily="34" charset="-122"/>
                <a:cs typeface="Arial" panose="020B0604020202020204" pitchFamily="34" charset="0"/>
              </a:rPr>
              <a:t>SCAFFOLD: Принцип 3.7 — стикеры на стене — это коллективный аналитический результат аудитории. Свидетельство того, как мышление развивалось с утра.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7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>
            <a:extLst>
              <a:ext uri="{FF2B5EF4-FFF2-40B4-BE49-F238E27FC236}">
                <a16:creationId xmlns:a16="http://schemas.microsoft.com/office/drawing/2014/main" id="{F2A2444F-4F5C-88D8-FCB9-CBDD291F1CBC}"/>
              </a:ext>
            </a:extLst>
          </p:cNvPr>
          <p:cNvSpPr/>
          <p:nvPr/>
        </p:nvSpPr>
        <p:spPr>
          <a:xfrm>
            <a:off x="609600" y="1155895"/>
            <a:ext cx="10972800" cy="347472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39AA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FFD20C27-D496-C7A5-8D1A-D6D39B1AE456}"/>
              </a:ext>
            </a:extLst>
          </p:cNvPr>
          <p:cNvSpPr/>
          <p:nvPr/>
        </p:nvSpPr>
        <p:spPr>
          <a:xfrm>
            <a:off x="609600" y="1155895"/>
            <a:ext cx="146304" cy="3474720"/>
          </a:xfrm>
          <a:prstGeom prst="rect">
            <a:avLst/>
          </a:prstGeom>
          <a:solidFill>
            <a:schemeClr val="accent4"/>
          </a:solidFill>
          <a:ln w="12700">
            <a:solidFill>
              <a:srgbClr val="E8940A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B56EFB7C-0302-0030-D6B4-CCF0BF900BDB}"/>
              </a:ext>
            </a:extLst>
          </p:cNvPr>
          <p:cNvSpPr/>
          <p:nvPr/>
        </p:nvSpPr>
        <p:spPr>
          <a:xfrm>
            <a:off x="975360" y="1314391"/>
            <a:ext cx="10302240" cy="1487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19170">
              <a:defRPr/>
            </a:pPr>
            <a:r>
              <a:rPr lang="ru-RU" sz="2500" noProof="1">
                <a:solidFill>
                  <a:srgbClr val="FFFFFF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Сегодня вы потратили время на создание общей рамки для понимания того, как выглядит эффективное профессиональное развитие педагогов и что мешает ему — в разных странах и среди разных групп педагогов.</a:t>
            </a:r>
            <a:endParaRPr lang="ru-RU" sz="2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E369D4E4-A774-B9D3-D796-CC353C7E0E78}"/>
              </a:ext>
            </a:extLst>
          </p:cNvPr>
          <p:cNvSpPr/>
          <p:nvPr/>
        </p:nvSpPr>
        <p:spPr>
          <a:xfrm>
            <a:off x="975360" y="2862775"/>
            <a:ext cx="10302240" cy="8290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2667" b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Завтра вы переходите от понимания к разработке.</a:t>
            </a:r>
            <a:endParaRPr lang="ru-RU" sz="266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ECFB0AC0-6E8E-6700-C0C9-6EF60FD39D72}"/>
              </a:ext>
            </a:extLst>
          </p:cNvPr>
          <p:cNvSpPr/>
          <p:nvPr/>
        </p:nvSpPr>
        <p:spPr>
          <a:xfrm>
            <a:off x="975360" y="3752791"/>
            <a:ext cx="1030224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defRPr/>
            </a:pPr>
            <a:r>
              <a:rPr lang="ru-RU" sz="1600" i="1" noProof="1">
                <a:solidFill>
                  <a:schemeClr val="bg1"/>
                </a:solidFill>
                <a:latin typeface="Arial" panose="020B0604020202020204" pitchFamily="34" charset="0"/>
                <a:ea typeface="Georgia" pitchFamily="34" charset="-122"/>
                <a:cs typeface="Arial" panose="020B0604020202020204" pitchFamily="34" charset="0"/>
              </a:rPr>
              <a:t>Чем чётче вы сегодня вечером осознаете, что узнали сегодня, тем полезнее будет завтра.</a:t>
            </a:r>
            <a:endParaRPr lang="ru-RU" sz="16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1A720DE6-FBA0-F7BE-4728-BA96E603A5EE}"/>
              </a:ext>
            </a:extLst>
          </p:cNvPr>
          <p:cNvSpPr/>
          <p:nvPr/>
        </p:nvSpPr>
        <p:spPr>
          <a:xfrm>
            <a:off x="609600" y="4776919"/>
            <a:ext cx="10972800" cy="633984"/>
          </a:xfrm>
          <a:prstGeom prst="rect">
            <a:avLst/>
          </a:prstGeom>
          <a:solidFill>
            <a:srgbClr val="027A87"/>
          </a:solidFill>
          <a:ln w="12700">
            <a:solidFill>
              <a:srgbClr val="027A87"/>
            </a:solidFill>
            <a:prstDash val="solid"/>
          </a:ln>
        </p:spPr>
        <p:txBody>
          <a:bodyPr/>
          <a:lstStyle/>
          <a:p>
            <a:pPr defTabSz="1219170">
              <a:defRPr/>
            </a:pPr>
            <a:endParaRPr lang="ru-RU" sz="24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855D9CEB-C4FD-958A-E846-8C9B8E12756D}"/>
              </a:ext>
            </a:extLst>
          </p:cNvPr>
          <p:cNvSpPr/>
          <p:nvPr/>
        </p:nvSpPr>
        <p:spPr>
          <a:xfrm>
            <a:off x="853440" y="4776919"/>
            <a:ext cx="10607040" cy="6339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defTabSz="1219170">
              <a:defRPr/>
            </a:pPr>
            <a:r>
              <a:rPr lang="ru-RU" sz="1600" b="1" noProof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ДАЛЕЕ: Закрытие 1-го дня  —  Рефлексия 3-2-1  —  затем QR-код для рефлексии </a:t>
            </a:r>
            <a:endParaRPr lang="ru-RU" sz="16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94700D-46A6-4389-0511-F85EC475A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92</a:t>
            </a:fld>
            <a:endParaRPr lang="ru-RU" noProof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5706FF-AFDD-9FF4-DA77-58D75B23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Рефлексия 3-2-1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59A5D-6EEF-2832-B89C-18171C2D0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1303267"/>
            <a:ext cx="4637044" cy="46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7BDB-0A0A-1073-E604-0ACB5746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Опросник по итогу дня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F2B89-CE19-7DE2-E029-15EA333E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" y="1502564"/>
            <a:ext cx="4685523" cy="46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5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D534-ACF4-C5DF-F6AD-9B6F71E7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" y="422444"/>
            <a:ext cx="10922201" cy="1080120"/>
          </a:xfrm>
        </p:spPr>
        <p:txBody>
          <a:bodyPr/>
          <a:lstStyle/>
          <a:p>
            <a:r>
              <a:rPr lang="ru-RU" noProof="1"/>
              <a:t>Присоединяйтесь к сообществу DARYA SCAFFOLD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0056B-D9CF-5D7B-224E-53D1D301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" y="1836575"/>
            <a:ext cx="4212772" cy="421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AAC00-AEAC-AF1A-91CB-DFF06C0C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54" y="1836575"/>
            <a:ext cx="4212772" cy="42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4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827EA-B2F3-4303-D438-FA821284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BE9919-C76E-7B78-C87B-F3721CC4C069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AD5C82D-A129-0CBD-946E-CC24AB268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10242394" y="7290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57AE99-BCCB-FE50-CF45-C2988556D4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00E2E-D54B-9FC8-6768-81EE4FEC7D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B51DB-C30F-8177-4B7F-604D5B75DE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4D45C3F-A9A4-70CE-BC65-D55FB650B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7ED58535-E83E-07EA-352C-7C227E3A6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DD1832C0-7910-3198-1F10-446D766EBE55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212009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ru-RU" sz="3600" b="1" noProof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5C500-59E3-D4C8-02F9-CDAD7DE4BB17}"/>
              </a:ext>
            </a:extLst>
          </p:cNvPr>
          <p:cNvSpPr txBox="1"/>
          <p:nvPr/>
        </p:nvSpPr>
        <p:spPr>
          <a:xfrm>
            <a:off x="615863" y="2176397"/>
            <a:ext cx="6096000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cap="all" noProof="1">
                <a:latin typeface="Arial"/>
                <a:cs typeface="Arial"/>
              </a:rPr>
              <a:t>Спасибо! </a:t>
            </a: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Увидимся завтра</a:t>
            </a:r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cap="all" noProof="1">
              <a:latin typeface="Arial"/>
              <a:cs typeface="Arial"/>
            </a:endParaRP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Thanks! </a:t>
            </a:r>
          </a:p>
          <a:p>
            <a:pPr algn="ctr"/>
            <a:r>
              <a:rPr lang="ru-RU" sz="4000" b="1" cap="all" noProof="1">
                <a:latin typeface="Arial"/>
                <a:cs typeface="Arial"/>
              </a:rPr>
              <a:t>See you tomorrow</a:t>
            </a:r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cap="all" noProof="1">
              <a:latin typeface="Arial"/>
              <a:cs typeface="Arial"/>
            </a:endParaRPr>
          </a:p>
          <a:p>
            <a:pPr algn="ctr"/>
            <a:endParaRPr lang="ru-RU" sz="4000" b="1" cap="all" noProof="1">
              <a:cs typeface="Arial"/>
            </a:endParaRPr>
          </a:p>
          <a:p>
            <a:pPr algn="ctr"/>
            <a:endParaRPr lang="ru-RU" sz="4000" b="1" cap="all" noProof="1">
              <a:cs typeface="Arial"/>
            </a:endParaRPr>
          </a:p>
          <a:p>
            <a:pPr algn="ctr"/>
            <a:endParaRPr lang="ru-RU" noProof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61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65C2-D778-AC6A-FBCB-3AD451BD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203793-A719-FC88-A00B-94C093965FAD}"/>
              </a:ext>
            </a:extLst>
          </p:cNvPr>
          <p:cNvSpPr/>
          <p:nvPr/>
        </p:nvSpPr>
        <p:spPr>
          <a:xfrm>
            <a:off x="552450" y="219075"/>
            <a:ext cx="1943100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A93DD2A-639E-4B10-CE06-636D0E82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r="-524" b="5181"/>
          <a:stretch>
            <a:fillRect/>
          </a:stretch>
        </p:blipFill>
        <p:spPr bwMode="auto">
          <a:xfrm>
            <a:off x="8666812" y="89083"/>
            <a:ext cx="1783073" cy="1715333"/>
          </a:xfrm>
          <a:prstGeom prst="rect">
            <a:avLst/>
          </a:prstGeom>
          <a:noFill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6D0BC1-D246-9729-AE8B-7F84E88BE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6D026-9107-D2FA-C34A-AF4A957582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B433B1-A3E2-3209-3673-ACD7D61B4E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noProof="1"/>
          </a:p>
        </p:txBody>
      </p:sp>
      <p:pic>
        <p:nvPicPr>
          <p:cNvPr id="12" name="Picture 1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CBC5B13-E268-5302-1B2B-11FC9B70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3" y="89083"/>
            <a:ext cx="2030830" cy="1224303"/>
          </a:xfrm>
          <a:prstGeom prst="rect">
            <a:avLst/>
          </a:prstGeom>
          <a:noFill/>
        </p:spPr>
      </p:pic>
      <p:pic>
        <p:nvPicPr>
          <p:cNvPr id="15" name="Picture 14" descr="A logo with stars and text&#10;&#10;AI-generated content may be incorrect.">
            <a:extLst>
              <a:ext uri="{FF2B5EF4-FFF2-40B4-BE49-F238E27FC236}">
                <a16:creationId xmlns:a16="http://schemas.microsoft.com/office/drawing/2014/main" id="{C13216EE-9CBF-777C-E24E-95CE99E1A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96" y="5210046"/>
            <a:ext cx="2111127" cy="171349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F139FE91-329E-B1E2-4752-947B2E2B4775}"/>
              </a:ext>
            </a:extLst>
          </p:cNvPr>
          <p:cNvSpPr>
            <a:spLocks noGrp="1"/>
          </p:cNvSpPr>
          <p:nvPr/>
        </p:nvSpPr>
        <p:spPr>
          <a:xfrm>
            <a:off x="554249" y="1903704"/>
            <a:ext cx="6911378" cy="33052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400" b="1" noProof="1">
                <a:cs typeface="Arial"/>
              </a:rPr>
              <a:t>DARYA SCAFFOLD  </a:t>
            </a:r>
          </a:p>
          <a:p>
            <a:pPr algn="ctr"/>
            <a:r>
              <a:rPr lang="ru-RU" sz="2400" b="1" noProof="1">
                <a:cs typeface="Arial"/>
              </a:rPr>
              <a:t>Трёхдневный тренинг по профессиональному развитию педагогов для специалистов и тренеров</a:t>
            </a:r>
            <a:endParaRPr lang="ru-RU" sz="1400" b="1" noProof="1">
              <a:cs typeface="Arial"/>
            </a:endParaRPr>
          </a:p>
          <a:p>
            <a:pPr algn="ctr"/>
            <a:endParaRPr lang="ru-RU" sz="2400" b="1" noProof="1">
              <a:cs typeface="Arial"/>
            </a:endParaRPr>
          </a:p>
          <a:p>
            <a:pPr algn="ctr"/>
            <a:r>
              <a:rPr lang="ru-RU" sz="2400" b="1" noProof="1">
                <a:cs typeface="Arial"/>
              </a:rPr>
              <a:t>День 2</a:t>
            </a:r>
            <a:endParaRPr lang="ru-RU" sz="2400" noProof="1">
              <a:cs typeface="Arial"/>
            </a:endParaRPr>
          </a:p>
          <a:p>
            <a:pPr algn="ctr"/>
            <a:endParaRPr lang="ru-RU" sz="3200" b="1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1CDC1-FDF2-71E5-BFD0-99D6A34524D3}"/>
              </a:ext>
            </a:extLst>
          </p:cNvPr>
          <p:cNvSpPr txBox="1"/>
          <p:nvPr/>
        </p:nvSpPr>
        <p:spPr>
          <a:xfrm>
            <a:off x="836541" y="4645068"/>
            <a:ext cx="60960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cap="all" noProof="1">
                <a:solidFill>
                  <a:srgbClr val="000000"/>
                </a:solidFill>
              </a:rPr>
              <a:t>27-29</a:t>
            </a:r>
            <a:r>
              <a:rPr lang="ru-RU" sz="2400" b="1" cap="all" noProof="1"/>
              <a:t> апреля 2026 г., </a:t>
            </a:r>
          </a:p>
          <a:p>
            <a:pPr algn="ctr"/>
            <a:r>
              <a:rPr lang="ru-RU" sz="2400" b="1" cap="all" noProof="1">
                <a:cs typeface="Arial"/>
              </a:rPr>
              <a:t>Алматы, Казахстан</a:t>
            </a:r>
            <a:endParaRPr lang="ru-RU" sz="2400" b="1" noProof="1">
              <a:cs typeface="Arial" panose="020B0604020202020204"/>
            </a:endParaRPr>
          </a:p>
          <a:p>
            <a:pPr algn="ctr"/>
            <a:endParaRPr lang="ru-RU" noProof="1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B985A-255E-1871-3D75-E46C1481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12" y="-1"/>
            <a:ext cx="1528861" cy="1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F16B-DB02-88ED-8169-EE305DFE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EE07E4-CFE6-01BB-551E-5C3EBBF7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74577"/>
            <a:ext cx="10944225" cy="1080120"/>
          </a:xfrm>
        </p:spPr>
        <p:txBody>
          <a:bodyPr/>
          <a:lstStyle/>
          <a:p>
            <a:r>
              <a:rPr lang="ru-RU" noProof="1"/>
              <a:t>Ваши вопросы и сомнения — ответы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562A-48E7-9671-CEAE-4C8CE94CFB95}"/>
              </a:ext>
            </a:extLst>
          </p:cNvPr>
          <p:cNvSpPr txBox="1"/>
          <p:nvPr/>
        </p:nvSpPr>
        <p:spPr>
          <a:xfrm>
            <a:off x="612457" y="1412777"/>
            <a:ext cx="1116716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b="1" noProof="1">
                <a:solidFill>
                  <a:schemeClr val="bg1"/>
                </a:solidFill>
              </a:rPr>
              <a:t>Вопрос:</a:t>
            </a:r>
            <a:r>
              <a:rPr lang="ru-RU" sz="2200" noProof="1">
                <a:solidFill>
                  <a:schemeClr val="bg1"/>
                </a:solidFill>
              </a:rPr>
              <a:t> </a:t>
            </a:r>
            <a:r>
              <a:rPr lang="ru-RU" sz="2200" b="1" noProof="1">
                <a:solidFill>
                  <a:schemeClr val="bg1"/>
                </a:solidFill>
              </a:rPr>
              <a:t>Как разработать эффективную программу профессионального развития педагогов?</a:t>
            </a:r>
          </a:p>
          <a:p>
            <a:pPr>
              <a:buNone/>
            </a:pPr>
            <a:r>
              <a:rPr lang="ru-RU" sz="2200" b="1" noProof="1">
                <a:solidFill>
                  <a:schemeClr val="bg1"/>
                </a:solidFill>
              </a:rPr>
              <a:t>Ответ:</a:t>
            </a:r>
            <a:r>
              <a:rPr lang="ru-RU" sz="2200" noProof="1">
                <a:solidFill>
                  <a:schemeClr val="bg1"/>
                </a:solidFill>
              </a:rPr>
              <a:t> Сосредоточьтесь на чём-то актуальном, приоритетном и направленном на изменение практики / достижение положительных результатов, а не на трансляции содержания. Согласуйте фокус (например, компетенция, метод, индикатор качества) в качестве примера и проработайте планирование для него.</a:t>
            </a:r>
          </a:p>
          <a:p>
            <a:pPr>
              <a:buNone/>
            </a:pPr>
            <a:br>
              <a:rPr lang="ru-RU" sz="2200" noProof="1">
                <a:solidFill>
                  <a:schemeClr val="bg1"/>
                </a:solidFill>
              </a:rPr>
            </a:br>
            <a:endParaRPr lang="ru-RU" sz="2200" noProof="1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b="1" noProof="1">
                <a:solidFill>
                  <a:schemeClr val="bg1"/>
                </a:solidFill>
              </a:rPr>
              <a:t>Вопрос: Как все 8 индикаторов качества могут быть встроены в реальную педагогическую практику и практику учебного заведения?</a:t>
            </a:r>
          </a:p>
          <a:p>
            <a:pPr>
              <a:buNone/>
            </a:pPr>
            <a:r>
              <a:rPr lang="ru-RU" sz="2200" b="1" noProof="1">
                <a:solidFill>
                  <a:schemeClr val="bg1"/>
                </a:solidFill>
              </a:rPr>
              <a:t>Ответ:</a:t>
            </a:r>
            <a:r>
              <a:rPr lang="ru-RU" sz="2200" noProof="1">
                <a:solidFill>
                  <a:schemeClr val="bg1"/>
                </a:solidFill>
              </a:rPr>
              <a:t> Не все они должны присутствовать в каждой активности профессионального развития педагогов. Но они должны характеризовать программы в целом. Начните с внедрения в простые рутины — например, повестки командных совещаний могут быть сосредоточены на том, как продвигать активное обучение].</a:t>
            </a:r>
          </a:p>
        </p:txBody>
      </p:sp>
    </p:spTree>
    <p:extLst>
      <p:ext uri="{BB962C8B-B14F-4D97-AF65-F5344CB8AC3E}">
        <p14:creationId xmlns:p14="http://schemas.microsoft.com/office/powerpoint/2010/main" val="253959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28F94-9907-7DE0-2E82-854D48BA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8B26-450B-17AE-7EFA-36F09E7C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74577"/>
            <a:ext cx="10944225" cy="1080120"/>
          </a:xfrm>
        </p:spPr>
        <p:txBody>
          <a:bodyPr/>
          <a:lstStyle/>
          <a:p>
            <a:r>
              <a:rPr lang="ru-RU" noProof="1"/>
              <a:t>Ваши вопросы и сомнения  — ответы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EC5739-6431-CE04-4422-3367C726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" y="1354697"/>
            <a:ext cx="1045442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Реалистично ли достичь всех 8 индикаторов одновременно или их следует расставить по приоритетам?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И нет, и да. Какой бы вы выбрали приоритетным? ИК6 «Это касается ваших студентов»?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Как использовать 8 индикаторов вместе как единую систему, а не по отдельности?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Они не обязаны присутствовать в каждом мероприятии по профессиональному развитию педагогов. Но они должны характеризовать программы в целом. Начните с того, чтобы вводить их в простые рутинные процессы — например, повестка командных встреч может быть посвящена тому, как продвигать действие.</a:t>
            </a:r>
          </a:p>
        </p:txBody>
      </p:sp>
    </p:spTree>
    <p:extLst>
      <p:ext uri="{BB962C8B-B14F-4D97-AF65-F5344CB8AC3E}">
        <p14:creationId xmlns:p14="http://schemas.microsoft.com/office/powerpoint/2010/main" val="363472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7922-DCD8-2AD9-FBAD-D211055B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Ваши вопросы и сомнения  — ответы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B03CF-0B5D-A8D8-0384-C7AA7919A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84476-BC29-4407-9D57-B2E562B8968B}" type="slidenum">
              <a:rPr lang="ru-RU" noProof="1" smtClean="0"/>
              <a:pPr/>
              <a:t>99</a:t>
            </a:fld>
            <a:endParaRPr lang="ru-RU" noProof="1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773BE1-EAA7-413C-6CF2-8A2DCDCD5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" y="1413570"/>
            <a:ext cx="109442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Как применить 8 индикаторов в конкретном местном контексте?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Интерпретируйте индикаторы через местный контекст. Пример: короткие микросессии подходят небольшим образовательным организациям с малочисленным штатом.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Вопрос: Как обеспечить, чтобы профессиональное развитие было устойчивым в реальной школьной практике?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Ответ: Связывайте с обучением в реальной жизни; делайте профессиональное обучение непрерывным.</a:t>
            </a:r>
          </a:p>
        </p:txBody>
      </p:sp>
    </p:spTree>
    <p:extLst>
      <p:ext uri="{BB962C8B-B14F-4D97-AF65-F5344CB8AC3E}">
        <p14:creationId xmlns:p14="http://schemas.microsoft.com/office/powerpoint/2010/main" val="221726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8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DARYA Template">
  <a:themeElements>
    <a:clrScheme name="Custom 1">
      <a:dk1>
        <a:srgbClr val="00000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TF DARYA Template">
  <a:themeElements>
    <a:clrScheme name="Custom 1">
      <a:dk1>
        <a:srgbClr val="00000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7087a-cdef-4c90-8480-8a6ef4cb0319">
      <Terms xmlns="http://schemas.microsoft.com/office/infopath/2007/PartnerControls"/>
    </lcf76f155ced4ddcb4097134ff3c332f>
    <TaxCatchAll xmlns="d5916e72-4b5a-49d2-a6a6-12d4a5a241e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D5B13326087944A18C6A6893FB8FFA" ma:contentTypeVersion="16" ma:contentTypeDescription="Create a new document." ma:contentTypeScope="" ma:versionID="542bd5c942688c6043c2176e861a3b39">
  <xsd:schema xmlns:xsd="http://www.w3.org/2001/XMLSchema" xmlns:xs="http://www.w3.org/2001/XMLSchema" xmlns:p="http://schemas.microsoft.com/office/2006/metadata/properties" xmlns:ns2="0377087a-cdef-4c90-8480-8a6ef4cb0319" xmlns:ns3="d5916e72-4b5a-49d2-a6a6-12d4a5a241e7" targetNamespace="http://schemas.microsoft.com/office/2006/metadata/properties" ma:root="true" ma:fieldsID="f7a7bd99518aa3dcfec639804f841159" ns2:_="" ns3:_="">
    <xsd:import namespace="0377087a-cdef-4c90-8480-8a6ef4cb0319"/>
    <xsd:import namespace="d5916e72-4b5a-49d2-a6a6-12d4a5a241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7087a-cdef-4c90-8480-8a6ef4cb0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4dc7076-5b20-412f-9790-c3dabd1718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16e72-4b5a-49d2-a6a6-12d4a5a241e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bbf817f-315c-41c7-83f3-3a9ac1bdfd7b}" ma:internalName="TaxCatchAll" ma:showField="CatchAllData" ma:web="d5916e72-4b5a-49d2-a6a6-12d4a5a241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E8D46-93BE-47CA-8431-63F0618C7D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CB8048-C8CE-46D0-9F0D-64B47A806E90}">
  <ds:schemaRefs>
    <ds:schemaRef ds:uri="http://purl.org/dc/elements/1.1/"/>
    <ds:schemaRef ds:uri="http://purl.org/dc/dcmitype/"/>
    <ds:schemaRef ds:uri="http://purl.org/dc/terms/"/>
    <ds:schemaRef ds:uri="0377087a-cdef-4c90-8480-8a6ef4cb0319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d5916e72-4b5a-49d2-a6a6-12d4a5a241e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85FBC00-07C7-4418-B8DF-DF571118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7087a-cdef-4c90-8480-8a6ef4cb0319"/>
    <ds:schemaRef ds:uri="d5916e72-4b5a-49d2-a6a6-12d4a5a24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15784</Words>
  <Application>Microsoft Office PowerPoint</Application>
  <PresentationFormat>Widescreen</PresentationFormat>
  <Paragraphs>1927</Paragraphs>
  <Slides>193</Slides>
  <Notes>29</Notes>
  <HiddenSlides>33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193</vt:i4>
      </vt:variant>
    </vt:vector>
  </HeadingPairs>
  <TitlesOfParts>
    <vt:vector size="195" baseType="lpstr">
      <vt:lpstr>ETF DARYA Template</vt:lpstr>
      <vt:lpstr>1_ETF DARYA Template</vt:lpstr>
      <vt:lpstr>PowerPoint Presentation</vt:lpstr>
      <vt:lpstr>PowerPoint Presentation</vt:lpstr>
      <vt:lpstr>Важные технические ремарки</vt:lpstr>
      <vt:lpstr>Конкурс «Лучшие инсайты тренинга»</vt:lpstr>
      <vt:lpstr>Приветственное слово  Министерство просвещения Республики Казахстан  Отдел технического и профессионального образования г. Алматы   Европейский фонд образования, DARYA </vt:lpstr>
      <vt:lpstr>Давайте познакомимся с фасилитаторами</vt:lpstr>
      <vt:lpstr>Два факта и одна выдумка о профессиональном развитии педагогов</vt:lpstr>
      <vt:lpstr>К концу первого дня участники смогут:</vt:lpstr>
      <vt:lpstr>Сессия 1</vt:lpstr>
      <vt:lpstr>Ожидаемые результаты: </vt:lpstr>
      <vt:lpstr>СЕССИЯ 1  ·  ОБЗОР</vt:lpstr>
      <vt:lpstr>SCAFFOLD в действии</vt:lpstr>
      <vt:lpstr>Результаты микрообучения</vt:lpstr>
      <vt:lpstr>Результаты микрообучения</vt:lpstr>
      <vt:lpstr>Что вы нам уже рассказали (ИК – Индикаторы качества) </vt:lpstr>
      <vt:lpstr>PowerPoint Presentation</vt:lpstr>
      <vt:lpstr>Мини пленарная сессия</vt:lpstr>
      <vt:lpstr>Четыре недоказанных утверждения  Почему эти четыре тезиса звучат убедительно — и что на самом деле показывают данные</vt:lpstr>
      <vt:lpstr>PowerPoint Presentation</vt:lpstr>
      <vt:lpstr>Какой формат профессионального развития педагогов вы предпочитаете больше всего… [выберите топ-3]?</vt:lpstr>
      <vt:lpstr>Рефлексия по итогу сессии</vt:lpstr>
      <vt:lpstr>Сессия 1  ·  Cписок материалов</vt:lpstr>
      <vt:lpstr>PowerPoint Presentation</vt:lpstr>
      <vt:lpstr>PowerPoint Presentation</vt:lpstr>
      <vt:lpstr>Сессия 2</vt:lpstr>
      <vt:lpstr>Ожидаемые результаты</vt:lpstr>
      <vt:lpstr>СЕССИЯ 2  |  ОБЗОР</vt:lpstr>
      <vt:lpstr>Возвращение к Сессии 1</vt:lpstr>
      <vt:lpstr>Компас ПРП – оси и квадранты</vt:lpstr>
      <vt:lpstr>Страновое обсуждение: рассадка</vt:lpstr>
      <vt:lpstr>Создание одной коллективной карты на страну</vt:lpstr>
      <vt:lpstr>Чтение паттернов — без ранжирования стран</vt:lpstr>
      <vt:lpstr>Идентификация барьеров к созданию эффективной программы профессионального развития</vt:lpstr>
      <vt:lpstr>СЕССИЯ 2  |  СПИСОК МАТЕРИАЛОВ</vt:lpstr>
      <vt:lpstr>PowerPoint Presentation</vt:lpstr>
      <vt:lpstr>PowerPoint Presentation</vt:lpstr>
      <vt:lpstr>Сессия 3</vt:lpstr>
      <vt:lpstr>Ожидаемые результаты</vt:lpstr>
      <vt:lpstr>СЕССИЯ 3  |  ОБЗОР</vt:lpstr>
      <vt:lpstr>Подготовка и повторное вовлечение</vt:lpstr>
      <vt:lpstr>Раунд 1 - Правила</vt:lpstr>
      <vt:lpstr>Раунд 1 — Образцы карточек из Стопки А (для справки фасилитатора)</vt:lpstr>
      <vt:lpstr>PowerPoint Presentation</vt:lpstr>
      <vt:lpstr>Раунд 2 – напишите свои собственные карты</vt:lpstr>
      <vt:lpstr>Челлендж между столами: Обменяйтесь, сыграйте и сравните прочтения</vt:lpstr>
      <vt:lpstr>Тот же аналитический приём — в более сложной обстановке</vt:lpstr>
      <vt:lpstr>СЕССИЯ 3  |  СПИСОК МАТЕРИАЛОВ</vt:lpstr>
      <vt:lpstr>PowerPoint Presentation</vt:lpstr>
      <vt:lpstr>PowerPoint Presentation</vt:lpstr>
      <vt:lpstr>Сессия 4</vt:lpstr>
      <vt:lpstr>Ожидаемые результаты: </vt:lpstr>
      <vt:lpstr>СЕССИЯ 4  |  ОБЗОР</vt:lpstr>
      <vt:lpstr>Шаблон для презентующего</vt:lpstr>
      <vt:lpstr>PowerPoint Presentation</vt:lpstr>
      <vt:lpstr>Шаблон наблюдения за кейсом профессионального развития педагогов  |  Заполняется во время каждой презентации</vt:lpstr>
      <vt:lpstr>Введение в сессию</vt:lpstr>
      <vt:lpstr>Три презентации с наблюдениями</vt:lpstr>
      <vt:lpstr>По мере того, как слушаете — отмечайте в своём шаблоне:</vt:lpstr>
      <vt:lpstr>PowerPoint Presentation</vt:lpstr>
      <vt:lpstr> «Проектирование учебных занятий с применением инструмента «SCAFFOLD»  ( февраль-апрель 2025 г.)</vt:lpstr>
      <vt:lpstr> «Проектирование учебных занятий с применением инструмента «SCAFFOLD»</vt:lpstr>
      <vt:lpstr> «Проектирование учебных занятий с применением инструмента «SCAFFOLD»</vt:lpstr>
      <vt:lpstr>Содержание</vt:lpstr>
      <vt:lpstr>Activity 1.8 Разработайте образовательную мини-игру/игровой прием, используя карту «Обучение в игровой форме». </vt:lpstr>
      <vt:lpstr>Activity 1.14 Разработайте фрагмент урока по выбранной теме с использованием карточек SCAFFOLD. </vt:lpstr>
      <vt:lpstr>Программа работает</vt:lpstr>
      <vt:lpstr>Восемь показателей качества эффективного профессионального развития педагогов </vt:lpstr>
      <vt:lpstr>PowerPoint Presentation</vt:lpstr>
      <vt:lpstr>PowerPoint Presentation</vt:lpstr>
      <vt:lpstr>Интеграция ключевых компетенций в учебный процесс профессионального лицея</vt:lpstr>
      <vt:lpstr>Дизайн программы и путь участника</vt:lpstr>
      <vt:lpstr>PowerPoint Presentation</vt:lpstr>
      <vt:lpstr>Доказательства эффективности</vt:lpstr>
      <vt:lpstr>PowerPoint Presentation</vt:lpstr>
      <vt:lpstr>PowerPoint Presentation</vt:lpstr>
      <vt:lpstr>PowerPoint Presentation</vt:lpstr>
      <vt:lpstr>PowerPoint Presentation</vt:lpstr>
      <vt:lpstr>ПЛАНИРОВАНИЕ, ОРГАНИЗАЦИЯ И ОЦЕНКА РЕЗУЛЬТАТОВ ОБРАЗОВАТЕЛЬНОГО ПРОЦЕССА (ТЕХНОЛОГИЯ SCAFFOLD) </vt:lpstr>
      <vt:lpstr>Достижения программы профессионального развития</vt:lpstr>
      <vt:lpstr>Достижения программы профессионального развития</vt:lpstr>
      <vt:lpstr>Достижения программы профессионального развития</vt:lpstr>
      <vt:lpstr>Реализуемая программа и переживания слушателей</vt:lpstr>
      <vt:lpstr>Реализуемая программа и переживания слушателей</vt:lpstr>
      <vt:lpstr>Ожидаемые результаты программы профессионального развития — для педагогов и в конечном счёте для обучающихся. </vt:lpstr>
      <vt:lpstr>Свидетельство того, что программа работает </vt:lpstr>
      <vt:lpstr>То что мы сегодня делаем</vt:lpstr>
      <vt:lpstr>Наше видение в котором подход к проектированию программ профессионального развития педагогов могло бы усилить эту инициативу </vt:lpstr>
      <vt:lpstr>Сравнение ваших трёх шаблонов</vt:lpstr>
      <vt:lpstr>По две минуты каждому выступающему — чтобы что-то добавить</vt:lpstr>
      <vt:lpstr>Выявляйте паттерны. Не называйте страны.</vt:lpstr>
      <vt:lpstr>PowerPoint Presentation</vt:lpstr>
      <vt:lpstr>Рефлексия 3-2-1</vt:lpstr>
      <vt:lpstr>Опросник по итогу дня 1</vt:lpstr>
      <vt:lpstr>Присоединяйтесь к сообществу DARYA SCAFFOLD</vt:lpstr>
      <vt:lpstr>PowerPoint Presentation</vt:lpstr>
      <vt:lpstr>PowerPoint Presentation</vt:lpstr>
      <vt:lpstr>Ваши вопросы и сомнения — ответы</vt:lpstr>
      <vt:lpstr>Ваши вопросы и сомнения  — ответы</vt:lpstr>
      <vt:lpstr>Ваши вопросы и сомнения  — ответы</vt:lpstr>
      <vt:lpstr>Ваши вопросы и сомнения  — ответы</vt:lpstr>
      <vt:lpstr>Ваши вопросы и сомнения  — ответы</vt:lpstr>
      <vt:lpstr>Сессия 5</vt:lpstr>
      <vt:lpstr>СЕССИЯ 5  ·  ОБЗОР</vt:lpstr>
      <vt:lpstr>РАСПРЕДЕЛЕНИЕ ЗАДАНИЙ  |  Заранее размещено на столах до 09:15</vt:lpstr>
      <vt:lpstr>Ожидаемые результаты: </vt:lpstr>
      <vt:lpstr>Три задания по разработке — краткий обзор (распечатанные задания заранее размещены на столах)</vt:lpstr>
      <vt:lpstr>Рабочие пары</vt:lpstr>
      <vt:lpstr>PowerPoint Presentation</vt:lpstr>
      <vt:lpstr>Выбор компетенций</vt:lpstr>
      <vt:lpstr>Определение уровня компетенции</vt:lpstr>
      <vt:lpstr>Семь методов обучения SCAFFOLD:</vt:lpstr>
      <vt:lpstr>Выбор метода обучения</vt:lpstr>
      <vt:lpstr>Напишите логику разработки</vt:lpstr>
      <vt:lpstr>PowerPoint Presentation</vt:lpstr>
      <vt:lpstr>PowerPoint Presentation</vt:lpstr>
      <vt:lpstr>PowerPoint Presentation</vt:lpstr>
      <vt:lpstr>PowerPoint Presentation</vt:lpstr>
      <vt:lpstr>Сессия 6</vt:lpstr>
      <vt:lpstr>СЕССИЯ 6  |  ОБЗОР</vt:lpstr>
      <vt:lpstr>Ожидаемые результаты (продолжение предыдущей сессии): </vt:lpstr>
      <vt:lpstr>Все семь карточек планирования — карточки 1–3 выполнены в Сессии 5  |  карточки 4–7 сегодня</vt:lpstr>
      <vt:lpstr>Прежде чем вы начнёте разработку, я хочу вам кое-что показать.</vt:lpstr>
      <vt:lpstr>PowerPoint Presentation</vt:lpstr>
      <vt:lpstr>Карточки задания – выбор контекста</vt:lpstr>
      <vt:lpstr>Сведение идеи воедино – три вопроса</vt:lpstr>
      <vt:lpstr>Подготовка к показу и индивидуальная рефлексия</vt:lpstr>
      <vt:lpstr>PowerPoint Presentation</vt:lpstr>
      <vt:lpstr>PowerPoint Presentation</vt:lpstr>
      <vt:lpstr>PowerPoint Presentation</vt:lpstr>
      <vt:lpstr>Сессия 7</vt:lpstr>
      <vt:lpstr>СЕССИЯ 7  |  ФОРМАТ</vt:lpstr>
      <vt:lpstr>Ожидаемые результаты: </vt:lpstr>
      <vt:lpstr>КАРТОЧКА ОБРАТНОЙ СВЯЗИ</vt:lpstr>
      <vt:lpstr>Контекст показа</vt:lpstr>
      <vt:lpstr>Сессия 8</vt:lpstr>
      <vt:lpstr>Цель и ожидаемые результаты</vt:lpstr>
      <vt:lpstr>SCAFFOLD в действии прямо сейчас</vt:lpstr>
      <vt:lpstr>От дизайна к реализации</vt:lpstr>
      <vt:lpstr>Заполните ячейку 9</vt:lpstr>
      <vt:lpstr>Восемь вызовов на карточке. Одна пустая ячейка для заполнения.</vt:lpstr>
      <vt:lpstr>Вызовы на этой карточке не исчезают только потому, что у вас есть хорошо спроектированная сессия.</vt:lpstr>
      <vt:lpstr>PowerPoint Presentation</vt:lpstr>
      <vt:lpstr>PowerPoint Presentation</vt:lpstr>
      <vt:lpstr>PowerPoint Presentation</vt:lpstr>
      <vt:lpstr>Сессия 9</vt:lpstr>
      <vt:lpstr>Цель и ожидаемые результаты</vt:lpstr>
      <vt:lpstr>Оценивание является частью обучения, а не отдельным элементом</vt:lpstr>
      <vt:lpstr>PowerPoint Presentation</vt:lpstr>
      <vt:lpstr>Оценка — это не то, что вы добавляете после разработки.</vt:lpstr>
      <vt:lpstr>Метод оценивания был частью обучения.</vt:lpstr>
      <vt:lpstr>Четыре уровня оценки профессионального развития педагогов</vt:lpstr>
      <vt:lpstr>Что это означает для вашего дизайна</vt:lpstr>
      <vt:lpstr>Добавьте оценку Уровня 3 в ваш дизайн</vt:lpstr>
      <vt:lpstr>Сравните со своим столом-партнёром</vt:lpstr>
      <vt:lpstr>Пять парных выводов. Три паттерна для внимания.</vt:lpstr>
      <vt:lpstr>Индивидуальная рефлексия и переход</vt:lpstr>
      <vt:lpstr>Рефлексия 3-2-1</vt:lpstr>
      <vt:lpstr>Опросник по итогу Дня 2</vt:lpstr>
      <vt:lpstr>Присоединяйтесь к сообществу DARYA SCAFFOLD</vt:lpstr>
      <vt:lpstr>PowerPoint Presentation</vt:lpstr>
      <vt:lpstr>PowerPoint Presentation</vt:lpstr>
      <vt:lpstr>Конкурс «Лучшие инсайты тренинга»</vt:lpstr>
      <vt:lpstr>Ваши вопросы и сомнения — ответы</vt:lpstr>
      <vt:lpstr>Ваши вопросы и сомнения — ответы</vt:lpstr>
      <vt:lpstr>Сессия 10</vt:lpstr>
      <vt:lpstr>Цель и результаты обучения</vt:lpstr>
      <vt:lpstr>Бинго-карта профессионального развития педагогов </vt:lpstr>
      <vt:lpstr>Ролевая игра</vt:lpstr>
      <vt:lpstr>Как реагировать, проявляя социально-эмоциональные навыки </vt:lpstr>
      <vt:lpstr>PowerPoint Presentation</vt:lpstr>
      <vt:lpstr>Ролевая игра</vt:lpstr>
      <vt:lpstr>PowerPoint Presentation</vt:lpstr>
      <vt:lpstr>Учебный обход </vt:lpstr>
      <vt:lpstr>Учебный обход </vt:lpstr>
      <vt:lpstr>Инструкции по созданию видео</vt:lpstr>
      <vt:lpstr>Критерии оценки презентации: впечатлите жюри</vt:lpstr>
      <vt:lpstr>PowerPoint Presentation</vt:lpstr>
      <vt:lpstr>Ролевая игра по стоп-кадром</vt:lpstr>
      <vt:lpstr>Переживайте это. Наблюдайте за этим.</vt:lpstr>
      <vt:lpstr>Разбор: Три вопроса — по порядку </vt:lpstr>
      <vt:lpstr>Работа с карточками сценариев: Три сценария. Три вопроса на каждый сценарий.</vt:lpstr>
      <vt:lpstr>Вы не представляете свой дизайн. Вы его реализуете.</vt:lpstr>
      <vt:lpstr>PowerPoint Presentation</vt:lpstr>
      <vt:lpstr>PowerPoint Presentation</vt:lpstr>
      <vt:lpstr>PowerPoint Presentation</vt:lpstr>
      <vt:lpstr>Сессия 11</vt:lpstr>
      <vt:lpstr>Цель и результаты обучения</vt:lpstr>
      <vt:lpstr>Два упражнения. Работаете вместе. Упражнение 1 - основа для Упражнения 2.</vt:lpstr>
      <vt:lpstr>PowerPoint Presentation</vt:lpstr>
      <vt:lpstr>ОБМЕН</vt:lpstr>
      <vt:lpstr>Опросник по итогу Дня 3</vt:lpstr>
      <vt:lpstr>Присоединяйтесь к сообществу DARYA SCAFFOLD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Viktoriya Tsoy</cp:lastModifiedBy>
  <cp:revision>2</cp:revision>
  <dcterms:created xsi:type="dcterms:W3CDTF">2020-12-15T11:10:02Z</dcterms:created>
  <dcterms:modified xsi:type="dcterms:W3CDTF">2026-05-26T12:33:04Z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0x010100B6D5B13326087944A18C6A6893FB8FFA</vt:lpwstr>
  </property>
  <property fmtid="{D5CDD505-2E9C-101B-9397-08002B2CF9AE}" pid="5" name="MediaServiceImageTags">
    <vt:lpwstr/>
  </property>
  <property fmtid="{D5CDD505-2E9C-101B-9397-08002B2CF9AE}" pid="6" name="_dlc_DocIdItemGuid">
    <vt:lpwstr>bc320b55-8f76-424b-afb5-97f0c04d9e3a</vt:lpwstr>
  </property>
</Properties>
</file>