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17"/>
  </p:notesMasterIdLst>
  <p:sldIdLst>
    <p:sldId id="2145706151" r:id="rId2"/>
    <p:sldId id="275" r:id="rId3"/>
    <p:sldId id="2145706153" r:id="rId4"/>
    <p:sldId id="2145706152" r:id="rId5"/>
    <p:sldId id="2145706155" r:id="rId6"/>
    <p:sldId id="274" r:id="rId7"/>
    <p:sldId id="265" r:id="rId8"/>
    <p:sldId id="266" r:id="rId9"/>
    <p:sldId id="269" r:id="rId10"/>
    <p:sldId id="2145706156" r:id="rId11"/>
    <p:sldId id="2145706157" r:id="rId12"/>
    <p:sldId id="2145706159" r:id="rId13"/>
    <p:sldId id="2145706161" r:id="rId14"/>
    <p:sldId id="268" r:id="rId15"/>
    <p:sldId id="21457061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31303A-BD0C-4DD1-823C-6D2709DE4F58}">
          <p14:sldIdLst>
            <p14:sldId id="2145706151"/>
            <p14:sldId id="275"/>
            <p14:sldId id="2145706153"/>
            <p14:sldId id="2145706152"/>
            <p14:sldId id="2145706155"/>
            <p14:sldId id="274"/>
            <p14:sldId id="265"/>
            <p14:sldId id="266"/>
            <p14:sldId id="269"/>
            <p14:sldId id="2145706156"/>
            <p14:sldId id="2145706157"/>
            <p14:sldId id="2145706159"/>
            <p14:sldId id="2145706161"/>
          </p14:sldIdLst>
        </p14:section>
        <p14:section name="Раздел без заголовка" id="{1B60B53A-51C5-498D-B233-B52D4A1DD791}">
          <p14:sldIdLst>
            <p14:sldId id="268"/>
            <p14:sldId id="21457061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  <p:guide orient="horz" pos="21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8FAD-8318-458C-AACE-F7A116BBD9A6}" type="datetimeFigureOut">
              <a:rPr lang="ru-KZ" smtClean="0"/>
              <a:t>11.05.2026</a:t>
            </a:fld>
            <a:endParaRPr lang="ru-KZ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C48D6-6532-4A5E-BBB5-B83763801144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402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C48D6-6532-4A5E-BBB5-B83763801144}" type="slidenum">
              <a:rPr lang="ru-KZ" smtClean="0"/>
              <a:t>3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796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C48D6-6532-4A5E-BBB5-B83763801144}" type="slidenum">
              <a:rPr lang="ru-KZ" smtClean="0"/>
              <a:t>5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138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8D6B4B-9DA4-B3E2-DD3A-ED3D0E82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2E653E1-7E58-B1C4-009D-399059CC2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F474791-760B-22B5-951D-714BBCFF7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FA7FE6-2707-64E7-D30E-A79755F00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C48D6-6532-4A5E-BBB5-B83763801144}" type="slidenum">
              <a:rPr lang="ru-KZ" smtClean="0"/>
              <a:t>7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6690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9D0BA2-ADBE-BEB4-65AA-19C7D232C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66DDD2-7920-22B7-C9D8-BF1CD7A4E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ECB923E-BE02-5FD5-86DB-2891EDF6A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621DFD-4EA6-BF6C-24D5-B6B76B3C5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C48D6-6532-4A5E-BBB5-B83763801144}" type="slidenum">
              <a:rPr lang="ru-KZ" smtClean="0"/>
              <a:t>8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3724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2FEF77-DE1D-9141-7898-14A8F977B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6D51A839-E90A-DFE5-2434-72CFDF088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43F066D-1995-CE53-2E3E-A3869C62E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385C2C-E4BE-4DA5-A2CB-6FB0384A1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4D175-F996-412D-8314-9DC4068FA863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51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C48D6-6532-4A5E-BBB5-B83763801144}" type="slidenum">
              <a:rPr lang="ru-KZ" smtClean="0"/>
              <a:t>14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9892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8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7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0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0" r:id="rId6"/>
    <p:sldLayoutId id="2147483786" r:id="rId7"/>
    <p:sldLayoutId id="2147483787" r:id="rId8"/>
    <p:sldLayoutId id="2147483788" r:id="rId9"/>
    <p:sldLayoutId id="2147483789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Relationship Id="rId9" Type="http://schemas.openxmlformats.org/officeDocument/2006/relationships/hyperlink" Target="https://t.me/Minenergokz/853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4CE02993-E243-CB2F-4571-E4E6C4D3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5163374" y="941578"/>
            <a:ext cx="1774459" cy="1091583"/>
          </a:xfrm>
          <a:prstGeom prst="rect">
            <a:avLst/>
          </a:prstGeom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297AF58-1EC4-CA82-D04C-F316B8DF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283" r="744" b="59291"/>
          <a:stretch>
            <a:fillRect/>
          </a:stretch>
        </p:blipFill>
        <p:spPr>
          <a:xfrm>
            <a:off x="0" y="2166920"/>
            <a:ext cx="12101209" cy="14007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4CCC41C-4E72-540D-B8CF-1BC0D9B613D5}"/>
              </a:ext>
            </a:extLst>
          </p:cNvPr>
          <p:cNvSpPr txBox="1"/>
          <p:nvPr/>
        </p:nvSpPr>
        <p:spPr>
          <a:xfrm>
            <a:off x="3151770" y="611741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2026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BD183594-6A1B-DF7E-262D-64F9E346A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686" y="3881080"/>
            <a:ext cx="9453980" cy="1280855"/>
          </a:xfrm>
        </p:spPr>
        <p:txBody>
          <a:bodyPr anchor="t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отраслевых советов по </a:t>
            </a:r>
            <a:r>
              <a:rPr lang="ru-RU" b="1" spc="3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профквалификациям</a:t>
            </a: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Казахстане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отраслевом совете в энергетической отрасли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en-US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KAZENERGY</a:t>
            </a: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отраслевом </a:t>
            </a: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совете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spc="3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Ахмурзина</a:t>
            </a:r>
            <a:r>
              <a:rPr lang="ru-RU" b="1" spc="3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3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Ляззат</a:t>
            </a:r>
            <a:r>
              <a:rPr lang="ru-RU" b="1" spc="3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spc="3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 Ассоциации «</a:t>
            </a:r>
            <a:r>
              <a:rPr lang="en-US" b="1" spc="3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KAZENERGY</a:t>
            </a:r>
            <a:r>
              <a:rPr lang="ru-RU" b="1" spc="3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spc="3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7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56FBB4-93A4-ADD7-1EF0-3A8475C95CE8}"/>
              </a:ext>
            </a:extLst>
          </p:cNvPr>
          <p:cNvSpPr txBox="1"/>
          <p:nvPr/>
        </p:nvSpPr>
        <p:spPr>
          <a:xfrm>
            <a:off x="1913641" y="286673"/>
            <a:ext cx="8182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en-US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KAZENERGY</a:t>
            </a: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ОТРАСЛЕВОМ СОВЕТЕ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C1574A-2720-0F40-1EA8-2D9B555E6D0C}"/>
              </a:ext>
            </a:extLst>
          </p:cNvPr>
          <p:cNvSpPr txBox="1"/>
          <p:nvPr/>
        </p:nvSpPr>
        <p:spPr>
          <a:xfrm>
            <a:off x="351542" y="786280"/>
            <a:ext cx="5838727" cy="34932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2016–2018 гг. — формирование институциональной основы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KAZENERGY совместно с МЭ участвовала в разработке первых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отраслевых рамок квалификаций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для нефтегазового и энергетического сектора.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Формировалась методологическая база системы профессиональных стандартов.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 выступала ключевым отраслевым экспертом, представляя интересы работодателей. </a:t>
            </a:r>
          </a:p>
          <a:p>
            <a:pPr algn="just">
              <a:buNone/>
            </a:pPr>
            <a:r>
              <a:rPr lang="ru-RU" sz="1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инициатор и со-разработчик архитектуры Национальной системы квалификаций в энергетике.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7E2B05-88FC-08CC-C01B-D5232709319E}"/>
              </a:ext>
            </a:extLst>
          </p:cNvPr>
          <p:cNvSpPr txBox="1"/>
          <p:nvPr/>
        </p:nvSpPr>
        <p:spPr>
          <a:xfrm>
            <a:off x="6306923" y="786280"/>
            <a:ext cx="5580669" cy="3493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2019–2021 гг. — институционализация и расширение участия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Усилено участие KAZENERGY в рабочих группах при государственных органах.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Развивалась практика включения представителей ассоциации в экспертные и консультативные структуры.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Началась активная интеграция работодателей в процесс формирования квалификационных требований. </a:t>
            </a:r>
          </a:p>
          <a:p>
            <a:pPr>
              <a:buNone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экспертно-координационная площадка между государством и нефтегазовыми компаниями.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53AC0-ADB1-1A6D-3579-8DA94C6C7BF1}"/>
              </a:ext>
            </a:extLst>
          </p:cNvPr>
          <p:cNvSpPr txBox="1"/>
          <p:nvPr/>
        </p:nvSpPr>
        <p:spPr>
          <a:xfrm>
            <a:off x="351543" y="4450582"/>
            <a:ext cx="11536050" cy="1661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2022–2023 гг. — переход к системной разработке профстандартов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KAZENERGY выполняет функцию социального партнера работодателей в разработке профессиональных стандартов и отраслевых рамок квалификаций.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Усиливается участие в разработке нормативной базы и методологии квалификаций.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Акцент смещается на модернизацию системы подготовки кадров под запросы рынка труда. </a:t>
            </a:r>
          </a:p>
          <a:p>
            <a:pPr>
              <a:buNone/>
            </a:pPr>
            <a:r>
              <a:rPr lang="ru-RU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Роль: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ключевой разработчик и агрегатор требований работодателей</a:t>
            </a:r>
            <a:r>
              <a:rPr lang="ru-RU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4F04FD7-53B6-1919-C078-9E870C62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D1424B-0CFE-A255-B719-1606700A25EB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83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035B3C-211D-E056-7A5D-9521E33B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B0D72-F2EB-7D42-3F1A-AC14DDC6CCC5}"/>
              </a:ext>
            </a:extLst>
          </p:cNvPr>
          <p:cNvSpPr txBox="1"/>
          <p:nvPr/>
        </p:nvSpPr>
        <p:spPr>
          <a:xfrm>
            <a:off x="1913641" y="286673"/>
            <a:ext cx="8182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en-US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KAZENERGY</a:t>
            </a: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ОТРАСЛЕВОМ СОВЕТЕ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641B51-7853-079B-1912-241F60FD8BB0}"/>
              </a:ext>
            </a:extLst>
          </p:cNvPr>
          <p:cNvSpPr txBox="1"/>
          <p:nvPr/>
        </p:nvSpPr>
        <p:spPr>
          <a:xfrm>
            <a:off x="351542" y="786280"/>
            <a:ext cx="5838727" cy="37548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KZ" sz="1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2023–2024 гг. — активная работа отраслевых советов</a:t>
            </a:r>
            <a:endParaRPr lang="ru-KZ" sz="1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KAZENERGY возглавляют и активно участвуют в заседаниях отраслевых советов при Минэнерго РК. </a:t>
            </a:r>
          </a:p>
          <a:p>
            <a:pPr lvl="0" algn="just"/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В рамках советов ведется: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профессиональных стандартов,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отраслевых рамок квалификаций,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образовательных программ. </a:t>
            </a:r>
          </a:p>
          <a:p>
            <a:pPr lvl="0" algn="just"/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 участвует в формировании кадровой политики отрасли и оценке дефицита компетенций. </a:t>
            </a:r>
          </a:p>
          <a:p>
            <a:pPr algn="just"/>
            <a:r>
              <a:rPr lang="ru-KZ" sz="1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Роль: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отраслевой </a:t>
            </a:r>
            <a:r>
              <a:rPr lang="ru-KZ" sz="17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экспертизы и координатор квалификационной политики.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BFB397-B7FF-5BBC-ED35-3404555F2F44}"/>
              </a:ext>
            </a:extLst>
          </p:cNvPr>
          <p:cNvSpPr txBox="1"/>
          <p:nvPr/>
        </p:nvSpPr>
        <p:spPr>
          <a:xfrm>
            <a:off x="6306923" y="2199444"/>
            <a:ext cx="5580669" cy="3754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KZ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-2026</a:t>
            </a:r>
            <a:r>
              <a:rPr lang="ru-KZ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KZ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стратегическая роль в трансформации системы квалификаций</a:t>
            </a:r>
            <a:endParaRPr lang="ru-K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KAZENERGY выступает одним из ключевых драйверов обновления профстандартов в условиях: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энергетического перехода,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цифровизации отрасли,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развития ВИЭ и новых технологий. </a:t>
            </a:r>
          </a:p>
          <a:p>
            <a:pPr lvl="0" algn="just"/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Усиливается роль в формировании: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функциональных карт профессий,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прогнозных моделей кадровых потребностей,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новых компетенций будущего. </a:t>
            </a:r>
          </a:p>
          <a:p>
            <a:pPr algn="just"/>
            <a:r>
              <a:rPr lang="ru-KZ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Роль:</a:t>
            </a:r>
            <a:r>
              <a:rPr lang="ru-K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7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стратегический партнер государства в модернизации Национальной системы квалификаций.</a:t>
            </a:r>
          </a:p>
        </p:txBody>
      </p:sp>
      <p:pic>
        <p:nvPicPr>
          <p:cNvPr id="2" name="Рисунок 1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4E709C5-1A2D-2386-1E6C-C3077BA6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764A28-DF44-A22B-2238-E62D8CF5376E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7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558F3D-914C-66CA-23E9-08EB7E2A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xmlns="" id="{343277DC-CB4F-7999-0C0B-23E0D6A06B2F}"/>
              </a:ext>
            </a:extLst>
          </p:cNvPr>
          <p:cNvSpPr/>
          <p:nvPr/>
        </p:nvSpPr>
        <p:spPr>
          <a:xfrm>
            <a:off x="6870376" y="2769459"/>
            <a:ext cx="4715171" cy="1908908"/>
          </a:xfrm>
          <a:prstGeom prst="chevron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buClr>
                <a:prstClr val="black"/>
              </a:buClr>
              <a:buSzPct val="100000"/>
              <a:defRPr/>
            </a:pPr>
            <a:r>
              <a:rPr lang="kk-KZ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2FA488AE-0D3C-5700-CF2F-89F3CD294827}"/>
              </a:ext>
            </a:extLst>
          </p:cNvPr>
          <p:cNvSpPr/>
          <p:nvPr/>
        </p:nvSpPr>
        <p:spPr>
          <a:xfrm rot="16200000">
            <a:off x="374000" y="923058"/>
            <a:ext cx="5135039" cy="5266574"/>
          </a:xfrm>
          <a:prstGeom prst="roundRect">
            <a:avLst>
              <a:gd name="adj" fmla="val 3452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/>
              <a:t>11 карточек</a:t>
            </a:r>
            <a:r>
              <a:rPr lang="ru-RU" dirty="0"/>
              <a:t> профессий и разработаны</a:t>
            </a:r>
            <a:r>
              <a:rPr lang="kk-KZ" dirty="0"/>
              <a:t> 11</a:t>
            </a:r>
            <a:r>
              <a:rPr lang="ru-RU" dirty="0"/>
              <a:t> новые карточки профессий. </a:t>
            </a:r>
            <a:endParaRPr lang="ru-KZ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9E54A108-FC40-F413-3EDE-C69641F6EC42}"/>
              </a:ext>
            </a:extLst>
          </p:cNvPr>
          <p:cNvCxnSpPr>
            <a:cxnSpLocks/>
          </p:cNvCxnSpPr>
          <p:nvPr/>
        </p:nvCxnSpPr>
        <p:spPr>
          <a:xfrm flipH="1">
            <a:off x="216525" y="585451"/>
            <a:ext cx="11521046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AABF59B-47DA-4922-5AF5-AEB601F3DDFA}"/>
              </a:ext>
            </a:extLst>
          </p:cNvPr>
          <p:cNvSpPr/>
          <p:nvPr/>
        </p:nvSpPr>
        <p:spPr>
          <a:xfrm>
            <a:off x="475984" y="1340676"/>
            <a:ext cx="50384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001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период с января по май 2026 года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285750" lvl="1" indent="-285750" algn="just" defTabSz="8001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Проведено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заседание ОС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Рабочих групп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направлениям</a:t>
            </a:r>
          </a:p>
          <a:p>
            <a:pPr marL="285750" lvl="1" indent="-285750" algn="just" defTabSz="8001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1" indent="-285750" algn="just" defTabSz="8001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Обсуждены разработка и актуализация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21 ПС и 62 КП </a:t>
            </a:r>
            <a:r>
              <a:rPr lang="ru-RU" sz="1600" i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(предварительно) и дополнительно около </a:t>
            </a:r>
            <a:r>
              <a:rPr lang="ru-RU" sz="1600" i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150 карточек профессий </a:t>
            </a:r>
            <a:r>
              <a:rPr lang="ru-RU" sz="1600" i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НКОК </a:t>
            </a:r>
          </a:p>
          <a:p>
            <a:pPr marL="0" lvl="1" algn="just" defTabSz="800100">
              <a:spcBef>
                <a:spcPct val="0"/>
              </a:spcBef>
              <a:buClr>
                <a:srgbClr val="000000"/>
              </a:buClr>
            </a:pPr>
            <a:endParaRPr lang="ru-RU" sz="1600" i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1" indent="-285750" algn="just" defTabSz="8001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процессе актуализации -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ОРК </a:t>
            </a:r>
          </a:p>
          <a:p>
            <a:pPr marL="0" lvl="1" algn="just" defTabSz="800100">
              <a:spcBef>
                <a:spcPct val="0"/>
              </a:spcBef>
              <a:buClr>
                <a:srgbClr val="000000"/>
              </a:buClr>
            </a:pPr>
            <a:r>
              <a:rPr lang="ru-RU" sz="1600" i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(в соответствии с НРК РК 2025 года</a:t>
            </a:r>
            <a:r>
              <a:rPr lang="ru-RU" sz="1600" i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0" lvl="1" algn="just" defTabSz="800100">
              <a:spcBef>
                <a:spcPct val="0"/>
              </a:spcBef>
              <a:buClr>
                <a:srgbClr val="000000"/>
              </a:buClr>
            </a:pPr>
            <a:endParaRPr lang="ru-RU" sz="1600" i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1" indent="-285750" algn="just" defTabSz="8001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i="1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Принято участие в обучении работе на цифровой платформе НОПК по новым требованиям с использованием ЭЦП и ИИ</a:t>
            </a:r>
            <a:endParaRPr lang="ru-RU" sz="1600" b="1" i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lvl="1" algn="just" defTabSz="800100">
              <a:spcBef>
                <a:spcPct val="0"/>
              </a:spcBef>
              <a:buClr>
                <a:srgbClr val="000000"/>
              </a:buClr>
            </a:pPr>
            <a:endParaRPr lang="ru-RU" sz="1600" i="1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33981B-D25A-E922-8D50-14C75B9CF9CE}"/>
              </a:ext>
            </a:extLst>
          </p:cNvPr>
          <p:cNvSpPr txBox="1"/>
          <p:nvPr/>
        </p:nvSpPr>
        <p:spPr>
          <a:xfrm>
            <a:off x="1820064" y="60582"/>
            <a:ext cx="8551872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ОТРАСЛЕВОЙ СОВЕТ ПО ПРОФЕССИОНАЛЬНЫМ КВАЛИФИКАЦИЯМ НЕФТЕГАЗОВОЙ,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НЕФТЕПЕРЕРАБАТЫВАЮЩЕЙ И НЕФТЕГАЗОХИМИЧЕСКОЙ ОТРАСЛЕЙ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: Rounded Corners 129">
            <a:extLst>
              <a:ext uri="{FF2B5EF4-FFF2-40B4-BE49-F238E27FC236}">
                <a16:creationId xmlns:a16="http://schemas.microsoft.com/office/drawing/2014/main" xmlns="" id="{3676C850-99FB-8C2D-5D71-B95F158C79D4}"/>
              </a:ext>
            </a:extLst>
          </p:cNvPr>
          <p:cNvSpPr/>
          <p:nvPr/>
        </p:nvSpPr>
        <p:spPr>
          <a:xfrm>
            <a:off x="6863595" y="750425"/>
            <a:ext cx="4721952" cy="1908908"/>
          </a:xfrm>
          <a:prstGeom prst="chevron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685800">
              <a:lnSpc>
                <a:spcPct val="107000"/>
              </a:lnSpc>
              <a:defRPr/>
            </a:pPr>
            <a:r>
              <a:rPr lang="kk-KZ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        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2A44DC-19F4-E9CA-EE82-A0531579DC61}"/>
              </a:ext>
            </a:extLst>
          </p:cNvPr>
          <p:cNvSpPr/>
          <p:nvPr/>
        </p:nvSpPr>
        <p:spPr>
          <a:xfrm>
            <a:off x="7030960" y="879011"/>
            <a:ext cx="39795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</a:p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«Разведка и добыча нефти и газа»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4F9B54D-4597-B736-064B-D53D5966C52D}"/>
              </a:ext>
            </a:extLst>
          </p:cNvPr>
          <p:cNvSpPr/>
          <p:nvPr/>
        </p:nvSpPr>
        <p:spPr>
          <a:xfrm>
            <a:off x="10028675" y="1675180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5A41213-9B52-B4F7-45F6-BC3B8391D58B}"/>
              </a:ext>
            </a:extLst>
          </p:cNvPr>
          <p:cNvSpPr/>
          <p:nvPr/>
        </p:nvSpPr>
        <p:spPr>
          <a:xfrm>
            <a:off x="9565216" y="2221440"/>
            <a:ext cx="16101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7EE0DA7-49F6-BC9F-BC9F-9C44E8CDD844}"/>
              </a:ext>
            </a:extLst>
          </p:cNvPr>
          <p:cNvSpPr/>
          <p:nvPr/>
        </p:nvSpPr>
        <p:spPr>
          <a:xfrm>
            <a:off x="7876413" y="170487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k-KZ" sz="2800" b="1" dirty="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C212E07-512C-DD51-1B51-95491B47BE19}"/>
              </a:ext>
            </a:extLst>
          </p:cNvPr>
          <p:cNvSpPr/>
          <p:nvPr/>
        </p:nvSpPr>
        <p:spPr>
          <a:xfrm>
            <a:off x="7281640" y="2173705"/>
            <a:ext cx="16101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Профессиональные стандарты 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0826467A-5DD8-A08C-6BCD-50771E25AD66}"/>
              </a:ext>
            </a:extLst>
          </p:cNvPr>
          <p:cNvSpPr/>
          <p:nvPr/>
        </p:nvSpPr>
        <p:spPr>
          <a:xfrm>
            <a:off x="7135945" y="2895938"/>
            <a:ext cx="40253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</a:p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«Транспортировка и хранение нефти и газа»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E76A094-2B50-7D5D-5895-6ED6B6C197CA}"/>
              </a:ext>
            </a:extLst>
          </p:cNvPr>
          <p:cNvSpPr/>
          <p:nvPr/>
        </p:nvSpPr>
        <p:spPr>
          <a:xfrm>
            <a:off x="9450331" y="4181587"/>
            <a:ext cx="16101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BCA00B9-C2EC-90FA-4F78-9983D8AC1FCF}"/>
              </a:ext>
            </a:extLst>
          </p:cNvPr>
          <p:cNvSpPr/>
          <p:nvPr/>
        </p:nvSpPr>
        <p:spPr>
          <a:xfrm>
            <a:off x="7821485" y="370131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7EE8C17-3AA9-C6B9-148C-2FE50B47441B}"/>
              </a:ext>
            </a:extLst>
          </p:cNvPr>
          <p:cNvSpPr/>
          <p:nvPr/>
        </p:nvSpPr>
        <p:spPr>
          <a:xfrm>
            <a:off x="7281639" y="4113471"/>
            <a:ext cx="16101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Профессиональные стандарты </a:t>
            </a:r>
          </a:p>
        </p:txBody>
      </p:sp>
      <p:sp>
        <p:nvSpPr>
          <p:cNvPr id="57" name="Rectangle: Rounded Corners 129">
            <a:extLst>
              <a:ext uri="{FF2B5EF4-FFF2-40B4-BE49-F238E27FC236}">
                <a16:creationId xmlns:a16="http://schemas.microsoft.com/office/drawing/2014/main" xmlns="" id="{F24012C6-F886-CDB7-B365-45B30D509184}"/>
              </a:ext>
            </a:extLst>
          </p:cNvPr>
          <p:cNvSpPr/>
          <p:nvPr/>
        </p:nvSpPr>
        <p:spPr>
          <a:xfrm>
            <a:off x="6870377" y="4790826"/>
            <a:ext cx="4721952" cy="1842223"/>
          </a:xfrm>
          <a:prstGeom prst="chevron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defRPr/>
            </a:pPr>
            <a:r>
              <a:rPr lang="kk-KZ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       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0C0FA609-7DA0-BCA6-1459-7402AEB6D37A}"/>
              </a:ext>
            </a:extLst>
          </p:cNvPr>
          <p:cNvSpPr/>
          <p:nvPr/>
        </p:nvSpPr>
        <p:spPr>
          <a:xfrm>
            <a:off x="7050935" y="4907453"/>
            <a:ext cx="395957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</a:p>
          <a:p>
            <a:pPr marL="0" lvl="2" algn="ctr">
              <a:buClr>
                <a:prstClr val="black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«Переработка и реализация нефти и газа»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5FADFAD-5F46-CE07-FDC9-202C4125A08A}"/>
              </a:ext>
            </a:extLst>
          </p:cNvPr>
          <p:cNvSpPr/>
          <p:nvPr/>
        </p:nvSpPr>
        <p:spPr>
          <a:xfrm>
            <a:off x="9542553" y="6248086"/>
            <a:ext cx="16101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профессии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5F7F041-D2E0-7644-770A-F45220C76F56}"/>
              </a:ext>
            </a:extLst>
          </p:cNvPr>
          <p:cNvSpPr/>
          <p:nvPr/>
        </p:nvSpPr>
        <p:spPr>
          <a:xfrm>
            <a:off x="7821485" y="575355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k-KZ" sz="2800" b="1" dirty="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B7196F43-8682-721B-B445-AA4D1F43D544}"/>
              </a:ext>
            </a:extLst>
          </p:cNvPr>
          <p:cNvSpPr/>
          <p:nvPr/>
        </p:nvSpPr>
        <p:spPr>
          <a:xfrm>
            <a:off x="7308047" y="6181671"/>
            <a:ext cx="15837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50" dirty="0">
                <a:latin typeface="Arial" panose="020B0604020202020204" pitchFamily="34" charset="0"/>
              </a:rPr>
              <a:t>Профессиональные стандарты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018B49-68EB-10F2-6850-50CB22C0E9C8}"/>
              </a:ext>
            </a:extLst>
          </p:cNvPr>
          <p:cNvSpPr/>
          <p:nvPr/>
        </p:nvSpPr>
        <p:spPr>
          <a:xfrm>
            <a:off x="10075069" y="372879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BC6455E-DAFA-B419-11E2-2B31386FC006}"/>
              </a:ext>
            </a:extLst>
          </p:cNvPr>
          <p:cNvSpPr/>
          <p:nvPr/>
        </p:nvSpPr>
        <p:spPr>
          <a:xfrm>
            <a:off x="10054914" y="5720130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33</a:t>
            </a:r>
          </a:p>
        </p:txBody>
      </p:sp>
      <p:pic>
        <p:nvPicPr>
          <p:cNvPr id="33" name="Рисунок 32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3F27547-C1F2-445A-400F-68D6C2D9C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24539" r="9669" b="22979"/>
          <a:stretch>
            <a:fillRect/>
          </a:stretch>
        </p:blipFill>
        <p:spPr>
          <a:xfrm>
            <a:off x="214152" y="5734"/>
            <a:ext cx="1157776" cy="729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A93C5-68A0-F11D-C373-57402959B3B3}"/>
              </a:ext>
            </a:extLst>
          </p:cNvPr>
          <p:cNvSpPr txBox="1"/>
          <p:nvPr/>
        </p:nvSpPr>
        <p:spPr>
          <a:xfrm>
            <a:off x="10321384" y="6549973"/>
            <a:ext cx="2024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1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637EB-AA24-02F5-25E2-888C029E58DA}"/>
              </a:ext>
            </a:extLst>
          </p:cNvPr>
          <p:cNvSpPr txBox="1"/>
          <p:nvPr/>
        </p:nvSpPr>
        <p:spPr>
          <a:xfrm>
            <a:off x="1225486" y="165141"/>
            <a:ext cx="10284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РОЛЬ ОТРАСЛЕВЫХ СОВЕТОВ ПО ПРОФКВАЛИФКАЦИЯМ В КАЗАХСТАНЕ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D62A2F-E35C-250A-B2A0-C9390DEFACD1}"/>
              </a:ext>
            </a:extLst>
          </p:cNvPr>
          <p:cNvSpPr txBox="1"/>
          <p:nvPr/>
        </p:nvSpPr>
        <p:spPr>
          <a:xfrm>
            <a:off x="725864" y="773715"/>
            <a:ext cx="10784264" cy="430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Необходимо дальнейшее совершенствовани</a:t>
            </a:r>
            <a:r>
              <a:rPr lang="ru-RU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организационно-методической поддержки деятельности отраслевых советов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Повышение согласованности подходов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крепление координационной роли уполномоченного государственного органа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азвитие аналитической базы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истемная работа по повышению компетенций и вовлеченности участников, которая должна обеспечить более устойчивое и результативное функционирование советов в рамках Национальной системы квалификаций.</a:t>
            </a:r>
            <a:endParaRPr lang="ru-K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43EA46-511D-1223-1961-F416479E2CC3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№12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D71C587C-37C9-3C27-6EDA-BDCE90C4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67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654382-C06A-FD38-7724-477F42BC31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178"/>
          <a:stretch>
            <a:fillRect/>
          </a:stretch>
        </p:blipFill>
        <p:spPr>
          <a:xfrm>
            <a:off x="644529" y="0"/>
            <a:ext cx="4487029" cy="2231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6A0EC57-6333-7E4D-880A-7878276A2F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864" t="46595"/>
          <a:stretch>
            <a:fillRect/>
          </a:stretch>
        </p:blipFill>
        <p:spPr>
          <a:xfrm>
            <a:off x="644529" y="1991033"/>
            <a:ext cx="4487029" cy="22319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91D9C3C-0A26-6F3B-7353-5CACD3D0A8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16" t="26953" r="7205"/>
          <a:stretch>
            <a:fillRect/>
          </a:stretch>
        </p:blipFill>
        <p:spPr>
          <a:xfrm>
            <a:off x="644530" y="4181791"/>
            <a:ext cx="4487028" cy="2546555"/>
          </a:xfrm>
          <a:prstGeom prst="rect">
            <a:avLst/>
          </a:prstGeom>
        </p:spPr>
      </p:pic>
      <p:pic>
        <p:nvPicPr>
          <p:cNvPr id="17" name="Видео ОС-2026-февраль">
            <a:hlinkClick r:id="" action="ppaction://media"/>
            <a:extLst>
              <a:ext uri="{FF2B5EF4-FFF2-40B4-BE49-F238E27FC236}">
                <a16:creationId xmlns:a16="http://schemas.microsoft.com/office/drawing/2014/main" xmlns="" id="{B4A84276-7ACE-69A6-2CBA-250542A91C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8287" y="0"/>
            <a:ext cx="6073816" cy="5699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97836" y="6353180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t.me/Minenergokz/8531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4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627D08-60CD-3DA1-7582-4176E61E06ED}"/>
              </a:ext>
            </a:extLst>
          </p:cNvPr>
          <p:cNvSpPr txBox="1"/>
          <p:nvPr/>
        </p:nvSpPr>
        <p:spPr>
          <a:xfrm>
            <a:off x="1685434" y="2664364"/>
            <a:ext cx="8821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C0F12C18-6B95-C938-0228-B6589106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4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E5ED18-AF12-019C-74A7-C01C8C22300C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№1</a:t>
            </a:r>
          </a:p>
        </p:txBody>
      </p:sp>
      <p:pic>
        <p:nvPicPr>
          <p:cNvPr id="8" name="Рисунок 7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82EBF98-E206-83E0-CBE3-2100212F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46" y="154832"/>
            <a:ext cx="10287000" cy="63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61ED4C-823A-C6E7-4165-969E9BB05394}"/>
              </a:ext>
            </a:extLst>
          </p:cNvPr>
          <p:cNvSpPr txBox="1"/>
          <p:nvPr/>
        </p:nvSpPr>
        <p:spPr>
          <a:xfrm>
            <a:off x="1065229" y="224337"/>
            <a:ext cx="10533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РОЛЬ ОТРАСЛЕВЫХ СОВЕТОВ ПО </a:t>
            </a:r>
            <a:r>
              <a:rPr lang="ru-RU" sz="2000" b="1" spc="30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ПРОФКВАЛИФИКАЦИЯМ </a:t>
            </a: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КАЗАХСТАНЕ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D3EA04-7ACF-8638-B4E9-C6E8D2A9BEC7}"/>
              </a:ext>
            </a:extLst>
          </p:cNvPr>
          <p:cNvSpPr txBox="1"/>
          <p:nvPr/>
        </p:nvSpPr>
        <p:spPr>
          <a:xfrm>
            <a:off x="10674520" y="6486750"/>
            <a:ext cx="1517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№2</a:t>
            </a:r>
          </a:p>
        </p:txBody>
      </p:sp>
      <p:pic>
        <p:nvPicPr>
          <p:cNvPr id="4" name="Рисунок 3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6E72C04B-BD14-B72E-AF24-20AA88D5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b="12525"/>
          <a:stretch/>
        </p:blipFill>
        <p:spPr>
          <a:xfrm>
            <a:off x="1296538" y="827212"/>
            <a:ext cx="9147309" cy="59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24C6F8-BC16-C519-10CE-26E70454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3" y="565251"/>
            <a:ext cx="10736824" cy="6198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4040F7-4816-16DD-F037-1755C44F830E}"/>
              </a:ext>
            </a:extLst>
          </p:cNvPr>
          <p:cNvSpPr txBox="1"/>
          <p:nvPr/>
        </p:nvSpPr>
        <p:spPr>
          <a:xfrm>
            <a:off x="1225486" y="165141"/>
            <a:ext cx="10284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РОЛЬ ОТРАСЛЕВЫХ СОВЕТОВ ПО ПРОФКВАЛИФКАЦИЯМ В КАЗАХСТАНЕ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11A847-0FB2-3CA4-B729-D3C96823F363}"/>
              </a:ext>
            </a:extLst>
          </p:cNvPr>
          <p:cNvSpPr txBox="1"/>
          <p:nvPr/>
        </p:nvSpPr>
        <p:spPr>
          <a:xfrm>
            <a:off x="10848109" y="6486750"/>
            <a:ext cx="1018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№3</a:t>
            </a:r>
          </a:p>
        </p:txBody>
      </p:sp>
      <p:pic>
        <p:nvPicPr>
          <p:cNvPr id="6" name="Рисунок 5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96CD8A86-42AB-8232-84B3-C5753EFE4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39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C2D96-4939-65EB-9038-083D4F1E81C1}"/>
              </a:ext>
            </a:extLst>
          </p:cNvPr>
          <p:cNvSpPr txBox="1"/>
          <p:nvPr/>
        </p:nvSpPr>
        <p:spPr>
          <a:xfrm>
            <a:off x="1816801" y="308905"/>
            <a:ext cx="8435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spc="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ОТРАСЛЕВОМ СОВЕТЕ В ЭНЕРГЕТИЧЕСКОЙ ОТРАСЛИ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275CFD-E511-396A-648B-2204BB08451F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3CC219C8-DB80-DAF2-41DB-AFEEBF28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2" b="3839"/>
          <a:stretch/>
        </p:blipFill>
        <p:spPr>
          <a:xfrm>
            <a:off x="623455" y="872836"/>
            <a:ext cx="10945090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C4DDD8-0005-ABEC-3FC7-E6CD2E7B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690562"/>
            <a:ext cx="10125075" cy="5476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3BB74C-4636-A2E6-F7B7-177800118497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№5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BFB19FF9-D9EA-9F04-E0E6-A071C9BFD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0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C28B2A1-885A-DF57-5D55-284F7597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BEF158-8D2B-2628-3E9B-E2B2F00AD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5EECF2-CFBA-41B4-2C29-8521429C6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6AF2468-7D77-68FA-2F21-CC05A202FD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31CAD-1451-C43D-CB4E-4725030A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12" y="1211045"/>
            <a:ext cx="8854477" cy="47885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-Состав ОСПК – 44 человек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-Избирается Председатель ОСПК (н/г)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-Выносится на рассмотрение Положение об ОСПК (н/г)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-В протоколе указываются подгруппы: РД н/г, ТХ н/г/, ПР н/г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-Обсуждаются три ОРК</a:t>
            </a: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-В состав ОСПК (н/г) подает официально заявление еще одна ассоциация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-Утверждается Положение об ОСПК (н/г)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-Утверждаются три ОРК по трем направлениям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Утверждаются 41 ПС по трем направлениям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2024 год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(состав ОСПК – 45 человек, РГ -61 человек)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-МЭ РК утверждается План–мероприятий по актуализации и (или) разработке ПС на 2024 год с распределением ответственных департаментов ГО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-ОСПК (н/г) поручает ГО направить письма в н/г предприятия о создании РГ (или секторов ОС) по разработке ОРК и ПС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-Утверждается план работы ОСПК (н/г) на 2024 год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-Рекомендуется всем профильным организациям в случае инициирования ПС (ОРК) предлагать изменения в план и разработку (актуализацию) ПС (ОРК) осуществлять за собственные средства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МЭ поручено организовать обучение членов РГ и ОСПК в течение года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5A2BD98-66FD-7489-D0FE-F57B2E3B1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EB88FBA-7AB5-7891-7323-AEFC865FD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E64C0C3-BF2A-7776-372F-BCAE58E6A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7A22B5-B02E-A42A-D38A-629B93BDA19D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6CA6EE-90D0-744B-19A0-28AC3E60E30A}"/>
              </a:ext>
            </a:extLst>
          </p:cNvPr>
          <p:cNvSpPr txBox="1"/>
          <p:nvPr/>
        </p:nvSpPr>
        <p:spPr>
          <a:xfrm>
            <a:off x="2188021" y="219089"/>
            <a:ext cx="7191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ОТРАСЛЕВОМ СОВЕТЕ В ЭНЕРГЕТИЧЕСКОЙ ОТРАСЛИ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074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C4F2A2C-92B6-CFF0-AE66-9782258FB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D05659E-D550-CFCA-163B-F5804071B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66817C8-2EED-CCDC-1603-7C2EB7A74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5ECA8DF-13C2-4E9E-2D34-ACBCAAB6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A234D-585D-A019-6AD5-ECB74226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816941"/>
            <a:ext cx="10493211" cy="5393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b="1" cap="none" dirty="0">
                <a:latin typeface="Arial" panose="020B0604020202020204" pitchFamily="34" charset="0"/>
                <a:cs typeface="Arial" panose="020B0604020202020204" pitchFamily="34" charset="0"/>
              </a:rPr>
              <a:t>2024 год </a:t>
            </a:r>
            <a: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-МЭ РК утверждается План–мероприятий по актуализации и (или) разработке ПС на 2024 год с распределением ответственных департаментов ГО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-ОСПК (н/г) поручает ГО направить письма в н/г предприятия о создании РГ (или секторов ОС) по разработке ОРК и ПС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-Утверждается план работы ОСПК (н/г) на 2024 год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-Рекомендуется всем профильным организациям в случае инициирования ПС (ОРК) предлагать изменения в план и разработку (актуализацию) ПС (ОРК) осуществлять за собственные средства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-МЭ поручено организовать обучение членов РГ и ОСПК в течение года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Создаются три РГ ОСПК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по ОРК подключается САЦТЭК МЭ РК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Обсуждается ДК по переходу от справочников к ПС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Готовится предложение о присвоении кода НКЗ 61 наименованию занятий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На все заседания приглашаются представители АО ЦРТР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Ведется сложная переписка с ЦРТР и МТСЗН РК по ПС по замечаниям с комментариями и обоснованиями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ОРК утверждаются с актуализированными данными и ФК (КПК) и т.д. </a:t>
            </a:r>
            <a: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Первая попытка провести опрос среди компаний по анализу и оценке использования профессий из справочников и ПС 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Вносятся изменений в состав ОСПК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Рассматриваются профессии из Атласа новых профессий</a:t>
            </a:r>
            <a: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Согласовываются ПС</a:t>
            </a:r>
            <a: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0FEC5F-E7D5-4A7C-4DBB-BB97A1E3D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358B378-A2D1-CCC0-2B51-F13DEB67E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546DB9-821D-E3D9-EAD9-49E881FD01FF}"/>
              </a:ext>
            </a:extLst>
          </p:cNvPr>
          <p:cNvSpPr txBox="1"/>
          <p:nvPr/>
        </p:nvSpPr>
        <p:spPr>
          <a:xfrm>
            <a:off x="1152426" y="145730"/>
            <a:ext cx="8953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ОТРАСЛЕВОМ СОВЕТЕ В ЭНЕРГЕТИЧЕСКОЙ ОТРАСЛИ</a:t>
            </a:r>
            <a:endParaRPr lang="ru-KZ" dirty="0"/>
          </a:p>
        </p:txBody>
      </p:sp>
      <p:pic>
        <p:nvPicPr>
          <p:cNvPr id="6" name="Рисунок 5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4043F59A-38BB-8E38-514A-85D289F2B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F62B6-3D9B-42EA-D7F3-634F0DABEF5F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59EA77-9E6F-7DE7-A32E-DEB9A2333860}"/>
              </a:ext>
            </a:extLst>
          </p:cNvPr>
          <p:cNvSpPr txBox="1"/>
          <p:nvPr/>
        </p:nvSpPr>
        <p:spPr>
          <a:xfrm>
            <a:off x="161685" y="937582"/>
            <a:ext cx="6239116" cy="575542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2025 год </a:t>
            </a:r>
            <a:endParaRPr lang="ru-K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МЭ РК утверждается План–мероприятий по актуализации и (или) разработке ПС на 2025 год с распределением ответственных департаментов ГО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-ОСПК (н/г) поручает ГО направить письма в н/г предприятия о создании РГ (или секторов ОС) по разработке ОРК и ПС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-Утверждается план работы ОСПК (н/г) на 2025 год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-МЭ поручено организовать обучение членов РГ и ОСПК в течение года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Проводятся 17 заседаний РГ по трем направлениям (офлайн/онлайн)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по ОРК подключается САЦТЭК МЭ РК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Обсуждается ДК по переходу от справочников к ПС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Направляется согласование от Ассоциации предложений о присвоении кодов НКЗ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наименований занятий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На все заседания приглашаются представители АО ЦРТР</a:t>
            </a:r>
            <a:b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 В ОРК включается отдельный раздел 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Принципы гармонизации профессиональных стандартов с ЕТКС и КС, ТКХД»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ОРК утверждаются с актуализированными данными и ФК (КПК</a:t>
            </a:r>
            <a:r>
              <a:rPr lang="ru-RU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Согласовываются ПС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 ПС и 51 карточка профессий)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Размещаются утвержденные ПС на сайте Ассоциации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4888A1-FCF7-A150-8ADC-4B73C4C15AFB}"/>
              </a:ext>
            </a:extLst>
          </p:cNvPr>
          <p:cNvSpPr txBox="1"/>
          <p:nvPr/>
        </p:nvSpPr>
        <p:spPr>
          <a:xfrm>
            <a:off x="1555424" y="216072"/>
            <a:ext cx="828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ОТРАСЛЕВОМ СОВЕТЕ В ЭНЕРГЕТИЧЕСКОЙ ОТРАСЛИ</a:t>
            </a:r>
            <a:endParaRPr lang="ru-KZ" dirty="0"/>
          </a:p>
        </p:txBody>
      </p:sp>
      <p:pic>
        <p:nvPicPr>
          <p:cNvPr id="7" name="Рисунок 6" descr="Изображение выглядит как текс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12809F41-5239-F204-AF33-104E3AAD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4255" r="8818" b="23262"/>
          <a:stretch>
            <a:fillRect/>
          </a:stretch>
        </p:blipFill>
        <p:spPr>
          <a:xfrm>
            <a:off x="0" y="0"/>
            <a:ext cx="1065229" cy="709015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2E7B34-0609-2160-834F-4399157DAA54}"/>
              </a:ext>
            </a:extLst>
          </p:cNvPr>
          <p:cNvSpPr txBox="1"/>
          <p:nvPr/>
        </p:nvSpPr>
        <p:spPr>
          <a:xfrm>
            <a:off x="9737889" y="6486750"/>
            <a:ext cx="2128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№8</a:t>
            </a: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249CCA-28F7-1A1B-9BCB-D7BB2F3C2F26}"/>
              </a:ext>
            </a:extLst>
          </p:cNvPr>
          <p:cNvSpPr txBox="1"/>
          <p:nvPr/>
        </p:nvSpPr>
        <p:spPr>
          <a:xfrm>
            <a:off x="6400801" y="1004615"/>
            <a:ext cx="5364281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2026 год </a:t>
            </a:r>
            <a:endParaRPr lang="ru-K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-МЭ РК утверждается План–мероприятий по актуализации и (или) разработке ПС на 2026 год с распределением ответственных департаментов ГО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-ОСПК (н/г) поручает ГО направить письма в н/г предприятия о создании РГ (или секторов ОС) по разработке ОРК и ПС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-Утверждается план работы ОСПК (н/г) на 2026 год</a:t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- Проводятся 1 заседание </a:t>
            </a: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январе Отраслевого совета.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Февраль, Апрель, Май проводятся недельные сессии Рабочих групп </a:t>
            </a: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трем </a:t>
            </a: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направлениям (офлайн/онлайн)</a:t>
            </a:r>
          </a:p>
          <a:p>
            <a:pPr marL="285750" indent="-285750">
              <a:buFontTx/>
              <a:buChar char="-"/>
            </a:pP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ОРК подключается САЦТЭК МЭ </a:t>
            </a: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  <a:p>
            <a:pPr marL="285750" indent="-285750">
              <a:buFontTx/>
              <a:buChar char="-"/>
            </a:pP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>все заседания приглашаются представители АО </a:t>
            </a:r>
            <a:r>
              <a:rPr lang="ru-RU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ЦРТР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Вводятся новые требования работы на цифровой платформе через ЭЦП</a:t>
            </a:r>
            <a: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289964" y="896017"/>
            <a:ext cx="0" cy="577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439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61d37e4aa1960fcbd4a976e882cb1bfa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6b0a3ba9366afb2b3b3a0d426399ddb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F79074-6C19-4359-907D-82DA3A4C69F2}"/>
</file>

<file path=customXml/itemProps2.xml><?xml version="1.0" encoding="utf-8"?>
<ds:datastoreItem xmlns:ds="http://schemas.openxmlformats.org/officeDocument/2006/customXml" ds:itemID="{6F85A1EC-EBC8-43B6-9292-266252B191C2}"/>
</file>

<file path=customXml/itemProps3.xml><?xml version="1.0" encoding="utf-8"?>
<ds:datastoreItem xmlns:ds="http://schemas.openxmlformats.org/officeDocument/2006/customXml" ds:itemID="{CEB897F1-38ED-4B95-B83B-0FADA1D0A939}"/>
</file>

<file path=docProps/app.xml><?xml version="1.0" encoding="utf-8"?>
<Properties xmlns="http://schemas.openxmlformats.org/officeDocument/2006/extended-properties" xmlns:vt="http://schemas.openxmlformats.org/officeDocument/2006/docPropsVTypes">
  <TotalTime>13875</TotalTime>
  <Words>649</Words>
  <Application>Microsoft Office PowerPoint</Application>
  <PresentationFormat>Широкоэкранный</PresentationFormat>
  <Paragraphs>120</Paragraphs>
  <Slides>15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Calisto MT</vt:lpstr>
      <vt:lpstr>Times New Roman</vt:lpstr>
      <vt:lpstr>Univers Condensed</vt:lpstr>
      <vt:lpstr>Wingdings</vt:lpstr>
      <vt:lpstr>ChronicleVTI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2023 год  -Состав ОСПК – 44 человек -Избирается Председатель ОСПК (н/г) -Выносится на рассмотрение Положение об ОСПК (н/г) -В протоколе указываются подгруппы: РД н/г, ТХ н/г/, ПР н/г -Обсуждаются три ОРК -В состав ОСПК (н/г) подает официально заявление еще одна ассоциация -Утверждается Положение об ОСПК (н/г) -Утверждаются три ОРК по трем направлениям - Утверждаются 41 ПС по трем направлениям  2024 год (состав ОСПК – 45 человек, РГ -61 человек) -МЭ РК утверждается План–мероприятий по актуализации и (или) разработке ПС на 2024 год с распределением ответственных департаментов ГО -ОСПК (н/г) поручает ГО направить письма в н/г предприятия о создании РГ (или секторов ОС) по разработке ОРК и ПС -Утверждается план работы ОСПК (н/г) на 2024 год -Рекомендуется всем профильным организациям в случае инициирования ПС (ОРК) предлагать изменения в план и разработку (актуализацию) ПС (ОРК) осуществлять за собственные средства МЭ поручено организовать обучение членов РГ и ОСПК в течение года              </vt:lpstr>
      <vt:lpstr>2024 год  -МЭ РК утверждается План–мероприятий по актуализации и (или) разработке ПС на 2024 год с распределением ответственных департаментов ГО -ОСПК (н/г) поручает ГО направить письма в н/г предприятия о создании РГ (или секторов ОС) по разработке ОРК и ПС -Утверждается план работы ОСПК (н/г) на 2024 год -Рекомендуется всем профильным организациям в случае инициирования ПС (ОРК) предлагать изменения в план и разработку (актуализацию) ПС (ОРК) осуществлять за собственные средства -МЭ поручено организовать обучение членов РГ и ОСПК в течение года - Создаются три РГ ОСПК - по ОРК подключается САЦТЭК МЭ РК - Обсуждается ДК по переходу от справочников к ПС - Готовится предложение о присвоении кода НКЗ 61 наименованию занятий - На все заседания приглашаются представители АО ЦРТР - Ведется сложная переписка с ЦРТР и МТСЗН РК по ПС по замечаниям с комментариями и обоснованиями - ОРК утверждаются с актуализированными данными и ФК (КПК) и т.д.  - Первая попытка провести опрос среди компаний по анализу и оценке использования профессий из справочников и ПС  - Вносятся изменений в состав ОСПК - Рассматриваются профессии из Атласа новых профессий - Согласовываются ПС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>generated using python-pptx</dc:description>
  <cp:lastModifiedBy>lenovo</cp:lastModifiedBy>
  <cp:revision>80</cp:revision>
  <dcterms:created xsi:type="dcterms:W3CDTF">2013-01-27T09:14:16Z</dcterms:created>
  <dcterms:modified xsi:type="dcterms:W3CDTF">2026-05-11T14:41:43Z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