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1"/>
  </p:sldMasterIdLst>
  <p:notesMasterIdLst>
    <p:notesMasterId r:id="rId17"/>
  </p:notesMasterIdLst>
  <p:sldIdLst>
    <p:sldId id="2145706151" r:id="rId2"/>
    <p:sldId id="2145706162" r:id="rId3"/>
    <p:sldId id="2145706153" r:id="rId4"/>
    <p:sldId id="2145706152" r:id="rId5"/>
    <p:sldId id="2145706155" r:id="rId6"/>
    <p:sldId id="274" r:id="rId7"/>
    <p:sldId id="265" r:id="rId8"/>
    <p:sldId id="266" r:id="rId9"/>
    <p:sldId id="269" r:id="rId10"/>
    <p:sldId id="2145706156" r:id="rId11"/>
    <p:sldId id="2145706157" r:id="rId12"/>
    <p:sldId id="2145706159" r:id="rId13"/>
    <p:sldId id="2145706161" r:id="rId14"/>
    <p:sldId id="268" r:id="rId15"/>
    <p:sldId id="21457061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331303A-BD0C-4DD1-823C-6D2709DE4F58}">
          <p14:sldIdLst>
            <p14:sldId id="2145706151"/>
            <p14:sldId id="2145706162"/>
            <p14:sldId id="2145706153"/>
            <p14:sldId id="2145706152"/>
            <p14:sldId id="2145706155"/>
            <p14:sldId id="274"/>
            <p14:sldId id="265"/>
            <p14:sldId id="266"/>
            <p14:sldId id="269"/>
            <p14:sldId id="2145706156"/>
            <p14:sldId id="2145706157"/>
            <p14:sldId id="2145706159"/>
            <p14:sldId id="2145706161"/>
          </p14:sldIdLst>
        </p14:section>
        <p14:section name="Раздел без заголовка" id="{1B60B53A-51C5-498D-B233-B52D4A1DD791}">
          <p14:sldIdLst>
            <p14:sldId id="268"/>
            <p14:sldId id="21457061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7F9"/>
    <a:srgbClr val="4F7290"/>
    <a:srgbClr val="008991"/>
    <a:srgbClr val="6BA246"/>
    <a:srgbClr val="2D4A74"/>
    <a:srgbClr val="976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912" y="78"/>
      </p:cViewPr>
      <p:guideLst>
        <p:guide orient="horz" pos="2160"/>
        <p:guide pos="3840"/>
        <p:guide orient="horz" pos="218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78FAD-8318-458C-AACE-F7A116BBD9A6}" type="datetimeFigureOut">
              <a:rPr lang="ru-KZ" smtClean="0"/>
              <a:t>05/15/2026</a:t>
            </a:fld>
            <a:endParaRPr lang="ru-KZ"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C48D6-6532-4A5E-BBB5-B83763801144}" type="slidenum">
              <a:rPr lang="ru-KZ" smtClean="0"/>
              <a:t>‹#›</a:t>
            </a:fld>
            <a:endParaRPr lang="ru-KZ" dirty="0"/>
          </a:p>
        </p:txBody>
      </p:sp>
    </p:spTree>
    <p:extLst>
      <p:ext uri="{BB962C8B-B14F-4D97-AF65-F5344CB8AC3E}">
        <p14:creationId xmlns:p14="http://schemas.microsoft.com/office/powerpoint/2010/main" val="324021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A45C48D6-6532-4A5E-BBB5-B83763801144}" type="slidenum">
              <a:rPr lang="ru-KZ" smtClean="0"/>
              <a:t>3</a:t>
            </a:fld>
            <a:endParaRPr lang="ru-KZ" dirty="0"/>
          </a:p>
        </p:txBody>
      </p:sp>
    </p:spTree>
    <p:extLst>
      <p:ext uri="{BB962C8B-B14F-4D97-AF65-F5344CB8AC3E}">
        <p14:creationId xmlns:p14="http://schemas.microsoft.com/office/powerpoint/2010/main" val="317965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A45C48D6-6532-4A5E-BBB5-B83763801144}" type="slidenum">
              <a:rPr lang="ru-KZ" smtClean="0"/>
              <a:t>5</a:t>
            </a:fld>
            <a:endParaRPr lang="ru-KZ" dirty="0"/>
          </a:p>
        </p:txBody>
      </p:sp>
    </p:spTree>
    <p:extLst>
      <p:ext uri="{BB962C8B-B14F-4D97-AF65-F5344CB8AC3E}">
        <p14:creationId xmlns:p14="http://schemas.microsoft.com/office/powerpoint/2010/main" val="141385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6B4B-9DA4-B3E2-DD3A-ED3D0E82794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2E653E1-7E58-B1C4-009D-399059CC2C47}"/>
              </a:ext>
            </a:extLst>
          </p:cNvPr>
          <p:cNvSpPr>
            <a:spLocks noGrp="1" noRot="1" noChangeAspect="1"/>
          </p:cNvSpPr>
          <p:nvPr>
            <p:ph type="sldImg"/>
          </p:nvPr>
        </p:nvSpPr>
        <p:spPr/>
        <p:txBody>
          <a:bodyPr/>
          <a:lstStyle/>
          <a:p>
            <a:endParaRPr lang="ru-KZ" dirty="0"/>
          </a:p>
        </p:txBody>
      </p:sp>
      <p:sp>
        <p:nvSpPr>
          <p:cNvPr id="3" name="Заметки 2">
            <a:extLst>
              <a:ext uri="{FF2B5EF4-FFF2-40B4-BE49-F238E27FC236}">
                <a16:creationId xmlns:a16="http://schemas.microsoft.com/office/drawing/2014/main" id="{BF474791-760B-22B5-951D-714BBCFF7F5C}"/>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EFFA7FE6-2707-64E7-D30E-A79755F0001D}"/>
              </a:ext>
            </a:extLst>
          </p:cNvPr>
          <p:cNvSpPr>
            <a:spLocks noGrp="1"/>
          </p:cNvSpPr>
          <p:nvPr>
            <p:ph type="sldNum" sz="quarter" idx="5"/>
          </p:nvPr>
        </p:nvSpPr>
        <p:spPr/>
        <p:txBody>
          <a:bodyPr/>
          <a:lstStyle/>
          <a:p>
            <a:fld id="{A45C48D6-6532-4A5E-BBB5-B83763801144}" type="slidenum">
              <a:rPr lang="ru-KZ" smtClean="0"/>
              <a:t>7</a:t>
            </a:fld>
            <a:endParaRPr lang="ru-KZ" dirty="0"/>
          </a:p>
        </p:txBody>
      </p:sp>
    </p:spTree>
    <p:extLst>
      <p:ext uri="{BB962C8B-B14F-4D97-AF65-F5344CB8AC3E}">
        <p14:creationId xmlns:p14="http://schemas.microsoft.com/office/powerpoint/2010/main" val="246690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0BA2-ADBE-BEB4-65AA-19C7D232CF8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466DDD2-7920-22B7-C9D8-BF1CD7A4E0EF}"/>
              </a:ext>
            </a:extLst>
          </p:cNvPr>
          <p:cNvSpPr>
            <a:spLocks noGrp="1" noRot="1" noChangeAspect="1"/>
          </p:cNvSpPr>
          <p:nvPr>
            <p:ph type="sldImg"/>
          </p:nvPr>
        </p:nvSpPr>
        <p:spPr/>
        <p:txBody>
          <a:bodyPr/>
          <a:lstStyle/>
          <a:p>
            <a:endParaRPr lang="ru-KZ" dirty="0"/>
          </a:p>
        </p:txBody>
      </p:sp>
      <p:sp>
        <p:nvSpPr>
          <p:cNvPr id="3" name="Заметки 2">
            <a:extLst>
              <a:ext uri="{FF2B5EF4-FFF2-40B4-BE49-F238E27FC236}">
                <a16:creationId xmlns:a16="http://schemas.microsoft.com/office/drawing/2014/main" id="{FECB923E-BE02-5FD5-86DB-2891EDF6A667}"/>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A0621DFD-4EA6-BF6C-24D5-B6B76B3C549B}"/>
              </a:ext>
            </a:extLst>
          </p:cNvPr>
          <p:cNvSpPr>
            <a:spLocks noGrp="1"/>
          </p:cNvSpPr>
          <p:nvPr>
            <p:ph type="sldNum" sz="quarter" idx="5"/>
          </p:nvPr>
        </p:nvSpPr>
        <p:spPr/>
        <p:txBody>
          <a:bodyPr/>
          <a:lstStyle/>
          <a:p>
            <a:fld id="{A45C48D6-6532-4A5E-BBB5-B83763801144}" type="slidenum">
              <a:rPr lang="ru-KZ" smtClean="0"/>
              <a:t>8</a:t>
            </a:fld>
            <a:endParaRPr lang="ru-KZ" dirty="0"/>
          </a:p>
        </p:txBody>
      </p:sp>
    </p:spTree>
    <p:extLst>
      <p:ext uri="{BB962C8B-B14F-4D97-AF65-F5344CB8AC3E}">
        <p14:creationId xmlns:p14="http://schemas.microsoft.com/office/powerpoint/2010/main" val="283724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EF77-DE1D-9141-7898-14A8F977BB9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D51A839-E90A-DFE5-2434-72CFDF088F6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43F066D-1995-CE53-2E3E-A3869C62EF12}"/>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ED385C2C-E4BE-4DA5-A2CB-6FB0384A1A0F}"/>
              </a:ext>
            </a:extLst>
          </p:cNvPr>
          <p:cNvSpPr>
            <a:spLocks noGrp="1"/>
          </p:cNvSpPr>
          <p:nvPr>
            <p:ph type="sldNum" sz="quarter" idx="5"/>
          </p:nvPr>
        </p:nvSpPr>
        <p:spPr/>
        <p:txBody>
          <a:bodyPr/>
          <a:lstStyle/>
          <a:p>
            <a:fld id="{5664D175-F996-412D-8314-9DC4068FA863}" type="slidenum">
              <a:rPr lang="ru-KZ" smtClean="0"/>
              <a:t>12</a:t>
            </a:fld>
            <a:endParaRPr lang="ru-KZ"/>
          </a:p>
        </p:txBody>
      </p:sp>
    </p:spTree>
    <p:extLst>
      <p:ext uri="{BB962C8B-B14F-4D97-AF65-F5344CB8AC3E}">
        <p14:creationId xmlns:p14="http://schemas.microsoft.com/office/powerpoint/2010/main" val="278516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A45C48D6-6532-4A5E-BBB5-B83763801144}" type="slidenum">
              <a:rPr lang="ru-KZ" smtClean="0"/>
              <a:t>14</a:t>
            </a:fld>
            <a:endParaRPr lang="ru-KZ" dirty="0"/>
          </a:p>
        </p:txBody>
      </p:sp>
    </p:spTree>
    <p:extLst>
      <p:ext uri="{BB962C8B-B14F-4D97-AF65-F5344CB8AC3E}">
        <p14:creationId xmlns:p14="http://schemas.microsoft.com/office/powerpoint/2010/main" val="289892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5/15/2026</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403924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5/15/2026</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62748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5/15/2026</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39507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5/15/2026</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99168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5/15/2026</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17169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5/15/2026</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9064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5/15/2026</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38720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5/15/2026</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30885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5/15/2026</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50331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5/15/2026</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3947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5/15/2026</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23509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5/15/2026</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80775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0" r:id="rId6"/>
    <p:sldLayoutId id="2147483786" r:id="rId7"/>
    <p:sldLayoutId id="2147483787" r:id="rId8"/>
    <p:sldLayoutId id="2147483788" r:id="rId9"/>
    <p:sldLayoutId id="2147483789" r:id="rId10"/>
    <p:sldLayoutId id="214748379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6.xml"/><Relationship Id="rId9" Type="http://schemas.openxmlformats.org/officeDocument/2006/relationships/hyperlink" Target="https://t.me/Minenergokz/853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4CE02993-E243-CB2F-4571-E4E6C4D358B7}"/>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5163374" y="941578"/>
            <a:ext cx="1774459" cy="1091583"/>
          </a:xfrm>
          <a:prstGeom prst="rect">
            <a:avLst/>
          </a:prstGeom>
          <a:ln>
            <a:noFill/>
          </a:ln>
        </p:spPr>
      </p:pic>
      <p:pic>
        <p:nvPicPr>
          <p:cNvPr id="34" name="Рисунок 33">
            <a:extLst>
              <a:ext uri="{FF2B5EF4-FFF2-40B4-BE49-F238E27FC236}">
                <a16:creationId xmlns:a16="http://schemas.microsoft.com/office/drawing/2014/main" id="{9297AF58-1EC4-CA82-D04C-F316B8DF74AF}"/>
              </a:ext>
            </a:extLst>
          </p:cNvPr>
          <p:cNvPicPr>
            <a:picLocks noChangeAspect="1"/>
          </p:cNvPicPr>
          <p:nvPr/>
        </p:nvPicPr>
        <p:blipFill>
          <a:blip r:embed="rId3"/>
          <a:srcRect t="20283" r="744" b="59291"/>
          <a:stretch>
            <a:fillRect/>
          </a:stretch>
        </p:blipFill>
        <p:spPr>
          <a:xfrm>
            <a:off x="0" y="2166920"/>
            <a:ext cx="12101209" cy="1400784"/>
          </a:xfrm>
          <a:prstGeom prst="rect">
            <a:avLst/>
          </a:prstGeom>
        </p:spPr>
      </p:pic>
      <p:sp>
        <p:nvSpPr>
          <p:cNvPr id="37" name="TextBox 36">
            <a:extLst>
              <a:ext uri="{FF2B5EF4-FFF2-40B4-BE49-F238E27FC236}">
                <a16:creationId xmlns:a16="http://schemas.microsoft.com/office/drawing/2014/main" id="{54CCC41C-4E72-540D-B8CF-1BC0D9B613D5}"/>
              </a:ext>
            </a:extLst>
          </p:cNvPr>
          <p:cNvSpPr txBox="1"/>
          <p:nvPr/>
        </p:nvSpPr>
        <p:spPr>
          <a:xfrm>
            <a:off x="3151770" y="6117418"/>
            <a:ext cx="6099242" cy="369332"/>
          </a:xfrm>
          <a:prstGeom prst="rect">
            <a:avLst/>
          </a:prstGeom>
          <a:noFill/>
        </p:spPr>
        <p:txBody>
          <a:bodyPr wrap="square">
            <a:spAutoFit/>
          </a:bodyPr>
          <a:lstStyle/>
          <a:p>
            <a:pPr algn="ctr"/>
            <a:r>
              <a:rPr lang="en-US" sz="1800" b="1" kern="0" dirty="0">
                <a:solidFill>
                  <a:srgbClr val="002060"/>
                </a:solidFill>
                <a:latin typeface="Arial" panose="020B0604020202020204" pitchFamily="34" charset="0"/>
                <a:cs typeface="Arial" panose="020B0604020202020204" pitchFamily="34" charset="0"/>
              </a:rPr>
              <a:t>Astana, 2026</a:t>
            </a:r>
            <a:endParaRPr lang="ru-RU" sz="1800" b="1" kern="0" dirty="0">
              <a:solidFill>
                <a:srgbClr val="002060"/>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BD183594-6A1B-DF7E-262D-64F9E346A3E8}"/>
              </a:ext>
            </a:extLst>
          </p:cNvPr>
          <p:cNvSpPr>
            <a:spLocks noGrp="1"/>
          </p:cNvSpPr>
          <p:nvPr>
            <p:ph type="subTitle" idx="1"/>
          </p:nvPr>
        </p:nvSpPr>
        <p:spPr>
          <a:xfrm>
            <a:off x="1181686" y="3881080"/>
            <a:ext cx="9453980" cy="1280855"/>
          </a:xfrm>
        </p:spPr>
        <p:txBody>
          <a:bodyPr anchor="t">
            <a:noAutofit/>
          </a:bodyPr>
          <a:lstStyle/>
          <a:p>
            <a:pPr marL="342900" indent="-342900" algn="ctr">
              <a:lnSpc>
                <a:spcPct val="100000"/>
              </a:lnSpc>
              <a:spcBef>
                <a:spcPts val="0"/>
              </a:spcBef>
              <a:buFont typeface="Wingdings" panose="05000000000000000000" pitchFamily="2" charset="2"/>
              <a:buChar char="ü"/>
            </a:pPr>
            <a:r>
              <a:rPr lang="en-US" b="1" spc="30" dirty="0">
                <a:solidFill>
                  <a:srgbClr val="002060"/>
                </a:solidFill>
                <a:latin typeface="Arial" panose="020B0604020202020204" pitchFamily="34" charset="0"/>
                <a:cs typeface="Arial" panose="020B0604020202020204" pitchFamily="34" charset="0"/>
              </a:rPr>
              <a:t>The Role of Sector Skills Councils in Kazakhstan</a:t>
            </a:r>
            <a:endParaRPr lang="ru-RU" b="1" spc="30" dirty="0">
              <a:solidFill>
                <a:srgbClr val="002060"/>
              </a:solidFill>
              <a:latin typeface="Arial" panose="020B0604020202020204" pitchFamily="34" charset="0"/>
              <a:cs typeface="Arial" panose="020B0604020202020204" pitchFamily="34" charset="0"/>
            </a:endParaRPr>
          </a:p>
          <a:p>
            <a:pPr marL="342900" indent="-342900" algn="ctr">
              <a:lnSpc>
                <a:spcPct val="100000"/>
              </a:lnSpc>
              <a:spcBef>
                <a:spcPts val="0"/>
              </a:spcBef>
              <a:buFont typeface="Wingdings" panose="05000000000000000000" pitchFamily="2" charset="2"/>
              <a:buChar char="ü"/>
            </a:pPr>
            <a:r>
              <a:rPr lang="en-US" b="1" spc="30" dirty="0">
                <a:solidFill>
                  <a:srgbClr val="002060"/>
                </a:solidFill>
                <a:latin typeface="Arial" panose="020B0604020202020204" pitchFamily="34" charset="0"/>
                <a:cs typeface="Arial" panose="020B0604020202020204" pitchFamily="34" charset="0"/>
              </a:rPr>
              <a:t>About the Sector Skills Council in the Energy Sector</a:t>
            </a:r>
            <a:endParaRPr lang="ru-RU" b="1" spc="30" dirty="0">
              <a:solidFill>
                <a:srgbClr val="002060"/>
              </a:solidFill>
              <a:latin typeface="Arial" panose="020B0604020202020204" pitchFamily="34" charset="0"/>
              <a:cs typeface="Arial" panose="020B0604020202020204" pitchFamily="34" charset="0"/>
            </a:endParaRPr>
          </a:p>
          <a:p>
            <a:pPr marL="342900" indent="-342900" algn="ctr">
              <a:lnSpc>
                <a:spcPct val="100000"/>
              </a:lnSpc>
              <a:spcBef>
                <a:spcPts val="0"/>
              </a:spcBef>
              <a:buFont typeface="Wingdings" panose="05000000000000000000" pitchFamily="2" charset="2"/>
              <a:buChar char="ü"/>
            </a:pPr>
            <a:r>
              <a:rPr lang="en-US" b="1" spc="30" dirty="0">
                <a:solidFill>
                  <a:srgbClr val="002060"/>
                </a:solidFill>
                <a:latin typeface="Arial" panose="020B0604020202020204" pitchFamily="34" charset="0"/>
                <a:cs typeface="Arial" panose="020B0604020202020204" pitchFamily="34" charset="0"/>
              </a:rPr>
              <a:t>The Role of KAZENERGY in the Sector Skills Council</a:t>
            </a:r>
            <a:endParaRPr lang="ru-RU" b="1" spc="30" dirty="0">
              <a:solidFill>
                <a:srgbClr val="002060"/>
              </a:solidFill>
              <a:latin typeface="Arial" panose="020B0604020202020204" pitchFamily="34" charset="0"/>
              <a:cs typeface="Arial" panose="020B0604020202020204" pitchFamily="34" charset="0"/>
            </a:endParaRPr>
          </a:p>
          <a:p>
            <a:pPr algn="ctr">
              <a:lnSpc>
                <a:spcPct val="100000"/>
              </a:lnSpc>
              <a:spcBef>
                <a:spcPts val="0"/>
              </a:spcBef>
            </a:pPr>
            <a:endParaRPr lang="ru-RU" b="1" spc="30" dirty="0">
              <a:solidFill>
                <a:srgbClr val="002060"/>
              </a:solidFill>
              <a:latin typeface="Arial" panose="020B0604020202020204" pitchFamily="34" charset="0"/>
              <a:cs typeface="Arial" panose="020B0604020202020204" pitchFamily="34" charset="0"/>
            </a:endParaRPr>
          </a:p>
          <a:p>
            <a:pPr algn="ctr">
              <a:lnSpc>
                <a:spcPct val="100000"/>
              </a:lnSpc>
              <a:spcBef>
                <a:spcPts val="0"/>
              </a:spcBef>
            </a:pPr>
            <a:r>
              <a:rPr lang="en-US" b="1" spc="30" dirty="0">
                <a:solidFill>
                  <a:srgbClr val="7030A0"/>
                </a:solidFill>
                <a:latin typeface="Arial" panose="020B0604020202020204" pitchFamily="34" charset="0"/>
                <a:cs typeface="Arial" panose="020B0604020202020204" pitchFamily="34" charset="0"/>
              </a:rPr>
              <a:t>Lyazzat </a:t>
            </a:r>
            <a:r>
              <a:rPr lang="en-US" b="1" spc="30" dirty="0" err="1">
                <a:solidFill>
                  <a:srgbClr val="7030A0"/>
                </a:solidFill>
                <a:latin typeface="Arial" panose="020B0604020202020204" pitchFamily="34" charset="0"/>
                <a:cs typeface="Arial" panose="020B0604020202020204" pitchFamily="34" charset="0"/>
              </a:rPr>
              <a:t>Akmurzina</a:t>
            </a:r>
            <a:endParaRPr lang="ru-RU" b="1" spc="30" dirty="0">
              <a:solidFill>
                <a:srgbClr val="7030A0"/>
              </a:solidFill>
              <a:latin typeface="Arial" panose="020B0604020202020204" pitchFamily="34" charset="0"/>
              <a:cs typeface="Arial" panose="020B0604020202020204" pitchFamily="34" charset="0"/>
            </a:endParaRPr>
          </a:p>
          <a:p>
            <a:pPr algn="ctr">
              <a:lnSpc>
                <a:spcPct val="100000"/>
              </a:lnSpc>
              <a:spcBef>
                <a:spcPts val="0"/>
              </a:spcBef>
            </a:pPr>
            <a:r>
              <a:rPr lang="en-US" b="1" spc="30" dirty="0">
                <a:solidFill>
                  <a:srgbClr val="7030A0"/>
                </a:solidFill>
                <a:latin typeface="Arial" panose="020B0604020202020204" pitchFamily="34" charset="0"/>
                <a:cs typeface="Arial" panose="020B0604020202020204" pitchFamily="34" charset="0"/>
              </a:rPr>
              <a:t>Executive Director of the KAZENERGY Association</a:t>
            </a:r>
            <a:endParaRPr lang="ru-RU" b="1" spc="30"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FD87A-53B8-05EB-0367-E18E9862EE17}"/>
              </a:ext>
            </a:extLst>
          </p:cNvPr>
          <p:cNvSpPr txBox="1"/>
          <p:nvPr/>
        </p:nvSpPr>
        <p:spPr>
          <a:xfrm>
            <a:off x="954157" y="2644367"/>
            <a:ext cx="6096000" cy="369332"/>
          </a:xfrm>
          <a:prstGeom prst="rect">
            <a:avLst/>
          </a:prstGeom>
          <a:solidFill>
            <a:srgbClr val="0070C0"/>
          </a:solidFill>
        </p:spPr>
        <p:txBody>
          <a:bodyPr wrap="square">
            <a:spAutoFit/>
          </a:bodyPr>
          <a:lstStyle/>
          <a:p>
            <a:r>
              <a:rPr lang="en-US" dirty="0"/>
              <a:t>Human Capital Development</a:t>
            </a:r>
            <a:endParaRPr lang="ru-KG" dirty="0"/>
          </a:p>
        </p:txBody>
      </p:sp>
    </p:spTree>
    <p:extLst>
      <p:ext uri="{BB962C8B-B14F-4D97-AF65-F5344CB8AC3E}">
        <p14:creationId xmlns:p14="http://schemas.microsoft.com/office/powerpoint/2010/main" val="360077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56FBB4-93A4-ADD7-1EF0-3A8475C95CE8}"/>
              </a:ext>
            </a:extLst>
          </p:cNvPr>
          <p:cNvSpPr txBox="1"/>
          <p:nvPr/>
        </p:nvSpPr>
        <p:spPr>
          <a:xfrm>
            <a:off x="1913641" y="286673"/>
            <a:ext cx="8182466" cy="400110"/>
          </a:xfrm>
          <a:prstGeom prst="rect">
            <a:avLst/>
          </a:prstGeom>
          <a:noFill/>
        </p:spPr>
        <p:txBody>
          <a:bodyPr wrap="square">
            <a:spAutoFit/>
          </a:bodyPr>
          <a:lstStyle/>
          <a:p>
            <a:pPr marL="342900" indent="-342900" algn="ctr">
              <a:lnSpc>
                <a:spcPct val="100000"/>
              </a:lnSpc>
              <a:spcBef>
                <a:spcPts val="0"/>
              </a:spcBef>
              <a:buFont typeface="Wingdings" panose="05000000000000000000" pitchFamily="2" charset="2"/>
              <a:buChar char="ü"/>
            </a:pPr>
            <a:r>
              <a:rPr lang="en-US" sz="2000" b="1" spc="30" dirty="0">
                <a:solidFill>
                  <a:srgbClr val="7030A0"/>
                </a:solidFill>
                <a:latin typeface="Arial" panose="020B0604020202020204" pitchFamily="34" charset="0"/>
                <a:cs typeface="Arial" panose="020B0604020202020204" pitchFamily="34" charset="0"/>
              </a:rPr>
              <a:t>ROLE OF KAZENERGY IN THE SECTORAL COUNCIL</a:t>
            </a:r>
            <a:endParaRPr lang="ru-RU" sz="2000" b="1" spc="3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C1574A-2720-0F40-1EA8-2D9B555E6D0C}"/>
              </a:ext>
            </a:extLst>
          </p:cNvPr>
          <p:cNvSpPr txBox="1"/>
          <p:nvPr/>
        </p:nvSpPr>
        <p:spPr>
          <a:xfrm>
            <a:off x="351543" y="786280"/>
            <a:ext cx="5838727" cy="3231654"/>
          </a:xfrm>
          <a:prstGeom prst="rect">
            <a:avLst/>
          </a:prstGeom>
          <a:noFill/>
          <a:ln>
            <a:solidFill>
              <a:srgbClr val="7030A0"/>
            </a:solidFill>
          </a:ln>
        </p:spPr>
        <p:txBody>
          <a:bodyPr wrap="square">
            <a:spAutoFit/>
          </a:bodyPr>
          <a:lstStyle/>
          <a:p>
            <a:pPr algn="just">
              <a:buNone/>
            </a:pPr>
            <a:r>
              <a:rPr lang="ru-RU" sz="1700" b="1" dirty="0">
                <a:solidFill>
                  <a:srgbClr val="7030A0"/>
                </a:solidFill>
                <a:latin typeface="Arial" panose="020B0604020202020204" pitchFamily="34" charset="0"/>
                <a:cs typeface="Arial" panose="020B0604020202020204" pitchFamily="34" charset="0"/>
              </a:rPr>
              <a:t>2016–2018  — </a:t>
            </a:r>
            <a:r>
              <a:rPr lang="en-US" sz="1700" b="1" dirty="0">
                <a:solidFill>
                  <a:srgbClr val="7030A0"/>
                </a:solidFill>
                <a:latin typeface="Arial" panose="020B0604020202020204" pitchFamily="34" charset="0"/>
                <a:cs typeface="Arial" panose="020B0604020202020204" pitchFamily="34" charset="0"/>
              </a:rPr>
              <a:t> establishing the institutional foundation</a:t>
            </a:r>
            <a:endParaRPr lang="ru-RU" sz="1700" b="1" dirty="0">
              <a:solidFill>
                <a:srgbClr val="7030A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1700" dirty="0">
                <a:latin typeface="Arial" panose="020B0604020202020204" pitchFamily="34" charset="0"/>
                <a:cs typeface="Arial" panose="020B0604020202020204" pitchFamily="34" charset="0"/>
              </a:rPr>
              <a:t>KAZENERGY, jointly with the Ministry of Energy, participated in the development of the </a:t>
            </a:r>
            <a:r>
              <a:rPr lang="en-US" sz="1700" b="1" dirty="0">
                <a:latin typeface="Arial" panose="020B0604020202020204" pitchFamily="34" charset="0"/>
                <a:cs typeface="Arial" panose="020B0604020202020204" pitchFamily="34" charset="0"/>
              </a:rPr>
              <a:t>first Sectoral Qualifications Frameworks</a:t>
            </a:r>
            <a:r>
              <a:rPr lang="en-US" sz="1700" dirty="0">
                <a:latin typeface="Arial" panose="020B0604020202020204" pitchFamily="34" charset="0"/>
                <a:cs typeface="Arial" panose="020B0604020202020204" pitchFamily="34" charset="0"/>
              </a:rPr>
              <a:t> (SQFs) for the oil and gas and energy sectors</a:t>
            </a:r>
            <a:r>
              <a:rPr lang="ru-RU" sz="17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r>
              <a:rPr lang="en-US" sz="1700" dirty="0">
                <a:latin typeface="Arial" panose="020B0604020202020204" pitchFamily="34" charset="0"/>
                <a:cs typeface="Arial" panose="020B0604020202020204" pitchFamily="34" charset="0"/>
              </a:rPr>
              <a:t>The methodological foundation for the system of Occupational Standards (OSs) was established</a:t>
            </a:r>
            <a:r>
              <a:rPr lang="ru-RU" sz="17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r>
              <a:rPr lang="en-US" sz="1700" dirty="0">
                <a:latin typeface="Arial" panose="020B0604020202020204" pitchFamily="34" charset="0"/>
                <a:cs typeface="Arial" panose="020B0604020202020204" pitchFamily="34" charset="0"/>
              </a:rPr>
              <a:t>The Association acted as a key sectoral expert representing the interests of employers</a:t>
            </a:r>
            <a:r>
              <a:rPr lang="ru-RU" sz="1700" dirty="0">
                <a:latin typeface="Arial" panose="020B0604020202020204" pitchFamily="34" charset="0"/>
                <a:cs typeface="Arial" panose="020B0604020202020204" pitchFamily="34" charset="0"/>
              </a:rPr>
              <a:t>. </a:t>
            </a:r>
          </a:p>
          <a:p>
            <a:pPr algn="just">
              <a:buNone/>
            </a:pPr>
            <a:r>
              <a:rPr lang="en-US" sz="1700" b="1" dirty="0">
                <a:solidFill>
                  <a:srgbClr val="7030A0"/>
                </a:solidFill>
                <a:latin typeface="Arial" panose="020B0604020202020204" pitchFamily="34" charset="0"/>
                <a:cs typeface="Arial" panose="020B0604020202020204" pitchFamily="34" charset="0"/>
              </a:rPr>
              <a:t>Role</a:t>
            </a:r>
            <a:r>
              <a:rPr lang="ru-RU" sz="1700" b="1" dirty="0">
                <a:solidFill>
                  <a:srgbClr val="7030A0"/>
                </a:solidFill>
                <a:latin typeface="Arial" panose="020B0604020202020204" pitchFamily="34" charset="0"/>
                <a:cs typeface="Arial" panose="020B0604020202020204" pitchFamily="34" charset="0"/>
              </a:rPr>
              <a:t>:</a:t>
            </a:r>
            <a:r>
              <a:rPr lang="ru-RU"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initiator and co-developer of the architecture of the National Qualifications System in the energy sector</a:t>
            </a:r>
            <a:r>
              <a:rPr lang="ru-RU" sz="1700"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637E2B05-88FC-08CC-C01B-D5232709319E}"/>
              </a:ext>
            </a:extLst>
          </p:cNvPr>
          <p:cNvSpPr txBox="1"/>
          <p:nvPr/>
        </p:nvSpPr>
        <p:spPr>
          <a:xfrm>
            <a:off x="6306923" y="786280"/>
            <a:ext cx="5580669" cy="2970044"/>
          </a:xfrm>
          <a:prstGeom prst="rect">
            <a:avLst/>
          </a:prstGeom>
          <a:noFill/>
          <a:ln>
            <a:solidFill>
              <a:srgbClr val="FF0000"/>
            </a:solidFill>
          </a:ln>
        </p:spPr>
        <p:txBody>
          <a:bodyPr wrap="square">
            <a:spAutoFit/>
          </a:bodyPr>
          <a:lstStyle/>
          <a:p>
            <a:pPr>
              <a:buNone/>
            </a:pPr>
            <a:r>
              <a:rPr lang="ru-RU" sz="1700" b="1" dirty="0">
                <a:solidFill>
                  <a:srgbClr val="C00000"/>
                </a:solidFill>
                <a:latin typeface="Arial" panose="020B0604020202020204" pitchFamily="34" charset="0"/>
                <a:cs typeface="Arial" panose="020B0604020202020204" pitchFamily="34" charset="0"/>
              </a:rPr>
              <a:t>2019–2021 — </a:t>
            </a:r>
            <a:r>
              <a:rPr lang="en-US" sz="1700" b="1" dirty="0" err="1">
                <a:solidFill>
                  <a:srgbClr val="C00000"/>
                </a:solidFill>
                <a:latin typeface="Arial" panose="020B0604020202020204" pitchFamily="34" charset="0"/>
                <a:cs typeface="Arial" panose="020B0604020202020204" pitchFamily="34" charset="0"/>
              </a:rPr>
              <a:t>institutionalisation</a:t>
            </a:r>
            <a:r>
              <a:rPr lang="en-US" sz="1700" b="1" dirty="0">
                <a:solidFill>
                  <a:srgbClr val="C00000"/>
                </a:solidFill>
                <a:latin typeface="Arial" panose="020B0604020202020204" pitchFamily="34" charset="0"/>
                <a:cs typeface="Arial" panose="020B0604020202020204" pitchFamily="34" charset="0"/>
              </a:rPr>
              <a:t> and expansion of participation</a:t>
            </a:r>
            <a:endParaRPr lang="ru-RU" sz="1700" b="1" dirty="0">
              <a:solidFill>
                <a:srgbClr val="C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700" dirty="0">
                <a:latin typeface="Arial" panose="020B0604020202020204" pitchFamily="34" charset="0"/>
                <a:cs typeface="Arial" panose="020B0604020202020204" pitchFamily="34" charset="0"/>
              </a:rPr>
              <a:t>KAZENERGY strengthened its participation in working groups under government bodies</a:t>
            </a:r>
            <a:r>
              <a:rPr lang="ru-RU" sz="17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700" dirty="0">
                <a:latin typeface="Arial" panose="020B0604020202020204" pitchFamily="34" charset="0"/>
                <a:cs typeface="Arial" panose="020B0604020202020204" pitchFamily="34" charset="0"/>
              </a:rPr>
              <a:t>The practice of involving representatives of the Association in expert and advisory structures was expanded</a:t>
            </a:r>
            <a:r>
              <a:rPr lang="ru-RU" sz="17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700" dirty="0">
                <a:latin typeface="Arial" panose="020B0604020202020204" pitchFamily="34" charset="0"/>
                <a:cs typeface="Arial" panose="020B0604020202020204" pitchFamily="34" charset="0"/>
              </a:rPr>
              <a:t>Active integration of employers into the process of developing qualification requirements began</a:t>
            </a:r>
            <a:r>
              <a:rPr lang="ru-RU" sz="1700" dirty="0">
                <a:latin typeface="Arial" panose="020B0604020202020204" pitchFamily="34" charset="0"/>
                <a:cs typeface="Arial" panose="020B0604020202020204" pitchFamily="34" charset="0"/>
              </a:rPr>
              <a:t>. </a:t>
            </a:r>
          </a:p>
          <a:p>
            <a:pPr>
              <a:buNone/>
            </a:pPr>
            <a:r>
              <a:rPr lang="en-US" sz="1700" b="1" dirty="0">
                <a:solidFill>
                  <a:srgbClr val="C00000"/>
                </a:solidFill>
                <a:latin typeface="Arial" panose="020B0604020202020204" pitchFamily="34" charset="0"/>
                <a:cs typeface="Arial" panose="020B0604020202020204" pitchFamily="34" charset="0"/>
              </a:rPr>
              <a:t>Role</a:t>
            </a:r>
            <a:r>
              <a:rPr lang="ru-RU" sz="1700" b="1" dirty="0">
                <a:solidFill>
                  <a:srgbClr val="C00000"/>
                </a:solidFill>
                <a:latin typeface="Arial" panose="020B0604020202020204" pitchFamily="34" charset="0"/>
                <a:cs typeface="Arial" panose="020B0604020202020204" pitchFamily="34" charset="0"/>
              </a:rPr>
              <a:t>:</a:t>
            </a:r>
            <a:r>
              <a:rPr lang="ru-RU"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expert and coordination platform between the government and oil and gas companies</a:t>
            </a:r>
            <a:r>
              <a:rPr lang="ru-RU" sz="1700" b="1"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28B53AC0-ADB1-1A6D-3579-8DA94C6C7BF1}"/>
              </a:ext>
            </a:extLst>
          </p:cNvPr>
          <p:cNvSpPr txBox="1"/>
          <p:nvPr/>
        </p:nvSpPr>
        <p:spPr>
          <a:xfrm>
            <a:off x="351543" y="4450582"/>
            <a:ext cx="11536050" cy="1661993"/>
          </a:xfrm>
          <a:prstGeom prst="rect">
            <a:avLst/>
          </a:prstGeom>
          <a:noFill/>
          <a:ln>
            <a:solidFill>
              <a:srgbClr val="00B050"/>
            </a:solidFill>
          </a:ln>
        </p:spPr>
        <p:txBody>
          <a:bodyPr wrap="square">
            <a:spAutoFit/>
          </a:bodyPr>
          <a:lstStyle/>
          <a:p>
            <a:pPr>
              <a:buNone/>
            </a:pPr>
            <a:r>
              <a:rPr lang="ru-RU" sz="1700" b="1" dirty="0">
                <a:solidFill>
                  <a:srgbClr val="00B050"/>
                </a:solidFill>
                <a:latin typeface="Arial" panose="020B0604020202020204" pitchFamily="34" charset="0"/>
                <a:cs typeface="Arial" panose="020B0604020202020204" pitchFamily="34" charset="0"/>
              </a:rPr>
              <a:t>2022–2023  — </a:t>
            </a:r>
            <a:r>
              <a:rPr lang="en-US" sz="1700" b="1" dirty="0">
                <a:solidFill>
                  <a:srgbClr val="00B050"/>
                </a:solidFill>
                <a:latin typeface="Arial" panose="020B0604020202020204" pitchFamily="34" charset="0"/>
                <a:cs typeface="Arial" panose="020B0604020202020204" pitchFamily="34" charset="0"/>
              </a:rPr>
              <a:t>transition to the systematic development of occupational standards</a:t>
            </a:r>
            <a:endParaRPr lang="ru-RU" sz="1700" b="1" dirty="0">
              <a:solidFill>
                <a:srgbClr val="00B05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700" dirty="0">
                <a:latin typeface="Arial" panose="020B0604020202020204" pitchFamily="34" charset="0"/>
                <a:cs typeface="Arial" panose="020B0604020202020204" pitchFamily="34" charset="0"/>
              </a:rPr>
              <a:t>KAZENERGY performs the function of a social partner representing employers in the development of Occupational Standards (OSs) and Sectoral Qualifications Frameworks (SQFs)</a:t>
            </a:r>
            <a:r>
              <a:rPr lang="ru-RU" sz="17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700" dirty="0">
                <a:latin typeface="Arial" panose="020B0604020202020204" pitchFamily="34" charset="0"/>
                <a:cs typeface="Arial" panose="020B0604020202020204" pitchFamily="34" charset="0"/>
              </a:rPr>
              <a:t>Participation in the development of the regulatory framework and qualification methodologies is strengthened</a:t>
            </a:r>
            <a:r>
              <a:rPr lang="ru-RU" sz="17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en-US" sz="1700" dirty="0">
                <a:latin typeface="Arial" panose="020B0604020202020204" pitchFamily="34" charset="0"/>
                <a:cs typeface="Arial" panose="020B0604020202020204" pitchFamily="34" charset="0"/>
              </a:rPr>
              <a:t>The focus shifts towards modernizing the workforce training system in line with </a:t>
            </a:r>
            <a:r>
              <a:rPr lang="en-US" sz="1700" dirty="0" err="1">
                <a:latin typeface="Arial" panose="020B0604020202020204" pitchFamily="34" charset="0"/>
                <a:cs typeface="Arial" panose="020B0604020202020204" pitchFamily="34" charset="0"/>
              </a:rPr>
              <a:t>labour</a:t>
            </a:r>
            <a:r>
              <a:rPr lang="en-US" sz="1700" dirty="0">
                <a:latin typeface="Arial" panose="020B0604020202020204" pitchFamily="34" charset="0"/>
                <a:cs typeface="Arial" panose="020B0604020202020204" pitchFamily="34" charset="0"/>
              </a:rPr>
              <a:t> market needs</a:t>
            </a:r>
            <a:r>
              <a:rPr lang="ru-RU" sz="1700" dirty="0">
                <a:latin typeface="Arial" panose="020B0604020202020204" pitchFamily="34" charset="0"/>
                <a:cs typeface="Arial" panose="020B0604020202020204" pitchFamily="34" charset="0"/>
              </a:rPr>
              <a:t>. </a:t>
            </a:r>
          </a:p>
          <a:p>
            <a:pPr>
              <a:buNone/>
            </a:pPr>
            <a:r>
              <a:rPr lang="en-US" sz="1700" b="1" dirty="0">
                <a:solidFill>
                  <a:srgbClr val="00B050"/>
                </a:solidFill>
                <a:latin typeface="Arial" panose="020B0604020202020204" pitchFamily="34" charset="0"/>
                <a:cs typeface="Arial" panose="020B0604020202020204" pitchFamily="34" charset="0"/>
              </a:rPr>
              <a:t>Role</a:t>
            </a:r>
            <a:r>
              <a:rPr lang="ru-RU" sz="1700" b="1" dirty="0">
                <a:solidFill>
                  <a:srgbClr val="00B050"/>
                </a:solidFill>
                <a:latin typeface="Arial" panose="020B0604020202020204" pitchFamily="34" charset="0"/>
                <a:cs typeface="Arial" panose="020B0604020202020204" pitchFamily="34" charset="0"/>
              </a:rPr>
              <a:t>:</a:t>
            </a:r>
            <a:r>
              <a:rPr lang="ru-RU"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key developer and aggregator of employers’ requirements</a:t>
            </a:r>
            <a:r>
              <a:rPr lang="ru-RU" sz="1700" b="1" dirty="0">
                <a:solidFill>
                  <a:srgbClr val="00B050"/>
                </a:solidFill>
                <a:latin typeface="Arial" panose="020B0604020202020204" pitchFamily="34" charset="0"/>
                <a:cs typeface="Arial" panose="020B0604020202020204" pitchFamily="34" charset="0"/>
              </a:rPr>
              <a:t>.</a:t>
            </a:r>
            <a:endParaRPr lang="ru-RU" sz="1700" dirty="0">
              <a:solidFill>
                <a:srgbClr val="00B050"/>
              </a:solidFill>
              <a:latin typeface="Arial" panose="020B0604020202020204" pitchFamily="34" charset="0"/>
              <a:cs typeface="Arial" panose="020B0604020202020204" pitchFamily="34" charset="0"/>
            </a:endParaRPr>
          </a:p>
        </p:txBody>
      </p:sp>
      <p:pic>
        <p:nvPicPr>
          <p:cNvPr id="10" name="Рисунок 9"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54F04FD7-53B6-1919-C078-9E870C62E1AA}"/>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11" name="TextBox 10">
            <a:extLst>
              <a:ext uri="{FF2B5EF4-FFF2-40B4-BE49-F238E27FC236}">
                <a16:creationId xmlns:a16="http://schemas.microsoft.com/office/drawing/2014/main" id="{0CD1424B-0CFE-A255-B719-1606700A25EB}"/>
              </a:ext>
            </a:extLst>
          </p:cNvPr>
          <p:cNvSpPr txBox="1"/>
          <p:nvPr/>
        </p:nvSpPr>
        <p:spPr>
          <a:xfrm>
            <a:off x="9737889" y="6486750"/>
            <a:ext cx="212893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№9</a:t>
            </a:r>
          </a:p>
        </p:txBody>
      </p:sp>
    </p:spTree>
    <p:extLst>
      <p:ext uri="{BB962C8B-B14F-4D97-AF65-F5344CB8AC3E}">
        <p14:creationId xmlns:p14="http://schemas.microsoft.com/office/powerpoint/2010/main" val="41683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5B3C-211D-E056-7A5D-9521E33BBF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FB0D72-F2EB-7D42-3F1A-AC14DDC6CCC5}"/>
              </a:ext>
            </a:extLst>
          </p:cNvPr>
          <p:cNvSpPr txBox="1"/>
          <p:nvPr/>
        </p:nvSpPr>
        <p:spPr>
          <a:xfrm>
            <a:off x="1913641" y="286673"/>
            <a:ext cx="8182466" cy="400110"/>
          </a:xfrm>
          <a:prstGeom prst="rect">
            <a:avLst/>
          </a:prstGeom>
          <a:noFill/>
        </p:spPr>
        <p:txBody>
          <a:bodyPr wrap="square">
            <a:spAutoFit/>
          </a:bodyPr>
          <a:lstStyle/>
          <a:p>
            <a:pPr marL="342900" indent="-342900" algn="ctr">
              <a:lnSpc>
                <a:spcPct val="100000"/>
              </a:lnSpc>
              <a:spcBef>
                <a:spcPts val="0"/>
              </a:spcBef>
              <a:buFont typeface="Wingdings" panose="05000000000000000000" pitchFamily="2" charset="2"/>
              <a:buChar char="ü"/>
            </a:pPr>
            <a:r>
              <a:rPr lang="en-US" sz="2000" b="1" spc="30" dirty="0">
                <a:solidFill>
                  <a:srgbClr val="7030A0"/>
                </a:solidFill>
                <a:latin typeface="Arial" panose="020B0604020202020204" pitchFamily="34" charset="0"/>
                <a:cs typeface="Arial" panose="020B0604020202020204" pitchFamily="34" charset="0"/>
              </a:rPr>
              <a:t>ROLE OF KAZENERGY IN THE SECTORAL COUNCIL</a:t>
            </a:r>
            <a:endParaRPr lang="ru-RU" sz="2000" b="1" spc="3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641B51-7853-079B-1912-241F60FD8BB0}"/>
              </a:ext>
            </a:extLst>
          </p:cNvPr>
          <p:cNvSpPr txBox="1"/>
          <p:nvPr/>
        </p:nvSpPr>
        <p:spPr>
          <a:xfrm>
            <a:off x="351542" y="786280"/>
            <a:ext cx="5838727" cy="3754874"/>
          </a:xfrm>
          <a:prstGeom prst="rect">
            <a:avLst/>
          </a:prstGeom>
          <a:noFill/>
          <a:ln>
            <a:solidFill>
              <a:srgbClr val="7030A0"/>
            </a:solidFill>
          </a:ln>
        </p:spPr>
        <p:txBody>
          <a:bodyPr wrap="square">
            <a:spAutoFit/>
          </a:bodyPr>
          <a:lstStyle/>
          <a:p>
            <a:pPr algn="just"/>
            <a:r>
              <a:rPr lang="ru-KZ" sz="1700" b="1" dirty="0">
                <a:solidFill>
                  <a:srgbClr val="7030A0"/>
                </a:solidFill>
                <a:latin typeface="Arial" panose="020B0604020202020204" pitchFamily="34" charset="0"/>
                <a:cs typeface="Arial" panose="020B0604020202020204" pitchFamily="34" charset="0"/>
              </a:rPr>
              <a:t>2023–2024  — </a:t>
            </a:r>
            <a:r>
              <a:rPr lang="en-US" sz="1700" b="1" dirty="0">
                <a:solidFill>
                  <a:srgbClr val="7030A0"/>
                </a:solidFill>
                <a:latin typeface="Arial" panose="020B0604020202020204" pitchFamily="34" charset="0"/>
                <a:cs typeface="Arial" panose="020B0604020202020204" pitchFamily="34" charset="0"/>
              </a:rPr>
              <a:t>active operation of the sectoral councils</a:t>
            </a:r>
            <a:endParaRPr lang="ru-KZ" sz="1700" dirty="0">
              <a:solidFill>
                <a:srgbClr val="7030A0"/>
              </a:solidFill>
              <a:latin typeface="Arial" panose="020B0604020202020204" pitchFamily="34" charset="0"/>
              <a:cs typeface="Arial" panose="020B0604020202020204" pitchFamily="34" charset="0"/>
            </a:endParaRPr>
          </a:p>
          <a:p>
            <a:pPr lvl="0" algn="just"/>
            <a:r>
              <a:rPr lang="en-US" sz="1700" dirty="0">
                <a:latin typeface="Arial" panose="020B0604020202020204" pitchFamily="34" charset="0"/>
                <a:cs typeface="Arial" panose="020B0604020202020204" pitchFamily="34" charset="0"/>
              </a:rPr>
              <a:t>Representatives of KAZENERGY chair and actively participate in meetings of the sectoral councils under the Ministry of Energy of the Republic of Kazakhstan</a:t>
            </a:r>
            <a:r>
              <a:rPr lang="ru-KZ" sz="1700" dirty="0">
                <a:latin typeface="Arial" panose="020B0604020202020204" pitchFamily="34" charset="0"/>
                <a:cs typeface="Arial" panose="020B0604020202020204" pitchFamily="34" charset="0"/>
              </a:rPr>
              <a:t>. </a:t>
            </a:r>
          </a:p>
          <a:p>
            <a:pPr lvl="0" algn="just"/>
            <a:r>
              <a:rPr lang="en-US" sz="1700" dirty="0">
                <a:latin typeface="Arial" panose="020B0604020202020204" pitchFamily="34" charset="0"/>
                <a:cs typeface="Arial" panose="020B0604020202020204" pitchFamily="34" charset="0"/>
              </a:rPr>
              <a:t>Within the framework of the councils, the following activities are carried out</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updating Occupational Standards</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development of Sectoral Qualifications Frameworks</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coordination of educational programs</a:t>
            </a:r>
            <a:r>
              <a:rPr lang="ru-KZ" sz="1700" dirty="0">
                <a:latin typeface="Arial" panose="020B0604020202020204" pitchFamily="34" charset="0"/>
                <a:cs typeface="Arial" panose="020B0604020202020204" pitchFamily="34" charset="0"/>
              </a:rPr>
              <a:t>. </a:t>
            </a:r>
          </a:p>
          <a:p>
            <a:pPr lvl="0" algn="just"/>
            <a:r>
              <a:rPr lang="en-US" sz="1700" dirty="0">
                <a:latin typeface="Arial" panose="020B0604020202020204" pitchFamily="34" charset="0"/>
                <a:cs typeface="Arial" panose="020B0604020202020204" pitchFamily="34" charset="0"/>
              </a:rPr>
              <a:t>The Association participates in shaping the sector’s human resources policy and in assessing skills shortages</a:t>
            </a:r>
            <a:r>
              <a:rPr lang="ru-KZ" sz="1700" dirty="0">
                <a:latin typeface="Arial" panose="020B0604020202020204" pitchFamily="34" charset="0"/>
                <a:cs typeface="Arial" panose="020B0604020202020204" pitchFamily="34" charset="0"/>
              </a:rPr>
              <a:t>. </a:t>
            </a:r>
          </a:p>
          <a:p>
            <a:pPr algn="just"/>
            <a:r>
              <a:rPr lang="en-US" sz="1700" b="1" dirty="0">
                <a:solidFill>
                  <a:srgbClr val="7030A0"/>
                </a:solidFill>
                <a:latin typeface="Arial" panose="020B0604020202020204" pitchFamily="34" charset="0"/>
                <a:cs typeface="Arial" panose="020B0604020202020204" pitchFamily="34" charset="0"/>
              </a:rPr>
              <a:t>Role</a:t>
            </a:r>
            <a:r>
              <a:rPr lang="ru-KZ" sz="1700" b="1" dirty="0">
                <a:solidFill>
                  <a:srgbClr val="7030A0"/>
                </a:solidFill>
                <a:latin typeface="Arial" panose="020B0604020202020204" pitchFamily="34" charset="0"/>
                <a:cs typeface="Arial" panose="020B0604020202020204" pitchFamily="34" charset="0"/>
              </a:rPr>
              <a:t>:</a:t>
            </a:r>
            <a:r>
              <a:rPr lang="ru-KZ"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center of sectoral expertise and coordinator of qualifications policy</a:t>
            </a:r>
            <a:r>
              <a:rPr lang="ru-KZ" sz="1700" b="1"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45BFB397-B7FF-5BBC-ED35-3404555F2F44}"/>
              </a:ext>
            </a:extLst>
          </p:cNvPr>
          <p:cNvSpPr txBox="1"/>
          <p:nvPr/>
        </p:nvSpPr>
        <p:spPr>
          <a:xfrm>
            <a:off x="6306923" y="1854888"/>
            <a:ext cx="5580669" cy="4278094"/>
          </a:xfrm>
          <a:prstGeom prst="rect">
            <a:avLst/>
          </a:prstGeom>
          <a:noFill/>
          <a:ln>
            <a:solidFill>
              <a:srgbClr val="FF0000"/>
            </a:solidFill>
          </a:ln>
        </p:spPr>
        <p:txBody>
          <a:bodyPr wrap="square">
            <a:spAutoFit/>
          </a:bodyPr>
          <a:lstStyle/>
          <a:p>
            <a:pPr algn="just"/>
            <a:r>
              <a:rPr lang="ru-KZ" sz="1700" b="1" dirty="0">
                <a:solidFill>
                  <a:srgbClr val="C00000"/>
                </a:solidFill>
                <a:latin typeface="Arial" panose="020B0604020202020204" pitchFamily="34" charset="0"/>
                <a:cs typeface="Arial" panose="020B0604020202020204" pitchFamily="34" charset="0"/>
              </a:rPr>
              <a:t>2025</a:t>
            </a:r>
            <a:r>
              <a:rPr lang="ru-RU" sz="1700" b="1" dirty="0">
                <a:solidFill>
                  <a:srgbClr val="C00000"/>
                </a:solidFill>
                <a:latin typeface="Arial" panose="020B0604020202020204" pitchFamily="34" charset="0"/>
                <a:cs typeface="Arial" panose="020B0604020202020204" pitchFamily="34" charset="0"/>
              </a:rPr>
              <a:t>-2026</a:t>
            </a:r>
            <a:r>
              <a:rPr lang="ru-KZ" sz="1700" b="1" dirty="0">
                <a:solidFill>
                  <a:srgbClr val="C00000"/>
                </a:solidFill>
                <a:latin typeface="Arial" panose="020B0604020202020204" pitchFamily="34" charset="0"/>
                <a:cs typeface="Arial" panose="020B0604020202020204" pitchFamily="34" charset="0"/>
              </a:rPr>
              <a:t> — </a:t>
            </a:r>
            <a:r>
              <a:rPr lang="en-US" sz="1700" b="1" dirty="0">
                <a:solidFill>
                  <a:srgbClr val="C00000"/>
                </a:solidFill>
                <a:latin typeface="Arial" panose="020B0604020202020204" pitchFamily="34" charset="0"/>
                <a:cs typeface="Arial" panose="020B0604020202020204" pitchFamily="34" charset="0"/>
              </a:rPr>
              <a:t>strategic role in the transformation of the qualifications system</a:t>
            </a:r>
            <a:endParaRPr lang="ru-KZ" sz="1700" dirty="0">
              <a:solidFill>
                <a:srgbClr val="C00000"/>
              </a:solidFill>
              <a:latin typeface="Arial" panose="020B0604020202020204" pitchFamily="34" charset="0"/>
              <a:cs typeface="Arial" panose="020B0604020202020204" pitchFamily="34" charset="0"/>
            </a:endParaRPr>
          </a:p>
          <a:p>
            <a:pPr lvl="0" algn="just"/>
            <a:r>
              <a:rPr lang="en-US" sz="1700" dirty="0">
                <a:latin typeface="Arial" panose="020B0604020202020204" pitchFamily="34" charset="0"/>
                <a:cs typeface="Arial" panose="020B0604020202020204" pitchFamily="34" charset="0"/>
              </a:rPr>
              <a:t>KAZENERGY acts as one of the key drivers of the modernization of Occupational Standards (OSs) in the context of</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the energy transition</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digitalization of the sector</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the development of renewable energy sources (RES) and new technologies</a:t>
            </a:r>
            <a:r>
              <a:rPr lang="ru-KZ" sz="1700" dirty="0">
                <a:latin typeface="Arial" panose="020B0604020202020204" pitchFamily="34" charset="0"/>
                <a:cs typeface="Arial" panose="020B0604020202020204" pitchFamily="34" charset="0"/>
              </a:rPr>
              <a:t>. </a:t>
            </a:r>
          </a:p>
          <a:p>
            <a:pPr lvl="0" algn="just"/>
            <a:r>
              <a:rPr lang="en-US" sz="1700" dirty="0">
                <a:latin typeface="Arial" panose="020B0604020202020204" pitchFamily="34" charset="0"/>
                <a:cs typeface="Arial" panose="020B0604020202020204" pitchFamily="34" charset="0"/>
              </a:rPr>
              <a:t>Its role is being strengthened in the development of</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functional maps of occupations</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forecasting models for workforce needs</a:t>
            </a:r>
            <a:r>
              <a:rPr lang="ru-KZ" sz="1700" dirty="0">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US" sz="1700" dirty="0">
                <a:latin typeface="Arial" panose="020B0604020202020204" pitchFamily="34" charset="0"/>
                <a:cs typeface="Arial" panose="020B0604020202020204" pitchFamily="34" charset="0"/>
              </a:rPr>
              <a:t>new competencies for the future</a:t>
            </a:r>
            <a:r>
              <a:rPr lang="ru-KZ" sz="1700" dirty="0">
                <a:latin typeface="Arial" panose="020B0604020202020204" pitchFamily="34" charset="0"/>
                <a:cs typeface="Arial" panose="020B0604020202020204" pitchFamily="34" charset="0"/>
              </a:rPr>
              <a:t>. </a:t>
            </a:r>
          </a:p>
          <a:p>
            <a:pPr algn="just"/>
            <a:r>
              <a:rPr lang="en-US" sz="1700" b="1" dirty="0">
                <a:solidFill>
                  <a:srgbClr val="C00000"/>
                </a:solidFill>
                <a:latin typeface="Arial" panose="020B0604020202020204" pitchFamily="34" charset="0"/>
                <a:cs typeface="Arial" panose="020B0604020202020204" pitchFamily="34" charset="0"/>
              </a:rPr>
              <a:t>Role</a:t>
            </a:r>
            <a:r>
              <a:rPr lang="ru-KZ" sz="1700" b="1" dirty="0">
                <a:solidFill>
                  <a:srgbClr val="C00000"/>
                </a:solidFill>
                <a:latin typeface="Arial" panose="020B0604020202020204" pitchFamily="34" charset="0"/>
                <a:cs typeface="Arial" panose="020B0604020202020204" pitchFamily="34" charset="0"/>
              </a:rPr>
              <a:t>:</a:t>
            </a:r>
            <a:r>
              <a:rPr lang="ru-KZ" sz="1700"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strategic partner of the government in the modernization of the National Qualifications System</a:t>
            </a:r>
            <a:r>
              <a:rPr lang="ru-KZ" sz="1700" b="1" dirty="0">
                <a:latin typeface="Arial" panose="020B0604020202020204" pitchFamily="34" charset="0"/>
                <a:cs typeface="Arial" panose="020B0604020202020204" pitchFamily="34" charset="0"/>
              </a:rPr>
              <a:t>.</a:t>
            </a:r>
          </a:p>
        </p:txBody>
      </p:sp>
      <p:pic>
        <p:nvPicPr>
          <p:cNvPr id="2" name="Рисунок 1"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84E709C5-1A2D-2386-1E6C-C3077BA69F52}"/>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4" name="TextBox 3">
            <a:extLst>
              <a:ext uri="{FF2B5EF4-FFF2-40B4-BE49-F238E27FC236}">
                <a16:creationId xmlns:a16="http://schemas.microsoft.com/office/drawing/2014/main" id="{3A764A28-DF44-A22B-2238-E62D8CF5376E}"/>
              </a:ext>
            </a:extLst>
          </p:cNvPr>
          <p:cNvSpPr txBox="1"/>
          <p:nvPr/>
        </p:nvSpPr>
        <p:spPr>
          <a:xfrm>
            <a:off x="9737889" y="6486750"/>
            <a:ext cx="212893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№10</a:t>
            </a:r>
          </a:p>
        </p:txBody>
      </p:sp>
    </p:spTree>
    <p:extLst>
      <p:ext uri="{BB962C8B-B14F-4D97-AF65-F5344CB8AC3E}">
        <p14:creationId xmlns:p14="http://schemas.microsoft.com/office/powerpoint/2010/main" val="280927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58F3D-914C-66CA-23E9-08EB7E2A2159}"/>
            </a:ext>
          </a:extLst>
        </p:cNvPr>
        <p:cNvGrpSpPr/>
        <p:nvPr/>
      </p:nvGrpSpPr>
      <p:grpSpPr>
        <a:xfrm>
          <a:off x="0" y="0"/>
          <a:ext cx="0" cy="0"/>
          <a:chOff x="0" y="0"/>
          <a:chExt cx="0" cy="0"/>
        </a:xfrm>
      </p:grpSpPr>
      <p:sp>
        <p:nvSpPr>
          <p:cNvPr id="53" name="Rectangle: Rounded Corners 129">
            <a:extLst>
              <a:ext uri="{FF2B5EF4-FFF2-40B4-BE49-F238E27FC236}">
                <a16:creationId xmlns:a16="http://schemas.microsoft.com/office/drawing/2014/main" id="{343277DC-CB4F-7999-0C0B-23E0D6A06B2F}"/>
              </a:ext>
            </a:extLst>
          </p:cNvPr>
          <p:cNvSpPr/>
          <p:nvPr/>
        </p:nvSpPr>
        <p:spPr>
          <a:xfrm>
            <a:off x="6870376" y="2769459"/>
            <a:ext cx="4715171" cy="1908908"/>
          </a:xfrm>
          <a:prstGeom prst="chevron">
            <a:avLst>
              <a:gd name="adj" fmla="val 0"/>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lvl="2">
              <a:buClr>
                <a:prstClr val="black"/>
              </a:buClr>
              <a:buSzPct val="100000"/>
              <a:defRPr/>
            </a:pPr>
            <a:r>
              <a:rPr lang="kk-KZ" sz="1400" b="1" dirty="0">
                <a:solidFill>
                  <a:srgbClr val="C00000"/>
                </a:solidFill>
                <a:latin typeface="Arial" panose="020B0604020202020204" pitchFamily="34" charset="0"/>
              </a:rPr>
              <a:t>                           </a:t>
            </a:r>
            <a:endParaRPr lang="ru-RU" sz="1100" b="1" dirty="0">
              <a:latin typeface="Arial" panose="020B0604020202020204" pitchFamily="34" charset="0"/>
              <a:cs typeface="Arial" panose="020B0604020202020204" pitchFamily="34" charset="0"/>
            </a:endParaRPr>
          </a:p>
        </p:txBody>
      </p:sp>
      <p:sp>
        <p:nvSpPr>
          <p:cNvPr id="9" name="Rounded Rectangle 2">
            <a:extLst>
              <a:ext uri="{FF2B5EF4-FFF2-40B4-BE49-F238E27FC236}">
                <a16:creationId xmlns:a16="http://schemas.microsoft.com/office/drawing/2014/main" id="{2FA488AE-0D3C-5700-CF2F-89F3CD294827}"/>
              </a:ext>
            </a:extLst>
          </p:cNvPr>
          <p:cNvSpPr/>
          <p:nvPr/>
        </p:nvSpPr>
        <p:spPr>
          <a:xfrm rot="16200000">
            <a:off x="374000" y="923058"/>
            <a:ext cx="5135039" cy="5266574"/>
          </a:xfrm>
          <a:prstGeom prst="roundRect">
            <a:avLst>
              <a:gd name="adj" fmla="val 3452"/>
            </a:avLst>
          </a:prstGeom>
          <a:solidFill>
            <a:schemeClr val="bg1"/>
          </a:solidFill>
          <a:ln>
            <a:noFill/>
          </a:ln>
          <a:effectLst>
            <a:outerShdw blurRad="152400" sx="101000" sy="101000" algn="ctr" rotWithShape="0">
              <a:srgbClr val="1C69D5">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t>11 карточек</a:t>
            </a:r>
            <a:r>
              <a:rPr lang="ru-RU" dirty="0"/>
              <a:t> профессий и разработаны</a:t>
            </a:r>
            <a:r>
              <a:rPr lang="kk-KZ" dirty="0"/>
              <a:t> 11</a:t>
            </a:r>
            <a:r>
              <a:rPr lang="ru-RU" dirty="0"/>
              <a:t> новые карточки профессий. </a:t>
            </a:r>
            <a:endParaRPr lang="ru-KZ" dirty="0"/>
          </a:p>
        </p:txBody>
      </p:sp>
      <p:cxnSp>
        <p:nvCxnSpPr>
          <p:cNvPr id="3" name="Прямая соединительная линия 2">
            <a:extLst>
              <a:ext uri="{FF2B5EF4-FFF2-40B4-BE49-F238E27FC236}">
                <a16:creationId xmlns:a16="http://schemas.microsoft.com/office/drawing/2014/main" id="{9E54A108-FC40-F413-3EDE-C69641F6EC42}"/>
              </a:ext>
            </a:extLst>
          </p:cNvPr>
          <p:cNvCxnSpPr>
            <a:cxnSpLocks/>
          </p:cNvCxnSpPr>
          <p:nvPr/>
        </p:nvCxnSpPr>
        <p:spPr>
          <a:xfrm flipH="1">
            <a:off x="216525" y="585451"/>
            <a:ext cx="11521046" cy="0"/>
          </a:xfrm>
          <a:prstGeom prst="line">
            <a:avLst/>
          </a:prstGeom>
          <a:noFill/>
          <a:ln w="12700" cap="flat" cmpd="sng" algn="ctr">
            <a:solidFill>
              <a:srgbClr val="FFC000"/>
            </a:solidFill>
            <a:prstDash val="solid"/>
            <a:miter lim="800000"/>
          </a:ln>
          <a:effectLst/>
        </p:spPr>
      </p:cxnSp>
      <p:sp>
        <p:nvSpPr>
          <p:cNvPr id="5" name="Прямоугольник 4">
            <a:extLst>
              <a:ext uri="{FF2B5EF4-FFF2-40B4-BE49-F238E27FC236}">
                <a16:creationId xmlns:a16="http://schemas.microsoft.com/office/drawing/2014/main" id="{1AABF59B-47DA-4922-5AF5-AEB601F3DDFA}"/>
              </a:ext>
            </a:extLst>
          </p:cNvPr>
          <p:cNvSpPr/>
          <p:nvPr/>
        </p:nvSpPr>
        <p:spPr>
          <a:xfrm>
            <a:off x="422301" y="964858"/>
            <a:ext cx="5038435" cy="5632311"/>
          </a:xfrm>
          <a:prstGeom prst="rect">
            <a:avLst/>
          </a:prstGeom>
        </p:spPr>
        <p:txBody>
          <a:bodyPr wrap="square">
            <a:spAutoFit/>
          </a:bodyPr>
          <a:lstStyle/>
          <a:p>
            <a:pPr marL="0" lvl="1" algn="just" defTabSz="800100">
              <a:lnSpc>
                <a:spcPct val="150000"/>
              </a:lnSpc>
              <a:spcBef>
                <a:spcPct val="0"/>
              </a:spcBef>
              <a:buClr>
                <a:srgbClr val="000000"/>
              </a:buClr>
            </a:pPr>
            <a:r>
              <a:rPr lang="en-US" sz="1600" b="1" kern="0" dirty="0">
                <a:latin typeface="Arial" panose="020B0604020202020204" pitchFamily="34" charset="0"/>
                <a:cs typeface="Arial" panose="020B0604020202020204" pitchFamily="34" charset="0"/>
                <a:sym typeface="Arial"/>
              </a:rPr>
              <a:t>During the period from </a:t>
            </a:r>
            <a:r>
              <a:rPr lang="en-US" sz="1600" b="1" kern="0" dirty="0" err="1">
                <a:latin typeface="Arial" panose="020B0604020202020204" pitchFamily="34" charset="0"/>
                <a:cs typeface="Arial" panose="020B0604020202020204" pitchFamily="34" charset="0"/>
                <a:sym typeface="Arial"/>
              </a:rPr>
              <a:t>january</a:t>
            </a:r>
            <a:r>
              <a:rPr lang="en-US" sz="1600" b="1" kern="0" dirty="0">
                <a:latin typeface="Arial" panose="020B0604020202020204" pitchFamily="34" charset="0"/>
                <a:cs typeface="Arial" panose="020B0604020202020204" pitchFamily="34" charset="0"/>
                <a:sym typeface="Arial"/>
              </a:rPr>
              <a:t> to may 2026</a:t>
            </a:r>
            <a:r>
              <a:rPr lang="ru-RU" sz="1600" b="1" kern="0" dirty="0">
                <a:latin typeface="Arial" panose="020B0604020202020204" pitchFamily="34" charset="0"/>
                <a:cs typeface="Arial" panose="020B0604020202020204" pitchFamily="34" charset="0"/>
                <a:sym typeface="Arial"/>
              </a:rPr>
              <a:t>:</a:t>
            </a:r>
          </a:p>
          <a:p>
            <a:pPr marL="285750" lvl="1" indent="-285750" algn="just" defTabSz="800100">
              <a:spcBef>
                <a:spcPct val="0"/>
              </a:spcBef>
              <a:buClr>
                <a:srgbClr val="000000"/>
              </a:buClr>
              <a:buFont typeface="Wingdings" panose="05000000000000000000" pitchFamily="2" charset="2"/>
              <a:buChar char="Ø"/>
            </a:pPr>
            <a:r>
              <a:rPr lang="en-US" sz="1600" kern="0" dirty="0">
                <a:latin typeface="Arial" panose="020B0604020202020204" pitchFamily="34" charset="0"/>
                <a:cs typeface="Arial" panose="020B0604020202020204" pitchFamily="34" charset="0"/>
                <a:sym typeface="Arial"/>
              </a:rPr>
              <a:t>1 meeting of the Sectoral Council and </a:t>
            </a:r>
            <a:r>
              <a:rPr lang="en-US" sz="1600" b="1" kern="0" dirty="0">
                <a:latin typeface="Arial" panose="020B0604020202020204" pitchFamily="34" charset="0"/>
                <a:cs typeface="Arial" panose="020B0604020202020204" pitchFamily="34" charset="0"/>
                <a:sym typeface="Arial"/>
              </a:rPr>
              <a:t>6 Working Group </a:t>
            </a:r>
            <a:r>
              <a:rPr lang="en-US" sz="1600" kern="0" dirty="0">
                <a:latin typeface="Arial" panose="020B0604020202020204" pitchFamily="34" charset="0"/>
                <a:cs typeface="Arial" panose="020B0604020202020204" pitchFamily="34" charset="0"/>
                <a:sym typeface="Arial"/>
              </a:rPr>
              <a:t>meetings by sector were conducted</a:t>
            </a:r>
          </a:p>
          <a:p>
            <a:pPr marL="285750" lvl="1" indent="-285750" algn="just" defTabSz="800100">
              <a:spcBef>
                <a:spcPct val="0"/>
              </a:spcBef>
              <a:buClr>
                <a:srgbClr val="000000"/>
              </a:buClr>
              <a:buFont typeface="Wingdings" panose="05000000000000000000" pitchFamily="2" charset="2"/>
              <a:buChar char="Ø"/>
            </a:pPr>
            <a:endParaRPr lang="ru-RU" sz="1600" kern="0" dirty="0">
              <a:latin typeface="Arial" panose="020B0604020202020204" pitchFamily="34" charset="0"/>
              <a:cs typeface="Arial" panose="020B0604020202020204" pitchFamily="34" charset="0"/>
              <a:sym typeface="Arial"/>
            </a:endParaRPr>
          </a:p>
          <a:p>
            <a:pPr marL="285750" lvl="1" indent="-285750" algn="just" defTabSz="800100">
              <a:spcBef>
                <a:spcPct val="0"/>
              </a:spcBef>
              <a:buClr>
                <a:srgbClr val="000000"/>
              </a:buClr>
              <a:buFont typeface="Wingdings" panose="05000000000000000000" pitchFamily="2" charset="2"/>
              <a:buChar char="Ø"/>
            </a:pPr>
            <a:r>
              <a:rPr lang="en-US" sz="1600" b="1" kern="0" dirty="0">
                <a:latin typeface="Arial" panose="020B0604020202020204" pitchFamily="34" charset="0"/>
                <a:cs typeface="Arial" panose="020B0604020202020204" pitchFamily="34" charset="0"/>
                <a:sym typeface="Arial"/>
              </a:rPr>
              <a:t>The development and updating -</a:t>
            </a:r>
            <a:r>
              <a:rPr lang="ru-RU" sz="1600" kern="0" dirty="0">
                <a:latin typeface="Arial" panose="020B0604020202020204" pitchFamily="34" charset="0"/>
                <a:cs typeface="Arial" panose="020B0604020202020204" pitchFamily="34" charset="0"/>
                <a:sym typeface="Arial"/>
              </a:rPr>
              <a:t> </a:t>
            </a:r>
            <a:r>
              <a:rPr lang="en-US" sz="1600" kern="0" dirty="0">
                <a:latin typeface="Arial" panose="020B0604020202020204" pitchFamily="34" charset="0"/>
                <a:cs typeface="Arial" panose="020B0604020202020204" pitchFamily="34" charset="0"/>
                <a:sym typeface="Arial"/>
              </a:rPr>
              <a:t>of 21 Professional Standards (PSs) and 62 Qualification Cards (QCs) were discussed </a:t>
            </a:r>
            <a:r>
              <a:rPr lang="en-US" sz="1600" i="1" kern="0" dirty="0">
                <a:latin typeface="Arial" panose="020B0604020202020204" pitchFamily="34" charset="0"/>
                <a:cs typeface="Arial" panose="020B0604020202020204" pitchFamily="34" charset="0"/>
                <a:sym typeface="Arial"/>
              </a:rPr>
              <a:t>(preliminarily), along with an additional review of approximately 150 occupation cards from the National Classification of Occupations of Kazakhstan </a:t>
            </a:r>
            <a:r>
              <a:rPr lang="en-US" sz="1600" kern="0" dirty="0">
                <a:latin typeface="Arial" panose="020B0604020202020204" pitchFamily="34" charset="0"/>
                <a:cs typeface="Arial" panose="020B0604020202020204" pitchFamily="34" charset="0"/>
                <a:sym typeface="Arial"/>
              </a:rPr>
              <a:t>(NCOC)</a:t>
            </a:r>
          </a:p>
          <a:p>
            <a:pPr marL="285750" lvl="1" indent="-285750" algn="just" defTabSz="800100">
              <a:spcBef>
                <a:spcPct val="0"/>
              </a:spcBef>
              <a:buClr>
                <a:srgbClr val="000000"/>
              </a:buClr>
              <a:buFont typeface="Wingdings" panose="05000000000000000000" pitchFamily="2" charset="2"/>
              <a:buChar char="Ø"/>
            </a:pPr>
            <a:endParaRPr lang="ru-RU" sz="1600" i="1" kern="0" dirty="0">
              <a:latin typeface="Arial" panose="020B0604020202020204" pitchFamily="34" charset="0"/>
              <a:cs typeface="Arial" panose="020B0604020202020204" pitchFamily="34" charset="0"/>
              <a:sym typeface="Arial"/>
            </a:endParaRPr>
          </a:p>
          <a:p>
            <a:pPr marL="285750" lvl="1" indent="-285750" algn="just" defTabSz="800100">
              <a:spcBef>
                <a:spcPct val="0"/>
              </a:spcBef>
              <a:buClr>
                <a:srgbClr val="000000"/>
              </a:buClr>
              <a:buFont typeface="Wingdings" panose="05000000000000000000" pitchFamily="2" charset="2"/>
              <a:buChar char="Ø"/>
            </a:pPr>
            <a:r>
              <a:rPr lang="en-US" sz="1600" kern="0" dirty="0">
                <a:latin typeface="Arial" panose="020B0604020202020204" pitchFamily="34" charset="0"/>
                <a:cs typeface="Arial" panose="020B0604020202020204" pitchFamily="34" charset="0"/>
                <a:sym typeface="Arial"/>
              </a:rPr>
              <a:t>3 Sectoral Qualifications Frameworks (SQFs)</a:t>
            </a:r>
            <a:r>
              <a:rPr lang="en-US" sz="1600" b="1" kern="0" dirty="0">
                <a:latin typeface="Arial" panose="020B0604020202020204" pitchFamily="34" charset="0"/>
                <a:cs typeface="Arial" panose="020B0604020202020204" pitchFamily="34" charset="0"/>
                <a:sym typeface="Arial"/>
              </a:rPr>
              <a:t> are currently being updated</a:t>
            </a:r>
            <a:r>
              <a:rPr lang="ru-RU" sz="1600" i="1" kern="0" dirty="0">
                <a:latin typeface="Arial" panose="020B0604020202020204" pitchFamily="34" charset="0"/>
                <a:cs typeface="Arial" panose="020B0604020202020204" pitchFamily="34" charset="0"/>
                <a:sym typeface="Arial"/>
              </a:rPr>
              <a:t>      (</a:t>
            </a:r>
            <a:r>
              <a:rPr lang="en-US" sz="1600" i="1" kern="0" dirty="0">
                <a:latin typeface="Arial" panose="020B0604020202020204" pitchFamily="34" charset="0"/>
                <a:cs typeface="Arial" panose="020B0604020202020204" pitchFamily="34" charset="0"/>
                <a:sym typeface="Arial"/>
              </a:rPr>
              <a:t>in accordance with the National Qualifications Framework of the Republic of Kazakhstan for 2025</a:t>
            </a:r>
            <a:r>
              <a:rPr lang="ru-RU" sz="1600" i="1" kern="0" dirty="0">
                <a:latin typeface="Arial" panose="020B0604020202020204" pitchFamily="34" charset="0"/>
                <a:cs typeface="Arial" panose="020B0604020202020204" pitchFamily="34" charset="0"/>
                <a:sym typeface="Arial"/>
              </a:rPr>
              <a:t>)</a:t>
            </a:r>
          </a:p>
          <a:p>
            <a:pPr marL="0" lvl="1" algn="just" defTabSz="800100">
              <a:spcBef>
                <a:spcPct val="0"/>
              </a:spcBef>
              <a:buClr>
                <a:srgbClr val="000000"/>
              </a:buClr>
            </a:pPr>
            <a:endParaRPr lang="ru-RU" sz="1600" i="1" kern="0" dirty="0">
              <a:latin typeface="Arial" panose="020B0604020202020204" pitchFamily="34" charset="0"/>
              <a:cs typeface="Arial" panose="020B0604020202020204" pitchFamily="34" charset="0"/>
              <a:sym typeface="Arial"/>
            </a:endParaRPr>
          </a:p>
          <a:p>
            <a:pPr marL="285750" lvl="1" indent="-285750" algn="just" defTabSz="800100">
              <a:spcBef>
                <a:spcPct val="0"/>
              </a:spcBef>
              <a:buClr>
                <a:srgbClr val="000000"/>
              </a:buClr>
              <a:buFont typeface="Wingdings" panose="05000000000000000000" pitchFamily="2" charset="2"/>
              <a:buChar char="Ø"/>
            </a:pPr>
            <a:r>
              <a:rPr lang="en-US" sz="1600" b="1" i="1" kern="0" dirty="0">
                <a:latin typeface="Arial" panose="020B0604020202020204" pitchFamily="34" charset="0"/>
                <a:cs typeface="Arial" panose="020B0604020202020204" pitchFamily="34" charset="0"/>
                <a:sym typeface="Arial"/>
              </a:rPr>
              <a:t>Participation in training on the operation of the digital platform of the National Qualifications Authority under the new requirements involving the use of Electronic Digital Signatures (EDS) and Artificial Intelligence (AI) was undertaken</a:t>
            </a:r>
            <a:endParaRPr lang="ru-RU" sz="1600" i="1" kern="0" dirty="0">
              <a:latin typeface="Arial" panose="020B0604020202020204" pitchFamily="34" charset="0"/>
              <a:cs typeface="Arial" panose="020B0604020202020204" pitchFamily="34" charset="0"/>
              <a:sym typeface="Arial"/>
            </a:endParaRPr>
          </a:p>
        </p:txBody>
      </p:sp>
      <p:sp>
        <p:nvSpPr>
          <p:cNvPr id="6" name="TextBox 5">
            <a:extLst>
              <a:ext uri="{FF2B5EF4-FFF2-40B4-BE49-F238E27FC236}">
                <a16:creationId xmlns:a16="http://schemas.microsoft.com/office/drawing/2014/main" id="{8F33981B-D25A-E922-8D50-14C75B9CF9CE}"/>
              </a:ext>
            </a:extLst>
          </p:cNvPr>
          <p:cNvSpPr txBox="1"/>
          <p:nvPr/>
        </p:nvSpPr>
        <p:spPr>
          <a:xfrm>
            <a:off x="1820064" y="60582"/>
            <a:ext cx="8551872" cy="480131"/>
          </a:xfrm>
          <a:prstGeom prst="rect">
            <a:avLst/>
          </a:prstGeom>
          <a:noFill/>
        </p:spPr>
        <p:txBody>
          <a:bodyPr wrap="square">
            <a:sp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SECTORAL COUNCIL FOR PROFESSIONAL QUALIFICATIONS IN THE OIL AND GAS, OIL REFINING AND PETROCHEMICAL INDUSTRIES</a:t>
            </a:r>
            <a:endParaRPr kumimoji="0" lang="ru-RU"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7" name="Rectangle: Rounded Corners 129">
            <a:extLst>
              <a:ext uri="{FF2B5EF4-FFF2-40B4-BE49-F238E27FC236}">
                <a16:creationId xmlns:a16="http://schemas.microsoft.com/office/drawing/2014/main" id="{3676C850-99FB-8C2D-5D71-B95F158C79D4}"/>
              </a:ext>
            </a:extLst>
          </p:cNvPr>
          <p:cNvSpPr/>
          <p:nvPr/>
        </p:nvSpPr>
        <p:spPr>
          <a:xfrm>
            <a:off x="6863595" y="750425"/>
            <a:ext cx="4721952" cy="1908908"/>
          </a:xfrm>
          <a:prstGeom prst="chevron">
            <a:avLst>
              <a:gd name="adj" fmla="val 0"/>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lvl="0" defTabSz="685800">
              <a:lnSpc>
                <a:spcPct val="107000"/>
              </a:lnSpc>
              <a:defRPr/>
            </a:pPr>
            <a:r>
              <a:rPr lang="kk-KZ" sz="1050" b="1" dirty="0">
                <a:solidFill>
                  <a:srgbClr val="C00000"/>
                </a:solidFill>
                <a:latin typeface="Arial" panose="020B0604020202020204" pitchFamily="34" charset="0"/>
              </a:rPr>
              <a:t>                                        </a:t>
            </a:r>
            <a:endParaRPr kumimoji="0" lang="ru-RU" sz="1100" b="1" i="0" u="none" strike="noStrike" kern="0" cap="none" spc="0" normalizeH="0" baseline="0" noProof="0" dirty="0">
              <a:ln>
                <a:noFill/>
              </a:ln>
              <a:solidFill>
                <a:prstClr val="black"/>
              </a:solidFill>
              <a:effectLst/>
              <a:uLnTx/>
              <a:uFillTx/>
              <a:latin typeface="Arial" pitchFamily="34" charset="0"/>
              <a:ea typeface="Calibri"/>
              <a:cs typeface="Arial" pitchFamily="34" charset="0"/>
            </a:endParaRPr>
          </a:p>
        </p:txBody>
      </p:sp>
      <p:sp>
        <p:nvSpPr>
          <p:cNvPr id="21" name="Прямоугольник 20">
            <a:extLst>
              <a:ext uri="{FF2B5EF4-FFF2-40B4-BE49-F238E27FC236}">
                <a16:creationId xmlns:a16="http://schemas.microsoft.com/office/drawing/2014/main" id="{6C2A44DC-19F4-E9CA-EE82-A0531579DC61}"/>
              </a:ext>
            </a:extLst>
          </p:cNvPr>
          <p:cNvSpPr/>
          <p:nvPr/>
        </p:nvSpPr>
        <p:spPr>
          <a:xfrm>
            <a:off x="7030960" y="879011"/>
            <a:ext cx="3979552" cy="923330"/>
          </a:xfrm>
          <a:prstGeom prst="rect">
            <a:avLst/>
          </a:prstGeom>
          <a:solidFill>
            <a:schemeClr val="bg1"/>
          </a:solidFill>
        </p:spPr>
        <p:txBody>
          <a:bodyPr wrap="square">
            <a:spAutoFit/>
          </a:bodyPr>
          <a:lstStyle/>
          <a:p>
            <a:pPr marL="0" lvl="2" algn="ctr">
              <a:buClr>
                <a:prstClr val="black"/>
              </a:buClr>
              <a:buSzPct val="100000"/>
              <a:defRPr/>
            </a:pPr>
            <a:r>
              <a:rPr lang="en-US" b="1" dirty="0">
                <a:latin typeface="Arial" panose="020B0604020202020204" pitchFamily="34" charset="0"/>
                <a:cs typeface="Arial" panose="020B0604020202020204" pitchFamily="34" charset="0"/>
              </a:rPr>
              <a:t>Area </a:t>
            </a:r>
          </a:p>
          <a:p>
            <a:pPr marL="0" lvl="2" algn="ctr">
              <a:buClr>
                <a:prstClr val="black"/>
              </a:buClr>
              <a:buSzPct val="100000"/>
              <a:defRPr/>
            </a:pPr>
            <a:r>
              <a:rPr lang="en-US" b="1" dirty="0">
                <a:latin typeface="Arial" panose="020B0604020202020204" pitchFamily="34" charset="0"/>
                <a:cs typeface="Arial" panose="020B0604020202020204" pitchFamily="34" charset="0"/>
              </a:rPr>
              <a:t>“Oil and Gas Exploration and Production”</a:t>
            </a:r>
            <a:endParaRPr lang="ru-RU" b="1" dirty="0">
              <a:latin typeface="Arial" panose="020B0604020202020204" pitchFamily="34" charset="0"/>
              <a:cs typeface="Arial" panose="020B0604020202020204" pitchFamily="34" charset="0"/>
            </a:endParaRPr>
          </a:p>
        </p:txBody>
      </p:sp>
      <p:sp>
        <p:nvSpPr>
          <p:cNvPr id="30" name="Прямоугольник 29">
            <a:extLst>
              <a:ext uri="{FF2B5EF4-FFF2-40B4-BE49-F238E27FC236}">
                <a16:creationId xmlns:a16="http://schemas.microsoft.com/office/drawing/2014/main" id="{A4F9B54D-4597-B736-064B-D53D5966C52D}"/>
              </a:ext>
            </a:extLst>
          </p:cNvPr>
          <p:cNvSpPr/>
          <p:nvPr/>
        </p:nvSpPr>
        <p:spPr>
          <a:xfrm>
            <a:off x="10028675" y="1675180"/>
            <a:ext cx="585418" cy="523220"/>
          </a:xfrm>
          <a:prstGeom prst="rect">
            <a:avLst/>
          </a:prstGeom>
        </p:spPr>
        <p:txBody>
          <a:bodyPr wrap="none">
            <a:spAutoFit/>
          </a:bodyPr>
          <a:lstStyle/>
          <a:p>
            <a:pPr lvl="0" algn="ctr">
              <a:defRPr/>
            </a:pPr>
            <a:r>
              <a:rPr lang="ru-RU" sz="2800" b="1" dirty="0">
                <a:solidFill>
                  <a:srgbClr val="C00000"/>
                </a:solidFill>
                <a:latin typeface="Arial" panose="020B0604020202020204" pitchFamily="34" charset="0"/>
              </a:rPr>
              <a:t>21</a:t>
            </a:r>
          </a:p>
        </p:txBody>
      </p:sp>
      <p:sp>
        <p:nvSpPr>
          <p:cNvPr id="31" name="Прямоугольник 30">
            <a:extLst>
              <a:ext uri="{FF2B5EF4-FFF2-40B4-BE49-F238E27FC236}">
                <a16:creationId xmlns:a16="http://schemas.microsoft.com/office/drawing/2014/main" id="{A5A41213-9B52-B4F7-45F6-BC3B8391D58B}"/>
              </a:ext>
            </a:extLst>
          </p:cNvPr>
          <p:cNvSpPr/>
          <p:nvPr/>
        </p:nvSpPr>
        <p:spPr>
          <a:xfrm>
            <a:off x="9565216" y="2221440"/>
            <a:ext cx="1610143" cy="253916"/>
          </a:xfrm>
          <a:prstGeom prst="rect">
            <a:avLst/>
          </a:prstGeom>
        </p:spPr>
        <p:txBody>
          <a:bodyPr wrap="square">
            <a:spAutoFit/>
          </a:bodyPr>
          <a:lstStyle/>
          <a:p>
            <a:pPr lvl="0" algn="ctr">
              <a:defRPr/>
            </a:pPr>
            <a:r>
              <a:rPr lang="en-US" sz="1050" dirty="0"/>
              <a:t>occupations</a:t>
            </a:r>
            <a:endParaRPr lang="ru-RU" sz="1050" dirty="0">
              <a:latin typeface="Arial" panose="020B0604020202020204" pitchFamily="34" charset="0"/>
            </a:endParaRPr>
          </a:p>
        </p:txBody>
      </p:sp>
      <p:sp>
        <p:nvSpPr>
          <p:cNvPr id="44" name="Прямоугольник 43">
            <a:extLst>
              <a:ext uri="{FF2B5EF4-FFF2-40B4-BE49-F238E27FC236}">
                <a16:creationId xmlns:a16="http://schemas.microsoft.com/office/drawing/2014/main" id="{27EE0DA7-49F6-BC9F-BC9F-9C44E8CDD844}"/>
              </a:ext>
            </a:extLst>
          </p:cNvPr>
          <p:cNvSpPr/>
          <p:nvPr/>
        </p:nvSpPr>
        <p:spPr>
          <a:xfrm>
            <a:off x="7876413" y="1704879"/>
            <a:ext cx="385042" cy="523220"/>
          </a:xfrm>
          <a:prstGeom prst="rect">
            <a:avLst/>
          </a:prstGeom>
        </p:spPr>
        <p:txBody>
          <a:bodyPr wrap="none">
            <a:spAutoFit/>
          </a:bodyPr>
          <a:lstStyle/>
          <a:p>
            <a:pPr lvl="0" algn="ctr">
              <a:defRPr/>
            </a:pPr>
            <a:r>
              <a:rPr lang="kk-KZ" sz="2800" b="1" dirty="0">
                <a:solidFill>
                  <a:srgbClr val="C00000"/>
                </a:solidFill>
                <a:latin typeface="Arial" panose="020B0604020202020204" pitchFamily="34" charset="0"/>
              </a:rPr>
              <a:t>8</a:t>
            </a:r>
            <a:endParaRPr lang="ru-RU" sz="1200" b="1" dirty="0">
              <a:solidFill>
                <a:srgbClr val="C00000"/>
              </a:solidFill>
              <a:latin typeface="Arial" panose="020B0604020202020204" pitchFamily="34" charset="0"/>
            </a:endParaRPr>
          </a:p>
        </p:txBody>
      </p:sp>
      <p:sp>
        <p:nvSpPr>
          <p:cNvPr id="45" name="Прямоугольник 44">
            <a:extLst>
              <a:ext uri="{FF2B5EF4-FFF2-40B4-BE49-F238E27FC236}">
                <a16:creationId xmlns:a16="http://schemas.microsoft.com/office/drawing/2014/main" id="{EC212E07-512C-DD51-1B51-95491B47BE19}"/>
              </a:ext>
            </a:extLst>
          </p:cNvPr>
          <p:cNvSpPr/>
          <p:nvPr/>
        </p:nvSpPr>
        <p:spPr>
          <a:xfrm>
            <a:off x="7281640" y="2173705"/>
            <a:ext cx="1610143" cy="253916"/>
          </a:xfrm>
          <a:prstGeom prst="rect">
            <a:avLst/>
          </a:prstGeom>
        </p:spPr>
        <p:txBody>
          <a:bodyPr wrap="square">
            <a:spAutoFit/>
          </a:bodyPr>
          <a:lstStyle/>
          <a:p>
            <a:pPr lvl="0" algn="ctr">
              <a:defRPr/>
            </a:pPr>
            <a:r>
              <a:rPr lang="en-US" sz="1050" dirty="0"/>
              <a:t>professional standards</a:t>
            </a:r>
            <a:endParaRPr lang="ru-RU" sz="1050" dirty="0">
              <a:latin typeface="Arial" panose="020B0604020202020204" pitchFamily="34" charset="0"/>
            </a:endParaRPr>
          </a:p>
        </p:txBody>
      </p:sp>
      <p:sp>
        <p:nvSpPr>
          <p:cNvPr id="72" name="Прямоугольник 71">
            <a:extLst>
              <a:ext uri="{FF2B5EF4-FFF2-40B4-BE49-F238E27FC236}">
                <a16:creationId xmlns:a16="http://schemas.microsoft.com/office/drawing/2014/main" id="{0826467A-5DD8-A08C-6BCD-50771E25AD66}"/>
              </a:ext>
            </a:extLst>
          </p:cNvPr>
          <p:cNvSpPr/>
          <p:nvPr/>
        </p:nvSpPr>
        <p:spPr>
          <a:xfrm>
            <a:off x="7135945" y="2895938"/>
            <a:ext cx="4025396" cy="923330"/>
          </a:xfrm>
          <a:prstGeom prst="rect">
            <a:avLst/>
          </a:prstGeom>
          <a:solidFill>
            <a:schemeClr val="bg1"/>
          </a:solidFill>
        </p:spPr>
        <p:txBody>
          <a:bodyPr wrap="square">
            <a:spAutoFit/>
          </a:bodyPr>
          <a:lstStyle/>
          <a:p>
            <a:pPr marL="0" lvl="2" algn="ctr">
              <a:buClr>
                <a:prstClr val="black"/>
              </a:buClr>
              <a:buSzPct val="100000"/>
              <a:defRPr/>
            </a:pPr>
            <a:r>
              <a:rPr lang="en-US" b="1" dirty="0">
                <a:latin typeface="Arial" panose="020B0604020202020204" pitchFamily="34" charset="0"/>
                <a:cs typeface="Arial" panose="020B0604020202020204" pitchFamily="34" charset="0"/>
              </a:rPr>
              <a:t>Area </a:t>
            </a:r>
          </a:p>
          <a:p>
            <a:pPr marL="0" lvl="2" algn="ctr">
              <a:buClr>
                <a:prstClr val="black"/>
              </a:buClr>
              <a:buSzPct val="100000"/>
              <a:defRPr/>
            </a:pPr>
            <a:r>
              <a:rPr lang="en-US" b="1" dirty="0">
                <a:latin typeface="Arial" panose="020B0604020202020204" pitchFamily="34" charset="0"/>
                <a:cs typeface="Arial" panose="020B0604020202020204" pitchFamily="34" charset="0"/>
              </a:rPr>
              <a:t>“Transportation and Storage of Oil and Gas”</a:t>
            </a:r>
            <a:endParaRPr lang="ru-RU" b="1" dirty="0">
              <a:latin typeface="Arial" panose="020B0604020202020204" pitchFamily="34" charset="0"/>
              <a:cs typeface="Arial" panose="020B0604020202020204" pitchFamily="34" charset="0"/>
            </a:endParaRPr>
          </a:p>
        </p:txBody>
      </p:sp>
      <p:sp>
        <p:nvSpPr>
          <p:cNvPr id="89" name="Прямоугольник 88">
            <a:extLst>
              <a:ext uri="{FF2B5EF4-FFF2-40B4-BE49-F238E27FC236}">
                <a16:creationId xmlns:a16="http://schemas.microsoft.com/office/drawing/2014/main" id="{8E76A094-2B50-7D5D-5895-6ED6B6C197CA}"/>
              </a:ext>
            </a:extLst>
          </p:cNvPr>
          <p:cNvSpPr/>
          <p:nvPr/>
        </p:nvSpPr>
        <p:spPr>
          <a:xfrm>
            <a:off x="9450331" y="4181587"/>
            <a:ext cx="1610143" cy="253916"/>
          </a:xfrm>
          <a:prstGeom prst="rect">
            <a:avLst/>
          </a:prstGeom>
        </p:spPr>
        <p:txBody>
          <a:bodyPr wrap="square">
            <a:spAutoFit/>
          </a:bodyPr>
          <a:lstStyle/>
          <a:p>
            <a:pPr lvl="0" algn="ctr">
              <a:defRPr/>
            </a:pPr>
            <a:r>
              <a:rPr lang="en-US" sz="1050" dirty="0"/>
              <a:t>occupations</a:t>
            </a:r>
            <a:endParaRPr lang="ru-RU" sz="1050" dirty="0">
              <a:latin typeface="Arial" panose="020B0604020202020204" pitchFamily="34" charset="0"/>
            </a:endParaRPr>
          </a:p>
        </p:txBody>
      </p:sp>
      <p:sp>
        <p:nvSpPr>
          <p:cNvPr id="54" name="Прямоугольник 53">
            <a:extLst>
              <a:ext uri="{FF2B5EF4-FFF2-40B4-BE49-F238E27FC236}">
                <a16:creationId xmlns:a16="http://schemas.microsoft.com/office/drawing/2014/main" id="{8BCA00B9-C2EC-90FA-4F78-9983D8AC1FCF}"/>
              </a:ext>
            </a:extLst>
          </p:cNvPr>
          <p:cNvSpPr/>
          <p:nvPr/>
        </p:nvSpPr>
        <p:spPr>
          <a:xfrm>
            <a:off x="7821485" y="3701310"/>
            <a:ext cx="385042" cy="523220"/>
          </a:xfrm>
          <a:prstGeom prst="rect">
            <a:avLst/>
          </a:prstGeom>
        </p:spPr>
        <p:txBody>
          <a:bodyPr wrap="none">
            <a:spAutoFit/>
          </a:bodyPr>
          <a:lstStyle/>
          <a:p>
            <a:pPr lvl="0" algn="ctr">
              <a:defRPr/>
            </a:pPr>
            <a:r>
              <a:rPr lang="ru-RU" sz="2800" b="1" dirty="0">
                <a:solidFill>
                  <a:srgbClr val="C00000"/>
                </a:solidFill>
                <a:latin typeface="Arial" panose="020B0604020202020204" pitchFamily="34" charset="0"/>
              </a:rPr>
              <a:t>7</a:t>
            </a:r>
          </a:p>
        </p:txBody>
      </p:sp>
      <p:sp>
        <p:nvSpPr>
          <p:cNvPr id="55" name="Прямоугольник 54">
            <a:extLst>
              <a:ext uri="{FF2B5EF4-FFF2-40B4-BE49-F238E27FC236}">
                <a16:creationId xmlns:a16="http://schemas.microsoft.com/office/drawing/2014/main" id="{E7EE8C17-3AA9-C6B9-148C-2FE50B47441B}"/>
              </a:ext>
            </a:extLst>
          </p:cNvPr>
          <p:cNvSpPr/>
          <p:nvPr/>
        </p:nvSpPr>
        <p:spPr>
          <a:xfrm>
            <a:off x="7281639" y="4113471"/>
            <a:ext cx="1610143" cy="253916"/>
          </a:xfrm>
          <a:prstGeom prst="rect">
            <a:avLst/>
          </a:prstGeom>
        </p:spPr>
        <p:txBody>
          <a:bodyPr wrap="square">
            <a:spAutoFit/>
          </a:bodyPr>
          <a:lstStyle/>
          <a:p>
            <a:pPr lvl="0" algn="ctr">
              <a:defRPr/>
            </a:pPr>
            <a:r>
              <a:rPr lang="en-US" sz="1050" dirty="0"/>
              <a:t>professional standards</a:t>
            </a:r>
            <a:endParaRPr lang="ru-RU" sz="1050" dirty="0">
              <a:latin typeface="Arial" panose="020B0604020202020204" pitchFamily="34" charset="0"/>
            </a:endParaRPr>
          </a:p>
        </p:txBody>
      </p:sp>
      <p:sp>
        <p:nvSpPr>
          <p:cNvPr id="57" name="Rectangle: Rounded Corners 129">
            <a:extLst>
              <a:ext uri="{FF2B5EF4-FFF2-40B4-BE49-F238E27FC236}">
                <a16:creationId xmlns:a16="http://schemas.microsoft.com/office/drawing/2014/main" id="{F24012C6-F886-CDB7-B365-45B30D509184}"/>
              </a:ext>
            </a:extLst>
          </p:cNvPr>
          <p:cNvSpPr/>
          <p:nvPr/>
        </p:nvSpPr>
        <p:spPr>
          <a:xfrm>
            <a:off x="6870377" y="4790826"/>
            <a:ext cx="4721952" cy="1842223"/>
          </a:xfrm>
          <a:prstGeom prst="chevron">
            <a:avLst>
              <a:gd name="adj" fmla="val 0"/>
            </a:avLst>
          </a:prstGeom>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defTabSz="685800">
              <a:lnSpc>
                <a:spcPct val="107000"/>
              </a:lnSpc>
              <a:defRPr/>
            </a:pPr>
            <a:r>
              <a:rPr lang="kk-KZ" sz="1050" b="1" dirty="0">
                <a:solidFill>
                  <a:srgbClr val="C00000"/>
                </a:solidFill>
                <a:latin typeface="Arial" panose="020B0604020202020204" pitchFamily="34" charset="0"/>
              </a:rPr>
              <a:t>                                       </a:t>
            </a:r>
            <a:endParaRPr kumimoji="0" lang="ru-RU" sz="1100" b="1" i="0" u="none" strike="noStrike" kern="0" cap="none" spc="0" normalizeH="0" baseline="0" noProof="0" dirty="0">
              <a:ln>
                <a:noFill/>
              </a:ln>
              <a:solidFill>
                <a:prstClr val="black"/>
              </a:solidFill>
              <a:effectLst/>
              <a:uLnTx/>
              <a:uFillTx/>
              <a:latin typeface="Arial" pitchFamily="34" charset="0"/>
              <a:ea typeface="Calibri"/>
              <a:cs typeface="Arial" pitchFamily="34" charset="0"/>
            </a:endParaRPr>
          </a:p>
        </p:txBody>
      </p:sp>
      <p:sp>
        <p:nvSpPr>
          <p:cNvPr id="58" name="Прямоугольник 57">
            <a:extLst>
              <a:ext uri="{FF2B5EF4-FFF2-40B4-BE49-F238E27FC236}">
                <a16:creationId xmlns:a16="http://schemas.microsoft.com/office/drawing/2014/main" id="{0C0FA609-7DA0-BCA6-1459-7402AEB6D37A}"/>
              </a:ext>
            </a:extLst>
          </p:cNvPr>
          <p:cNvSpPr/>
          <p:nvPr/>
        </p:nvSpPr>
        <p:spPr>
          <a:xfrm>
            <a:off x="7050935" y="4907453"/>
            <a:ext cx="3959578" cy="923330"/>
          </a:xfrm>
          <a:prstGeom prst="rect">
            <a:avLst/>
          </a:prstGeom>
          <a:solidFill>
            <a:schemeClr val="bg1"/>
          </a:solidFill>
        </p:spPr>
        <p:txBody>
          <a:bodyPr wrap="square">
            <a:spAutoFit/>
          </a:bodyPr>
          <a:lstStyle/>
          <a:p>
            <a:pPr marL="0" lvl="2" algn="ctr">
              <a:buClr>
                <a:prstClr val="black"/>
              </a:buClr>
              <a:buSzPct val="100000"/>
              <a:defRPr/>
            </a:pPr>
            <a:r>
              <a:rPr lang="en-US" b="1" dirty="0">
                <a:latin typeface="Arial" panose="020B0604020202020204" pitchFamily="34" charset="0"/>
                <a:cs typeface="Arial" panose="020B0604020202020204" pitchFamily="34" charset="0"/>
              </a:rPr>
              <a:t>Area </a:t>
            </a:r>
          </a:p>
          <a:p>
            <a:pPr marL="0" lvl="2" algn="ctr">
              <a:buClr>
                <a:prstClr val="black"/>
              </a:buClr>
              <a:buSzPct val="100000"/>
              <a:defRPr/>
            </a:pPr>
            <a:r>
              <a:rPr lang="en-US" b="1" dirty="0">
                <a:latin typeface="Arial" panose="020B0604020202020204" pitchFamily="34" charset="0"/>
                <a:cs typeface="Arial" panose="020B0604020202020204" pitchFamily="34" charset="0"/>
              </a:rPr>
              <a:t>“Oil and Gas Processing and Marketing”</a:t>
            </a:r>
            <a:endParaRPr lang="ru-RU" b="1" dirty="0">
              <a:latin typeface="Arial" panose="020B0604020202020204" pitchFamily="34" charset="0"/>
              <a:cs typeface="Arial" panose="020B0604020202020204" pitchFamily="34" charset="0"/>
            </a:endParaRPr>
          </a:p>
        </p:txBody>
      </p:sp>
      <p:sp>
        <p:nvSpPr>
          <p:cNvPr id="60" name="Прямоугольник 59">
            <a:extLst>
              <a:ext uri="{FF2B5EF4-FFF2-40B4-BE49-F238E27FC236}">
                <a16:creationId xmlns:a16="http://schemas.microsoft.com/office/drawing/2014/main" id="{45FADFAD-5F46-CE07-FDC9-202C4125A08A}"/>
              </a:ext>
            </a:extLst>
          </p:cNvPr>
          <p:cNvSpPr/>
          <p:nvPr/>
        </p:nvSpPr>
        <p:spPr>
          <a:xfrm>
            <a:off x="9542553" y="6248086"/>
            <a:ext cx="1610143" cy="253916"/>
          </a:xfrm>
          <a:prstGeom prst="rect">
            <a:avLst/>
          </a:prstGeom>
        </p:spPr>
        <p:txBody>
          <a:bodyPr wrap="square">
            <a:spAutoFit/>
          </a:bodyPr>
          <a:lstStyle/>
          <a:p>
            <a:pPr lvl="0" algn="ctr">
              <a:defRPr/>
            </a:pPr>
            <a:r>
              <a:rPr lang="en-US" sz="1050" dirty="0"/>
              <a:t>occupations</a:t>
            </a:r>
            <a:endParaRPr lang="ru-RU" sz="1050" dirty="0">
              <a:latin typeface="Arial" panose="020B0604020202020204" pitchFamily="34" charset="0"/>
            </a:endParaRPr>
          </a:p>
        </p:txBody>
      </p:sp>
      <p:sp>
        <p:nvSpPr>
          <p:cNvPr id="63" name="Прямоугольник 62">
            <a:extLst>
              <a:ext uri="{FF2B5EF4-FFF2-40B4-BE49-F238E27FC236}">
                <a16:creationId xmlns:a16="http://schemas.microsoft.com/office/drawing/2014/main" id="{25F7F041-D2E0-7644-770A-F45220C76F56}"/>
              </a:ext>
            </a:extLst>
          </p:cNvPr>
          <p:cNvSpPr/>
          <p:nvPr/>
        </p:nvSpPr>
        <p:spPr>
          <a:xfrm>
            <a:off x="7821485" y="5753557"/>
            <a:ext cx="385042" cy="523220"/>
          </a:xfrm>
          <a:prstGeom prst="rect">
            <a:avLst/>
          </a:prstGeom>
        </p:spPr>
        <p:txBody>
          <a:bodyPr wrap="none">
            <a:spAutoFit/>
          </a:bodyPr>
          <a:lstStyle/>
          <a:p>
            <a:pPr lvl="0" algn="ctr">
              <a:defRPr/>
            </a:pPr>
            <a:r>
              <a:rPr lang="kk-KZ" sz="2800" b="1" dirty="0">
                <a:solidFill>
                  <a:srgbClr val="C00000"/>
                </a:solidFill>
                <a:latin typeface="Arial" panose="020B0604020202020204" pitchFamily="34" charset="0"/>
              </a:rPr>
              <a:t>6</a:t>
            </a:r>
            <a:endParaRPr lang="ru-RU" sz="1200" b="1" dirty="0">
              <a:solidFill>
                <a:srgbClr val="C00000"/>
              </a:solidFill>
              <a:latin typeface="Arial" panose="020B0604020202020204" pitchFamily="34" charset="0"/>
            </a:endParaRPr>
          </a:p>
        </p:txBody>
      </p:sp>
      <p:sp>
        <p:nvSpPr>
          <p:cNvPr id="64" name="Прямоугольник 63">
            <a:extLst>
              <a:ext uri="{FF2B5EF4-FFF2-40B4-BE49-F238E27FC236}">
                <a16:creationId xmlns:a16="http://schemas.microsoft.com/office/drawing/2014/main" id="{B7196F43-8682-721B-B445-AA4D1F43D544}"/>
              </a:ext>
            </a:extLst>
          </p:cNvPr>
          <p:cNvSpPr/>
          <p:nvPr/>
        </p:nvSpPr>
        <p:spPr>
          <a:xfrm>
            <a:off x="7308047" y="6181671"/>
            <a:ext cx="1583735" cy="253916"/>
          </a:xfrm>
          <a:prstGeom prst="rect">
            <a:avLst/>
          </a:prstGeom>
        </p:spPr>
        <p:txBody>
          <a:bodyPr wrap="square">
            <a:spAutoFit/>
          </a:bodyPr>
          <a:lstStyle/>
          <a:p>
            <a:pPr lvl="0" algn="ctr">
              <a:defRPr/>
            </a:pPr>
            <a:r>
              <a:rPr lang="en-US" sz="1050" dirty="0"/>
              <a:t>professional standards</a:t>
            </a:r>
            <a:endParaRPr lang="ru-RU" sz="1050" dirty="0">
              <a:latin typeface="Arial" panose="020B0604020202020204" pitchFamily="34" charset="0"/>
            </a:endParaRPr>
          </a:p>
        </p:txBody>
      </p:sp>
      <p:sp>
        <p:nvSpPr>
          <p:cNvPr id="7" name="Прямоугольник 6">
            <a:extLst>
              <a:ext uri="{FF2B5EF4-FFF2-40B4-BE49-F238E27FC236}">
                <a16:creationId xmlns:a16="http://schemas.microsoft.com/office/drawing/2014/main" id="{14018B49-68EB-10F2-6850-50CB22C0E9C8}"/>
              </a:ext>
            </a:extLst>
          </p:cNvPr>
          <p:cNvSpPr/>
          <p:nvPr/>
        </p:nvSpPr>
        <p:spPr>
          <a:xfrm>
            <a:off x="10075069" y="3728797"/>
            <a:ext cx="385042" cy="523220"/>
          </a:xfrm>
          <a:prstGeom prst="rect">
            <a:avLst/>
          </a:prstGeom>
        </p:spPr>
        <p:txBody>
          <a:bodyPr wrap="none">
            <a:spAutoFit/>
          </a:bodyPr>
          <a:lstStyle/>
          <a:p>
            <a:pPr lvl="0" algn="ctr">
              <a:defRPr/>
            </a:pPr>
            <a:r>
              <a:rPr lang="ru-RU" sz="2800" b="1" dirty="0">
                <a:solidFill>
                  <a:srgbClr val="C00000"/>
                </a:solidFill>
                <a:latin typeface="Arial" panose="020B0604020202020204" pitchFamily="34" charset="0"/>
              </a:rPr>
              <a:t>8</a:t>
            </a:r>
          </a:p>
        </p:txBody>
      </p:sp>
      <p:sp>
        <p:nvSpPr>
          <p:cNvPr id="14" name="Прямоугольник 13">
            <a:extLst>
              <a:ext uri="{FF2B5EF4-FFF2-40B4-BE49-F238E27FC236}">
                <a16:creationId xmlns:a16="http://schemas.microsoft.com/office/drawing/2014/main" id="{4BC6455E-DAFA-B419-11E2-2B31386FC006}"/>
              </a:ext>
            </a:extLst>
          </p:cNvPr>
          <p:cNvSpPr/>
          <p:nvPr/>
        </p:nvSpPr>
        <p:spPr>
          <a:xfrm>
            <a:off x="10054914" y="5720130"/>
            <a:ext cx="585418" cy="523220"/>
          </a:xfrm>
          <a:prstGeom prst="rect">
            <a:avLst/>
          </a:prstGeom>
        </p:spPr>
        <p:txBody>
          <a:bodyPr wrap="none">
            <a:spAutoFit/>
          </a:bodyPr>
          <a:lstStyle/>
          <a:p>
            <a:pPr lvl="0" algn="ctr">
              <a:defRPr/>
            </a:pPr>
            <a:r>
              <a:rPr lang="ru-RU" sz="2800" b="1" dirty="0">
                <a:solidFill>
                  <a:srgbClr val="C00000"/>
                </a:solidFill>
                <a:latin typeface="Arial" panose="020B0604020202020204" pitchFamily="34" charset="0"/>
              </a:rPr>
              <a:t>33</a:t>
            </a:r>
          </a:p>
        </p:txBody>
      </p:sp>
      <p:pic>
        <p:nvPicPr>
          <p:cNvPr id="33" name="Рисунок 32"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03F27547-C1F2-445A-400F-68D6C2D9C5A8}"/>
              </a:ext>
            </a:extLst>
          </p:cNvPr>
          <p:cNvPicPr>
            <a:picLocks noChangeAspect="1"/>
          </p:cNvPicPr>
          <p:nvPr/>
        </p:nvPicPr>
        <p:blipFill>
          <a:blip r:embed="rId3">
            <a:extLst>
              <a:ext uri="{28A0092B-C50C-407E-A947-70E740481C1C}">
                <a14:useLocalDpi xmlns:a14="http://schemas.microsoft.com/office/drawing/2010/main" val="0"/>
              </a:ext>
            </a:extLst>
          </a:blip>
          <a:srcRect l="13735" t="24539" r="9669" b="22979"/>
          <a:stretch>
            <a:fillRect/>
          </a:stretch>
        </p:blipFill>
        <p:spPr>
          <a:xfrm>
            <a:off x="214152" y="5734"/>
            <a:ext cx="1157776" cy="729575"/>
          </a:xfrm>
          <a:prstGeom prst="rect">
            <a:avLst/>
          </a:prstGeom>
        </p:spPr>
      </p:pic>
      <p:sp>
        <p:nvSpPr>
          <p:cNvPr id="11" name="TextBox 10">
            <a:extLst>
              <a:ext uri="{FF2B5EF4-FFF2-40B4-BE49-F238E27FC236}">
                <a16:creationId xmlns:a16="http://schemas.microsoft.com/office/drawing/2014/main" id="{0ADA93C5-68A0-F11D-C373-57402959B3B3}"/>
              </a:ext>
            </a:extLst>
          </p:cNvPr>
          <p:cNvSpPr txBox="1"/>
          <p:nvPr/>
        </p:nvSpPr>
        <p:spPr>
          <a:xfrm>
            <a:off x="10321384" y="6549973"/>
            <a:ext cx="202440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№11</a:t>
            </a:r>
          </a:p>
        </p:txBody>
      </p:sp>
    </p:spTree>
    <p:extLst>
      <p:ext uri="{BB962C8B-B14F-4D97-AF65-F5344CB8AC3E}">
        <p14:creationId xmlns:p14="http://schemas.microsoft.com/office/powerpoint/2010/main" val="353201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637EB-AA24-02F5-25E2-888C029E58DA}"/>
              </a:ext>
            </a:extLst>
          </p:cNvPr>
          <p:cNvSpPr txBox="1"/>
          <p:nvPr/>
        </p:nvSpPr>
        <p:spPr>
          <a:xfrm>
            <a:off x="1179103" y="44334"/>
            <a:ext cx="10284642" cy="707886"/>
          </a:xfrm>
          <a:prstGeom prst="rect">
            <a:avLst/>
          </a:prstGeom>
          <a:noFill/>
        </p:spPr>
        <p:txBody>
          <a:bodyPr wrap="square">
            <a:spAutoFit/>
          </a:bodyPr>
          <a:lstStyle/>
          <a:p>
            <a:pPr marL="342900" indent="-342900" algn="just">
              <a:lnSpc>
                <a:spcPct val="100000"/>
              </a:lnSpc>
              <a:spcBef>
                <a:spcPts val="0"/>
              </a:spcBef>
              <a:buFont typeface="Wingdings" panose="05000000000000000000" pitchFamily="2" charset="2"/>
              <a:buChar char="ü"/>
            </a:pPr>
            <a:r>
              <a:rPr lang="en-US" sz="2000" b="1" spc="30" dirty="0">
                <a:solidFill>
                  <a:srgbClr val="7030A0"/>
                </a:solidFill>
                <a:latin typeface="Arial" panose="020B0604020202020204" pitchFamily="34" charset="0"/>
                <a:ea typeface="+mj-ea"/>
                <a:cs typeface="Arial" panose="020B0604020202020204" pitchFamily="34" charset="0"/>
              </a:rPr>
              <a:t>THE ROLE OF SECTORAL COUNCILS FOR PROFESSIONAL QUALIFICATIONS IN KAZAKHSTAN</a:t>
            </a:r>
            <a:endParaRPr lang="ru-RU" sz="2000" b="1" spc="30" dirty="0">
              <a:solidFill>
                <a:srgbClr val="7030A0"/>
              </a:solidFill>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ECD62A2F-E35C-250A-B2A0-C9390DEFACD1}"/>
              </a:ext>
            </a:extLst>
          </p:cNvPr>
          <p:cNvSpPr txBox="1"/>
          <p:nvPr/>
        </p:nvSpPr>
        <p:spPr>
          <a:xfrm>
            <a:off x="725864" y="773715"/>
            <a:ext cx="10784264" cy="3876702"/>
          </a:xfrm>
          <a:prstGeom prst="rect">
            <a:avLst/>
          </a:prstGeom>
          <a:noFill/>
        </p:spPr>
        <p:txBody>
          <a:bodyPr wrap="square">
            <a:spAutoFit/>
          </a:bodyPr>
          <a:lstStyle/>
          <a:p>
            <a:pPr marL="342900" indent="-342900" algn="just">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Further improvement of the organizational and methodological support for the activities of Sectoral Councils is required</a:t>
            </a:r>
          </a:p>
          <a:p>
            <a:pPr marL="342900" indent="-342900" algn="just">
              <a:lnSpc>
                <a:spcPct val="115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Enhancing the alignment and consistency of approaches</a:t>
            </a:r>
          </a:p>
          <a:p>
            <a:pPr marL="342900" indent="-342900" algn="just">
              <a:lnSpc>
                <a:spcPct val="115000"/>
              </a:lnSpc>
              <a:spcAft>
                <a:spcPts val="800"/>
              </a:spcAft>
              <a:buFont typeface="Wingdings" panose="05000000000000000000" pitchFamily="2" charset="2"/>
              <a:buChar char="Ø"/>
            </a:pPr>
            <a:r>
              <a:rPr lang="en-US" sz="2400" kern="100" dirty="0">
                <a:latin typeface="Times New Roman" panose="02020603050405020304" pitchFamily="18" charset="0"/>
                <a:ea typeface="Aptos" panose="020B0004020202020204" pitchFamily="34" charset="0"/>
                <a:cs typeface="Times New Roman" panose="02020603050405020304" pitchFamily="18" charset="0"/>
              </a:rPr>
              <a:t>Strengthening the coordination role of the authorized state body</a:t>
            </a:r>
          </a:p>
          <a:p>
            <a:pPr marL="342900" indent="-342900" algn="just">
              <a:lnSpc>
                <a:spcPct val="115000"/>
              </a:lnSpc>
              <a:spcAft>
                <a:spcPts val="800"/>
              </a:spcAft>
              <a:buFont typeface="Wingdings" panose="05000000000000000000" pitchFamily="2" charset="2"/>
              <a:buChar char="Ø"/>
            </a:pPr>
            <a:r>
              <a:rPr lang="en-US" sz="2400" kern="100" dirty="0">
                <a:latin typeface="Times New Roman" panose="02020603050405020304" pitchFamily="18" charset="0"/>
                <a:ea typeface="Aptos" panose="020B0004020202020204" pitchFamily="34" charset="0"/>
                <a:cs typeface="Times New Roman" panose="02020603050405020304" pitchFamily="18" charset="0"/>
              </a:rPr>
              <a:t>Development of the analytical framework and evidence base</a:t>
            </a:r>
          </a:p>
          <a:p>
            <a:pPr marL="342900" indent="-342900" algn="just">
              <a:lnSpc>
                <a:spcPct val="115000"/>
              </a:lnSpc>
              <a:spcAft>
                <a:spcPts val="800"/>
              </a:spcAft>
              <a:buFont typeface="Wingdings" panose="05000000000000000000" pitchFamily="2" charset="2"/>
              <a:buChar char="Ø"/>
            </a:pPr>
            <a:r>
              <a:rPr lang="en-US" sz="2400" kern="100" dirty="0">
                <a:latin typeface="Times New Roman" panose="02020603050405020304" pitchFamily="18" charset="0"/>
                <a:ea typeface="Aptos" panose="020B0004020202020204" pitchFamily="34" charset="0"/>
                <a:cs typeface="Times New Roman" panose="02020603050405020304" pitchFamily="18" charset="0"/>
              </a:rPr>
              <a:t>Systematic efforts to enhance the competencies and engagement of participants, which should ensure more sustainable and effective functioning of the Sectoral Councils within the framework of the National Qualifications System</a:t>
            </a:r>
            <a:r>
              <a:rPr lang="ru-RU"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ru-KZ"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843EA46-511D-1223-1961-F416479E2CC3}"/>
              </a:ext>
            </a:extLst>
          </p:cNvPr>
          <p:cNvSpPr txBox="1"/>
          <p:nvPr/>
        </p:nvSpPr>
        <p:spPr>
          <a:xfrm>
            <a:off x="9737889" y="6486750"/>
            <a:ext cx="2128936" cy="276999"/>
          </a:xfrm>
          <a:prstGeom prst="rect">
            <a:avLst/>
          </a:prstGeom>
          <a:noFill/>
        </p:spPr>
        <p:txBody>
          <a:bodyPr wrap="square">
            <a:spAutoFit/>
          </a:bodyPr>
          <a:lstStyle/>
          <a:p>
            <a:pPr algn="ctr"/>
            <a:r>
              <a:rPr lang="ru-RU" sz="1200" b="1" kern="0" dirty="0">
                <a:solidFill>
                  <a:srgbClr val="002060"/>
                </a:solidFill>
                <a:latin typeface="Arial" panose="020B0604020202020204" pitchFamily="34" charset="0"/>
                <a:cs typeface="Arial" panose="020B0604020202020204" pitchFamily="34" charset="0"/>
              </a:rPr>
              <a:t>Слайд №12</a:t>
            </a:r>
          </a:p>
        </p:txBody>
      </p:sp>
      <p:pic>
        <p:nvPicPr>
          <p:cNvPr id="8" name="Рисунок 7"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D71C587C-37C9-3C27-6EDA-BDCE90C4542F}"/>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Tree>
    <p:extLst>
      <p:ext uri="{BB962C8B-B14F-4D97-AF65-F5344CB8AC3E}">
        <p14:creationId xmlns:p14="http://schemas.microsoft.com/office/powerpoint/2010/main" val="141667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5654382-C06A-FD38-7724-477F42BC314C}"/>
              </a:ext>
            </a:extLst>
          </p:cNvPr>
          <p:cNvPicPr>
            <a:picLocks noChangeAspect="1"/>
          </p:cNvPicPr>
          <p:nvPr/>
        </p:nvPicPr>
        <p:blipFill>
          <a:blip r:embed="rId5"/>
          <a:srcRect t="28178"/>
          <a:stretch>
            <a:fillRect/>
          </a:stretch>
        </p:blipFill>
        <p:spPr>
          <a:xfrm>
            <a:off x="644529" y="0"/>
            <a:ext cx="4487029" cy="2231925"/>
          </a:xfrm>
          <a:prstGeom prst="rect">
            <a:avLst/>
          </a:prstGeom>
        </p:spPr>
      </p:pic>
      <p:pic>
        <p:nvPicPr>
          <p:cNvPr id="12" name="Рисунок 11">
            <a:extLst>
              <a:ext uri="{FF2B5EF4-FFF2-40B4-BE49-F238E27FC236}">
                <a16:creationId xmlns:a16="http://schemas.microsoft.com/office/drawing/2014/main" id="{16A0EC57-6333-7E4D-880A-7878276A2F08}"/>
              </a:ext>
            </a:extLst>
          </p:cNvPr>
          <p:cNvPicPr>
            <a:picLocks noChangeAspect="1"/>
          </p:cNvPicPr>
          <p:nvPr/>
        </p:nvPicPr>
        <p:blipFill>
          <a:blip r:embed="rId6"/>
          <a:srcRect l="11864" t="46595"/>
          <a:stretch>
            <a:fillRect/>
          </a:stretch>
        </p:blipFill>
        <p:spPr>
          <a:xfrm>
            <a:off x="644529" y="1991033"/>
            <a:ext cx="4487029" cy="2231924"/>
          </a:xfrm>
          <a:prstGeom prst="rect">
            <a:avLst/>
          </a:prstGeom>
        </p:spPr>
      </p:pic>
      <p:pic>
        <p:nvPicPr>
          <p:cNvPr id="16" name="Рисунок 15">
            <a:extLst>
              <a:ext uri="{FF2B5EF4-FFF2-40B4-BE49-F238E27FC236}">
                <a16:creationId xmlns:a16="http://schemas.microsoft.com/office/drawing/2014/main" id="{091D9C3C-0A26-6F3B-7353-5CACD3D0A8C9}"/>
              </a:ext>
            </a:extLst>
          </p:cNvPr>
          <p:cNvPicPr>
            <a:picLocks noChangeAspect="1"/>
          </p:cNvPicPr>
          <p:nvPr/>
        </p:nvPicPr>
        <p:blipFill>
          <a:blip r:embed="rId7"/>
          <a:srcRect l="4516" t="26953" r="7205"/>
          <a:stretch>
            <a:fillRect/>
          </a:stretch>
        </p:blipFill>
        <p:spPr>
          <a:xfrm>
            <a:off x="644530" y="4181791"/>
            <a:ext cx="4487028" cy="2546555"/>
          </a:xfrm>
          <a:prstGeom prst="rect">
            <a:avLst/>
          </a:prstGeom>
        </p:spPr>
      </p:pic>
      <p:pic>
        <p:nvPicPr>
          <p:cNvPr id="17" name="Видео ОС-2026-февраль">
            <a:hlinkClick r:id="" action="ppaction://media"/>
            <a:extLst>
              <a:ext uri="{FF2B5EF4-FFF2-40B4-BE49-F238E27FC236}">
                <a16:creationId xmlns:a16="http://schemas.microsoft.com/office/drawing/2014/main" id="{B4A84276-7ACE-69A6-2CBA-250542A91C39}"/>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5568287" y="0"/>
            <a:ext cx="6073816" cy="5699646"/>
          </a:xfrm>
          <a:prstGeom prst="rect">
            <a:avLst/>
          </a:prstGeom>
        </p:spPr>
      </p:pic>
      <p:sp>
        <p:nvSpPr>
          <p:cNvPr id="2" name="Прямоугольник 1"/>
          <p:cNvSpPr/>
          <p:nvPr/>
        </p:nvSpPr>
        <p:spPr>
          <a:xfrm>
            <a:off x="6897836" y="6353180"/>
            <a:ext cx="3474028" cy="369332"/>
          </a:xfrm>
          <a:prstGeom prst="rect">
            <a:avLst/>
          </a:prstGeom>
        </p:spPr>
        <p:txBody>
          <a:bodyPr wrap="none">
            <a:spAutoFit/>
          </a:bodyPr>
          <a:lstStyle/>
          <a:p>
            <a:r>
              <a:rPr lang="ru-RU" dirty="0">
                <a:hlinkClick r:id="rId9"/>
              </a:rPr>
              <a:t>https://t.me/Minenergokz/8531</a:t>
            </a:r>
            <a:r>
              <a:rPr lang="ru-RU" dirty="0"/>
              <a:t> </a:t>
            </a:r>
          </a:p>
        </p:txBody>
      </p:sp>
    </p:spTree>
    <p:extLst>
      <p:ext uri="{BB962C8B-B14F-4D97-AF65-F5344CB8AC3E}">
        <p14:creationId xmlns:p14="http://schemas.microsoft.com/office/powerpoint/2010/main" val="6664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1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100000">
                <p:cTn id="12" fill="hold" display="0">
                  <p:stCondLst>
                    <p:cond delay="indefinite"/>
                  </p:stCondLst>
                </p:cTn>
                <p:tgtEl>
                  <p:spTgt spid="1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627D08-60CD-3DA1-7582-4176E61E06ED}"/>
              </a:ext>
            </a:extLst>
          </p:cNvPr>
          <p:cNvSpPr txBox="1"/>
          <p:nvPr/>
        </p:nvSpPr>
        <p:spPr>
          <a:xfrm>
            <a:off x="1685434" y="2664364"/>
            <a:ext cx="8821132" cy="584775"/>
          </a:xfrm>
          <a:prstGeom prst="rect">
            <a:avLst/>
          </a:prstGeom>
          <a:noFill/>
        </p:spPr>
        <p:txBody>
          <a:bodyPr wrap="square">
            <a:spAutoFit/>
          </a:bodyPr>
          <a:lstStyle/>
          <a:p>
            <a:pPr algn="ctr">
              <a:buNone/>
            </a:pPr>
            <a:r>
              <a:rPr lang="en-US" sz="3200" b="1" dirty="0">
                <a:solidFill>
                  <a:srgbClr val="C00000"/>
                </a:solidFill>
                <a:latin typeface="Arial" panose="020B0604020202020204" pitchFamily="34" charset="0"/>
                <a:cs typeface="Arial" panose="020B0604020202020204" pitchFamily="34" charset="0"/>
              </a:rPr>
              <a:t>Thank you for attention</a:t>
            </a:r>
            <a:r>
              <a:rPr lang="ru-RU" sz="3200" b="1" dirty="0">
                <a:solidFill>
                  <a:srgbClr val="C00000"/>
                </a:solidFill>
                <a:latin typeface="Arial" panose="020B0604020202020204" pitchFamily="34" charset="0"/>
                <a:cs typeface="Arial" panose="020B0604020202020204" pitchFamily="34" charset="0"/>
              </a:rPr>
              <a:t>!</a:t>
            </a:r>
            <a:endParaRPr lang="ru-RU" sz="3200" dirty="0">
              <a:solidFill>
                <a:srgbClr val="C00000"/>
              </a:solidFill>
              <a:latin typeface="Arial" panose="020B0604020202020204" pitchFamily="34" charset="0"/>
              <a:cs typeface="Arial" panose="020B0604020202020204" pitchFamily="34" charset="0"/>
            </a:endParaRPr>
          </a:p>
        </p:txBody>
      </p:sp>
      <p:pic>
        <p:nvPicPr>
          <p:cNvPr id="3" name="Рисунок 2"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C0F12C18-6B95-C938-0228-B65891068F04}"/>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Tree>
    <p:extLst>
      <p:ext uri="{BB962C8B-B14F-4D97-AF65-F5344CB8AC3E}">
        <p14:creationId xmlns:p14="http://schemas.microsoft.com/office/powerpoint/2010/main" val="250014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E5ED18-AF12-019C-74A7-C01C8C22300C}"/>
              </a:ext>
            </a:extLst>
          </p:cNvPr>
          <p:cNvSpPr txBox="1"/>
          <p:nvPr/>
        </p:nvSpPr>
        <p:spPr>
          <a:xfrm>
            <a:off x="9737889" y="6486750"/>
            <a:ext cx="2128936" cy="276999"/>
          </a:xfrm>
          <a:prstGeom prst="rect">
            <a:avLst/>
          </a:prstGeom>
          <a:noFill/>
        </p:spPr>
        <p:txBody>
          <a:bodyPr wrap="square">
            <a:spAutoFit/>
          </a:bodyPr>
          <a:lstStyle/>
          <a:p>
            <a:pPr algn="ctr"/>
            <a:r>
              <a:rPr lang="ru-RU" sz="1200" b="1" kern="0" dirty="0">
                <a:solidFill>
                  <a:srgbClr val="002060"/>
                </a:solidFill>
                <a:latin typeface="Arial" panose="020B0604020202020204" pitchFamily="34" charset="0"/>
                <a:cs typeface="Arial" panose="020B0604020202020204" pitchFamily="34" charset="0"/>
              </a:rPr>
              <a:t>Слайд №1</a:t>
            </a:r>
          </a:p>
        </p:txBody>
      </p:sp>
      <p:pic>
        <p:nvPicPr>
          <p:cNvPr id="8" name="Рисунок 7"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582EBF98-E206-83E0-CBE3-2100212F6A2E}"/>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16" y="152048"/>
            <a:ext cx="10377638" cy="6387709"/>
          </a:xfrm>
          <a:prstGeom prst="rect">
            <a:avLst/>
          </a:prstGeom>
        </p:spPr>
      </p:pic>
      <p:sp>
        <p:nvSpPr>
          <p:cNvPr id="4" name="TextBox 3">
            <a:extLst>
              <a:ext uri="{FF2B5EF4-FFF2-40B4-BE49-F238E27FC236}">
                <a16:creationId xmlns:a16="http://schemas.microsoft.com/office/drawing/2014/main" id="{ED6DB6FD-C96F-671F-C467-B95FD4EEDF52}"/>
              </a:ext>
            </a:extLst>
          </p:cNvPr>
          <p:cNvSpPr txBox="1"/>
          <p:nvPr/>
        </p:nvSpPr>
        <p:spPr>
          <a:xfrm>
            <a:off x="5002695" y="207842"/>
            <a:ext cx="3969027" cy="584775"/>
          </a:xfrm>
          <a:prstGeom prst="rect">
            <a:avLst/>
          </a:prstGeom>
          <a:solidFill>
            <a:schemeClr val="bg1"/>
          </a:solidFill>
        </p:spPr>
        <p:txBody>
          <a:bodyPr wrap="square">
            <a:spAutoFit/>
          </a:bodyPr>
          <a:lstStyle/>
          <a:p>
            <a:pPr algn="ctr"/>
            <a:r>
              <a:rPr lang="en-US" sz="1600" dirty="0">
                <a:solidFill>
                  <a:srgbClr val="002060"/>
                </a:solidFill>
                <a:latin typeface="Arial" panose="020B0604020202020204" pitchFamily="34" charset="0"/>
                <a:cs typeface="Arial" panose="020B0604020202020204" pitchFamily="34" charset="0"/>
              </a:rPr>
              <a:t>MINISTRY OF ENERGY</a:t>
            </a:r>
            <a:br>
              <a:rPr lang="en-US" sz="1600" dirty="0">
                <a:solidFill>
                  <a:srgbClr val="002060"/>
                </a:solidFill>
                <a:latin typeface="Arial" panose="020B0604020202020204" pitchFamily="34" charset="0"/>
                <a:cs typeface="Arial" panose="020B0604020202020204" pitchFamily="34" charset="0"/>
              </a:rPr>
            </a:br>
            <a:r>
              <a:rPr lang="en-US" sz="1600" dirty="0">
                <a:solidFill>
                  <a:srgbClr val="002060"/>
                </a:solidFill>
                <a:latin typeface="Arial" panose="020B0604020202020204" pitchFamily="34" charset="0"/>
                <a:cs typeface="Arial" panose="020B0604020202020204" pitchFamily="34" charset="0"/>
              </a:rPr>
              <a:t>OF THE REPUBLIC OF KAZAKHSTAN</a:t>
            </a:r>
            <a:endParaRPr lang="ru-KG" sz="1600"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474742C-2B0D-C622-FC85-FC259AD763A7}"/>
              </a:ext>
            </a:extLst>
          </p:cNvPr>
          <p:cNvSpPr txBox="1"/>
          <p:nvPr/>
        </p:nvSpPr>
        <p:spPr>
          <a:xfrm>
            <a:off x="4293705" y="1002220"/>
            <a:ext cx="4843671" cy="461665"/>
          </a:xfrm>
          <a:prstGeom prst="rect">
            <a:avLst/>
          </a:prstGeom>
          <a:solidFill>
            <a:schemeClr val="bg1"/>
          </a:solidFill>
        </p:spPr>
        <p:txBody>
          <a:bodyPr wrap="square">
            <a:spAutoFit/>
          </a:bodyPr>
          <a:lstStyle/>
          <a:p>
            <a:pPr algn="ctr"/>
            <a:r>
              <a:rPr lang="en-US" sz="2400" dirty="0">
                <a:solidFill>
                  <a:srgbClr val="002060"/>
                </a:solidFill>
                <a:latin typeface="Arial" panose="020B0604020202020204" pitchFamily="34" charset="0"/>
                <a:cs typeface="Arial" panose="020B0604020202020204" pitchFamily="34" charset="0"/>
              </a:rPr>
              <a:t>SECTOR SKILLS COUNCIL</a:t>
            </a:r>
            <a:endParaRPr lang="ru-KG" sz="24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E886F65-6F76-5CF3-8FDD-9BB9862043D7}"/>
              </a:ext>
            </a:extLst>
          </p:cNvPr>
          <p:cNvSpPr txBox="1"/>
          <p:nvPr/>
        </p:nvSpPr>
        <p:spPr>
          <a:xfrm>
            <a:off x="3491948" y="1389188"/>
            <a:ext cx="6096000" cy="738664"/>
          </a:xfrm>
          <a:prstGeom prst="rect">
            <a:avLst/>
          </a:prstGeom>
          <a:solidFill>
            <a:schemeClr val="bg1"/>
          </a:solidFill>
        </p:spPr>
        <p:txBody>
          <a:bodyPr wrap="square">
            <a:spAutoFit/>
          </a:bodyPr>
          <a:lstStyle/>
          <a:p>
            <a:pPr algn="ctr"/>
            <a:r>
              <a:rPr lang="en-US" sz="1400" dirty="0">
                <a:solidFill>
                  <a:srgbClr val="002060"/>
                </a:solidFill>
                <a:latin typeface="Arial" panose="020B0604020202020204" pitchFamily="34" charset="0"/>
                <a:cs typeface="Arial" panose="020B0604020202020204" pitchFamily="34" charset="0"/>
              </a:rPr>
              <a:t>FOR PROFESSIONAL QUALIFICATIONS</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rPr>
              <a:t>IN THE OIL AND GAS, PETROCHEMICAL</a:t>
            </a:r>
            <a:br>
              <a:rPr lang="en-US" sz="1400" dirty="0">
                <a:solidFill>
                  <a:srgbClr val="002060"/>
                </a:solidFill>
                <a:latin typeface="Arial" panose="020B0604020202020204" pitchFamily="34" charset="0"/>
                <a:cs typeface="Arial" panose="020B0604020202020204" pitchFamily="34" charset="0"/>
              </a:rPr>
            </a:br>
            <a:r>
              <a:rPr lang="en-US" sz="1400" dirty="0">
                <a:solidFill>
                  <a:srgbClr val="002060"/>
                </a:solidFill>
                <a:latin typeface="Arial" panose="020B0604020202020204" pitchFamily="34" charset="0"/>
                <a:cs typeface="Arial" panose="020B0604020202020204" pitchFamily="34" charset="0"/>
              </a:rPr>
              <a:t>AND OIL REFINING INDUSTRIES</a:t>
            </a:r>
            <a:endParaRPr lang="ru-KG" sz="1400"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70F7F30-B53A-349D-3808-65EC37679887}"/>
              </a:ext>
            </a:extLst>
          </p:cNvPr>
          <p:cNvSpPr txBox="1"/>
          <p:nvPr/>
        </p:nvSpPr>
        <p:spPr>
          <a:xfrm>
            <a:off x="2617304" y="2248851"/>
            <a:ext cx="2299254" cy="261610"/>
          </a:xfrm>
          <a:prstGeom prst="rect">
            <a:avLst/>
          </a:prstGeom>
          <a:solidFill>
            <a:schemeClr val="bg1"/>
          </a:solidFill>
        </p:spPr>
        <p:txBody>
          <a:bodyPr wrap="square">
            <a:spAutoFit/>
          </a:bodyPr>
          <a:lstStyle/>
          <a:p>
            <a:pPr algn="ctr"/>
            <a:r>
              <a:rPr lang="en-US" sz="1100" b="1" dirty="0">
                <a:solidFill>
                  <a:srgbClr val="002060"/>
                </a:solidFill>
                <a:latin typeface="Arial" panose="020B0604020202020204" pitchFamily="34" charset="0"/>
                <a:cs typeface="Arial" panose="020B0604020202020204" pitchFamily="34" charset="0"/>
              </a:rPr>
              <a:t>STRUCTURE OF THE COUNCIL</a:t>
            </a:r>
            <a:endParaRPr lang="ru-KG" sz="11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E573322-6831-D076-BA5B-C079F9DE5755}"/>
              </a:ext>
            </a:extLst>
          </p:cNvPr>
          <p:cNvSpPr txBox="1"/>
          <p:nvPr/>
        </p:nvSpPr>
        <p:spPr>
          <a:xfrm>
            <a:off x="2584173" y="2530442"/>
            <a:ext cx="2299254" cy="261610"/>
          </a:xfrm>
          <a:prstGeom prst="rect">
            <a:avLst/>
          </a:prstGeom>
          <a:solidFill>
            <a:srgbClr val="002060"/>
          </a:solidFill>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CHAIR OF THE COUNCIL</a:t>
            </a:r>
            <a:endParaRPr lang="ru-KG" sz="11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43CD9B0-6503-E07D-B213-D6B5EFD9EBF4}"/>
              </a:ext>
            </a:extLst>
          </p:cNvPr>
          <p:cNvSpPr txBox="1"/>
          <p:nvPr/>
        </p:nvSpPr>
        <p:spPr>
          <a:xfrm>
            <a:off x="2617304" y="3289609"/>
            <a:ext cx="2299254" cy="261610"/>
          </a:xfrm>
          <a:prstGeom prst="rect">
            <a:avLst/>
          </a:prstGeom>
          <a:solidFill>
            <a:schemeClr val="bg1"/>
          </a:solidFill>
        </p:spPr>
        <p:txBody>
          <a:bodyPr wrap="square">
            <a:spAutoFit/>
          </a:bodyPr>
          <a:lstStyle/>
          <a:p>
            <a:pPr algn="ctr"/>
            <a:r>
              <a:rPr lang="en-US" sz="1100" b="1" dirty="0">
                <a:solidFill>
                  <a:srgbClr val="002060"/>
                </a:solidFill>
                <a:latin typeface="Arial" panose="020B0604020202020204" pitchFamily="34" charset="0"/>
                <a:cs typeface="Arial" panose="020B0604020202020204" pitchFamily="34" charset="0"/>
              </a:rPr>
              <a:t>KAZENERGY Association</a:t>
            </a:r>
            <a:endParaRPr lang="ru-KG" sz="110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FEE0ED0-4D41-9A36-AA91-5AF6B6548162}"/>
              </a:ext>
            </a:extLst>
          </p:cNvPr>
          <p:cNvSpPr txBox="1"/>
          <p:nvPr/>
        </p:nvSpPr>
        <p:spPr>
          <a:xfrm>
            <a:off x="2617304" y="3726770"/>
            <a:ext cx="2299254" cy="261610"/>
          </a:xfrm>
          <a:prstGeom prst="rect">
            <a:avLst/>
          </a:prstGeom>
          <a:solidFill>
            <a:srgbClr val="002060"/>
          </a:solidFill>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DEPUTY CHAIR</a:t>
            </a:r>
            <a:endParaRPr lang="ru-KG" sz="11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945FB5D-59D6-B634-04E9-03AE10FD70E7}"/>
              </a:ext>
            </a:extLst>
          </p:cNvPr>
          <p:cNvSpPr txBox="1"/>
          <p:nvPr/>
        </p:nvSpPr>
        <p:spPr>
          <a:xfrm>
            <a:off x="2753139" y="4265787"/>
            <a:ext cx="2027583" cy="369332"/>
          </a:xfrm>
          <a:prstGeom prst="rect">
            <a:avLst/>
          </a:prstGeom>
          <a:solidFill>
            <a:schemeClr val="bg1"/>
          </a:solidFill>
        </p:spPr>
        <p:txBody>
          <a:bodyPr wrap="square">
            <a:spAutoFit/>
          </a:bodyPr>
          <a:lstStyle/>
          <a:p>
            <a:pPr algn="ctr"/>
            <a:r>
              <a:rPr lang="en-US" sz="900" b="1" dirty="0">
                <a:solidFill>
                  <a:srgbClr val="002060"/>
                </a:solidFill>
                <a:latin typeface="Arial" panose="020B0604020202020204" pitchFamily="34" charset="0"/>
                <a:cs typeface="Arial" panose="020B0604020202020204" pitchFamily="34" charset="0"/>
              </a:rPr>
              <a:t>Vice Minister of Energy of the Republic of Kazakhstan</a:t>
            </a:r>
            <a:endParaRPr lang="ru-KG" sz="900" b="1"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8975028-F9D4-E3CA-FAAD-B0171C851577}"/>
              </a:ext>
            </a:extLst>
          </p:cNvPr>
          <p:cNvSpPr txBox="1"/>
          <p:nvPr/>
        </p:nvSpPr>
        <p:spPr>
          <a:xfrm>
            <a:off x="2584173" y="4781721"/>
            <a:ext cx="2299254" cy="261610"/>
          </a:xfrm>
          <a:prstGeom prst="rect">
            <a:avLst/>
          </a:prstGeom>
          <a:solidFill>
            <a:srgbClr val="002060"/>
          </a:solidFill>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WORKING GROUPS</a:t>
            </a:r>
            <a:endParaRPr lang="ru-KG" sz="11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2FB359F-9D94-E779-4A66-E0343A257AB5}"/>
              </a:ext>
            </a:extLst>
          </p:cNvPr>
          <p:cNvSpPr txBox="1"/>
          <p:nvPr/>
        </p:nvSpPr>
        <p:spPr>
          <a:xfrm>
            <a:off x="1908313" y="5450123"/>
            <a:ext cx="1040295" cy="415498"/>
          </a:xfrm>
          <a:prstGeom prst="rect">
            <a:avLst/>
          </a:prstGeom>
          <a:solidFill>
            <a:schemeClr val="bg2"/>
          </a:solidFill>
        </p:spPr>
        <p:txBody>
          <a:bodyPr wrap="square">
            <a:spAutoFit/>
          </a:bodyPr>
          <a:lstStyle/>
          <a:p>
            <a:pPr algn="ctr"/>
            <a:r>
              <a:rPr lang="en-US" sz="700" dirty="0">
                <a:solidFill>
                  <a:srgbClr val="002060"/>
                </a:solidFill>
                <a:latin typeface="Arial" panose="020B0604020202020204" pitchFamily="34" charset="0"/>
                <a:cs typeface="Arial" panose="020B0604020202020204" pitchFamily="34" charset="0"/>
              </a:rPr>
              <a:t>Oil and Gas Exploration and Production</a:t>
            </a:r>
            <a:endParaRPr lang="ru-KG" sz="700" dirty="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54AEA2D-833B-3854-7C89-A51BED3DC141}"/>
              </a:ext>
            </a:extLst>
          </p:cNvPr>
          <p:cNvSpPr txBox="1"/>
          <p:nvPr/>
        </p:nvSpPr>
        <p:spPr>
          <a:xfrm>
            <a:off x="3027432" y="5483767"/>
            <a:ext cx="1266273" cy="307777"/>
          </a:xfrm>
          <a:prstGeom prst="rect">
            <a:avLst/>
          </a:prstGeom>
          <a:solidFill>
            <a:schemeClr val="bg2"/>
          </a:solidFill>
        </p:spPr>
        <p:txBody>
          <a:bodyPr wrap="square">
            <a:spAutoFit/>
          </a:bodyPr>
          <a:lstStyle/>
          <a:p>
            <a:pPr algn="ctr"/>
            <a:r>
              <a:rPr lang="en-US" sz="700" dirty="0">
                <a:solidFill>
                  <a:srgbClr val="002060"/>
                </a:solidFill>
                <a:latin typeface="Arial" panose="020B0604020202020204" pitchFamily="34" charset="0"/>
                <a:cs typeface="Arial" panose="020B0604020202020204" pitchFamily="34" charset="0"/>
              </a:rPr>
              <a:t>Oil and Gas Processing and Marketing</a:t>
            </a:r>
            <a:endParaRPr lang="ru-KG" sz="7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FBB1ECE-BEA4-1ED8-53EB-77F190E2C627}"/>
              </a:ext>
            </a:extLst>
          </p:cNvPr>
          <p:cNvSpPr txBox="1"/>
          <p:nvPr/>
        </p:nvSpPr>
        <p:spPr>
          <a:xfrm>
            <a:off x="4369558" y="5490737"/>
            <a:ext cx="1266273" cy="307777"/>
          </a:xfrm>
          <a:prstGeom prst="rect">
            <a:avLst/>
          </a:prstGeom>
          <a:solidFill>
            <a:schemeClr val="bg2"/>
          </a:solidFill>
        </p:spPr>
        <p:txBody>
          <a:bodyPr wrap="square">
            <a:spAutoFit/>
          </a:bodyPr>
          <a:lstStyle/>
          <a:p>
            <a:pPr algn="ctr"/>
            <a:r>
              <a:rPr lang="en-US" sz="700" dirty="0">
                <a:solidFill>
                  <a:srgbClr val="002060"/>
                </a:solidFill>
                <a:latin typeface="Arial" panose="020B0604020202020204" pitchFamily="34" charset="0"/>
                <a:cs typeface="Arial" panose="020B0604020202020204" pitchFamily="34" charset="0"/>
              </a:rPr>
              <a:t>Oil and Gas Transportation and Storage</a:t>
            </a:r>
            <a:endParaRPr lang="ru-KG" sz="7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396CEDF-24C1-4CED-9296-5B369E117810}"/>
              </a:ext>
            </a:extLst>
          </p:cNvPr>
          <p:cNvSpPr txBox="1"/>
          <p:nvPr/>
        </p:nvSpPr>
        <p:spPr>
          <a:xfrm>
            <a:off x="5837581" y="2350324"/>
            <a:ext cx="2299254" cy="261610"/>
          </a:xfrm>
          <a:prstGeom prst="rect">
            <a:avLst/>
          </a:prstGeom>
          <a:solidFill>
            <a:srgbClr val="002060"/>
          </a:solidFill>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COMPOSITION OF THE SSC</a:t>
            </a:r>
            <a:endParaRPr lang="ru-KG" sz="1100" b="1"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CDA333E-66DD-B81F-F21A-4D0F2999FD0D}"/>
              </a:ext>
            </a:extLst>
          </p:cNvPr>
          <p:cNvSpPr txBox="1"/>
          <p:nvPr/>
        </p:nvSpPr>
        <p:spPr>
          <a:xfrm>
            <a:off x="6539948" y="2761379"/>
            <a:ext cx="1321558" cy="2308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Government agencies</a:t>
            </a:r>
            <a:endParaRPr lang="ru-KG" sz="9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FBB34F7-1119-2ACD-830E-33C35B4508E8}"/>
              </a:ext>
            </a:extLst>
          </p:cNvPr>
          <p:cNvSpPr txBox="1"/>
          <p:nvPr/>
        </p:nvSpPr>
        <p:spPr>
          <a:xfrm>
            <a:off x="6539948" y="3010448"/>
            <a:ext cx="1321558" cy="3693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National Chamber of Entrepreneurs</a:t>
            </a:r>
            <a:endParaRPr lang="ru-KG" sz="9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D1A00F3-9053-E58D-5E44-F6A1C7130FEA}"/>
              </a:ext>
            </a:extLst>
          </p:cNvPr>
          <p:cNvSpPr txBox="1"/>
          <p:nvPr/>
        </p:nvSpPr>
        <p:spPr>
          <a:xfrm>
            <a:off x="6539948" y="3398017"/>
            <a:ext cx="1321558" cy="3693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National Qualifications Body</a:t>
            </a:r>
            <a:endParaRPr lang="ru-KG" sz="9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697E4F0-1443-15C3-6FF7-4D4F3FC54DE9}"/>
              </a:ext>
            </a:extLst>
          </p:cNvPr>
          <p:cNvSpPr txBox="1"/>
          <p:nvPr/>
        </p:nvSpPr>
        <p:spPr>
          <a:xfrm>
            <a:off x="6539948" y="3832665"/>
            <a:ext cx="1321558" cy="2308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Employers</a:t>
            </a:r>
            <a:endParaRPr lang="ru-KG" sz="9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18676D7-B7C5-5AB5-B909-84A4F1242E8D}"/>
              </a:ext>
            </a:extLst>
          </p:cNvPr>
          <p:cNvSpPr txBox="1"/>
          <p:nvPr/>
        </p:nvSpPr>
        <p:spPr>
          <a:xfrm>
            <a:off x="6539948" y="4114926"/>
            <a:ext cx="1321558" cy="2308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Trade unions</a:t>
            </a:r>
            <a:endParaRPr lang="ru-KG" sz="900" dirty="0">
              <a:latin typeface="Arial" panose="020B0604020202020204" pitchFamily="34" charset="0"/>
              <a:cs typeface="Arial" panose="020B0604020202020204" pitchFamily="34" charset="0"/>
            </a:endParaRPr>
          </a:p>
        </p:txBody>
      </p:sp>
      <p:sp>
        <p:nvSpPr>
          <p:cNvPr id="29" name="Rectangle 1">
            <a:extLst>
              <a:ext uri="{FF2B5EF4-FFF2-40B4-BE49-F238E27FC236}">
                <a16:creationId xmlns:a16="http://schemas.microsoft.com/office/drawing/2014/main" id="{16D57362-31BE-577B-2537-BD41B39D5A7B}"/>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KG" altLang="ru-KG"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KG" altLang="ru-KG" sz="1800" b="0" i="0" u="none" strike="noStrike" cap="none" normalizeH="0" baseline="0" dirty="0">
              <a:ln>
                <a:noFill/>
              </a:ln>
              <a:solidFill>
                <a:schemeClr val="tx1"/>
              </a:solidFill>
              <a:effectLst/>
              <a:latin typeface="Arial" panose="020B0604020202020204" pitchFamily="34" charset="0"/>
            </a:endParaRPr>
          </a:p>
        </p:txBody>
      </p:sp>
      <p:sp>
        <p:nvSpPr>
          <p:cNvPr id="30" name="Rectangle 2">
            <a:extLst>
              <a:ext uri="{FF2B5EF4-FFF2-40B4-BE49-F238E27FC236}">
                <a16:creationId xmlns:a16="http://schemas.microsoft.com/office/drawing/2014/main" id="{9D33FF5F-99C9-F754-FD8F-6FCC9919AD29}"/>
              </a:ext>
            </a:extLst>
          </p:cNvPr>
          <p:cNvSpPr>
            <a:spLocks noChangeArrowheads="1"/>
          </p:cNvSpPr>
          <p:nvPr/>
        </p:nvSpPr>
        <p:spPr bwMode="auto">
          <a:xfrm>
            <a:off x="152400" y="-1707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KG" altLang="ru-KG"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KG" altLang="ru-KG" sz="1800" b="0" i="0" u="none" strike="noStrike" cap="none" normalizeH="0" baseline="0" dirty="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A69446A0-3CC4-983F-FB83-3741EB9C8CCE}"/>
              </a:ext>
            </a:extLst>
          </p:cNvPr>
          <p:cNvSpPr txBox="1"/>
          <p:nvPr/>
        </p:nvSpPr>
        <p:spPr>
          <a:xfrm>
            <a:off x="6539948" y="4448139"/>
            <a:ext cx="1321558" cy="3693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Employers’ associations</a:t>
            </a:r>
            <a:endParaRPr lang="ru-KG" sz="9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2FAE8F3-50EF-0ABB-563A-4D571D855E74}"/>
              </a:ext>
            </a:extLst>
          </p:cNvPr>
          <p:cNvSpPr txBox="1"/>
          <p:nvPr/>
        </p:nvSpPr>
        <p:spPr>
          <a:xfrm>
            <a:off x="6539948" y="4746907"/>
            <a:ext cx="1321558" cy="3693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Higher education institutions</a:t>
            </a:r>
            <a:endParaRPr lang="ru-KG" sz="9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5396CCC-3FB9-73C5-0E5E-65BBAA29EDBF}"/>
              </a:ext>
            </a:extLst>
          </p:cNvPr>
          <p:cNvSpPr txBox="1"/>
          <p:nvPr/>
        </p:nvSpPr>
        <p:spPr>
          <a:xfrm>
            <a:off x="6553547" y="5099480"/>
            <a:ext cx="1321558" cy="2308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Colleges</a:t>
            </a:r>
            <a:endParaRPr lang="ru-KG" sz="9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6D989FE-3B41-66C4-3367-56E5CB3945BB}"/>
              </a:ext>
            </a:extLst>
          </p:cNvPr>
          <p:cNvSpPr txBox="1"/>
          <p:nvPr/>
        </p:nvSpPr>
        <p:spPr>
          <a:xfrm>
            <a:off x="6539948" y="5429203"/>
            <a:ext cx="1266273" cy="200055"/>
          </a:xfrm>
          <a:prstGeom prst="rect">
            <a:avLst/>
          </a:prstGeom>
          <a:solidFill>
            <a:schemeClr val="bg1"/>
          </a:solidFill>
        </p:spPr>
        <p:txBody>
          <a:bodyPr wrap="square">
            <a:spAutoFit/>
          </a:bodyPr>
          <a:lstStyle/>
          <a:p>
            <a:pPr algn="ctr"/>
            <a:r>
              <a:rPr lang="en-US" sz="700" dirty="0">
                <a:solidFill>
                  <a:srgbClr val="002060"/>
                </a:solidFill>
                <a:latin typeface="Arial" panose="020B0604020202020204" pitchFamily="34" charset="0"/>
                <a:cs typeface="Arial" panose="020B0604020202020204" pitchFamily="34" charset="0"/>
              </a:rPr>
              <a:t>RESULT</a:t>
            </a:r>
            <a:endParaRPr lang="ru-KG" sz="700" dirty="0">
              <a:solidFill>
                <a:srgbClr val="00206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9967602-E575-73E1-D4D2-932253DC7F60}"/>
              </a:ext>
            </a:extLst>
          </p:cNvPr>
          <p:cNvSpPr txBox="1"/>
          <p:nvPr/>
        </p:nvSpPr>
        <p:spPr>
          <a:xfrm>
            <a:off x="6401144" y="5665566"/>
            <a:ext cx="1735691" cy="400110"/>
          </a:xfrm>
          <a:prstGeom prst="rect">
            <a:avLst/>
          </a:prstGeom>
          <a:solidFill>
            <a:schemeClr val="bg1"/>
          </a:solidFill>
        </p:spPr>
        <p:txBody>
          <a:bodyPr wrap="square">
            <a:spAutoFit/>
          </a:bodyPr>
          <a:lstStyle/>
          <a:p>
            <a:pPr algn="ctr"/>
            <a:r>
              <a:rPr lang="en-US" sz="500" dirty="0">
                <a:solidFill>
                  <a:srgbClr val="002060"/>
                </a:solidFill>
              </a:rPr>
              <a:t>Improving the quality of human capital, enhancing industry competitiveness and ensuring the sustainable development of the energy sector of the Republic of Kazakhstan</a:t>
            </a:r>
            <a:endParaRPr lang="ru-KG" sz="400" dirty="0">
              <a:solidFill>
                <a:srgbClr val="00206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1B2593D-1DCF-48F1-0D1B-5863F103AAB2}"/>
              </a:ext>
            </a:extLst>
          </p:cNvPr>
          <p:cNvSpPr txBox="1"/>
          <p:nvPr/>
        </p:nvSpPr>
        <p:spPr>
          <a:xfrm>
            <a:off x="8334815" y="2330379"/>
            <a:ext cx="2806148" cy="261610"/>
          </a:xfrm>
          <a:prstGeom prst="rect">
            <a:avLst/>
          </a:prstGeom>
          <a:solidFill>
            <a:srgbClr val="002060"/>
          </a:solidFill>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KEY FUNCTIONS OF THE COUNCIL</a:t>
            </a:r>
            <a:endParaRPr lang="ru-KG" sz="11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2CD2DF2-8B0F-508C-0A9B-176CD0250CBD}"/>
              </a:ext>
            </a:extLst>
          </p:cNvPr>
          <p:cNvSpPr txBox="1"/>
          <p:nvPr/>
        </p:nvSpPr>
        <p:spPr>
          <a:xfrm>
            <a:off x="8857248" y="2730489"/>
            <a:ext cx="2128936" cy="507831"/>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Identifying priorities and development prospects for professional qualifications in the industries</a:t>
            </a:r>
            <a:endParaRPr lang="ru-KG" sz="9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5FFFDA3-A334-1831-6455-B8523B9E5B38}"/>
              </a:ext>
            </a:extLst>
          </p:cNvPr>
          <p:cNvSpPr txBox="1"/>
          <p:nvPr/>
        </p:nvSpPr>
        <p:spPr>
          <a:xfrm>
            <a:off x="8857248" y="3384636"/>
            <a:ext cx="2128936" cy="3693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Developing, updating and approving occupational standards</a:t>
            </a:r>
            <a:endParaRPr lang="ru-KG" sz="9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E952070-0B42-AB96-EB98-25F2A97F7BA1}"/>
              </a:ext>
            </a:extLst>
          </p:cNvPr>
          <p:cNvSpPr txBox="1"/>
          <p:nvPr/>
        </p:nvSpPr>
        <p:spPr>
          <a:xfrm>
            <a:off x="8863874" y="3861010"/>
            <a:ext cx="2128936" cy="369332"/>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Developing and approving the sectoral qualifications framework</a:t>
            </a:r>
            <a:endParaRPr lang="ru-KG" sz="9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A1FF00E-A3AF-4599-B4E7-33A2A9A91970}"/>
              </a:ext>
            </a:extLst>
          </p:cNvPr>
          <p:cNvSpPr txBox="1"/>
          <p:nvPr/>
        </p:nvSpPr>
        <p:spPr>
          <a:xfrm>
            <a:off x="8857248" y="4285242"/>
            <a:ext cx="2128936" cy="646331"/>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Supporting the development of the system for assessment and certification of professional qualifications</a:t>
            </a:r>
            <a:endParaRPr lang="ru-KG" sz="9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3D9C27E-E56A-8C80-C1EB-065BABC5205E}"/>
              </a:ext>
            </a:extLst>
          </p:cNvPr>
          <p:cNvSpPr txBox="1"/>
          <p:nvPr/>
        </p:nvSpPr>
        <p:spPr>
          <a:xfrm>
            <a:off x="8857248" y="4986473"/>
            <a:ext cx="1923395" cy="507831"/>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Cooperating with government bodies, education providers and employers</a:t>
            </a:r>
            <a:endParaRPr lang="ru-KG" sz="9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458059E-FA63-01FE-5AD4-C4C841D2661C}"/>
              </a:ext>
            </a:extLst>
          </p:cNvPr>
          <p:cNvSpPr txBox="1"/>
          <p:nvPr/>
        </p:nvSpPr>
        <p:spPr>
          <a:xfrm>
            <a:off x="8853299" y="5483767"/>
            <a:ext cx="2139511" cy="507831"/>
          </a:xfrm>
          <a:prstGeom prst="rect">
            <a:avLst/>
          </a:prstGeom>
          <a:solidFill>
            <a:schemeClr val="bg1"/>
          </a:solidFill>
        </p:spPr>
        <p:txBody>
          <a:bodyPr wrap="square">
            <a:spAutoFit/>
          </a:bodyPr>
          <a:lstStyle/>
          <a:p>
            <a:r>
              <a:rPr lang="en-US" sz="900" dirty="0">
                <a:latin typeface="Arial" panose="020B0604020202020204" pitchFamily="34" charset="0"/>
                <a:cs typeface="Arial" panose="020B0604020202020204" pitchFamily="34" charset="0"/>
              </a:rPr>
              <a:t>Monitoring and </a:t>
            </a:r>
            <a:r>
              <a:rPr lang="en-US" sz="900" dirty="0" err="1">
                <a:latin typeface="Arial" panose="020B0604020202020204" pitchFamily="34" charset="0"/>
                <a:cs typeface="Arial" panose="020B0604020202020204" pitchFamily="34" charset="0"/>
              </a:rPr>
              <a:t>analysing</a:t>
            </a:r>
            <a:r>
              <a:rPr lang="en-US" sz="900" dirty="0">
                <a:latin typeface="Arial" panose="020B0604020202020204" pitchFamily="34" charset="0"/>
                <a:cs typeface="Arial" panose="020B0604020202020204" pitchFamily="34" charset="0"/>
              </a:rPr>
              <a:t> industry needs for qualifications and competencies</a:t>
            </a:r>
            <a:endParaRPr lang="ru-KG" sz="9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7DD1138-BCD6-780E-FBFB-37B269A007BB}"/>
              </a:ext>
            </a:extLst>
          </p:cNvPr>
          <p:cNvSpPr txBox="1"/>
          <p:nvPr/>
        </p:nvSpPr>
        <p:spPr>
          <a:xfrm>
            <a:off x="1467676" y="6227812"/>
            <a:ext cx="6795054" cy="230832"/>
          </a:xfrm>
          <a:prstGeom prst="rect">
            <a:avLst/>
          </a:prstGeom>
          <a:solidFill>
            <a:srgbClr val="002060"/>
          </a:solidFill>
        </p:spPr>
        <p:txBody>
          <a:bodyPr wrap="square">
            <a:spAutoFit/>
          </a:bodyPr>
          <a:lstStyle/>
          <a:p>
            <a:pPr algn="ctr"/>
            <a:r>
              <a:rPr lang="en-US" sz="900" b="1" dirty="0">
                <a:solidFill>
                  <a:schemeClr val="bg1"/>
                </a:solidFill>
                <a:latin typeface="Arial" panose="020B0604020202020204" pitchFamily="34" charset="0"/>
                <a:cs typeface="Arial" panose="020B0604020202020204" pitchFamily="34" charset="0"/>
              </a:rPr>
              <a:t>PROFESSIONAL QUALIFICATIONS </a:t>
            </a:r>
            <a:r>
              <a:rPr lang="ru-RU" sz="900" b="1" dirty="0">
                <a:solidFill>
                  <a:schemeClr val="bg1"/>
                </a:solidFill>
                <a:latin typeface="Arial" panose="020B0604020202020204" pitchFamily="34" charset="0"/>
                <a:cs typeface="Arial" panose="020B0604020202020204" pitchFamily="34" charset="0"/>
              </a:rPr>
              <a:t>-</a:t>
            </a:r>
            <a:r>
              <a:rPr lang="en-US" sz="900" b="1" dirty="0">
                <a:solidFill>
                  <a:schemeClr val="bg1"/>
                </a:solidFill>
                <a:latin typeface="Arial" panose="020B0604020202020204" pitchFamily="34" charset="0"/>
                <a:cs typeface="Arial" panose="020B0604020202020204" pitchFamily="34" charset="0"/>
              </a:rPr>
              <a:t> THE FOUNDATION OF THE FUTURE ENERGY WORKFORCE POTENTIAL</a:t>
            </a:r>
            <a:endParaRPr lang="ru-KG"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51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1ED4C-823A-C6E7-4165-969E9BB05394}"/>
              </a:ext>
            </a:extLst>
          </p:cNvPr>
          <p:cNvSpPr txBox="1"/>
          <p:nvPr/>
        </p:nvSpPr>
        <p:spPr>
          <a:xfrm>
            <a:off x="1065229" y="224337"/>
            <a:ext cx="10533932" cy="400110"/>
          </a:xfrm>
          <a:prstGeom prst="rect">
            <a:avLst/>
          </a:prstGeom>
          <a:noFill/>
        </p:spPr>
        <p:txBody>
          <a:bodyPr wrap="square">
            <a:spAutoFit/>
          </a:bodyPr>
          <a:lstStyle/>
          <a:p>
            <a:pPr marL="342900" indent="-342900" algn="just">
              <a:lnSpc>
                <a:spcPct val="100000"/>
              </a:lnSpc>
              <a:spcBef>
                <a:spcPts val="0"/>
              </a:spcBef>
              <a:buFont typeface="Wingdings" panose="05000000000000000000" pitchFamily="2" charset="2"/>
              <a:buChar char="ü"/>
            </a:pPr>
            <a:r>
              <a:rPr lang="en-US" sz="2000" b="1" spc="30" dirty="0">
                <a:solidFill>
                  <a:srgbClr val="7030A0"/>
                </a:solidFill>
                <a:latin typeface="Arial" panose="020B0604020202020204" pitchFamily="34" charset="0"/>
                <a:ea typeface="+mj-ea"/>
                <a:cs typeface="Arial" panose="020B0604020202020204" pitchFamily="34" charset="0"/>
              </a:rPr>
              <a:t>THE ROLE OF SECTOR SKILLS COUNCILS IN KAZAKHSTAN</a:t>
            </a:r>
            <a:endParaRPr lang="ru-RU" sz="2000" b="1" spc="30" dirty="0">
              <a:solidFill>
                <a:srgbClr val="7030A0"/>
              </a:solidFill>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9BD3EA04-7ACF-8638-B4E9-C6E8D2A9BEC7}"/>
              </a:ext>
            </a:extLst>
          </p:cNvPr>
          <p:cNvSpPr txBox="1"/>
          <p:nvPr/>
        </p:nvSpPr>
        <p:spPr>
          <a:xfrm>
            <a:off x="10674520" y="6486750"/>
            <a:ext cx="1517480"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№2</a:t>
            </a:r>
          </a:p>
        </p:txBody>
      </p:sp>
      <p:pic>
        <p:nvPicPr>
          <p:cNvPr id="4" name="Рисунок 3"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6E72C04B-BD14-B72E-AF24-20AA88D5EADD}"/>
              </a:ext>
            </a:extLst>
          </p:cNvPr>
          <p:cNvPicPr>
            <a:picLocks noChangeAspect="1"/>
          </p:cNvPicPr>
          <p:nvPr/>
        </p:nvPicPr>
        <p:blipFill>
          <a:blip r:embed="rId3">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7854" b="12525"/>
          <a:stretch/>
        </p:blipFill>
        <p:spPr>
          <a:xfrm>
            <a:off x="1296538" y="827212"/>
            <a:ext cx="9147309" cy="5936537"/>
          </a:xfrm>
          <a:prstGeom prst="rect">
            <a:avLst/>
          </a:prstGeom>
        </p:spPr>
      </p:pic>
      <p:sp>
        <p:nvSpPr>
          <p:cNvPr id="7" name="TextBox 6">
            <a:extLst>
              <a:ext uri="{FF2B5EF4-FFF2-40B4-BE49-F238E27FC236}">
                <a16:creationId xmlns:a16="http://schemas.microsoft.com/office/drawing/2014/main" id="{C51AB319-4C55-C258-515C-0A7393B1DFA6}"/>
              </a:ext>
            </a:extLst>
          </p:cNvPr>
          <p:cNvSpPr txBox="1"/>
          <p:nvPr/>
        </p:nvSpPr>
        <p:spPr>
          <a:xfrm>
            <a:off x="2352261" y="1230005"/>
            <a:ext cx="1742661" cy="5078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SECTOR SKILLS COUNCILS ESTABLISHED IN KAZAKHSTAN</a:t>
            </a:r>
            <a:endParaRPr lang="ru-KG" sz="9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E16C386-A202-F616-BC65-ACACE902102A}"/>
              </a:ext>
            </a:extLst>
          </p:cNvPr>
          <p:cNvSpPr txBox="1"/>
          <p:nvPr/>
        </p:nvSpPr>
        <p:spPr>
          <a:xfrm>
            <a:off x="4982817" y="819409"/>
            <a:ext cx="2067339" cy="307777"/>
          </a:xfrm>
          <a:prstGeom prst="rect">
            <a:avLst/>
          </a:prstGeom>
          <a:solidFill>
            <a:schemeClr val="bg1"/>
          </a:solidFill>
        </p:spPr>
        <p:txBody>
          <a:bodyPr wrap="square">
            <a:spAutoFit/>
          </a:bodyPr>
          <a:lstStyle/>
          <a:p>
            <a:r>
              <a:rPr lang="en-US" sz="1400" dirty="0">
                <a:solidFill>
                  <a:srgbClr val="976411"/>
                </a:solidFill>
                <a:latin typeface="Arial" panose="020B0604020202020204" pitchFamily="34" charset="0"/>
                <a:cs typeface="Arial" panose="020B0604020202020204" pitchFamily="34" charset="0"/>
              </a:rPr>
              <a:t>Several councils</a:t>
            </a:r>
            <a:endParaRPr lang="ru-KG" sz="1400" dirty="0">
              <a:solidFill>
                <a:srgbClr val="97641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CA79038-7031-7FCD-0C3F-08FEAD82AB59}"/>
              </a:ext>
            </a:extLst>
          </p:cNvPr>
          <p:cNvSpPr txBox="1"/>
          <p:nvPr/>
        </p:nvSpPr>
        <p:spPr>
          <a:xfrm>
            <a:off x="4982817" y="1080054"/>
            <a:ext cx="2166731" cy="6463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may operate within one government body depending on the structure of the supervised industries, sector-specific activities and </a:t>
            </a:r>
            <a:r>
              <a:rPr lang="en-US" sz="900" dirty="0" err="1">
                <a:solidFill>
                  <a:srgbClr val="002060"/>
                </a:solidFill>
                <a:latin typeface="Arial" panose="020B0604020202020204" pitchFamily="34" charset="0"/>
                <a:cs typeface="Arial" panose="020B0604020202020204" pitchFamily="34" charset="0"/>
              </a:rPr>
              <a:t>labour</a:t>
            </a:r>
            <a:r>
              <a:rPr lang="en-US" sz="900" dirty="0">
                <a:solidFill>
                  <a:srgbClr val="002060"/>
                </a:solidFill>
                <a:latin typeface="Arial" panose="020B0604020202020204" pitchFamily="34" charset="0"/>
                <a:cs typeface="Arial" panose="020B0604020202020204" pitchFamily="34" charset="0"/>
              </a:rPr>
              <a:t> market needs</a:t>
            </a:r>
            <a:endParaRPr lang="ru-KG" sz="9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B4562E6-9BD4-CC0C-9D7E-5F0C58354FB7}"/>
              </a:ext>
            </a:extLst>
          </p:cNvPr>
          <p:cNvSpPr txBox="1"/>
          <p:nvPr/>
        </p:nvSpPr>
        <p:spPr>
          <a:xfrm>
            <a:off x="7938051" y="797084"/>
            <a:ext cx="2067339" cy="307777"/>
          </a:xfrm>
          <a:prstGeom prst="rect">
            <a:avLst/>
          </a:prstGeom>
          <a:solidFill>
            <a:schemeClr val="bg1"/>
          </a:solidFill>
        </p:spPr>
        <p:txBody>
          <a:bodyPr wrap="square">
            <a:spAutoFit/>
          </a:bodyPr>
          <a:lstStyle/>
          <a:p>
            <a:r>
              <a:rPr lang="en-US" sz="1400" dirty="0">
                <a:solidFill>
                  <a:srgbClr val="976411"/>
                </a:solidFill>
                <a:latin typeface="Arial" panose="020B0604020202020204" pitchFamily="34" charset="0"/>
                <a:cs typeface="Arial" panose="020B0604020202020204" pitchFamily="34" charset="0"/>
              </a:rPr>
              <a:t>Objective</a:t>
            </a:r>
            <a:endParaRPr lang="ru-KG" sz="1400" dirty="0">
              <a:solidFill>
                <a:srgbClr val="97641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10111B-6897-F048-03EA-E6D99061B62D}"/>
              </a:ext>
            </a:extLst>
          </p:cNvPr>
          <p:cNvSpPr txBox="1"/>
          <p:nvPr/>
        </p:nvSpPr>
        <p:spPr>
          <a:xfrm>
            <a:off x="7938051" y="1080053"/>
            <a:ext cx="2166731" cy="6463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to take into account industry interests, practical business needs and the objectives of developing the National Qualifications System</a:t>
            </a:r>
            <a:endParaRPr lang="ru-KG" sz="9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CEFC2F1-B5D3-76B4-1704-D18CEFB135A6}"/>
              </a:ext>
            </a:extLst>
          </p:cNvPr>
          <p:cNvSpPr txBox="1"/>
          <p:nvPr/>
        </p:nvSpPr>
        <p:spPr>
          <a:xfrm>
            <a:off x="1126434" y="1813643"/>
            <a:ext cx="3584713" cy="253916"/>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HOW THE COUNCIL MEMBERSHIP IS FORMED</a:t>
            </a:r>
            <a:endParaRPr lang="ru-KG" sz="1050" b="1"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9CFDFDB-D9A8-AEFA-D0B7-B640F5D69BC0}"/>
              </a:ext>
            </a:extLst>
          </p:cNvPr>
          <p:cNvSpPr txBox="1"/>
          <p:nvPr/>
        </p:nvSpPr>
        <p:spPr>
          <a:xfrm>
            <a:off x="2623930" y="2154718"/>
            <a:ext cx="1974573" cy="6463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Submission of an application in the prescribed format and supporting documents confirming experience in the relevant field</a:t>
            </a:r>
            <a:endParaRPr lang="ru-KG" sz="900"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7F56241-463A-C788-FE56-AD4E939C5CF2}"/>
              </a:ext>
            </a:extLst>
          </p:cNvPr>
          <p:cNvSpPr txBox="1"/>
          <p:nvPr/>
        </p:nvSpPr>
        <p:spPr>
          <a:xfrm>
            <a:off x="2623929" y="2909267"/>
            <a:ext cx="1470993" cy="5078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Formation of the Sector Skills Council membership</a:t>
            </a:r>
            <a:endParaRPr lang="ru-KG" sz="900"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C8BD9EB-21F0-2503-903A-532204644ADC}"/>
              </a:ext>
            </a:extLst>
          </p:cNvPr>
          <p:cNvSpPr txBox="1"/>
          <p:nvPr/>
        </p:nvSpPr>
        <p:spPr>
          <a:xfrm>
            <a:off x="2623930" y="3660672"/>
            <a:ext cx="1676400" cy="5078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Approval of the membership by an order of the government body</a:t>
            </a:r>
            <a:endParaRPr lang="ru-KG" sz="900"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CD630B0-B631-FECC-4463-CB35E199CCE5}"/>
              </a:ext>
            </a:extLst>
          </p:cNvPr>
          <p:cNvSpPr txBox="1"/>
          <p:nvPr/>
        </p:nvSpPr>
        <p:spPr>
          <a:xfrm>
            <a:off x="2623930" y="4328677"/>
            <a:ext cx="1676400" cy="646331"/>
          </a:xfrm>
          <a:prstGeom prst="rect">
            <a:avLst/>
          </a:prstGeom>
          <a:solidFill>
            <a:schemeClr val="bg1"/>
          </a:solidFill>
        </p:spPr>
        <p:txBody>
          <a:bodyPr wrap="square">
            <a:spAutoFit/>
          </a:bodyPr>
          <a:lstStyle/>
          <a:p>
            <a:r>
              <a:rPr lang="en-US" sz="900" dirty="0">
                <a:solidFill>
                  <a:srgbClr val="002060"/>
                </a:solidFill>
                <a:latin typeface="Arial" panose="020B0604020202020204" pitchFamily="34" charset="0"/>
                <a:cs typeface="Arial" panose="020B0604020202020204" pitchFamily="34" charset="0"/>
              </a:rPr>
              <a:t>Publication of the membership on the government body’s online resource</a:t>
            </a:r>
            <a:endParaRPr lang="ru-KG" sz="90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8D0EA53-B245-9994-096D-00ECF8D44EB0}"/>
              </a:ext>
            </a:extLst>
          </p:cNvPr>
          <p:cNvSpPr txBox="1"/>
          <p:nvPr/>
        </p:nvSpPr>
        <p:spPr>
          <a:xfrm>
            <a:off x="7310749" y="1800611"/>
            <a:ext cx="3584713" cy="253916"/>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WHO IS INCLUDED IN THE COUNCIL</a:t>
            </a:r>
            <a:endParaRPr lang="ru-KG" sz="1050" b="1" dirty="0">
              <a:solidFill>
                <a:srgbClr val="00206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1E8EE6B-B5AA-0B56-6138-EB6261390A76}"/>
              </a:ext>
            </a:extLst>
          </p:cNvPr>
          <p:cNvSpPr txBox="1"/>
          <p:nvPr/>
        </p:nvSpPr>
        <p:spPr>
          <a:xfrm>
            <a:off x="8231253" y="2220432"/>
            <a:ext cx="1580326" cy="253916"/>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Government bodies</a:t>
            </a:r>
            <a:endParaRPr lang="ru-KG" sz="1050" b="1"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DF1E72F-2598-5BA7-9BE9-A85C05394593}"/>
              </a:ext>
            </a:extLst>
          </p:cNvPr>
          <p:cNvSpPr txBox="1"/>
          <p:nvPr/>
        </p:nvSpPr>
        <p:spPr>
          <a:xfrm>
            <a:off x="8181556" y="2648632"/>
            <a:ext cx="1823833" cy="415498"/>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National Chamber of Entrepreneurs</a:t>
            </a:r>
            <a:endParaRPr lang="ru-KG" sz="1050" b="1"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5FA74DD-7D8D-C64D-FF8E-68E6060D706E}"/>
              </a:ext>
            </a:extLst>
          </p:cNvPr>
          <p:cNvSpPr txBox="1"/>
          <p:nvPr/>
        </p:nvSpPr>
        <p:spPr>
          <a:xfrm>
            <a:off x="8181555" y="3179312"/>
            <a:ext cx="1996115" cy="415498"/>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Sectoral employers’ associations</a:t>
            </a:r>
            <a:endParaRPr lang="ru-KG" sz="1050" b="1" dirty="0">
              <a:solidFill>
                <a:srgbClr val="00206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63D779B-4726-AE25-A8FE-34FF75D87DD6}"/>
              </a:ext>
            </a:extLst>
          </p:cNvPr>
          <p:cNvSpPr txBox="1"/>
          <p:nvPr/>
        </p:nvSpPr>
        <p:spPr>
          <a:xfrm>
            <a:off x="8191188" y="3795480"/>
            <a:ext cx="1823833" cy="276999"/>
          </a:xfrm>
          <a:prstGeom prst="rect">
            <a:avLst/>
          </a:prstGeom>
          <a:solidFill>
            <a:schemeClr val="bg1"/>
          </a:solidFill>
        </p:spPr>
        <p:txBody>
          <a:bodyPr wrap="square">
            <a:spAutoFit/>
          </a:bodyPr>
          <a:lstStyle/>
          <a:p>
            <a:r>
              <a:rPr lang="en-US" sz="1200" b="1" dirty="0">
                <a:solidFill>
                  <a:srgbClr val="002060"/>
                </a:solidFill>
                <a:latin typeface="Arial" panose="020B0604020202020204" pitchFamily="34" charset="0"/>
                <a:cs typeface="Arial" panose="020B0604020202020204" pitchFamily="34" charset="0"/>
              </a:rPr>
              <a:t>Sectoral trade unions</a:t>
            </a:r>
            <a:endParaRPr lang="ru-KG" sz="1200" b="1" dirty="0">
              <a:solidFill>
                <a:srgbClr val="00206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81A4C7A-CA1F-9302-90EC-C389CA6778E4}"/>
              </a:ext>
            </a:extLst>
          </p:cNvPr>
          <p:cNvSpPr txBox="1"/>
          <p:nvPr/>
        </p:nvSpPr>
        <p:spPr>
          <a:xfrm>
            <a:off x="8191188" y="4331225"/>
            <a:ext cx="1823833" cy="253916"/>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Education providers</a:t>
            </a:r>
            <a:endParaRPr lang="ru-KG" sz="1050" b="1" dirty="0">
              <a:solidFill>
                <a:srgbClr val="00206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E834AC2-0C85-7D03-76FA-8C90D9FA208F}"/>
              </a:ext>
            </a:extLst>
          </p:cNvPr>
          <p:cNvSpPr txBox="1"/>
          <p:nvPr/>
        </p:nvSpPr>
        <p:spPr>
          <a:xfrm>
            <a:off x="8191188" y="4763934"/>
            <a:ext cx="2052742" cy="415498"/>
          </a:xfrm>
          <a:prstGeom prst="rect">
            <a:avLst/>
          </a:prstGeom>
          <a:solidFill>
            <a:schemeClr val="bg1"/>
          </a:solidFill>
        </p:spPr>
        <p:txBody>
          <a:bodyPr wrap="square">
            <a:spAutoFit/>
          </a:bodyPr>
          <a:lstStyle/>
          <a:p>
            <a:r>
              <a:rPr lang="en-US" sz="1050" b="1" dirty="0">
                <a:solidFill>
                  <a:srgbClr val="002060"/>
                </a:solidFill>
                <a:latin typeface="Arial" panose="020B0604020202020204" pitchFamily="34" charset="0"/>
                <a:cs typeface="Arial" panose="020B0604020202020204" pitchFamily="34" charset="0"/>
              </a:rPr>
              <a:t>Other interested stakeholders</a:t>
            </a:r>
            <a:endParaRPr lang="ru-KG" sz="1050" b="1" dirty="0">
              <a:solidFill>
                <a:srgbClr val="00206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439CB68-2022-B219-4B13-5F384542D2D2}"/>
              </a:ext>
            </a:extLst>
          </p:cNvPr>
          <p:cNvSpPr txBox="1"/>
          <p:nvPr/>
        </p:nvSpPr>
        <p:spPr>
          <a:xfrm>
            <a:off x="4300329" y="5431169"/>
            <a:ext cx="3412435" cy="261610"/>
          </a:xfrm>
          <a:prstGeom prst="rect">
            <a:avLst/>
          </a:prstGeom>
          <a:solidFill>
            <a:srgbClr val="002060"/>
          </a:solidFill>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EFFECTIVENESS DEPENDS ON</a:t>
            </a:r>
            <a:endParaRPr lang="ru-KG" sz="1100" b="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C75CF89-066C-B03F-F1C7-C6CDDBBB20F3}"/>
              </a:ext>
            </a:extLst>
          </p:cNvPr>
          <p:cNvSpPr txBox="1"/>
          <p:nvPr/>
        </p:nvSpPr>
        <p:spPr>
          <a:xfrm>
            <a:off x="4982817" y="3567567"/>
            <a:ext cx="1888435" cy="415498"/>
          </a:xfrm>
          <a:prstGeom prst="rect">
            <a:avLst/>
          </a:prstGeom>
          <a:solidFill>
            <a:schemeClr val="bg1"/>
          </a:solidFill>
        </p:spPr>
        <p:txBody>
          <a:bodyPr wrap="square">
            <a:spAutoFit/>
          </a:bodyPr>
          <a:lstStyle/>
          <a:p>
            <a:pPr algn="ctr"/>
            <a:r>
              <a:rPr lang="en-US" sz="1050" b="1" dirty="0">
                <a:solidFill>
                  <a:srgbClr val="002060"/>
                </a:solidFill>
                <a:latin typeface="Arial" panose="020B0604020202020204" pitchFamily="34" charset="0"/>
                <a:cs typeface="Arial" panose="020B0604020202020204" pitchFamily="34" charset="0"/>
              </a:rPr>
              <a:t>SECTOR SKILLS COUNCIL</a:t>
            </a:r>
            <a:endParaRPr lang="ru-KG" sz="1050" b="1" dirty="0">
              <a:solidFill>
                <a:srgbClr val="00206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CC18C97-B7EC-0F94-D073-61238F271127}"/>
              </a:ext>
            </a:extLst>
          </p:cNvPr>
          <p:cNvSpPr txBox="1"/>
          <p:nvPr/>
        </p:nvSpPr>
        <p:spPr>
          <a:xfrm>
            <a:off x="4982817" y="3990868"/>
            <a:ext cx="1823832" cy="369332"/>
          </a:xfrm>
          <a:prstGeom prst="rect">
            <a:avLst/>
          </a:prstGeom>
          <a:solidFill>
            <a:schemeClr val="bg1"/>
          </a:solidFill>
        </p:spPr>
        <p:txBody>
          <a:bodyPr wrap="square">
            <a:spAutoFit/>
          </a:bodyPr>
          <a:lstStyle/>
          <a:p>
            <a:pPr algn="ctr"/>
            <a:r>
              <a:rPr lang="en-US" sz="900" b="1" dirty="0">
                <a:solidFill>
                  <a:srgbClr val="002060"/>
                </a:solidFill>
                <a:latin typeface="Arial" panose="020B0604020202020204" pitchFamily="34" charset="0"/>
                <a:cs typeface="Arial" panose="020B0604020202020204" pitchFamily="34" charset="0"/>
              </a:rPr>
              <a:t>A platform for dialogue and effective decision-making</a:t>
            </a:r>
            <a:endParaRPr lang="ru-KG" sz="900" b="1"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AADD587-464A-7512-22B4-C5A1F1126F1E}"/>
              </a:ext>
            </a:extLst>
          </p:cNvPr>
          <p:cNvSpPr txBox="1"/>
          <p:nvPr/>
        </p:nvSpPr>
        <p:spPr>
          <a:xfrm>
            <a:off x="1699585" y="6235201"/>
            <a:ext cx="2170049" cy="415498"/>
          </a:xfrm>
          <a:prstGeom prst="rect">
            <a:avLst/>
          </a:prstGeom>
          <a:solidFill>
            <a:schemeClr val="bg1"/>
          </a:solidFill>
        </p:spPr>
        <p:txBody>
          <a:bodyPr wrap="square">
            <a:spAutoFit/>
          </a:bodyPr>
          <a:lstStyle/>
          <a:p>
            <a:pPr algn="ctr"/>
            <a:r>
              <a:rPr lang="en-US" sz="1050" b="1" dirty="0">
                <a:solidFill>
                  <a:srgbClr val="002060"/>
                </a:solidFill>
                <a:latin typeface="Arial" panose="020B0604020202020204" pitchFamily="34" charset="0"/>
                <a:cs typeface="Arial" panose="020B0604020202020204" pitchFamily="34" charset="0"/>
              </a:rPr>
              <a:t>The level of engagement of all participants</a:t>
            </a:r>
            <a:endParaRPr lang="ru-KG" sz="1050" b="1"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EE49B70-79DA-A8CB-C13F-EEDD7BF08329}"/>
              </a:ext>
            </a:extLst>
          </p:cNvPr>
          <p:cNvSpPr txBox="1"/>
          <p:nvPr/>
        </p:nvSpPr>
        <p:spPr>
          <a:xfrm>
            <a:off x="4456037" y="6279001"/>
            <a:ext cx="2170049" cy="415498"/>
          </a:xfrm>
          <a:prstGeom prst="rect">
            <a:avLst/>
          </a:prstGeom>
          <a:solidFill>
            <a:schemeClr val="bg1"/>
          </a:solidFill>
        </p:spPr>
        <p:txBody>
          <a:bodyPr wrap="square">
            <a:spAutoFit/>
          </a:bodyPr>
          <a:lstStyle/>
          <a:p>
            <a:pPr algn="ctr"/>
            <a:r>
              <a:rPr lang="en-US" sz="1050" b="1" dirty="0">
                <a:solidFill>
                  <a:srgbClr val="002060"/>
                </a:solidFill>
                <a:latin typeface="Arial" panose="020B0604020202020204" pitchFamily="34" charset="0"/>
                <a:cs typeface="Arial" panose="020B0604020202020204" pitchFamily="34" charset="0"/>
              </a:rPr>
              <a:t>The quality of expert interaction</a:t>
            </a:r>
            <a:endParaRPr lang="ru-KG" sz="1050" b="1"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60D5A3F-117A-A478-D9C6-70F730578998}"/>
              </a:ext>
            </a:extLst>
          </p:cNvPr>
          <p:cNvSpPr txBox="1"/>
          <p:nvPr/>
        </p:nvSpPr>
        <p:spPr>
          <a:xfrm>
            <a:off x="8322369" y="5888719"/>
            <a:ext cx="1921562" cy="738664"/>
          </a:xfrm>
          <a:prstGeom prst="rect">
            <a:avLst/>
          </a:prstGeom>
          <a:solidFill>
            <a:schemeClr val="bg1"/>
          </a:solidFill>
        </p:spPr>
        <p:txBody>
          <a:bodyPr wrap="square">
            <a:spAutoFit/>
          </a:bodyPr>
          <a:lstStyle/>
          <a:p>
            <a:pPr algn="ctr"/>
            <a:r>
              <a:rPr lang="en-US" sz="1050" b="1" dirty="0">
                <a:solidFill>
                  <a:srgbClr val="002060"/>
                </a:solidFill>
                <a:latin typeface="Arial" panose="020B0604020202020204" pitchFamily="34" charset="0"/>
                <a:cs typeface="Arial" panose="020B0604020202020204" pitchFamily="34" charset="0"/>
              </a:rPr>
              <a:t>The real impact of decisions made on the education system and </a:t>
            </a:r>
            <a:r>
              <a:rPr lang="en-US" sz="1050" b="1" dirty="0" err="1">
                <a:solidFill>
                  <a:srgbClr val="002060"/>
                </a:solidFill>
                <a:latin typeface="Arial" panose="020B0604020202020204" pitchFamily="34" charset="0"/>
                <a:cs typeface="Arial" panose="020B0604020202020204" pitchFamily="34" charset="0"/>
              </a:rPr>
              <a:t>labour</a:t>
            </a:r>
            <a:r>
              <a:rPr lang="en-US" sz="1050" b="1" dirty="0">
                <a:solidFill>
                  <a:srgbClr val="002060"/>
                </a:solidFill>
                <a:latin typeface="Arial" panose="020B0604020202020204" pitchFamily="34" charset="0"/>
                <a:cs typeface="Arial" panose="020B0604020202020204" pitchFamily="34" charset="0"/>
              </a:rPr>
              <a:t> market</a:t>
            </a:r>
            <a:endParaRPr lang="ru-KG" sz="105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5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024C6F8-BC16-C519-10CE-26E704546304}"/>
              </a:ext>
            </a:extLst>
          </p:cNvPr>
          <p:cNvPicPr>
            <a:picLocks noChangeAspect="1"/>
          </p:cNvPicPr>
          <p:nvPr/>
        </p:nvPicPr>
        <p:blipFill>
          <a:blip r:embed="rId2"/>
          <a:stretch>
            <a:fillRect/>
          </a:stretch>
        </p:blipFill>
        <p:spPr>
          <a:xfrm>
            <a:off x="747253" y="565251"/>
            <a:ext cx="10736824" cy="6198498"/>
          </a:xfrm>
          <a:prstGeom prst="rect">
            <a:avLst/>
          </a:prstGeom>
        </p:spPr>
      </p:pic>
      <p:sp>
        <p:nvSpPr>
          <p:cNvPr id="4" name="TextBox 3">
            <a:extLst>
              <a:ext uri="{FF2B5EF4-FFF2-40B4-BE49-F238E27FC236}">
                <a16:creationId xmlns:a16="http://schemas.microsoft.com/office/drawing/2014/main" id="{864040F7-4816-16DD-F037-1755C44F830E}"/>
              </a:ext>
            </a:extLst>
          </p:cNvPr>
          <p:cNvSpPr txBox="1"/>
          <p:nvPr/>
        </p:nvSpPr>
        <p:spPr>
          <a:xfrm>
            <a:off x="1225486" y="165141"/>
            <a:ext cx="10284642" cy="400110"/>
          </a:xfrm>
          <a:prstGeom prst="rect">
            <a:avLst/>
          </a:prstGeom>
          <a:noFill/>
        </p:spPr>
        <p:txBody>
          <a:bodyPr wrap="square">
            <a:spAutoFit/>
          </a:bodyPr>
          <a:lstStyle/>
          <a:p>
            <a:pPr marL="342900" indent="-342900" algn="just">
              <a:lnSpc>
                <a:spcPct val="100000"/>
              </a:lnSpc>
              <a:spcBef>
                <a:spcPts val="0"/>
              </a:spcBef>
              <a:buFont typeface="Wingdings" panose="05000000000000000000" pitchFamily="2" charset="2"/>
              <a:buChar char="ü"/>
            </a:pPr>
            <a:r>
              <a:rPr lang="en-US" sz="2000" b="1" spc="30" dirty="0">
                <a:solidFill>
                  <a:srgbClr val="7030A0"/>
                </a:solidFill>
                <a:latin typeface="Arial" panose="020B0604020202020204" pitchFamily="34" charset="0"/>
                <a:ea typeface="+mj-ea"/>
                <a:cs typeface="Arial" panose="020B0604020202020204" pitchFamily="34" charset="0"/>
              </a:rPr>
              <a:t>THE ROLE OF SECTOR SKILLS COUNCILS IN KAZAKHSTAN</a:t>
            </a:r>
            <a:endParaRPr lang="ru-RU" sz="2000" b="1" spc="30" dirty="0">
              <a:solidFill>
                <a:srgbClr val="7030A0"/>
              </a:solidFill>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F911A847-0FB2-3CA4-B729-D3C96823F363}"/>
              </a:ext>
            </a:extLst>
          </p:cNvPr>
          <p:cNvSpPr txBox="1"/>
          <p:nvPr/>
        </p:nvSpPr>
        <p:spPr>
          <a:xfrm>
            <a:off x="10848109" y="6486750"/>
            <a:ext cx="101871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№3</a:t>
            </a:r>
          </a:p>
        </p:txBody>
      </p:sp>
      <p:pic>
        <p:nvPicPr>
          <p:cNvPr id="6" name="Рисунок 5"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96CD8A86-42AB-8232-84B3-C5753EFE4765}"/>
              </a:ext>
            </a:extLst>
          </p:cNvPr>
          <p:cNvPicPr>
            <a:picLocks noChangeAspect="1"/>
          </p:cNvPicPr>
          <p:nvPr/>
        </p:nvPicPr>
        <p:blipFill>
          <a:blip r:embed="rId3">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7" name="TextBox 6">
            <a:extLst>
              <a:ext uri="{FF2B5EF4-FFF2-40B4-BE49-F238E27FC236}">
                <a16:creationId xmlns:a16="http://schemas.microsoft.com/office/drawing/2014/main" id="{082FADEA-438A-0978-E0B1-2D33310DC263}"/>
              </a:ext>
            </a:extLst>
          </p:cNvPr>
          <p:cNvSpPr txBox="1"/>
          <p:nvPr/>
        </p:nvSpPr>
        <p:spPr>
          <a:xfrm>
            <a:off x="965838" y="693939"/>
            <a:ext cx="3261606" cy="738664"/>
          </a:xfrm>
          <a:prstGeom prst="rect">
            <a:avLst/>
          </a:prstGeom>
          <a:solidFill>
            <a:schemeClr val="bg1"/>
          </a:solidFill>
        </p:spPr>
        <p:txBody>
          <a:bodyPr wrap="square">
            <a:spAutoFit/>
          </a:bodyPr>
          <a:lstStyle/>
          <a:p>
            <a:r>
              <a:rPr lang="en-US" sz="1400" b="1" dirty="0">
                <a:solidFill>
                  <a:srgbClr val="2D4A74"/>
                </a:solidFill>
                <a:latin typeface="Arial" panose="020B0604020202020204" pitchFamily="34" charset="0"/>
                <a:cs typeface="Arial" panose="020B0604020202020204" pitchFamily="34" charset="0"/>
              </a:rPr>
              <a:t>Systemic challenges affecting the effectiveness of Sector Skills Councils</a:t>
            </a:r>
            <a:endParaRPr lang="ru-KG" sz="1400" b="1" dirty="0">
              <a:solidFill>
                <a:srgbClr val="2D4A7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C63FF0F-6F0F-BE94-9196-ED6A6F4D9A08}"/>
              </a:ext>
            </a:extLst>
          </p:cNvPr>
          <p:cNvSpPr txBox="1"/>
          <p:nvPr/>
        </p:nvSpPr>
        <p:spPr>
          <a:xfrm>
            <a:off x="939787" y="1478457"/>
            <a:ext cx="3261606" cy="738664"/>
          </a:xfrm>
          <a:prstGeom prst="rect">
            <a:avLst/>
          </a:prstGeom>
          <a:solidFill>
            <a:schemeClr val="bg1"/>
          </a:solidFill>
        </p:spPr>
        <p:txBody>
          <a:bodyPr wrap="square">
            <a:spAutoFit/>
          </a:bodyPr>
          <a:lstStyle/>
          <a:p>
            <a:r>
              <a:rPr lang="en-US" sz="1050" dirty="0">
                <a:solidFill>
                  <a:srgbClr val="2D4A74"/>
                </a:solidFill>
                <a:latin typeface="Arial" panose="020B0604020202020204" pitchFamily="34" charset="0"/>
                <a:cs typeface="Arial" panose="020B0604020202020204" pitchFamily="34" charset="0"/>
              </a:rPr>
              <a:t>The effective functioning of Sector Skills Councils is of key importance for the development of the National Qualifications System and the </a:t>
            </a:r>
            <a:r>
              <a:rPr lang="en-US" sz="1050" dirty="0" err="1">
                <a:solidFill>
                  <a:srgbClr val="2D4A74"/>
                </a:solidFill>
                <a:latin typeface="Arial" panose="020B0604020202020204" pitchFamily="34" charset="0"/>
                <a:cs typeface="Arial" panose="020B0604020202020204" pitchFamily="34" charset="0"/>
              </a:rPr>
              <a:t>labour</a:t>
            </a:r>
            <a:r>
              <a:rPr lang="en-US" sz="1050" dirty="0">
                <a:solidFill>
                  <a:srgbClr val="2D4A74"/>
                </a:solidFill>
                <a:latin typeface="Arial" panose="020B0604020202020204" pitchFamily="34" charset="0"/>
                <a:cs typeface="Arial" panose="020B0604020202020204" pitchFamily="34" charset="0"/>
              </a:rPr>
              <a:t> market as a whole.</a:t>
            </a:r>
            <a:endParaRPr lang="ru-KG" sz="1050" dirty="0">
              <a:solidFill>
                <a:srgbClr val="2D4A7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9B3EB55-CEBE-461E-B7D6-770C531FA0EC}"/>
              </a:ext>
            </a:extLst>
          </p:cNvPr>
          <p:cNvSpPr txBox="1"/>
          <p:nvPr/>
        </p:nvSpPr>
        <p:spPr>
          <a:xfrm>
            <a:off x="1483125" y="3213161"/>
            <a:ext cx="2718268" cy="461665"/>
          </a:xfrm>
          <a:prstGeom prst="rect">
            <a:avLst/>
          </a:prstGeom>
          <a:solidFill>
            <a:srgbClr val="2D4A74"/>
          </a:solidFill>
        </p:spPr>
        <p:txBody>
          <a:bodyPr wrap="square">
            <a:spAutoFit/>
          </a:bodyPr>
          <a:lstStyle/>
          <a:p>
            <a:r>
              <a:rPr lang="en-US" sz="800" dirty="0">
                <a:solidFill>
                  <a:schemeClr val="bg1"/>
                </a:solidFill>
                <a:latin typeface="Arial" panose="020B0604020202020204" pitchFamily="34" charset="0"/>
                <a:cs typeface="Arial" panose="020B0604020202020204" pitchFamily="34" charset="0"/>
              </a:rPr>
              <a:t>To improve effectiveness, it is necessary to address systemic barriers and provide comprehensive support for the activities of the council</a:t>
            </a:r>
            <a:endParaRPr lang="ru-KG" sz="8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07D54A-6AE2-488F-86AE-ED7A9C37D957}"/>
              </a:ext>
            </a:extLst>
          </p:cNvPr>
          <p:cNvSpPr txBox="1"/>
          <p:nvPr/>
        </p:nvSpPr>
        <p:spPr>
          <a:xfrm>
            <a:off x="4737004" y="734528"/>
            <a:ext cx="3261606" cy="461665"/>
          </a:xfrm>
          <a:prstGeom prst="rect">
            <a:avLst/>
          </a:prstGeom>
          <a:solidFill>
            <a:schemeClr val="bg1"/>
          </a:solidFill>
        </p:spPr>
        <p:txBody>
          <a:bodyPr wrap="square">
            <a:spAutoFit/>
          </a:bodyPr>
          <a:lstStyle/>
          <a:p>
            <a:r>
              <a:rPr lang="en-US" sz="1200" b="1" dirty="0">
                <a:solidFill>
                  <a:srgbClr val="2D4A74"/>
                </a:solidFill>
                <a:latin typeface="Arial" panose="020B0604020202020204" pitchFamily="34" charset="0"/>
                <a:cs typeface="Arial" panose="020B0604020202020204" pitchFamily="34" charset="0"/>
              </a:rPr>
              <a:t>Uneven levels of competence and engagement among council members</a:t>
            </a:r>
            <a:endParaRPr lang="ru-KG" sz="1200" b="1" dirty="0">
              <a:solidFill>
                <a:srgbClr val="2D4A74"/>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EB27B7E-E2DF-32EA-B848-52F176B8684B}"/>
              </a:ext>
            </a:extLst>
          </p:cNvPr>
          <p:cNvSpPr txBox="1"/>
          <p:nvPr/>
        </p:nvSpPr>
        <p:spPr>
          <a:xfrm>
            <a:off x="4484862" y="1184390"/>
            <a:ext cx="3261606" cy="923330"/>
          </a:xfrm>
          <a:prstGeom prst="rect">
            <a:avLst/>
          </a:prstGeom>
          <a:solidFill>
            <a:schemeClr val="bg1"/>
          </a:solidFill>
        </p:spPr>
        <p:txBody>
          <a:bodyPr wrap="square">
            <a:spAutoFit/>
          </a:bodyPr>
          <a:lstStyle/>
          <a:p>
            <a:r>
              <a:rPr lang="en-US" sz="900" dirty="0">
                <a:solidFill>
                  <a:srgbClr val="2D4A74"/>
                </a:solidFill>
                <a:latin typeface="Arial" panose="020B0604020202020204" pitchFamily="34" charset="0"/>
                <a:cs typeface="Arial" panose="020B0604020202020204" pitchFamily="34" charset="0"/>
              </a:rPr>
              <a:t>Discussions are not always based on a common understanding of the objectives and instruments of the National Qualifications System.</a:t>
            </a:r>
          </a:p>
          <a:p>
            <a:endParaRPr lang="en-US" sz="900" dirty="0">
              <a:solidFill>
                <a:srgbClr val="2D4A74"/>
              </a:solidFill>
              <a:latin typeface="Arial" panose="020B0604020202020204" pitchFamily="34" charset="0"/>
              <a:cs typeface="Arial" panose="020B0604020202020204" pitchFamily="34" charset="0"/>
            </a:endParaRPr>
          </a:p>
          <a:p>
            <a:r>
              <a:rPr lang="en-US" sz="900" dirty="0">
                <a:solidFill>
                  <a:srgbClr val="2D4A74"/>
                </a:solidFill>
                <a:latin typeface="Arial" panose="020B0604020202020204" pitchFamily="34" charset="0"/>
                <a:cs typeface="Arial" panose="020B0604020202020204" pitchFamily="34" charset="0"/>
              </a:rPr>
              <a:t>Continuous awareness-raising and methodological support for participants are required</a:t>
            </a:r>
            <a:endParaRPr lang="ru-KG" sz="900" dirty="0">
              <a:solidFill>
                <a:srgbClr val="2D4A74"/>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17DEFCD-5DFE-AF4E-5098-30D3EB67949C}"/>
              </a:ext>
            </a:extLst>
          </p:cNvPr>
          <p:cNvSpPr txBox="1"/>
          <p:nvPr/>
        </p:nvSpPr>
        <p:spPr>
          <a:xfrm>
            <a:off x="8334401" y="709015"/>
            <a:ext cx="3261606" cy="646331"/>
          </a:xfrm>
          <a:prstGeom prst="rect">
            <a:avLst/>
          </a:prstGeom>
          <a:solidFill>
            <a:schemeClr val="bg1"/>
          </a:solidFill>
        </p:spPr>
        <p:txBody>
          <a:bodyPr wrap="square">
            <a:spAutoFit/>
          </a:bodyPr>
          <a:lstStyle/>
          <a:p>
            <a:r>
              <a:rPr lang="en-US" sz="1200" b="1" dirty="0">
                <a:solidFill>
                  <a:srgbClr val="2D4A74"/>
                </a:solidFill>
                <a:latin typeface="Arial" panose="020B0604020202020204" pitchFamily="34" charset="0"/>
                <a:cs typeface="Arial" panose="020B0604020202020204" pitchFamily="34" charset="0"/>
              </a:rPr>
              <a:t>Insufficient coordination and lack of strong stewardship from the government body</a:t>
            </a:r>
            <a:endParaRPr lang="ru-KG" sz="1200" b="1" dirty="0">
              <a:solidFill>
                <a:srgbClr val="2D4A74"/>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51FD30E-E7C7-4902-0F57-784A19CEA984}"/>
              </a:ext>
            </a:extLst>
          </p:cNvPr>
          <p:cNvSpPr txBox="1"/>
          <p:nvPr/>
        </p:nvSpPr>
        <p:spPr>
          <a:xfrm>
            <a:off x="8029937" y="1355346"/>
            <a:ext cx="3261606" cy="369332"/>
          </a:xfrm>
          <a:prstGeom prst="rect">
            <a:avLst/>
          </a:prstGeom>
          <a:solidFill>
            <a:schemeClr val="bg1"/>
          </a:solidFill>
        </p:spPr>
        <p:txBody>
          <a:bodyPr wrap="square">
            <a:spAutoFit/>
          </a:bodyPr>
          <a:lstStyle/>
          <a:p>
            <a:r>
              <a:rPr lang="en-US" sz="900" dirty="0">
                <a:solidFill>
                  <a:srgbClr val="2D4A74"/>
                </a:solidFill>
                <a:latin typeface="Arial" panose="020B0604020202020204" pitchFamily="34" charset="0"/>
                <a:cs typeface="Arial" panose="020B0604020202020204" pitchFamily="34" charset="0"/>
              </a:rPr>
              <a:t>This may reduce the pace of decision-making and hinder subsequent implementation</a:t>
            </a:r>
            <a:endParaRPr lang="ru-KG" sz="900" dirty="0">
              <a:solidFill>
                <a:srgbClr val="2D4A7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9C6E582-57B2-4523-29FB-4B52992E09D0}"/>
              </a:ext>
            </a:extLst>
          </p:cNvPr>
          <p:cNvSpPr txBox="1"/>
          <p:nvPr/>
        </p:nvSpPr>
        <p:spPr>
          <a:xfrm>
            <a:off x="1126095" y="3867343"/>
            <a:ext cx="3261606" cy="461665"/>
          </a:xfrm>
          <a:prstGeom prst="rect">
            <a:avLst/>
          </a:prstGeom>
          <a:solidFill>
            <a:schemeClr val="bg1"/>
          </a:solidFill>
        </p:spPr>
        <p:txBody>
          <a:bodyPr wrap="square">
            <a:spAutoFit/>
          </a:bodyPr>
          <a:lstStyle/>
          <a:p>
            <a:r>
              <a:rPr lang="en-US" sz="1200" b="1" dirty="0">
                <a:solidFill>
                  <a:srgbClr val="2D4A74"/>
                </a:solidFill>
                <a:latin typeface="Arial" panose="020B0604020202020204" pitchFamily="34" charset="0"/>
                <a:cs typeface="Arial" panose="020B0604020202020204" pitchFamily="34" charset="0"/>
              </a:rPr>
              <a:t>Weak continuity in the work of councils when membership changes</a:t>
            </a:r>
            <a:endParaRPr lang="ru-KG" sz="1200" b="1" dirty="0">
              <a:solidFill>
                <a:srgbClr val="2D4A74"/>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4FDDC25-2534-03CF-B288-D657ABAA964F}"/>
              </a:ext>
            </a:extLst>
          </p:cNvPr>
          <p:cNvSpPr txBox="1"/>
          <p:nvPr/>
        </p:nvSpPr>
        <p:spPr>
          <a:xfrm>
            <a:off x="939787" y="4306573"/>
            <a:ext cx="3261606" cy="507831"/>
          </a:xfrm>
          <a:prstGeom prst="rect">
            <a:avLst/>
          </a:prstGeom>
          <a:solidFill>
            <a:schemeClr val="bg1"/>
          </a:solidFill>
        </p:spPr>
        <p:txBody>
          <a:bodyPr wrap="square">
            <a:spAutoFit/>
          </a:bodyPr>
          <a:lstStyle/>
          <a:p>
            <a:r>
              <a:rPr lang="en-US" sz="900" dirty="0">
                <a:solidFill>
                  <a:srgbClr val="2D4A74"/>
                </a:solidFill>
                <a:latin typeface="Arial" panose="020B0604020202020204" pitchFamily="34" charset="0"/>
                <a:cs typeface="Arial" panose="020B0604020202020204" pitchFamily="34" charset="0"/>
              </a:rPr>
              <a:t>The loss of accumulated experience and knowledge slows down the implementation of plans and the achievement of results</a:t>
            </a:r>
            <a:endParaRPr lang="ru-KG" sz="900" dirty="0">
              <a:solidFill>
                <a:srgbClr val="2D4A74"/>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6E1D2FE-41D0-402C-1E0E-7BA838EB2694}"/>
              </a:ext>
            </a:extLst>
          </p:cNvPr>
          <p:cNvSpPr txBox="1"/>
          <p:nvPr/>
        </p:nvSpPr>
        <p:spPr>
          <a:xfrm>
            <a:off x="4729003" y="3840455"/>
            <a:ext cx="3261606" cy="461665"/>
          </a:xfrm>
          <a:prstGeom prst="rect">
            <a:avLst/>
          </a:prstGeom>
          <a:solidFill>
            <a:schemeClr val="bg1"/>
          </a:solidFill>
        </p:spPr>
        <p:txBody>
          <a:bodyPr wrap="square">
            <a:spAutoFit/>
          </a:bodyPr>
          <a:lstStyle/>
          <a:p>
            <a:r>
              <a:rPr lang="en-US" sz="1200" b="1" dirty="0">
                <a:solidFill>
                  <a:srgbClr val="2D4A74"/>
                </a:solidFill>
                <a:latin typeface="Arial" panose="020B0604020202020204" pitchFamily="34" charset="0"/>
                <a:cs typeface="Arial" panose="020B0604020202020204" pitchFamily="34" charset="0"/>
              </a:rPr>
              <a:t>Varying levels of activity among sectoral associations and employers</a:t>
            </a:r>
            <a:endParaRPr lang="ru-KG" sz="1200" b="1" dirty="0">
              <a:solidFill>
                <a:srgbClr val="2D4A7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E94643A-7B01-9382-2903-936B6AFF2C75}"/>
              </a:ext>
            </a:extLst>
          </p:cNvPr>
          <p:cNvSpPr txBox="1"/>
          <p:nvPr/>
        </p:nvSpPr>
        <p:spPr>
          <a:xfrm>
            <a:off x="4484862" y="4329008"/>
            <a:ext cx="2926721" cy="553998"/>
          </a:xfrm>
          <a:prstGeom prst="rect">
            <a:avLst/>
          </a:prstGeom>
          <a:solidFill>
            <a:schemeClr val="bg1"/>
          </a:solidFill>
        </p:spPr>
        <p:txBody>
          <a:bodyPr wrap="square">
            <a:spAutoFit/>
          </a:bodyPr>
          <a:lstStyle/>
          <a:p>
            <a:r>
              <a:rPr lang="en-US" sz="1000" dirty="0">
                <a:solidFill>
                  <a:srgbClr val="2D4A74"/>
                </a:solidFill>
                <a:latin typeface="Arial" panose="020B0604020202020204" pitchFamily="34" charset="0"/>
                <a:cs typeface="Arial" panose="020B0604020202020204" pitchFamily="34" charset="0"/>
              </a:rPr>
              <a:t>Uneven engagement reduces the quality of discussions and limits the representativeness of decisions taken.</a:t>
            </a:r>
            <a:endParaRPr lang="ru-KG" sz="1000" dirty="0">
              <a:solidFill>
                <a:srgbClr val="2D4A7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104267-7B98-F83B-693B-313681CE0358}"/>
              </a:ext>
            </a:extLst>
          </p:cNvPr>
          <p:cNvSpPr txBox="1"/>
          <p:nvPr/>
        </p:nvSpPr>
        <p:spPr>
          <a:xfrm>
            <a:off x="4227444" y="6265400"/>
            <a:ext cx="1470991" cy="369332"/>
          </a:xfrm>
          <a:prstGeom prst="rect">
            <a:avLst/>
          </a:prstGeom>
          <a:solidFill>
            <a:schemeClr val="bg1"/>
          </a:solidFill>
        </p:spPr>
        <p:txBody>
          <a:bodyPr wrap="square">
            <a:spAutoFit/>
          </a:bodyPr>
          <a:lstStyle/>
          <a:p>
            <a:r>
              <a:rPr lang="en-US" dirty="0">
                <a:solidFill>
                  <a:schemeClr val="accent5">
                    <a:lumMod val="75000"/>
                  </a:schemeClr>
                </a:solidFill>
                <a:latin typeface="Arial" panose="020B0604020202020204" pitchFamily="34" charset="0"/>
                <a:cs typeface="Arial" panose="020B0604020202020204" pitchFamily="34" charset="0"/>
              </a:rPr>
              <a:t>Low activity</a:t>
            </a:r>
            <a:endParaRPr lang="ru-KG"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5194D16-AA38-D497-62CA-5A8B00250AE6}"/>
              </a:ext>
            </a:extLst>
          </p:cNvPr>
          <p:cNvSpPr txBox="1"/>
          <p:nvPr/>
        </p:nvSpPr>
        <p:spPr>
          <a:xfrm>
            <a:off x="6367807" y="6247805"/>
            <a:ext cx="1470991" cy="369332"/>
          </a:xfrm>
          <a:prstGeom prst="rect">
            <a:avLst/>
          </a:prstGeom>
          <a:solidFill>
            <a:schemeClr val="bg1"/>
          </a:solidFill>
        </p:spPr>
        <p:txBody>
          <a:bodyPr wrap="square">
            <a:spAutoFit/>
          </a:bodyPr>
          <a:lstStyle/>
          <a:p>
            <a:r>
              <a:rPr lang="en-US" dirty="0">
                <a:solidFill>
                  <a:srgbClr val="00B050"/>
                </a:solidFill>
                <a:latin typeface="Arial" panose="020B0604020202020204" pitchFamily="34" charset="0"/>
                <a:cs typeface="Arial" panose="020B0604020202020204" pitchFamily="34" charset="0"/>
              </a:rPr>
              <a:t>High activity</a:t>
            </a:r>
            <a:endParaRPr lang="ru-KG" dirty="0">
              <a:solidFill>
                <a:srgbClr val="00B05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4C74A1A-A65F-537B-B234-94103C66BDA3}"/>
              </a:ext>
            </a:extLst>
          </p:cNvPr>
          <p:cNvSpPr txBox="1"/>
          <p:nvPr/>
        </p:nvSpPr>
        <p:spPr>
          <a:xfrm>
            <a:off x="8248522" y="3840454"/>
            <a:ext cx="3261606" cy="461665"/>
          </a:xfrm>
          <a:prstGeom prst="rect">
            <a:avLst/>
          </a:prstGeom>
          <a:solidFill>
            <a:schemeClr val="bg1"/>
          </a:solidFill>
        </p:spPr>
        <p:txBody>
          <a:bodyPr wrap="square">
            <a:spAutoFit/>
          </a:bodyPr>
          <a:lstStyle/>
          <a:p>
            <a:r>
              <a:rPr lang="en-US" sz="1200" b="1" dirty="0">
                <a:solidFill>
                  <a:srgbClr val="2D4A74"/>
                </a:solidFill>
                <a:latin typeface="Arial" panose="020B0604020202020204" pitchFamily="34" charset="0"/>
                <a:cs typeface="Arial" panose="020B0604020202020204" pitchFamily="34" charset="0"/>
              </a:rPr>
              <a:t>Lack of an analytical evidence base and high-quality </a:t>
            </a:r>
            <a:r>
              <a:rPr lang="en-US" sz="1200" b="1" dirty="0" err="1">
                <a:solidFill>
                  <a:srgbClr val="2D4A74"/>
                </a:solidFill>
                <a:latin typeface="Arial" panose="020B0604020202020204" pitchFamily="34" charset="0"/>
                <a:cs typeface="Arial" panose="020B0604020202020204" pitchFamily="34" charset="0"/>
              </a:rPr>
              <a:t>labour</a:t>
            </a:r>
            <a:r>
              <a:rPr lang="en-US" sz="1200" b="1" dirty="0">
                <a:solidFill>
                  <a:srgbClr val="2D4A74"/>
                </a:solidFill>
                <a:latin typeface="Arial" panose="020B0604020202020204" pitchFamily="34" charset="0"/>
                <a:cs typeface="Arial" panose="020B0604020202020204" pitchFamily="34" charset="0"/>
              </a:rPr>
              <a:t> market data</a:t>
            </a:r>
            <a:endParaRPr lang="ru-KG" sz="1200" b="1" dirty="0">
              <a:solidFill>
                <a:srgbClr val="2D4A7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0D565CB-6BF0-2292-8218-84D7D7E5E204}"/>
              </a:ext>
            </a:extLst>
          </p:cNvPr>
          <p:cNvSpPr txBox="1"/>
          <p:nvPr/>
        </p:nvSpPr>
        <p:spPr>
          <a:xfrm>
            <a:off x="8029937" y="4341420"/>
            <a:ext cx="2926721" cy="553998"/>
          </a:xfrm>
          <a:prstGeom prst="rect">
            <a:avLst/>
          </a:prstGeom>
          <a:solidFill>
            <a:schemeClr val="bg1"/>
          </a:solidFill>
        </p:spPr>
        <p:txBody>
          <a:bodyPr wrap="square">
            <a:spAutoFit/>
          </a:bodyPr>
          <a:lstStyle/>
          <a:p>
            <a:r>
              <a:rPr lang="en-US" sz="1000" dirty="0">
                <a:solidFill>
                  <a:srgbClr val="2D4A74"/>
                </a:solidFill>
                <a:latin typeface="Arial" panose="020B0604020202020204" pitchFamily="34" charset="0"/>
                <a:cs typeface="Arial" panose="020B0604020202020204" pitchFamily="34" charset="0"/>
              </a:rPr>
              <a:t>Limited access to up-to-date and reliable information complicates evidence-based and long-term decision-making.</a:t>
            </a:r>
            <a:endParaRPr lang="ru-KG" sz="1000" dirty="0">
              <a:solidFill>
                <a:srgbClr val="2D4A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39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C2D96-4939-65EB-9038-083D4F1E81C1}"/>
              </a:ext>
            </a:extLst>
          </p:cNvPr>
          <p:cNvSpPr txBox="1"/>
          <p:nvPr/>
        </p:nvSpPr>
        <p:spPr>
          <a:xfrm>
            <a:off x="1531879" y="308905"/>
            <a:ext cx="9937877" cy="400110"/>
          </a:xfrm>
          <a:prstGeom prst="rect">
            <a:avLst/>
          </a:prstGeom>
          <a:noFill/>
        </p:spPr>
        <p:txBody>
          <a:bodyPr wrap="square">
            <a:spAutoFit/>
          </a:bodyPr>
          <a:lstStyle/>
          <a:p>
            <a:pPr marL="342900" indent="-342900" algn="ctr">
              <a:lnSpc>
                <a:spcPct val="100000"/>
              </a:lnSpc>
              <a:spcBef>
                <a:spcPts val="0"/>
              </a:spcBef>
              <a:buFont typeface="Wingdings" panose="05000000000000000000" pitchFamily="2" charset="2"/>
              <a:buChar char="ü"/>
            </a:pPr>
            <a:r>
              <a:rPr lang="en-US" sz="2000" b="1" spc="30" dirty="0">
                <a:solidFill>
                  <a:srgbClr val="7030A0"/>
                </a:solidFill>
                <a:latin typeface="Arial" panose="020B0604020202020204" pitchFamily="34" charset="0"/>
                <a:cs typeface="Arial" panose="020B0604020202020204" pitchFamily="34" charset="0"/>
              </a:rPr>
              <a:t>ABOUT THE SECTOR SKILLS COUNCIL IN THE ENERGY SECTOR</a:t>
            </a:r>
            <a:endParaRPr lang="ru-RU" sz="2000" b="1" spc="30" dirty="0">
              <a:solidFill>
                <a:srgbClr val="7030A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6275CFD-E511-396A-648B-2204BB08451F}"/>
              </a:ext>
            </a:extLst>
          </p:cNvPr>
          <p:cNvSpPr txBox="1"/>
          <p:nvPr/>
        </p:nvSpPr>
        <p:spPr>
          <a:xfrm>
            <a:off x="9737889" y="6486750"/>
            <a:ext cx="212893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№4</a:t>
            </a:r>
          </a:p>
        </p:txBody>
      </p:sp>
      <p:pic>
        <p:nvPicPr>
          <p:cNvPr id="26" name="Рисунок 25"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3CC219C8-DB80-DAF2-41DB-AFEEBF2818C0}"/>
              </a:ext>
            </a:extLst>
          </p:cNvPr>
          <p:cNvPicPr>
            <a:picLocks noChangeAspect="1"/>
          </p:cNvPicPr>
          <p:nvPr/>
        </p:nvPicPr>
        <p:blipFill>
          <a:blip r:embed="rId3">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t="32142" b="3839"/>
          <a:stretch/>
        </p:blipFill>
        <p:spPr>
          <a:xfrm>
            <a:off x="623455" y="872836"/>
            <a:ext cx="10945090" cy="4613564"/>
          </a:xfrm>
          <a:prstGeom prst="rect">
            <a:avLst/>
          </a:prstGeom>
        </p:spPr>
      </p:pic>
      <p:sp>
        <p:nvSpPr>
          <p:cNvPr id="4" name="TextBox 3">
            <a:extLst>
              <a:ext uri="{FF2B5EF4-FFF2-40B4-BE49-F238E27FC236}">
                <a16:creationId xmlns:a16="http://schemas.microsoft.com/office/drawing/2014/main" id="{2454D672-F420-5702-F17F-0BF8BC0F5C20}"/>
              </a:ext>
            </a:extLst>
          </p:cNvPr>
          <p:cNvSpPr txBox="1"/>
          <p:nvPr/>
        </p:nvSpPr>
        <p:spPr>
          <a:xfrm>
            <a:off x="1656522" y="3179618"/>
            <a:ext cx="2994991" cy="369332"/>
          </a:xfrm>
          <a:prstGeom prst="rect">
            <a:avLst/>
          </a:prstGeom>
          <a:solidFill>
            <a:schemeClr val="bg1"/>
          </a:solidFill>
        </p:spPr>
        <p:txBody>
          <a:bodyPr wrap="square">
            <a:spAutoFit/>
          </a:bodyPr>
          <a:lstStyle/>
          <a:p>
            <a:r>
              <a:rPr lang="en-US" b="1" dirty="0">
                <a:solidFill>
                  <a:srgbClr val="2D4A74"/>
                </a:solidFill>
                <a:latin typeface="Arial" panose="020B0604020202020204" pitchFamily="34" charset="0"/>
                <a:cs typeface="Arial" panose="020B0604020202020204" pitchFamily="34" charset="0"/>
              </a:rPr>
              <a:t>Sector Skills Council</a:t>
            </a:r>
            <a:endParaRPr lang="ru-KG" b="1" dirty="0">
              <a:solidFill>
                <a:srgbClr val="2D4A7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F21B054-AAD2-285C-B40A-51357EC30F26}"/>
              </a:ext>
            </a:extLst>
          </p:cNvPr>
          <p:cNvSpPr txBox="1"/>
          <p:nvPr/>
        </p:nvSpPr>
        <p:spPr>
          <a:xfrm>
            <a:off x="1531879" y="3551112"/>
            <a:ext cx="2504661" cy="738664"/>
          </a:xfrm>
          <a:prstGeom prst="rect">
            <a:avLst/>
          </a:prstGeom>
          <a:solidFill>
            <a:schemeClr val="bg1"/>
          </a:solidFill>
        </p:spPr>
        <p:txBody>
          <a:bodyPr wrap="square">
            <a:spAutoFit/>
          </a:bodyPr>
          <a:lstStyle/>
          <a:p>
            <a:pPr algn="ctr"/>
            <a:r>
              <a:rPr lang="en-US" sz="1400" dirty="0">
                <a:latin typeface="Arial" panose="020B0604020202020204" pitchFamily="34" charset="0"/>
                <a:cs typeface="Arial" panose="020B0604020202020204" pitchFamily="34" charset="0"/>
              </a:rPr>
              <a:t>for the oil and gas, petrochemical and oil refining industries</a:t>
            </a:r>
            <a:endParaRPr lang="ru-KG" sz="1400" b="1" dirty="0">
              <a:solidFill>
                <a:srgbClr val="2D4A7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27328AF-2612-A70A-5341-B8CD70D11A5A}"/>
              </a:ext>
            </a:extLst>
          </p:cNvPr>
          <p:cNvSpPr txBox="1"/>
          <p:nvPr/>
        </p:nvSpPr>
        <p:spPr>
          <a:xfrm>
            <a:off x="4807551" y="3260506"/>
            <a:ext cx="2994991" cy="369332"/>
          </a:xfrm>
          <a:prstGeom prst="rect">
            <a:avLst/>
          </a:prstGeom>
          <a:solidFill>
            <a:schemeClr val="bg1"/>
          </a:solidFill>
        </p:spPr>
        <p:txBody>
          <a:bodyPr wrap="square">
            <a:spAutoFit/>
          </a:bodyPr>
          <a:lstStyle/>
          <a:p>
            <a:r>
              <a:rPr lang="en-US" b="1" dirty="0">
                <a:solidFill>
                  <a:srgbClr val="008991"/>
                </a:solidFill>
                <a:latin typeface="Arial" panose="020B0604020202020204" pitchFamily="34" charset="0"/>
                <a:cs typeface="Arial" panose="020B0604020202020204" pitchFamily="34" charset="0"/>
              </a:rPr>
              <a:t>Sector Skills Council</a:t>
            </a:r>
            <a:endParaRPr lang="ru-KG" b="1" dirty="0">
              <a:solidFill>
                <a:srgbClr val="00899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3E893F-FCDB-825A-16D6-82FE906BD8F8}"/>
              </a:ext>
            </a:extLst>
          </p:cNvPr>
          <p:cNvSpPr txBox="1"/>
          <p:nvPr/>
        </p:nvSpPr>
        <p:spPr>
          <a:xfrm>
            <a:off x="4807551" y="3599943"/>
            <a:ext cx="2504661" cy="307777"/>
          </a:xfrm>
          <a:prstGeom prst="rect">
            <a:avLst/>
          </a:prstGeom>
          <a:solidFill>
            <a:schemeClr val="bg1"/>
          </a:solidFill>
        </p:spPr>
        <p:txBody>
          <a:bodyPr wrap="square">
            <a:spAutoFit/>
          </a:bodyPr>
          <a:lstStyle/>
          <a:p>
            <a:pPr algn="ctr"/>
            <a:r>
              <a:rPr lang="en-US" sz="1400" dirty="0">
                <a:latin typeface="Arial" panose="020B0604020202020204" pitchFamily="34" charset="0"/>
                <a:cs typeface="Arial" panose="020B0604020202020204" pitchFamily="34" charset="0"/>
              </a:rPr>
              <a:t>for the energy sector</a:t>
            </a:r>
            <a:endParaRPr lang="ru-KG" sz="1400" b="1" dirty="0">
              <a:solidFill>
                <a:srgbClr val="2D4A7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189207A-CF6E-6113-1D53-A6C905FE6D90}"/>
              </a:ext>
            </a:extLst>
          </p:cNvPr>
          <p:cNvSpPr txBox="1"/>
          <p:nvPr/>
        </p:nvSpPr>
        <p:spPr>
          <a:xfrm>
            <a:off x="8188048" y="3240157"/>
            <a:ext cx="2994991" cy="369332"/>
          </a:xfrm>
          <a:prstGeom prst="rect">
            <a:avLst/>
          </a:prstGeom>
          <a:solidFill>
            <a:schemeClr val="bg1"/>
          </a:solidFill>
        </p:spPr>
        <p:txBody>
          <a:bodyPr wrap="square">
            <a:spAutoFit/>
          </a:bodyPr>
          <a:lstStyle/>
          <a:p>
            <a:r>
              <a:rPr lang="en-US" b="1" dirty="0">
                <a:solidFill>
                  <a:srgbClr val="6BA246"/>
                </a:solidFill>
                <a:latin typeface="Arial" panose="020B0604020202020204" pitchFamily="34" charset="0"/>
                <a:cs typeface="Arial" panose="020B0604020202020204" pitchFamily="34" charset="0"/>
              </a:rPr>
              <a:t>Sector Skills Council</a:t>
            </a:r>
            <a:endParaRPr lang="ru-KG" b="1" dirty="0">
              <a:solidFill>
                <a:srgbClr val="6BA246"/>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BEDB1E0-4AC4-9950-293A-0329A1490ABB}"/>
              </a:ext>
            </a:extLst>
          </p:cNvPr>
          <p:cNvSpPr txBox="1"/>
          <p:nvPr/>
        </p:nvSpPr>
        <p:spPr>
          <a:xfrm>
            <a:off x="8220636" y="3607818"/>
            <a:ext cx="2504661" cy="523220"/>
          </a:xfrm>
          <a:prstGeom prst="rect">
            <a:avLst/>
          </a:prstGeom>
          <a:solidFill>
            <a:schemeClr val="bg1"/>
          </a:solidFill>
        </p:spPr>
        <p:txBody>
          <a:bodyPr wrap="square">
            <a:spAutoFit/>
          </a:bodyPr>
          <a:lstStyle/>
          <a:p>
            <a:pPr algn="ctr"/>
            <a:r>
              <a:rPr lang="en-US" sz="1400" dirty="0">
                <a:latin typeface="Arial" panose="020B0604020202020204" pitchFamily="34" charset="0"/>
                <a:cs typeface="Arial" panose="020B0604020202020204" pitchFamily="34" charset="0"/>
              </a:rPr>
              <a:t>for renewable energy sources</a:t>
            </a:r>
            <a:endParaRPr lang="ru-KG" sz="1400" b="1" dirty="0">
              <a:solidFill>
                <a:srgbClr val="2D4A74"/>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7ABB269-0D12-1CB2-5458-9D2A2E37C86A}"/>
              </a:ext>
            </a:extLst>
          </p:cNvPr>
          <p:cNvSpPr txBox="1"/>
          <p:nvPr/>
        </p:nvSpPr>
        <p:spPr>
          <a:xfrm>
            <a:off x="1656522" y="4563327"/>
            <a:ext cx="2013078" cy="523220"/>
          </a:xfrm>
          <a:prstGeom prst="rect">
            <a:avLst/>
          </a:prstGeom>
          <a:solidFill>
            <a:schemeClr val="bg1"/>
          </a:solidFill>
        </p:spPr>
        <p:txBody>
          <a:bodyPr wrap="square">
            <a:spAutoFit/>
          </a:bodyPr>
          <a:lstStyle/>
          <a:p>
            <a:r>
              <a:rPr lang="en-US" sz="1400" b="1" dirty="0">
                <a:solidFill>
                  <a:srgbClr val="2D4A74"/>
                </a:solidFill>
                <a:latin typeface="Arial" panose="020B0604020202020204" pitchFamily="34" charset="0"/>
                <a:cs typeface="Arial" panose="020B0604020202020204" pitchFamily="34" charset="0"/>
              </a:rPr>
              <a:t>PLATFORM FOR DIALOGUE</a:t>
            </a:r>
            <a:endParaRPr lang="ru-KG" sz="1400" b="1" dirty="0">
              <a:solidFill>
                <a:srgbClr val="2D4A74"/>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023BF75-04A8-3EE1-6A7F-1B4FB3BFF1B2}"/>
              </a:ext>
            </a:extLst>
          </p:cNvPr>
          <p:cNvSpPr txBox="1"/>
          <p:nvPr/>
        </p:nvSpPr>
        <p:spPr>
          <a:xfrm>
            <a:off x="4387724" y="4730337"/>
            <a:ext cx="1834172" cy="400110"/>
          </a:xfrm>
          <a:prstGeom prst="rect">
            <a:avLst/>
          </a:prstGeom>
          <a:solidFill>
            <a:schemeClr val="bg1"/>
          </a:solidFill>
        </p:spPr>
        <p:txBody>
          <a:bodyPr wrap="square">
            <a:spAutoFit/>
          </a:bodyPr>
          <a:lstStyle/>
          <a:p>
            <a:r>
              <a:rPr lang="en-US" sz="1000" b="1" dirty="0">
                <a:solidFill>
                  <a:srgbClr val="2D4A74"/>
                </a:solidFill>
                <a:latin typeface="Arial" panose="020B0604020202020204" pitchFamily="34" charset="0"/>
                <a:cs typeface="Arial" panose="020B0604020202020204" pitchFamily="34" charset="0"/>
              </a:rPr>
              <a:t>CONSIDERATION OF INDUSTRY INTERESTS</a:t>
            </a:r>
            <a:endParaRPr lang="ru-KG" sz="1000" b="1" dirty="0">
              <a:solidFill>
                <a:srgbClr val="2D4A74"/>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C34C3C5-E377-5B2C-AB88-2D4D222400AA}"/>
              </a:ext>
            </a:extLst>
          </p:cNvPr>
          <p:cNvSpPr txBox="1"/>
          <p:nvPr/>
        </p:nvSpPr>
        <p:spPr>
          <a:xfrm>
            <a:off x="6952020" y="4737763"/>
            <a:ext cx="1834172" cy="553998"/>
          </a:xfrm>
          <a:prstGeom prst="rect">
            <a:avLst/>
          </a:prstGeom>
          <a:solidFill>
            <a:schemeClr val="bg1"/>
          </a:solidFill>
        </p:spPr>
        <p:txBody>
          <a:bodyPr wrap="square">
            <a:spAutoFit/>
          </a:bodyPr>
          <a:lstStyle/>
          <a:p>
            <a:r>
              <a:rPr lang="en-US" sz="1000" b="1" dirty="0">
                <a:solidFill>
                  <a:srgbClr val="2D4A74"/>
                </a:solidFill>
                <a:latin typeface="Arial" panose="020B0604020202020204" pitchFamily="34" charset="0"/>
                <a:cs typeface="Arial" panose="020B0604020202020204" pitchFamily="34" charset="0"/>
              </a:rPr>
              <a:t>DEVELOPMENT OF THE NATIONAL QUALIFICATIONS SYSTEM</a:t>
            </a:r>
            <a:endParaRPr lang="ru-KG" sz="1000" b="1" dirty="0">
              <a:solidFill>
                <a:srgbClr val="2D4A7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E3304F1-6B9B-B523-BF74-C612C67A0174}"/>
              </a:ext>
            </a:extLst>
          </p:cNvPr>
          <p:cNvSpPr txBox="1"/>
          <p:nvPr/>
        </p:nvSpPr>
        <p:spPr>
          <a:xfrm>
            <a:off x="9516315" y="4714797"/>
            <a:ext cx="2112467" cy="400110"/>
          </a:xfrm>
          <a:prstGeom prst="rect">
            <a:avLst/>
          </a:prstGeom>
          <a:solidFill>
            <a:schemeClr val="bg1"/>
          </a:solidFill>
        </p:spPr>
        <p:txBody>
          <a:bodyPr wrap="square">
            <a:spAutoFit/>
          </a:bodyPr>
          <a:lstStyle/>
          <a:p>
            <a:r>
              <a:rPr lang="en-US" sz="1000" b="1" dirty="0">
                <a:solidFill>
                  <a:srgbClr val="2D4A74"/>
                </a:solidFill>
                <a:latin typeface="Arial" panose="020B0604020202020204" pitchFamily="34" charset="0"/>
                <a:cs typeface="Arial" panose="020B0604020202020204" pitchFamily="34" charset="0"/>
              </a:rPr>
              <a:t>IMPROVING WORKFORCE QUALITY</a:t>
            </a:r>
            <a:endParaRPr lang="ru-KG" sz="1000" b="1" dirty="0">
              <a:solidFill>
                <a:srgbClr val="2D4A74"/>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7072114-6FF0-9F0C-6BDB-4FF589EB4695}"/>
              </a:ext>
            </a:extLst>
          </p:cNvPr>
          <p:cNvSpPr txBox="1"/>
          <p:nvPr/>
        </p:nvSpPr>
        <p:spPr>
          <a:xfrm>
            <a:off x="1605371" y="5086547"/>
            <a:ext cx="2013079" cy="553998"/>
          </a:xfrm>
          <a:prstGeom prst="rect">
            <a:avLst/>
          </a:prstGeom>
          <a:solidFill>
            <a:schemeClr val="bg1"/>
          </a:solidFill>
        </p:spPr>
        <p:txBody>
          <a:bodyPr wrap="square">
            <a:spAutoFit/>
          </a:bodyPr>
          <a:lstStyle/>
          <a:p>
            <a:pPr algn="ctr"/>
            <a:r>
              <a:rPr lang="en-US" sz="1000" dirty="0">
                <a:latin typeface="Arial" panose="020B0604020202020204" pitchFamily="34" charset="0"/>
                <a:cs typeface="Arial" panose="020B0604020202020204" pitchFamily="34" charset="0"/>
              </a:rPr>
              <a:t>between government bodies, businesses, trade unions and education providers</a:t>
            </a:r>
            <a:endParaRPr lang="ru-KG" sz="1000" b="1" dirty="0">
              <a:solidFill>
                <a:srgbClr val="2D4A74"/>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37B4F1E-B262-AF0F-64A9-150622CC86FD}"/>
              </a:ext>
            </a:extLst>
          </p:cNvPr>
          <p:cNvSpPr txBox="1"/>
          <p:nvPr/>
        </p:nvSpPr>
        <p:spPr>
          <a:xfrm>
            <a:off x="4411846" y="5119051"/>
            <a:ext cx="1641409" cy="400110"/>
          </a:xfrm>
          <a:prstGeom prst="rect">
            <a:avLst/>
          </a:prstGeom>
          <a:solidFill>
            <a:schemeClr val="bg1"/>
          </a:solidFill>
        </p:spPr>
        <p:txBody>
          <a:bodyPr wrap="square">
            <a:spAutoFit/>
          </a:bodyPr>
          <a:lstStyle/>
          <a:p>
            <a:pPr algn="ctr"/>
            <a:r>
              <a:rPr lang="en-US" sz="1000" dirty="0">
                <a:latin typeface="Arial" panose="020B0604020202020204" pitchFamily="34" charset="0"/>
                <a:cs typeface="Arial" panose="020B0604020202020204" pitchFamily="34" charset="0"/>
              </a:rPr>
              <a:t>and practical business needs</a:t>
            </a:r>
            <a:endParaRPr lang="ru-KG" sz="1000" b="1" dirty="0">
              <a:solidFill>
                <a:srgbClr val="2D4A7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3FB9873-0F6C-CC5D-56E3-C2E68779C9AF}"/>
              </a:ext>
            </a:extLst>
          </p:cNvPr>
          <p:cNvSpPr txBox="1"/>
          <p:nvPr/>
        </p:nvSpPr>
        <p:spPr>
          <a:xfrm>
            <a:off x="6891783" y="5271451"/>
            <a:ext cx="1641409" cy="246221"/>
          </a:xfrm>
          <a:prstGeom prst="rect">
            <a:avLst/>
          </a:prstGeom>
          <a:solidFill>
            <a:schemeClr val="bg1"/>
          </a:solidFill>
        </p:spPr>
        <p:txBody>
          <a:bodyPr wrap="square">
            <a:spAutoFit/>
          </a:bodyPr>
          <a:lstStyle/>
          <a:p>
            <a:pPr algn="ctr"/>
            <a:r>
              <a:rPr lang="en-US" sz="1000" dirty="0">
                <a:latin typeface="Arial" panose="020B0604020202020204" pitchFamily="34" charset="0"/>
                <a:cs typeface="Arial" panose="020B0604020202020204" pitchFamily="34" charset="0"/>
              </a:rPr>
              <a:t>and the </a:t>
            </a:r>
            <a:r>
              <a:rPr lang="en-US" sz="1000" dirty="0" err="1">
                <a:latin typeface="Arial" panose="020B0604020202020204" pitchFamily="34" charset="0"/>
                <a:cs typeface="Arial" panose="020B0604020202020204" pitchFamily="34" charset="0"/>
              </a:rPr>
              <a:t>labour</a:t>
            </a:r>
            <a:r>
              <a:rPr lang="en-US" sz="1000" dirty="0">
                <a:latin typeface="Arial" panose="020B0604020202020204" pitchFamily="34" charset="0"/>
                <a:cs typeface="Arial" panose="020B0604020202020204" pitchFamily="34" charset="0"/>
              </a:rPr>
              <a:t> market</a:t>
            </a:r>
            <a:endParaRPr lang="ru-KG" sz="1000" b="1" dirty="0">
              <a:solidFill>
                <a:srgbClr val="2D4A74"/>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600C1F3-30AA-A5C2-E909-774F6A1C8F99}"/>
              </a:ext>
            </a:extLst>
          </p:cNvPr>
          <p:cNvSpPr txBox="1"/>
          <p:nvPr/>
        </p:nvSpPr>
        <p:spPr>
          <a:xfrm>
            <a:off x="9555814" y="5148340"/>
            <a:ext cx="1641409" cy="400110"/>
          </a:xfrm>
          <a:prstGeom prst="rect">
            <a:avLst/>
          </a:prstGeom>
          <a:solidFill>
            <a:schemeClr val="bg1"/>
          </a:solidFill>
        </p:spPr>
        <p:txBody>
          <a:bodyPr wrap="square">
            <a:spAutoFit/>
          </a:bodyPr>
          <a:lstStyle/>
          <a:p>
            <a:pPr algn="ctr"/>
            <a:r>
              <a:rPr lang="en-US" sz="1000" dirty="0">
                <a:latin typeface="Arial" panose="020B0604020202020204" pitchFamily="34" charset="0"/>
                <a:cs typeface="Arial" panose="020B0604020202020204" pitchFamily="34" charset="0"/>
              </a:rPr>
              <a:t>and the competitiveness of the energy sector</a:t>
            </a:r>
            <a:endParaRPr lang="ru-KG" sz="1000" b="1" dirty="0">
              <a:solidFill>
                <a:srgbClr val="2D4A7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33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3C4DDD8-0005-ABEC-3FC7-E6CD2E7B214D}"/>
              </a:ext>
            </a:extLst>
          </p:cNvPr>
          <p:cNvPicPr>
            <a:picLocks noChangeAspect="1"/>
          </p:cNvPicPr>
          <p:nvPr/>
        </p:nvPicPr>
        <p:blipFill>
          <a:blip r:embed="rId2"/>
          <a:stretch>
            <a:fillRect/>
          </a:stretch>
        </p:blipFill>
        <p:spPr>
          <a:xfrm>
            <a:off x="1033462" y="690562"/>
            <a:ext cx="10125075" cy="5476875"/>
          </a:xfrm>
          <a:prstGeom prst="rect">
            <a:avLst/>
          </a:prstGeom>
        </p:spPr>
      </p:pic>
      <p:sp>
        <p:nvSpPr>
          <p:cNvPr id="2" name="TextBox 1">
            <a:extLst>
              <a:ext uri="{FF2B5EF4-FFF2-40B4-BE49-F238E27FC236}">
                <a16:creationId xmlns:a16="http://schemas.microsoft.com/office/drawing/2014/main" id="{EC3BB74C-4636-A2E6-F7B7-177800118497}"/>
              </a:ext>
            </a:extLst>
          </p:cNvPr>
          <p:cNvSpPr txBox="1"/>
          <p:nvPr/>
        </p:nvSpPr>
        <p:spPr>
          <a:xfrm>
            <a:off x="9737889" y="6486750"/>
            <a:ext cx="212893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№5</a:t>
            </a:r>
          </a:p>
        </p:txBody>
      </p:sp>
      <p:pic>
        <p:nvPicPr>
          <p:cNvPr id="4" name="Рисунок 3"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BFB19FF9-D9EA-9F04-E0E6-A071C9BFDE2F}"/>
              </a:ext>
            </a:extLst>
          </p:cNvPr>
          <p:cNvPicPr>
            <a:picLocks noChangeAspect="1"/>
          </p:cNvPicPr>
          <p:nvPr/>
        </p:nvPicPr>
        <p:blipFill>
          <a:blip r:embed="rId3">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6" name="TextBox 5">
            <a:extLst>
              <a:ext uri="{FF2B5EF4-FFF2-40B4-BE49-F238E27FC236}">
                <a16:creationId xmlns:a16="http://schemas.microsoft.com/office/drawing/2014/main" id="{5AE8C0C6-66A3-559D-4D94-D4DDCCADFB45}"/>
              </a:ext>
            </a:extLst>
          </p:cNvPr>
          <p:cNvSpPr txBox="1"/>
          <p:nvPr/>
        </p:nvSpPr>
        <p:spPr>
          <a:xfrm>
            <a:off x="1470990" y="807879"/>
            <a:ext cx="7719393" cy="646331"/>
          </a:xfrm>
          <a:prstGeom prst="rect">
            <a:avLst/>
          </a:prstGeom>
          <a:solidFill>
            <a:schemeClr val="bg1"/>
          </a:solidFill>
        </p:spPr>
        <p:txBody>
          <a:bodyPr wrap="square">
            <a:spAutoFit/>
          </a:bodyPr>
          <a:lstStyle/>
          <a:p>
            <a:r>
              <a:rPr lang="en-US" b="1" dirty="0">
                <a:solidFill>
                  <a:srgbClr val="4F7290"/>
                </a:solidFill>
                <a:latin typeface="Arial" panose="020B0604020202020204" pitchFamily="34" charset="0"/>
                <a:cs typeface="Arial" panose="020B0604020202020204" pitchFamily="34" charset="0"/>
              </a:rPr>
              <a:t>MINISTRY OF ENERGY OF THE REPUBLIC OF KAZAKHSTAN:</a:t>
            </a:r>
            <a:br>
              <a:rPr lang="en-US" b="1" dirty="0">
                <a:solidFill>
                  <a:srgbClr val="4F7290"/>
                </a:solidFill>
                <a:latin typeface="Arial" panose="020B0604020202020204" pitchFamily="34" charset="0"/>
                <a:cs typeface="Arial" panose="020B0604020202020204" pitchFamily="34" charset="0"/>
              </a:rPr>
            </a:br>
            <a:r>
              <a:rPr lang="en-US" b="1" dirty="0">
                <a:solidFill>
                  <a:srgbClr val="4F7290"/>
                </a:solidFill>
                <a:latin typeface="Arial" panose="020B0604020202020204" pitchFamily="34" charset="0"/>
                <a:cs typeface="Arial" panose="020B0604020202020204" pitchFamily="34" charset="0"/>
              </a:rPr>
              <a:t>LEADER OF THE NATIONAL QUALIFICATIONS SYSTEM 2025</a:t>
            </a:r>
            <a:endParaRPr lang="ru-KG" b="1" dirty="0">
              <a:solidFill>
                <a:srgbClr val="4F729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73C58E5-CD5E-C81B-C3C2-C428EE3ACB31}"/>
              </a:ext>
            </a:extLst>
          </p:cNvPr>
          <p:cNvSpPr txBox="1"/>
          <p:nvPr/>
        </p:nvSpPr>
        <p:spPr>
          <a:xfrm>
            <a:off x="7865166" y="2879899"/>
            <a:ext cx="2120348" cy="246221"/>
          </a:xfrm>
          <a:prstGeom prst="rect">
            <a:avLst/>
          </a:prstGeom>
          <a:solidFill>
            <a:srgbClr val="008991"/>
          </a:solid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PLAN IMPLEMENTATION RATE</a:t>
            </a:r>
            <a:endParaRPr lang="ru-KG" sz="10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B16102-4A4F-8EAE-5EB5-AC7349BFEAE7}"/>
              </a:ext>
            </a:extLst>
          </p:cNvPr>
          <p:cNvSpPr txBox="1"/>
          <p:nvPr/>
        </p:nvSpPr>
        <p:spPr>
          <a:xfrm>
            <a:off x="6612833" y="3305090"/>
            <a:ext cx="3982280" cy="430887"/>
          </a:xfrm>
          <a:prstGeom prst="rect">
            <a:avLst/>
          </a:prstGeom>
          <a:solidFill>
            <a:srgbClr val="EDF7F9"/>
          </a:solidFill>
        </p:spPr>
        <p:txBody>
          <a:bodyPr wrap="square">
            <a:spAutoFit/>
          </a:bodyPr>
          <a:lstStyle/>
          <a:p>
            <a:pPr algn="ctr"/>
            <a:r>
              <a:rPr lang="en-US" sz="1100" b="1" dirty="0">
                <a:solidFill>
                  <a:schemeClr val="tx1">
                    <a:lumMod val="65000"/>
                    <a:lumOff val="35000"/>
                  </a:schemeClr>
                </a:solidFill>
                <a:latin typeface="Arial" panose="020B0604020202020204" pitchFamily="34" charset="0"/>
                <a:cs typeface="Arial" panose="020B0604020202020204" pitchFamily="34" charset="0"/>
              </a:rPr>
              <a:t>A record level of implementation of objectives within the framework of the National Qualifications System</a:t>
            </a:r>
            <a:endParaRPr lang="ru-KG" sz="11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5AEC524-3BF8-A870-459E-89ACE89A1D85}"/>
              </a:ext>
            </a:extLst>
          </p:cNvPr>
          <p:cNvSpPr txBox="1"/>
          <p:nvPr/>
        </p:nvSpPr>
        <p:spPr>
          <a:xfrm>
            <a:off x="4439476" y="3899461"/>
            <a:ext cx="3982280" cy="338554"/>
          </a:xfrm>
          <a:prstGeom prst="rect">
            <a:avLst/>
          </a:prstGeom>
          <a:solidFill>
            <a:srgbClr val="EDF7F9"/>
          </a:solidFill>
        </p:spPr>
        <p:txBody>
          <a:bodyPr wrap="square">
            <a:spAutoFit/>
          </a:bodyPr>
          <a:lstStyle/>
          <a:p>
            <a:pPr algn="ctr"/>
            <a:r>
              <a:rPr lang="en-US" sz="1600" b="1" dirty="0">
                <a:solidFill>
                  <a:srgbClr val="4F7290"/>
                </a:solidFill>
                <a:latin typeface="Arial" panose="020B0604020202020204" pitchFamily="34" charset="0"/>
                <a:cs typeface="Arial" panose="020B0604020202020204" pitchFamily="34" charset="0"/>
              </a:rPr>
              <a:t>Results in figures</a:t>
            </a:r>
            <a:endParaRPr lang="ru-KG" sz="1600" b="1" dirty="0">
              <a:solidFill>
                <a:srgbClr val="4F729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E2A047D-0F6D-9040-DAC4-BB39F1702FE0}"/>
              </a:ext>
            </a:extLst>
          </p:cNvPr>
          <p:cNvSpPr txBox="1"/>
          <p:nvPr/>
        </p:nvSpPr>
        <p:spPr>
          <a:xfrm>
            <a:off x="7063406" y="4211095"/>
            <a:ext cx="3982280" cy="430887"/>
          </a:xfrm>
          <a:prstGeom prst="rect">
            <a:avLst/>
          </a:prstGeom>
          <a:solidFill>
            <a:srgbClr val="EDF7F9"/>
          </a:solidFill>
        </p:spPr>
        <p:txBody>
          <a:bodyPr wrap="square">
            <a:spAutoFit/>
          </a:bodyPr>
          <a:lstStyle/>
          <a:p>
            <a:r>
              <a:rPr lang="en-US" sz="1100" b="1" dirty="0">
                <a:solidFill>
                  <a:srgbClr val="4F7290"/>
                </a:solidFill>
                <a:latin typeface="Arial" panose="020B0604020202020204" pitchFamily="34" charset="0"/>
                <a:cs typeface="Arial" panose="020B0604020202020204" pitchFamily="34" charset="0"/>
              </a:rPr>
              <a:t>Full accessibility through the “Adilet” Legal Information System</a:t>
            </a:r>
            <a:endParaRPr lang="ru-KG" sz="1100" b="1" dirty="0">
              <a:solidFill>
                <a:srgbClr val="4F729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F2218D-E6CA-8245-A63F-486A1C5BC926}"/>
              </a:ext>
            </a:extLst>
          </p:cNvPr>
          <p:cNvSpPr txBox="1"/>
          <p:nvPr/>
        </p:nvSpPr>
        <p:spPr>
          <a:xfrm>
            <a:off x="7109788" y="4723453"/>
            <a:ext cx="3723864" cy="415498"/>
          </a:xfrm>
          <a:prstGeom prst="rect">
            <a:avLst/>
          </a:prstGeom>
          <a:solidFill>
            <a:srgbClr val="EDF7F9"/>
          </a:solidFill>
        </p:spPr>
        <p:txBody>
          <a:bodyPr wrap="square">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rPr>
              <a:t>All approved standards have been officially published and are openly accessible for industry use.</a:t>
            </a:r>
            <a:endParaRPr lang="ru-KG"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782DF49-0F4A-AADF-A8ED-F87CCD0B4DF6}"/>
              </a:ext>
            </a:extLst>
          </p:cNvPr>
          <p:cNvSpPr txBox="1"/>
          <p:nvPr/>
        </p:nvSpPr>
        <p:spPr>
          <a:xfrm>
            <a:off x="7063406" y="5299769"/>
            <a:ext cx="3982280" cy="261610"/>
          </a:xfrm>
          <a:prstGeom prst="rect">
            <a:avLst/>
          </a:prstGeom>
          <a:solidFill>
            <a:srgbClr val="EDF7F9"/>
          </a:solidFill>
        </p:spPr>
        <p:txBody>
          <a:bodyPr wrap="square">
            <a:spAutoFit/>
          </a:bodyPr>
          <a:lstStyle/>
          <a:p>
            <a:r>
              <a:rPr lang="en-US" sz="1100" b="1" dirty="0">
                <a:solidFill>
                  <a:srgbClr val="4F7290"/>
                </a:solidFill>
                <a:latin typeface="Arial" panose="020B0604020202020204" pitchFamily="34" charset="0"/>
                <a:cs typeface="Arial" panose="020B0604020202020204" pitchFamily="34" charset="0"/>
              </a:rPr>
              <a:t>Intensive expert work</a:t>
            </a:r>
            <a:endParaRPr lang="ru-KG" sz="1100" b="1" dirty="0">
              <a:solidFill>
                <a:srgbClr val="4F729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F48F312-BAC7-0745-3D75-501B51BC6FB1}"/>
              </a:ext>
            </a:extLst>
          </p:cNvPr>
          <p:cNvSpPr txBox="1"/>
          <p:nvPr/>
        </p:nvSpPr>
        <p:spPr>
          <a:xfrm>
            <a:off x="7063406" y="5521106"/>
            <a:ext cx="3637724" cy="430887"/>
          </a:xfrm>
          <a:prstGeom prst="rect">
            <a:avLst/>
          </a:prstGeom>
          <a:solidFill>
            <a:srgbClr val="EDF7F9"/>
          </a:solidFill>
        </p:spPr>
        <p:txBody>
          <a:bodyPr wrap="square">
            <a:spAutoFit/>
          </a:bodyPr>
          <a:lstStyle/>
          <a:p>
            <a:r>
              <a:rPr lang="en-US" sz="1050" dirty="0">
                <a:solidFill>
                  <a:schemeClr val="tx1">
                    <a:lumMod val="65000"/>
                    <a:lumOff val="35000"/>
                  </a:schemeClr>
                </a:solidFill>
                <a:latin typeface="Arial" panose="020B0604020202020204" pitchFamily="34" charset="0"/>
                <a:cs typeface="Arial" panose="020B0604020202020204" pitchFamily="34" charset="0"/>
              </a:rPr>
              <a:t>During the year, 48 draft standards underwent comprehensive expert review and refinement.</a:t>
            </a:r>
            <a:endParaRPr lang="ru-KG"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3B6E88C-410D-8780-94D9-B336A271C018}"/>
              </a:ext>
            </a:extLst>
          </p:cNvPr>
          <p:cNvSpPr txBox="1"/>
          <p:nvPr/>
        </p:nvSpPr>
        <p:spPr>
          <a:xfrm>
            <a:off x="2315817" y="5705772"/>
            <a:ext cx="1096619" cy="461665"/>
          </a:xfrm>
          <a:prstGeom prst="rect">
            <a:avLst/>
          </a:prstGeom>
          <a:solidFill>
            <a:srgbClr val="EDF7F9"/>
          </a:solidFill>
        </p:spPr>
        <p:txBody>
          <a:bodyPr wrap="square">
            <a:spAutoFit/>
          </a:bodyPr>
          <a:lstStyle/>
          <a:p>
            <a:pPr algn="ctr"/>
            <a:r>
              <a:rPr lang="en-US" sz="1200" dirty="0">
                <a:latin typeface="Arial" panose="020B0604020202020204" pitchFamily="34" charset="0"/>
                <a:cs typeface="Arial" panose="020B0604020202020204" pitchFamily="34" charset="0"/>
              </a:rPr>
              <a:t>Planned for 2025</a:t>
            </a:r>
            <a:endParaRPr lang="ru-KG"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7741D99-16E5-9FD3-E2D8-455B2DADA57E}"/>
              </a:ext>
            </a:extLst>
          </p:cNvPr>
          <p:cNvSpPr txBox="1"/>
          <p:nvPr/>
        </p:nvSpPr>
        <p:spPr>
          <a:xfrm>
            <a:off x="3978964" y="5721160"/>
            <a:ext cx="1096619" cy="461665"/>
          </a:xfrm>
          <a:prstGeom prst="rect">
            <a:avLst/>
          </a:prstGeom>
          <a:solidFill>
            <a:srgbClr val="EDF7F9"/>
          </a:solidFill>
        </p:spPr>
        <p:txBody>
          <a:bodyPr wrap="square">
            <a:spAutoFit/>
          </a:bodyPr>
          <a:lstStyle/>
          <a:p>
            <a:pPr algn="ctr"/>
            <a:r>
              <a:rPr lang="en-US" sz="1200" dirty="0">
                <a:latin typeface="Arial" panose="020B0604020202020204" pitchFamily="34" charset="0"/>
                <a:cs typeface="Arial" panose="020B0604020202020204" pitchFamily="34" charset="0"/>
              </a:rPr>
              <a:t>Actual (approved)</a:t>
            </a:r>
            <a:endParaRPr lang="ru-KG"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06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28B2A1-885A-DF57-5D55-284F75975A8A}"/>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BEF158-8D2B-2628-3E9B-E2B2F00ADD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5EECF2-CFBA-41B4-2C29-8521429C6E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6AF2468-7D77-68FA-2F21-CC05A202F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B31CAD-1451-C43D-CB4E-4725030A058F}"/>
              </a:ext>
            </a:extLst>
          </p:cNvPr>
          <p:cNvSpPr>
            <a:spLocks noGrp="1"/>
          </p:cNvSpPr>
          <p:nvPr>
            <p:ph type="title"/>
          </p:nvPr>
        </p:nvSpPr>
        <p:spPr>
          <a:xfrm>
            <a:off x="838442" y="639002"/>
            <a:ext cx="8854477" cy="4788561"/>
          </a:xfrm>
        </p:spPr>
        <p:txBody>
          <a:bodyPr vert="horz" lIns="91440" tIns="45720" rIns="91440" bIns="45720" rtlCol="0" anchor="t">
            <a:noAutofit/>
          </a:bodyPr>
          <a:lstStyle/>
          <a:p>
            <a:pPr>
              <a:lnSpc>
                <a:spcPct val="90000"/>
              </a:lnSpc>
            </a:pPr>
            <a:r>
              <a:rPr lang="ru-RU" sz="1600" b="1" cap="none" dirty="0">
                <a:latin typeface="Arial" panose="020B0604020202020204" pitchFamily="34" charset="0"/>
                <a:cs typeface="Arial" panose="020B0604020202020204" pitchFamily="34" charset="0"/>
              </a:rPr>
              <a:t>2023 </a:t>
            </a:r>
            <a:b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cap="none" dirty="0">
                <a:latin typeface="Arial" panose="020B0604020202020204" pitchFamily="34" charset="0"/>
                <a:cs typeface="Arial" panose="020B0604020202020204" pitchFamily="34" charset="0"/>
              </a:rPr>
              <a:t>Composition of the Sector Skills Council for Professional Qualifications (SSCPQ) — 44 members</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Election of the Chairperson of the SSCPQ (oil and gas sector)</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Submission of the Regulations on the SSCPQ (oil and gas sector) for consideration</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The minutes specify the following subgroups: Upstream, Petrochemicals, Downstream</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Discussion of three Sectoral Qualifications Frameworks (SQFs)</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Another association officially submits an application to join the SSCPQ (oil and gas sector)</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Approval of the Regulations on the SSCPQ (oil and gas sector)</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Approval of three SQFs across three areas</a:t>
            </a: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Approval of 41 Occupational Standards (OSs) across three areas</a:t>
            </a:r>
            <a:br>
              <a:rPr lang="ru-RU" sz="1600" cap="none" dirty="0">
                <a:latin typeface="Arial" panose="020B0604020202020204" pitchFamily="34" charset="0"/>
                <a:cs typeface="Arial" panose="020B0604020202020204" pitchFamily="34" charset="0"/>
              </a:rPr>
            </a:br>
            <a:b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b="1" cap="none" dirty="0">
                <a:latin typeface="Arial" panose="020B0604020202020204" pitchFamily="34" charset="0"/>
                <a:cs typeface="Arial" panose="020B0604020202020204" pitchFamily="34" charset="0"/>
              </a:rPr>
              <a:t>2024  </a:t>
            </a:r>
            <a:r>
              <a:rPr lang="ru-RU" sz="1600" cap="none" dirty="0">
                <a:latin typeface="Arial" panose="020B0604020202020204" pitchFamily="34" charset="0"/>
                <a:cs typeface="Arial" panose="020B0604020202020204" pitchFamily="34" charset="0"/>
              </a:rPr>
              <a:t>(</a:t>
            </a:r>
            <a:r>
              <a:rPr lang="en-US" sz="1600" cap="none" dirty="0">
                <a:latin typeface="Arial" panose="020B0604020202020204" pitchFamily="34" charset="0"/>
                <a:cs typeface="Arial" panose="020B0604020202020204" pitchFamily="34" charset="0"/>
              </a:rPr>
              <a:t>Composition of the SSCPQ - 45 members; Working Groups - 61 members</a:t>
            </a:r>
            <a:r>
              <a:rPr lang="ru-RU" sz="1600" cap="none" dirty="0">
                <a:latin typeface="Arial" panose="020B0604020202020204" pitchFamily="34" charset="0"/>
                <a:cs typeface="Arial" panose="020B0604020202020204" pitchFamily="34" charset="0"/>
              </a:rPr>
              <a:t>)</a:t>
            </a:r>
            <a:br>
              <a:rPr lang="ru-RU" sz="1600" cap="none" dirty="0">
                <a:latin typeface="Arial" panose="020B0604020202020204" pitchFamily="34" charset="0"/>
                <a:cs typeface="Arial" panose="020B0604020202020204" pitchFamily="34" charset="0"/>
              </a:rPr>
            </a:br>
            <a:r>
              <a:rPr lang="ru-RU" sz="1600" cap="none" dirty="0">
                <a:latin typeface="Arial" panose="020B0604020202020204" pitchFamily="34" charset="0"/>
                <a:cs typeface="Arial" panose="020B0604020202020204" pitchFamily="34" charset="0"/>
              </a:rPr>
              <a:t>-</a:t>
            </a:r>
            <a:r>
              <a:rPr lang="en-US" sz="1600" cap="none" dirty="0">
                <a:latin typeface="Arial" panose="020B0604020202020204" pitchFamily="34" charset="0"/>
                <a:cs typeface="Arial" panose="020B0604020202020204" pitchFamily="34" charset="0"/>
              </a:rPr>
              <a:t>The Ministry of Energy of the Republic of Kazakhstan approves the Action Plan for the updating and/or development of Occupational Standards for 2024, with the allocation of responsibilities among the relevant departments of government bodies</a:t>
            </a:r>
            <a:br>
              <a:rPr lang="ru-RU" sz="1600" cap="none" dirty="0">
                <a:latin typeface="Arial" panose="020B0604020202020204" pitchFamily="34" charset="0"/>
                <a:cs typeface="Arial" panose="020B0604020202020204" pitchFamily="34" charset="0"/>
              </a:rPr>
            </a:br>
            <a:r>
              <a:rPr lang="ru-RU" sz="1600" cap="none" dirty="0">
                <a:latin typeface="Arial" panose="020B0604020202020204" pitchFamily="34" charset="0"/>
                <a:cs typeface="Arial" panose="020B0604020202020204" pitchFamily="34" charset="0"/>
              </a:rPr>
              <a:t>-</a:t>
            </a:r>
            <a:r>
              <a:rPr lang="en-US" sz="1600" cap="none" dirty="0">
                <a:latin typeface="Arial" panose="020B0604020202020204" pitchFamily="34" charset="0"/>
                <a:cs typeface="Arial" panose="020B0604020202020204" pitchFamily="34" charset="0"/>
              </a:rPr>
              <a:t>The SSCPQ (oil and gas sector) instructs government bodies to send letters to oil and gas enterprises regarding the establishment of Working Groups (or SSC sector groups) for the development of Sectoral Qualifications Frameworks (SQFs) and Occupational Standards (OSs)</a:t>
            </a:r>
            <a:br>
              <a:rPr lang="ru-RU" sz="1600" cap="none" dirty="0">
                <a:latin typeface="Arial" panose="020B0604020202020204" pitchFamily="34" charset="0"/>
                <a:cs typeface="Arial" panose="020B0604020202020204" pitchFamily="34" charset="0"/>
              </a:rPr>
            </a:br>
            <a:r>
              <a:rPr lang="ru-RU" sz="1600" cap="none" dirty="0">
                <a:latin typeface="Arial" panose="020B0604020202020204" pitchFamily="34" charset="0"/>
                <a:cs typeface="Arial" panose="020B0604020202020204" pitchFamily="34" charset="0"/>
              </a:rPr>
              <a:t>-</a:t>
            </a:r>
            <a:r>
              <a:rPr lang="en-US" sz="1600" cap="none" dirty="0">
                <a:latin typeface="Arial" panose="020B0604020202020204" pitchFamily="34" charset="0"/>
                <a:cs typeface="Arial" panose="020B0604020202020204" pitchFamily="34" charset="0"/>
              </a:rPr>
              <a:t> Approval of the 2024 work plan of the SSCPQ (oil and gas sector)</a:t>
            </a:r>
            <a:br>
              <a:rPr lang="ru-RU" sz="1600" cap="none" dirty="0">
                <a:latin typeface="Arial" panose="020B0604020202020204" pitchFamily="34" charset="0"/>
                <a:cs typeface="Arial" panose="020B0604020202020204" pitchFamily="34" charset="0"/>
              </a:rPr>
            </a:br>
            <a:r>
              <a:rPr lang="ru-RU" sz="1600" cap="none" dirty="0">
                <a:latin typeface="Arial" panose="020B0604020202020204" pitchFamily="34" charset="0"/>
                <a:cs typeface="Arial" panose="020B0604020202020204" pitchFamily="34" charset="0"/>
              </a:rPr>
              <a:t>-</a:t>
            </a:r>
            <a:r>
              <a:rPr lang="en-US" sz="1600" cap="none" dirty="0">
                <a:latin typeface="Arial" panose="020B0604020202020204" pitchFamily="34" charset="0"/>
                <a:cs typeface="Arial" panose="020B0604020202020204" pitchFamily="34" charset="0"/>
              </a:rPr>
              <a:t> All relevant specialized organizations</a:t>
            </a:r>
            <a:r>
              <a:rPr lang="ru-RU" sz="1600" cap="none" dirty="0">
                <a:latin typeface="Arial" panose="020B0604020202020204" pitchFamily="34" charset="0"/>
                <a:cs typeface="Arial" panose="020B0604020202020204" pitchFamily="34" charset="0"/>
              </a:rPr>
              <a:t> </a:t>
            </a:r>
            <a:r>
              <a:rPr lang="en-US" sz="1600" cap="none" dirty="0">
                <a:latin typeface="Arial" panose="020B0604020202020204" pitchFamily="34" charset="0"/>
                <a:cs typeface="Arial" panose="020B0604020202020204" pitchFamily="34" charset="0"/>
              </a:rPr>
              <a:t>are recommended, when initiating Occupational Standards (OSs) or Sectoral Qualifications Frameworks (SQFs), to propose amendments to the plan and to carry out the development (updating) of OSs and SQFs using their own resources</a:t>
            </a:r>
            <a:br>
              <a:rPr lang="ru-RU"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The Ministry of Energy has been tasked with organizing training for members of the Working Groups and the SSCPQ throughout the year</a:t>
            </a:r>
            <a:br>
              <a:rPr lang="ru-RU" sz="1600" cap="none" dirty="0">
                <a:latin typeface="Arial" panose="020B0604020202020204" pitchFamily="34" charset="0"/>
                <a:cs typeface="Arial" panose="020B0604020202020204" pitchFamily="34" charset="0"/>
              </a:rPr>
            </a:br>
            <a:b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6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1600" cap="none" dirty="0">
                <a:latin typeface="Arial" panose="020B0604020202020204" pitchFamily="34" charset="0"/>
                <a:cs typeface="Arial" panose="020B0604020202020204" pitchFamily="34" charset="0"/>
              </a:rPr>
            </a:br>
            <a:br>
              <a:rPr lang="en-US" sz="1600" cap="none" dirty="0">
                <a:latin typeface="Arial" panose="020B0604020202020204" pitchFamily="34" charset="0"/>
                <a:cs typeface="Arial" panose="020B0604020202020204" pitchFamily="34" charset="0"/>
              </a:rPr>
            </a:br>
            <a:r>
              <a:rPr lang="en-US" sz="1600" cap="none"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F5A2BD98-66FD-7489-D0FE-F57B2E3B12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B88FBA-7AB5-7891-7323-AEFC865FD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Рисунок 2"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8E64C0C3-BF2A-7776-372F-BCAE58E6AB0B}"/>
              </a:ext>
            </a:extLst>
          </p:cNvPr>
          <p:cNvPicPr>
            <a:picLocks noChangeAspect="1"/>
          </p:cNvPicPr>
          <p:nvPr/>
        </p:nvPicPr>
        <p:blipFill>
          <a:blip r:embed="rId3">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5" name="TextBox 4">
            <a:extLst>
              <a:ext uri="{FF2B5EF4-FFF2-40B4-BE49-F238E27FC236}">
                <a16:creationId xmlns:a16="http://schemas.microsoft.com/office/drawing/2014/main" id="{B57A22B5-B02E-A42A-D38A-629B93BDA19D}"/>
              </a:ext>
            </a:extLst>
          </p:cNvPr>
          <p:cNvSpPr txBox="1"/>
          <p:nvPr/>
        </p:nvSpPr>
        <p:spPr>
          <a:xfrm>
            <a:off x="9737889" y="6486750"/>
            <a:ext cx="2128936" cy="276999"/>
          </a:xfrm>
          <a:prstGeom prst="rect">
            <a:avLst/>
          </a:prstGeom>
          <a:noFill/>
        </p:spPr>
        <p:txBody>
          <a:bodyPr wrap="square">
            <a:spAutoFit/>
          </a:bodyPr>
          <a:lstStyle/>
          <a:p>
            <a:pPr algn="ctr"/>
            <a:r>
              <a:rPr lang="ru-RU" sz="1200" b="1" kern="0" dirty="0">
                <a:solidFill>
                  <a:srgbClr val="002060"/>
                </a:solidFill>
                <a:latin typeface="Arial" panose="020B0604020202020204" pitchFamily="34" charset="0"/>
                <a:cs typeface="Arial" panose="020B0604020202020204" pitchFamily="34" charset="0"/>
              </a:rPr>
              <a:t>Слайд №6</a:t>
            </a:r>
          </a:p>
        </p:txBody>
      </p:sp>
      <p:sp>
        <p:nvSpPr>
          <p:cNvPr id="7" name="TextBox 6">
            <a:extLst>
              <a:ext uri="{FF2B5EF4-FFF2-40B4-BE49-F238E27FC236}">
                <a16:creationId xmlns:a16="http://schemas.microsoft.com/office/drawing/2014/main" id="{AF6CA6EE-90D0-744B-19A0-28AC3E60E30A}"/>
              </a:ext>
            </a:extLst>
          </p:cNvPr>
          <p:cNvSpPr txBox="1"/>
          <p:nvPr/>
        </p:nvSpPr>
        <p:spPr>
          <a:xfrm>
            <a:off x="2188021" y="219089"/>
            <a:ext cx="8069162" cy="369332"/>
          </a:xfrm>
          <a:prstGeom prst="rect">
            <a:avLst/>
          </a:prstGeom>
          <a:noFill/>
        </p:spPr>
        <p:txBody>
          <a:bodyPr wrap="square">
            <a:spAutoFit/>
          </a:bodyPr>
          <a:lstStyle/>
          <a:p>
            <a:r>
              <a:rPr lang="en-US" sz="1800" b="1" dirty="0">
                <a:solidFill>
                  <a:srgbClr val="7030A0"/>
                </a:solidFill>
                <a:latin typeface="Arial" panose="020B0604020202020204" pitchFamily="34" charset="0"/>
                <a:cs typeface="Arial" panose="020B0604020202020204" pitchFamily="34" charset="0"/>
              </a:rPr>
              <a:t>ABOUT THE SECTOR SKILLS COUNCIL IN THE ENERGY SECTOR</a:t>
            </a:r>
            <a:endParaRPr lang="ru-KZ" dirty="0"/>
          </a:p>
        </p:txBody>
      </p:sp>
    </p:spTree>
    <p:extLst>
      <p:ext uri="{BB962C8B-B14F-4D97-AF65-F5344CB8AC3E}">
        <p14:creationId xmlns:p14="http://schemas.microsoft.com/office/powerpoint/2010/main" val="410741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4F2A2C-92B6-CFF0-AE66-9782258FB8D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D05659E-D550-CFCA-163B-F5804071BA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6817C8-2EED-CCDC-1603-7C2EB7A744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5ECA8DF-13C2-4E9E-2D34-ACBCAAB6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DA234D-585D-A019-6AD5-ECB74226470F}"/>
              </a:ext>
            </a:extLst>
          </p:cNvPr>
          <p:cNvSpPr>
            <a:spLocks noGrp="1"/>
          </p:cNvSpPr>
          <p:nvPr>
            <p:ph type="title"/>
          </p:nvPr>
        </p:nvSpPr>
        <p:spPr>
          <a:xfrm>
            <a:off x="800100" y="816941"/>
            <a:ext cx="10493211" cy="5393792"/>
          </a:xfrm>
        </p:spPr>
        <p:txBody>
          <a:bodyPr vert="horz" lIns="91440" tIns="45720" rIns="91440" bIns="45720" rtlCol="0" anchor="t">
            <a:noAutofit/>
          </a:bodyPr>
          <a:lstStyle/>
          <a:p>
            <a:pPr>
              <a:lnSpc>
                <a:spcPct val="90000"/>
              </a:lnSpc>
            </a:pPr>
            <a:r>
              <a:rPr lang="ru-RU" sz="1400" b="1" cap="none" dirty="0">
                <a:latin typeface="Arial" panose="020B0604020202020204" pitchFamily="34" charset="0"/>
                <a:cs typeface="Arial" panose="020B0604020202020204" pitchFamily="34" charset="0"/>
              </a:rPr>
              <a:t>2024 </a:t>
            </a:r>
            <a:br>
              <a:rPr lang="ru-RU" sz="14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The Ministry of Energy of the Republic of Kazakhstan approves the Action Plan for the updating and/or development of Occupational Standards (OSs) for 2024, with the allocation of responsibilities among the relevant departments of government bodies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 The SSCPQ (oil and gas sector) instructs government bodies to send letters to oil and gas enterprises regarding the establishment of Working Groups (WGs) (or SSC sector groups) for the development of Sectoral Qualifications Frameworks (SQFs) and Occupational Standards (OSs)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 Approval of the 2024 work plan of the SSCPQ (oil and gas sector)</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 All relevant specialized organizations are recommended, when initiating Occupational Standards (OSs) or Sectoral Qualifications Frameworks (SQFs), to propose amendments to the plan and to carry out the development (updating) of OSs and SQFs using their own resources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 The Ministry of Energy has been tasked with organizing training for members of the Working Groups (WGs) and the SSCPQ throughout the year</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Three Working Groups of the SSCPQ are established</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The Sectoral Qualifications Framework (SQF) is submitted for approval to the Sectoral Council for Qualifications under the Ministry of Energy of the Republic of Kazakhstan</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A Roadmap for the transition from qualification directories to Occupational Standards (OSs) is discussed</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A proposal is being prepared for assigning National Classification of Occupations (NCO) code 61 to occupational titles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Representatives of the National Body for Professional Qualifications are invited to all meetings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Complex correspondence is conducted with the Centre for </a:t>
            </a:r>
            <a:r>
              <a:rPr lang="en-US" sz="1400" cap="none" dirty="0" err="1">
                <a:latin typeface="Arial" panose="020B0604020202020204" pitchFamily="34" charset="0"/>
                <a:cs typeface="Arial" panose="020B0604020202020204" pitchFamily="34" charset="0"/>
              </a:rPr>
              <a:t>Labour</a:t>
            </a:r>
            <a:r>
              <a:rPr lang="en-US" sz="1400" cap="none" dirty="0">
                <a:latin typeface="Arial" panose="020B0604020202020204" pitchFamily="34" charset="0"/>
                <a:cs typeface="Arial" panose="020B0604020202020204" pitchFamily="34" charset="0"/>
              </a:rPr>
              <a:t> Resources Development and the Ministry of </a:t>
            </a:r>
            <a:r>
              <a:rPr lang="en-US" sz="1400" cap="none" dirty="0" err="1">
                <a:latin typeface="Arial" panose="020B0604020202020204" pitchFamily="34" charset="0"/>
                <a:cs typeface="Arial" panose="020B0604020202020204" pitchFamily="34" charset="0"/>
              </a:rPr>
              <a:t>Labour</a:t>
            </a:r>
            <a:r>
              <a:rPr lang="en-US" sz="1400" cap="none" dirty="0">
                <a:latin typeface="Arial" panose="020B0604020202020204" pitchFamily="34" charset="0"/>
                <a:cs typeface="Arial" panose="020B0604020202020204" pitchFamily="34" charset="0"/>
              </a:rPr>
              <a:t> and Social Protection of the Population of the Republic of Kazakhstan regarding comments on Occupational Standards (OSs), including explanatory remarks and justifications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Sectoral Qualifications Frameworks (SQFs) are approved with updated data and functional maps of qualifications (FMQs), </a:t>
            </a:r>
            <a:r>
              <a:rPr lang="en-US" sz="1400" cap="none" dirty="0" err="1">
                <a:latin typeface="Arial" panose="020B0604020202020204" pitchFamily="34" charset="0"/>
                <a:cs typeface="Arial" panose="020B0604020202020204" pitchFamily="34" charset="0"/>
              </a:rPr>
              <a:t>etc</a:t>
            </a:r>
            <a:r>
              <a:rPr lang="ru-RU" sz="1400" cap="none" dirty="0">
                <a:latin typeface="Arial" panose="020B0604020202020204" pitchFamily="34" charset="0"/>
                <a:cs typeface="Arial" panose="020B0604020202020204" pitchFamily="34" charset="0"/>
              </a:rPr>
              <a:t>. </a:t>
            </a:r>
            <a:br>
              <a:rPr lang="ru-RU" sz="14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4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The first attempt is made to conduct a survey among companies on the analysis and assessment of the use of occupations from qualification directories and Occupational Standards (OSs)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Amendments are introduced to the composition of the SSCPQ</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Occupations from the Atlas of New Professions are reviewed</a:t>
            </a:r>
            <a:br>
              <a:rPr lang="ru-RU" sz="14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40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Occupational Standards (OSs) are being coordinated</a:t>
            </a:r>
            <a:br>
              <a:rPr lang="en-US" sz="1400" cap="none" dirty="0">
                <a:latin typeface="Arial" panose="020B0604020202020204" pitchFamily="34" charset="0"/>
                <a:cs typeface="Arial" panose="020B0604020202020204" pitchFamily="34" charset="0"/>
              </a:rPr>
            </a:br>
            <a:r>
              <a:rPr lang="en-US" sz="1400" cap="none"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030FEC5F-E7D5-4A7C-4DBB-BB97A1E3DE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58B378-A2D1-CCC0-2B51-F13DEB67E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546DB9-821D-E3D9-EAD9-49E881FD01FF}"/>
              </a:ext>
            </a:extLst>
          </p:cNvPr>
          <p:cNvSpPr txBox="1"/>
          <p:nvPr/>
        </p:nvSpPr>
        <p:spPr>
          <a:xfrm>
            <a:off x="1152426" y="125808"/>
            <a:ext cx="8953107" cy="369332"/>
          </a:xfrm>
          <a:prstGeom prst="rect">
            <a:avLst/>
          </a:prstGeom>
          <a:noFill/>
        </p:spPr>
        <p:txBody>
          <a:bodyPr wrap="square">
            <a:spAutoFit/>
          </a:bodyPr>
          <a:lstStyle/>
          <a:p>
            <a:r>
              <a:rPr lang="en-US" b="1" dirty="0">
                <a:solidFill>
                  <a:srgbClr val="7030A0"/>
                </a:solidFill>
                <a:latin typeface="Arial" panose="020B0604020202020204" pitchFamily="34" charset="0"/>
                <a:cs typeface="Arial" panose="020B0604020202020204" pitchFamily="34" charset="0"/>
              </a:rPr>
              <a:t>ABOUT THE SECTOR SKILLS COUNCIL IN THE ENERGY SECTOR</a:t>
            </a:r>
            <a:endParaRPr lang="ru-KZ" dirty="0"/>
          </a:p>
        </p:txBody>
      </p:sp>
      <p:pic>
        <p:nvPicPr>
          <p:cNvPr id="6" name="Рисунок 5"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4043F59A-38BB-8E38-514A-85D289F2B5E0}"/>
              </a:ext>
            </a:extLst>
          </p:cNvPr>
          <p:cNvPicPr>
            <a:picLocks noChangeAspect="1"/>
          </p:cNvPicPr>
          <p:nvPr/>
        </p:nvPicPr>
        <p:blipFill>
          <a:blip r:embed="rId3">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7" name="TextBox 6">
            <a:extLst>
              <a:ext uri="{FF2B5EF4-FFF2-40B4-BE49-F238E27FC236}">
                <a16:creationId xmlns:a16="http://schemas.microsoft.com/office/drawing/2014/main" id="{C04F62B6-3D9B-42EA-D7F3-634F0DABEF5F}"/>
              </a:ext>
            </a:extLst>
          </p:cNvPr>
          <p:cNvSpPr txBox="1"/>
          <p:nvPr/>
        </p:nvSpPr>
        <p:spPr>
          <a:xfrm>
            <a:off x="9737889" y="6486750"/>
            <a:ext cx="2128936" cy="276999"/>
          </a:xfrm>
          <a:prstGeom prst="rect">
            <a:avLst/>
          </a:prstGeom>
          <a:noFill/>
        </p:spPr>
        <p:txBody>
          <a:bodyPr wrap="square">
            <a:spAutoFit/>
          </a:bodyPr>
          <a:lstStyle/>
          <a:p>
            <a:pPr algn="ctr"/>
            <a:r>
              <a:rPr lang="ru-RU" sz="1200" b="1" kern="0" dirty="0">
                <a:solidFill>
                  <a:srgbClr val="002060"/>
                </a:solidFill>
                <a:latin typeface="Arial" panose="020B0604020202020204" pitchFamily="34" charset="0"/>
                <a:cs typeface="Arial" panose="020B0604020202020204" pitchFamily="34" charset="0"/>
              </a:rPr>
              <a:t>Слайд №7</a:t>
            </a:r>
          </a:p>
        </p:txBody>
      </p:sp>
    </p:spTree>
    <p:extLst>
      <p:ext uri="{BB962C8B-B14F-4D97-AF65-F5344CB8AC3E}">
        <p14:creationId xmlns:p14="http://schemas.microsoft.com/office/powerpoint/2010/main" val="400234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59EA77-9E6F-7DE7-A32E-DEB9A2333860}"/>
              </a:ext>
            </a:extLst>
          </p:cNvPr>
          <p:cNvSpPr txBox="1"/>
          <p:nvPr/>
        </p:nvSpPr>
        <p:spPr>
          <a:xfrm>
            <a:off x="106267" y="808272"/>
            <a:ext cx="6239116" cy="5816977"/>
          </a:xfrm>
          <a:prstGeom prst="rect">
            <a:avLst/>
          </a:prstGeom>
          <a:noFill/>
          <a:ln>
            <a:noFill/>
            <a:prstDash val="dash"/>
          </a:ln>
        </p:spPr>
        <p:txBody>
          <a:bodyPr wrap="square">
            <a:spAutoFit/>
          </a:bodyPr>
          <a:lstStyle/>
          <a:p>
            <a:r>
              <a:rPr lang="ru-RU" sz="1200" b="1" dirty="0">
                <a:latin typeface="Arial" panose="020B0604020202020204" pitchFamily="34" charset="0"/>
                <a:cs typeface="Arial" panose="020B0604020202020204" pitchFamily="34" charset="0"/>
              </a:rPr>
              <a:t>2025 </a:t>
            </a:r>
            <a:endParaRPr lang="ru-KZ" sz="1200" b="1" dirty="0">
              <a:latin typeface="Arial" panose="020B0604020202020204" pitchFamily="34" charset="0"/>
              <a:cs typeface="Arial" panose="020B0604020202020204" pitchFamily="34" charset="0"/>
            </a:endParaRPr>
          </a:p>
          <a:p>
            <a:r>
              <a:rPr lang="ru-RU" sz="1200" cap="none" dirty="0">
                <a:latin typeface="Arial" panose="020B0604020202020204" pitchFamily="34" charset="0"/>
                <a:cs typeface="Arial" panose="020B0604020202020204" pitchFamily="34" charset="0"/>
              </a:rPr>
              <a:t>-</a:t>
            </a:r>
            <a:r>
              <a:rPr lang="en-US" sz="1200" cap="none" dirty="0">
                <a:latin typeface="Arial" panose="020B0604020202020204" pitchFamily="34" charset="0"/>
                <a:cs typeface="Arial" panose="020B0604020202020204" pitchFamily="34" charset="0"/>
              </a:rPr>
              <a:t>The Ministry of Energy of the Republic of Kazakhstan approves the Action Plan for the updating and/or development of Occupational Standards (OSs) for 2025, with the allocation of responsibilities among the relevant departments of government bodies</a:t>
            </a:r>
          </a:p>
          <a:p>
            <a:r>
              <a:rPr lang="ru-RU" sz="1200" cap="none" dirty="0">
                <a:latin typeface="Arial" panose="020B0604020202020204" pitchFamily="34" charset="0"/>
                <a:cs typeface="Arial" panose="020B0604020202020204" pitchFamily="34" charset="0"/>
              </a:rPr>
              <a:t>-</a:t>
            </a:r>
            <a:r>
              <a:rPr lang="en-US" sz="1200" cap="none" dirty="0">
                <a:latin typeface="Arial" panose="020B0604020202020204" pitchFamily="34" charset="0"/>
                <a:cs typeface="Arial" panose="020B0604020202020204" pitchFamily="34" charset="0"/>
              </a:rPr>
              <a:t> The SSCPQ (oil and gas sector) instructs government bodies to send letters to oil and gas enterprises regarding the establishment of Working Groups (WGs) (or SSC sector groups) for the development of Sectoral Qualifications Frameworks (SQFs) and Occupational Standards (OSs)</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a:t>
            </a:r>
            <a:r>
              <a:rPr lang="en-US" sz="1200" cap="none" dirty="0">
                <a:latin typeface="Arial" panose="020B0604020202020204" pitchFamily="34" charset="0"/>
                <a:cs typeface="Arial" panose="020B0604020202020204" pitchFamily="34" charset="0"/>
              </a:rPr>
              <a:t> Approval of the 2025 work plan of the SSCPQ (oil and gas sector)</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a:t>
            </a:r>
            <a:r>
              <a:rPr lang="en-US" sz="1200" cap="none" dirty="0">
                <a:latin typeface="Arial" panose="020B0604020202020204" pitchFamily="34" charset="0"/>
                <a:cs typeface="Arial" panose="020B0604020202020204" pitchFamily="34" charset="0"/>
              </a:rPr>
              <a:t> The Ministry of Energy has been tasked with organizing training for members of the Working Groups (WGs) and the SSCPQ throughout the year</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 </a:t>
            </a:r>
            <a:r>
              <a:rPr lang="en-US" sz="1200" cap="none" dirty="0">
                <a:latin typeface="Arial" panose="020B0604020202020204" pitchFamily="34" charset="0"/>
                <a:cs typeface="Arial" panose="020B0604020202020204" pitchFamily="34" charset="0"/>
              </a:rPr>
              <a:t>Seventeen meetings of the Working Groups are conducted across three areas (offline/online</a:t>
            </a:r>
            <a:r>
              <a:rPr lang="ru-RU" sz="1200" cap="none" dirty="0">
                <a:latin typeface="Arial" panose="020B0604020202020204" pitchFamily="34" charset="0"/>
                <a:cs typeface="Arial" panose="020B0604020202020204" pitchFamily="34" charset="0"/>
              </a:rPr>
              <a:t>)</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 </a:t>
            </a:r>
            <a:r>
              <a:rPr lang="en-US" sz="1200" cap="none" dirty="0">
                <a:latin typeface="Arial" panose="020B0604020202020204" pitchFamily="34" charset="0"/>
                <a:cs typeface="Arial" panose="020B0604020202020204" pitchFamily="34" charset="0"/>
              </a:rPr>
              <a:t>The Sectoral Analytical Centre of the Fuel and Energy Complex under the Ministry of Energy of the Republic of Kazakhstan joins the work on the Sectoral Qualifications Frameworks (SQFs)</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 </a:t>
            </a:r>
            <a:r>
              <a:rPr lang="en-US" sz="1200" cap="none" dirty="0">
                <a:latin typeface="Arial" panose="020B0604020202020204" pitchFamily="34" charset="0"/>
                <a:cs typeface="Arial" panose="020B0604020202020204" pitchFamily="34" charset="0"/>
              </a:rPr>
              <a:t>A Roadmap for the transition from qualification directories to Occupational Standards (OSs) is discussed</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 </a:t>
            </a:r>
            <a:r>
              <a:rPr lang="en-US" sz="1200" cap="none" dirty="0">
                <a:latin typeface="Arial" panose="020B0604020202020204" pitchFamily="34" charset="0"/>
                <a:cs typeface="Arial" panose="020B0604020202020204" pitchFamily="34" charset="0"/>
              </a:rPr>
              <a:t>The Association submits for approval proposals on assigning National Classification of Occupations (NCO) codes to 53 occupational titles</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 </a:t>
            </a:r>
            <a:r>
              <a:rPr lang="en-US" sz="1200" cap="none" dirty="0">
                <a:latin typeface="Arial" panose="020B0604020202020204" pitchFamily="34" charset="0"/>
                <a:cs typeface="Arial" panose="020B0604020202020204" pitchFamily="34" charset="0"/>
              </a:rPr>
              <a:t>Representatives of the National Body for Professional Qualifications are invited to all meetings</a:t>
            </a:r>
            <a:br>
              <a:rPr lang="ru-RU" sz="1200" cap="none" dirty="0">
                <a:latin typeface="Arial" panose="020B0604020202020204" pitchFamily="34" charset="0"/>
                <a:cs typeface="Arial" panose="020B0604020202020204" pitchFamily="34" charset="0"/>
              </a:rPr>
            </a:br>
            <a:r>
              <a:rPr lang="ru-RU" sz="1200" cap="none"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separate section entitled “Principles for Harmonizing Occupational Standards with the Unified Tariff and Qualification Handbook (UTQH), Qualification Handbooks (QHs) and the Technological Qualification Characteristics Handbook (TQCH)” is incorporated into the Sectoral Qualifications Frameworks (SQFs)</a:t>
            </a:r>
            <a:endParaRPr lang="ru-KZ" sz="1200" dirty="0">
              <a:latin typeface="Arial" panose="020B0604020202020204" pitchFamily="34" charset="0"/>
              <a:cs typeface="Arial" panose="020B0604020202020204" pitchFamily="34" charset="0"/>
            </a:endParaRPr>
          </a:p>
          <a:p>
            <a:pPr marL="285750" indent="-285750">
              <a:buFontTx/>
              <a:buChar char="-"/>
            </a:pPr>
            <a:r>
              <a:rPr lang="en-US" sz="1200" cap="none" dirty="0">
                <a:latin typeface="Arial" panose="020B0604020202020204" pitchFamily="34" charset="0"/>
                <a:cs typeface="Arial" panose="020B0604020202020204" pitchFamily="34" charset="0"/>
              </a:rPr>
              <a:t>Sectoral Qualifications Frameworks (SQFs) are approved with updated data and functional maps of qualifications (FMQs</a:t>
            </a:r>
            <a:r>
              <a:rPr lang="ru-RU" sz="1200" cap="none" dirty="0">
                <a:latin typeface="Arial" panose="020B0604020202020204" pitchFamily="34" charset="0"/>
                <a:cs typeface="Arial" panose="020B0604020202020204" pitchFamily="34" charset="0"/>
              </a:rPr>
              <a:t>) </a:t>
            </a:r>
            <a:endParaRPr lang="ru-RU"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Tx/>
              <a:buChar char="-"/>
            </a:pPr>
            <a:r>
              <a:rPr lang="en-US" sz="1200" cap="none" dirty="0">
                <a:latin typeface="Arial" panose="020B0604020202020204" pitchFamily="34" charset="0"/>
                <a:cs typeface="Arial" panose="020B0604020202020204" pitchFamily="34" charset="0"/>
              </a:rPr>
              <a:t>Occupational Standards (OSs) are coordinated/approved (16 Occupational Standards and 51 occupation cards</a:t>
            </a:r>
            <a:r>
              <a:rPr lang="ru-RU" sz="1200" dirty="0">
                <a:latin typeface="Arial" panose="020B0604020202020204" pitchFamily="34" charset="0"/>
                <a:cs typeface="Arial" panose="020B0604020202020204" pitchFamily="34" charset="0"/>
              </a:rPr>
              <a:t>)</a:t>
            </a:r>
          </a:p>
          <a:p>
            <a:pPr marL="285750" indent="-285750">
              <a:buFontTx/>
              <a:buChar char="-"/>
            </a:pPr>
            <a:r>
              <a:rPr lang="en-US" sz="1200" dirty="0">
                <a:latin typeface="Arial" panose="020B0604020202020204" pitchFamily="34" charset="0"/>
                <a:cs typeface="Arial" panose="020B0604020202020204" pitchFamily="34" charset="0"/>
              </a:rPr>
              <a:t>Approved Occupational Standards (OSs) are published on the Association’s website</a:t>
            </a:r>
            <a:endParaRPr lang="ru-KZ"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4888A1-FCF7-A150-8ADC-4B73C4C15AFB}"/>
              </a:ext>
            </a:extLst>
          </p:cNvPr>
          <p:cNvSpPr txBox="1"/>
          <p:nvPr/>
        </p:nvSpPr>
        <p:spPr>
          <a:xfrm>
            <a:off x="1555424" y="216072"/>
            <a:ext cx="8288516" cy="369332"/>
          </a:xfrm>
          <a:prstGeom prst="rect">
            <a:avLst/>
          </a:prstGeom>
          <a:noFill/>
        </p:spPr>
        <p:txBody>
          <a:bodyPr wrap="square">
            <a:spAutoFit/>
          </a:bodyPr>
          <a:lstStyle/>
          <a:p>
            <a:r>
              <a:rPr lang="en-US" b="1" dirty="0">
                <a:solidFill>
                  <a:srgbClr val="7030A0"/>
                </a:solidFill>
                <a:latin typeface="Arial" panose="020B0604020202020204" pitchFamily="34" charset="0"/>
                <a:cs typeface="Arial" panose="020B0604020202020204" pitchFamily="34" charset="0"/>
              </a:rPr>
              <a:t>ABOUT THE SECTOR SKILLS COUNCIL IN THE ENERGY SECTOR</a:t>
            </a:r>
            <a:endParaRPr lang="ru-KZ" dirty="0"/>
          </a:p>
        </p:txBody>
      </p:sp>
      <p:pic>
        <p:nvPicPr>
          <p:cNvPr id="7" name="Рисунок 6" descr="Изображение выглядит как текст, Графика, логотип, графический дизайн&#10;&#10;Содержимое, созданное искусственным интеллектом, может быть неверным.">
            <a:extLst>
              <a:ext uri="{FF2B5EF4-FFF2-40B4-BE49-F238E27FC236}">
                <a16:creationId xmlns:a16="http://schemas.microsoft.com/office/drawing/2014/main" id="{12809F41-5239-F204-AF33-104E3AADD493}"/>
              </a:ext>
            </a:extLst>
          </p:cNvPr>
          <p:cNvPicPr>
            <a:picLocks noChangeAspect="1"/>
          </p:cNvPicPr>
          <p:nvPr/>
        </p:nvPicPr>
        <p:blipFill>
          <a:blip r:embed="rId2">
            <a:extLst>
              <a:ext uri="{28A0092B-C50C-407E-A947-70E740481C1C}">
                <a14:useLocalDpi xmlns:a14="http://schemas.microsoft.com/office/drawing/2010/main" val="0"/>
              </a:ext>
            </a:extLst>
          </a:blip>
          <a:srcRect l="13168" t="24255" r="8818" b="23262"/>
          <a:stretch>
            <a:fillRect/>
          </a:stretch>
        </p:blipFill>
        <p:spPr>
          <a:xfrm>
            <a:off x="0" y="0"/>
            <a:ext cx="1065229" cy="709015"/>
          </a:xfrm>
          <a:prstGeom prst="rect">
            <a:avLst/>
          </a:prstGeom>
          <a:ln>
            <a:noFill/>
          </a:ln>
        </p:spPr>
      </p:pic>
      <p:sp>
        <p:nvSpPr>
          <p:cNvPr id="8" name="TextBox 7">
            <a:extLst>
              <a:ext uri="{FF2B5EF4-FFF2-40B4-BE49-F238E27FC236}">
                <a16:creationId xmlns:a16="http://schemas.microsoft.com/office/drawing/2014/main" id="{4D2E7B34-0609-2160-834F-4399157DAA54}"/>
              </a:ext>
            </a:extLst>
          </p:cNvPr>
          <p:cNvSpPr txBox="1"/>
          <p:nvPr/>
        </p:nvSpPr>
        <p:spPr>
          <a:xfrm>
            <a:off x="9737889" y="6486750"/>
            <a:ext cx="2128936" cy="276999"/>
          </a:xfrm>
          <a:prstGeom prst="rect">
            <a:avLst/>
          </a:prstGeom>
          <a:noFill/>
        </p:spPr>
        <p:txBody>
          <a:bodyPr wrap="square">
            <a:spAutoFit/>
          </a:bodyPr>
          <a:lstStyle/>
          <a:p>
            <a:pPr algn="ctr"/>
            <a:r>
              <a:rPr lang="en-US" sz="1200" b="1" kern="0" dirty="0">
                <a:solidFill>
                  <a:srgbClr val="002060"/>
                </a:solidFill>
                <a:latin typeface="Arial" panose="020B0604020202020204" pitchFamily="34" charset="0"/>
                <a:cs typeface="Arial" panose="020B0604020202020204" pitchFamily="34" charset="0"/>
              </a:rPr>
              <a:t>Slide</a:t>
            </a:r>
            <a:r>
              <a:rPr lang="ru-RU" sz="1200" b="1" kern="0" dirty="0">
                <a:solidFill>
                  <a:srgbClr val="002060"/>
                </a:solidFill>
                <a:latin typeface="Arial" panose="020B0604020202020204" pitchFamily="34" charset="0"/>
                <a:cs typeface="Arial" panose="020B0604020202020204" pitchFamily="34" charset="0"/>
              </a:rPr>
              <a:t> №8</a:t>
            </a:r>
          </a:p>
        </p:txBody>
      </p:sp>
      <p:sp>
        <p:nvSpPr>
          <p:cNvPr id="6" name="TextBox 5">
            <a:extLst>
              <a:ext uri="{FF2B5EF4-FFF2-40B4-BE49-F238E27FC236}">
                <a16:creationId xmlns:a16="http://schemas.microsoft.com/office/drawing/2014/main" id="{E0249CCA-28F7-1A1B-9BCB-D7BB2F3C2F26}"/>
              </a:ext>
            </a:extLst>
          </p:cNvPr>
          <p:cNvSpPr txBox="1"/>
          <p:nvPr/>
        </p:nvSpPr>
        <p:spPr>
          <a:xfrm>
            <a:off x="6400801" y="1004615"/>
            <a:ext cx="5364281" cy="5262979"/>
          </a:xfrm>
          <a:prstGeom prst="rect">
            <a:avLst/>
          </a:prstGeom>
          <a:noFill/>
        </p:spPr>
        <p:txBody>
          <a:bodyPr wrap="square">
            <a:spAutoFit/>
          </a:bodyPr>
          <a:lstStyle/>
          <a:p>
            <a:r>
              <a:rPr lang="ru-RU" sz="1400" b="1" dirty="0">
                <a:latin typeface="Arial" panose="020B0604020202020204" pitchFamily="34" charset="0"/>
                <a:cs typeface="Arial" panose="020B0604020202020204" pitchFamily="34" charset="0"/>
              </a:rPr>
              <a:t>2026 </a:t>
            </a:r>
            <a:endParaRPr lang="ru-KZ" sz="1400" b="1" dirty="0">
              <a:latin typeface="Arial" panose="020B0604020202020204" pitchFamily="34" charset="0"/>
              <a:cs typeface="Arial" panose="020B0604020202020204" pitchFamily="34" charset="0"/>
            </a:endParaRPr>
          </a:p>
          <a:p>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The Ministry of Energy of the Republic of Kazakhstan approves the Action Plan for the updating and/or development of Occupational Standards (OSs) for 2026, with the allocation of responsibilities among the relevant departments of government bodies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The SSCPQ (oil and gas sector) instructs government bodies to send letters to oil and gas enterprises regarding the establishment of Working Groups (WGs) (or SSC sector groups) for the development of Sectoral Qualifications Frameworks (SQFs) and Occupational Standards (OSs</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a:t>
            </a:r>
            <a:r>
              <a:rPr lang="en-US" sz="1400" cap="none" dirty="0">
                <a:latin typeface="Arial" panose="020B0604020202020204" pitchFamily="34" charset="0"/>
                <a:cs typeface="Arial" panose="020B0604020202020204" pitchFamily="34" charset="0"/>
              </a:rPr>
              <a:t>Approval of the 2026 work plan of the SSCPQ (oil and gas sector</a:t>
            </a:r>
            <a:br>
              <a:rPr lang="ru-RU" sz="1400" cap="none" dirty="0">
                <a:latin typeface="Arial" panose="020B0604020202020204" pitchFamily="34" charset="0"/>
                <a:cs typeface="Arial" panose="020B0604020202020204" pitchFamily="34" charset="0"/>
              </a:rPr>
            </a:br>
            <a:r>
              <a:rPr lang="ru-RU" sz="1400" cap="none" dirty="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One meeting of the Sectoral Council is held in January</a:t>
            </a:r>
            <a:r>
              <a:rPr lang="ru-RU" sz="1400" cap="none" dirty="0">
                <a:latin typeface="Arial" panose="020B0604020202020204" pitchFamily="34" charset="0"/>
                <a:cs typeface="Arial" panose="020B0604020202020204" pitchFamily="34" charset="0"/>
              </a:rPr>
              <a:t>.</a:t>
            </a:r>
          </a:p>
          <a:p>
            <a:pPr marL="285750" indent="-285750">
              <a:buFontTx/>
              <a:buChar char="-"/>
            </a:pPr>
            <a:r>
              <a:rPr lang="en-US" sz="1400" dirty="0">
                <a:latin typeface="Arial" panose="020B0604020202020204" pitchFamily="34" charset="0"/>
                <a:cs typeface="Arial" panose="020B0604020202020204" pitchFamily="34" charset="0"/>
              </a:rPr>
              <a:t>In February, April and May, weekly sessions of the Working Groups are conducted across three areas (offline/online</a:t>
            </a:r>
            <a:r>
              <a:rPr lang="ru-RU" sz="1400" cap="none" dirty="0">
                <a:latin typeface="Arial" panose="020B0604020202020204" pitchFamily="34" charset="0"/>
                <a:cs typeface="Arial" panose="020B0604020202020204" pitchFamily="34" charset="0"/>
              </a:rPr>
              <a:t>)</a:t>
            </a:r>
          </a:p>
          <a:p>
            <a:pPr marL="285750" indent="-285750">
              <a:buFontTx/>
              <a:buChar char="-"/>
            </a:pPr>
            <a:r>
              <a:rPr lang="en-US" sz="1400" cap="none" dirty="0">
                <a:latin typeface="Arial" panose="020B0604020202020204" pitchFamily="34" charset="0"/>
                <a:cs typeface="Arial" panose="020B0604020202020204" pitchFamily="34" charset="0"/>
              </a:rPr>
              <a:t>The Sectoral Analytical Centre of the Fuel and Energy Complex under the Ministry of Energy of the Republic of Kazakhstan joins the work on the Sectoral Qualifications Frameworks (SQFs)</a:t>
            </a:r>
          </a:p>
          <a:p>
            <a:pPr marL="285750" indent="-285750">
              <a:buFontTx/>
              <a:buChar char="-"/>
            </a:pPr>
            <a:r>
              <a:rPr lang="en-US" sz="1400" cap="none" dirty="0">
                <a:latin typeface="Arial" panose="020B0604020202020204" pitchFamily="34" charset="0"/>
                <a:cs typeface="Arial" panose="020B0604020202020204" pitchFamily="34" charset="0"/>
              </a:rPr>
              <a:t>Representatives of the National Body for Professional Qualifications are invited to all meetings</a:t>
            </a:r>
          </a:p>
          <a:p>
            <a:pPr marL="285750" indent="-285750">
              <a:buFontTx/>
              <a:buChar char="-"/>
            </a:pPr>
            <a:r>
              <a:rPr lang="en-US" sz="1400" dirty="0">
                <a:latin typeface="Arial" panose="020B0604020202020204" pitchFamily="34" charset="0"/>
                <a:cs typeface="Arial" panose="020B0604020202020204" pitchFamily="34" charset="0"/>
              </a:rPr>
              <a:t>New requirements for working on the digital platform through the electronic digital signature (EDS) system are introduced</a:t>
            </a:r>
            <a:br>
              <a:rPr lang="ru-RU" sz="1400" cap="none" dirty="0">
                <a:latin typeface="Arial" panose="020B0604020202020204" pitchFamily="34" charset="0"/>
                <a:cs typeface="Arial" panose="020B0604020202020204" pitchFamily="34" charset="0"/>
              </a:rPr>
            </a:br>
            <a:endParaRPr lang="ru-KZ" sz="1400" dirty="0">
              <a:latin typeface="Arial" panose="020B0604020202020204" pitchFamily="34" charset="0"/>
              <a:cs typeface="Arial" panose="020B0604020202020204" pitchFamily="34" charset="0"/>
            </a:endParaRPr>
          </a:p>
        </p:txBody>
      </p:sp>
      <p:cxnSp>
        <p:nvCxnSpPr>
          <p:cNvPr id="3" name="Прямая соединительная линия 2"/>
          <p:cNvCxnSpPr/>
          <p:nvPr/>
        </p:nvCxnSpPr>
        <p:spPr>
          <a:xfrm>
            <a:off x="6289964" y="896017"/>
            <a:ext cx="0" cy="57753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27439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14003</TotalTime>
  <Words>2858</Words>
  <Application>Microsoft Office PowerPoint</Application>
  <PresentationFormat>Широкоэкранный</PresentationFormat>
  <Paragraphs>215</Paragraphs>
  <Slides>15</Slides>
  <Notes>6</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Aptos</vt:lpstr>
      <vt:lpstr>Arial</vt:lpstr>
      <vt:lpstr>Calisto MT</vt:lpstr>
      <vt:lpstr>Times New Roman</vt:lpstr>
      <vt:lpstr>Univers Condensed</vt:lpstr>
      <vt:lpstr>Wingdings</vt:lpstr>
      <vt:lpstr>ChronicleVTI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2023  - Composition of the Sector Skills Council for Professional Qualifications (SSCPQ) — 44 members - Election of the Chairperson of the SSCPQ (oil and gas sector) - Submission of the Regulations on the SSCPQ (oil and gas sector) for consideration - The minutes specify the following subgroups: Upstream, Petrochemicals, Downstream - Discussion of three Sectoral Qualifications Frameworks (SQFs) - Another association officially submits an application to join the SSCPQ (oil and gas sector) - Approval of the Regulations on the SSCPQ (oil and gas sector) - Approval of three SQFs across three areas - Approval of 41 Occupational Standards (OSs) across three areas  2024  (Composition of the SSCPQ - 45 members; Working Groups - 61 members) -The Ministry of Energy of the Republic of Kazakhstan approves the Action Plan for the updating and/or development of Occupational Standards for 2024, with the allocation of responsibilities among the relevant departments of government bodies -The SSCPQ (oil and gas sector) instructs government bodies to send letters to oil and gas enterprises regarding the establishment of Working Groups (or SSC sector groups) for the development of Sectoral Qualifications Frameworks (SQFs) and Occupational Standards (OSs) - Approval of the 2024 work plan of the SSCPQ (oil and gas sector) - All relevant specialized organizations are recommended, when initiating Occupational Standards (OSs) or Sectoral Qualifications Frameworks (SQFs), to propose amendments to the plan and to carry out the development (updating) of OSs and SQFs using their own resources - The Ministry of Energy has been tasked with organizing training for members of the Working Groups and the SSCPQ throughout the year              </vt:lpstr>
      <vt:lpstr>2024  -The Ministry of Energy of the Republic of Kazakhstan approves the Action Plan for the updating and/or development of Occupational Standards (OSs) for 2024, with the allocation of responsibilities among the relevant departments of government bodies - The SSCPQ (oil and gas sector) instructs government bodies to send letters to oil and gas enterprises regarding the establishment of Working Groups (WGs) (or SSC sector groups) for the development of Sectoral Qualifications Frameworks (SQFs) and Occupational Standards (OSs) - Approval of the 2024 work plan of the SSCPQ (oil and gas sector) - All relevant specialized organizations are recommended, when initiating Occupational Standards (OSs) or Sectoral Qualifications Frameworks (SQFs), to propose amendments to the plan and to carry out the development (updating) of OSs and SQFs using their own resources - The Ministry of Energy has been tasked with organizing training for members of the Working Groups (WGs) and the SSCPQ throughout the year - Three Working Groups of the SSCPQ are established - The Sectoral Qualifications Framework (SQF) is submitted for approval to the Sectoral Council for Qualifications under the Ministry of Energy of the Republic of Kazakhstan - A Roadmap for the transition from qualification directories to Occupational Standards (OSs) is discussed - A proposal is being prepared for assigning National Classification of Occupations (NCO) code 61 to occupational titles - Representatives of the National Body for Professional Qualifications are invited to all meetings - Complex correspondence is conducted with the Centre for Labour Resources Development and the Ministry of Labour and Social Protection of the Population of the Republic of Kazakhstan regarding comments on Occupational Standards (OSs), including explanatory remarks and justifications - Sectoral Qualifications Frameworks (SQFs) are approved with updated data and functional maps of qualifications (FMQs), etc.  - The first attempt is made to conduct a survey among companies on the analysis and assessment of the use of occupations from qualification directories and Occupational Standards (OSs) - Amendments are introduced to the composition of the SSCPQ - Occupations from the Atlas of New Professions are reviewed - Occupational Standards (OSs) are being coordinated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admin</dc:creator>
  <cp:keywords/>
  <dc:description>generated using python-pptx</dc:description>
  <cp:lastModifiedBy>Admin</cp:lastModifiedBy>
  <cp:revision>84</cp:revision>
  <dcterms:created xsi:type="dcterms:W3CDTF">2013-01-27T09:14:16Z</dcterms:created>
  <dcterms:modified xsi:type="dcterms:W3CDTF">2026-05-15T03:39:57Z</dcterms:modified>
  <cp:category/>
</cp:coreProperties>
</file>