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4"/>
    <p:sldMasterId id="2147483672" r:id="rId5"/>
    <p:sldMasterId id="2147483674" r:id="rId6"/>
    <p:sldMasterId id="2147483682" r:id="rId7"/>
    <p:sldMasterId id="214748368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7964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FA2B1-ECD3-4754-A104-669BE082A8F4}" v="2" dt="2025-12-01T16:53:36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ezda Solodjankina (ETF)" userId="aff63d91-b2e7-4aaf-9296-8e2378eca05d" providerId="ADAL" clId="{3A8B78FD-2925-43DE-AE23-D734D0463874}"/>
    <pc:docChg chg="custSel modSld delMainMaster">
      <pc:chgData name="Nadezda Solodjankina (ETF)" userId="aff63d91-b2e7-4aaf-9296-8e2378eca05d" providerId="ADAL" clId="{3A8B78FD-2925-43DE-AE23-D734D0463874}" dt="2025-12-01T17:02:01.794" v="413" actId="20577"/>
      <pc:docMkLst>
        <pc:docMk/>
      </pc:docMkLst>
      <pc:sldChg chg="modSp mod">
        <pc:chgData name="Nadezda Solodjankina (ETF)" userId="aff63d91-b2e7-4aaf-9296-8e2378eca05d" providerId="ADAL" clId="{3A8B78FD-2925-43DE-AE23-D734D0463874}" dt="2025-12-01T16:53:35.421" v="127" actId="27636"/>
        <pc:sldMkLst>
          <pc:docMk/>
          <pc:sldMk cId="0" sldId="256"/>
        </pc:sldMkLst>
        <pc:spChg chg="mod">
          <ac:chgData name="Nadezda Solodjankina (ETF)" userId="aff63d91-b2e7-4aaf-9296-8e2378eca05d" providerId="ADAL" clId="{3A8B78FD-2925-43DE-AE23-D734D0463874}" dt="2025-12-01T16:53:35.421" v="127" actId="27636"/>
          <ac:spMkLst>
            <pc:docMk/>
            <pc:sldMk cId="0" sldId="256"/>
            <ac:spMk id="93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42:46.742" v="21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6:49:44.262" v="74" actId="20577"/>
        <pc:sldMkLst>
          <pc:docMk/>
          <pc:sldMk cId="0" sldId="257"/>
        </pc:sldMkLst>
        <pc:spChg chg="mod">
          <ac:chgData name="Nadezda Solodjankina (ETF)" userId="aff63d91-b2e7-4aaf-9296-8e2378eca05d" providerId="ADAL" clId="{3A8B78FD-2925-43DE-AE23-D734D0463874}" dt="2025-12-01T16:43:10.017" v="37" actId="20577"/>
          <ac:spMkLst>
            <pc:docMk/>
            <pc:sldMk cId="0" sldId="257"/>
            <ac:spMk id="96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48:58.263" v="53" actId="20577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49:44.262" v="74" actId="20577"/>
          <ac:spMkLst>
            <pc:docMk/>
            <pc:sldMk cId="0" sldId="257"/>
            <ac:spMk id="109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6:51:01.264" v="125" actId="20577"/>
        <pc:sldMkLst>
          <pc:docMk/>
          <pc:sldMk cId="0" sldId="258"/>
        </pc:sldMkLst>
        <pc:spChg chg="mod">
          <ac:chgData name="Nadezda Solodjankina (ETF)" userId="aff63d91-b2e7-4aaf-9296-8e2378eca05d" providerId="ADAL" clId="{3A8B78FD-2925-43DE-AE23-D734D0463874}" dt="2025-12-01T16:50:46.839" v="115" actId="20577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50:27.574" v="97" actId="20577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51:01.264" v="125" actId="20577"/>
          <ac:spMkLst>
            <pc:docMk/>
            <pc:sldMk cId="0" sldId="258"/>
            <ac:spMk id="128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6:56:05.588" v="212" actId="20577"/>
        <pc:sldMkLst>
          <pc:docMk/>
          <pc:sldMk cId="0" sldId="259"/>
        </pc:sldMkLst>
        <pc:spChg chg="mod">
          <ac:chgData name="Nadezda Solodjankina (ETF)" userId="aff63d91-b2e7-4aaf-9296-8e2378eca05d" providerId="ADAL" clId="{3A8B78FD-2925-43DE-AE23-D734D0463874}" dt="2025-12-01T16:54:47.579" v="174" actId="20577"/>
          <ac:spMkLst>
            <pc:docMk/>
            <pc:sldMk cId="0" sldId="259"/>
            <ac:spMk id="6" creationId="{8BB08987-88E7-D8CB-8DB5-0E320C66586C}"/>
          </ac:spMkLst>
        </pc:spChg>
        <pc:spChg chg="mod">
          <ac:chgData name="Nadezda Solodjankina (ETF)" userId="aff63d91-b2e7-4aaf-9296-8e2378eca05d" providerId="ADAL" clId="{3A8B78FD-2925-43DE-AE23-D734D0463874}" dt="2025-12-01T16:53:56.921" v="171" actId="20577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56:05.588" v="212" actId="20577"/>
          <ac:spMkLst>
            <pc:docMk/>
            <pc:sldMk cId="0" sldId="259"/>
            <ac:spMk id="139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6:56:25.867" v="224" actId="20577"/>
        <pc:sldMkLst>
          <pc:docMk/>
          <pc:sldMk cId="0" sldId="260"/>
        </pc:sldMkLst>
        <pc:spChg chg="mod">
          <ac:chgData name="Nadezda Solodjankina (ETF)" userId="aff63d91-b2e7-4aaf-9296-8e2378eca05d" providerId="ADAL" clId="{3A8B78FD-2925-43DE-AE23-D734D0463874}" dt="2025-12-01T16:56:25.867" v="224" actId="20577"/>
          <ac:spMkLst>
            <pc:docMk/>
            <pc:sldMk cId="0" sldId="260"/>
            <ac:spMk id="148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6:57:50.814" v="281" actId="20577"/>
        <pc:sldMkLst>
          <pc:docMk/>
          <pc:sldMk cId="0" sldId="261"/>
        </pc:sldMkLst>
        <pc:spChg chg="mod">
          <ac:chgData name="Nadezda Solodjankina (ETF)" userId="aff63d91-b2e7-4aaf-9296-8e2378eca05d" providerId="ADAL" clId="{3A8B78FD-2925-43DE-AE23-D734D0463874}" dt="2025-12-01T16:56:46.837" v="233" actId="20577"/>
          <ac:spMkLst>
            <pc:docMk/>
            <pc:sldMk cId="0" sldId="261"/>
            <ac:spMk id="2" creationId="{167558B0-8D08-BE2B-768E-A782BA6E6078}"/>
          </ac:spMkLst>
        </pc:spChg>
        <pc:spChg chg="mod">
          <ac:chgData name="Nadezda Solodjankina (ETF)" userId="aff63d91-b2e7-4aaf-9296-8e2378eca05d" providerId="ADAL" clId="{3A8B78FD-2925-43DE-AE23-D734D0463874}" dt="2025-12-01T16:56:53.100" v="242" actId="20577"/>
          <ac:spMkLst>
            <pc:docMk/>
            <pc:sldMk cId="0" sldId="261"/>
            <ac:spMk id="3" creationId="{181C7135-3766-DD9D-404A-153935980D1A}"/>
          </ac:spMkLst>
        </pc:spChg>
        <pc:spChg chg="mod">
          <ac:chgData name="Nadezda Solodjankina (ETF)" userId="aff63d91-b2e7-4aaf-9296-8e2378eca05d" providerId="ADAL" clId="{3A8B78FD-2925-43DE-AE23-D734D0463874}" dt="2025-12-01T16:56:58.701" v="254" actId="20577"/>
          <ac:spMkLst>
            <pc:docMk/>
            <pc:sldMk cId="0" sldId="261"/>
            <ac:spMk id="4" creationId="{F0E078B7-06F6-6C17-7BF2-8BE982756F65}"/>
          </ac:spMkLst>
        </pc:spChg>
        <pc:spChg chg="mod">
          <ac:chgData name="Nadezda Solodjankina (ETF)" userId="aff63d91-b2e7-4aaf-9296-8e2378eca05d" providerId="ADAL" clId="{3A8B78FD-2925-43DE-AE23-D734D0463874}" dt="2025-12-01T16:57:37.798" v="271" actId="20577"/>
          <ac:spMkLst>
            <pc:docMk/>
            <pc:sldMk cId="0" sldId="261"/>
            <ac:spMk id="6" creationId="{B42890A7-D225-C5BF-4811-464590956018}"/>
          </ac:spMkLst>
        </pc:spChg>
        <pc:spChg chg="mod">
          <ac:chgData name="Nadezda Solodjankina (ETF)" userId="aff63d91-b2e7-4aaf-9296-8e2378eca05d" providerId="ADAL" clId="{3A8B78FD-2925-43DE-AE23-D734D0463874}" dt="2025-12-01T16:57:50.814" v="281" actId="20577"/>
          <ac:spMkLst>
            <pc:docMk/>
            <pc:sldMk cId="0" sldId="261"/>
            <ac:spMk id="7" creationId="{4343AA0B-0304-3E3E-2999-E6EA54A444B1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6:58:46.054" v="306" actId="20577"/>
        <pc:sldMkLst>
          <pc:docMk/>
          <pc:sldMk cId="0" sldId="262"/>
        </pc:sldMkLst>
        <pc:spChg chg="mod">
          <ac:chgData name="Nadezda Solodjankina (ETF)" userId="aff63d91-b2e7-4aaf-9296-8e2378eca05d" providerId="ADAL" clId="{3A8B78FD-2925-43DE-AE23-D734D0463874}" dt="2025-12-01T16:58:15.009" v="297" actId="20577"/>
          <ac:spMkLst>
            <pc:docMk/>
            <pc:sldMk cId="0" sldId="262"/>
            <ac:spMk id="160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6:58:46.054" v="306" actId="20577"/>
          <ac:spMkLst>
            <pc:docMk/>
            <pc:sldMk cId="0" sldId="262"/>
            <ac:spMk id="170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7:00:40.954" v="376" actId="20577"/>
        <pc:sldMkLst>
          <pc:docMk/>
          <pc:sldMk cId="0" sldId="263"/>
        </pc:sldMkLst>
        <pc:spChg chg="mod">
          <ac:chgData name="Nadezda Solodjankina (ETF)" userId="aff63d91-b2e7-4aaf-9296-8e2378eca05d" providerId="ADAL" clId="{3A8B78FD-2925-43DE-AE23-D734D0463874}" dt="2025-12-01T16:59:11.780" v="308" actId="20577"/>
          <ac:spMkLst>
            <pc:docMk/>
            <pc:sldMk cId="0" sldId="263"/>
            <ac:spMk id="188" creationId="{00000000-0000-0000-0000-000000000000}"/>
          </ac:spMkLst>
        </pc:spChg>
        <pc:spChg chg="mod">
          <ac:chgData name="Nadezda Solodjankina (ETF)" userId="aff63d91-b2e7-4aaf-9296-8e2378eca05d" providerId="ADAL" clId="{3A8B78FD-2925-43DE-AE23-D734D0463874}" dt="2025-12-01T17:00:40.954" v="376" actId="20577"/>
          <ac:spMkLst>
            <pc:docMk/>
            <pc:sldMk cId="0" sldId="263"/>
            <ac:spMk id="196" creationId="{00000000-0000-0000-0000-000000000000}"/>
          </ac:spMkLst>
        </pc:spChg>
      </pc:sldChg>
      <pc:sldChg chg="modSp mod">
        <pc:chgData name="Nadezda Solodjankina (ETF)" userId="aff63d91-b2e7-4aaf-9296-8e2378eca05d" providerId="ADAL" clId="{3A8B78FD-2925-43DE-AE23-D734D0463874}" dt="2025-12-01T17:02:01.794" v="413" actId="20577"/>
        <pc:sldMkLst>
          <pc:docMk/>
          <pc:sldMk cId="0" sldId="265"/>
        </pc:sldMkLst>
        <pc:spChg chg="mod">
          <ac:chgData name="Nadezda Solodjankina (ETF)" userId="aff63d91-b2e7-4aaf-9296-8e2378eca05d" providerId="ADAL" clId="{3A8B78FD-2925-43DE-AE23-D734D0463874}" dt="2025-12-01T17:02:01.794" v="413" actId="20577"/>
          <ac:spMkLst>
            <pc:docMk/>
            <pc:sldMk cId="0" sldId="265"/>
            <ac:spMk id="213" creationId="{00000000-0000-0000-0000-000000000000}"/>
          </ac:spMkLst>
        </pc:spChg>
      </pc:sld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50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50"/>
            <pc:sldLayoutMk cId="0" sldId="2147483651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52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52"/>
            <pc:sldLayoutMk cId="0" sldId="2147483653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54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54"/>
            <pc:sldLayoutMk cId="0" sldId="2147483655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58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58"/>
            <pc:sldLayoutMk cId="0" sldId="2147483659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60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60"/>
            <pc:sldLayoutMk cId="0" sldId="2147483661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62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62"/>
            <pc:sldLayoutMk cId="0" sldId="2147483663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64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64"/>
            <pc:sldLayoutMk cId="0" sldId="2147483665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66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66"/>
            <pc:sldLayoutMk cId="0" sldId="2147483667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68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68"/>
            <pc:sldLayoutMk cId="0" sldId="2147483669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70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70"/>
            <pc:sldLayoutMk cId="0" sldId="2147483671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76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76"/>
            <pc:sldLayoutMk cId="0" sldId="2147483677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78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78"/>
            <pc:sldLayoutMk cId="0" sldId="2147483679"/>
          </pc:sldLayoutMkLst>
        </pc:sldLayoutChg>
      </pc:sldMasterChg>
      <pc:sldMasterChg chg="del delSldLayout">
        <pc:chgData name="Nadezda Solodjankina (ETF)" userId="aff63d91-b2e7-4aaf-9296-8e2378eca05d" providerId="ADAL" clId="{3A8B78FD-2925-43DE-AE23-D734D0463874}" dt="2025-12-01T16:42:46.525" v="18"/>
        <pc:sldMasterMkLst>
          <pc:docMk/>
          <pc:sldMasterMk cId="0" sldId="2147483680"/>
        </pc:sldMasterMkLst>
        <pc:sldLayoutChg chg="del">
          <pc:chgData name="Nadezda Solodjankina (ETF)" userId="aff63d91-b2e7-4aaf-9296-8e2378eca05d" providerId="ADAL" clId="{3A8B78FD-2925-43DE-AE23-D734D0463874}" dt="2025-12-01T16:42:46.525" v="18"/>
          <pc:sldLayoutMkLst>
            <pc:docMk/>
            <pc:sldMasterMk cId="0" sldId="2147483680"/>
            <pc:sldLayoutMk cId="0" sldId="214748368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ol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C813CFC-B939-4178-8D12-941CFAEFD485}" type="slidenum">
              <a:t>‹#›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olo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1C1FA9-48EA-440A-8EBC-C1D80ECF891D}" type="slidenum">
              <a:t>‹#›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2"/>
          <p:cNvSpPr/>
          <p:nvPr/>
        </p:nvSpPr>
        <p:spPr>
          <a:xfrm>
            <a:off x="1080" y="738360"/>
            <a:ext cx="1218852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ptos"/>
              <a:ea typeface="DejaVu Sans"/>
            </a:endParaRPr>
          </a:p>
        </p:txBody>
      </p:sp>
      <p:pic>
        <p:nvPicPr>
          <p:cNvPr id="61" name="Picture Placeholder 4"/>
          <p:cNvPicPr/>
          <p:nvPr/>
        </p:nvPicPr>
        <p:blipFill>
          <a:blip r:embed="rId3"/>
          <a:srcRect t="6792" b="6792"/>
          <a:stretch/>
        </p:blipFill>
        <p:spPr>
          <a:xfrm>
            <a:off x="5553360" y="6124680"/>
            <a:ext cx="5611680" cy="436680"/>
          </a:xfrm>
          <a:prstGeom prst="rect">
            <a:avLst/>
          </a:prstGeom>
          <a:ln w="0">
            <a:noFill/>
          </a:ln>
        </p:spPr>
      </p:pic>
      <p:grpSp>
        <p:nvGrpSpPr>
          <p:cNvPr id="62" name="Group 11"/>
          <p:cNvGrpSpPr/>
          <p:nvPr/>
        </p:nvGrpSpPr>
        <p:grpSpPr>
          <a:xfrm>
            <a:off x="521640" y="1035000"/>
            <a:ext cx="771480" cy="5082120"/>
            <a:chOff x="521640" y="1035000"/>
            <a:chExt cx="771480" cy="5082120"/>
          </a:xfrm>
        </p:grpSpPr>
        <p:pic>
          <p:nvPicPr>
            <p:cNvPr id="63" name="Picture 7"/>
            <p:cNvPicPr/>
            <p:nvPr/>
          </p:nvPicPr>
          <p:blipFill>
            <a:blip r:embed="rId4"/>
            <a:stretch/>
          </p:blipFill>
          <p:spPr>
            <a:xfrm>
              <a:off x="521640" y="1035000"/>
              <a:ext cx="771480" cy="5082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" name="Picture 9"/>
            <p:cNvPicPr/>
            <p:nvPr/>
          </p:nvPicPr>
          <p:blipFill>
            <a:blip r:embed="rId5"/>
            <a:stretch/>
          </p:blipFill>
          <p:spPr>
            <a:xfrm>
              <a:off x="543240" y="1099440"/>
              <a:ext cx="662040" cy="4405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 1"/>
          <p:cNvSpPr/>
          <p:nvPr/>
        </p:nvSpPr>
        <p:spPr>
          <a:xfrm>
            <a:off x="2361960" y="655560"/>
            <a:ext cx="9265320" cy="1800"/>
          </a:xfrm>
          <a:prstGeom prst="line">
            <a:avLst/>
          </a:prstGeom>
          <a:ln w="6480" cap="sq">
            <a:solidFill>
              <a:srgbClr val="812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9" name="Picture 2"/>
          <p:cNvPicPr/>
          <p:nvPr/>
        </p:nvPicPr>
        <p:blipFill>
          <a:blip r:embed="rId3"/>
          <a:stretch/>
        </p:blipFill>
        <p:spPr>
          <a:xfrm>
            <a:off x="432000" y="322200"/>
            <a:ext cx="1804320" cy="450000"/>
          </a:xfrm>
          <a:prstGeom prst="rect">
            <a:avLst/>
          </a:prstGeom>
          <a:ln w="0">
            <a:noFill/>
          </a:ln>
        </p:spPr>
      </p:pic>
      <p:sp>
        <p:nvSpPr>
          <p:cNvPr id="80" name="Text Box 4"/>
          <p:cNvSpPr/>
          <p:nvPr/>
        </p:nvSpPr>
        <p:spPr>
          <a:xfrm>
            <a:off x="4165200" y="6356520"/>
            <a:ext cx="3859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sldNum" idx="1"/>
          </p:nvPr>
        </p:nvSpPr>
        <p:spPr>
          <a:xfrm>
            <a:off x="8737200" y="6356520"/>
            <a:ext cx="2816640" cy="343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it-IT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EAFF976F-F8C9-4C3C-BAC0-44EEB14F6B08}" type="slidenum"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it-IT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dt" idx="2"/>
          </p:nvPr>
        </p:nvSpPr>
        <p:spPr>
          <a:xfrm>
            <a:off x="609120" y="6356520"/>
            <a:ext cx="2815920" cy="343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>
            <a:off x="2361960" y="655560"/>
            <a:ext cx="9265320" cy="1800"/>
          </a:xfrm>
          <a:prstGeom prst="line">
            <a:avLst/>
          </a:prstGeom>
          <a:ln w="6480" cap="sq">
            <a:solidFill>
              <a:srgbClr val="812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6" name="Picture 2"/>
          <p:cNvPicPr/>
          <p:nvPr/>
        </p:nvPicPr>
        <p:blipFill>
          <a:blip r:embed="rId3"/>
          <a:stretch/>
        </p:blipFill>
        <p:spPr>
          <a:xfrm>
            <a:off x="432000" y="322200"/>
            <a:ext cx="1804320" cy="450000"/>
          </a:xfrm>
          <a:prstGeom prst="rect">
            <a:avLst/>
          </a:prstGeom>
          <a:ln w="0">
            <a:noFill/>
          </a:ln>
        </p:spPr>
      </p:pic>
      <p:sp>
        <p:nvSpPr>
          <p:cNvPr id="87" name="Text Box 4"/>
          <p:cNvSpPr/>
          <p:nvPr/>
        </p:nvSpPr>
        <p:spPr>
          <a:xfrm>
            <a:off x="4165200" y="6356520"/>
            <a:ext cx="3859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sldNum" idx="3"/>
          </p:nvPr>
        </p:nvSpPr>
        <p:spPr>
          <a:xfrm>
            <a:off x="8737200" y="6356520"/>
            <a:ext cx="2816640" cy="343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it-IT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765D2666-D3D9-4960-90AA-04FE9B80DA25}" type="slidenum">
              <a:rPr lang="it-IT" sz="18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it-IT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dt" idx="4"/>
          </p:nvPr>
        </p:nvSpPr>
        <p:spPr>
          <a:xfrm>
            <a:off x="609120" y="6356520"/>
            <a:ext cx="2815920" cy="343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aistd-fpl.regione.piemonte.it/repertoriofowcl/ho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plbiennale.org/vpl-priz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CorPRvSc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"/>
          <p:cNvPicPr/>
          <p:nvPr/>
        </p:nvPicPr>
        <p:blipFill>
          <a:blip r:embed="rId2"/>
          <a:stretch/>
        </p:blipFill>
        <p:spPr>
          <a:xfrm>
            <a:off x="100440" y="441720"/>
            <a:ext cx="12187080" cy="619236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35"/>
          <p:cNvSpPr/>
          <p:nvPr/>
        </p:nvSpPr>
        <p:spPr>
          <a:xfrm>
            <a:off x="614160" y="3519720"/>
            <a:ext cx="10958760" cy="19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73888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>
                <a:solidFill>
                  <a:srgbClr val="FFFFFF"/>
                </a:solidFill>
                <a:latin typeface="Titillium"/>
                <a:ea typeface="Titillium"/>
              </a:rPr>
              <a:t>Тереза Валентино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>
                <a:solidFill>
                  <a:srgbClr val="FFFFFF"/>
                </a:solidFill>
                <a:latin typeface="Titillium"/>
                <a:ea typeface="Titillium"/>
              </a:rPr>
              <a:t>Сфера стандартов обучения и непрерывного образования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>
                <a:solidFill>
                  <a:srgbClr val="FFFFFF"/>
                </a:solidFill>
                <a:latin typeface="Titillium"/>
                <a:ea typeface="Titillium"/>
              </a:rPr>
              <a:t>Отдел образования и права на обучение в университете, профессиональное обучение и труд</a:t>
            </a:r>
          </a:p>
        </p:txBody>
      </p:sp>
      <p:sp>
        <p:nvSpPr>
          <p:cNvPr id="94" name="CustomShape 38"/>
          <p:cNvSpPr/>
          <p:nvPr/>
        </p:nvSpPr>
        <p:spPr>
          <a:xfrm>
            <a:off x="614160" y="585360"/>
            <a:ext cx="11252160" cy="29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dirty="0">
                <a:solidFill>
                  <a:srgbClr val="FFFFFF"/>
                </a:solidFill>
                <a:latin typeface="Titillium"/>
                <a:ea typeface="Titillium"/>
              </a:rPr>
              <a:t>Услуги по сертификации компетенций (IVC) в Пьемонте: история и </a:t>
            </a:r>
            <a:r>
              <a:rPr lang="ru-RU" sz="3200" b="1" strike="noStrike" dirty="0" err="1">
                <a:solidFill>
                  <a:srgbClr val="FFFFFF"/>
                </a:solidFill>
                <a:latin typeface="Titillium"/>
                <a:ea typeface="Titillium"/>
              </a:rPr>
              <a:t>проспективы</a:t>
            </a:r>
            <a:r>
              <a:rPr lang="ru-RU" sz="3200" b="1" strike="noStrike" dirty="0">
                <a:solidFill>
                  <a:srgbClr val="FFFFFF"/>
                </a:solidFill>
                <a:latin typeface="Titillium"/>
                <a:ea typeface="Titillium"/>
              </a:rPr>
              <a:t> </a:t>
            </a:r>
          </a:p>
          <a:p>
            <a:pPr>
              <a:lnSpc>
                <a:spcPct val="90000"/>
              </a:lnSpc>
            </a:pP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600" b="0" i="1" strike="noStrike" dirty="0">
                <a:solidFill>
                  <a:srgbClr val="FFFFFF"/>
                </a:solidFill>
                <a:latin typeface="Titillium"/>
                <a:ea typeface="Titillium"/>
              </a:rPr>
              <a:t>МЕРОПРИЯТИЯ СТРАТЕГИЧЕСКОГО ЗНАЧЕНИЯ ДЛЯ РАЗВИТИЯ РЕГИОНА  В 2021-2027</a:t>
            </a:r>
          </a:p>
        </p:txBody>
      </p:sp>
      <p:pic>
        <p:nvPicPr>
          <p:cNvPr id="95" name="Рисунок 94"/>
          <p:cNvPicPr/>
          <p:nvPr/>
        </p:nvPicPr>
        <p:blipFill>
          <a:blip r:embed="rId3"/>
          <a:stretch/>
        </p:blipFill>
        <p:spPr>
          <a:xfrm>
            <a:off x="1845720" y="5813640"/>
            <a:ext cx="8492760" cy="75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9"/>
          <p:cNvSpPr/>
          <p:nvPr/>
        </p:nvSpPr>
        <p:spPr>
          <a:xfrm>
            <a:off x="1980000" y="180360"/>
            <a:ext cx="9718200" cy="5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800" b="0" strike="noStrike">
                <a:solidFill>
                  <a:srgbClr val="BF0041"/>
                </a:solidFill>
                <a:latin typeface="Titillium"/>
                <a:ea typeface="Titillium"/>
              </a:rPr>
              <a:t>В заключение</a:t>
            </a:r>
          </a:p>
        </p:txBody>
      </p:sp>
      <p:sp>
        <p:nvSpPr>
          <p:cNvPr id="210" name="CustomShape 10"/>
          <p:cNvSpPr/>
          <p:nvPr/>
        </p:nvSpPr>
        <p:spPr>
          <a:xfrm>
            <a:off x="0" y="720000"/>
            <a:ext cx="1218708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11" name="Рисунок 210"/>
          <p:cNvPicPr/>
          <p:nvPr/>
        </p:nvPicPr>
        <p:blipFill>
          <a:blip r:embed="rId2"/>
          <a:stretch/>
        </p:blipFill>
        <p:spPr>
          <a:xfrm>
            <a:off x="6840000" y="6100560"/>
            <a:ext cx="5046120" cy="448920"/>
          </a:xfrm>
          <a:prstGeom prst="rect">
            <a:avLst/>
          </a:prstGeom>
          <a:ln w="0">
            <a:noFill/>
          </a:ln>
        </p:spPr>
      </p:pic>
      <p:sp>
        <p:nvSpPr>
          <p:cNvPr id="212" name="Прямоугольник 211"/>
          <p:cNvSpPr/>
          <p:nvPr/>
        </p:nvSpPr>
        <p:spPr>
          <a:xfrm>
            <a:off x="7504920" y="2541240"/>
            <a:ext cx="4198320" cy="142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0600" y="900000"/>
            <a:ext cx="12159360" cy="4138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200" b="0" strike="noStrike" dirty="0">
                <a:solidFill>
                  <a:schemeClr val="dk1"/>
                </a:solidFill>
                <a:latin typeface="Arial"/>
                <a:ea typeface="Arial"/>
              </a:rPr>
              <a:t>Навигация: </a:t>
            </a:r>
          </a:p>
          <a:p>
            <a:endParaRPr lang="it-IT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ru-RU" sz="2200" b="1" strike="noStrike" dirty="0">
                <a:solidFill>
                  <a:schemeClr val="dk1"/>
                </a:solidFill>
                <a:latin typeface="Arial"/>
                <a:ea typeface="Arial"/>
              </a:rPr>
              <a:t>Реестр квалификаций и учебных стандартов</a:t>
            </a:r>
          </a:p>
          <a:p>
            <a:endParaRPr lang="it-IT" sz="22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200" b="0" strike="noStrike" dirty="0">
                <a:solidFill>
                  <a:schemeClr val="dk1"/>
                </a:solidFill>
                <a:latin typeface="Arial"/>
                <a:ea typeface="Arial"/>
                <a:hlinkClick r:id="rId3"/>
              </a:rPr>
              <a:t>https://flaistd-fpl.regione.piemonte.it/repertoriofowcl/home</a:t>
            </a:r>
          </a:p>
          <a:p>
            <a:endParaRPr lang="it-IT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ru-RU" sz="2200" b="1" strike="noStrike" dirty="0">
                <a:solidFill>
                  <a:schemeClr val="dk1"/>
                </a:solidFill>
                <a:latin typeface="Arial"/>
                <a:ea typeface="Arial"/>
              </a:rPr>
              <a:t> Услуги по </a:t>
            </a:r>
            <a:r>
              <a:rPr lang="ru-RU" sz="2200" b="1" strike="noStrike">
                <a:solidFill>
                  <a:schemeClr val="dk1"/>
                </a:solidFill>
                <a:latin typeface="Arial"/>
                <a:ea typeface="Arial"/>
              </a:rPr>
              <a:t>сертификации компетенций (</a:t>
            </a:r>
            <a:r>
              <a:rPr lang="ru-RU" sz="2200" b="1" strike="noStrike" dirty="0">
                <a:solidFill>
                  <a:schemeClr val="dk1"/>
                </a:solidFill>
                <a:latin typeface="Arial"/>
                <a:ea typeface="Arial"/>
              </a:rPr>
              <a:t>IVC)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"/>
            </a:pPr>
            <a:endParaRPr lang="it-IT" sz="22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2200" b="0" strike="noStrike" dirty="0">
                <a:solidFill>
                  <a:schemeClr val="dk1"/>
                </a:solidFill>
                <a:latin typeface="Arial"/>
                <a:ea typeface="Arial"/>
              </a:rPr>
              <a:t>https://www.regione.piemonte.it/web/temi/istruzione-formazione-lavoro/formazione-professionale/certificazione-delle-competenze/servizi-certificazione-delle-competenze-ivc </a:t>
            </a:r>
          </a:p>
          <a:p>
            <a:endParaRPr lang="it-IT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656000" y="5320440"/>
            <a:ext cx="900288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4032000" y="2232000"/>
            <a:ext cx="4242960" cy="61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1044000" y="4867200"/>
            <a:ext cx="9894960" cy="127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400" b="0" strike="noStrike">
                <a:solidFill>
                  <a:srgbClr val="C9211E"/>
                </a:solidFill>
                <a:latin typeface="Titillium"/>
                <a:ea typeface="Titillium"/>
              </a:rPr>
              <a:t>Европа инвестирует в Пьемонт, а Пьемонт — в тебя!</a:t>
            </a:r>
            <a:r>
              <a:rPr lang="ru-RU" sz="6000" b="0" strike="noStrike">
                <a:solidFill>
                  <a:srgbClr val="374091"/>
                </a:solidFill>
                <a:latin typeface="Titillium"/>
                <a:ea typeface="Titillium"/>
              </a:rPr>
              <a:t> </a:t>
            </a:r>
          </a:p>
        </p:txBody>
      </p:sp>
      <p:pic>
        <p:nvPicPr>
          <p:cNvPr id="217" name="Рисунок 216"/>
          <p:cNvPicPr/>
          <p:nvPr/>
        </p:nvPicPr>
        <p:blipFill>
          <a:blip r:embed="rId2"/>
          <a:stretch/>
        </p:blipFill>
        <p:spPr>
          <a:xfrm>
            <a:off x="1692360" y="4521960"/>
            <a:ext cx="8492400" cy="758160"/>
          </a:xfrm>
          <a:prstGeom prst="rect">
            <a:avLst/>
          </a:prstGeom>
          <a:ln w="0">
            <a:noFill/>
          </a:ln>
        </p:spPr>
      </p:pic>
      <p:sp>
        <p:nvSpPr>
          <p:cNvPr id="218" name="Прямоугольник 217"/>
          <p:cNvSpPr/>
          <p:nvPr/>
        </p:nvSpPr>
        <p:spPr>
          <a:xfrm>
            <a:off x="3262680" y="1057320"/>
            <a:ext cx="5993640" cy="111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0000"/>
                </a:solidFill>
                <a:latin typeface="Palatino Linotype"/>
                <a:ea typeface="Palatino Linotype"/>
              </a:rPr>
              <a:t>«Логика доставит вас от А до Я;</a:t>
            </a: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0000"/>
                </a:solidFill>
                <a:latin typeface="Palatino Linotype"/>
                <a:ea typeface="Palatino Linotype"/>
              </a:rPr>
              <a:t>воображение доставит вас ПОВСЮДУ».</a:t>
            </a: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>
                <a:solidFill>
                  <a:srgbClr val="000000"/>
                </a:solidFill>
                <a:latin typeface="Palatino Linotype"/>
                <a:ea typeface="Palatino Linotype"/>
              </a:rPr>
              <a:t>Альберт Эйнштейн</a:t>
            </a: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5699160" y="3481560"/>
            <a:ext cx="4268880" cy="84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>
                <a:solidFill>
                  <a:srgbClr val="000000"/>
                </a:solidFill>
                <a:latin typeface="Times New Roman"/>
                <a:ea typeface="Times New Roman"/>
              </a:rPr>
              <a:t>СПАСИБО!</a:t>
            </a: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>
                <a:solidFill>
                  <a:srgbClr val="000000"/>
                </a:solidFill>
                <a:latin typeface="Times New Roman"/>
                <a:ea typeface="Times New Roman"/>
              </a:rPr>
              <a:t>teresa.valentino@regione.piemonte.it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4"/>
          <p:cNvSpPr/>
          <p:nvPr/>
        </p:nvSpPr>
        <p:spPr>
          <a:xfrm>
            <a:off x="322920" y="180000"/>
            <a:ext cx="11570760" cy="47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200" b="1" strike="noStrike" dirty="0">
                <a:solidFill>
                  <a:srgbClr val="C9211E"/>
                </a:solidFill>
                <a:latin typeface="Titillium"/>
                <a:ea typeface="Titillium"/>
              </a:rPr>
              <a:t>ГОСУДАРСТВЕННАЯ СИСТЕМА </a:t>
            </a:r>
            <a:r>
              <a:rPr lang="ru-RU" sz="2200" b="1" dirty="0">
                <a:solidFill>
                  <a:srgbClr val="C9211E"/>
                </a:solidFill>
                <a:latin typeface="Titillium"/>
                <a:ea typeface="Titillium"/>
              </a:rPr>
              <a:t>СЕРТИФИКАЦИИ</a:t>
            </a:r>
            <a:r>
              <a:rPr lang="ru-RU" sz="2200" b="1" strike="noStrike" dirty="0">
                <a:solidFill>
                  <a:srgbClr val="C9211E"/>
                </a:solidFill>
                <a:latin typeface="Titillium"/>
                <a:ea typeface="Titillium"/>
              </a:rPr>
              <a:t>:  УРОВНИ И ОРГАНИЗАЦИИ</a:t>
            </a:r>
            <a:r>
              <a:rPr lang="ru-RU" sz="2200" b="0" strike="noStrike" dirty="0">
                <a:solidFill>
                  <a:srgbClr val="374091"/>
                </a:solidFill>
                <a:latin typeface="Titillium"/>
                <a:ea typeface="Titillium"/>
              </a:rPr>
              <a:t> </a:t>
            </a:r>
          </a:p>
        </p:txBody>
      </p:sp>
      <p:sp>
        <p:nvSpPr>
          <p:cNvPr id="97" name="CustomShape 5"/>
          <p:cNvSpPr/>
          <p:nvPr/>
        </p:nvSpPr>
        <p:spPr>
          <a:xfrm>
            <a:off x="0" y="720000"/>
            <a:ext cx="1218708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2"/>
          <a:stretch/>
        </p:blipFill>
        <p:spPr>
          <a:xfrm>
            <a:off x="6840000" y="6100560"/>
            <a:ext cx="5046120" cy="44892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98"/>
          <p:cNvSpPr/>
          <p:nvPr/>
        </p:nvSpPr>
        <p:spPr>
          <a:xfrm>
            <a:off x="4428360" y="1094760"/>
            <a:ext cx="3491280" cy="2172006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ИТАЛЬЯНСКОЕ ЗАКОНОДАТЕЛЬСТВО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Указ № 94 от 06.06.2012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u="dbl" strike="noStrike" dirty="0" err="1">
                <a:solidFill>
                  <a:srgbClr val="000000"/>
                </a:solidFill>
                <a:uFillTx/>
                <a:latin typeface="Arial"/>
                <a:ea typeface="Arial"/>
              </a:rPr>
              <a:t>Законодат</a:t>
            </a:r>
            <a:r>
              <a:rPr lang="ru-RU" sz="1500" b="1" u="dbl" strike="noStrike" dirty="0">
                <a:solidFill>
                  <a:srgbClr val="000000"/>
                </a:solidFill>
                <a:uFillTx/>
                <a:latin typeface="Arial"/>
                <a:ea typeface="Arial"/>
              </a:rPr>
              <a:t>. Декрет № 13 от 16.01.2013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 err="1">
                <a:solidFill>
                  <a:srgbClr val="000000"/>
                </a:solidFill>
                <a:latin typeface="Arial"/>
                <a:ea typeface="Arial"/>
              </a:rPr>
              <a:t>Межминист</a:t>
            </a: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. Декрет от 30.06.2015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45980" y="911885"/>
            <a:ext cx="2981880" cy="2402838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ЕВРОПЕЙСКОЕ ЗАКОНОДАТЕЛЬСТВО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EQF 2008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ECVET 2009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5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2012 – УДТВЕРЖДЕНИЕ ФОРМАЛЬНОГО И НЕФОРМАЛЬНОГО ОБРАЗОВАНИЯ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98640" y="4123986"/>
            <a:ext cx="3490920" cy="795414"/>
          </a:xfrm>
          <a:prstGeom prst="rect">
            <a:avLst/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ГОСУДАРСТВЕННЫЙ РЕЕСТР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КВАЛИФИКАЦИЙ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8462880" y="3711960"/>
            <a:ext cx="3326760" cy="841320"/>
          </a:xfrm>
          <a:prstGeom prst="rect">
            <a:avLst/>
          </a:prstGeom>
          <a:solidFill>
            <a:srgbClr val="1C99E0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УЧРЕЖДЕНИЯ,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УПОЛНОМОЧЕННЫЕ НА 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 ПРЕДОСТАВЛЕНИЕ УСЛУГ IVC</a:t>
            </a:r>
          </a:p>
        </p:txBody>
      </p:sp>
      <p:sp>
        <p:nvSpPr>
          <p:cNvPr id="103" name="Выноска: стрелка вниз 102"/>
          <p:cNvSpPr/>
          <p:nvPr/>
        </p:nvSpPr>
        <p:spPr>
          <a:xfrm>
            <a:off x="8906400" y="873000"/>
            <a:ext cx="2365920" cy="2716560"/>
          </a:xfrm>
          <a:prstGeom prst="downArrowCallout">
            <a:avLst>
              <a:gd name="adj1" fmla="val 25002"/>
              <a:gd name="adj2" fmla="val 25000"/>
              <a:gd name="adj3" fmla="val 24242"/>
              <a:gd name="adj4" fmla="val 66667"/>
            </a:avLst>
          </a:prstGeom>
          <a:solidFill>
            <a:srgbClr val="FF860D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УЧРЕЖДЕНИЯ,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ОТВЕТСТВЕННЫЕ ЗА </a:t>
            </a:r>
            <a:r>
              <a:rPr lang="ru-RU" sz="1600" b="1" dirty="0">
                <a:solidFill>
                  <a:srgbClr val="000000"/>
                </a:solidFill>
                <a:latin typeface="Arial"/>
                <a:ea typeface="Arial"/>
              </a:rPr>
              <a:t>СЕРТИФИКАЦИЮ</a:t>
            </a:r>
            <a:endParaRPr lang="ru-RU" sz="1600" b="1" strike="noStrike" dirty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</a:pP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РЕГИОНАЛЬНЫЕ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МИНИСТЕРСТВА</a:t>
            </a:r>
          </a:p>
          <a:p>
            <a:pPr algn="ctr">
              <a:lnSpc>
                <a:spcPct val="100000"/>
              </a:lnSpc>
            </a:pP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Стрелка: вправо 103"/>
          <p:cNvSpPr/>
          <p:nvPr/>
        </p:nvSpPr>
        <p:spPr>
          <a:xfrm>
            <a:off x="3667680" y="2003400"/>
            <a:ext cx="627840" cy="688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5" name="Стрелка: вправо 104"/>
          <p:cNvSpPr/>
          <p:nvPr/>
        </p:nvSpPr>
        <p:spPr>
          <a:xfrm>
            <a:off x="8102160" y="1943280"/>
            <a:ext cx="627840" cy="688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6" name="Стрелка: вправо 105"/>
          <p:cNvSpPr/>
          <p:nvPr/>
        </p:nvSpPr>
        <p:spPr>
          <a:xfrm rot="5400000">
            <a:off x="1323000" y="3369989"/>
            <a:ext cx="627840" cy="688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Стрелка: вправо 106"/>
          <p:cNvSpPr/>
          <p:nvPr/>
        </p:nvSpPr>
        <p:spPr>
          <a:xfrm rot="5400000">
            <a:off x="5794380" y="3311773"/>
            <a:ext cx="627840" cy="688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451040" y="4028166"/>
            <a:ext cx="3491280" cy="833178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МИНИМАЛЬНЫЕ СТАНДАРТЫ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СИСТЕМЫ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АТТЕСТАЦИИ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93800" y="5063040"/>
            <a:ext cx="11045160" cy="586957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СЕРТИФИКАЦИИ И ВАЛИДАЦИИ ПОДЛЕЖАТ ТОЛЬКО ТЕ КОМПЕТЕНЦИИ, КОТОРЫЕ ЧИСЛЯТСЯ В ГОСУДАРСТВЕННЫХ ИЛИ РЕГИОНАЛЬНЫХ, ПУБЛИЧНЫХ И КОДИФИЦИРОВАННХЕ РЕЕСТРАХ.</a:t>
            </a:r>
          </a:p>
        </p:txBody>
      </p:sp>
      <p:sp>
        <p:nvSpPr>
          <p:cNvPr id="110" name="Звезда: 5 точек 109"/>
          <p:cNvSpPr/>
          <p:nvPr/>
        </p:nvSpPr>
        <p:spPr>
          <a:xfrm>
            <a:off x="10882800" y="1543680"/>
            <a:ext cx="934920" cy="89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blipFill rotWithShape="0">
            <a:blip r:embed="rId3"/>
            <a:srcRect/>
            <a:tile tx="0" ty="0" sx="22933" sy="22933" algn="ctr"/>
          </a:blipFill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1" name="Звезда: 5 точек 110"/>
          <p:cNvSpPr/>
          <p:nvPr/>
        </p:nvSpPr>
        <p:spPr>
          <a:xfrm>
            <a:off x="574560" y="5243760"/>
            <a:ext cx="934920" cy="89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blipFill rotWithShape="0">
            <a:blip r:embed="rId3"/>
            <a:srcRect/>
            <a:tile tx="0" ty="0" sx="22933" sy="22933" algn="ctr"/>
          </a:blipFill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2" name="Звезда: 5 точек 111"/>
          <p:cNvSpPr/>
          <p:nvPr/>
        </p:nvSpPr>
        <p:spPr>
          <a:xfrm>
            <a:off x="3175200" y="3410640"/>
            <a:ext cx="934920" cy="89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blipFill rotWithShape="0">
            <a:blip r:embed="rId3"/>
            <a:srcRect/>
            <a:tile tx="0" ty="0" sx="22933" sy="22933" algn="ctr"/>
          </a:blipFill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60120" y="191520"/>
            <a:ext cx="120099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400" b="1" strike="noStrike">
                <a:solidFill>
                  <a:srgbClr val="C9211E"/>
                </a:solidFill>
                <a:latin typeface="Titillium"/>
                <a:ea typeface="Titillium"/>
              </a:rPr>
              <a:t>СИСТЕМА ПЬЕМОНТА: РАВНОЕ ПРАВО НА ОБРАЗОВАНИЕ </a:t>
            </a:r>
            <a:r>
              <a:rPr lang="ru-RU" sz="2400" b="1" strike="noStrike">
                <a:solidFill>
                  <a:srgbClr val="374091"/>
                </a:solidFill>
                <a:latin typeface="Titillium"/>
                <a:ea typeface="Titillium"/>
              </a:rPr>
              <a:t> </a:t>
            </a:r>
          </a:p>
        </p:txBody>
      </p:sp>
      <p:sp>
        <p:nvSpPr>
          <p:cNvPr id="114" name="CustomShape 8"/>
          <p:cNvSpPr/>
          <p:nvPr/>
        </p:nvSpPr>
        <p:spPr>
          <a:xfrm>
            <a:off x="0" y="720000"/>
            <a:ext cx="1218708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6840000" y="6100560"/>
            <a:ext cx="5046120" cy="44892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115"/>
          <p:cNvSpPr/>
          <p:nvPr/>
        </p:nvSpPr>
        <p:spPr>
          <a:xfrm>
            <a:off x="180000" y="1089360"/>
            <a:ext cx="2737440" cy="1001160"/>
          </a:xfrm>
          <a:prstGeom prst="rect">
            <a:avLst/>
          </a:prstGeom>
          <a:solidFill>
            <a:srgbClr val="FF860D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dirty="0">
                <a:solidFill>
                  <a:srgbClr val="000000"/>
                </a:solidFill>
                <a:latin typeface="Arial"/>
                <a:ea typeface="Arial"/>
              </a:rPr>
              <a:t>РЕГИОН ПЬЕМОНТ 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dirty="0">
                <a:solidFill>
                  <a:srgbClr val="000000"/>
                </a:solidFill>
                <a:latin typeface="Arial"/>
                <a:ea typeface="Arial"/>
              </a:rPr>
              <a:t>ОТВЕТСТВЕННОЕ УЧРЕЖДЕНИЕ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3481560" y="1081800"/>
            <a:ext cx="3490920" cy="1111320"/>
          </a:xfrm>
          <a:prstGeom prst="rect">
            <a:avLst/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РЕЕСТР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КВАЛИФИКАЦИЙ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РЕГИОНА ПЬЕМОНТ</a:t>
            </a:r>
          </a:p>
        </p:txBody>
      </p:sp>
      <p:sp>
        <p:nvSpPr>
          <p:cNvPr id="118" name="Стрелка: вправо 117"/>
          <p:cNvSpPr/>
          <p:nvPr/>
        </p:nvSpPr>
        <p:spPr>
          <a:xfrm rot="5340000">
            <a:off x="1234800" y="3038959"/>
            <a:ext cx="627840" cy="688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822440" y="1117440"/>
            <a:ext cx="3326760" cy="1011600"/>
          </a:xfrm>
          <a:prstGeom prst="rect">
            <a:avLst/>
          </a:prstGeom>
          <a:solidFill>
            <a:srgbClr val="1C99E0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КОМПЕТЕНЦИИ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(ЗНАНИЯ И НАВЫКИ)</a:t>
            </a:r>
          </a:p>
        </p:txBody>
      </p:sp>
      <p:sp>
        <p:nvSpPr>
          <p:cNvPr id="120" name="Полилиния: фигура 119"/>
          <p:cNvSpPr/>
          <p:nvPr/>
        </p:nvSpPr>
        <p:spPr>
          <a:xfrm rot="5400000">
            <a:off x="2874960" y="4100400"/>
            <a:ext cx="1498320" cy="1104120"/>
          </a:xfrm>
          <a:custGeom>
            <a:avLst/>
            <a:gdLst>
              <a:gd name="textAreaLeft" fmla="*/ 0 w 1498320"/>
              <a:gd name="textAreaRight" fmla="*/ 1499760 w 1498320"/>
              <a:gd name="textAreaTop" fmla="*/ 0 h 1104120"/>
              <a:gd name="textAreaBottom" fmla="*/ 1105560 h 1104120"/>
            </a:gdLst>
            <a:ahLst/>
            <a:cxnLst/>
            <a:rect l="textAreaLeft" t="textAreaTop" r="textAreaRight" b="textAreaBottom"/>
            <a:pathLst>
              <a:path w="787" h="799">
                <a:moveTo>
                  <a:pt x="439" y="12"/>
                </a:moveTo>
                <a:lnTo>
                  <a:pt x="535" y="102"/>
                </a:lnTo>
                <a:lnTo>
                  <a:pt x="391" y="246"/>
                </a:lnTo>
                <a:lnTo>
                  <a:pt x="252" y="108"/>
                </a:lnTo>
                <a:lnTo>
                  <a:pt x="349" y="12"/>
                </a:lnTo>
                <a:lnTo>
                  <a:pt x="0" y="0"/>
                </a:lnTo>
                <a:lnTo>
                  <a:pt x="12" y="348"/>
                </a:lnTo>
                <a:lnTo>
                  <a:pt x="108" y="258"/>
                </a:lnTo>
                <a:lnTo>
                  <a:pt x="282" y="433"/>
                </a:lnTo>
                <a:lnTo>
                  <a:pt x="282" y="799"/>
                </a:lnTo>
                <a:lnTo>
                  <a:pt x="511" y="799"/>
                </a:lnTo>
                <a:lnTo>
                  <a:pt x="511" y="427"/>
                </a:lnTo>
                <a:lnTo>
                  <a:pt x="685" y="252"/>
                </a:lnTo>
                <a:lnTo>
                  <a:pt x="781" y="348"/>
                </a:lnTo>
                <a:lnTo>
                  <a:pt x="787" y="0"/>
                </a:lnTo>
                <a:lnTo>
                  <a:pt x="439" y="12"/>
                </a:lnTo>
                <a:close/>
              </a:path>
            </a:pathLst>
          </a:custGeom>
          <a:solidFill>
            <a:srgbClr val="E46C0A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63560" y="5215320"/>
            <a:ext cx="2122560" cy="703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"/>
              </a:rPr>
              <a:t>КУРСЫ ОБУЧЕНИЯ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4566239" y="3546360"/>
            <a:ext cx="1665227" cy="429191"/>
          </a:xfrm>
          <a:prstGeom prst="rect">
            <a:avLst/>
          </a:prstGeom>
          <a:solidFill>
            <a:srgbClr val="92D050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3320" tIns="60120" rIns="103320" bIns="6012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"/>
              </a:rPr>
              <a:t>Услуги IVC</a:t>
            </a:r>
          </a:p>
        </p:txBody>
      </p:sp>
      <p:sp>
        <p:nvSpPr>
          <p:cNvPr id="123" name="Свиток: вертикальный 122"/>
          <p:cNvSpPr/>
          <p:nvPr/>
        </p:nvSpPr>
        <p:spPr>
          <a:xfrm>
            <a:off x="225720" y="4436640"/>
            <a:ext cx="2730960" cy="1706400"/>
          </a:xfrm>
          <a:prstGeom prst="verticalScroll">
            <a:avLst>
              <a:gd name="adj" fmla="val 12500"/>
            </a:avLst>
          </a:prstGeom>
          <a:solidFill>
            <a:srgbClr val="EBDAE3"/>
          </a:solidFill>
          <a:ln w="36000">
            <a:solidFill>
              <a:srgbClr val="954F7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dirty="0">
                <a:solidFill>
                  <a:srgbClr val="000000"/>
                </a:solidFill>
                <a:latin typeface="Palatino Linotype"/>
                <a:ea typeface="Palatino Linotype"/>
              </a:rPr>
              <a:t>Единые правила о прохождении </a:t>
            </a:r>
            <a:r>
              <a:rPr lang="ru-RU" b="1" i="1" dirty="0">
                <a:solidFill>
                  <a:srgbClr val="000000"/>
                </a:solidFill>
                <a:latin typeface="Palatino Linotype"/>
                <a:ea typeface="Palatino Linotype"/>
              </a:rPr>
              <a:t>сертификации</a:t>
            </a:r>
            <a:endParaRPr lang="ru-RU" sz="1800" b="1" i="1" strike="noStrike" dirty="0">
              <a:solidFill>
                <a:srgbClr val="000000"/>
              </a:solidFill>
              <a:latin typeface="Palatino Linotype"/>
              <a:ea typeface="Palatino Linotype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32360" y="2370240"/>
            <a:ext cx="11045160" cy="586957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РЕГИОН ВАЛИДИРУЕТ И СЕРТИФИЦИРУЕТ ТОЛЬКО КОМПЕТЕНЦИИ ИЛИ ИХ СОСТАВЛЯЮЩИЕ,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Arial"/>
                <a:ea typeface="Arial"/>
              </a:rPr>
              <a:t>УКАЗАННЫЕ В РЕГИОНАЛЬНОМ РЕЕСТРЕ КВАЛИФИКАЦИЙ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520672" y="3766436"/>
            <a:ext cx="2257920" cy="556179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УПОЛНОМОЧЕННЫЕ УЧРЕЖДЕНИЯ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7548840" y="3295440"/>
            <a:ext cx="3924720" cy="766080"/>
          </a:xfrm>
          <a:prstGeom prst="rect">
            <a:avLst/>
          </a:prstGeom>
          <a:solidFill>
            <a:srgbClr val="DEC5F4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>
                <a:solidFill>
                  <a:srgbClr val="000000"/>
                </a:solidFill>
                <a:latin typeface="Arial"/>
                <a:ea typeface="Arial"/>
              </a:rPr>
              <a:t>CЕРТИФИКАТ УДОСТОВЕРЕНИЯ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>
                <a:solidFill>
                  <a:srgbClr val="000000"/>
                </a:solidFill>
                <a:latin typeface="Arial"/>
                <a:ea typeface="Arial"/>
              </a:rPr>
              <a:t> КОМПЕТЕНТНОСТИ</a:t>
            </a:r>
          </a:p>
        </p:txBody>
      </p:sp>
      <p:sp>
        <p:nvSpPr>
          <p:cNvPr id="127" name="Полилиния: фигура 126"/>
          <p:cNvSpPr/>
          <p:nvPr/>
        </p:nvSpPr>
        <p:spPr>
          <a:xfrm rot="5400000">
            <a:off x="5896440" y="4172040"/>
            <a:ext cx="1498320" cy="1104120"/>
          </a:xfrm>
          <a:custGeom>
            <a:avLst/>
            <a:gdLst>
              <a:gd name="textAreaLeft" fmla="*/ 0 w 1498320"/>
              <a:gd name="textAreaRight" fmla="*/ 1499760 w 1498320"/>
              <a:gd name="textAreaTop" fmla="*/ 0 h 1104120"/>
              <a:gd name="textAreaBottom" fmla="*/ 1105560 h 1104120"/>
            </a:gdLst>
            <a:ahLst/>
            <a:cxnLst/>
            <a:rect l="textAreaLeft" t="textAreaTop" r="textAreaRight" b="textAreaBottom"/>
            <a:pathLst>
              <a:path w="787" h="799">
                <a:moveTo>
                  <a:pt x="439" y="12"/>
                </a:moveTo>
                <a:lnTo>
                  <a:pt x="535" y="102"/>
                </a:lnTo>
                <a:lnTo>
                  <a:pt x="391" y="246"/>
                </a:lnTo>
                <a:lnTo>
                  <a:pt x="252" y="108"/>
                </a:lnTo>
                <a:lnTo>
                  <a:pt x="349" y="12"/>
                </a:lnTo>
                <a:lnTo>
                  <a:pt x="0" y="0"/>
                </a:lnTo>
                <a:lnTo>
                  <a:pt x="12" y="348"/>
                </a:lnTo>
                <a:lnTo>
                  <a:pt x="108" y="258"/>
                </a:lnTo>
                <a:lnTo>
                  <a:pt x="282" y="433"/>
                </a:lnTo>
                <a:lnTo>
                  <a:pt x="282" y="799"/>
                </a:lnTo>
                <a:lnTo>
                  <a:pt x="511" y="799"/>
                </a:lnTo>
                <a:lnTo>
                  <a:pt x="511" y="427"/>
                </a:lnTo>
                <a:lnTo>
                  <a:pt x="685" y="252"/>
                </a:lnTo>
                <a:lnTo>
                  <a:pt x="781" y="348"/>
                </a:lnTo>
                <a:lnTo>
                  <a:pt x="787" y="0"/>
                </a:lnTo>
                <a:lnTo>
                  <a:pt x="439" y="12"/>
                </a:lnTo>
                <a:close/>
              </a:path>
            </a:pathLst>
          </a:custGeom>
          <a:solidFill>
            <a:srgbClr val="E46C0A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565039" y="4861080"/>
            <a:ext cx="4237493" cy="766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600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ЭКЗАМЕН С НЕЗАВИСИМОЙ КОМИССИЕЙ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СЕРТИФИКАТ О КВАЛИФИКАЦИИ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33"/>
          <p:cNvSpPr/>
          <p:nvPr/>
        </p:nvSpPr>
        <p:spPr>
          <a:xfrm>
            <a:off x="1525680" y="180000"/>
            <a:ext cx="9138240" cy="69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400" b="1" strike="noStrike">
                <a:solidFill>
                  <a:srgbClr val="C9211E"/>
                </a:solidFill>
                <a:latin typeface="Titillium"/>
                <a:ea typeface="Titillium"/>
              </a:rPr>
              <a:t>СИСТЕМА IVC В ПЬЕМОНТЕ 2025 </a:t>
            </a:r>
            <a:r>
              <a:rPr lang="ru-RU" sz="6000" b="0" strike="noStrike">
                <a:solidFill>
                  <a:srgbClr val="374091"/>
                </a:solidFill>
                <a:latin typeface="Titillium"/>
                <a:ea typeface="Titillium"/>
              </a:rPr>
              <a:t> </a:t>
            </a:r>
          </a:p>
        </p:txBody>
      </p:sp>
      <p:sp>
        <p:nvSpPr>
          <p:cNvPr id="130" name="CustomShape 34"/>
          <p:cNvSpPr/>
          <p:nvPr/>
        </p:nvSpPr>
        <p:spPr>
          <a:xfrm>
            <a:off x="0" y="720000"/>
            <a:ext cx="1218708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6840000" y="6100560"/>
            <a:ext cx="5046120" cy="44892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131"/>
          <p:cNvSpPr/>
          <p:nvPr/>
        </p:nvSpPr>
        <p:spPr>
          <a:xfrm>
            <a:off x="232146" y="1411560"/>
            <a:ext cx="2361299" cy="1387176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АККРЕДИТОВАННЫЕ УЧРЕЖДЕНИЯ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ОБУЧЕНИЕ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ПРОФЕССИОНАЛЬНАЯ ОРИЕНТАЦИЯ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3050294" y="1557818"/>
            <a:ext cx="3021707" cy="1508105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РЕГИОНАЛЬНОЕ ОБУЧЕНИЕ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КАНДИДАТЫ НА ДОЛЖНО</a:t>
            </a:r>
            <a:r>
              <a:rPr lang="ru-RU" sz="1400" b="1" dirty="0">
                <a:solidFill>
                  <a:srgbClr val="000000"/>
                </a:solidFill>
                <a:ea typeface="Arial"/>
              </a:rPr>
              <a:t>СТЬ ЭКСПЕРТА В ОБЛАСТИ МЕТОДОВ СЕРТИФИКАЦИИ </a:t>
            </a: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</a:rPr>
              <a:t>ETC)</a:t>
            </a:r>
            <a:endParaRPr lang="ru-RU" sz="1400" b="1" strike="noStrike" dirty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(стандарты оказания услуг)</a:t>
            </a:r>
            <a:endParaRPr lang="en-US" sz="1400" b="1" strike="noStrike" dirty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ru-RU" sz="1400" b="1" strike="noStrike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3"/>
          <a:stretch/>
        </p:blipFill>
        <p:spPr>
          <a:xfrm>
            <a:off x="6120001" y="1325028"/>
            <a:ext cx="5678640" cy="336888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134"/>
          <p:cNvSpPr/>
          <p:nvPr/>
        </p:nvSpPr>
        <p:spPr>
          <a:xfrm>
            <a:off x="9567720" y="3665880"/>
            <a:ext cx="537840" cy="573480"/>
          </a:xfrm>
          <a:prstGeom prst="rect">
            <a:avLst/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140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6912360" y="2037960"/>
            <a:ext cx="644760" cy="573480"/>
          </a:xfrm>
          <a:prstGeom prst="rect">
            <a:avLst/>
          </a:prstGeom>
          <a:solidFill>
            <a:srgbClr val="1C99E0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369</a:t>
            </a:r>
          </a:p>
        </p:txBody>
      </p:sp>
      <p:sp>
        <p:nvSpPr>
          <p:cNvPr id="137" name="Стрелка: вправо 136"/>
          <p:cNvSpPr/>
          <p:nvPr/>
        </p:nvSpPr>
        <p:spPr>
          <a:xfrm>
            <a:off x="2517913" y="1749000"/>
            <a:ext cx="580380" cy="5779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42200" y="4932360"/>
            <a:ext cx="11889360" cy="996480"/>
          </a:xfrm>
          <a:prstGeom prst="rect">
            <a:avLst/>
          </a:prstGeom>
          <a:solidFill>
            <a:srgbClr val="DEC5F4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ВОЗМОЖНО ЧАСТИЧНО ВАЛИДИРОВАТЬ КОМПЕТЕНЦИИ (НАВЫКИ И ЗНАНИЯ)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endParaRPr lang="it-IT" sz="15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СЕРТИФИКАЦИЯ ПРЕДНАЗНАЧЕНА ИСКЛЮЧИТЕЛЬНО ДЛЯ КВАЛИФИКАЦИИ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500" b="1" strike="noStrike" dirty="0">
                <a:solidFill>
                  <a:srgbClr val="000000"/>
                </a:solidFill>
                <a:latin typeface="Arial"/>
                <a:ea typeface="Arial"/>
              </a:rPr>
              <a:t> И ПРЕДПОЛАГАЕТ СДАЧУ ЭКЗАМЕНА С НЕЗАВИСИМОЙ КОМИССИЕЙ.</a:t>
            </a:r>
          </a:p>
        </p:txBody>
      </p:sp>
      <p:sp>
        <p:nvSpPr>
          <p:cNvPr id="141" name="Звезда: 5 точек 140"/>
          <p:cNvSpPr/>
          <p:nvPr/>
        </p:nvSpPr>
        <p:spPr>
          <a:xfrm>
            <a:off x="71280" y="4663800"/>
            <a:ext cx="934920" cy="89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blipFill rotWithShape="0">
            <a:blip r:embed="rId4"/>
            <a:srcRect/>
            <a:tile tx="0" ty="0" sx="22933" sy="22933" algn="ctr"/>
          </a:blipFill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2CDCC1-B01A-28A5-D4BA-D44B4A04607E}"/>
              </a:ext>
            </a:extLst>
          </p:cNvPr>
          <p:cNvSpPr/>
          <p:nvPr/>
        </p:nvSpPr>
        <p:spPr>
          <a:xfrm>
            <a:off x="10175240" y="3770280"/>
            <a:ext cx="1989040" cy="392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УПОЛНОМОЧЕННЫХ УЧРЕЖДЕНИЙ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93AE02D1-4491-E573-B66A-390EE6ABF79C}"/>
              </a:ext>
            </a:extLst>
          </p:cNvPr>
          <p:cNvSpPr/>
          <p:nvPr/>
        </p:nvSpPr>
        <p:spPr>
          <a:xfrm>
            <a:off x="9856200" y="1530088"/>
            <a:ext cx="1615440" cy="18457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A030F-32EA-0CFC-3E81-C0A097588F9A}"/>
              </a:ext>
            </a:extLst>
          </p:cNvPr>
          <p:cNvSpPr txBox="1"/>
          <p:nvPr/>
        </p:nvSpPr>
        <p:spPr>
          <a:xfrm>
            <a:off x="9633318" y="1775437"/>
            <a:ext cx="20612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ПЕРЕЧЕНЬ РЕГИОНАЛЬНЫХ УПОЛНОМОЧЕННЫХ ОРГАНИЗАЦИЙ И СПЕЦИАЛИСТОВ </a:t>
            </a:r>
            <a:r>
              <a:rPr lang="en-US" sz="1400" b="1" dirty="0">
                <a:solidFill>
                  <a:sysClr val="windowText" lastClr="000000"/>
                </a:solidFill>
              </a:rPr>
              <a:t>ETC</a:t>
            </a:r>
            <a:endParaRPr lang="ru-RU" sz="1400" b="1" dirty="0">
              <a:solidFill>
                <a:sysClr val="windowText" lastClr="00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DCCB70-A255-E4DB-8C99-CF91B2E2634F}"/>
              </a:ext>
            </a:extLst>
          </p:cNvPr>
          <p:cNvSpPr/>
          <p:nvPr/>
        </p:nvSpPr>
        <p:spPr>
          <a:xfrm>
            <a:off x="6400800" y="3375820"/>
            <a:ext cx="1610360" cy="1236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120600" y="3220200"/>
            <a:ext cx="6381800" cy="14432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УСЛУГИ IVC НЕ ПРИМЕНИМЫ К 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РЕГЛАМЕНТИРОВАННЫМ СПЕЦИАЛЬНОСТЯМ </a:t>
            </a:r>
            <a:endParaRPr lang="ru-RU" sz="1400" b="1" dirty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(ЕСЛИ ЭТО НЕ ПРЕДУСМОТРЕНО СОГЛАШЕНИЕМ)</a:t>
            </a: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endParaRPr lang="it-IT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2800" algn="l"/>
                <a:tab pos="892080" algn="l"/>
                <a:tab pos="1341360" algn="l"/>
                <a:tab pos="1790640" algn="l"/>
                <a:tab pos="2239920" algn="l"/>
                <a:tab pos="2689200" algn="l"/>
                <a:tab pos="3138480" algn="l"/>
                <a:tab pos="3587760" algn="l"/>
                <a:tab pos="4037040" algn="l"/>
                <a:tab pos="4486320" algn="l"/>
                <a:tab pos="4935600" algn="l"/>
                <a:tab pos="5384880" algn="l"/>
                <a:tab pos="5834160" algn="l"/>
                <a:tab pos="6283440" algn="l"/>
                <a:tab pos="6732720" algn="l"/>
                <a:tab pos="7182000" algn="l"/>
                <a:tab pos="7631280" algn="l"/>
                <a:tab pos="8080200" algn="l"/>
                <a:tab pos="8529480" algn="l"/>
                <a:tab pos="8978760" algn="l"/>
                <a:tab pos="8980560" algn="l"/>
                <a:tab pos="9429840" algn="l"/>
                <a:tab pos="9879120" algn="l"/>
                <a:tab pos="10328400" algn="l"/>
                <a:tab pos="10777680" algn="l"/>
                <a:tab pos="10779120" algn="l"/>
                <a:tab pos="10780560" algn="l"/>
                <a:tab pos="1078236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Arial"/>
              </a:rPr>
              <a:t>БЕСПЛАТНО ДЛЯ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08987-88E7-D8CB-8DB5-0E320C66586C}"/>
              </a:ext>
            </a:extLst>
          </p:cNvPr>
          <p:cNvSpPr txBox="1"/>
          <p:nvPr/>
        </p:nvSpPr>
        <p:spPr>
          <a:xfrm>
            <a:off x="6120001" y="3583288"/>
            <a:ext cx="296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ЭКСПЕРТЫ В ОБЛАСТИ МЕТОДОВ СЕРТИФИКАЦИИ (</a:t>
            </a:r>
            <a:r>
              <a:rPr lang="en-US" sz="1400" dirty="0"/>
              <a:t>ETC)</a:t>
            </a:r>
            <a:endParaRPr lang="ru-RU" sz="1400" dirty="0"/>
          </a:p>
        </p:txBody>
      </p:sp>
      <p:sp>
        <p:nvSpPr>
          <p:cNvPr id="140" name="Звезда: 5 точек 139"/>
          <p:cNvSpPr/>
          <p:nvPr/>
        </p:nvSpPr>
        <p:spPr>
          <a:xfrm>
            <a:off x="27720" y="2879280"/>
            <a:ext cx="934920" cy="89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blipFill rotWithShape="0">
            <a:blip r:embed="rId4"/>
            <a:srcRect/>
            <a:tile tx="0" ty="0" sx="22933" sy="22933" algn="ctr"/>
          </a:blipFill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ctr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Box 5"/>
          <p:cNvSpPr/>
          <p:nvPr/>
        </p:nvSpPr>
        <p:spPr>
          <a:xfrm>
            <a:off x="3632040" y="274680"/>
            <a:ext cx="7949520" cy="51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400" b="1" strike="noStrike">
                <a:solidFill>
                  <a:schemeClr val="lt1"/>
                </a:solidFill>
                <a:latin typeface="Calibri"/>
                <a:ea typeface="Calibri"/>
              </a:rPr>
              <a:t>ЧТО ИМЕЕТСЯ В ВИДУ ПОД УСЛУГАМИ IVC?</a:t>
            </a:r>
          </a:p>
        </p:txBody>
      </p:sp>
      <p:pic>
        <p:nvPicPr>
          <p:cNvPr id="143" name="Picture 3"/>
          <p:cNvPicPr/>
          <p:nvPr/>
        </p:nvPicPr>
        <p:blipFill>
          <a:blip r:embed="rId2"/>
          <a:stretch/>
        </p:blipFill>
        <p:spPr>
          <a:xfrm>
            <a:off x="402120" y="2009880"/>
            <a:ext cx="1865520" cy="1805400"/>
          </a:xfrm>
          <a:prstGeom prst="rect">
            <a:avLst/>
          </a:prstGeom>
          <a:ln w="12600" cap="sq">
            <a:solidFill>
              <a:srgbClr val="000000"/>
            </a:solidFill>
            <a:miter/>
          </a:ln>
        </p:spPr>
      </p:pic>
      <p:pic>
        <p:nvPicPr>
          <p:cNvPr id="144" name="Picture 4"/>
          <p:cNvPicPr/>
          <p:nvPr/>
        </p:nvPicPr>
        <p:blipFill>
          <a:blip r:embed="rId3"/>
          <a:stretch/>
        </p:blipFill>
        <p:spPr>
          <a:xfrm>
            <a:off x="2944080" y="2562120"/>
            <a:ext cx="5402880" cy="195012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8"/>
          <p:cNvPicPr/>
          <p:nvPr/>
        </p:nvPicPr>
        <p:blipFill>
          <a:blip r:embed="rId4"/>
          <a:stretch/>
        </p:blipFill>
        <p:spPr>
          <a:xfrm>
            <a:off x="2874240" y="3200400"/>
            <a:ext cx="4606920" cy="589320"/>
          </a:xfrm>
          <a:prstGeom prst="rect">
            <a:avLst/>
          </a:prstGeom>
          <a:ln w="0">
            <a:noFill/>
          </a:ln>
        </p:spPr>
      </p:pic>
      <p:sp>
        <p:nvSpPr>
          <p:cNvPr id="146" name="Text Box 6"/>
          <p:cNvSpPr/>
          <p:nvPr/>
        </p:nvSpPr>
        <p:spPr>
          <a:xfrm>
            <a:off x="8839080" y="2811600"/>
            <a:ext cx="2901240" cy="2806920"/>
          </a:xfrm>
          <a:prstGeom prst="rect">
            <a:avLst/>
          </a:prstGeom>
          <a:solidFill>
            <a:srgbClr val="FFFFFF"/>
          </a:solidFill>
          <a:ln w="22320" cap="sq">
            <a:solidFill>
              <a:srgbClr val="4F81B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000" b="1" strike="noStrike">
                <a:solidFill>
                  <a:srgbClr val="000000"/>
                </a:solidFill>
                <a:latin typeface="Calibri"/>
                <a:ea typeface="Calibri"/>
              </a:rPr>
              <a:t>ATTESTATO </a:t>
            </a: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000" b="1" strike="noStrike">
                <a:solidFill>
                  <a:srgbClr val="000000"/>
                </a:solidFill>
                <a:latin typeface="Calibri"/>
                <a:ea typeface="Calibri"/>
              </a:rPr>
              <a:t>DI </a:t>
            </a: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000" b="1" strike="noStrike">
                <a:solidFill>
                  <a:srgbClr val="000000"/>
                </a:solidFill>
                <a:latin typeface="Calibri"/>
                <a:ea typeface="Calibri"/>
              </a:rPr>
              <a:t>VALORE </a:t>
            </a: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000" b="1" strike="noStrike">
                <a:solidFill>
                  <a:srgbClr val="000000"/>
                </a:solidFill>
                <a:latin typeface="Calibri"/>
                <a:ea typeface="Calibri"/>
              </a:rPr>
              <a:t>PUBBLICO</a:t>
            </a: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000" b="1" strike="noStrike">
                <a:solidFill>
                  <a:srgbClr val="000000"/>
                </a:solidFill>
                <a:latin typeface="Calibri"/>
                <a:ea typeface="Calibri"/>
              </a:rPr>
              <a:t>ES.</a:t>
            </a: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000" b="1" strike="noStrike">
                <a:solidFill>
                  <a:srgbClr val="000000"/>
                </a:solidFill>
                <a:latin typeface="Calibri"/>
                <a:ea typeface="Calibri"/>
              </a:rPr>
              <a:t>“COLLABORATORE DI CUCINA”</a:t>
            </a: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 Box 7"/>
          <p:cNvSpPr/>
          <p:nvPr/>
        </p:nvSpPr>
        <p:spPr>
          <a:xfrm>
            <a:off x="309240" y="1012680"/>
            <a:ext cx="2712240" cy="580680"/>
          </a:xfrm>
          <a:prstGeom prst="rect">
            <a:avLst/>
          </a:prstGeom>
          <a:solidFill>
            <a:srgbClr val="F79646"/>
          </a:solidFill>
          <a:ln w="9360" cap="sq">
            <a:solidFill>
              <a:srgbClr val="1F497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1" strike="noStrike">
                <a:solidFill>
                  <a:srgbClr val="000000"/>
                </a:solidFill>
                <a:latin typeface="Calibri"/>
                <a:ea typeface="Calibri"/>
              </a:rPr>
              <a:t>ОТ НЕФОРМАЛЬНОЙ </a:t>
            </a: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600" b="1" strike="noStrike">
                <a:solidFill>
                  <a:srgbClr val="000000"/>
                </a:solidFill>
                <a:latin typeface="Calibri"/>
                <a:ea typeface="Calibri"/>
              </a:rPr>
              <a:t>ПОДГОТОВКИ...</a:t>
            </a:r>
          </a:p>
        </p:txBody>
      </p:sp>
      <p:sp>
        <p:nvSpPr>
          <p:cNvPr id="148" name="Text Box 9"/>
          <p:cNvSpPr/>
          <p:nvPr/>
        </p:nvSpPr>
        <p:spPr>
          <a:xfrm>
            <a:off x="8332920" y="1008000"/>
            <a:ext cx="3665160" cy="648512"/>
          </a:xfrm>
          <a:prstGeom prst="rect">
            <a:avLst/>
          </a:prstGeom>
          <a:solidFill>
            <a:srgbClr val="1BD7DD"/>
          </a:solidFill>
          <a:ln w="9360" cap="sq">
            <a:solidFill>
              <a:srgbClr val="1F497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ДО ФОРМАЛЬНОЙ </a:t>
            </a: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СЕРТИФИКАЦИИ</a:t>
            </a:r>
          </a:p>
        </p:txBody>
      </p:sp>
      <p:pic>
        <p:nvPicPr>
          <p:cNvPr id="149" name="Picture 9"/>
          <p:cNvPicPr/>
          <p:nvPr/>
        </p:nvPicPr>
        <p:blipFill>
          <a:blip r:embed="rId5"/>
          <a:srcRect l="36925" t="19464" r="34827" b="3350"/>
          <a:stretch/>
        </p:blipFill>
        <p:spPr>
          <a:xfrm>
            <a:off x="8333280" y="1944720"/>
            <a:ext cx="3665160" cy="3993120"/>
          </a:xfrm>
          <a:prstGeom prst="rect">
            <a:avLst/>
          </a:prstGeom>
          <a:ln w="9360" cap="sq">
            <a:solidFill>
              <a:srgbClr val="1F497D"/>
            </a:solidFill>
            <a:miter/>
          </a:ln>
        </p:spPr>
      </p:pic>
      <p:pic>
        <p:nvPicPr>
          <p:cNvPr id="150" name="Picture 11"/>
          <p:cNvPicPr/>
          <p:nvPr/>
        </p:nvPicPr>
        <p:blipFill>
          <a:blip r:embed="rId6"/>
          <a:stretch/>
        </p:blipFill>
        <p:spPr>
          <a:xfrm>
            <a:off x="383040" y="3978360"/>
            <a:ext cx="1865880" cy="1864080"/>
          </a:xfrm>
          <a:prstGeom prst="rect">
            <a:avLst/>
          </a:prstGeom>
          <a:ln w="9360" cap="sq">
            <a:solidFill>
              <a:srgbClr val="1F497D"/>
            </a:solidFill>
            <a:miter/>
          </a:ln>
        </p:spPr>
      </p:pic>
      <p:sp>
        <p:nvSpPr>
          <p:cNvPr id="151" name="Text Box 10"/>
          <p:cNvSpPr/>
          <p:nvPr/>
        </p:nvSpPr>
        <p:spPr>
          <a:xfrm>
            <a:off x="616320" y="6515280"/>
            <a:ext cx="2012040" cy="23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900" b="0" i="1" strike="noStrike">
                <a:solidFill>
                  <a:srgbClr val="000000"/>
                </a:solidFill>
                <a:latin typeface="Calibri"/>
                <a:ea typeface="Calibri"/>
              </a:rPr>
              <a:t>Фото взяты из личного архива и не нарушают авторские права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383040" y="191160"/>
            <a:ext cx="2620800" cy="68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>
                <a:solidFill>
                  <a:srgbClr val="000000"/>
                </a:solidFill>
                <a:latin typeface="Arial"/>
                <a:ea typeface="Arial"/>
              </a:rPr>
              <a:t>ФОКУС НА УСЛУГИ IVC</a:t>
            </a:r>
          </a:p>
        </p:txBody>
      </p:sp>
      <p:pic>
        <p:nvPicPr>
          <p:cNvPr id="153" name="Рисунок 152"/>
          <p:cNvPicPr/>
          <p:nvPr/>
        </p:nvPicPr>
        <p:blipFill>
          <a:blip r:embed="rId7"/>
          <a:stretch/>
        </p:blipFill>
        <p:spPr>
          <a:xfrm>
            <a:off x="6574680" y="6030000"/>
            <a:ext cx="5046120" cy="44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1"/>
          <p:cNvSpPr/>
          <p:nvPr/>
        </p:nvSpPr>
        <p:spPr>
          <a:xfrm>
            <a:off x="3422520" y="189000"/>
            <a:ext cx="8158680" cy="4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ru-RU" sz="2400" b="1" strike="noStrike">
                <a:solidFill>
                  <a:srgbClr val="000099"/>
                </a:solidFill>
                <a:latin typeface="Calibri"/>
                <a:ea typeface="Calibri"/>
              </a:rPr>
              <a:t>					</a:t>
            </a:r>
            <a:r>
              <a:rPr lang="ru-RU" sz="2400" b="1" strike="noStrike">
                <a:solidFill>
                  <a:schemeClr val="accent6"/>
                </a:solidFill>
                <a:latin typeface="Tahoma"/>
                <a:ea typeface="Tahoma"/>
              </a:rPr>
              <a:t>ИЗ ЧЕГО ОНИ СОСТОЯТ?</a:t>
            </a:r>
            <a:r>
              <a:rPr lang="ru-RU" sz="2400" b="1" strike="noStrike">
                <a:solidFill>
                  <a:srgbClr val="000099"/>
                </a:solidFill>
                <a:latin typeface="Calibri"/>
                <a:ea typeface="Calibri"/>
              </a:rPr>
              <a:t> </a:t>
            </a:r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234720" y="963720"/>
            <a:ext cx="11346840" cy="5631120"/>
          </a:xfrm>
          <a:prstGeom prst="rect">
            <a:avLst/>
          </a:prstGeom>
          <a:ln w="0">
            <a:noFill/>
          </a:ln>
        </p:spPr>
      </p:pic>
      <p:sp>
        <p:nvSpPr>
          <p:cNvPr id="156" name="Прямоугольник 155"/>
          <p:cNvSpPr/>
          <p:nvPr/>
        </p:nvSpPr>
        <p:spPr>
          <a:xfrm>
            <a:off x="399600" y="273240"/>
            <a:ext cx="2620800" cy="68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>
                <a:solidFill>
                  <a:srgbClr val="000000"/>
                </a:solidFill>
                <a:latin typeface="Arial"/>
                <a:ea typeface="Arial"/>
              </a:rPr>
              <a:t>ФОКУС НА УСЛУГИ IVC</a:t>
            </a:r>
          </a:p>
        </p:txBody>
      </p:sp>
      <p:pic>
        <p:nvPicPr>
          <p:cNvPr id="157" name="Рисунок 156"/>
          <p:cNvPicPr/>
          <p:nvPr/>
        </p:nvPicPr>
        <p:blipFill>
          <a:blip r:embed="rId3"/>
          <a:stretch/>
        </p:blipFill>
        <p:spPr>
          <a:xfrm>
            <a:off x="6575040" y="6030360"/>
            <a:ext cx="5046120" cy="44892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7558B0-8D08-BE2B-768E-A782BA6E6078}"/>
              </a:ext>
            </a:extLst>
          </p:cNvPr>
          <p:cNvSpPr/>
          <p:nvPr/>
        </p:nvSpPr>
        <p:spPr>
          <a:xfrm>
            <a:off x="491067" y="1397000"/>
            <a:ext cx="2421466" cy="3894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ВЫЯВЛЕНИЕ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C7135-3766-DD9D-404A-153935980D1A}"/>
              </a:ext>
            </a:extLst>
          </p:cNvPr>
          <p:cNvSpPr/>
          <p:nvPr/>
        </p:nvSpPr>
        <p:spPr>
          <a:xfrm>
            <a:off x="2912533" y="2921000"/>
            <a:ext cx="2406733" cy="431800"/>
          </a:xfrm>
          <a:prstGeom prst="rect">
            <a:avLst/>
          </a:prstGeom>
          <a:solidFill>
            <a:srgbClr val="F796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ВАЛИДАЦИЯ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E078B7-06F6-6C17-7BF2-8BE982756F65}"/>
              </a:ext>
            </a:extLst>
          </p:cNvPr>
          <p:cNvSpPr/>
          <p:nvPr/>
        </p:nvSpPr>
        <p:spPr>
          <a:xfrm>
            <a:off x="5969000" y="4385733"/>
            <a:ext cx="2345267" cy="448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СЕРТИФИКАЦИЯ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8039D7-5C4C-FA51-3275-249F1B77BCA9}"/>
              </a:ext>
            </a:extLst>
          </p:cNvPr>
          <p:cNvSpPr/>
          <p:nvPr/>
        </p:nvSpPr>
        <p:spPr>
          <a:xfrm>
            <a:off x="3251199" y="1159933"/>
            <a:ext cx="6392333" cy="1024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Сбор сведений о опыте и подтверждающих материалов;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Определение соответствующей подготовки;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Информация о гражданине.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890A7-D225-C5BF-4811-464590956018}"/>
              </a:ext>
            </a:extLst>
          </p:cNvPr>
          <p:cNvSpPr/>
          <p:nvPr/>
        </p:nvSpPr>
        <p:spPr>
          <a:xfrm>
            <a:off x="5630333" y="2624667"/>
            <a:ext cx="5579534" cy="1344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Собеседование со специалистом + последующее тестирование;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Собеседование со специалистом </a:t>
            </a:r>
            <a:r>
              <a:rPr lang="en-US" sz="1600" b="1" dirty="0">
                <a:solidFill>
                  <a:schemeClr val="tx1"/>
                </a:solidFill>
              </a:rPr>
              <a:t>ETC + </a:t>
            </a:r>
            <a:r>
              <a:rPr lang="ru-RU" sz="1600" b="1" dirty="0">
                <a:solidFill>
                  <a:schemeClr val="tx1"/>
                </a:solidFill>
              </a:rPr>
              <a:t>специалистом в соответствующей области;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Свидетельство о валидации компетенций.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43AA0B-0304-3E3E-2999-E6EA54A444B1}"/>
              </a:ext>
            </a:extLst>
          </p:cNvPr>
          <p:cNvSpPr/>
          <p:nvPr/>
        </p:nvSpPr>
        <p:spPr>
          <a:xfrm>
            <a:off x="8678333" y="4267546"/>
            <a:ext cx="3115733" cy="14647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Экзамен с независимой комиссией;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Сертификат о квалификации или специализации.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4"/>
          <p:cNvSpPr/>
          <p:nvPr/>
        </p:nvSpPr>
        <p:spPr>
          <a:xfrm>
            <a:off x="1440" y="-29880"/>
            <a:ext cx="12187080" cy="1106640"/>
          </a:xfrm>
          <a:prstGeom prst="rect">
            <a:avLst/>
          </a:prstGeom>
          <a:solidFill>
            <a:srgbClr val="FFFF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9" name="CustomShape 15"/>
          <p:cNvSpPr/>
          <p:nvPr/>
        </p:nvSpPr>
        <p:spPr>
          <a:xfrm>
            <a:off x="3627720" y="-29880"/>
            <a:ext cx="5945040" cy="11527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strike="noStrike" dirty="0">
                <a:solidFill>
                  <a:srgbClr val="8E03A3"/>
                </a:solidFill>
                <a:latin typeface="Candara"/>
                <a:ea typeface="Candara"/>
              </a:rPr>
              <a:t>РЕГИОН ПЬЕМОНТ НА ПУТИ </a:t>
            </a:r>
          </a:p>
          <a:p>
            <a:pPr algn="ctr">
              <a:lnSpc>
                <a:spcPct val="100000"/>
              </a:lnSpc>
            </a:pPr>
            <a:r>
              <a:rPr lang="ru-RU" sz="2300" b="1" strike="noStrike" dirty="0">
                <a:solidFill>
                  <a:srgbClr val="8E03A3"/>
                </a:solidFill>
                <a:latin typeface="Candara"/>
                <a:ea typeface="Candara"/>
              </a:rPr>
              <a:t>К УНИВЕРСАЛЬНОЙ СИСТЕМЕ УСЛУГ</a:t>
            </a:r>
            <a:r>
              <a:rPr lang="en-US" sz="2300" b="1" dirty="0">
                <a:solidFill>
                  <a:srgbClr val="8E03A3"/>
                </a:solidFill>
                <a:latin typeface="Candara"/>
                <a:ea typeface="Candar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300" b="1" strike="noStrike" dirty="0">
                <a:solidFill>
                  <a:srgbClr val="8E03A3"/>
                </a:solidFill>
                <a:latin typeface="Candara"/>
                <a:ea typeface="Candara"/>
              </a:rPr>
              <a:t>2015-2025</a:t>
            </a:r>
          </a:p>
        </p:txBody>
      </p:sp>
      <p:sp>
        <p:nvSpPr>
          <p:cNvPr id="160" name="CustomShape 16"/>
          <p:cNvSpPr/>
          <p:nvPr/>
        </p:nvSpPr>
        <p:spPr>
          <a:xfrm>
            <a:off x="0" y="1122828"/>
            <a:ext cx="1904760" cy="1035372"/>
          </a:xfrm>
          <a:custGeom>
            <a:avLst/>
            <a:gdLst>
              <a:gd name="textAreaLeft" fmla="*/ 0 w 2156760"/>
              <a:gd name="textAreaRight" fmla="*/ 2160000 w 2156760"/>
              <a:gd name="textAreaTop" fmla="*/ 0 h 933840"/>
              <a:gd name="textAreaBottom" fmla="*/ 936720 h 933840"/>
            </a:gdLst>
            <a:ahLst/>
            <a:cxnLst/>
            <a:rect l="textAreaLeft" t="textAreaTop" r="textAreaRight" b="textAreaBottom"/>
            <a:pathLst>
              <a:path w="8601" h="3201">
                <a:moveTo>
                  <a:pt x="0" y="0"/>
                </a:moveTo>
                <a:lnTo>
                  <a:pt x="7648" y="0"/>
                </a:lnTo>
                <a:lnTo>
                  <a:pt x="8600" y="1600"/>
                </a:lnTo>
                <a:lnTo>
                  <a:pt x="7648" y="3200"/>
                </a:lnTo>
                <a:lnTo>
                  <a:pt x="0" y="3200"/>
                </a:lnTo>
                <a:lnTo>
                  <a:pt x="951" y="160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36000">
            <a:solidFill>
              <a:srgbClr val="99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2015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СИСТЕМА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</a:rPr>
              <a:t>СЕРТИФИКАЦИИ</a:t>
            </a:r>
            <a:endParaRPr lang="ru-RU" sz="1800" b="1" strike="noStrike" dirty="0">
              <a:solidFill>
                <a:srgbClr val="000000"/>
              </a:solidFill>
              <a:latin typeface="Calibri"/>
              <a:ea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17"/>
          <p:cNvSpPr/>
          <p:nvPr/>
        </p:nvSpPr>
        <p:spPr>
          <a:xfrm>
            <a:off x="9322200" y="3780000"/>
            <a:ext cx="2736000" cy="1258200"/>
          </a:xfrm>
          <a:custGeom>
            <a:avLst/>
            <a:gdLst>
              <a:gd name="textAreaLeft" fmla="*/ 0 w 2158200"/>
              <a:gd name="textAreaRight" fmla="*/ 2161080 w 2158200"/>
              <a:gd name="textAreaTop" fmla="*/ 0 h 1258200"/>
              <a:gd name="textAreaBottom" fmla="*/ 1261080 h 1258200"/>
            </a:gdLst>
            <a:ahLst/>
            <a:cxnLst/>
            <a:rect l="textAreaLeft" t="textAreaTop" r="textAreaRight" b="textAreaBottom"/>
            <a:pathLst>
              <a:path w="8601" h="2801">
                <a:moveTo>
                  <a:pt x="0" y="0"/>
                </a:moveTo>
                <a:lnTo>
                  <a:pt x="7648" y="0"/>
                </a:lnTo>
                <a:lnTo>
                  <a:pt x="8600" y="1400"/>
                </a:lnTo>
                <a:lnTo>
                  <a:pt x="7648" y="2800"/>
                </a:lnTo>
                <a:lnTo>
                  <a:pt x="0" y="2800"/>
                </a:lnTo>
                <a:lnTo>
                  <a:pt x="951" y="1400"/>
                </a:lnTo>
                <a:lnTo>
                  <a:pt x="0" y="0"/>
                </a:lnTo>
              </a:path>
            </a:pathLst>
          </a:custGeom>
          <a:solidFill>
            <a:srgbClr val="2CEE0E"/>
          </a:solidFill>
          <a:ln w="3600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2000" b="1" i="1" strike="noStrike" cap="all" dirty="0">
                <a:solidFill>
                  <a:srgbClr val="8E03A3"/>
                </a:solidFill>
                <a:latin typeface="Calibri"/>
                <a:ea typeface="Calibri"/>
              </a:rPr>
              <a:t>2025- 2027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2000" b="1" i="1" strike="noStrike" cap="all" dirty="0">
                <a:solidFill>
                  <a:srgbClr val="8E03A3"/>
                </a:solidFill>
                <a:latin typeface="Calibri"/>
                <a:ea typeface="Calibri"/>
              </a:rPr>
              <a:t>УНИВЕРСАЛЬНАЯ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2000" b="1" i="1" strike="noStrike" cap="all" dirty="0">
                <a:solidFill>
                  <a:srgbClr val="8E03A3"/>
                </a:solidFill>
                <a:latin typeface="Calibri"/>
                <a:ea typeface="Calibri"/>
              </a:rPr>
              <a:t>СИСТЕМА УСЛУГ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2000" b="1" i="1" strike="noStrike" cap="all" dirty="0">
                <a:solidFill>
                  <a:srgbClr val="8E03A3"/>
                </a:solidFill>
                <a:latin typeface="Calibri"/>
                <a:ea typeface="Calibri"/>
              </a:rPr>
              <a:t>ПЬЕМОНТА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18"/>
          <p:cNvSpPr/>
          <p:nvPr/>
        </p:nvSpPr>
        <p:spPr>
          <a:xfrm>
            <a:off x="6517440" y="3060000"/>
            <a:ext cx="2524960" cy="1959120"/>
          </a:xfrm>
          <a:custGeom>
            <a:avLst/>
            <a:gdLst>
              <a:gd name="textAreaLeft" fmla="*/ 0 w 1940760"/>
              <a:gd name="textAreaRight" fmla="*/ 1944000 w 1940760"/>
              <a:gd name="textAreaTop" fmla="*/ 0 h 2338200"/>
              <a:gd name="textAreaBottom" fmla="*/ 2341080 h 23382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 ОПРЕДЕЛИТЬ СООТВЕТСТВУЮЩУЮ СТОИМОСТЬ, ДЛИТЕЛЬНОСТЬ И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КОНТРОЛЬ ЗА МЕРОПРИЯТИЯМИ  </a:t>
            </a:r>
          </a:p>
        </p:txBody>
      </p:sp>
      <p:sp>
        <p:nvSpPr>
          <p:cNvPr id="163" name="CustomShape 19"/>
          <p:cNvSpPr/>
          <p:nvPr/>
        </p:nvSpPr>
        <p:spPr>
          <a:xfrm>
            <a:off x="3201120" y="4223160"/>
            <a:ext cx="2123640" cy="669600"/>
          </a:xfrm>
          <a:custGeom>
            <a:avLst/>
            <a:gdLst>
              <a:gd name="textAreaLeft" fmla="*/ 0 w 2123640"/>
              <a:gd name="textAreaRight" fmla="*/ 2126880 w 2123640"/>
              <a:gd name="textAreaTop" fmla="*/ 0 h 669600"/>
              <a:gd name="textAreaBottom" fmla="*/ 672840 h 6696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0" strike="noStrike" dirty="0">
                <a:solidFill>
                  <a:srgbClr val="000000"/>
                </a:solidFill>
                <a:latin typeface="Calibri"/>
                <a:ea typeface="Calibri"/>
              </a:rPr>
              <a:t>РЕКЛАМНАЯ КАМПАНИЯ</a:t>
            </a:r>
          </a:p>
        </p:txBody>
      </p:sp>
      <p:sp>
        <p:nvSpPr>
          <p:cNvPr id="164" name="CustomShape 20"/>
          <p:cNvSpPr/>
          <p:nvPr/>
        </p:nvSpPr>
        <p:spPr>
          <a:xfrm>
            <a:off x="3201120" y="3541686"/>
            <a:ext cx="2123640" cy="548628"/>
          </a:xfrm>
          <a:custGeom>
            <a:avLst/>
            <a:gdLst>
              <a:gd name="textAreaLeft" fmla="*/ 0 w 2084760"/>
              <a:gd name="textAreaRight" fmla="*/ 2088000 w 2084760"/>
              <a:gd name="textAreaTop" fmla="*/ 0 h 428400"/>
              <a:gd name="textAreaBottom" fmla="*/ 431640 h 4284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0" strike="noStrike" dirty="0">
                <a:solidFill>
                  <a:srgbClr val="000000"/>
                </a:solidFill>
                <a:latin typeface="Calibri"/>
                <a:ea typeface="Calibri"/>
              </a:rPr>
              <a:t>РАСШИРЕНИЕ ЦЕЛЕВЫХ ГРУПП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21"/>
          <p:cNvSpPr/>
          <p:nvPr/>
        </p:nvSpPr>
        <p:spPr>
          <a:xfrm>
            <a:off x="3201120" y="2955773"/>
            <a:ext cx="2123640" cy="464760"/>
          </a:xfrm>
          <a:custGeom>
            <a:avLst/>
            <a:gdLst>
              <a:gd name="textAreaLeft" fmla="*/ 0 w 2123640"/>
              <a:gd name="textAreaRight" fmla="*/ 2126880 w 2123640"/>
              <a:gd name="textAreaTop" fmla="*/ 0 h 464760"/>
              <a:gd name="textAreaBottom" fmla="*/ 468000 h 464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0" strike="noStrike" dirty="0">
                <a:solidFill>
                  <a:srgbClr val="000000"/>
                </a:solidFill>
                <a:latin typeface="Calibri"/>
                <a:ea typeface="Calibri"/>
              </a:rPr>
              <a:t>1.5 МИЛЛИОНА</a:t>
            </a:r>
          </a:p>
        </p:txBody>
      </p:sp>
      <p:sp>
        <p:nvSpPr>
          <p:cNvPr id="166" name="CustomShape 22"/>
          <p:cNvSpPr/>
          <p:nvPr/>
        </p:nvSpPr>
        <p:spPr>
          <a:xfrm>
            <a:off x="1904760" y="1122828"/>
            <a:ext cx="2233440" cy="1035372"/>
          </a:xfrm>
          <a:custGeom>
            <a:avLst/>
            <a:gdLst>
              <a:gd name="textAreaLeft" fmla="*/ 0 w 1762200"/>
              <a:gd name="textAreaRight" fmla="*/ 1765080 w 1762200"/>
              <a:gd name="textAreaTop" fmla="*/ 0 h 933840"/>
              <a:gd name="textAreaBottom" fmla="*/ 936720 h 933840"/>
            </a:gdLst>
            <a:ahLst/>
            <a:cxnLst/>
            <a:rect l="textAreaLeft" t="textAreaTop" r="textAreaRight" b="textAreaBottom"/>
            <a:pathLst>
              <a:path w="8601" h="3201">
                <a:moveTo>
                  <a:pt x="0" y="0"/>
                </a:moveTo>
                <a:lnTo>
                  <a:pt x="7648" y="0"/>
                </a:lnTo>
                <a:lnTo>
                  <a:pt x="8600" y="1600"/>
                </a:lnTo>
                <a:lnTo>
                  <a:pt x="7648" y="3200"/>
                </a:lnTo>
                <a:lnTo>
                  <a:pt x="0" y="3200"/>
                </a:lnTo>
                <a:lnTo>
                  <a:pt x="951" y="16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36000">
            <a:solidFill>
              <a:srgbClr val="99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2015- 2020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0" strike="noStrike" dirty="0">
                <a:solidFill>
                  <a:srgbClr val="000000"/>
                </a:solidFill>
                <a:latin typeface="Calibri"/>
                <a:ea typeface="Calibri"/>
              </a:rPr>
              <a:t>Услуги IVC 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0" strike="noStrike" dirty="0">
                <a:solidFill>
                  <a:srgbClr val="000000"/>
                </a:solidFill>
                <a:latin typeface="Calibri"/>
                <a:ea typeface="Calibri"/>
              </a:rPr>
              <a:t>РЕГИОНАЛЬНЫЕ </a:t>
            </a:r>
            <a:endParaRPr lang="en-US" sz="1600" b="0" strike="noStrike" dirty="0">
              <a:solidFill>
                <a:srgbClr val="000000"/>
              </a:solidFill>
              <a:latin typeface="Calibri"/>
              <a:ea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0" strike="noStrike" dirty="0">
                <a:solidFill>
                  <a:srgbClr val="000000"/>
                </a:solidFill>
                <a:latin typeface="Calibri"/>
                <a:ea typeface="Calibri"/>
              </a:rPr>
              <a:t>МЕРОПРИЯТИЯ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23"/>
          <p:cNvSpPr/>
          <p:nvPr/>
        </p:nvSpPr>
        <p:spPr>
          <a:xfrm>
            <a:off x="4140000" y="1122828"/>
            <a:ext cx="2158200" cy="1035372"/>
          </a:xfrm>
          <a:custGeom>
            <a:avLst/>
            <a:gdLst>
              <a:gd name="textAreaLeft" fmla="*/ 0 w 2158200"/>
              <a:gd name="textAreaRight" fmla="*/ 2161080 w 2158200"/>
              <a:gd name="textAreaTop" fmla="*/ 0 h 933840"/>
              <a:gd name="textAreaBottom" fmla="*/ 936720 h 933840"/>
            </a:gdLst>
            <a:ahLst/>
            <a:cxnLst/>
            <a:rect l="textAreaLeft" t="textAreaTop" r="textAreaRight" b="textAreaBottom"/>
            <a:pathLst>
              <a:path w="8601" h="3201">
                <a:moveTo>
                  <a:pt x="0" y="0"/>
                </a:moveTo>
                <a:lnTo>
                  <a:pt x="7648" y="0"/>
                </a:lnTo>
                <a:lnTo>
                  <a:pt x="8600" y="1600"/>
                </a:lnTo>
                <a:lnTo>
                  <a:pt x="7648" y="3200"/>
                </a:lnTo>
                <a:lnTo>
                  <a:pt x="0" y="3200"/>
                </a:lnTo>
                <a:lnTo>
                  <a:pt x="951" y="16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36000">
            <a:solidFill>
              <a:srgbClr val="99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2018- 2020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0" strike="noStrike" dirty="0">
                <a:solidFill>
                  <a:srgbClr val="000000"/>
                </a:solidFill>
                <a:latin typeface="Calibri"/>
                <a:ea typeface="Calibri"/>
              </a:rPr>
              <a:t>ФОКУС-ГРУППА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0" strike="noStrike" dirty="0">
                <a:solidFill>
                  <a:srgbClr val="000000"/>
                </a:solidFill>
                <a:latin typeface="Calibri"/>
                <a:ea typeface="Calibri"/>
              </a:rPr>
              <a:t>АНАЛИЗ ДАННЫХ</a:t>
            </a:r>
          </a:p>
        </p:txBody>
      </p:sp>
      <p:sp>
        <p:nvSpPr>
          <p:cNvPr id="168" name="CustomShape 24"/>
          <p:cNvSpPr/>
          <p:nvPr/>
        </p:nvSpPr>
        <p:spPr>
          <a:xfrm>
            <a:off x="6193440" y="1122828"/>
            <a:ext cx="2523840" cy="1035372"/>
          </a:xfrm>
          <a:custGeom>
            <a:avLst/>
            <a:gdLst>
              <a:gd name="textAreaLeft" fmla="*/ 0 w 2444760"/>
              <a:gd name="textAreaRight" fmla="*/ 2448000 w 2444760"/>
              <a:gd name="textAreaTop" fmla="*/ 0 h 898200"/>
              <a:gd name="textAreaBottom" fmla="*/ 901080 h 898200"/>
            </a:gdLst>
            <a:ahLst/>
            <a:cxnLst/>
            <a:rect l="textAreaLeft" t="textAreaTop" r="textAreaRight" b="textAreaBottom"/>
            <a:pathLst>
              <a:path w="8601" h="3201">
                <a:moveTo>
                  <a:pt x="0" y="0"/>
                </a:moveTo>
                <a:lnTo>
                  <a:pt x="7648" y="0"/>
                </a:lnTo>
                <a:lnTo>
                  <a:pt x="8600" y="1600"/>
                </a:lnTo>
                <a:lnTo>
                  <a:pt x="7648" y="3200"/>
                </a:lnTo>
                <a:lnTo>
                  <a:pt x="0" y="3200"/>
                </a:lnTo>
                <a:lnTo>
                  <a:pt x="951" y="1600"/>
                </a:lnTo>
                <a:lnTo>
                  <a:pt x="0" y="0"/>
                </a:lnTo>
              </a:path>
            </a:pathLst>
          </a:custGeom>
          <a:solidFill>
            <a:srgbClr val="EC9BA4"/>
          </a:solidFill>
          <a:ln w="36000">
            <a:solidFill>
              <a:srgbClr val="99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Calibri"/>
                <a:ea typeface="Calibri"/>
              </a:rPr>
              <a:t>МОМЕНТЫ</a:t>
            </a:r>
            <a:r>
              <a:rPr lang="ru-RU" sz="1600" b="1" strike="noStrike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Calibri"/>
                <a:ea typeface="Calibri"/>
              </a:rPr>
              <a:t>ТРЕБУЮЩИЕ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600" b="1" strike="noStrike" dirty="0">
                <a:solidFill>
                  <a:srgbClr val="000000"/>
                </a:solidFill>
                <a:latin typeface="Calibri"/>
                <a:ea typeface="Calibri"/>
              </a:rPr>
              <a:t>СОВЕРШЕНСТВОВАНИЯ </a:t>
            </a:r>
          </a:p>
        </p:txBody>
      </p:sp>
      <p:sp>
        <p:nvSpPr>
          <p:cNvPr id="169" name="CustomShape 25"/>
          <p:cNvSpPr/>
          <p:nvPr/>
        </p:nvSpPr>
        <p:spPr>
          <a:xfrm>
            <a:off x="8533440" y="1122828"/>
            <a:ext cx="3524760" cy="1035372"/>
          </a:xfrm>
          <a:custGeom>
            <a:avLst/>
            <a:gdLst>
              <a:gd name="textAreaLeft" fmla="*/ 0 w 2444760"/>
              <a:gd name="textAreaRight" fmla="*/ 2448000 w 2444760"/>
              <a:gd name="textAreaTop" fmla="*/ 0 h 898200"/>
              <a:gd name="textAreaBottom" fmla="*/ 901080 h 898200"/>
            </a:gdLst>
            <a:ahLst/>
            <a:cxnLst/>
            <a:rect l="textAreaLeft" t="textAreaTop" r="textAreaRight" b="textAreaBottom"/>
            <a:pathLst>
              <a:path w="8601" h="3201">
                <a:moveTo>
                  <a:pt x="0" y="0"/>
                </a:moveTo>
                <a:lnTo>
                  <a:pt x="7648" y="0"/>
                </a:lnTo>
                <a:lnTo>
                  <a:pt x="8600" y="1600"/>
                </a:lnTo>
                <a:lnTo>
                  <a:pt x="7648" y="3200"/>
                </a:lnTo>
                <a:lnTo>
                  <a:pt x="0" y="3200"/>
                </a:lnTo>
                <a:lnTo>
                  <a:pt x="951" y="1600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i="1" strike="noStrike" dirty="0">
                <a:solidFill>
                  <a:srgbClr val="000000"/>
                </a:solidFill>
                <a:latin typeface="Calibri"/>
                <a:ea typeface="Calibri"/>
              </a:rPr>
              <a:t>2021- 2024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Calibri"/>
              </a:rPr>
              <a:t>НА ПУТИ К </a:t>
            </a:r>
          </a:p>
          <a:p>
            <a:pPr algn="ctr"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Calibri"/>
              </a:rPr>
              <a:t>УНИВЕРСАЛЬНОЙ СИСТЕМЕ</a:t>
            </a:r>
            <a:endParaRPr lang="ru-RU" sz="1800" b="1" i="1" strike="noStrike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70" name="CustomShape 26"/>
          <p:cNvSpPr/>
          <p:nvPr/>
        </p:nvSpPr>
        <p:spPr>
          <a:xfrm>
            <a:off x="3240000" y="5112000"/>
            <a:ext cx="3096000" cy="1220760"/>
          </a:xfrm>
          <a:custGeom>
            <a:avLst/>
            <a:gdLst>
              <a:gd name="textAreaLeft" fmla="*/ 0 w 2948760"/>
              <a:gd name="textAreaRight" fmla="*/ 2952000 w 2948760"/>
              <a:gd name="textAreaTop" fmla="*/ 0 h 1220760"/>
              <a:gd name="textAreaBottom" fmla="*/ 1224000 h 1220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</a:rPr>
              <a:t>ПРОВЕДЕНИЕ СЕМИНАРОВ (с участием профобъединений, НКО и центров занятости)</a:t>
            </a:r>
            <a:endParaRPr lang="ru-RU" sz="1800" b="0" strike="noStrike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71" name="CustomShape 27"/>
          <p:cNvSpPr/>
          <p:nvPr/>
        </p:nvSpPr>
        <p:spPr>
          <a:xfrm>
            <a:off x="648000" y="3096000"/>
            <a:ext cx="1979640" cy="932400"/>
          </a:xfrm>
          <a:custGeom>
            <a:avLst/>
            <a:gdLst>
              <a:gd name="textAreaLeft" fmla="*/ 0 w 1979640"/>
              <a:gd name="textAreaRight" fmla="*/ 1982880 w 1979640"/>
              <a:gd name="textAreaTop" fmla="*/ 0 h 669600"/>
              <a:gd name="textAreaBottom" fmla="*/ 672840 h 6696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1. УВЕЛИЧЕНИЕ КОЛИЧЕСТВА УСЛУГ IVC</a:t>
            </a:r>
          </a:p>
        </p:txBody>
      </p:sp>
      <p:sp>
        <p:nvSpPr>
          <p:cNvPr id="172" name="CustomShape 53"/>
          <p:cNvSpPr/>
          <p:nvPr/>
        </p:nvSpPr>
        <p:spPr>
          <a:xfrm>
            <a:off x="648000" y="4104000"/>
            <a:ext cx="2328920" cy="932760"/>
          </a:xfrm>
          <a:custGeom>
            <a:avLst/>
            <a:gdLst>
              <a:gd name="textAreaLeft" fmla="*/ 0 w 2049120"/>
              <a:gd name="textAreaRight" fmla="*/ 2052360 w 2049120"/>
              <a:gd name="textAreaTop" fmla="*/ 0 h 932760"/>
              <a:gd name="textAreaBottom" fmla="*/ 936000 h 932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2. ПОВЫШЕНИЕ ОСВЕДОМЛЕННОСТИ</a:t>
            </a:r>
          </a:p>
        </p:txBody>
      </p:sp>
      <p:sp>
        <p:nvSpPr>
          <p:cNvPr id="173" name="CustomShape 54"/>
          <p:cNvSpPr/>
          <p:nvPr/>
        </p:nvSpPr>
        <p:spPr>
          <a:xfrm>
            <a:off x="681120" y="5184000"/>
            <a:ext cx="2295800" cy="1076760"/>
          </a:xfrm>
          <a:custGeom>
            <a:avLst/>
            <a:gdLst>
              <a:gd name="textAreaLeft" fmla="*/ 0 w 1907640"/>
              <a:gd name="textAreaRight" fmla="*/ 1910880 w 1907640"/>
              <a:gd name="textAreaTop" fmla="*/ 0 h 1076760"/>
              <a:gd name="textAreaBottom" fmla="*/ 1080000 h 1076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360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3. 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</a:rPr>
              <a:t>РАСПРОСТРАНЕНИЕ И ИНТЕГРАЦИЯ</a:t>
            </a:r>
            <a:endParaRPr lang="ru-RU" sz="1800" b="1" strike="noStrike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74" name="CustomShape 55"/>
          <p:cNvSpPr/>
          <p:nvPr/>
        </p:nvSpPr>
        <p:spPr>
          <a:xfrm>
            <a:off x="540000" y="2520000"/>
            <a:ext cx="8278200" cy="4138200"/>
          </a:xfrm>
          <a:custGeom>
            <a:avLst/>
            <a:gdLst>
              <a:gd name="textAreaLeft" fmla="*/ 0 w 8278200"/>
              <a:gd name="textAreaRight" fmla="*/ 8284680 w 8278200"/>
              <a:gd name="textAreaTop" fmla="*/ 0 h 4138200"/>
              <a:gd name="textAreaBottom" fmla="*/ 4146840 h 41382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libri"/>
                <a:ea typeface="Calibri"/>
              </a:rPr>
              <a:t>ЦЕЛИ МЕРОПРИЯТИЯ ДОПОЛНИТЕЛЬНЫЕ ЗАДАЧИ</a:t>
            </a:r>
          </a:p>
        </p:txBody>
      </p:sp>
      <p:pic>
        <p:nvPicPr>
          <p:cNvPr id="175" name="Рисунок 174"/>
          <p:cNvPicPr/>
          <p:nvPr/>
        </p:nvPicPr>
        <p:blipFill>
          <a:blip r:embed="rId2"/>
          <a:stretch/>
        </p:blipFill>
        <p:spPr>
          <a:xfrm>
            <a:off x="6840000" y="6100560"/>
            <a:ext cx="5046120" cy="44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: Rounded Corners 50"/>
          <p:cNvSpPr/>
          <p:nvPr/>
        </p:nvSpPr>
        <p:spPr>
          <a:xfrm>
            <a:off x="1507320" y="1068480"/>
            <a:ext cx="1959840" cy="4748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dirty="0">
                <a:solidFill>
                  <a:srgbClr val="F2F2F2"/>
                </a:solidFill>
                <a:latin typeface="Tillium"/>
                <a:ea typeface="Tillium"/>
              </a:rPr>
              <a:t>З</a:t>
            </a:r>
            <a:r>
              <a:rPr lang="ru-RU" sz="2000" b="1" dirty="0">
                <a:solidFill>
                  <a:srgbClr val="F2F2F2"/>
                </a:solidFill>
                <a:latin typeface="Tillium"/>
                <a:ea typeface="Tillium"/>
              </a:rPr>
              <a:t>адачи</a:t>
            </a:r>
            <a:endParaRPr lang="ru-RU" sz="2000" b="1" strike="noStrike" dirty="0">
              <a:solidFill>
                <a:srgbClr val="F2F2F2"/>
              </a:solidFill>
              <a:latin typeface="Tillium"/>
              <a:ea typeface="Tillium"/>
            </a:endParaRPr>
          </a:p>
        </p:txBody>
      </p:sp>
      <p:sp>
        <p:nvSpPr>
          <p:cNvPr id="177" name="Isosceles Triangle 10"/>
          <p:cNvSpPr/>
          <p:nvPr/>
        </p:nvSpPr>
        <p:spPr>
          <a:xfrm rot="5400000">
            <a:off x="3525120" y="114336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8" name="Isosceles Triangle 11"/>
          <p:cNvSpPr/>
          <p:nvPr/>
        </p:nvSpPr>
        <p:spPr>
          <a:xfrm rot="10800000">
            <a:off x="2220840" y="165744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9" name="Isosceles Triangle 12"/>
          <p:cNvSpPr/>
          <p:nvPr/>
        </p:nvSpPr>
        <p:spPr>
          <a:xfrm rot="10800000">
            <a:off x="2220840" y="266292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0" name="Rectangle: Rounded Corners 5"/>
          <p:cNvSpPr/>
          <p:nvPr/>
        </p:nvSpPr>
        <p:spPr>
          <a:xfrm>
            <a:off x="1507320" y="2107080"/>
            <a:ext cx="1959840" cy="47484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>
                <a:solidFill>
                  <a:srgbClr val="F2F2F2"/>
                </a:solidFill>
                <a:latin typeface="Tillium"/>
                <a:ea typeface="Tillium"/>
              </a:rPr>
              <a:t>Нововведения</a:t>
            </a:r>
          </a:p>
        </p:txBody>
      </p:sp>
      <p:sp>
        <p:nvSpPr>
          <p:cNvPr id="181" name="Isosceles Triangle 13"/>
          <p:cNvSpPr/>
          <p:nvPr/>
        </p:nvSpPr>
        <p:spPr>
          <a:xfrm rot="5400000">
            <a:off x="3525120" y="218304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2" name="Isosceles Triangle 14"/>
          <p:cNvSpPr/>
          <p:nvPr/>
        </p:nvSpPr>
        <p:spPr>
          <a:xfrm rot="10800000">
            <a:off x="2220840" y="488772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3" name="Rectangle: Rounded Corners 6"/>
          <p:cNvSpPr/>
          <p:nvPr/>
        </p:nvSpPr>
        <p:spPr>
          <a:xfrm>
            <a:off x="1507320" y="4286520"/>
            <a:ext cx="1959840" cy="6768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b="1" strike="noStrike" dirty="0">
                <a:solidFill>
                  <a:srgbClr val="F2F2F2"/>
                </a:solidFill>
              </a:rPr>
              <a:t>Бенефициары</a:t>
            </a:r>
          </a:p>
        </p:txBody>
      </p:sp>
      <p:sp>
        <p:nvSpPr>
          <p:cNvPr id="184" name="Isosceles Triangle 15"/>
          <p:cNvSpPr/>
          <p:nvPr/>
        </p:nvSpPr>
        <p:spPr>
          <a:xfrm rot="5400000">
            <a:off x="3525120" y="436320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5" name="Rectangle: Rounded Corners 7"/>
          <p:cNvSpPr/>
          <p:nvPr/>
        </p:nvSpPr>
        <p:spPr>
          <a:xfrm>
            <a:off x="1507320" y="5368320"/>
            <a:ext cx="1959840" cy="64908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>
                <a:solidFill>
                  <a:srgbClr val="F2F2F2"/>
                </a:solidFill>
                <a:latin typeface="Tillium"/>
                <a:ea typeface="Tillium"/>
              </a:rPr>
              <a:t>Целевые группы</a:t>
            </a:r>
          </a:p>
        </p:txBody>
      </p:sp>
      <p:sp>
        <p:nvSpPr>
          <p:cNvPr id="186" name="Isosceles Triangle 16"/>
          <p:cNvSpPr/>
          <p:nvPr/>
        </p:nvSpPr>
        <p:spPr>
          <a:xfrm rot="5400000">
            <a:off x="3525120" y="541368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sldNum" idx="5"/>
          </p:nvPr>
        </p:nvSpPr>
        <p:spPr>
          <a:xfrm>
            <a:off x="10426680" y="6492960"/>
            <a:ext cx="1762920" cy="133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7A7BE7-79EC-4FC6-A657-182476442316}" type="slidenum">
              <a:rPr lang="it-IT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8</a:t>
            </a:fld>
            <a:endParaRPr lang="it-IT" sz="1200" b="0" strike="noStrike" spc="-1">
              <a:solidFill>
                <a:schemeClr val="dk1">
                  <a:tint val="82000"/>
                </a:schemeClr>
              </a:solidFill>
              <a:latin typeface="Aptos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482760" y="0"/>
            <a:ext cx="11419200" cy="77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1" strike="noStrike" dirty="0">
                <a:solidFill>
                  <a:srgbClr val="8E03A3"/>
                </a:solidFill>
                <a:latin typeface="Tillium"/>
                <a:ea typeface="Tillium"/>
              </a:rPr>
              <a:t>УСЛУГИ IVC И МЕРОПРИЯТИЯ СТРАТЕГИЧЕСКОГО ЗНАЧЕНИЯ</a:t>
            </a:r>
          </a:p>
        </p:txBody>
      </p:sp>
      <p:sp>
        <p:nvSpPr>
          <p:cNvPr id="189" name="Google Shape;1136;p 9"/>
          <p:cNvSpPr/>
          <p:nvPr/>
        </p:nvSpPr>
        <p:spPr>
          <a:xfrm>
            <a:off x="4140000" y="5306040"/>
            <a:ext cx="1364760" cy="5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1" strike="noStrike">
                <a:solidFill>
                  <a:srgbClr val="000000"/>
                </a:solidFill>
                <a:latin typeface="Tillium"/>
                <a:ea typeface="Tillium"/>
              </a:rPr>
              <a:t>ЗАНЯТЫЕ, в том числе находящиеся в зоне риска </a:t>
            </a:r>
          </a:p>
        </p:txBody>
      </p:sp>
      <p:sp>
        <p:nvSpPr>
          <p:cNvPr id="190" name="Google Shape;1136;p 10"/>
          <p:cNvSpPr/>
          <p:nvPr/>
        </p:nvSpPr>
        <p:spPr>
          <a:xfrm>
            <a:off x="5940000" y="5320800"/>
            <a:ext cx="1920240" cy="5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700"/>
              </a:spcBef>
            </a:pPr>
            <a:r>
              <a:rPr lang="ru-RU" sz="1400" b="1" strike="noStrike">
                <a:solidFill>
                  <a:srgbClr val="000000"/>
                </a:solidFill>
                <a:latin typeface="Tillium"/>
                <a:ea typeface="Tillium"/>
              </a:rPr>
              <a:t>БЕЗРАБОТНЫЕ, в том числе длительно безработные</a:t>
            </a:r>
          </a:p>
        </p:txBody>
      </p:sp>
      <p:sp>
        <p:nvSpPr>
          <p:cNvPr id="191" name="Google Shape;1136;p 11"/>
          <p:cNvSpPr/>
          <p:nvPr/>
        </p:nvSpPr>
        <p:spPr>
          <a:xfrm>
            <a:off x="8280000" y="5220000"/>
            <a:ext cx="3417840" cy="67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1" strike="noStrike">
                <a:solidFill>
                  <a:srgbClr val="000000"/>
                </a:solidFill>
                <a:latin typeface="Tillium"/>
                <a:ea typeface="Tillium"/>
              </a:rPr>
              <a:t>ПРИОРИТЕТНЫЕ ЦЕЛЬЕВЫЕ ГРУППЫ Уязвимые группы населения</a:t>
            </a:r>
          </a:p>
        </p:txBody>
      </p:sp>
      <p:sp>
        <p:nvSpPr>
          <p:cNvPr id="192" name="Rectangle 5"/>
          <p:cNvSpPr/>
          <p:nvPr/>
        </p:nvSpPr>
        <p:spPr>
          <a:xfrm>
            <a:off x="4071600" y="1121400"/>
            <a:ext cx="762624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ru-RU" sz="1400" b="1" strike="noStrike" dirty="0">
                <a:solidFill>
                  <a:schemeClr val="dk1"/>
                </a:solidFill>
                <a:latin typeface="Tillium"/>
                <a:ea typeface="Tillium"/>
              </a:rPr>
              <a:t>ИННОВАЦИИ, СТРАТЕГИЯ, ВЗАИМОДЕЙСТВИЕ стратегий развития</a:t>
            </a:r>
            <a:endParaRPr lang="ru-RU" sz="1400" b="0" strike="noStrike" dirty="0">
              <a:solidFill>
                <a:schemeClr val="dk1"/>
              </a:solidFill>
              <a:latin typeface="Tillium"/>
              <a:ea typeface="Tillium"/>
            </a:endParaRPr>
          </a:p>
        </p:txBody>
      </p:sp>
      <p:sp>
        <p:nvSpPr>
          <p:cNvPr id="193" name="Google Shape;1136;p 13"/>
          <p:cNvSpPr/>
          <p:nvPr/>
        </p:nvSpPr>
        <p:spPr>
          <a:xfrm>
            <a:off x="4216680" y="2067480"/>
            <a:ext cx="2441160" cy="8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1" strike="noStrike">
                <a:solidFill>
                  <a:srgbClr val="000000"/>
                </a:solidFill>
                <a:latin typeface="Tillium"/>
                <a:ea typeface="Tillium"/>
              </a:rPr>
              <a:t>Обширные целевые группы </a:t>
            </a:r>
          </a:p>
        </p:txBody>
      </p:sp>
      <p:sp>
        <p:nvSpPr>
          <p:cNvPr id="194" name="Google Shape;1136;p 14"/>
          <p:cNvSpPr/>
          <p:nvPr/>
        </p:nvSpPr>
        <p:spPr>
          <a:xfrm>
            <a:off x="6823799" y="1980000"/>
            <a:ext cx="2201667" cy="9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Tillium"/>
                <a:ea typeface="Tillium"/>
              </a:rPr>
              <a:t>Повсеместное распространение и цифровизация услуг IVC</a:t>
            </a:r>
          </a:p>
        </p:txBody>
      </p:sp>
      <p:sp>
        <p:nvSpPr>
          <p:cNvPr id="195" name="Google Shape;1136;p 15"/>
          <p:cNvSpPr/>
          <p:nvPr/>
        </p:nvSpPr>
        <p:spPr>
          <a:xfrm>
            <a:off x="9252360" y="2019960"/>
            <a:ext cx="208548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1400" b="1" strike="noStrike" dirty="0">
                <a:solidFill>
                  <a:srgbClr val="000000"/>
                </a:solidFill>
                <a:latin typeface="Tillium"/>
                <a:ea typeface="Tillium"/>
              </a:rPr>
              <a:t>Комплексная кампания по про</a:t>
            </a:r>
            <a:r>
              <a:rPr lang="ru-RU" sz="1400" b="1" dirty="0">
                <a:solidFill>
                  <a:srgbClr val="000000"/>
                </a:solidFill>
                <a:latin typeface="Tillium"/>
                <a:ea typeface="Tillium"/>
              </a:rPr>
              <a:t>движению услуг</a:t>
            </a:r>
            <a:r>
              <a:rPr lang="en-US" sz="1400" b="1" dirty="0">
                <a:solidFill>
                  <a:srgbClr val="000000"/>
                </a:solidFill>
                <a:latin typeface="Tillium"/>
                <a:ea typeface="Tillium"/>
              </a:rPr>
              <a:t> IVC</a:t>
            </a:r>
            <a:r>
              <a:rPr lang="ru-RU" sz="1400" b="1" dirty="0">
                <a:solidFill>
                  <a:srgbClr val="000000"/>
                </a:solidFill>
                <a:latin typeface="Tillium"/>
                <a:ea typeface="Tillium"/>
              </a:rPr>
              <a:t> </a:t>
            </a:r>
            <a:endParaRPr lang="ru-RU" sz="1400" b="1" strike="noStrike" dirty="0">
              <a:solidFill>
                <a:srgbClr val="000000"/>
              </a:solidFill>
              <a:latin typeface="Tillium"/>
              <a:ea typeface="Tillium"/>
            </a:endParaRPr>
          </a:p>
        </p:txBody>
      </p:sp>
      <p:sp>
        <p:nvSpPr>
          <p:cNvPr id="196" name="Google Shape;1136;p 16"/>
          <p:cNvSpPr/>
          <p:nvPr/>
        </p:nvSpPr>
        <p:spPr>
          <a:xfrm>
            <a:off x="3994920" y="4201200"/>
            <a:ext cx="7921800" cy="73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just" defTabSz="914400">
              <a:lnSpc>
                <a:spcPct val="100000"/>
              </a:lnSpc>
              <a:spcBef>
                <a:spcPts val="700"/>
              </a:spcBef>
            </a:pPr>
            <a:r>
              <a:rPr lang="ru-RU" strike="noStrike" dirty="0"/>
              <a:t>Учреждения с</a:t>
            </a:r>
            <a:r>
              <a:rPr lang="ru-RU" dirty="0"/>
              <a:t> экспертами в области методов сертификации </a:t>
            </a:r>
            <a:r>
              <a:rPr lang="ru-RU" strike="noStrike" dirty="0"/>
              <a:t>(ETC), которые перешли на новые региональные стандарты.</a:t>
            </a:r>
          </a:p>
        </p:txBody>
      </p:sp>
      <p:sp>
        <p:nvSpPr>
          <p:cNvPr id="197" name="Isosceles Triangle 17"/>
          <p:cNvSpPr/>
          <p:nvPr/>
        </p:nvSpPr>
        <p:spPr>
          <a:xfrm rot="10800000">
            <a:off x="2246400" y="375516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8" name="Rectangle: Rounded Corners 8"/>
          <p:cNvSpPr/>
          <p:nvPr/>
        </p:nvSpPr>
        <p:spPr>
          <a:xfrm>
            <a:off x="1532520" y="3161160"/>
            <a:ext cx="1959840" cy="47484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dirty="0">
                <a:solidFill>
                  <a:srgbClr val="F2F2F2"/>
                </a:solidFill>
                <a:latin typeface="Tillium"/>
                <a:ea typeface="Tillium"/>
              </a:rPr>
              <a:t>Бюджет</a:t>
            </a:r>
          </a:p>
        </p:txBody>
      </p:sp>
      <p:sp>
        <p:nvSpPr>
          <p:cNvPr id="199" name="Isosceles Triangle 18"/>
          <p:cNvSpPr/>
          <p:nvPr/>
        </p:nvSpPr>
        <p:spPr>
          <a:xfrm rot="5400000">
            <a:off x="3550320" y="3287880"/>
            <a:ext cx="537480" cy="321480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it-IT" sz="16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0" name="Oval 11"/>
          <p:cNvSpPr/>
          <p:nvPr/>
        </p:nvSpPr>
        <p:spPr>
          <a:xfrm>
            <a:off x="4255200" y="3244680"/>
            <a:ext cx="5877000" cy="3938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10188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>
                <a:solidFill>
                  <a:srgbClr val="8E03A3"/>
                </a:solidFill>
                <a:latin typeface="Tillium"/>
                <a:ea typeface="Tillium"/>
              </a:rPr>
              <a:t>6 МИЛЛИОНОВ ЕВРО</a:t>
            </a:r>
          </a:p>
        </p:txBody>
      </p:sp>
      <p:sp>
        <p:nvSpPr>
          <p:cNvPr id="201" name="Взрыв: 14 точек 200"/>
          <p:cNvSpPr/>
          <p:nvPr/>
        </p:nvSpPr>
        <p:spPr>
          <a:xfrm>
            <a:off x="9900360" y="0"/>
            <a:ext cx="2337480" cy="1532160"/>
          </a:xfrm>
          <a:prstGeom prst="irregularSeal2">
            <a:avLst/>
          </a:prstGeom>
          <a:solidFill>
            <a:srgbClr val="FFFF00"/>
          </a:solidFill>
          <a:ln w="12600">
            <a:solidFill>
              <a:srgbClr val="8E03A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>
                <a:solidFill>
                  <a:srgbClr val="8E03A3"/>
                </a:solidFill>
                <a:latin typeface="Arial"/>
                <a:ea typeface="Arial"/>
              </a:rPr>
              <a:t>NEW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2"/>
          <p:cNvSpPr/>
          <p:nvPr/>
        </p:nvSpPr>
        <p:spPr>
          <a:xfrm>
            <a:off x="1980000" y="180360"/>
            <a:ext cx="9718200" cy="5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800" b="0" strike="noStrike">
                <a:solidFill>
                  <a:srgbClr val="BF0041"/>
                </a:solidFill>
                <a:latin typeface="Titillium"/>
                <a:ea typeface="Titillium"/>
              </a:rPr>
              <a:t>2019 и 2024 – МЕЖДУНАРОДНОЕ ПРИЗНАНИЕ</a:t>
            </a:r>
          </a:p>
        </p:txBody>
      </p:sp>
      <p:sp>
        <p:nvSpPr>
          <p:cNvPr id="203" name="CustomShape 13"/>
          <p:cNvSpPr/>
          <p:nvPr/>
        </p:nvSpPr>
        <p:spPr>
          <a:xfrm>
            <a:off x="0" y="720000"/>
            <a:ext cx="12187080" cy="360"/>
          </a:xfrm>
          <a:prstGeom prst="rect">
            <a:avLst/>
          </a:prstGeom>
          <a:solidFill>
            <a:srgbClr val="729FCF"/>
          </a:solidFill>
          <a:ln w="0">
            <a:solidFill>
              <a:srgbClr val="B1163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280" rIns="90000" bIns="-4428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04" name="Рисунок 203"/>
          <p:cNvPicPr/>
          <p:nvPr/>
        </p:nvPicPr>
        <p:blipFill>
          <a:blip r:embed="rId2"/>
          <a:stretch/>
        </p:blipFill>
        <p:spPr>
          <a:xfrm>
            <a:off x="6840000" y="6100560"/>
            <a:ext cx="5046120" cy="448920"/>
          </a:xfrm>
          <a:prstGeom prst="rect">
            <a:avLst/>
          </a:prstGeom>
          <a:ln w="0">
            <a:noFill/>
          </a:ln>
        </p:spPr>
      </p:pic>
      <p:sp>
        <p:nvSpPr>
          <p:cNvPr id="205" name="Прямоугольник 204"/>
          <p:cNvSpPr/>
          <p:nvPr/>
        </p:nvSpPr>
        <p:spPr>
          <a:xfrm>
            <a:off x="547200" y="998229"/>
            <a:ext cx="5548800" cy="1238861"/>
          </a:xfrm>
          <a:prstGeom prst="rect">
            <a:avLst/>
          </a:prstGeom>
          <a:solidFill>
            <a:srgbClr val="FFFF00"/>
          </a:solidFill>
          <a:ln w="36000">
            <a:solidFill>
              <a:srgbClr val="8E03A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8000" tIns="64800" rIns="108000" bIns="64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 ПРЕМИЯ 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В НОМИНАЦИИ «</a:t>
            </a:r>
            <a:r>
              <a:rPr lang="ru-RU" b="1" dirty="0">
                <a:solidFill>
                  <a:srgbClr val="000000"/>
                </a:solidFill>
                <a:latin typeface="Candara"/>
                <a:ea typeface="Candara"/>
              </a:rPr>
              <a:t>СТРАТЕГИЯ</a:t>
            </a: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» за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ЗА РАЗРАБОТКУ IVC И ИХ ТЕСТОВОМУ ВНЕДРЕНИЮ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VPL в Берлине, 2019 г.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547200" y="2520000"/>
            <a:ext cx="6171480" cy="35262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0" strike="noStrike" dirty="0">
                <a:solidFill>
                  <a:srgbClr val="000000"/>
                </a:solidFill>
                <a:latin typeface="Candara"/>
                <a:ea typeface="Candara"/>
              </a:rPr>
              <a:t>Жюри из экспертов </a:t>
            </a:r>
            <a:r>
              <a:rPr lang="ru-RU" sz="1800" b="1" u="sng" strike="noStrike" dirty="0">
                <a:solidFill>
                  <a:srgbClr val="000000"/>
                </a:solidFill>
                <a:latin typeface="Candara"/>
                <a:ea typeface="Candara"/>
              </a:rPr>
              <a:t>Европейской комиссии</a:t>
            </a:r>
            <a:r>
              <a:rPr lang="ru-RU" sz="1800" b="0" strike="noStrike" dirty="0">
                <a:solidFill>
                  <a:srgbClr val="000000"/>
                </a:solidFill>
                <a:latin typeface="Candara"/>
                <a:ea typeface="Candara"/>
              </a:rPr>
              <a:t>, </a:t>
            </a:r>
            <a:r>
              <a:rPr lang="ru-RU" sz="1800" b="1" u="sng" strike="noStrike" dirty="0">
                <a:solidFill>
                  <a:srgbClr val="000000"/>
                </a:solidFill>
                <a:latin typeface="Candara"/>
                <a:ea typeface="Candara"/>
              </a:rPr>
              <a:t>Европейский центр по развитию профессионального образования (</a:t>
            </a:r>
            <a:r>
              <a:rPr lang="ru-RU" sz="1800" b="1" u="sng" strike="noStrike" dirty="0" err="1">
                <a:solidFill>
                  <a:srgbClr val="000000"/>
                </a:solidFill>
                <a:latin typeface="Candara"/>
                <a:ea typeface="Candara"/>
              </a:rPr>
              <a:t>Cedefop</a:t>
            </a:r>
            <a:r>
              <a:rPr lang="ru-RU" sz="1800" b="1" u="sng" strike="noStrike" dirty="0">
                <a:solidFill>
                  <a:srgbClr val="000000"/>
                </a:solidFill>
                <a:latin typeface="Candara"/>
                <a:ea typeface="Candara"/>
              </a:rPr>
              <a:t>) </a:t>
            </a:r>
            <a:r>
              <a:rPr lang="ru-RU" sz="1800" b="0" strike="noStrike" dirty="0">
                <a:solidFill>
                  <a:srgbClr val="000000"/>
                </a:solidFill>
                <a:latin typeface="Candara"/>
                <a:ea typeface="Candara"/>
              </a:rPr>
              <a:t> и ЮНЕСКО </a:t>
            </a: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вручило премию Пьемонту по разработке </a:t>
            </a:r>
            <a:r>
              <a:rPr lang="en-US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IVC</a:t>
            </a: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 за:</a:t>
            </a:r>
            <a:endParaRPr lang="it-IT" sz="1800" b="1" strike="noStrike" dirty="0">
              <a:solidFill>
                <a:srgbClr val="000000"/>
              </a:solidFill>
              <a:latin typeface="Candara"/>
              <a:ea typeface="Candara"/>
            </a:endParaRPr>
          </a:p>
          <a:p>
            <a:pPr marL="285750" indent="-28575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b="1" dirty="0">
                <a:solidFill>
                  <a:srgbClr val="000000"/>
                </a:solidFill>
                <a:latin typeface="Candara"/>
                <a:ea typeface="Candara"/>
              </a:rPr>
              <a:t>п</a:t>
            </a: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рименяемые методы</a:t>
            </a:r>
            <a:r>
              <a:rPr lang="ru-RU" b="1" dirty="0">
                <a:solidFill>
                  <a:srgbClr val="000000"/>
                </a:solidFill>
                <a:latin typeface="Candara"/>
                <a:ea typeface="Candara"/>
              </a:rPr>
              <a:t>;</a:t>
            </a:r>
          </a:p>
          <a:p>
            <a:pPr marL="285750" indent="-28575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b="1" dirty="0">
                <a:solidFill>
                  <a:srgbClr val="000000"/>
                </a:solidFill>
                <a:latin typeface="Candara"/>
                <a:ea typeface="Candara"/>
              </a:rPr>
              <a:t>соответствие европейским директивам;</a:t>
            </a:r>
          </a:p>
          <a:p>
            <a:pPr marL="285750" indent="-28575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 dirty="0">
                <a:solidFill>
                  <a:srgbClr val="000000"/>
                </a:solidFill>
                <a:latin typeface="Candara"/>
                <a:ea typeface="Candara"/>
              </a:rPr>
              <a:t>устойчивость, инновационность и тиражируемость.</a:t>
            </a: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strike="noStrike" dirty="0">
                <a:latin typeface="Candara"/>
                <a:ea typeface="Candara"/>
              </a:rPr>
              <a:t>Информация: </a:t>
            </a:r>
            <a:r>
              <a:rPr lang="ru-RU" sz="1800" b="1" u="sng" strike="noStrike" dirty="0">
                <a:solidFill>
                  <a:srgbClr val="0563C1"/>
                </a:solidFill>
                <a:uFillTx/>
                <a:latin typeface="Candara"/>
                <a:ea typeface="Candara"/>
                <a:hlinkClick r:id="rId3"/>
              </a:rPr>
              <a:t>https://vplbiennale.org/vpl-prize/</a:t>
            </a:r>
            <a:r>
              <a:rPr lang="ru-RU" sz="1800" b="0" strike="noStrike" dirty="0">
                <a:solidFill>
                  <a:srgbClr val="000000"/>
                </a:solidFill>
                <a:latin typeface="Candara"/>
                <a:ea typeface="Candara"/>
              </a:rPr>
              <a:t>#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strike="noStrike" dirty="0">
                <a:latin typeface="Candara"/>
                <a:ea typeface="Candara"/>
              </a:rPr>
              <a:t>Видео: </a:t>
            </a:r>
            <a:r>
              <a:rPr lang="ru-RU" sz="1800" b="0" u="sng" strike="noStrike" dirty="0">
                <a:solidFill>
                  <a:srgbClr val="0563C1"/>
                </a:solidFill>
                <a:uFillTx/>
                <a:latin typeface="Candara"/>
                <a:ea typeface="Candara"/>
                <a:hlinkClick r:id="rId4"/>
              </a:rPr>
              <a:t>https://www.youtube.com/watch?v=pCorPRvScTw</a:t>
            </a:r>
          </a:p>
          <a:p>
            <a:pPr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6913800" y="1042200"/>
            <a:ext cx="4984560" cy="3396960"/>
          </a:xfrm>
          <a:prstGeom prst="rect">
            <a:avLst/>
          </a:prstGeom>
          <a:solidFill>
            <a:srgbClr val="DEC5F4"/>
          </a:solidFill>
          <a:ln w="36000">
            <a:solidFill>
              <a:srgbClr val="8E03A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4800" rIns="108000" bIns="648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БЛИЦДОКЛАД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«Пьемонт на пути 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к универсальной системе услуг IVC»</a:t>
            </a:r>
          </a:p>
          <a:p>
            <a:pPr algn="ctr">
              <a:lnSpc>
                <a:spcPct val="100000"/>
              </a:lnSpc>
              <a:tabLst>
                <a:tab pos="0" algn="l"/>
                <a:tab pos="444600" algn="l"/>
                <a:tab pos="893880" algn="l"/>
                <a:tab pos="1343160" algn="l"/>
                <a:tab pos="1792440" algn="l"/>
                <a:tab pos="224172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80" algn="l"/>
                <a:tab pos="898056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360" algn="l"/>
              </a:tabLst>
            </a:pPr>
            <a:r>
              <a:rPr lang="ru-RU" sz="1800" b="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7504920" y="2541240"/>
            <a:ext cx="4198320" cy="142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5-я биеннале</a:t>
            </a:r>
            <a:r>
              <a:rPr lang="en-US" sz="1800" b="1" strike="noStrike" dirty="0">
                <a:solidFill>
                  <a:srgbClr val="000000"/>
                </a:solidFill>
                <a:latin typeface="Arial"/>
                <a:ea typeface="Arial"/>
              </a:rPr>
              <a:t> VPL</a:t>
            </a: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Килкенни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Ирландия </a:t>
            </a:r>
          </a:p>
          <a:p>
            <a:pPr algn="ctr">
              <a:lnSpc>
                <a:spcPct val="100000"/>
              </a:lnSpc>
            </a:pPr>
            <a:r>
              <a:rPr lang="ru-RU" sz="1800" b="1" strike="noStrike" dirty="0">
                <a:solidFill>
                  <a:srgbClr val="000000"/>
                </a:solidFill>
                <a:latin typeface="Arial"/>
                <a:ea typeface="Arial"/>
              </a:rPr>
              <a:t>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9" ma:contentTypeDescription="Create a new document." ma:contentTypeScope="" ma:versionID="58223ee62410c4ace72a0433bf6fd87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e3db528510019447e07638e77d9ee42c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9FCECA-204B-474A-97E5-6C87CA1E841F}">
  <ds:schemaRefs>
    <ds:schemaRef ds:uri="http://schemas.microsoft.com/office/2006/metadata/properties"/>
    <ds:schemaRef ds:uri="http://schemas.microsoft.com/office/infopath/2007/PartnerControls"/>
    <ds:schemaRef ds:uri="5bf4adf3-0360-4285-b414-8a1933b4cf43"/>
    <ds:schemaRef ds:uri="f3ae32bb-a161-4da2-a912-3fd4ef5c7b4c"/>
  </ds:schemaRefs>
</ds:datastoreItem>
</file>

<file path=customXml/itemProps2.xml><?xml version="1.0" encoding="utf-8"?>
<ds:datastoreItem xmlns:ds="http://schemas.openxmlformats.org/officeDocument/2006/customXml" ds:itemID="{612FC12E-AADF-47FF-A7CD-07432C96B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006B12-2883-4A9A-AB90-704748AF8F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740</Words>
  <Application>Microsoft Office PowerPoint</Application>
  <PresentationFormat>Widescreen</PresentationFormat>
  <Paragraphs>205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Arial</vt:lpstr>
      <vt:lpstr>Calibri</vt:lpstr>
      <vt:lpstr>Candara</vt:lpstr>
      <vt:lpstr>Palatino Linotype</vt:lpstr>
      <vt:lpstr>Symbol</vt:lpstr>
      <vt:lpstr>Tahoma</vt:lpstr>
      <vt:lpstr>Tillium</vt:lpstr>
      <vt:lpstr>Times New Roman</vt:lpstr>
      <vt:lpstr>Titillium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BANDO</dc:title>
  <dc:subject/>
  <dc:creator>Microsoft Office User</dc:creator>
  <dc:description/>
  <cp:lastModifiedBy>Nadezda Solodjankina (ETF)</cp:lastModifiedBy>
  <cp:revision>83</cp:revision>
  <dcterms:created xsi:type="dcterms:W3CDTF">2022-09-12T13:36:43Z</dcterms:created>
  <dcterms:modified xsi:type="dcterms:W3CDTF">2025-12-01T17:02:04Z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</vt:i4>
  </property>
  <property fmtid="{D5CDD505-2E9C-101B-9397-08002B2CF9AE}" pid="11" name="ContentTypeId">
    <vt:lpwstr>0x010100C9D2F5C2D7F38543A7DECC0B91FBF8EC</vt:lpwstr>
  </property>
  <property fmtid="{D5CDD505-2E9C-101B-9397-08002B2CF9AE}" pid="12" name="MediaServiceImageTags">
    <vt:lpwstr/>
  </property>
</Properties>
</file>