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0" r:id="rId4"/>
    <p:sldMasterId id="2147483672" r:id="rId5"/>
    <p:sldMasterId id="2147483682" r:id="rId6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</p:sldIdLst>
  <p:sldSz cx="9144000" cy="5143500" type="screen16x9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820" y="2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dezda Solodjankina (ETF)" userId="aff63d91-b2e7-4aaf-9296-8e2378eca05d" providerId="ADAL" clId="{3A8B78FD-2925-43DE-AE23-D734D0463874}"/>
    <pc:docChg chg="custSel modSld">
      <pc:chgData name="Nadezda Solodjankina (ETF)" userId="aff63d91-b2e7-4aaf-9296-8e2378eca05d" providerId="ADAL" clId="{3A8B78FD-2925-43DE-AE23-D734D0463874}" dt="2026-04-10T10:03:32.263" v="264" actId="255"/>
      <pc:docMkLst>
        <pc:docMk/>
      </pc:docMkLst>
      <pc:sldChg chg="modSp mod">
        <pc:chgData name="Nadezda Solodjankina (ETF)" userId="aff63d91-b2e7-4aaf-9296-8e2378eca05d" providerId="ADAL" clId="{3A8B78FD-2925-43DE-AE23-D734D0463874}" dt="2026-04-10T08:43:14.386" v="12" actId="20577"/>
        <pc:sldMkLst>
          <pc:docMk/>
          <pc:sldMk cId="0" sldId="256"/>
        </pc:sldMkLst>
        <pc:spChg chg="mod">
          <ac:chgData name="Nadezda Solodjankina (ETF)" userId="aff63d91-b2e7-4aaf-9296-8e2378eca05d" providerId="ADAL" clId="{3A8B78FD-2925-43DE-AE23-D734D0463874}" dt="2026-04-10T08:43:14.386" v="12" actId="20577"/>
          <ac:spMkLst>
            <pc:docMk/>
            <pc:sldMk cId="0" sldId="256"/>
            <ac:spMk id="50" creationId="{00000000-0000-0000-0000-000000000000}"/>
          </ac:spMkLst>
        </pc:spChg>
      </pc:sldChg>
      <pc:sldChg chg="modSp mod">
        <pc:chgData name="Nadezda Solodjankina (ETF)" userId="aff63d91-b2e7-4aaf-9296-8e2378eca05d" providerId="ADAL" clId="{3A8B78FD-2925-43DE-AE23-D734D0463874}" dt="2026-04-10T08:54:11.097" v="89" actId="20577"/>
        <pc:sldMkLst>
          <pc:docMk/>
          <pc:sldMk cId="0" sldId="258"/>
        </pc:sldMkLst>
        <pc:spChg chg="mod">
          <ac:chgData name="Nadezda Solodjankina (ETF)" userId="aff63d91-b2e7-4aaf-9296-8e2378eca05d" providerId="ADAL" clId="{3A8B78FD-2925-43DE-AE23-D734D0463874}" dt="2026-04-10T08:54:11.097" v="89" actId="20577"/>
          <ac:spMkLst>
            <pc:docMk/>
            <pc:sldMk cId="0" sldId="258"/>
            <ac:spMk id="60" creationId="{00000000-0000-0000-0000-000000000000}"/>
          </ac:spMkLst>
        </pc:spChg>
      </pc:sldChg>
      <pc:sldChg chg="modSp mod">
        <pc:chgData name="Nadezda Solodjankina (ETF)" userId="aff63d91-b2e7-4aaf-9296-8e2378eca05d" providerId="ADAL" clId="{3A8B78FD-2925-43DE-AE23-D734D0463874}" dt="2026-04-10T09:04:24.005" v="127" actId="20577"/>
        <pc:sldMkLst>
          <pc:docMk/>
          <pc:sldMk cId="0" sldId="259"/>
        </pc:sldMkLst>
        <pc:spChg chg="mod">
          <ac:chgData name="Nadezda Solodjankina (ETF)" userId="aff63d91-b2e7-4aaf-9296-8e2378eca05d" providerId="ADAL" clId="{3A8B78FD-2925-43DE-AE23-D734D0463874}" dt="2026-04-10T09:04:24.005" v="127" actId="20577"/>
          <ac:spMkLst>
            <pc:docMk/>
            <pc:sldMk cId="0" sldId="259"/>
            <ac:spMk id="64" creationId="{00000000-0000-0000-0000-000000000000}"/>
          </ac:spMkLst>
        </pc:spChg>
      </pc:sldChg>
      <pc:sldChg chg="delSp modSp mod">
        <pc:chgData name="Nadezda Solodjankina (ETF)" userId="aff63d91-b2e7-4aaf-9296-8e2378eca05d" providerId="ADAL" clId="{3A8B78FD-2925-43DE-AE23-D734D0463874}" dt="2026-04-10T10:03:32.263" v="264" actId="255"/>
        <pc:sldMkLst>
          <pc:docMk/>
          <pc:sldMk cId="0" sldId="260"/>
        </pc:sldMkLst>
        <pc:spChg chg="mod">
          <ac:chgData name="Nadezda Solodjankina (ETF)" userId="aff63d91-b2e7-4aaf-9296-8e2378eca05d" providerId="ADAL" clId="{3A8B78FD-2925-43DE-AE23-D734D0463874}" dt="2026-04-10T10:01:00.312" v="240" actId="1076"/>
          <ac:spMkLst>
            <pc:docMk/>
            <pc:sldMk cId="0" sldId="260"/>
            <ac:spMk id="65" creationId="{00000000-0000-0000-0000-000000000000}"/>
          </ac:spMkLst>
        </pc:spChg>
        <pc:spChg chg="mod">
          <ac:chgData name="Nadezda Solodjankina (ETF)" userId="aff63d91-b2e7-4aaf-9296-8e2378eca05d" providerId="ADAL" clId="{3A8B78FD-2925-43DE-AE23-D734D0463874}" dt="2026-04-10T10:01:03.688" v="241" actId="1076"/>
          <ac:spMkLst>
            <pc:docMk/>
            <pc:sldMk cId="0" sldId="260"/>
            <ac:spMk id="69" creationId="{00000000-0000-0000-0000-000000000000}"/>
          </ac:spMkLst>
        </pc:spChg>
        <pc:spChg chg="mod">
          <ac:chgData name="Nadezda Solodjankina (ETF)" userId="aff63d91-b2e7-4aaf-9296-8e2378eca05d" providerId="ADAL" clId="{3A8B78FD-2925-43DE-AE23-D734D0463874}" dt="2026-04-10T10:03:32.263" v="264" actId="255"/>
          <ac:spMkLst>
            <pc:docMk/>
            <pc:sldMk cId="0" sldId="260"/>
            <ac:spMk id="70" creationId="{00000000-0000-0000-0000-000000000000}"/>
          </ac:spMkLst>
        </pc:spChg>
        <pc:cxnChg chg="del">
          <ac:chgData name="Nadezda Solodjankina (ETF)" userId="aff63d91-b2e7-4aaf-9296-8e2378eca05d" providerId="ADAL" clId="{3A8B78FD-2925-43DE-AE23-D734D0463874}" dt="2026-04-10T10:00:53.758" v="238" actId="478"/>
          <ac:cxnSpMkLst>
            <pc:docMk/>
            <pc:sldMk cId="0" sldId="260"/>
            <ac:cxnSpMk id="68" creationId="{00000000-0000-0000-0000-000000000000}"/>
          </ac:cxnSpMkLst>
        </pc:cxnChg>
      </pc:sldChg>
      <pc:sldChg chg="modSp mod">
        <pc:chgData name="Nadezda Solodjankina (ETF)" userId="aff63d91-b2e7-4aaf-9296-8e2378eca05d" providerId="ADAL" clId="{3A8B78FD-2925-43DE-AE23-D734D0463874}" dt="2026-04-10T09:32:56.516" v="197" actId="20577"/>
        <pc:sldMkLst>
          <pc:docMk/>
          <pc:sldMk cId="0" sldId="262"/>
        </pc:sldMkLst>
        <pc:spChg chg="mod">
          <ac:chgData name="Nadezda Solodjankina (ETF)" userId="aff63d91-b2e7-4aaf-9296-8e2378eca05d" providerId="ADAL" clId="{3A8B78FD-2925-43DE-AE23-D734D0463874}" dt="2026-04-10T09:32:56.516" v="197" actId="20577"/>
          <ac:spMkLst>
            <pc:docMk/>
            <pc:sldMk cId="0" sldId="262"/>
            <ac:spMk id="80" creationId="{00000000-0000-0000-0000-000000000000}"/>
          </ac:spMkLst>
        </pc:spChg>
      </pc:sldChg>
      <pc:sldChg chg="modSp mod">
        <pc:chgData name="Nadezda Solodjankina (ETF)" userId="aff63d91-b2e7-4aaf-9296-8e2378eca05d" providerId="ADAL" clId="{3A8B78FD-2925-43DE-AE23-D734D0463874}" dt="2026-04-10T09:33:28.063" v="205" actId="20577"/>
        <pc:sldMkLst>
          <pc:docMk/>
          <pc:sldMk cId="0" sldId="263"/>
        </pc:sldMkLst>
        <pc:spChg chg="mod">
          <ac:chgData name="Nadezda Solodjankina (ETF)" userId="aff63d91-b2e7-4aaf-9296-8e2378eca05d" providerId="ADAL" clId="{3A8B78FD-2925-43DE-AE23-D734D0463874}" dt="2026-04-10T09:33:28.063" v="205" actId="20577"/>
          <ac:spMkLst>
            <pc:docMk/>
            <pc:sldMk cId="0" sldId="263"/>
            <ac:spMk id="85" creationId="{00000000-0000-0000-0000-000000000000}"/>
          </ac:spMkLst>
        </pc:spChg>
      </pc:sldChg>
      <pc:sldChg chg="modSp mod">
        <pc:chgData name="Nadezda Solodjankina (ETF)" userId="aff63d91-b2e7-4aaf-9296-8e2378eca05d" providerId="ADAL" clId="{3A8B78FD-2925-43DE-AE23-D734D0463874}" dt="2026-04-10T09:34:36.382" v="236" actId="20577"/>
        <pc:sldMkLst>
          <pc:docMk/>
          <pc:sldMk cId="0" sldId="264"/>
        </pc:sldMkLst>
        <pc:spChg chg="mod">
          <ac:chgData name="Nadezda Solodjankina (ETF)" userId="aff63d91-b2e7-4aaf-9296-8e2378eca05d" providerId="ADAL" clId="{3A8B78FD-2925-43DE-AE23-D734D0463874}" dt="2026-04-10T09:34:36.382" v="236" actId="20577"/>
          <ac:spMkLst>
            <pc:docMk/>
            <pc:sldMk cId="0" sldId="264"/>
            <ac:spMk id="90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c:style val="2"/>
  <c:chart>
    <c:title>
      <c:tx>
        <c:rich>
          <a:bodyPr rot="0"/>
          <a:lstStyle/>
          <a:p>
            <a:pPr>
              <a:defRPr sz="1300" b="0" u="none" strike="noStrike">
                <a:solidFill>
                  <a:srgbClr val="000000"/>
                </a:solidFill>
                <a:uFillTx/>
                <a:latin typeface="Arial"/>
              </a:defRPr>
            </a:pPr>
            <a:r>
              <a:rPr lang="ru-RU" sz="1200" b="1" u="none" strike="noStrike" dirty="0">
                <a:solidFill>
                  <a:srgbClr val="000000"/>
                </a:solidFill>
                <a:uFillTx/>
                <a:latin typeface="Arial"/>
                <a:ea typeface="DejaVu Sans"/>
              </a:rPr>
              <a:t>АККРЕДИТАЦИЯ  В СФЕРЕ ПРОФЕССИОНАЛЬНОГО ОБУЧЕНИЯ</a:t>
            </a:r>
            <a:endParaRPr lang="en-US" sz="1200" b="1" u="none" strike="noStrike" dirty="0">
              <a:solidFill>
                <a:srgbClr val="000000"/>
              </a:solidFill>
              <a:uFillTx/>
              <a:latin typeface="Arial"/>
              <a:ea typeface="DejaVu Sans"/>
            </a:endParaRPr>
          </a:p>
        </c:rich>
      </c:tx>
      <c:overlay val="0"/>
      <c:spPr>
        <a:noFill/>
        <a:ln w="0">
          <a:noFill/>
        </a:ln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11</c:v>
                </c:pt>
              </c:strCache>
            </c:strRef>
          </c:tx>
          <c:spPr>
            <a:gradFill>
              <a:gsLst>
                <a:gs pos="0">
                  <a:srgbClr val="750000"/>
                </a:gs>
                <a:gs pos="100000">
                  <a:srgbClr val="FF0000"/>
                </a:gs>
              </a:gsLst>
              <a:lin ang="13500000"/>
            </a:gradFill>
            <a:ln w="12600">
              <a:solidFill>
                <a:srgbClr val="000000"/>
              </a:solidFill>
              <a:round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none"/>
              <a:lstStyle/>
              <a:p>
                <a:pPr>
                  <a:defRPr sz="1000" b="0" u="none" strike="noStrike">
                    <a:solidFill>
                      <a:srgbClr val="000000"/>
                    </a:solidFill>
                    <a:uFillTx/>
                    <a:latin typeface="Arial"/>
                    <a:ea typeface="DejaVu San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1"/>
            <c:separator>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Лист1!$A$2:$A$23</c:f>
              <c:numCache>
                <c:formatCode>General</c:formatCode>
                <c:ptCount val="22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  <c:pt idx="19">
                  <c:v>2022</c:v>
                </c:pt>
                <c:pt idx="20">
                  <c:v>2023</c:v>
                </c:pt>
                <c:pt idx="21">
                  <c:v>2024</c:v>
                </c:pt>
              </c:numCache>
            </c:numRef>
          </c:cat>
          <c:val>
            <c:numRef>
              <c:f>Лист1!$B$2:$B$23</c:f>
              <c:numCache>
                <c:formatCode>General</c:formatCode>
                <c:ptCount val="22"/>
                <c:pt idx="0">
                  <c:v>303</c:v>
                </c:pt>
                <c:pt idx="1">
                  <c:v>364</c:v>
                </c:pt>
                <c:pt idx="2">
                  <c:v>375</c:v>
                </c:pt>
                <c:pt idx="3">
                  <c:v>400</c:v>
                </c:pt>
                <c:pt idx="4">
                  <c:v>400</c:v>
                </c:pt>
                <c:pt idx="5">
                  <c:v>385</c:v>
                </c:pt>
                <c:pt idx="6">
                  <c:v>365</c:v>
                </c:pt>
                <c:pt idx="7">
                  <c:v>343</c:v>
                </c:pt>
                <c:pt idx="8">
                  <c:v>338</c:v>
                </c:pt>
                <c:pt idx="9">
                  <c:v>334</c:v>
                </c:pt>
                <c:pt idx="10">
                  <c:v>326</c:v>
                </c:pt>
                <c:pt idx="11">
                  <c:v>332</c:v>
                </c:pt>
                <c:pt idx="12">
                  <c:v>323</c:v>
                </c:pt>
                <c:pt idx="13">
                  <c:v>322</c:v>
                </c:pt>
                <c:pt idx="14">
                  <c:v>319</c:v>
                </c:pt>
                <c:pt idx="15">
                  <c:v>309</c:v>
                </c:pt>
                <c:pt idx="16">
                  <c:v>322</c:v>
                </c:pt>
                <c:pt idx="17">
                  <c:v>337</c:v>
                </c:pt>
                <c:pt idx="18">
                  <c:v>338</c:v>
                </c:pt>
                <c:pt idx="19">
                  <c:v>340</c:v>
                </c:pt>
                <c:pt idx="20">
                  <c:v>342</c:v>
                </c:pt>
                <c:pt idx="21">
                  <c:v>351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A4-48F5-BF7E-E453E4BCD6D7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81</c:v>
                </c:pt>
              </c:strCache>
            </c:strRef>
          </c:tx>
          <c:spPr>
            <a:gradFill>
              <a:gsLst>
                <a:gs pos="0">
                  <a:srgbClr val="000075"/>
                </a:gs>
                <a:gs pos="100000">
                  <a:srgbClr val="0000FF"/>
                </a:gs>
              </a:gsLst>
              <a:lin ang="13500000"/>
            </a:gradFill>
            <a:ln w="12600">
              <a:solidFill>
                <a:srgbClr val="000000"/>
              </a:solidFill>
              <a:round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none"/>
              <a:lstStyle/>
              <a:p>
                <a:pPr>
                  <a:defRPr sz="1000" b="0" u="none" strike="noStrike">
                    <a:solidFill>
                      <a:srgbClr val="000000"/>
                    </a:solidFill>
                    <a:uFillTx/>
                    <a:latin typeface="Arial"/>
                    <a:ea typeface="DejaVu San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1"/>
            <c:separator>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Лист1!$A$2:$A$23</c:f>
              <c:numCache>
                <c:formatCode>General</c:formatCode>
                <c:ptCount val="22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  <c:pt idx="19">
                  <c:v>2022</c:v>
                </c:pt>
                <c:pt idx="20">
                  <c:v>2023</c:v>
                </c:pt>
                <c:pt idx="21">
                  <c:v>2024</c:v>
                </c:pt>
              </c:numCache>
            </c:numRef>
          </c:cat>
          <c:val>
            <c:numRef>
              <c:f>Лист1!$C$2:$C$23</c:f>
              <c:numCache>
                <c:formatCode>General</c:formatCode>
                <c:ptCount val="22"/>
                <c:pt idx="0">
                  <c:v>551</c:v>
                </c:pt>
                <c:pt idx="1">
                  <c:v>667</c:v>
                </c:pt>
                <c:pt idx="2">
                  <c:v>679</c:v>
                </c:pt>
                <c:pt idx="3">
                  <c:v>682</c:v>
                </c:pt>
                <c:pt idx="4">
                  <c:v>678</c:v>
                </c:pt>
                <c:pt idx="5">
                  <c:v>649</c:v>
                </c:pt>
                <c:pt idx="6">
                  <c:v>628</c:v>
                </c:pt>
                <c:pt idx="7">
                  <c:v>594</c:v>
                </c:pt>
                <c:pt idx="8">
                  <c:v>589</c:v>
                </c:pt>
                <c:pt idx="9">
                  <c:v>579</c:v>
                </c:pt>
                <c:pt idx="10">
                  <c:v>564</c:v>
                </c:pt>
                <c:pt idx="11">
                  <c:v>562</c:v>
                </c:pt>
                <c:pt idx="12">
                  <c:v>551</c:v>
                </c:pt>
                <c:pt idx="13">
                  <c:v>547</c:v>
                </c:pt>
                <c:pt idx="14">
                  <c:v>543</c:v>
                </c:pt>
                <c:pt idx="15">
                  <c:v>524</c:v>
                </c:pt>
                <c:pt idx="16">
                  <c:v>536</c:v>
                </c:pt>
                <c:pt idx="17">
                  <c:v>538</c:v>
                </c:pt>
                <c:pt idx="18">
                  <c:v>553</c:v>
                </c:pt>
                <c:pt idx="19">
                  <c:v>548</c:v>
                </c:pt>
                <c:pt idx="20">
                  <c:v>556</c:v>
                </c:pt>
                <c:pt idx="21">
                  <c:v>562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3A4-48F5-BF7E-E453E4BCD6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2741469"/>
        <c:axId val="73186928"/>
      </c:barChart>
      <c:catAx>
        <c:axId val="42741469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0">
            <a:solidFill>
              <a:srgbClr val="000000"/>
            </a:solidFill>
          </a:ln>
        </c:spPr>
        <c:txPr>
          <a:bodyPr rot="-5400000"/>
          <a:lstStyle/>
          <a:p>
            <a:pPr>
              <a:defRPr sz="1100" b="0" u="none" strike="noStrike">
                <a:solidFill>
                  <a:srgbClr val="000000"/>
                </a:solidFill>
                <a:uFillTx/>
                <a:latin typeface="Arial"/>
                <a:ea typeface="DejaVu Sans"/>
              </a:defRPr>
            </a:pPr>
            <a:endParaRPr lang="en-US"/>
          </a:p>
        </c:txPr>
        <c:crossAx val="73186928"/>
        <c:crosses val="autoZero"/>
        <c:auto val="1"/>
        <c:lblAlgn val="ctr"/>
        <c:lblOffset val="100"/>
        <c:noMultiLvlLbl val="0"/>
      </c:catAx>
      <c:valAx>
        <c:axId val="73186928"/>
        <c:scaling>
          <c:orientation val="minMax"/>
        </c:scaling>
        <c:delete val="0"/>
        <c:axPos val="l"/>
        <c:majorGridlines>
          <c:spPr>
            <a:ln w="0">
              <a:solidFill>
                <a:srgbClr val="000000"/>
              </a:solidFill>
            </a:ln>
          </c:spPr>
        </c:majorGridlines>
        <c:numFmt formatCode="General" sourceLinked="0"/>
        <c:majorTickMark val="out"/>
        <c:minorTickMark val="none"/>
        <c:tickLblPos val="nextTo"/>
        <c:spPr>
          <a:ln w="0">
            <a:solidFill>
              <a:srgbClr val="000000"/>
            </a:solidFill>
          </a:ln>
        </c:spPr>
        <c:txPr>
          <a:bodyPr/>
          <a:lstStyle/>
          <a:p>
            <a:pPr>
              <a:defRPr sz="1100" b="0" u="none" strike="noStrike">
                <a:solidFill>
                  <a:srgbClr val="000000"/>
                </a:solidFill>
                <a:uFillTx/>
                <a:latin typeface="Arial"/>
                <a:ea typeface="DejaVu Sans"/>
              </a:defRPr>
            </a:pPr>
            <a:endParaRPr lang="en-US"/>
          </a:p>
        </c:txPr>
        <c:crossAx val="42741469"/>
        <c:crossesAt val="1"/>
        <c:crossBetween val="midCat"/>
      </c:valAx>
      <c:spPr>
        <a:solidFill>
          <a:srgbClr val="C0C0C0"/>
        </a:solidFill>
        <a:ln w="12600">
          <a:solidFill>
            <a:srgbClr val="808080"/>
          </a:solidFill>
          <a:round/>
        </a:ln>
      </c:spPr>
    </c:plotArea>
    <c:plotVisOnly val="1"/>
    <c:dispBlanksAs val="gap"/>
    <c:showDLblsOverMax val="1"/>
  </c:chart>
  <c:spPr>
    <a:solidFill>
      <a:srgbClr val="FFFFFF"/>
    </a:solidFill>
    <a:ln w="0">
      <a:solidFill>
        <a:srgbClr val="000000"/>
      </a:solidFill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0"/>
  <c:style val="2"/>
  <c:chart>
    <c:title>
      <c:tx>
        <c:rich>
          <a:bodyPr rot="0"/>
          <a:lstStyle/>
          <a:p>
            <a:pPr>
              <a:defRPr sz="1300" b="0" u="none" strike="noStrike">
                <a:solidFill>
                  <a:srgbClr val="000000"/>
                </a:solidFill>
                <a:uFillTx/>
                <a:latin typeface="Arial"/>
              </a:defRPr>
            </a:pPr>
            <a:r>
              <a:rPr lang="ru-RU" sz="1175" b="1" u="none" strike="noStrike" dirty="0">
                <a:solidFill>
                  <a:srgbClr val="000000"/>
                </a:solidFill>
                <a:uFillTx/>
                <a:latin typeface="Arial"/>
                <a:ea typeface="DejaVu Sans"/>
              </a:rPr>
              <a:t>АККРЕДИТАЦИЯ  НЕФИНАНСИРУЕМОГО ПРОФЕССИОНАЛЬНОГО ОБУЧЕНИЯ</a:t>
            </a:r>
            <a:endParaRPr lang="en-US" sz="1175" b="1" u="none" strike="noStrike" dirty="0">
              <a:solidFill>
                <a:srgbClr val="000000"/>
              </a:solidFill>
              <a:uFillTx/>
              <a:latin typeface="Arial"/>
              <a:ea typeface="DejaVu Sans"/>
            </a:endParaRPr>
          </a:p>
        </c:rich>
      </c:tx>
      <c:overlay val="0"/>
      <c:spPr>
        <a:noFill/>
        <a:ln w="0">
          <a:noFill/>
        </a:ln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0</c:v>
                </c:pt>
              </c:strCache>
            </c:strRef>
          </c:tx>
          <c:spPr>
            <a:gradFill>
              <a:gsLst>
                <a:gs pos="0">
                  <a:srgbClr val="FF0000"/>
                </a:gs>
                <a:gs pos="100000">
                  <a:srgbClr val="750000"/>
                </a:gs>
              </a:gsLst>
              <a:lin ang="13500000"/>
            </a:gradFill>
            <a:ln w="12600">
              <a:solidFill>
                <a:srgbClr val="000000"/>
              </a:solidFill>
              <a:round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none"/>
              <a:lstStyle/>
              <a:p>
                <a:pPr>
                  <a:defRPr sz="1000" b="0" u="none" strike="noStrike">
                    <a:solidFill>
                      <a:srgbClr val="000000"/>
                    </a:solidFill>
                    <a:uFillTx/>
                    <a:latin typeface="Arial"/>
                    <a:ea typeface="DejaVu San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1"/>
            <c:separator>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categories</c:f>
              <c:strCache>
                <c:ptCount val="22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  <c:pt idx="19">
                  <c:v>2022</c:v>
                </c:pt>
                <c:pt idx="20">
                  <c:v>2023</c:v>
                </c:pt>
                <c:pt idx="21">
                  <c:v>2024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22"/>
                <c:pt idx="0">
                  <c:v>26</c:v>
                </c:pt>
                <c:pt idx="1">
                  <c:v>29</c:v>
                </c:pt>
                <c:pt idx="2">
                  <c:v>31</c:v>
                </c:pt>
                <c:pt idx="3">
                  <c:v>36</c:v>
                </c:pt>
                <c:pt idx="4">
                  <c:v>30</c:v>
                </c:pt>
                <c:pt idx="5">
                  <c:v>24</c:v>
                </c:pt>
                <c:pt idx="6">
                  <c:v>22</c:v>
                </c:pt>
                <c:pt idx="7">
                  <c:v>33</c:v>
                </c:pt>
                <c:pt idx="8">
                  <c:v>38</c:v>
                </c:pt>
                <c:pt idx="9">
                  <c:v>60</c:v>
                </c:pt>
                <c:pt idx="10">
                  <c:v>81</c:v>
                </c:pt>
                <c:pt idx="11">
                  <c:v>92</c:v>
                </c:pt>
                <c:pt idx="12">
                  <c:v>96</c:v>
                </c:pt>
                <c:pt idx="13">
                  <c:v>103</c:v>
                </c:pt>
                <c:pt idx="14">
                  <c:v>104</c:v>
                </c:pt>
                <c:pt idx="15">
                  <c:v>111</c:v>
                </c:pt>
                <c:pt idx="16">
                  <c:v>116</c:v>
                </c:pt>
                <c:pt idx="17">
                  <c:v>116</c:v>
                </c:pt>
                <c:pt idx="18">
                  <c:v>125</c:v>
                </c:pt>
                <c:pt idx="19">
                  <c:v>123</c:v>
                </c:pt>
                <c:pt idx="20">
                  <c:v>122</c:v>
                </c:pt>
                <c:pt idx="21">
                  <c:v>127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073-4C1C-8D99-CD3695A5DEE9}"/>
            </c:ext>
          </c:extLst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0</c:v>
                </c:pt>
              </c:strCache>
            </c:strRef>
          </c:tx>
          <c:spPr>
            <a:gradFill>
              <a:gsLst>
                <a:gs pos="0">
                  <a:srgbClr val="000075"/>
                </a:gs>
                <a:gs pos="50000">
                  <a:srgbClr val="0000FF"/>
                </a:gs>
                <a:gs pos="100000">
                  <a:srgbClr val="000075"/>
                </a:gs>
              </a:gsLst>
              <a:lin ang="13500000"/>
            </a:gradFill>
            <a:ln w="12600">
              <a:solidFill>
                <a:srgbClr val="000000"/>
              </a:solidFill>
              <a:round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none"/>
              <a:lstStyle/>
              <a:p>
                <a:pPr>
                  <a:defRPr sz="1000" b="0" u="none" strike="noStrike">
                    <a:solidFill>
                      <a:srgbClr val="000000"/>
                    </a:solidFill>
                    <a:uFillTx/>
                    <a:latin typeface="Arial"/>
                    <a:ea typeface="DejaVu San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1"/>
            <c:separator>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categories</c:f>
              <c:strCache>
                <c:ptCount val="22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  <c:pt idx="19">
                  <c:v>2022</c:v>
                </c:pt>
                <c:pt idx="20">
                  <c:v>2023</c:v>
                </c:pt>
                <c:pt idx="21">
                  <c:v>2024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22"/>
                <c:pt idx="0">
                  <c:v>29</c:v>
                </c:pt>
                <c:pt idx="1">
                  <c:v>32</c:v>
                </c:pt>
                <c:pt idx="2">
                  <c:v>33</c:v>
                </c:pt>
                <c:pt idx="3">
                  <c:v>39</c:v>
                </c:pt>
                <c:pt idx="4">
                  <c:v>33</c:v>
                </c:pt>
                <c:pt idx="5">
                  <c:v>25</c:v>
                </c:pt>
                <c:pt idx="6">
                  <c:v>22</c:v>
                </c:pt>
                <c:pt idx="7">
                  <c:v>33</c:v>
                </c:pt>
                <c:pt idx="8">
                  <c:v>38</c:v>
                </c:pt>
                <c:pt idx="9">
                  <c:v>61</c:v>
                </c:pt>
                <c:pt idx="10">
                  <c:v>82</c:v>
                </c:pt>
                <c:pt idx="11">
                  <c:v>93</c:v>
                </c:pt>
                <c:pt idx="12">
                  <c:v>98</c:v>
                </c:pt>
                <c:pt idx="13">
                  <c:v>104</c:v>
                </c:pt>
                <c:pt idx="14">
                  <c:v>105</c:v>
                </c:pt>
                <c:pt idx="15">
                  <c:v>113</c:v>
                </c:pt>
                <c:pt idx="16">
                  <c:v>119</c:v>
                </c:pt>
                <c:pt idx="17">
                  <c:v>118</c:v>
                </c:pt>
                <c:pt idx="18">
                  <c:v>127</c:v>
                </c:pt>
                <c:pt idx="19">
                  <c:v>124</c:v>
                </c:pt>
                <c:pt idx="20">
                  <c:v>123</c:v>
                </c:pt>
                <c:pt idx="21">
                  <c:v>129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073-4C1C-8D99-CD3695A5DE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849417"/>
        <c:axId val="15395517"/>
      </c:barChart>
      <c:catAx>
        <c:axId val="97849417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0">
            <a:solidFill>
              <a:srgbClr val="000000"/>
            </a:solidFill>
          </a:ln>
        </c:spPr>
        <c:txPr>
          <a:bodyPr rot="-5400000"/>
          <a:lstStyle/>
          <a:p>
            <a:pPr>
              <a:defRPr sz="975" b="0" u="none" strike="noStrike">
                <a:solidFill>
                  <a:srgbClr val="000000"/>
                </a:solidFill>
                <a:uFillTx/>
                <a:latin typeface="Arial"/>
                <a:ea typeface="DejaVu Sans"/>
              </a:defRPr>
            </a:pPr>
            <a:endParaRPr lang="en-US"/>
          </a:p>
        </c:txPr>
        <c:crossAx val="15395517"/>
        <c:crosses val="autoZero"/>
        <c:auto val="1"/>
        <c:lblAlgn val="ctr"/>
        <c:lblOffset val="100"/>
        <c:noMultiLvlLbl val="0"/>
      </c:catAx>
      <c:valAx>
        <c:axId val="15395517"/>
        <c:scaling>
          <c:orientation val="minMax"/>
        </c:scaling>
        <c:delete val="0"/>
        <c:axPos val="l"/>
        <c:majorGridlines>
          <c:spPr>
            <a:ln w="0">
              <a:solidFill>
                <a:srgbClr val="000000"/>
              </a:solidFill>
            </a:ln>
          </c:spPr>
        </c:majorGridlines>
        <c:numFmt formatCode="General" sourceLinked="0"/>
        <c:majorTickMark val="out"/>
        <c:minorTickMark val="none"/>
        <c:tickLblPos val="nextTo"/>
        <c:spPr>
          <a:ln w="0">
            <a:solidFill>
              <a:srgbClr val="000000"/>
            </a:solidFill>
          </a:ln>
        </c:spPr>
        <c:txPr>
          <a:bodyPr/>
          <a:lstStyle/>
          <a:p>
            <a:pPr>
              <a:defRPr sz="975" b="0" u="none" strike="noStrike">
                <a:solidFill>
                  <a:srgbClr val="000000"/>
                </a:solidFill>
                <a:uFillTx/>
                <a:latin typeface="Arial"/>
                <a:ea typeface="DejaVu Sans"/>
              </a:defRPr>
            </a:pPr>
            <a:endParaRPr lang="en-US"/>
          </a:p>
        </c:txPr>
        <c:crossAx val="97849417"/>
        <c:crossesAt val="1"/>
        <c:crossBetween val="midCat"/>
      </c:valAx>
      <c:spPr>
        <a:gradFill>
          <a:gsLst>
            <a:gs pos="0">
              <a:srgbClr val="585858"/>
            </a:gs>
            <a:gs pos="100000">
              <a:srgbClr val="C0C0C0"/>
            </a:gs>
          </a:gsLst>
          <a:lin ang="10800000"/>
        </a:gradFill>
        <a:ln w="12600">
          <a:solidFill>
            <a:srgbClr val="808080"/>
          </a:solidFill>
          <a:round/>
        </a:ln>
      </c:spPr>
    </c:plotArea>
    <c:plotVisOnly val="1"/>
    <c:dispBlanksAs val="gap"/>
    <c:showDLblsOverMax val="1"/>
  </c:chart>
  <c:spPr>
    <a:solidFill>
      <a:srgbClr val="FFFFFF"/>
    </a:solidFill>
    <a:ln w="0">
      <a:solidFill>
        <a:srgbClr val="000000"/>
      </a:solidFill>
    </a:ln>
  </c:spPr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0"/>
  <c:style val="2"/>
  <c:chart>
    <c:title>
      <c:tx>
        <c:rich>
          <a:bodyPr rot="0"/>
          <a:lstStyle/>
          <a:p>
            <a:pPr>
              <a:defRPr sz="1300" b="0" u="none" strike="noStrike">
                <a:solidFill>
                  <a:srgbClr val="000000"/>
                </a:solidFill>
                <a:uFillTx/>
                <a:latin typeface="Arial"/>
              </a:defRPr>
            </a:pPr>
            <a:r>
              <a:rPr lang="ru-RU" sz="1200" b="1" u="none" strike="noStrike" dirty="0">
                <a:solidFill>
                  <a:srgbClr val="000000"/>
                </a:solidFill>
                <a:uFillTx/>
                <a:latin typeface="Arial"/>
                <a:ea typeface="DejaVu Sans"/>
              </a:rPr>
              <a:t>АККРЕДИТАЦИЯ ПРОФОРИЕНТАЦИОННОЙ ДЕЯТЕЛЬНОСТИ</a:t>
            </a:r>
            <a:endParaRPr lang="en-US" sz="1200" b="1" u="none" strike="noStrike" dirty="0">
              <a:solidFill>
                <a:srgbClr val="000000"/>
              </a:solidFill>
              <a:uFillTx/>
              <a:latin typeface="Arial"/>
              <a:ea typeface="DejaVu Sans"/>
            </a:endParaRPr>
          </a:p>
        </c:rich>
      </c:tx>
      <c:overlay val="0"/>
      <c:spPr>
        <a:noFill/>
        <a:ln w="0">
          <a:noFill/>
        </a:ln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0</c:v>
                </c:pt>
              </c:strCache>
            </c:strRef>
          </c:tx>
          <c:spPr>
            <a:gradFill>
              <a:gsLst>
                <a:gs pos="0">
                  <a:srgbClr val="750000"/>
                </a:gs>
                <a:gs pos="100000">
                  <a:srgbClr val="FF0000"/>
                </a:gs>
              </a:gsLst>
              <a:lin ang="13500000"/>
            </a:gradFill>
            <a:ln w="12600">
              <a:solidFill>
                <a:srgbClr val="000000"/>
              </a:solidFill>
              <a:round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none"/>
              <a:lstStyle/>
              <a:p>
                <a:pPr>
                  <a:defRPr sz="1000" b="0" u="none" strike="noStrike">
                    <a:solidFill>
                      <a:srgbClr val="000000"/>
                    </a:solidFill>
                    <a:uFillTx/>
                    <a:latin typeface="Arial"/>
                    <a:ea typeface="DejaVu San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1"/>
            <c:separator>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categories</c:f>
              <c:strCache>
                <c:ptCount val="22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  <c:pt idx="19">
                  <c:v>2022</c:v>
                </c:pt>
                <c:pt idx="20">
                  <c:v>2023</c:v>
                </c:pt>
                <c:pt idx="21">
                  <c:v>2024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22"/>
                <c:pt idx="0">
                  <c:v>19</c:v>
                </c:pt>
                <c:pt idx="1">
                  <c:v>68</c:v>
                </c:pt>
                <c:pt idx="2">
                  <c:v>85</c:v>
                </c:pt>
                <c:pt idx="3">
                  <c:v>93</c:v>
                </c:pt>
                <c:pt idx="4">
                  <c:v>100</c:v>
                </c:pt>
                <c:pt idx="5">
                  <c:v>108</c:v>
                </c:pt>
                <c:pt idx="6">
                  <c:v>106</c:v>
                </c:pt>
                <c:pt idx="7">
                  <c:v>112</c:v>
                </c:pt>
                <c:pt idx="8">
                  <c:v>109</c:v>
                </c:pt>
                <c:pt idx="9">
                  <c:v>102</c:v>
                </c:pt>
                <c:pt idx="10">
                  <c:v>93</c:v>
                </c:pt>
                <c:pt idx="11">
                  <c:v>88</c:v>
                </c:pt>
                <c:pt idx="12">
                  <c:v>83</c:v>
                </c:pt>
                <c:pt idx="13">
                  <c:v>82</c:v>
                </c:pt>
                <c:pt idx="14">
                  <c:v>81</c:v>
                </c:pt>
                <c:pt idx="15">
                  <c:v>74</c:v>
                </c:pt>
                <c:pt idx="16">
                  <c:v>72</c:v>
                </c:pt>
                <c:pt idx="17">
                  <c:v>70</c:v>
                </c:pt>
                <c:pt idx="18">
                  <c:v>101</c:v>
                </c:pt>
                <c:pt idx="19">
                  <c:v>71</c:v>
                </c:pt>
                <c:pt idx="20">
                  <c:v>104</c:v>
                </c:pt>
                <c:pt idx="21">
                  <c:v>106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EB6-4AA9-841A-1C2078693985}"/>
            </c:ext>
          </c:extLst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0</c:v>
                </c:pt>
              </c:strCache>
            </c:strRef>
          </c:tx>
          <c:spPr>
            <a:gradFill>
              <a:gsLst>
                <a:gs pos="0">
                  <a:srgbClr val="172F75"/>
                </a:gs>
                <a:gs pos="100000">
                  <a:srgbClr val="3366FF"/>
                </a:gs>
              </a:gsLst>
              <a:lin ang="13500000"/>
            </a:gradFill>
            <a:ln w="12600">
              <a:solidFill>
                <a:srgbClr val="000000"/>
              </a:solidFill>
              <a:round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none"/>
              <a:lstStyle/>
              <a:p>
                <a:pPr>
                  <a:defRPr sz="1000" b="0" u="none" strike="noStrike">
                    <a:solidFill>
                      <a:srgbClr val="000000"/>
                    </a:solidFill>
                    <a:uFillTx/>
                    <a:latin typeface="Arial"/>
                    <a:ea typeface="DejaVu San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1"/>
            <c:separator>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categories</c:f>
              <c:strCache>
                <c:ptCount val="22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  <c:pt idx="19">
                  <c:v>2022</c:v>
                </c:pt>
                <c:pt idx="20">
                  <c:v>2023</c:v>
                </c:pt>
                <c:pt idx="21">
                  <c:v>2024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22"/>
                <c:pt idx="0">
                  <c:v>101</c:v>
                </c:pt>
                <c:pt idx="1">
                  <c:v>210</c:v>
                </c:pt>
                <c:pt idx="2">
                  <c:v>232</c:v>
                </c:pt>
                <c:pt idx="3">
                  <c:v>242</c:v>
                </c:pt>
                <c:pt idx="4">
                  <c:v>246</c:v>
                </c:pt>
                <c:pt idx="5">
                  <c:v>256</c:v>
                </c:pt>
                <c:pt idx="6">
                  <c:v>256</c:v>
                </c:pt>
                <c:pt idx="7">
                  <c:v>261</c:v>
                </c:pt>
                <c:pt idx="8">
                  <c:v>259</c:v>
                </c:pt>
                <c:pt idx="9">
                  <c:v>237</c:v>
                </c:pt>
                <c:pt idx="10">
                  <c:v>219</c:v>
                </c:pt>
                <c:pt idx="11">
                  <c:v>211</c:v>
                </c:pt>
                <c:pt idx="12">
                  <c:v>204</c:v>
                </c:pt>
                <c:pt idx="13">
                  <c:v>200</c:v>
                </c:pt>
                <c:pt idx="14">
                  <c:v>197</c:v>
                </c:pt>
                <c:pt idx="15">
                  <c:v>187</c:v>
                </c:pt>
                <c:pt idx="16">
                  <c:v>181</c:v>
                </c:pt>
                <c:pt idx="17">
                  <c:v>181</c:v>
                </c:pt>
                <c:pt idx="18">
                  <c:v>228</c:v>
                </c:pt>
                <c:pt idx="19">
                  <c:v>231</c:v>
                </c:pt>
                <c:pt idx="20">
                  <c:v>230</c:v>
                </c:pt>
                <c:pt idx="21">
                  <c:v>236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EB6-4AA9-841A-1C20786939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4931788"/>
        <c:axId val="51828460"/>
      </c:barChart>
      <c:catAx>
        <c:axId val="649317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0">
            <a:solidFill>
              <a:srgbClr val="000000"/>
            </a:solidFill>
          </a:ln>
        </c:spPr>
        <c:txPr>
          <a:bodyPr rot="-5400000"/>
          <a:lstStyle/>
          <a:p>
            <a:pPr>
              <a:defRPr sz="1000" b="0" u="none" strike="noStrike">
                <a:solidFill>
                  <a:srgbClr val="000000"/>
                </a:solidFill>
                <a:uFillTx/>
                <a:latin typeface="Arial"/>
                <a:ea typeface="DejaVu Sans"/>
              </a:defRPr>
            </a:pPr>
            <a:endParaRPr lang="en-US"/>
          </a:p>
        </c:txPr>
        <c:crossAx val="51828460"/>
        <c:crosses val="autoZero"/>
        <c:auto val="1"/>
        <c:lblAlgn val="ctr"/>
        <c:lblOffset val="100"/>
        <c:noMultiLvlLbl val="0"/>
      </c:catAx>
      <c:valAx>
        <c:axId val="51828460"/>
        <c:scaling>
          <c:orientation val="minMax"/>
        </c:scaling>
        <c:delete val="0"/>
        <c:axPos val="l"/>
        <c:majorGridlines>
          <c:spPr>
            <a:ln w="0">
              <a:solidFill>
                <a:srgbClr val="000000"/>
              </a:solidFill>
            </a:ln>
          </c:spPr>
        </c:majorGridlines>
        <c:numFmt formatCode="General" sourceLinked="0"/>
        <c:majorTickMark val="out"/>
        <c:minorTickMark val="none"/>
        <c:tickLblPos val="nextTo"/>
        <c:spPr>
          <a:ln w="0">
            <a:solidFill>
              <a:srgbClr val="000000"/>
            </a:solidFill>
          </a:ln>
        </c:spPr>
        <c:txPr>
          <a:bodyPr/>
          <a:lstStyle/>
          <a:p>
            <a:pPr>
              <a:defRPr sz="1000" b="0" u="none" strike="noStrike">
                <a:solidFill>
                  <a:srgbClr val="000000"/>
                </a:solidFill>
                <a:uFillTx/>
                <a:latin typeface="Arial"/>
                <a:ea typeface="DejaVu Sans"/>
              </a:defRPr>
            </a:pPr>
            <a:endParaRPr lang="en-US"/>
          </a:p>
        </c:txPr>
        <c:crossAx val="64931788"/>
        <c:crossesAt val="1"/>
        <c:crossBetween val="midCat"/>
      </c:valAx>
      <c:spPr>
        <a:gradFill>
          <a:gsLst>
            <a:gs pos="0">
              <a:srgbClr val="585858"/>
            </a:gs>
            <a:gs pos="100000">
              <a:srgbClr val="C0C0C0"/>
            </a:gs>
          </a:gsLst>
          <a:lin ang="13500000"/>
        </a:gradFill>
        <a:ln w="12600">
          <a:solidFill>
            <a:srgbClr val="C0C0C0"/>
          </a:solidFill>
          <a:round/>
        </a:ln>
      </c:spPr>
    </c:plotArea>
    <c:plotVisOnly val="1"/>
    <c:dispBlanksAs val="gap"/>
    <c:showDLblsOverMax val="1"/>
  </c:chart>
  <c:spPr>
    <a:solidFill>
      <a:srgbClr val="FFFFFF"/>
    </a:solidFill>
    <a:ln w="0">
      <a:solidFill>
        <a:srgbClr val="000000"/>
      </a:solidFill>
    </a:ln>
  </c:spPr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edefini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Predefinito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57200" y="496800"/>
            <a:ext cx="822888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Fai clic per modificare il formato del testo del titolo</a:t>
            </a:r>
          </a:p>
        </p:txBody>
      </p:sp>
      <p:sp>
        <p:nvSpPr>
          <p:cNvPr id="4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440" cy="2982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Fai clic per modificare il formato del testo della struttura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Secondo livello struttura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Terzo livello struttura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Quarto livello struttura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Quinto livello struttura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Sesto livello struttura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Settimo livello struttura</a:t>
            </a:r>
          </a:p>
        </p:txBody>
      </p:sp>
      <p:sp>
        <p:nvSpPr>
          <p:cNvPr id="45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440" cy="2982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Fai clic per modificare il formato del testo della struttura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Secondo livello struttura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Terzo livello struttura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Quarto livello struttura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Quinto livello struttura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Sesto livello struttura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Settimo livello struttura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edefinito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it-IT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Fai clic per modificare il formato del testo del titolo</a:t>
            </a: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Fai clic per modificare il formato del testo della struttura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Secondo livello struttura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Terzo livello struttura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Quarto livello struttura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Quinto livello struttura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Sesto livello struttura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Settimo livello struttura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redefinito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it-IT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Fai clic per modificare il formato del testo del titolo</a:t>
            </a: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Fai clic per modificare il formato del testo della struttura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Secondo livello struttura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Terzo livello struttura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Quarto livello struttura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Quinto livello struttura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Sesto livello struttura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Settimo livello struttura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Predefinito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it-IT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Fai clic per modificare il formato del testo del titolo</a:t>
            </a: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Fai clic per modificare il formato del testo della struttura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Secondo livello struttura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Terzo livello struttura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Quarto livello struttura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Quinto livello struttura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Sesto livello struttura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Settimo livello struttura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redefinito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it-IT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Fai clic per modificare il formato del testo del titolo</a:t>
            </a: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Fai clic per modificare il formato del testo della struttura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Secondo livello struttura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Terzo livello struttura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Quarto livello struttura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Quinto livello struttura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Sesto livello struttura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Settimo livello struttura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Predefinito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it-IT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Fai clic per modificare il formato del testo del titolo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Fai clic per modificare il formato del testo della struttura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Secondo livello struttura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Terzo livello struttura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Quarto livello struttura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Quinto livello struttura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Sesto livello struttura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Settimo livello struttura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redefinito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457200" y="496800"/>
            <a:ext cx="822888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Fai clic per modificare il formato del testo del titolo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Predefinito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496800"/>
            <a:ext cx="822888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Fai clic per modificare il formato del testo del titolo</a:t>
            </a: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8880" cy="2982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Fai clic per modificare il formato del testo della struttura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Secondo livello struttura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Terzo livello struttura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Quarto livello struttura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Quinto livello struttura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Sesto livello struttura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Settimo livello struttura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redefinito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496800"/>
            <a:ext cx="822888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Fai clic per modificare il formato del testo del titolo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it-IT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Fai clic per modificare il formato del testo del titolo</a:t>
            </a: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Fai clic per modificare il formato del testo della struttura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Secondo livello struttura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Terzo livello struttura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Quarto livello struttura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Quinto livello struttura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Sesto livello struttura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Settimo livello struttura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it-IT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Fai clic per modificare il formato del testo del titolo</a:t>
            </a: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Fai clic per modificare il formato del testo della struttura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Secondo livello struttura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Terzo livello struttura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Quarto livello struttura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Quinto livello struttura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Sesto livello struttura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Settimo livello struttura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4366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62;p17"/>
          <p:cNvSpPr/>
          <p:nvPr/>
        </p:nvSpPr>
        <p:spPr>
          <a:xfrm flipH="1">
            <a:off x="-2679840" y="3729960"/>
            <a:ext cx="969480" cy="62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7680" tIns="31320" rIns="67680" bIns="31320" anchor="b">
            <a:noAutofit/>
          </a:bodyPr>
          <a:lstStyle/>
          <a:p>
            <a:pPr algn="ctr">
              <a:lnSpc>
                <a:spcPct val="90000"/>
              </a:lnSpc>
              <a:tabLst>
                <a:tab pos="0" algn="l"/>
              </a:tabLst>
            </a:pPr>
            <a:r>
              <a:rPr lang="it" sz="1800" b="0" u="none" strike="noStrike">
                <a:solidFill>
                  <a:schemeClr val="lt1"/>
                </a:solidFill>
                <a:effectLst/>
                <a:uFillTx/>
                <a:latin typeface="Calibri"/>
                <a:ea typeface="Calibri"/>
              </a:rPr>
              <a:t>data</a:t>
            </a:r>
            <a:endParaRPr lang="it-IT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9" name="Google Shape;64;p17"/>
          <p:cNvSpPr/>
          <p:nvPr/>
        </p:nvSpPr>
        <p:spPr>
          <a:xfrm>
            <a:off x="0" y="0"/>
            <a:ext cx="9139320" cy="950760"/>
          </a:xfrm>
          <a:prstGeom prst="rect">
            <a:avLst/>
          </a:prstGeom>
          <a:solidFill>
            <a:schemeClr val="lt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7680" tIns="33840" rIns="67680" bIns="33840" anchor="ctr"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endParaRPr lang="it-IT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Google Shape;69;p17"/>
          <p:cNvSpPr/>
          <p:nvPr/>
        </p:nvSpPr>
        <p:spPr>
          <a:xfrm>
            <a:off x="442440" y="1411560"/>
            <a:ext cx="8269200" cy="1553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7680" tIns="33840" rIns="67680" bIns="33840" anchor="t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2600" b="0" u="none" strike="noStrike" dirty="0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Аккредитация</a:t>
            </a:r>
            <a:r>
              <a:rPr lang="en-GB" sz="2600" b="0" u="none" strike="noStrike" dirty="0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 </a:t>
            </a:r>
            <a:r>
              <a:rPr lang="ru-RU" sz="2600" b="0" u="none" strike="noStrike" dirty="0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организаций, осуществляющих профессиональное обучение и консультации по вопросам карьеры на протяжении всей жизни в регионе Пьемонт.</a:t>
            </a:r>
            <a:endParaRPr lang="it-IT" sz="2600" b="0" u="none" strike="noStrike" dirty="0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1" name="Google Shape;70;p17"/>
          <p:cNvSpPr/>
          <p:nvPr/>
        </p:nvSpPr>
        <p:spPr>
          <a:xfrm>
            <a:off x="538560" y="3330359"/>
            <a:ext cx="5770800" cy="127489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7680" tIns="33840" rIns="67680" bIns="33840" anchor="t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400" b="0" i="1" u="none" strike="noStrike" dirty="0">
                <a:solidFill>
                  <a:srgbClr val="FFFFFF"/>
                </a:solidFill>
                <a:effectLst/>
                <a:uFillTx/>
                <a:latin typeface="Georgia"/>
                <a:ea typeface="Georgia"/>
              </a:rPr>
              <a:t>РЕГИОН ПЬЕМОНТ</a:t>
            </a: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400" b="0" i="1" u="none" strike="noStrike" dirty="0">
                <a:solidFill>
                  <a:srgbClr val="FFFFFF"/>
                </a:solidFill>
                <a:effectLst/>
                <a:uFillTx/>
                <a:latin typeface="Georgia"/>
                <a:ea typeface="Georgia"/>
              </a:rPr>
              <a:t>Дирекция по образованию и праву на университетское обучение, профессиональной подготовке и труду</a:t>
            </a: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400" b="0" i="1" u="none" strike="noStrike" dirty="0">
                <a:solidFill>
                  <a:srgbClr val="FFFFFF"/>
                </a:solidFill>
                <a:effectLst/>
                <a:uFillTx/>
                <a:latin typeface="Georgia"/>
                <a:ea typeface="Georgia"/>
              </a:rPr>
              <a:t>Отдел стандартов обучения и непрерывной профориентации</a:t>
            </a:r>
            <a:endParaRPr lang="it-IT" sz="1400" b="0" u="none" strike="noStrike" dirty="0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52" name="Рисунок 51"/>
          <p:cNvPicPr/>
          <p:nvPr/>
        </p:nvPicPr>
        <p:blipFill>
          <a:blip r:embed="rId2"/>
          <a:stretch/>
        </p:blipFill>
        <p:spPr>
          <a:xfrm>
            <a:off x="6695280" y="180000"/>
            <a:ext cx="1944360" cy="59904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Rettangolo 1"/>
          <p:cNvSpPr/>
          <p:nvPr/>
        </p:nvSpPr>
        <p:spPr>
          <a:xfrm>
            <a:off x="0" y="436320"/>
            <a:ext cx="4046040" cy="363600"/>
          </a:xfrm>
          <a:prstGeom prst="rect">
            <a:avLst/>
          </a:prstGeom>
          <a:solidFill>
            <a:srgbClr val="5EAB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endParaRPr lang="it-IT" sz="1800" b="0" u="none" strike="noStrike">
              <a:solidFill>
                <a:srgbClr val="E01E2C"/>
              </a:solidFill>
              <a:effectLst/>
              <a:uFillTx/>
              <a:latin typeface="Calibri"/>
              <a:ea typeface="DejaVu Sans"/>
            </a:endParaRPr>
          </a:p>
        </p:txBody>
      </p:sp>
      <p:sp>
        <p:nvSpPr>
          <p:cNvPr id="92" name="CasellaDiTesto 1"/>
          <p:cNvSpPr/>
          <p:nvPr/>
        </p:nvSpPr>
        <p:spPr>
          <a:xfrm>
            <a:off x="30960" y="290520"/>
            <a:ext cx="2178000" cy="637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spAutoFit/>
          </a:bodyPr>
          <a:lstStyle/>
          <a:p>
            <a:pPr algn="ctr" defTabSz="914400">
              <a:lnSpc>
                <a:spcPct val="100000"/>
              </a:lnSpc>
            </a:pPr>
            <a:r>
              <a:rPr lang="it-IT" sz="3600" b="1" u="none" strike="noStrike">
                <a:solidFill>
                  <a:schemeClr val="lt1"/>
                </a:solidFill>
                <a:effectLst/>
                <a:uFillTx/>
                <a:latin typeface="Inapp"/>
                <a:ea typeface="Inapp"/>
              </a:rPr>
              <a:t> </a:t>
            </a:r>
            <a:endParaRPr lang="it-IT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93" name="Connettore 1 1"/>
          <p:cNvCxnSpPr/>
          <p:nvPr/>
        </p:nvCxnSpPr>
        <p:spPr>
          <a:xfrm>
            <a:off x="0" y="6300000"/>
            <a:ext cx="11177280" cy="4680"/>
          </a:xfrm>
          <a:prstGeom prst="straightConnector1">
            <a:avLst/>
          </a:prstGeom>
          <a:ln w="12700">
            <a:solidFill>
              <a:srgbClr val="404140"/>
            </a:solidFill>
            <a:round/>
          </a:ln>
        </p:spPr>
      </p:cxnSp>
      <p:sp>
        <p:nvSpPr>
          <p:cNvPr id="94" name="Прямоугольник 93"/>
          <p:cNvSpPr/>
          <p:nvPr/>
        </p:nvSpPr>
        <p:spPr>
          <a:xfrm>
            <a:off x="37440" y="436320"/>
            <a:ext cx="4101120" cy="319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700" b="1" u="none" strike="noStrike" dirty="0">
                <a:solidFill>
                  <a:srgbClr val="000000"/>
                </a:solidFill>
                <a:effectLst/>
                <a:uFillTx/>
                <a:latin typeface="Arial"/>
                <a:ea typeface="DejaVu Sans"/>
              </a:rPr>
              <a:t>Статистика аккредитации</a:t>
            </a:r>
            <a:endParaRPr lang="it-IT" sz="17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95" name="Диаграмма 94"/>
          <p:cNvGraphicFramePr/>
          <p:nvPr>
            <p:extLst>
              <p:ext uri="{D42A27DB-BD31-4B8C-83A1-F6EECF244321}">
                <p14:modId xmlns:p14="http://schemas.microsoft.com/office/powerpoint/2010/main" val="501629657"/>
              </p:ext>
            </p:extLst>
          </p:nvPr>
        </p:nvGraphicFramePr>
        <p:xfrm>
          <a:off x="900000" y="1215720"/>
          <a:ext cx="7331400" cy="2922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6" name="Google Shape;138;p 1"/>
          <p:cNvSpPr/>
          <p:nvPr/>
        </p:nvSpPr>
        <p:spPr>
          <a:xfrm>
            <a:off x="694620" y="4285080"/>
            <a:ext cx="7742160" cy="73549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7680" tIns="33840" rIns="67680" bIns="33840" anchor="t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it" sz="1200" b="1" u="none" strike="noStrike" dirty="0">
                <a:solidFill>
                  <a:srgbClr val="000000"/>
                </a:solidFill>
                <a:effectLst/>
                <a:highlight>
                  <a:srgbClr val="FF0000"/>
                </a:highlight>
                <a:uFillTx/>
                <a:latin typeface="Calibri"/>
                <a:ea typeface="Calibri"/>
              </a:rPr>
              <a:t>___________</a:t>
            </a:r>
            <a:r>
              <a:rPr lang="it" sz="12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 </a:t>
            </a:r>
            <a:r>
              <a:rPr lang="ru-RU" sz="12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ГОЛОВНЫЕ  ОФИСЫ</a:t>
            </a:r>
            <a:endParaRPr lang="it-IT" sz="12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it-IT" sz="12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it" sz="1200" b="1" u="none" strike="noStrike" dirty="0">
                <a:solidFill>
                  <a:srgbClr val="000000"/>
                </a:solidFill>
                <a:effectLst/>
                <a:highlight>
                  <a:srgbClr val="154099"/>
                </a:highlight>
                <a:uFillTx/>
                <a:latin typeface="Calibri"/>
                <a:ea typeface="Calibri"/>
              </a:rPr>
              <a:t>___________</a:t>
            </a:r>
            <a:r>
              <a:rPr lang="it" sz="12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 </a:t>
            </a:r>
            <a:r>
              <a:rPr lang="ru-RU" sz="12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ОПЕРАЦИОННЫЕ ПОДРАЗДЕЛЕНИЯ, СВЯЗАННЫЕ С ГОЛОВНЫМ ОФИСОМ</a:t>
            </a:r>
            <a:endParaRPr lang="it-IT" sz="12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Rettangolo 6"/>
          <p:cNvSpPr/>
          <p:nvPr/>
        </p:nvSpPr>
        <p:spPr>
          <a:xfrm>
            <a:off x="37440" y="436320"/>
            <a:ext cx="4046040" cy="363600"/>
          </a:xfrm>
          <a:prstGeom prst="rect">
            <a:avLst/>
          </a:prstGeom>
          <a:solidFill>
            <a:srgbClr val="5EAB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endParaRPr lang="it-IT" sz="1800" b="0" u="none" strike="noStrike">
              <a:solidFill>
                <a:srgbClr val="E01E2C"/>
              </a:solidFill>
              <a:effectLst/>
              <a:uFillTx/>
              <a:latin typeface="Calibri"/>
              <a:ea typeface="DejaVu Sans"/>
            </a:endParaRPr>
          </a:p>
        </p:txBody>
      </p:sp>
      <p:sp>
        <p:nvSpPr>
          <p:cNvPr id="98" name="CasellaDiTesto 2"/>
          <p:cNvSpPr/>
          <p:nvPr/>
        </p:nvSpPr>
        <p:spPr>
          <a:xfrm>
            <a:off x="30960" y="290520"/>
            <a:ext cx="2178000" cy="637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spAutoFit/>
          </a:bodyPr>
          <a:lstStyle/>
          <a:p>
            <a:pPr algn="ctr" defTabSz="914400">
              <a:lnSpc>
                <a:spcPct val="100000"/>
              </a:lnSpc>
            </a:pPr>
            <a:r>
              <a:rPr lang="it-IT" sz="3600" b="1" u="none" strike="noStrike">
                <a:solidFill>
                  <a:schemeClr val="lt1"/>
                </a:solidFill>
                <a:effectLst/>
                <a:uFillTx/>
                <a:latin typeface="Inapp"/>
                <a:ea typeface="Inapp"/>
              </a:rPr>
              <a:t> </a:t>
            </a:r>
            <a:endParaRPr lang="it-IT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99" name="Connettore 1 2"/>
          <p:cNvCxnSpPr/>
          <p:nvPr/>
        </p:nvCxnSpPr>
        <p:spPr>
          <a:xfrm>
            <a:off x="0" y="6300000"/>
            <a:ext cx="11177280" cy="4680"/>
          </a:xfrm>
          <a:prstGeom prst="straightConnector1">
            <a:avLst/>
          </a:prstGeom>
          <a:ln w="12700">
            <a:solidFill>
              <a:srgbClr val="404140"/>
            </a:solidFill>
            <a:round/>
          </a:ln>
        </p:spPr>
      </p:cxnSp>
      <p:sp>
        <p:nvSpPr>
          <p:cNvPr id="100" name="Прямоугольник 99"/>
          <p:cNvSpPr/>
          <p:nvPr/>
        </p:nvSpPr>
        <p:spPr>
          <a:xfrm>
            <a:off x="37440" y="436320"/>
            <a:ext cx="3333240" cy="319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700" b="1" u="none" strike="noStrike" dirty="0">
                <a:solidFill>
                  <a:srgbClr val="000000"/>
                </a:solidFill>
                <a:effectLst/>
                <a:uFillTx/>
                <a:latin typeface="Arial"/>
                <a:ea typeface="DejaVu Sans"/>
              </a:rPr>
              <a:t>Статистика </a:t>
            </a:r>
            <a:r>
              <a:rPr lang="ru-RU" sz="1700" b="1" u="none" strike="noStrike" dirty="0" err="1">
                <a:solidFill>
                  <a:srgbClr val="000000"/>
                </a:solidFill>
                <a:effectLst/>
                <a:uFillTx/>
                <a:latin typeface="Arial"/>
                <a:ea typeface="DejaVu Sans"/>
              </a:rPr>
              <a:t>ааккредитации</a:t>
            </a:r>
            <a:endParaRPr lang="it-IT" sz="17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01" name="Диаграмма 100"/>
          <p:cNvGraphicFramePr/>
          <p:nvPr>
            <p:extLst>
              <p:ext uri="{D42A27DB-BD31-4B8C-83A1-F6EECF244321}">
                <p14:modId xmlns:p14="http://schemas.microsoft.com/office/powerpoint/2010/main" val="1473959566"/>
              </p:ext>
            </p:extLst>
          </p:nvPr>
        </p:nvGraphicFramePr>
        <p:xfrm>
          <a:off x="539640" y="1004400"/>
          <a:ext cx="7692480" cy="3134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2" name="Google Shape;138;p 2"/>
          <p:cNvSpPr/>
          <p:nvPr/>
        </p:nvSpPr>
        <p:spPr>
          <a:xfrm>
            <a:off x="540000" y="4249440"/>
            <a:ext cx="7742160" cy="538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7680" tIns="33840" rIns="67680" bIns="33840" anchor="t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it" sz="1200" b="1" u="none" strike="noStrike" dirty="0">
                <a:solidFill>
                  <a:srgbClr val="000000"/>
                </a:solidFill>
                <a:effectLst/>
                <a:highlight>
                  <a:srgbClr val="FF0000"/>
                </a:highlight>
                <a:uFillTx/>
                <a:latin typeface="Calibri"/>
                <a:ea typeface="Calibri"/>
              </a:rPr>
              <a:t>___________</a:t>
            </a:r>
            <a:r>
              <a:rPr lang="it" sz="12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 </a:t>
            </a:r>
            <a:r>
              <a:rPr lang="ru-RU" sz="12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ГОЛОВНЫЕ  ОФИСЫ</a:t>
            </a:r>
            <a:endParaRPr lang="it-IT" sz="1200" b="1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it-IT" sz="12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it" sz="1200" b="1" u="none" strike="noStrike" dirty="0">
                <a:solidFill>
                  <a:srgbClr val="000000"/>
                </a:solidFill>
                <a:effectLst/>
                <a:highlight>
                  <a:srgbClr val="154099"/>
                </a:highlight>
                <a:uFillTx/>
                <a:latin typeface="Calibri"/>
                <a:ea typeface="Calibri"/>
              </a:rPr>
              <a:t>___________</a:t>
            </a:r>
            <a:r>
              <a:rPr lang="it" sz="12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 </a:t>
            </a:r>
            <a:r>
              <a:rPr lang="ru-RU" sz="12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ОПЕРАЦИОННЫЕ ПОДРАЗДЕЛЕНИЯ, СВЯЗАННЫЕ С ГОЛОВНЫМ ОФИСОМ</a:t>
            </a:r>
            <a:endParaRPr lang="it-IT" sz="12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Rettangolo 4"/>
          <p:cNvSpPr/>
          <p:nvPr/>
        </p:nvSpPr>
        <p:spPr>
          <a:xfrm>
            <a:off x="0" y="436320"/>
            <a:ext cx="4046040" cy="363600"/>
          </a:xfrm>
          <a:prstGeom prst="rect">
            <a:avLst/>
          </a:prstGeom>
          <a:solidFill>
            <a:srgbClr val="5EAB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endParaRPr lang="it-IT" sz="1800" b="0" u="none" strike="noStrike">
              <a:solidFill>
                <a:srgbClr val="E01E2C"/>
              </a:solidFill>
              <a:effectLst/>
              <a:uFillTx/>
              <a:latin typeface="Calibri"/>
              <a:ea typeface="DejaVu Sans"/>
            </a:endParaRPr>
          </a:p>
        </p:txBody>
      </p:sp>
      <p:sp>
        <p:nvSpPr>
          <p:cNvPr id="104" name="CasellaDiTesto 4"/>
          <p:cNvSpPr/>
          <p:nvPr/>
        </p:nvSpPr>
        <p:spPr>
          <a:xfrm>
            <a:off x="30960" y="290520"/>
            <a:ext cx="2178000" cy="637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spAutoFit/>
          </a:bodyPr>
          <a:lstStyle/>
          <a:p>
            <a:pPr algn="ctr" defTabSz="914400">
              <a:lnSpc>
                <a:spcPct val="100000"/>
              </a:lnSpc>
            </a:pPr>
            <a:r>
              <a:rPr lang="it-IT" sz="3600" b="1" u="none" strike="noStrike">
                <a:solidFill>
                  <a:schemeClr val="lt1"/>
                </a:solidFill>
                <a:effectLst/>
                <a:uFillTx/>
                <a:latin typeface="Inapp"/>
                <a:ea typeface="Inapp"/>
              </a:rPr>
              <a:t> </a:t>
            </a:r>
            <a:endParaRPr lang="it-IT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105" name="Connettore 1 3"/>
          <p:cNvCxnSpPr/>
          <p:nvPr/>
        </p:nvCxnSpPr>
        <p:spPr>
          <a:xfrm>
            <a:off x="0" y="6300000"/>
            <a:ext cx="11177280" cy="4680"/>
          </a:xfrm>
          <a:prstGeom prst="straightConnector1">
            <a:avLst/>
          </a:prstGeom>
          <a:ln w="12700">
            <a:solidFill>
              <a:srgbClr val="404140"/>
            </a:solidFill>
            <a:round/>
          </a:ln>
        </p:spPr>
      </p:cxnSp>
      <p:sp>
        <p:nvSpPr>
          <p:cNvPr id="106" name="Прямоугольник 105"/>
          <p:cNvSpPr/>
          <p:nvPr/>
        </p:nvSpPr>
        <p:spPr>
          <a:xfrm>
            <a:off x="37440" y="436320"/>
            <a:ext cx="3333240" cy="319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700" b="1" u="none" strike="noStrike" dirty="0">
                <a:solidFill>
                  <a:srgbClr val="000000"/>
                </a:solidFill>
                <a:effectLst/>
                <a:uFillTx/>
                <a:latin typeface="Arial"/>
                <a:ea typeface="DejaVu Sans"/>
              </a:rPr>
              <a:t>Статистика аккредитации</a:t>
            </a:r>
            <a:endParaRPr lang="it-IT" sz="17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07" name="Диаграмма 106"/>
          <p:cNvGraphicFramePr/>
          <p:nvPr>
            <p:extLst>
              <p:ext uri="{D42A27DB-BD31-4B8C-83A1-F6EECF244321}">
                <p14:modId xmlns:p14="http://schemas.microsoft.com/office/powerpoint/2010/main" val="4166274677"/>
              </p:ext>
            </p:extLst>
          </p:nvPr>
        </p:nvGraphicFramePr>
        <p:xfrm>
          <a:off x="539640" y="1080000"/>
          <a:ext cx="7961760" cy="3058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8" name="Google Shape;138;p 3"/>
          <p:cNvSpPr/>
          <p:nvPr/>
        </p:nvSpPr>
        <p:spPr>
          <a:xfrm>
            <a:off x="540000" y="4249440"/>
            <a:ext cx="7742160" cy="538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7680" tIns="33840" rIns="67680" bIns="33840" anchor="t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it" sz="1200" b="1" u="none" strike="noStrike" dirty="0">
                <a:solidFill>
                  <a:srgbClr val="000000"/>
                </a:solidFill>
                <a:effectLst/>
                <a:highlight>
                  <a:srgbClr val="FF0000"/>
                </a:highlight>
                <a:uFillTx/>
                <a:latin typeface="Calibri"/>
                <a:ea typeface="Calibri"/>
              </a:rPr>
              <a:t>___________</a:t>
            </a:r>
            <a:r>
              <a:rPr lang="it" sz="12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 </a:t>
            </a:r>
            <a:r>
              <a:rPr lang="ru-RU" sz="12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ГОЛОВНЫЕ ОФИСЫ</a:t>
            </a:r>
            <a:endParaRPr lang="it-IT" sz="12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it-IT" sz="12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it" sz="1200" b="1" u="none" strike="noStrike" dirty="0">
                <a:solidFill>
                  <a:srgbClr val="000000"/>
                </a:solidFill>
                <a:effectLst/>
                <a:highlight>
                  <a:srgbClr val="154099"/>
                </a:highlight>
                <a:uFillTx/>
                <a:latin typeface="Calibri"/>
                <a:ea typeface="Calibri"/>
              </a:rPr>
              <a:t>___________</a:t>
            </a:r>
            <a:r>
              <a:rPr lang="it" sz="12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 </a:t>
            </a:r>
            <a:r>
              <a:rPr lang="ru-RU" sz="12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ОПЕРАЦИОННЫЕ ПОДРАЗДЕЛЕНИЯ, СВЯЗАННЫЕ С ГОЛОВНЫМ ОФИСОМ</a:t>
            </a:r>
            <a:endParaRPr lang="it-IT" sz="12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Rettangolo 2"/>
          <p:cNvSpPr/>
          <p:nvPr/>
        </p:nvSpPr>
        <p:spPr>
          <a:xfrm>
            <a:off x="37438" y="436320"/>
            <a:ext cx="5382459" cy="363600"/>
          </a:xfrm>
          <a:prstGeom prst="rect">
            <a:avLst/>
          </a:prstGeom>
          <a:solidFill>
            <a:srgbClr val="5EAB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endParaRPr lang="it-IT" sz="1800" b="0" u="none" strike="noStrike">
              <a:solidFill>
                <a:srgbClr val="E01E2C"/>
              </a:solidFill>
              <a:effectLst/>
              <a:uFillTx/>
              <a:latin typeface="Calibri"/>
              <a:ea typeface="DejaVu Sans"/>
            </a:endParaRPr>
          </a:p>
        </p:txBody>
      </p:sp>
      <p:sp>
        <p:nvSpPr>
          <p:cNvPr id="110" name="CasellaDiTesto 3"/>
          <p:cNvSpPr/>
          <p:nvPr/>
        </p:nvSpPr>
        <p:spPr>
          <a:xfrm>
            <a:off x="30960" y="290520"/>
            <a:ext cx="2178000" cy="637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spAutoFit/>
          </a:bodyPr>
          <a:lstStyle/>
          <a:p>
            <a:pPr algn="ctr" defTabSz="914400">
              <a:lnSpc>
                <a:spcPct val="100000"/>
              </a:lnSpc>
            </a:pPr>
            <a:r>
              <a:rPr lang="it-IT" sz="3600" b="1" u="none" strike="noStrike">
                <a:solidFill>
                  <a:schemeClr val="lt1"/>
                </a:solidFill>
                <a:effectLst/>
                <a:uFillTx/>
                <a:latin typeface="Inapp"/>
                <a:ea typeface="Inapp"/>
              </a:rPr>
              <a:t> </a:t>
            </a:r>
            <a:endParaRPr lang="it-IT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111" name="Connettore 1 4"/>
          <p:cNvCxnSpPr/>
          <p:nvPr/>
        </p:nvCxnSpPr>
        <p:spPr>
          <a:xfrm>
            <a:off x="0" y="6300000"/>
            <a:ext cx="11177280" cy="4680"/>
          </a:xfrm>
          <a:prstGeom prst="straightConnector1">
            <a:avLst/>
          </a:prstGeom>
          <a:ln w="12700">
            <a:solidFill>
              <a:srgbClr val="404140"/>
            </a:solidFill>
            <a:round/>
          </a:ln>
        </p:spPr>
      </p:cxnSp>
      <p:sp>
        <p:nvSpPr>
          <p:cNvPr id="112" name="Прямоугольник 111"/>
          <p:cNvSpPr/>
          <p:nvPr/>
        </p:nvSpPr>
        <p:spPr>
          <a:xfrm>
            <a:off x="37439" y="436320"/>
            <a:ext cx="6330109" cy="564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700" b="1" u="none" strike="noStrike" dirty="0">
                <a:solidFill>
                  <a:srgbClr val="000000"/>
                </a:solidFill>
                <a:effectLst/>
                <a:uFillTx/>
                <a:latin typeface="Arial"/>
                <a:ea typeface="DejaVu Sans"/>
              </a:rPr>
              <a:t>Количество аккредитаций на сегодняшний день</a:t>
            </a:r>
            <a:endParaRPr lang="it-IT" sz="17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Прямоугольник 112"/>
          <p:cNvSpPr/>
          <p:nvPr/>
        </p:nvSpPr>
        <p:spPr>
          <a:xfrm>
            <a:off x="360000" y="1080000"/>
            <a:ext cx="7918200" cy="323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7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Аккредитация в сфере профессионального обучения:</a:t>
            </a:r>
          </a:p>
          <a:p>
            <a:pPr>
              <a:lnSpc>
                <a:spcPct val="100000"/>
              </a:lnSpc>
            </a:pPr>
            <a:r>
              <a:rPr lang="ru-RU" sz="17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Головные офисы: </a:t>
            </a:r>
            <a:r>
              <a:rPr lang="it" sz="17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350</a:t>
            </a:r>
            <a:endParaRPr lang="it-IT" sz="17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7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Операционные подразделения, связанные с головным офисом</a:t>
            </a:r>
            <a:r>
              <a:rPr lang="it" sz="17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: </a:t>
            </a:r>
            <a:r>
              <a:rPr lang="it" sz="17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569</a:t>
            </a:r>
            <a:endParaRPr lang="it-IT" sz="17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lang="it-IT" sz="17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lang="it-IT" sz="17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7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Аккредитация нефинансируемого профессионального обучения</a:t>
            </a:r>
          </a:p>
          <a:p>
            <a:pPr>
              <a:lnSpc>
                <a:spcPct val="100000"/>
              </a:lnSpc>
            </a:pPr>
            <a:r>
              <a:rPr lang="ru-RU" sz="17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Головные офисы: </a:t>
            </a:r>
            <a:r>
              <a:rPr lang="it" sz="17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 </a:t>
            </a:r>
            <a:r>
              <a:rPr lang="it" sz="17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128</a:t>
            </a:r>
            <a:endParaRPr lang="it-IT" sz="17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7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Операционные подразделения, связанные с головным офисом</a:t>
            </a:r>
            <a:r>
              <a:rPr lang="it" sz="17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: </a:t>
            </a:r>
            <a:r>
              <a:rPr lang="it" sz="17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130</a:t>
            </a:r>
            <a:endParaRPr lang="it-IT" sz="17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lang="it-IT" sz="17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lang="it-IT" sz="17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7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Аккредитация профориентационной деятельности</a:t>
            </a:r>
          </a:p>
          <a:p>
            <a:pPr>
              <a:lnSpc>
                <a:spcPct val="100000"/>
              </a:lnSpc>
            </a:pPr>
            <a:r>
              <a:rPr lang="ru-RU" sz="17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Головные офисы: </a:t>
            </a:r>
            <a:r>
              <a:rPr lang="it" sz="17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104</a:t>
            </a:r>
            <a:endParaRPr lang="it-IT" sz="17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7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Операционные подразделения, связанные с головным офисом</a:t>
            </a:r>
            <a:r>
              <a:rPr lang="it" sz="17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: </a:t>
            </a:r>
            <a:r>
              <a:rPr lang="it" sz="17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238</a:t>
            </a:r>
            <a:endParaRPr lang="it-IT" sz="17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114" name="Google Shape;173;p 1"/>
          <p:cNvCxnSpPr/>
          <p:nvPr/>
        </p:nvCxnSpPr>
        <p:spPr>
          <a:xfrm>
            <a:off x="360" y="4725360"/>
            <a:ext cx="8384040" cy="4680"/>
          </a:xfrm>
          <a:prstGeom prst="straightConnector1">
            <a:avLst/>
          </a:prstGeom>
          <a:ln w="12700">
            <a:solidFill>
              <a:srgbClr val="404140"/>
            </a:solidFill>
            <a:round/>
          </a:ln>
        </p:spPr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227;p29"/>
          <p:cNvSpPr/>
          <p:nvPr/>
        </p:nvSpPr>
        <p:spPr>
          <a:xfrm>
            <a:off x="0" y="436320"/>
            <a:ext cx="3640320" cy="369000"/>
          </a:xfrm>
          <a:prstGeom prst="rect">
            <a:avLst/>
          </a:prstGeom>
          <a:solidFill>
            <a:srgbClr val="E01E2C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7680" tIns="33840" rIns="67680" bIns="33840"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endParaRPr lang="it-IT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116" name="Google Shape;228;p29"/>
          <p:cNvCxnSpPr/>
          <p:nvPr/>
        </p:nvCxnSpPr>
        <p:spPr>
          <a:xfrm>
            <a:off x="0" y="4725000"/>
            <a:ext cx="8384040" cy="4680"/>
          </a:xfrm>
          <a:prstGeom prst="straightConnector1">
            <a:avLst/>
          </a:prstGeom>
          <a:ln w="12700">
            <a:solidFill>
              <a:srgbClr val="404140"/>
            </a:solidFill>
            <a:round/>
          </a:ln>
        </p:spPr>
      </p:cxnSp>
      <p:sp>
        <p:nvSpPr>
          <p:cNvPr id="117" name="Google Shape;234;p29"/>
          <p:cNvSpPr/>
          <p:nvPr/>
        </p:nvSpPr>
        <p:spPr>
          <a:xfrm>
            <a:off x="112680" y="436320"/>
            <a:ext cx="2448000" cy="297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7680" tIns="33840" rIns="67680" bIns="33840" anchor="t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600" b="1" u="none" strike="noStrike" dirty="0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Доступ к информации</a:t>
            </a:r>
            <a:endParaRPr lang="it-IT" sz="1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Google Shape;235;p29"/>
          <p:cNvSpPr/>
          <p:nvPr/>
        </p:nvSpPr>
        <p:spPr>
          <a:xfrm>
            <a:off x="178920" y="1103760"/>
            <a:ext cx="8051400" cy="280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7680" tIns="33840" rIns="67680" bIns="33840" anchor="t">
            <a:noAutofit/>
          </a:bodyPr>
          <a:lstStyle/>
          <a:p>
            <a:pPr algn="just">
              <a:lnSpc>
                <a:spcPct val="100000"/>
              </a:lnSpc>
              <a:tabLst>
                <a:tab pos="0" algn="l"/>
              </a:tabLst>
            </a:pPr>
            <a:r>
              <a:rPr lang="ru-RU" sz="1400" b="1" u="none" strike="noStrike" dirty="0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На официальном сайте региона Пьемонт имеется специальный раздел, посвящённый аккредитации, содержащий все нормативные документы и актуальный перечень всех аккредитованных площадок.</a:t>
            </a:r>
            <a:endParaRPr lang="it-IT" sz="14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it" sz="1200" b="0" u="none" strike="noStrike" dirty="0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https://www.regione.piemonte.it/web/temi/istruzione-formazione-lavoro/formazione-professionale/accreditamento-delle-strutture-formative-orientamento/sedi-accreditate-piemonte</a:t>
            </a:r>
            <a:endParaRPr lang="it-IT" sz="12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it-IT" sz="12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it-IT" sz="14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r>
              <a:rPr lang="ru-RU" sz="1400" b="1" u="none" strike="noStrike" dirty="0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В этом же разделе представлен статистический анализ аккредитованных операторов по профессиональному обучению и карьерному консультированию в регионе Пьемонт, в котором освещается тенденция к прогрессивному развитию аккредитации в регионе Пьемонт с 2002 года, с особым акцентом на приток и отток специалистов из системы и связанные с этим тенденции.</a:t>
            </a:r>
            <a:endParaRPr lang="it-IT" sz="14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it" sz="1200" b="0" u="none" strike="noStrike" dirty="0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https://www.regione.piemonte.it/web/temi/istruzione-formazione-lavoro/formazione-professionale/accreditamento-delle-strutture-formative-orientamento/analisi-statistica-degli-operatori-accreditati-per-formazione-lorientamento</a:t>
            </a:r>
            <a:endParaRPr lang="it-IT" sz="12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it-IT" sz="12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4366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240;p30"/>
          <p:cNvSpPr/>
          <p:nvPr/>
        </p:nvSpPr>
        <p:spPr>
          <a:xfrm>
            <a:off x="1491120" y="2120040"/>
            <a:ext cx="6142680" cy="475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7680" tIns="33840" rIns="67680" bIns="33840" anchor="t"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ru-RU" sz="2700" b="0" u="none" strike="noStrike" dirty="0">
                <a:solidFill>
                  <a:schemeClr val="lt1"/>
                </a:solidFill>
                <a:effectLst/>
                <a:uFillTx/>
                <a:latin typeface="Arial"/>
                <a:ea typeface="Arial"/>
              </a:rPr>
              <a:t>Спасибо за внимание</a:t>
            </a:r>
            <a:endParaRPr lang="it-IT" sz="2700" b="0" u="none" strike="noStrike" dirty="0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0" name="Google Shape;241;p30"/>
          <p:cNvSpPr/>
          <p:nvPr/>
        </p:nvSpPr>
        <p:spPr>
          <a:xfrm>
            <a:off x="2145960" y="3338640"/>
            <a:ext cx="4832640" cy="235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7680" tIns="33840" rIns="67680" bIns="33840" anchor="t"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endParaRPr lang="it-IT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1" name="Google Shape;242;p30"/>
          <p:cNvSpPr/>
          <p:nvPr/>
        </p:nvSpPr>
        <p:spPr>
          <a:xfrm>
            <a:off x="0" y="0"/>
            <a:ext cx="9139320" cy="950760"/>
          </a:xfrm>
          <a:prstGeom prst="rect">
            <a:avLst/>
          </a:prstGeom>
          <a:solidFill>
            <a:schemeClr val="lt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7680" tIns="33840" rIns="67680" bIns="33840" anchor="ctr"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endParaRPr lang="it-IT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75;p18"/>
          <p:cNvSpPr/>
          <p:nvPr/>
        </p:nvSpPr>
        <p:spPr>
          <a:xfrm>
            <a:off x="0" y="418320"/>
            <a:ext cx="3130200" cy="380880"/>
          </a:xfrm>
          <a:prstGeom prst="rect">
            <a:avLst/>
          </a:prstGeom>
          <a:solidFill>
            <a:srgbClr val="009FE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7680" tIns="33840" rIns="67680" bIns="33840" anchor="ctr"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endParaRPr lang="it-IT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54" name="Google Shape;76;p18"/>
          <p:cNvCxnSpPr/>
          <p:nvPr/>
        </p:nvCxnSpPr>
        <p:spPr>
          <a:xfrm>
            <a:off x="0" y="4725000"/>
            <a:ext cx="8384040" cy="4680"/>
          </a:xfrm>
          <a:prstGeom prst="straightConnector1">
            <a:avLst/>
          </a:prstGeom>
          <a:ln w="12700">
            <a:solidFill>
              <a:srgbClr val="404140"/>
            </a:solidFill>
            <a:round/>
          </a:ln>
        </p:spPr>
      </p:cxnSp>
      <p:sp>
        <p:nvSpPr>
          <p:cNvPr id="55" name="Google Shape;82;p18"/>
          <p:cNvSpPr/>
          <p:nvPr/>
        </p:nvSpPr>
        <p:spPr>
          <a:xfrm>
            <a:off x="522720" y="1350000"/>
            <a:ext cx="7572960" cy="2425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7680" tIns="33840" rIns="67680" bIns="33840" anchor="t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endParaRPr lang="it-IT" sz="15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r>
              <a:rPr lang="ru-RU" sz="23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Аккредитация — это процедура, посредством которой регион Пьемонт признаёт возможность предлагать и реализовывать мероприятия по </a:t>
            </a:r>
            <a:r>
              <a:rPr lang="ru-RU" sz="23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профессиональному обучению, финансируемые за счёт государственных средств или для которых требуется аккредитация, а также мероприятия по сопровождению карьеры на протяжении всей жизни.</a:t>
            </a:r>
            <a:endParaRPr lang="it-IT" sz="2300" b="1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Google Shape;83;p18"/>
          <p:cNvSpPr/>
          <p:nvPr/>
        </p:nvSpPr>
        <p:spPr>
          <a:xfrm>
            <a:off x="31811" y="451916"/>
            <a:ext cx="3066578" cy="41449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7680" tIns="33840" rIns="67680" bIns="33840" anchor="t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600" b="1" u="none" strike="noStrike" dirty="0">
                <a:solidFill>
                  <a:srgbClr val="812C32"/>
                </a:solidFill>
                <a:effectLst/>
                <a:uFillTx/>
                <a:latin typeface="Arial"/>
                <a:ea typeface="Arial"/>
              </a:rPr>
              <a:t>Определение аккредитации</a:t>
            </a:r>
            <a:endParaRPr lang="it-IT" sz="1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88;p19"/>
          <p:cNvSpPr/>
          <p:nvPr/>
        </p:nvSpPr>
        <p:spPr>
          <a:xfrm>
            <a:off x="89280" y="301320"/>
            <a:ext cx="3416040" cy="504000"/>
          </a:xfrm>
          <a:prstGeom prst="rect">
            <a:avLst/>
          </a:prstGeom>
          <a:solidFill>
            <a:srgbClr val="009FE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7680" tIns="33840" rIns="67680" bIns="33840" anchor="ctr"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endParaRPr lang="it-IT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58" name="Google Shape;89;p19"/>
          <p:cNvCxnSpPr/>
          <p:nvPr/>
        </p:nvCxnSpPr>
        <p:spPr>
          <a:xfrm>
            <a:off x="0" y="4725000"/>
            <a:ext cx="8384040" cy="4680"/>
          </a:xfrm>
          <a:prstGeom prst="straightConnector1">
            <a:avLst/>
          </a:prstGeom>
          <a:ln w="12700">
            <a:solidFill>
              <a:srgbClr val="404140"/>
            </a:solidFill>
            <a:round/>
          </a:ln>
        </p:spPr>
      </p:cxnSp>
      <p:sp>
        <p:nvSpPr>
          <p:cNvPr id="59" name="Google Shape;95;p19"/>
          <p:cNvSpPr/>
          <p:nvPr/>
        </p:nvSpPr>
        <p:spPr>
          <a:xfrm>
            <a:off x="75600" y="436320"/>
            <a:ext cx="3294720" cy="318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7680" tIns="33840" rIns="67680" bIns="33840" anchor="t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700" b="1" u="none" strike="noStrike" dirty="0">
                <a:solidFill>
                  <a:srgbClr val="812C32"/>
                </a:solidFill>
                <a:effectLst/>
                <a:uFillTx/>
                <a:latin typeface="Arial"/>
                <a:ea typeface="Arial"/>
              </a:rPr>
              <a:t>Субъекты аккредитации</a:t>
            </a:r>
            <a:endParaRPr lang="it-IT" sz="17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Google Shape;96;p19"/>
          <p:cNvSpPr/>
          <p:nvPr/>
        </p:nvSpPr>
        <p:spPr>
          <a:xfrm>
            <a:off x="97560" y="805320"/>
            <a:ext cx="8957160" cy="2736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7680" tIns="33840" rIns="67680" bIns="33840" anchor="t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7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Государственные и частные организации могут подавать заявки на аккредитацию</a:t>
            </a:r>
            <a:r>
              <a:rPr lang="it" sz="17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.</a:t>
            </a:r>
            <a:endParaRPr lang="it-IT" sz="17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it-IT" sz="17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7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Реализация </a:t>
            </a:r>
            <a:r>
              <a:rPr lang="ru-RU" sz="1700" dirty="0">
                <a:solidFill>
                  <a:srgbClr val="000000"/>
                </a:solidFill>
                <a:latin typeface="Calibri"/>
                <a:ea typeface="Calibri"/>
              </a:rPr>
              <a:t>деятельности в сфере обучения </a:t>
            </a:r>
            <a:r>
              <a:rPr lang="ru-RU" sz="17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в регионе Пьемонт, может быть поручена следующим учебным </a:t>
            </a:r>
            <a:r>
              <a:rPr lang="ru-RU" sz="1700" dirty="0">
                <a:solidFill>
                  <a:srgbClr val="000000"/>
                </a:solidFill>
                <a:latin typeface="Calibri"/>
                <a:ea typeface="Calibri"/>
              </a:rPr>
              <a:t>заведениям</a:t>
            </a:r>
            <a:r>
              <a:rPr lang="ru-RU" sz="17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:</a:t>
            </a: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it" sz="17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  </a:t>
            </a:r>
            <a:br>
              <a:rPr sz="1700" dirty="0"/>
            </a:br>
            <a:r>
              <a:rPr lang="it" sz="17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a) </a:t>
            </a:r>
            <a:r>
              <a:rPr lang="ru-RU" sz="17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государственные учреждения, осуществляющие деятельность в сфере профессионального обучения</a:t>
            </a:r>
            <a:r>
              <a:rPr lang="it" sz="17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;</a:t>
            </a:r>
            <a:endParaRPr lang="it-IT" sz="17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it-IT" sz="17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it" sz="17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b) </a:t>
            </a:r>
            <a:r>
              <a:rPr lang="ru-RU" sz="17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некоммерческие организации, являющиеся подразделениями демократических и национальных объединений работников, самозанятых, предпринимателей, кооперативного движения или ассоциаций с образовательными и социальными целями;</a:t>
            </a: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it" sz="17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  </a:t>
            </a:r>
            <a:br>
              <a:rPr sz="1700" dirty="0"/>
            </a:br>
            <a:r>
              <a:rPr lang="it" sz="17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c) </a:t>
            </a:r>
            <a:r>
              <a:rPr lang="ru-RU" sz="17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консорциумы с участием государства</a:t>
            </a:r>
            <a:r>
              <a:rPr lang="it" sz="17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;</a:t>
            </a:r>
            <a:endParaRPr lang="it-IT" sz="17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it" sz="17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  </a:t>
            </a:r>
            <a:br>
              <a:rPr sz="1700" dirty="0"/>
            </a:br>
            <a:r>
              <a:rPr lang="it" sz="17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d) </a:t>
            </a:r>
            <a:r>
              <a:rPr lang="ru-RU" sz="17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компании и консорциумы компаний</a:t>
            </a:r>
            <a:r>
              <a:rPr lang="it" sz="17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.</a:t>
            </a:r>
            <a:endParaRPr lang="it-IT" sz="17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it-IT" sz="15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101;p20"/>
          <p:cNvSpPr/>
          <p:nvPr/>
        </p:nvSpPr>
        <p:spPr>
          <a:xfrm>
            <a:off x="0" y="436320"/>
            <a:ext cx="3640320" cy="369000"/>
          </a:xfrm>
          <a:prstGeom prst="rect">
            <a:avLst/>
          </a:prstGeom>
          <a:solidFill>
            <a:srgbClr val="E01E2C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7680" tIns="33840" rIns="67680" bIns="33840" anchor="ctr"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endParaRPr lang="it-IT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62" name="Google Shape;102;p20"/>
          <p:cNvCxnSpPr/>
          <p:nvPr/>
        </p:nvCxnSpPr>
        <p:spPr>
          <a:xfrm>
            <a:off x="0" y="4725000"/>
            <a:ext cx="8384040" cy="4680"/>
          </a:xfrm>
          <a:prstGeom prst="straightConnector1">
            <a:avLst/>
          </a:prstGeom>
          <a:ln w="12700">
            <a:solidFill>
              <a:srgbClr val="404140"/>
            </a:solidFill>
            <a:round/>
          </a:ln>
        </p:spPr>
      </p:cxnSp>
      <p:sp>
        <p:nvSpPr>
          <p:cNvPr id="63" name="Google Shape;108;p20"/>
          <p:cNvSpPr/>
          <p:nvPr/>
        </p:nvSpPr>
        <p:spPr>
          <a:xfrm>
            <a:off x="135000" y="455400"/>
            <a:ext cx="3358800" cy="318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7680" tIns="33840" rIns="67680" bIns="33840" anchor="t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700" b="1" u="none" strike="noStrike" dirty="0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Структура аккредитации</a:t>
            </a:r>
            <a:endParaRPr lang="it-IT" sz="17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Google Shape;109;p20"/>
          <p:cNvSpPr/>
          <p:nvPr/>
        </p:nvSpPr>
        <p:spPr>
          <a:xfrm>
            <a:off x="434291" y="824400"/>
            <a:ext cx="7825320" cy="270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7680" tIns="33840" rIns="67680" bIns="33840" anchor="t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7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Для получения аккредитации, организации должны соответствовать следующим критериям</a:t>
            </a:r>
            <a:r>
              <a:rPr lang="it" sz="17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:</a:t>
            </a:r>
            <a:endParaRPr lang="it-IT" sz="17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it-IT" sz="17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2900" indent="-342900">
              <a:lnSpc>
                <a:spcPct val="100000"/>
              </a:lnSpc>
              <a:buAutoNum type="alphaLcParenR"/>
              <a:tabLst>
                <a:tab pos="0" algn="l"/>
              </a:tabLst>
            </a:pPr>
            <a:r>
              <a:rPr lang="ru-RU" sz="17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управленческий и организационно-логистический потенциал;</a:t>
            </a:r>
          </a:p>
          <a:p>
            <a:pPr marL="342900" indent="-342900">
              <a:lnSpc>
                <a:spcPct val="100000"/>
              </a:lnSpc>
              <a:buAutoNum type="alphaLcParenR"/>
              <a:tabLst>
                <a:tab pos="0" algn="l"/>
              </a:tabLst>
            </a:pPr>
            <a:r>
              <a:rPr lang="ru-RU" sz="17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экономическая ситуация;</a:t>
            </a:r>
          </a:p>
          <a:p>
            <a:pPr marL="342900" indent="-342900">
              <a:lnSpc>
                <a:spcPct val="100000"/>
              </a:lnSpc>
              <a:buAutoNum type="alphaLcParenR"/>
              <a:tabLst>
                <a:tab pos="0" algn="l"/>
              </a:tabLst>
            </a:pPr>
            <a:r>
              <a:rPr lang="ru-RU" sz="17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профессиональные компетенции;</a:t>
            </a:r>
          </a:p>
          <a:p>
            <a:pPr marL="342900" indent="-342900">
              <a:lnSpc>
                <a:spcPct val="100000"/>
              </a:lnSpc>
              <a:buAutoNum type="alphaLcParenR"/>
              <a:tabLst>
                <a:tab pos="0" algn="l"/>
              </a:tabLst>
            </a:pPr>
            <a:r>
              <a:rPr lang="ru-RU" sz="17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уровень эффективности и результативности ранее реализованных мероприятий;</a:t>
            </a:r>
          </a:p>
          <a:p>
            <a:pPr marL="342900" indent="-342900">
              <a:lnSpc>
                <a:spcPct val="100000"/>
              </a:lnSpc>
              <a:buAutoNum type="alphaLcParenR"/>
              <a:tabLst>
                <a:tab pos="0" algn="l"/>
              </a:tabLst>
            </a:pPr>
            <a:r>
              <a:rPr lang="ru-RU" sz="17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взаимодействие с социально-экономической системой на соответствующей территории.</a:t>
            </a:r>
            <a:endParaRPr lang="it-IT" sz="17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7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Данные требования раскрываются и детализируются в Сводных операционных руководствах по аккредитации, которые подразделяются на</a:t>
            </a:r>
            <a:r>
              <a:rPr lang="it" sz="17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:</a:t>
            </a:r>
            <a:endParaRPr lang="it-IT" sz="17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750" indent="-285750">
              <a:lnSpc>
                <a:spcPct val="100000"/>
              </a:lnSpc>
              <a:buFontTx/>
              <a:buChar char="-"/>
              <a:tabLst>
                <a:tab pos="0" algn="l"/>
              </a:tabLst>
            </a:pPr>
            <a:r>
              <a:rPr lang="ru-RU" sz="17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критерии;</a:t>
            </a:r>
          </a:p>
          <a:p>
            <a:pPr marL="285750" indent="-285750">
              <a:lnSpc>
                <a:spcPct val="100000"/>
              </a:lnSpc>
              <a:buFontTx/>
              <a:buChar char="-"/>
              <a:tabLst>
                <a:tab pos="0" algn="l"/>
              </a:tabLst>
            </a:pPr>
            <a:r>
              <a:rPr lang="ru-RU" sz="17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показатели;</a:t>
            </a:r>
          </a:p>
          <a:p>
            <a:pPr marL="285750" indent="-285750">
              <a:lnSpc>
                <a:spcPct val="100000"/>
              </a:lnSpc>
              <a:buFontTx/>
              <a:buChar char="-"/>
              <a:tabLst>
                <a:tab pos="0" algn="l"/>
              </a:tabLst>
            </a:pPr>
            <a:r>
              <a:rPr lang="ru-RU" sz="17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параметры и подтверждающие документы (на основании которых фиксируются несоответствия).</a:t>
            </a:r>
            <a:endParaRPr lang="it-IT" sz="17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114;p21"/>
          <p:cNvSpPr/>
          <p:nvPr/>
        </p:nvSpPr>
        <p:spPr>
          <a:xfrm>
            <a:off x="135000" y="70938"/>
            <a:ext cx="4180320" cy="360000"/>
          </a:xfrm>
          <a:prstGeom prst="rect">
            <a:avLst/>
          </a:prstGeom>
          <a:solidFill>
            <a:srgbClr val="FAC4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7680" tIns="33840" rIns="67680" bIns="33840" anchor="ctr"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endParaRPr lang="it-IT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Google Shape;115;p21"/>
          <p:cNvSpPr/>
          <p:nvPr/>
        </p:nvSpPr>
        <p:spPr>
          <a:xfrm>
            <a:off x="196200" y="458640"/>
            <a:ext cx="2401200" cy="475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7680" tIns="33840" rIns="67680" bIns="33840" anchor="ctr"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it" sz="2700" b="1" u="none" strike="noStrike">
                <a:solidFill>
                  <a:schemeClr val="lt1"/>
                </a:solidFill>
                <a:effectLst/>
                <a:uFillTx/>
                <a:latin typeface="Arial"/>
                <a:ea typeface="Arial"/>
              </a:rPr>
              <a:t> </a:t>
            </a:r>
            <a:endParaRPr lang="it-IT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Google Shape;116;p21"/>
          <p:cNvSpPr/>
          <p:nvPr/>
        </p:nvSpPr>
        <p:spPr>
          <a:xfrm>
            <a:off x="972720" y="1142640"/>
            <a:ext cx="7165080" cy="445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7680" tIns="33840" rIns="67680" bIns="33840" anchor="t">
            <a:noAutofit/>
          </a:bodyPr>
          <a:lstStyle/>
          <a:p>
            <a:pPr>
              <a:lnSpc>
                <a:spcPct val="152000"/>
              </a:lnSpc>
              <a:tabLst>
                <a:tab pos="0" algn="l"/>
              </a:tabLst>
            </a:pPr>
            <a:endParaRPr lang="it-IT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Google Shape;123;p21"/>
          <p:cNvSpPr/>
          <p:nvPr/>
        </p:nvSpPr>
        <p:spPr>
          <a:xfrm>
            <a:off x="320979" y="105480"/>
            <a:ext cx="3358800" cy="318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7680" tIns="33840" rIns="67680" bIns="33840" anchor="t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700" b="1" u="none" strike="noStrike" dirty="0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Структура аккредитации</a:t>
            </a:r>
            <a:endParaRPr lang="it-IT" sz="17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Google Shape;124;p21"/>
          <p:cNvSpPr/>
          <p:nvPr/>
        </p:nvSpPr>
        <p:spPr>
          <a:xfrm>
            <a:off x="136505" y="465480"/>
            <a:ext cx="8870990" cy="300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7680" tIns="33840" rIns="67680" bIns="33840" anchor="t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3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Аккредитация деятельности по профессиональному обучению предоставляется в соответствии с четырьмя </a:t>
            </a:r>
            <a:r>
              <a:rPr lang="ru-RU" sz="1300" b="1" u="none" strike="noStrike" dirty="0" err="1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макротипологиями</a:t>
            </a:r>
            <a:r>
              <a:rPr lang="ru-RU" sz="13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 обучения</a:t>
            </a:r>
            <a:r>
              <a:rPr lang="it" sz="13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:</a:t>
            </a:r>
            <a:endParaRPr lang="it-IT" sz="13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it-IT" sz="9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300" b="1" u="none" strike="noStrike" dirty="0" err="1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Макротипология</a:t>
            </a:r>
            <a:r>
              <a:rPr lang="ru-RU" sz="13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 A</a:t>
            </a: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300" i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Обучение для реализации права на образование</a:t>
            </a: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300" b="1" u="none" strike="noStrike" dirty="0" err="1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Макротипология</a:t>
            </a:r>
            <a:r>
              <a:rPr lang="ru-RU" sz="13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 </a:t>
            </a:r>
            <a:r>
              <a:rPr lang="en-US" sz="13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B</a:t>
            </a:r>
            <a:endParaRPr lang="ru-RU" sz="1300" b="1" u="none" strike="noStrike" dirty="0">
              <a:solidFill>
                <a:srgbClr val="000000"/>
              </a:solidFill>
              <a:effectLst/>
              <a:uFillTx/>
              <a:latin typeface="Calibri"/>
              <a:ea typeface="Calibri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300" i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Высшее образование</a:t>
            </a: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300" b="1" u="none" strike="noStrike" dirty="0" err="1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Макротипология</a:t>
            </a:r>
            <a:r>
              <a:rPr lang="ru-RU" sz="13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 C</a:t>
            </a: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300" i="1" dirty="0">
                <a:solidFill>
                  <a:srgbClr val="000000"/>
                </a:solidFill>
                <a:latin typeface="Calibri"/>
                <a:ea typeface="Calibri"/>
              </a:rPr>
              <a:t>П</a:t>
            </a:r>
            <a:r>
              <a:rPr lang="ru-RU" sz="1300" i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овышение квалификации</a:t>
            </a:r>
            <a:r>
              <a:rPr lang="en-GB" sz="1300" i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 (</a:t>
            </a:r>
            <a:r>
              <a:rPr lang="ru-RU" sz="1300" i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обучение по месту работы)</a:t>
            </a: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300" b="1" u="none" strike="noStrike" dirty="0" err="1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Макротипология</a:t>
            </a:r>
            <a:r>
              <a:rPr lang="ru-RU" sz="13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 D</a:t>
            </a: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300" i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Дополнительное (субсидиарное) профессиональное образование в государственных школах (или частных школах, признанных государством)</a:t>
            </a: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it-IT" sz="900" i="1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3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В зависимости от целевой группы выделяются следующие типы</a:t>
            </a:r>
            <a:r>
              <a:rPr lang="it" sz="13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:</a:t>
            </a:r>
            <a:endParaRPr lang="it-IT" sz="13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300" b="0" i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обучение для социально уязвимых категорий (типология d);</a:t>
            </a: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300" b="0" i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обучение для лиц с инвалидностью (типология h);</a:t>
            </a: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300" b="0" i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обучение для безработных взрослых и непрерывное обучение по индивидуальному запросу (типология </a:t>
            </a:r>
            <a:r>
              <a:rPr lang="ru-RU" sz="1300" b="0" i="1" u="none" strike="noStrike" dirty="0" err="1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ad</a:t>
            </a:r>
            <a:r>
              <a:rPr lang="ru-RU" sz="1300" b="0" i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);</a:t>
            </a: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300" b="0" i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Ученичество (типология </a:t>
            </a:r>
            <a:r>
              <a:rPr lang="ru-RU" sz="1300" b="0" i="1" u="none" strike="noStrike" dirty="0" err="1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ap</a:t>
            </a:r>
            <a:r>
              <a:rPr lang="ru-RU" sz="1300" b="0" i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);</a:t>
            </a: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300" b="0" i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дистанционное обучение (типология </a:t>
            </a:r>
            <a:r>
              <a:rPr lang="ru-RU" sz="1300" b="0" i="1" u="none" strike="noStrike" dirty="0" err="1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fad</a:t>
            </a:r>
            <a:r>
              <a:rPr lang="ru-RU" sz="1300" b="0" i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).</a:t>
            </a:r>
            <a:endParaRPr lang="en-GB" sz="1300" b="0" i="1" u="none" strike="noStrike" dirty="0">
              <a:solidFill>
                <a:srgbClr val="000000"/>
              </a:solidFill>
              <a:effectLst/>
              <a:uFillTx/>
              <a:latin typeface="Calibri"/>
              <a:ea typeface="Calibri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ru-RU" sz="800" b="0" i="0" dirty="0">
              <a:solidFill>
                <a:schemeClr val="accent1">
                  <a:lumMod val="50000"/>
                </a:schemeClr>
              </a:solidFill>
              <a:effectLst/>
              <a:latin typeface="Google Sans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400" b="0" i="0" dirty="0">
                <a:solidFill>
                  <a:schemeClr val="accent1">
                    <a:lumMod val="50000"/>
                  </a:schemeClr>
                </a:solidFill>
                <a:effectLst/>
                <a:latin typeface="Google Sans"/>
              </a:rPr>
              <a:t>Аккредитованные организации всех </a:t>
            </a:r>
            <a:r>
              <a:rPr lang="ru-RU" sz="1400" b="0" i="0" dirty="0" err="1">
                <a:solidFill>
                  <a:schemeClr val="accent1">
                    <a:lumMod val="50000"/>
                  </a:schemeClr>
                </a:solidFill>
                <a:effectLst/>
                <a:latin typeface="Google Sans"/>
              </a:rPr>
              <a:t>макротипологий</a:t>
            </a:r>
            <a:r>
              <a:rPr lang="ru-RU" sz="1400" b="0" i="0" dirty="0">
                <a:solidFill>
                  <a:schemeClr val="accent1">
                    <a:lumMod val="50000"/>
                  </a:schemeClr>
                </a:solidFill>
                <a:effectLst/>
                <a:latin typeface="Google Sans"/>
              </a:rPr>
              <a:t> </a:t>
            </a:r>
            <a:r>
              <a:rPr lang="ru-RU" sz="1400" b="1" i="0" dirty="0">
                <a:solidFill>
                  <a:schemeClr val="accent1">
                    <a:lumMod val="50000"/>
                  </a:schemeClr>
                </a:solidFill>
                <a:effectLst/>
                <a:latin typeface="Google Sans"/>
              </a:rPr>
              <a:t>могут проводить валидацию неформального и </a:t>
            </a:r>
            <a:r>
              <a:rPr lang="ru-RU" sz="1400" b="1" i="0" dirty="0" err="1">
                <a:solidFill>
                  <a:schemeClr val="accent1">
                    <a:lumMod val="50000"/>
                  </a:schemeClr>
                </a:solidFill>
                <a:effectLst/>
                <a:latin typeface="Google Sans"/>
              </a:rPr>
              <a:t>информального</a:t>
            </a:r>
            <a:r>
              <a:rPr lang="ru-RU" sz="1400" b="1" i="0" dirty="0">
                <a:solidFill>
                  <a:schemeClr val="accent1">
                    <a:lumMod val="50000"/>
                  </a:schemeClr>
                </a:solidFill>
                <a:effectLst/>
                <a:latin typeface="Google Sans"/>
              </a:rPr>
              <a:t> обучения</a:t>
            </a:r>
            <a:r>
              <a:rPr lang="ru-RU" sz="1400" b="0" i="0" dirty="0">
                <a:solidFill>
                  <a:schemeClr val="accent1">
                    <a:lumMod val="50000"/>
                  </a:schemeClr>
                </a:solidFill>
                <a:effectLst/>
                <a:latin typeface="Google Sans"/>
              </a:rPr>
              <a:t>, если у них есть </a:t>
            </a:r>
            <a:r>
              <a:rPr lang="ru-RU" sz="1400" b="1" i="0" dirty="0">
                <a:solidFill>
                  <a:schemeClr val="accent1">
                    <a:lumMod val="50000"/>
                  </a:schemeClr>
                </a:solidFill>
                <a:effectLst/>
                <a:latin typeface="Google Sans"/>
              </a:rPr>
              <a:t>сертифицированный персонал (Эксперты в области техники сертификации</a:t>
            </a:r>
            <a:r>
              <a:rPr lang="ru-RU" sz="1400" b="0" i="0" dirty="0">
                <a:solidFill>
                  <a:schemeClr val="accent1">
                    <a:lumMod val="50000"/>
                  </a:schemeClr>
                </a:solidFill>
                <a:effectLst/>
                <a:latin typeface="Google Sans"/>
              </a:rPr>
              <a:t>). Обучение этих экспертов и ведение реестра сертифицированных экспертов осуществляется регионом Пьемонт.</a:t>
            </a:r>
            <a:endParaRPr lang="en-GB" sz="1300" b="0" i="1" u="none" strike="noStrike" dirty="0">
              <a:solidFill>
                <a:schemeClr val="accent1">
                  <a:lumMod val="50000"/>
                </a:schemeClr>
              </a:solidFill>
              <a:effectLst/>
              <a:uFillTx/>
              <a:latin typeface="Calibri"/>
              <a:ea typeface="Calibri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it-IT" sz="13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129;p22"/>
          <p:cNvSpPr/>
          <p:nvPr/>
        </p:nvSpPr>
        <p:spPr>
          <a:xfrm>
            <a:off x="0" y="436320"/>
            <a:ext cx="3640320" cy="362880"/>
          </a:xfrm>
          <a:prstGeom prst="rect">
            <a:avLst/>
          </a:prstGeom>
          <a:solidFill>
            <a:srgbClr val="DF017E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7680" tIns="33840" rIns="67680" bIns="33840"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endParaRPr lang="it-IT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Google Shape;130;p22"/>
          <p:cNvSpPr/>
          <p:nvPr/>
        </p:nvSpPr>
        <p:spPr>
          <a:xfrm>
            <a:off x="0" y="370080"/>
            <a:ext cx="2177280" cy="475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7680" tIns="33840" rIns="67680" bIns="33840" anchor="ctr"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it" sz="2700" b="1" u="none" strike="noStrike">
                <a:solidFill>
                  <a:schemeClr val="lt1"/>
                </a:solidFill>
                <a:effectLst/>
                <a:uFillTx/>
                <a:latin typeface="Arial"/>
                <a:ea typeface="Arial"/>
              </a:rPr>
              <a:t> </a:t>
            </a:r>
            <a:endParaRPr lang="it-IT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73" name="Google Shape;131;p22"/>
          <p:cNvCxnSpPr/>
          <p:nvPr/>
        </p:nvCxnSpPr>
        <p:spPr>
          <a:xfrm>
            <a:off x="0" y="4725000"/>
            <a:ext cx="8384040" cy="4680"/>
          </a:xfrm>
          <a:prstGeom prst="straightConnector1">
            <a:avLst/>
          </a:prstGeom>
          <a:ln w="12700">
            <a:solidFill>
              <a:srgbClr val="404140"/>
            </a:solidFill>
            <a:round/>
          </a:ln>
        </p:spPr>
      </p:cxnSp>
      <p:sp>
        <p:nvSpPr>
          <p:cNvPr id="74" name="Google Shape;137;p22"/>
          <p:cNvSpPr/>
          <p:nvPr/>
        </p:nvSpPr>
        <p:spPr>
          <a:xfrm>
            <a:off x="135000" y="436320"/>
            <a:ext cx="3358800" cy="318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7680" tIns="33840" rIns="67680" bIns="33840" anchor="t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800" b="1" u="none" strike="noStrike" dirty="0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Структура аккредитации</a:t>
            </a:r>
          </a:p>
        </p:txBody>
      </p:sp>
      <p:sp>
        <p:nvSpPr>
          <p:cNvPr id="75" name="Google Shape;138;p22"/>
          <p:cNvSpPr/>
          <p:nvPr/>
        </p:nvSpPr>
        <p:spPr>
          <a:xfrm>
            <a:off x="218160" y="1215000"/>
            <a:ext cx="7742160" cy="2765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7680" tIns="33840" rIns="67680" bIns="33840" anchor="t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7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Аккредитация в сфере сопровождения карьеры на протяжении всей жизни предоставляется по четырём макро-областям</a:t>
            </a:r>
            <a:r>
              <a:rPr lang="it" sz="17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:</a:t>
            </a:r>
            <a:endParaRPr lang="it-IT" sz="17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it-IT" sz="15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it" sz="15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MIO</a:t>
            </a:r>
            <a:endParaRPr lang="it-IT" sz="15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500" b="0" i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Макро-область информационного сопровождения профориентации</a:t>
            </a: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it-IT" sz="15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it" sz="15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MFO</a:t>
            </a:r>
            <a:endParaRPr lang="it-IT" sz="15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500" b="0" i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Макро-область консультирования по направлениям обучения</a:t>
            </a: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ru-RU" sz="1500" b="1" u="none" strike="noStrike" dirty="0">
              <a:solidFill>
                <a:srgbClr val="000000"/>
              </a:solidFill>
              <a:effectLst/>
              <a:uFillTx/>
              <a:latin typeface="Calibri"/>
              <a:ea typeface="Calibri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it" sz="15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MCO</a:t>
            </a:r>
            <a:endParaRPr lang="it-IT" sz="15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500" b="0" i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Макро-область консультирования в сфере профориентации</a:t>
            </a: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it-IT" sz="15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it" sz="15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MIL</a:t>
            </a:r>
            <a:endParaRPr lang="it-IT" sz="15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500" b="0" i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Макро-область поддержки трудоустройства</a:t>
            </a:r>
            <a:endParaRPr lang="it-IT" sz="14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143;p23"/>
          <p:cNvSpPr/>
          <p:nvPr/>
        </p:nvSpPr>
        <p:spPr>
          <a:xfrm>
            <a:off x="0" y="436320"/>
            <a:ext cx="3640320" cy="362880"/>
          </a:xfrm>
          <a:prstGeom prst="rect">
            <a:avLst/>
          </a:prstGeom>
          <a:solidFill>
            <a:srgbClr val="DF017E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7680" tIns="33840" rIns="67680" bIns="33840"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endParaRPr lang="it-IT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Google Shape;144;p23"/>
          <p:cNvSpPr/>
          <p:nvPr/>
        </p:nvSpPr>
        <p:spPr>
          <a:xfrm>
            <a:off x="0" y="370080"/>
            <a:ext cx="2177280" cy="475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7680" tIns="33840" rIns="67680" bIns="33840" anchor="ctr"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it" sz="2700" b="1" u="none" strike="noStrike">
                <a:solidFill>
                  <a:schemeClr val="lt1"/>
                </a:solidFill>
                <a:effectLst/>
                <a:uFillTx/>
                <a:latin typeface="Arial"/>
                <a:ea typeface="Arial"/>
              </a:rPr>
              <a:t> </a:t>
            </a:r>
            <a:endParaRPr lang="it-IT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78" name="Google Shape;145;p23"/>
          <p:cNvCxnSpPr/>
          <p:nvPr/>
        </p:nvCxnSpPr>
        <p:spPr>
          <a:xfrm>
            <a:off x="0" y="4725000"/>
            <a:ext cx="8384040" cy="4680"/>
          </a:xfrm>
          <a:prstGeom prst="straightConnector1">
            <a:avLst/>
          </a:prstGeom>
          <a:ln w="12700">
            <a:solidFill>
              <a:srgbClr val="404140"/>
            </a:solidFill>
            <a:round/>
          </a:ln>
        </p:spPr>
      </p:cxnSp>
      <p:sp>
        <p:nvSpPr>
          <p:cNvPr id="79" name="Google Shape;151;p23"/>
          <p:cNvSpPr/>
          <p:nvPr/>
        </p:nvSpPr>
        <p:spPr>
          <a:xfrm>
            <a:off x="135000" y="436320"/>
            <a:ext cx="3358800" cy="318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7680" tIns="33840" rIns="67680" bIns="33840" anchor="t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700" b="1" u="none" strike="noStrike" dirty="0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Структура аккредитации</a:t>
            </a:r>
            <a:endParaRPr lang="it-IT" sz="17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Google Shape;152;p23"/>
          <p:cNvSpPr/>
          <p:nvPr/>
        </p:nvSpPr>
        <p:spPr>
          <a:xfrm>
            <a:off x="488880" y="1010520"/>
            <a:ext cx="8384040" cy="3329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7680" tIns="33840" rIns="67680" bIns="33840" anchor="t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700" b="1" u="none" strike="noStrike" dirty="0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Аккредитация в сфере сопровождения карьеры на протяжении всей жизни предусматривает контроль качества персонала, осуществляющего профориентационную деятельность.</a:t>
            </a: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it-IT" sz="15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700" b="0" u="none" strike="noStrike" dirty="0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К персоналу профориентации (фронт-офис и бэк-офис), как правило, относятся следующие категории специалистов:</a:t>
            </a:r>
            <a:endParaRPr lang="it-IT" sz="17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336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Noto Sans Symbols"/>
              <a:buChar char="●"/>
              <a:tabLst>
                <a:tab pos="0" algn="l"/>
              </a:tabLst>
            </a:pPr>
            <a:r>
              <a:rPr lang="ru-RU" sz="1700" b="0" u="none" strike="noStrike" dirty="0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ответственное лицо за реализацию мероприятия или программы;</a:t>
            </a:r>
          </a:p>
          <a:p>
            <a:pPr marL="457200" indent="-336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Noto Sans Symbols"/>
              <a:buChar char="●"/>
              <a:tabLst>
                <a:tab pos="0" algn="l"/>
              </a:tabLst>
            </a:pPr>
            <a:r>
              <a:rPr lang="ru-RU" sz="1700" b="0" u="none" strike="noStrike" dirty="0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эксперты по диагностике и анализу потребностей, проектированию и оценке;</a:t>
            </a:r>
          </a:p>
          <a:p>
            <a:pPr marL="457200" indent="-336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Noto Sans Symbols"/>
              <a:buChar char="●"/>
              <a:tabLst>
                <a:tab pos="0" algn="l"/>
              </a:tabLst>
            </a:pPr>
            <a:r>
              <a:rPr lang="ru-RU" sz="1700" b="0" u="none" strike="noStrike" dirty="0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консультанты по профориентации;</a:t>
            </a:r>
          </a:p>
          <a:p>
            <a:pPr marL="457200" indent="-336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Noto Sans Symbols"/>
              <a:buChar char="●"/>
              <a:tabLst>
                <a:tab pos="0" algn="l"/>
              </a:tabLst>
            </a:pPr>
            <a:r>
              <a:rPr lang="ru-RU" sz="1700" b="0" u="none" strike="noStrike" dirty="0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преподаватели и наставники (тьюторы) для  профориентационного обучения и трудоустройства;</a:t>
            </a:r>
          </a:p>
          <a:p>
            <a:pPr marL="457200" indent="-336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Noto Sans Symbols"/>
              <a:buChar char="●"/>
              <a:tabLst>
                <a:tab pos="0" algn="l"/>
              </a:tabLst>
            </a:pPr>
            <a:r>
              <a:rPr lang="ru-RU" sz="1700" b="0" u="none" strike="noStrike" dirty="0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эксперты и свидетели (лица, сотрудничающие с преподавателем).</a:t>
            </a:r>
            <a:endParaRPr lang="it-IT" sz="17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0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tabLst>
                <a:tab pos="0" algn="l"/>
              </a:tabLst>
            </a:pPr>
            <a:endParaRPr lang="it-IT" sz="14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157;p24"/>
          <p:cNvSpPr/>
          <p:nvPr/>
        </p:nvSpPr>
        <p:spPr>
          <a:xfrm>
            <a:off x="0" y="436320"/>
            <a:ext cx="3640320" cy="362880"/>
          </a:xfrm>
          <a:prstGeom prst="rect">
            <a:avLst/>
          </a:prstGeom>
          <a:solidFill>
            <a:srgbClr val="DF017E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7680" tIns="33840" rIns="67680" bIns="33840"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endParaRPr lang="it-IT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Google Shape;158;p24"/>
          <p:cNvSpPr/>
          <p:nvPr/>
        </p:nvSpPr>
        <p:spPr>
          <a:xfrm>
            <a:off x="0" y="370080"/>
            <a:ext cx="2177280" cy="475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7680" tIns="33840" rIns="67680" bIns="33840" anchor="ctr"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it" sz="2700" b="1" u="none" strike="noStrike">
                <a:solidFill>
                  <a:schemeClr val="lt1"/>
                </a:solidFill>
                <a:effectLst/>
                <a:uFillTx/>
                <a:latin typeface="Arial"/>
                <a:ea typeface="Arial"/>
              </a:rPr>
              <a:t> </a:t>
            </a:r>
            <a:endParaRPr lang="it-IT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83" name="Google Shape;159;p24"/>
          <p:cNvCxnSpPr/>
          <p:nvPr/>
        </p:nvCxnSpPr>
        <p:spPr>
          <a:xfrm>
            <a:off x="0" y="4725000"/>
            <a:ext cx="8384040" cy="4680"/>
          </a:xfrm>
          <a:prstGeom prst="straightConnector1">
            <a:avLst/>
          </a:prstGeom>
          <a:ln w="12700">
            <a:solidFill>
              <a:srgbClr val="404140"/>
            </a:solidFill>
            <a:round/>
          </a:ln>
        </p:spPr>
      </p:cxnSp>
      <p:sp>
        <p:nvSpPr>
          <p:cNvPr id="84" name="Google Shape;165;p24"/>
          <p:cNvSpPr/>
          <p:nvPr/>
        </p:nvSpPr>
        <p:spPr>
          <a:xfrm>
            <a:off x="135000" y="436320"/>
            <a:ext cx="3358800" cy="318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7680" tIns="33840" rIns="67680" bIns="33840" anchor="t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700" b="1" u="none" strike="noStrike" dirty="0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Структура аккредитации</a:t>
            </a:r>
            <a:endParaRPr lang="it-IT" sz="17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Google Shape;166;p24"/>
          <p:cNvSpPr/>
          <p:nvPr/>
        </p:nvSpPr>
        <p:spPr>
          <a:xfrm>
            <a:off x="0" y="754560"/>
            <a:ext cx="9009000" cy="3530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7680" tIns="33840" rIns="67680" bIns="33840" anchor="t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700" b="1" u="none" strike="noStrike" dirty="0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Аккредитация в сфере сопровождения карьеры на протяжении всей жизни предусматривает контроль качества следующих процессов:</a:t>
            </a: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it-IT" sz="15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400" b="1" i="1" dirty="0">
                <a:solidFill>
                  <a:schemeClr val="dk1"/>
                </a:solidFill>
                <a:latin typeface="Arial"/>
                <a:ea typeface="Arial"/>
              </a:rPr>
              <a:t>п</a:t>
            </a:r>
            <a:r>
              <a:rPr lang="ru-RU" sz="1400" b="1" i="1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рофориентационное действие (</a:t>
            </a:r>
            <a:r>
              <a:rPr lang="ru-RU" sz="1400" b="1" i="1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guidance</a:t>
            </a:r>
            <a:r>
              <a:rPr lang="ru-RU" sz="1400" b="1" i="1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 </a:t>
            </a:r>
            <a:r>
              <a:rPr lang="ru-RU" sz="1400" b="1" i="1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action</a:t>
            </a:r>
            <a:r>
              <a:rPr lang="ru-RU" sz="1400" b="1" i="1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) - </a:t>
            </a:r>
            <a:r>
              <a:rPr lang="ru-RU" sz="1400" i="1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отдельная услуга или действие, которое организация оказывает пользователю (информационная служба, консультация, курс, собеседование и т.д.)</a:t>
            </a:r>
            <a:r>
              <a:rPr lang="ru-RU" sz="1400" b="1" i="1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;</a:t>
            </a: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it-IT" sz="14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400" b="1" i="1" dirty="0">
                <a:solidFill>
                  <a:schemeClr val="dk1"/>
                </a:solidFill>
                <a:latin typeface="Arial"/>
                <a:ea typeface="Arial"/>
              </a:rPr>
              <a:t>п</a:t>
            </a:r>
            <a:r>
              <a:rPr lang="ru-RU" sz="1400" b="1" i="1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рофориентационный маршрут (</a:t>
            </a:r>
            <a:r>
              <a:rPr lang="ru-RU" sz="1400" b="1" i="1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orientation</a:t>
            </a:r>
            <a:r>
              <a:rPr lang="ru-RU" sz="1400" b="1" i="1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 </a:t>
            </a:r>
            <a:r>
              <a:rPr lang="ru-RU" sz="1400" b="1" i="1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pathway</a:t>
            </a:r>
            <a:r>
              <a:rPr lang="ru-RU" sz="1400" b="1" i="1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) - </a:t>
            </a:r>
            <a:r>
              <a:rPr lang="ru-RU" sz="1400" i="1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деятельность, включающая одно или несколько действий, объединённых в одну или несколько </a:t>
            </a:r>
            <a:r>
              <a:rPr lang="ru-RU" sz="1400" i="1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макрообластей</a:t>
            </a:r>
            <a:r>
              <a:rPr lang="ru-RU" sz="1400" i="1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;</a:t>
            </a:r>
            <a:endParaRPr lang="it-IT" sz="140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it-IT" sz="140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400" b="1" i="1" dirty="0">
                <a:solidFill>
                  <a:schemeClr val="dk1"/>
                </a:solidFill>
                <a:latin typeface="Arial"/>
                <a:ea typeface="Arial"/>
              </a:rPr>
              <a:t>п</a:t>
            </a:r>
            <a:r>
              <a:rPr lang="ru-RU" sz="1400" b="1" i="1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рофориентационный проект (</a:t>
            </a:r>
            <a:r>
              <a:rPr lang="ru-RU" sz="1400" b="1" i="1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guidance</a:t>
            </a:r>
            <a:r>
              <a:rPr lang="ru-RU" sz="1400" b="1" i="1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 </a:t>
            </a:r>
            <a:r>
              <a:rPr lang="ru-RU" sz="1400" b="1" i="1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project</a:t>
            </a:r>
            <a:r>
              <a:rPr lang="ru-RU" sz="1400" b="1" i="1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) -  </a:t>
            </a:r>
            <a:r>
              <a:rPr lang="ru-RU" sz="1400" i="1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деятельность, включающая один или несколько профориентационных маршрутов, реализуемых на аккредитованной площадке.</a:t>
            </a:r>
            <a:endParaRPr lang="it-IT" sz="140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it-IT" sz="14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700" b="1" u="none" strike="noStrike" dirty="0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Аккредитация в сфере сопровождения карьеры на протяжении всей жизни также предусматривает контроль: безопасности аккредитованных объектов; обеспечения конфиденциальности помещений, используемых для профориентационной деятельности; продвижения профориентационных услуг.</a:t>
            </a:r>
            <a:endParaRPr lang="it-IT" sz="14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it-IT" sz="15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it-IT" sz="14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171;p25"/>
          <p:cNvSpPr/>
          <p:nvPr/>
        </p:nvSpPr>
        <p:spPr>
          <a:xfrm>
            <a:off x="0" y="436320"/>
            <a:ext cx="3370320" cy="362880"/>
          </a:xfrm>
          <a:prstGeom prst="rect">
            <a:avLst/>
          </a:prstGeom>
          <a:solidFill>
            <a:srgbClr val="5EAB3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7680" tIns="33840" rIns="67680" bIns="33840" anchor="ctr"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endParaRPr lang="it-IT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Google Shape;172;p25"/>
          <p:cNvSpPr/>
          <p:nvPr/>
        </p:nvSpPr>
        <p:spPr>
          <a:xfrm>
            <a:off x="30960" y="370080"/>
            <a:ext cx="2177280" cy="475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7680" tIns="33840" rIns="67680" bIns="33840" anchor="ctr"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it" sz="2700" b="1" u="none" strike="noStrike">
                <a:solidFill>
                  <a:schemeClr val="lt1"/>
                </a:solidFill>
                <a:effectLst/>
                <a:uFillTx/>
                <a:latin typeface="Arial"/>
                <a:ea typeface="Arial"/>
              </a:rPr>
              <a:t> </a:t>
            </a:r>
            <a:endParaRPr lang="it-IT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88" name="Google Shape;173;p25"/>
          <p:cNvCxnSpPr/>
          <p:nvPr/>
        </p:nvCxnSpPr>
        <p:spPr>
          <a:xfrm>
            <a:off x="0" y="4725000"/>
            <a:ext cx="8384040" cy="4680"/>
          </a:xfrm>
          <a:prstGeom prst="straightConnector1">
            <a:avLst/>
          </a:prstGeom>
          <a:ln w="12700">
            <a:solidFill>
              <a:srgbClr val="404140"/>
            </a:solidFill>
            <a:round/>
          </a:ln>
        </p:spPr>
      </p:cxnSp>
      <p:sp>
        <p:nvSpPr>
          <p:cNvPr id="89" name="Google Shape;179;p25"/>
          <p:cNvSpPr/>
          <p:nvPr/>
        </p:nvSpPr>
        <p:spPr>
          <a:xfrm>
            <a:off x="37800" y="436320"/>
            <a:ext cx="4278600" cy="318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7680" tIns="33840" rIns="67680" bIns="33840" anchor="t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800" b="1" u="none" strike="noStrike" dirty="0">
                <a:solidFill>
                  <a:srgbClr val="812C32"/>
                </a:solidFill>
                <a:effectLst/>
                <a:uFillTx/>
                <a:latin typeface="Arial"/>
                <a:ea typeface="Arial"/>
              </a:rPr>
              <a:t>Контроль в аккредитации</a:t>
            </a:r>
            <a:endParaRPr lang="it-IT" sz="1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Google Shape;180;p25"/>
          <p:cNvSpPr/>
          <p:nvPr/>
        </p:nvSpPr>
        <p:spPr>
          <a:xfrm>
            <a:off x="134640" y="1057680"/>
            <a:ext cx="8884080" cy="3023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7680" tIns="33840" rIns="67680" bIns="33840" anchor="t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7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Контроль за соблюдением требований к качеству системы аккредитации:</a:t>
            </a: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it-IT" sz="14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500" b="0" u="none" strike="noStrike" dirty="0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Проверки проводятся в полном объёме </a:t>
            </a:r>
            <a:r>
              <a:rPr lang="ru-RU" sz="1500" dirty="0">
                <a:solidFill>
                  <a:srgbClr val="000000"/>
                </a:solidFill>
                <a:latin typeface="Arial"/>
                <a:ea typeface="Arial"/>
              </a:rPr>
              <a:t>во </a:t>
            </a:r>
            <a:r>
              <a:rPr lang="ru-RU" sz="1500">
                <a:solidFill>
                  <a:srgbClr val="000000"/>
                </a:solidFill>
                <a:latin typeface="Arial"/>
                <a:ea typeface="Arial"/>
              </a:rPr>
              <a:t>всех учреждениях</a:t>
            </a:r>
            <a:r>
              <a:rPr lang="ru-RU" sz="15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 </a:t>
            </a:r>
            <a:r>
              <a:rPr lang="ru-RU" sz="1500" b="0" u="none" strike="noStrike" dirty="0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независимыми экспертами, назначенными и прошедшими подготовку регионом Пьемонт, либо региональными должностными лицами, которые проверяют соблюдение требований с использованием операционных руководств в качестве инструмента контроля.</a:t>
            </a: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it-IT" sz="14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500" b="0" u="none" strike="noStrike" dirty="0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Контроль также частично осуществляется органами региона Пьемонт в отношении отдельных документальных аспектов, связанных с финансово-экономическим состоянием.</a:t>
            </a: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it-IT" sz="14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500" b="0" u="none" strike="noStrike" dirty="0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Инспекционные отчёты, оформленные в виде заключений, подготовленных экспертами, рассматриваются регионом Пьемонт, который также отвечает за ведение и обновление публичного реестра аккредитованных объектов.</a:t>
            </a:r>
            <a:endParaRPr lang="it-IT" sz="15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bf4adf3-0360-4285-b414-8a1933b4cf43" xsi:nil="true"/>
    <lcf76f155ced4ddcb4097134ff3c332f xmlns="f3ae32bb-a161-4da2-a912-3fd4ef5c7b4c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D2F5C2D7F38543A7DECC0B91FBF8EC" ma:contentTypeVersion="19" ma:contentTypeDescription="Create a new document." ma:contentTypeScope="" ma:versionID="61d37e4aa1960fcbd4a976e882cb1bfa">
  <xsd:schema xmlns:xsd="http://www.w3.org/2001/XMLSchema" xmlns:xs="http://www.w3.org/2001/XMLSchema" xmlns:p="http://schemas.microsoft.com/office/2006/metadata/properties" xmlns:ns2="f3ae32bb-a161-4da2-a912-3fd4ef5c7b4c" xmlns:ns3="5bf4adf3-0360-4285-b414-8a1933b4cf43" targetNamespace="http://schemas.microsoft.com/office/2006/metadata/properties" ma:root="true" ma:fieldsID="b6b0a3ba9366afb2b3b3a0d426399ddb" ns2:_="" ns3:_="">
    <xsd:import namespace="f3ae32bb-a161-4da2-a912-3fd4ef5c7b4c"/>
    <xsd:import namespace="5bf4adf3-0360-4285-b414-8a1933b4cf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ae32bb-a161-4da2-a912-3fd4ef5c7b4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10ffe1f-c839-4a66-9ae8-9a2945e4919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f4adf3-0360-4285-b414-8a1933b4cf43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f89058e7-3c1f-447e-868b-29c765caa27c}" ma:internalName="TaxCatchAll" ma:showField="CatchAllData" ma:web="5bf4adf3-0360-4285-b414-8a1933b4cf4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1E1EF4F-CFFC-4B37-8483-7CC952B1989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7BBF893-8DB0-4E60-A32F-3A46940C93C1}">
  <ds:schemaRefs>
    <ds:schemaRef ds:uri="http://schemas.microsoft.com/office/2006/metadata/properties"/>
    <ds:schemaRef ds:uri="http://schemas.microsoft.com/office/infopath/2007/PartnerControls"/>
    <ds:schemaRef ds:uri="5bf4adf3-0360-4285-b414-8a1933b4cf43"/>
    <ds:schemaRef ds:uri="f3ae32bb-a161-4da2-a912-3fd4ef5c7b4c"/>
  </ds:schemaRefs>
</ds:datastoreItem>
</file>

<file path=customXml/itemProps3.xml><?xml version="1.0" encoding="utf-8"?>
<ds:datastoreItem xmlns:ds="http://schemas.openxmlformats.org/officeDocument/2006/customXml" ds:itemID="{732F33C0-26D6-4E33-BFA9-A32E91D0A7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3ae32bb-a161-4da2-a912-3fd4ef5c7b4c"/>
    <ds:schemaRef ds:uri="5bf4adf3-0360-4285-b414-8a1933b4cf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955</Words>
  <Application>Microsoft Office PowerPoint</Application>
  <PresentationFormat>On-screen Show (16:9)</PresentationFormat>
  <Paragraphs>136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15</vt:i4>
      </vt:variant>
    </vt:vector>
  </HeadingPairs>
  <TitlesOfParts>
    <vt:vector size="26" baseType="lpstr">
      <vt:lpstr>Arial</vt:lpstr>
      <vt:lpstr>Calibri</vt:lpstr>
      <vt:lpstr>Georgia</vt:lpstr>
      <vt:lpstr>Google Sans</vt:lpstr>
      <vt:lpstr>Inapp</vt:lpstr>
      <vt:lpstr>Noto Sans Symbols</vt:lpstr>
      <vt:lpstr>Symbol</vt:lpstr>
      <vt:lpstr>Wingdings</vt:lpstr>
      <vt:lpstr>Tema di Office</vt:lpstr>
      <vt:lpstr>Tema di Office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Nadezda Solodjankina (ETF)</dc:creator>
  <dc:description/>
  <cp:lastModifiedBy>Nadezda Solodjankina (ETF)</cp:lastModifiedBy>
  <cp:revision>43</cp:revision>
  <dcterms:modified xsi:type="dcterms:W3CDTF">2026-04-10T10:03:35Z</dcterms:modified>
  <dc:language>it-IT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0x010100C9D2F5C2D7F38543A7DECC0B91FBF8EC</vt:lpwstr>
  </property>
  <property fmtid="{D5CDD505-2E9C-101B-9397-08002B2CF9AE}" pid="3" name="MediaServiceImageTags">
    <vt:lpwstr/>
  </property>
</Properties>
</file>