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6" r:id="rId15"/>
    <p:sldId id="287" r:id="rId16"/>
    <p:sldId id="288" r:id="rId17"/>
    <p:sldId id="272" r:id="rId18"/>
    <p:sldId id="289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8288000" cy="10287000"/>
  <p:notesSz cx="6858000" cy="9144000"/>
  <p:embeddedFontLst>
    <p:embeddedFont>
      <p:font typeface="Helvetica World" panose="020B0604020202020204" charset="-128"/>
      <p:regular r:id="rId33"/>
    </p:embeddedFont>
    <p:embeddedFont>
      <p:font typeface="Abril Fatface" panose="02000503000000020003" pitchFamily="2" charset="0"/>
      <p:regular r:id="rId34"/>
    </p:embeddedFont>
    <p:embeddedFont>
      <p:font typeface="Aileron" panose="020B0604020202020204" charset="0"/>
      <p:regular r:id="rId35"/>
    </p:embeddedFont>
    <p:embeddedFont>
      <p:font typeface="Aloja" panose="020B0604020202020204" charset="0"/>
      <p:regular r:id="rId36"/>
    </p:embeddedFont>
    <p:embeddedFont>
      <p:font typeface="Amsterdam Two" panose="020B0604020202020204" charset="0"/>
      <p:regular r:id="rId37"/>
    </p:embeddedFont>
    <p:embeddedFont>
      <p:font typeface="Aptos Bold" panose="020B0004020202020204" charset="0"/>
      <p:regular r:id="rId38"/>
      <p:bold r:id="rId39"/>
    </p:embeddedFont>
    <p:embeddedFont>
      <p:font typeface="Arial MT Pro" panose="020B0604020202020204" charset="0"/>
      <p:regular r:id="rId40"/>
    </p:embeddedFont>
    <p:embeddedFont>
      <p:font typeface="Canva Sans 1" panose="020B0604020202020204" charset="0"/>
      <p:regular r:id="rId41"/>
    </p:embeddedFont>
    <p:embeddedFont>
      <p:font typeface="Canva Sans 2" panose="020B0604020202020204" charset="0"/>
      <p:regular r:id="rId42"/>
    </p:embeddedFont>
    <p:embeddedFont>
      <p:font typeface="Clear Sans Bold" panose="020B0604020202020204" charset="0"/>
      <p:regular r:id="rId43"/>
    </p:embeddedFont>
    <p:embeddedFont>
      <p:font typeface="DM Sans" pitchFamily="2" charset="0"/>
      <p:regular r:id="rId44"/>
      <p:bold r:id="rId45"/>
      <p:italic r:id="rId46"/>
      <p:boldItalic r:id="rId47"/>
    </p:embeddedFont>
    <p:embeddedFont>
      <p:font typeface="Garet ExtraBold" panose="020B0604020202020204" charset="0"/>
      <p:regular r:id="rId48"/>
    </p:embeddedFont>
    <p:embeddedFont>
      <p:font typeface="Hammersmith One" panose="02010703030501060504" pitchFamily="2" charset="0"/>
      <p:regular r:id="rId49"/>
    </p:embeddedFont>
    <p:embeddedFont>
      <p:font typeface="Impact" panose="020B0806030902050204" pitchFamily="34" charset="0"/>
      <p:regular r:id="rId50"/>
    </p:embeddedFont>
    <p:embeddedFont>
      <p:font typeface="Inter" panose="020B0604020202020204" charset="0"/>
      <p:regular r:id="rId51"/>
    </p:embeddedFont>
    <p:embeddedFont>
      <p:font typeface="Josefin Sans" pitchFamily="2" charset="0"/>
      <p:regular r:id="rId52"/>
      <p:bold r:id="rId53"/>
    </p:embeddedFont>
    <p:embeddedFont>
      <p:font typeface="League Spartan" panose="020B0604020202020204" charset="0"/>
      <p:regular r:id="rId54"/>
    </p:embeddedFont>
    <p:embeddedFont>
      <p:font typeface="Now" panose="020B0604020202020204" charset="0"/>
      <p:regular r:id="rId55"/>
    </p:embeddedFont>
    <p:embeddedFont>
      <p:font typeface="Now Bold" panose="020B0604020202020204" charset="0"/>
      <p:regular r:id="rId56"/>
    </p:embeddedFont>
    <p:embeddedFont>
      <p:font typeface="Open Sans" panose="020B0606030504020204" pitchFamily="34" charset="0"/>
      <p:regular r:id="rId57"/>
      <p:bold r:id="rId58"/>
      <p:italic r:id="rId59"/>
      <p:boldItalic r:id="rId60"/>
    </p:embeddedFont>
    <p:embeddedFont>
      <p:font typeface="Open Sans Bold" panose="020B0806030504020204" charset="0"/>
      <p:regular r:id="rId61"/>
    </p:embeddedFont>
    <p:embeddedFont>
      <p:font typeface="Open Sans Light" panose="020B0306030504020204" pitchFamily="34" charset="0"/>
      <p:regular r:id="rId62"/>
      <p:italic r:id="rId63"/>
    </p:embeddedFont>
    <p:embeddedFont>
      <p:font typeface="Open Sauce SemiBold" panose="020B0604020202020204" charset="0"/>
      <p:regular r:id="rId64"/>
    </p:embeddedFont>
    <p:embeddedFont>
      <p:font typeface="Red Hat Display" panose="020B0604020202020204" charset="0"/>
      <p:regular r:id="rId65"/>
    </p:embeddedFont>
    <p:embeddedFont>
      <p:font typeface="Roboto Condensed" panose="02000000000000000000" pitchFamily="2" charset="0"/>
      <p:regular r:id="rId66"/>
      <p:bold r:id="rId67"/>
      <p:italic r:id="rId68"/>
      <p:boldItalic r:id="rId69"/>
    </p:embeddedFont>
    <p:embeddedFont>
      <p:font typeface="Rosario" panose="020B0604020202020204" charset="0"/>
      <p:regular r:id="rId70"/>
    </p:embeddedFont>
    <p:embeddedFont>
      <p:font typeface="Ruda Black" panose="020B0604020202020204" charset="0"/>
      <p:regular r:id="rId71"/>
    </p:embeddedFont>
    <p:embeddedFont>
      <p:font typeface="Satisfy" panose="020B0604020202020204" charset="0"/>
      <p:regular r:id="rId72"/>
    </p:embeddedFont>
    <p:embeddedFont>
      <p:font typeface="Source Sans Pro" panose="020B0503030403020204" pitchFamily="34" charset="0"/>
      <p:regular r:id="rId73"/>
      <p:bold r:id="rId74"/>
      <p:italic r:id="rId75"/>
      <p:boldItalic r:id="rId76"/>
    </p:embeddedFont>
    <p:embeddedFont>
      <p:font typeface="Telegraf" panose="020B0604020202020204" charset="0"/>
      <p:regular r:id="rId77"/>
    </p:embeddedFont>
  </p:embeddedFontLst>
  <p:custDataLst>
    <p:tags r:id="rId7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37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63" Type="http://schemas.openxmlformats.org/officeDocument/2006/relationships/font" Target="fonts/font31.fntdata"/><Relationship Id="rId68" Type="http://schemas.openxmlformats.org/officeDocument/2006/relationships/font" Target="fonts/font36.fntdata"/><Relationship Id="rId84" Type="http://schemas.openxmlformats.org/officeDocument/2006/relationships/customXml" Target="../customXml/item2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74" Type="http://schemas.openxmlformats.org/officeDocument/2006/relationships/font" Target="fonts/font42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font" Target="fonts/font32.fntdata"/><Relationship Id="rId69" Type="http://schemas.openxmlformats.org/officeDocument/2006/relationships/font" Target="fonts/font37.fntdata"/><Relationship Id="rId77" Type="http://schemas.openxmlformats.org/officeDocument/2006/relationships/font" Target="fonts/font45.fntdata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72" Type="http://schemas.openxmlformats.org/officeDocument/2006/relationships/font" Target="fonts/font40.fntdata"/><Relationship Id="rId80" Type="http://schemas.openxmlformats.org/officeDocument/2006/relationships/viewProps" Target="viewProps.xml"/><Relationship Id="rId85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67" Type="http://schemas.openxmlformats.org/officeDocument/2006/relationships/font" Target="fonts/font35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font" Target="fonts/font30.fntdata"/><Relationship Id="rId70" Type="http://schemas.openxmlformats.org/officeDocument/2006/relationships/font" Target="fonts/font38.fntdata"/><Relationship Id="rId75" Type="http://schemas.openxmlformats.org/officeDocument/2006/relationships/font" Target="fonts/font43.fntdata"/><Relationship Id="rId83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font" Target="fonts/font33.fntdata"/><Relationship Id="rId73" Type="http://schemas.openxmlformats.org/officeDocument/2006/relationships/font" Target="fonts/font41.fntdata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86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7.fntdata"/><Relationship Id="rId34" Type="http://schemas.openxmlformats.org/officeDocument/2006/relationships/font" Target="fonts/font2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6" Type="http://schemas.openxmlformats.org/officeDocument/2006/relationships/font" Target="fonts/font44.fntdata"/><Relationship Id="rId7" Type="http://schemas.openxmlformats.org/officeDocument/2006/relationships/slide" Target="slides/slide6.xml"/><Relationship Id="rId71" Type="http://schemas.openxmlformats.org/officeDocument/2006/relationships/font" Target="fonts/font3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66" Type="http://schemas.openxmlformats.org/officeDocument/2006/relationships/font" Target="fonts/font34.fntdata"/><Relationship Id="rId61" Type="http://schemas.openxmlformats.org/officeDocument/2006/relationships/font" Target="fonts/font29.fntdata"/><Relationship Id="rId8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13.02.2026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rtl="0"/>
            <a:r>
              <a:rPr lang="ru" sz="1200" b="0" i="0" u="none" strike="noStrike">
                <a:latin typeface="Calibri"/>
              </a:rPr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rtl="0"/>
            <a:r>
              <a:rPr lang="ru" sz="1200" b="0" i="0" u="none" strike="noStrike">
                <a:latin typeface="Calibri"/>
              </a:rPr>
              <a:t>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hyperlink" Target="https://www.youtube.com/watch?v=VBpFyzr40Cg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iorlearning.ie/resources-tools/rpl-toolkit-resource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iorlearning.ie/resources-tools/pilot-framework-rpl-higher-education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person holding a table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100073" y="523844"/>
            <a:ext cx="1409700" cy="994398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8190"/>
              </a:lnSpc>
            </a:pPr>
            <a:r>
              <a:rPr lang="en-US" sz="5400" dirty="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PPL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95615" y="573883"/>
            <a:ext cx="1647825" cy="82503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just">
              <a:lnSpc>
                <a:spcPts val="2341"/>
              </a:lnSpc>
            </a:pPr>
            <a:r>
              <a:rPr lang="en-US" sz="1600" dirty="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Recognition of</a:t>
            </a:r>
          </a:p>
          <a:p>
            <a:pPr algn="just">
              <a:lnSpc>
                <a:spcPts val="2341"/>
              </a:lnSpc>
            </a:pPr>
            <a:r>
              <a:rPr lang="en-US" sz="1600" dirty="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Prior Learning</a:t>
            </a:r>
          </a:p>
          <a:p>
            <a:pPr algn="just">
              <a:lnSpc>
                <a:spcPts val="1917"/>
              </a:lnSpc>
            </a:pPr>
            <a:r>
              <a:rPr lang="en-US" sz="1200" spc="33" dirty="0">
                <a:solidFill>
                  <a:srgbClr val="E8F4F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Your Learning Counts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5848" y="2471236"/>
            <a:ext cx="6651751" cy="245002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8003"/>
              </a:lnSpc>
            </a:pPr>
            <a:r>
              <a:rPr lang="ru" sz="5300" b="0" i="0" u="none" strike="noStrike" dirty="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Проект "ППО в высшем</a:t>
            </a:r>
            <a:r>
              <a:rPr lang="en-US" sz="5300" b="0" i="0" u="none" strike="noStrike" dirty="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 </a:t>
            </a:r>
            <a:r>
              <a:rPr lang="ru" sz="5300" b="0" i="0" u="none" strike="noStrike" dirty="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образовании"</a:t>
            </a:r>
          </a:p>
          <a:p>
            <a:pPr algn="l" rtl="0">
              <a:lnSpc>
                <a:spcPts val="3354"/>
              </a:lnSpc>
            </a:pPr>
            <a:r>
              <a:rPr lang="ru" sz="2200" b="0" i="0" u="none" strike="noStrike" dirty="0">
                <a:solidFill>
                  <a:srgbClr val="E8D430"/>
                </a:solidFill>
                <a:latin typeface="Canva Sans 1"/>
                <a:ea typeface="Canva Sans 1"/>
                <a:cs typeface="Canva Sans 1"/>
                <a:sym typeface="Canva Sans 1"/>
              </a:rPr>
              <a:t>Обзор, достижения и последующие шаги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0971" y="5976937"/>
            <a:ext cx="3619477" cy="37147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2940"/>
              </a:lnSpc>
            </a:pPr>
            <a:r>
              <a:rPr lang="ru" sz="2100" b="0" i="0" u="none" strike="noStrike" dirty="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Команда управления проектом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7785" y="6674009"/>
            <a:ext cx="1786029" cy="167453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1574"/>
              </a:lnSpc>
            </a:pPr>
            <a:r>
              <a:rPr lang="ru" sz="1600" b="0" i="0" u="none" strike="noStrike" dirty="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Д-р Сиара Стонтон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1267" y="6915217"/>
            <a:ext cx="4568615" cy="25184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2204"/>
              </a:lnSpc>
            </a:pPr>
            <a:r>
              <a:rPr lang="ru" sz="1600" b="0" i="0" u="none" strike="noStrike" dirty="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Директор проекта "ППО в высшем образовании"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5799" y="7353300"/>
            <a:ext cx="4676799" cy="77803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1813"/>
              </a:lnSpc>
            </a:pPr>
            <a:r>
              <a:rPr lang="ru" sz="1600" b="0" i="0" u="none" strike="noStrike" dirty="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Д-р Клэр Уолш,</a:t>
            </a:r>
          </a:p>
          <a:p>
            <a:pPr algn="l" rtl="0">
              <a:lnSpc>
                <a:spcPts val="1712"/>
              </a:lnSpc>
            </a:pPr>
            <a:r>
              <a:rPr lang="ru" sz="1400" b="0" i="0" u="none" strike="noStrike" dirty="0">
                <a:solidFill>
                  <a:srgbClr val="E8F4F6"/>
                </a:solidFill>
                <a:latin typeface="Inter"/>
                <a:ea typeface="Inter"/>
                <a:cs typeface="Inter"/>
                <a:sym typeface="Inter"/>
              </a:rPr>
              <a:t>Руководитель отдела повышения квалификации персонала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0970" y="8191500"/>
            <a:ext cx="1481229" cy="2419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1889"/>
              </a:lnSpc>
            </a:pPr>
            <a:r>
              <a:rPr lang="ru" sz="1600" b="0" i="0" u="none" strike="noStrike" dirty="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Мария Кейси,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7785" y="8420100"/>
            <a:ext cx="4676800" cy="32351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2100"/>
              </a:lnSpc>
            </a:pPr>
            <a:r>
              <a:rPr lang="ru" sz="1600" b="0" i="0" u="none" strike="noStrike" dirty="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Ведущий специалист по коммуникациям и вовлечению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7785" y="9135454"/>
            <a:ext cx="1428750" cy="29048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1889"/>
              </a:lnSpc>
            </a:pPr>
            <a:r>
              <a:rPr lang="ru" sz="1600" b="0" i="0" u="none" strike="noStrike" dirty="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Орла Келли,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7785" y="9389602"/>
            <a:ext cx="3381311" cy="28336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1995"/>
              </a:lnSpc>
            </a:pPr>
            <a:r>
              <a:rPr lang="ru" sz="1600" b="0" i="0" u="none" strike="noStrike" dirty="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Уполномоченный представитель проекта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91758" y="9069001"/>
            <a:ext cx="1428750" cy="94535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7743"/>
              </a:lnSpc>
            </a:pPr>
            <a:r>
              <a:rPr lang="ru" sz="5500" b="0" i="0" u="none" strike="noStrike" spc="973">
                <a:solidFill>
                  <a:srgbClr val="E8F4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+CI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53325" y="9224962"/>
            <a:ext cx="600075" cy="52637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1365"/>
              </a:lnSpc>
            </a:pPr>
            <a:r>
              <a:rPr lang="en-US" sz="800" dirty="0">
                <a:solidFill>
                  <a:srgbClr val="E8F4F6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Human</a:t>
            </a:r>
          </a:p>
          <a:p>
            <a:pPr>
              <a:lnSpc>
                <a:spcPts val="1495"/>
              </a:lnSpc>
            </a:pPr>
            <a:r>
              <a:rPr lang="en-US" sz="900" dirty="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Capital</a:t>
            </a:r>
          </a:p>
          <a:p>
            <a:pPr>
              <a:lnSpc>
                <a:spcPts val="1495"/>
              </a:lnSpc>
            </a:pPr>
            <a:r>
              <a:rPr lang="en-US" sz="900" dirty="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Initiative</a:t>
            </a:r>
          </a:p>
        </p:txBody>
      </p:sp>
      <p:sp>
        <p:nvSpPr>
          <p:cNvPr id="17" name="TextBox 17"/>
          <p:cNvSpPr txBox="1"/>
          <p:nvPr/>
        </p:nvSpPr>
        <p:spPr>
          <a:xfrm rot="-5400000">
            <a:off x="9206866" y="9300210"/>
            <a:ext cx="485775" cy="43053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3569"/>
              </a:lnSpc>
            </a:pPr>
            <a:r>
              <a:rPr lang="ru" sz="2500" b="0" i="0" u="none" strike="noStrike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iua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91700" y="9144000"/>
            <a:ext cx="571500" cy="28194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2310"/>
              </a:lnSpc>
            </a:pPr>
            <a:r>
              <a:rPr lang="en-US" sz="1600" dirty="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IRISH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801225" y="9505950"/>
            <a:ext cx="1562100" cy="42127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1969"/>
              </a:lnSpc>
            </a:pPr>
            <a:r>
              <a:rPr lang="en-US" dirty="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UNIVERSITIES</a:t>
            </a:r>
          </a:p>
          <a:p>
            <a:pPr>
              <a:lnSpc>
                <a:spcPts val="1480"/>
              </a:lnSpc>
            </a:pPr>
            <a:r>
              <a:rPr lang="en-US" sz="1353" spc="104" dirty="0">
                <a:solidFill>
                  <a:srgbClr val="E8F4F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ASSOCIATION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954000" y="9008190"/>
            <a:ext cx="871537" cy="78350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1502"/>
              </a:lnSpc>
            </a:pPr>
            <a:r>
              <a:rPr lang="en-US" sz="1200" b="1" dirty="0">
                <a:solidFill>
                  <a:srgbClr val="191A1C"/>
                </a:solidFill>
                <a:latin typeface="Canva Sans 1"/>
                <a:ea typeface="Canva Sans 1"/>
                <a:cs typeface="Canva Sans 1"/>
                <a:sym typeface="Canva Sans 1"/>
              </a:rPr>
              <a:t>TUA</a:t>
            </a:r>
          </a:p>
          <a:p>
            <a:pPr algn="ctr">
              <a:lnSpc>
                <a:spcPts val="1271"/>
              </a:lnSpc>
            </a:pPr>
            <a:r>
              <a:rPr lang="en-US" sz="1000" dirty="0">
                <a:solidFill>
                  <a:srgbClr val="6B676B"/>
                </a:solidFill>
                <a:latin typeface="Inter"/>
                <a:ea typeface="Inter"/>
                <a:cs typeface="Inter"/>
                <a:sym typeface="Inter"/>
              </a:rPr>
              <a:t>Technological</a:t>
            </a:r>
          </a:p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6B676B"/>
                </a:solidFill>
                <a:latin typeface="Canva Sans 1"/>
                <a:ea typeface="Canva Sans 1"/>
                <a:cs typeface="Canva Sans 1"/>
                <a:sym typeface="Canva Sans 1"/>
              </a:rPr>
              <a:t>Universities</a:t>
            </a:r>
          </a:p>
          <a:p>
            <a:pPr algn="ctr">
              <a:lnSpc>
                <a:spcPts val="1040"/>
              </a:lnSpc>
            </a:pPr>
            <a:r>
              <a:rPr lang="en-US" sz="800" dirty="0">
                <a:solidFill>
                  <a:srgbClr val="6B676B"/>
                </a:solidFill>
                <a:latin typeface="Canva Sans 1"/>
                <a:ea typeface="Canva Sans 1"/>
                <a:cs typeface="Canva Sans 1"/>
                <a:sym typeface="Canva Sans 1"/>
              </a:rPr>
              <a:t>Association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825662" y="9734550"/>
            <a:ext cx="2124075" cy="38100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3149"/>
              </a:lnSpc>
            </a:pPr>
            <a:r>
              <a:rPr lang="ru" sz="2200" b="0" i="0" u="none" strike="noStrike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priorlearning.ie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person sitting on a chair looking at a table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820400" y="2193517"/>
            <a:ext cx="6248400" cy="2797583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11278"/>
              </a:lnSpc>
            </a:pPr>
            <a:r>
              <a:rPr lang="ru" sz="8000" b="0" i="0" u="none" strike="noStrike" spc="966" dirty="0">
                <a:solidFill>
                  <a:srgbClr val="FDFEF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Данные об </a:t>
            </a:r>
            <a:r>
              <a:rPr lang="ru" sz="8000" spc="599" dirty="0">
                <a:solidFill>
                  <a:srgbClr val="FDFEF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учащихся</a:t>
            </a:r>
            <a:r>
              <a:rPr lang="ru" sz="8000" b="0" i="0" u="none" strike="noStrike" spc="966" dirty="0">
                <a:solidFill>
                  <a:srgbClr val="FDFEF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201400" y="4838700"/>
            <a:ext cx="5703570" cy="150973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12336"/>
              </a:lnSpc>
            </a:pPr>
            <a:endParaRPr lang="ru" sz="8800" b="0" i="0" u="none" strike="noStrike" spc="599" dirty="0">
              <a:solidFill>
                <a:srgbClr val="FDFEFE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screenshot of a blue screen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987267" y="1000105"/>
            <a:ext cx="11423356" cy="96963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7980"/>
              </a:lnSpc>
            </a:pPr>
            <a:r>
              <a:rPr lang="ru" sz="5700" b="0" i="0" u="none" strike="noStrike" dirty="0">
                <a:solidFill>
                  <a:srgbClr val="FBFCFC"/>
                </a:solidFill>
                <a:latin typeface="Now Bold"/>
                <a:ea typeface="Now Bold"/>
                <a:cs typeface="Now Bold"/>
                <a:sym typeface="Now Bold"/>
              </a:rPr>
              <a:t>Использование ППО по назначению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87266" y="2095270"/>
            <a:ext cx="3470933" cy="621411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5123"/>
              </a:lnSpc>
            </a:pPr>
            <a:r>
              <a:rPr lang="ru" sz="3600" b="0" i="0" u="none" strike="noStrike" dirty="0">
                <a:solidFill>
                  <a:srgbClr val="E6EBEC"/>
                </a:solidFill>
                <a:latin typeface="Canva Sans 1"/>
                <a:ea typeface="Canva Sans 1"/>
                <a:cs typeface="Canva Sans 1"/>
                <a:sym typeface="Canva Sans 1"/>
              </a:rPr>
              <a:t>2021-2024 гг.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65382" y="3998595"/>
            <a:ext cx="1892617" cy="46329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3863"/>
              </a:lnSpc>
            </a:pPr>
            <a:r>
              <a:rPr lang="ru" sz="2700" b="0" i="0" u="none" strike="noStrike" dirty="0">
                <a:solidFill>
                  <a:srgbClr val="422E56"/>
                </a:solidFill>
                <a:latin typeface="Canva Sans 1"/>
                <a:ea typeface="Canva Sans 1"/>
                <a:cs typeface="Canva Sans 1"/>
                <a:sym typeface="Canva Sans 1"/>
              </a:rPr>
              <a:t>Поступление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55139" y="3794787"/>
            <a:ext cx="2038350" cy="87091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3527"/>
              </a:lnSpc>
            </a:pPr>
            <a:r>
              <a:rPr lang="ru" sz="2400" b="0" i="0" u="none" strike="noStrike" dirty="0">
                <a:solidFill>
                  <a:srgbClr val="422E56"/>
                </a:solidFill>
                <a:latin typeface="Canva Sans 1"/>
                <a:ea typeface="Canva Sans 1"/>
                <a:cs typeface="Canva Sans 1"/>
                <a:sym typeface="Canva Sans 1"/>
              </a:rPr>
              <a:t>Баллы/</a:t>
            </a:r>
          </a:p>
          <a:p>
            <a:pPr algn="ctr" rtl="0">
              <a:lnSpc>
                <a:spcPts val="3527"/>
              </a:lnSpc>
            </a:pPr>
            <a:r>
              <a:rPr lang="ru" sz="2400" b="0" i="0" u="none" strike="noStrike" dirty="0">
                <a:solidFill>
                  <a:srgbClr val="422E56"/>
                </a:solidFill>
                <a:latin typeface="Canva Sans 1"/>
                <a:ea typeface="Canva Sans 1"/>
                <a:cs typeface="Canva Sans 1"/>
                <a:sym typeface="Canva Sans 1"/>
              </a:rPr>
              <a:t>Освобождения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536665" y="3794787"/>
            <a:ext cx="1918335" cy="380238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3108"/>
              </a:lnSpc>
            </a:pPr>
            <a:r>
              <a:rPr lang="ru" sz="2200" b="0" i="0" u="none" strike="noStrike" dirty="0">
                <a:solidFill>
                  <a:srgbClr val="422E56"/>
                </a:solidFill>
                <a:latin typeface="Canva Sans 1"/>
                <a:ea typeface="Canva Sans 1"/>
                <a:cs typeface="Canva Sans 1"/>
                <a:sym typeface="Canva Sans 1"/>
              </a:rPr>
              <a:t>Ускоренная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626600" y="3850004"/>
            <a:ext cx="1918335" cy="11753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3191"/>
              </a:lnSpc>
            </a:pPr>
            <a:r>
              <a:rPr lang="ru" sz="2200" dirty="0">
                <a:solidFill>
                  <a:srgbClr val="422E56"/>
                </a:solidFill>
                <a:latin typeface="Canva Sans 1"/>
                <a:ea typeface="Canva Sans 1"/>
                <a:cs typeface="Canva Sans 1"/>
                <a:sym typeface="Canva Sans 1"/>
              </a:rPr>
              <a:t>Присуждение п</a:t>
            </a:r>
            <a:r>
              <a:rPr lang="ru" sz="2200" b="0" i="0" u="none" strike="noStrike" dirty="0">
                <a:solidFill>
                  <a:srgbClr val="422E56"/>
                </a:solidFill>
                <a:latin typeface="Canva Sans 1"/>
                <a:ea typeface="Canva Sans 1"/>
                <a:cs typeface="Canva Sans 1"/>
                <a:sym typeface="Canva Sans 1"/>
              </a:rPr>
              <a:t>олной степени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753688" y="4209360"/>
            <a:ext cx="1495424" cy="37687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3359"/>
              </a:lnSpc>
            </a:pPr>
            <a:r>
              <a:rPr lang="ru" sz="2400" b="0" i="0" u="none" strike="noStrike" dirty="0">
                <a:solidFill>
                  <a:srgbClr val="422E56"/>
                </a:solidFill>
                <a:latin typeface="Canva Sans 1"/>
                <a:ea typeface="Canva Sans 1"/>
                <a:cs typeface="Canva Sans 1"/>
                <a:sym typeface="Canva Sans 1"/>
              </a:rPr>
              <a:t>программа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34972" y="7527230"/>
            <a:ext cx="2178286" cy="92758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7673"/>
              </a:lnSpc>
            </a:pPr>
            <a:r>
              <a:rPr lang="ru" sz="5400" b="0" i="0" u="none" strike="noStrike" spc="356" dirty="0">
                <a:solidFill>
                  <a:srgbClr val="FBFCFC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4 379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55139" y="7534161"/>
            <a:ext cx="2178285" cy="94486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7770"/>
              </a:lnSpc>
            </a:pPr>
            <a:r>
              <a:rPr lang="ru" sz="5500" b="0" i="0" u="none" strike="noStrike" spc="310" dirty="0">
                <a:solidFill>
                  <a:srgbClr val="FBFCFC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4 287</a:t>
            </a:r>
          </a:p>
        </p:txBody>
      </p:sp>
      <p:sp>
        <p:nvSpPr>
          <p:cNvPr id="13" name="TextBox 13"/>
          <p:cNvSpPr txBox="1"/>
          <p:nvPr/>
        </p:nvSpPr>
        <p:spPr>
          <a:xfrm rot="5400000">
            <a:off x="14676513" y="5336288"/>
            <a:ext cx="1943100" cy="179374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14532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11224422" y="7626354"/>
            <a:ext cx="2419350" cy="77064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6348"/>
              </a:lnSpc>
            </a:pPr>
            <a:r>
              <a:rPr lang="ru" sz="5500" b="0" i="0" u="none" strike="noStrike" dirty="0">
                <a:solidFill>
                  <a:srgbClr val="FBFCFC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1 906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C165F3-B8A8-547E-67DA-E88FA59534DF}"/>
              </a:ext>
            </a:extLst>
          </p:cNvPr>
          <p:cNvSpPr txBox="1"/>
          <p:nvPr/>
        </p:nvSpPr>
        <p:spPr>
          <a:xfrm>
            <a:off x="14984558" y="7626354"/>
            <a:ext cx="132700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5500" dirty="0">
                <a:solidFill>
                  <a:srgbClr val="FBFCFC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20</a:t>
            </a:r>
            <a:endParaRPr lang="en-US" sz="5500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graph on a blue background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150870" y="802005"/>
            <a:ext cx="3810000" cy="96964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7980"/>
              </a:lnSpc>
            </a:pPr>
            <a:r>
              <a:rPr lang="ru" sz="5700" b="0" i="0" u="none" strike="noStrike">
                <a:solidFill>
                  <a:srgbClr val="F9FCF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2021-2024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20330" y="2994660"/>
            <a:ext cx="981075" cy="330708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2771"/>
              </a:lnSpc>
            </a:pPr>
            <a:r>
              <a:rPr lang="ru" sz="1900" b="0" i="0" u="none" strike="noStrike">
                <a:solidFill>
                  <a:srgbClr val="020B0E"/>
                </a:solidFill>
                <a:latin typeface="Canva Sans 1"/>
                <a:ea typeface="Canva Sans 1"/>
                <a:cs typeface="Canva Sans 1"/>
                <a:sym typeface="Canva Sans 1"/>
              </a:rPr>
              <a:t>2021/22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26576" y="2942398"/>
            <a:ext cx="1323975" cy="43896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3630"/>
              </a:lnSpc>
            </a:pPr>
            <a:r>
              <a:rPr lang="ru" sz="2500" b="0" i="0" u="none" strike="noStrike" spc="228">
                <a:solidFill>
                  <a:srgbClr val="020B0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2022/23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09789" y="2932111"/>
            <a:ext cx="1343025" cy="43941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3605"/>
              </a:lnSpc>
            </a:pPr>
            <a:r>
              <a:rPr lang="ru" sz="2500" b="0" i="0" u="none" strike="noStrike" spc="257">
                <a:solidFill>
                  <a:srgbClr val="020B0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2023/24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20640" y="4976753"/>
            <a:ext cx="838200" cy="44688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3718"/>
              </a:lnSpc>
            </a:pPr>
            <a:r>
              <a:rPr lang="ru" sz="2600" b="0" i="0" u="none" strike="noStrike" spc="278">
                <a:solidFill>
                  <a:srgbClr val="020B0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3807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01590" y="5226252"/>
            <a:ext cx="809625" cy="48039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3971"/>
              </a:lnSpc>
            </a:pPr>
            <a:r>
              <a:rPr lang="ru" sz="2800" b="0" i="0" u="none" strike="noStrike" spc="139">
                <a:solidFill>
                  <a:srgbClr val="020B0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3544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59502" y="4262392"/>
            <a:ext cx="790575" cy="44765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3676"/>
              </a:lnSpc>
            </a:pPr>
            <a:r>
              <a:rPr lang="ru" sz="2600" b="0" i="0" u="none" strike="noStrike" spc="199">
                <a:solidFill>
                  <a:srgbClr val="020B0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4518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660067" y="699960"/>
            <a:ext cx="5256333" cy="307194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6131"/>
              </a:lnSpc>
            </a:pPr>
            <a:r>
              <a:rPr lang="ru" sz="3600" b="0" i="0" u="none" strike="noStrike" dirty="0">
                <a:solidFill>
                  <a:srgbClr val="F9FCFD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Почти 12 000</a:t>
            </a:r>
          </a:p>
          <a:p>
            <a:pPr algn="l" rtl="0">
              <a:lnSpc>
                <a:spcPts val="5126"/>
              </a:lnSpc>
            </a:pPr>
            <a:r>
              <a:rPr lang="ru" sz="3000" b="0" i="0" u="none" strike="noStrike" dirty="0">
                <a:solidFill>
                  <a:srgbClr val="F9FCFD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учащихся получили доступ </a:t>
            </a:r>
            <a:r>
              <a:rPr lang="ru" sz="4000" b="0" i="0" u="none" strike="noStrike" dirty="0">
                <a:solidFill>
                  <a:srgbClr val="F9FCFD"/>
                </a:solidFill>
                <a:latin typeface="Now Bold"/>
                <a:ea typeface="Now Bold"/>
                <a:cs typeface="Now Bold"/>
                <a:sym typeface="Now Bold"/>
              </a:rPr>
              <a:t>к программам через ППО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31770" y="9180195"/>
            <a:ext cx="4914900" cy="44729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3696"/>
              </a:lnSpc>
            </a:pPr>
            <a:r>
              <a:rPr lang="ru" sz="2600" b="0" i="0" u="none" strike="noStrike">
                <a:solidFill>
                  <a:srgbClr val="E4EBF1"/>
                </a:solidFill>
                <a:latin typeface="Canva Sans 1"/>
                <a:ea typeface="Canva Sans 1"/>
                <a:cs typeface="Canva Sans 1"/>
                <a:sym typeface="Canva Sans 1"/>
              </a:rPr>
              <a:t>Рост по сравнению с предыдущими годами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992500" y="8777834"/>
            <a:ext cx="1543050" cy="79363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just" rtl="0">
              <a:lnSpc>
                <a:spcPts val="2312"/>
              </a:lnSpc>
            </a:pPr>
            <a:r>
              <a:rPr lang="ru" sz="1800" b="0" i="0" u="none" strike="noStrike" spc="70">
                <a:solidFill>
                  <a:srgbClr val="E4EBF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Recognition of</a:t>
            </a:r>
          </a:p>
          <a:p>
            <a:pPr algn="just" rtl="0">
              <a:lnSpc>
                <a:spcPts val="2312"/>
              </a:lnSpc>
            </a:pPr>
            <a:r>
              <a:rPr lang="ru" sz="1800" b="0" i="0" u="none" strike="noStrike" spc="70">
                <a:solidFill>
                  <a:srgbClr val="E4EBF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Prior Learning</a:t>
            </a:r>
          </a:p>
          <a:p>
            <a:pPr algn="just" rtl="0">
              <a:lnSpc>
                <a:spcPts val="1716"/>
              </a:lnSpc>
            </a:pPr>
            <a:r>
              <a:rPr lang="ru" sz="1300" b="0" i="0" u="none" strike="noStrike">
                <a:solidFill>
                  <a:srgbClr val="E4EBF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Your Learning Counts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person holding a table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318260" y="3901180"/>
            <a:ext cx="8039100" cy="383312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7004"/>
              </a:lnSpc>
            </a:pPr>
            <a:r>
              <a:rPr lang="ru" sz="5400" b="0" i="0" u="none" strike="noStrike" spc="298" dirty="0">
                <a:solidFill>
                  <a:srgbClr val="FBFCF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Информирование учащихся и повышение </a:t>
            </a:r>
            <a:r>
              <a:rPr lang="ru" sz="5400" spc="208" dirty="0">
                <a:solidFill>
                  <a:srgbClr val="FBFCF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осведомленности</a:t>
            </a:r>
            <a:endParaRPr lang="ru" sz="5400" b="0" i="0" u="none" strike="noStrike" spc="298" dirty="0">
              <a:solidFill>
                <a:srgbClr val="FBFCFD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23974" y="6056854"/>
            <a:ext cx="4086225" cy="961988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7877"/>
              </a:lnSpc>
            </a:pPr>
            <a:endParaRPr lang="ru" sz="5600" b="0" i="0" u="none" strike="noStrike" spc="208" dirty="0">
              <a:solidFill>
                <a:srgbClr val="FBFCFD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computer with text and images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339968" y="14380"/>
            <a:ext cx="9268223" cy="213652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8884"/>
              </a:lnSpc>
            </a:pPr>
            <a:r>
              <a:rPr lang="ru" sz="6300" b="0" i="0" u="none" strike="noStrike" spc="298" dirty="0">
                <a:solidFill>
                  <a:srgbClr val="E8ECED"/>
                </a:solidFill>
                <a:latin typeface="Arial MT Pro"/>
                <a:ea typeface="Arial MT Pro"/>
                <a:cs typeface="Arial MT Pro"/>
                <a:sym typeface="Arial MT Pro"/>
              </a:rPr>
              <a:t>Расширение прав и возможностей учащихся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47800" y="2909671"/>
            <a:ext cx="7269480" cy="81624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572"/>
              </a:lnSpc>
            </a:pPr>
            <a:r>
              <a:rPr lang="ru" sz="2800" b="0" i="0" u="none" strike="noStrike" dirty="0">
                <a:solidFill>
                  <a:srgbClr val="E8ECE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Запуск priorlearning.ie как национального</a:t>
            </a:r>
          </a:p>
          <a:p>
            <a:pPr algn="l" rtl="0">
              <a:lnSpc>
                <a:spcPts val="2964"/>
              </a:lnSpc>
            </a:pPr>
            <a:r>
              <a:rPr lang="ru" sz="2300" b="0" i="0" u="none" strike="noStrike" dirty="0">
                <a:solidFill>
                  <a:srgbClr val="E8ECE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информационного центра по ППО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070624" y="1974484"/>
            <a:ext cx="3810000" cy="61931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369"/>
              </a:lnSpc>
            </a:pPr>
            <a:r>
              <a:rPr lang="ru" sz="2000" b="0" i="0" u="none" strike="noStrike" dirty="0">
                <a:solidFill>
                  <a:srgbClr val="EFF6F9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ППО интегрирован в вебсайты вузов и </a:t>
            </a:r>
            <a:r>
              <a:rPr lang="ru" sz="2000" b="0" i="0" u="none" strike="noStrike" spc="114" dirty="0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страницы программ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070624" y="2914650"/>
            <a:ext cx="4743450" cy="140699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512"/>
              </a:lnSpc>
            </a:pPr>
            <a:r>
              <a:rPr lang="ru" sz="2000" b="0" i="0" u="none" strike="noStrike" spc="52" dirty="0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Информационно-пропагандистская работа, ориентированная на учащихся, сотрудников вузов, работодателей, общественность.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15490" y="4628846"/>
            <a:ext cx="914400" cy="10122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720"/>
              </a:lnSpc>
            </a:pPr>
            <a:r>
              <a:rPr lang="ru" sz="500" b="0" i="0" u="none" strike="noStrike" spc="-13">
                <a:solidFill>
                  <a:srgbClr val="959595"/>
                </a:solidFill>
                <a:latin typeface="Arial MT Pro"/>
                <a:ea typeface="Arial MT Pro"/>
                <a:cs typeface="Arial MT Pro"/>
                <a:sym typeface="Arial MT Pro"/>
              </a:rPr>
              <a:t>ne | Recognition of Prior Learn X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05025" y="4833162"/>
            <a:ext cx="895350" cy="99893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794"/>
              </a:lnSpc>
            </a:pPr>
            <a:r>
              <a:rPr lang="ru" sz="500" b="0" i="0" u="none" strike="noStrike">
                <a:solidFill>
                  <a:srgbClr val="8D8E8D"/>
                </a:solidFill>
                <a:latin typeface="Arial MT Pro"/>
                <a:ea typeface="Arial MT Pro"/>
                <a:cs typeface="Arial MT Pro"/>
                <a:sym typeface="Arial MT Pro"/>
              </a:rPr>
              <a:t>https://www.priorlearning.ie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69305" y="5026591"/>
            <a:ext cx="209550" cy="10982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771"/>
              </a:lnSpc>
            </a:pPr>
            <a:r>
              <a:rPr lang="ru" sz="500" b="0" i="0" u="none" strike="noStrike">
                <a:solidFill>
                  <a:srgbClr val="B7B0C0"/>
                </a:solidFill>
                <a:latin typeface="Arial MT Pro"/>
                <a:ea typeface="Arial MT Pro"/>
                <a:cs typeface="Arial MT Pro"/>
                <a:sym typeface="Arial MT Pro"/>
              </a:rPr>
              <a:t>About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45542" y="5031120"/>
            <a:ext cx="257175" cy="11011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755"/>
              </a:lnSpc>
            </a:pPr>
            <a:r>
              <a:rPr lang="ru" sz="500" b="0" i="0" u="none" strike="noStrike">
                <a:solidFill>
                  <a:srgbClr val="B7B0C0"/>
                </a:solidFill>
                <a:latin typeface="Arial MT Pro"/>
                <a:ea typeface="Arial MT Pro"/>
                <a:cs typeface="Arial MT Pro"/>
                <a:sym typeface="Arial MT Pro"/>
              </a:rPr>
              <a:t>Contact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61836" y="5038644"/>
            <a:ext cx="895350" cy="9979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799"/>
              </a:lnSpc>
            </a:pPr>
            <a:r>
              <a:rPr lang="ru" sz="500" b="0" i="0" u="none" strike="noStrike" spc="-6">
                <a:solidFill>
                  <a:srgbClr val="B7B0C0"/>
                </a:solidFill>
                <a:latin typeface="Arial MT Pro"/>
                <a:ea typeface="Arial MT Pro"/>
                <a:cs typeface="Arial MT Pro"/>
                <a:sym typeface="Arial MT Pro"/>
              </a:rPr>
              <a:t>Subscribe to our Newsletter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17142" y="5006615"/>
            <a:ext cx="600075" cy="13574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917"/>
              </a:lnSpc>
            </a:pPr>
            <a:r>
              <a:rPr lang="ru" sz="600" b="0" i="0" u="none" strike="noStrike" spc="100">
                <a:solidFill>
                  <a:srgbClr val="C9C3CF"/>
                </a:solidFill>
                <a:latin typeface="Arial MT Pro"/>
                <a:ea typeface="Arial MT Pro"/>
                <a:cs typeface="Arial MT Pro"/>
                <a:sym typeface="Arial MT Pro"/>
              </a:rPr>
              <a:t>Folow Us in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46985" y="5230541"/>
            <a:ext cx="476250" cy="48058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3960"/>
              </a:lnSpc>
            </a:pPr>
            <a:r>
              <a:rPr lang="ru" sz="2800" b="0" i="0" u="none" strike="noStrike" spc="59">
                <a:solidFill>
                  <a:srgbClr val="432E57"/>
                </a:solidFill>
                <a:latin typeface="Abril Fatface"/>
                <a:ea typeface="Abril Fatface"/>
                <a:cs typeface="Abril Fatface"/>
                <a:sym typeface="Abril Fatface"/>
              </a:rPr>
              <a:t>PL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33783" y="5280818"/>
            <a:ext cx="552450" cy="13569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920"/>
              </a:lnSpc>
            </a:pPr>
            <a:r>
              <a:rPr lang="ru" sz="600" b="0" i="0" u="none" strike="noStrike" spc="-4">
                <a:solidFill>
                  <a:srgbClr val="9A8FA6"/>
                </a:solidFill>
                <a:latin typeface="Arial MT Pro"/>
                <a:ea typeface="Arial MT Pro"/>
                <a:cs typeface="Arial MT Pro"/>
                <a:sym typeface="Arial MT Pro"/>
              </a:rPr>
              <a:t>Recognition of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804410" y="5406247"/>
            <a:ext cx="457200" cy="10929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801"/>
              </a:lnSpc>
            </a:pPr>
            <a:r>
              <a:rPr lang="ru" sz="500" b="0" i="0" u="none" strike="noStrike" spc="-6">
                <a:solidFill>
                  <a:srgbClr val="8D819B"/>
                </a:solidFill>
                <a:latin typeface="Arial MT Pro"/>
                <a:ea typeface="Arial MT Pro"/>
                <a:cs typeface="Arial MT Pro"/>
                <a:sym typeface="Arial MT Pro"/>
              </a:rPr>
              <a:t>What is RPL?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77009" y="5395981"/>
            <a:ext cx="561975" cy="13604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901"/>
              </a:lnSpc>
            </a:pPr>
            <a:r>
              <a:rPr lang="ru" sz="600" b="0" i="0" u="none" strike="noStrike" spc="-13">
                <a:solidFill>
                  <a:srgbClr val="8D819B"/>
                </a:solidFill>
                <a:latin typeface="Arial MT Pro"/>
                <a:ea typeface="Arial MT Pro"/>
                <a:cs typeface="Arial MT Pro"/>
                <a:sym typeface="Arial MT Pro"/>
              </a:rPr>
              <a:t>Where to Study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47381" y="5404919"/>
            <a:ext cx="638175" cy="11828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830"/>
              </a:lnSpc>
            </a:pPr>
            <a:r>
              <a:rPr lang="ru" sz="500" b="0" i="0" u="none" strike="noStrike" spc="-8">
                <a:solidFill>
                  <a:srgbClr val="8D819B"/>
                </a:solidFill>
                <a:latin typeface="Arial MT Pro"/>
                <a:ea typeface="Arial MT Pro"/>
                <a:cs typeface="Arial MT Pro"/>
                <a:sym typeface="Arial MT Pro"/>
              </a:rPr>
              <a:t>Resources &amp; Tools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09422" y="5412252"/>
            <a:ext cx="523875" cy="1181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836"/>
              </a:lnSpc>
            </a:pPr>
            <a:r>
              <a:rPr lang="ru" sz="500" b="0" i="0" u="none" strike="noStrike" spc="-7">
                <a:solidFill>
                  <a:srgbClr val="8D819B"/>
                </a:solidFill>
                <a:latin typeface="Arial MT Pro"/>
                <a:ea typeface="Arial MT Pro"/>
                <a:cs typeface="Arial MT Pro"/>
                <a:sym typeface="Arial MT Pro"/>
              </a:rPr>
              <a:t>News &amp; Events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456170" y="5420510"/>
            <a:ext cx="419100" cy="10013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780"/>
              </a:lnSpc>
            </a:pPr>
            <a:r>
              <a:rPr lang="ru" sz="500" b="0" i="0" u="none" strike="noStrike" spc="13">
                <a:solidFill>
                  <a:srgbClr val="8D819B"/>
                </a:solidFill>
                <a:latin typeface="Arial MT Pro"/>
                <a:ea typeface="Arial MT Pro"/>
                <a:cs typeface="Arial MT Pro"/>
                <a:sym typeface="Arial MT Pro"/>
              </a:rPr>
              <a:t>RPL Stories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132754" y="5382272"/>
            <a:ext cx="561975" cy="1183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825"/>
              </a:lnSpc>
            </a:pPr>
            <a:r>
              <a:rPr lang="ru" sz="500" b="0" i="0" u="none" strike="noStrike" spc="37">
                <a:solidFill>
                  <a:srgbClr val="9B90A6"/>
                </a:solidFill>
                <a:latin typeface="Arial MT Pro"/>
                <a:ea typeface="Arial MT Pro"/>
                <a:cs typeface="Arial MT Pro"/>
                <a:sym typeface="Arial MT Pro"/>
              </a:rPr>
              <a:t>Prior Learning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133725" y="5545365"/>
            <a:ext cx="552450" cy="8378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631"/>
              </a:lnSpc>
            </a:pPr>
            <a:r>
              <a:rPr lang="ru" sz="400" b="0" i="0" u="none" strike="noStrike" spc="-13">
                <a:solidFill>
                  <a:srgbClr val="B7B0C0"/>
                </a:solidFill>
                <a:latin typeface="Arial MT Pro"/>
                <a:ea typeface="Arial MT Pro"/>
                <a:cs typeface="Arial MT Pro"/>
                <a:sym typeface="Arial MT Pro"/>
              </a:rPr>
              <a:t>Your Learning Counts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324100" y="6076950"/>
            <a:ext cx="3143250" cy="97868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1893"/>
              </a:lnSpc>
            </a:pPr>
            <a:r>
              <a:rPr lang="ru" sz="1400" b="0" i="0" u="none" strike="noStrike" dirty="0">
                <a:solidFill>
                  <a:srgbClr val="4E3B6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Мы все учимся везде и всегда.</a:t>
            </a:r>
          </a:p>
          <a:p>
            <a:pPr algn="l" rtl="0">
              <a:lnSpc>
                <a:spcPts val="1968"/>
              </a:lnSpc>
            </a:pPr>
            <a:r>
              <a:rPr lang="ru" sz="1400" b="0" i="0" u="none" strike="noStrike" spc="49" dirty="0">
                <a:solidFill>
                  <a:srgbClr val="4E3B63"/>
                </a:solidFill>
                <a:latin typeface="Arial MT Pro"/>
                <a:ea typeface="Arial MT Pro"/>
                <a:cs typeface="Arial MT Pro"/>
                <a:sym typeface="Arial MT Pro"/>
              </a:rPr>
              <a:t>ППО делает невидимое обучение</a:t>
            </a:r>
          </a:p>
          <a:p>
            <a:pPr algn="l" rtl="0">
              <a:lnSpc>
                <a:spcPts val="1968"/>
              </a:lnSpc>
            </a:pPr>
            <a:r>
              <a:rPr lang="ru" sz="1400" b="0" i="0" u="none" strike="noStrike" spc="49" dirty="0">
                <a:solidFill>
                  <a:srgbClr val="4E3B63"/>
                </a:solidFill>
                <a:latin typeface="Arial MT Pro"/>
                <a:ea typeface="Arial MT Pro"/>
                <a:cs typeface="Arial MT Pro"/>
                <a:sym typeface="Arial MT Pro"/>
              </a:rPr>
              <a:t>видимым, помогает получить</a:t>
            </a:r>
          </a:p>
          <a:p>
            <a:pPr algn="l" rtl="0">
              <a:lnSpc>
                <a:spcPts val="1968"/>
              </a:lnSpc>
            </a:pPr>
            <a:r>
              <a:rPr lang="ru" sz="1400" b="0" i="0" u="none" strike="noStrike" spc="49" dirty="0">
                <a:solidFill>
                  <a:srgbClr val="4E3B63"/>
                </a:solidFill>
                <a:latin typeface="Arial MT Pro"/>
                <a:ea typeface="Arial MT Pro"/>
                <a:cs typeface="Arial MT Pro"/>
                <a:sym typeface="Arial MT Pro"/>
              </a:rPr>
              <a:t>квалификацию быстрее.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079521" y="4577761"/>
            <a:ext cx="4846279" cy="69312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554"/>
              </a:lnSpc>
            </a:pPr>
            <a:r>
              <a:rPr lang="ru" sz="2000" b="0" i="0" u="none" strike="noStrike" spc="82" dirty="0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Распространение отзывов учащихся для содействия упрощению процесса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120449" y="5786276"/>
            <a:ext cx="4457700" cy="6707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487"/>
              </a:lnSpc>
            </a:pPr>
            <a:r>
              <a:rPr lang="ru" sz="2000" b="0" i="0" u="none" strike="noStrike" spc="60" dirty="0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Демонстрация партнерских отношений с предприятиями</a:t>
            </a:r>
          </a:p>
          <a:p>
            <a:pPr algn="l" rtl="0">
              <a:lnSpc>
                <a:spcPts val="2487"/>
              </a:lnSpc>
            </a:pPr>
            <a:r>
              <a:rPr lang="ru" sz="2000" b="0" i="0" u="none" strike="noStrike" spc="60" dirty="0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посредством видеоотзывов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070624" y="7190436"/>
            <a:ext cx="5353050" cy="100749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370"/>
              </a:lnSpc>
            </a:pPr>
            <a:r>
              <a:rPr lang="ru" sz="2000" b="0" i="0" u="none" strike="noStrike" spc="96" dirty="0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Повышенная узнаваемость благодаря priorlearning.ie и активные каналы в социальных сетях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069200" y="8664816"/>
            <a:ext cx="5334000" cy="100749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430"/>
              </a:lnSpc>
            </a:pPr>
            <a:r>
              <a:rPr lang="ru" sz="2000" b="0" i="0" u="none" strike="noStrike" spc="73" dirty="0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Ресурсы, руководства и часто задаваемые вопросы, которые помогают учащимся начать и пройти процесс ППО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person smiling and text on a page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339215" y="1447800"/>
            <a:ext cx="7880985" cy="68846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5628"/>
              </a:lnSpc>
            </a:pPr>
            <a:r>
              <a:rPr lang="ru" sz="4000" b="1" i="0" u="none" strike="noStrike" dirty="0">
                <a:solidFill>
                  <a:srgbClr val="46335C"/>
                </a:solidFill>
                <a:latin typeface="Now Bold"/>
                <a:ea typeface="Now Bold"/>
                <a:cs typeface="Now Bold"/>
                <a:sym typeface="Now Bold"/>
              </a:rPr>
              <a:t>Руководство по ППО для учащихся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63250" y="1876476"/>
            <a:ext cx="1295400" cy="100395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8188"/>
              </a:lnSpc>
            </a:pPr>
            <a:r>
              <a:rPr lang="en-US" sz="5800" b="0" i="0" u="none" strike="noStrike" spc="146" dirty="0">
                <a:solidFill>
                  <a:srgbClr val="FAFAFA"/>
                </a:solidFill>
                <a:latin typeface="Now"/>
                <a:ea typeface="Now"/>
                <a:cs typeface="Now"/>
                <a:sym typeface="Now"/>
              </a:rPr>
              <a:t>PPL</a:t>
            </a:r>
            <a:endParaRPr lang="ru" sz="5800" b="0" i="0" u="none" strike="noStrike" spc="146" dirty="0">
              <a:solidFill>
                <a:srgbClr val="FAFAFA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307230" y="2095517"/>
            <a:ext cx="942975" cy="48728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just" rtl="0">
              <a:lnSpc>
                <a:spcPts val="1473"/>
              </a:lnSpc>
            </a:pPr>
            <a:r>
              <a:rPr lang="ru" sz="1000" b="0" i="0" u="none" strike="noStrike">
                <a:solidFill>
                  <a:srgbClr val="BDBBB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Recognition of</a:t>
            </a:r>
          </a:p>
          <a:p>
            <a:pPr algn="just" rtl="0">
              <a:lnSpc>
                <a:spcPts val="1473"/>
              </a:lnSpc>
            </a:pPr>
            <a:r>
              <a:rPr lang="ru" sz="1000" b="0" i="0" u="none" strike="noStrike">
                <a:solidFill>
                  <a:srgbClr val="B9B6B5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Prior Learning</a:t>
            </a:r>
          </a:p>
          <a:p>
            <a:pPr algn="just" rtl="0">
              <a:lnSpc>
                <a:spcPts val="1040"/>
              </a:lnSpc>
            </a:pPr>
            <a:r>
              <a:rPr lang="ru" sz="700" b="0" i="0" u="none" strike="noStrike">
                <a:solidFill>
                  <a:srgbClr val="AAA8A5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Your Learning Counts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79269" y="3569468"/>
            <a:ext cx="7440931" cy="170139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389"/>
              </a:lnSpc>
            </a:pPr>
            <a:r>
              <a:rPr lang="ru" sz="2400" b="0" i="0" u="none" strike="noStrike" dirty="0">
                <a:solidFill>
                  <a:srgbClr val="46335C"/>
                </a:solidFill>
                <a:latin typeface="Canva Sans 1"/>
                <a:ea typeface="Canva Sans 1"/>
                <a:cs typeface="Canva Sans 1"/>
                <a:sym typeface="Canva Sans 1"/>
              </a:rPr>
              <a:t>Путь к высшему образованию: объясняет, как</a:t>
            </a:r>
          </a:p>
          <a:p>
            <a:pPr algn="l" rtl="0">
              <a:lnSpc>
                <a:spcPts val="3389"/>
              </a:lnSpc>
            </a:pPr>
            <a:r>
              <a:rPr lang="ru" sz="2400" b="0" i="0" u="none" strike="noStrike" dirty="0">
                <a:solidFill>
                  <a:srgbClr val="46335C"/>
                </a:solidFill>
                <a:latin typeface="Canva Sans 1"/>
                <a:ea typeface="Canva Sans 1"/>
                <a:cs typeface="Canva Sans 1"/>
                <a:sym typeface="Canva Sans 1"/>
              </a:rPr>
              <a:t>предшествующее обучение может быть использовано для поступления, освобождения от некоторых предметов или зачисления на ускоренный курс в вузе.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16381" y="5563770"/>
            <a:ext cx="7703819" cy="129572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480"/>
              </a:lnSpc>
            </a:pPr>
            <a:r>
              <a:rPr lang="ru" sz="2500" b="0" i="0" u="none" strike="noStrike" dirty="0">
                <a:solidFill>
                  <a:srgbClr val="46335C"/>
                </a:solidFill>
                <a:latin typeface="Canva Sans 1"/>
                <a:ea typeface="Canva Sans 1"/>
                <a:cs typeface="Canva Sans 1"/>
                <a:sym typeface="Canva Sans 1"/>
              </a:rPr>
              <a:t>• Четкое пошаговое руководство: узнайте, как</a:t>
            </a:r>
          </a:p>
          <a:p>
            <a:pPr algn="l" rtl="0">
              <a:lnSpc>
                <a:spcPts val="3480"/>
              </a:lnSpc>
            </a:pPr>
            <a:r>
              <a:rPr lang="ru" sz="2500" b="0" i="0" u="none" strike="noStrike" dirty="0">
                <a:solidFill>
                  <a:srgbClr val="46335C"/>
                </a:solidFill>
                <a:latin typeface="Canva Sans 1"/>
                <a:ea typeface="Canva Sans 1"/>
                <a:cs typeface="Canva Sans 1"/>
                <a:sym typeface="Canva Sans 1"/>
              </a:rPr>
              <a:t>выявить, задокументировать и доказать полученные ранее компетенции.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16381" y="7132106"/>
            <a:ext cx="7475219" cy="170709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314"/>
              </a:lnSpc>
            </a:pPr>
            <a:r>
              <a:rPr lang="ru" sz="2500" b="0" i="0" u="none" strike="noStrike" dirty="0">
                <a:solidFill>
                  <a:srgbClr val="46335C"/>
                </a:solidFill>
                <a:latin typeface="Canva Sans 1"/>
                <a:ea typeface="Canva Sans 1"/>
                <a:cs typeface="Canva Sans 1"/>
                <a:sym typeface="Canva Sans 1"/>
              </a:rPr>
              <a:t>• Реальные истории, реальный эффект: </a:t>
            </a:r>
            <a:r>
              <a:rPr lang="ru" sz="2500" dirty="0">
                <a:solidFill>
                  <a:srgbClr val="46335C"/>
                </a:solidFill>
                <a:latin typeface="Canva Sans 1"/>
                <a:ea typeface="Canva Sans 1"/>
                <a:cs typeface="Canva Sans 1"/>
                <a:sym typeface="Canva Sans 1"/>
              </a:rPr>
              <a:t>п</a:t>
            </a:r>
            <a:r>
              <a:rPr lang="ru" sz="2500" b="0" i="0" u="none" strike="noStrike" dirty="0">
                <a:solidFill>
                  <a:srgbClr val="46335C"/>
                </a:solidFill>
                <a:latin typeface="Canva Sans 1"/>
                <a:ea typeface="Canva Sans 1"/>
                <a:cs typeface="Canva Sans 1"/>
                <a:sym typeface="Canva Sans 1"/>
              </a:rPr>
              <a:t>осмотрите, как ППО помогл другим повысить квалификацию, продвинуться по карьерной лестнице и обрести</a:t>
            </a:r>
          </a:p>
          <a:p>
            <a:pPr algn="l" rtl="0">
              <a:lnSpc>
                <a:spcPts val="3314"/>
              </a:lnSpc>
            </a:pPr>
            <a:r>
              <a:rPr lang="ru" sz="2500" b="0" i="0" u="none" strike="noStrike" dirty="0">
                <a:solidFill>
                  <a:srgbClr val="46335C"/>
                </a:solidFill>
                <a:latin typeface="Canva Sans 1"/>
                <a:ea typeface="Canva Sans 1"/>
                <a:cs typeface="Canva Sans 1"/>
                <a:sym typeface="Canva Sans 1"/>
              </a:rPr>
              <a:t>уверенность.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838923" y="6450858"/>
            <a:ext cx="4172477" cy="154718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599"/>
              </a:lnSpc>
            </a:pPr>
            <a:r>
              <a:rPr lang="ru" sz="2500" b="0" i="0" u="none" strike="noStrike" dirty="0">
                <a:solidFill>
                  <a:srgbClr val="564469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Руководство для учащихся</a:t>
            </a:r>
          </a:p>
          <a:p>
            <a:pPr algn="l" rtl="0">
              <a:lnSpc>
                <a:spcPts val="4352"/>
              </a:lnSpc>
            </a:pPr>
            <a:r>
              <a:rPr lang="ru" sz="3100" b="0" i="0" u="none" strike="noStrike" dirty="0">
                <a:solidFill>
                  <a:srgbClr val="EF5B7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Признание</a:t>
            </a:r>
          </a:p>
          <a:p>
            <a:pPr algn="l" rtl="0">
              <a:lnSpc>
                <a:spcPts val="4519"/>
              </a:lnSpc>
            </a:pPr>
            <a:r>
              <a:rPr lang="ru" sz="3200" b="0" i="0" u="none" strike="noStrike" dirty="0">
                <a:solidFill>
                  <a:srgbClr val="EF5B7B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предшествующего обучения (ППО)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08983" y="8526780"/>
            <a:ext cx="3762375" cy="73152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3024"/>
              </a:lnSpc>
            </a:pPr>
            <a:r>
              <a:rPr lang="ru" sz="2100" b="0" i="0" u="none" strike="noStrike" dirty="0">
                <a:solidFill>
                  <a:srgbClr val="71618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Ваш путь к получению квалификации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411524" y="2258762"/>
            <a:ext cx="1638300" cy="272188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2322"/>
              </a:lnSpc>
            </a:pPr>
            <a:r>
              <a:rPr lang="ru" sz="1600" b="0" i="0" u="none" strike="noStrike" spc="122">
                <a:solidFill>
                  <a:srgbClr val="DAD9D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priorlearning.ie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newspaper and a newspaper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222470" y="2662682"/>
            <a:ext cx="5178330" cy="3090418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039"/>
              </a:lnSpc>
            </a:pPr>
            <a:r>
              <a:rPr lang="ru" sz="2500" b="0" i="0" u="none" strike="noStrike" spc="110" dirty="0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RTÉ Nationwide</a:t>
            </a:r>
          </a:p>
          <a:p>
            <a:pPr algn="l" rtl="0">
              <a:lnSpc>
                <a:spcPts val="3039"/>
              </a:lnSpc>
            </a:pPr>
            <a:r>
              <a:rPr lang="ru" sz="2500" b="0" i="0" u="none" strike="noStrike" spc="110" dirty="0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• The Irish Times</a:t>
            </a:r>
          </a:p>
          <a:p>
            <a:pPr algn="l" rtl="0">
              <a:lnSpc>
                <a:spcPts val="3039"/>
              </a:lnSpc>
            </a:pPr>
            <a:r>
              <a:rPr lang="ru" sz="2500" b="0" i="0" u="none" strike="noStrike" spc="110" dirty="0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• Irish Farmers Journal</a:t>
            </a:r>
          </a:p>
          <a:p>
            <a:pPr algn="l" rtl="0">
              <a:lnSpc>
                <a:spcPts val="3039"/>
              </a:lnSpc>
            </a:pPr>
            <a:r>
              <a:rPr lang="ru" sz="2500" b="0" i="0" u="none" strike="noStrike" spc="110" dirty="0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• Irish Examiner</a:t>
            </a:r>
          </a:p>
          <a:p>
            <a:pPr algn="l" rtl="0">
              <a:lnSpc>
                <a:spcPts val="3039"/>
              </a:lnSpc>
            </a:pPr>
            <a:r>
              <a:rPr lang="ru" sz="2500" b="0" i="0" u="none" strike="noStrike" spc="110" dirty="0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• Business &amp; Finance</a:t>
            </a:r>
          </a:p>
          <a:p>
            <a:pPr algn="l" rtl="0">
              <a:lnSpc>
                <a:spcPts val="3039"/>
              </a:lnSpc>
            </a:pPr>
            <a:r>
              <a:rPr lang="ru" sz="2500" b="0" i="0" u="none" strike="noStrike" spc="110" dirty="0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Освещение событий в региональной прессе и на радио</a:t>
            </a:r>
          </a:p>
          <a:p>
            <a:pPr algn="l" rtl="0">
              <a:lnSpc>
                <a:spcPts val="3039"/>
              </a:lnSpc>
            </a:pPr>
            <a:r>
              <a:rPr lang="ru" sz="2500" b="0" i="0" u="none" strike="noStrike" spc="110" dirty="0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с рассказами учащихся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33462" y="1511401"/>
            <a:ext cx="5934075" cy="528751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3931"/>
              </a:lnSpc>
            </a:pPr>
            <a:r>
              <a:rPr lang="ru" sz="2800" b="0" i="0" u="none" strike="noStrike" spc="154" dirty="0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Репортажи о ППО в ведущих национальных СМИ: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33462" y="498792"/>
            <a:ext cx="5419725" cy="12769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9415"/>
              </a:lnSpc>
            </a:pPr>
            <a:r>
              <a:rPr lang="ru" sz="6700" b="0" i="0" u="none" strike="noStrike" spc="121" dirty="0">
                <a:solidFill>
                  <a:srgbClr val="F7F4F4"/>
                </a:solidFill>
                <a:latin typeface="Impact"/>
                <a:ea typeface="Impact"/>
                <a:cs typeface="Impact"/>
                <a:sym typeface="Impact"/>
              </a:rPr>
              <a:t>ППО в СМИ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group of stickers with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04416" y="260604"/>
            <a:ext cx="14679168" cy="8257032"/>
            <a:chOff x="0" y="0"/>
            <a:chExt cx="19572224" cy="11009376"/>
          </a:xfrm>
        </p:grpSpPr>
        <p:sp>
          <p:nvSpPr>
            <p:cNvPr id="3" name="Freeform 3" descr="A group of men with text  AI-generated content may be incorrect."/>
            <p:cNvSpPr/>
            <p:nvPr/>
          </p:nvSpPr>
          <p:spPr>
            <a:xfrm>
              <a:off x="0" y="0"/>
              <a:ext cx="19572224" cy="11009376"/>
            </a:xfrm>
            <a:custGeom>
              <a:avLst/>
              <a:gdLst/>
              <a:ahLst/>
              <a:cxnLst/>
              <a:rect l="l" t="t" r="r" b="b"/>
              <a:pathLst>
                <a:path w="19572224" h="11009376">
                  <a:moveTo>
                    <a:pt x="0" y="0"/>
                  </a:moveTo>
                  <a:lnTo>
                    <a:pt x="19572224" y="0"/>
                  </a:lnTo>
                  <a:lnTo>
                    <a:pt x="19572224" y="11009376"/>
                  </a:lnTo>
                  <a:lnTo>
                    <a:pt x="0" y="11009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r>
                <a:rPr lang="ru" spc="129" dirty="0">
                  <a:solidFill>
                    <a:srgbClr val="45315B"/>
                  </a:solidFill>
                  <a:latin typeface="DM Sans"/>
                  <a:ea typeface="DM Sans"/>
                  <a:cs typeface="DM Sans"/>
                  <a:sym typeface="DM Sans"/>
                </a:rPr>
                <a:t>управления</a:t>
              </a:r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85900" y="8112528"/>
            <a:ext cx="2338778" cy="1653883"/>
            <a:chOff x="0" y="0"/>
            <a:chExt cx="3118371" cy="2205177"/>
          </a:xfrm>
        </p:grpSpPr>
        <p:sp>
          <p:nvSpPr>
            <p:cNvPr id="5" name="Freeform 5" descr="A red and white button with a play button in the middle  AI-generated content may be incorrect.">
              <a:hlinkClick r:id="rId4" tooltip="https://www.youtube.com/watch?v=VBpFyzr40Cg"/>
            </p:cNvPr>
            <p:cNvSpPr/>
            <p:nvPr/>
          </p:nvSpPr>
          <p:spPr>
            <a:xfrm>
              <a:off x="0" y="0"/>
              <a:ext cx="3118358" cy="2205228"/>
            </a:xfrm>
            <a:custGeom>
              <a:avLst/>
              <a:gdLst/>
              <a:ahLst/>
              <a:cxnLst/>
              <a:rect l="l" t="t" r="r" b="b"/>
              <a:pathLst>
                <a:path w="3118358" h="2205228">
                  <a:moveTo>
                    <a:pt x="0" y="0"/>
                  </a:moveTo>
                  <a:lnTo>
                    <a:pt x="3118358" y="0"/>
                  </a:lnTo>
                  <a:lnTo>
                    <a:pt x="3118358" y="2205228"/>
                  </a:lnTo>
                  <a:lnTo>
                    <a:pt x="0" y="2205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2"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677603" y="8777668"/>
            <a:ext cx="5598986" cy="462563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240"/>
              </a:lnSpc>
            </a:pPr>
            <a:r>
              <a:rPr lang="ru" sz="2700" b="1" i="0" u="sng" strike="noStrike">
                <a:solidFill>
                  <a:srgbClr val="467886"/>
                </a:solidFill>
                <a:latin typeface="Aptos Bold"/>
                <a:ea typeface="Aptos Bold"/>
                <a:cs typeface="Aptos Bold"/>
                <a:sym typeface="Aptos Bold"/>
                <a:hlinkClick r:id="rId4" tooltip="https://www.youtube.com/watch?v=VBpFyzr40Cg"/>
              </a:rPr>
              <a:t>СМОТРЕТЬ: Отзывы учащихся о ППО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18388" y="1874482"/>
            <a:ext cx="609600" cy="148683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10973"/>
              </a:lnSpc>
            </a:pPr>
            <a:r>
              <a:rPr lang="ru" sz="7800" b="0" i="0" u="none" strike="noStrike">
                <a:solidFill>
                  <a:srgbClr val="F45375"/>
                </a:solidFill>
                <a:latin typeface="Aloja"/>
                <a:ea typeface="Aloja"/>
                <a:cs typeface="Aloja"/>
                <a:sym typeface="Aloja"/>
              </a:rPr>
              <a:t>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69120" y="2959491"/>
            <a:ext cx="2124075" cy="2311668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120"/>
              </a:lnSpc>
            </a:pPr>
            <a:r>
              <a:rPr lang="ru" sz="1600" b="0" i="0" u="none" strike="noStrike" spc="1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Я хочу вдохновить и</a:t>
            </a:r>
          </a:p>
          <a:p>
            <a:pPr algn="l" rtl="0">
              <a:lnSpc>
                <a:spcPts val="2120"/>
              </a:lnSpc>
            </a:pPr>
            <a:r>
              <a:rPr lang="ru" sz="1600" b="0" i="0" u="none" strike="noStrike" spc="1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других людей поверить в то, что</a:t>
            </a:r>
          </a:p>
          <a:p>
            <a:pPr algn="l" rtl="0">
              <a:lnSpc>
                <a:spcPts val="2022"/>
              </a:lnSpc>
            </a:pPr>
            <a:r>
              <a:rPr lang="ru" sz="1600" b="0" i="0" u="none" strike="noStrike" spc="39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этот путь для них, и что они не только заслуживают этого,</a:t>
            </a:r>
          </a:p>
          <a:p>
            <a:pPr algn="l" rtl="0">
              <a:lnSpc>
                <a:spcPts val="2022"/>
              </a:lnSpc>
            </a:pPr>
            <a:r>
              <a:rPr lang="ru" sz="1600" b="0" i="0" u="none" strike="noStrike" spc="39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но и работали </a:t>
            </a:r>
            <a:r>
              <a:rPr lang="ru" sz="1600" spc="39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для</a:t>
            </a:r>
            <a:r>
              <a:rPr lang="ru" sz="1600" b="0" i="0" u="none" strike="noStrike" spc="39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 этого всю свою жизнь.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73564" y="5337572"/>
            <a:ext cx="2208235" cy="1558528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1986"/>
              </a:lnSpc>
            </a:pPr>
            <a:r>
              <a:rPr lang="ru" sz="1400" b="0" i="0" u="none" strike="noStrike" spc="57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- Эвелин Мак Глинн, бакалавр (с отличием) в области бизнеса,</a:t>
            </a:r>
          </a:p>
          <a:p>
            <a:pPr algn="l" rtl="0">
              <a:lnSpc>
                <a:spcPts val="1986"/>
              </a:lnSpc>
            </a:pPr>
            <a:r>
              <a:rPr lang="ru-RU" sz="1400" spc="57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с</a:t>
            </a:r>
            <a:r>
              <a:rPr lang="ru" sz="1400" b="0" i="0" u="none" strike="noStrike" spc="57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оциального предпринимательства, управления </a:t>
            </a:r>
            <a:r>
              <a:rPr lang="ru-RU" sz="1400" b="0" i="0" u="none" strike="noStrike" spc="57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и </a:t>
            </a:r>
            <a:r>
              <a:rPr lang="ru" sz="1400" b="0" i="0" u="none" strike="noStrike" spc="57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лидерства,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064684" y="2037729"/>
            <a:ext cx="962025" cy="1170193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9526"/>
              </a:lnSpc>
            </a:pPr>
            <a:r>
              <a:rPr lang="ru" sz="6800" b="0" i="0" u="none" strike="noStrike">
                <a:solidFill>
                  <a:srgbClr val="F45375"/>
                </a:solidFill>
                <a:latin typeface="Josefin Sans"/>
                <a:ea typeface="Josefin Sans"/>
                <a:cs typeface="Josefin Sans"/>
                <a:sym typeface="Josefin Sans"/>
              </a:rPr>
              <a:t>66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53074" y="3023311"/>
            <a:ext cx="2047875" cy="184556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040"/>
              </a:lnSpc>
            </a:pPr>
            <a:r>
              <a:rPr lang="ru" sz="1600" b="0" i="0" u="none" strike="noStrike" spc="20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Вероятно, это одно из лучших решений, принятых мною в жизни, и определенно один из</a:t>
            </a:r>
          </a:p>
          <a:p>
            <a:pPr algn="l" rtl="0">
              <a:lnSpc>
                <a:spcPts val="2040"/>
              </a:lnSpc>
            </a:pPr>
            <a:r>
              <a:rPr lang="ru" sz="1600" b="0" i="0" u="none" strike="noStrike" spc="20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лучших годов моей жизни.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72486" y="4843592"/>
            <a:ext cx="2124075" cy="1733001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1949"/>
              </a:lnSpc>
            </a:pPr>
            <a:r>
              <a:rPr lang="ru" sz="1400" b="0" i="0" u="none" strike="noStrike" spc="66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- Майк Ханрахан,</a:t>
            </a:r>
          </a:p>
          <a:p>
            <a:pPr algn="l" rtl="0">
              <a:lnSpc>
                <a:spcPts val="1949"/>
              </a:lnSpc>
            </a:pPr>
            <a:r>
              <a:rPr lang="ru" sz="1400" b="0" i="0" u="none" strike="noStrike" spc="66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Стипендиат программы "Atlantic Fellows" Института глобального здоровья мозга,</a:t>
            </a:r>
          </a:p>
          <a:p>
            <a:pPr algn="l" rtl="0">
              <a:lnSpc>
                <a:spcPts val="1949"/>
              </a:lnSpc>
            </a:pPr>
            <a:r>
              <a:rPr lang="ru" sz="1400" b="0" i="0" u="none" strike="noStrike" spc="66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Тринити-колледж, Дублин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663222" y="2131268"/>
            <a:ext cx="2047875" cy="1643023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9166"/>
              </a:lnSpc>
            </a:pPr>
            <a:r>
              <a:rPr lang="ru" sz="7600" b="0" i="0" u="none" strike="noStrike" dirty="0">
                <a:solidFill>
                  <a:srgbClr val="F45375"/>
                </a:solidFill>
                <a:latin typeface="Josefin Sans"/>
                <a:ea typeface="Josefin Sans"/>
                <a:cs typeface="Josefin Sans"/>
                <a:sym typeface="Josefin Sans"/>
              </a:rPr>
              <a:t>66</a:t>
            </a:r>
          </a:p>
          <a:p>
            <a:pPr rtl="0">
              <a:lnSpc>
                <a:spcPts val="1915"/>
              </a:lnSpc>
            </a:pPr>
            <a:r>
              <a:rPr lang="ru" sz="1600" b="0" i="0" u="none" strike="noStrike" spc="75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В двух словах, это меняет жизнь.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38108" y="3869569"/>
            <a:ext cx="2428875" cy="2264531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061"/>
              </a:lnSpc>
            </a:pPr>
            <a:r>
              <a:rPr lang="ru" sz="1500" b="0" i="0" u="none" strike="noStrike" spc="82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- Пэдди Раст, магистр делового администрирования в области инноваций и</a:t>
            </a:r>
          </a:p>
          <a:p>
            <a:pPr algn="l" rtl="0">
              <a:lnSpc>
                <a:spcPts val="2061"/>
              </a:lnSpc>
            </a:pPr>
            <a:r>
              <a:rPr lang="ru" sz="1500" b="0" i="0" u="none" strike="noStrike" spc="82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лидерства, Атлантический</a:t>
            </a:r>
          </a:p>
          <a:p>
            <a:pPr algn="l" rtl="0">
              <a:lnSpc>
                <a:spcPts val="2061"/>
              </a:lnSpc>
            </a:pPr>
            <a:r>
              <a:rPr lang="ru" sz="1500" b="0" i="0" u="none" strike="noStrike" spc="82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технологический университет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554337" y="6443601"/>
            <a:ext cx="1381125" cy="248008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2080"/>
              </a:lnSpc>
            </a:pPr>
            <a:r>
              <a:rPr lang="ru" sz="1400" b="0" i="0" u="none" strike="noStrike" spc="129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,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601747" y="6876621"/>
            <a:ext cx="1903662" cy="71889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1921"/>
              </a:lnSpc>
            </a:pPr>
            <a:r>
              <a:rPr lang="ru" sz="1500" b="0" i="0" u="none" strike="noStrike" spc="61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Технологический</a:t>
            </a:r>
          </a:p>
          <a:p>
            <a:pPr algn="l" rtl="0">
              <a:lnSpc>
                <a:spcPts val="1921"/>
              </a:lnSpc>
            </a:pPr>
            <a:r>
              <a:rPr lang="ru" sz="1500" b="0" i="0" u="none" strike="noStrike" spc="61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университет</a:t>
            </a:r>
          </a:p>
          <a:p>
            <a:pPr algn="l" rtl="0">
              <a:lnSpc>
                <a:spcPts val="1921"/>
              </a:lnSpc>
            </a:pPr>
            <a:r>
              <a:rPr lang="ru" sz="1500" b="0" i="0" u="none" strike="noStrike" spc="61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Шеннона.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290749" y="6924850"/>
            <a:ext cx="8277225" cy="1089901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916"/>
              </a:lnSpc>
            </a:pPr>
            <a:r>
              <a:rPr lang="ru" sz="2300" b="0" i="0" u="none" strike="noStrike" spc="47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Публикация отзывов в целях упрощения процесса и представления реальных примеров применимости ППО в</a:t>
            </a:r>
          </a:p>
          <a:p>
            <a:pPr algn="l" rtl="0">
              <a:lnSpc>
                <a:spcPts val="2916"/>
              </a:lnSpc>
            </a:pPr>
            <a:r>
              <a:rPr lang="ru" sz="2300" b="0" i="0" u="none" strike="noStrike" spc="47" dirty="0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широком спектре отраслей и для развития карьеры.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person working on a computer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949838" y="1969749"/>
            <a:ext cx="2927961" cy="9631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7812"/>
              </a:lnSpc>
            </a:pPr>
            <a:r>
              <a:rPr lang="ru" sz="5500" b="0" i="0" u="none" strike="noStrike" dirty="0">
                <a:solidFill>
                  <a:srgbClr val="FCFDFE"/>
                </a:solidFill>
                <a:latin typeface="Now Bold"/>
                <a:ea typeface="Now Bold"/>
                <a:cs typeface="Now Bold"/>
                <a:sym typeface="Now Bold"/>
              </a:rPr>
              <a:t>Развитие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058400" y="2948220"/>
            <a:ext cx="5972175" cy="1202811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9828"/>
              </a:lnSpc>
            </a:pPr>
            <a:r>
              <a:rPr lang="ru" sz="7000" b="0" i="0" u="none" strike="noStrike" dirty="0">
                <a:solidFill>
                  <a:srgbClr val="FCFDFE"/>
                </a:solidFill>
                <a:latin typeface="Now Bold"/>
                <a:ea typeface="Now Bold"/>
                <a:cs typeface="Now Bold"/>
                <a:sym typeface="Now Bold"/>
              </a:rPr>
              <a:t>персонала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screenshot of a computer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blue and white background with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019800" y="1015408"/>
            <a:ext cx="5910394" cy="173618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7143"/>
              </a:lnSpc>
            </a:pPr>
            <a:r>
              <a:rPr lang="ru" sz="5100" b="0" i="0" u="none" strike="noStrike" dirty="0">
                <a:solidFill>
                  <a:srgbClr val="F5F9FB"/>
                </a:solidFill>
                <a:latin typeface="Now Bold"/>
                <a:ea typeface="Now Bold"/>
                <a:cs typeface="Now Bold"/>
                <a:sym typeface="Now Bold"/>
              </a:rPr>
              <a:t>Критерии для получения значка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57531" y="3790924"/>
            <a:ext cx="10296525" cy="85501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467"/>
              </a:lnSpc>
            </a:pPr>
            <a:r>
              <a:rPr lang="ru" sz="2700" b="0" i="0" u="none" strike="noStrike" dirty="0">
                <a:solidFill>
                  <a:srgbClr val="F5F9FB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Разъяснить концепцию ППО, и каким образом она может быть применима к вашему контексту.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28930" y="5351941"/>
            <a:ext cx="10753725" cy="113308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233"/>
              </a:lnSpc>
            </a:pPr>
            <a:r>
              <a:rPr lang="ru" sz="2700" b="0" i="0" u="none" strike="noStrike" dirty="0">
                <a:solidFill>
                  <a:srgbClr val="F5F9FB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• Поразмыслить о потенциальном влиянии ППО на учебное заведение, его персонал и студентов.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57531" y="6762978"/>
            <a:ext cx="10010775" cy="85610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449"/>
              </a:lnSpc>
            </a:pPr>
            <a:r>
              <a:rPr lang="ru" sz="2700" b="0" i="0" u="none" strike="noStrike" dirty="0">
                <a:solidFill>
                  <a:srgbClr val="F5F9FB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Определить существующую политику и рассмотреть возможность ее приведения в соответствие с практикой.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57531" y="8224960"/>
            <a:ext cx="10353675" cy="79910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205"/>
              </a:lnSpc>
            </a:pPr>
            <a:r>
              <a:rPr lang="ru" sz="2700" b="0" i="0" u="none" strike="noStrike" dirty="0">
                <a:solidFill>
                  <a:srgbClr val="F5F9FB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Проанализировать взаимосвязь между результатами обучения по программе и модулям для кандидата на ППО.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close-up of a person's face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733800" y="3647346"/>
            <a:ext cx="4686300" cy="6525353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7973"/>
              </a:lnSpc>
            </a:pPr>
            <a:r>
              <a:rPr lang="ru" sz="24500" b="0" i="0" u="none" strike="noStrike" spc="319" dirty="0">
                <a:solidFill>
                  <a:srgbClr val="F6F9F9"/>
                </a:solidFill>
                <a:latin typeface="Satisfy"/>
                <a:ea typeface="Satisfy"/>
                <a:cs typeface="Satisfy"/>
                <a:sym typeface="Satisfy"/>
              </a:rPr>
              <a:t>600</a:t>
            </a:r>
          </a:p>
          <a:p>
            <a:pPr algn="l" rtl="0">
              <a:lnSpc>
                <a:spcPts val="4788"/>
              </a:lnSpc>
            </a:pPr>
            <a:r>
              <a:rPr lang="ru" sz="4200" b="0" i="0" u="none" strike="noStrike" spc="138" dirty="0">
                <a:solidFill>
                  <a:srgbClr val="F6F9F9"/>
                </a:solidFill>
                <a:latin typeface="Satisfy"/>
                <a:ea typeface="Satisfy"/>
                <a:cs typeface="Satisfy"/>
                <a:sym typeface="Satisfy"/>
              </a:rPr>
              <a:t>Сотрудников вузов охвачены программой</a:t>
            </a:r>
          </a:p>
          <a:p>
            <a:pPr algn="l" rtl="0">
              <a:lnSpc>
                <a:spcPts val="4788"/>
              </a:lnSpc>
            </a:pPr>
            <a:r>
              <a:rPr lang="ru" sz="4200" b="0" i="0" u="none" strike="noStrike" spc="138" dirty="0">
                <a:solidFill>
                  <a:srgbClr val="F6F9F9"/>
                </a:solidFill>
                <a:latin typeface="Satisfy"/>
                <a:ea typeface="Satisfy"/>
                <a:cs typeface="Satisfy"/>
                <a:sym typeface="Satisfy"/>
              </a:rPr>
              <a:t>цифровых</a:t>
            </a:r>
          </a:p>
          <a:p>
            <a:pPr algn="l" rtl="0">
              <a:lnSpc>
                <a:spcPts val="4788"/>
              </a:lnSpc>
            </a:pPr>
            <a:r>
              <a:rPr lang="ru" sz="4200" b="0" i="0" u="none" strike="noStrike" spc="138" dirty="0">
                <a:solidFill>
                  <a:srgbClr val="F6F9F9"/>
                </a:solidFill>
                <a:latin typeface="Satisfy"/>
                <a:ea typeface="Satisfy"/>
                <a:cs typeface="Satisfy"/>
                <a:sym typeface="Satisfy"/>
              </a:rPr>
              <a:t>значков ППО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582400" y="5676899"/>
            <a:ext cx="5943600" cy="311369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424"/>
              </a:lnSpc>
            </a:pPr>
            <a:r>
              <a:rPr lang="ru" sz="3200" b="0" i="0" u="none" strike="noStrike" spc="51" dirty="0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Один из лучших курсов, которые я когда-либо</a:t>
            </a:r>
          </a:p>
          <a:p>
            <a:pPr algn="l" rtl="0">
              <a:lnSpc>
                <a:spcPts val="3424"/>
              </a:lnSpc>
            </a:pPr>
            <a:r>
              <a:rPr lang="ru" sz="3200" b="0" i="0" u="none" strike="noStrike" spc="51" dirty="0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проходил... материал и</a:t>
            </a:r>
          </a:p>
          <a:p>
            <a:pPr algn="l" rtl="0">
              <a:lnSpc>
                <a:spcPts val="3424"/>
              </a:lnSpc>
            </a:pPr>
            <a:r>
              <a:rPr lang="ru" sz="3200" b="0" i="0" u="none" strike="noStrike" spc="51" dirty="0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беседы были для меня очень актуальны. Приглашенные лекторы были превосходны, их было приятно слушать.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83311" y="1496406"/>
            <a:ext cx="6414089" cy="364709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417"/>
              </a:lnSpc>
            </a:pPr>
            <a:r>
              <a:rPr lang="ru" sz="3100" b="0" i="0" u="none" strike="noStrike" spc="74" dirty="0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Это была действительно отличная программа.</a:t>
            </a:r>
          </a:p>
          <a:p>
            <a:pPr algn="l" rtl="0">
              <a:lnSpc>
                <a:spcPts val="3417"/>
              </a:lnSpc>
            </a:pPr>
            <a:r>
              <a:rPr lang="ru" sz="3100" b="0" i="0" u="none" strike="noStrike" spc="74" dirty="0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Содержание было превосходным и действительно улучшило мое понимание ППО в сфере, как дополнительного, так и высшего образования. Я бы настоятельно рекомендовал ее и другим.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913168" y="9224425"/>
            <a:ext cx="4222432" cy="33867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3056"/>
              </a:lnSpc>
            </a:pPr>
            <a:r>
              <a:rPr lang="ru" sz="2100" b="0" i="0" u="none" strike="noStrike" spc="69" dirty="0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- Участники "Цифрового значка"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person smiling at the camera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964248" y="672442"/>
            <a:ext cx="3350952" cy="85457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6972"/>
              </a:lnSpc>
            </a:pPr>
            <a:r>
              <a:rPr lang="ru" sz="4900" b="1" i="0" u="none" strike="noStrike" dirty="0">
                <a:solidFill>
                  <a:srgbClr val="48335D"/>
                </a:solidFill>
                <a:latin typeface="Now Bold"/>
                <a:ea typeface="Now Bold"/>
                <a:cs typeface="Now Bold"/>
                <a:sym typeface="Now Bold"/>
              </a:rPr>
              <a:t>Ключевые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67200" y="1506720"/>
            <a:ext cx="4076700" cy="77952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6383"/>
              </a:lnSpc>
            </a:pPr>
            <a:r>
              <a:rPr lang="ru" sz="4500" b="1" i="0" u="none" strike="noStrike" dirty="0">
                <a:solidFill>
                  <a:srgbClr val="48335D"/>
                </a:solidFill>
                <a:latin typeface="Now Bold"/>
                <a:ea typeface="Now Bold"/>
                <a:cs typeface="Now Bold"/>
                <a:sym typeface="Now Bold"/>
              </a:rPr>
              <a:t>достижения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8200" y="3245796"/>
            <a:ext cx="8728889" cy="78394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120"/>
              </a:lnSpc>
            </a:pPr>
            <a:r>
              <a:rPr lang="ru" sz="2800" b="0" i="0" u="none" strike="noStrike" dirty="0">
                <a:solidFill>
                  <a:srgbClr val="FF0000"/>
                </a:solidFill>
                <a:latin typeface="Canva Sans 1"/>
                <a:ea typeface="Canva Sans 1"/>
                <a:cs typeface="Canva Sans 1"/>
                <a:sym typeface="Canva Sans 1"/>
              </a:rPr>
              <a:t>813</a:t>
            </a:r>
            <a:r>
              <a:rPr lang="ru" sz="2800" b="0" i="0" u="none" strike="noStrike" dirty="0">
                <a:latin typeface="Canva Sans 1"/>
                <a:ea typeface="Canva Sans 1"/>
                <a:cs typeface="Canva Sans 1"/>
                <a:sym typeface="Canva Sans 1"/>
              </a:rPr>
              <a:t> сотрудников зарегистрировались для получения цифрового значка ППО, из них </a:t>
            </a:r>
            <a:r>
              <a:rPr lang="ru" sz="2800" b="0" i="0" u="none" strike="noStrike" dirty="0">
                <a:solidFill>
                  <a:srgbClr val="FF0000"/>
                </a:solidFill>
                <a:latin typeface="Canva Sans 1"/>
                <a:ea typeface="Canva Sans 1"/>
                <a:cs typeface="Canva Sans 1"/>
                <a:sym typeface="Canva Sans 1"/>
              </a:rPr>
              <a:t>400</a:t>
            </a:r>
            <a:r>
              <a:rPr lang="ru" sz="2800" b="0" i="0" u="none" strike="noStrike" dirty="0">
                <a:latin typeface="Canva Sans 1"/>
                <a:ea typeface="Canva Sans 1"/>
                <a:cs typeface="Canva Sans 1"/>
                <a:sym typeface="Canva Sans 1"/>
              </a:rPr>
              <a:t> получили значки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4822" y="4274810"/>
            <a:ext cx="9820275" cy="122910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249"/>
              </a:lnSpc>
            </a:pPr>
            <a:r>
              <a:rPr lang="ru" sz="2800" b="0" i="0" u="none" strike="noStrike" dirty="0">
                <a:latin typeface="Canva Sans 1"/>
                <a:ea typeface="Canva Sans 1"/>
                <a:cs typeface="Canva Sans 1"/>
                <a:sym typeface="Canva Sans 1"/>
              </a:rPr>
              <a:t>Выдан </a:t>
            </a:r>
            <a:r>
              <a:rPr lang="ru" sz="2800" b="0" i="0" u="none" strike="noStrike" dirty="0">
                <a:solidFill>
                  <a:srgbClr val="FF0000"/>
                </a:solidFill>
                <a:latin typeface="Canva Sans 1"/>
                <a:ea typeface="Canva Sans 1"/>
                <a:cs typeface="Canva Sans 1"/>
                <a:sym typeface="Canva Sans 1"/>
              </a:rPr>
              <a:t>51</a:t>
            </a:r>
            <a:r>
              <a:rPr lang="ru" sz="2800" b="0" i="0" u="none" strike="noStrike" dirty="0">
                <a:latin typeface="Canva Sans 1"/>
                <a:ea typeface="Canva Sans 1"/>
                <a:cs typeface="Canva Sans 1"/>
                <a:sym typeface="Canva Sans 1"/>
              </a:rPr>
              <a:t> значок фасилитатора, который дает участникам право вручать значки и поддерживать развитие ППО в своем заведении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2686" y="5831988"/>
            <a:ext cx="9696450" cy="778221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090"/>
              </a:lnSpc>
            </a:pPr>
            <a:r>
              <a:rPr lang="ru" sz="2800" b="0" i="0" u="none" strike="noStrike" dirty="0">
                <a:solidFill>
                  <a:srgbClr val="FF0000"/>
                </a:solidFill>
                <a:latin typeface="Canva Sans 1"/>
                <a:ea typeface="Canva Sans 1"/>
                <a:cs typeface="Canva Sans 1"/>
                <a:sym typeface="Canva Sans 1"/>
              </a:rPr>
              <a:t>70%</a:t>
            </a:r>
            <a:r>
              <a:rPr lang="ru" sz="2800" b="0" i="0" u="none" strike="noStrike" dirty="0">
                <a:latin typeface="Canva Sans 1"/>
                <a:ea typeface="Canva Sans 1"/>
                <a:cs typeface="Canva Sans 1"/>
                <a:sym typeface="Canva Sans 1"/>
              </a:rPr>
              <a:t> обладателей значков работают в вузах; из них более половины занимают научно-преподавательские должности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5594" y="6962704"/>
            <a:ext cx="10340378" cy="265185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398"/>
              </a:lnSpc>
            </a:pPr>
            <a:r>
              <a:rPr lang="ru" sz="2800" b="0" i="0" u="none" strike="noStrike" dirty="0">
                <a:latin typeface="Canva Sans 1"/>
                <a:ea typeface="Canva Sans 1"/>
                <a:cs typeface="Canva Sans 1"/>
                <a:sym typeface="Canva Sans 1"/>
              </a:rPr>
              <a:t>Уровень удовлетворенности среди опрошенных участников составил </a:t>
            </a:r>
            <a:r>
              <a:rPr lang="ru" sz="2800" b="0" i="0" u="none" strike="noStrike" dirty="0">
                <a:solidFill>
                  <a:srgbClr val="FF0000"/>
                </a:solidFill>
                <a:latin typeface="Canva Sans 1"/>
                <a:ea typeface="Canva Sans 1"/>
                <a:cs typeface="Canva Sans 1"/>
                <a:sym typeface="Canva Sans 1"/>
              </a:rPr>
              <a:t>96%</a:t>
            </a:r>
          </a:p>
          <a:p>
            <a:pPr algn="l" rtl="0">
              <a:lnSpc>
                <a:spcPts val="3398"/>
              </a:lnSpc>
            </a:pPr>
            <a:endParaRPr lang="ru" sz="2800" b="0" i="0" u="none" strike="noStrike" dirty="0">
              <a:latin typeface="Canva Sans 1"/>
              <a:ea typeface="Canva Sans 1"/>
              <a:cs typeface="Canva Sans 1"/>
              <a:sym typeface="Canva Sans 1"/>
            </a:endParaRPr>
          </a:p>
          <a:p>
            <a:pPr algn="l" rtl="0">
              <a:lnSpc>
                <a:spcPts val="3398"/>
              </a:lnSpc>
            </a:pPr>
            <a:r>
              <a:rPr lang="ru" sz="2800" b="0" i="0" u="none" strike="noStrike" dirty="0">
                <a:latin typeface="Canva Sans 1"/>
                <a:ea typeface="Canva Sans 1"/>
                <a:cs typeface="Canva Sans 1"/>
                <a:sym typeface="Canva Sans 1"/>
              </a:rPr>
              <a:t>Активное межотраслевое взаимодействие с высоким уровнем участия научно-преподавательского состава и сотрудников профессиональных служб.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904595" y="9721215"/>
            <a:ext cx="3257550" cy="324231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2604"/>
              </a:lnSpc>
            </a:pPr>
            <a:r>
              <a:rPr lang="ru" sz="1800" b="0" i="0" u="none" strike="noStrike">
                <a:solidFill>
                  <a:srgbClr val="48335D"/>
                </a:solidFill>
                <a:latin typeface="Canva Sans 1"/>
                <a:ea typeface="Canva Sans 1"/>
                <a:cs typeface="Canva Sans 1"/>
                <a:sym typeface="Canva Sans 1"/>
              </a:rPr>
              <a:t>priorlearning.ie/digitalbadge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person reading a documen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421218" y="3811904"/>
            <a:ext cx="5360582" cy="247459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6460"/>
              </a:lnSpc>
            </a:pPr>
            <a:r>
              <a:rPr lang="ru" sz="4700" b="0" i="0" u="none" strike="noStrike" dirty="0">
                <a:solidFill>
                  <a:srgbClr val="FAFCF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Основные предоставленные</a:t>
            </a:r>
          </a:p>
          <a:p>
            <a:pPr algn="l" rtl="0">
              <a:lnSpc>
                <a:spcPts val="6460"/>
              </a:lnSpc>
            </a:pPr>
            <a:r>
              <a:rPr lang="ru" sz="4700" b="0" i="0" u="none" strike="noStrike" dirty="0">
                <a:solidFill>
                  <a:srgbClr val="FAFCF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ресурсы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66838" y="9618345"/>
            <a:ext cx="4124325" cy="29718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2520"/>
              </a:lnSpc>
            </a:pPr>
            <a:r>
              <a:rPr lang="ru" sz="1800" b="0" i="0" u="none" strike="noStrike">
                <a:solidFill>
                  <a:srgbClr val="E5F3F7"/>
                </a:solidFill>
                <a:latin typeface="Canva Sans 1"/>
                <a:ea typeface="Canva Sans 1"/>
                <a:cs typeface="Canva Sans 1"/>
                <a:sym typeface="Canva Sans 1"/>
              </a:rPr>
              <a:t>www.priorlearning.ie/resources-tools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694051" y="4062222"/>
            <a:ext cx="5846445" cy="508721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600"/>
              </a:lnSpc>
            </a:pPr>
            <a:r>
              <a:rPr lang="ru" sz="3000" b="1" i="0" u="sng" strike="noStrike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  <a:hlinkClick r:id="rId3" tooltip="https://www.priorlearning.ie/resources-tools/rpl-toolkit-resource"/>
              </a:rPr>
              <a:t>Доступ к инструментарию ППО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86018" y="2119312"/>
            <a:ext cx="5610182" cy="7467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6090"/>
              </a:lnSpc>
            </a:pPr>
            <a:r>
              <a:rPr lang="ru" sz="4300" b="0" i="0" u="none" strike="noStrike" dirty="0">
                <a:solidFill>
                  <a:srgbClr val="039DB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Набор инструментов ППО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71625" y="4985362"/>
            <a:ext cx="7715250" cy="1648978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967"/>
              </a:lnSpc>
            </a:pPr>
            <a:r>
              <a:rPr lang="ru" sz="2300" b="0" i="0" u="none" strike="noStrike" spc="112" dirty="0">
                <a:solidFill>
                  <a:srgbClr val="4D3962"/>
                </a:solidFill>
                <a:latin typeface="DM Sans"/>
                <a:ea typeface="DM Sans"/>
                <a:cs typeface="DM Sans"/>
                <a:sym typeface="DM Sans"/>
              </a:rPr>
              <a:t>• Ресурс по практике ППО для научно-педагогических, профессиональных кадров, специалистов по обеспечению качества и административных сотрудников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71625" y="6752625"/>
            <a:ext cx="6924675" cy="11272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060"/>
              </a:lnSpc>
            </a:pPr>
            <a:r>
              <a:rPr lang="ru" sz="2300" b="0" i="0" u="none" strike="noStrike" spc="125" dirty="0">
                <a:solidFill>
                  <a:srgbClr val="4D3962"/>
                </a:solidFill>
                <a:latin typeface="DM Sans"/>
                <a:ea typeface="DM Sans"/>
                <a:cs typeface="DM Sans"/>
                <a:sym typeface="DM Sans"/>
              </a:rPr>
              <a:t>• Структурированный 5-этапный процесс ППО: информация, выявление, документация,</a:t>
            </a:r>
          </a:p>
          <a:p>
            <a:pPr algn="l" rtl="0">
              <a:lnSpc>
                <a:spcPts val="3060"/>
              </a:lnSpc>
            </a:pPr>
            <a:r>
              <a:rPr lang="ru" sz="2300" b="0" i="0" u="none" strike="noStrike" spc="125" dirty="0">
                <a:solidFill>
                  <a:srgbClr val="4D3962"/>
                </a:solidFill>
                <a:latin typeface="DM Sans"/>
                <a:ea typeface="DM Sans"/>
                <a:cs typeface="DM Sans"/>
                <a:sym typeface="DM Sans"/>
              </a:rPr>
              <a:t>оценка, аттестация.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71625" y="8272998"/>
            <a:ext cx="7858125" cy="11272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914"/>
              </a:lnSpc>
            </a:pPr>
            <a:r>
              <a:rPr lang="ru" sz="2300" b="0" i="0" u="none" strike="noStrike" spc="119" dirty="0">
                <a:solidFill>
                  <a:srgbClr val="4D3962"/>
                </a:solidFill>
                <a:latin typeface="DM Sans"/>
                <a:ea typeface="DM Sans"/>
                <a:cs typeface="DM Sans"/>
                <a:sym typeface="DM Sans"/>
              </a:rPr>
              <a:t>• На основе пилотной концепции, технического</a:t>
            </a:r>
          </a:p>
          <a:p>
            <a:pPr algn="l" rtl="0">
              <a:lnSpc>
                <a:spcPts val="2914"/>
              </a:lnSpc>
            </a:pPr>
            <a:r>
              <a:rPr lang="ru" sz="2300" b="0" i="0" u="none" strike="noStrike" spc="119" dirty="0">
                <a:solidFill>
                  <a:srgbClr val="4D3962"/>
                </a:solidFill>
                <a:latin typeface="DM Sans"/>
                <a:ea typeface="DM Sans"/>
                <a:cs typeface="DM Sans"/>
                <a:sym typeface="DM Sans"/>
              </a:rPr>
              <a:t>определения (описания данных) и институциональной практики.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Several different types of brochures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276968" y="5979812"/>
            <a:ext cx="7686675" cy="169334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398"/>
              </a:lnSpc>
            </a:pPr>
            <a:r>
              <a:rPr lang="ru" sz="2300" b="0" i="0" u="none" strike="noStrike" spc="178" dirty="0">
                <a:solidFill>
                  <a:srgbClr val="48345D"/>
                </a:solidFill>
                <a:latin typeface="Canva Sans 2"/>
                <a:ea typeface="Canva Sans 2"/>
                <a:cs typeface="Canva Sans 2"/>
                <a:sym typeface="Canva Sans 2"/>
              </a:rPr>
              <a:t>Практические, реальные примеры из практики ППО,</a:t>
            </a:r>
          </a:p>
          <a:p>
            <a:pPr algn="l" rtl="0">
              <a:lnSpc>
                <a:spcPts val="3398"/>
              </a:lnSpc>
            </a:pPr>
            <a:r>
              <a:rPr lang="ru" sz="2300" b="0" i="0" u="none" strike="noStrike" spc="178" dirty="0">
                <a:solidFill>
                  <a:srgbClr val="48345D"/>
                </a:solidFill>
                <a:latin typeface="Canva Sans 2"/>
                <a:ea typeface="Canva Sans 2"/>
                <a:cs typeface="Canva Sans 2"/>
                <a:sym typeface="Canva Sans 2"/>
              </a:rPr>
              <a:t>содержащие рекомендации для сотрудников, включая шаблоны оценки и образцы,</a:t>
            </a:r>
          </a:p>
          <a:p>
            <a:pPr algn="l" rtl="0">
              <a:lnSpc>
                <a:spcPts val="3398"/>
              </a:lnSpc>
            </a:pPr>
            <a:r>
              <a:rPr lang="ru" sz="2300" b="0" i="0" u="none" strike="noStrike" spc="178" dirty="0">
                <a:solidFill>
                  <a:srgbClr val="48345D"/>
                </a:solidFill>
                <a:latin typeface="Canva Sans 2"/>
                <a:ea typeface="Canva Sans 2"/>
                <a:cs typeface="Canva Sans 2"/>
                <a:sym typeface="Canva Sans 2"/>
              </a:rPr>
              <a:t>предоставленные партнерскими вузами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6800" y="8245844"/>
            <a:ext cx="5686425" cy="131725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980"/>
              </a:lnSpc>
            </a:pPr>
            <a:r>
              <a:rPr lang="ru" sz="2300" b="0" i="0" u="none" strike="noStrike" spc="216" dirty="0">
                <a:solidFill>
                  <a:srgbClr val="48345D"/>
                </a:solidFill>
                <a:latin typeface="Canva Sans 2"/>
                <a:ea typeface="Canva Sans 2"/>
                <a:cs typeface="Canva Sans 2"/>
                <a:sym typeface="Canva Sans 2"/>
              </a:rPr>
              <a:t>• Предоставлены партнерскими вузами в поддержку практической реализации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42073" y="3303743"/>
            <a:ext cx="5562600" cy="1755561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just" rtl="0">
              <a:lnSpc>
                <a:spcPts val="6924"/>
              </a:lnSpc>
            </a:pPr>
            <a:r>
              <a:rPr lang="ru" sz="5600" b="0" i="0" u="none" strike="noStrike" spc="285">
                <a:solidFill>
                  <a:srgbClr val="079DBE"/>
                </a:solidFill>
                <a:latin typeface="Canva Sans 2"/>
                <a:ea typeface="Canva Sans 2"/>
                <a:cs typeface="Canva Sans 2"/>
                <a:sym typeface="Canva Sans 2"/>
              </a:rPr>
              <a:t>Образцы</a:t>
            </a:r>
          </a:p>
          <a:p>
            <a:pPr algn="just" rtl="0">
              <a:lnSpc>
                <a:spcPts val="6924"/>
              </a:lnSpc>
            </a:pPr>
            <a:r>
              <a:rPr lang="ru" sz="5600" b="0" i="0" u="none" strike="noStrike" spc="285">
                <a:solidFill>
                  <a:srgbClr val="079DBE"/>
                </a:solidFill>
                <a:latin typeface="Canva Sans 2"/>
                <a:ea typeface="Canva Sans 2"/>
                <a:cs typeface="Canva Sans 2"/>
                <a:sym typeface="Canva Sans 2"/>
              </a:rPr>
              <a:t>и шаблоны ППО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blue and yellow background with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173449" y="3692220"/>
            <a:ext cx="10639425" cy="121335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4892"/>
              </a:lnSpc>
            </a:pPr>
            <a:r>
              <a:rPr lang="ru" sz="3700" b="0" i="0" u="none" strike="noStrike" spc="78" dirty="0">
                <a:solidFill>
                  <a:srgbClr val="C9FB6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Заключения внешней оценки проекта </a:t>
            </a:r>
          </a:p>
          <a:p>
            <a:pPr algn="l" rtl="0">
              <a:lnSpc>
                <a:spcPts val="4892"/>
              </a:lnSpc>
            </a:pPr>
            <a:r>
              <a:rPr lang="ru" sz="3700" b="0" i="0" u="none" strike="noStrike" spc="78" dirty="0">
                <a:solidFill>
                  <a:srgbClr val="C9FB6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"ППО в сфере высшего образования"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73449" y="5381429"/>
            <a:ext cx="10639425" cy="2581471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921"/>
              </a:lnSpc>
            </a:pPr>
            <a:r>
              <a:rPr lang="ru" sz="2800" b="0" i="0" u="none" strike="noStrike" spc="22" dirty="0">
                <a:solidFill>
                  <a:srgbClr val="F3F7FA"/>
                </a:solidFill>
                <a:latin typeface="Aileron"/>
                <a:ea typeface="Aileron"/>
                <a:cs typeface="Aileron"/>
                <a:sym typeface="Aileron"/>
              </a:rPr>
              <a:t>«Первоначальный срок реализации проекта позволил сектору</a:t>
            </a:r>
          </a:p>
          <a:p>
            <a:pPr algn="l" rtl="0">
              <a:lnSpc>
                <a:spcPts val="3921"/>
              </a:lnSpc>
            </a:pPr>
            <a:r>
              <a:rPr lang="ru" sz="2800" b="0" i="0" u="none" strike="noStrike" spc="22" dirty="0">
                <a:solidFill>
                  <a:srgbClr val="F3F7FA"/>
                </a:solidFill>
                <a:latin typeface="Aileron"/>
                <a:ea typeface="Aileron"/>
                <a:cs typeface="Aileron"/>
                <a:sym typeface="Aileron"/>
              </a:rPr>
              <a:t>достичь соглашения по необходимым предварительным условиям;</a:t>
            </a:r>
          </a:p>
          <a:p>
            <a:pPr algn="l" rtl="0">
              <a:lnSpc>
                <a:spcPts val="3921"/>
              </a:lnSpc>
            </a:pPr>
            <a:r>
              <a:rPr lang="ru" sz="2800" b="0" i="0" u="none" strike="noStrike" spc="22" dirty="0">
                <a:solidFill>
                  <a:srgbClr val="F3F7FA"/>
                </a:solidFill>
                <a:latin typeface="Aileron"/>
                <a:ea typeface="Aileron"/>
                <a:cs typeface="Aileron"/>
                <a:sym typeface="Aileron"/>
              </a:rPr>
              <a:t>например, техническому определению (описанию данных) и пилотной концепции для выработки согласованного национального подхода к ППО в ирландской системе высшего образования."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91575" y="9237330"/>
            <a:ext cx="8734425" cy="32577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1617"/>
              </a:lnSpc>
            </a:pPr>
            <a:r>
              <a:rPr lang="ru" sz="1600" b="0" i="0" u="none" strike="noStrike" spc="51" dirty="0">
                <a:solidFill>
                  <a:srgbClr val="CCDCEA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- Внешняя экспертная оценка проекта "ППО в сфере высшего образования", стр. 77.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blue and white website with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61988" y="2836161"/>
            <a:ext cx="161925" cy="60487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4985"/>
              </a:lnSpc>
            </a:pPr>
            <a:r>
              <a:rPr lang="ru" sz="3500" b="0" i="0" u="none" strike="noStrike">
                <a:solidFill>
                  <a:srgbClr val="DBEBF0"/>
                </a:solidFill>
                <a:latin typeface="Amsterdam Two"/>
                <a:ea typeface="Amsterdam Two"/>
                <a:cs typeface="Amsterdam Two"/>
                <a:sym typeface="Amsterdam Two"/>
              </a:rPr>
              <a:t>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95350" y="912291"/>
            <a:ext cx="4533900" cy="107741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4216"/>
              </a:lnSpc>
            </a:pPr>
            <a:r>
              <a:rPr lang="ru" sz="3700" b="0" i="0" u="none" strike="noStrike" spc="215" dirty="0">
                <a:solidFill>
                  <a:srgbClr val="059DBE"/>
                </a:solidFill>
                <a:latin typeface="DM Sans"/>
                <a:ea typeface="DM Sans"/>
                <a:cs typeface="DM Sans"/>
                <a:sym typeface="DM Sans"/>
              </a:rPr>
              <a:t>Общие</a:t>
            </a:r>
          </a:p>
          <a:p>
            <a:pPr algn="l" rtl="0">
              <a:lnSpc>
                <a:spcPts val="4216"/>
              </a:lnSpc>
            </a:pPr>
            <a:r>
              <a:rPr lang="ru" sz="3700" spc="215" dirty="0">
                <a:solidFill>
                  <a:srgbClr val="059DBE"/>
                </a:solidFill>
                <a:latin typeface="DM Sans"/>
                <a:ea typeface="DM Sans"/>
                <a:cs typeface="DM Sans"/>
                <a:sym typeface="DM Sans"/>
              </a:rPr>
              <a:t>р</a:t>
            </a:r>
            <a:r>
              <a:rPr lang="ru" sz="3700" b="0" i="0" u="none" strike="noStrike" spc="215" dirty="0">
                <a:solidFill>
                  <a:srgbClr val="059DBE"/>
                </a:solidFill>
                <a:latin typeface="DM Sans"/>
                <a:ea typeface="DM Sans"/>
                <a:cs typeface="DM Sans"/>
                <a:sym typeface="DM Sans"/>
              </a:rPr>
              <a:t>екомендации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19200" y="2696391"/>
            <a:ext cx="3981450" cy="260673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433"/>
              </a:lnSpc>
            </a:pPr>
            <a:r>
              <a:rPr lang="ru" sz="2000" b="0" i="0" u="none" strike="noStrike" spc="126" dirty="0">
                <a:solidFill>
                  <a:srgbClr val="151616"/>
                </a:solidFill>
                <a:latin typeface="DM Sans"/>
                <a:ea typeface="DM Sans"/>
                <a:cs typeface="DM Sans"/>
                <a:sym typeface="DM Sans"/>
              </a:rPr>
              <a:t>Определить последующий этап </a:t>
            </a:r>
            <a:r>
              <a:rPr lang="ru" sz="2000" b="0" i="0" u="none" strike="noStrike" spc="84" dirty="0">
                <a:solidFill>
                  <a:srgbClr val="151616"/>
                </a:solidFill>
                <a:latin typeface="DM Sans"/>
                <a:ea typeface="DM Sans"/>
                <a:cs typeface="DM Sans"/>
                <a:sym typeface="DM Sans"/>
              </a:rPr>
              <a:t>работы, в рамках которой цели и ключевые </a:t>
            </a:r>
            <a:r>
              <a:rPr lang="ru" sz="2000" b="0" i="0" u="none" strike="noStrike" spc="91" dirty="0">
                <a:solidFill>
                  <a:srgbClr val="151616"/>
                </a:solidFill>
                <a:latin typeface="DM Sans"/>
                <a:ea typeface="DM Sans"/>
                <a:cs typeface="DM Sans"/>
                <a:sym typeface="DM Sans"/>
              </a:rPr>
              <a:t>показатели эффективности (КПЭ) направлены на практическую</a:t>
            </a:r>
          </a:p>
          <a:p>
            <a:pPr algn="l" rtl="0">
              <a:lnSpc>
                <a:spcPts val="2529"/>
              </a:lnSpc>
            </a:pPr>
            <a:r>
              <a:rPr lang="ru" sz="2000" b="0" i="0" u="none" strike="noStrike" spc="91" dirty="0">
                <a:solidFill>
                  <a:srgbClr val="151616"/>
                </a:solidFill>
                <a:latin typeface="DM Sans"/>
                <a:ea typeface="DM Sans"/>
                <a:cs typeface="DM Sans"/>
                <a:sym typeface="DM Sans"/>
              </a:rPr>
              <a:t>реализацию Национальной</a:t>
            </a:r>
          </a:p>
          <a:p>
            <a:pPr algn="l" rtl="0">
              <a:lnSpc>
                <a:spcPts val="2356"/>
              </a:lnSpc>
            </a:pPr>
            <a:r>
              <a:rPr lang="ru" sz="2000" b="0" i="0" u="none" strike="noStrike" spc="111" dirty="0">
                <a:solidFill>
                  <a:srgbClr val="151616"/>
                </a:solidFill>
                <a:latin typeface="DM Sans"/>
                <a:ea typeface="DM Sans"/>
                <a:cs typeface="DM Sans"/>
                <a:sym typeface="DM Sans"/>
              </a:rPr>
              <a:t>концепции ППО в высшем образовании.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52525" y="5524500"/>
            <a:ext cx="4114800" cy="190500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2664"/>
              </a:lnSpc>
            </a:pPr>
            <a:r>
              <a:rPr lang="ru" sz="2000" b="0" i="0" u="none" strike="noStrike" spc="105" dirty="0">
                <a:solidFill>
                  <a:srgbClr val="151616"/>
                </a:solidFill>
                <a:latin typeface="DM Sans"/>
                <a:ea typeface="DM Sans"/>
                <a:cs typeface="DM Sans"/>
                <a:sym typeface="DM Sans"/>
              </a:rPr>
              <a:t>Четко разграничить </a:t>
            </a:r>
            <a:r>
              <a:rPr lang="ru" sz="2000" b="0" i="0" u="none" strike="noStrike" spc="99" dirty="0">
                <a:solidFill>
                  <a:srgbClr val="151616"/>
                </a:solidFill>
                <a:latin typeface="DM Sans"/>
                <a:ea typeface="DM Sans"/>
                <a:cs typeface="DM Sans"/>
                <a:sym typeface="DM Sans"/>
              </a:rPr>
              <a:t>цели и КПЭ, которые должны быть достигнуты на национальном уровне и которые должны быть достигнуты на уровне вузов.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78106" y="69608"/>
            <a:ext cx="11153775" cy="604511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5005"/>
              </a:lnSpc>
            </a:pPr>
            <a:r>
              <a:rPr lang="ru" sz="3500" b="0" i="0" u="none" strike="noStrike" spc="196" dirty="0">
                <a:solidFill>
                  <a:srgbClr val="C6F865"/>
                </a:solidFill>
                <a:latin typeface="DM Sans"/>
                <a:ea typeface="DM Sans"/>
                <a:cs typeface="DM Sans"/>
                <a:sym typeface="DM Sans"/>
              </a:rPr>
              <a:t>Рекомендации по мероприятиям на национальном уровне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27956" y="1596469"/>
            <a:ext cx="10839449" cy="604511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2008"/>
              </a:lnSpc>
            </a:pPr>
            <a:r>
              <a:rPr lang="ru" sz="1600" b="0" i="0" u="none" strike="noStrike" spc="76" dirty="0">
                <a:solidFill>
                  <a:srgbClr val="DBEBF0"/>
                </a:solidFill>
                <a:latin typeface="DM Sans"/>
                <a:ea typeface="DM Sans"/>
                <a:cs typeface="DM Sans"/>
                <a:sym typeface="DM Sans"/>
              </a:rPr>
              <a:t>3. Внедрить обязательную отчетность по ППО в систему учета учащихся органа образования, чтобы облегчить </a:t>
            </a:r>
            <a:r>
              <a:rPr lang="ru-RU" sz="1600" spc="94" dirty="0">
                <a:solidFill>
                  <a:srgbClr val="DBEBF0"/>
                </a:solidFill>
                <a:latin typeface="DM Sans"/>
                <a:ea typeface="DM Sans"/>
                <a:cs typeface="DM Sans"/>
                <a:sym typeface="DM Sans"/>
              </a:rPr>
              <a:t>процесс</a:t>
            </a:r>
            <a:r>
              <a:rPr lang="ru" sz="1600" b="0" i="0" u="none" strike="noStrike" spc="94" dirty="0">
                <a:solidFill>
                  <a:srgbClr val="DBEBF0"/>
                </a:solidFill>
                <a:latin typeface="DM Sans"/>
                <a:ea typeface="DM Sans"/>
                <a:cs typeface="DM Sans"/>
                <a:sym typeface="DM Sans"/>
              </a:rPr>
              <a:t> отчетности по данным ППО для </a:t>
            </a:r>
            <a:r>
              <a:rPr lang="ru" sz="1600" spc="94" dirty="0">
                <a:solidFill>
                  <a:srgbClr val="DBEBF0"/>
                </a:solidFill>
                <a:latin typeface="DM Sans"/>
                <a:ea typeface="DM Sans"/>
                <a:cs typeface="DM Sans"/>
                <a:sym typeface="DM Sans"/>
              </a:rPr>
              <a:t>вузов</a:t>
            </a:r>
            <a:r>
              <a:rPr lang="ru" sz="1600" b="0" i="0" u="none" strike="noStrike" spc="94" dirty="0">
                <a:solidFill>
                  <a:srgbClr val="DBEBF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05665" y="2462960"/>
            <a:ext cx="10761740" cy="785283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2157"/>
              </a:lnSpc>
            </a:pPr>
            <a:r>
              <a:rPr lang="ru" sz="1600" b="0" i="0" u="none" strike="noStrike" spc="90" dirty="0">
                <a:solidFill>
                  <a:srgbClr val="DBEBF0"/>
                </a:solidFill>
                <a:latin typeface="DM Sans"/>
                <a:ea typeface="DM Sans"/>
                <a:cs typeface="DM Sans"/>
                <a:sym typeface="DM Sans"/>
              </a:rPr>
              <a:t>4. Рассмотреть вопрос, следует ли </a:t>
            </a:r>
            <a:r>
              <a:rPr lang="ru" sz="1600" spc="90" dirty="0">
                <a:solidFill>
                  <a:srgbClr val="DBEBF0"/>
                </a:solidFill>
                <a:latin typeface="DM Sans"/>
                <a:ea typeface="DM Sans"/>
                <a:cs typeface="DM Sans"/>
                <a:sym typeface="DM Sans"/>
              </a:rPr>
              <a:t>увязать </a:t>
            </a:r>
            <a:r>
              <a:rPr lang="ru" sz="1600" b="0" i="0" u="none" strike="noStrike" spc="90" dirty="0">
                <a:solidFill>
                  <a:srgbClr val="DBEBF0"/>
                </a:solidFill>
                <a:latin typeface="DM Sans"/>
                <a:ea typeface="DM Sans"/>
                <a:cs typeface="DM Sans"/>
                <a:sym typeface="DM Sans"/>
              </a:rPr>
              <a:t>отчетность вузов по данным ППО (см. рекомендацию 3) и/или другим прямым показателям (см. рекомендацию 9) с каким-либо дополнительным финансированием продвижения практики ППО в вузах.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15138" y="3543300"/>
            <a:ext cx="10852267" cy="78528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just" rtl="0">
              <a:lnSpc>
                <a:spcPts val="1994"/>
              </a:lnSpc>
            </a:pPr>
            <a:r>
              <a:rPr lang="ru" sz="1600" b="0" i="0" u="none" strike="noStrike" spc="91" dirty="0">
                <a:solidFill>
                  <a:srgbClr val="DBEBF0"/>
                </a:solidFill>
                <a:latin typeface="DM Sans"/>
                <a:ea typeface="DM Sans"/>
                <a:cs typeface="DM Sans"/>
                <a:sym typeface="DM Sans"/>
              </a:rPr>
              <a:t>5. Согласовать с организациями, представляющими интересы работодателей, разработку стратегии повышения</a:t>
            </a:r>
            <a:r>
              <a:rPr lang="ru" sz="1600" spc="91" dirty="0">
                <a:solidFill>
                  <a:srgbClr val="DBEBF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ru" sz="1600" b="0" i="0" u="none" strike="noStrike" spc="91" dirty="0">
                <a:solidFill>
                  <a:srgbClr val="DBEBF0"/>
                </a:solidFill>
                <a:latin typeface="DM Sans"/>
                <a:ea typeface="DM Sans"/>
                <a:cs typeface="DM Sans"/>
                <a:sym typeface="DM Sans"/>
              </a:rPr>
              <a:t>осведомленности о ППО и обеспечения понимания предприятиями возможностей, которые дает ППО.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43684" y="4713808"/>
            <a:ext cx="10810931" cy="510328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031"/>
              </a:lnSpc>
            </a:pPr>
            <a:r>
              <a:rPr lang="ru" sz="1600" b="0" i="0" u="none" strike="noStrike" spc="81" dirty="0">
                <a:solidFill>
                  <a:srgbClr val="DBEBF0"/>
                </a:solidFill>
                <a:latin typeface="DM Sans"/>
                <a:ea typeface="DM Sans"/>
                <a:cs typeface="DM Sans"/>
                <a:sym typeface="DM Sans"/>
              </a:rPr>
              <a:t>6. Требовать, чтобы ППО учитывалось, изначально предусматривалось и четко отражалось в информации по новым программам или микроквалификациям.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15166" y="5778442"/>
            <a:ext cx="10839450" cy="104865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168"/>
              </a:lnSpc>
            </a:pPr>
            <a:r>
              <a:rPr lang="ru" sz="1600" b="0" i="0" u="none" strike="noStrike" spc="95" dirty="0">
                <a:solidFill>
                  <a:srgbClr val="DBEBF0"/>
                </a:solidFill>
                <a:latin typeface="DM Sans"/>
                <a:ea typeface="DM Sans"/>
                <a:cs typeface="DM Sans"/>
                <a:sym typeface="DM Sans"/>
              </a:rPr>
              <a:t>7. Обеспечить, чтобы существующие информационные материалы (например, priorlearning.ie и истории ППО), а также практические ресурсы, разработанные в рамках проекта (например, пилотная концепция, тематические примеры) сохранялись, размещались и активно продвигались для использования сектором, например, через Национальный форум по совершенствованию</a:t>
            </a:r>
          </a:p>
          <a:p>
            <a:pPr algn="l" rtl="0">
              <a:lnSpc>
                <a:spcPts val="2168"/>
              </a:lnSpc>
            </a:pPr>
            <a:r>
              <a:rPr lang="ru" sz="1600" b="0" i="0" u="none" strike="noStrike" spc="95" dirty="0">
                <a:solidFill>
                  <a:srgbClr val="DBEBF0"/>
                </a:solidFill>
                <a:latin typeface="DM Sans"/>
                <a:ea typeface="DM Sans"/>
                <a:cs typeface="DM Sans"/>
                <a:sym typeface="DM Sans"/>
              </a:rPr>
              <a:t>преподавания и обучения в системе высшего образования (NFETLHE). В рамках этого: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14519" y="7246726"/>
            <a:ext cx="10658475" cy="136773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262"/>
              </a:lnSpc>
            </a:pPr>
            <a:r>
              <a:rPr lang="ru" sz="1600" b="0" i="0" u="none" strike="noStrike" spc="70" dirty="0">
                <a:solidFill>
                  <a:srgbClr val="DBEBF0"/>
                </a:solidFill>
                <a:latin typeface="DM Sans"/>
                <a:ea typeface="DM Sans"/>
                <a:cs typeface="DM Sans"/>
                <a:sym typeface="DM Sans"/>
              </a:rPr>
              <a:t>a. Содействовать постоянному пополнению хранилища тематическими примерами или передовой практикой со стороны </a:t>
            </a:r>
            <a:r>
              <a:rPr lang="ru" sz="1600" b="0" i="0" u="none" strike="noStrike" spc="101" dirty="0">
                <a:solidFill>
                  <a:srgbClr val="DBEBF0"/>
                </a:solidFill>
                <a:latin typeface="DM Sans"/>
                <a:ea typeface="DM Sans"/>
                <a:cs typeface="DM Sans"/>
                <a:sym typeface="DM Sans"/>
              </a:rPr>
              <a:t>учреждений для поддержания актуальности этих ресурсов.</a:t>
            </a:r>
          </a:p>
          <a:p>
            <a:pPr algn="l" rtl="0">
              <a:lnSpc>
                <a:spcPts val="2173"/>
              </a:lnSpc>
            </a:pPr>
            <a:r>
              <a:rPr lang="ru" sz="1600" b="0" i="0" u="none" strike="noStrike" spc="101" dirty="0">
                <a:solidFill>
                  <a:srgbClr val="DBEBF0"/>
                </a:solidFill>
                <a:latin typeface="DM Sans"/>
                <a:ea typeface="DM Sans"/>
                <a:cs typeface="DM Sans"/>
                <a:sym typeface="DM Sans"/>
              </a:rPr>
              <a:t>b. Дать возможность научно-педагогическим и профессиональным кадрам ирландских вузов продолжать получать признание их участия в профессиональном обучении посредством доступа к существующему цифровому </a:t>
            </a:r>
            <a:r>
              <a:rPr lang="ru" sz="1700" b="0" i="0" u="none" strike="noStrike" spc="74" dirty="0">
                <a:solidFill>
                  <a:srgbClr val="DBEBF0"/>
                </a:solidFill>
                <a:latin typeface="DM Sans"/>
                <a:ea typeface="DM Sans"/>
                <a:cs typeface="DM Sans"/>
                <a:sym typeface="DM Sans"/>
              </a:rPr>
              <a:t>значку ППО.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962775" y="9143765"/>
            <a:ext cx="10610219" cy="76165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062"/>
              </a:lnSpc>
            </a:pPr>
            <a:r>
              <a:rPr lang="ru" sz="1600" b="0" i="0" u="none" strike="noStrike" spc="79" dirty="0">
                <a:solidFill>
                  <a:srgbClr val="DBEBF0"/>
                </a:solidFill>
                <a:latin typeface="DM Sans"/>
                <a:ea typeface="DM Sans"/>
                <a:cs typeface="DM Sans"/>
                <a:sym typeface="DM Sans"/>
              </a:rPr>
              <a:t>8. Продолжить переработку существующего цифрового значка ППО и инструментария </a:t>
            </a:r>
            <a:r>
              <a:rPr lang="ru-RU" sz="1600" spc="79" dirty="0">
                <a:solidFill>
                  <a:srgbClr val="DBEBF0"/>
                </a:solidFill>
                <a:latin typeface="DM Sans"/>
                <a:ea typeface="DM Sans"/>
                <a:cs typeface="DM Sans"/>
                <a:sym typeface="DM Sans"/>
              </a:rPr>
              <a:t>ППО </a:t>
            </a:r>
            <a:r>
              <a:rPr lang="ru" sz="1600" b="0" i="0" u="none" strike="noStrike" spc="79" dirty="0">
                <a:solidFill>
                  <a:srgbClr val="DBEBF0"/>
                </a:solidFill>
                <a:latin typeface="DM Sans"/>
                <a:ea typeface="DM Sans"/>
                <a:cs typeface="DM Sans"/>
                <a:sym typeface="DM Sans"/>
              </a:rPr>
              <a:t>для обеспечения набора практических учебных ресурсов с самостоятельным доступом для использования учреждениями и соответствующими заинтересованными сторонами.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close-up of a website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47755" y="1181100"/>
            <a:ext cx="5353045" cy="186114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4173"/>
              </a:lnSpc>
            </a:pPr>
            <a:r>
              <a:rPr lang="ru" sz="2900" b="0" i="0" u="none" strike="noStrike" dirty="0">
                <a:solidFill>
                  <a:srgbClr val="0F95B7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Рекомендации</a:t>
            </a:r>
          </a:p>
          <a:p>
            <a:pPr algn="l" rtl="0">
              <a:lnSpc>
                <a:spcPts val="5045"/>
              </a:lnSpc>
            </a:pPr>
            <a:r>
              <a:rPr lang="ru-RU" sz="3500" spc="215" dirty="0">
                <a:solidFill>
                  <a:srgbClr val="2287B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п</a:t>
            </a:r>
            <a:r>
              <a:rPr lang="ru" sz="3500" b="0" i="0" u="none" strike="noStrike" spc="215" dirty="0">
                <a:solidFill>
                  <a:srgbClr val="2287B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о </a:t>
            </a:r>
            <a:r>
              <a:rPr lang="ru" sz="4000" b="0" i="0" u="none" strike="noStrike" dirty="0">
                <a:solidFill>
                  <a:srgbClr val="3577A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деятельности на уровне вузов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477125" y="1447800"/>
            <a:ext cx="9953625" cy="896748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496"/>
              </a:lnSpc>
            </a:pPr>
            <a:r>
              <a:rPr lang="ru" sz="2000" b="0" i="0" u="none" strike="noStrike" dirty="0">
                <a:solidFill>
                  <a:srgbClr val="141414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9. На уровне вузов, предложить и согласовать соответствующие показатели </a:t>
            </a:r>
            <a:r>
              <a:rPr lang="ru" sz="1900" b="0" i="0" u="none" strike="noStrike" dirty="0">
                <a:solidFill>
                  <a:srgbClr val="141414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достижений, особенно в контексте любого дополнительного финансирования на продвижение </a:t>
            </a:r>
            <a:r>
              <a:rPr lang="ru" sz="1800" b="0" i="0" u="none" strike="noStrike" spc="140" dirty="0">
                <a:solidFill>
                  <a:srgbClr val="141414"/>
                </a:solidFill>
                <a:latin typeface="Arial MT Pro"/>
                <a:ea typeface="Arial MT Pro"/>
                <a:cs typeface="Arial MT Pro"/>
                <a:sym typeface="Arial MT Pro"/>
              </a:rPr>
              <a:t>практики ППО в вузе. Разумные примеры прямых показателей могут включать: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77041" y="2461739"/>
            <a:ext cx="9191625" cy="2272441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516"/>
              </a:lnSpc>
            </a:pPr>
            <a:r>
              <a:rPr lang="ru" sz="1800" b="0" i="0" u="none" strike="noStrike" spc="103" dirty="0">
                <a:solidFill>
                  <a:srgbClr val="141414"/>
                </a:solidFill>
                <a:latin typeface="Arial MT Pro"/>
                <a:ea typeface="Arial MT Pro"/>
                <a:cs typeface="Arial MT Pro"/>
                <a:sym typeface="Arial MT Pro"/>
              </a:rPr>
              <a:t>a. Наглядность ППО в информации о программах для потенциальных учащихся.</a:t>
            </a:r>
          </a:p>
          <a:p>
            <a:pPr algn="l" rtl="0">
              <a:lnSpc>
                <a:spcPts val="2441"/>
              </a:lnSpc>
            </a:pPr>
            <a:r>
              <a:rPr lang="ru" sz="1800" b="0" i="0" u="none" strike="noStrike" spc="91" dirty="0">
                <a:solidFill>
                  <a:srgbClr val="141414"/>
                </a:solidFill>
                <a:latin typeface="DM Sans"/>
                <a:ea typeface="DM Sans"/>
                <a:cs typeface="DM Sans"/>
                <a:sym typeface="DM Sans"/>
              </a:rPr>
              <a:t>b. Отражение ППО в стратегических и оперативных планах и КПЭ.</a:t>
            </a:r>
          </a:p>
          <a:p>
            <a:pPr algn="l" rtl="0">
              <a:lnSpc>
                <a:spcPts val="2487"/>
              </a:lnSpc>
            </a:pPr>
            <a:r>
              <a:rPr lang="ru" sz="1800" b="0" i="0" u="none" strike="noStrike" spc="107" dirty="0">
                <a:solidFill>
                  <a:srgbClr val="141414"/>
                </a:solidFill>
                <a:latin typeface="DM Sans"/>
                <a:ea typeface="DM Sans"/>
                <a:cs typeface="DM Sans"/>
                <a:sym typeface="DM Sans"/>
              </a:rPr>
              <a:t>c. Доля научно-преподавательского, внештатного и профильного состава (например, </a:t>
            </a:r>
            <a:r>
              <a:rPr lang="ru" sz="1800" b="0" i="0" u="none" strike="noStrike" spc="99" dirty="0">
                <a:solidFill>
                  <a:srgbClr val="141414"/>
                </a:solidFill>
                <a:latin typeface="DM Sans"/>
                <a:ea typeface="DM Sans"/>
                <a:cs typeface="DM Sans"/>
                <a:sym typeface="DM Sans"/>
              </a:rPr>
              <a:t>приемная комиссия, регистратура), участвующего в обучении или развитии ППО.</a:t>
            </a:r>
          </a:p>
          <a:p>
            <a:pPr>
              <a:lnSpc>
                <a:spcPts val="2562"/>
              </a:lnSpc>
            </a:pPr>
            <a:r>
              <a:rPr lang="ru" sz="1900" b="0" i="0" u="none" strike="noStrike" spc="59" dirty="0">
                <a:solidFill>
                  <a:srgbClr val="141414"/>
                </a:solidFill>
                <a:latin typeface="DM Sans"/>
                <a:ea typeface="DM Sans"/>
                <a:cs typeface="DM Sans"/>
                <a:sym typeface="DM Sans"/>
              </a:rPr>
              <a:t>d. Количество запущенных процессов ППО (которое может </a:t>
            </a:r>
            <a:r>
              <a:rPr lang="ru" sz="2000" spc="83" dirty="0">
                <a:solidFill>
                  <a:srgbClr val="141414"/>
                </a:solidFill>
                <a:latin typeface="DM Sans"/>
                <a:ea typeface="DM Sans"/>
                <a:cs typeface="DM Sans"/>
                <a:sym typeface="DM Sans"/>
              </a:rPr>
              <a:t>значительно </a:t>
            </a:r>
            <a:r>
              <a:rPr lang="ru" sz="1900" b="0" i="0" u="none" strike="noStrike" spc="59" dirty="0">
                <a:solidFill>
                  <a:srgbClr val="141414"/>
                </a:solidFill>
                <a:latin typeface="DM Sans"/>
                <a:ea typeface="DM Sans"/>
                <a:cs typeface="DM Sans"/>
                <a:sym typeface="DM Sans"/>
              </a:rPr>
              <a:t>варьироваться </a:t>
            </a:r>
            <a:r>
              <a:rPr lang="ru" sz="1800" b="0" i="0" u="none" strike="noStrike" spc="83" dirty="0">
                <a:solidFill>
                  <a:srgbClr val="141414"/>
                </a:solidFill>
                <a:latin typeface="DM Sans"/>
                <a:ea typeface="DM Sans"/>
                <a:cs typeface="DM Sans"/>
                <a:sym typeface="DM Sans"/>
              </a:rPr>
              <a:t>в зависимости от профиля учреждения).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39025" y="5514975"/>
            <a:ext cx="9886950" cy="57150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250"/>
              </a:lnSpc>
            </a:pPr>
            <a:r>
              <a:rPr lang="ru" sz="1900" b="0" i="0" u="none" strike="noStrike" dirty="0">
                <a:solidFill>
                  <a:srgbClr val="141414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10. В вузах, где существует должность координатора ППО, разъяснить роль ППО в контексте</a:t>
            </a:r>
          </a:p>
          <a:p>
            <a:pPr algn="l" rtl="0">
              <a:lnSpc>
                <a:spcPts val="2250"/>
              </a:lnSpc>
            </a:pPr>
            <a:r>
              <a:rPr lang="ru" sz="1900" b="0" i="0" u="none" strike="noStrike" dirty="0">
                <a:solidFill>
                  <a:srgbClr val="141414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ролей и обязанностей касательно ППО во всей организации. В рамках этого: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39025" y="6289523"/>
            <a:ext cx="10239375" cy="55531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187"/>
              </a:lnSpc>
            </a:pPr>
            <a:r>
              <a:rPr lang="ru" sz="1800" b="0" i="0" u="none" strike="noStrike" spc="82" dirty="0">
                <a:solidFill>
                  <a:srgbClr val="141414"/>
                </a:solidFill>
                <a:latin typeface="DM Sans"/>
                <a:ea typeface="DM Sans"/>
                <a:cs typeface="DM Sans"/>
                <a:sym typeface="DM Sans"/>
              </a:rPr>
              <a:t>a. Надлежащим образом включить ответственность за ППО в должностные инструкции, которые имеют отношение к </a:t>
            </a:r>
            <a:r>
              <a:rPr lang="ru" sz="1900" b="0" i="0" u="none" strike="noStrike" spc="80" dirty="0">
                <a:solidFill>
                  <a:srgbClr val="141414"/>
                </a:solidFill>
                <a:latin typeface="DM Sans"/>
                <a:ea typeface="DM Sans"/>
                <a:cs typeface="DM Sans"/>
                <a:sym typeface="DM Sans"/>
              </a:rPr>
              <a:t>научно-педагогическим и профессиональным кадрам.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96165" y="7877175"/>
            <a:ext cx="9572635" cy="57906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355"/>
              </a:lnSpc>
            </a:pPr>
            <a:r>
              <a:rPr lang="ru" sz="1900" b="0" i="0" u="none" strike="noStrike" dirty="0">
                <a:solidFill>
                  <a:srgbClr val="141414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11. Включить ППО в коммуникации отрасли, внешнее взаимодействие и</a:t>
            </a:r>
          </a:p>
          <a:p>
            <a:pPr algn="l" rtl="0">
              <a:lnSpc>
                <a:spcPts val="2312"/>
              </a:lnSpc>
            </a:pPr>
            <a:r>
              <a:rPr lang="ru" sz="1900" b="0" i="0" u="none" strike="noStrike" spc="109" dirty="0">
                <a:solidFill>
                  <a:srgbClr val="141414"/>
                </a:solidFill>
                <a:latin typeface="Arial MT Pro"/>
                <a:ea typeface="Arial MT Pro"/>
                <a:cs typeface="Arial MT Pro"/>
                <a:sym typeface="Arial MT Pro"/>
              </a:rPr>
              <a:t>корпоративные стратегии учреждений, особенно в отношении групповых ППО.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96092" y="9305925"/>
            <a:ext cx="9934658" cy="58159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261"/>
              </a:lnSpc>
            </a:pPr>
            <a:r>
              <a:rPr lang="ru" sz="1900" b="0" i="0" u="none" strike="noStrike" dirty="0">
                <a:solidFill>
                  <a:srgbClr val="141414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12. Повысить значимость ППО в коммуникационных и рекламных материалах, ориентированных на </a:t>
            </a:r>
            <a:r>
              <a:rPr lang="ru" sz="1900" b="0" i="0" u="none" strike="noStrike" spc="74" dirty="0">
                <a:solidFill>
                  <a:srgbClr val="141414"/>
                </a:solidFill>
                <a:latin typeface="Arial MT Pro"/>
                <a:ea typeface="Arial MT Pro"/>
                <a:cs typeface="Arial MT Pro"/>
                <a:sym typeface="Arial MT Pro"/>
              </a:rPr>
              <a:t>потенциальных учащихся.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person smiling and a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229698" y="717610"/>
            <a:ext cx="4381500" cy="1258281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4495"/>
              </a:lnSpc>
            </a:pPr>
            <a:r>
              <a:rPr lang="ru" sz="3100" b="0" i="0" u="none" strike="noStrike">
                <a:solidFill>
                  <a:srgbClr val="FAFAFA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Что дальше</a:t>
            </a:r>
          </a:p>
          <a:p>
            <a:pPr algn="l" rtl="0">
              <a:lnSpc>
                <a:spcPts val="5780"/>
              </a:lnSpc>
            </a:pPr>
            <a:r>
              <a:rPr lang="ru" sz="4000" b="0" i="0" u="none" strike="noStrike">
                <a:solidFill>
                  <a:srgbClr val="FAFAFA"/>
                </a:solidFill>
                <a:latin typeface="Now Bold"/>
                <a:ea typeface="Now Bold"/>
                <a:cs typeface="Now Bold"/>
                <a:sym typeface="Now Bold"/>
              </a:rPr>
              <a:t>по внедрению ППО?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81248" y="1315471"/>
            <a:ext cx="9048750" cy="177062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792"/>
              </a:lnSpc>
            </a:pPr>
            <a:r>
              <a:rPr lang="ru" sz="2100" b="0" i="0" u="none" strike="noStrike" dirty="0">
                <a:solidFill>
                  <a:srgbClr val="0B0B0B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Ключевой приоритет 1: Повышение потенциала всех вузов</a:t>
            </a:r>
          </a:p>
          <a:p>
            <a:pPr algn="l" rtl="0">
              <a:lnSpc>
                <a:spcPts val="2978"/>
              </a:lnSpc>
            </a:pPr>
            <a:r>
              <a:rPr lang="ru" sz="2100" b="0" i="0" u="none" strike="noStrike" dirty="0">
                <a:solidFill>
                  <a:srgbClr val="0B0B0B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(Обучение и повышение квалификации персонала)</a:t>
            </a:r>
          </a:p>
          <a:p>
            <a:pPr algn="l" rtl="0">
              <a:lnSpc>
                <a:spcPts val="2633"/>
              </a:lnSpc>
            </a:pPr>
            <a:r>
              <a:rPr lang="ru" sz="2100" b="0" i="0" u="none" strike="noStrike" spc="27" dirty="0">
                <a:solidFill>
                  <a:srgbClr val="1A1A1A"/>
                </a:solidFill>
                <a:latin typeface="DM Sans"/>
                <a:ea typeface="DM Sans"/>
                <a:cs typeface="DM Sans"/>
                <a:sym typeface="DM Sans"/>
              </a:rPr>
              <a:t>Повышение уровня знаний, навыков и уверенности персонала для внедрения последовательной </a:t>
            </a:r>
            <a:r>
              <a:rPr lang="ru" sz="2100" b="0" i="0" u="none" strike="noStrike" spc="38" dirty="0">
                <a:solidFill>
                  <a:srgbClr val="1A1A1A"/>
                </a:solidFill>
                <a:latin typeface="DM Sans"/>
                <a:ea typeface="DM Sans"/>
                <a:cs typeface="DM Sans"/>
                <a:sym typeface="DM Sans"/>
              </a:rPr>
              <a:t>практики ППО внутри и между учреждениями.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82047" y="3386136"/>
            <a:ext cx="8039100" cy="1452563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677"/>
              </a:lnSpc>
            </a:pPr>
            <a:r>
              <a:rPr lang="ru" sz="2100" b="0" i="0" u="none" strike="noStrike" dirty="0">
                <a:solidFill>
                  <a:srgbClr val="0B0B0B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Ключевой приоритет 2. Повышение осведомленности и вовлечение учащихся</a:t>
            </a:r>
          </a:p>
          <a:p>
            <a:pPr algn="l" rtl="0">
              <a:lnSpc>
                <a:spcPts val="2639"/>
              </a:lnSpc>
            </a:pPr>
            <a:r>
              <a:rPr lang="ru" sz="2100" b="0" i="0" u="none" strike="noStrike" spc="15" dirty="0">
                <a:solidFill>
                  <a:srgbClr val="1A1A1A"/>
                </a:solidFill>
                <a:latin typeface="DM Sans"/>
                <a:ea typeface="DM Sans"/>
                <a:cs typeface="DM Sans"/>
                <a:sym typeface="DM Sans"/>
              </a:rPr>
              <a:t>Внедрение ППО посредством </a:t>
            </a:r>
            <a:r>
              <a:rPr lang="ru" sz="2100" b="0" i="0" u="none" strike="noStrike" spc="52" dirty="0">
                <a:solidFill>
                  <a:srgbClr val="1A1A1A"/>
                </a:solidFill>
                <a:latin typeface="DM Sans"/>
                <a:ea typeface="DM Sans"/>
                <a:cs typeface="DM Sans"/>
                <a:sym typeface="DM Sans"/>
              </a:rPr>
              <a:t>коммуникаций и вовлечения на национальном и инстуциональном уровнях.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91575" y="5048250"/>
            <a:ext cx="8667750" cy="13144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589"/>
              </a:lnSpc>
            </a:pPr>
            <a:r>
              <a:rPr lang="ru" sz="2100" b="0" i="0" u="none" strike="noStrike" dirty="0">
                <a:solidFill>
                  <a:srgbClr val="0B0B0B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Ключевой приоритет 3. Продолжение интеграции ППО</a:t>
            </a:r>
          </a:p>
          <a:p>
            <a:pPr algn="l" rtl="0">
              <a:lnSpc>
                <a:spcPts val="2602"/>
              </a:lnSpc>
            </a:pPr>
            <a:r>
              <a:rPr lang="ru" sz="2100" b="0" i="0" u="none" strike="noStrike" spc="42" dirty="0">
                <a:solidFill>
                  <a:srgbClr val="1A1A1A"/>
                </a:solidFill>
                <a:latin typeface="DM Sans"/>
                <a:ea typeface="DM Sans"/>
                <a:cs typeface="DM Sans"/>
                <a:sym typeface="DM Sans"/>
              </a:rPr>
              <a:t>Продолжение взаимодействия с рядом заинтересованных сторон для </a:t>
            </a:r>
            <a:r>
              <a:rPr lang="ru" sz="2100" b="0" i="0" u="none" strike="noStrike" spc="43" dirty="0">
                <a:solidFill>
                  <a:srgbClr val="1A1A1A"/>
                </a:solidFill>
                <a:latin typeface="DM Sans"/>
                <a:ea typeface="DM Sans"/>
                <a:cs typeface="DM Sans"/>
                <a:sym typeface="DM Sans"/>
              </a:rPr>
              <a:t>отражения ППО в национальных и местных стратегиях.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69222" y="6376942"/>
            <a:ext cx="8401050" cy="177062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589"/>
              </a:lnSpc>
            </a:pPr>
            <a:r>
              <a:rPr lang="ru" sz="2100" b="0" i="0" u="none" strike="noStrike" dirty="0">
                <a:solidFill>
                  <a:srgbClr val="0B0B0B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Ключевой приоритет 4. Вовлечение учреждений и заинтересованных сторон</a:t>
            </a:r>
          </a:p>
          <a:p>
            <a:pPr algn="l" rtl="0">
              <a:lnSpc>
                <a:spcPts val="2647"/>
              </a:lnSpc>
            </a:pPr>
            <a:r>
              <a:rPr lang="ru" sz="2100" b="0" i="0" u="none" strike="noStrike" spc="36" dirty="0">
                <a:solidFill>
                  <a:srgbClr val="1A1A1A"/>
                </a:solidFill>
                <a:latin typeface="DM Sans"/>
                <a:ea typeface="DM Sans"/>
                <a:cs typeface="DM Sans"/>
                <a:sym typeface="DM Sans"/>
              </a:rPr>
              <a:t>Налаживание контактов, взаимодействие, консультации и сотрудничество с целью информирования процесса </a:t>
            </a:r>
            <a:r>
              <a:rPr lang="ru" sz="2100" b="0" i="0" u="none" strike="noStrike" spc="25" dirty="0">
                <a:solidFill>
                  <a:srgbClr val="1A1A1A"/>
                </a:solidFill>
                <a:latin typeface="DM Sans"/>
                <a:ea typeface="DM Sans"/>
                <a:cs typeface="DM Sans"/>
                <a:sym typeface="DM Sans"/>
              </a:rPr>
              <a:t>разработки и реализации ключевых приоритетов.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79904" y="8354731"/>
            <a:ext cx="7984096" cy="1108311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693"/>
              </a:lnSpc>
            </a:pPr>
            <a:r>
              <a:rPr lang="ru" sz="2100" b="0" i="0" u="none" strike="noStrike" dirty="0">
                <a:solidFill>
                  <a:srgbClr val="0B0B0B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Ключевой приоритет 5. Целевые инициативы</a:t>
            </a:r>
          </a:p>
          <a:p>
            <a:pPr algn="l" rtl="0">
              <a:lnSpc>
                <a:spcPts val="2495"/>
              </a:lnSpc>
            </a:pPr>
            <a:r>
              <a:rPr lang="ru" sz="2100" b="0" i="0" u="none" strike="noStrike" spc="35" dirty="0">
                <a:solidFill>
                  <a:srgbClr val="1A1A1A"/>
                </a:solidFill>
                <a:latin typeface="DM Sans"/>
                <a:ea typeface="DM Sans"/>
                <a:cs typeface="DM Sans"/>
                <a:sym typeface="DM Sans"/>
              </a:rPr>
              <a:t>Разработка и реализация целенаправленных инициатив в области ППО.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blue and white background with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634860" y="1588978"/>
            <a:ext cx="6518539" cy="64846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5208"/>
              </a:lnSpc>
            </a:pPr>
            <a:r>
              <a:rPr lang="ru" sz="3700" b="1" i="0" u="none" strike="noStrike" dirty="0">
                <a:solidFill>
                  <a:srgbClr val="432F5A"/>
                </a:solidFill>
                <a:latin typeface="Canva Sans 1"/>
                <a:ea typeface="Canva Sans 1"/>
                <a:cs typeface="Canva Sans 1"/>
                <a:sym typeface="Canva Sans 1"/>
              </a:rPr>
              <a:t>Значительное продвижение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31650" y="2625090"/>
            <a:ext cx="6124574" cy="488823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4031"/>
              </a:lnSpc>
            </a:pPr>
            <a:r>
              <a:rPr lang="ru" sz="2800" b="0" i="0" u="none" strike="noStrike" dirty="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ППО в сфере высшего образования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47220" y="2373630"/>
            <a:ext cx="4914900" cy="59589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339"/>
              </a:lnSpc>
            </a:pPr>
            <a:r>
              <a:rPr lang="ru" sz="1800" b="0" i="0" u="none" strike="noStrike" dirty="0">
                <a:solidFill>
                  <a:srgbClr val="E5F0F5"/>
                </a:solidFill>
                <a:latin typeface="Canva Sans 1"/>
                <a:ea typeface="Canva Sans 1"/>
                <a:cs typeface="Canva Sans 1"/>
                <a:sym typeface="Canva Sans 1"/>
              </a:rPr>
              <a:t>14 вузов совместно разработали пилотную</a:t>
            </a:r>
          </a:p>
          <a:p>
            <a:pPr algn="l" rtl="0">
              <a:lnSpc>
                <a:spcPts val="2339"/>
              </a:lnSpc>
            </a:pPr>
            <a:r>
              <a:rPr lang="ru" sz="1800" b="0" i="0" u="none" strike="noStrike" dirty="0">
                <a:solidFill>
                  <a:srgbClr val="E5F0F5"/>
                </a:solidFill>
                <a:latin typeface="Canva Sans 1"/>
                <a:ea typeface="Canva Sans 1"/>
                <a:cs typeface="Canva Sans 1"/>
                <a:sym typeface="Canva Sans 1"/>
              </a:rPr>
              <a:t>концепцию ППО в высшем образовании.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5375" y="4229100"/>
            <a:ext cx="6761426" cy="452694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918"/>
              </a:lnSpc>
            </a:pPr>
            <a:r>
              <a:rPr lang="ru" sz="2600" b="0" i="0" u="none" strike="noStrike" dirty="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Проект обеспечил значительные</a:t>
            </a:r>
          </a:p>
          <a:p>
            <a:pPr algn="l" rtl="0">
              <a:lnSpc>
                <a:spcPts val="4014"/>
              </a:lnSpc>
            </a:pPr>
            <a:r>
              <a:rPr lang="ru" sz="2600" b="0" i="0" u="none" strike="noStrike" dirty="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успехи в укреплении институционального потенциала, привнес больше ясности для  учащихся, а также содействовал заложению фундамента системы, в которой предшествующее обучение признается ценным и перспективным для получения высшего образования в вузе.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50069" y="3491022"/>
            <a:ext cx="4552950" cy="552141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319"/>
              </a:lnSpc>
            </a:pPr>
            <a:r>
              <a:rPr lang="ru" b="0" i="0" u="none" strike="noStrike" dirty="0">
                <a:solidFill>
                  <a:srgbClr val="E5F0F5"/>
                </a:solidFill>
                <a:latin typeface="Canva Sans 1"/>
                <a:ea typeface="Canva Sans 1"/>
                <a:cs typeface="Canva Sans 1"/>
                <a:sym typeface="Canva Sans 1"/>
              </a:rPr>
              <a:t>Внедрение механизмов сбора данных и </a:t>
            </a:r>
            <a:r>
              <a:rPr lang="ru-RU" dirty="0">
                <a:solidFill>
                  <a:srgbClr val="E5F0F5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у</a:t>
            </a:r>
            <a:r>
              <a:rPr lang="ru" i="0" u="none" strike="noStrike" dirty="0">
                <a:solidFill>
                  <a:srgbClr val="E5F0F5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чета ППО.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39600" y="4979161"/>
            <a:ext cx="5153025" cy="840613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2232"/>
              </a:lnSpc>
            </a:pPr>
            <a:r>
              <a:rPr lang="ru" b="0" i="0" u="none" strike="noStrike" dirty="0">
                <a:solidFill>
                  <a:srgbClr val="E5F0F5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Поддержана экосистема </a:t>
            </a:r>
            <a:r>
              <a:rPr lang="ru" b="0" i="0" u="none" strike="noStrike" spc="125" dirty="0">
                <a:solidFill>
                  <a:srgbClr val="E5F0F5"/>
                </a:solidFill>
                <a:latin typeface="Canva Sans 2"/>
                <a:ea typeface="Canva Sans 2"/>
                <a:cs typeface="Canva Sans 2"/>
                <a:sym typeface="Canva Sans 2"/>
              </a:rPr>
              <a:t>межведомственного сотрудничества между 14 </a:t>
            </a:r>
            <a:r>
              <a:rPr lang="ru" dirty="0">
                <a:solidFill>
                  <a:srgbClr val="E5F0F5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партнерскими вузами.</a:t>
            </a:r>
          </a:p>
          <a:p>
            <a:pPr algn="l" rtl="0">
              <a:lnSpc>
                <a:spcPts val="2232"/>
              </a:lnSpc>
            </a:pPr>
            <a:endParaRPr lang="ru" b="0" i="0" u="none" strike="noStrike" spc="125" dirty="0">
              <a:solidFill>
                <a:srgbClr val="E5F0F5"/>
              </a:solidFill>
              <a:latin typeface="Canva Sans 2"/>
              <a:ea typeface="Canva Sans 2"/>
              <a:cs typeface="Canva Sans 2"/>
              <a:sym typeface="Canva Sans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049356" y="6335976"/>
            <a:ext cx="4179350" cy="56165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280"/>
              </a:lnSpc>
            </a:pPr>
            <a:r>
              <a:rPr lang="ru" sz="1700" b="0" i="0" u="none" strike="noStrike" dirty="0">
                <a:solidFill>
                  <a:srgbClr val="E5F0F5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Создание практикующего сообщества</a:t>
            </a:r>
          </a:p>
          <a:p>
            <a:pPr algn="l" rtl="0">
              <a:lnSpc>
                <a:spcPts val="2280"/>
              </a:lnSpc>
            </a:pPr>
            <a:r>
              <a:rPr lang="ru-RU" sz="1700" dirty="0">
                <a:solidFill>
                  <a:srgbClr val="E5F0F5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в</a:t>
            </a:r>
            <a:r>
              <a:rPr lang="ru" sz="1700" b="0" i="0" u="none" strike="noStrike" dirty="0">
                <a:solidFill>
                  <a:srgbClr val="E5F0F5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целях продвижения ППО.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47231" y="7656683"/>
            <a:ext cx="4914889" cy="935633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515"/>
              </a:lnSpc>
            </a:pPr>
            <a:r>
              <a:rPr lang="ru" sz="1700" b="0" i="0" u="none" strike="noStrike" dirty="0">
                <a:solidFill>
                  <a:srgbClr val="E5F0F5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Проведение Национального форума по</a:t>
            </a:r>
          </a:p>
          <a:p>
            <a:pPr algn="l" rtl="0">
              <a:lnSpc>
                <a:spcPts val="2515"/>
              </a:lnSpc>
            </a:pPr>
            <a:r>
              <a:rPr lang="ru" sz="1700" b="0" i="0" u="none" strike="noStrike" dirty="0">
                <a:solidFill>
                  <a:srgbClr val="E5F0F5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совершенствованию преподавания и обучения </a:t>
            </a:r>
            <a:r>
              <a:rPr lang="ru" sz="1700" b="0" i="0" u="none" strike="noStrike" dirty="0">
                <a:solidFill>
                  <a:srgbClr val="E5F0F5"/>
                </a:solidFill>
                <a:latin typeface="Canva Sans 1"/>
                <a:ea typeface="Canva Sans 1"/>
                <a:cs typeface="Canva Sans 1"/>
                <a:sym typeface="Canva Sans 1"/>
              </a:rPr>
              <a:t>(NFETL) Цифровой значок ППО.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blue rectangular object with a qr code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647750" y="4933714"/>
            <a:ext cx="1952625" cy="52187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4310"/>
              </a:lnSpc>
            </a:pPr>
            <a:r>
              <a:rPr lang="ru" sz="3200" b="1" i="0" u="none" strike="noStrike" dirty="0">
                <a:solidFill>
                  <a:srgbClr val="E9F3F6"/>
                </a:solidFill>
                <a:latin typeface="Canva Sans 1"/>
                <a:ea typeface="Canva Sans 1"/>
                <a:cs typeface="Canva Sans 1"/>
                <a:sym typeface="Canva Sans 1"/>
              </a:rPr>
              <a:t>Благодарю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668250" y="1764506"/>
            <a:ext cx="3114675" cy="1534913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702"/>
              </a:lnSpc>
            </a:pPr>
            <a:r>
              <a:rPr lang="ru" sz="2300" b="0" i="0" u="none" strike="noStrike" dirty="0">
                <a:solidFill>
                  <a:srgbClr val="E9F3F6"/>
                </a:solidFill>
                <a:latin typeface="Canva Sans 1"/>
                <a:ea typeface="Canva Sans 1"/>
                <a:cs typeface="Canva Sans 1"/>
                <a:sym typeface="Canva Sans 1"/>
              </a:rPr>
              <a:t>Ресурсы по ППО</a:t>
            </a:r>
          </a:p>
          <a:p>
            <a:pPr algn="l" rtl="0">
              <a:lnSpc>
                <a:spcPts val="3702"/>
              </a:lnSpc>
            </a:pPr>
            <a:r>
              <a:rPr lang="ru" sz="2300" b="0" i="0" u="none" strike="noStrike" dirty="0">
                <a:solidFill>
                  <a:srgbClr val="E9F3F6"/>
                </a:solidFill>
                <a:latin typeface="Canva Sans 1"/>
                <a:ea typeface="Canva Sans 1"/>
                <a:cs typeface="Canva Sans 1"/>
                <a:sym typeface="Canva Sans 1"/>
              </a:rPr>
              <a:t>доступны </a:t>
            </a:r>
            <a:r>
              <a:rPr lang="ru" sz="2300" dirty="0">
                <a:solidFill>
                  <a:srgbClr val="E9F3F6"/>
                </a:solidFill>
                <a:latin typeface="Canva Sans 1"/>
                <a:ea typeface="Canva Sans 1"/>
                <a:cs typeface="Canva Sans 1"/>
                <a:sym typeface="Canva Sans 1"/>
              </a:rPr>
              <a:t>здесь</a:t>
            </a:r>
            <a:r>
              <a:rPr lang="ru" sz="2300" b="0" i="0" u="none" strike="noStrike" dirty="0">
                <a:solidFill>
                  <a:srgbClr val="E9F3F6"/>
                </a:solidFill>
                <a:latin typeface="Canva Sans 1"/>
                <a:ea typeface="Canva Sans 1"/>
                <a:cs typeface="Canva Sans 1"/>
                <a:sym typeface="Canva Sans 1"/>
              </a:rPr>
              <a:t>:</a:t>
            </a:r>
          </a:p>
          <a:p>
            <a:pPr algn="l" rtl="0">
              <a:lnSpc>
                <a:spcPts val="5171"/>
              </a:lnSpc>
            </a:pPr>
            <a:r>
              <a:rPr lang="ru" sz="3300" b="0" i="0" u="none" strike="noStrike" dirty="0">
                <a:solidFill>
                  <a:srgbClr val="C8FB65"/>
                </a:solidFill>
                <a:latin typeface="Canva Sans 1"/>
                <a:ea typeface="Canva Sans 1"/>
                <a:cs typeface="Canva Sans 1"/>
                <a:sym typeface="Canva Sans 1"/>
              </a:rPr>
              <a:t>priorlearning.ie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diagram of a projec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742950" y="6478667"/>
            <a:ext cx="2990850" cy="788908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479"/>
              </a:lnSpc>
            </a:pPr>
            <a:r>
              <a:rPr lang="ru" b="0" i="0" u="none" strike="noStrike" dirty="0">
                <a:solidFill>
                  <a:srgbClr val="E8F3F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Сотрудничество</a:t>
            </a:r>
          </a:p>
          <a:p>
            <a:pPr>
              <a:lnSpc>
                <a:spcPts val="2479"/>
              </a:lnSpc>
            </a:pPr>
            <a:r>
              <a:rPr lang="ru-RU" dirty="0">
                <a:solidFill>
                  <a:srgbClr val="E8F3F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м</a:t>
            </a:r>
            <a:r>
              <a:rPr lang="ru" b="0" i="0" u="none" strike="noStrike" dirty="0">
                <a:solidFill>
                  <a:srgbClr val="E8F3F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ежду </a:t>
            </a:r>
            <a:r>
              <a:rPr lang="ru" dirty="0">
                <a:solidFill>
                  <a:srgbClr val="E8F3F3"/>
                </a:solidFill>
                <a:latin typeface="Ruda Black"/>
                <a:ea typeface="Ruda Black"/>
                <a:cs typeface="Ruda Black"/>
                <a:sym typeface="Ruda Black"/>
              </a:rPr>
              <a:t>партнерами</a:t>
            </a:r>
          </a:p>
          <a:p>
            <a:pPr algn="l" rtl="0">
              <a:lnSpc>
                <a:spcPts val="2479"/>
              </a:lnSpc>
            </a:pPr>
            <a:endParaRPr lang="ru" b="0" i="0" u="none" strike="noStrike" dirty="0">
              <a:solidFill>
                <a:srgbClr val="E8F3F3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171950" y="1323975"/>
            <a:ext cx="8782049" cy="7467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6090"/>
              </a:lnSpc>
            </a:pPr>
            <a:r>
              <a:rPr lang="ru" sz="4300" b="0" i="0" u="none" strike="noStrike" dirty="0">
                <a:solidFill>
                  <a:srgbClr val="F9FCF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Ключевые достижения проекта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71950" y="6469277"/>
            <a:ext cx="2914650" cy="979351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664"/>
              </a:lnSpc>
            </a:pPr>
            <a:r>
              <a:rPr lang="ru" b="0" i="0" u="none" strike="noStrike" dirty="0">
                <a:solidFill>
                  <a:srgbClr val="E8F3F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Пилотная концепция</a:t>
            </a:r>
          </a:p>
          <a:p>
            <a:pPr algn="l" rtl="0">
              <a:lnSpc>
                <a:spcPts val="2664"/>
              </a:lnSpc>
            </a:pPr>
            <a:r>
              <a:rPr lang="ru" b="0" i="0" u="none" strike="noStrike" dirty="0">
                <a:solidFill>
                  <a:srgbClr val="E8F3F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ППО в сфере высшего</a:t>
            </a:r>
          </a:p>
          <a:p>
            <a:pPr algn="l" rtl="0">
              <a:lnSpc>
                <a:spcPts val="2664"/>
              </a:lnSpc>
            </a:pPr>
            <a:r>
              <a:rPr lang="ru" b="0" i="0" u="none" strike="noStrike" dirty="0">
                <a:solidFill>
                  <a:srgbClr val="E8F3F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образования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72386" y="6457950"/>
            <a:ext cx="2409814" cy="98213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661"/>
              </a:lnSpc>
            </a:pPr>
            <a:r>
              <a:rPr lang="ru" b="0" i="0" u="none" strike="noStrike" dirty="0">
                <a:solidFill>
                  <a:srgbClr val="E8F3F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Инициативы</a:t>
            </a:r>
          </a:p>
          <a:p>
            <a:pPr algn="l" rtl="0">
              <a:lnSpc>
                <a:spcPts val="2661"/>
              </a:lnSpc>
            </a:pPr>
            <a:r>
              <a:rPr lang="ru" b="0" i="0" u="none" strike="noStrike" dirty="0">
                <a:solidFill>
                  <a:srgbClr val="E8F3F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по развитию</a:t>
            </a:r>
          </a:p>
          <a:p>
            <a:pPr algn="l" rtl="0">
              <a:lnSpc>
                <a:spcPts val="2661"/>
              </a:lnSpc>
            </a:pPr>
            <a:r>
              <a:rPr lang="ru" b="0" i="0" u="none" strike="noStrike" dirty="0">
                <a:solidFill>
                  <a:srgbClr val="E8F3F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персонала в ППО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000594" y="6437034"/>
            <a:ext cx="2791606" cy="101161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706"/>
              </a:lnSpc>
            </a:pPr>
            <a:r>
              <a:rPr lang="ru" dirty="0">
                <a:solidFill>
                  <a:srgbClr val="E8F3F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И</a:t>
            </a:r>
            <a:r>
              <a:rPr lang="ru" b="0" i="0" u="none" strike="noStrike" dirty="0">
                <a:solidFill>
                  <a:srgbClr val="E8F3F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нтеграция систем с</a:t>
            </a:r>
            <a:r>
              <a:rPr lang="ru" dirty="0">
                <a:solidFill>
                  <a:srgbClr val="E8F3F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бора данных/</a:t>
            </a:r>
          </a:p>
          <a:p>
            <a:pPr algn="l" rtl="0">
              <a:lnSpc>
                <a:spcPts val="2498"/>
              </a:lnSpc>
            </a:pPr>
            <a:r>
              <a:rPr lang="ru" b="0" i="0" u="none" strike="noStrike" dirty="0">
                <a:solidFill>
                  <a:srgbClr val="E8F3F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учета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401800" y="6478666"/>
            <a:ext cx="3048000" cy="1408033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2632"/>
              </a:lnSpc>
            </a:pPr>
            <a:r>
              <a:rPr lang="ru" dirty="0">
                <a:solidFill>
                  <a:srgbClr val="E8F3F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Информирование </a:t>
            </a:r>
            <a:r>
              <a:rPr lang="ru" b="0" i="0" u="none" strike="noStrike" dirty="0">
                <a:solidFill>
                  <a:srgbClr val="E8F3F3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учащихся и </a:t>
            </a:r>
            <a:r>
              <a:rPr lang="ru" b="0" i="0" u="none" strike="noStrike" dirty="0">
                <a:solidFill>
                  <a:srgbClr val="E8F3F3"/>
                </a:solidFill>
                <a:latin typeface="Ruda Black"/>
                <a:ea typeface="Ruda Black"/>
                <a:cs typeface="Ruda Black"/>
                <a:sym typeface="Ruda Black"/>
              </a:rPr>
              <a:t>повышение осведомленности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collage of buildings and buildings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189114" y="3057264"/>
            <a:ext cx="6126086" cy="284823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7367"/>
              </a:lnSpc>
            </a:pPr>
            <a:r>
              <a:rPr lang="ru" sz="6100" b="0" i="0" u="none" strike="noStrike" spc="293" dirty="0">
                <a:solidFill>
                  <a:srgbClr val="FAFCFD"/>
                </a:solidFill>
                <a:latin typeface="Telegraf"/>
                <a:ea typeface="Telegraf"/>
                <a:cs typeface="Telegraf"/>
                <a:sym typeface="Telegraf"/>
              </a:rPr>
              <a:t>Сотрудничество</a:t>
            </a:r>
            <a:r>
              <a:rPr lang="ru" sz="6600" spc="293" dirty="0">
                <a:solidFill>
                  <a:srgbClr val="FAFCFD"/>
                </a:solidFill>
                <a:latin typeface="Telegraf"/>
                <a:ea typeface="Telegraf"/>
                <a:cs typeface="Telegraf"/>
                <a:sym typeface="Telegraf"/>
              </a:rPr>
              <a:t>между п</a:t>
            </a:r>
            <a:r>
              <a:rPr lang="ru" sz="6600" spc="355" dirty="0">
                <a:solidFill>
                  <a:srgbClr val="FAFCFD"/>
                </a:solidFill>
                <a:latin typeface="Telegraf"/>
                <a:ea typeface="Telegraf"/>
                <a:cs typeface="Telegraf"/>
                <a:sym typeface="Telegraf"/>
              </a:rPr>
              <a:t>артнерами</a:t>
            </a:r>
          </a:p>
          <a:p>
            <a:pPr algn="l" rtl="0">
              <a:lnSpc>
                <a:spcPts val="7367"/>
              </a:lnSpc>
            </a:pPr>
            <a:endParaRPr lang="ru" sz="6100" b="0" i="0" u="none" strike="noStrike" spc="293" dirty="0">
              <a:solidFill>
                <a:srgbClr val="FAFCFD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l" rtl="0">
              <a:lnSpc>
                <a:spcPts val="7367"/>
              </a:lnSpc>
            </a:pPr>
            <a:endParaRPr lang="ru" sz="6100" b="0" i="0" u="none" strike="noStrike" spc="293" dirty="0">
              <a:solidFill>
                <a:srgbClr val="FAFCFD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19200" y="7839836"/>
            <a:ext cx="5334000" cy="27546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2142"/>
              </a:lnSpc>
            </a:pPr>
            <a:r>
              <a:rPr lang="ru" sz="2000" b="0" i="0" u="none" strike="noStrike" dirty="0">
                <a:solidFill>
                  <a:srgbClr val="E2ECF4"/>
                </a:solidFill>
                <a:latin typeface="Canva Sans 1"/>
                <a:ea typeface="Canva Sans 1"/>
                <a:cs typeface="Canva Sans 1"/>
                <a:sym typeface="Canva Sans 1"/>
              </a:rPr>
              <a:t>Отраслевое сотрудничество между 14 вузами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99140" y="1413509"/>
            <a:ext cx="1038225" cy="55587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4536"/>
              </a:lnSpc>
            </a:pPr>
            <a:r>
              <a:rPr lang="ru" sz="3200" b="0" i="0" u="none" strike="noStrike">
                <a:solidFill>
                  <a:srgbClr val="0A2123"/>
                </a:solidFill>
                <a:latin typeface="Open Sans"/>
                <a:ea typeface="Open Sans"/>
                <a:cs typeface="Open Sans"/>
                <a:sym typeface="Open Sans"/>
              </a:rPr>
              <a:t>ATUE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person sitting in the grass with a computer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76300" y="3892302"/>
            <a:ext cx="7124700" cy="173335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6831"/>
              </a:lnSpc>
            </a:pPr>
            <a:r>
              <a:rPr lang="ru" sz="5300" b="0" i="0" u="none" strike="noStrike" dirty="0">
                <a:solidFill>
                  <a:srgbClr val="FAFCF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Разработка и </a:t>
            </a:r>
          </a:p>
          <a:p>
            <a:pPr algn="l" rtl="0">
              <a:lnSpc>
                <a:spcPts val="6831"/>
              </a:lnSpc>
            </a:pPr>
            <a:r>
              <a:rPr lang="ru" sz="5300" b="0" i="0" u="none" strike="noStrike" dirty="0">
                <a:solidFill>
                  <a:srgbClr val="FAFCF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внедрение политики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blue and white background with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504188" y="9057132"/>
            <a:ext cx="4288536" cy="878053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240"/>
              </a:lnSpc>
            </a:pPr>
            <a:r>
              <a:rPr lang="ru" sz="2700" b="1" i="0" u="sng" strike="noStrike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  <a:hlinkClick r:id="rId3" tooltip="https://www.priorlearning.ie/resources-tools/pilot-framework-rpl-higher-education"/>
              </a:rPr>
              <a:t>Пилотная концепция ППО в сфере высшего образования</a:t>
            </a:r>
          </a:p>
        </p:txBody>
      </p:sp>
      <p:sp>
        <p:nvSpPr>
          <p:cNvPr id="5" name="Freeform 5" descr="Link with solid fill"/>
          <p:cNvSpPr/>
          <p:nvPr/>
        </p:nvSpPr>
        <p:spPr>
          <a:xfrm>
            <a:off x="726948" y="9116797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685800" h="685800">
                <a:moveTo>
                  <a:pt x="0" y="0"/>
                </a:moveTo>
                <a:lnTo>
                  <a:pt x="685800" y="0"/>
                </a:lnTo>
                <a:lnTo>
                  <a:pt x="685800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42372" y="1030111"/>
            <a:ext cx="7644428" cy="159896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6342"/>
              </a:lnSpc>
            </a:pPr>
            <a:r>
              <a:rPr lang="ru" sz="5100" b="0" i="0" u="none" strike="noStrike" spc="237" dirty="0">
                <a:solidFill>
                  <a:srgbClr val="3F325C"/>
                </a:solidFill>
                <a:latin typeface="DM Sans"/>
                <a:ea typeface="DM Sans"/>
                <a:cs typeface="DM Sans"/>
                <a:sym typeface="DM Sans"/>
              </a:rPr>
              <a:t>Концепция ППО</a:t>
            </a:r>
          </a:p>
          <a:p>
            <a:pPr algn="l" rtl="0">
              <a:lnSpc>
                <a:spcPts val="6342"/>
              </a:lnSpc>
            </a:pPr>
            <a:r>
              <a:rPr lang="ru" sz="5100" b="0" i="0" u="none" strike="noStrike" spc="237" dirty="0">
                <a:solidFill>
                  <a:srgbClr val="3F325C"/>
                </a:solidFill>
                <a:latin typeface="DM Sans"/>
                <a:ea typeface="DM Sans"/>
                <a:cs typeface="DM Sans"/>
                <a:sym typeface="DM Sans"/>
              </a:rPr>
              <a:t>в высшем образовании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9189" y="3850444"/>
            <a:ext cx="6981811" cy="180938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663"/>
              </a:lnSpc>
            </a:pPr>
            <a:r>
              <a:rPr lang="ru" sz="2700" b="0" i="0" u="none" strike="noStrike" spc="123" dirty="0">
                <a:solidFill>
                  <a:srgbClr val="3F325C"/>
                </a:solidFill>
                <a:latin typeface="DM Sans"/>
                <a:ea typeface="DM Sans"/>
                <a:cs typeface="DM Sans"/>
                <a:sym typeface="DM Sans"/>
              </a:rPr>
              <a:t>Общее для всего сектора понимание</a:t>
            </a:r>
          </a:p>
          <a:p>
            <a:pPr algn="l" rtl="0">
              <a:lnSpc>
                <a:spcPts val="3663"/>
              </a:lnSpc>
            </a:pPr>
            <a:r>
              <a:rPr lang="ru" sz="2700" b="0" i="0" u="none" strike="noStrike" spc="123" dirty="0">
                <a:solidFill>
                  <a:srgbClr val="3F325C"/>
                </a:solidFill>
                <a:latin typeface="DM Sans"/>
                <a:ea typeface="DM Sans"/>
                <a:cs typeface="DM Sans"/>
                <a:sym typeface="DM Sans"/>
              </a:rPr>
              <a:t>ППО для обеспечения согласованности и последовательности в политике и практике всех 14 партнерских вузов.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2372" y="6479519"/>
            <a:ext cx="5238750" cy="144577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912"/>
              </a:lnSpc>
            </a:pPr>
            <a:r>
              <a:rPr lang="ru" sz="2100" b="0" i="0" u="none" strike="noStrike" spc="86" dirty="0">
                <a:solidFill>
                  <a:srgbClr val="3F325C"/>
                </a:solidFill>
                <a:latin typeface="DM Sans"/>
                <a:ea typeface="DM Sans"/>
                <a:cs typeface="DM Sans"/>
                <a:sym typeface="DM Sans"/>
              </a:rPr>
              <a:t>Концепция содержит определения</a:t>
            </a:r>
          </a:p>
          <a:p>
            <a:pPr algn="l" rtl="0">
              <a:lnSpc>
                <a:spcPts val="2912"/>
              </a:lnSpc>
            </a:pPr>
            <a:r>
              <a:rPr lang="ru" sz="2100" b="0" i="0" u="none" strike="noStrike" spc="86" dirty="0">
                <a:solidFill>
                  <a:srgbClr val="3F325C"/>
                </a:solidFill>
                <a:latin typeface="DM Sans"/>
                <a:ea typeface="DM Sans"/>
                <a:cs typeface="DM Sans"/>
                <a:sym typeface="DM Sans"/>
              </a:rPr>
              <a:t>ключевых терминов, относящихся к ППО, излагает принципы, а также 5-этапный процесс ППО.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53400" y="7278112"/>
            <a:ext cx="2215483" cy="37981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2602"/>
              </a:lnSpc>
            </a:pPr>
            <a:r>
              <a:rPr lang="ru" sz="1800" b="0" i="0" u="none" strike="noStrike" spc="83" dirty="0">
                <a:solidFill>
                  <a:srgbClr val="3F325C"/>
                </a:solidFill>
                <a:latin typeface="DM Sans"/>
                <a:ea typeface="DM Sans"/>
                <a:cs typeface="DM Sans"/>
                <a:sym typeface="DM Sans"/>
              </a:rPr>
              <a:t>Определение ППО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24955" y="1250977"/>
            <a:ext cx="6924845" cy="97866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4063"/>
              </a:lnSpc>
            </a:pPr>
            <a:r>
              <a:rPr lang="ru" sz="3100" b="0" i="0" u="none" strike="noStrike" spc="95" dirty="0">
                <a:solidFill>
                  <a:srgbClr val="C5F865"/>
                </a:solidFill>
                <a:latin typeface="DM Sans"/>
                <a:ea typeface="DM Sans"/>
                <a:cs typeface="DM Sans"/>
                <a:sym typeface="DM Sans"/>
              </a:rPr>
              <a:t>Согласно концепции, ППО</a:t>
            </a:r>
          </a:p>
          <a:p>
            <a:pPr algn="l" rtl="0">
              <a:lnSpc>
                <a:spcPts val="3744"/>
              </a:lnSpc>
            </a:pPr>
            <a:r>
              <a:rPr lang="ru" sz="2900" b="0" i="0" u="none" strike="noStrike" dirty="0">
                <a:solidFill>
                  <a:srgbClr val="C6F965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опирается на две основные ценности: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39910" y="2476501"/>
            <a:ext cx="6981811" cy="1950538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184"/>
              </a:lnSpc>
            </a:pPr>
            <a:r>
              <a:rPr lang="ru" sz="2300" b="0" i="0" u="none" strike="noStrike" spc="90" dirty="0">
                <a:solidFill>
                  <a:srgbClr val="EBF2F6"/>
                </a:solidFill>
                <a:latin typeface="DM Sans"/>
                <a:ea typeface="DM Sans"/>
                <a:cs typeface="DM Sans"/>
                <a:sym typeface="DM Sans"/>
              </a:rPr>
              <a:t>1. Ориентированность на учащегося: Учащийся находится в центре процесса ППО. Широкий круг учащихся могут пожелать подать заявку: ППО предназначен для всех.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21394" y="4528983"/>
            <a:ext cx="6210300" cy="1809388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119"/>
              </a:lnSpc>
            </a:pPr>
            <a:r>
              <a:rPr lang="ru" sz="2200" b="0" i="0" u="none" strike="noStrike" spc="134" dirty="0">
                <a:solidFill>
                  <a:srgbClr val="EBF2F6"/>
                </a:solidFill>
                <a:latin typeface="DM Sans"/>
                <a:ea typeface="DM Sans"/>
                <a:cs typeface="DM Sans"/>
                <a:sym typeface="DM Sans"/>
              </a:rPr>
              <a:t>2. Обеспечение качества: Процесс ППО</a:t>
            </a:r>
          </a:p>
          <a:p>
            <a:pPr algn="l" rtl="0">
              <a:lnSpc>
                <a:spcPts val="3119"/>
              </a:lnSpc>
            </a:pPr>
            <a:r>
              <a:rPr lang="ru" sz="2200" b="0" i="0" u="none" strike="noStrike" spc="134" dirty="0">
                <a:solidFill>
                  <a:srgbClr val="EBF2F6"/>
                </a:solidFill>
                <a:latin typeface="DM Sans"/>
                <a:ea typeface="DM Sans"/>
                <a:cs typeface="DM Sans"/>
                <a:sym typeface="DM Sans"/>
              </a:rPr>
              <a:t>встроен в систему обеспечения качества</a:t>
            </a:r>
          </a:p>
          <a:p>
            <a:pPr algn="l" rtl="0">
              <a:lnSpc>
                <a:spcPts val="3119"/>
              </a:lnSpc>
            </a:pPr>
            <a:r>
              <a:rPr lang="ru" sz="2200" b="0" i="0" u="none" strike="noStrike" spc="134" dirty="0">
                <a:solidFill>
                  <a:srgbClr val="EBF2F6"/>
                </a:solidFill>
                <a:latin typeface="DM Sans"/>
                <a:ea typeface="DM Sans"/>
                <a:cs typeface="DM Sans"/>
                <a:sym typeface="DM Sans"/>
              </a:rPr>
              <a:t>каждого вуза и приведен в соответствие с Национальной системой квалификаций.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96275" y="7810499"/>
            <a:ext cx="9264777" cy="1809388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460"/>
              </a:lnSpc>
            </a:pPr>
            <a:r>
              <a:rPr lang="ru" sz="1600" b="0" i="0" u="none" strike="noStrike" dirty="0">
                <a:solidFill>
                  <a:srgbClr val="272727"/>
                </a:solidFill>
                <a:latin typeface="Canva Sans 1"/>
                <a:ea typeface="Canva Sans 1"/>
                <a:cs typeface="Canva Sans 1"/>
                <a:sym typeface="Canva Sans 1"/>
              </a:rPr>
              <a:t>Признание предшествующего обучения (ППО) - это процесс, посредством которого формально оцениваются ранее полученные знания и навыки.</a:t>
            </a:r>
          </a:p>
          <a:p>
            <a:pPr algn="l" rtl="0">
              <a:lnSpc>
                <a:spcPts val="2358"/>
              </a:lnSpc>
            </a:pPr>
            <a:r>
              <a:rPr lang="ru" sz="1600" b="0" i="0" u="none" strike="noStrike" dirty="0">
                <a:solidFill>
                  <a:srgbClr val="272727"/>
                </a:solidFill>
                <a:latin typeface="Canva Sans 1"/>
                <a:ea typeface="Canva Sans 1"/>
                <a:cs typeface="Canva Sans 1"/>
                <a:sym typeface="Canva Sans 1"/>
              </a:rPr>
              <a:t>Это способ, с помощью которого предшествующее обучение выявляется, оценивается и признается </a:t>
            </a:r>
            <a:r>
              <a:rPr lang="ru" sz="1600" b="0" i="0" u="none" strike="noStrike" spc="88" dirty="0">
                <a:solidFill>
                  <a:srgbClr val="272727"/>
                </a:solidFill>
                <a:latin typeface="DM Sans"/>
                <a:ea typeface="DM Sans"/>
                <a:cs typeface="DM Sans"/>
                <a:sym typeface="DM Sans"/>
              </a:rPr>
              <a:t>учебным заведением в рамках его программ, курсов и/или модулей</a:t>
            </a:r>
            <a:r>
              <a:rPr lang="en-US" sz="1600" b="0" i="0" u="none" strike="noStrike" spc="88" dirty="0">
                <a:solidFill>
                  <a:srgbClr val="272727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ru" sz="1600" b="0" i="0" u="none" strike="noStrike" dirty="0">
                <a:solidFill>
                  <a:srgbClr val="272727"/>
                </a:solidFill>
                <a:latin typeface="Canva Sans 1"/>
                <a:ea typeface="Canva Sans 1"/>
                <a:cs typeface="Canva Sans 1"/>
                <a:sym typeface="Canva Sans 1"/>
              </a:rPr>
              <a:t>по Национальной системе квалификаций Ирландии. Это дает человеку возможность опираться на полученные </a:t>
            </a:r>
            <a:r>
              <a:rPr lang="ru-RU" sz="1600" dirty="0">
                <a:solidFill>
                  <a:srgbClr val="272727"/>
                </a:solidFill>
                <a:latin typeface="Canva Sans 1"/>
                <a:ea typeface="Canva Sans 1"/>
                <a:cs typeface="Canva Sans 1"/>
                <a:sym typeface="Canva Sans 1"/>
              </a:rPr>
              <a:t>компетенции</a:t>
            </a:r>
            <a:r>
              <a:rPr lang="ru" sz="1600" b="0" i="0" u="none" strike="noStrike" dirty="0">
                <a:solidFill>
                  <a:srgbClr val="272727"/>
                </a:solidFill>
                <a:latin typeface="Canva Sans 1"/>
                <a:ea typeface="Canva Sans 1"/>
                <a:cs typeface="Canva Sans 1"/>
                <a:sym typeface="Canva Sans 1"/>
              </a:rPr>
              <a:t> и получить за это диплом.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4288"/>
            <a:ext cx="18288000" cy="10287000"/>
            <a:chOff x="0" y="0"/>
            <a:chExt cx="24384000" cy="13716000"/>
          </a:xfrm>
        </p:grpSpPr>
        <p:sp>
          <p:nvSpPr>
            <p:cNvPr id="3" name="Freeform 3" descr="A statue of a circle in a pond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486456" y="706028"/>
            <a:ext cx="8571944" cy="1252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4957"/>
              </a:lnSpc>
            </a:pPr>
            <a:r>
              <a:rPr lang="ru" sz="4000" b="0" i="0" u="none" strike="noStrike" spc="318" dirty="0">
                <a:solidFill>
                  <a:srgbClr val="F3F9FB"/>
                </a:solidFill>
                <a:latin typeface="DM Sans"/>
                <a:ea typeface="DM Sans"/>
                <a:cs typeface="DM Sans"/>
                <a:sym typeface="DM Sans"/>
              </a:rPr>
              <a:t>Разработка согласованной институциональной политики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00202" y="3945091"/>
            <a:ext cx="8210550" cy="234140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459"/>
              </a:lnSpc>
            </a:pPr>
            <a:r>
              <a:rPr lang="ru" sz="2500" b="0" i="0" u="none" strike="noStrike" spc="127" dirty="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14 вузов </a:t>
            </a:r>
            <a:r>
              <a:rPr lang="ru" sz="2500" b="0" i="0" u="none" strike="noStrike" spc="127" dirty="0">
                <a:solidFill>
                  <a:srgbClr val="5D3C63"/>
                </a:solidFill>
                <a:latin typeface="DM Sans"/>
                <a:ea typeface="DM Sans"/>
                <a:cs typeface="DM Sans"/>
                <a:sym typeface="DM Sans"/>
              </a:rPr>
              <a:t>разработали пилотную концепцию ППО в</a:t>
            </a:r>
          </a:p>
          <a:p>
            <a:pPr algn="l" rtl="0">
              <a:lnSpc>
                <a:spcPts val="3459"/>
              </a:lnSpc>
            </a:pPr>
            <a:r>
              <a:rPr lang="ru" sz="2500" b="0" i="0" u="none" strike="noStrike" spc="127" dirty="0">
                <a:solidFill>
                  <a:srgbClr val="5D3C63"/>
                </a:solidFill>
                <a:latin typeface="DM Sans"/>
                <a:ea typeface="DM Sans"/>
                <a:cs typeface="DM Sans"/>
                <a:sym typeface="DM Sans"/>
              </a:rPr>
              <a:t>высшем образовании, согласованную высшим руководством, что обеспечивает основу для последовательной и согласованной практики во всех учебных заведениях.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95425" y="6803593"/>
            <a:ext cx="8562975" cy="1252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167"/>
              </a:lnSpc>
            </a:pPr>
            <a:r>
              <a:rPr lang="ru" sz="2500" b="0" i="0" u="none" strike="noStrike" spc="126" dirty="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12 партнерских вузов </a:t>
            </a:r>
            <a:r>
              <a:rPr lang="ru" sz="2500" b="0" i="0" u="none" strike="noStrike" spc="126" dirty="0">
                <a:latin typeface="DM Sans"/>
                <a:ea typeface="DM Sans"/>
                <a:cs typeface="DM Sans"/>
                <a:sym typeface="DM Sans"/>
              </a:rPr>
              <a:t>опубликовали пересмотренную политику, направленную на </a:t>
            </a:r>
            <a:r>
              <a:rPr lang="ru" sz="2400" b="0" i="0" u="none" strike="noStrike" spc="202" dirty="0">
                <a:latin typeface="DM Sans"/>
                <a:ea typeface="DM Sans"/>
                <a:cs typeface="DM Sans"/>
                <a:sym typeface="DM Sans"/>
              </a:rPr>
              <a:t>содействие внедрению ППО на уровне заведений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79629" y="2850978"/>
            <a:ext cx="6130771" cy="2373963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5711"/>
              </a:lnSpc>
            </a:pPr>
            <a:r>
              <a:rPr lang="ru" sz="3700" b="0" i="0" u="none" strike="noStrike" dirty="0">
                <a:solidFill>
                  <a:srgbClr val="F1F6F9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Интеграция систем</a:t>
            </a:r>
          </a:p>
          <a:p>
            <a:pPr algn="l" rtl="0">
              <a:lnSpc>
                <a:spcPts val="6626"/>
              </a:lnSpc>
            </a:pPr>
            <a:r>
              <a:rPr lang="ru" sz="4300" b="0" i="0" u="none" strike="noStrike" dirty="0">
                <a:solidFill>
                  <a:srgbClr val="F1F6F9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сбора данных </a:t>
            </a:r>
            <a:r>
              <a:rPr lang="ru" sz="4500" b="0" i="0" u="none" strike="noStrike" dirty="0">
                <a:solidFill>
                  <a:srgbClr val="F1F6F9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и учета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220201" y="786045"/>
            <a:ext cx="943128" cy="72208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 rtl="0">
              <a:lnSpc>
                <a:spcPts val="5874"/>
              </a:lnSpc>
            </a:pPr>
            <a:r>
              <a:rPr lang="ru" sz="4100" b="0" i="0" u="none" strike="noStrike" dirty="0">
                <a:solidFill>
                  <a:srgbClr val="E9ECEA"/>
                </a:solidFill>
                <a:latin typeface="Rosario"/>
                <a:ea typeface="Rosario"/>
                <a:cs typeface="Rosario"/>
                <a:sym typeface="Rosario"/>
              </a:rPr>
              <a:t>№1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96600" y="266700"/>
            <a:ext cx="6629400" cy="1866221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4678"/>
              </a:lnSpc>
            </a:pPr>
            <a:r>
              <a:rPr lang="ru" sz="3800" b="0" i="0" u="none" strike="noStrike" spc="190" dirty="0">
                <a:solidFill>
                  <a:srgbClr val="E9ECEA"/>
                </a:solidFill>
                <a:latin typeface="DM Sans"/>
                <a:ea typeface="DM Sans"/>
                <a:cs typeface="DM Sans"/>
                <a:sym typeface="DM Sans"/>
              </a:rPr>
              <a:t>Первое национальное техническое определение (описание данных)</a:t>
            </a:r>
            <a:r>
              <a:rPr lang="ru" sz="3800" spc="190" dirty="0">
                <a:solidFill>
                  <a:srgbClr val="E9ECEA"/>
                </a:solidFill>
                <a:latin typeface="DM Sans"/>
                <a:ea typeface="DM Sans"/>
                <a:cs typeface="DM Sans"/>
                <a:sym typeface="DM Sans"/>
              </a:rPr>
              <a:t> ППО</a:t>
            </a:r>
            <a:endParaRPr lang="ru" sz="3800" b="0" i="0" u="none" strike="noStrike" spc="190" dirty="0">
              <a:solidFill>
                <a:srgbClr val="E9ECEA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581680" y="2328429"/>
            <a:ext cx="7826691" cy="2227251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4842"/>
              </a:lnSpc>
            </a:pPr>
            <a:r>
              <a:rPr lang="ru" sz="3200" b="0" i="0" u="none" strike="noStrike" spc="169" dirty="0">
                <a:solidFill>
                  <a:srgbClr val="F1F6F9"/>
                </a:solidFill>
                <a:latin typeface="DM Sans"/>
                <a:ea typeface="DM Sans"/>
                <a:cs typeface="DM Sans"/>
                <a:sym typeface="DM Sans"/>
              </a:rPr>
              <a:t>Стандартизация и отслеживание ППО</a:t>
            </a:r>
          </a:p>
          <a:p>
            <a:pPr algn="l" rtl="0">
              <a:lnSpc>
                <a:spcPts val="3244"/>
              </a:lnSpc>
            </a:pPr>
            <a:r>
              <a:rPr lang="ru" sz="2100" b="0" i="0" u="none" strike="noStrike" spc="89" dirty="0">
                <a:solidFill>
                  <a:srgbClr val="F1F6F9"/>
                </a:solidFill>
                <a:latin typeface="DM Sans"/>
                <a:ea typeface="DM Sans"/>
                <a:cs typeface="DM Sans"/>
                <a:sym typeface="DM Sans"/>
              </a:rPr>
              <a:t>• Разработано и согласовано техническое определение (описание данных) ППО (2022 г.)</a:t>
            </a:r>
          </a:p>
          <a:p>
            <a:pPr algn="l" rtl="0">
              <a:lnSpc>
                <a:spcPts val="3266"/>
              </a:lnSpc>
            </a:pPr>
            <a:r>
              <a:rPr lang="ru" sz="2200" b="0" i="0" u="none" strike="noStrike" spc="77" dirty="0">
                <a:solidFill>
                  <a:srgbClr val="F1F6F9"/>
                </a:solidFill>
                <a:latin typeface="DM Sans"/>
                <a:ea typeface="DM Sans"/>
                <a:cs typeface="DM Sans"/>
                <a:sym typeface="DM Sans"/>
              </a:rPr>
              <a:t>• В целях обеспечения согласованного учета ППО для:</a:t>
            </a:r>
          </a:p>
          <a:p>
            <a:pPr algn="l" rtl="0">
              <a:lnSpc>
                <a:spcPts val="3172"/>
              </a:lnSpc>
            </a:pPr>
            <a:r>
              <a:rPr lang="ru" sz="2100" b="0" i="0" u="none" strike="noStrike" spc="72" dirty="0">
                <a:solidFill>
                  <a:srgbClr val="050F12"/>
                </a:solidFill>
                <a:latin typeface="DM Sans"/>
                <a:ea typeface="DM Sans"/>
                <a:cs typeface="DM Sans"/>
                <a:sym typeface="DM Sans"/>
              </a:rPr>
              <a:t>Поступления, начисления баллов/освобождения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81679" y="4587828"/>
            <a:ext cx="6130771" cy="68574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763"/>
              </a:lnSpc>
            </a:pPr>
            <a:r>
              <a:rPr lang="ru" sz="2200" b="0" i="0" u="none" strike="noStrike" spc="69" dirty="0">
                <a:solidFill>
                  <a:srgbClr val="050F12"/>
                </a:solidFill>
                <a:latin typeface="DM Sans"/>
                <a:ea typeface="DM Sans"/>
                <a:cs typeface="DM Sans"/>
                <a:sym typeface="DM Sans"/>
              </a:rPr>
              <a:t>Зачисления на ускоренную программу</a:t>
            </a:r>
          </a:p>
          <a:p>
            <a:pPr>
              <a:lnSpc>
                <a:spcPts val="2714"/>
              </a:lnSpc>
            </a:pPr>
            <a:r>
              <a:rPr lang="ru" sz="2100" spc="50" dirty="0">
                <a:solidFill>
                  <a:srgbClr val="050F12"/>
                </a:solidFill>
                <a:latin typeface="DM Sans"/>
                <a:ea typeface="DM Sans"/>
                <a:cs typeface="DM Sans"/>
                <a:sym typeface="DM Sans"/>
              </a:rPr>
              <a:t>Присуждения п</a:t>
            </a:r>
            <a:r>
              <a:rPr lang="ru" sz="2100" b="0" i="0" u="none" strike="noStrike" spc="50" dirty="0">
                <a:solidFill>
                  <a:srgbClr val="050F12"/>
                </a:solidFill>
                <a:latin typeface="DM Sans"/>
                <a:ea typeface="DM Sans"/>
                <a:cs typeface="DM Sans"/>
                <a:sym typeface="DM Sans"/>
              </a:rPr>
              <a:t>олно</a:t>
            </a:r>
            <a:r>
              <a:rPr lang="ru" sz="2100" spc="50" dirty="0">
                <a:solidFill>
                  <a:srgbClr val="050F12"/>
                </a:solidFill>
                <a:latin typeface="DM Sans"/>
                <a:ea typeface="DM Sans"/>
                <a:cs typeface="DM Sans"/>
                <a:sym typeface="DM Sans"/>
              </a:rPr>
              <a:t>й ученой</a:t>
            </a:r>
            <a:r>
              <a:rPr lang="ru" sz="2100" b="0" i="0" u="none" strike="noStrike" spc="50" dirty="0">
                <a:solidFill>
                  <a:srgbClr val="050F12"/>
                </a:solidFill>
                <a:latin typeface="DM Sans"/>
                <a:ea typeface="DM Sans"/>
                <a:cs typeface="DM Sans"/>
                <a:sym typeface="DM Sans"/>
              </a:rPr>
              <a:t> степени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39432" y="5548488"/>
            <a:ext cx="6029325" cy="64843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r" rtl="0">
              <a:lnSpc>
                <a:spcPts val="2585"/>
              </a:lnSpc>
            </a:pPr>
            <a:r>
              <a:rPr lang="ru" sz="2000" b="0" i="0" u="none" strike="noStrike" spc="113" dirty="0">
                <a:solidFill>
                  <a:srgbClr val="F1F6F9"/>
                </a:solidFill>
                <a:latin typeface="DM Sans"/>
                <a:ea typeface="DM Sans"/>
                <a:cs typeface="DM Sans"/>
                <a:sym typeface="DM Sans"/>
              </a:rPr>
              <a:t>Поддерживает интеграцию с информационными системами вузов:</a:t>
            </a:r>
          </a:p>
          <a:p>
            <a:pPr algn="r" rtl="0">
              <a:lnSpc>
                <a:spcPts val="2585"/>
              </a:lnSpc>
            </a:pPr>
            <a:r>
              <a:rPr lang="ru" sz="2000" b="0" i="0" u="none" strike="noStrike" spc="113" dirty="0">
                <a:solidFill>
                  <a:srgbClr val="F1F6F9"/>
                </a:solidFill>
                <a:latin typeface="DM Sans"/>
                <a:ea typeface="DM Sans"/>
                <a:cs typeface="DM Sans"/>
                <a:sym typeface="DM Sans"/>
              </a:rPr>
              <a:t>Banner, ITS, SITS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4921" y="7087548"/>
            <a:ext cx="5095875" cy="2170752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3266"/>
              </a:lnSpc>
            </a:pPr>
            <a:r>
              <a:rPr lang="ru" sz="2000" b="0" i="0" u="none" strike="noStrike" spc="120" dirty="0">
                <a:solidFill>
                  <a:srgbClr val="050F12"/>
                </a:solidFill>
                <a:latin typeface="DM Sans"/>
                <a:ea typeface="DM Sans"/>
                <a:cs typeface="DM Sans"/>
                <a:sym typeface="DM Sans"/>
              </a:rPr>
              <a:t>Начатый сбор стандартизированных данных</a:t>
            </a:r>
            <a:r>
              <a:rPr lang="en-US" sz="2000" b="0" i="0" u="none" strike="noStrike" spc="120" dirty="0">
                <a:solidFill>
                  <a:srgbClr val="050F1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ru" sz="2000" b="0" i="0" u="none" strike="noStrike" spc="120" dirty="0">
                <a:solidFill>
                  <a:srgbClr val="050F12"/>
                </a:solidFill>
                <a:latin typeface="DM Sans"/>
                <a:ea typeface="DM Sans"/>
                <a:cs typeface="DM Sans"/>
                <a:sym typeface="DM Sans"/>
              </a:rPr>
              <a:t>в разных вузах позволяет "подсчитывать" ППО</a:t>
            </a:r>
            <a:r>
              <a:rPr lang="en-US" sz="2000" b="0" i="0" u="none" strike="noStrike" spc="120" dirty="0">
                <a:solidFill>
                  <a:srgbClr val="050F1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ru" sz="2000" b="0" i="0" u="none" strike="noStrike" spc="120" dirty="0">
                <a:solidFill>
                  <a:srgbClr val="050F12"/>
                </a:solidFill>
                <a:latin typeface="DM Sans"/>
                <a:ea typeface="DM Sans"/>
                <a:cs typeface="DM Sans"/>
                <a:sym typeface="DM Sans"/>
              </a:rPr>
              <a:t>учащихся, гарантируя, что полученные каждым и</a:t>
            </a:r>
            <a:r>
              <a:rPr lang="ru-RU" sz="2000" b="0" i="0" u="none" strike="noStrike" spc="120" dirty="0">
                <a:solidFill>
                  <a:srgbClr val="050F12"/>
                </a:solidFill>
                <a:latin typeface="DM Sans"/>
                <a:ea typeface="DM Sans"/>
                <a:cs typeface="DM Sans"/>
                <a:sym typeface="DM Sans"/>
              </a:rPr>
              <a:t>з них </a:t>
            </a:r>
            <a:r>
              <a:rPr lang="ru" sz="2000" b="0" i="0" u="none" strike="noStrike" spc="120" dirty="0">
                <a:solidFill>
                  <a:srgbClr val="050F12"/>
                </a:solidFill>
                <a:latin typeface="DM Sans"/>
                <a:ea typeface="DM Sans"/>
                <a:cs typeface="DM Sans"/>
                <a:sym typeface="DM Sans"/>
              </a:rPr>
              <a:t>знания признаются и ценятся.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15388" y="7157583"/>
            <a:ext cx="3672012" cy="497024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rtl="0">
              <a:lnSpc>
                <a:spcPts val="4104"/>
              </a:lnSpc>
            </a:pPr>
            <a:r>
              <a:rPr lang="ru" sz="2900" b="0" i="0" u="none" strike="noStrike" spc="108" dirty="0">
                <a:solidFill>
                  <a:srgbClr val="F1F6F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Пилотные проекты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63329" y="7678464"/>
            <a:ext cx="7362671" cy="211323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 rtl="0">
              <a:lnSpc>
                <a:spcPts val="2878"/>
              </a:lnSpc>
            </a:pPr>
            <a:r>
              <a:rPr lang="ru" sz="2100" b="0" i="0" u="none" strike="noStrike" spc="110" dirty="0">
                <a:solidFill>
                  <a:srgbClr val="F1F6F9"/>
                </a:solidFill>
                <a:latin typeface="DM Sans"/>
                <a:ea typeface="DM Sans"/>
                <a:cs typeface="DM Sans"/>
                <a:sym typeface="DM Sans"/>
              </a:rPr>
              <a:t>• Один вуз провел пилотное тестирование обновлений системы и отображения данных в Banner, которое теперь реализовано по всему университету.</a:t>
            </a:r>
          </a:p>
          <a:p>
            <a:pPr algn="l" rtl="0">
              <a:lnSpc>
                <a:spcPts val="2878"/>
              </a:lnSpc>
            </a:pPr>
            <a:r>
              <a:rPr lang="ru" sz="2100" b="0" i="0" u="none" strike="noStrike" spc="110" dirty="0">
                <a:solidFill>
                  <a:srgbClr val="F1F6F9"/>
                </a:solidFill>
                <a:latin typeface="DM Sans"/>
                <a:ea typeface="DM Sans"/>
                <a:cs typeface="DM Sans"/>
                <a:sym typeface="DM Sans"/>
              </a:rPr>
              <a:t>• Два вуза запустили пилоты для ITS и SITS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8.0.23"/>
  <p:tag name="AS_OS" val="Unix 5.10.245.241"/>
  <p:tag name="AS_RELEASE_DATE" val="2024.11.14"/>
  <p:tag name="AS_TITLE" val="Aspose.Slides for .NET6"/>
  <p:tag name="AS_VERSION" val="24.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3E03F5425F2F642A6D71A5A82C4E065" ma:contentTypeVersion="18" ma:contentTypeDescription="Creare un nuovo documento." ma:contentTypeScope="" ma:versionID="ad0b7554d44102dad642e9205e0047f4">
  <xsd:schema xmlns:xsd="http://www.w3.org/2001/XMLSchema" xmlns:xs="http://www.w3.org/2001/XMLSchema" xmlns:p="http://schemas.microsoft.com/office/2006/metadata/properties" xmlns:ns2="bda1bb04-55dd-4b23-8471-301a3abb4723" xmlns:ns3="eb38cb3b-04a8-4e45-b1d2-e8fc1e8a3102" targetNamespace="http://schemas.microsoft.com/office/2006/metadata/properties" ma:root="true" ma:fieldsID="9bb27ae84d3b65487443c4c9bdd2945f" ns2:_="" ns3:_="">
    <xsd:import namespace="bda1bb04-55dd-4b23-8471-301a3abb4723"/>
    <xsd:import namespace="eb38cb3b-04a8-4e45-b1d2-e8fc1e8a31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3:_dlc_DocId" minOccurs="0"/>
                <xsd:element ref="ns3:_dlc_DocIdUrl" minOccurs="0"/>
                <xsd:element ref="ns3:_dlc_DocIdPersistId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a1bb04-55dd-4b23-8471-301a3abb47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Tag immagine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8cb3b-04a8-4e45-b1d2-e8fc1e8a310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_dlc_DocId" ma:index="17" nillable="true" ma:displayName="Valore ID documento" ma:description="Valore dell'ID documento assegnato all'elemento." ma:indexed="true" ma:internalName="_dlc_DocId" ma:readOnly="true">
      <xsd:simpleType>
        <xsd:restriction base="dms:Text"/>
      </xsd:simpleType>
    </xsd:element>
    <xsd:element name="_dlc_DocIdUrl" ma:index="18" nillable="true" ma:displayName="ID documento" ma:description="Collegamento permanente al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9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5" nillable="true" ma:displayName="Taxonomy Catch All Column" ma:hidden="true" ma:list="{963e9444-f494-4d30-a0b0-d3cdf5bcc0ce}" ma:internalName="TaxCatchAll" ma:showField="CatchAllData" ma:web="eb38cb3b-04a8-4e45-b1d2-e8fc1e8a31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b38cb3b-04a8-4e45-b1d2-e8fc1e8a3102">DMSQUALF-1809298897-3703</_dlc_DocId>
    <_dlc_DocIdUrl xmlns="eb38cb3b-04a8-4e45-b1d2-e8fc1e8a3102">
      <Url>https://europeantrainingfoundation.sharepoint.com/sites/Qualifications/_layouts/15/DocIdRedir.aspx?ID=DMSQUALF-1809298897-3703</Url>
      <Description>DMSQUALF-1809298897-3703</Description>
    </_dlc_DocIdUrl>
    <lcf76f155ced4ddcb4097134ff3c332f xmlns="bda1bb04-55dd-4b23-8471-301a3abb4723">
      <Terms xmlns="http://schemas.microsoft.com/office/infopath/2007/PartnerControls"/>
    </lcf76f155ced4ddcb4097134ff3c332f>
    <TaxCatchAll xmlns="eb38cb3b-04a8-4e45-b1d2-e8fc1e8a3102" xsi:nil="true"/>
  </documentManagement>
</p:properties>
</file>

<file path=customXml/itemProps1.xml><?xml version="1.0" encoding="utf-8"?>
<ds:datastoreItem xmlns:ds="http://schemas.openxmlformats.org/officeDocument/2006/customXml" ds:itemID="{59773598-63E0-480E-98AA-5EC27D4498E1}"/>
</file>

<file path=customXml/itemProps2.xml><?xml version="1.0" encoding="utf-8"?>
<ds:datastoreItem xmlns:ds="http://schemas.openxmlformats.org/officeDocument/2006/customXml" ds:itemID="{67A6395D-7207-4ED5-9B95-395B3A009D07}"/>
</file>

<file path=customXml/itemProps3.xml><?xml version="1.0" encoding="utf-8"?>
<ds:datastoreItem xmlns:ds="http://schemas.openxmlformats.org/officeDocument/2006/customXml" ds:itemID="{FE963992-269C-489E-A4D5-8BF16B250671}"/>
</file>

<file path=customXml/itemProps4.xml><?xml version="1.0" encoding="utf-8"?>
<ds:datastoreItem xmlns:ds="http://schemas.openxmlformats.org/officeDocument/2006/customXml" ds:itemID="{564A9683-7693-4E24-B5CA-744914B65F12}"/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2089</Words>
  <Application>Microsoft Office PowerPoint</Application>
  <PresentationFormat>Custom</PresentationFormat>
  <Paragraphs>301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63" baseType="lpstr">
      <vt:lpstr>Telegraf</vt:lpstr>
      <vt:lpstr>Clear Sans Bold</vt:lpstr>
      <vt:lpstr>Open Sans Light</vt:lpstr>
      <vt:lpstr>Inter</vt:lpstr>
      <vt:lpstr>Open Sans Bold</vt:lpstr>
      <vt:lpstr>Hammersmith One</vt:lpstr>
      <vt:lpstr>Aptos Bold</vt:lpstr>
      <vt:lpstr>Red Hat Display</vt:lpstr>
      <vt:lpstr>Aloja</vt:lpstr>
      <vt:lpstr>Now Bold</vt:lpstr>
      <vt:lpstr>Abril Fatface</vt:lpstr>
      <vt:lpstr>Arial MT Pro</vt:lpstr>
      <vt:lpstr>Helvetica World</vt:lpstr>
      <vt:lpstr>Satisfy</vt:lpstr>
      <vt:lpstr>League Spartan</vt:lpstr>
      <vt:lpstr>DM Sans</vt:lpstr>
      <vt:lpstr>Open Sauce SemiBold</vt:lpstr>
      <vt:lpstr>Arial</vt:lpstr>
      <vt:lpstr>Rosario</vt:lpstr>
      <vt:lpstr>Aileron</vt:lpstr>
      <vt:lpstr>Canva Sans 1</vt:lpstr>
      <vt:lpstr>Roboto Condensed</vt:lpstr>
      <vt:lpstr>Now</vt:lpstr>
      <vt:lpstr>Calibri</vt:lpstr>
      <vt:lpstr>Source Sans Pro</vt:lpstr>
      <vt:lpstr>Open Sans</vt:lpstr>
      <vt:lpstr>Josefin Sans</vt:lpstr>
      <vt:lpstr>Garet ExtraBold</vt:lpstr>
      <vt:lpstr>Canva Sans 2</vt:lpstr>
      <vt:lpstr>Ruda Black</vt:lpstr>
      <vt:lpstr>Impact</vt:lpstr>
      <vt:lpstr>Amsterdam Two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SETU_RPL in Higher Education Project copia.pptx</dc:title>
  <cp:lastModifiedBy>Anastasia Kulikovskaia</cp:lastModifiedBy>
  <cp:revision>4</cp:revision>
  <dcterms:created xsi:type="dcterms:W3CDTF">2006-08-16T00:00:00Z</dcterms:created>
  <dcterms:modified xsi:type="dcterms:W3CDTF">2026-02-13T15:24:09Z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0x01010083E03F5425F2F642A6D71A5A82C4E065</vt:lpwstr>
  </property>
  <property fmtid="{D5CDD505-2E9C-101B-9397-08002B2CF9AE}" pid="3" name="_dlc_DocIdItemGuid">
    <vt:lpwstr>2df54008-3a9a-4a2b-948c-f33235a6afca</vt:lpwstr>
  </property>
</Properties>
</file>