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312" r:id="rId8"/>
    <p:sldId id="263" r:id="rId9"/>
    <p:sldId id="264" r:id="rId10"/>
    <p:sldId id="313" r:id="rId11"/>
    <p:sldId id="314" r:id="rId12"/>
    <p:sldId id="267" r:id="rId13"/>
    <p:sldId id="268" r:id="rId14"/>
    <p:sldId id="31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6" r:id="rId36"/>
    <p:sldId id="317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8" r:id="rId45"/>
    <p:sldId id="319" r:id="rId46"/>
    <p:sldId id="320" r:id="rId47"/>
    <p:sldId id="321" r:id="rId48"/>
    <p:sldId id="303" r:id="rId49"/>
    <p:sldId id="322" r:id="rId50"/>
    <p:sldId id="323" r:id="rId51"/>
    <p:sldId id="324" r:id="rId52"/>
    <p:sldId id="307" r:id="rId53"/>
    <p:sldId id="308" r:id="rId54"/>
    <p:sldId id="309" r:id="rId55"/>
    <p:sldId id="310" r:id="rId56"/>
    <p:sldId id="311" r:id="rId57"/>
  </p:sldIdLst>
  <p:sldSz cx="12192000" cy="6858000"/>
  <p:notesSz cx="12192000" cy="6858000"/>
  <p:custDataLst>
    <p:tags r:id="rId5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0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67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475B9-1E65-43F6-BB34-2D11166BE9F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27BC-6DFC-42B9-98EA-44FF6EF0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dirty="0">
                <a:solidFill>
                  <a:srgbClr val="FFFFFF"/>
                </a:solidFill>
                <a:latin typeface="Calibri"/>
              </a:rPr>
              <a:t>* </a:t>
            </a:r>
            <a:r>
              <a:rPr lang="ru" sz="1200" b="1" i="0" u="none" strike="noStrike" dirty="0">
                <a:solidFill>
                  <a:srgbClr val="FFFFFF"/>
                </a:solidFill>
                <a:latin typeface="Calibri"/>
              </a:rPr>
              <a:t>Госагентство по качеству и квалификациям в Ирландии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27BC-6DFC-42B9-98EA-44FF6EF003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2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FBC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8779" y="660054"/>
            <a:ext cx="350456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43536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FBC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43536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58033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43536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FBC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43536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740" y="660054"/>
            <a:ext cx="3386454" cy="173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43536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14581" y="2580825"/>
            <a:ext cx="6175375" cy="2628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765394" y="6138441"/>
            <a:ext cx="510540" cy="203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5"/>
              </a:lnSpc>
            </a:pPr>
            <a:r>
              <a:rPr spc="-10"/>
              <a:t>setu.ie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04889" y="6140938"/>
            <a:ext cx="269254" cy="203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50"/>
              <a:t>‹#›</a:t>
            </a:fld>
            <a:endParaRPr spc="-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1fec7d20c0d2bd13d563d04cbd0656a9010d4abf47ed6347dadb94b18687c250JmltdHM9MTc2OTEyNjQwMA&amp;ptn=3&amp;ver=2&amp;hsh=4&amp;fclid=36353f0b-5e0c-6eef-0d37-2bfc5f0c6f29&amp;u=a1aHR0cHM6Ly93d3cuYW5jb3Nhbi5pZS9hbi1jb3NhbnMtbGlua2VkLXByb3Zpc2lvbi13aXRoLXNldHUtcmVzdWx0cy1pbi1lMW0taGVhLWdyYW50Lw&amp;ntb=1" TargetMode="External"/><Relationship Id="rId2" Type="http://schemas.openxmlformats.org/officeDocument/2006/relationships/hyperlink" Target="https://www.bing.com/ck/a?!&amp;&amp;p=b33e1c0243a7d9ec27bd467cf8b61989ab7365e8985804379b04716578ba4170JmltdHM9MTc2OTEyNjQwMA&amp;ptn=3&amp;ver=2&amp;hsh=4&amp;fclid=36353f0b-5e0c-6eef-0d37-2bfc5f0c6f29&amp;u=a1aHR0cHM6Ly93d3cuc2V0dS5pZS9yZXNlYXJjaC1pbm5vdmF0aW9uL2luZHVzdHJ5LXN1cHBvcnRzL2luZHVzdHJ5LWNvbGxhYm9yYXRpb24tYW5kLXBhcnRuZXJzaGlwcw&amp;ntb=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ing.com/ck/a?!&amp;&amp;p=37e96b6faa0663e41a640fa5e69731b4d13258b6878d2413ab9cd0e51c123838JmltdHM9MTc2OTEyNjQwMA&amp;ptn=3&amp;ver=2&amp;hsh=4&amp;fclid=36353f0b-5e0c-6eef-0d37-2bfc5f0c6f29&amp;u=a1aHR0cHM6Ly93d3cuc2lsaWNvbnJlcHVibGljLmNvbS9jYXJlZXJzL3NldHUtZXNiLW5ldHdvcmtzLWlyZWxhbmQtZW5lcmd5LXNlY3Rvci1za2lsbHM&amp;ntb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2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defnet/itschool/11%202%20EBDE%20WEBSITES/11%20Brigade%20Unit%20Webpages/2%20E%20Bde%20HQ%20Webpage/2%20Eastern%20Brigade%20Main%20Webpage.htm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8ecBu3MhZz0" TargetMode="External"/><Relationship Id="rId4" Type="http://schemas.openxmlformats.org/officeDocument/2006/relationships/hyperlink" Target="https://youtu.be/6Mu0V1fWNy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ina.noonan@setu.ie" TargetMode="Externa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iorlearning.ie/" TargetMode="Externa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99688" y="5724144"/>
              <a:ext cx="1499615" cy="380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804659" y="0"/>
              <a:ext cx="4643628" cy="5155692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6739" y="533400"/>
            <a:ext cx="5646461" cy="4191000"/>
          </a:xfrm>
          <a:prstGeom prst="rect">
            <a:avLst/>
          </a:prstGeom>
        </p:spPr>
        <p:txBody>
          <a:bodyPr vert="horz" wrap="square" lIns="0" tIns="84455" rIns="0" bIns="0" rtlCol="0">
            <a:noAutofit/>
          </a:bodyPr>
          <a:lstStyle/>
          <a:p>
            <a:pPr marL="12700" marR="838200" rtl="0">
              <a:lnSpc>
                <a:spcPts val="4540"/>
              </a:lnSpc>
              <a:spcBef>
                <a:spcPts val="665"/>
              </a:spcBef>
            </a:pPr>
            <a:r>
              <a:rPr lang="ru" sz="4200" b="1" i="0" u="none" strike="noStrike" dirty="0">
                <a:solidFill>
                  <a:srgbClr val="FFFFFF"/>
                </a:solidFill>
                <a:latin typeface="Calibri"/>
              </a:rPr>
              <a:t>Делегация QQI</a:t>
            </a:r>
            <a:r>
              <a:rPr lang="en-US" sz="4200" b="1" i="0" u="none" strike="noStrike" dirty="0">
                <a:solidFill>
                  <a:srgbClr val="FFFFFF"/>
                </a:solidFill>
                <a:latin typeface="Calibri"/>
              </a:rPr>
              <a:t>*</a:t>
            </a:r>
            <a:r>
              <a:rPr lang="ru" sz="4200" b="1" i="0" u="none" strike="noStrike" dirty="0">
                <a:solidFill>
                  <a:srgbClr val="FFFFFF"/>
                </a:solidFill>
                <a:latin typeface="Calibri"/>
              </a:rPr>
              <a:t> Признание предшествующего обучения (ППО)</a:t>
            </a:r>
            <a:endParaRPr sz="4200" dirty="0"/>
          </a:p>
          <a:p>
            <a:pPr marL="12700" rtl="0">
              <a:lnSpc>
                <a:spcPts val="4465"/>
              </a:lnSpc>
            </a:pPr>
            <a:r>
              <a:rPr lang="ru" sz="4200" b="1" i="0" u="none" strike="noStrike" spc="-10" dirty="0">
                <a:solidFill>
                  <a:srgbClr val="FFFFFF"/>
                </a:solidFill>
                <a:latin typeface="Calibri"/>
              </a:rPr>
              <a:t>Слайды презентации</a:t>
            </a:r>
            <a:endParaRPr sz="4200" dirty="0"/>
          </a:p>
        </p:txBody>
      </p:sp>
      <p:sp>
        <p:nvSpPr>
          <p:cNvPr id="7" name="object 7"/>
          <p:cNvSpPr txBox="1"/>
          <p:nvPr/>
        </p:nvSpPr>
        <p:spPr>
          <a:xfrm>
            <a:off x="906738" y="3444406"/>
            <a:ext cx="5494062" cy="1356193"/>
          </a:xfrm>
          <a:prstGeom prst="rect">
            <a:avLst/>
          </a:prstGeom>
        </p:spPr>
        <p:txBody>
          <a:bodyPr vert="horz" wrap="square" lIns="0" tIns="1041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820"/>
              </a:spcBef>
            </a:pPr>
            <a:r>
              <a:rPr lang="ru-RU" sz="2400" b="0" i="0" u="none" strike="noStrike" spc="-20" dirty="0">
                <a:solidFill>
                  <a:srgbClr val="FFFFFF"/>
                </a:solidFill>
                <a:latin typeface="Calibri"/>
                <a:cs typeface="Calibri"/>
              </a:rPr>
              <a:t>Юго-Восточный технологический университет (</a:t>
            </a:r>
            <a:r>
              <a:rPr lang="ru" sz="2400" b="0" i="0" u="none" strike="noStrike" spc="-20" dirty="0">
                <a:solidFill>
                  <a:srgbClr val="FFFFFF"/>
                </a:solidFill>
                <a:latin typeface="Calibri"/>
                <a:cs typeface="Calibri"/>
              </a:rPr>
              <a:t>SETU)</a:t>
            </a:r>
            <a:endParaRPr sz="24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720"/>
              </a:spcBef>
            </a:pPr>
            <a:r>
              <a:rPr lang="ru" sz="24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28 января 2026 г.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0396" y="74676"/>
            <a:ext cx="11924586" cy="6708419"/>
            <a:chOff x="0" y="0"/>
            <a:chExt cx="15899448" cy="89445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99512" cy="8944610"/>
            </a:xfrm>
            <a:custGeom>
              <a:avLst/>
              <a:gdLst/>
              <a:ahLst/>
              <a:cxnLst/>
              <a:rect l="l" t="t" r="r" b="b"/>
              <a:pathLst>
                <a:path w="15899512" h="8944610">
                  <a:moveTo>
                    <a:pt x="0" y="0"/>
                  </a:moveTo>
                  <a:lnTo>
                    <a:pt x="15899512" y="0"/>
                  </a:lnTo>
                  <a:lnTo>
                    <a:pt x="15899512" y="8944610"/>
                  </a:lnTo>
                  <a:lnTo>
                    <a:pt x="0" y="8944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91800" y="6091676"/>
            <a:ext cx="681018" cy="23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435465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569" y="452692"/>
            <a:ext cx="4984831" cy="550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ru-RU" sz="3370" dirty="0">
                <a:solidFill>
                  <a:srgbClr val="EEFA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Ключевые принципы</a:t>
            </a:r>
            <a:r>
              <a:rPr lang="en-US" sz="3370" dirty="0">
                <a:solidFill>
                  <a:srgbClr val="EEFA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.....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049" y="1346814"/>
            <a:ext cx="8229951" cy="84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70"/>
              </a:lnSpc>
            </a:pPr>
            <a:r>
              <a:rPr lang="en-US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ru-RU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Учащийся занимает центральное место в процессе ППО</a:t>
            </a:r>
            <a:endParaRPr lang="en-US" sz="2400" dirty="0">
              <a:solidFill>
                <a:srgbClr val="EEFA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8986" y="2419022"/>
            <a:ext cx="8682214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31"/>
              </a:lnSpc>
            </a:pPr>
            <a:r>
              <a:rPr lang="en-US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</a:t>
            </a:r>
            <a:r>
              <a:rPr lang="ru-RU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Политика, процедуры и практика ППО четко задокументированы и доведены до сведения</a:t>
            </a:r>
            <a:endParaRPr lang="en-US" sz="2400" dirty="0">
              <a:solidFill>
                <a:srgbClr val="EEFA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8362" y="3503637"/>
            <a:ext cx="8454238" cy="45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5"/>
              </a:lnSpc>
            </a:pPr>
            <a:r>
              <a:rPr lang="en-US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</a:t>
            </a:r>
            <a:r>
              <a:rPr lang="ru-RU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ППО основан на обеспечении качества</a:t>
            </a:r>
            <a:endParaRPr lang="en-US" sz="2400" dirty="0">
              <a:solidFill>
                <a:srgbClr val="EEFA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049" y="4354380"/>
            <a:ext cx="10525125" cy="133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</a:t>
            </a:r>
            <a:r>
              <a:rPr lang="ru-RU" sz="2400" dirty="0">
                <a:solidFill>
                  <a:srgbClr val="EEFA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Ценность ППО признается и поддерживается всеми сотрудниками SETU, а содействие его реализации считается частью ответственности университета.</a:t>
            </a:r>
            <a:endParaRPr lang="en-US" sz="2400" dirty="0">
              <a:solidFill>
                <a:srgbClr val="EEFA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0396" y="74676"/>
            <a:ext cx="11924586" cy="6708419"/>
            <a:chOff x="0" y="0"/>
            <a:chExt cx="15899448" cy="89445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99512" cy="8944610"/>
            </a:xfrm>
            <a:custGeom>
              <a:avLst/>
              <a:gdLst/>
              <a:ahLst/>
              <a:cxnLst/>
              <a:rect l="l" t="t" r="r" b="b"/>
              <a:pathLst>
                <a:path w="15899512" h="8944610">
                  <a:moveTo>
                    <a:pt x="0" y="0"/>
                  </a:moveTo>
                  <a:lnTo>
                    <a:pt x="15899512" y="0"/>
                  </a:lnTo>
                  <a:lnTo>
                    <a:pt x="15899512" y="8944610"/>
                  </a:lnTo>
                  <a:lnTo>
                    <a:pt x="0" y="8944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668000" y="6091676"/>
            <a:ext cx="604818" cy="23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435465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442383"/>
            <a:ext cx="4970149" cy="562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4"/>
              </a:lnSpc>
            </a:pPr>
            <a:r>
              <a:rPr lang="ru-RU" sz="3438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Ключевые принципы</a:t>
            </a:r>
            <a:r>
              <a:rPr lang="en-US" sz="3438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.....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38149"/>
            <a:ext cx="9601200" cy="1088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6"/>
              </a:lnSpc>
            </a:pPr>
            <a:r>
              <a:rPr lang="en-US" sz="2267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5. </a:t>
            </a:r>
            <a:r>
              <a:rPr lang="ru-RU" sz="2267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Принципы оценки, основанные на актуальности, достаточности, надежности, достоверности и своевременности в соответствии с передовой практикой.</a:t>
            </a:r>
            <a:endParaRPr lang="en-US" sz="2267" dirty="0">
              <a:solidFill>
                <a:srgbClr val="EBF9F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800" y="2788003"/>
            <a:ext cx="9067800" cy="71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269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6.</a:t>
            </a:r>
            <a:r>
              <a:rPr lang="ru-RU" sz="2269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Все сотрудники и соискатели могут пройти обучение, получить поддержку и рекомендации по практике и процедурам ППО</a:t>
            </a:r>
            <a:endParaRPr lang="en-US" sz="2269" dirty="0">
              <a:solidFill>
                <a:srgbClr val="EBF9F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8670" y="3962400"/>
            <a:ext cx="9419730" cy="717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20"/>
              </a:lnSpc>
            </a:pPr>
            <a:r>
              <a:rPr lang="en-US" sz="2299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7.</a:t>
            </a:r>
            <a:r>
              <a:rPr lang="ru-RU" sz="2299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Неудачные заявки на ППО могут быть обжалованы в соответствии с существующими процедурами обжалования в SETU.</a:t>
            </a:r>
            <a:endParaRPr lang="en-US" sz="2299" dirty="0">
              <a:solidFill>
                <a:srgbClr val="EBF9F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5063365"/>
            <a:ext cx="9677400" cy="69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300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8.</a:t>
            </a:r>
            <a:r>
              <a:rPr lang="ru-RU" sz="2300" dirty="0">
                <a:solidFill>
                  <a:srgbClr val="EBF9F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Двойной подсчет баллов для получения разных научных званий не допускается.</a:t>
            </a:r>
            <a:endParaRPr lang="en-US" sz="2300" dirty="0">
              <a:solidFill>
                <a:srgbClr val="EBF9F4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740" y="669198"/>
            <a:ext cx="3419860" cy="1068070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5080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Поддержка ППО университетом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12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01913" y="321282"/>
            <a:ext cx="5748655" cy="4064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500" b="1" i="0" u="none" strike="noStrike">
                <a:solidFill>
                  <a:srgbClr val="FFFFFF"/>
                </a:solidFill>
                <a:latin typeface="Calibri"/>
              </a:rPr>
              <a:t>Общеуниверситетское практикующее сообщество ППО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4601913" y="1261480"/>
            <a:ext cx="3018087" cy="4064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5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Студенты/учащиеся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01913" y="1905000"/>
            <a:ext cx="6736715" cy="4495800"/>
          </a:xfrm>
          <a:prstGeom prst="rect">
            <a:avLst/>
          </a:prstGeom>
        </p:spPr>
        <p:txBody>
          <a:bodyPr vert="horz" wrap="square" lIns="0" tIns="100965" rIns="0" bIns="0" rtlCol="0">
            <a:noAutofit/>
          </a:bodyPr>
          <a:lstStyle/>
          <a:p>
            <a:pPr marL="355600" indent="-342900" rtl="0">
              <a:lnSpc>
                <a:spcPct val="100000"/>
              </a:lnSpc>
              <a:spcBef>
                <a:spcPts val="795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5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Сертификат по обучаемости и ППО</a:t>
            </a:r>
            <a:endParaRPr sz="2500" dirty="0">
              <a:latin typeface="Calibri"/>
              <a:cs typeface="Calibri"/>
            </a:endParaRPr>
          </a:p>
          <a:p>
            <a:pPr marL="12700" marR="559435" indent="342900" rtl="0">
              <a:lnSpc>
                <a:spcPts val="3710"/>
              </a:lnSpc>
              <a:spcBef>
                <a:spcPts val="229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500" b="1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Персонал по разработке портфолио микроквалификаций ППО</a:t>
            </a:r>
            <a:endParaRPr sz="2500" dirty="0">
              <a:latin typeface="Calibri"/>
              <a:cs typeface="Calibri"/>
            </a:endParaRPr>
          </a:p>
          <a:p>
            <a:pPr marL="355600" indent="-342900" rtl="0">
              <a:lnSpc>
                <a:spcPct val="100000"/>
              </a:lnSpc>
              <a:spcBef>
                <a:spcPts val="455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5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Цифровой значок ППО</a:t>
            </a:r>
            <a:endParaRPr sz="2500" dirty="0">
              <a:latin typeface="Calibri"/>
              <a:cs typeface="Calibri"/>
            </a:endParaRPr>
          </a:p>
          <a:p>
            <a:pPr marL="355600" indent="-342900" rtl="0">
              <a:lnSpc>
                <a:spcPct val="100000"/>
              </a:lnSpc>
              <a:spcBef>
                <a:spcPts val="695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5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Модули по ППО для аспирантов</a:t>
            </a:r>
            <a:endParaRPr sz="2500" dirty="0">
              <a:latin typeface="Calibri"/>
              <a:cs typeface="Calibri"/>
            </a:endParaRPr>
          </a:p>
          <a:p>
            <a:pPr marL="355600" indent="-342900" rtl="0">
              <a:lnSpc>
                <a:spcPct val="100000"/>
              </a:lnSpc>
              <a:spcBef>
                <a:spcPts val="710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500" b="1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Микроквалификация по оценке ППО</a:t>
            </a:r>
            <a:endParaRPr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80"/>
              </a:spcBef>
            </a:pPr>
            <a:endParaRPr sz="2500" dirty="0">
              <a:latin typeface="Calibri"/>
              <a:cs typeface="Calibri"/>
            </a:endParaRPr>
          </a:p>
          <a:p>
            <a:pPr marL="12700" marR="5080" rtl="0">
              <a:lnSpc>
                <a:spcPts val="2700"/>
              </a:lnSpc>
            </a:pPr>
            <a:r>
              <a:rPr lang="ru" sz="25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Плюс целый ряд спонтанных и неформальных учебных мероприятий и поддержки разных кампусов SETU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18740" y="660055"/>
            <a:ext cx="3386454" cy="1386972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ts val="4560"/>
              </a:lnSpc>
              <a:spcBef>
                <a:spcPts val="95"/>
              </a:spcBef>
            </a:pPr>
            <a:r>
              <a:rPr lang="ru" spc="-10" dirty="0"/>
              <a:t>Развитие </a:t>
            </a:r>
            <a:r>
              <a:rPr lang="ru" sz="4000" b="1" i="0" u="none" strike="noStrike" spc="-25" dirty="0">
                <a:latin typeface="Calibri"/>
              </a:rPr>
              <a:t>ППО</a:t>
            </a:r>
          </a:p>
          <a:p>
            <a:pPr marL="12700" marR="5080" rtl="0">
              <a:lnSpc>
                <a:spcPts val="4320"/>
              </a:lnSpc>
              <a:spcBef>
                <a:spcPts val="305"/>
              </a:spcBef>
            </a:pPr>
            <a:r>
              <a:rPr lang="ru" sz="4000" b="1" i="0" u="none" strike="noStrike" spc="-10" dirty="0">
                <a:latin typeface="Calibri"/>
              </a:rPr>
              <a:t>в SETU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13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14581" y="701696"/>
            <a:ext cx="1786219" cy="4064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5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В процессе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4581" y="1640626"/>
            <a:ext cx="3005419" cy="873974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5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Консультанты по ППО от факультета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614581" y="2580825"/>
            <a:ext cx="6175375" cy="313417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500" b="1" i="0" u="none" strike="noStrike" dirty="0">
                <a:latin typeface="Calibri"/>
              </a:rPr>
              <a:t>Чемпионы факультета по ППО</a:t>
            </a: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pc="-10" dirty="0"/>
          </a:p>
          <a:p>
            <a:pPr marL="12700" rtl="0">
              <a:lnSpc>
                <a:spcPct val="100000"/>
              </a:lnSpc>
            </a:pPr>
            <a:r>
              <a:rPr lang="ru" sz="2500" b="1" i="0" u="none" strike="noStrike" dirty="0">
                <a:latin typeface="Calibri"/>
              </a:rPr>
              <a:t>Центр приема заявок на ППО</a:t>
            </a:r>
          </a:p>
          <a:p>
            <a:pPr>
              <a:lnSpc>
                <a:spcPct val="100000"/>
              </a:lnSpc>
              <a:spcBef>
                <a:spcPts val="1680"/>
              </a:spcBef>
            </a:pPr>
            <a:endParaRPr spc="-10" dirty="0"/>
          </a:p>
          <a:p>
            <a:pPr marL="12700" marR="5080" rtl="0">
              <a:lnSpc>
                <a:spcPts val="2700"/>
              </a:lnSpc>
            </a:pPr>
            <a:r>
              <a:rPr lang="ru" sz="2500" b="1" i="0" u="none" strike="noStrike" dirty="0">
                <a:latin typeface="Calibri"/>
              </a:rPr>
              <a:t>Национальная система учета, подключенная к </a:t>
            </a:r>
            <a:r>
              <a:rPr lang="ru" dirty="0"/>
              <a:t>информационной системе о</a:t>
            </a:r>
            <a:r>
              <a:rPr lang="ru" sz="2500" b="1" i="0" u="none" strike="noStrike" dirty="0">
                <a:latin typeface="Calibri"/>
              </a:rPr>
              <a:t> студентах вузов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0396" y="74676"/>
            <a:ext cx="11924586" cy="6708419"/>
            <a:chOff x="0" y="0"/>
            <a:chExt cx="15899448" cy="89445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99512" cy="8944610"/>
            </a:xfrm>
            <a:custGeom>
              <a:avLst/>
              <a:gdLst/>
              <a:ahLst/>
              <a:cxnLst/>
              <a:rect l="l" t="t" r="r" b="b"/>
              <a:pathLst>
                <a:path w="15899512" h="8944610">
                  <a:moveTo>
                    <a:pt x="0" y="0"/>
                  </a:moveTo>
                  <a:lnTo>
                    <a:pt x="15899512" y="0"/>
                  </a:lnTo>
                  <a:lnTo>
                    <a:pt x="15899512" y="8944610"/>
                  </a:lnTo>
                  <a:lnTo>
                    <a:pt x="0" y="8944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49000" y="6332434"/>
            <a:ext cx="604818" cy="23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435465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676" y="516178"/>
            <a:ext cx="4657725" cy="114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1"/>
              </a:lnSpc>
            </a:pPr>
            <a:r>
              <a:rPr lang="ru-RU" sz="3301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Карта процесса ППО в </a:t>
            </a:r>
            <a:r>
              <a:rPr lang="en-US" sz="3301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9666" y="1732449"/>
            <a:ext cx="4238625" cy="84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0"/>
              </a:lnSpc>
            </a:pPr>
            <a:r>
              <a:rPr lang="ru-RU" sz="2407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Этап внедрения</a:t>
            </a:r>
            <a:r>
              <a:rPr lang="en-US" sz="2407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– </a:t>
            </a:r>
            <a:r>
              <a:rPr lang="ru-RU" sz="2407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Ключевые аспекты</a:t>
            </a:r>
            <a:endParaRPr lang="en-US" sz="2407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60795" y="2730236"/>
            <a:ext cx="1869833" cy="370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1"/>
              </a:lnSpc>
            </a:pPr>
            <a:r>
              <a:rPr lang="en-US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 </a:t>
            </a: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Центр ППО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83235" y="3062455"/>
            <a:ext cx="3824951" cy="2948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1"/>
              </a:lnSpc>
            </a:pPr>
            <a:r>
              <a:rPr lang="en-US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 </a:t>
            </a: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Консультанты по ППО от факультета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901"/>
              </a:lnSpc>
            </a:pPr>
            <a:r>
              <a:rPr lang="en-US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 </a:t>
            </a: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Комиссия по ППО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901"/>
              </a:lnSpc>
            </a:pP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Индивидуальные заявки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901"/>
              </a:lnSpc>
            </a:pP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Корпоративные групповые заявки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67000" y="6139526"/>
            <a:ext cx="2541347" cy="428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ru-RU" sz="2200" dirty="0">
                <a:solidFill>
                  <a:srgbClr val="F0FB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Поддержка ППО</a:t>
            </a:r>
            <a:endParaRPr lang="en-US" sz="2200" dirty="0">
              <a:solidFill>
                <a:srgbClr val="F0FB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-134836"/>
            <a:ext cx="12191998" cy="35600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FBC9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80197" y="338137"/>
            <a:ext cx="9039225" cy="6299200"/>
            <a:chOff x="1580197" y="338137"/>
            <a:chExt cx="9039225" cy="6299200"/>
          </a:xfrm>
        </p:grpSpPr>
        <p:sp>
          <p:nvSpPr>
            <p:cNvPr id="5" name="object 5"/>
            <p:cNvSpPr/>
            <p:nvPr/>
          </p:nvSpPr>
          <p:spPr>
            <a:xfrm>
              <a:off x="1584960" y="342900"/>
              <a:ext cx="9029700" cy="6289675"/>
            </a:xfrm>
            <a:custGeom>
              <a:avLst/>
              <a:gdLst/>
              <a:ahLst/>
              <a:cxnLst/>
              <a:rect l="l" t="t" r="r" b="b"/>
              <a:pathLst>
                <a:path w="9029700" h="6289675">
                  <a:moveTo>
                    <a:pt x="0" y="6289205"/>
                  </a:moveTo>
                  <a:lnTo>
                    <a:pt x="9029242" y="6289205"/>
                  </a:lnTo>
                  <a:lnTo>
                    <a:pt x="9029242" y="0"/>
                  </a:lnTo>
                  <a:lnTo>
                    <a:pt x="0" y="0"/>
                  </a:lnTo>
                  <a:lnTo>
                    <a:pt x="0" y="6289205"/>
                  </a:lnTo>
                  <a:close/>
                </a:path>
              </a:pathLst>
            </a:custGeom>
            <a:ln w="9144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4960" y="342900"/>
              <a:ext cx="9029700" cy="327660"/>
            </a:xfrm>
            <a:custGeom>
              <a:avLst/>
              <a:gdLst/>
              <a:ahLst/>
              <a:cxnLst/>
              <a:rect l="l" t="t" r="r" b="b"/>
              <a:pathLst>
                <a:path w="9029700" h="327659">
                  <a:moveTo>
                    <a:pt x="9029242" y="0"/>
                  </a:moveTo>
                  <a:lnTo>
                    <a:pt x="0" y="0"/>
                  </a:lnTo>
                  <a:lnTo>
                    <a:pt x="0" y="327609"/>
                  </a:lnTo>
                  <a:lnTo>
                    <a:pt x="9029242" y="327609"/>
                  </a:lnTo>
                  <a:lnTo>
                    <a:pt x="902924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4960" y="342900"/>
              <a:ext cx="9029700" cy="327660"/>
            </a:xfrm>
            <a:custGeom>
              <a:avLst/>
              <a:gdLst/>
              <a:ahLst/>
              <a:cxnLst/>
              <a:rect l="l" t="t" r="r" b="b"/>
              <a:pathLst>
                <a:path w="9029700" h="327659">
                  <a:moveTo>
                    <a:pt x="0" y="327609"/>
                  </a:moveTo>
                  <a:lnTo>
                    <a:pt x="9029242" y="327609"/>
                  </a:lnTo>
                  <a:lnTo>
                    <a:pt x="9029242" y="0"/>
                  </a:lnTo>
                  <a:lnTo>
                    <a:pt x="0" y="0"/>
                  </a:lnTo>
                  <a:lnTo>
                    <a:pt x="0" y="327609"/>
                  </a:lnTo>
                  <a:close/>
                </a:path>
              </a:pathLst>
            </a:custGeom>
            <a:ln w="9144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9936" y="665988"/>
              <a:ext cx="2159000" cy="5963285"/>
            </a:xfrm>
            <a:custGeom>
              <a:avLst/>
              <a:gdLst/>
              <a:ahLst/>
              <a:cxnLst/>
              <a:rect l="l" t="t" r="r" b="b"/>
              <a:pathLst>
                <a:path w="2159000" h="5963284">
                  <a:moveTo>
                    <a:pt x="0" y="5963069"/>
                  </a:moveTo>
                  <a:lnTo>
                    <a:pt x="2158834" y="5963069"/>
                  </a:lnTo>
                  <a:lnTo>
                    <a:pt x="2158834" y="0"/>
                  </a:lnTo>
                  <a:lnTo>
                    <a:pt x="0" y="0"/>
                  </a:lnTo>
                  <a:lnTo>
                    <a:pt x="0" y="5963069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59936" y="665988"/>
              <a:ext cx="2159000" cy="326390"/>
            </a:xfrm>
            <a:custGeom>
              <a:avLst/>
              <a:gdLst/>
              <a:ahLst/>
              <a:cxnLst/>
              <a:rect l="l" t="t" r="r" b="b"/>
              <a:pathLst>
                <a:path w="2159000" h="326390">
                  <a:moveTo>
                    <a:pt x="2158834" y="0"/>
                  </a:moveTo>
                  <a:lnTo>
                    <a:pt x="0" y="0"/>
                  </a:lnTo>
                  <a:lnTo>
                    <a:pt x="0" y="326085"/>
                  </a:lnTo>
                  <a:lnTo>
                    <a:pt x="2158834" y="326085"/>
                  </a:lnTo>
                  <a:lnTo>
                    <a:pt x="2158834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59936" y="665988"/>
              <a:ext cx="2159000" cy="326390"/>
            </a:xfrm>
            <a:custGeom>
              <a:avLst/>
              <a:gdLst/>
              <a:ahLst/>
              <a:cxnLst/>
              <a:rect l="l" t="t" r="r" b="b"/>
              <a:pathLst>
                <a:path w="2159000" h="326390">
                  <a:moveTo>
                    <a:pt x="0" y="326085"/>
                  </a:moveTo>
                  <a:lnTo>
                    <a:pt x="2158834" y="326085"/>
                  </a:lnTo>
                  <a:lnTo>
                    <a:pt x="2158834" y="0"/>
                  </a:lnTo>
                  <a:lnTo>
                    <a:pt x="0" y="0"/>
                  </a:lnTo>
                  <a:lnTo>
                    <a:pt x="0" y="326085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74896" y="344584"/>
            <a:ext cx="5945104" cy="30035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1" i="0" u="none" strike="noStrike" spc="85" dirty="0">
                <a:solidFill>
                  <a:srgbClr val="FFFFFF"/>
                </a:solidFill>
                <a:latin typeface="Calibri"/>
                <a:cs typeface="Calibri"/>
              </a:rPr>
              <a:t>Рабочий процесс признания предшествующего обучения в SETU 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44569" y="650620"/>
            <a:ext cx="3717290" cy="5977255"/>
            <a:chOff x="4044569" y="650620"/>
            <a:chExt cx="3717290" cy="5977255"/>
          </a:xfrm>
        </p:grpSpPr>
        <p:sp>
          <p:nvSpPr>
            <p:cNvPr id="13" name="object 13"/>
            <p:cNvSpPr/>
            <p:nvPr/>
          </p:nvSpPr>
          <p:spPr>
            <a:xfrm>
              <a:off x="4047744" y="653795"/>
              <a:ext cx="3710940" cy="5970905"/>
            </a:xfrm>
            <a:custGeom>
              <a:avLst/>
              <a:gdLst/>
              <a:ahLst/>
              <a:cxnLst/>
              <a:rect l="l" t="t" r="r" b="b"/>
              <a:pathLst>
                <a:path w="3710940" h="5970905">
                  <a:moveTo>
                    <a:pt x="0" y="5963069"/>
                  </a:moveTo>
                  <a:lnTo>
                    <a:pt x="2200351" y="5963069"/>
                  </a:lnTo>
                  <a:lnTo>
                    <a:pt x="2200351" y="0"/>
                  </a:lnTo>
                  <a:lnTo>
                    <a:pt x="0" y="0"/>
                  </a:lnTo>
                  <a:lnTo>
                    <a:pt x="0" y="5963069"/>
                  </a:lnTo>
                  <a:close/>
                </a:path>
                <a:path w="3710940" h="5970905">
                  <a:moveTo>
                    <a:pt x="2180843" y="5970689"/>
                  </a:moveTo>
                  <a:lnTo>
                    <a:pt x="3710724" y="5970689"/>
                  </a:lnTo>
                  <a:lnTo>
                    <a:pt x="3710724" y="9144"/>
                  </a:lnTo>
                  <a:lnTo>
                    <a:pt x="2180843" y="9144"/>
                  </a:lnTo>
                  <a:lnTo>
                    <a:pt x="2180843" y="5970689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28588" y="662939"/>
              <a:ext cx="1530350" cy="326390"/>
            </a:xfrm>
            <a:custGeom>
              <a:avLst/>
              <a:gdLst/>
              <a:ahLst/>
              <a:cxnLst/>
              <a:rect l="l" t="t" r="r" b="b"/>
              <a:pathLst>
                <a:path w="1530350" h="326390">
                  <a:moveTo>
                    <a:pt x="1529880" y="0"/>
                  </a:moveTo>
                  <a:lnTo>
                    <a:pt x="0" y="0"/>
                  </a:lnTo>
                  <a:lnTo>
                    <a:pt x="0" y="326085"/>
                  </a:lnTo>
                  <a:lnTo>
                    <a:pt x="1529880" y="326085"/>
                  </a:lnTo>
                  <a:lnTo>
                    <a:pt x="1529880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28588" y="662939"/>
              <a:ext cx="1530350" cy="326390"/>
            </a:xfrm>
            <a:custGeom>
              <a:avLst/>
              <a:gdLst/>
              <a:ahLst/>
              <a:cxnLst/>
              <a:rect l="l" t="t" r="r" b="b"/>
              <a:pathLst>
                <a:path w="1530350" h="326390">
                  <a:moveTo>
                    <a:pt x="0" y="326085"/>
                  </a:moveTo>
                  <a:lnTo>
                    <a:pt x="1529880" y="326085"/>
                  </a:lnTo>
                  <a:lnTo>
                    <a:pt x="1529880" y="0"/>
                  </a:lnTo>
                  <a:lnTo>
                    <a:pt x="0" y="0"/>
                  </a:lnTo>
                  <a:lnTo>
                    <a:pt x="0" y="326085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419600" y="716903"/>
            <a:ext cx="1524000" cy="224777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ru" sz="1100" b="1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Методическая помощь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72641" y="650620"/>
            <a:ext cx="9027160" cy="5988050"/>
            <a:chOff x="1572641" y="650620"/>
            <a:chExt cx="9027160" cy="5988050"/>
          </a:xfrm>
        </p:grpSpPr>
        <p:sp>
          <p:nvSpPr>
            <p:cNvPr id="18" name="object 18"/>
            <p:cNvSpPr/>
            <p:nvPr/>
          </p:nvSpPr>
          <p:spPr>
            <a:xfrm>
              <a:off x="6228587" y="653795"/>
              <a:ext cx="2804160" cy="5981700"/>
            </a:xfrm>
            <a:custGeom>
              <a:avLst/>
              <a:gdLst/>
              <a:ahLst/>
              <a:cxnLst/>
              <a:rect l="l" t="t" r="r" b="b"/>
              <a:pathLst>
                <a:path w="2804159" h="5981700">
                  <a:moveTo>
                    <a:pt x="0" y="5963069"/>
                  </a:moveTo>
                  <a:lnTo>
                    <a:pt x="1510157" y="5963069"/>
                  </a:lnTo>
                  <a:lnTo>
                    <a:pt x="1510157" y="0"/>
                  </a:lnTo>
                  <a:lnTo>
                    <a:pt x="0" y="0"/>
                  </a:lnTo>
                  <a:lnTo>
                    <a:pt x="0" y="5963069"/>
                  </a:lnTo>
                  <a:close/>
                </a:path>
                <a:path w="2804159" h="5981700">
                  <a:moveTo>
                    <a:pt x="1502664" y="5981357"/>
                  </a:moveTo>
                  <a:lnTo>
                    <a:pt x="2804058" y="5981357"/>
                  </a:lnTo>
                  <a:lnTo>
                    <a:pt x="2804058" y="6096"/>
                  </a:lnTo>
                  <a:lnTo>
                    <a:pt x="1502664" y="6096"/>
                  </a:lnTo>
                  <a:lnTo>
                    <a:pt x="1502664" y="5981357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31251" y="659891"/>
              <a:ext cx="1301750" cy="327660"/>
            </a:xfrm>
            <a:custGeom>
              <a:avLst/>
              <a:gdLst/>
              <a:ahLst/>
              <a:cxnLst/>
              <a:rect l="l" t="t" r="r" b="b"/>
              <a:pathLst>
                <a:path w="1301750" h="327659">
                  <a:moveTo>
                    <a:pt x="1301394" y="0"/>
                  </a:moveTo>
                  <a:lnTo>
                    <a:pt x="0" y="0"/>
                  </a:lnTo>
                  <a:lnTo>
                    <a:pt x="0" y="327609"/>
                  </a:lnTo>
                  <a:lnTo>
                    <a:pt x="1301394" y="327609"/>
                  </a:lnTo>
                  <a:lnTo>
                    <a:pt x="1301394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31251" y="653795"/>
              <a:ext cx="2848610" cy="5966460"/>
            </a:xfrm>
            <a:custGeom>
              <a:avLst/>
              <a:gdLst/>
              <a:ahLst/>
              <a:cxnLst/>
              <a:rect l="l" t="t" r="r" b="b"/>
              <a:pathLst>
                <a:path w="2848609" h="5966459">
                  <a:moveTo>
                    <a:pt x="0" y="333705"/>
                  </a:moveTo>
                  <a:lnTo>
                    <a:pt x="1301394" y="333705"/>
                  </a:lnTo>
                  <a:lnTo>
                    <a:pt x="1301394" y="6096"/>
                  </a:lnTo>
                  <a:lnTo>
                    <a:pt x="0" y="6096"/>
                  </a:lnTo>
                  <a:lnTo>
                    <a:pt x="0" y="333705"/>
                  </a:lnTo>
                  <a:close/>
                </a:path>
                <a:path w="2848609" h="5966459">
                  <a:moveTo>
                    <a:pt x="7620" y="5963069"/>
                  </a:moveTo>
                  <a:lnTo>
                    <a:pt x="1313573" y="5963069"/>
                  </a:lnTo>
                  <a:lnTo>
                    <a:pt x="1313573" y="0"/>
                  </a:lnTo>
                  <a:lnTo>
                    <a:pt x="7620" y="0"/>
                  </a:lnTo>
                  <a:lnTo>
                    <a:pt x="7620" y="5963069"/>
                  </a:lnTo>
                  <a:close/>
                </a:path>
                <a:path w="2848609" h="5966459">
                  <a:moveTo>
                    <a:pt x="1321307" y="5966117"/>
                  </a:moveTo>
                  <a:lnTo>
                    <a:pt x="2848216" y="5966117"/>
                  </a:lnTo>
                  <a:lnTo>
                    <a:pt x="2848216" y="3048"/>
                  </a:lnTo>
                  <a:lnTo>
                    <a:pt x="1321307" y="3048"/>
                  </a:lnTo>
                  <a:lnTo>
                    <a:pt x="1321307" y="5966117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52559" y="656843"/>
              <a:ext cx="1527175" cy="326390"/>
            </a:xfrm>
            <a:custGeom>
              <a:avLst/>
              <a:gdLst/>
              <a:ahLst/>
              <a:cxnLst/>
              <a:rect l="l" t="t" r="r" b="b"/>
              <a:pathLst>
                <a:path w="1527175" h="326390">
                  <a:moveTo>
                    <a:pt x="1526908" y="0"/>
                  </a:moveTo>
                  <a:lnTo>
                    <a:pt x="0" y="0"/>
                  </a:lnTo>
                  <a:lnTo>
                    <a:pt x="0" y="326085"/>
                  </a:lnTo>
                  <a:lnTo>
                    <a:pt x="1526908" y="326085"/>
                  </a:lnTo>
                  <a:lnTo>
                    <a:pt x="1526908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044939" y="653795"/>
              <a:ext cx="1551940" cy="5963285"/>
            </a:xfrm>
            <a:custGeom>
              <a:avLst/>
              <a:gdLst/>
              <a:ahLst/>
              <a:cxnLst/>
              <a:rect l="l" t="t" r="r" b="b"/>
              <a:pathLst>
                <a:path w="1551940" h="5963284">
                  <a:moveTo>
                    <a:pt x="7619" y="329133"/>
                  </a:moveTo>
                  <a:lnTo>
                    <a:pt x="1534528" y="329133"/>
                  </a:lnTo>
                  <a:lnTo>
                    <a:pt x="1534528" y="3048"/>
                  </a:lnTo>
                  <a:lnTo>
                    <a:pt x="7619" y="3048"/>
                  </a:lnTo>
                  <a:lnTo>
                    <a:pt x="7619" y="329133"/>
                  </a:lnTo>
                  <a:close/>
                </a:path>
                <a:path w="1551940" h="5963284">
                  <a:moveTo>
                    <a:pt x="0" y="5963069"/>
                  </a:moveTo>
                  <a:lnTo>
                    <a:pt x="1551431" y="5963069"/>
                  </a:lnTo>
                  <a:lnTo>
                    <a:pt x="1551431" y="0"/>
                  </a:lnTo>
                  <a:lnTo>
                    <a:pt x="0" y="0"/>
                  </a:lnTo>
                  <a:lnTo>
                    <a:pt x="0" y="5963069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75816" y="653795"/>
              <a:ext cx="164465" cy="5963285"/>
            </a:xfrm>
            <a:custGeom>
              <a:avLst/>
              <a:gdLst/>
              <a:ahLst/>
              <a:cxnLst/>
              <a:rect l="l" t="t" r="r" b="b"/>
              <a:pathLst>
                <a:path w="164464" h="5963284">
                  <a:moveTo>
                    <a:pt x="164274" y="0"/>
                  </a:moveTo>
                  <a:lnTo>
                    <a:pt x="0" y="0"/>
                  </a:lnTo>
                  <a:lnTo>
                    <a:pt x="0" y="5963069"/>
                  </a:lnTo>
                  <a:lnTo>
                    <a:pt x="164274" y="5963069"/>
                  </a:lnTo>
                  <a:lnTo>
                    <a:pt x="16427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5816" y="653795"/>
              <a:ext cx="164465" cy="5963285"/>
            </a:xfrm>
            <a:custGeom>
              <a:avLst/>
              <a:gdLst/>
              <a:ahLst/>
              <a:cxnLst/>
              <a:rect l="l" t="t" r="r" b="b"/>
              <a:pathLst>
                <a:path w="164464" h="5963284">
                  <a:moveTo>
                    <a:pt x="0" y="5963069"/>
                  </a:moveTo>
                  <a:lnTo>
                    <a:pt x="164274" y="5963069"/>
                  </a:lnTo>
                  <a:lnTo>
                    <a:pt x="164274" y="0"/>
                  </a:lnTo>
                  <a:lnTo>
                    <a:pt x="0" y="0"/>
                  </a:lnTo>
                  <a:lnTo>
                    <a:pt x="0" y="5963069"/>
                  </a:lnTo>
                  <a:close/>
                </a:path>
              </a:pathLst>
            </a:custGeom>
            <a:ln w="6095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04293" y="1197863"/>
              <a:ext cx="816610" cy="326390"/>
            </a:xfrm>
            <a:custGeom>
              <a:avLst/>
              <a:gdLst/>
              <a:ahLst/>
              <a:cxnLst/>
              <a:rect l="l" t="t" r="r" b="b"/>
              <a:pathLst>
                <a:path w="816610" h="326390">
                  <a:moveTo>
                    <a:pt x="653186" y="0"/>
                  </a:moveTo>
                  <a:lnTo>
                    <a:pt x="163283" y="0"/>
                  </a:lnTo>
                  <a:lnTo>
                    <a:pt x="119875" y="5816"/>
                  </a:lnTo>
                  <a:lnTo>
                    <a:pt x="80873" y="22250"/>
                  </a:lnTo>
                  <a:lnTo>
                    <a:pt x="47828" y="47726"/>
                  </a:lnTo>
                  <a:lnTo>
                    <a:pt x="22288" y="80708"/>
                  </a:lnTo>
                  <a:lnTo>
                    <a:pt x="5829" y="119659"/>
                  </a:lnTo>
                  <a:lnTo>
                    <a:pt x="0" y="163017"/>
                  </a:lnTo>
                  <a:lnTo>
                    <a:pt x="5829" y="206375"/>
                  </a:lnTo>
                  <a:lnTo>
                    <a:pt x="22288" y="245338"/>
                  </a:lnTo>
                  <a:lnTo>
                    <a:pt x="47828" y="278345"/>
                  </a:lnTo>
                  <a:lnTo>
                    <a:pt x="80873" y="303860"/>
                  </a:lnTo>
                  <a:lnTo>
                    <a:pt x="119875" y="320306"/>
                  </a:lnTo>
                  <a:lnTo>
                    <a:pt x="163283" y="326136"/>
                  </a:lnTo>
                  <a:lnTo>
                    <a:pt x="653186" y="326136"/>
                  </a:lnTo>
                  <a:lnTo>
                    <a:pt x="696607" y="320306"/>
                  </a:lnTo>
                  <a:lnTo>
                    <a:pt x="735609" y="303860"/>
                  </a:lnTo>
                  <a:lnTo>
                    <a:pt x="768642" y="278345"/>
                  </a:lnTo>
                  <a:lnTo>
                    <a:pt x="794169" y="245338"/>
                  </a:lnTo>
                  <a:lnTo>
                    <a:pt x="810615" y="206375"/>
                  </a:lnTo>
                  <a:lnTo>
                    <a:pt x="816444" y="163017"/>
                  </a:lnTo>
                  <a:lnTo>
                    <a:pt x="810615" y="119659"/>
                  </a:lnTo>
                  <a:lnTo>
                    <a:pt x="794169" y="80708"/>
                  </a:lnTo>
                  <a:lnTo>
                    <a:pt x="768642" y="47726"/>
                  </a:lnTo>
                  <a:lnTo>
                    <a:pt x="735609" y="22250"/>
                  </a:lnTo>
                  <a:lnTo>
                    <a:pt x="696607" y="5816"/>
                  </a:lnTo>
                  <a:lnTo>
                    <a:pt x="65318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501394" y="1278246"/>
            <a:ext cx="468887" cy="15020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Начало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41220" y="2438400"/>
            <a:ext cx="1272540" cy="419100"/>
          </a:xfrm>
          <a:prstGeom prst="rect">
            <a:avLst/>
          </a:prstGeom>
          <a:solidFill>
            <a:srgbClr val="5B9BD3"/>
          </a:solidFill>
        </p:spPr>
        <p:txBody>
          <a:bodyPr vert="horz" wrap="square" lIns="0" tIns="0" rIns="0" bIns="0" rtlCol="0">
            <a:noAutofit/>
          </a:bodyPr>
          <a:lstStyle/>
          <a:p>
            <a:pPr marL="13335" rtl="0">
              <a:lnSpc>
                <a:spcPts val="1030"/>
              </a:lnSpc>
            </a:pP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Комиссия по ППО –сотрудники Центра ППО и советники факультета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75403" y="1450847"/>
            <a:ext cx="981710" cy="495300"/>
          </a:xfrm>
          <a:custGeom>
            <a:avLst/>
            <a:gdLst/>
            <a:ahLst/>
            <a:cxnLst/>
            <a:rect l="l" t="t" r="r" b="b"/>
            <a:pathLst>
              <a:path w="981710" h="495300">
                <a:moveTo>
                  <a:pt x="981455" y="0"/>
                </a:moveTo>
                <a:lnTo>
                  <a:pt x="0" y="0"/>
                </a:lnTo>
                <a:lnTo>
                  <a:pt x="0" y="495300"/>
                </a:lnTo>
                <a:lnTo>
                  <a:pt x="981455" y="495300"/>
                </a:lnTo>
                <a:lnTo>
                  <a:pt x="981455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396994" y="1490319"/>
            <a:ext cx="960119" cy="433967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Советник факультета по ППО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29171" y="1473708"/>
            <a:ext cx="1222375" cy="300355"/>
          </a:xfrm>
          <a:custGeom>
            <a:avLst/>
            <a:gdLst/>
            <a:ahLst/>
            <a:cxnLst/>
            <a:rect l="l" t="t" r="r" b="b"/>
            <a:pathLst>
              <a:path w="1222375" h="300355">
                <a:moveTo>
                  <a:pt x="1222248" y="0"/>
                </a:moveTo>
                <a:lnTo>
                  <a:pt x="0" y="0"/>
                </a:lnTo>
                <a:lnTo>
                  <a:pt x="0" y="300227"/>
                </a:lnTo>
                <a:lnTo>
                  <a:pt x="1222248" y="300227"/>
                </a:lnTo>
                <a:lnTo>
                  <a:pt x="1222248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429857" y="1480731"/>
            <a:ext cx="1003300" cy="16446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Академический эксперт/ы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959053" y="2423675"/>
            <a:ext cx="6400800" cy="3140710"/>
            <a:chOff x="1959736" y="2331720"/>
            <a:chExt cx="6400800" cy="3140710"/>
          </a:xfrm>
        </p:grpSpPr>
        <p:sp>
          <p:nvSpPr>
            <p:cNvPr id="33" name="object 33"/>
            <p:cNvSpPr/>
            <p:nvPr/>
          </p:nvSpPr>
          <p:spPr>
            <a:xfrm>
              <a:off x="6284978" y="2331720"/>
              <a:ext cx="1353185" cy="1432560"/>
            </a:xfrm>
            <a:custGeom>
              <a:avLst/>
              <a:gdLst/>
              <a:ahLst/>
              <a:cxnLst/>
              <a:rect l="l" t="t" r="r" b="b"/>
              <a:pathLst>
                <a:path w="1353184" h="1432560">
                  <a:moveTo>
                    <a:pt x="676313" y="0"/>
                  </a:moveTo>
                  <a:lnTo>
                    <a:pt x="0" y="716191"/>
                  </a:lnTo>
                  <a:lnTo>
                    <a:pt x="676313" y="1432394"/>
                  </a:lnTo>
                  <a:lnTo>
                    <a:pt x="1352803" y="716191"/>
                  </a:lnTo>
                  <a:lnTo>
                    <a:pt x="676313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83732" y="5173980"/>
              <a:ext cx="4373880" cy="0"/>
            </a:xfrm>
            <a:custGeom>
              <a:avLst/>
              <a:gdLst/>
              <a:ahLst/>
              <a:cxnLst/>
              <a:rect l="l" t="t" r="r" b="b"/>
              <a:pathLst>
                <a:path w="4373880">
                  <a:moveTo>
                    <a:pt x="4373397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5492C7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17625" y="5125212"/>
              <a:ext cx="143510" cy="95885"/>
            </a:xfrm>
            <a:custGeom>
              <a:avLst/>
              <a:gdLst/>
              <a:ahLst/>
              <a:cxnLst/>
              <a:rect l="l" t="t" r="r" b="b"/>
              <a:pathLst>
                <a:path w="143510" h="95885">
                  <a:moveTo>
                    <a:pt x="143014" y="0"/>
                  </a:moveTo>
                  <a:lnTo>
                    <a:pt x="0" y="47929"/>
                  </a:lnTo>
                  <a:lnTo>
                    <a:pt x="143014" y="95859"/>
                  </a:lnTo>
                  <a:lnTo>
                    <a:pt x="143014" y="0"/>
                  </a:lnTo>
                  <a:close/>
                </a:path>
              </a:pathLst>
            </a:custGeom>
            <a:solidFill>
              <a:srgbClr val="5492C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62911" y="4794504"/>
              <a:ext cx="1755775" cy="574675"/>
            </a:xfrm>
            <a:custGeom>
              <a:avLst/>
              <a:gdLst/>
              <a:ahLst/>
              <a:cxnLst/>
              <a:rect l="l" t="t" r="r" b="b"/>
              <a:pathLst>
                <a:path w="1755775" h="574675">
                  <a:moveTo>
                    <a:pt x="1755419" y="0"/>
                  </a:moveTo>
                  <a:lnTo>
                    <a:pt x="0" y="0"/>
                  </a:lnTo>
                  <a:lnTo>
                    <a:pt x="0" y="574141"/>
                  </a:lnTo>
                  <a:lnTo>
                    <a:pt x="1755419" y="574141"/>
                  </a:lnTo>
                  <a:lnTo>
                    <a:pt x="1755419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62911" y="4794504"/>
              <a:ext cx="2084705" cy="675005"/>
            </a:xfrm>
            <a:custGeom>
              <a:avLst/>
              <a:gdLst/>
              <a:ahLst/>
              <a:cxnLst/>
              <a:rect l="l" t="t" r="r" b="b"/>
              <a:pathLst>
                <a:path w="2084704" h="675004">
                  <a:moveTo>
                    <a:pt x="0" y="674662"/>
                  </a:moveTo>
                  <a:lnTo>
                    <a:pt x="2084565" y="674662"/>
                  </a:lnTo>
                  <a:lnTo>
                    <a:pt x="2084565" y="0"/>
                  </a:lnTo>
                  <a:lnTo>
                    <a:pt x="0" y="0"/>
                  </a:lnTo>
                  <a:lnTo>
                    <a:pt x="0" y="674662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105518" y="4852199"/>
            <a:ext cx="762635" cy="16446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>
                <a:solidFill>
                  <a:srgbClr val="FFFFFF"/>
                </a:solidFill>
                <a:latin typeface="Calibri"/>
                <a:cs typeface="Calibri"/>
              </a:rPr>
              <a:t>Право на апелляцию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313162" y="2014727"/>
            <a:ext cx="1083310" cy="981075"/>
          </a:xfrm>
          <a:custGeom>
            <a:avLst/>
            <a:gdLst/>
            <a:ahLst/>
            <a:cxnLst/>
            <a:rect l="l" t="t" r="r" b="b"/>
            <a:pathLst>
              <a:path w="1083309" h="981075">
                <a:moveTo>
                  <a:pt x="541629" y="0"/>
                </a:moveTo>
                <a:lnTo>
                  <a:pt x="0" y="490588"/>
                </a:lnTo>
                <a:lnTo>
                  <a:pt x="541629" y="981036"/>
                </a:lnTo>
                <a:lnTo>
                  <a:pt x="1083106" y="490588"/>
                </a:lnTo>
                <a:lnTo>
                  <a:pt x="541629" y="0"/>
                </a:lnTo>
                <a:close/>
              </a:path>
            </a:pathLst>
          </a:custGeom>
          <a:solidFill>
            <a:srgbClr val="73AC4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448799" y="2385862"/>
            <a:ext cx="883285" cy="164465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Рекомендация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448799" y="2493282"/>
            <a:ext cx="871087" cy="114089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-RU" sz="900" b="1" spc="-10" dirty="0">
                <a:solidFill>
                  <a:srgbClr val="FFFFFF"/>
                </a:solidFill>
                <a:latin typeface="Calibri"/>
                <a:cs typeface="Calibri"/>
              </a:rPr>
              <a:t>констатирована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54003" y="5579754"/>
            <a:ext cx="1828299" cy="556631"/>
          </a:xfrm>
          <a:prstGeom prst="rect">
            <a:avLst/>
          </a:prstGeom>
          <a:solidFill>
            <a:srgbClr val="5B9BD3"/>
          </a:solidFill>
        </p:spPr>
        <p:txBody>
          <a:bodyPr vert="horz" wrap="square" lIns="0" tIns="127635" rIns="0" bIns="0" rtlCol="0">
            <a:noAutofit/>
          </a:bodyPr>
          <a:lstStyle/>
          <a:p>
            <a:pPr marL="626745" marR="6350" indent="-611505" rtl="0">
              <a:lnSpc>
                <a:spcPct val="101099"/>
              </a:lnSpc>
              <a:spcBef>
                <a:spcPts val="1005"/>
              </a:spcBef>
            </a:pPr>
            <a:r>
              <a:rPr lang="ru-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Результаты подачи заявки</a:t>
            </a:r>
            <a:r>
              <a:rPr lang="ru-RU" sz="9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доводятся до сведения обучающихся</a:t>
            </a:r>
            <a:endParaRPr lang="ru-RU" sz="900" dirty="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474973" y="2608960"/>
            <a:ext cx="7752715" cy="3906520"/>
            <a:chOff x="2474973" y="2608960"/>
            <a:chExt cx="7752715" cy="3906520"/>
          </a:xfrm>
        </p:grpSpPr>
        <p:sp>
          <p:nvSpPr>
            <p:cNvPr id="44" name="object 44"/>
            <p:cNvSpPr/>
            <p:nvPr/>
          </p:nvSpPr>
          <p:spPr>
            <a:xfrm>
              <a:off x="3989827" y="2612135"/>
              <a:ext cx="6235065" cy="3204845"/>
            </a:xfrm>
            <a:custGeom>
              <a:avLst/>
              <a:gdLst/>
              <a:ahLst/>
              <a:cxnLst/>
              <a:rect l="l" t="t" r="r" b="b"/>
              <a:pathLst>
                <a:path w="6235065" h="3204845">
                  <a:moveTo>
                    <a:pt x="6026162" y="0"/>
                  </a:moveTo>
                  <a:lnTo>
                    <a:pt x="6234683" y="0"/>
                  </a:lnTo>
                  <a:lnTo>
                    <a:pt x="6234683" y="3204781"/>
                  </a:lnTo>
                  <a:lnTo>
                    <a:pt x="0" y="3204781"/>
                  </a:lnTo>
                </a:path>
              </a:pathLst>
            </a:custGeom>
            <a:ln w="6096">
              <a:solidFill>
                <a:srgbClr val="5492C7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4973" y="6188964"/>
              <a:ext cx="816610" cy="326390"/>
            </a:xfrm>
            <a:custGeom>
              <a:avLst/>
              <a:gdLst/>
              <a:ahLst/>
              <a:cxnLst/>
              <a:rect l="l" t="t" r="r" b="b"/>
              <a:pathLst>
                <a:path w="816610" h="326390">
                  <a:moveTo>
                    <a:pt x="653135" y="0"/>
                  </a:moveTo>
                  <a:lnTo>
                    <a:pt x="163296" y="0"/>
                  </a:lnTo>
                  <a:lnTo>
                    <a:pt x="119887" y="5829"/>
                  </a:lnTo>
                  <a:lnTo>
                    <a:pt x="80873" y="22263"/>
                  </a:lnTo>
                  <a:lnTo>
                    <a:pt x="47828" y="47764"/>
                  </a:lnTo>
                  <a:lnTo>
                    <a:pt x="22288" y="80759"/>
                  </a:lnTo>
                  <a:lnTo>
                    <a:pt x="5829" y="119710"/>
                  </a:lnTo>
                  <a:lnTo>
                    <a:pt x="0" y="163055"/>
                  </a:lnTo>
                  <a:lnTo>
                    <a:pt x="5829" y="206400"/>
                  </a:lnTo>
                  <a:lnTo>
                    <a:pt x="22288" y="245338"/>
                  </a:lnTo>
                  <a:lnTo>
                    <a:pt x="47828" y="278345"/>
                  </a:lnTo>
                  <a:lnTo>
                    <a:pt x="80873" y="303834"/>
                  </a:lnTo>
                  <a:lnTo>
                    <a:pt x="119887" y="320281"/>
                  </a:lnTo>
                  <a:lnTo>
                    <a:pt x="163296" y="326097"/>
                  </a:lnTo>
                  <a:lnTo>
                    <a:pt x="653135" y="326097"/>
                  </a:lnTo>
                  <a:lnTo>
                    <a:pt x="696556" y="320281"/>
                  </a:lnTo>
                  <a:lnTo>
                    <a:pt x="735583" y="303834"/>
                  </a:lnTo>
                  <a:lnTo>
                    <a:pt x="768654" y="278345"/>
                  </a:lnTo>
                  <a:lnTo>
                    <a:pt x="794194" y="245338"/>
                  </a:lnTo>
                  <a:lnTo>
                    <a:pt x="810666" y="206400"/>
                  </a:lnTo>
                  <a:lnTo>
                    <a:pt x="816508" y="163055"/>
                  </a:lnTo>
                  <a:lnTo>
                    <a:pt x="810666" y="119710"/>
                  </a:lnTo>
                  <a:lnTo>
                    <a:pt x="794194" y="80759"/>
                  </a:lnTo>
                  <a:lnTo>
                    <a:pt x="768654" y="47764"/>
                  </a:lnTo>
                  <a:lnTo>
                    <a:pt x="735583" y="22263"/>
                  </a:lnTo>
                  <a:lnTo>
                    <a:pt x="696556" y="5829"/>
                  </a:lnTo>
                  <a:lnTo>
                    <a:pt x="6531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678415" y="6249109"/>
            <a:ext cx="379476" cy="18034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Конец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165476" y="1667129"/>
            <a:ext cx="1217930" cy="588645"/>
            <a:chOff x="2165476" y="1667129"/>
            <a:chExt cx="1217930" cy="588645"/>
          </a:xfrm>
        </p:grpSpPr>
        <p:sp>
          <p:nvSpPr>
            <p:cNvPr id="48" name="object 48"/>
            <p:cNvSpPr/>
            <p:nvPr/>
          </p:nvSpPr>
          <p:spPr>
            <a:xfrm>
              <a:off x="2168651" y="1670304"/>
              <a:ext cx="1211580" cy="582295"/>
            </a:xfrm>
            <a:custGeom>
              <a:avLst/>
              <a:gdLst/>
              <a:ahLst/>
              <a:cxnLst/>
              <a:rect l="l" t="t" r="r" b="b"/>
              <a:pathLst>
                <a:path w="1211579" h="582294">
                  <a:moveTo>
                    <a:pt x="1211427" y="0"/>
                  </a:moveTo>
                  <a:lnTo>
                    <a:pt x="0" y="0"/>
                  </a:lnTo>
                  <a:lnTo>
                    <a:pt x="0" y="581761"/>
                  </a:lnTo>
                  <a:lnTo>
                    <a:pt x="1211427" y="581761"/>
                  </a:lnTo>
                  <a:lnTo>
                    <a:pt x="1211427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68651" y="1670304"/>
              <a:ext cx="1211580" cy="582295"/>
            </a:xfrm>
            <a:custGeom>
              <a:avLst/>
              <a:gdLst/>
              <a:ahLst/>
              <a:cxnLst/>
              <a:rect l="l" t="t" r="r" b="b"/>
              <a:pathLst>
                <a:path w="1211579" h="582294">
                  <a:moveTo>
                    <a:pt x="0" y="581761"/>
                  </a:moveTo>
                  <a:lnTo>
                    <a:pt x="1211427" y="581761"/>
                  </a:lnTo>
                  <a:lnTo>
                    <a:pt x="1211427" y="0"/>
                  </a:lnTo>
                  <a:lnTo>
                    <a:pt x="0" y="0"/>
                  </a:lnTo>
                  <a:lnTo>
                    <a:pt x="0" y="581761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180019" y="1759694"/>
            <a:ext cx="1300521" cy="186453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Заявки через Центр ППО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91385" y="1898335"/>
            <a:ext cx="1161415" cy="318348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или директора программы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36864" y="1310941"/>
            <a:ext cx="916305" cy="587394"/>
          </a:xfrm>
          <a:prstGeom prst="rect">
            <a:avLst/>
          </a:prstGeom>
          <a:solidFill>
            <a:srgbClr val="5B9BD3"/>
          </a:solidFill>
        </p:spPr>
        <p:txBody>
          <a:bodyPr vert="horz" wrap="square" lIns="0" tIns="2159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1920" marR="130810" rtl="0">
              <a:lnSpc>
                <a:spcPct val="100000"/>
              </a:lnSpc>
            </a:pPr>
            <a:r>
              <a:rPr lang="ru" sz="900" b="0" i="0" u="none" strike="noStrike" spc="-10" dirty="0">
                <a:solidFill>
                  <a:srgbClr val="FFFFFF"/>
                </a:solidFill>
                <a:latin typeface="Calibri Light" panose="020F0302020204030204"/>
                <a:cs typeface="Calibri Light"/>
              </a:rPr>
              <a:t>Глава факультета/ школы</a:t>
            </a:r>
            <a:endParaRPr sz="900" dirty="0">
              <a:latin typeface="Calibri Light"/>
              <a:cs typeface="Calibri Ligh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859782" y="1584960"/>
            <a:ext cx="1470025" cy="596265"/>
            <a:chOff x="4859782" y="1584960"/>
            <a:chExt cx="1470025" cy="596265"/>
          </a:xfrm>
        </p:grpSpPr>
        <p:sp>
          <p:nvSpPr>
            <p:cNvPr id="54" name="object 54"/>
            <p:cNvSpPr/>
            <p:nvPr/>
          </p:nvSpPr>
          <p:spPr>
            <a:xfrm>
              <a:off x="4866132" y="1623065"/>
              <a:ext cx="1400175" cy="551815"/>
            </a:xfrm>
            <a:custGeom>
              <a:avLst/>
              <a:gdLst/>
              <a:ahLst/>
              <a:cxnLst/>
              <a:rect l="l" t="t" r="r" b="b"/>
              <a:pathLst>
                <a:path w="1400175" h="551814">
                  <a:moveTo>
                    <a:pt x="0" y="322935"/>
                  </a:moveTo>
                  <a:lnTo>
                    <a:pt x="0" y="551535"/>
                  </a:lnTo>
                  <a:lnTo>
                    <a:pt x="976744" y="551535"/>
                  </a:lnTo>
                  <a:lnTo>
                    <a:pt x="976744" y="0"/>
                  </a:lnTo>
                  <a:lnTo>
                    <a:pt x="1399857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53287" y="15849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649368" y="2721374"/>
            <a:ext cx="530860" cy="14986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ru" sz="800" b="1" i="0" u="sng" strike="noStrike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Оценка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19600" y="2864101"/>
            <a:ext cx="939346" cy="702985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marR="5080" indent="24130" rtl="0">
              <a:lnSpc>
                <a:spcPct val="102499"/>
              </a:lnSpc>
              <a:spcBef>
                <a:spcPts val="90"/>
              </a:spcBef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Сопоставление результатов обучения;</a:t>
            </a:r>
            <a:endParaRPr sz="800" dirty="0">
              <a:latin typeface="Calibri"/>
              <a:cs typeface="Calibri"/>
            </a:endParaRPr>
          </a:p>
          <a:p>
            <a:pPr marL="12700" marR="234315" rtl="0">
              <a:lnSpc>
                <a:spcPct val="102499"/>
              </a:lnSpc>
            </a:pPr>
            <a:r>
              <a:rPr lang="ru" sz="8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Формирование портфолио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037424" y="1924286"/>
            <a:ext cx="774700" cy="24511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2899"/>
              </a:lnSpc>
              <a:spcBef>
                <a:spcPts val="95"/>
              </a:spcBef>
            </a:pPr>
            <a:r>
              <a:rPr lang="ru" sz="700" b="0" i="0" u="none" strike="noStrike">
                <a:solidFill>
                  <a:srgbClr val="8496AF"/>
                </a:solidFill>
                <a:latin typeface="Calibri Light" panose="020F0302020204030204"/>
                <a:cs typeface="Calibri Light"/>
              </a:rPr>
              <a:t>Назначается соответствующему академическому эксперту</a:t>
            </a:r>
            <a:endParaRPr sz="700">
              <a:latin typeface="Calibri Light"/>
              <a:cs typeface="Calibri Light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7423150" y="1866898"/>
            <a:ext cx="1508760" cy="1776730"/>
            <a:chOff x="7423150" y="1866898"/>
            <a:chExt cx="1508760" cy="1776730"/>
          </a:xfrm>
        </p:grpSpPr>
        <p:sp>
          <p:nvSpPr>
            <p:cNvPr id="60" name="object 60"/>
            <p:cNvSpPr/>
            <p:nvPr/>
          </p:nvSpPr>
          <p:spPr>
            <a:xfrm>
              <a:off x="7429500" y="1930406"/>
              <a:ext cx="655320" cy="894080"/>
            </a:xfrm>
            <a:custGeom>
              <a:avLst/>
              <a:gdLst/>
              <a:ahLst/>
              <a:cxnLst/>
              <a:rect l="l" t="t" r="r" b="b"/>
              <a:pathLst>
                <a:path w="655320" h="894080">
                  <a:moveTo>
                    <a:pt x="0" y="893533"/>
                  </a:moveTo>
                  <a:lnTo>
                    <a:pt x="0" y="415010"/>
                  </a:lnTo>
                  <a:lnTo>
                    <a:pt x="655243" y="415010"/>
                  </a:lnTo>
                  <a:lnTo>
                    <a:pt x="655243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46634" y="186689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997946" y="2827019"/>
              <a:ext cx="934085" cy="816610"/>
            </a:xfrm>
            <a:custGeom>
              <a:avLst/>
              <a:gdLst/>
              <a:ahLst/>
              <a:cxnLst/>
              <a:rect l="l" t="t" r="r" b="b"/>
              <a:pathLst>
                <a:path w="934084" h="816610">
                  <a:moveTo>
                    <a:pt x="466978" y="0"/>
                  </a:moveTo>
                  <a:lnTo>
                    <a:pt x="0" y="408317"/>
                  </a:lnTo>
                  <a:lnTo>
                    <a:pt x="466978" y="816521"/>
                  </a:lnTo>
                  <a:lnTo>
                    <a:pt x="933818" y="408317"/>
                  </a:lnTo>
                  <a:lnTo>
                    <a:pt x="466978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8221065" y="2992820"/>
            <a:ext cx="609600" cy="57426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1099"/>
              </a:lnSpc>
              <a:spcBef>
                <a:spcPts val="100"/>
              </a:spcBef>
            </a:pPr>
            <a:r>
              <a:rPr lang="ru" sz="8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Одобрение главой факультета/школы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238488" y="1374647"/>
            <a:ext cx="1200912" cy="551815"/>
          </a:xfrm>
          <a:custGeom>
            <a:avLst/>
            <a:gdLst/>
            <a:ahLst/>
            <a:cxnLst/>
            <a:rect l="l" t="t" r="r" b="b"/>
            <a:pathLst>
              <a:path w="916303" h="551814">
                <a:moveTo>
                  <a:pt x="915924" y="0"/>
                </a:moveTo>
                <a:lnTo>
                  <a:pt x="0" y="0"/>
                </a:lnTo>
                <a:lnTo>
                  <a:pt x="0" y="551688"/>
                </a:lnTo>
                <a:lnTo>
                  <a:pt x="915924" y="551688"/>
                </a:lnTo>
                <a:lnTo>
                  <a:pt x="915924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283035" y="1371600"/>
            <a:ext cx="1156365" cy="51865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1099"/>
              </a:lnSpc>
              <a:spcBef>
                <a:spcPts val="100"/>
              </a:spcBef>
            </a:pPr>
            <a:r>
              <a:rPr lang="ru" sz="900" b="1" spc="-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овет по учебной программе/</a:t>
            </a:r>
          </a:p>
          <a:p>
            <a:pPr marL="12700" marR="5080" rtl="0">
              <a:lnSpc>
                <a:spcPct val="101099"/>
              </a:lnSpc>
              <a:spcBef>
                <a:spcPts val="100"/>
              </a:spcBef>
            </a:pPr>
            <a:r>
              <a:rPr lang="ru" sz="9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Экзаменационная комиссия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931507" y="2061693"/>
            <a:ext cx="783590" cy="24511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2899"/>
              </a:lnSpc>
              <a:spcBef>
                <a:spcPts val="95"/>
              </a:spcBef>
            </a:pPr>
            <a:r>
              <a:rPr lang="ru" sz="700" b="0" i="0" u="none" strike="noStrike">
                <a:solidFill>
                  <a:srgbClr val="8496AF"/>
                </a:solidFill>
                <a:latin typeface="Calibri Light" panose="020F0302020204030204"/>
                <a:cs typeface="Calibri Light"/>
              </a:rPr>
              <a:t>Рекомендация факультету</a:t>
            </a:r>
            <a:endParaRPr sz="700">
              <a:latin typeface="Calibri Light"/>
              <a:cs typeface="Calibri Light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8488427" y="1833369"/>
            <a:ext cx="836930" cy="1021080"/>
            <a:chOff x="8488427" y="1833369"/>
            <a:chExt cx="836930" cy="1021080"/>
          </a:xfrm>
        </p:grpSpPr>
        <p:sp>
          <p:nvSpPr>
            <p:cNvPr id="68" name="object 68"/>
            <p:cNvSpPr/>
            <p:nvPr/>
          </p:nvSpPr>
          <p:spPr>
            <a:xfrm>
              <a:off x="8494777" y="1896873"/>
              <a:ext cx="792480" cy="951230"/>
            </a:xfrm>
            <a:custGeom>
              <a:avLst/>
              <a:gdLst/>
              <a:ahLst/>
              <a:cxnLst/>
              <a:rect l="l" t="t" r="r" b="b"/>
              <a:pathLst>
                <a:path w="792479" h="951230">
                  <a:moveTo>
                    <a:pt x="0" y="951052"/>
                  </a:moveTo>
                  <a:lnTo>
                    <a:pt x="0" y="443776"/>
                  </a:lnTo>
                  <a:lnTo>
                    <a:pt x="792302" y="443776"/>
                  </a:lnTo>
                  <a:lnTo>
                    <a:pt x="792302" y="0"/>
                  </a:lnTo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248978" y="183336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8221065" y="1995941"/>
            <a:ext cx="783590" cy="376613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rtl="0">
              <a:lnSpc>
                <a:spcPct val="102899"/>
              </a:lnSpc>
              <a:spcBef>
                <a:spcPts val="95"/>
              </a:spcBef>
            </a:pPr>
            <a:r>
              <a:rPr lang="ru" sz="700" b="0" i="0" u="none" strike="noStrike" dirty="0">
                <a:solidFill>
                  <a:srgbClr val="8496AF"/>
                </a:solidFill>
                <a:latin typeface="Calibri Light" panose="020F0302020204030204"/>
                <a:cs typeface="Calibri Light"/>
              </a:rPr>
              <a:t>Рекомендация совету по учебной программе</a:t>
            </a:r>
            <a:endParaRPr sz="700" dirty="0"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850127" y="4125467"/>
            <a:ext cx="1199515" cy="970915"/>
          </a:xfrm>
          <a:custGeom>
            <a:avLst/>
            <a:gdLst/>
            <a:ahLst/>
            <a:cxnLst/>
            <a:rect l="l" t="t" r="r" b="b"/>
            <a:pathLst>
              <a:path w="1199515" h="970914">
                <a:moveTo>
                  <a:pt x="599389" y="0"/>
                </a:moveTo>
                <a:lnTo>
                  <a:pt x="0" y="485343"/>
                </a:lnTo>
                <a:lnTo>
                  <a:pt x="599389" y="970673"/>
                </a:lnTo>
                <a:lnTo>
                  <a:pt x="1198930" y="485343"/>
                </a:lnTo>
                <a:lnTo>
                  <a:pt x="599389" y="0"/>
                </a:lnTo>
                <a:close/>
              </a:path>
            </a:pathLst>
          </a:custGeom>
          <a:solidFill>
            <a:srgbClr val="E656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8050688" y="4439735"/>
            <a:ext cx="874394" cy="30353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1099"/>
              </a:lnSpc>
              <a:spcBef>
                <a:spcPts val="100"/>
              </a:spcBef>
            </a:pPr>
            <a:r>
              <a:rPr lang="ru" sz="900" b="1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Рекомендация не одобрена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190994" y="1584960"/>
            <a:ext cx="3712210" cy="2967990"/>
            <a:chOff x="4190994" y="1584960"/>
            <a:chExt cx="3712210" cy="2967990"/>
          </a:xfrm>
        </p:grpSpPr>
        <p:sp>
          <p:nvSpPr>
            <p:cNvPr id="74" name="object 74"/>
            <p:cNvSpPr/>
            <p:nvPr/>
          </p:nvSpPr>
          <p:spPr>
            <a:xfrm>
              <a:off x="7614917" y="1623060"/>
              <a:ext cx="281940" cy="2923540"/>
            </a:xfrm>
            <a:custGeom>
              <a:avLst/>
              <a:gdLst/>
              <a:ahLst/>
              <a:cxnLst/>
              <a:rect l="l" t="t" r="r" b="b"/>
              <a:pathLst>
                <a:path w="281940" h="2923540">
                  <a:moveTo>
                    <a:pt x="281774" y="2923349"/>
                  </a:moveTo>
                  <a:lnTo>
                    <a:pt x="281774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551420" y="15849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190994" y="2429256"/>
              <a:ext cx="1939925" cy="1752600"/>
            </a:xfrm>
            <a:custGeom>
              <a:avLst/>
              <a:gdLst/>
              <a:ahLst/>
              <a:cxnLst/>
              <a:rect l="l" t="t" r="r" b="b"/>
              <a:pathLst>
                <a:path w="1939925" h="1752600">
                  <a:moveTo>
                    <a:pt x="969543" y="0"/>
                  </a:moveTo>
                  <a:lnTo>
                    <a:pt x="0" y="876198"/>
                  </a:lnTo>
                  <a:lnTo>
                    <a:pt x="969543" y="1752396"/>
                  </a:lnTo>
                  <a:lnTo>
                    <a:pt x="1939328" y="876198"/>
                  </a:lnTo>
                  <a:lnTo>
                    <a:pt x="969543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752143" y="2734945"/>
            <a:ext cx="944880" cy="245110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14"/>
              </a:spcBef>
            </a:pPr>
            <a:r>
              <a:rPr lang="ru" sz="800" b="1" i="0" u="sng" strike="noStrik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Методическая помощь с заявкой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648200" y="3002124"/>
            <a:ext cx="1284469" cy="1023684"/>
          </a:xfrm>
          <a:prstGeom prst="rect">
            <a:avLst/>
          </a:prstGeom>
        </p:spPr>
        <p:txBody>
          <a:bodyPr vert="horz" wrap="square" lIns="0" tIns="14604" rIns="0" bIns="0" rtlCol="0">
            <a:noAutofit/>
          </a:bodyPr>
          <a:lstStyle/>
          <a:p>
            <a:pPr marL="168910" indent="-156210" rtl="0">
              <a:lnSpc>
                <a:spcPct val="100000"/>
              </a:lnSpc>
              <a:spcBef>
                <a:spcPts val="114"/>
              </a:spcBef>
              <a:buFont typeface="Arial"/>
              <a:buChar char="•"/>
              <a:tabLst>
                <a:tab pos="168910" algn="l"/>
              </a:tabLst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ППО для поступления</a:t>
            </a:r>
            <a:endParaRPr sz="800" dirty="0">
              <a:latin typeface="Calibri"/>
              <a:cs typeface="Calibri"/>
            </a:endParaRPr>
          </a:p>
          <a:p>
            <a:pPr marL="168910" indent="-156210" rtl="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168910" algn="l"/>
              </a:tabLst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ППО для зачесления на ускоренную программу</a:t>
            </a:r>
            <a:endParaRPr sz="800" dirty="0">
              <a:latin typeface="Calibri"/>
              <a:cs typeface="Calibri"/>
            </a:endParaRPr>
          </a:p>
          <a:p>
            <a:pPr marL="168910" indent="-156210" rtl="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168910" algn="l"/>
              </a:tabLst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ППО для оосвобождения</a:t>
            </a:r>
            <a:endParaRPr sz="800" dirty="0">
              <a:latin typeface="Calibri"/>
              <a:cs typeface="Calibri"/>
            </a:endParaRPr>
          </a:p>
          <a:p>
            <a:pPr marL="168910" indent="-156210" rtl="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168910" algn="l"/>
              </a:tabLst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Соответствующие документы</a:t>
            </a:r>
            <a:endParaRPr sz="800" dirty="0">
              <a:latin typeface="Calibri"/>
              <a:cs typeface="Calibri"/>
            </a:endParaRPr>
          </a:p>
          <a:p>
            <a:pPr marL="168910" indent="-156210" rtl="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68910" algn="l"/>
              </a:tabLst>
            </a:pPr>
            <a:r>
              <a:rPr lang="ru" sz="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Контакты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216265" y="721994"/>
            <a:ext cx="1299335" cy="192406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ru" sz="11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Гарантия качества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001001" y="704695"/>
            <a:ext cx="717704" cy="192405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ru" sz="1100" b="1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Управление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669333" y="716899"/>
            <a:ext cx="676910" cy="192405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ru" sz="1100" b="1" i="0" u="none" strike="noStrike" spc="-30" dirty="0">
                <a:solidFill>
                  <a:srgbClr val="FFFFFF"/>
                </a:solidFill>
                <a:latin typeface="Calibri"/>
                <a:cs typeface="Calibri"/>
              </a:rPr>
              <a:t>Оценка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747901" y="671956"/>
            <a:ext cx="2308860" cy="5968365"/>
            <a:chOff x="1747901" y="671956"/>
            <a:chExt cx="2308860" cy="5968365"/>
          </a:xfrm>
        </p:grpSpPr>
        <p:sp>
          <p:nvSpPr>
            <p:cNvPr id="83" name="object 83"/>
            <p:cNvSpPr/>
            <p:nvPr/>
          </p:nvSpPr>
          <p:spPr>
            <a:xfrm>
              <a:off x="1751076" y="675131"/>
              <a:ext cx="2302510" cy="5962015"/>
            </a:xfrm>
            <a:custGeom>
              <a:avLst/>
              <a:gdLst/>
              <a:ahLst/>
              <a:cxnLst/>
              <a:rect l="l" t="t" r="r" b="b"/>
              <a:pathLst>
                <a:path w="2302510" h="5962015">
                  <a:moveTo>
                    <a:pt x="0" y="5961545"/>
                  </a:moveTo>
                  <a:lnTo>
                    <a:pt x="2302040" y="5961545"/>
                  </a:lnTo>
                  <a:lnTo>
                    <a:pt x="2302040" y="0"/>
                  </a:lnTo>
                  <a:lnTo>
                    <a:pt x="0" y="0"/>
                  </a:lnTo>
                  <a:lnTo>
                    <a:pt x="0" y="5961545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751076" y="675131"/>
              <a:ext cx="2302510" cy="326390"/>
            </a:xfrm>
            <a:custGeom>
              <a:avLst/>
              <a:gdLst/>
              <a:ahLst/>
              <a:cxnLst/>
              <a:rect l="l" t="t" r="r" b="b"/>
              <a:pathLst>
                <a:path w="2302510" h="326390">
                  <a:moveTo>
                    <a:pt x="2302040" y="0"/>
                  </a:moveTo>
                  <a:lnTo>
                    <a:pt x="0" y="0"/>
                  </a:lnTo>
                  <a:lnTo>
                    <a:pt x="0" y="326085"/>
                  </a:lnTo>
                  <a:lnTo>
                    <a:pt x="2302040" y="326085"/>
                  </a:lnTo>
                  <a:lnTo>
                    <a:pt x="2302040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751076" y="675131"/>
              <a:ext cx="2302510" cy="326390"/>
            </a:xfrm>
            <a:custGeom>
              <a:avLst/>
              <a:gdLst/>
              <a:ahLst/>
              <a:cxnLst/>
              <a:rect l="l" t="t" r="r" b="b"/>
              <a:pathLst>
                <a:path w="2302510" h="326390">
                  <a:moveTo>
                    <a:pt x="0" y="326085"/>
                  </a:moveTo>
                  <a:lnTo>
                    <a:pt x="2302040" y="326085"/>
                  </a:lnTo>
                  <a:lnTo>
                    <a:pt x="2302040" y="0"/>
                  </a:lnTo>
                  <a:lnTo>
                    <a:pt x="0" y="0"/>
                  </a:lnTo>
                  <a:lnTo>
                    <a:pt x="0" y="326085"/>
                  </a:lnTo>
                  <a:close/>
                </a:path>
              </a:pathLst>
            </a:custGeom>
            <a:ln w="6096">
              <a:solidFill>
                <a:srgbClr val="405F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2318334" y="749275"/>
            <a:ext cx="683895" cy="192405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ru" sz="1100" b="1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Заявка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353559" y="4110228"/>
            <a:ext cx="1199515" cy="970915"/>
          </a:xfrm>
          <a:custGeom>
            <a:avLst/>
            <a:gdLst/>
            <a:ahLst/>
            <a:cxnLst/>
            <a:rect l="l" t="t" r="r" b="b"/>
            <a:pathLst>
              <a:path w="1199515" h="970914">
                <a:moveTo>
                  <a:pt x="599389" y="0"/>
                </a:moveTo>
                <a:lnTo>
                  <a:pt x="0" y="485343"/>
                </a:lnTo>
                <a:lnTo>
                  <a:pt x="599389" y="970673"/>
                </a:lnTo>
                <a:lnTo>
                  <a:pt x="1198930" y="485343"/>
                </a:lnTo>
                <a:lnTo>
                  <a:pt x="599389" y="0"/>
                </a:lnTo>
                <a:close/>
              </a:path>
            </a:pathLst>
          </a:custGeom>
          <a:solidFill>
            <a:srgbClr val="E656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6538200" y="4429843"/>
            <a:ext cx="756285" cy="30353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1099"/>
              </a:lnSpc>
              <a:spcBef>
                <a:spcPts val="100"/>
              </a:spcBef>
            </a:pPr>
            <a:r>
              <a:rPr lang="ru" sz="900" b="1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Заявка не одобрена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1822556" y="2970194"/>
            <a:ext cx="4770120" cy="2962910"/>
            <a:chOff x="1831842" y="2910839"/>
            <a:chExt cx="4770120" cy="2962910"/>
          </a:xfrm>
        </p:grpSpPr>
        <p:sp>
          <p:nvSpPr>
            <p:cNvPr id="90" name="object 90"/>
            <p:cNvSpPr/>
            <p:nvPr/>
          </p:nvSpPr>
          <p:spPr>
            <a:xfrm>
              <a:off x="3882641" y="4820411"/>
              <a:ext cx="2712720" cy="0"/>
            </a:xfrm>
            <a:custGeom>
              <a:avLst/>
              <a:gdLst/>
              <a:ahLst/>
              <a:cxnLst/>
              <a:rect l="l" t="t" r="r" b="b"/>
              <a:pathLst>
                <a:path w="2712720">
                  <a:moveTo>
                    <a:pt x="271266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819141" y="47823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834385" y="5777483"/>
              <a:ext cx="137160" cy="95885"/>
            </a:xfrm>
            <a:custGeom>
              <a:avLst/>
              <a:gdLst/>
              <a:ahLst/>
              <a:cxnLst/>
              <a:rect l="l" t="t" r="r" b="b"/>
              <a:pathLst>
                <a:path w="137160" h="95885">
                  <a:moveTo>
                    <a:pt x="136931" y="0"/>
                  </a:moveTo>
                  <a:lnTo>
                    <a:pt x="0" y="47929"/>
                  </a:lnTo>
                  <a:lnTo>
                    <a:pt x="136931" y="95859"/>
                  </a:lnTo>
                  <a:lnTo>
                    <a:pt x="136931" y="0"/>
                  </a:lnTo>
                  <a:close/>
                </a:path>
              </a:pathLst>
            </a:custGeom>
            <a:solidFill>
              <a:srgbClr val="5492C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831842" y="2910839"/>
              <a:ext cx="2090420" cy="1830705"/>
            </a:xfrm>
            <a:custGeom>
              <a:avLst/>
              <a:gdLst/>
              <a:ahLst/>
              <a:cxnLst/>
              <a:rect l="l" t="t" r="r" b="b"/>
              <a:pathLst>
                <a:path w="2090420" h="1830704">
                  <a:moveTo>
                    <a:pt x="1044943" y="0"/>
                  </a:moveTo>
                  <a:lnTo>
                    <a:pt x="0" y="915060"/>
                  </a:lnTo>
                  <a:lnTo>
                    <a:pt x="1044943" y="1830108"/>
                  </a:lnTo>
                  <a:lnTo>
                    <a:pt x="2090140" y="915060"/>
                  </a:lnTo>
                  <a:lnTo>
                    <a:pt x="1044943" y="0"/>
                  </a:lnTo>
                  <a:close/>
                </a:path>
              </a:pathLst>
            </a:custGeom>
            <a:solidFill>
              <a:srgbClr val="73AC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2438400" y="3333985"/>
            <a:ext cx="1149350" cy="1105750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marR="5080" rtl="0">
              <a:lnSpc>
                <a:spcPct val="100699"/>
              </a:lnSpc>
              <a:spcBef>
                <a:spcPts val="105"/>
              </a:spcBef>
            </a:pPr>
            <a:r>
              <a:rPr lang="ru" sz="900" b="1" i="0" u="sng" strike="noStrik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Мониторинг и</a:t>
            </a:r>
            <a:r>
              <a:rPr lang="ru" sz="900" b="1" i="0" u="sng" strike="noStrike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отчетность</a:t>
            </a:r>
            <a:r>
              <a:rPr lang="ru" sz="900" b="1" i="0" u="none" strike="noStrike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Административная</a:t>
            </a:r>
            <a:r>
              <a:rPr lang="ru" sz="900" b="1" i="0" u="none" strike="noStrike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поддержка; Сбор данных; Учет;</a:t>
            </a:r>
            <a:endParaRPr sz="900" dirty="0">
              <a:latin typeface="Calibri"/>
              <a:cs typeface="Calibri"/>
            </a:endParaRPr>
          </a:p>
          <a:p>
            <a:pPr marL="12700" marR="6985" rtl="0">
              <a:lnSpc>
                <a:spcPct val="101099"/>
              </a:lnSpc>
            </a:pPr>
            <a:r>
              <a:rPr lang="ru" sz="9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Обучение персонала; Привлечение предприятия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3422903" y="1874527"/>
            <a:ext cx="956944" cy="76200"/>
            <a:chOff x="3422903" y="1874527"/>
            <a:chExt cx="956944" cy="76200"/>
          </a:xfrm>
        </p:grpSpPr>
        <p:sp>
          <p:nvSpPr>
            <p:cNvPr id="96" name="object 96"/>
            <p:cNvSpPr/>
            <p:nvPr/>
          </p:nvSpPr>
          <p:spPr>
            <a:xfrm>
              <a:off x="3422903" y="1912623"/>
              <a:ext cx="893444" cy="635"/>
            </a:xfrm>
            <a:custGeom>
              <a:avLst/>
              <a:gdLst/>
              <a:ahLst/>
              <a:cxnLst/>
              <a:rect l="l" t="t" r="r" b="b"/>
              <a:pathLst>
                <a:path w="893444" h="635">
                  <a:moveTo>
                    <a:pt x="0" y="50"/>
                  </a:moveTo>
                  <a:lnTo>
                    <a:pt x="893292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303490" y="1874527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0" y="0"/>
                  </a:moveTo>
                  <a:lnTo>
                    <a:pt x="12" y="76200"/>
                  </a:lnTo>
                  <a:lnTo>
                    <a:pt x="76212" y="38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500740" y="704251"/>
            <a:ext cx="1471059" cy="3454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100" b="1" i="0" u="none" strike="noStrike" dirty="0">
                <a:solidFill>
                  <a:srgbClr val="FFFFFF"/>
                </a:solidFill>
                <a:latin typeface="Calibri"/>
              </a:rPr>
              <a:t>Благодарю!</a:t>
            </a:r>
            <a:endParaRPr sz="2100" dirty="0"/>
          </a:p>
        </p:txBody>
      </p:sp>
      <p:sp>
        <p:nvSpPr>
          <p:cNvPr id="4" name="object 4"/>
          <p:cNvSpPr txBox="1"/>
          <p:nvPr/>
        </p:nvSpPr>
        <p:spPr>
          <a:xfrm>
            <a:off x="1500741" y="1671039"/>
            <a:ext cx="1264920" cy="3454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100" b="1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Вопросы?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5600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/>
          <p:nvPr/>
        </p:nvSpPr>
        <p:spPr>
          <a:xfrm>
            <a:off x="3921061" y="1686506"/>
            <a:ext cx="4072254" cy="696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ru" sz="4400" b="1" i="0" u="none" strike="noStrike" spc="-60">
                <a:latin typeface="Calibri"/>
                <a:cs typeface="Calibri"/>
              </a:rPr>
              <a:t>ПРЕЗЕНТАЦИЯ 2: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430304" y="6140938"/>
            <a:ext cx="205740" cy="203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  <a:cs typeface="Calibri"/>
              </a:rPr>
              <a:t>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7289" y="2895600"/>
            <a:ext cx="4699635" cy="2687273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065" marR="5080" indent="635" algn="ctr" rtl="0">
              <a:lnSpc>
                <a:spcPct val="100000"/>
              </a:lnSpc>
              <a:spcBef>
                <a:spcPts val="105"/>
              </a:spcBef>
            </a:pPr>
            <a:r>
              <a:rPr lang="ru" sz="4400" b="1" i="0" u="none" strike="noStrike" dirty="0">
                <a:latin typeface="Calibri"/>
                <a:cs typeface="Calibri"/>
              </a:rPr>
              <a:t>ЭНН МИНИ, РУКОВОДИТЕЛЬ РАСШИРЕННОГО КАМПУСА</a:t>
            </a:r>
            <a:endParaRPr sz="4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599688" y="5724144"/>
              <a:ext cx="1499615" cy="38099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/>
          <p:nvPr/>
        </p:nvSpPr>
        <p:spPr>
          <a:xfrm>
            <a:off x="906739" y="1339484"/>
            <a:ext cx="4431030" cy="1818005"/>
          </a:xfrm>
          <a:prstGeom prst="rect">
            <a:avLst/>
          </a:prstGeom>
        </p:spPr>
        <p:txBody>
          <a:bodyPr vert="horz" wrap="square" lIns="0" tIns="84455" rIns="0" bIns="0" rtlCol="0">
            <a:noAutofit/>
          </a:bodyPr>
          <a:lstStyle/>
          <a:p>
            <a:pPr marL="12700" marR="5080" rtl="0">
              <a:lnSpc>
                <a:spcPts val="4540"/>
              </a:lnSpc>
              <a:spcBef>
                <a:spcPts val="665"/>
              </a:spcBef>
            </a:pPr>
            <a:r>
              <a:rPr lang="ru" sz="4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Признание предшествующего обучения (ППО) в</a:t>
            </a:r>
            <a:endParaRPr sz="4200" dirty="0">
              <a:latin typeface="Calibri"/>
              <a:cs typeface="Calibri"/>
            </a:endParaRPr>
          </a:p>
          <a:p>
            <a:pPr marL="12700" rtl="0">
              <a:lnSpc>
                <a:spcPts val="4465"/>
              </a:lnSpc>
            </a:pPr>
            <a:r>
              <a:rPr lang="ru" sz="4200" b="1" i="0" u="none" strike="noStrike" spc="-20" dirty="0">
                <a:solidFill>
                  <a:srgbClr val="FFFFFF"/>
                </a:solidFill>
                <a:latin typeface="Calibri"/>
                <a:cs typeface="Calibri"/>
              </a:rPr>
              <a:t>SETU</a:t>
            </a:r>
            <a:endParaRPr sz="4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/>
          <a:stretch>
            <a:fillRect/>
          </a:stretch>
        </p:blipFill>
        <p:spPr>
          <a:xfrm>
            <a:off x="6804659" y="0"/>
            <a:ext cx="4643628" cy="51556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6739" y="3810000"/>
            <a:ext cx="3178175" cy="609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8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Аттестованное и неаттестованное обучение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1162974"/>
            <a:ext cx="3233163" cy="3042920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5080" algn="ctr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spc="-20" dirty="0">
                <a:solidFill>
                  <a:srgbClr val="FFFFFF"/>
                </a:solidFill>
                <a:latin typeface="Calibri"/>
                <a:cs typeface="Calibri"/>
              </a:rPr>
              <a:t>Сотрудничество в </a:t>
            </a:r>
            <a:r>
              <a:rPr lang="ru" sz="3600" b="1" i="0" u="none" strike="noStrike" spc="-40" dirty="0">
                <a:solidFill>
                  <a:srgbClr val="FFFFFF"/>
                </a:solidFill>
                <a:latin typeface="Calibri"/>
                <a:cs typeface="Calibri"/>
              </a:rPr>
              <a:t>SETU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19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406703" y="719483"/>
            <a:ext cx="1585595" cy="2393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ru" sz="1400" b="1" i="0" u="none" strike="noStrike" spc="-10">
                <a:latin typeface="Calibri"/>
              </a:rPr>
              <a:t>План презентации: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5406702" y="935058"/>
            <a:ext cx="1756097" cy="1655742"/>
          </a:xfrm>
          <a:prstGeom prst="rect">
            <a:avLst/>
          </a:prstGeom>
        </p:spPr>
        <p:txBody>
          <a:bodyPr vert="horz" wrap="square" lIns="0" tIns="117475" rIns="0" bIns="0" rtlCol="0">
            <a:noAutofit/>
          </a:bodyPr>
          <a:lstStyle/>
          <a:p>
            <a:pPr marL="299085" indent="-286385" rtl="0">
              <a:lnSpc>
                <a:spcPct val="100000"/>
              </a:lnSpc>
              <a:spcBef>
                <a:spcPts val="925"/>
              </a:spcBef>
              <a:buClr>
                <a:srgbClr val="4EB47C"/>
              </a:buClr>
              <a:buFont typeface="Arial"/>
              <a:buChar char="•"/>
              <a:tabLst>
                <a:tab pos="299085" algn="l"/>
              </a:tabLst>
            </a:pPr>
            <a:r>
              <a:rPr lang="ru" sz="14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Сотрудничество</a:t>
            </a:r>
            <a:endParaRPr sz="1400" dirty="0">
              <a:latin typeface="Calibri"/>
              <a:cs typeface="Calibri"/>
            </a:endParaRPr>
          </a:p>
          <a:p>
            <a:pPr marL="299085" indent="-286385" rtl="0">
              <a:lnSpc>
                <a:spcPct val="100000"/>
              </a:lnSpc>
              <a:spcBef>
                <a:spcPts val="830"/>
              </a:spcBef>
              <a:buClr>
                <a:srgbClr val="4EB47C"/>
              </a:buClr>
              <a:buFont typeface="Arial"/>
              <a:buChar char="•"/>
              <a:tabLst>
                <a:tab pos="299085" algn="l"/>
              </a:tabLst>
            </a:pPr>
            <a:r>
              <a:rPr lang="ru" sz="1400" b="1" dirty="0">
                <a:solidFill>
                  <a:srgbClr val="435364"/>
                </a:solidFill>
                <a:latin typeface="Calibri"/>
                <a:cs typeface="Calibri"/>
              </a:rPr>
              <a:t>О</a:t>
            </a:r>
            <a:r>
              <a:rPr lang="ru" sz="14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боронные силы</a:t>
            </a:r>
            <a:endParaRPr sz="1400" dirty="0">
              <a:latin typeface="Calibri"/>
              <a:cs typeface="Calibri"/>
            </a:endParaRPr>
          </a:p>
          <a:p>
            <a:pPr marL="299085" indent="-286385" rtl="0">
              <a:lnSpc>
                <a:spcPct val="100000"/>
              </a:lnSpc>
              <a:spcBef>
                <a:spcPts val="825"/>
              </a:spcBef>
              <a:buClr>
                <a:srgbClr val="4EB47C"/>
              </a:buClr>
              <a:buFont typeface="Arial"/>
              <a:buChar char="•"/>
              <a:tabLst>
                <a:tab pos="299085" algn="l"/>
              </a:tabLst>
            </a:pPr>
            <a:r>
              <a:rPr lang="ru" sz="14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Тематический пример ППО</a:t>
            </a:r>
            <a:endParaRPr sz="1400" dirty="0">
              <a:latin typeface="Calibri"/>
              <a:cs typeface="Calibri"/>
            </a:endParaRPr>
          </a:p>
          <a:p>
            <a:pPr marL="299085" indent="-286385" rtl="0">
              <a:lnSpc>
                <a:spcPct val="100000"/>
              </a:lnSpc>
              <a:spcBef>
                <a:spcPts val="840"/>
              </a:spcBef>
              <a:buClr>
                <a:srgbClr val="4EB47C"/>
              </a:buClr>
              <a:buFont typeface="Arial"/>
              <a:buChar char="•"/>
              <a:tabLst>
                <a:tab pos="299085" algn="l"/>
              </a:tabLst>
            </a:pPr>
            <a:r>
              <a:rPr lang="ru" sz="14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Отзывы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5561" y="2667000"/>
            <a:ext cx="5220878" cy="3471441"/>
          </a:xfrm>
          <a:prstGeom prst="rect">
            <a:avLst/>
          </a:prstGeom>
        </p:spPr>
        <p:txBody>
          <a:bodyPr vert="horz" wrap="square" lIns="0" tIns="11938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40"/>
              </a:spcBef>
            </a:pPr>
            <a:r>
              <a:rPr lang="ru" sz="14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SETU</a:t>
            </a:r>
            <a:r>
              <a:rPr lang="ru" sz="1400" b="0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 вовлекается в сотрудничество, в том числе:</a:t>
            </a:r>
            <a:endParaRPr sz="1400" dirty="0">
              <a:latin typeface="Calibri"/>
              <a:cs typeface="Calibri"/>
            </a:endParaRPr>
          </a:p>
          <a:p>
            <a:pPr marL="12700" marR="2520950" rtl="0">
              <a:lnSpc>
                <a:spcPct val="149300"/>
              </a:lnSpc>
              <a:spcBef>
                <a:spcPts val="10"/>
              </a:spcBef>
            </a:pPr>
            <a:r>
              <a:rPr lang="ru" sz="1400" b="0" i="0" u="sng" strike="noStrike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2"/>
              </a:rPr>
              <a:t>Отраслевые</a:t>
            </a:r>
            <a:r>
              <a:rPr lang="ru" sz="1400" b="0" i="0" u="sng" strike="noStrike" spc="-10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2"/>
              </a:rPr>
              <a:t> партнерства</a:t>
            </a:r>
            <a:r>
              <a:rPr lang="ru" sz="1400" b="0" i="0" u="sng" strike="noStrike" spc="-10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3"/>
              </a:rPr>
              <a:t> Европейские консорциумные проекты </a:t>
            </a:r>
            <a:endParaRPr lang="ru" sz="1400" b="0" i="0" u="sng" strike="noStrike" spc="-10" dirty="0">
              <a:solidFill>
                <a:srgbClr val="435364"/>
              </a:solidFill>
              <a:uFill>
                <a:solidFill>
                  <a:srgbClr val="435364"/>
                </a:solidFill>
              </a:uFill>
              <a:latin typeface="Calibri"/>
              <a:cs typeface="Calibri"/>
            </a:endParaRPr>
          </a:p>
          <a:p>
            <a:pPr marL="12700" marR="2520950" rtl="0">
              <a:lnSpc>
                <a:spcPct val="149300"/>
              </a:lnSpc>
              <a:spcBef>
                <a:spcPts val="10"/>
              </a:spcBef>
            </a:pPr>
            <a:r>
              <a:rPr lang="ru" sz="1400" b="0" i="0" u="sng" strike="noStrike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4"/>
              </a:rPr>
              <a:t>Образование в сообществах</a:t>
            </a:r>
            <a:r>
              <a:rPr lang="ru" sz="1400" b="0" i="0" u="sng" strike="noStrike" spc="-10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ru" sz="1400" b="0" i="0" u="sng" strike="noStrike" spc="500" dirty="0">
                <a:solidFill>
                  <a:srgbClr val="435364"/>
                </a:solidFill>
                <a:uFill>
                  <a:solidFill>
                    <a:srgbClr val="435364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400" dirty="0">
              <a:latin typeface="Calibri"/>
              <a:cs typeface="Calibri"/>
            </a:endParaRPr>
          </a:p>
          <a:p>
            <a:pPr marL="12700" marR="5080" rtl="0">
              <a:lnSpc>
                <a:spcPts val="1510"/>
              </a:lnSpc>
            </a:pPr>
            <a:r>
              <a:rPr lang="ru" sz="1400" b="0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Такое сотрудничество свидетельствует о стремлении SETU к инновациям и улучшению результатов обучения.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400" dirty="0">
              <a:latin typeface="Calibri"/>
              <a:cs typeface="Calibri"/>
            </a:endParaRPr>
          </a:p>
          <a:p>
            <a:pPr marL="12700" marR="113664" algn="just" rtl="0">
              <a:lnSpc>
                <a:spcPts val="1510"/>
              </a:lnSpc>
            </a:pPr>
            <a:r>
              <a:rPr lang="ru" sz="1400" dirty="0">
                <a:solidFill>
                  <a:srgbClr val="435364"/>
                </a:solidFill>
                <a:latin typeface="Calibri"/>
                <a:cs typeface="Calibri"/>
              </a:rPr>
              <a:t>С</a:t>
            </a:r>
            <a:r>
              <a:rPr lang="ru" sz="1400" b="0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отрудничество расширенного кампуса: поддержка организаций с помощью индивидуальных программ обучения и развития на основе опыта работы и ранее полученных знаний.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5600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65394" y="6093865"/>
            <a:ext cx="510540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  <a:cs typeface="Calibri"/>
              </a:rPr>
              <a:t>setu.ie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304" y="609636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1" i="0" u="none" strike="noStrike" spc="-50">
                <a:solidFill>
                  <a:srgbClr val="435364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191000" y="1600200"/>
            <a:ext cx="3702050" cy="635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spc="-55" dirty="0">
                <a:solidFill>
                  <a:srgbClr val="000000"/>
                </a:solidFill>
                <a:latin typeface="Calibri"/>
              </a:rPr>
              <a:t>ПРЕЗЕНТАЦИЯ 1: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19400" y="2788718"/>
            <a:ext cx="6096000" cy="3072424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indent="1905" algn="ctr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dirty="0">
                <a:latin typeface="Calibri"/>
                <a:cs typeface="Calibri"/>
              </a:rPr>
              <a:t>ДОКТОР ХЕЛЕН МЕРФИ, </a:t>
            </a:r>
            <a:r>
              <a:rPr lang="ru-RU" sz="4000" b="1" dirty="0">
                <a:latin typeface="Calibri"/>
                <a:cs typeface="Calibri"/>
              </a:rPr>
              <a:t>РУКОВОДИТЕЛЬ</a:t>
            </a:r>
            <a:r>
              <a:rPr lang="ru" sz="4000" b="1" i="0" u="none" strike="noStrike" dirty="0">
                <a:latin typeface="Calibri"/>
                <a:cs typeface="Calibri"/>
              </a:rPr>
              <a:t> ФАКУЛЬТЕТА ПЕДАГОГИКИ И ОБУЧЕНИЯ НА ПРОТЯЖЕНИИ ЖИЗНИ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5803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18739" y="660054"/>
            <a:ext cx="3502155" cy="1731645"/>
          </a:xfrm>
          <a:prstGeom prst="rect">
            <a:avLst/>
          </a:prstGeom>
        </p:spPr>
        <p:txBody>
          <a:bodyPr vert="horz" wrap="square" lIns="0" tIns="62992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25" dirty="0">
                <a:solidFill>
                  <a:srgbClr val="FFFFFF"/>
                </a:solidFill>
                <a:latin typeface="Calibri"/>
              </a:rPr>
              <a:t>Партнеры по сотрудничеству</a:t>
            </a:r>
          </a:p>
        </p:txBody>
      </p:sp>
      <p:pic>
        <p:nvPicPr>
          <p:cNvPr id="5" name="object 5" descr="gaa-logo | Irish Loyalty Awards"/>
          <p:cNvPicPr/>
          <p:nvPr/>
        </p:nvPicPr>
        <p:blipFill>
          <a:blip r:embed="rId3"/>
          <a:stretch>
            <a:fillRect/>
          </a:stretch>
        </p:blipFill>
        <p:spPr>
          <a:xfrm>
            <a:off x="9221723" y="458723"/>
            <a:ext cx="2097023" cy="1179575"/>
          </a:xfrm>
          <a:prstGeom prst="rect">
            <a:avLst/>
          </a:prstGeom>
        </p:spPr>
      </p:pic>
      <p:pic>
        <p:nvPicPr>
          <p:cNvPr id="6" name="object 6" descr="gaa-logo | Irish Loyalty Awards"/>
          <p:cNvPicPr/>
          <p:nvPr/>
        </p:nvPicPr>
        <p:blipFill>
          <a:blip r:embed="rId4"/>
          <a:stretch>
            <a:fillRect/>
          </a:stretch>
        </p:blipFill>
        <p:spPr>
          <a:xfrm>
            <a:off x="7603235" y="3706368"/>
            <a:ext cx="1790699" cy="1142999"/>
          </a:xfrm>
          <a:prstGeom prst="rect">
            <a:avLst/>
          </a:prstGeom>
        </p:spPr>
      </p:pic>
      <p:pic>
        <p:nvPicPr>
          <p:cNvPr id="7" name="object 7" descr="Readers' blog: Defence Forces' logo needs its distinctiveness"/>
          <p:cNvPicPr/>
          <p:nvPr/>
        </p:nvPicPr>
        <p:blipFill>
          <a:blip r:embed="rId5"/>
          <a:stretch>
            <a:fillRect/>
          </a:stretch>
        </p:blipFill>
        <p:spPr>
          <a:xfrm>
            <a:off x="9901428" y="4419612"/>
            <a:ext cx="1452359" cy="1344155"/>
          </a:xfrm>
          <a:prstGeom prst="rect">
            <a:avLst/>
          </a:prstGeom>
        </p:spPr>
      </p:pic>
      <p:pic>
        <p:nvPicPr>
          <p:cNvPr id="8" name="object 8" descr="Dublin Fire Brigade (@DubFireBrigade) / Posts / X"/>
          <p:cNvPicPr/>
          <p:nvPr/>
        </p:nvPicPr>
        <p:blipFill>
          <a:blip r:embed="rId6"/>
          <a:stretch>
            <a:fillRect/>
          </a:stretch>
        </p:blipFill>
        <p:spPr>
          <a:xfrm>
            <a:off x="7616952" y="5178552"/>
            <a:ext cx="1874519" cy="1083563"/>
          </a:xfrm>
          <a:prstGeom prst="rect">
            <a:avLst/>
          </a:prstGeom>
        </p:spPr>
      </p:pic>
      <p:pic>
        <p:nvPicPr>
          <p:cNvPr id="9" name="object 9" descr="RYANAIR APP UPDATE'S TURBULENT LAUNCH - The Phoenix Magazine"/>
          <p:cNvPicPr/>
          <p:nvPr/>
        </p:nvPicPr>
        <p:blipFill>
          <a:blip r:embed="rId7"/>
          <a:stretch>
            <a:fillRect/>
          </a:stretch>
        </p:blipFill>
        <p:spPr>
          <a:xfrm>
            <a:off x="7178040" y="341376"/>
            <a:ext cx="1523999" cy="1409699"/>
          </a:xfrm>
          <a:prstGeom prst="rect">
            <a:avLst/>
          </a:prstGeom>
        </p:spPr>
      </p:pic>
      <p:pic>
        <p:nvPicPr>
          <p:cNvPr id="10" name="object 10" descr="Legal Aid Board - Logo Refresh by Mark Hennessy on Dribbble"/>
          <p:cNvPicPr/>
          <p:nvPr/>
        </p:nvPicPr>
        <p:blipFill>
          <a:blip r:embed="rId8"/>
          <a:stretch>
            <a:fillRect/>
          </a:stretch>
        </p:blipFill>
        <p:spPr>
          <a:xfrm>
            <a:off x="763523" y="5024628"/>
            <a:ext cx="1828799" cy="1342643"/>
          </a:xfrm>
          <a:prstGeom prst="rect">
            <a:avLst/>
          </a:prstGeom>
        </p:spPr>
      </p:pic>
      <p:pic>
        <p:nvPicPr>
          <p:cNvPr id="11" name="object 11" descr="LloydsPharmacy (@lloydspharmacy) • Facebook"/>
          <p:cNvPicPr/>
          <p:nvPr/>
        </p:nvPicPr>
        <p:blipFill>
          <a:blip r:embed="rId9"/>
          <a:stretch>
            <a:fillRect/>
          </a:stretch>
        </p:blipFill>
        <p:spPr>
          <a:xfrm>
            <a:off x="9447276" y="2656332"/>
            <a:ext cx="1904999" cy="1142999"/>
          </a:xfrm>
          <a:prstGeom prst="rect">
            <a:avLst/>
          </a:prstGeom>
        </p:spPr>
      </p:pic>
      <p:pic>
        <p:nvPicPr>
          <p:cNvPr id="12" name="object 12" descr="Stobart Air | LinkedIn"/>
          <p:cNvPicPr/>
          <p:nvPr/>
        </p:nvPicPr>
        <p:blipFill>
          <a:blip r:embed="rId10"/>
          <a:stretch>
            <a:fillRect/>
          </a:stretch>
        </p:blipFill>
        <p:spPr>
          <a:xfrm>
            <a:off x="4014215" y="3185160"/>
            <a:ext cx="1900427" cy="104241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5007864" y="4570476"/>
            <a:ext cx="2298700" cy="2219325"/>
            <a:chOff x="5007864" y="4570476"/>
            <a:chExt cx="2298700" cy="2219325"/>
          </a:xfrm>
        </p:grpSpPr>
        <p:pic>
          <p:nvPicPr>
            <p:cNvPr id="14" name="object 14" descr="Traffic Management Plans — Traffic Management Installations.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562612" y="5379719"/>
              <a:ext cx="1743443" cy="1409699"/>
            </a:xfrm>
            <a:prstGeom prst="rect">
              <a:avLst/>
            </a:prstGeom>
          </p:spPr>
        </p:pic>
        <p:pic>
          <p:nvPicPr>
            <p:cNvPr id="15" name="object 15" descr="About Us | Chartered Institute of Logistics &amp; Transport Ireland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007864" y="4570476"/>
              <a:ext cx="1900427" cy="1042415"/>
            </a:xfrm>
            <a:prstGeom prst="rect">
              <a:avLst/>
            </a:prstGeom>
          </p:spPr>
        </p:pic>
      </p:grpSp>
      <p:pic>
        <p:nvPicPr>
          <p:cNvPr id="16" name="object 16" descr="Home - National Ambulance Service"/>
          <p:cNvPicPr/>
          <p:nvPr/>
        </p:nvPicPr>
        <p:blipFill>
          <a:blip r:embed="rId13"/>
          <a:stretch>
            <a:fillRect/>
          </a:stretch>
        </p:blipFill>
        <p:spPr>
          <a:xfrm>
            <a:off x="925067" y="2866644"/>
            <a:ext cx="2162555" cy="1194815"/>
          </a:xfrm>
          <a:prstGeom prst="rect">
            <a:avLst/>
          </a:prstGeom>
        </p:spPr>
      </p:pic>
      <p:pic>
        <p:nvPicPr>
          <p:cNvPr id="17" name="object 17" descr="Oberstown Identity – Barry Mac Evilly: Creative Consultant"/>
          <p:cNvPicPr/>
          <p:nvPr/>
        </p:nvPicPr>
        <p:blipFill>
          <a:blip r:embed="rId14"/>
          <a:stretch>
            <a:fillRect/>
          </a:stretch>
        </p:blipFill>
        <p:spPr>
          <a:xfrm>
            <a:off x="4724400" y="458723"/>
            <a:ext cx="2167127" cy="1292351"/>
          </a:xfrm>
          <a:prstGeom prst="rect">
            <a:avLst/>
          </a:prstGeom>
        </p:spPr>
      </p:pic>
      <p:pic>
        <p:nvPicPr>
          <p:cNvPr id="18" name="object 18" descr="Coaching &amp; Development - Leinster GAA"/>
          <p:cNvPicPr/>
          <p:nvPr/>
        </p:nvPicPr>
        <p:blipFill>
          <a:blip r:embed="rId15"/>
          <a:stretch>
            <a:fillRect/>
          </a:stretch>
        </p:blipFill>
        <p:spPr>
          <a:xfrm>
            <a:off x="2502407" y="149352"/>
            <a:ext cx="1901951" cy="1141463"/>
          </a:xfrm>
          <a:prstGeom prst="rect">
            <a:avLst/>
          </a:prstGeom>
        </p:spPr>
      </p:pic>
      <p:pic>
        <p:nvPicPr>
          <p:cNvPr id="19" name="object 19" descr="daa – Irish Tourism Industry Confederation – ITIC"/>
          <p:cNvPicPr/>
          <p:nvPr/>
        </p:nvPicPr>
        <p:blipFill>
          <a:blip r:embed="rId16"/>
          <a:stretch>
            <a:fillRect/>
          </a:stretch>
        </p:blipFill>
        <p:spPr>
          <a:xfrm>
            <a:off x="2831592" y="4419612"/>
            <a:ext cx="1624583" cy="1344155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640579" y="1809675"/>
            <a:ext cx="4735830" cy="1849120"/>
            <a:chOff x="4640579" y="1809675"/>
            <a:chExt cx="4735830" cy="1849120"/>
          </a:xfrm>
        </p:grpSpPr>
        <p:pic>
          <p:nvPicPr>
            <p:cNvPr id="21" name="object 21" descr="IAA Logo Policy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6891528" y="2156460"/>
              <a:ext cx="2196083" cy="1222247"/>
            </a:xfrm>
            <a:prstGeom prst="rect">
              <a:avLst/>
            </a:prstGeom>
          </p:spPr>
        </p:pic>
        <p:pic>
          <p:nvPicPr>
            <p:cNvPr id="22" name="object 22" descr="Stock image of the Northern Ireland Fire and Rescue Service (NIFRS) logo  Stock Photo - Alamy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640579" y="1994915"/>
              <a:ext cx="1900427" cy="104089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03033" y="1827677"/>
              <a:ext cx="2755265" cy="1812925"/>
            </a:xfrm>
            <a:custGeom>
              <a:avLst/>
              <a:gdLst/>
              <a:ahLst/>
              <a:cxnLst/>
              <a:rect l="l" t="t" r="r" b="b"/>
              <a:pathLst>
                <a:path w="2755265" h="1812925">
                  <a:moveTo>
                    <a:pt x="2549880" y="221754"/>
                  </a:moveTo>
                  <a:lnTo>
                    <a:pt x="2549525" y="221030"/>
                  </a:lnTo>
                  <a:lnTo>
                    <a:pt x="2549156" y="219951"/>
                  </a:lnTo>
                  <a:lnTo>
                    <a:pt x="2548801" y="218871"/>
                  </a:lnTo>
                  <a:lnTo>
                    <a:pt x="2548077" y="218160"/>
                  </a:lnTo>
                  <a:lnTo>
                    <a:pt x="2547721" y="217068"/>
                  </a:lnTo>
                  <a:lnTo>
                    <a:pt x="2546997" y="216357"/>
                  </a:lnTo>
                  <a:lnTo>
                    <a:pt x="2546642" y="215633"/>
                  </a:lnTo>
                  <a:lnTo>
                    <a:pt x="2545918" y="214553"/>
                  </a:lnTo>
                  <a:lnTo>
                    <a:pt x="2545194" y="213829"/>
                  </a:lnTo>
                  <a:lnTo>
                    <a:pt x="2544483" y="213118"/>
                  </a:lnTo>
                  <a:lnTo>
                    <a:pt x="2543759" y="212394"/>
                  </a:lnTo>
                  <a:lnTo>
                    <a:pt x="2543035" y="211670"/>
                  </a:lnTo>
                  <a:lnTo>
                    <a:pt x="2542324" y="210959"/>
                  </a:lnTo>
                  <a:lnTo>
                    <a:pt x="2541600" y="210591"/>
                  </a:lnTo>
                  <a:lnTo>
                    <a:pt x="2540520" y="209880"/>
                  </a:lnTo>
                  <a:lnTo>
                    <a:pt x="2539796" y="209156"/>
                  </a:lnTo>
                  <a:lnTo>
                    <a:pt x="2538717" y="208800"/>
                  </a:lnTo>
                  <a:lnTo>
                    <a:pt x="2538006" y="208432"/>
                  </a:lnTo>
                  <a:lnTo>
                    <a:pt x="2536913" y="208076"/>
                  </a:lnTo>
                  <a:lnTo>
                    <a:pt x="2535834" y="207708"/>
                  </a:lnTo>
                  <a:lnTo>
                    <a:pt x="2533675" y="206629"/>
                  </a:lnTo>
                  <a:lnTo>
                    <a:pt x="2530436" y="205193"/>
                  </a:lnTo>
                  <a:lnTo>
                    <a:pt x="2485085" y="186829"/>
                  </a:lnTo>
                  <a:lnTo>
                    <a:pt x="2395080" y="162712"/>
                  </a:lnTo>
                  <a:lnTo>
                    <a:pt x="2050923" y="89636"/>
                  </a:lnTo>
                  <a:lnTo>
                    <a:pt x="1732318" y="22669"/>
                  </a:lnTo>
                  <a:lnTo>
                    <a:pt x="1709635" y="17640"/>
                  </a:lnTo>
                  <a:lnTo>
                    <a:pt x="1686598" y="13677"/>
                  </a:lnTo>
                  <a:lnTo>
                    <a:pt x="1663560" y="10795"/>
                  </a:lnTo>
                  <a:lnTo>
                    <a:pt x="1600923" y="7556"/>
                  </a:lnTo>
                  <a:lnTo>
                    <a:pt x="1262164" y="3949"/>
                  </a:lnTo>
                  <a:lnTo>
                    <a:pt x="1023124" y="0"/>
                  </a:lnTo>
                  <a:lnTo>
                    <a:pt x="412203" y="0"/>
                  </a:lnTo>
                  <a:lnTo>
                    <a:pt x="394919" y="0"/>
                  </a:lnTo>
                  <a:lnTo>
                    <a:pt x="377634" y="1079"/>
                  </a:lnTo>
                  <a:lnTo>
                    <a:pt x="340563" y="5029"/>
                  </a:lnTo>
                  <a:lnTo>
                    <a:pt x="332638" y="6477"/>
                  </a:lnTo>
                  <a:lnTo>
                    <a:pt x="325081" y="8636"/>
                  </a:lnTo>
                  <a:lnTo>
                    <a:pt x="317525" y="10795"/>
                  </a:lnTo>
                  <a:lnTo>
                    <a:pt x="309956" y="13309"/>
                  </a:lnTo>
                  <a:lnTo>
                    <a:pt x="302755" y="16192"/>
                  </a:lnTo>
                  <a:lnTo>
                    <a:pt x="295567" y="19075"/>
                  </a:lnTo>
                  <a:lnTo>
                    <a:pt x="274675" y="30594"/>
                  </a:lnTo>
                  <a:lnTo>
                    <a:pt x="176403" y="83515"/>
                  </a:lnTo>
                  <a:lnTo>
                    <a:pt x="72720" y="140030"/>
                  </a:lnTo>
                  <a:lnTo>
                    <a:pt x="41757" y="168478"/>
                  </a:lnTo>
                  <a:lnTo>
                    <a:pt x="37439" y="175679"/>
                  </a:lnTo>
                  <a:lnTo>
                    <a:pt x="35280" y="179273"/>
                  </a:lnTo>
                  <a:lnTo>
                    <a:pt x="33477" y="182880"/>
                  </a:lnTo>
                  <a:lnTo>
                    <a:pt x="28803" y="194398"/>
                  </a:lnTo>
                  <a:lnTo>
                    <a:pt x="19075" y="226072"/>
                  </a:lnTo>
                  <a:lnTo>
                    <a:pt x="14757" y="238671"/>
                  </a:lnTo>
                  <a:lnTo>
                    <a:pt x="4686" y="277558"/>
                  </a:lnTo>
                  <a:lnTo>
                    <a:pt x="0" y="450354"/>
                  </a:lnTo>
                  <a:lnTo>
                    <a:pt x="723" y="527392"/>
                  </a:lnTo>
                  <a:lnTo>
                    <a:pt x="5397" y="607669"/>
                  </a:lnTo>
                  <a:lnTo>
                    <a:pt x="10083" y="671398"/>
                  </a:lnTo>
                  <a:lnTo>
                    <a:pt x="50761" y="1025994"/>
                  </a:lnTo>
                  <a:lnTo>
                    <a:pt x="59766" y="1067752"/>
                  </a:lnTo>
                  <a:lnTo>
                    <a:pt x="70916" y="1108798"/>
                  </a:lnTo>
                  <a:lnTo>
                    <a:pt x="104762" y="1206360"/>
                  </a:lnTo>
                  <a:lnTo>
                    <a:pt x="136436" y="1297076"/>
                  </a:lnTo>
                  <a:lnTo>
                    <a:pt x="209880" y="1489671"/>
                  </a:lnTo>
                  <a:lnTo>
                    <a:pt x="243001" y="1548358"/>
                  </a:lnTo>
                  <a:lnTo>
                    <a:pt x="249478" y="1556270"/>
                  </a:lnTo>
                  <a:lnTo>
                    <a:pt x="252717" y="1560233"/>
                  </a:lnTo>
                  <a:lnTo>
                    <a:pt x="272516" y="1576793"/>
                  </a:lnTo>
                  <a:lnTo>
                    <a:pt x="276834" y="1579676"/>
                  </a:lnTo>
                  <a:lnTo>
                    <a:pt x="364680" y="1609559"/>
                  </a:lnTo>
                  <a:lnTo>
                    <a:pt x="523443" y="1644472"/>
                  </a:lnTo>
                  <a:lnTo>
                    <a:pt x="574560" y="1654556"/>
                  </a:lnTo>
                  <a:lnTo>
                    <a:pt x="926274" y="1719351"/>
                  </a:lnTo>
                  <a:lnTo>
                    <a:pt x="994321" y="1728711"/>
                  </a:lnTo>
                  <a:lnTo>
                    <a:pt x="1062723" y="1734832"/>
                  </a:lnTo>
                  <a:lnTo>
                    <a:pt x="1213916" y="1737715"/>
                  </a:lnTo>
                  <a:lnTo>
                    <a:pt x="1323721" y="1738795"/>
                  </a:lnTo>
                  <a:lnTo>
                    <a:pt x="1433525" y="1744192"/>
                  </a:lnTo>
                  <a:lnTo>
                    <a:pt x="1703158" y="1779117"/>
                  </a:lnTo>
                  <a:lnTo>
                    <a:pt x="1778038" y="1792071"/>
                  </a:lnTo>
                  <a:lnTo>
                    <a:pt x="1853641" y="1802155"/>
                  </a:lnTo>
                  <a:lnTo>
                    <a:pt x="2036876" y="1812239"/>
                  </a:lnTo>
                  <a:lnTo>
                    <a:pt x="2040483" y="1812239"/>
                  </a:lnTo>
                  <a:lnTo>
                    <a:pt x="2056676" y="1812594"/>
                  </a:lnTo>
                  <a:lnTo>
                    <a:pt x="2105647" y="1809000"/>
                  </a:lnTo>
                  <a:lnTo>
                    <a:pt x="2144166" y="1801431"/>
                  </a:lnTo>
                  <a:lnTo>
                    <a:pt x="2158923" y="1796757"/>
                  </a:lnTo>
                  <a:lnTo>
                    <a:pt x="2254681" y="1772272"/>
                  </a:lnTo>
                  <a:lnTo>
                    <a:pt x="2297518" y="1762188"/>
                  </a:lnTo>
                  <a:lnTo>
                    <a:pt x="2343594" y="1738795"/>
                  </a:lnTo>
                  <a:lnTo>
                    <a:pt x="2363038" y="1725828"/>
                  </a:lnTo>
                  <a:lnTo>
                    <a:pt x="2370239" y="1721154"/>
                  </a:lnTo>
                  <a:lnTo>
                    <a:pt x="2377440" y="1716112"/>
                  </a:lnTo>
                  <a:lnTo>
                    <a:pt x="2384640" y="1711071"/>
                  </a:lnTo>
                  <a:lnTo>
                    <a:pt x="2399398" y="1698117"/>
                  </a:lnTo>
                  <a:lnTo>
                    <a:pt x="2424595" y="1667878"/>
                  </a:lnTo>
                  <a:lnTo>
                    <a:pt x="2460955" y="1611718"/>
                  </a:lnTo>
                  <a:lnTo>
                    <a:pt x="2472486" y="1591919"/>
                  </a:lnTo>
                  <a:lnTo>
                    <a:pt x="2484716" y="1573199"/>
                  </a:lnTo>
                  <a:lnTo>
                    <a:pt x="2513520" y="1534312"/>
                  </a:lnTo>
                  <a:lnTo>
                    <a:pt x="2529725" y="1514157"/>
                  </a:lnTo>
                  <a:lnTo>
                    <a:pt x="2544838" y="1493278"/>
                  </a:lnTo>
                  <a:lnTo>
                    <a:pt x="2559240" y="1471676"/>
                  </a:lnTo>
                  <a:lnTo>
                    <a:pt x="2594521" y="1407591"/>
                  </a:lnTo>
                  <a:lnTo>
                    <a:pt x="2603525" y="1390319"/>
                  </a:lnTo>
                  <a:lnTo>
                    <a:pt x="2616123" y="1366558"/>
                  </a:lnTo>
                  <a:lnTo>
                    <a:pt x="2638437" y="1317955"/>
                  </a:lnTo>
                  <a:lnTo>
                    <a:pt x="2657881" y="1261795"/>
                  </a:lnTo>
                  <a:lnTo>
                    <a:pt x="2714040" y="997915"/>
                  </a:lnTo>
                  <a:lnTo>
                    <a:pt x="2726639" y="922312"/>
                  </a:lnTo>
                  <a:lnTo>
                    <a:pt x="2735999" y="794880"/>
                  </a:lnTo>
                  <a:lnTo>
                    <a:pt x="2744635" y="697674"/>
                  </a:lnTo>
                  <a:lnTo>
                    <a:pt x="2753639" y="578878"/>
                  </a:lnTo>
                  <a:lnTo>
                    <a:pt x="2754363" y="552589"/>
                  </a:lnTo>
                  <a:lnTo>
                    <a:pt x="2755074" y="542874"/>
                  </a:lnTo>
                  <a:lnTo>
                    <a:pt x="2755074" y="532790"/>
                  </a:lnTo>
                  <a:lnTo>
                    <a:pt x="2755074" y="523074"/>
                  </a:lnTo>
                  <a:lnTo>
                    <a:pt x="2754363" y="513359"/>
                  </a:lnTo>
                  <a:lnTo>
                    <a:pt x="2747162" y="474472"/>
                  </a:lnTo>
                  <a:lnTo>
                    <a:pt x="2736723" y="457555"/>
                  </a:lnTo>
                  <a:lnTo>
                    <a:pt x="2733840" y="453593"/>
                  </a:lnTo>
                  <a:lnTo>
                    <a:pt x="2706116" y="427316"/>
                  </a:lnTo>
                  <a:lnTo>
                    <a:pt x="2699994" y="421551"/>
                  </a:lnTo>
                  <a:lnTo>
                    <a:pt x="2684881" y="404279"/>
                  </a:lnTo>
                  <a:lnTo>
                    <a:pt x="2662555" y="375831"/>
                  </a:lnTo>
                  <a:lnTo>
                    <a:pt x="2653563" y="365036"/>
                  </a:lnTo>
                  <a:lnTo>
                    <a:pt x="2644914" y="354228"/>
                  </a:lnTo>
                  <a:lnTo>
                    <a:pt x="2637002" y="342709"/>
                  </a:lnTo>
                  <a:lnTo>
                    <a:pt x="2621521" y="316433"/>
                  </a:lnTo>
                  <a:lnTo>
                    <a:pt x="2589479" y="263512"/>
                  </a:lnTo>
                  <a:lnTo>
                    <a:pt x="2588044" y="261708"/>
                  </a:lnTo>
                  <a:lnTo>
                    <a:pt x="2586596" y="259549"/>
                  </a:lnTo>
                  <a:lnTo>
                    <a:pt x="2585161" y="257390"/>
                  </a:lnTo>
                  <a:lnTo>
                    <a:pt x="2583357" y="255600"/>
                  </a:lnTo>
                  <a:lnTo>
                    <a:pt x="2581567" y="253796"/>
                  </a:lnTo>
                  <a:lnTo>
                    <a:pt x="2579763" y="251993"/>
                  </a:lnTo>
                  <a:lnTo>
                    <a:pt x="2577960" y="250190"/>
                  </a:lnTo>
                  <a:lnTo>
                    <a:pt x="2576156" y="248399"/>
                  </a:lnTo>
                  <a:lnTo>
                    <a:pt x="2571483" y="245148"/>
                  </a:lnTo>
                  <a:lnTo>
                    <a:pt x="2569324" y="243713"/>
                  </a:lnTo>
                  <a:lnTo>
                    <a:pt x="2567165" y="241909"/>
                  </a:lnTo>
                  <a:lnTo>
                    <a:pt x="2565006" y="240474"/>
                  </a:lnTo>
                  <a:lnTo>
                    <a:pt x="2563202" y="238671"/>
                  </a:lnTo>
                  <a:lnTo>
                    <a:pt x="2561399" y="236880"/>
                  </a:lnTo>
                  <a:lnTo>
                    <a:pt x="2559596" y="235077"/>
                  </a:lnTo>
                  <a:lnTo>
                    <a:pt x="2557805" y="233273"/>
                  </a:lnTo>
                  <a:lnTo>
                    <a:pt x="2553843" y="227152"/>
                  </a:lnTo>
                  <a:lnTo>
                    <a:pt x="2550960" y="221754"/>
                  </a:lnTo>
                </a:path>
              </a:pathLst>
            </a:custGeom>
            <a:ln w="36004">
              <a:solidFill>
                <a:srgbClr val="E712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20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5803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22903" y="660054"/>
            <a:ext cx="3791897" cy="2320254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 dirty="0">
                <a:solidFill>
                  <a:srgbClr val="FFFFFF"/>
                </a:solidFill>
                <a:latin typeface="Calibri"/>
              </a:rPr>
              <a:t>Сотрудничество с силами обороны Ирландии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06737" y="660055"/>
            <a:ext cx="5571490" cy="635346"/>
          </a:xfrm>
          <a:prstGeom prst="rect">
            <a:avLst/>
          </a:prstGeom>
        </p:spPr>
        <p:txBody>
          <a:bodyPr vert="horz" wrap="square" lIns="0" tIns="33020" rIns="0" bIns="0" rtlCol="0">
            <a:noAutofit/>
          </a:bodyPr>
          <a:lstStyle/>
          <a:p>
            <a:pPr marL="12700" marR="5080" rtl="0">
              <a:lnSpc>
                <a:spcPts val="1300"/>
              </a:lnSpc>
              <a:spcBef>
                <a:spcPts val="260"/>
              </a:spcBef>
            </a:pPr>
            <a:r>
              <a:rPr lang="ru" sz="1200" b="0" i="1" u="none" strike="noStrike" dirty="0">
                <a:solidFill>
                  <a:srgbClr val="00000B"/>
                </a:solidFill>
                <a:latin typeface="Calibri"/>
                <a:cs typeface="Calibri"/>
              </a:rPr>
              <a:t>Организация стремится “...обеспечить... членам постоянных сил обороны квалификацию, которая повысит их перспективы трудоустройства после увольнения из организации”.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6737" y="1472346"/>
            <a:ext cx="5753735" cy="537845"/>
          </a:xfrm>
          <a:prstGeom prst="rect">
            <a:avLst/>
          </a:prstGeom>
        </p:spPr>
        <p:txBody>
          <a:bodyPr vert="horz" wrap="square" lIns="0" tIns="33020" rIns="0" bIns="0" rtlCol="0">
            <a:noAutofit/>
          </a:bodyPr>
          <a:lstStyle/>
          <a:p>
            <a:pPr marL="12700" marR="5080" rtl="0">
              <a:lnSpc>
                <a:spcPts val="1300"/>
              </a:lnSpc>
              <a:spcBef>
                <a:spcPts val="260"/>
              </a:spcBef>
            </a:pPr>
            <a:r>
              <a:rPr lang="ru" sz="1200" b="0" i="1" u="none" strike="noStrike" spc="-10" dirty="0">
                <a:solidFill>
                  <a:srgbClr val="00000B"/>
                </a:solidFill>
                <a:latin typeface="Calibri"/>
                <a:cs typeface="Calibri"/>
              </a:rPr>
              <a:t>"Всему персоналу предоставляется возможность </a:t>
            </a:r>
            <a:r>
              <a:rPr lang="ru" sz="1200" b="0" i="1" u="sng" strike="noStrike" dirty="0">
                <a:solidFill>
                  <a:srgbClr val="00000B"/>
                </a:solidFill>
                <a:uFill>
                  <a:solidFill>
                    <a:srgbClr val="00000B"/>
                  </a:solidFill>
                </a:uFill>
                <a:latin typeface="Calibri"/>
                <a:cs typeface="Calibri"/>
              </a:rPr>
              <a:t>личностного</a:t>
            </a:r>
            <a:r>
              <a:rPr lang="ru" sz="1200" b="0" i="1" u="sng" strike="noStrike" spc="-10" dirty="0">
                <a:solidFill>
                  <a:srgbClr val="00000B"/>
                </a:solidFill>
                <a:uFill>
                  <a:solidFill>
                    <a:srgbClr val="00000B"/>
                  </a:solidFill>
                </a:uFill>
                <a:latin typeface="Calibri"/>
                <a:cs typeface="Calibri"/>
              </a:rPr>
              <a:t> развития</a:t>
            </a:r>
            <a:r>
              <a:rPr lang="ru" sz="1200" b="0" i="1" u="none" strike="noStrike" spc="-10" dirty="0">
                <a:solidFill>
                  <a:srgbClr val="00000B"/>
                </a:solidFill>
                <a:latin typeface="Calibri"/>
                <a:cs typeface="Calibri"/>
              </a:rPr>
              <a:t> и приобретения соответствующего </a:t>
            </a:r>
            <a:r>
              <a:rPr lang="ru" sz="1200" b="0" i="1" u="sng" strike="noStrike" spc="-10" dirty="0">
                <a:solidFill>
                  <a:srgbClr val="00000B"/>
                </a:solidFill>
                <a:uFill>
                  <a:solidFill>
                    <a:srgbClr val="00000B"/>
                  </a:solidFill>
                </a:uFill>
                <a:latin typeface="Calibri"/>
                <a:cs typeface="Calibri"/>
              </a:rPr>
              <a:t>профессионального опыта</a:t>
            </a:r>
            <a:r>
              <a:rPr lang="ru" sz="1200" b="0" i="1" u="none" strike="noStrike" spc="-10" dirty="0">
                <a:solidFill>
                  <a:srgbClr val="00000B"/>
                </a:solidFill>
                <a:latin typeface="Calibri"/>
                <a:cs typeface="Calibri"/>
              </a:rPr>
              <a:t>, чтобы полностью реализовать свой потенциал во время службы в оборонных силах”.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06738" y="2281590"/>
            <a:ext cx="4956461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08585" indent="-95885" rtl="0">
              <a:lnSpc>
                <a:spcPct val="100000"/>
              </a:lnSpc>
              <a:spcBef>
                <a:spcPts val="100"/>
              </a:spcBef>
              <a:buChar char="•"/>
              <a:tabLst>
                <a:tab pos="108585" algn="l"/>
              </a:tabLst>
            </a:pPr>
            <a:r>
              <a:rPr lang="ru" sz="1200" b="0" i="0" u="none" strike="noStrike" dirty="0">
                <a:latin typeface="Arial"/>
                <a:cs typeface="Arial"/>
              </a:rPr>
              <a:t>Совместная работа в 2012 году</a:t>
            </a:r>
            <a:endParaRPr sz="1200" dirty="0">
              <a:latin typeface="Arial"/>
              <a:cs typeface="Arial"/>
            </a:endParaRPr>
          </a:p>
          <a:p>
            <a:pPr marL="108585" indent="-95885" rtl="0">
              <a:lnSpc>
                <a:spcPct val="100000"/>
              </a:lnSpc>
              <a:buChar char="•"/>
              <a:tabLst>
                <a:tab pos="108585" algn="l"/>
              </a:tabLst>
            </a:pPr>
            <a:r>
              <a:rPr lang="ru" sz="1200" b="0" i="0" u="none" strike="noStrike" dirty="0">
                <a:latin typeface="Arial"/>
                <a:cs typeface="Arial"/>
              </a:rPr>
              <a:t>Программы до уровня магистра</a:t>
            </a:r>
            <a:endParaRPr sz="1200" dirty="0">
              <a:latin typeface="Arial"/>
              <a:cs typeface="Arial"/>
            </a:endParaRPr>
          </a:p>
          <a:p>
            <a:pPr marL="927100" rtl="0">
              <a:lnSpc>
                <a:spcPct val="100000"/>
              </a:lnSpc>
            </a:pPr>
            <a:r>
              <a:rPr lang="ru" sz="1200" b="0" i="0" u="none" strike="noStrike" dirty="0">
                <a:latin typeface="Arial"/>
                <a:cs typeface="Arial"/>
              </a:rPr>
              <a:t>-</a:t>
            </a:r>
            <a:r>
              <a:rPr lang="ru" sz="1200" b="1" i="0" u="none" strike="noStrike" dirty="0">
                <a:solidFill>
                  <a:srgbClr val="FF0000"/>
                </a:solidFill>
                <a:latin typeface="Arial"/>
                <a:cs typeface="Arial"/>
              </a:rPr>
              <a:t> Основы лидерства и управления в государственной обороне (LMDS)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5968" y="2962655"/>
            <a:ext cx="11302365" cy="3717290"/>
            <a:chOff x="505968" y="2962655"/>
            <a:chExt cx="11302365" cy="3717290"/>
          </a:xfrm>
        </p:grpSpPr>
        <p:pic>
          <p:nvPicPr>
            <p:cNvPr id="9" name="object 9" descr="img05">
              <a:hlinkClick r:id="rId3"/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5968" y="3390900"/>
              <a:ext cx="3130295" cy="1943099"/>
            </a:xfrm>
            <a:prstGeom prst="rect">
              <a:avLst/>
            </a:prstGeom>
          </p:spPr>
        </p:pic>
        <p:pic>
          <p:nvPicPr>
            <p:cNvPr id="10" name="object 10" descr="49d7d3d688[1]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076444" y="3529584"/>
              <a:ext cx="2808731" cy="1665731"/>
            </a:xfrm>
            <a:prstGeom prst="rect">
              <a:avLst/>
            </a:prstGeom>
          </p:spPr>
        </p:pic>
        <p:pic>
          <p:nvPicPr>
            <p:cNvPr id="11" name="object 11" descr="IMG_846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275063" y="2962655"/>
              <a:ext cx="2532887" cy="1920239"/>
            </a:xfrm>
            <a:prstGeom prst="rect">
              <a:avLst/>
            </a:prstGeom>
          </p:spPr>
        </p:pic>
        <p:pic>
          <p:nvPicPr>
            <p:cNvPr id="12" name="object 12" descr="imagesCACVJTAS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112020" y="4937760"/>
              <a:ext cx="2628887" cy="1741931"/>
            </a:xfrm>
            <a:prstGeom prst="rect">
              <a:avLst/>
            </a:prstGeom>
          </p:spPr>
        </p:pic>
        <p:pic>
          <p:nvPicPr>
            <p:cNvPr id="13" name="object 13" descr="imagesCAK6140N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583424" y="4779263"/>
              <a:ext cx="2880358" cy="18242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50470" y="452563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0" y="0"/>
                  </a:lnTo>
                  <a:lnTo>
                    <a:pt x="355" y="0"/>
                  </a:lnTo>
                </a:path>
              </a:pathLst>
            </a:custGeom>
            <a:ln w="36004">
              <a:solidFill>
                <a:srgbClr val="E712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37071" y="574459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0" y="0"/>
                  </a:lnTo>
                  <a:lnTo>
                    <a:pt x="355" y="0"/>
                  </a:lnTo>
                </a:path>
              </a:pathLst>
            </a:custGeom>
            <a:ln w="36004">
              <a:solidFill>
                <a:srgbClr val="E7122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21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8162"/>
            <a:ext cx="12191998" cy="5803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56075" y="460725"/>
            <a:ext cx="2962660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600" b="1" i="0" u="none" strike="noStrike" dirty="0">
                <a:solidFill>
                  <a:srgbClr val="FFFFFF"/>
                </a:solidFill>
                <a:latin typeface="Calibri"/>
              </a:rPr>
              <a:t>Тематический пример: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448987" y="1753902"/>
            <a:ext cx="3847618" cy="2586355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119380" algn="just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Признание предшествующего обучения (ППО)</a:t>
            </a:r>
            <a:endParaRPr sz="3600" dirty="0">
              <a:latin typeface="Calibri"/>
              <a:cs typeface="Calibri"/>
            </a:endParaRPr>
          </a:p>
          <a:p>
            <a:pPr marL="12700" algn="just" rtl="0">
              <a:lnSpc>
                <a:spcPts val="3610"/>
              </a:lnSpc>
            </a:pPr>
            <a:r>
              <a:rPr lang="ru-RU" sz="3600" b="1" spc="-1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lang="ru" sz="3600" b="1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оборонные силы И</a:t>
            </a:r>
            <a:r>
              <a:rPr lang="ru" sz="36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рландии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8455" y="460725"/>
            <a:ext cx="2024380" cy="2586355"/>
          </a:xfrm>
          <a:prstGeom prst="rect">
            <a:avLst/>
          </a:prstGeom>
        </p:spPr>
        <p:txBody>
          <a:bodyPr vert="horz" wrap="square" lIns="0" tIns="119380" rIns="0" bIns="0" rtlCol="0">
            <a:noAutofit/>
          </a:bodyPr>
          <a:lstStyle/>
          <a:p>
            <a:pPr marL="108585" indent="-95885" rtl="0">
              <a:lnSpc>
                <a:spcPct val="100000"/>
              </a:lnSpc>
              <a:spcBef>
                <a:spcPts val="940"/>
              </a:spcBef>
              <a:buSzPct val="85714"/>
              <a:buChar char="•"/>
              <a:tabLst>
                <a:tab pos="108585" algn="l"/>
              </a:tabLst>
            </a:pPr>
            <a:r>
              <a:rPr lang="ru" sz="1400" b="0" i="0" u="none" strike="noStrike">
                <a:latin typeface="Arial"/>
                <a:cs typeface="Arial"/>
              </a:rPr>
              <a:t>До 2012 года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>
                <a:latin typeface="Arial"/>
                <a:cs typeface="Arial"/>
              </a:rPr>
              <a:t>Квалификационные критерии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 spc="-10">
                <a:latin typeface="Arial"/>
                <a:cs typeface="Arial"/>
              </a:rPr>
              <a:t>Траектории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>
                <a:latin typeface="Arial"/>
                <a:cs typeface="Arial"/>
              </a:rPr>
              <a:t>Отбор участников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>
                <a:latin typeface="Arial"/>
                <a:cs typeface="Arial"/>
              </a:rPr>
              <a:t>Как это работает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 spc="-10">
                <a:latin typeface="Arial"/>
                <a:cs typeface="Arial"/>
              </a:rPr>
              <a:t>Структуры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>
                <a:latin typeface="Arial"/>
                <a:cs typeface="Arial"/>
              </a:rPr>
              <a:t>Поддержка оборонных сил/SETU</a:t>
            </a:r>
            <a:endParaRPr sz="1400">
              <a:latin typeface="Arial"/>
              <a:cs typeface="Arial"/>
            </a:endParaRPr>
          </a:p>
          <a:p>
            <a:pPr marL="123189" indent="-110489" rtl="0">
              <a:lnSpc>
                <a:spcPct val="100000"/>
              </a:lnSpc>
              <a:spcBef>
                <a:spcPts val="840"/>
              </a:spcBef>
              <a:buChar char="•"/>
              <a:tabLst>
                <a:tab pos="123189" algn="l"/>
              </a:tabLst>
            </a:pPr>
            <a:r>
              <a:rPr lang="ru" sz="1400" b="0" i="0" u="none" strike="noStrike" spc="-10">
                <a:latin typeface="Arial"/>
                <a:cs typeface="Arial"/>
              </a:rPr>
              <a:t>Ресурсы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75632" y="3965447"/>
            <a:ext cx="1584960" cy="1308100"/>
            <a:chOff x="4675632" y="3965447"/>
            <a:chExt cx="1584960" cy="1308100"/>
          </a:xfrm>
        </p:grpSpPr>
        <p:sp>
          <p:nvSpPr>
            <p:cNvPr id="8" name="object 8"/>
            <p:cNvSpPr/>
            <p:nvPr/>
          </p:nvSpPr>
          <p:spPr>
            <a:xfrm>
              <a:off x="4681728" y="3971543"/>
              <a:ext cx="1572895" cy="1295400"/>
            </a:xfrm>
            <a:custGeom>
              <a:avLst/>
              <a:gdLst/>
              <a:ahLst/>
              <a:cxnLst/>
              <a:rect l="l" t="t" r="r" b="b"/>
              <a:pathLst>
                <a:path w="1572895" h="1295400">
                  <a:moveTo>
                    <a:pt x="1443228" y="0"/>
                  </a:moveTo>
                  <a:lnTo>
                    <a:pt x="129539" y="0"/>
                  </a:lnTo>
                  <a:lnTo>
                    <a:pt x="79118" y="10180"/>
                  </a:lnTo>
                  <a:lnTo>
                    <a:pt x="37942" y="37942"/>
                  </a:lnTo>
                  <a:lnTo>
                    <a:pt x="10180" y="79118"/>
                  </a:lnTo>
                  <a:lnTo>
                    <a:pt x="0" y="129539"/>
                  </a:lnTo>
                  <a:lnTo>
                    <a:pt x="0" y="1165859"/>
                  </a:lnTo>
                  <a:lnTo>
                    <a:pt x="10180" y="1216281"/>
                  </a:lnTo>
                  <a:lnTo>
                    <a:pt x="37942" y="1257457"/>
                  </a:lnTo>
                  <a:lnTo>
                    <a:pt x="79118" y="1285219"/>
                  </a:lnTo>
                  <a:lnTo>
                    <a:pt x="129539" y="1295399"/>
                  </a:lnTo>
                  <a:lnTo>
                    <a:pt x="1443228" y="1295399"/>
                  </a:lnTo>
                  <a:lnTo>
                    <a:pt x="1493649" y="1285219"/>
                  </a:lnTo>
                  <a:lnTo>
                    <a:pt x="1534825" y="1257457"/>
                  </a:lnTo>
                  <a:lnTo>
                    <a:pt x="1562587" y="1216281"/>
                  </a:lnTo>
                  <a:lnTo>
                    <a:pt x="1572768" y="1165859"/>
                  </a:lnTo>
                  <a:lnTo>
                    <a:pt x="1572768" y="129539"/>
                  </a:lnTo>
                  <a:lnTo>
                    <a:pt x="1562587" y="79118"/>
                  </a:lnTo>
                  <a:lnTo>
                    <a:pt x="1534825" y="37942"/>
                  </a:lnTo>
                  <a:lnTo>
                    <a:pt x="1493649" y="10180"/>
                  </a:lnTo>
                  <a:lnTo>
                    <a:pt x="144322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81728" y="3971543"/>
              <a:ext cx="1572895" cy="1295400"/>
            </a:xfrm>
            <a:custGeom>
              <a:avLst/>
              <a:gdLst/>
              <a:ahLst/>
              <a:cxnLst/>
              <a:rect l="l" t="t" r="r" b="b"/>
              <a:pathLst>
                <a:path w="1572895" h="1295400">
                  <a:moveTo>
                    <a:pt x="0" y="129539"/>
                  </a:moveTo>
                  <a:lnTo>
                    <a:pt x="10180" y="79118"/>
                  </a:lnTo>
                  <a:lnTo>
                    <a:pt x="37942" y="37942"/>
                  </a:lnTo>
                  <a:lnTo>
                    <a:pt x="79118" y="10180"/>
                  </a:lnTo>
                  <a:lnTo>
                    <a:pt x="129539" y="0"/>
                  </a:lnTo>
                  <a:lnTo>
                    <a:pt x="1443228" y="0"/>
                  </a:lnTo>
                  <a:lnTo>
                    <a:pt x="1493649" y="10180"/>
                  </a:lnTo>
                  <a:lnTo>
                    <a:pt x="1534825" y="37942"/>
                  </a:lnTo>
                  <a:lnTo>
                    <a:pt x="1562587" y="79118"/>
                  </a:lnTo>
                  <a:lnTo>
                    <a:pt x="1572768" y="129539"/>
                  </a:lnTo>
                  <a:lnTo>
                    <a:pt x="1572768" y="1165859"/>
                  </a:lnTo>
                  <a:lnTo>
                    <a:pt x="1562587" y="1216281"/>
                  </a:lnTo>
                  <a:lnTo>
                    <a:pt x="1534825" y="1257457"/>
                  </a:lnTo>
                  <a:lnTo>
                    <a:pt x="1493649" y="1285219"/>
                  </a:lnTo>
                  <a:lnTo>
                    <a:pt x="1443228" y="1295399"/>
                  </a:lnTo>
                  <a:lnTo>
                    <a:pt x="129539" y="1295399"/>
                  </a:lnTo>
                  <a:lnTo>
                    <a:pt x="79118" y="1285219"/>
                  </a:lnTo>
                  <a:lnTo>
                    <a:pt x="37942" y="1257457"/>
                  </a:lnTo>
                  <a:lnTo>
                    <a:pt x="10180" y="1216281"/>
                  </a:lnTo>
                  <a:lnTo>
                    <a:pt x="0" y="1165859"/>
                  </a:lnTo>
                  <a:lnTo>
                    <a:pt x="0" y="129539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46328" y="3974762"/>
            <a:ext cx="1508295" cy="1094105"/>
          </a:xfrm>
          <a:prstGeom prst="rect">
            <a:avLst/>
          </a:prstGeom>
        </p:spPr>
        <p:txBody>
          <a:bodyPr vert="horz" wrap="square" lIns="0" tIns="22860" rIns="0" bIns="0" rtlCol="0">
            <a:noAutofit/>
          </a:bodyPr>
          <a:lstStyle/>
          <a:p>
            <a:pPr marL="119380" indent="-106680" rtl="0">
              <a:lnSpc>
                <a:spcPct val="100000"/>
              </a:lnSpc>
              <a:spcBef>
                <a:spcPts val="180"/>
              </a:spcBef>
              <a:buChar char="•"/>
              <a:tabLst>
                <a:tab pos="119380" algn="l"/>
              </a:tabLst>
            </a:pPr>
            <a:r>
              <a:rPr lang="ru" sz="1100" b="0" i="0" u="none" strike="noStrike" dirty="0">
                <a:latin typeface="Calibri"/>
                <a:cs typeface="Calibri"/>
              </a:rPr>
              <a:t>Карточки учета боевой подготовки ОС</a:t>
            </a:r>
            <a:endParaRPr sz="1150" dirty="0">
              <a:latin typeface="Calibri"/>
              <a:cs typeface="Calibri"/>
            </a:endParaRPr>
          </a:p>
          <a:p>
            <a:pPr marL="119380" indent="-106680" rtl="0">
              <a:lnSpc>
                <a:spcPct val="100000"/>
              </a:lnSpc>
              <a:spcBef>
                <a:spcPts val="85"/>
              </a:spcBef>
              <a:buChar char="•"/>
              <a:tabLst>
                <a:tab pos="119380" algn="l"/>
              </a:tabLst>
            </a:pPr>
            <a:r>
              <a:rPr lang="ru" sz="1100" b="0" i="0" u="none" strike="noStrike" spc="-10" dirty="0">
                <a:latin typeface="Calibri"/>
                <a:cs typeface="Calibri"/>
              </a:rPr>
              <a:t>Информационные мероприятия</a:t>
            </a:r>
            <a:endParaRPr sz="1150" dirty="0">
              <a:latin typeface="Calibri"/>
              <a:cs typeface="Calibri"/>
            </a:endParaRPr>
          </a:p>
          <a:p>
            <a:pPr marL="70485" marR="528955" indent="-58419" rtl="0">
              <a:lnSpc>
                <a:spcPts val="1270"/>
              </a:lnSpc>
              <a:spcBef>
                <a:spcPts val="229"/>
              </a:spcBef>
              <a:buChar char="•"/>
              <a:tabLst>
                <a:tab pos="70485" algn="l"/>
                <a:tab pos="118745" algn="l"/>
              </a:tabLst>
            </a:pPr>
            <a:r>
              <a:rPr lang="ru" sz="1100" b="0" i="0" u="none" strike="noStrike" spc="-10" dirty="0">
                <a:latin typeface="Calibri"/>
                <a:cs typeface="Calibri"/>
              </a:rPr>
              <a:t>	Оценка заявки</a:t>
            </a:r>
            <a:endParaRPr sz="1150" dirty="0">
              <a:latin typeface="Calibri"/>
              <a:cs typeface="Calibri"/>
            </a:endParaRPr>
          </a:p>
          <a:p>
            <a:pPr marL="70485" marR="154305" indent="-58419" rtl="0">
              <a:lnSpc>
                <a:spcPts val="1270"/>
              </a:lnSpc>
              <a:spcBef>
                <a:spcPts val="195"/>
              </a:spcBef>
              <a:buChar char="•"/>
              <a:tabLst>
                <a:tab pos="70485" algn="l"/>
                <a:tab pos="118745" algn="l"/>
              </a:tabLst>
            </a:pPr>
            <a:r>
              <a:rPr lang="ru" sz="1100" b="0" i="0" u="none" strike="noStrike" dirty="0">
                <a:latin typeface="Calibri"/>
                <a:cs typeface="Calibri"/>
              </a:rPr>
              <a:t>	Руководство по теме диссертации</a:t>
            </a:r>
            <a:endParaRPr sz="115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036820" y="5443726"/>
            <a:ext cx="2141220" cy="1040248"/>
            <a:chOff x="5036820" y="5443726"/>
            <a:chExt cx="2141220" cy="780415"/>
          </a:xfrm>
        </p:grpSpPr>
        <p:sp>
          <p:nvSpPr>
            <p:cNvPr id="12" name="object 12"/>
            <p:cNvSpPr/>
            <p:nvPr/>
          </p:nvSpPr>
          <p:spPr>
            <a:xfrm>
              <a:off x="5726872" y="5470554"/>
              <a:ext cx="1451610" cy="753745"/>
            </a:xfrm>
            <a:custGeom>
              <a:avLst/>
              <a:gdLst/>
              <a:ahLst/>
              <a:cxnLst/>
              <a:rect l="l" t="t" r="r" b="b"/>
              <a:pathLst>
                <a:path w="1451609" h="753745">
                  <a:moveTo>
                    <a:pt x="1406334" y="0"/>
                  </a:moveTo>
                  <a:lnTo>
                    <a:pt x="1324559" y="79413"/>
                  </a:lnTo>
                  <a:lnTo>
                    <a:pt x="1360563" y="84912"/>
                  </a:lnTo>
                  <a:lnTo>
                    <a:pt x="1345969" y="133453"/>
                  </a:lnTo>
                  <a:lnTo>
                    <a:pt x="1328476" y="180900"/>
                  </a:lnTo>
                  <a:lnTo>
                    <a:pt x="1308148" y="227128"/>
                  </a:lnTo>
                  <a:lnTo>
                    <a:pt x="1285050" y="272010"/>
                  </a:lnTo>
                  <a:lnTo>
                    <a:pt x="1259246" y="315420"/>
                  </a:lnTo>
                  <a:lnTo>
                    <a:pt x="1230802" y="357232"/>
                  </a:lnTo>
                  <a:lnTo>
                    <a:pt x="1199781" y="397319"/>
                  </a:lnTo>
                  <a:lnTo>
                    <a:pt x="1167776" y="433949"/>
                  </a:lnTo>
                  <a:lnTo>
                    <a:pt x="1134113" y="468254"/>
                  </a:lnTo>
                  <a:lnTo>
                    <a:pt x="1098901" y="500223"/>
                  </a:lnTo>
                  <a:lnTo>
                    <a:pt x="1062250" y="529847"/>
                  </a:lnTo>
                  <a:lnTo>
                    <a:pt x="1024269" y="557115"/>
                  </a:lnTo>
                  <a:lnTo>
                    <a:pt x="985067" y="582016"/>
                  </a:lnTo>
                  <a:lnTo>
                    <a:pt x="944754" y="604540"/>
                  </a:lnTo>
                  <a:lnTo>
                    <a:pt x="903438" y="624675"/>
                  </a:lnTo>
                  <a:lnTo>
                    <a:pt x="861230" y="642413"/>
                  </a:lnTo>
                  <a:lnTo>
                    <a:pt x="818237" y="657741"/>
                  </a:lnTo>
                  <a:lnTo>
                    <a:pt x="774570" y="670650"/>
                  </a:lnTo>
                  <a:lnTo>
                    <a:pt x="730338" y="681128"/>
                  </a:lnTo>
                  <a:lnTo>
                    <a:pt x="685650" y="689166"/>
                  </a:lnTo>
                  <a:lnTo>
                    <a:pt x="640614" y="694753"/>
                  </a:lnTo>
                  <a:lnTo>
                    <a:pt x="595342" y="697878"/>
                  </a:lnTo>
                  <a:lnTo>
                    <a:pt x="549941" y="698531"/>
                  </a:lnTo>
                  <a:lnTo>
                    <a:pt x="504522" y="696701"/>
                  </a:lnTo>
                  <a:lnTo>
                    <a:pt x="459192" y="692377"/>
                  </a:lnTo>
                  <a:lnTo>
                    <a:pt x="414062" y="685550"/>
                  </a:lnTo>
                  <a:lnTo>
                    <a:pt x="369241" y="676208"/>
                  </a:lnTo>
                  <a:lnTo>
                    <a:pt x="324838" y="664342"/>
                  </a:lnTo>
                  <a:lnTo>
                    <a:pt x="280962" y="649939"/>
                  </a:lnTo>
                  <a:lnTo>
                    <a:pt x="237723" y="632991"/>
                  </a:lnTo>
                  <a:lnTo>
                    <a:pt x="195229" y="613486"/>
                  </a:lnTo>
                  <a:lnTo>
                    <a:pt x="153591" y="591414"/>
                  </a:lnTo>
                  <a:lnTo>
                    <a:pt x="112917" y="566764"/>
                  </a:lnTo>
                  <a:lnTo>
                    <a:pt x="73317" y="539526"/>
                  </a:lnTo>
                  <a:lnTo>
                    <a:pt x="34899" y="509689"/>
                  </a:lnTo>
                  <a:lnTo>
                    <a:pt x="0" y="552043"/>
                  </a:lnTo>
                  <a:lnTo>
                    <a:pt x="37915" y="581589"/>
                  </a:lnTo>
                  <a:lnTo>
                    <a:pt x="77293" y="608967"/>
                  </a:lnTo>
                  <a:lnTo>
                    <a:pt x="118039" y="634130"/>
                  </a:lnTo>
                  <a:lnTo>
                    <a:pt x="160059" y="657029"/>
                  </a:lnTo>
                  <a:lnTo>
                    <a:pt x="203259" y="677617"/>
                  </a:lnTo>
                  <a:lnTo>
                    <a:pt x="247543" y="695845"/>
                  </a:lnTo>
                  <a:lnTo>
                    <a:pt x="292818" y="711665"/>
                  </a:lnTo>
                  <a:lnTo>
                    <a:pt x="338988" y="725030"/>
                  </a:lnTo>
                  <a:lnTo>
                    <a:pt x="386171" y="735957"/>
                  </a:lnTo>
                  <a:lnTo>
                    <a:pt x="433340" y="744228"/>
                  </a:lnTo>
                  <a:lnTo>
                    <a:pt x="480412" y="749892"/>
                  </a:lnTo>
                  <a:lnTo>
                    <a:pt x="527307" y="752996"/>
                  </a:lnTo>
                  <a:lnTo>
                    <a:pt x="573941" y="753589"/>
                  </a:lnTo>
                  <a:lnTo>
                    <a:pt x="620232" y="751720"/>
                  </a:lnTo>
                  <a:lnTo>
                    <a:pt x="666099" y="747435"/>
                  </a:lnTo>
                  <a:lnTo>
                    <a:pt x="711459" y="740784"/>
                  </a:lnTo>
                  <a:lnTo>
                    <a:pt x="756231" y="731815"/>
                  </a:lnTo>
                  <a:lnTo>
                    <a:pt x="800332" y="720575"/>
                  </a:lnTo>
                  <a:lnTo>
                    <a:pt x="843681" y="707114"/>
                  </a:lnTo>
                  <a:lnTo>
                    <a:pt x="886194" y="691478"/>
                  </a:lnTo>
                  <a:lnTo>
                    <a:pt x="927791" y="673717"/>
                  </a:lnTo>
                  <a:lnTo>
                    <a:pt x="968388" y="653878"/>
                  </a:lnTo>
                  <a:lnTo>
                    <a:pt x="1007905" y="632010"/>
                  </a:lnTo>
                  <a:lnTo>
                    <a:pt x="1046258" y="608161"/>
                  </a:lnTo>
                  <a:lnTo>
                    <a:pt x="1083367" y="582379"/>
                  </a:lnTo>
                  <a:lnTo>
                    <a:pt x="1119148" y="554712"/>
                  </a:lnTo>
                  <a:lnTo>
                    <a:pt x="1153519" y="525208"/>
                  </a:lnTo>
                  <a:lnTo>
                    <a:pt x="1186400" y="493916"/>
                  </a:lnTo>
                  <a:lnTo>
                    <a:pt x="1217707" y="460884"/>
                  </a:lnTo>
                  <a:lnTo>
                    <a:pt x="1247358" y="426159"/>
                  </a:lnTo>
                  <a:lnTo>
                    <a:pt x="1275272" y="389791"/>
                  </a:lnTo>
                  <a:lnTo>
                    <a:pt x="1301366" y="351827"/>
                  </a:lnTo>
                  <a:lnTo>
                    <a:pt x="1325558" y="312315"/>
                  </a:lnTo>
                  <a:lnTo>
                    <a:pt x="1347767" y="271304"/>
                  </a:lnTo>
                  <a:lnTo>
                    <a:pt x="1367910" y="228842"/>
                  </a:lnTo>
                  <a:lnTo>
                    <a:pt x="1385905" y="184977"/>
                  </a:lnTo>
                  <a:lnTo>
                    <a:pt x="1401670" y="139757"/>
                  </a:lnTo>
                  <a:lnTo>
                    <a:pt x="1415122" y="93230"/>
                  </a:lnTo>
                  <a:lnTo>
                    <a:pt x="1451127" y="98729"/>
                  </a:lnTo>
                  <a:lnTo>
                    <a:pt x="1406334" y="0"/>
                  </a:lnTo>
                  <a:close/>
                </a:path>
              </a:pathLst>
            </a:custGeom>
            <a:solidFill>
              <a:srgbClr val="AFBBD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42916" y="5449822"/>
              <a:ext cx="1396365" cy="554990"/>
            </a:xfrm>
            <a:custGeom>
              <a:avLst/>
              <a:gdLst/>
              <a:ahLst/>
              <a:cxnLst/>
              <a:rect l="l" t="t" r="r" b="b"/>
              <a:pathLst>
                <a:path w="1396364" h="554989">
                  <a:moveTo>
                    <a:pt x="1340510" y="0"/>
                  </a:moveTo>
                  <a:lnTo>
                    <a:pt x="55473" y="0"/>
                  </a:lnTo>
                  <a:lnTo>
                    <a:pt x="33882" y="4360"/>
                  </a:lnTo>
                  <a:lnTo>
                    <a:pt x="16249" y="16249"/>
                  </a:lnTo>
                  <a:lnTo>
                    <a:pt x="4360" y="33882"/>
                  </a:lnTo>
                  <a:lnTo>
                    <a:pt x="0" y="55473"/>
                  </a:lnTo>
                  <a:lnTo>
                    <a:pt x="0" y="499262"/>
                  </a:lnTo>
                  <a:lnTo>
                    <a:pt x="4360" y="520853"/>
                  </a:lnTo>
                  <a:lnTo>
                    <a:pt x="16249" y="538486"/>
                  </a:lnTo>
                  <a:lnTo>
                    <a:pt x="33882" y="550375"/>
                  </a:lnTo>
                  <a:lnTo>
                    <a:pt x="55473" y="554735"/>
                  </a:lnTo>
                  <a:lnTo>
                    <a:pt x="1340510" y="554735"/>
                  </a:lnTo>
                  <a:lnTo>
                    <a:pt x="1362101" y="550375"/>
                  </a:lnTo>
                  <a:lnTo>
                    <a:pt x="1379734" y="538486"/>
                  </a:lnTo>
                  <a:lnTo>
                    <a:pt x="1391623" y="520853"/>
                  </a:lnTo>
                  <a:lnTo>
                    <a:pt x="1395984" y="499262"/>
                  </a:lnTo>
                  <a:lnTo>
                    <a:pt x="1395984" y="55473"/>
                  </a:lnTo>
                  <a:lnTo>
                    <a:pt x="1391623" y="33882"/>
                  </a:lnTo>
                  <a:lnTo>
                    <a:pt x="1379734" y="16249"/>
                  </a:lnTo>
                  <a:lnTo>
                    <a:pt x="1362101" y="4360"/>
                  </a:lnTo>
                  <a:lnTo>
                    <a:pt x="1340510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42916" y="5449822"/>
              <a:ext cx="1396365" cy="554990"/>
            </a:xfrm>
            <a:custGeom>
              <a:avLst/>
              <a:gdLst/>
              <a:ahLst/>
              <a:cxnLst/>
              <a:rect l="l" t="t" r="r" b="b"/>
              <a:pathLst>
                <a:path w="1396364" h="554989">
                  <a:moveTo>
                    <a:pt x="0" y="55473"/>
                  </a:moveTo>
                  <a:lnTo>
                    <a:pt x="4360" y="33882"/>
                  </a:lnTo>
                  <a:lnTo>
                    <a:pt x="16249" y="16249"/>
                  </a:lnTo>
                  <a:lnTo>
                    <a:pt x="33882" y="4360"/>
                  </a:lnTo>
                  <a:lnTo>
                    <a:pt x="55473" y="0"/>
                  </a:lnTo>
                  <a:lnTo>
                    <a:pt x="1340510" y="0"/>
                  </a:lnTo>
                  <a:lnTo>
                    <a:pt x="1362101" y="4360"/>
                  </a:lnTo>
                  <a:lnTo>
                    <a:pt x="1379734" y="16249"/>
                  </a:lnTo>
                  <a:lnTo>
                    <a:pt x="1391623" y="33882"/>
                  </a:lnTo>
                  <a:lnTo>
                    <a:pt x="1395984" y="55473"/>
                  </a:lnTo>
                  <a:lnTo>
                    <a:pt x="1395984" y="499262"/>
                  </a:lnTo>
                  <a:lnTo>
                    <a:pt x="1391623" y="520853"/>
                  </a:lnTo>
                  <a:lnTo>
                    <a:pt x="1379734" y="538486"/>
                  </a:lnTo>
                  <a:lnTo>
                    <a:pt x="1362101" y="550375"/>
                  </a:lnTo>
                  <a:lnTo>
                    <a:pt x="1340510" y="554735"/>
                  </a:lnTo>
                  <a:lnTo>
                    <a:pt x="55473" y="554735"/>
                  </a:lnTo>
                  <a:lnTo>
                    <a:pt x="33882" y="550375"/>
                  </a:lnTo>
                  <a:lnTo>
                    <a:pt x="16249" y="538486"/>
                  </a:lnTo>
                  <a:lnTo>
                    <a:pt x="4360" y="520853"/>
                  </a:lnTo>
                  <a:lnTo>
                    <a:pt x="0" y="499262"/>
                  </a:lnTo>
                  <a:lnTo>
                    <a:pt x="0" y="5547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29200" y="5366316"/>
            <a:ext cx="1388131" cy="910842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95"/>
              </a:spcBef>
            </a:pPr>
            <a:r>
              <a:rPr lang="ru" sz="2800" b="0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Силы обороны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85533" y="3890517"/>
            <a:ext cx="1584325" cy="1310005"/>
            <a:chOff x="6685533" y="3890517"/>
            <a:chExt cx="1584325" cy="1310005"/>
          </a:xfrm>
        </p:grpSpPr>
        <p:sp>
          <p:nvSpPr>
            <p:cNvPr id="17" name="object 17"/>
            <p:cNvSpPr/>
            <p:nvPr/>
          </p:nvSpPr>
          <p:spPr>
            <a:xfrm>
              <a:off x="6691883" y="3896867"/>
              <a:ext cx="1571625" cy="1297305"/>
            </a:xfrm>
            <a:custGeom>
              <a:avLst/>
              <a:gdLst/>
              <a:ahLst/>
              <a:cxnLst/>
              <a:rect l="l" t="t" r="r" b="b"/>
              <a:pathLst>
                <a:path w="1571625" h="1297304">
                  <a:moveTo>
                    <a:pt x="1441551" y="0"/>
                  </a:moveTo>
                  <a:lnTo>
                    <a:pt x="129692" y="0"/>
                  </a:lnTo>
                  <a:lnTo>
                    <a:pt x="79209" y="10191"/>
                  </a:lnTo>
                  <a:lnTo>
                    <a:pt x="37985" y="37985"/>
                  </a:lnTo>
                  <a:lnTo>
                    <a:pt x="10191" y="79209"/>
                  </a:lnTo>
                  <a:lnTo>
                    <a:pt x="0" y="129692"/>
                  </a:lnTo>
                  <a:lnTo>
                    <a:pt x="0" y="1167231"/>
                  </a:lnTo>
                  <a:lnTo>
                    <a:pt x="10191" y="1217714"/>
                  </a:lnTo>
                  <a:lnTo>
                    <a:pt x="37985" y="1258938"/>
                  </a:lnTo>
                  <a:lnTo>
                    <a:pt x="79209" y="1286732"/>
                  </a:lnTo>
                  <a:lnTo>
                    <a:pt x="129692" y="1296923"/>
                  </a:lnTo>
                  <a:lnTo>
                    <a:pt x="1441551" y="1296923"/>
                  </a:lnTo>
                  <a:lnTo>
                    <a:pt x="1492034" y="1286732"/>
                  </a:lnTo>
                  <a:lnTo>
                    <a:pt x="1533258" y="1258938"/>
                  </a:lnTo>
                  <a:lnTo>
                    <a:pt x="1561052" y="1217714"/>
                  </a:lnTo>
                  <a:lnTo>
                    <a:pt x="1571244" y="1167231"/>
                  </a:lnTo>
                  <a:lnTo>
                    <a:pt x="1571244" y="129692"/>
                  </a:lnTo>
                  <a:lnTo>
                    <a:pt x="1561052" y="79209"/>
                  </a:lnTo>
                  <a:lnTo>
                    <a:pt x="1533258" y="37985"/>
                  </a:lnTo>
                  <a:lnTo>
                    <a:pt x="1492034" y="10191"/>
                  </a:lnTo>
                  <a:lnTo>
                    <a:pt x="144155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1883" y="3896867"/>
              <a:ext cx="1571625" cy="1297305"/>
            </a:xfrm>
            <a:custGeom>
              <a:avLst/>
              <a:gdLst/>
              <a:ahLst/>
              <a:cxnLst/>
              <a:rect l="l" t="t" r="r" b="b"/>
              <a:pathLst>
                <a:path w="1571625" h="1297304">
                  <a:moveTo>
                    <a:pt x="0" y="129692"/>
                  </a:moveTo>
                  <a:lnTo>
                    <a:pt x="10191" y="79209"/>
                  </a:lnTo>
                  <a:lnTo>
                    <a:pt x="37985" y="37985"/>
                  </a:lnTo>
                  <a:lnTo>
                    <a:pt x="79209" y="10191"/>
                  </a:lnTo>
                  <a:lnTo>
                    <a:pt x="129692" y="0"/>
                  </a:lnTo>
                  <a:lnTo>
                    <a:pt x="1441551" y="0"/>
                  </a:lnTo>
                  <a:lnTo>
                    <a:pt x="1492034" y="10191"/>
                  </a:lnTo>
                  <a:lnTo>
                    <a:pt x="1533258" y="37985"/>
                  </a:lnTo>
                  <a:lnTo>
                    <a:pt x="1561052" y="79209"/>
                  </a:lnTo>
                  <a:lnTo>
                    <a:pt x="1571244" y="129692"/>
                  </a:lnTo>
                  <a:lnTo>
                    <a:pt x="1571244" y="1167231"/>
                  </a:lnTo>
                  <a:lnTo>
                    <a:pt x="1561052" y="1217714"/>
                  </a:lnTo>
                  <a:lnTo>
                    <a:pt x="1533258" y="1258938"/>
                  </a:lnTo>
                  <a:lnTo>
                    <a:pt x="1492034" y="1286732"/>
                  </a:lnTo>
                  <a:lnTo>
                    <a:pt x="1441551" y="1296923"/>
                  </a:lnTo>
                  <a:lnTo>
                    <a:pt x="129692" y="1296923"/>
                  </a:lnTo>
                  <a:lnTo>
                    <a:pt x="79209" y="1286732"/>
                  </a:lnTo>
                  <a:lnTo>
                    <a:pt x="37985" y="1258938"/>
                  </a:lnTo>
                  <a:lnTo>
                    <a:pt x="10191" y="1217714"/>
                  </a:lnTo>
                  <a:lnTo>
                    <a:pt x="0" y="1167231"/>
                  </a:lnTo>
                  <a:lnTo>
                    <a:pt x="0" y="129692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49637" y="3876578"/>
            <a:ext cx="1397634" cy="1345227"/>
          </a:xfrm>
          <a:prstGeom prst="rect">
            <a:avLst/>
          </a:prstGeom>
        </p:spPr>
        <p:txBody>
          <a:bodyPr vert="horz" wrap="square" lIns="0" tIns="24765" rIns="0" bIns="0" rtlCol="0">
            <a:noAutofit/>
          </a:bodyPr>
          <a:lstStyle/>
          <a:p>
            <a:pPr marL="127000" indent="-114300" rtl="0">
              <a:lnSpc>
                <a:spcPct val="100000"/>
              </a:lnSpc>
              <a:spcBef>
                <a:spcPts val="1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dirty="0">
                <a:latin typeface="Calibri"/>
                <a:cs typeface="Calibri"/>
              </a:rPr>
              <a:t>Портфолио ППО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dirty="0">
                <a:latin typeface="Calibri"/>
                <a:cs typeface="Calibri"/>
              </a:rPr>
              <a:t>Составление карты обучения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Предложение по тематике исследования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Диссертация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125608" y="2802508"/>
            <a:ext cx="2287905" cy="1045844"/>
            <a:chOff x="7034530" y="3136382"/>
            <a:chExt cx="2287905" cy="1045844"/>
          </a:xfrm>
        </p:grpSpPr>
        <p:sp>
          <p:nvSpPr>
            <p:cNvPr id="21" name="object 21"/>
            <p:cNvSpPr/>
            <p:nvPr/>
          </p:nvSpPr>
          <p:spPr>
            <a:xfrm>
              <a:off x="7719920" y="3136382"/>
              <a:ext cx="1602740" cy="499109"/>
            </a:xfrm>
            <a:custGeom>
              <a:avLst/>
              <a:gdLst/>
              <a:ahLst/>
              <a:cxnLst/>
              <a:rect l="l" t="t" r="r" b="b"/>
              <a:pathLst>
                <a:path w="1602740" h="499109">
                  <a:moveTo>
                    <a:pt x="827886" y="0"/>
                  </a:moveTo>
                  <a:lnTo>
                    <a:pt x="782906" y="260"/>
                  </a:lnTo>
                  <a:lnTo>
                    <a:pt x="738094" y="2684"/>
                  </a:lnTo>
                  <a:lnTo>
                    <a:pt x="693531" y="7250"/>
                  </a:lnTo>
                  <a:lnTo>
                    <a:pt x="649294" y="13936"/>
                  </a:lnTo>
                  <a:lnTo>
                    <a:pt x="605465" y="22720"/>
                  </a:lnTo>
                  <a:lnTo>
                    <a:pt x="562124" y="33580"/>
                  </a:lnTo>
                  <a:lnTo>
                    <a:pt x="519349" y="46494"/>
                  </a:lnTo>
                  <a:lnTo>
                    <a:pt x="477221" y="61439"/>
                  </a:lnTo>
                  <a:lnTo>
                    <a:pt x="435820" y="78395"/>
                  </a:lnTo>
                  <a:lnTo>
                    <a:pt x="395224" y="97338"/>
                  </a:lnTo>
                  <a:lnTo>
                    <a:pt x="355515" y="118247"/>
                  </a:lnTo>
                  <a:lnTo>
                    <a:pt x="316772" y="141100"/>
                  </a:lnTo>
                  <a:lnTo>
                    <a:pt x="279074" y="165874"/>
                  </a:lnTo>
                  <a:lnTo>
                    <a:pt x="242501" y="192549"/>
                  </a:lnTo>
                  <a:lnTo>
                    <a:pt x="207133" y="221100"/>
                  </a:lnTo>
                  <a:lnTo>
                    <a:pt x="173050" y="251508"/>
                  </a:lnTo>
                  <a:lnTo>
                    <a:pt x="140332" y="283749"/>
                  </a:lnTo>
                  <a:lnTo>
                    <a:pt x="109058" y="317802"/>
                  </a:lnTo>
                  <a:lnTo>
                    <a:pt x="79308" y="353645"/>
                  </a:lnTo>
                  <a:lnTo>
                    <a:pt x="51161" y="391255"/>
                  </a:lnTo>
                  <a:lnTo>
                    <a:pt x="24699" y="430611"/>
                  </a:lnTo>
                  <a:lnTo>
                    <a:pt x="0" y="471690"/>
                  </a:lnTo>
                  <a:lnTo>
                    <a:pt x="47726" y="498767"/>
                  </a:lnTo>
                  <a:lnTo>
                    <a:pt x="72356" y="457974"/>
                  </a:lnTo>
                  <a:lnTo>
                    <a:pt x="99105" y="418667"/>
                  </a:lnTo>
                  <a:lnTo>
                    <a:pt x="127905" y="380924"/>
                  </a:lnTo>
                  <a:lnTo>
                    <a:pt x="158684" y="344822"/>
                  </a:lnTo>
                  <a:lnTo>
                    <a:pt x="191373" y="310439"/>
                  </a:lnTo>
                  <a:lnTo>
                    <a:pt x="225900" y="277852"/>
                  </a:lnTo>
                  <a:lnTo>
                    <a:pt x="262196" y="247138"/>
                  </a:lnTo>
                  <a:lnTo>
                    <a:pt x="300189" y="218376"/>
                  </a:lnTo>
                  <a:lnTo>
                    <a:pt x="340052" y="191464"/>
                  </a:lnTo>
                  <a:lnTo>
                    <a:pt x="380847" y="167020"/>
                  </a:lnTo>
                  <a:lnTo>
                    <a:pt x="422479" y="145027"/>
                  </a:lnTo>
                  <a:lnTo>
                    <a:pt x="464856" y="125471"/>
                  </a:lnTo>
                  <a:lnTo>
                    <a:pt x="507885" y="108335"/>
                  </a:lnTo>
                  <a:lnTo>
                    <a:pt x="551472" y="93605"/>
                  </a:lnTo>
                  <a:lnTo>
                    <a:pt x="595525" y="81265"/>
                  </a:lnTo>
                  <a:lnTo>
                    <a:pt x="639949" y="71299"/>
                  </a:lnTo>
                  <a:lnTo>
                    <a:pt x="684652" y="63693"/>
                  </a:lnTo>
                  <a:lnTo>
                    <a:pt x="729541" y="58430"/>
                  </a:lnTo>
                  <a:lnTo>
                    <a:pt x="774522" y="55494"/>
                  </a:lnTo>
                  <a:lnTo>
                    <a:pt x="819502" y="54872"/>
                  </a:lnTo>
                  <a:lnTo>
                    <a:pt x="864388" y="56546"/>
                  </a:lnTo>
                  <a:lnTo>
                    <a:pt x="909087" y="60502"/>
                  </a:lnTo>
                  <a:lnTo>
                    <a:pt x="953504" y="66724"/>
                  </a:lnTo>
                  <a:lnTo>
                    <a:pt x="997548" y="75196"/>
                  </a:lnTo>
                  <a:lnTo>
                    <a:pt x="1041125" y="85904"/>
                  </a:lnTo>
                  <a:lnTo>
                    <a:pt x="1084142" y="98831"/>
                  </a:lnTo>
                  <a:lnTo>
                    <a:pt x="1126505" y="113962"/>
                  </a:lnTo>
                  <a:lnTo>
                    <a:pt x="1168122" y="131282"/>
                  </a:lnTo>
                  <a:lnTo>
                    <a:pt x="1208898" y="150775"/>
                  </a:lnTo>
                  <a:lnTo>
                    <a:pt x="1248741" y="172426"/>
                  </a:lnTo>
                  <a:lnTo>
                    <a:pt x="1287558" y="196219"/>
                  </a:lnTo>
                  <a:lnTo>
                    <a:pt x="1325255" y="222139"/>
                  </a:lnTo>
                  <a:lnTo>
                    <a:pt x="1361739" y="250169"/>
                  </a:lnTo>
                  <a:lnTo>
                    <a:pt x="1396917" y="280296"/>
                  </a:lnTo>
                  <a:lnTo>
                    <a:pt x="1430696" y="312503"/>
                  </a:lnTo>
                  <a:lnTo>
                    <a:pt x="1462982" y="346774"/>
                  </a:lnTo>
                  <a:lnTo>
                    <a:pt x="1493683" y="383095"/>
                  </a:lnTo>
                  <a:lnTo>
                    <a:pt x="1522704" y="421449"/>
                  </a:lnTo>
                  <a:lnTo>
                    <a:pt x="1491043" y="439458"/>
                  </a:lnTo>
                  <a:lnTo>
                    <a:pt x="1595577" y="484555"/>
                  </a:lnTo>
                  <a:lnTo>
                    <a:pt x="1602320" y="376186"/>
                  </a:lnTo>
                  <a:lnTo>
                    <a:pt x="1570647" y="394195"/>
                  </a:lnTo>
                  <a:lnTo>
                    <a:pt x="1539886" y="353072"/>
                  </a:lnTo>
                  <a:lnTo>
                    <a:pt x="1506982" y="313796"/>
                  </a:lnTo>
                  <a:lnTo>
                    <a:pt x="1472022" y="276443"/>
                  </a:lnTo>
                  <a:lnTo>
                    <a:pt x="1435092" y="241092"/>
                  </a:lnTo>
                  <a:lnTo>
                    <a:pt x="1396277" y="207820"/>
                  </a:lnTo>
                  <a:lnTo>
                    <a:pt x="1355664" y="176705"/>
                  </a:lnTo>
                  <a:lnTo>
                    <a:pt x="1313340" y="147826"/>
                  </a:lnTo>
                  <a:lnTo>
                    <a:pt x="1269390" y="121259"/>
                  </a:lnTo>
                  <a:lnTo>
                    <a:pt x="1227115" y="98669"/>
                  </a:lnTo>
                  <a:lnTo>
                    <a:pt x="1184210" y="78463"/>
                  </a:lnTo>
                  <a:lnTo>
                    <a:pt x="1140756" y="60618"/>
                  </a:lnTo>
                  <a:lnTo>
                    <a:pt x="1096832" y="45114"/>
                  </a:lnTo>
                  <a:lnTo>
                    <a:pt x="1052518" y="31928"/>
                  </a:lnTo>
                  <a:lnTo>
                    <a:pt x="1007893" y="21039"/>
                  </a:lnTo>
                  <a:lnTo>
                    <a:pt x="963038" y="12423"/>
                  </a:lnTo>
                  <a:lnTo>
                    <a:pt x="918032" y="6059"/>
                  </a:lnTo>
                  <a:lnTo>
                    <a:pt x="872955" y="1925"/>
                  </a:lnTo>
                  <a:lnTo>
                    <a:pt x="827886" y="0"/>
                  </a:lnTo>
                  <a:close/>
                </a:path>
              </a:pathLst>
            </a:custGeom>
            <a:solidFill>
              <a:srgbClr val="AFBBD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40880" y="3619501"/>
              <a:ext cx="1397635" cy="556260"/>
            </a:xfrm>
            <a:custGeom>
              <a:avLst/>
              <a:gdLst/>
              <a:ahLst/>
              <a:cxnLst/>
              <a:rect l="l" t="t" r="r" b="b"/>
              <a:pathLst>
                <a:path w="1397634" h="556260">
                  <a:moveTo>
                    <a:pt x="1341882" y="0"/>
                  </a:moveTo>
                  <a:lnTo>
                    <a:pt x="55626" y="0"/>
                  </a:lnTo>
                  <a:lnTo>
                    <a:pt x="33973" y="4371"/>
                  </a:lnTo>
                  <a:lnTo>
                    <a:pt x="16292" y="16292"/>
                  </a:lnTo>
                  <a:lnTo>
                    <a:pt x="4371" y="33973"/>
                  </a:lnTo>
                  <a:lnTo>
                    <a:pt x="0" y="55626"/>
                  </a:lnTo>
                  <a:lnTo>
                    <a:pt x="0" y="500634"/>
                  </a:lnTo>
                  <a:lnTo>
                    <a:pt x="4371" y="522286"/>
                  </a:lnTo>
                  <a:lnTo>
                    <a:pt x="16292" y="539967"/>
                  </a:lnTo>
                  <a:lnTo>
                    <a:pt x="33973" y="551888"/>
                  </a:lnTo>
                  <a:lnTo>
                    <a:pt x="55626" y="556260"/>
                  </a:lnTo>
                  <a:lnTo>
                    <a:pt x="1341882" y="556260"/>
                  </a:lnTo>
                  <a:lnTo>
                    <a:pt x="1363534" y="551888"/>
                  </a:lnTo>
                  <a:lnTo>
                    <a:pt x="1381215" y="539967"/>
                  </a:lnTo>
                  <a:lnTo>
                    <a:pt x="1393136" y="522286"/>
                  </a:lnTo>
                  <a:lnTo>
                    <a:pt x="1397508" y="500634"/>
                  </a:lnTo>
                  <a:lnTo>
                    <a:pt x="1397508" y="55626"/>
                  </a:lnTo>
                  <a:lnTo>
                    <a:pt x="1393136" y="33973"/>
                  </a:lnTo>
                  <a:lnTo>
                    <a:pt x="1381215" y="16292"/>
                  </a:lnTo>
                  <a:lnTo>
                    <a:pt x="1363534" y="4371"/>
                  </a:lnTo>
                  <a:lnTo>
                    <a:pt x="1341882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40880" y="3619501"/>
              <a:ext cx="1397635" cy="556260"/>
            </a:xfrm>
            <a:custGeom>
              <a:avLst/>
              <a:gdLst/>
              <a:ahLst/>
              <a:cxnLst/>
              <a:rect l="l" t="t" r="r" b="b"/>
              <a:pathLst>
                <a:path w="1397634" h="556260">
                  <a:moveTo>
                    <a:pt x="0" y="55626"/>
                  </a:moveTo>
                  <a:lnTo>
                    <a:pt x="4371" y="33973"/>
                  </a:lnTo>
                  <a:lnTo>
                    <a:pt x="16292" y="16292"/>
                  </a:lnTo>
                  <a:lnTo>
                    <a:pt x="33973" y="4371"/>
                  </a:lnTo>
                  <a:lnTo>
                    <a:pt x="55626" y="0"/>
                  </a:lnTo>
                  <a:lnTo>
                    <a:pt x="1341882" y="0"/>
                  </a:lnTo>
                  <a:lnTo>
                    <a:pt x="1363534" y="4371"/>
                  </a:lnTo>
                  <a:lnTo>
                    <a:pt x="1381215" y="16292"/>
                  </a:lnTo>
                  <a:lnTo>
                    <a:pt x="1393136" y="33973"/>
                  </a:lnTo>
                  <a:lnTo>
                    <a:pt x="1397508" y="55626"/>
                  </a:lnTo>
                  <a:lnTo>
                    <a:pt x="1397508" y="500634"/>
                  </a:lnTo>
                  <a:lnTo>
                    <a:pt x="1393136" y="522286"/>
                  </a:lnTo>
                  <a:lnTo>
                    <a:pt x="1381215" y="539967"/>
                  </a:lnTo>
                  <a:lnTo>
                    <a:pt x="1363534" y="551888"/>
                  </a:lnTo>
                  <a:lnTo>
                    <a:pt x="1341882" y="556260"/>
                  </a:lnTo>
                  <a:lnTo>
                    <a:pt x="55626" y="556260"/>
                  </a:lnTo>
                  <a:lnTo>
                    <a:pt x="33973" y="551888"/>
                  </a:lnTo>
                  <a:lnTo>
                    <a:pt x="16292" y="539967"/>
                  </a:lnTo>
                  <a:lnTo>
                    <a:pt x="4371" y="522286"/>
                  </a:lnTo>
                  <a:lnTo>
                    <a:pt x="0" y="500634"/>
                  </a:lnTo>
                  <a:lnTo>
                    <a:pt x="0" y="5562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120435" y="3311459"/>
            <a:ext cx="1381125" cy="4679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01600" rtl="0">
              <a:lnSpc>
                <a:spcPct val="100000"/>
              </a:lnSpc>
              <a:spcBef>
                <a:spcPts val="100"/>
              </a:spcBef>
            </a:pPr>
            <a:r>
              <a:rPr lang="ru" sz="29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Студент</a:t>
            </a:r>
            <a:endParaRPr sz="29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692642" y="3797553"/>
            <a:ext cx="1585595" cy="1497330"/>
            <a:chOff x="8692642" y="3797553"/>
            <a:chExt cx="1585595" cy="1497330"/>
          </a:xfrm>
        </p:grpSpPr>
        <p:sp>
          <p:nvSpPr>
            <p:cNvPr id="26" name="object 26"/>
            <p:cNvSpPr/>
            <p:nvPr/>
          </p:nvSpPr>
          <p:spPr>
            <a:xfrm>
              <a:off x="8698992" y="3803903"/>
              <a:ext cx="1572895" cy="1484630"/>
            </a:xfrm>
            <a:custGeom>
              <a:avLst/>
              <a:gdLst/>
              <a:ahLst/>
              <a:cxnLst/>
              <a:rect l="l" t="t" r="r" b="b"/>
              <a:pathLst>
                <a:path w="1572895" h="1484629">
                  <a:moveTo>
                    <a:pt x="1424330" y="0"/>
                  </a:moveTo>
                  <a:lnTo>
                    <a:pt x="148437" y="0"/>
                  </a:lnTo>
                  <a:lnTo>
                    <a:pt x="101520" y="7567"/>
                  </a:lnTo>
                  <a:lnTo>
                    <a:pt x="60772" y="28640"/>
                  </a:lnTo>
                  <a:lnTo>
                    <a:pt x="28640" y="60772"/>
                  </a:lnTo>
                  <a:lnTo>
                    <a:pt x="7567" y="101520"/>
                  </a:lnTo>
                  <a:lnTo>
                    <a:pt x="0" y="148437"/>
                  </a:lnTo>
                  <a:lnTo>
                    <a:pt x="0" y="1335938"/>
                  </a:lnTo>
                  <a:lnTo>
                    <a:pt x="7567" y="1382855"/>
                  </a:lnTo>
                  <a:lnTo>
                    <a:pt x="28640" y="1423603"/>
                  </a:lnTo>
                  <a:lnTo>
                    <a:pt x="60772" y="1455735"/>
                  </a:lnTo>
                  <a:lnTo>
                    <a:pt x="101520" y="1476808"/>
                  </a:lnTo>
                  <a:lnTo>
                    <a:pt x="148437" y="1484376"/>
                  </a:lnTo>
                  <a:lnTo>
                    <a:pt x="1424330" y="1484376"/>
                  </a:lnTo>
                  <a:lnTo>
                    <a:pt x="1471247" y="1476808"/>
                  </a:lnTo>
                  <a:lnTo>
                    <a:pt x="1511995" y="1455735"/>
                  </a:lnTo>
                  <a:lnTo>
                    <a:pt x="1544127" y="1423603"/>
                  </a:lnTo>
                  <a:lnTo>
                    <a:pt x="1565200" y="1382855"/>
                  </a:lnTo>
                  <a:lnTo>
                    <a:pt x="1572768" y="1335938"/>
                  </a:lnTo>
                  <a:lnTo>
                    <a:pt x="1572768" y="148437"/>
                  </a:lnTo>
                  <a:lnTo>
                    <a:pt x="1565200" y="101520"/>
                  </a:lnTo>
                  <a:lnTo>
                    <a:pt x="1544127" y="60772"/>
                  </a:lnTo>
                  <a:lnTo>
                    <a:pt x="1511995" y="28640"/>
                  </a:lnTo>
                  <a:lnTo>
                    <a:pt x="1471247" y="7567"/>
                  </a:lnTo>
                  <a:lnTo>
                    <a:pt x="142433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98992" y="3803903"/>
              <a:ext cx="1572895" cy="1484630"/>
            </a:xfrm>
            <a:custGeom>
              <a:avLst/>
              <a:gdLst/>
              <a:ahLst/>
              <a:cxnLst/>
              <a:rect l="l" t="t" r="r" b="b"/>
              <a:pathLst>
                <a:path w="1572895" h="1484629">
                  <a:moveTo>
                    <a:pt x="0" y="148437"/>
                  </a:moveTo>
                  <a:lnTo>
                    <a:pt x="7567" y="101520"/>
                  </a:lnTo>
                  <a:lnTo>
                    <a:pt x="28640" y="60772"/>
                  </a:lnTo>
                  <a:lnTo>
                    <a:pt x="60772" y="28640"/>
                  </a:lnTo>
                  <a:lnTo>
                    <a:pt x="101520" y="7567"/>
                  </a:lnTo>
                  <a:lnTo>
                    <a:pt x="148437" y="0"/>
                  </a:lnTo>
                  <a:lnTo>
                    <a:pt x="1424330" y="0"/>
                  </a:lnTo>
                  <a:lnTo>
                    <a:pt x="1471247" y="7567"/>
                  </a:lnTo>
                  <a:lnTo>
                    <a:pt x="1511995" y="28640"/>
                  </a:lnTo>
                  <a:lnTo>
                    <a:pt x="1544127" y="60772"/>
                  </a:lnTo>
                  <a:lnTo>
                    <a:pt x="1565200" y="101520"/>
                  </a:lnTo>
                  <a:lnTo>
                    <a:pt x="1572768" y="148437"/>
                  </a:lnTo>
                  <a:lnTo>
                    <a:pt x="1572768" y="1335938"/>
                  </a:lnTo>
                  <a:lnTo>
                    <a:pt x="1565200" y="1382855"/>
                  </a:lnTo>
                  <a:lnTo>
                    <a:pt x="1544127" y="1423603"/>
                  </a:lnTo>
                  <a:lnTo>
                    <a:pt x="1511995" y="1455735"/>
                  </a:lnTo>
                  <a:lnTo>
                    <a:pt x="1471247" y="1476808"/>
                  </a:lnTo>
                  <a:lnTo>
                    <a:pt x="1424330" y="1484376"/>
                  </a:lnTo>
                  <a:lnTo>
                    <a:pt x="148437" y="1484376"/>
                  </a:lnTo>
                  <a:lnTo>
                    <a:pt x="101520" y="1476808"/>
                  </a:lnTo>
                  <a:lnTo>
                    <a:pt x="60772" y="1455735"/>
                  </a:lnTo>
                  <a:lnTo>
                    <a:pt x="28640" y="1423603"/>
                  </a:lnTo>
                  <a:lnTo>
                    <a:pt x="7567" y="1382855"/>
                  </a:lnTo>
                  <a:lnTo>
                    <a:pt x="0" y="1335938"/>
                  </a:lnTo>
                  <a:lnTo>
                    <a:pt x="0" y="148437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758521" y="3787989"/>
            <a:ext cx="1602740" cy="1500544"/>
          </a:xfrm>
          <a:prstGeom prst="rect">
            <a:avLst/>
          </a:prstGeom>
        </p:spPr>
        <p:txBody>
          <a:bodyPr vert="horz" wrap="square" lIns="0" tIns="24765" rIns="0" bIns="0" rtlCol="0">
            <a:noAutofit/>
          </a:bodyPr>
          <a:lstStyle/>
          <a:p>
            <a:pPr marL="127000" indent="-114300" rtl="0">
              <a:lnSpc>
                <a:spcPct val="100000"/>
              </a:lnSpc>
              <a:spcBef>
                <a:spcPts val="1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Зачисление студента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Наставники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dirty="0">
                <a:latin typeface="Calibri"/>
                <a:cs typeface="Calibri"/>
              </a:rPr>
              <a:t>Практика написания научной работы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Правки</a:t>
            </a:r>
            <a:endParaRPr sz="1200" dirty="0">
              <a:latin typeface="Calibri"/>
              <a:cs typeface="Calibri"/>
            </a:endParaRPr>
          </a:p>
          <a:p>
            <a:pPr marL="127000" marR="309245" indent="-114300" rtl="0">
              <a:lnSpc>
                <a:spcPts val="1320"/>
              </a:lnSpc>
              <a:spcBef>
                <a:spcPts val="240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Экзаменационная комиссия</a:t>
            </a:r>
            <a:endParaRPr sz="1200" dirty="0">
              <a:latin typeface="Calibri"/>
              <a:cs typeface="Calibri"/>
            </a:endParaRPr>
          </a:p>
          <a:p>
            <a:pPr marL="127000" indent="-114300" rtl="0">
              <a:lnSpc>
                <a:spcPct val="100000"/>
              </a:lnSpc>
              <a:spcBef>
                <a:spcPts val="70"/>
              </a:spcBef>
              <a:buChar char="•"/>
              <a:tabLst>
                <a:tab pos="127000" algn="l"/>
              </a:tabLst>
            </a:pPr>
            <a:r>
              <a:rPr lang="ru" sz="1200" b="0" i="0" u="none" strike="noStrike" spc="-10" dirty="0">
                <a:latin typeface="Calibri"/>
                <a:cs typeface="Calibri"/>
              </a:rPr>
              <a:t>Выпуск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043416" y="5330952"/>
            <a:ext cx="1409700" cy="568960"/>
            <a:chOff x="9043416" y="5330952"/>
            <a:chExt cx="1409700" cy="568960"/>
          </a:xfrm>
        </p:grpSpPr>
        <p:sp>
          <p:nvSpPr>
            <p:cNvPr id="30" name="object 30"/>
            <p:cNvSpPr/>
            <p:nvPr/>
          </p:nvSpPr>
          <p:spPr>
            <a:xfrm>
              <a:off x="9049512" y="5337048"/>
              <a:ext cx="1397635" cy="556260"/>
            </a:xfrm>
            <a:custGeom>
              <a:avLst/>
              <a:gdLst/>
              <a:ahLst/>
              <a:cxnLst/>
              <a:rect l="l" t="t" r="r" b="b"/>
              <a:pathLst>
                <a:path w="1397634" h="556260">
                  <a:moveTo>
                    <a:pt x="1341882" y="0"/>
                  </a:moveTo>
                  <a:lnTo>
                    <a:pt x="55626" y="0"/>
                  </a:lnTo>
                  <a:lnTo>
                    <a:pt x="33973" y="4371"/>
                  </a:lnTo>
                  <a:lnTo>
                    <a:pt x="16292" y="16292"/>
                  </a:lnTo>
                  <a:lnTo>
                    <a:pt x="4371" y="33973"/>
                  </a:lnTo>
                  <a:lnTo>
                    <a:pt x="0" y="55625"/>
                  </a:lnTo>
                  <a:lnTo>
                    <a:pt x="0" y="500633"/>
                  </a:lnTo>
                  <a:lnTo>
                    <a:pt x="4371" y="522286"/>
                  </a:lnTo>
                  <a:lnTo>
                    <a:pt x="16292" y="539967"/>
                  </a:lnTo>
                  <a:lnTo>
                    <a:pt x="33973" y="551888"/>
                  </a:lnTo>
                  <a:lnTo>
                    <a:pt x="55626" y="556260"/>
                  </a:lnTo>
                  <a:lnTo>
                    <a:pt x="1341882" y="556260"/>
                  </a:lnTo>
                  <a:lnTo>
                    <a:pt x="1363534" y="551888"/>
                  </a:lnTo>
                  <a:lnTo>
                    <a:pt x="1381215" y="539967"/>
                  </a:lnTo>
                  <a:lnTo>
                    <a:pt x="1393136" y="522286"/>
                  </a:lnTo>
                  <a:lnTo>
                    <a:pt x="1397508" y="500633"/>
                  </a:lnTo>
                  <a:lnTo>
                    <a:pt x="1397508" y="55625"/>
                  </a:lnTo>
                  <a:lnTo>
                    <a:pt x="1393136" y="33973"/>
                  </a:lnTo>
                  <a:lnTo>
                    <a:pt x="1381215" y="16292"/>
                  </a:lnTo>
                  <a:lnTo>
                    <a:pt x="1363534" y="4371"/>
                  </a:lnTo>
                  <a:lnTo>
                    <a:pt x="1341882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49512" y="5337048"/>
              <a:ext cx="1397635" cy="556260"/>
            </a:xfrm>
            <a:custGeom>
              <a:avLst/>
              <a:gdLst/>
              <a:ahLst/>
              <a:cxnLst/>
              <a:rect l="l" t="t" r="r" b="b"/>
              <a:pathLst>
                <a:path w="1397634" h="556260">
                  <a:moveTo>
                    <a:pt x="0" y="55625"/>
                  </a:moveTo>
                  <a:lnTo>
                    <a:pt x="4371" y="33973"/>
                  </a:lnTo>
                  <a:lnTo>
                    <a:pt x="16292" y="16292"/>
                  </a:lnTo>
                  <a:lnTo>
                    <a:pt x="33973" y="4371"/>
                  </a:lnTo>
                  <a:lnTo>
                    <a:pt x="55626" y="0"/>
                  </a:lnTo>
                  <a:lnTo>
                    <a:pt x="1341882" y="0"/>
                  </a:lnTo>
                  <a:lnTo>
                    <a:pt x="1363534" y="4371"/>
                  </a:lnTo>
                  <a:lnTo>
                    <a:pt x="1381215" y="16292"/>
                  </a:lnTo>
                  <a:lnTo>
                    <a:pt x="1393136" y="33973"/>
                  </a:lnTo>
                  <a:lnTo>
                    <a:pt x="1397508" y="55625"/>
                  </a:lnTo>
                  <a:lnTo>
                    <a:pt x="1397508" y="500633"/>
                  </a:lnTo>
                  <a:lnTo>
                    <a:pt x="1393136" y="522286"/>
                  </a:lnTo>
                  <a:lnTo>
                    <a:pt x="1381215" y="539967"/>
                  </a:lnTo>
                  <a:lnTo>
                    <a:pt x="1363534" y="551888"/>
                  </a:lnTo>
                  <a:lnTo>
                    <a:pt x="1341882" y="556260"/>
                  </a:lnTo>
                  <a:lnTo>
                    <a:pt x="55626" y="556260"/>
                  </a:lnTo>
                  <a:lnTo>
                    <a:pt x="33973" y="551888"/>
                  </a:lnTo>
                  <a:lnTo>
                    <a:pt x="16292" y="539967"/>
                  </a:lnTo>
                  <a:lnTo>
                    <a:pt x="4371" y="522286"/>
                  </a:lnTo>
                  <a:lnTo>
                    <a:pt x="0" y="500633"/>
                  </a:lnTo>
                  <a:lnTo>
                    <a:pt x="0" y="5562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057793" y="5337297"/>
            <a:ext cx="1381125" cy="4679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07340" rtl="0">
              <a:lnSpc>
                <a:spcPct val="100000"/>
              </a:lnSpc>
              <a:spcBef>
                <a:spcPts val="100"/>
              </a:spcBef>
            </a:pPr>
            <a:r>
              <a:rPr lang="ru" sz="2900" b="0" i="0" u="none" strike="noStrike" spc="-20">
                <a:solidFill>
                  <a:srgbClr val="FFFFFF"/>
                </a:solidFill>
                <a:latin typeface="Calibri"/>
                <a:cs typeface="Calibri"/>
              </a:rPr>
              <a:t>SETU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22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5803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18740" y="660054"/>
            <a:ext cx="3191260" cy="635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dirty="0">
                <a:solidFill>
                  <a:srgbClr val="FFFFFF"/>
                </a:solidFill>
                <a:latin typeface="Calibri"/>
              </a:rPr>
              <a:t>Тематический пример: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740" y="2144204"/>
            <a:ext cx="2297430" cy="173164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ППО и силы обороны Ирландии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5189" y="2133600"/>
            <a:ext cx="1083945" cy="50390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algn="ctr" rtl="0">
              <a:lnSpc>
                <a:spcPct val="100000"/>
              </a:lnSpc>
              <a:spcBef>
                <a:spcPts val="95"/>
              </a:spcBef>
            </a:pPr>
            <a:r>
              <a:rPr lang="ru" sz="1600" b="0" i="0" u="none" strike="noStrike" dirty="0">
                <a:latin typeface="Calibri"/>
                <a:cs typeface="Calibri"/>
              </a:rPr>
              <a:t>Портфолио ППО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2017" y="3288336"/>
            <a:ext cx="1620158" cy="1759151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/>
          <a:p>
            <a:pPr marL="12700" marR="5080" algn="ctr" rtl="0">
              <a:lnSpc>
                <a:spcPts val="1320"/>
              </a:lnSpc>
              <a:spcBef>
                <a:spcPts val="240"/>
              </a:spcBef>
            </a:pPr>
            <a:r>
              <a:rPr lang="ru" sz="1200" b="0" i="0" u="none" strike="noStrike" spc="-10" dirty="0">
                <a:latin typeface="Calibri"/>
                <a:cs typeface="Calibri"/>
              </a:rPr>
              <a:t>Демонстрация опыта в сравнении с </a:t>
            </a:r>
            <a:r>
              <a:rPr lang="ru" sz="1200" b="1" i="0" u="none" strike="noStrike" spc="-10" dirty="0">
                <a:latin typeface="Calibri"/>
                <a:cs typeface="Calibri"/>
              </a:rPr>
              <a:t>результатами</a:t>
            </a:r>
            <a:r>
              <a:rPr lang="ru" sz="1200" b="0" i="0" u="none" strike="noStrike" spc="-10" dirty="0">
                <a:latin typeface="Calibri"/>
                <a:cs typeface="Calibri"/>
              </a:rPr>
              <a:t> </a:t>
            </a:r>
            <a:r>
              <a:rPr lang="ru" sz="1200" b="1" i="0" u="none" strike="noStrike" spc="-10" dirty="0">
                <a:latin typeface="Calibri"/>
                <a:cs typeface="Calibri"/>
              </a:rPr>
              <a:t>обучения</a:t>
            </a:r>
            <a:r>
              <a:rPr lang="ru" sz="1200" b="0" i="0" u="none" strike="noStrike" spc="-10" dirty="0">
                <a:latin typeface="Calibri"/>
                <a:cs typeface="Calibri"/>
              </a:rPr>
              <a:t> по трем программам; Формальное обучение; Спонтанное обучение; Наставник; Поддержка; Независимый экзаменатор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03876" y="1790700"/>
            <a:ext cx="224154" cy="312420"/>
            <a:chOff x="5103876" y="1790700"/>
            <a:chExt cx="224154" cy="312420"/>
          </a:xfrm>
        </p:grpSpPr>
        <p:pic>
          <p:nvPicPr>
            <p:cNvPr id="9" name="object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103876" y="1965960"/>
              <a:ext cx="137160" cy="137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90744" y="1790700"/>
              <a:ext cx="137160" cy="13716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401055" y="1825751"/>
            <a:ext cx="208788" cy="2087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803391" y="1562100"/>
            <a:ext cx="137160" cy="13716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083808" y="1685545"/>
            <a:ext cx="558165" cy="417830"/>
            <a:chOff x="6083808" y="1685545"/>
            <a:chExt cx="558165" cy="417830"/>
          </a:xfrm>
        </p:grpSpPr>
        <p:pic>
          <p:nvPicPr>
            <p:cNvPr id="14" name="object 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83808" y="1685545"/>
              <a:ext cx="137160" cy="137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59068" y="1772410"/>
              <a:ext cx="208788" cy="2087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504432" y="1965959"/>
              <a:ext cx="137160" cy="13716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576315" y="1632204"/>
            <a:ext cx="455930" cy="492759"/>
            <a:chOff x="5576315" y="1632204"/>
            <a:chExt cx="455930" cy="492759"/>
          </a:xfrm>
        </p:grpSpPr>
        <p:pic>
          <p:nvPicPr>
            <p:cNvPr id="18" name="object 1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576315" y="1632204"/>
              <a:ext cx="137160" cy="13716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704331" y="1796796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4">
                  <a:moveTo>
                    <a:pt x="160782" y="0"/>
                  </a:moveTo>
                  <a:lnTo>
                    <a:pt x="109962" y="8196"/>
                  </a:lnTo>
                  <a:lnTo>
                    <a:pt x="65825" y="31021"/>
                  </a:lnTo>
                  <a:lnTo>
                    <a:pt x="31021" y="65825"/>
                  </a:lnTo>
                  <a:lnTo>
                    <a:pt x="8196" y="109962"/>
                  </a:lnTo>
                  <a:lnTo>
                    <a:pt x="0" y="160782"/>
                  </a:lnTo>
                  <a:lnTo>
                    <a:pt x="8196" y="211601"/>
                  </a:lnTo>
                  <a:lnTo>
                    <a:pt x="31021" y="255738"/>
                  </a:lnTo>
                  <a:lnTo>
                    <a:pt x="65825" y="290542"/>
                  </a:lnTo>
                  <a:lnTo>
                    <a:pt x="109962" y="313367"/>
                  </a:lnTo>
                  <a:lnTo>
                    <a:pt x="160782" y="321564"/>
                  </a:lnTo>
                  <a:lnTo>
                    <a:pt x="211601" y="313367"/>
                  </a:lnTo>
                  <a:lnTo>
                    <a:pt x="255738" y="290542"/>
                  </a:lnTo>
                  <a:lnTo>
                    <a:pt x="290542" y="255738"/>
                  </a:lnTo>
                  <a:lnTo>
                    <a:pt x="313367" y="211601"/>
                  </a:lnTo>
                  <a:lnTo>
                    <a:pt x="321564" y="160782"/>
                  </a:lnTo>
                  <a:lnTo>
                    <a:pt x="313367" y="109962"/>
                  </a:lnTo>
                  <a:lnTo>
                    <a:pt x="290542" y="65825"/>
                  </a:lnTo>
                  <a:lnTo>
                    <a:pt x="255738" y="31021"/>
                  </a:lnTo>
                  <a:lnTo>
                    <a:pt x="211601" y="8196"/>
                  </a:lnTo>
                  <a:lnTo>
                    <a:pt x="160782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04331" y="1796796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4">
                  <a:moveTo>
                    <a:pt x="0" y="160782"/>
                  </a:moveTo>
                  <a:lnTo>
                    <a:pt x="8196" y="109962"/>
                  </a:lnTo>
                  <a:lnTo>
                    <a:pt x="31021" y="65825"/>
                  </a:lnTo>
                  <a:lnTo>
                    <a:pt x="65825" y="31021"/>
                  </a:lnTo>
                  <a:lnTo>
                    <a:pt x="109962" y="8196"/>
                  </a:lnTo>
                  <a:lnTo>
                    <a:pt x="160782" y="0"/>
                  </a:lnTo>
                  <a:lnTo>
                    <a:pt x="211601" y="8196"/>
                  </a:lnTo>
                  <a:lnTo>
                    <a:pt x="255738" y="31021"/>
                  </a:lnTo>
                  <a:lnTo>
                    <a:pt x="290542" y="65825"/>
                  </a:lnTo>
                  <a:lnTo>
                    <a:pt x="313367" y="109962"/>
                  </a:lnTo>
                  <a:lnTo>
                    <a:pt x="321564" y="160782"/>
                  </a:lnTo>
                  <a:lnTo>
                    <a:pt x="313367" y="211601"/>
                  </a:lnTo>
                  <a:lnTo>
                    <a:pt x="290542" y="255738"/>
                  </a:lnTo>
                  <a:lnTo>
                    <a:pt x="255738" y="290542"/>
                  </a:lnTo>
                  <a:lnTo>
                    <a:pt x="211601" y="313367"/>
                  </a:lnTo>
                  <a:lnTo>
                    <a:pt x="160782" y="321564"/>
                  </a:lnTo>
                  <a:lnTo>
                    <a:pt x="109962" y="313367"/>
                  </a:lnTo>
                  <a:lnTo>
                    <a:pt x="65825" y="290542"/>
                  </a:lnTo>
                  <a:lnTo>
                    <a:pt x="31021" y="255738"/>
                  </a:lnTo>
                  <a:lnTo>
                    <a:pt x="8196" y="211601"/>
                  </a:lnTo>
                  <a:lnTo>
                    <a:pt x="0" y="16078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015484" y="2455164"/>
            <a:ext cx="314325" cy="367665"/>
            <a:chOff x="5015484" y="2455164"/>
            <a:chExt cx="314325" cy="367665"/>
          </a:xfrm>
        </p:grpSpPr>
        <p:pic>
          <p:nvPicPr>
            <p:cNvPr id="22" name="object 2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15484" y="2455164"/>
              <a:ext cx="137160" cy="137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20640" y="2613660"/>
              <a:ext cx="208788" cy="208788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384291" y="2753867"/>
            <a:ext cx="297180" cy="297180"/>
            <a:chOff x="5384291" y="2753867"/>
            <a:chExt cx="297180" cy="297180"/>
          </a:xfrm>
        </p:grpSpPr>
        <p:sp>
          <p:nvSpPr>
            <p:cNvPr id="25" name="object 25"/>
            <p:cNvSpPr/>
            <p:nvPr/>
          </p:nvSpPr>
          <p:spPr>
            <a:xfrm>
              <a:off x="5390387" y="2759963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4">
                  <a:moveTo>
                    <a:pt x="142494" y="0"/>
                  </a:moveTo>
                  <a:lnTo>
                    <a:pt x="97453" y="7263"/>
                  </a:lnTo>
                  <a:lnTo>
                    <a:pt x="58336" y="27491"/>
                  </a:lnTo>
                  <a:lnTo>
                    <a:pt x="27491" y="58336"/>
                  </a:lnTo>
                  <a:lnTo>
                    <a:pt x="7263" y="97453"/>
                  </a:lnTo>
                  <a:lnTo>
                    <a:pt x="0" y="142494"/>
                  </a:lnTo>
                  <a:lnTo>
                    <a:pt x="7263" y="187534"/>
                  </a:lnTo>
                  <a:lnTo>
                    <a:pt x="27491" y="226651"/>
                  </a:lnTo>
                  <a:lnTo>
                    <a:pt x="58336" y="257496"/>
                  </a:lnTo>
                  <a:lnTo>
                    <a:pt x="97453" y="277724"/>
                  </a:lnTo>
                  <a:lnTo>
                    <a:pt x="142494" y="284988"/>
                  </a:lnTo>
                  <a:lnTo>
                    <a:pt x="187534" y="277724"/>
                  </a:lnTo>
                  <a:lnTo>
                    <a:pt x="226651" y="257496"/>
                  </a:lnTo>
                  <a:lnTo>
                    <a:pt x="257496" y="226651"/>
                  </a:lnTo>
                  <a:lnTo>
                    <a:pt x="277724" y="187534"/>
                  </a:lnTo>
                  <a:lnTo>
                    <a:pt x="284988" y="142494"/>
                  </a:lnTo>
                  <a:lnTo>
                    <a:pt x="277724" y="97453"/>
                  </a:lnTo>
                  <a:lnTo>
                    <a:pt x="257496" y="58336"/>
                  </a:lnTo>
                  <a:lnTo>
                    <a:pt x="226651" y="27491"/>
                  </a:lnTo>
                  <a:lnTo>
                    <a:pt x="187534" y="7263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90387" y="2759963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4">
                  <a:moveTo>
                    <a:pt x="0" y="142494"/>
                  </a:moveTo>
                  <a:lnTo>
                    <a:pt x="7263" y="97453"/>
                  </a:lnTo>
                  <a:lnTo>
                    <a:pt x="27491" y="58336"/>
                  </a:lnTo>
                  <a:lnTo>
                    <a:pt x="58336" y="27491"/>
                  </a:lnTo>
                  <a:lnTo>
                    <a:pt x="97453" y="7263"/>
                  </a:lnTo>
                  <a:lnTo>
                    <a:pt x="142494" y="0"/>
                  </a:lnTo>
                  <a:lnTo>
                    <a:pt x="187534" y="7263"/>
                  </a:lnTo>
                  <a:lnTo>
                    <a:pt x="226651" y="27491"/>
                  </a:lnTo>
                  <a:lnTo>
                    <a:pt x="257496" y="58336"/>
                  </a:lnTo>
                  <a:lnTo>
                    <a:pt x="277724" y="97453"/>
                  </a:lnTo>
                  <a:lnTo>
                    <a:pt x="284988" y="142494"/>
                  </a:lnTo>
                  <a:lnTo>
                    <a:pt x="277724" y="187534"/>
                  </a:lnTo>
                  <a:lnTo>
                    <a:pt x="257496" y="226651"/>
                  </a:lnTo>
                  <a:lnTo>
                    <a:pt x="226651" y="257496"/>
                  </a:lnTo>
                  <a:lnTo>
                    <a:pt x="187534" y="277724"/>
                  </a:lnTo>
                  <a:lnTo>
                    <a:pt x="142494" y="284988"/>
                  </a:lnTo>
                  <a:lnTo>
                    <a:pt x="97453" y="277724"/>
                  </a:lnTo>
                  <a:lnTo>
                    <a:pt x="58336" y="257496"/>
                  </a:lnTo>
                  <a:lnTo>
                    <a:pt x="27491" y="226651"/>
                  </a:lnTo>
                  <a:lnTo>
                    <a:pt x="7263" y="187534"/>
                  </a:lnTo>
                  <a:lnTo>
                    <a:pt x="0" y="14249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751576" y="2718816"/>
            <a:ext cx="701040" cy="416559"/>
            <a:chOff x="5751576" y="2718816"/>
            <a:chExt cx="701040" cy="416559"/>
          </a:xfrm>
        </p:grpSpPr>
        <p:pic>
          <p:nvPicPr>
            <p:cNvPr id="28" name="object 2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751576" y="2980944"/>
              <a:ext cx="137160" cy="137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821680" y="2753868"/>
              <a:ext cx="208788" cy="2072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96940" y="2997708"/>
              <a:ext cx="137160" cy="1371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160008" y="2724912"/>
              <a:ext cx="287020" cy="285115"/>
            </a:xfrm>
            <a:custGeom>
              <a:avLst/>
              <a:gdLst/>
              <a:ahLst/>
              <a:cxnLst/>
              <a:rect l="l" t="t" r="r" b="b"/>
              <a:pathLst>
                <a:path w="287020" h="285114">
                  <a:moveTo>
                    <a:pt x="143256" y="0"/>
                  </a:moveTo>
                  <a:lnTo>
                    <a:pt x="97974" y="7263"/>
                  </a:lnTo>
                  <a:lnTo>
                    <a:pt x="58649" y="27491"/>
                  </a:lnTo>
                  <a:lnTo>
                    <a:pt x="27639" y="58336"/>
                  </a:lnTo>
                  <a:lnTo>
                    <a:pt x="7303" y="97453"/>
                  </a:lnTo>
                  <a:lnTo>
                    <a:pt x="0" y="142494"/>
                  </a:lnTo>
                  <a:lnTo>
                    <a:pt x="7303" y="187534"/>
                  </a:lnTo>
                  <a:lnTo>
                    <a:pt x="27639" y="226651"/>
                  </a:lnTo>
                  <a:lnTo>
                    <a:pt x="58649" y="257496"/>
                  </a:lnTo>
                  <a:lnTo>
                    <a:pt x="97974" y="277724"/>
                  </a:lnTo>
                  <a:lnTo>
                    <a:pt x="143256" y="284988"/>
                  </a:lnTo>
                  <a:lnTo>
                    <a:pt x="188537" y="277724"/>
                  </a:lnTo>
                  <a:lnTo>
                    <a:pt x="227862" y="257496"/>
                  </a:lnTo>
                  <a:lnTo>
                    <a:pt x="258872" y="226651"/>
                  </a:lnTo>
                  <a:lnTo>
                    <a:pt x="279208" y="187534"/>
                  </a:lnTo>
                  <a:lnTo>
                    <a:pt x="286512" y="142494"/>
                  </a:lnTo>
                  <a:lnTo>
                    <a:pt x="279208" y="97453"/>
                  </a:lnTo>
                  <a:lnTo>
                    <a:pt x="258872" y="58336"/>
                  </a:lnTo>
                  <a:lnTo>
                    <a:pt x="227862" y="27491"/>
                  </a:lnTo>
                  <a:lnTo>
                    <a:pt x="188537" y="7263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60008" y="2724912"/>
              <a:ext cx="287020" cy="285115"/>
            </a:xfrm>
            <a:custGeom>
              <a:avLst/>
              <a:gdLst/>
              <a:ahLst/>
              <a:cxnLst/>
              <a:rect l="l" t="t" r="r" b="b"/>
              <a:pathLst>
                <a:path w="287020" h="285114">
                  <a:moveTo>
                    <a:pt x="0" y="142494"/>
                  </a:moveTo>
                  <a:lnTo>
                    <a:pt x="7303" y="97453"/>
                  </a:lnTo>
                  <a:lnTo>
                    <a:pt x="27639" y="58336"/>
                  </a:lnTo>
                  <a:lnTo>
                    <a:pt x="58649" y="27491"/>
                  </a:lnTo>
                  <a:lnTo>
                    <a:pt x="97974" y="7263"/>
                  </a:lnTo>
                  <a:lnTo>
                    <a:pt x="143256" y="0"/>
                  </a:lnTo>
                  <a:lnTo>
                    <a:pt x="188537" y="7263"/>
                  </a:lnTo>
                  <a:lnTo>
                    <a:pt x="227862" y="27491"/>
                  </a:lnTo>
                  <a:lnTo>
                    <a:pt x="258872" y="58336"/>
                  </a:lnTo>
                  <a:lnTo>
                    <a:pt x="279208" y="97453"/>
                  </a:lnTo>
                  <a:lnTo>
                    <a:pt x="286512" y="142494"/>
                  </a:lnTo>
                  <a:lnTo>
                    <a:pt x="279208" y="187534"/>
                  </a:lnTo>
                  <a:lnTo>
                    <a:pt x="258872" y="226651"/>
                  </a:lnTo>
                  <a:lnTo>
                    <a:pt x="227862" y="257496"/>
                  </a:lnTo>
                  <a:lnTo>
                    <a:pt x="188537" y="277724"/>
                  </a:lnTo>
                  <a:lnTo>
                    <a:pt x="143256" y="284988"/>
                  </a:lnTo>
                  <a:lnTo>
                    <a:pt x="97974" y="277724"/>
                  </a:lnTo>
                  <a:lnTo>
                    <a:pt x="58649" y="257496"/>
                  </a:lnTo>
                  <a:lnTo>
                    <a:pt x="27639" y="226651"/>
                  </a:lnTo>
                  <a:lnTo>
                    <a:pt x="7303" y="187534"/>
                  </a:lnTo>
                  <a:lnTo>
                    <a:pt x="0" y="14249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6539483" y="1830323"/>
            <a:ext cx="779145" cy="1102360"/>
            <a:chOff x="6539483" y="1830323"/>
            <a:chExt cx="779145" cy="1102360"/>
          </a:xfrm>
        </p:grpSpPr>
        <p:pic>
          <p:nvPicPr>
            <p:cNvPr id="34" name="object 3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09587" y="2157983"/>
              <a:ext cx="137160" cy="137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39483" y="2648710"/>
              <a:ext cx="208788" cy="20878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742175" y="1830323"/>
              <a:ext cx="576580" cy="1102360"/>
            </a:xfrm>
            <a:custGeom>
              <a:avLst/>
              <a:gdLst/>
              <a:ahLst/>
              <a:cxnLst/>
              <a:rect l="l" t="t" r="r" b="b"/>
              <a:pathLst>
                <a:path w="576579" h="1102360">
                  <a:moveTo>
                    <a:pt x="217119" y="0"/>
                  </a:moveTo>
                  <a:lnTo>
                    <a:pt x="0" y="0"/>
                  </a:lnTo>
                  <a:lnTo>
                    <a:pt x="358952" y="550926"/>
                  </a:lnTo>
                  <a:lnTo>
                    <a:pt x="0" y="1101852"/>
                  </a:lnTo>
                  <a:lnTo>
                    <a:pt x="217119" y="1101852"/>
                  </a:lnTo>
                  <a:lnTo>
                    <a:pt x="576072" y="550926"/>
                  </a:lnTo>
                  <a:lnTo>
                    <a:pt x="217119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596253" y="2224622"/>
            <a:ext cx="1249808" cy="26924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1600" b="0" i="0" u="none" strike="noStrike" spc="-10" dirty="0">
                <a:latin typeface="Calibri"/>
                <a:cs typeface="Calibri"/>
              </a:rPr>
              <a:t>Диссертация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52412" y="3262429"/>
            <a:ext cx="1620157" cy="1995372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/>
          <a:p>
            <a:pPr marL="12700" marR="5080" algn="ctr" rtl="0">
              <a:lnSpc>
                <a:spcPts val="1320"/>
              </a:lnSpc>
              <a:spcBef>
                <a:spcPts val="240"/>
              </a:spcBef>
            </a:pPr>
            <a:r>
              <a:rPr lang="ru" sz="1200" b="0" i="0" u="none" strike="noStrike" spc="-10" dirty="0">
                <a:latin typeface="Calibri"/>
                <a:cs typeface="Calibri"/>
              </a:rPr>
              <a:t>Методы исследования; Отражение роли в лидерстве; Одобрение; Научный руководитель; Руководство по написанию диссертации; Поддержка; Практика написания научной работы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892540" y="1830323"/>
            <a:ext cx="577850" cy="1102360"/>
          </a:xfrm>
          <a:custGeom>
            <a:avLst/>
            <a:gdLst/>
            <a:ahLst/>
            <a:cxnLst/>
            <a:rect l="l" t="t" r="r" b="b"/>
            <a:pathLst>
              <a:path w="577850" h="1102360">
                <a:moveTo>
                  <a:pt x="217690" y="0"/>
                </a:moveTo>
                <a:lnTo>
                  <a:pt x="0" y="0"/>
                </a:lnTo>
                <a:lnTo>
                  <a:pt x="359905" y="550926"/>
                </a:lnTo>
                <a:lnTo>
                  <a:pt x="0" y="1101852"/>
                </a:lnTo>
                <a:lnTo>
                  <a:pt x="217690" y="1101852"/>
                </a:lnTo>
                <a:lnTo>
                  <a:pt x="577596" y="550926"/>
                </a:lnTo>
                <a:lnTo>
                  <a:pt x="217690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9581388" y="1746504"/>
            <a:ext cx="1350645" cy="1350645"/>
            <a:chOff x="9581388" y="1746504"/>
            <a:chExt cx="1350645" cy="1350645"/>
          </a:xfrm>
        </p:grpSpPr>
        <p:sp>
          <p:nvSpPr>
            <p:cNvPr id="41" name="object 41"/>
            <p:cNvSpPr/>
            <p:nvPr/>
          </p:nvSpPr>
          <p:spPr>
            <a:xfrm>
              <a:off x="9587484" y="1752600"/>
              <a:ext cx="1338580" cy="1338580"/>
            </a:xfrm>
            <a:custGeom>
              <a:avLst/>
              <a:gdLst/>
              <a:ahLst/>
              <a:cxnLst/>
              <a:rect l="l" t="t" r="r" b="b"/>
              <a:pathLst>
                <a:path w="1338579" h="1338580">
                  <a:moveTo>
                    <a:pt x="669036" y="0"/>
                  </a:moveTo>
                  <a:lnTo>
                    <a:pt x="621256" y="1679"/>
                  </a:lnTo>
                  <a:lnTo>
                    <a:pt x="574384" y="6643"/>
                  </a:lnTo>
                  <a:lnTo>
                    <a:pt x="528531" y="14779"/>
                  </a:lnTo>
                  <a:lnTo>
                    <a:pt x="483811" y="25971"/>
                  </a:lnTo>
                  <a:lnTo>
                    <a:pt x="440338" y="40109"/>
                  </a:lnTo>
                  <a:lnTo>
                    <a:pt x="398224" y="57078"/>
                  </a:lnTo>
                  <a:lnTo>
                    <a:pt x="357582" y="76765"/>
                  </a:lnTo>
                  <a:lnTo>
                    <a:pt x="318527" y="99057"/>
                  </a:lnTo>
                  <a:lnTo>
                    <a:pt x="281171" y="123840"/>
                  </a:lnTo>
                  <a:lnTo>
                    <a:pt x="245627" y="151002"/>
                  </a:lnTo>
                  <a:lnTo>
                    <a:pt x="212009" y="180430"/>
                  </a:lnTo>
                  <a:lnTo>
                    <a:pt x="180430" y="212009"/>
                  </a:lnTo>
                  <a:lnTo>
                    <a:pt x="151002" y="245627"/>
                  </a:lnTo>
                  <a:lnTo>
                    <a:pt x="123840" y="281171"/>
                  </a:lnTo>
                  <a:lnTo>
                    <a:pt x="99057" y="318527"/>
                  </a:lnTo>
                  <a:lnTo>
                    <a:pt x="76765" y="357582"/>
                  </a:lnTo>
                  <a:lnTo>
                    <a:pt x="57078" y="398224"/>
                  </a:lnTo>
                  <a:lnTo>
                    <a:pt x="40109" y="440338"/>
                  </a:lnTo>
                  <a:lnTo>
                    <a:pt x="25971" y="483811"/>
                  </a:lnTo>
                  <a:lnTo>
                    <a:pt x="14779" y="528531"/>
                  </a:lnTo>
                  <a:lnTo>
                    <a:pt x="6643" y="574384"/>
                  </a:lnTo>
                  <a:lnTo>
                    <a:pt x="1679" y="621256"/>
                  </a:lnTo>
                  <a:lnTo>
                    <a:pt x="0" y="669036"/>
                  </a:lnTo>
                  <a:lnTo>
                    <a:pt x="1679" y="716815"/>
                  </a:lnTo>
                  <a:lnTo>
                    <a:pt x="6643" y="763687"/>
                  </a:lnTo>
                  <a:lnTo>
                    <a:pt x="14779" y="809540"/>
                  </a:lnTo>
                  <a:lnTo>
                    <a:pt x="25971" y="854260"/>
                  </a:lnTo>
                  <a:lnTo>
                    <a:pt x="40109" y="897733"/>
                  </a:lnTo>
                  <a:lnTo>
                    <a:pt x="57078" y="939847"/>
                  </a:lnTo>
                  <a:lnTo>
                    <a:pt x="76765" y="980489"/>
                  </a:lnTo>
                  <a:lnTo>
                    <a:pt x="99057" y="1019544"/>
                  </a:lnTo>
                  <a:lnTo>
                    <a:pt x="123840" y="1056900"/>
                  </a:lnTo>
                  <a:lnTo>
                    <a:pt x="151002" y="1092444"/>
                  </a:lnTo>
                  <a:lnTo>
                    <a:pt x="180430" y="1126062"/>
                  </a:lnTo>
                  <a:lnTo>
                    <a:pt x="212009" y="1157641"/>
                  </a:lnTo>
                  <a:lnTo>
                    <a:pt x="245627" y="1187069"/>
                  </a:lnTo>
                  <a:lnTo>
                    <a:pt x="281171" y="1214231"/>
                  </a:lnTo>
                  <a:lnTo>
                    <a:pt x="318527" y="1239014"/>
                  </a:lnTo>
                  <a:lnTo>
                    <a:pt x="357582" y="1261306"/>
                  </a:lnTo>
                  <a:lnTo>
                    <a:pt x="398224" y="1280993"/>
                  </a:lnTo>
                  <a:lnTo>
                    <a:pt x="440338" y="1297962"/>
                  </a:lnTo>
                  <a:lnTo>
                    <a:pt x="483811" y="1312100"/>
                  </a:lnTo>
                  <a:lnTo>
                    <a:pt x="528531" y="1323292"/>
                  </a:lnTo>
                  <a:lnTo>
                    <a:pt x="574384" y="1331428"/>
                  </a:lnTo>
                  <a:lnTo>
                    <a:pt x="621256" y="1336392"/>
                  </a:lnTo>
                  <a:lnTo>
                    <a:pt x="669036" y="1338072"/>
                  </a:lnTo>
                  <a:lnTo>
                    <a:pt x="716815" y="1336392"/>
                  </a:lnTo>
                  <a:lnTo>
                    <a:pt x="763687" y="1331428"/>
                  </a:lnTo>
                  <a:lnTo>
                    <a:pt x="809540" y="1323292"/>
                  </a:lnTo>
                  <a:lnTo>
                    <a:pt x="854260" y="1312100"/>
                  </a:lnTo>
                  <a:lnTo>
                    <a:pt x="897733" y="1297962"/>
                  </a:lnTo>
                  <a:lnTo>
                    <a:pt x="939847" y="1280993"/>
                  </a:lnTo>
                  <a:lnTo>
                    <a:pt x="980489" y="1261306"/>
                  </a:lnTo>
                  <a:lnTo>
                    <a:pt x="1019544" y="1239014"/>
                  </a:lnTo>
                  <a:lnTo>
                    <a:pt x="1056900" y="1214231"/>
                  </a:lnTo>
                  <a:lnTo>
                    <a:pt x="1092444" y="1187069"/>
                  </a:lnTo>
                  <a:lnTo>
                    <a:pt x="1126062" y="1157641"/>
                  </a:lnTo>
                  <a:lnTo>
                    <a:pt x="1157641" y="1126062"/>
                  </a:lnTo>
                  <a:lnTo>
                    <a:pt x="1187069" y="1092444"/>
                  </a:lnTo>
                  <a:lnTo>
                    <a:pt x="1214231" y="1056900"/>
                  </a:lnTo>
                  <a:lnTo>
                    <a:pt x="1239014" y="1019544"/>
                  </a:lnTo>
                  <a:lnTo>
                    <a:pt x="1261306" y="980489"/>
                  </a:lnTo>
                  <a:lnTo>
                    <a:pt x="1280993" y="939847"/>
                  </a:lnTo>
                  <a:lnTo>
                    <a:pt x="1297962" y="897733"/>
                  </a:lnTo>
                  <a:lnTo>
                    <a:pt x="1312100" y="854260"/>
                  </a:lnTo>
                  <a:lnTo>
                    <a:pt x="1323292" y="809540"/>
                  </a:lnTo>
                  <a:lnTo>
                    <a:pt x="1331428" y="763687"/>
                  </a:lnTo>
                  <a:lnTo>
                    <a:pt x="1336392" y="716815"/>
                  </a:lnTo>
                  <a:lnTo>
                    <a:pt x="1338072" y="669036"/>
                  </a:lnTo>
                  <a:lnTo>
                    <a:pt x="1336392" y="621256"/>
                  </a:lnTo>
                  <a:lnTo>
                    <a:pt x="1331428" y="574384"/>
                  </a:lnTo>
                  <a:lnTo>
                    <a:pt x="1323292" y="528531"/>
                  </a:lnTo>
                  <a:lnTo>
                    <a:pt x="1312100" y="483811"/>
                  </a:lnTo>
                  <a:lnTo>
                    <a:pt x="1297962" y="440338"/>
                  </a:lnTo>
                  <a:lnTo>
                    <a:pt x="1280993" y="398224"/>
                  </a:lnTo>
                  <a:lnTo>
                    <a:pt x="1261306" y="357582"/>
                  </a:lnTo>
                  <a:lnTo>
                    <a:pt x="1239014" y="318527"/>
                  </a:lnTo>
                  <a:lnTo>
                    <a:pt x="1214231" y="281171"/>
                  </a:lnTo>
                  <a:lnTo>
                    <a:pt x="1187069" y="245627"/>
                  </a:lnTo>
                  <a:lnTo>
                    <a:pt x="1157641" y="212009"/>
                  </a:lnTo>
                  <a:lnTo>
                    <a:pt x="1126062" y="180430"/>
                  </a:lnTo>
                  <a:lnTo>
                    <a:pt x="1092444" y="151002"/>
                  </a:lnTo>
                  <a:lnTo>
                    <a:pt x="1056900" y="123840"/>
                  </a:lnTo>
                  <a:lnTo>
                    <a:pt x="1019544" y="99057"/>
                  </a:lnTo>
                  <a:lnTo>
                    <a:pt x="980489" y="76765"/>
                  </a:lnTo>
                  <a:lnTo>
                    <a:pt x="939847" y="57078"/>
                  </a:lnTo>
                  <a:lnTo>
                    <a:pt x="897733" y="40109"/>
                  </a:lnTo>
                  <a:lnTo>
                    <a:pt x="854260" y="25971"/>
                  </a:lnTo>
                  <a:lnTo>
                    <a:pt x="809540" y="14779"/>
                  </a:lnTo>
                  <a:lnTo>
                    <a:pt x="763687" y="6643"/>
                  </a:lnTo>
                  <a:lnTo>
                    <a:pt x="716815" y="1679"/>
                  </a:lnTo>
                  <a:lnTo>
                    <a:pt x="669036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587484" y="1752600"/>
              <a:ext cx="1338580" cy="1338580"/>
            </a:xfrm>
            <a:custGeom>
              <a:avLst/>
              <a:gdLst/>
              <a:ahLst/>
              <a:cxnLst/>
              <a:rect l="l" t="t" r="r" b="b"/>
              <a:pathLst>
                <a:path w="1338579" h="1338580">
                  <a:moveTo>
                    <a:pt x="0" y="669036"/>
                  </a:moveTo>
                  <a:lnTo>
                    <a:pt x="1679" y="621256"/>
                  </a:lnTo>
                  <a:lnTo>
                    <a:pt x="6643" y="574384"/>
                  </a:lnTo>
                  <a:lnTo>
                    <a:pt x="14779" y="528531"/>
                  </a:lnTo>
                  <a:lnTo>
                    <a:pt x="25971" y="483811"/>
                  </a:lnTo>
                  <a:lnTo>
                    <a:pt x="40109" y="440338"/>
                  </a:lnTo>
                  <a:lnTo>
                    <a:pt x="57078" y="398224"/>
                  </a:lnTo>
                  <a:lnTo>
                    <a:pt x="76765" y="357582"/>
                  </a:lnTo>
                  <a:lnTo>
                    <a:pt x="99057" y="318527"/>
                  </a:lnTo>
                  <a:lnTo>
                    <a:pt x="123840" y="281171"/>
                  </a:lnTo>
                  <a:lnTo>
                    <a:pt x="151002" y="245627"/>
                  </a:lnTo>
                  <a:lnTo>
                    <a:pt x="180430" y="212009"/>
                  </a:lnTo>
                  <a:lnTo>
                    <a:pt x="212009" y="180430"/>
                  </a:lnTo>
                  <a:lnTo>
                    <a:pt x="245627" y="151002"/>
                  </a:lnTo>
                  <a:lnTo>
                    <a:pt x="281171" y="123840"/>
                  </a:lnTo>
                  <a:lnTo>
                    <a:pt x="318527" y="99057"/>
                  </a:lnTo>
                  <a:lnTo>
                    <a:pt x="357582" y="76765"/>
                  </a:lnTo>
                  <a:lnTo>
                    <a:pt x="398224" y="57078"/>
                  </a:lnTo>
                  <a:lnTo>
                    <a:pt x="440338" y="40109"/>
                  </a:lnTo>
                  <a:lnTo>
                    <a:pt x="483811" y="25971"/>
                  </a:lnTo>
                  <a:lnTo>
                    <a:pt x="528531" y="14779"/>
                  </a:lnTo>
                  <a:lnTo>
                    <a:pt x="574384" y="6643"/>
                  </a:lnTo>
                  <a:lnTo>
                    <a:pt x="621256" y="1679"/>
                  </a:lnTo>
                  <a:lnTo>
                    <a:pt x="669036" y="0"/>
                  </a:lnTo>
                  <a:lnTo>
                    <a:pt x="716815" y="1679"/>
                  </a:lnTo>
                  <a:lnTo>
                    <a:pt x="763687" y="6643"/>
                  </a:lnTo>
                  <a:lnTo>
                    <a:pt x="809540" y="14779"/>
                  </a:lnTo>
                  <a:lnTo>
                    <a:pt x="854260" y="25971"/>
                  </a:lnTo>
                  <a:lnTo>
                    <a:pt x="897733" y="40109"/>
                  </a:lnTo>
                  <a:lnTo>
                    <a:pt x="939847" y="57078"/>
                  </a:lnTo>
                  <a:lnTo>
                    <a:pt x="980489" y="76765"/>
                  </a:lnTo>
                  <a:lnTo>
                    <a:pt x="1019544" y="99057"/>
                  </a:lnTo>
                  <a:lnTo>
                    <a:pt x="1056900" y="123840"/>
                  </a:lnTo>
                  <a:lnTo>
                    <a:pt x="1092444" y="151002"/>
                  </a:lnTo>
                  <a:lnTo>
                    <a:pt x="1126062" y="180430"/>
                  </a:lnTo>
                  <a:lnTo>
                    <a:pt x="1157641" y="212009"/>
                  </a:lnTo>
                  <a:lnTo>
                    <a:pt x="1187069" y="245627"/>
                  </a:lnTo>
                  <a:lnTo>
                    <a:pt x="1214231" y="281171"/>
                  </a:lnTo>
                  <a:lnTo>
                    <a:pt x="1239014" y="318527"/>
                  </a:lnTo>
                  <a:lnTo>
                    <a:pt x="1261306" y="357582"/>
                  </a:lnTo>
                  <a:lnTo>
                    <a:pt x="1280993" y="398224"/>
                  </a:lnTo>
                  <a:lnTo>
                    <a:pt x="1297962" y="440338"/>
                  </a:lnTo>
                  <a:lnTo>
                    <a:pt x="1312100" y="483811"/>
                  </a:lnTo>
                  <a:lnTo>
                    <a:pt x="1323292" y="528531"/>
                  </a:lnTo>
                  <a:lnTo>
                    <a:pt x="1331428" y="574384"/>
                  </a:lnTo>
                  <a:lnTo>
                    <a:pt x="1336392" y="621256"/>
                  </a:lnTo>
                  <a:lnTo>
                    <a:pt x="1338072" y="669036"/>
                  </a:lnTo>
                  <a:lnTo>
                    <a:pt x="1336392" y="716815"/>
                  </a:lnTo>
                  <a:lnTo>
                    <a:pt x="1331428" y="763687"/>
                  </a:lnTo>
                  <a:lnTo>
                    <a:pt x="1323292" y="809540"/>
                  </a:lnTo>
                  <a:lnTo>
                    <a:pt x="1312100" y="854260"/>
                  </a:lnTo>
                  <a:lnTo>
                    <a:pt x="1297962" y="897733"/>
                  </a:lnTo>
                  <a:lnTo>
                    <a:pt x="1280993" y="939847"/>
                  </a:lnTo>
                  <a:lnTo>
                    <a:pt x="1261306" y="980489"/>
                  </a:lnTo>
                  <a:lnTo>
                    <a:pt x="1239014" y="1019544"/>
                  </a:lnTo>
                  <a:lnTo>
                    <a:pt x="1214231" y="1056900"/>
                  </a:lnTo>
                  <a:lnTo>
                    <a:pt x="1187069" y="1092444"/>
                  </a:lnTo>
                  <a:lnTo>
                    <a:pt x="1157641" y="1126062"/>
                  </a:lnTo>
                  <a:lnTo>
                    <a:pt x="1126062" y="1157641"/>
                  </a:lnTo>
                  <a:lnTo>
                    <a:pt x="1092444" y="1187069"/>
                  </a:lnTo>
                  <a:lnTo>
                    <a:pt x="1056900" y="1214231"/>
                  </a:lnTo>
                  <a:lnTo>
                    <a:pt x="1019544" y="1239014"/>
                  </a:lnTo>
                  <a:lnTo>
                    <a:pt x="980489" y="1261306"/>
                  </a:lnTo>
                  <a:lnTo>
                    <a:pt x="939847" y="1280993"/>
                  </a:lnTo>
                  <a:lnTo>
                    <a:pt x="897733" y="1297962"/>
                  </a:lnTo>
                  <a:lnTo>
                    <a:pt x="854260" y="1312100"/>
                  </a:lnTo>
                  <a:lnTo>
                    <a:pt x="809540" y="1323292"/>
                  </a:lnTo>
                  <a:lnTo>
                    <a:pt x="763687" y="1331428"/>
                  </a:lnTo>
                  <a:lnTo>
                    <a:pt x="716815" y="1336392"/>
                  </a:lnTo>
                  <a:lnTo>
                    <a:pt x="669036" y="1338072"/>
                  </a:lnTo>
                  <a:lnTo>
                    <a:pt x="621256" y="1336392"/>
                  </a:lnTo>
                  <a:lnTo>
                    <a:pt x="574384" y="1331428"/>
                  </a:lnTo>
                  <a:lnTo>
                    <a:pt x="528531" y="1323292"/>
                  </a:lnTo>
                  <a:lnTo>
                    <a:pt x="483811" y="1312100"/>
                  </a:lnTo>
                  <a:lnTo>
                    <a:pt x="440338" y="1297962"/>
                  </a:lnTo>
                  <a:lnTo>
                    <a:pt x="398224" y="1280993"/>
                  </a:lnTo>
                  <a:lnTo>
                    <a:pt x="357582" y="1261306"/>
                  </a:lnTo>
                  <a:lnTo>
                    <a:pt x="318527" y="1239014"/>
                  </a:lnTo>
                  <a:lnTo>
                    <a:pt x="281171" y="1214231"/>
                  </a:lnTo>
                  <a:lnTo>
                    <a:pt x="245627" y="1187069"/>
                  </a:lnTo>
                  <a:lnTo>
                    <a:pt x="212009" y="1157641"/>
                  </a:lnTo>
                  <a:lnTo>
                    <a:pt x="180430" y="1126062"/>
                  </a:lnTo>
                  <a:lnTo>
                    <a:pt x="151002" y="1092444"/>
                  </a:lnTo>
                  <a:lnTo>
                    <a:pt x="123840" y="1056900"/>
                  </a:lnTo>
                  <a:lnTo>
                    <a:pt x="99057" y="1019544"/>
                  </a:lnTo>
                  <a:lnTo>
                    <a:pt x="76765" y="980489"/>
                  </a:lnTo>
                  <a:lnTo>
                    <a:pt x="57078" y="939847"/>
                  </a:lnTo>
                  <a:lnTo>
                    <a:pt x="40109" y="897733"/>
                  </a:lnTo>
                  <a:lnTo>
                    <a:pt x="25971" y="854260"/>
                  </a:lnTo>
                  <a:lnTo>
                    <a:pt x="14779" y="809540"/>
                  </a:lnTo>
                  <a:lnTo>
                    <a:pt x="6643" y="763687"/>
                  </a:lnTo>
                  <a:lnTo>
                    <a:pt x="1679" y="716815"/>
                  </a:lnTo>
                  <a:lnTo>
                    <a:pt x="0" y="6690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9778878" y="2263971"/>
            <a:ext cx="955040" cy="26924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algn="ctr" rtl="0">
              <a:lnSpc>
                <a:spcPct val="100000"/>
              </a:lnSpc>
              <a:spcBef>
                <a:spcPts val="95"/>
              </a:spcBef>
            </a:pPr>
            <a:r>
              <a:rPr lang="ru" sz="16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Выпуск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23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9560944" y="3333200"/>
            <a:ext cx="1488055" cy="711200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/>
          <a:p>
            <a:pPr marL="12700" marR="5080" indent="635" algn="ctr" rtl="0">
              <a:lnSpc>
                <a:spcPts val="1320"/>
              </a:lnSpc>
              <a:spcBef>
                <a:spcPts val="240"/>
              </a:spcBef>
            </a:pPr>
            <a:r>
              <a:rPr lang="ru" sz="1200" b="0" i="0" u="none" strike="noStrike" dirty="0">
                <a:latin typeface="Calibri"/>
                <a:cs typeface="Calibri"/>
              </a:rPr>
              <a:t>Церемония присвоения званий в силах обороны – независимо от статуса в организации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560445"/>
            <a:chOff x="0" y="0"/>
            <a:chExt cx="12192000" cy="356044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35600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13254" y="1020317"/>
              <a:ext cx="9575800" cy="0"/>
            </a:xfrm>
            <a:custGeom>
              <a:avLst/>
              <a:gdLst/>
              <a:ahLst/>
              <a:cxnLst/>
              <a:rect l="l" t="t" r="r" b="b"/>
              <a:pathLst>
                <a:path w="9575800">
                  <a:moveTo>
                    <a:pt x="0" y="0"/>
                  </a:moveTo>
                  <a:lnTo>
                    <a:pt x="9575800" y="0"/>
                  </a:lnTo>
                </a:path>
              </a:pathLst>
            </a:custGeom>
            <a:ln w="19812">
              <a:solidFill>
                <a:srgbClr val="A72C3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121054" y="233357"/>
            <a:ext cx="3263900" cy="5594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500" b="1" i="0" u="none" strike="noStrike">
                <a:solidFill>
                  <a:srgbClr val="A32C3B"/>
                </a:solidFill>
                <a:latin typeface="Calibri"/>
              </a:rPr>
              <a:t>Число студентов</a:t>
            </a:r>
            <a:endParaRPr sz="3500"/>
          </a:p>
        </p:txBody>
      </p:sp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08048" y="1786140"/>
            <a:ext cx="9444227" cy="328573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24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62814" y="679704"/>
            <a:ext cx="2389505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600" b="1" i="0" u="none" strike="noStrike" spc="-30" dirty="0">
                <a:solidFill>
                  <a:srgbClr val="FFFFFF"/>
                </a:solidFill>
                <a:latin typeface="Calibri"/>
              </a:rPr>
              <a:t>Отзывы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338329" y="1656750"/>
            <a:ext cx="3776471" cy="1068070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5080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spc="-10" dirty="0">
                <a:solidFill>
                  <a:srgbClr val="FF0000"/>
                </a:solidFill>
                <a:latin typeface="Calibri"/>
                <a:cs typeface="Calibri"/>
              </a:rPr>
              <a:t>Подтверждающие данные и оценка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814" y="3065111"/>
            <a:ext cx="2379980" cy="1068070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5080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dirty="0">
                <a:solidFill>
                  <a:srgbClr val="FF0000"/>
                </a:solidFill>
                <a:latin typeface="Calibri"/>
                <a:cs typeface="Calibri"/>
              </a:rPr>
              <a:t>Результаты и решения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3163" y="543023"/>
            <a:ext cx="2326640" cy="1209577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marR="5080" indent="-8255" rtl="0">
              <a:lnSpc>
                <a:spcPct val="100299"/>
              </a:lnSpc>
              <a:spcBef>
                <a:spcPts val="95"/>
              </a:spcBef>
              <a:buSzPct val="92857"/>
              <a:buFont typeface="Bodoni MT"/>
              <a:buChar char="•"/>
              <a:tabLst>
                <a:tab pos="74295" algn="l"/>
              </a:tabLst>
            </a:pPr>
            <a:r>
              <a:rPr lang="ru" sz="14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	“</a:t>
            </a:r>
            <a:r>
              <a:rPr lang="ru" sz="12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ППО подтвердило мой опыт в силах обороны, предоставив мне доступ к программе LMDS и квалификацию, которая мне поможет в карьерном росте”.</a:t>
            </a:r>
            <a:endParaRPr sz="1200" dirty="0">
              <a:latin typeface="Bodoni MT"/>
              <a:cs typeface="Bodoni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0187" y="1867195"/>
            <a:ext cx="2360930" cy="194280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ru" sz="12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“ППО означало, что мне не надо начинать с нуля. </a:t>
            </a:r>
            <a:r>
              <a:rPr lang="ru" sz="1200" b="1" i="1" dirty="0">
                <a:solidFill>
                  <a:srgbClr val="435364"/>
                </a:solidFill>
                <a:latin typeface="Bodoni MT"/>
                <a:cs typeface="Bodoni MT"/>
              </a:rPr>
              <a:t>Б</a:t>
            </a:r>
            <a:r>
              <a:rPr lang="ru" sz="12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ыли признаны </a:t>
            </a:r>
            <a:r>
              <a:rPr lang="ru" sz="1200" b="1" i="1" dirty="0">
                <a:solidFill>
                  <a:srgbClr val="435364"/>
                </a:solidFill>
                <a:latin typeface="Bodoni MT"/>
                <a:cs typeface="Bodoni MT"/>
              </a:rPr>
              <a:t>м</a:t>
            </a:r>
            <a:r>
              <a:rPr lang="ru" sz="12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ой предыдущий опыт и стаж работы, что позволило мне поступить на продвинутый уровень программы. Это сэкономило время и сделало обучение более актуальным и мотивирующим”.</a:t>
            </a:r>
            <a:endParaRPr sz="1200" dirty="0">
              <a:latin typeface="Bodoni MT"/>
              <a:cs typeface="Bodoni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3163" y="3924595"/>
            <a:ext cx="2418080" cy="22138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ru" sz="1200" b="1" i="1" u="none" strike="noStrike" dirty="0">
                <a:solidFill>
                  <a:srgbClr val="435364"/>
                </a:solidFill>
                <a:latin typeface="Bodoni MT"/>
                <a:cs typeface="Bodoni MT"/>
              </a:rPr>
              <a:t>“Процесс ППО был честным и участливым. Были признаны навыки, которые я приобрел на работе, несмотря на то, что я не соответствовал стандартным критериям поступления. Прохождение программы укрепило мою уверенность в себе и открылодля меня  новые профессиональные возможности”.</a:t>
            </a:r>
            <a:endParaRPr sz="1200" dirty="0">
              <a:latin typeface="Bodoni MT"/>
              <a:cs typeface="Bodoni MT"/>
            </a:endParaRPr>
          </a:p>
        </p:txBody>
      </p:sp>
      <p:pic>
        <p:nvPicPr>
          <p:cNvPr id="8" name="object 8" descr="John Murray describes what Recognition of Prior Learning ..."/>
          <p:cNvPicPr/>
          <p:nvPr/>
        </p:nvPicPr>
        <p:blipFill>
          <a:blip r:embed="rId2"/>
          <a:stretch>
            <a:fillRect/>
          </a:stretch>
        </p:blipFill>
        <p:spPr>
          <a:xfrm>
            <a:off x="6963156" y="679704"/>
            <a:ext cx="3776471" cy="2124443"/>
          </a:xfrm>
          <a:prstGeom prst="rect">
            <a:avLst/>
          </a:prstGeom>
        </p:spPr>
      </p:pic>
      <p:pic>
        <p:nvPicPr>
          <p:cNvPr id="9" name="object 9" descr="This was unquestionably one of the best things I ever did ..."/>
          <p:cNvPicPr/>
          <p:nvPr/>
        </p:nvPicPr>
        <p:blipFill>
          <a:blip r:embed="rId3"/>
          <a:stretch>
            <a:fillRect/>
          </a:stretch>
        </p:blipFill>
        <p:spPr>
          <a:xfrm>
            <a:off x="8151876" y="3368040"/>
            <a:ext cx="3307079" cy="217627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25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58033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18740" y="669197"/>
            <a:ext cx="2048260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600" b="1" i="0" u="none" strike="noStrike" spc="-10" dirty="0">
                <a:solidFill>
                  <a:srgbClr val="FFFFFF"/>
                </a:solidFill>
                <a:latin typeface="Calibri"/>
              </a:rPr>
              <a:t>Студент: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618740" y="1665893"/>
            <a:ext cx="2886460" cy="3363307"/>
          </a:xfrm>
          <a:prstGeom prst="rect">
            <a:avLst/>
          </a:prstGeom>
        </p:spPr>
        <p:txBody>
          <a:bodyPr vert="horz" wrap="square" lIns="0" tIns="67945" rIns="0" bIns="0" rtlCol="0">
            <a:noAutofit/>
          </a:bodyPr>
          <a:lstStyle/>
          <a:p>
            <a:pPr marL="12700" marR="5080" rtl="0">
              <a:lnSpc>
                <a:spcPts val="3460"/>
              </a:lnSpc>
              <a:spcBef>
                <a:spcPts val="535"/>
              </a:spcBef>
            </a:pPr>
            <a:r>
              <a:rPr lang="ru" sz="3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Мистер Кевин Фаррелл, бакалавр (BBS) с отличием в области авиационного менеджмента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27903" y="858011"/>
            <a:ext cx="5327902" cy="342746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98747" y="4750167"/>
            <a:ext cx="5335270" cy="115760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04520" rtl="0">
              <a:lnSpc>
                <a:spcPct val="100000"/>
              </a:lnSpc>
              <a:spcBef>
                <a:spcPts val="100"/>
              </a:spcBef>
            </a:pPr>
            <a:r>
              <a:rPr lang="ru" sz="1800" b="0" i="0" u="sng" strike="noStrike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https://youtu.be/6Mu0V1fWNys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800">
              <a:latin typeface="Calibri"/>
              <a:cs typeface="Calibri"/>
            </a:endParaRPr>
          </a:p>
          <a:p>
            <a:pPr marL="12700" marR="5080" rtl="0">
              <a:lnSpc>
                <a:spcPct val="100000"/>
              </a:lnSpc>
            </a:pPr>
            <a:r>
              <a:rPr lang="ru" sz="1800" b="0" i="0" u="sng" strike="noStrike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ППО для предприятия - с участием SETU и сил обороны Ирландии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26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126480"/>
            <a:chOff x="0" y="0"/>
            <a:chExt cx="12192000" cy="612648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35600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13254" y="1020317"/>
              <a:ext cx="9575800" cy="0"/>
            </a:xfrm>
            <a:custGeom>
              <a:avLst/>
              <a:gdLst/>
              <a:ahLst/>
              <a:cxnLst/>
              <a:rect l="l" t="t" r="r" b="b"/>
              <a:pathLst>
                <a:path w="9575800">
                  <a:moveTo>
                    <a:pt x="0" y="0"/>
                  </a:moveTo>
                  <a:lnTo>
                    <a:pt x="9575800" y="0"/>
                  </a:lnTo>
                </a:path>
              </a:pathLst>
            </a:custGeom>
            <a:ln w="19812">
              <a:solidFill>
                <a:srgbClr val="A72C3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56716" y="1062227"/>
              <a:ext cx="8948926" cy="5064251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555362" y="233357"/>
            <a:ext cx="3217037" cy="5594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500" b="1" i="0" u="none" strike="noStrike" dirty="0">
                <a:solidFill>
                  <a:srgbClr val="A32C3B"/>
                </a:solidFill>
                <a:latin typeface="Calibri"/>
              </a:rPr>
              <a:t>ППО в действии</a:t>
            </a:r>
            <a:endParaRPr sz="350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27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7151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27576" y="0"/>
            <a:ext cx="7964004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28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-3544" y="76200"/>
            <a:ext cx="12191998" cy="35600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2AC5F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 descr="$PPTXTitle"/>
          <p:cNvSpPr txBox="1"/>
          <p:nvPr/>
        </p:nvSpPr>
        <p:spPr>
          <a:xfrm>
            <a:off x="3920787" y="1431733"/>
            <a:ext cx="4072254" cy="696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ru" sz="4400" b="1" i="0" u="none" strike="noStrike" spc="-60" dirty="0">
                <a:latin typeface="Calibri"/>
                <a:cs typeface="Calibri"/>
              </a:rPr>
              <a:t>ПРЕЗЕНТАЦИЯ 3: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solidFill>
                  <a:srgbClr val="435364"/>
                </a:solidFill>
                <a:latin typeface="Calibri"/>
              </a:rPr>
              <a:t>29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95600" y="3027727"/>
            <a:ext cx="6095992" cy="3288998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marR="5080" indent="1270" algn="ctr" rtl="0">
              <a:lnSpc>
                <a:spcPct val="100000"/>
              </a:lnSpc>
              <a:spcBef>
                <a:spcPts val="105"/>
              </a:spcBef>
            </a:pPr>
            <a:r>
              <a:rPr lang="ru" sz="4400" b="1" i="0" u="none" strike="noStrike" dirty="0">
                <a:latin typeface="Calibri"/>
                <a:cs typeface="Calibri"/>
              </a:rPr>
              <a:t>ДОКТОР ДЖИНА НУНАН, РУКОВОДИТЕЛЬ ЦЕНТРА АКАДЕМИЧЕСКОЙ ПРАКТИКИ</a:t>
            </a:r>
            <a:endParaRPr sz="4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599688" y="5724144"/>
              <a:ext cx="1499615" cy="38099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31732" y="219599"/>
            <a:ext cx="6097668" cy="66548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-RU" sz="3600" b="0" spc="-20" dirty="0">
                <a:solidFill>
                  <a:srgbClr val="FFFFFF"/>
                </a:solidFill>
              </a:rPr>
              <a:t>Юго-Восточный технологический университет</a:t>
            </a:r>
            <a:endParaRPr sz="3600" dirty="0"/>
          </a:p>
        </p:txBody>
      </p:sp>
      <p:sp>
        <p:nvSpPr>
          <p:cNvPr id="6" name="object 6"/>
          <p:cNvSpPr txBox="1"/>
          <p:nvPr/>
        </p:nvSpPr>
        <p:spPr>
          <a:xfrm>
            <a:off x="531732" y="1453532"/>
            <a:ext cx="4643627" cy="201458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4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Признание предшествующего обучения</a:t>
            </a:r>
            <a:endParaRPr sz="4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/>
          <a:stretch>
            <a:fillRect/>
          </a:stretch>
        </p:blipFill>
        <p:spPr>
          <a:xfrm>
            <a:off x="6804659" y="0"/>
            <a:ext cx="4643628" cy="5155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7547" y="3581400"/>
            <a:ext cx="4169410" cy="1480952"/>
          </a:xfrm>
          <a:prstGeom prst="rect">
            <a:avLst/>
          </a:prstGeom>
        </p:spPr>
        <p:txBody>
          <a:bodyPr vert="horz" wrap="square" lIns="0" tIns="11176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880"/>
              </a:spcBef>
            </a:pPr>
            <a:r>
              <a:rPr lang="ru" sz="1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Доктор Хелен Мерфи,</a:t>
            </a:r>
            <a:endParaRPr sz="1800" dirty="0">
              <a:latin typeface="Calibri"/>
              <a:cs typeface="Calibri"/>
            </a:endParaRPr>
          </a:p>
          <a:p>
            <a:pPr marL="12700" marR="5080" rtl="0">
              <a:lnSpc>
                <a:spcPct val="136100"/>
              </a:lnSpc>
            </a:pPr>
            <a:r>
              <a:rPr lang="ru" b="1" dirty="0">
                <a:solidFill>
                  <a:srgbClr val="FFFFFF"/>
                </a:solidFill>
                <a:latin typeface="Calibri"/>
                <a:cs typeface="Calibri"/>
              </a:rPr>
              <a:t>Руководитель</a:t>
            </a:r>
            <a:r>
              <a:rPr lang="ru" sz="1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факультета педагогики и обучения на протяжении жизни </a:t>
            </a:r>
          </a:p>
          <a:p>
            <a:pPr marL="12700" marR="5080" rtl="0">
              <a:lnSpc>
                <a:spcPct val="136100"/>
              </a:lnSpc>
            </a:pPr>
            <a:r>
              <a:rPr lang="ru" sz="18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28.01.26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353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04659" y="0"/>
              <a:ext cx="4643755" cy="5154295"/>
            </a:xfrm>
            <a:custGeom>
              <a:avLst/>
              <a:gdLst/>
              <a:ahLst/>
              <a:cxnLst/>
              <a:rect l="l" t="t" r="r" b="b"/>
              <a:pathLst>
                <a:path w="4643755" h="5154295">
                  <a:moveTo>
                    <a:pt x="4643628" y="0"/>
                  </a:moveTo>
                  <a:lnTo>
                    <a:pt x="0" y="0"/>
                  </a:lnTo>
                  <a:lnTo>
                    <a:pt x="0" y="3322929"/>
                  </a:lnTo>
                  <a:lnTo>
                    <a:pt x="8013" y="3322929"/>
                  </a:lnTo>
                  <a:lnTo>
                    <a:pt x="11988" y="3389591"/>
                  </a:lnTo>
                  <a:lnTo>
                    <a:pt x="17796" y="3433175"/>
                  </a:lnTo>
                  <a:lnTo>
                    <a:pt x="24720" y="3476465"/>
                  </a:lnTo>
                  <a:lnTo>
                    <a:pt x="32748" y="3519452"/>
                  </a:lnTo>
                  <a:lnTo>
                    <a:pt x="41866" y="3562124"/>
                  </a:lnTo>
                  <a:lnTo>
                    <a:pt x="52064" y="3604472"/>
                  </a:lnTo>
                  <a:lnTo>
                    <a:pt x="63327" y="3646484"/>
                  </a:lnTo>
                  <a:lnTo>
                    <a:pt x="75644" y="3688150"/>
                  </a:lnTo>
                  <a:lnTo>
                    <a:pt x="89002" y="3729459"/>
                  </a:lnTo>
                  <a:lnTo>
                    <a:pt x="103389" y="3770401"/>
                  </a:lnTo>
                  <a:lnTo>
                    <a:pt x="118792" y="3810965"/>
                  </a:lnTo>
                  <a:lnTo>
                    <a:pt x="135198" y="3851141"/>
                  </a:lnTo>
                  <a:lnTo>
                    <a:pt x="152595" y="3890917"/>
                  </a:lnTo>
                  <a:lnTo>
                    <a:pt x="170970" y="3930284"/>
                  </a:lnTo>
                  <a:lnTo>
                    <a:pt x="190311" y="3969230"/>
                  </a:lnTo>
                  <a:lnTo>
                    <a:pt x="210606" y="4007745"/>
                  </a:lnTo>
                  <a:lnTo>
                    <a:pt x="231841" y="4045819"/>
                  </a:lnTo>
                  <a:lnTo>
                    <a:pt x="254005" y="4083441"/>
                  </a:lnTo>
                  <a:lnTo>
                    <a:pt x="277085" y="4120600"/>
                  </a:lnTo>
                  <a:lnTo>
                    <a:pt x="301067" y="4157285"/>
                  </a:lnTo>
                  <a:lnTo>
                    <a:pt x="325941" y="4193487"/>
                  </a:lnTo>
                  <a:lnTo>
                    <a:pt x="351692" y="4229194"/>
                  </a:lnTo>
                  <a:lnTo>
                    <a:pt x="378310" y="4264396"/>
                  </a:lnTo>
                  <a:lnTo>
                    <a:pt x="405780" y="4299082"/>
                  </a:lnTo>
                  <a:lnTo>
                    <a:pt x="434091" y="4333242"/>
                  </a:lnTo>
                  <a:lnTo>
                    <a:pt x="463230" y="4366864"/>
                  </a:lnTo>
                  <a:lnTo>
                    <a:pt x="493185" y="4399939"/>
                  </a:lnTo>
                  <a:lnTo>
                    <a:pt x="523943" y="4432456"/>
                  </a:lnTo>
                  <a:lnTo>
                    <a:pt x="555491" y="4464404"/>
                  </a:lnTo>
                  <a:lnTo>
                    <a:pt x="587817" y="4495773"/>
                  </a:lnTo>
                  <a:lnTo>
                    <a:pt x="620908" y="4526552"/>
                  </a:lnTo>
                  <a:lnTo>
                    <a:pt x="654753" y="4556730"/>
                  </a:lnTo>
                  <a:lnTo>
                    <a:pt x="689338" y="4586297"/>
                  </a:lnTo>
                  <a:lnTo>
                    <a:pt x="724651" y="4615242"/>
                  </a:lnTo>
                  <a:lnTo>
                    <a:pt x="760679" y="4643554"/>
                  </a:lnTo>
                  <a:lnTo>
                    <a:pt x="797410" y="4671224"/>
                  </a:lnTo>
                  <a:lnTo>
                    <a:pt x="834831" y="4698240"/>
                  </a:lnTo>
                  <a:lnTo>
                    <a:pt x="872930" y="4724592"/>
                  </a:lnTo>
                  <a:lnTo>
                    <a:pt x="911694" y="4750268"/>
                  </a:lnTo>
                  <a:lnTo>
                    <a:pt x="951111" y="4775260"/>
                  </a:lnTo>
                  <a:lnTo>
                    <a:pt x="991168" y="4799555"/>
                  </a:lnTo>
                  <a:lnTo>
                    <a:pt x="1031852" y="4823144"/>
                  </a:lnTo>
                  <a:lnTo>
                    <a:pt x="1073152" y="4846015"/>
                  </a:lnTo>
                  <a:lnTo>
                    <a:pt x="1115055" y="4868159"/>
                  </a:lnTo>
                  <a:lnTo>
                    <a:pt x="1157547" y="4889564"/>
                  </a:lnTo>
                  <a:lnTo>
                    <a:pt x="1200617" y="4910220"/>
                  </a:lnTo>
                  <a:lnTo>
                    <a:pt x="1244252" y="4930116"/>
                  </a:lnTo>
                  <a:lnTo>
                    <a:pt x="1288439" y="4949242"/>
                  </a:lnTo>
                  <a:lnTo>
                    <a:pt x="1333167" y="4967587"/>
                  </a:lnTo>
                  <a:lnTo>
                    <a:pt x="1378422" y="4985140"/>
                  </a:lnTo>
                  <a:lnTo>
                    <a:pt x="1424191" y="5001892"/>
                  </a:lnTo>
                  <a:lnTo>
                    <a:pt x="1470463" y="5017831"/>
                  </a:lnTo>
                  <a:lnTo>
                    <a:pt x="1517225" y="5032946"/>
                  </a:lnTo>
                  <a:lnTo>
                    <a:pt x="1564465" y="5047228"/>
                  </a:lnTo>
                  <a:lnTo>
                    <a:pt x="1612169" y="5060664"/>
                  </a:lnTo>
                  <a:lnTo>
                    <a:pt x="1660325" y="5073246"/>
                  </a:lnTo>
                  <a:lnTo>
                    <a:pt x="1708921" y="5084962"/>
                  </a:lnTo>
                  <a:lnTo>
                    <a:pt x="1757944" y="5095802"/>
                  </a:lnTo>
                  <a:lnTo>
                    <a:pt x="1807382" y="5105755"/>
                  </a:lnTo>
                  <a:lnTo>
                    <a:pt x="1857222" y="5114810"/>
                  </a:lnTo>
                  <a:lnTo>
                    <a:pt x="1907452" y="5122957"/>
                  </a:lnTo>
                  <a:lnTo>
                    <a:pt x="1958059" y="5130185"/>
                  </a:lnTo>
                  <a:lnTo>
                    <a:pt x="2009030" y="5136484"/>
                  </a:lnTo>
                  <a:lnTo>
                    <a:pt x="2060354" y="5141843"/>
                  </a:lnTo>
                  <a:lnTo>
                    <a:pt x="2112017" y="5146252"/>
                  </a:lnTo>
                  <a:lnTo>
                    <a:pt x="2164007" y="5149699"/>
                  </a:lnTo>
                  <a:lnTo>
                    <a:pt x="2216311" y="5152174"/>
                  </a:lnTo>
                  <a:lnTo>
                    <a:pt x="2268918" y="5153667"/>
                  </a:lnTo>
                  <a:lnTo>
                    <a:pt x="2321814" y="5154168"/>
                  </a:lnTo>
                  <a:lnTo>
                    <a:pt x="2374709" y="5153667"/>
                  </a:lnTo>
                  <a:lnTo>
                    <a:pt x="2427316" y="5152174"/>
                  </a:lnTo>
                  <a:lnTo>
                    <a:pt x="2479620" y="5149699"/>
                  </a:lnTo>
                  <a:lnTo>
                    <a:pt x="2531610" y="5146252"/>
                  </a:lnTo>
                  <a:lnTo>
                    <a:pt x="2583273" y="5141843"/>
                  </a:lnTo>
                  <a:lnTo>
                    <a:pt x="2634597" y="5136484"/>
                  </a:lnTo>
                  <a:lnTo>
                    <a:pt x="2685568" y="5130185"/>
                  </a:lnTo>
                  <a:lnTo>
                    <a:pt x="2736175" y="5122957"/>
                  </a:lnTo>
                  <a:lnTo>
                    <a:pt x="2786405" y="5114810"/>
                  </a:lnTo>
                  <a:lnTo>
                    <a:pt x="2836245" y="5105755"/>
                  </a:lnTo>
                  <a:lnTo>
                    <a:pt x="2885683" y="5095802"/>
                  </a:lnTo>
                  <a:lnTo>
                    <a:pt x="2934706" y="5084962"/>
                  </a:lnTo>
                  <a:lnTo>
                    <a:pt x="2983302" y="5073246"/>
                  </a:lnTo>
                  <a:lnTo>
                    <a:pt x="3031458" y="5060664"/>
                  </a:lnTo>
                  <a:lnTo>
                    <a:pt x="3079162" y="5047228"/>
                  </a:lnTo>
                  <a:lnTo>
                    <a:pt x="3126402" y="5032946"/>
                  </a:lnTo>
                  <a:lnTo>
                    <a:pt x="3173164" y="5017831"/>
                  </a:lnTo>
                  <a:lnTo>
                    <a:pt x="3219436" y="5001892"/>
                  </a:lnTo>
                  <a:lnTo>
                    <a:pt x="3265205" y="4985140"/>
                  </a:lnTo>
                  <a:lnTo>
                    <a:pt x="3310460" y="4967587"/>
                  </a:lnTo>
                  <a:lnTo>
                    <a:pt x="3355188" y="4949242"/>
                  </a:lnTo>
                  <a:lnTo>
                    <a:pt x="3399375" y="4930116"/>
                  </a:lnTo>
                  <a:lnTo>
                    <a:pt x="3443010" y="4910220"/>
                  </a:lnTo>
                  <a:lnTo>
                    <a:pt x="3486080" y="4889564"/>
                  </a:lnTo>
                  <a:lnTo>
                    <a:pt x="3528572" y="4868159"/>
                  </a:lnTo>
                  <a:lnTo>
                    <a:pt x="3570475" y="4846015"/>
                  </a:lnTo>
                  <a:lnTo>
                    <a:pt x="3611775" y="4823144"/>
                  </a:lnTo>
                  <a:lnTo>
                    <a:pt x="3652459" y="4799555"/>
                  </a:lnTo>
                  <a:lnTo>
                    <a:pt x="3692516" y="4775260"/>
                  </a:lnTo>
                  <a:lnTo>
                    <a:pt x="3731933" y="4750268"/>
                  </a:lnTo>
                  <a:lnTo>
                    <a:pt x="3770697" y="4724592"/>
                  </a:lnTo>
                  <a:lnTo>
                    <a:pt x="3808796" y="4698240"/>
                  </a:lnTo>
                  <a:lnTo>
                    <a:pt x="3846217" y="4671224"/>
                  </a:lnTo>
                  <a:lnTo>
                    <a:pt x="3882948" y="4643554"/>
                  </a:lnTo>
                  <a:lnTo>
                    <a:pt x="3918976" y="4615242"/>
                  </a:lnTo>
                  <a:lnTo>
                    <a:pt x="3954289" y="4586297"/>
                  </a:lnTo>
                  <a:lnTo>
                    <a:pt x="3988874" y="4556730"/>
                  </a:lnTo>
                  <a:lnTo>
                    <a:pt x="4022719" y="4526552"/>
                  </a:lnTo>
                  <a:lnTo>
                    <a:pt x="4055810" y="4495773"/>
                  </a:lnTo>
                  <a:lnTo>
                    <a:pt x="4088136" y="4464404"/>
                  </a:lnTo>
                  <a:lnTo>
                    <a:pt x="4119684" y="4432456"/>
                  </a:lnTo>
                  <a:lnTo>
                    <a:pt x="4150442" y="4399939"/>
                  </a:lnTo>
                  <a:lnTo>
                    <a:pt x="4180397" y="4366864"/>
                  </a:lnTo>
                  <a:lnTo>
                    <a:pt x="4209536" y="4333242"/>
                  </a:lnTo>
                  <a:lnTo>
                    <a:pt x="4237847" y="4299082"/>
                  </a:lnTo>
                  <a:lnTo>
                    <a:pt x="4265317" y="4264396"/>
                  </a:lnTo>
                  <a:lnTo>
                    <a:pt x="4291935" y="4229194"/>
                  </a:lnTo>
                  <a:lnTo>
                    <a:pt x="4317686" y="4193487"/>
                  </a:lnTo>
                  <a:lnTo>
                    <a:pt x="4342560" y="4157285"/>
                  </a:lnTo>
                  <a:lnTo>
                    <a:pt x="4366542" y="4120600"/>
                  </a:lnTo>
                  <a:lnTo>
                    <a:pt x="4389622" y="4083441"/>
                  </a:lnTo>
                  <a:lnTo>
                    <a:pt x="4411786" y="4045819"/>
                  </a:lnTo>
                  <a:lnTo>
                    <a:pt x="4433021" y="4007745"/>
                  </a:lnTo>
                  <a:lnTo>
                    <a:pt x="4453316" y="3969230"/>
                  </a:lnTo>
                  <a:lnTo>
                    <a:pt x="4472657" y="3930284"/>
                  </a:lnTo>
                  <a:lnTo>
                    <a:pt x="4491032" y="3890917"/>
                  </a:lnTo>
                  <a:lnTo>
                    <a:pt x="4508429" y="3851141"/>
                  </a:lnTo>
                  <a:lnTo>
                    <a:pt x="4524835" y="3810965"/>
                  </a:lnTo>
                  <a:lnTo>
                    <a:pt x="4540238" y="3770401"/>
                  </a:lnTo>
                  <a:lnTo>
                    <a:pt x="4554625" y="3729459"/>
                  </a:lnTo>
                  <a:lnTo>
                    <a:pt x="4567983" y="3688150"/>
                  </a:lnTo>
                  <a:lnTo>
                    <a:pt x="4580300" y="3646484"/>
                  </a:lnTo>
                  <a:lnTo>
                    <a:pt x="4591563" y="3604472"/>
                  </a:lnTo>
                  <a:lnTo>
                    <a:pt x="4601761" y="3562124"/>
                  </a:lnTo>
                  <a:lnTo>
                    <a:pt x="4610879" y="3519452"/>
                  </a:lnTo>
                  <a:lnTo>
                    <a:pt x="4618907" y="3476465"/>
                  </a:lnTo>
                  <a:lnTo>
                    <a:pt x="4625831" y="3433175"/>
                  </a:lnTo>
                  <a:lnTo>
                    <a:pt x="4631639" y="3389591"/>
                  </a:lnTo>
                  <a:lnTo>
                    <a:pt x="4635614" y="3322929"/>
                  </a:lnTo>
                  <a:lnTo>
                    <a:pt x="4643628" y="3322929"/>
                  </a:lnTo>
                  <a:lnTo>
                    <a:pt x="4643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599688" y="5724144"/>
              <a:ext cx="1499615" cy="38099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852657" y="537043"/>
            <a:ext cx="5494062" cy="2891957"/>
          </a:xfrm>
          <a:prstGeom prst="rect">
            <a:avLst/>
          </a:prstGeom>
        </p:spPr>
        <p:txBody>
          <a:bodyPr vert="horz" wrap="square" lIns="0" tIns="74295" rIns="0" bIns="0" rtlCol="0">
            <a:noAutofit/>
          </a:bodyPr>
          <a:lstStyle/>
          <a:p>
            <a:pPr marL="12700" marR="5080" rtl="0">
              <a:lnSpc>
                <a:spcPts val="3890"/>
              </a:lnSpc>
              <a:spcBef>
                <a:spcPts val="585"/>
              </a:spcBef>
            </a:pPr>
            <a:r>
              <a:rPr lang="ru" sz="3600" b="1" i="0" u="none" strike="noStrike" dirty="0">
                <a:solidFill>
                  <a:srgbClr val="FFFFFF"/>
                </a:solidFill>
                <a:latin typeface="Calibri"/>
              </a:rPr>
              <a:t>‘Заряженный опытом: </a:t>
            </a:r>
            <a:br>
              <a:rPr lang="en-US" sz="3600" b="1" i="0" u="none" strike="noStrike" dirty="0">
                <a:solidFill>
                  <a:srgbClr val="FFFFFF"/>
                </a:solidFill>
                <a:latin typeface="Calibri"/>
              </a:rPr>
            </a:br>
            <a:r>
              <a:rPr lang="ru" sz="3600" b="1" i="0" u="none" strike="noStrike" dirty="0">
                <a:solidFill>
                  <a:srgbClr val="FFFFFF"/>
                </a:solidFill>
                <a:latin typeface="Calibri"/>
              </a:rPr>
              <a:t>путь</a:t>
            </a:r>
            <a:r>
              <a:rPr lang="en-US" sz="3600" b="1" i="0" u="none" strike="noStrike" dirty="0">
                <a:solidFill>
                  <a:srgbClr val="FFFFFF"/>
                </a:solidFill>
                <a:latin typeface="Calibri"/>
              </a:rPr>
              <a:t> </a:t>
            </a:r>
            <a:r>
              <a:rPr lang="ru" sz="3600" b="1" i="0" u="none" strike="noStrike" dirty="0">
                <a:solidFill>
                  <a:srgbClr val="FFFFFF"/>
                </a:solidFill>
                <a:latin typeface="Calibri"/>
              </a:rPr>
              <a:t>Управления по поставкам электроэнергии в Ирландии (ESB) по ППО в преподавани</a:t>
            </a:r>
            <a:r>
              <a:rPr lang="ru-RU" sz="3600" dirty="0">
                <a:solidFill>
                  <a:srgbClr val="FFFFFF"/>
                </a:solidFill>
              </a:rPr>
              <a:t>и</a:t>
            </a:r>
            <a:r>
              <a:rPr lang="ru" sz="3600" b="1" i="0" u="none" strike="noStrike" dirty="0">
                <a:solidFill>
                  <a:srgbClr val="FFFFFF"/>
                </a:solidFill>
                <a:latin typeface="Calibri"/>
              </a:rPr>
              <a:t> и обучении’</a:t>
            </a:r>
            <a:endParaRPr sz="3600" dirty="0"/>
          </a:p>
        </p:txBody>
      </p:sp>
      <p:pic>
        <p:nvPicPr>
          <p:cNvPr id="7" name="object 7"/>
          <p:cNvPicPr/>
          <p:nvPr/>
        </p:nvPicPr>
        <p:blipFill>
          <a:blip r:embed="rId4"/>
          <a:stretch>
            <a:fillRect/>
          </a:stretch>
        </p:blipFill>
        <p:spPr>
          <a:xfrm>
            <a:off x="6883907" y="0"/>
            <a:ext cx="4760975" cy="50093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52657" y="3581400"/>
            <a:ext cx="6846169" cy="2647950"/>
          </a:xfrm>
          <a:prstGeom prst="rect">
            <a:avLst/>
          </a:prstGeom>
        </p:spPr>
        <p:txBody>
          <a:bodyPr vert="horz" wrap="square" lIns="0" tIns="1149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05"/>
              </a:spcBef>
            </a:pPr>
            <a:r>
              <a:rPr lang="ru" sz="16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Доктор Джина Нунан,</a:t>
            </a:r>
            <a:endParaRPr sz="16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805"/>
              </a:spcBef>
            </a:pPr>
            <a:r>
              <a:rPr lang="ru" sz="16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Руководитель Центра академической практики</a:t>
            </a:r>
            <a:endParaRPr sz="1600" dirty="0">
              <a:latin typeface="Calibri"/>
              <a:cs typeface="Calibri"/>
            </a:endParaRPr>
          </a:p>
          <a:p>
            <a:pPr marL="12700" marR="2240915" rtl="0">
              <a:lnSpc>
                <a:spcPct val="141900"/>
              </a:lnSpc>
              <a:spcBef>
                <a:spcPts val="10"/>
              </a:spcBef>
            </a:pPr>
            <a:r>
              <a:rPr lang="ru" sz="16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Директор программы на степень магистра в области преподавания и обучения Email: </a:t>
            </a:r>
            <a:r>
              <a:rPr lang="ru" sz="1600" b="0" i="0" u="sng" strike="noStrike" spc="-10" dirty="0">
                <a:solidFill>
                  <a:srgbClr val="8FAADC"/>
                </a:solidFill>
                <a:uFill>
                  <a:solidFill>
                    <a:srgbClr val="8FAADC"/>
                  </a:solidFill>
                </a:uFill>
                <a:latin typeface="Calibri"/>
                <a:cs typeface="Calibri"/>
                <a:hlinkClick r:id="rId5"/>
              </a:rPr>
              <a:t>gina.noonan@setu.ie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sz="1600" dirty="0">
              <a:latin typeface="Calibri"/>
              <a:cs typeface="Calibri"/>
            </a:endParaRPr>
          </a:p>
          <a:p>
            <a:pPr marL="4906645" marR="5080" rtl="0">
              <a:lnSpc>
                <a:spcPct val="141900"/>
              </a:lnSpc>
              <a:spcBef>
                <a:spcPts val="5"/>
              </a:spcBef>
            </a:pPr>
            <a:r>
              <a:rPr lang="ru" sz="16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Мероприятие QQI - SETU, среда, 28.01.26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11353038" y="613638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ln w="28956">
              <a:solidFill>
                <a:srgbClr val="FBC9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9620" y="1956979"/>
            <a:ext cx="4642485" cy="1762760"/>
          </a:xfrm>
          <a:prstGeom prst="rect">
            <a:avLst/>
          </a:prstGeom>
        </p:spPr>
        <p:txBody>
          <a:bodyPr vert="horz" wrap="square" lIns="0" tIns="116205" rIns="0" bIns="0" rtlCol="0">
            <a:noAutofit/>
          </a:bodyPr>
          <a:lstStyle/>
          <a:p>
            <a:pPr marL="12700" marR="5080" rtl="0">
              <a:lnSpc>
                <a:spcPts val="6480"/>
              </a:lnSpc>
              <a:spcBef>
                <a:spcPts val="915"/>
              </a:spcBef>
            </a:pPr>
            <a:r>
              <a:rPr lang="ru" sz="6000" b="1" i="0" u="none" strike="noStrike" dirty="0">
                <a:solidFill>
                  <a:srgbClr val="FFFFFF"/>
                </a:solidFill>
                <a:latin typeface="Calibri"/>
              </a:rPr>
              <a:t>Контекст этой группы</a:t>
            </a:r>
            <a:endParaRPr sz="60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31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16" y="-19493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11353038" y="613638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ln w="28956">
              <a:solidFill>
                <a:srgbClr val="FBC9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18740" y="660054"/>
            <a:ext cx="2321560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>
                <a:solidFill>
                  <a:srgbClr val="435364"/>
                </a:solidFill>
                <a:latin typeface="Calibri"/>
                <a:cs typeface="Calibri"/>
              </a:rPr>
              <a:t>Контекст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2181" y="515724"/>
            <a:ext cx="6290945" cy="107578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5600" marR="5080" indent="-342900" rtl="0">
              <a:spcBef>
                <a:spcPts val="100"/>
              </a:spcBef>
              <a:buClr>
                <a:srgbClr val="FBC939"/>
              </a:buClr>
              <a:buFont typeface="Arial"/>
              <a:buChar char="•"/>
              <a:tabLst>
                <a:tab pos="355600" algn="l"/>
              </a:tabLst>
            </a:pPr>
            <a:r>
              <a:rPr lang="ru" sz="24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Управление по поставкам электроэнергии (ESB) – ведущий поставщик электроэнергии в Ирландии, более 8000 сотрудников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2181" y="1905000"/>
            <a:ext cx="6375400" cy="3048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54965" indent="-342265" rtl="0">
              <a:lnSpc>
                <a:spcPct val="100000"/>
              </a:lnSpc>
              <a:spcBef>
                <a:spcPts val="100"/>
              </a:spcBef>
              <a:buClr>
                <a:srgbClr val="FBC939"/>
              </a:buClr>
              <a:buFont typeface="Arial"/>
              <a:buChar char="•"/>
              <a:tabLst>
                <a:tab pos="354965" algn="l"/>
              </a:tabLst>
            </a:pPr>
            <a:r>
              <a:rPr lang="ru" sz="24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Центр профессиональной подготовки ESB Networks (NTC) в Портлауазе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0"/>
              </a:spcBef>
              <a:buClr>
                <a:srgbClr val="FBC939"/>
              </a:buClr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354965" indent="-342265" rtl="0">
              <a:lnSpc>
                <a:spcPct val="100000"/>
              </a:lnSpc>
              <a:buClr>
                <a:srgbClr val="FBC939"/>
              </a:buClr>
              <a:buFont typeface="Arial"/>
              <a:buChar char="•"/>
              <a:tabLst>
                <a:tab pos="354965" algn="l"/>
              </a:tabLst>
            </a:pPr>
            <a:r>
              <a:rPr lang="ru" sz="2400" b="0" i="0" u="none" strike="noStrike" spc="-25" dirty="0">
                <a:solidFill>
                  <a:srgbClr val="FFFFFF"/>
                </a:solidFill>
                <a:latin typeface="Calibri"/>
                <a:cs typeface="Calibri"/>
              </a:rPr>
              <a:t>Подготовка включает:</a:t>
            </a:r>
            <a:endParaRPr sz="2400" dirty="0">
              <a:latin typeface="Calibri"/>
              <a:cs typeface="Calibri"/>
            </a:endParaRPr>
          </a:p>
          <a:p>
            <a:pPr marL="527685" indent="-514984" rtl="0">
              <a:lnSpc>
                <a:spcPct val="100000"/>
              </a:lnSpc>
              <a:spcBef>
                <a:spcPts val="2735"/>
              </a:spcBef>
              <a:buClr>
                <a:srgbClr val="FBC939"/>
              </a:buClr>
              <a:buAutoNum type="romanLcPeriod"/>
              <a:tabLst>
                <a:tab pos="527685" algn="l"/>
              </a:tabLst>
            </a:pPr>
            <a:r>
              <a:rPr lang="ru" sz="24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Обучение персонала ESB</a:t>
            </a:r>
            <a:endParaRPr sz="2400" dirty="0">
              <a:latin typeface="Calibri"/>
              <a:cs typeface="Calibri"/>
            </a:endParaRPr>
          </a:p>
          <a:p>
            <a:pPr marL="527685" indent="-514984" rtl="0">
              <a:lnSpc>
                <a:spcPct val="100000"/>
              </a:lnSpc>
              <a:spcBef>
                <a:spcPts val="2750"/>
              </a:spcBef>
              <a:buClr>
                <a:srgbClr val="FBC939"/>
              </a:buClr>
              <a:buAutoNum type="romanLcPeriod"/>
              <a:tabLst>
                <a:tab pos="527685" algn="l"/>
              </a:tabLst>
            </a:pPr>
            <a:r>
              <a:rPr lang="ru" sz="24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Сторонние организации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2181" y="5104038"/>
            <a:ext cx="313055" cy="3911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400" b="0" i="0" u="none" strike="noStrike" spc="-20">
                <a:solidFill>
                  <a:srgbClr val="FBC939"/>
                </a:solidFill>
                <a:latin typeface="Calibri"/>
                <a:cs typeface="Calibri"/>
              </a:rPr>
              <a:t>iii.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7292" y="5104038"/>
            <a:ext cx="5510708" cy="3911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4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Программы производственной практики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19456" y="2086355"/>
            <a:ext cx="3528060" cy="181660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32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02362" y="490113"/>
            <a:ext cx="2604135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600" b="1" i="0" u="none" strike="noStrike">
                <a:latin typeface="Calibri"/>
              </a:rPr>
              <a:t>ESB и SETU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02362" y="1563166"/>
            <a:ext cx="3383838" cy="3008834"/>
          </a:xfrm>
          <a:prstGeom prst="rect">
            <a:avLst/>
          </a:prstGeom>
        </p:spPr>
        <p:txBody>
          <a:bodyPr vert="horz" wrap="square" lIns="0" tIns="10414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820"/>
              </a:spcBef>
            </a:pPr>
            <a:r>
              <a:rPr lang="ru" sz="24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Апрель 2025 года:</a:t>
            </a:r>
            <a:endParaRPr sz="2400" dirty="0">
              <a:latin typeface="Calibri"/>
              <a:cs typeface="Calibri"/>
            </a:endParaRPr>
          </a:p>
          <a:p>
            <a:pPr marL="12700" marR="5080" rtl="0">
              <a:lnSpc>
                <a:spcPts val="2590"/>
              </a:lnSpc>
              <a:spcBef>
                <a:spcPts val="1045"/>
              </a:spcBef>
            </a:pPr>
            <a:r>
              <a:rPr lang="ru" sz="24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SETU и Центр подготовки ESB Networks объявили о новом сотрудничестве, направленном на развитие энергетического сектора Ирландии.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4495800" y="1449324"/>
            <a:ext cx="7444739" cy="496366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33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18740" y="660054"/>
            <a:ext cx="3496060" cy="173164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dirty="0">
                <a:latin typeface="Calibri"/>
              </a:rPr>
              <a:t>Ключевые аспекты сотрудничества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48200" y="228600"/>
            <a:ext cx="7140718" cy="6172200"/>
          </a:xfrm>
          <a:prstGeom prst="rect">
            <a:avLst/>
          </a:prstGeom>
        </p:spPr>
        <p:txBody>
          <a:bodyPr vert="horz" wrap="square" lIns="0" tIns="13017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25"/>
              </a:spcBef>
            </a:pPr>
            <a:r>
              <a:rPr lang="ru" sz="36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Фокус:</a:t>
            </a:r>
            <a:endParaRPr sz="3600" dirty="0">
              <a:latin typeface="Calibri"/>
              <a:cs typeface="Calibri"/>
            </a:endParaRPr>
          </a:p>
          <a:p>
            <a:pPr marL="541020" marR="5080" indent="-528955" rtl="0">
              <a:lnSpc>
                <a:spcPts val="3030"/>
              </a:lnSpc>
              <a:spcBef>
                <a:spcPts val="1095"/>
              </a:spcBef>
            </a:pPr>
            <a:r>
              <a:rPr lang="ru" sz="28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800" b="1" i="1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 Разработк</a:t>
            </a:r>
            <a:r>
              <a:rPr lang="ru"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lang="ru" sz="2800" b="1" i="1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 аккредитованной SETU программы подготовки </a:t>
            </a:r>
            <a:r>
              <a:rPr lang="ru" sz="28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по эксплуатации электро</a:t>
            </a:r>
            <a:r>
              <a:rPr lang="ru" sz="28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сетей.</a:t>
            </a:r>
            <a:endParaRPr sz="2800" dirty="0">
              <a:latin typeface="Calibri"/>
              <a:cs typeface="Calibri"/>
            </a:endParaRPr>
          </a:p>
          <a:p>
            <a:pPr marL="541020" marR="320675" indent="-528955" rtl="0">
              <a:lnSpc>
                <a:spcPts val="3030"/>
              </a:lnSpc>
              <a:spcBef>
                <a:spcPts val="975"/>
              </a:spcBef>
            </a:pPr>
            <a:r>
              <a:rPr lang="ru" sz="28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800" b="1" i="1" u="none" strike="noStrike" dirty="0">
                <a:solidFill>
                  <a:srgbClr val="FFFFFF"/>
                </a:solidFill>
                <a:latin typeface="Calibri"/>
                <a:cs typeface="Calibri"/>
              </a:rPr>
              <a:t> Доступ к жизненно важной инфраструктуре</a:t>
            </a:r>
            <a:r>
              <a:rPr lang="ru" sz="28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, включая высоковольтные подстанции, предоставляет обучающимся из обеих организаций бесценный практический опыт работы в реальных условиях.</a:t>
            </a:r>
            <a:endParaRPr sz="2800" dirty="0">
              <a:latin typeface="Calibri"/>
              <a:cs typeface="Calibri"/>
            </a:endParaRPr>
          </a:p>
          <a:p>
            <a:pPr marL="541020" marR="744855" indent="-528955" rtl="0">
              <a:lnSpc>
                <a:spcPts val="3030"/>
              </a:lnSpc>
              <a:spcBef>
                <a:spcPts val="965"/>
              </a:spcBef>
            </a:pPr>
            <a:r>
              <a:rPr lang="ru" sz="28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800" b="1" i="1" u="none" strike="noStrike" dirty="0">
                <a:solidFill>
                  <a:srgbClr val="FFFFFF"/>
                </a:solidFill>
                <a:latin typeface="Calibri"/>
                <a:cs typeface="Calibri"/>
              </a:rPr>
              <a:t> Поддержка коллег</a:t>
            </a:r>
            <a:r>
              <a:rPr lang="ru" sz="28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в области </a:t>
            </a:r>
            <a:r>
              <a:rPr lang="ru" sz="2800" b="1" i="1" u="none" strike="noStrike" dirty="0">
                <a:solidFill>
                  <a:srgbClr val="FFFFFF"/>
                </a:solidFill>
                <a:latin typeface="Calibri"/>
                <a:cs typeface="Calibri"/>
              </a:rPr>
              <a:t>педагогической практики</a:t>
            </a:r>
            <a:r>
              <a:rPr lang="ru" sz="28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с целью улучения общего впечатления учащихся.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7796" y="158305"/>
            <a:ext cx="7328916" cy="2936748"/>
            <a:chOff x="0" y="0"/>
            <a:chExt cx="9771888" cy="39156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71888" cy="3915664"/>
            </a:xfrm>
            <a:custGeom>
              <a:avLst/>
              <a:gdLst/>
              <a:ahLst/>
              <a:cxnLst/>
              <a:rect l="l" t="t" r="r" b="b"/>
              <a:pathLst>
                <a:path w="9771888" h="3915664">
                  <a:moveTo>
                    <a:pt x="0" y="0"/>
                  </a:moveTo>
                  <a:lnTo>
                    <a:pt x="9771888" y="0"/>
                  </a:lnTo>
                  <a:lnTo>
                    <a:pt x="9771888" y="3915664"/>
                  </a:lnTo>
                  <a:lnTo>
                    <a:pt x="0" y="391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7802" y="3000550"/>
            <a:ext cx="9491472" cy="3803904"/>
            <a:chOff x="0" y="0"/>
            <a:chExt cx="12655296" cy="50718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55296" cy="5071872"/>
            </a:xfrm>
            <a:custGeom>
              <a:avLst/>
              <a:gdLst/>
              <a:ahLst/>
              <a:cxnLst/>
              <a:rect l="l" t="t" r="r" b="b"/>
              <a:pathLst>
                <a:path w="12655296" h="5071872">
                  <a:moveTo>
                    <a:pt x="0" y="0"/>
                  </a:moveTo>
                  <a:lnTo>
                    <a:pt x="12655296" y="0"/>
                  </a:lnTo>
                  <a:lnTo>
                    <a:pt x="12655296" y="5071872"/>
                  </a:lnTo>
                  <a:lnTo>
                    <a:pt x="0" y="5071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802" y="569909"/>
            <a:ext cx="398014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Акцент на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педагогической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практике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78090" y="6091676"/>
            <a:ext cx="494728" cy="489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43002" y="6100772"/>
            <a:ext cx="183871" cy="489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2176" y="3270277"/>
            <a:ext cx="8582025" cy="255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4"/>
              </a:lnSpc>
            </a:pPr>
            <a:r>
              <a:rPr lang="en-US" sz="1600" dirty="0">
                <a:solidFill>
                  <a:srgbClr val="40472A"/>
                </a:solidFill>
                <a:latin typeface="Telegraf 1"/>
                <a:ea typeface="Telegraf 1"/>
                <a:cs typeface="Telegraf 1"/>
                <a:sym typeface="Telegraf 1"/>
              </a:rPr>
              <a:t>"</a:t>
            </a:r>
            <a:r>
              <a:rPr lang="ru-RU" sz="1600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 Наша программа повышения квалификации будет адаптирована с целью </a:t>
            </a:r>
            <a:r>
              <a:rPr lang="ru-RU" sz="1600" dirty="0">
                <a:solidFill>
                  <a:srgbClr val="47485A"/>
                </a:solidFill>
                <a:highlight>
                  <a:srgbClr val="FFFF00"/>
                </a:highlight>
                <a:latin typeface="Telegraf 1"/>
                <a:ea typeface="Telegraf 1"/>
                <a:cs typeface="Telegraf 1"/>
                <a:sym typeface="Telegraf 1"/>
              </a:rPr>
              <a:t>совершенствования навыков преподавания и обучения </a:t>
            </a:r>
            <a:r>
              <a:rPr lang="ru-RU" sz="1600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инструкторов ESB Networks, </a:t>
            </a:r>
            <a:r>
              <a:rPr lang="ru-RU" sz="1600" dirty="0">
                <a:solidFill>
                  <a:srgbClr val="47485A"/>
                </a:solidFill>
                <a:highlight>
                  <a:srgbClr val="FFFF00"/>
                </a:highlight>
                <a:latin typeface="Telegraf 1"/>
                <a:ea typeface="Telegraf 1"/>
                <a:cs typeface="Telegraf 1"/>
                <a:sym typeface="Telegraf 1"/>
              </a:rPr>
              <a:t>способствуя формированию культуры высокого качества преподавания </a:t>
            </a:r>
            <a:r>
              <a:rPr lang="ru-RU" sz="1600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в организации. Наряду с этим будет создано </a:t>
            </a:r>
            <a:r>
              <a:rPr lang="ru-RU" sz="1600" dirty="0">
                <a:solidFill>
                  <a:srgbClr val="47485A"/>
                </a:solidFill>
                <a:highlight>
                  <a:srgbClr val="FFFF00"/>
                </a:highlight>
                <a:latin typeface="Telegraf 1"/>
                <a:ea typeface="Telegraf 1"/>
                <a:cs typeface="Telegraf 1"/>
                <a:sym typeface="Telegraf 1"/>
              </a:rPr>
              <a:t>сильное практикующее сообщество</a:t>
            </a:r>
            <a:r>
              <a:rPr lang="ru-RU" sz="1600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, способствующее </a:t>
            </a:r>
            <a:r>
              <a:rPr lang="ru-RU" sz="1600" dirty="0">
                <a:solidFill>
                  <a:srgbClr val="47485A"/>
                </a:solidFill>
                <a:highlight>
                  <a:srgbClr val="FFFF00"/>
                </a:highlight>
                <a:latin typeface="Telegraf 1"/>
                <a:ea typeface="Telegraf 1"/>
                <a:cs typeface="Telegraf 1"/>
                <a:sym typeface="Telegraf 1"/>
              </a:rPr>
              <a:t>обмену знаниями и сотрудничеству</a:t>
            </a:r>
            <a:r>
              <a:rPr lang="ru-RU" sz="1600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. Оно будет состоять из сети преподавателей электротехники из SETU, а также инструкторов и экспертов по предметам из учебного центра ESB Networks.</a:t>
            </a:r>
            <a:r>
              <a:rPr lang="en-US" sz="1600" dirty="0">
                <a:solidFill>
                  <a:srgbClr val="4A4A5B"/>
                </a:solidFill>
                <a:latin typeface="Telegraf 1"/>
                <a:ea typeface="Telegraf 1"/>
                <a:cs typeface="Telegraf 1"/>
                <a:sym typeface="Telegraf 1"/>
              </a:rPr>
              <a:t>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4423" y="6232986"/>
            <a:ext cx="4029075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"/>
              </a:lnSpc>
            </a:pPr>
            <a:r>
              <a:rPr lang="ru-RU" sz="1200" spc="-5" dirty="0">
                <a:solidFill>
                  <a:srgbClr val="599A89"/>
                </a:solidFill>
                <a:latin typeface="HK Modular"/>
                <a:ea typeface="HK Modular"/>
                <a:cs typeface="HK Modular"/>
                <a:sym typeface="HK Modular"/>
              </a:rPr>
              <a:t>Энн Мини, руководитель расширенного кампуса SETU.</a:t>
            </a:r>
            <a:endParaRPr lang="en-US" sz="1200" spc="-5" dirty="0">
              <a:solidFill>
                <a:srgbClr val="599A89"/>
              </a:solidFill>
              <a:latin typeface="HK Modular"/>
              <a:ea typeface="HK Modular"/>
              <a:cs typeface="HK Modular"/>
              <a:sym typeface="HK Mod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59839" y="736030"/>
            <a:ext cx="6677025" cy="186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306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"</a:t>
            </a:r>
            <a:r>
              <a:rPr lang="ru-RU" sz="1306" dirty="0">
                <a:solidFill>
                  <a:srgbClr val="47485A"/>
                </a:solidFill>
                <a:latin typeface="Telegraf 1"/>
                <a:ea typeface="Telegraf 1"/>
                <a:cs typeface="Telegraf 1"/>
                <a:sym typeface="Telegraf 1"/>
              </a:rPr>
              <a:t>Наша программа повышения квалификации будет адаптирована с целью совершенствования навыков преподавания и обучения инструкторов ESB Networks, способствуя формированию культуры высокого качества преподавания в организации. Наряду с этим будет создано сильное практикующее сообщество, способствующее обмену знаниями и сотрудничеству. Оно будет состоять из сети преподавателей электротехники из SETU, а также инструкторов и экспертов по предметам из учебного центра ESB Networks.</a:t>
            </a:r>
            <a:r>
              <a:rPr lang="en-US" sz="1307" spc="34" dirty="0">
                <a:solidFill>
                  <a:srgbClr val="47485A"/>
                </a:solidFill>
                <a:latin typeface="DM Sans"/>
                <a:ea typeface="DM Sans"/>
                <a:cs typeface="DM Sans"/>
                <a:sym typeface="DM Sans"/>
              </a:rPr>
              <a:t>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59160" y="2722547"/>
            <a:ext cx="3124200" cy="11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"/>
              </a:lnSpc>
            </a:pPr>
            <a:r>
              <a:rPr lang="ru-RU" sz="726" spc="-8" dirty="0">
                <a:solidFill>
                  <a:srgbClr val="579988"/>
                </a:solidFill>
                <a:latin typeface="HK Modular"/>
                <a:ea typeface="HK Modular"/>
                <a:cs typeface="HK Modular"/>
                <a:sym typeface="HK Modular"/>
              </a:rPr>
              <a:t>Энн Мини, руководитель расширенного кампуса SETU.</a:t>
            </a:r>
            <a:endParaRPr lang="en-US" sz="726" spc="-8" dirty="0">
              <a:solidFill>
                <a:srgbClr val="579988"/>
              </a:solidFill>
              <a:latin typeface="HK Modular"/>
              <a:ea typeface="HK Modular"/>
              <a:cs typeface="HK Modular"/>
              <a:sym typeface="HK Modular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66215" y="1126322"/>
            <a:ext cx="6511957" cy="3085555"/>
            <a:chOff x="5795039" y="-2859304"/>
            <a:chExt cx="9564624" cy="3633216"/>
          </a:xfrm>
        </p:grpSpPr>
        <p:sp>
          <p:nvSpPr>
            <p:cNvPr id="7" name="Freeform 7"/>
            <p:cNvSpPr/>
            <p:nvPr/>
          </p:nvSpPr>
          <p:spPr>
            <a:xfrm>
              <a:off x="5795039" y="-2859304"/>
              <a:ext cx="9564624" cy="3633216"/>
            </a:xfrm>
            <a:custGeom>
              <a:avLst/>
              <a:gdLst/>
              <a:ahLst/>
              <a:cxnLst/>
              <a:rect l="l" t="t" r="r" b="b"/>
              <a:pathLst>
                <a:path w="9564624" h="3633216">
                  <a:moveTo>
                    <a:pt x="0" y="0"/>
                  </a:moveTo>
                  <a:lnTo>
                    <a:pt x="9564624" y="0"/>
                  </a:lnTo>
                  <a:lnTo>
                    <a:pt x="9564624" y="3633216"/>
                  </a:lnTo>
                  <a:lnTo>
                    <a:pt x="0" y="363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34657" y="4212660"/>
            <a:ext cx="8305800" cy="1429165"/>
            <a:chOff x="0" y="0"/>
            <a:chExt cx="12685763" cy="24444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85776" cy="2444496"/>
            </a:xfrm>
            <a:custGeom>
              <a:avLst/>
              <a:gdLst/>
              <a:ahLst/>
              <a:cxnLst/>
              <a:rect l="l" t="t" r="r" b="b"/>
              <a:pathLst>
                <a:path w="12685776" h="2444496">
                  <a:moveTo>
                    <a:pt x="0" y="0"/>
                  </a:moveTo>
                  <a:lnTo>
                    <a:pt x="12685776" y="0"/>
                  </a:lnTo>
                  <a:lnTo>
                    <a:pt x="12685776" y="2444496"/>
                  </a:lnTo>
                  <a:lnTo>
                    <a:pt x="0" y="244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4689" y="289710"/>
            <a:ext cx="367630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Определение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потребностей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инструкторов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41690" y="6091675"/>
            <a:ext cx="63112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43002" y="6100772"/>
            <a:ext cx="262842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23219" y="1229515"/>
            <a:ext cx="752610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0"/>
              </a:lnSpc>
            </a:pPr>
            <a:r>
              <a:rPr lang="ru-RU" sz="1600" b="1" spc="64" dirty="0">
                <a:solidFill>
                  <a:srgbClr val="DDAD4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Обзор</a:t>
            </a:r>
            <a:endParaRPr lang="en-US" sz="1600" b="1" spc="64" dirty="0">
              <a:solidFill>
                <a:srgbClr val="DDAD46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30996" y="1458141"/>
            <a:ext cx="625803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52"/>
              </a:lnSpc>
            </a:pPr>
            <a:r>
              <a:rPr lang="ru-RU" sz="1300" spc="4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Цель данного модуля – предоставить участникам </a:t>
            </a:r>
            <a:r>
              <a:rPr lang="ru-RU" sz="1300" spc="46" dirty="0">
                <a:solidFill>
                  <a:srgbClr val="FFC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необходимые базовые навыки для оценки современных теорий обучения и практики преподавания в сфере высшего и дополнительного образования</a:t>
            </a:r>
            <a:r>
              <a:rPr lang="ru-RU" sz="1300" spc="4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Он призван помочь учащимся </a:t>
            </a:r>
            <a:r>
              <a:rPr lang="ru-RU" sz="1300" spc="46" dirty="0">
                <a:solidFill>
                  <a:srgbClr val="FFC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изучить педагогику и цифровую педагогику </a:t>
            </a:r>
            <a:r>
              <a:rPr lang="ru-RU" sz="1300" spc="4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 целью выработки собственной практики преподавания, признавая при этом, что эта практика будет основываться на современных переменах в образовании и обществе в целом. В рамках модуля участники поощряются начать анализировать научные исследования в области преподавания и обучения и определять, как эти исследования могут улучшить их собственную практику преподавания. Модуль </a:t>
            </a:r>
            <a:r>
              <a:rPr lang="ru-RU" sz="1300" spc="46" dirty="0">
                <a:solidFill>
                  <a:srgbClr val="FFC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стимулирует рефлексивную практику </a:t>
            </a:r>
            <a:r>
              <a:rPr lang="ru-RU" sz="1300" spc="4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 собственной среде преподавания участников с целью содействия непрерывному профессиональному развитию и поддержки вклада в научные исследования в области преподавания и обучения посредством обмена идеями и практикой с коллегами.</a:t>
            </a:r>
            <a:endParaRPr lang="en-US" sz="1300" spc="42" dirty="0">
              <a:solidFill>
                <a:schemeClr val="bg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71800" y="4335629"/>
            <a:ext cx="2921740" cy="17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82"/>
              </a:lnSpc>
            </a:pPr>
            <a:r>
              <a:rPr lang="ru-RU" sz="1600" b="1" dirty="0">
                <a:solidFill>
                  <a:srgbClr val="E4B145"/>
                </a:solidFill>
                <a:latin typeface="Inter"/>
                <a:ea typeface="Inter"/>
                <a:cs typeface="Inter"/>
                <a:sym typeface="Inter"/>
              </a:rPr>
              <a:t>Требования к поступающим</a:t>
            </a:r>
            <a:endParaRPr lang="en-US" sz="1600" b="1" dirty="0">
              <a:solidFill>
                <a:srgbClr val="E4B14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00400" y="4579875"/>
            <a:ext cx="7924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350" spc="5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Поскольку это программа 9-го уровня, </a:t>
            </a:r>
            <a:r>
              <a:rPr lang="ru-RU" sz="1350" spc="56" dirty="0">
                <a:solidFill>
                  <a:srgbClr val="FFC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соискатели должны иметь как минимум диплом 8-го уровня с отличием или эквивалентную степень</a:t>
            </a:r>
            <a:r>
              <a:rPr lang="ru-RU" sz="1350" spc="56" dirty="0">
                <a:solidFill>
                  <a:schemeClr val="bg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Все соискатели будут рассматриваться в индивидуальном порядке. Факультет непрерывного образования оставляет за собой право пригласить соискателей на собеседование для определения их пригодности к программе.</a:t>
            </a:r>
            <a:endParaRPr lang="en-US" sz="1350" spc="29" dirty="0">
              <a:solidFill>
                <a:schemeClr val="bg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506408" y="148256"/>
            <a:ext cx="1362075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8"/>
              </a:lnSpc>
            </a:pPr>
            <a:r>
              <a:rPr lang="en-US" sz="695" spc="52" dirty="0">
                <a:solidFill>
                  <a:srgbClr val="B29F75"/>
                </a:solidFill>
                <a:latin typeface="HK Modular"/>
                <a:ea typeface="HK Modular"/>
                <a:cs typeface="HK Modular"/>
                <a:sym typeface="HK Modular"/>
              </a:rPr>
              <a:t>CW_HRTLF_A</a:t>
            </a:r>
          </a:p>
          <a:p>
            <a:pPr algn="l">
              <a:lnSpc>
                <a:spcPts val="1621"/>
              </a:lnSpc>
            </a:pPr>
            <a:r>
              <a:rPr lang="en-US" sz="999" dirty="0">
                <a:solidFill>
                  <a:srgbClr val="CED0D4"/>
                </a:solidFill>
                <a:latin typeface="Telegraf 1"/>
                <a:ea typeface="Telegraf 1"/>
                <a:cs typeface="Telegraf 1"/>
                <a:sym typeface="Telegraf 1"/>
              </a:rPr>
              <a:t>NFQ Level 9 (10 ECTS)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35484" y="-236388"/>
            <a:ext cx="895350" cy="99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7"/>
              </a:lnSpc>
            </a:pPr>
            <a:r>
              <a:rPr lang="en-US" sz="5212" spc="-1042">
                <a:solidFill>
                  <a:srgbClr val="F3F4F5"/>
                </a:solidFill>
                <a:latin typeface="Arial MT Pro"/>
                <a:ea typeface="Arial MT Pro"/>
                <a:cs typeface="Arial MT Pro"/>
                <a:sym typeface="Arial MT Pro"/>
              </a:rPr>
              <a:t>U $5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0689" y="477536"/>
            <a:ext cx="3848100" cy="58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8"/>
              </a:lnSpc>
            </a:pPr>
            <a:r>
              <a:rPr lang="ru-RU" sz="1734" spc="69" dirty="0">
                <a:solidFill>
                  <a:srgbClr val="ECEDED"/>
                </a:solidFill>
                <a:latin typeface="Arial MT Pro"/>
                <a:ea typeface="Arial MT Pro"/>
                <a:cs typeface="Arial MT Pro"/>
                <a:sym typeface="Arial MT Pro"/>
              </a:rPr>
              <a:t>Сертификат по преподаванию и обучению 1 (базовый уровень)</a:t>
            </a:r>
            <a:endParaRPr lang="en-US" sz="1734" spc="69" dirty="0">
              <a:solidFill>
                <a:srgbClr val="ECEDE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314093" y="57440"/>
            <a:ext cx="447675" cy="4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Ollscoil</a:t>
            </a:r>
          </a:p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Teicneolaiochta</a:t>
            </a:r>
          </a:p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an Oirdheiscirt</a:t>
            </a:r>
          </a:p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South East</a:t>
            </a:r>
          </a:p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Technological</a:t>
            </a:r>
          </a:p>
          <a:p>
            <a:pPr algn="l">
              <a:lnSpc>
                <a:spcPts val="662"/>
              </a:lnSpc>
            </a:pPr>
            <a:r>
              <a:rPr lang="en-US" sz="475" spc="-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University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53613" y="5653100"/>
            <a:ext cx="1500791" cy="116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87"/>
              </a:lnSpc>
            </a:pPr>
            <a:r>
              <a:rPr lang="ru-RU" sz="705" spc="16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Продолжительность</a:t>
            </a:r>
            <a:r>
              <a:rPr lang="en-US" sz="705" spc="16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: 8 </a:t>
            </a:r>
            <a:r>
              <a:rPr lang="ru-RU" sz="705" spc="16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сессий</a:t>
            </a:r>
            <a:endParaRPr lang="en-US" sz="705" spc="16" dirty="0">
              <a:solidFill>
                <a:srgbClr val="B6B9BC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53613" y="5800214"/>
            <a:ext cx="1500791" cy="117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2"/>
              </a:lnSpc>
            </a:pPr>
            <a:r>
              <a:rPr lang="ru-RU" sz="723" spc="7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Дни</a:t>
            </a:r>
            <a:r>
              <a:rPr lang="en-US" sz="723" spc="7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: </a:t>
            </a:r>
            <a:r>
              <a:rPr lang="ru-RU" sz="723" spc="7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вторники и пятницы</a:t>
            </a:r>
            <a:r>
              <a:rPr lang="en-US" sz="723" spc="7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57379" y="5959790"/>
            <a:ext cx="1075639" cy="11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0"/>
              </a:lnSpc>
            </a:pPr>
            <a:r>
              <a:rPr lang="ru-RU" sz="714" spc="12" dirty="0">
                <a:solidFill>
                  <a:srgbClr val="BBB3A2"/>
                </a:solidFill>
                <a:latin typeface="Arial MT Pro"/>
                <a:ea typeface="Arial MT Pro"/>
                <a:cs typeface="Arial MT Pro"/>
                <a:sym typeface="Arial MT Pro"/>
              </a:rPr>
              <a:t>Формат</a:t>
            </a:r>
            <a:r>
              <a:rPr lang="en-US" sz="714" spc="12" dirty="0">
                <a:solidFill>
                  <a:srgbClr val="BBB3A2"/>
                </a:solidFill>
                <a:latin typeface="Arial MT Pro"/>
                <a:ea typeface="Arial MT Pro"/>
                <a:cs typeface="Arial MT Pro"/>
                <a:sym typeface="Arial MT Pro"/>
              </a:rPr>
              <a:t>: </a:t>
            </a:r>
            <a:r>
              <a:rPr lang="ru-RU" sz="714" spc="12" dirty="0">
                <a:solidFill>
                  <a:srgbClr val="BBB3A2"/>
                </a:solidFill>
                <a:latin typeface="Arial MT Pro"/>
                <a:ea typeface="Arial MT Pro"/>
                <a:cs typeface="Arial MT Pro"/>
                <a:sym typeface="Arial MT Pro"/>
              </a:rPr>
              <a:t>смешанный</a:t>
            </a:r>
            <a:endParaRPr lang="en-US" sz="714" spc="12" dirty="0">
              <a:solidFill>
                <a:srgbClr val="BBB3A2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253613" y="6108415"/>
            <a:ext cx="1209675" cy="117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"/>
              </a:lnSpc>
            </a:pPr>
            <a:r>
              <a:rPr lang="ru-RU" sz="729" spc="10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Начало</a:t>
            </a:r>
            <a:r>
              <a:rPr lang="en-US" sz="729" spc="10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: </a:t>
            </a:r>
            <a:r>
              <a:rPr lang="ru-RU" sz="729" spc="10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сентябрь</a:t>
            </a:r>
            <a:r>
              <a:rPr lang="en-US" sz="729" spc="10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 2024</a:t>
            </a:r>
            <a:r>
              <a:rPr lang="ru-RU" sz="729" spc="10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 г.</a:t>
            </a:r>
            <a:endParaRPr lang="en-US" sz="729" spc="10" dirty="0">
              <a:solidFill>
                <a:srgbClr val="B6B9BC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253613" y="6286644"/>
            <a:ext cx="1962150" cy="24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3"/>
              </a:lnSpc>
            </a:pPr>
            <a:r>
              <a:rPr lang="ru-RU" sz="724" spc="11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Стоимость</a:t>
            </a:r>
            <a:r>
              <a:rPr lang="en-US" sz="724" spc="11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: €670 (</a:t>
            </a:r>
            <a:r>
              <a:rPr lang="ru-RU" sz="724" spc="11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бесплатно или с компенсацией  для сотрудников</a:t>
            </a:r>
            <a:r>
              <a:rPr lang="en-US" sz="724" spc="11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 SETU)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267900" y="6620302"/>
            <a:ext cx="193357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"/>
              </a:lnSpc>
            </a:pPr>
            <a:r>
              <a:rPr lang="ru-RU" sz="728" spc="6" dirty="0" err="1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Фасилитирует</a:t>
            </a:r>
            <a:r>
              <a:rPr lang="en-US" sz="728" spc="6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: </a:t>
            </a:r>
            <a:r>
              <a:rPr lang="ru-RU" sz="728" spc="6" dirty="0">
                <a:solidFill>
                  <a:srgbClr val="B6B9BC"/>
                </a:solidFill>
                <a:latin typeface="Arial MT Pro"/>
                <a:ea typeface="Arial MT Pro"/>
                <a:cs typeface="Arial MT Pro"/>
                <a:sym typeface="Arial MT Pro"/>
              </a:rPr>
              <a:t>Центр преподавания и обучения Карлоу</a:t>
            </a:r>
            <a:endParaRPr lang="en-US" sz="728" spc="6" dirty="0">
              <a:solidFill>
                <a:srgbClr val="B6B9BC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11353038" y="613638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ln w="28956">
              <a:solidFill>
                <a:srgbClr val="FBC9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9620" y="1956979"/>
            <a:ext cx="5686314" cy="1762760"/>
          </a:xfrm>
          <a:prstGeom prst="rect">
            <a:avLst/>
          </a:prstGeom>
        </p:spPr>
        <p:txBody>
          <a:bodyPr vert="horz" wrap="square" lIns="0" tIns="116205" rIns="0" bIns="0" rtlCol="0">
            <a:noAutofit/>
          </a:bodyPr>
          <a:lstStyle/>
          <a:p>
            <a:pPr marL="12700" marR="5080" rtl="0">
              <a:lnSpc>
                <a:spcPts val="6480"/>
              </a:lnSpc>
              <a:spcBef>
                <a:spcPts val="915"/>
              </a:spcBef>
            </a:pPr>
            <a:r>
              <a:rPr lang="ru" sz="6000" b="1" i="0" u="none" strike="noStrike" dirty="0">
                <a:solidFill>
                  <a:srgbClr val="FFFFFF"/>
                </a:solidFill>
                <a:latin typeface="Calibri"/>
              </a:rPr>
              <a:t>Процесс и портфолио ППО</a:t>
            </a:r>
            <a:endParaRPr sz="60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37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09012" y="669198"/>
            <a:ext cx="3348354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dirty="0">
                <a:latin typeface="Calibri"/>
              </a:rPr>
              <a:t>10 шагов </a:t>
            </a:r>
            <a:br>
              <a:rPr lang="ru" sz="4000" b="1" i="0" u="none" strike="noStrike" dirty="0">
                <a:latin typeface="Calibri"/>
              </a:rPr>
            </a:br>
            <a:r>
              <a:rPr lang="ru" sz="4000" b="1" i="0" u="none" strike="noStrike" dirty="0">
                <a:latin typeface="Calibri"/>
              </a:rPr>
              <a:t>на пути к ППО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26735" y="0"/>
            <a:ext cx="4765560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38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20">
                <a:latin typeface="Calibri"/>
              </a:rPr>
              <a:t>Подробнее о шагах 3-5</a:t>
            </a:r>
          </a:p>
        </p:txBody>
      </p:sp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60976" y="324611"/>
            <a:ext cx="6891528" cy="62103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39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43126" y="230285"/>
            <a:ext cx="3416300" cy="45212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800" b="1" i="0" u="none" strike="noStrike">
                <a:latin typeface="Calibri"/>
              </a:rPr>
              <a:t>История и опыт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43126" y="998348"/>
            <a:ext cx="3723640" cy="4183251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8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Управление</a:t>
            </a:r>
            <a:endParaRPr sz="28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2685"/>
              </a:spcBef>
            </a:pPr>
            <a:r>
              <a:rPr lang="ru" sz="28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Формирование политики</a:t>
            </a:r>
            <a:endParaRPr sz="2800" dirty="0">
              <a:latin typeface="Calibri"/>
              <a:cs typeface="Calibri"/>
            </a:endParaRPr>
          </a:p>
          <a:p>
            <a:pPr marL="12700" marR="1052195" rtl="0">
              <a:lnSpc>
                <a:spcPts val="3030"/>
              </a:lnSpc>
              <a:spcBef>
                <a:spcPts val="3065"/>
              </a:spcBef>
            </a:pPr>
            <a:r>
              <a:rPr lang="ru" sz="28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Внутренние структуры/люди</a:t>
            </a:r>
            <a:endParaRPr sz="2800" dirty="0">
              <a:latin typeface="Calibri"/>
              <a:cs typeface="Calibri"/>
            </a:endParaRPr>
          </a:p>
          <a:p>
            <a:pPr marL="12700" marR="5080" rtl="0">
              <a:lnSpc>
                <a:spcPts val="3030"/>
              </a:lnSpc>
              <a:spcBef>
                <a:spcPts val="3015"/>
              </a:spcBef>
            </a:pPr>
            <a:r>
              <a:rPr lang="ru" sz="2800" b="1" i="0" u="none" strike="noStrike" spc="-20" dirty="0">
                <a:solidFill>
                  <a:srgbClr val="435364"/>
                </a:solidFill>
                <a:latin typeface="Calibri"/>
                <a:cs typeface="Calibri"/>
              </a:rPr>
              <a:t>Обучение и повышение квалификации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65394" y="6093865"/>
            <a:ext cx="510540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0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setu.ie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304" y="609636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1" i="0" u="none" strike="noStrike" spc="-5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36591" y="262128"/>
            <a:ext cx="6669405" cy="5709285"/>
            <a:chOff x="4736591" y="262128"/>
            <a:chExt cx="6669405" cy="5709285"/>
          </a:xfrm>
        </p:grpSpPr>
        <p:pic>
          <p:nvPicPr>
            <p:cNvPr id="7" name="object 7" descr="Strategic Plan 2023-2028 - SETU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820411" y="262128"/>
              <a:ext cx="2438399" cy="3166871"/>
            </a:xfrm>
            <a:prstGeom prst="rect">
              <a:avLst/>
            </a:prstGeom>
          </p:spPr>
        </p:pic>
        <p:pic>
          <p:nvPicPr>
            <p:cNvPr id="8" name="object 8" descr="qqi-logo-blue - Leading Healthcare Providers Skillnet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32648" y="2807207"/>
              <a:ext cx="3172954" cy="935735"/>
            </a:xfrm>
            <a:prstGeom prst="rect">
              <a:avLst/>
            </a:prstGeom>
          </p:spPr>
        </p:pic>
        <p:pic>
          <p:nvPicPr>
            <p:cNvPr id="9" name="object 9" descr="A Current Overview of Recognition of Prior Learning (RPL) in ...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36591" y="3774960"/>
              <a:ext cx="1537715" cy="219607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078865" y="5542048"/>
            <a:ext cx="3079115" cy="45212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2800" b="0" i="0" u="none" strike="noStrike" spc="-1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www.priorlearning.ie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dirty="0">
                <a:latin typeface="Calibri"/>
              </a:rPr>
              <a:t>Вступительный семинар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8779" y="2057400"/>
            <a:ext cx="3639821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25" dirty="0">
                <a:solidFill>
                  <a:srgbClr val="435364"/>
                </a:solidFill>
                <a:latin typeface="Calibri"/>
                <a:cs typeface="Calibri"/>
              </a:rPr>
              <a:t>Процесс ознакомления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79264" y="1271016"/>
            <a:ext cx="6699503" cy="37398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40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11353038" y="613638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ln w="28956">
              <a:solidFill>
                <a:srgbClr val="FBC9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8779" y="660054"/>
            <a:ext cx="3673475" cy="3683346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Вступительный семинар</a:t>
            </a:r>
            <a:endParaRPr sz="4000" dirty="0">
              <a:latin typeface="Calibri"/>
              <a:cs typeface="Calibri"/>
            </a:endParaRPr>
          </a:p>
          <a:p>
            <a:pPr marL="12700" marR="5080" rtl="0">
              <a:lnSpc>
                <a:spcPts val="4320"/>
              </a:lnSpc>
              <a:spcBef>
                <a:spcPts val="4384"/>
              </a:spcBef>
            </a:pPr>
            <a:r>
              <a:rPr lang="ru" sz="40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Введение в концепцию и процесс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4905756" y="1466088"/>
            <a:ext cx="6824471" cy="375818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41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 dirty="0">
                <a:latin typeface="Calibri"/>
              </a:rPr>
              <a:t>Вступительный семинар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1954" y="2438400"/>
            <a:ext cx="3501390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 dirty="0">
                <a:solidFill>
                  <a:srgbClr val="435364"/>
                </a:solidFill>
                <a:latin typeface="Calibri"/>
                <a:cs typeface="Calibri"/>
              </a:rPr>
              <a:t>Введение в процесс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252" y="1431036"/>
            <a:ext cx="6984491" cy="360730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42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2101" y="660054"/>
            <a:ext cx="3584099" cy="228028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 dirty="0">
                <a:latin typeface="Calibri"/>
              </a:rPr>
              <a:t>Ознакомление с методической документацией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73040" y="92964"/>
            <a:ext cx="4655819" cy="65440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43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13148" y="1464564"/>
            <a:ext cx="7103364" cy="3878580"/>
            <a:chOff x="0" y="0"/>
            <a:chExt cx="9471152" cy="51714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71152" cy="5171440"/>
            </a:xfrm>
            <a:custGeom>
              <a:avLst/>
              <a:gdLst/>
              <a:ahLst/>
              <a:cxnLst/>
              <a:rect l="l" t="t" r="r" b="b"/>
              <a:pathLst>
                <a:path w="9471152" h="5171440">
                  <a:moveTo>
                    <a:pt x="0" y="0"/>
                  </a:moveTo>
                  <a:lnTo>
                    <a:pt x="9471152" y="0"/>
                  </a:lnTo>
                  <a:lnTo>
                    <a:pt x="9471152" y="5171440"/>
                  </a:lnTo>
                  <a:lnTo>
                    <a:pt x="0" y="517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400" y="764181"/>
            <a:ext cx="4088846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семинар</a:t>
            </a:r>
          </a:p>
          <a:p>
            <a:pPr algn="l">
              <a:lnSpc>
                <a:spcPts val="4319"/>
              </a:lnSpc>
            </a:pP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Ознакомление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заявкой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4200" y="6091676"/>
            <a:ext cx="52861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244554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91488" y="2000441"/>
            <a:ext cx="904512" cy="12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1"/>
              </a:lnSpc>
            </a:pPr>
            <a:r>
              <a:rPr lang="ru-RU" sz="1100" dirty="0">
                <a:solidFill>
                  <a:srgbClr val="0D1013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Актуальность</a:t>
            </a:r>
            <a:endParaRPr lang="en-US" sz="1100" dirty="0">
              <a:solidFill>
                <a:srgbClr val="0D1013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95536" y="2377180"/>
            <a:ext cx="1314450" cy="70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"/>
              </a:lnSpc>
            </a:pPr>
            <a:r>
              <a:rPr lang="ru-RU" sz="1043" spc="104" dirty="0">
                <a:solidFill>
                  <a:srgbClr val="0D1013"/>
                </a:solidFill>
                <a:latin typeface="DM Sans"/>
                <a:ea typeface="DM Sans"/>
                <a:cs typeface="DM Sans"/>
                <a:sym typeface="DM Sans"/>
              </a:rPr>
              <a:t>Прямая связь с предполагаемыми результатами обучения</a:t>
            </a:r>
            <a:endParaRPr lang="en-US" sz="1043" spc="104" dirty="0">
              <a:solidFill>
                <a:srgbClr val="0D10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65663" y="1997489"/>
            <a:ext cx="1068737" cy="12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1"/>
              </a:lnSpc>
            </a:pPr>
            <a:r>
              <a:rPr lang="ru-RU" sz="1100" dirty="0">
                <a:solidFill>
                  <a:srgbClr val="0D1013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Доказательства</a:t>
            </a:r>
            <a:endParaRPr lang="en-US" sz="1100" dirty="0">
              <a:solidFill>
                <a:srgbClr val="0D1013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88329" y="2374185"/>
            <a:ext cx="1661002" cy="495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3"/>
              </a:lnSpc>
            </a:pPr>
            <a:r>
              <a:rPr lang="ru-RU" sz="1050" spc="98" dirty="0">
                <a:solidFill>
                  <a:srgbClr val="0D1013"/>
                </a:solidFill>
                <a:latin typeface="DM Sans"/>
                <a:ea typeface="DM Sans"/>
                <a:cs typeface="DM Sans"/>
                <a:sym typeface="DM Sans"/>
              </a:rPr>
              <a:t>Четкая, поддающаяся проверке документация</a:t>
            </a:r>
            <a:endParaRPr lang="en-US" sz="1050" spc="98" dirty="0">
              <a:solidFill>
                <a:srgbClr val="0D10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84442" y="3638654"/>
            <a:ext cx="853852" cy="12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1"/>
              </a:lnSpc>
            </a:pPr>
            <a:r>
              <a:rPr lang="ru-RU" sz="1100" dirty="0">
                <a:solidFill>
                  <a:srgbClr val="0D1013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Самоанализ</a:t>
            </a:r>
            <a:endParaRPr lang="en-US" sz="1100" dirty="0">
              <a:solidFill>
                <a:srgbClr val="0D1013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91433" y="4011756"/>
            <a:ext cx="1514475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3"/>
              </a:lnSpc>
            </a:pPr>
            <a:r>
              <a:rPr lang="ru-RU" sz="1061" spc="94" dirty="0">
                <a:solidFill>
                  <a:srgbClr val="0D1013"/>
                </a:solidFill>
                <a:latin typeface="DM Sans"/>
                <a:ea typeface="DM Sans"/>
                <a:cs typeface="DM Sans"/>
                <a:sym typeface="DM Sans"/>
              </a:rPr>
              <a:t>Акцент на обучении, не просто описание деятельности</a:t>
            </a:r>
            <a:endParaRPr lang="en-US" sz="1061" spc="94" dirty="0">
              <a:solidFill>
                <a:srgbClr val="0D10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88140" y="3641605"/>
            <a:ext cx="741460" cy="12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6"/>
              </a:lnSpc>
            </a:pPr>
            <a:r>
              <a:rPr lang="ru-RU" sz="1100" dirty="0">
                <a:solidFill>
                  <a:srgbClr val="0D1013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Структура</a:t>
            </a:r>
            <a:endParaRPr lang="en-US" sz="1100" dirty="0">
              <a:solidFill>
                <a:srgbClr val="0D1013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382456" y="4037064"/>
            <a:ext cx="16668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1"/>
              </a:lnSpc>
            </a:pPr>
            <a:r>
              <a:rPr lang="ru-RU" sz="1091" spc="79" dirty="0">
                <a:solidFill>
                  <a:srgbClr val="0D1013"/>
                </a:solidFill>
                <a:latin typeface="DM Sans"/>
                <a:ea typeface="DM Sans"/>
                <a:cs typeface="DM Sans"/>
                <a:sym typeface="DM Sans"/>
              </a:rPr>
              <a:t>Организована и согласована с критериями</a:t>
            </a:r>
            <a:endParaRPr lang="en-US" sz="1091" spc="79" dirty="0">
              <a:solidFill>
                <a:srgbClr val="0D10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11952" y="2869321"/>
            <a:ext cx="194742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32"/>
              </a:lnSpc>
            </a:pPr>
            <a:r>
              <a:rPr lang="ru-RU" sz="2094" b="1" dirty="0">
                <a:solidFill>
                  <a:srgbClr val="0D1013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Что делает заявку на ППО сильной?</a:t>
            </a:r>
            <a:endParaRPr lang="en-US" sz="2094" b="1" dirty="0">
              <a:solidFill>
                <a:srgbClr val="0D1013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94098" y="1575940"/>
            <a:ext cx="7118604" cy="4018788"/>
            <a:chOff x="0" y="0"/>
            <a:chExt cx="9491472" cy="53583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1472" cy="5358384"/>
            </a:xfrm>
            <a:custGeom>
              <a:avLst/>
              <a:gdLst/>
              <a:ahLst/>
              <a:cxnLst/>
              <a:rect l="l" t="t" r="r" b="b"/>
              <a:pathLst>
                <a:path w="9491472" h="5358384">
                  <a:moveTo>
                    <a:pt x="0" y="0"/>
                  </a:moveTo>
                  <a:lnTo>
                    <a:pt x="9491472" y="0"/>
                  </a:lnTo>
                  <a:lnTo>
                    <a:pt x="9491472" y="5358384"/>
                  </a:lnTo>
                  <a:lnTo>
                    <a:pt x="0" y="5358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" y="764181"/>
            <a:ext cx="4311188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19"/>
              </a:lnSpc>
            </a:pPr>
            <a:r>
              <a:rPr lang="ru-RU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</a:t>
            </a:r>
            <a:r>
              <a:rPr lang="en-US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семинар</a:t>
            </a:r>
          </a:p>
          <a:p>
            <a:pPr algn="just">
              <a:lnSpc>
                <a:spcPts val="4319"/>
              </a:lnSpc>
            </a:pPr>
            <a:endParaRPr lang="ru-RU" sz="3600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4319"/>
              </a:lnSpc>
            </a:pPr>
            <a:r>
              <a:rPr lang="ru-RU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Ознакомление с</a:t>
            </a:r>
            <a:r>
              <a:rPr lang="en-US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600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доказательствами</a:t>
            </a:r>
            <a:endParaRPr lang="en-US" sz="3600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4200" y="6091676"/>
            <a:ext cx="52861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21178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3000" y="2536444"/>
            <a:ext cx="32004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16"/>
              </a:lnSpc>
            </a:pPr>
            <a:r>
              <a:rPr lang="ru-RU" sz="3034" b="1" dirty="0">
                <a:solidFill>
                  <a:srgbClr val="04040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Типы</a:t>
            </a:r>
            <a:r>
              <a:rPr lang="en-US" sz="3034" b="1" dirty="0">
                <a:solidFill>
                  <a:srgbClr val="04040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 </a:t>
            </a:r>
            <a:r>
              <a:rPr lang="ru-RU" sz="3034" b="1" dirty="0">
                <a:solidFill>
                  <a:srgbClr val="04040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подкрепляющих</a:t>
            </a:r>
            <a:endParaRPr lang="en-US" sz="3034" b="1" dirty="0">
              <a:solidFill>
                <a:srgbClr val="040404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  <a:p>
            <a:pPr algn="l">
              <a:lnSpc>
                <a:spcPts val="3416"/>
              </a:lnSpc>
            </a:pPr>
            <a:r>
              <a:rPr lang="ru-RU" sz="3034" b="1" dirty="0">
                <a:solidFill>
                  <a:srgbClr val="04040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доказательств</a:t>
            </a:r>
            <a:endParaRPr lang="en-US" sz="3034" b="1" dirty="0">
              <a:solidFill>
                <a:srgbClr val="040404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80773" y="1712654"/>
            <a:ext cx="1628775" cy="42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9"/>
              </a:lnSpc>
            </a:pPr>
            <a:r>
              <a:rPr lang="en-US" sz="1344" spc="64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01. </a:t>
            </a:r>
            <a:r>
              <a:rPr lang="ru-RU" sz="1344" spc="64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Сертификаты и выписки</a:t>
            </a:r>
            <a:endParaRPr lang="en-US" sz="1344" spc="64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80773" y="2405353"/>
            <a:ext cx="2019300" cy="47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6"/>
              </a:lnSpc>
            </a:pPr>
            <a:r>
              <a:rPr lang="en-US" sz="1333" spc="26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02. </a:t>
            </a:r>
            <a:r>
              <a:rPr lang="ru-RU" sz="1333" spc="26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Характеристики от работодателей</a:t>
            </a:r>
            <a:endParaRPr lang="en-US" sz="1333" spc="26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780773" y="3072186"/>
            <a:ext cx="2344427" cy="47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72"/>
              </a:lnSpc>
            </a:pPr>
            <a:r>
              <a:rPr lang="en-US" sz="1337" spc="20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03. </a:t>
            </a:r>
            <a:r>
              <a:rPr lang="ru-RU" sz="1337" spc="20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Рефлексивные рассуждения (самоанализ)</a:t>
            </a:r>
            <a:endParaRPr lang="en-US" sz="1337" spc="20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08640" y="3740199"/>
            <a:ext cx="173350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58"/>
              </a:lnSpc>
            </a:pPr>
            <a:r>
              <a:rPr lang="ru-RU" sz="1300" spc="56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Публикации, отчеты по проектам и проч.</a:t>
            </a:r>
            <a:endParaRPr lang="en-US" sz="1300" spc="56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17756" y="3678113"/>
            <a:ext cx="409575" cy="29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</a:pPr>
            <a:r>
              <a:rPr lang="en-US" sz="1300" spc="-46" dirty="0">
                <a:solidFill>
                  <a:srgbClr val="0C1014"/>
                </a:solidFill>
                <a:latin typeface="Anonymous Pro"/>
                <a:ea typeface="Anonymous Pro"/>
                <a:cs typeface="Anonymous Pro"/>
                <a:sym typeface="Anonymous Pro"/>
              </a:rPr>
              <a:t>04.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17756" y="4335011"/>
            <a:ext cx="428625" cy="278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n-US" sz="1300" spc="-42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05.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3888" y="4310595"/>
            <a:ext cx="2309114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56"/>
              </a:lnSpc>
            </a:pPr>
            <a:r>
              <a:rPr lang="ru-RU" sz="1300" spc="94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Журналы курсов повышения квалификации, портфолио</a:t>
            </a:r>
            <a:endParaRPr lang="en-US" sz="1300" spc="94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146381" y="5096506"/>
            <a:ext cx="1902619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38"/>
              </a:lnSpc>
            </a:pPr>
            <a:r>
              <a:rPr lang="ru-RU" sz="1300" spc="52" dirty="0">
                <a:solidFill>
                  <a:srgbClr val="0C1014"/>
                </a:solidFill>
                <a:latin typeface="DM Sans"/>
                <a:ea typeface="DM Sans"/>
                <a:cs typeface="DM Sans"/>
                <a:sym typeface="DM Sans"/>
              </a:rPr>
              <a:t>Доказательства извне</a:t>
            </a:r>
            <a:endParaRPr lang="en-US" sz="1300" spc="52" dirty="0">
              <a:solidFill>
                <a:srgbClr val="0C101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42598" y="4975892"/>
            <a:ext cx="428625" cy="30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300" spc="-21" dirty="0">
                <a:solidFill>
                  <a:srgbClr val="0C1014"/>
                </a:solidFill>
                <a:latin typeface="Anonymous Pro"/>
                <a:ea typeface="Anonymous Pro"/>
                <a:cs typeface="Anonymous Pro"/>
                <a:sym typeface="Anonymous Pro"/>
              </a:rPr>
              <a:t>06.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61332" y="1514856"/>
            <a:ext cx="7246610" cy="4053840"/>
            <a:chOff x="0" y="0"/>
            <a:chExt cx="9662147" cy="54051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62160" cy="5405120"/>
            </a:xfrm>
            <a:custGeom>
              <a:avLst/>
              <a:gdLst/>
              <a:ahLst/>
              <a:cxnLst/>
              <a:rect l="l" t="t" r="r" b="b"/>
              <a:pathLst>
                <a:path w="9662160" h="5405120">
                  <a:moveTo>
                    <a:pt x="0" y="0"/>
                  </a:moveTo>
                  <a:lnTo>
                    <a:pt x="9662160" y="0"/>
                  </a:lnTo>
                  <a:lnTo>
                    <a:pt x="9662160" y="5405120"/>
                  </a:lnTo>
                  <a:lnTo>
                    <a:pt x="0" y="5405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400" y="764181"/>
            <a:ext cx="4024884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 семинар</a:t>
            </a:r>
          </a:p>
          <a:p>
            <a:pPr algn="l">
              <a:lnSpc>
                <a:spcPts val="4319"/>
              </a:lnSpc>
            </a:pP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Ознакомление с процессом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4200" y="6091676"/>
            <a:ext cx="52861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21559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45455" y="2185518"/>
            <a:ext cx="3236338" cy="2713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>
                <a:solidFill>
                  <a:srgbClr val="06040A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Сопоставление с результатами обучения</a:t>
            </a:r>
            <a:endParaRPr lang="en-US" sz="2400" b="1" dirty="0">
              <a:solidFill>
                <a:srgbClr val="06040A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  <a:p>
            <a:pPr algn="l"/>
            <a:endParaRPr lang="en-US" sz="2000" dirty="0">
              <a:solidFill>
                <a:srgbClr val="050408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  <a:p>
            <a:pPr algn="ctr">
              <a:lnSpc>
                <a:spcPts val="1671"/>
              </a:lnSpc>
            </a:pPr>
            <a:r>
              <a:rPr lang="ru-RU" sz="1400" dirty="0">
                <a:solidFill>
                  <a:srgbClr val="352B4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• Объясните, как предшествующее обучение соответствует результатам обучения по модулю/программе.</a:t>
            </a:r>
          </a:p>
          <a:p>
            <a:pPr algn="ctr">
              <a:lnSpc>
                <a:spcPts val="1671"/>
              </a:lnSpc>
            </a:pPr>
            <a:endParaRPr lang="en-US" sz="1400" dirty="0">
              <a:solidFill>
                <a:srgbClr val="352B4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ctr">
              <a:lnSpc>
                <a:spcPts val="1671"/>
              </a:lnSpc>
            </a:pPr>
            <a:r>
              <a:rPr lang="ru-RU" sz="1400" dirty="0">
                <a:solidFill>
                  <a:srgbClr val="352B4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• Добавьте визуальную иллюстрацию или матрицу.</a:t>
            </a:r>
            <a:endParaRPr lang="en-US" sz="1400" dirty="0">
              <a:solidFill>
                <a:srgbClr val="352B4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69466" y="4331032"/>
            <a:ext cx="590550" cy="16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"/>
              </a:lnSpc>
            </a:pPr>
            <a:endParaRPr lang="en-US" sz="969" dirty="0">
              <a:solidFill>
                <a:srgbClr val="352B40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45152" y="1537716"/>
            <a:ext cx="7162800" cy="4003548"/>
            <a:chOff x="0" y="0"/>
            <a:chExt cx="9550400" cy="53380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50400" cy="5338064"/>
            </a:xfrm>
            <a:custGeom>
              <a:avLst/>
              <a:gdLst/>
              <a:ahLst/>
              <a:cxnLst/>
              <a:rect l="l" t="t" r="r" b="b"/>
              <a:pathLst>
                <a:path w="9550400" h="5338064">
                  <a:moveTo>
                    <a:pt x="0" y="0"/>
                  </a:moveTo>
                  <a:lnTo>
                    <a:pt x="9550400" y="0"/>
                  </a:lnTo>
                  <a:lnTo>
                    <a:pt x="9550400" y="5338064"/>
                  </a:lnTo>
                  <a:lnTo>
                    <a:pt x="0" y="5338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400" y="764181"/>
            <a:ext cx="4026602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 семинар</a:t>
            </a:r>
          </a:p>
          <a:p>
            <a:pPr algn="l">
              <a:lnSpc>
                <a:spcPts val="4319"/>
              </a:lnSpc>
            </a:pP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Ознакомление с процессом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4200" y="6091676"/>
            <a:ext cx="528618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262842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1480" y="2067467"/>
            <a:ext cx="2341119" cy="374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8"/>
              </a:lnSpc>
            </a:pPr>
            <a:r>
              <a:rPr lang="ru-RU" sz="2284" dirty="0">
                <a:solidFill>
                  <a:srgbClr val="100C10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Пример матрицы</a:t>
            </a:r>
            <a:endParaRPr lang="en-US" sz="2284" dirty="0">
              <a:solidFill>
                <a:srgbClr val="100C10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437532" y="3188534"/>
            <a:ext cx="10001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9"/>
              </a:lnSpc>
            </a:pPr>
            <a:r>
              <a:rPr lang="ru-RU" sz="1200" b="1" dirty="0">
                <a:solidFill>
                  <a:srgbClr val="282828"/>
                </a:solidFill>
                <a:latin typeface="Nourd Bold"/>
                <a:ea typeface="Nourd Bold"/>
                <a:cs typeface="Nourd Bold"/>
                <a:sym typeface="Nourd Bold"/>
              </a:rPr>
              <a:t>Результат обучения по модулю</a:t>
            </a:r>
            <a:endParaRPr lang="en-US" sz="1200" b="1" dirty="0">
              <a:solidFill>
                <a:srgbClr val="282828"/>
              </a:solidFill>
              <a:latin typeface="Lovelo"/>
              <a:ea typeface="Lovelo"/>
              <a:cs typeface="Lovelo"/>
              <a:sym typeface="Lovel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54772" y="3699074"/>
            <a:ext cx="109842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73"/>
              </a:lnSpc>
            </a:pPr>
            <a:r>
              <a:rPr lang="ru-RU" sz="1000" dirty="0">
                <a:solidFill>
                  <a:srgbClr val="50505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Например, анализ данных с помощью </a:t>
            </a:r>
            <a:r>
              <a:rPr lang="en-US" sz="1000" dirty="0">
                <a:solidFill>
                  <a:srgbClr val="50505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SPSS</a:t>
            </a:r>
            <a:endParaRPr lang="en-US" sz="1000" dirty="0">
              <a:solidFill>
                <a:srgbClr val="505050"/>
              </a:solidFill>
              <a:latin typeface="Nourd Bold"/>
              <a:ea typeface="Nourd Bold"/>
              <a:cs typeface="Nourd Bold"/>
              <a:sym typeface="Nour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80294" y="3167958"/>
            <a:ext cx="153352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1"/>
              </a:lnSpc>
            </a:pPr>
            <a:r>
              <a:rPr lang="ru-RU" sz="1200" b="1" spc="-3" dirty="0">
                <a:solidFill>
                  <a:srgbClr val="282828"/>
                </a:solidFill>
                <a:latin typeface="Lovelo"/>
                <a:ea typeface="Lovelo"/>
                <a:cs typeface="Lovelo"/>
                <a:sym typeface="Lovelo"/>
              </a:rPr>
              <a:t>Доказательство предшествующего обучения</a:t>
            </a:r>
            <a:endParaRPr lang="en-US" sz="1200" b="1" spc="-3" dirty="0">
              <a:solidFill>
                <a:srgbClr val="282828"/>
              </a:solidFill>
              <a:latin typeface="Lovelo"/>
              <a:ea typeface="Lovelo"/>
              <a:cs typeface="Lovelo"/>
              <a:sym typeface="Lovel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80294" y="3720737"/>
            <a:ext cx="167640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9"/>
              </a:lnSpc>
            </a:pPr>
            <a:r>
              <a:rPr lang="ru-RU" sz="1000" dirty="0">
                <a:solidFill>
                  <a:srgbClr val="474747"/>
                </a:solidFill>
                <a:latin typeface="Open Sans"/>
                <a:ea typeface="Open Sans"/>
                <a:cs typeface="Open Sans"/>
                <a:sym typeface="Open Sans"/>
              </a:rPr>
              <a:t>Завершенный проект на работе с июля по октябрь 2024 г.</a:t>
            </a:r>
            <a:endParaRPr lang="en-US" sz="1000" spc="-34" dirty="0">
              <a:solidFill>
                <a:srgbClr val="50505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915430" y="3347494"/>
            <a:ext cx="1064720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9"/>
              </a:lnSpc>
            </a:pPr>
            <a:r>
              <a:rPr lang="ru-RU" sz="1200" b="1" spc="50" dirty="0">
                <a:solidFill>
                  <a:srgbClr val="282828"/>
                </a:solidFill>
                <a:latin typeface="Lovelo"/>
                <a:ea typeface="Lovelo"/>
                <a:cs typeface="Lovelo"/>
                <a:sym typeface="Lovelo"/>
              </a:rPr>
              <a:t>Объяснение</a:t>
            </a:r>
            <a:endParaRPr lang="en-US" sz="1200" b="1" spc="50" dirty="0">
              <a:solidFill>
                <a:srgbClr val="282828"/>
              </a:solidFill>
              <a:latin typeface="Lovelo"/>
              <a:ea typeface="Lovelo"/>
              <a:cs typeface="Lovelo"/>
              <a:sym typeface="Lovel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15430" y="3657600"/>
            <a:ext cx="227647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6"/>
              </a:lnSpc>
            </a:pPr>
            <a:r>
              <a:rPr lang="ru-RU" sz="1014" dirty="0">
                <a:solidFill>
                  <a:srgbClr val="424242"/>
                </a:solidFill>
                <a:latin typeface="Telegraf 1"/>
                <a:ea typeface="Telegraf 1"/>
                <a:cs typeface="Telegraf 1"/>
                <a:sym typeface="Telegraf 1"/>
              </a:rPr>
              <a:t>Прилагается отчет по проекту</a:t>
            </a:r>
            <a:r>
              <a:rPr lang="en-US" sz="1014" dirty="0">
                <a:solidFill>
                  <a:srgbClr val="424242"/>
                </a:solidFill>
                <a:latin typeface="Telegraf 1"/>
                <a:ea typeface="Telegraf 1"/>
                <a:cs typeface="Telegraf 1"/>
                <a:sym typeface="Telegraf 1"/>
              </a:rPr>
              <a:t>, </a:t>
            </a:r>
            <a:r>
              <a:rPr lang="ru-RU" sz="1014" dirty="0">
                <a:solidFill>
                  <a:srgbClr val="424242"/>
                </a:solidFill>
                <a:latin typeface="Telegraf 1"/>
                <a:ea typeface="Telegraf 1"/>
                <a:cs typeface="Telegraf 1"/>
                <a:sym typeface="Telegraf 1"/>
              </a:rPr>
              <a:t>рассуждения касательно использования в работе навыков анализа данных</a:t>
            </a:r>
            <a:endParaRPr lang="en-US" sz="963" spc="32" dirty="0">
              <a:solidFill>
                <a:srgbClr val="505050"/>
              </a:solidFill>
              <a:latin typeface="Telegraf 2"/>
              <a:ea typeface="Telegraf 2"/>
              <a:cs typeface="Telegraf 2"/>
              <a:sym typeface="Telegraf 2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2100" y="660054"/>
            <a:ext cx="3736499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dirty="0">
                <a:latin typeface="Calibri"/>
              </a:rPr>
              <a:t>Пример портфолио ППО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43984" y="539496"/>
            <a:ext cx="7135367" cy="545134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48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86396" y="1752600"/>
            <a:ext cx="7059168" cy="3948684"/>
            <a:chOff x="0" y="0"/>
            <a:chExt cx="9412224" cy="5264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12224" cy="5264912"/>
            </a:xfrm>
            <a:custGeom>
              <a:avLst/>
              <a:gdLst/>
              <a:ahLst/>
              <a:cxnLst/>
              <a:rect l="l" t="t" r="r" b="b"/>
              <a:pathLst>
                <a:path w="9412224" h="5264912">
                  <a:moveTo>
                    <a:pt x="0" y="0"/>
                  </a:moveTo>
                  <a:lnTo>
                    <a:pt x="9412224" y="0"/>
                  </a:lnTo>
                  <a:lnTo>
                    <a:pt x="9412224" y="5264912"/>
                  </a:lnTo>
                  <a:lnTo>
                    <a:pt x="0" y="5264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400" y="621423"/>
            <a:ext cx="4038600" cy="307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семинар</a:t>
            </a:r>
          </a:p>
          <a:p>
            <a:pPr algn="l"/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/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Полезные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советы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78668" y="6091676"/>
            <a:ext cx="594150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202562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3288" y="1997070"/>
            <a:ext cx="4039714" cy="772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20"/>
              </a:lnSpc>
            </a:pPr>
            <a:r>
              <a:rPr lang="ru-RU" sz="2579" dirty="0">
                <a:solidFill>
                  <a:srgbClr val="04040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Советы и </a:t>
            </a:r>
            <a:r>
              <a:rPr lang="ru-RU" sz="3392" dirty="0">
                <a:solidFill>
                  <a:srgbClr val="060606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как избежать</a:t>
            </a:r>
            <a:r>
              <a:rPr lang="en-US" sz="3392" dirty="0">
                <a:solidFill>
                  <a:srgbClr val="060606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 </a:t>
            </a:r>
            <a:r>
              <a:rPr lang="ru-RU" sz="3392" dirty="0">
                <a:solidFill>
                  <a:srgbClr val="060606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ошибок</a:t>
            </a:r>
            <a:endParaRPr lang="en-US" sz="3392" dirty="0">
              <a:solidFill>
                <a:srgbClr val="060606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10299" y="2836255"/>
            <a:ext cx="3409950" cy="91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8"/>
              </a:lnSpc>
            </a:pPr>
            <a:r>
              <a:rPr lang="ru-RU" sz="1300" spc="122" dirty="0">
                <a:solidFill>
                  <a:srgbClr val="101010"/>
                </a:solidFill>
                <a:latin typeface="DM Sans"/>
                <a:ea typeface="DM Sans"/>
                <a:cs typeface="DM Sans"/>
                <a:sym typeface="DM Sans"/>
              </a:rPr>
              <a:t>Обсудите то, чему вы научились, с кем-то, кто не знаком с этим Избегайте расплывчатых описаний («Я много работал»)</a:t>
            </a:r>
            <a:endParaRPr lang="en-US" sz="1300" spc="122" dirty="0">
              <a:solidFill>
                <a:srgbClr val="10101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036520" y="3750544"/>
            <a:ext cx="3461036" cy="1604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6"/>
              </a:lnSpc>
            </a:pPr>
            <a:r>
              <a:rPr lang="ru-RU" sz="1300" spc="152" dirty="0">
                <a:solidFill>
                  <a:srgbClr val="101010"/>
                </a:solidFill>
                <a:latin typeface="DM Sans"/>
                <a:ea typeface="DM Sans"/>
                <a:cs typeface="DM Sans"/>
                <a:sym typeface="DM Sans"/>
              </a:rPr>
              <a:t>Не просто перечисляйте задачи, а сосредоточьтесь на извлеченных из них уроков (положительных и отрицательных)</a:t>
            </a:r>
          </a:p>
          <a:p>
            <a:pPr algn="l">
              <a:lnSpc>
                <a:spcPts val="1806"/>
              </a:lnSpc>
            </a:pPr>
            <a:r>
              <a:rPr lang="ru-RU" sz="1300" spc="152" dirty="0">
                <a:solidFill>
                  <a:srgbClr val="101010"/>
                </a:solidFill>
                <a:latin typeface="DM Sans"/>
                <a:ea typeface="DM Sans"/>
                <a:cs typeface="DM Sans"/>
                <a:sym typeface="DM Sans"/>
              </a:rPr>
              <a:t>• Соотносите доказательства с каждым результатом</a:t>
            </a:r>
          </a:p>
          <a:p>
            <a:pPr algn="l">
              <a:lnSpc>
                <a:spcPts val="1806"/>
              </a:lnSpc>
            </a:pPr>
            <a:r>
              <a:rPr lang="ru-RU" sz="1300" spc="152" dirty="0">
                <a:solidFill>
                  <a:srgbClr val="101010"/>
                </a:solidFill>
                <a:latin typeface="DM Sans"/>
                <a:ea typeface="DM Sans"/>
                <a:cs typeface="DM Sans"/>
                <a:sym typeface="DM Sans"/>
              </a:rPr>
              <a:t>Будьте лаконичны и ясны.</a:t>
            </a:r>
            <a:endParaRPr lang="en-US" sz="1300" spc="152" dirty="0">
              <a:solidFill>
                <a:srgbClr val="10101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033801" y="5321537"/>
            <a:ext cx="2763478" cy="24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29"/>
              </a:lnSpc>
            </a:pPr>
            <a:r>
              <a:rPr lang="ru-RU" sz="1300" spc="102" dirty="0">
                <a:solidFill>
                  <a:srgbClr val="101010"/>
                </a:solidFill>
                <a:latin typeface="DM Sans"/>
                <a:ea typeface="DM Sans"/>
                <a:cs typeface="DM Sans"/>
                <a:sym typeface="DM Sans"/>
              </a:rPr>
              <a:t>Пишите и переписывайте.</a:t>
            </a:r>
            <a:endParaRPr lang="en-US" sz="1300" spc="102" dirty="0">
              <a:solidFill>
                <a:srgbClr val="10101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685800"/>
            <a:ext cx="4191000" cy="2971800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dirty="0">
                <a:solidFill>
                  <a:srgbClr val="435364"/>
                </a:solidFill>
                <a:latin typeface="Calibri"/>
                <a:cs typeface="Calibri"/>
              </a:rPr>
              <a:t>История и опыт признания предшествующего обучения (ППО) в SETU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65394" y="6093865"/>
            <a:ext cx="510540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0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setu.ie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0304" y="609636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1" i="0" u="none" strike="noStrike" spc="-5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572000" y="127328"/>
            <a:ext cx="6822111" cy="78707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</a:rPr>
              <a:t>Долгая история </a:t>
            </a:r>
            <a:r>
              <a:rPr lang="ru" sz="2200" dirty="0">
                <a:solidFill>
                  <a:srgbClr val="FFFFFF"/>
                </a:solidFill>
              </a:rPr>
              <a:t>ППО </a:t>
            </a:r>
            <a:r>
              <a:rPr lang="ru" sz="2200" b="1" i="0" u="none" strike="noStrike" dirty="0">
                <a:solidFill>
                  <a:srgbClr val="FFFFFF"/>
                </a:solidFill>
                <a:latin typeface="Calibri"/>
              </a:rPr>
              <a:t>в обоих унаследованных институтах</a:t>
            </a:r>
            <a:endParaRPr sz="2200" dirty="0"/>
          </a:p>
        </p:txBody>
      </p:sp>
      <p:sp>
        <p:nvSpPr>
          <p:cNvPr id="6" name="object 6"/>
          <p:cNvSpPr txBox="1"/>
          <p:nvPr/>
        </p:nvSpPr>
        <p:spPr>
          <a:xfrm>
            <a:off x="4572000" y="935048"/>
            <a:ext cx="6934201" cy="89375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Опыт работы со взрослыми обучащимися, обладающими значительным профессиональным и личным опытом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0" y="2017088"/>
            <a:ext cx="7010401" cy="39058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Новая политика ЕС после 2000 года</a:t>
            </a:r>
            <a:endParaRPr sz="2200" dirty="0">
              <a:latin typeface="Calibri"/>
              <a:cs typeface="Calibri"/>
            </a:endParaRPr>
          </a:p>
          <a:p>
            <a:pPr marL="12700" marR="5080" rtl="0">
              <a:lnSpc>
                <a:spcPct val="100000"/>
              </a:lnSpc>
              <a:spcBef>
                <a:spcPts val="288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Формирование национальной политики в высшем образовании началось в начале 2000-х Национальным управлением квалификаций Ирландии (NQAI 2005), а к 2010 году политика была разработана как Технологическим институтом Карлоу, так и Уотерфордским технологическим институтом (WIT) (после слияния - SETU)</a:t>
            </a:r>
            <a:endParaRPr sz="2200" dirty="0">
              <a:latin typeface="Calibri"/>
              <a:cs typeface="Calibri"/>
            </a:endParaRPr>
          </a:p>
          <a:p>
            <a:pPr marL="12700" marR="140335" rtl="0">
              <a:lnSpc>
                <a:spcPct val="100000"/>
              </a:lnSpc>
              <a:spcBef>
                <a:spcPts val="288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Важные национальные исследования в 2015-2024 гг.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00" y="5943600"/>
            <a:ext cx="6638502" cy="3911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Политика SETU в отношении ППО от 2024 г.</a:t>
            </a:r>
            <a:endParaRPr sz="22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17720" y="1636776"/>
            <a:ext cx="7098792" cy="3910584"/>
            <a:chOff x="0" y="0"/>
            <a:chExt cx="9465056" cy="52141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65056" cy="5214112"/>
            </a:xfrm>
            <a:custGeom>
              <a:avLst/>
              <a:gdLst/>
              <a:ahLst/>
              <a:cxnLst/>
              <a:rect l="l" t="t" r="r" b="b"/>
              <a:pathLst>
                <a:path w="9465056" h="5214112">
                  <a:moveTo>
                    <a:pt x="0" y="0"/>
                  </a:moveTo>
                  <a:lnTo>
                    <a:pt x="9465056" y="0"/>
                  </a:lnTo>
                  <a:lnTo>
                    <a:pt x="9465056" y="5214112"/>
                  </a:lnTo>
                  <a:lnTo>
                    <a:pt x="0" y="5214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400" y="764181"/>
            <a:ext cx="4038600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семинар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Создание сообщества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78090" y="6091676"/>
            <a:ext cx="494728" cy="26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183871" cy="26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72904" y="1676400"/>
            <a:ext cx="3770097" cy="218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4"/>
              </a:lnSpc>
            </a:pPr>
            <a:r>
              <a:rPr lang="ru-RU" sz="2490" b="1" dirty="0">
                <a:solidFill>
                  <a:srgbClr val="0F0F0F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Общайтесь со своими коллегами</a:t>
            </a:r>
            <a:endParaRPr lang="en-US" sz="2490" b="1" dirty="0">
              <a:solidFill>
                <a:srgbClr val="0F0F0F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  <a:p>
            <a:pPr algn="l">
              <a:lnSpc>
                <a:spcPts val="1997"/>
              </a:lnSpc>
            </a:pPr>
            <a:r>
              <a:rPr lang="ru-RU" sz="1384" spc="113" dirty="0">
                <a:solidFill>
                  <a:srgbClr val="0F0F0F"/>
                </a:solidFill>
                <a:latin typeface="DM Sans"/>
                <a:ea typeface="DM Sans"/>
                <a:cs typeface="DM Sans"/>
                <a:sym typeface="DM Sans"/>
              </a:rPr>
              <a:t>• </a:t>
            </a:r>
            <a:r>
              <a:rPr lang="ru-RU" sz="1300" spc="113" dirty="0">
                <a:solidFill>
                  <a:srgbClr val="0F0F0F"/>
                </a:solidFill>
                <a:latin typeface="DM Sans"/>
                <a:ea typeface="DM Sans"/>
                <a:cs typeface="DM Sans"/>
                <a:sym typeface="DM Sans"/>
              </a:rPr>
              <a:t>Создайте неформальную/формальную группу в рамках своей когорты и поддерживайте друг друга</a:t>
            </a:r>
          </a:p>
          <a:p>
            <a:pPr algn="l">
              <a:lnSpc>
                <a:spcPts val="1997"/>
              </a:lnSpc>
            </a:pPr>
            <a:r>
              <a:rPr lang="ru-RU" sz="1300" spc="113" dirty="0">
                <a:solidFill>
                  <a:srgbClr val="0F0F0F"/>
                </a:solidFill>
                <a:latin typeface="DM Sans"/>
                <a:ea typeface="DM Sans"/>
                <a:cs typeface="DM Sans"/>
                <a:sym typeface="DM Sans"/>
              </a:rPr>
              <a:t>• Работайте над примерами из практики вместе со своими коллегами</a:t>
            </a:r>
            <a:endParaRPr lang="en-US" sz="1300" spc="113" dirty="0">
              <a:solidFill>
                <a:srgbClr val="0F0F0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95875" y="3886200"/>
            <a:ext cx="3630998" cy="1603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r>
              <a:rPr lang="ru-RU" sz="1300" spc="132" dirty="0">
                <a:solidFill>
                  <a:srgbClr val="0F0F0F"/>
                </a:solidFill>
                <a:latin typeface="DM Sans"/>
                <a:ea typeface="DM Sans"/>
                <a:cs typeface="DM Sans"/>
                <a:sym typeface="DM Sans"/>
              </a:rPr>
              <a:t>Обратитесь в отдел кадров для получения записей об обучении, курсах повышения квалификации (с аттестацией и без)</a:t>
            </a:r>
          </a:p>
          <a:p>
            <a:pPr algn="l">
              <a:lnSpc>
                <a:spcPts val="1820"/>
              </a:lnSpc>
            </a:pPr>
            <a:r>
              <a:rPr lang="ru-RU" sz="1300" spc="132" dirty="0">
                <a:solidFill>
                  <a:srgbClr val="0F0F0F"/>
                </a:solidFill>
                <a:latin typeface="DM Sans"/>
                <a:ea typeface="DM Sans"/>
                <a:cs typeface="DM Sans"/>
                <a:sym typeface="DM Sans"/>
              </a:rPr>
              <a:t>• Подумайте о формальном и неформальном обучении и сопоставьте его с результатами обучения</a:t>
            </a:r>
            <a:endParaRPr lang="en-US" sz="1300" spc="132" dirty="0">
              <a:solidFill>
                <a:srgbClr val="0F0F0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38560" y="6136386"/>
            <a:ext cx="28956" cy="179994"/>
            <a:chOff x="0" y="0"/>
            <a:chExt cx="28956" cy="179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56" cy="179959"/>
            </a:xfrm>
            <a:custGeom>
              <a:avLst/>
              <a:gdLst/>
              <a:ahLst/>
              <a:cxnLst/>
              <a:rect l="l" t="t" r="r" b="b"/>
              <a:pathLst>
                <a:path w="28956" h="179959">
                  <a:moveTo>
                    <a:pt x="28956" y="0"/>
                  </a:moveTo>
                  <a:lnTo>
                    <a:pt x="28956" y="179959"/>
                  </a:lnTo>
                  <a:lnTo>
                    <a:pt x="0" y="179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A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13148" y="1533144"/>
            <a:ext cx="7130796" cy="4017264"/>
            <a:chOff x="0" y="0"/>
            <a:chExt cx="9507728" cy="53563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07728" cy="5356352"/>
            </a:xfrm>
            <a:custGeom>
              <a:avLst/>
              <a:gdLst/>
              <a:ahLst/>
              <a:cxnLst/>
              <a:rect l="l" t="t" r="r" b="b"/>
              <a:pathLst>
                <a:path w="9507728" h="5356352">
                  <a:moveTo>
                    <a:pt x="0" y="0"/>
                  </a:moveTo>
                  <a:lnTo>
                    <a:pt x="9507728" y="0"/>
                  </a:lnTo>
                  <a:lnTo>
                    <a:pt x="9507728" y="5356352"/>
                  </a:lnTo>
                  <a:lnTo>
                    <a:pt x="0" y="5356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" y="764181"/>
            <a:ext cx="4088892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Вступительный семинар</a:t>
            </a:r>
            <a:r>
              <a:rPr lang="en-US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endParaRPr lang="ru-RU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319"/>
              </a:lnSpc>
            </a:pPr>
            <a:r>
              <a:rPr lang="ru-RU" sz="3995" b="1" dirty="0">
                <a:solidFill>
                  <a:srgbClr val="43546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Завершение процесса</a:t>
            </a:r>
            <a:endParaRPr lang="en-US" sz="3995" b="1" dirty="0">
              <a:solidFill>
                <a:srgbClr val="43546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78090" y="6091676"/>
            <a:ext cx="494728" cy="26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3002" y="6100772"/>
            <a:ext cx="183871" cy="26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85714" y="3731674"/>
            <a:ext cx="304800" cy="23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435" spc="63" dirty="0">
                <a:solidFill>
                  <a:srgbClr val="0C080F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02085" y="4054306"/>
            <a:ext cx="1038225" cy="75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9"/>
              </a:lnSpc>
            </a:pPr>
            <a:r>
              <a:rPr lang="ru-RU" sz="1026" dirty="0">
                <a:solidFill>
                  <a:srgbClr val="3B2F48"/>
                </a:solidFill>
                <a:latin typeface="Telegraf 1"/>
                <a:ea typeface="Telegraf 1"/>
                <a:cs typeface="Telegraf 1"/>
                <a:sym typeface="Telegraf 1"/>
              </a:rPr>
              <a:t>Перечитайте форму заявки и соберите доказательства</a:t>
            </a:r>
            <a:endParaRPr lang="en-US" sz="999" dirty="0">
              <a:solidFill>
                <a:srgbClr val="3B2F48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02116" y="2440000"/>
            <a:ext cx="3581400" cy="46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ru-RU" sz="2890" dirty="0">
                <a:solidFill>
                  <a:srgbClr val="0C080F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Последующие шаги</a:t>
            </a:r>
            <a:endParaRPr lang="en-US" sz="2890" dirty="0">
              <a:solidFill>
                <a:srgbClr val="0C080F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81092" y="3663931"/>
            <a:ext cx="361950" cy="3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1400" spc="190" dirty="0">
                <a:solidFill>
                  <a:srgbClr val="0C080F"/>
                </a:solidFill>
                <a:latin typeface="Marykate"/>
                <a:ea typeface="Marykate"/>
                <a:cs typeface="Marykate"/>
                <a:sym typeface="Marykate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93290" y="4087733"/>
            <a:ext cx="1095375" cy="75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6"/>
              </a:lnSpc>
            </a:pPr>
            <a:r>
              <a:rPr lang="ru-RU" sz="1047" spc="10" dirty="0">
                <a:solidFill>
                  <a:srgbClr val="3B2F48"/>
                </a:solidFill>
                <a:latin typeface="DM Sans"/>
                <a:ea typeface="DM Sans"/>
                <a:cs typeface="DM Sans"/>
                <a:sym typeface="DM Sans"/>
              </a:rPr>
              <a:t>Забронируйте индивидуальную сессию, если необходимо</a:t>
            </a:r>
            <a:endParaRPr lang="en-US" sz="1047" spc="10" dirty="0">
              <a:solidFill>
                <a:srgbClr val="3B2F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372447" y="3677512"/>
            <a:ext cx="361950" cy="32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4"/>
              </a:lnSpc>
            </a:pPr>
            <a:r>
              <a:rPr lang="en-US" sz="1400" spc="128" dirty="0">
                <a:solidFill>
                  <a:srgbClr val="0C080F"/>
                </a:solidFill>
                <a:latin typeface="Marykate"/>
                <a:ea typeface="Marykate"/>
                <a:cs typeface="Marykate"/>
                <a:sym typeface="Marykate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92840" y="4092811"/>
            <a:ext cx="1152525" cy="953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92"/>
              </a:lnSpc>
            </a:pPr>
            <a:r>
              <a:rPr lang="ru-RU" sz="1125" spc="-12" dirty="0">
                <a:solidFill>
                  <a:srgbClr val="4C4657"/>
                </a:solidFill>
                <a:latin typeface="DM Sans"/>
                <a:ea typeface="DM Sans"/>
                <a:cs typeface="DM Sans"/>
                <a:sym typeface="DM Sans"/>
              </a:rPr>
              <a:t>Напишите, перепишите, пересмотрите, отредактируйте и отправьте</a:t>
            </a:r>
            <a:endParaRPr lang="en-US" sz="1125" spc="-12" dirty="0">
              <a:solidFill>
                <a:srgbClr val="4C465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892325" y="3645975"/>
            <a:ext cx="36195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400" dirty="0">
                <a:solidFill>
                  <a:srgbClr val="0C080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93779" y="4054467"/>
            <a:ext cx="1733094" cy="1412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26"/>
              </a:lnSpc>
            </a:pPr>
            <a:r>
              <a:rPr lang="ru-RU" sz="1000" dirty="0">
                <a:solidFill>
                  <a:srgbClr val="3B2F48"/>
                </a:solidFill>
                <a:latin typeface="Telegraf 1"/>
                <a:ea typeface="Telegraf 1"/>
                <a:cs typeface="Telegraf 1"/>
                <a:sym typeface="Telegraf 1"/>
              </a:rPr>
              <a:t>Ожидайте рассмотрения и принятия решения — рассмотрите возможность представления дополнительных доказательств, если необходимо</a:t>
            </a:r>
            <a:endParaRPr lang="en-US" sz="1000" dirty="0">
              <a:solidFill>
                <a:srgbClr val="3B2F48"/>
              </a:solidFill>
              <a:latin typeface="Telegraf 1"/>
              <a:ea typeface="Telegraf 1"/>
              <a:cs typeface="Telegraf 1"/>
              <a:sym typeface="Telegraf 1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11353038" y="613638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79997"/>
                  </a:lnTo>
                </a:path>
              </a:pathLst>
            </a:custGeom>
            <a:ln w="28956">
              <a:solidFill>
                <a:srgbClr val="FBC9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120553" y="2176435"/>
            <a:ext cx="5081270" cy="939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6000" b="1" i="0" u="none" strike="noStrike">
                <a:solidFill>
                  <a:srgbClr val="FFFFFF"/>
                </a:solidFill>
                <a:latin typeface="Calibri"/>
              </a:rPr>
              <a:t>Оценка ППО</a:t>
            </a:r>
            <a:endParaRPr sz="60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52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98778" y="660054"/>
            <a:ext cx="3258821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 dirty="0">
                <a:latin typeface="Calibri"/>
              </a:rPr>
              <a:t>Этап оценки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2879" y="1322832"/>
            <a:ext cx="11826240" cy="3810000"/>
            <a:chOff x="182879" y="1322832"/>
            <a:chExt cx="11826240" cy="3810000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599432" y="1459992"/>
              <a:ext cx="7135367" cy="2298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2879" y="1322832"/>
              <a:ext cx="11826238" cy="3809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53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2101" y="660054"/>
            <a:ext cx="2514600" cy="1183005"/>
          </a:xfrm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>
                <a:latin typeface="Calibri"/>
              </a:rPr>
              <a:t>Результат оценки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37047" y="115823"/>
            <a:ext cx="4831067" cy="64830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54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740" y="660054"/>
            <a:ext cx="2915285" cy="63500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ru" sz="4000" b="1" i="0" u="none" strike="noStrike">
                <a:solidFill>
                  <a:srgbClr val="435364"/>
                </a:solidFill>
                <a:latin typeface="Calibri"/>
                <a:cs typeface="Calibri"/>
              </a:rPr>
              <a:t>Ключевые выводы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25">
                <a:latin typeface="Calibri"/>
              </a:rPr>
              <a:t>55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586022" y="226141"/>
            <a:ext cx="6931082" cy="5740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36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Рекомендации по ППО для когорт: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9010" y="800180"/>
            <a:ext cx="7085133" cy="5295819"/>
          </a:xfrm>
          <a:prstGeom prst="rect">
            <a:avLst/>
          </a:prstGeom>
        </p:spPr>
        <p:txBody>
          <a:bodyPr vert="horz" wrap="square" lIns="0" tIns="1022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805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Назначить контактное лицо</a:t>
            </a:r>
            <a:endParaRPr sz="2500" dirty="0">
              <a:latin typeface="Calibri"/>
              <a:cs typeface="Calibri"/>
            </a:endParaRPr>
          </a:p>
          <a:p>
            <a:pPr marL="541020" marR="236220" indent="-528955" rtl="0">
              <a:lnSpc>
                <a:spcPts val="2700"/>
              </a:lnSpc>
              <a:spcBef>
                <a:spcPts val="1050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Общаться с заявителями и начинать ознакомление с концепцией и процессом ППО как можно раньше</a:t>
            </a:r>
            <a:endParaRPr sz="2500" dirty="0">
              <a:latin typeface="Calibri"/>
              <a:cs typeface="Calibri"/>
            </a:endParaRPr>
          </a:p>
          <a:p>
            <a:pPr marL="541020" marR="5080" indent="-528955" rtl="0">
              <a:lnSpc>
                <a:spcPts val="2700"/>
              </a:lnSpc>
              <a:spcBef>
                <a:spcPts val="994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 Поощрять создание сообщества внутри когорты;</a:t>
            </a:r>
            <a:endParaRPr sz="25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660"/>
              </a:spcBef>
            </a:pPr>
            <a:r>
              <a:rPr lang="ru" sz="2500" b="0" i="1" u="none" strike="noStrike" dirty="0">
                <a:solidFill>
                  <a:srgbClr val="FFFFFF"/>
                </a:solidFill>
                <a:latin typeface="Calibri"/>
                <a:cs typeface="Calibri"/>
              </a:rPr>
              <a:t>Поддерживайте процесс:</a:t>
            </a:r>
            <a:endParaRPr sz="2500" dirty="0">
              <a:latin typeface="Calibri"/>
              <a:cs typeface="Calibri"/>
            </a:endParaRPr>
          </a:p>
          <a:p>
            <a:pPr marL="541020" marR="455295" indent="-528955" rtl="0">
              <a:lnSpc>
                <a:spcPts val="2700"/>
              </a:lnSpc>
              <a:spcBef>
                <a:spcPts val="1045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Проводите инфосессии и сеансы вопросов и ответов/запись</a:t>
            </a:r>
            <a:endParaRPr sz="25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655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Делитесь примерами портфолио</a:t>
            </a:r>
            <a:endParaRPr sz="25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695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Оставьте достаточно времени </a:t>
            </a:r>
            <a:r>
              <a:rPr lang="ru-RU" sz="25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lang="ru" sz="25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 размышления и составление заявок</a:t>
            </a:r>
            <a:endParaRPr sz="25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710"/>
              </a:spcBef>
            </a:pPr>
            <a:r>
              <a:rPr lang="ru" sz="25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25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 Интересуйтесь, как дела и давайте обратную связь…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2187" y="0"/>
              <a:ext cx="4972811" cy="4972811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6567934" y="2223324"/>
            <a:ext cx="4514215" cy="84836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5400" b="0" i="0" u="none" strike="noStrike">
                <a:solidFill>
                  <a:srgbClr val="FFFFFF"/>
                </a:solidFill>
                <a:latin typeface="Calibri"/>
                <a:cs typeface="Calibri"/>
              </a:rPr>
              <a:t>Какие-нибудь мысли?..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492" y="6455664"/>
            <a:ext cx="3073907" cy="307975"/>
          </a:xfrm>
          <a:custGeom>
            <a:avLst/>
            <a:gdLst/>
            <a:ahLst/>
            <a:cxnLst/>
            <a:rect l="l" t="t" r="r" b="b"/>
            <a:pathLst>
              <a:path w="2644140" h="307975">
                <a:moveTo>
                  <a:pt x="2644140" y="0"/>
                </a:moveTo>
                <a:lnTo>
                  <a:pt x="0" y="0"/>
                </a:lnTo>
                <a:lnTo>
                  <a:pt x="0" y="307848"/>
                </a:lnTo>
                <a:lnTo>
                  <a:pt x="2644140" y="307848"/>
                </a:lnTo>
                <a:lnTo>
                  <a:pt x="2644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5610" y="6475813"/>
            <a:ext cx="2994789" cy="28782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0" i="0" u="sng" strike="noStrike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Изображение от jambulboy из Pixabay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5600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11353038" y="6136385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79997"/>
                </a:lnTo>
              </a:path>
            </a:pathLst>
          </a:custGeom>
          <a:ln w="28956">
            <a:solidFill>
              <a:srgbClr val="FBC9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65394" y="6093865"/>
            <a:ext cx="510540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0" i="0" u="none" strike="noStrike" spc="-10">
                <a:solidFill>
                  <a:srgbClr val="435364"/>
                </a:solidFill>
                <a:latin typeface="Calibri"/>
                <a:cs typeface="Calibri"/>
              </a:rPr>
              <a:t>setu.ie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304" y="609636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1400" b="1" i="0" u="none" strike="noStrike" spc="-50">
                <a:solidFill>
                  <a:srgbClr val="435364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6960" y="228600"/>
            <a:ext cx="8407400" cy="762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ru" sz="2400" b="1" i="0" u="none" strike="noStrike" spc="-10" dirty="0">
                <a:solidFill>
                  <a:srgbClr val="000000"/>
                </a:solidFill>
                <a:latin typeface="Calibri"/>
              </a:rPr>
              <a:t>Контекст: Практика ППО в высшем образовании Ирландии с 2015 г. по настоящее время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606959" y="1015047"/>
            <a:ext cx="11432625" cy="5461953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marR="992505" rtl="0">
              <a:lnSpc>
                <a:spcPct val="100000"/>
              </a:lnSpc>
              <a:spcBef>
                <a:spcPts val="105"/>
              </a:spcBef>
            </a:pPr>
            <a:r>
              <a:rPr lang="ru" sz="2100" b="0" i="0" u="none" strike="noStrike" dirty="0">
                <a:latin typeface="Calibri"/>
                <a:cs typeface="Calibri"/>
              </a:rPr>
              <a:t>Первичное исследование среди практиков ППО в высших учебных заведениях Ирландии, проведенное </a:t>
            </a:r>
            <a:r>
              <a:rPr lang="ru" sz="2100" b="1" i="1" u="none" strike="noStrike" dirty="0">
                <a:latin typeface="Calibri"/>
                <a:cs typeface="Calibri"/>
              </a:rPr>
              <a:t>Гоггином и соавторами</a:t>
            </a:r>
            <a:r>
              <a:rPr lang="ru" sz="2100" b="1" i="1" u="none" strike="noStrike" spc="-35" dirty="0">
                <a:latin typeface="Calibri"/>
                <a:cs typeface="Calibri"/>
              </a:rPr>
              <a:t> </a:t>
            </a:r>
            <a:r>
              <a:rPr lang="ru" sz="2100" b="1" i="1" u="none" strike="noStrike" dirty="0">
                <a:latin typeface="Calibri"/>
                <a:cs typeface="Calibri"/>
              </a:rPr>
              <a:t>было опубликовано в</a:t>
            </a:r>
            <a:r>
              <a:rPr lang="ru" sz="2100" b="1" i="1" u="none" strike="noStrike" spc="-10" dirty="0">
                <a:latin typeface="Calibri"/>
                <a:cs typeface="Calibri"/>
              </a:rPr>
              <a:t> 2015</a:t>
            </a:r>
            <a:r>
              <a:rPr lang="ru" sz="2100" b="0" i="0" u="none" strike="noStrike" dirty="0">
                <a:latin typeface="Calibri"/>
                <a:cs typeface="Calibri"/>
              </a:rPr>
              <a:t> </a:t>
            </a:r>
            <a:r>
              <a:rPr lang="ru" sz="2100" b="1" i="1" u="none" strike="noStrike" dirty="0">
                <a:latin typeface="Calibri"/>
                <a:cs typeface="Calibri"/>
              </a:rPr>
              <a:t>г.</a:t>
            </a:r>
            <a:endParaRPr sz="2100" b="1" i="1" dirty="0">
              <a:latin typeface="Calibri"/>
              <a:cs typeface="Calibri"/>
            </a:endParaRPr>
          </a:p>
          <a:p>
            <a:pPr marL="12700" marR="346710" rtl="0">
              <a:lnSpc>
                <a:spcPct val="100000"/>
              </a:lnSpc>
            </a:pPr>
            <a:r>
              <a:rPr lang="ru" sz="2100" b="0" i="0" u="none" strike="noStrike" dirty="0">
                <a:latin typeface="Calibri"/>
                <a:cs typeface="Calibri"/>
              </a:rPr>
              <a:t>Исследователи позиционировали ППО как ключевой фактор, способствующий обучению на протяжении всей жизни, а среди рекомендаций по поддержке последовательного и согласованного подхода к ППО отметили необходимость:</a:t>
            </a:r>
            <a:endParaRPr sz="2100" dirty="0">
              <a:latin typeface="Calibri"/>
              <a:cs typeface="Calibri"/>
            </a:endParaRPr>
          </a:p>
          <a:p>
            <a:pPr marL="355600" marR="495300" indent="-343535" rtl="0">
              <a:lnSpc>
                <a:spcPct val="100000"/>
              </a:lnSpc>
              <a:spcBef>
                <a:spcPts val="2700"/>
              </a:spcBef>
              <a:buFont typeface="Arial"/>
              <a:buChar char="•"/>
              <a:tabLst>
                <a:tab pos="355600" algn="l"/>
              </a:tabLst>
            </a:pPr>
            <a:r>
              <a:rPr lang="ru" sz="2100" b="1" i="0" u="none" strike="noStrike" dirty="0">
                <a:latin typeface="Calibri"/>
                <a:cs typeface="Calibri"/>
              </a:rPr>
              <a:t>Разработать и внедр</a:t>
            </a:r>
            <a:r>
              <a:rPr lang="ru" sz="2100" b="1" dirty="0">
                <a:latin typeface="Calibri"/>
                <a:cs typeface="Calibri"/>
              </a:rPr>
              <a:t>ить</a:t>
            </a:r>
            <a:r>
              <a:rPr lang="ru" sz="2100" b="1" i="0" u="none" strike="noStrike" dirty="0">
                <a:latin typeface="Calibri"/>
                <a:cs typeface="Calibri"/>
              </a:rPr>
              <a:t> национальную политик</a:t>
            </a:r>
            <a:r>
              <a:rPr lang="ru" sz="2100" b="1" dirty="0">
                <a:latin typeface="Calibri"/>
                <a:cs typeface="Calibri"/>
              </a:rPr>
              <a:t>у</a:t>
            </a:r>
            <a:r>
              <a:rPr lang="ru" sz="2100" b="1" i="0" u="none" strike="noStrike" dirty="0">
                <a:latin typeface="Calibri"/>
                <a:cs typeface="Calibri"/>
              </a:rPr>
              <a:t> и стратеги</a:t>
            </a:r>
            <a:r>
              <a:rPr lang="ru" sz="2100" b="1" dirty="0">
                <a:latin typeface="Calibri"/>
                <a:cs typeface="Calibri"/>
              </a:rPr>
              <a:t>ю</a:t>
            </a:r>
            <a:r>
              <a:rPr lang="ru" sz="2100" b="1" i="0" u="none" strike="noStrike" dirty="0">
                <a:latin typeface="Calibri"/>
                <a:cs typeface="Calibri"/>
              </a:rPr>
              <a:t> в сфере высшего образования</a:t>
            </a:r>
            <a:endParaRPr sz="2100" dirty="0">
              <a:latin typeface="Calibri"/>
              <a:cs typeface="Calibri"/>
            </a:endParaRPr>
          </a:p>
          <a:p>
            <a:pPr marL="354965" indent="-342265" rtl="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lang="ru" sz="2100" b="1" i="0" u="none" strike="noStrike" dirty="0">
                <a:latin typeface="Calibri"/>
                <a:cs typeface="Calibri"/>
              </a:rPr>
              <a:t>Согласовать определени</a:t>
            </a:r>
            <a:r>
              <a:rPr lang="ru" sz="2100" b="1" dirty="0">
                <a:latin typeface="Calibri"/>
                <a:cs typeface="Calibri"/>
              </a:rPr>
              <a:t>е</a:t>
            </a:r>
            <a:r>
              <a:rPr lang="ru" sz="2100" b="1" i="0" u="none" strike="noStrike" dirty="0">
                <a:latin typeface="Calibri"/>
                <a:cs typeface="Calibri"/>
              </a:rPr>
              <a:t> ППО в высшем образовании в Ирландии</a:t>
            </a:r>
            <a:endParaRPr sz="2100" dirty="0">
              <a:latin typeface="Calibri"/>
              <a:cs typeface="Calibri"/>
            </a:endParaRPr>
          </a:p>
          <a:p>
            <a:pPr marL="355600" marR="247650" indent="-343535" rtl="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" sz="2100" b="1" i="0" u="none" strike="noStrike" dirty="0">
                <a:latin typeface="Calibri"/>
                <a:cs typeface="Calibri"/>
              </a:rPr>
              <a:t>Разработать руководящие принципы надлежащей практики для поддержки ее реализации на институциональном и национальном уровнях</a:t>
            </a:r>
            <a:endParaRPr sz="2100" dirty="0">
              <a:latin typeface="Calibri"/>
              <a:cs typeface="Calibri"/>
            </a:endParaRPr>
          </a:p>
          <a:p>
            <a:pPr marL="355600" marR="87630" indent="-343535" rtl="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" sz="2100" b="1" dirty="0">
                <a:latin typeface="Calibri"/>
                <a:cs typeface="Calibri"/>
              </a:rPr>
              <a:t>С</a:t>
            </a:r>
            <a:r>
              <a:rPr lang="ru" sz="2100" b="1" i="0" u="none" strike="noStrike" dirty="0">
                <a:latin typeface="Calibri"/>
                <a:cs typeface="Calibri"/>
              </a:rPr>
              <a:t>тремиться к последовательному и систематизированному сбору данных высшими учебными заведениями </a:t>
            </a:r>
            <a:endParaRPr sz="2100" dirty="0">
              <a:latin typeface="Calibri"/>
              <a:cs typeface="Calibri"/>
            </a:endParaRPr>
          </a:p>
          <a:p>
            <a:pPr marL="354965" indent="-342265" rtl="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lang="ru" sz="2100" b="1" i="0" u="none" strike="noStrike" dirty="0">
                <a:latin typeface="Calibri"/>
                <a:cs typeface="Calibri"/>
              </a:rPr>
              <a:t>Четко распределить роли и обеспечить надлежащее обучение и повышение квалификации персонала, вовлеченного в процесс</a:t>
            </a:r>
            <a:endParaRPr sz="2100" dirty="0">
              <a:latin typeface="Calibri"/>
              <a:cs typeface="Calibri"/>
            </a:endParaRPr>
          </a:p>
          <a:p>
            <a:pPr marL="354965" indent="-342265" rtl="0">
              <a:buFont typeface="Arial"/>
              <a:buChar char="•"/>
              <a:tabLst>
                <a:tab pos="354965" algn="l"/>
              </a:tabLst>
            </a:pPr>
            <a:r>
              <a:rPr lang="ru" sz="2100" b="1" i="0" u="none" strike="noStrike" dirty="0">
                <a:latin typeface="Calibri"/>
                <a:cs typeface="Calibri"/>
              </a:rPr>
              <a:t>Включить процессы ППО в систему непрерывного профессионального развития </a:t>
            </a:r>
            <a:r>
              <a:rPr lang="ru-RU" sz="2100" b="1" i="0" u="none" strike="noStrike" spc="-10" dirty="0">
                <a:latin typeface="Calibri"/>
                <a:cs typeface="Calibri"/>
              </a:rPr>
              <a:t>в сфере высшего образования</a:t>
            </a:r>
            <a:endParaRPr lang="ru-RU" sz="21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0" y="0"/>
                  </a:moveTo>
                  <a:lnTo>
                    <a:pt x="16256000" y="0"/>
                  </a:lnTo>
                  <a:lnTo>
                    <a:pt x="16256000" y="9144000"/>
                  </a:lnTo>
                  <a:lnTo>
                    <a:pt x="0" y="914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778090" y="6091676"/>
            <a:ext cx="494728" cy="26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5"/>
              </a:lnSpc>
            </a:pPr>
            <a:r>
              <a:rPr lang="en-US" sz="1403">
                <a:solidFill>
                  <a:srgbClr val="435465"/>
                </a:solidFill>
                <a:latin typeface="Calibri (MS)"/>
                <a:ea typeface="Calibri (MS)"/>
                <a:cs typeface="Calibri (MS)"/>
                <a:sym typeface="Calibri (MS)"/>
              </a:rPr>
              <a:t>setu.ie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366395"/>
            <a:ext cx="11277600" cy="66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ru-RU" sz="3500" dirty="0">
                <a:solidFill>
                  <a:srgbClr val="EFF8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Стратегический план </a:t>
            </a:r>
            <a:r>
              <a:rPr lang="en-US" sz="3500" dirty="0">
                <a:solidFill>
                  <a:srgbClr val="EFF8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SETU </a:t>
            </a:r>
            <a:r>
              <a:rPr lang="ru-RU" sz="3500" dirty="0">
                <a:solidFill>
                  <a:srgbClr val="EFF8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и План действий</a:t>
            </a:r>
            <a:r>
              <a:rPr lang="en-US" sz="3500" dirty="0">
                <a:solidFill>
                  <a:srgbClr val="EFF8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 </a:t>
            </a:r>
            <a:r>
              <a:rPr lang="ru-RU" sz="3500" dirty="0">
                <a:solidFill>
                  <a:srgbClr val="EFF8F5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по ППО</a:t>
            </a:r>
            <a:endParaRPr lang="en-US" sz="3500" dirty="0">
              <a:solidFill>
                <a:srgbClr val="EFF8F5"/>
              </a:solidFill>
              <a:latin typeface="Open Sauce SemiBold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1447800"/>
            <a:ext cx="5441999" cy="475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73"/>
              </a:lnSpc>
            </a:pPr>
            <a:r>
              <a:rPr lang="ru-RU" sz="2400" spc="-39" dirty="0">
                <a:solidFill>
                  <a:srgbClr val="EFF8F5"/>
                </a:solidFill>
                <a:latin typeface="Satisfy"/>
                <a:ea typeface="Satisfy"/>
                <a:cs typeface="Satisfy"/>
                <a:sym typeface="Satisfy"/>
              </a:rPr>
              <a:t>Стратегический план SETU</a:t>
            </a:r>
            <a:endParaRPr lang="en-US" sz="2400" spc="-39" dirty="0">
              <a:solidFill>
                <a:srgbClr val="EFF8F5"/>
              </a:solidFill>
              <a:latin typeface="Satisfy"/>
              <a:ea typeface="Satisfy"/>
              <a:cs typeface="Satisfy"/>
              <a:sym typeface="Satisfy"/>
            </a:endParaRPr>
          </a:p>
          <a:p>
            <a:pPr algn="l">
              <a:lnSpc>
                <a:spcPts val="4273"/>
              </a:lnSpc>
            </a:pPr>
            <a:r>
              <a:rPr lang="ru-RU" sz="2400" spc="-39" dirty="0">
                <a:solidFill>
                  <a:srgbClr val="EFF8F5"/>
                </a:solidFill>
                <a:latin typeface="Satisfy"/>
                <a:ea typeface="Satisfy"/>
                <a:cs typeface="Satisfy"/>
                <a:sym typeface="Satisfy"/>
              </a:rPr>
              <a:t>на 2023–2028 гг.</a:t>
            </a:r>
            <a:endParaRPr lang="en-US" sz="2400" spc="-39" dirty="0">
              <a:solidFill>
                <a:srgbClr val="EFF8F5"/>
              </a:solidFill>
              <a:latin typeface="Satisfy"/>
              <a:ea typeface="Satisfy"/>
              <a:cs typeface="Satisfy"/>
              <a:sym typeface="Satisfy"/>
            </a:endParaRPr>
          </a:p>
          <a:p>
            <a:pPr algn="l"/>
            <a:endParaRPr lang="ru-RU" sz="2160" dirty="0">
              <a:solidFill>
                <a:srgbClr val="EFF8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/>
            <a:r>
              <a:rPr lang="ru-RU" sz="2160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Опираясь на сильные стороны системы обучения на протяжении жизни в SETU, одной из ключевых целей является разработка политики ППО, поддерживающей применение ППО ко всем дисциплинам в университете как в целях поступления, так и в целях освобождения от экзаменов </a:t>
            </a:r>
          </a:p>
          <a:p>
            <a:pPr algn="l"/>
            <a:r>
              <a:rPr lang="ru-RU" sz="2160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(SETU, 2023)</a:t>
            </a:r>
            <a:endParaRPr lang="en-US" sz="2279" dirty="0">
              <a:solidFill>
                <a:srgbClr val="EFF8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53288" y="1692258"/>
            <a:ext cx="2933712" cy="620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ru-RU" sz="1800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План действий по ППО в </a:t>
            </a:r>
            <a:r>
              <a:rPr lang="en-US" sz="1800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3160" y="2446071"/>
            <a:ext cx="4056051" cy="719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11"/>
              </a:lnSpc>
            </a:pPr>
            <a:r>
              <a:rPr lang="ru-RU" sz="2079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Цель 4. Совершенствование политики</a:t>
            </a:r>
            <a:endParaRPr lang="en-US" sz="2079" dirty="0">
              <a:solidFill>
                <a:srgbClr val="EFF8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53288" y="3372387"/>
            <a:ext cx="4610112" cy="2425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35"/>
              </a:lnSpc>
            </a:pPr>
            <a:r>
              <a:rPr lang="ru-RU" sz="2000" dirty="0">
                <a:solidFill>
                  <a:srgbClr val="EFF8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Пересмотреть и обновить существующую политику и процедуры, а также информацию о заработной плате с учетом Пилотной концепции ППО в сфере высшего образования.</a:t>
            </a:r>
            <a:endParaRPr lang="en-US" sz="2000" dirty="0">
              <a:solidFill>
                <a:srgbClr val="EFF8F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 spc="-10">
                <a:latin typeface="Calibri"/>
              </a:rPr>
              <a:t>Управление ППО в SETU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50">
                <a:latin typeface="Calibri"/>
              </a:rPr>
              <a:t>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86646" y="1066309"/>
            <a:ext cx="5552753" cy="51371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ru" sz="3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Политика SETU в области ППО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6647" y="2198734"/>
            <a:ext cx="5400353" cy="3744866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ru" sz="3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Ученый совет SETU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32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</a:pPr>
            <a:r>
              <a:rPr lang="ru" sz="3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Руководящий комитет ППО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sz="3200" dirty="0">
              <a:latin typeface="Calibri"/>
              <a:cs typeface="Calibri"/>
            </a:endParaRPr>
          </a:p>
          <a:p>
            <a:pPr marL="12700" marR="5080" rtl="0">
              <a:lnSpc>
                <a:spcPts val="3460"/>
              </a:lnSpc>
              <a:spcBef>
                <a:spcPts val="5"/>
              </a:spcBef>
            </a:pPr>
            <a:r>
              <a:rPr lang="ru" sz="3200" b="1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Экзаменационные комиссии и советы факультетов по учебным программам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noAutofit/>
          </a:bodyPr>
          <a:lstStyle/>
          <a:p>
            <a:pPr marL="12700" marR="5080" rtl="0">
              <a:lnSpc>
                <a:spcPts val="4320"/>
              </a:lnSpc>
              <a:spcBef>
                <a:spcPts val="640"/>
              </a:spcBef>
            </a:pPr>
            <a:r>
              <a:rPr lang="ru" sz="4000" b="1" i="0" u="none" strike="noStrike">
                <a:latin typeface="Calibri"/>
              </a:rPr>
              <a:t>Определение ППО в SETU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rtl="0">
              <a:lnSpc>
                <a:spcPts val="1435"/>
              </a:lnSpc>
            </a:pPr>
            <a:r>
              <a:rPr lang="ru" sz="1400" b="0" i="0" u="none" strike="noStrike" spc="-10">
                <a:latin typeface="Calibri"/>
              </a:rPr>
              <a:t>setu.ie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8100" rtl="0">
              <a:lnSpc>
                <a:spcPts val="1435"/>
              </a:lnSpc>
            </a:pPr>
            <a:r>
              <a:rPr lang="ru" sz="1400" b="1" i="0" u="none" strike="noStrike" spc="-50">
                <a:latin typeface="Calibri"/>
              </a:rPr>
              <a:t>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58747" y="15814"/>
            <a:ext cx="7452253" cy="6232585"/>
          </a:xfrm>
          <a:prstGeom prst="rect">
            <a:avLst/>
          </a:prstGeom>
        </p:spPr>
        <p:txBody>
          <a:bodyPr vert="horz" wrap="square" lIns="0" tIns="99060" rIns="0" bIns="0" rtlCol="0">
            <a:noAutofit/>
          </a:bodyPr>
          <a:lstStyle/>
          <a:p>
            <a:pPr marL="541020" marR="239395" indent="-528955" rtl="0">
              <a:lnSpc>
                <a:spcPct val="70000"/>
              </a:lnSpc>
              <a:spcBef>
                <a:spcPts val="780"/>
              </a:spcBef>
              <a:tabLst>
                <a:tab pos="541020" algn="l"/>
              </a:tabLst>
            </a:pPr>
            <a:r>
              <a:rPr lang="ru" sz="1900" b="0" i="0" u="none" strike="noStrike" spc="-50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19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	</a:t>
            </a:r>
            <a:r>
              <a:rPr lang="ru" sz="19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Признание предшествующего обучения - это процесс, в ходе которого формально оцениваются ранее полученные знания и навыки. Это способ, с помощью которого предшествующее </a:t>
            </a:r>
            <a:r>
              <a:rPr lang="ru" sz="1900" b="0" i="0" u="none" strike="noStrike" spc="-10">
                <a:solidFill>
                  <a:srgbClr val="FFFFFF"/>
                </a:solidFill>
                <a:latin typeface="Calibri"/>
                <a:cs typeface="Calibri"/>
              </a:rPr>
              <a:t>обучение выявляется, </a:t>
            </a:r>
            <a:r>
              <a:rPr lang="ru" sz="19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оценивается и официально признается учебным заведением в рамках его модулей и программ по Национальной системе квалификаций (НСК).</a:t>
            </a:r>
            <a:endParaRPr sz="1900" dirty="0">
              <a:latin typeface="Calibri"/>
              <a:cs typeface="Calibri"/>
            </a:endParaRPr>
          </a:p>
          <a:p>
            <a:pPr marL="541020" marR="205740" indent="-528955" rtl="0">
              <a:lnSpc>
                <a:spcPct val="70000"/>
              </a:lnSpc>
              <a:spcBef>
                <a:spcPts val="990"/>
              </a:spcBef>
              <a:tabLst>
                <a:tab pos="541020" algn="l"/>
              </a:tabLst>
            </a:pPr>
            <a:r>
              <a:rPr lang="ru" sz="1900" b="0" i="0" u="none" strike="noStrike" spc="-50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19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	</a:t>
            </a:r>
            <a:r>
              <a:rPr lang="ru" sz="19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Это дает возможность человеку опираться на полученные компетенции и получить за это диплом. Обучение охватывает весь спектр формальных, неформальных и спонтанных процессов, которые можно определить следующим образом:</a:t>
            </a:r>
            <a:endParaRPr sz="1900" dirty="0">
              <a:latin typeface="Calibri"/>
              <a:cs typeface="Calibri"/>
            </a:endParaRPr>
          </a:p>
          <a:p>
            <a:pPr marL="541020" marR="312420" indent="-528955" rtl="0">
              <a:lnSpc>
                <a:spcPct val="70000"/>
              </a:lnSpc>
              <a:spcBef>
                <a:spcPts val="994"/>
              </a:spcBef>
              <a:tabLst>
                <a:tab pos="541020" algn="l"/>
              </a:tabLst>
            </a:pPr>
            <a:r>
              <a:rPr lang="ru" sz="1900" b="0" i="0" u="none" strike="noStrike" spc="-50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19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	</a:t>
            </a:r>
            <a:r>
              <a:rPr lang="ru" sz="1900" b="0" i="0" u="none" strike="noStrike" dirty="0">
                <a:solidFill>
                  <a:srgbClr val="FFFFFF"/>
                </a:solidFill>
                <a:latin typeface="Calibri"/>
                <a:cs typeface="Calibri"/>
              </a:rPr>
              <a:t>Формальное обучение осуществляется в рамках учебных программ, которые реализуются образовательными учреждениями, имеют официальную сертификацию и предусматривают начисление зачетных баллов.</a:t>
            </a:r>
            <a:endParaRPr sz="1900" dirty="0">
              <a:latin typeface="Calibri"/>
              <a:cs typeface="Calibri"/>
            </a:endParaRPr>
          </a:p>
          <a:p>
            <a:pPr marL="541020" marR="237490" indent="-528955" rtl="0">
              <a:lnSpc>
                <a:spcPct val="70000"/>
              </a:lnSpc>
              <a:spcBef>
                <a:spcPts val="1010"/>
              </a:spcBef>
              <a:tabLst>
                <a:tab pos="541020" algn="l"/>
              </a:tabLst>
            </a:pPr>
            <a:r>
              <a:rPr lang="ru" sz="1900" b="0" i="0" u="none" strike="noStrike" spc="-50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19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	</a:t>
            </a:r>
            <a:r>
              <a:rPr lang="ru" sz="1900" b="0" i="0" u="none" strike="noStrike" spc="-20" dirty="0">
                <a:solidFill>
                  <a:srgbClr val="FFFFFF"/>
                </a:solidFill>
                <a:latin typeface="Calibri"/>
                <a:cs typeface="Calibri"/>
              </a:rPr>
              <a:t>Неформальное обучение проходит параллельно с основными системами образования и профессиональной подготовки. Оно может оцениваться, но, как правило, не ведет к получению официального сертификата. Примерами неформального обучения являются учебные и образовательные мероприятия, проводимые на рабочем месте или в рамках обучения на базе сообщества, такие как непрерывное профессиональное развитие без аккредитации.</a:t>
            </a:r>
            <a:endParaRPr sz="1900" dirty="0">
              <a:latin typeface="Calibri"/>
              <a:cs typeface="Calibri"/>
            </a:endParaRPr>
          </a:p>
          <a:p>
            <a:pPr marL="541020" marR="5080" indent="-528955" rtl="0">
              <a:lnSpc>
                <a:spcPct val="70000"/>
              </a:lnSpc>
              <a:spcBef>
                <a:spcPts val="995"/>
              </a:spcBef>
              <a:tabLst>
                <a:tab pos="541020" algn="l"/>
              </a:tabLst>
            </a:pPr>
            <a:r>
              <a:rPr lang="ru" sz="1900" b="0" i="0" u="none" strike="noStrike" spc="-50" dirty="0">
                <a:solidFill>
                  <a:srgbClr val="FBC939"/>
                </a:solidFill>
                <a:latin typeface="MS Gothic"/>
                <a:cs typeface="MS Gothic"/>
              </a:rPr>
              <a:t>－</a:t>
            </a:r>
            <a:r>
              <a:rPr lang="ru" sz="1900" b="0" i="0" u="none" strike="noStrike" dirty="0">
                <a:solidFill>
                  <a:srgbClr val="FBC939"/>
                </a:solidFill>
                <a:latin typeface="MS Gothic"/>
                <a:cs typeface="MS Gothic"/>
              </a:rPr>
              <a:t>	</a:t>
            </a:r>
            <a:r>
              <a:rPr lang="ru" sz="1900" b="0" i="0" u="none" strike="noStrike" spc="-10" dirty="0">
                <a:solidFill>
                  <a:srgbClr val="FFFFFF"/>
                </a:solidFill>
                <a:latin typeface="Calibri"/>
                <a:cs typeface="Calibri"/>
              </a:rPr>
              <a:t>Спонтанное обучение происходит по мере накопления жизненного опыта и опыта работы. Часто такое обучение происходит непреднамеренно, и в момент получения опыта обучающийся может не осознавать, что это способствует развитию его знаний, навыков и компетенций.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8.0.7"/>
  <p:tag name="AS_OS" val="Unix 5.10.245.241"/>
  <p:tag name="AS_RELEASE_DATE" val="2024.11.14"/>
  <p:tag name="AS_TITLE" val="Aspose.Slides for .NET6"/>
  <p:tag name="AS_VERSION" val="24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03F5425F2F642A6D71A5A82C4E065" ma:contentTypeVersion="18" ma:contentTypeDescription="Create a new document." ma:contentTypeScope="" ma:versionID="344ca2e8d2d7861437abaee7f285889d">
  <xsd:schema xmlns:xsd="http://www.w3.org/2001/XMLSchema" xmlns:xs="http://www.w3.org/2001/XMLSchema" xmlns:p="http://schemas.microsoft.com/office/2006/metadata/properties" xmlns:ns2="bda1bb04-55dd-4b23-8471-301a3abb4723" xmlns:ns3="eb38cb3b-04a8-4e45-b1d2-e8fc1e8a3102" targetNamespace="http://schemas.microsoft.com/office/2006/metadata/properties" ma:root="true" ma:fieldsID="3a3f16fcd1448895fff5110a0fc97e9b" ns2:_="" ns3:_="">
    <xsd:import namespace="bda1bb04-55dd-4b23-8471-301a3abb4723"/>
    <xsd:import namespace="eb38cb3b-04a8-4e45-b1d2-e8fc1e8a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1bb04-55dd-4b23-8471-301a3abb4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b3b-04a8-4e45-b1d2-e8fc1e8a3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5" nillable="true" ma:displayName="Taxonomy Catch All Column" ma:hidden="true" ma:list="{963e9444-f494-4d30-a0b0-d3cdf5bcc0ce}" ma:internalName="TaxCatchAll" ma:showField="CatchAllData" ma:web="eb38cb3b-04a8-4e45-b1d2-e8fc1e8a3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a1bb04-55dd-4b23-8471-301a3abb4723">
      <Terms xmlns="http://schemas.microsoft.com/office/infopath/2007/PartnerControls"/>
    </lcf76f155ced4ddcb4097134ff3c332f>
    <TaxCatchAll xmlns="eb38cb3b-04a8-4e45-b1d2-e8fc1e8a3102" xsi:nil="true"/>
    <_dlc_DocId xmlns="eb38cb3b-04a8-4e45-b1d2-e8fc1e8a3102">DMSQUALF-1809298897-3704</_dlc_DocId>
    <_dlc_DocIdUrl xmlns="eb38cb3b-04a8-4e45-b1d2-e8fc1e8a3102">
      <Url>https://europeantrainingfoundation.sharepoint.com/sites/Qualifications/_layouts/15/DocIdRedir.aspx?ID=DMSQUALF-1809298897-3704</Url>
      <Description>DMSQUALF-1809298897-3704</Description>
    </_dlc_DocIdUrl>
  </documentManagement>
</p:properties>
</file>

<file path=customXml/itemProps1.xml><?xml version="1.0" encoding="utf-8"?>
<ds:datastoreItem xmlns:ds="http://schemas.openxmlformats.org/officeDocument/2006/customXml" ds:itemID="{A7ED189D-E7A3-499D-B238-FFE95BE4A3BD}"/>
</file>

<file path=customXml/itemProps2.xml><?xml version="1.0" encoding="utf-8"?>
<ds:datastoreItem xmlns:ds="http://schemas.openxmlformats.org/officeDocument/2006/customXml" ds:itemID="{656A0F21-879C-491E-8B4D-4219B21F459B}"/>
</file>

<file path=customXml/itemProps3.xml><?xml version="1.0" encoding="utf-8"?>
<ds:datastoreItem xmlns:ds="http://schemas.openxmlformats.org/officeDocument/2006/customXml" ds:itemID="{28BD06CC-C540-4F85-8FB5-BEACFAA6521C}"/>
</file>

<file path=customXml/itemProps4.xml><?xml version="1.0" encoding="utf-8"?>
<ds:datastoreItem xmlns:ds="http://schemas.openxmlformats.org/officeDocument/2006/customXml" ds:itemID="{F34640BD-7F87-492A-9F3A-574A6FF0DA5C}"/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2701</Words>
  <Application>Microsoft Office PowerPoint</Application>
  <PresentationFormat>Widescreen</PresentationFormat>
  <Paragraphs>453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88" baseType="lpstr">
      <vt:lpstr>Helvetica World</vt:lpstr>
      <vt:lpstr>MS Gothic</vt:lpstr>
      <vt:lpstr>Anonymous Pro</vt:lpstr>
      <vt:lpstr>Aptos</vt:lpstr>
      <vt:lpstr>Arial</vt:lpstr>
      <vt:lpstr>Arial MT Pro</vt:lpstr>
      <vt:lpstr>Arimo</vt:lpstr>
      <vt:lpstr>Bodoni MT</vt:lpstr>
      <vt:lpstr>Calibri</vt:lpstr>
      <vt:lpstr>Calibri (MS)</vt:lpstr>
      <vt:lpstr>Calibri (MS) Bold</vt:lpstr>
      <vt:lpstr>Calibri Light</vt:lpstr>
      <vt:lpstr>Clear Sans Bold</vt:lpstr>
      <vt:lpstr>CS Gordon Serif</vt:lpstr>
      <vt:lpstr>DM Sans</vt:lpstr>
      <vt:lpstr>Garet</vt:lpstr>
      <vt:lpstr>HK Modular</vt:lpstr>
      <vt:lpstr>IBM Plex Sans</vt:lpstr>
      <vt:lpstr>Inter</vt:lpstr>
      <vt:lpstr>Lovelo</vt:lpstr>
      <vt:lpstr>Marykate</vt:lpstr>
      <vt:lpstr>Nourd Bold</vt:lpstr>
      <vt:lpstr>Open Sans</vt:lpstr>
      <vt:lpstr>Open Sans Bold</vt:lpstr>
      <vt:lpstr>Open Sans Light</vt:lpstr>
      <vt:lpstr>Open Sauce SemiBold</vt:lpstr>
      <vt:lpstr>Roboto</vt:lpstr>
      <vt:lpstr>Satisfy</vt:lpstr>
      <vt:lpstr>Telegraf 1</vt:lpstr>
      <vt:lpstr>Telegraf 2</vt:lpstr>
      <vt:lpstr>Times New Roman</vt:lpstr>
      <vt:lpstr>Office Theme</vt:lpstr>
      <vt:lpstr>Делегация QQI* Признание предшествующего обучения (ППО) Слайды презентации</vt:lpstr>
      <vt:lpstr>ПРЕЗЕНТАЦИЯ 1:</vt:lpstr>
      <vt:lpstr>Юго-Восточный технологический университет</vt:lpstr>
      <vt:lpstr>История и опыт</vt:lpstr>
      <vt:lpstr>Долгая история ППО в обоих унаследованных институтах</vt:lpstr>
      <vt:lpstr>Контекст: Практика ППО в высшем образовании Ирландии с 2015 г. по настоящее время</vt:lpstr>
      <vt:lpstr>PowerPoint Presentation</vt:lpstr>
      <vt:lpstr>Управление ППО в SETU</vt:lpstr>
      <vt:lpstr>Определение ППО в SETU</vt:lpstr>
      <vt:lpstr>PowerPoint Presentation</vt:lpstr>
      <vt:lpstr>PowerPoint Presentation</vt:lpstr>
      <vt:lpstr>Общеуниверситетское практикующее сообщество ППО</vt:lpstr>
      <vt:lpstr>Развитие ППО в SETU</vt:lpstr>
      <vt:lpstr>PowerPoint Presentation</vt:lpstr>
      <vt:lpstr>PowerPoint Presentation</vt:lpstr>
      <vt:lpstr>Благодарю!</vt:lpstr>
      <vt:lpstr>PowerPoint Presentation</vt:lpstr>
      <vt:lpstr>PowerPoint Presentation</vt:lpstr>
      <vt:lpstr>План презентации:</vt:lpstr>
      <vt:lpstr>Партнеры по сотрудничеству</vt:lpstr>
      <vt:lpstr>Сотрудничество с силами обороны Ирландии </vt:lpstr>
      <vt:lpstr>Тематический пример:</vt:lpstr>
      <vt:lpstr>Тематический пример:</vt:lpstr>
      <vt:lpstr>Число студентов</vt:lpstr>
      <vt:lpstr>Отзывы</vt:lpstr>
      <vt:lpstr>Студент:</vt:lpstr>
      <vt:lpstr>ППО в действии</vt:lpstr>
      <vt:lpstr>PowerPoint Presentation</vt:lpstr>
      <vt:lpstr>PowerPoint Presentation</vt:lpstr>
      <vt:lpstr>‘Заряженный опытом:  путь Управления по поставкам электроэнергии в Ирландии (ESB) по ППО в преподавании и обучении’</vt:lpstr>
      <vt:lpstr>Контекст этой группы</vt:lpstr>
      <vt:lpstr>PowerPoint Presentation</vt:lpstr>
      <vt:lpstr>ESB и SETU</vt:lpstr>
      <vt:lpstr>Ключевые аспекты сотрудничества</vt:lpstr>
      <vt:lpstr>PowerPoint Presentation</vt:lpstr>
      <vt:lpstr>PowerPoint Presentation</vt:lpstr>
      <vt:lpstr>Процесс и портфолио ППО</vt:lpstr>
      <vt:lpstr>10 шагов  на пути к ППО</vt:lpstr>
      <vt:lpstr>Подробнее о шагах 3-5</vt:lpstr>
      <vt:lpstr>Вступительный семинар</vt:lpstr>
      <vt:lpstr>PowerPoint Presentation</vt:lpstr>
      <vt:lpstr>Вступительный семинар</vt:lpstr>
      <vt:lpstr>Ознакомление с методической документацией</vt:lpstr>
      <vt:lpstr>PowerPoint Presentation</vt:lpstr>
      <vt:lpstr>PowerPoint Presentation</vt:lpstr>
      <vt:lpstr>PowerPoint Presentation</vt:lpstr>
      <vt:lpstr>PowerPoint Presentation</vt:lpstr>
      <vt:lpstr>Пример портфолио ППО</vt:lpstr>
      <vt:lpstr>PowerPoint Presentation</vt:lpstr>
      <vt:lpstr>PowerPoint Presentation</vt:lpstr>
      <vt:lpstr>PowerPoint Presentation</vt:lpstr>
      <vt:lpstr>Оценка ППО</vt:lpstr>
      <vt:lpstr>Этап оценки</vt:lpstr>
      <vt:lpstr>Результат оценки</vt:lpstr>
      <vt:lpstr>Рекомендации по ППО для когорт:</vt:lpstr>
      <vt:lpstr>Какие-нибудь мысли?..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SETU Student Survey</dc:title>
  <dc:creator>Gina Noonan</dc:creator>
  <cp:lastModifiedBy>Anastasia Kulikovskaia</cp:lastModifiedBy>
  <cp:revision>7</cp:revision>
  <dcterms:created xsi:type="dcterms:W3CDTF">2026-02-03T15:10:18Z</dcterms:created>
  <dcterms:modified xsi:type="dcterms:W3CDTF">2026-02-13T19:27:17Z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0x01010083E03F5425F2F642A6D71A5A82C4E065</vt:lpwstr>
  </property>
  <property fmtid="{D5CDD505-2E9C-101B-9397-08002B2CF9AE}" pid="3" name="Created">
    <vt:filetime>2026-01-30T00:00:00Z</vt:filetime>
  </property>
  <property fmtid="{D5CDD505-2E9C-101B-9397-08002B2CF9AE}" pid="4" name="Creator">
    <vt:lpwstr>Acrobat PDFMaker 25 for PowerPoint</vt:lpwstr>
  </property>
  <property fmtid="{D5CDD505-2E9C-101B-9397-08002B2CF9AE}" pid="5" name="LastSaved">
    <vt:filetime>2026-02-03T00:00:00Z</vt:filetime>
  </property>
  <property fmtid="{D5CDD505-2E9C-101B-9397-08002B2CF9AE}" pid="6" name="Producer">
    <vt:lpwstr>Adobe PDF Library 25.1.119</vt:lpwstr>
  </property>
  <property fmtid="{D5CDD505-2E9C-101B-9397-08002B2CF9AE}" pid="7" name="_dlc_DocIdItemGuid">
    <vt:lpwstr>2e546350-2e41-4ffa-a7e2-9ba90c5a8b83</vt:lpwstr>
  </property>
</Properties>
</file>