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</p:sldIdLst>
  <p:sldSz cx="18288000" cy="10287000"/>
  <p:notesSz cx="6858000" cy="9144000"/>
  <p:embeddedFontLst>
    <p:embeddedFont>
      <p:font typeface="Arial Bold" charset="1" panose="020B0704020202020204"/>
      <p:regular r:id="rId55"/>
    </p:embeddedFont>
    <p:embeddedFont>
      <p:font typeface="Arial" charset="1" panose="020B0604020202020204"/>
      <p:regular r:id="rId56"/>
    </p:embeddedFont>
    <p:embeddedFont>
      <p:font typeface="Arimo Bold" charset="1" panose="020B0704020202020204"/>
      <p:regular r:id="rId57"/>
    </p:embeddedFont>
    <p:embeddedFont>
      <p:font typeface="Calibri (MS)" charset="1" panose="020F0502020204030204"/>
      <p:regular r:id="rId58"/>
    </p:embeddedFont>
    <p:embeddedFont>
      <p:font typeface="Arial MT Pro" charset="1" panose="020B0502020202020204"/>
      <p:regular r:id="rId59"/>
    </p:embeddedFont>
    <p:embeddedFont>
      <p:font typeface="Barlow Condensed Bold" charset="1" panose="00000706000000000000"/>
      <p:regular r:id="rId60"/>
    </p:embeddedFont>
    <p:embeddedFont>
      <p:font typeface="Open Sans Bold" charset="1" panose="00000000000000000000"/>
      <p:regular r:id="rId61"/>
    </p:embeddedFont>
    <p:embeddedFont>
      <p:font typeface="Cooper Hewitt" charset="1" panose="00000000000000000000"/>
      <p:regular r:id="rId62"/>
    </p:embeddedFont>
    <p:embeddedFont>
      <p:font typeface="Ruda Black" charset="1" panose="02000000000000000000"/>
      <p:regular r:id="rId63"/>
    </p:embeddedFont>
    <p:embeddedFont>
      <p:font typeface="Calibri (MS) Bold" charset="1" panose="020F0702030404030204"/>
      <p:regular r:id="rId64"/>
    </p:embeddedFont>
    <p:embeddedFont>
      <p:font typeface="Raleway Heavy" charset="1" panose="020B0003030101060003"/>
      <p:regular r:id="rId65"/>
    </p:embeddedFont>
    <p:embeddedFont>
      <p:font typeface="League Spartan" charset="1" panose="00000800000000000000"/>
      <p:regular r:id="rId66"/>
    </p:embeddedFont>
    <p:embeddedFont>
      <p:font typeface="Aptos Bold" charset="1" panose="020B0004020202020204"/>
      <p:regular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font" Target="fonts/font63.fntdata"/><Relationship Id="rId68" Type="http://schemas.openxmlformats.org/officeDocument/2006/relationships/customXml" Target="../customXml/item1.xml"/><Relationship Id="rId7" Type="http://schemas.openxmlformats.org/officeDocument/2006/relationships/slide" Target="slides/slide2.xml"/><Relationship Id="rId71" Type="http://schemas.openxmlformats.org/officeDocument/2006/relationships/customXml" Target="../customXml/item4.xml"/><Relationship Id="rId16" Type="http://schemas.openxmlformats.org/officeDocument/2006/relationships/slide" Target="slides/slide11.xml"/><Relationship Id="rId2" Type="http://schemas.openxmlformats.org/officeDocument/2006/relationships/presProps" Target="presProps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font" Target="fonts/font58.fntdata"/><Relationship Id="rId66" Type="http://schemas.openxmlformats.org/officeDocument/2006/relationships/font" Target="fonts/font66.fntdata"/><Relationship Id="rId5" Type="http://schemas.openxmlformats.org/officeDocument/2006/relationships/tableStyles" Target="tableStyles.xml"/><Relationship Id="rId61" Type="http://schemas.openxmlformats.org/officeDocument/2006/relationships/font" Target="fonts/font61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56.fntdata"/><Relationship Id="rId64" Type="http://schemas.openxmlformats.org/officeDocument/2006/relationships/font" Target="fonts/font64.fntdata"/><Relationship Id="rId69" Type="http://schemas.openxmlformats.org/officeDocument/2006/relationships/customXml" Target="../customXml/item2.xml"/><Relationship Id="rId51" Type="http://schemas.openxmlformats.org/officeDocument/2006/relationships/slide" Target="slides/slide46.xml"/><Relationship Id="rId8" Type="http://schemas.openxmlformats.org/officeDocument/2006/relationships/slide" Target="slides/slide3.xml"/><Relationship Id="rId3" Type="http://schemas.openxmlformats.org/officeDocument/2006/relationships/viewProps" Target="view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59.fntdata"/><Relationship Id="rId67" Type="http://schemas.openxmlformats.org/officeDocument/2006/relationships/font" Target="fonts/font67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font" Target="fonts/font62.fntdata"/><Relationship Id="rId7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57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font" Target="fonts/font60.fntdata"/><Relationship Id="rId65" Type="http://schemas.openxmlformats.org/officeDocument/2006/relationships/font" Target="fonts/font65.fntdata"/><Relationship Id="rId4" Type="http://schemas.openxmlformats.org/officeDocument/2006/relationships/theme" Target="theme/theme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font" Target="fonts/font55.fntdata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20.png" Type="http://schemas.openxmlformats.org/officeDocument/2006/relationships/image"/><Relationship Id="rId5" Target="../media/image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png" Type="http://schemas.openxmlformats.org/officeDocument/2006/relationships/image"/><Relationship Id="rId4" Target="../media/image23.jpeg" Type="http://schemas.openxmlformats.org/officeDocument/2006/relationships/image"/><Relationship Id="rId5" Target="../media/image24.jpeg" Type="http://schemas.openxmlformats.org/officeDocument/2006/relationships/image"/><Relationship Id="rId6" Target="../media/image25.jpeg" Type="http://schemas.openxmlformats.org/officeDocument/2006/relationships/image"/><Relationship Id="rId7" Target="https://www.qqi.ie/sites/default/files/2022-09/NFQ%20Grid%20Level%20Indicators.pdf" TargetMode="External" Type="http://schemas.openxmlformats.org/officeDocument/2006/relationships/hyperlink"/><Relationship Id="rId8" Target="../media/image9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6.png" Type="http://schemas.openxmlformats.org/officeDocument/2006/relationships/image"/><Relationship Id="rId4" Target="../media/image9.jpeg" Type="http://schemas.openxmlformats.org/officeDocument/2006/relationships/image"/><Relationship Id="rId5" Target="../media/image27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9.jpeg" Type="http://schemas.openxmlformats.org/officeDocument/2006/relationships/image"/><Relationship Id="rId4" Target="https://www.qqi.ie/sites/default/files/2022-01/descriptors-minor-spa-supplemental-awards.pdf" TargetMode="External" Type="http://schemas.openxmlformats.org/officeDocument/2006/relationships/hyperlink"/><Relationship Id="rId5" Target="https://www.qqi.ie/sites/default/files/2022-09/Professional%20Award%20Type%20Descriptors.pdf" TargetMode="External" Type="http://schemas.openxmlformats.org/officeDocument/2006/relationships/hyperlink"/><Relationship Id="rId6" Target="../media/image2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../media/image9.jpeg" Type="http://schemas.openxmlformats.org/officeDocument/2006/relationships/image"/><Relationship Id="rId4" Target="../media/image2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2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2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Relationship Id="rId3" Target="../media/image9.jpeg" Type="http://schemas.openxmlformats.org/officeDocument/2006/relationships/image"/><Relationship Id="rId4" Target="../media/image33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27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9.jpeg" Type="http://schemas.openxmlformats.org/officeDocument/2006/relationships/image"/><Relationship Id="rId4" Target="https://www.qqi.ie/sites/default/files/2024-12/qqi-green-paper-on-qqi-s-access-transfer-and-progression-policy.pdf" TargetMode="External" Type="http://schemas.openxmlformats.org/officeDocument/2006/relationships/hyperlink"/><Relationship Id="rId5" Target="../media/image34.jpeg" Type="http://schemas.openxmlformats.org/officeDocument/2006/relationships/image"/><Relationship Id="rId6" Target="../media/image27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27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27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9.jpeg" Type="http://schemas.openxmlformats.org/officeDocument/2006/relationships/image"/><Relationship Id="rId4" Target="../media/image35.png" Type="http://schemas.openxmlformats.org/officeDocument/2006/relationships/image"/><Relationship Id="rId5" Target="../media/image27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Relationship Id="rId3" Target="../media/image9.jpe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https://www.cedefop.europa.eu/en/country-reports/ireland-european-inventory-nqfs-2024" TargetMode="External" Type="http://schemas.openxmlformats.org/officeDocument/2006/relationships/hyperlink"/><Relationship Id="rId5" Target="../media/image10.png" Type="http://schemas.openxmlformats.org/officeDocument/2006/relationships/image"/><Relationship Id="rId6" Target="../media/image11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Relationship Id="rId3" Target="../media/image9.jpe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9.jpeg" Type="http://schemas.openxmlformats.org/officeDocument/2006/relationships/image"/><Relationship Id="rId4" Target="../media/image37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9.jpeg" Type="http://schemas.openxmlformats.org/officeDocument/2006/relationships/image"/><Relationship Id="rId4" Target="../media/image38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9.jpe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https://www.linkedin.com/in/brendan-courtney-034a1569/" TargetMode="External" Type="http://schemas.openxmlformats.org/officeDocument/2006/relationships/hyperlink"/><Relationship Id="rId4" Target="https://www.linkedin.com/feed/hashtag/?keywords=rpl&amp;highlightedUpdateUrns=urn%3Ali%3Aactivity%3A7213838546913144832" TargetMode="External" Type="http://schemas.openxmlformats.org/officeDocument/2006/relationships/hyperlink"/><Relationship Id="rId5" Target="https://www.linkedin.com/company/iadt-dun-laoghaire-institute-of-art-design-and-technology/" TargetMode="External" Type="http://schemas.openxmlformats.org/officeDocument/2006/relationships/hyperlink"/><Relationship Id="rId6" Target="../media/image9.jpe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9.jpe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9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https://www.cedefop.europa.eu/en/publications/9191" TargetMode="External" Type="http://schemas.openxmlformats.org/officeDocument/2006/relationships/hyperlink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9.jpe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27.pn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../media/image42.png" Type="http://schemas.openxmlformats.org/officeDocument/2006/relationships/image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jpeg" Type="http://schemas.openxmlformats.org/officeDocument/2006/relationships/image"/><Relationship Id="rId3" Target="https://www.qqi.ie/sites/default/files/2025-07/qqi-green-paper-on-micro-credentials.pdf" TargetMode="External" Type="http://schemas.openxmlformats.org/officeDocument/2006/relationships/hyperlink"/><Relationship Id="rId4" Target="../media/image9.jpeg" Type="http://schemas.openxmlformats.org/officeDocument/2006/relationships/image"/><Relationship Id="rId5" Target="../media/image27.png" Type="http://schemas.openxmlformats.org/officeDocument/2006/relationships/image"/></Relationships>
</file>

<file path=ppt/slides/_rels/slide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2.png" Type="http://schemas.openxmlformats.org/officeDocument/2006/relationships/image"/></Relationships>
</file>

<file path=ppt/slides/_rels/slide4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png" Type="http://schemas.openxmlformats.org/officeDocument/2006/relationships/image"/><Relationship Id="rId3" Target="mailto:obarry@qqi.ie" TargetMode="External" Type="http://schemas.openxmlformats.org/officeDocument/2006/relationships/hyperlink"/><Relationship Id="rId4" Target="mailto:nfq@qqi.ie" TargetMode="External" Type="http://schemas.openxmlformats.org/officeDocument/2006/relationships/hyperlink"/><Relationship Id="rId5" Target="../media/image46.png" Type="http://schemas.openxmlformats.org/officeDocument/2006/relationships/image"/><Relationship Id="rId6" Target="../media/image47.png" Type="http://schemas.openxmlformats.org/officeDocument/2006/relationships/image"/><Relationship Id="rId7" Target="../media/image48.png" Type="http://schemas.openxmlformats.org/officeDocument/2006/relationships/image"/><Relationship Id="rId8" Target="../media/image4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4.png" Type="http://schemas.openxmlformats.org/officeDocument/2006/relationships/image"/><Relationship Id="rId4" Target="../media/image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png" Type="http://schemas.openxmlformats.org/officeDocument/2006/relationships/image"/><Relationship Id="rId4" Target="../media/image17.png" Type="http://schemas.openxmlformats.org/officeDocument/2006/relationships/image"/><Relationship Id="rId5" Target="../media/image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25834" y="832647"/>
            <a:ext cx="13680386" cy="42651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76"/>
              </a:lnSpc>
            </a:pPr>
            <a:r>
              <a:rPr lang="en-US" b="true" sz="7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Знакомство с Национальной рамкой квалификаций Ирландии и её ролью в поддержке ППО</a:t>
            </a:r>
          </a:p>
          <a:p>
            <a:pPr algn="l">
              <a:lnSpc>
                <a:spcPts val="7128"/>
              </a:lnSpc>
            </a:pPr>
          </a:p>
          <a:p>
            <a:pPr algn="l">
              <a:lnSpc>
                <a:spcPts val="7128"/>
              </a:lnSpc>
            </a:pPr>
          </a:p>
          <a:p>
            <a:pPr algn="l">
              <a:lnSpc>
                <a:spcPts val="5832"/>
              </a:lnSpc>
            </a:pPr>
            <a:r>
              <a:rPr lang="en-US" b="true" sz="5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Орла Барри, руководитель отдела информации о квалификациях и возможностях обучения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5673662" y="8923039"/>
            <a:ext cx="4416933" cy="786451"/>
            <a:chOff x="0" y="0"/>
            <a:chExt cx="5889244" cy="104860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889244" cy="1048639"/>
            </a:xfrm>
            <a:custGeom>
              <a:avLst/>
              <a:gdLst/>
              <a:ahLst/>
              <a:cxnLst/>
              <a:rect r="r" b="b" t="t" l="l"/>
              <a:pathLst>
                <a:path h="1048639" w="5889244">
                  <a:moveTo>
                    <a:pt x="0" y="0"/>
                  </a:moveTo>
                  <a:lnTo>
                    <a:pt x="5889244" y="0"/>
                  </a:lnTo>
                  <a:lnTo>
                    <a:pt x="5889244" y="1048639"/>
                  </a:lnTo>
                  <a:lnTo>
                    <a:pt x="0" y="1048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3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91798" y="944623"/>
            <a:ext cx="12422915" cy="750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b="true" sz="6600">
                <a:solidFill>
                  <a:srgbClr val="4E2CD8"/>
                </a:solidFill>
                <a:latin typeface="Arial Bold"/>
                <a:ea typeface="Arial Bold"/>
                <a:cs typeface="Arial Bold"/>
                <a:sym typeface="Arial Bold"/>
              </a:rPr>
              <a:t>Введение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25996" y="2183197"/>
            <a:ext cx="10870987" cy="6664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2925" indent="-271462" lvl="1">
              <a:lnSpc>
                <a:spcPts val="3240"/>
              </a:lnSpc>
              <a:buFont typeface="Arial"/>
              <a:buChar char="•"/>
            </a:pPr>
            <a:r>
              <a:rPr lang="en-US" sz="3000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В Ирландии квалификации, используемые в системе образования и обучения, описываются через Национальную рамку квалификаций (НРК).</a:t>
            </a:r>
          </a:p>
          <a:p>
            <a:pPr algn="l" marL="542925" indent="-271462" lvl="1">
              <a:lnSpc>
                <a:spcPts val="3240"/>
              </a:lnSpc>
              <a:buFont typeface="Arial"/>
              <a:buChar char="•"/>
            </a:pPr>
            <a:r>
              <a:rPr lang="en-US" sz="3000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НРК классифицирует </a:t>
            </a:r>
          </a:p>
          <a:p>
            <a:pPr algn="l" marL="1228725" indent="-409575" lvl="2">
              <a:lnSpc>
                <a:spcPts val="3240"/>
              </a:lnSpc>
              <a:buFont typeface="Arial"/>
              <a:buChar char="⚬"/>
            </a:pPr>
            <a:r>
              <a:rPr lang="en-US" sz="3000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уровень, </a:t>
            </a:r>
          </a:p>
          <a:p>
            <a:pPr algn="l" marL="1228725" indent="-409575" lvl="2">
              <a:lnSpc>
                <a:spcPts val="3240"/>
              </a:lnSpc>
              <a:buFont typeface="Arial"/>
              <a:buChar char="⚬"/>
            </a:pPr>
            <a:r>
              <a:rPr lang="en-US" sz="3000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класс присваиваемых квалификаций и </a:t>
            </a:r>
          </a:p>
          <a:p>
            <a:pPr algn="l" marL="1228725" indent="-409575" lvl="2">
              <a:lnSpc>
                <a:spcPts val="3240"/>
              </a:lnSpc>
              <a:buFont typeface="Arial"/>
              <a:buChar char="⚬"/>
            </a:pPr>
            <a:r>
              <a:rPr lang="en-US" sz="3000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тип квалификаций.</a:t>
            </a:r>
          </a:p>
          <a:p>
            <a:pPr algn="l" marL="542925" indent="-271462" lvl="1">
              <a:lnSpc>
                <a:spcPts val="3240"/>
              </a:lnSpc>
              <a:buFont typeface="Arial"/>
              <a:buChar char="•"/>
            </a:pPr>
            <a:r>
              <a:rPr lang="en-US" sz="3000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НРК состоит из 10 уровней: квалификации по грамотности и счёту - Уровень 1, младший цикл - Уровни 1-3, cертификат об окончании полного среднего образования - Уровни 4/5, а также степени бакалавра - Уровни 7 и 8 вплоть до докторских степеней на Уровне 10. </a:t>
            </a:r>
          </a:p>
          <a:p>
            <a:pPr algn="l" marL="542925" indent="-271462" lvl="1">
              <a:lnSpc>
                <a:spcPts val="3240"/>
              </a:lnSpc>
              <a:buFont typeface="Arial"/>
              <a:buChar char="•"/>
            </a:pPr>
            <a:r>
              <a:rPr lang="en-US" sz="3000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Цель НРК состоит в том, чтобы признавать всё обучение. </a:t>
            </a:r>
          </a:p>
          <a:p>
            <a:pPr algn="l" marL="542925" indent="-271462" lvl="1">
              <a:lnSpc>
                <a:spcPts val="3240"/>
              </a:lnSpc>
            </a:pPr>
          </a:p>
          <a:p>
            <a:pPr algn="l" marL="542925" indent="-271462" lvl="1">
              <a:lnSpc>
                <a:spcPts val="3240"/>
              </a:lnSpc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16764000" y="9477375"/>
            <a:ext cx="1295400" cy="561975"/>
            <a:chOff x="0" y="0"/>
            <a:chExt cx="1727200" cy="7493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27200" cy="749300"/>
            </a:xfrm>
            <a:custGeom>
              <a:avLst/>
              <a:gdLst/>
              <a:ahLst/>
              <a:cxnLst/>
              <a:rect r="r" b="b" t="t" l="l"/>
              <a:pathLst>
                <a:path h="749300" w="1727200">
                  <a:moveTo>
                    <a:pt x="0" y="0"/>
                  </a:moveTo>
                  <a:lnTo>
                    <a:pt x="1727200" y="0"/>
                  </a:lnTo>
                  <a:lnTo>
                    <a:pt x="1727200" y="749300"/>
                  </a:lnTo>
                  <a:lnTo>
                    <a:pt x="0" y="7493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5661" t="0" r="-5661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1727200" cy="7588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2520"/>
                </a:lnSpc>
              </a:pPr>
              <a:r>
                <a:rPr lang="en-US" b="true" sz="2100">
                  <a:solidFill>
                    <a:srgbClr val="8C909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10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430647" y="8186718"/>
            <a:ext cx="2857900" cy="1914792"/>
            <a:chOff x="0" y="0"/>
            <a:chExt cx="3810533" cy="2553056"/>
          </a:xfrm>
        </p:grpSpPr>
        <p:sp>
          <p:nvSpPr>
            <p:cNvPr name="Freeform 9" id="9" descr="A close-up of a logo  Description automatically generated"/>
            <p:cNvSpPr/>
            <p:nvPr/>
          </p:nvSpPr>
          <p:spPr>
            <a:xfrm flipH="false" flipV="false" rot="0">
              <a:off x="0" y="0"/>
              <a:ext cx="3810508" cy="2553081"/>
            </a:xfrm>
            <a:custGeom>
              <a:avLst/>
              <a:gdLst/>
              <a:ahLst/>
              <a:cxnLst/>
              <a:rect r="r" b="b" t="t" l="l"/>
              <a:pathLst>
                <a:path h="2553081" w="3810508">
                  <a:moveTo>
                    <a:pt x="0" y="0"/>
                  </a:moveTo>
                  <a:lnTo>
                    <a:pt x="3810508" y="0"/>
                  </a:lnTo>
                  <a:lnTo>
                    <a:pt x="3810508" y="2553081"/>
                  </a:lnTo>
                  <a:lnTo>
                    <a:pt x="0" y="2553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1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500377" y="9083364"/>
            <a:ext cx="4416933" cy="786451"/>
            <a:chOff x="0" y="0"/>
            <a:chExt cx="5889244" cy="104860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889244" cy="1048639"/>
            </a:xfrm>
            <a:custGeom>
              <a:avLst/>
              <a:gdLst/>
              <a:ahLst/>
              <a:cxnLst/>
              <a:rect r="r" b="b" t="t" l="l"/>
              <a:pathLst>
                <a:path h="1048639" w="5889244">
                  <a:moveTo>
                    <a:pt x="0" y="0"/>
                  </a:moveTo>
                  <a:lnTo>
                    <a:pt x="5889244" y="0"/>
                  </a:lnTo>
                  <a:lnTo>
                    <a:pt x="5889244" y="1048639"/>
                  </a:lnTo>
                  <a:lnTo>
                    <a:pt x="0" y="1048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3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6914" y="-326574"/>
            <a:ext cx="4816078" cy="2709043"/>
            <a:chOff x="0" y="0"/>
            <a:chExt cx="6421438" cy="361205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421501" cy="3612007"/>
            </a:xfrm>
            <a:custGeom>
              <a:avLst/>
              <a:gdLst/>
              <a:ahLst/>
              <a:cxnLst/>
              <a:rect r="r" b="b" t="t" l="l"/>
              <a:pathLst>
                <a:path h="3612007" w="6421501">
                  <a:moveTo>
                    <a:pt x="0" y="0"/>
                  </a:moveTo>
                  <a:lnTo>
                    <a:pt x="6421501" y="0"/>
                  </a:lnTo>
                  <a:lnTo>
                    <a:pt x="6421501" y="3612007"/>
                  </a:lnTo>
                  <a:lnTo>
                    <a:pt x="0" y="36120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8" t="0" r="-27" b="-1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685943" y="9186377"/>
            <a:ext cx="3100245" cy="446513"/>
            <a:chOff x="0" y="0"/>
            <a:chExt cx="4133660" cy="59535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33596" cy="595376"/>
            </a:xfrm>
            <a:custGeom>
              <a:avLst/>
              <a:gdLst/>
              <a:ahLst/>
              <a:cxnLst/>
              <a:rect r="r" b="b" t="t" l="l"/>
              <a:pathLst>
                <a:path h="595376" w="4133596">
                  <a:moveTo>
                    <a:pt x="0" y="0"/>
                  </a:moveTo>
                  <a:lnTo>
                    <a:pt x="4133596" y="0"/>
                  </a:lnTo>
                  <a:lnTo>
                    <a:pt x="4133596" y="595376"/>
                  </a:lnTo>
                  <a:lnTo>
                    <a:pt x="0" y="595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191" r="-1" b="-187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-70676" y="0"/>
            <a:ext cx="18358676" cy="10287000"/>
            <a:chOff x="0" y="0"/>
            <a:chExt cx="24478234" cy="13716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47823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478235">
                  <a:moveTo>
                    <a:pt x="0" y="0"/>
                  </a:moveTo>
                  <a:lnTo>
                    <a:pt x="24478235" y="0"/>
                  </a:lnTo>
                  <a:lnTo>
                    <a:pt x="24478235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-62713" y="6232360"/>
            <a:ext cx="6155998" cy="4054640"/>
            <a:chOff x="0" y="0"/>
            <a:chExt cx="8207997" cy="540618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208010" cy="5406136"/>
            </a:xfrm>
            <a:custGeom>
              <a:avLst/>
              <a:gdLst/>
              <a:ahLst/>
              <a:cxnLst/>
              <a:rect r="r" b="b" t="t" l="l"/>
              <a:pathLst>
                <a:path h="5406136" w="8208010">
                  <a:moveTo>
                    <a:pt x="0" y="0"/>
                  </a:moveTo>
                  <a:lnTo>
                    <a:pt x="8208010" y="0"/>
                  </a:lnTo>
                  <a:lnTo>
                    <a:pt x="8208010" y="5406136"/>
                  </a:lnTo>
                  <a:lnTo>
                    <a:pt x="0" y="5406136"/>
                  </a:lnTo>
                  <a:close/>
                </a:path>
              </a:pathLst>
            </a:custGeom>
            <a:solidFill>
              <a:srgbClr val="3B9E80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2130888" y="6232360"/>
            <a:ext cx="6157112" cy="4054640"/>
            <a:chOff x="0" y="0"/>
            <a:chExt cx="8209483" cy="540618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209534" cy="5406136"/>
            </a:xfrm>
            <a:custGeom>
              <a:avLst/>
              <a:gdLst/>
              <a:ahLst/>
              <a:cxnLst/>
              <a:rect r="r" b="b" t="t" l="l"/>
              <a:pathLst>
                <a:path h="5406136" w="8209534">
                  <a:moveTo>
                    <a:pt x="0" y="0"/>
                  </a:moveTo>
                  <a:lnTo>
                    <a:pt x="8209534" y="0"/>
                  </a:lnTo>
                  <a:lnTo>
                    <a:pt x="8209534" y="5406136"/>
                  </a:lnTo>
                  <a:lnTo>
                    <a:pt x="0" y="5406136"/>
                  </a:lnTo>
                  <a:close/>
                </a:path>
              </a:pathLst>
            </a:custGeom>
            <a:solidFill>
              <a:srgbClr val="004B80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6093285" y="2177710"/>
            <a:ext cx="6038717" cy="4054640"/>
            <a:chOff x="0" y="0"/>
            <a:chExt cx="8051622" cy="540618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051673" cy="5406136"/>
            </a:xfrm>
            <a:custGeom>
              <a:avLst/>
              <a:gdLst/>
              <a:ahLst/>
              <a:cxnLst/>
              <a:rect r="r" b="b" t="t" l="l"/>
              <a:pathLst>
                <a:path h="5406136" w="8051673">
                  <a:moveTo>
                    <a:pt x="0" y="0"/>
                  </a:moveTo>
                  <a:lnTo>
                    <a:pt x="8051673" y="0"/>
                  </a:lnTo>
                  <a:lnTo>
                    <a:pt x="8051673" y="5406136"/>
                  </a:lnTo>
                  <a:lnTo>
                    <a:pt x="0" y="5406136"/>
                  </a:lnTo>
                  <a:close/>
                </a:path>
              </a:pathLst>
            </a:custGeom>
            <a:solidFill>
              <a:srgbClr val="6C3088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-61912" y="2178844"/>
            <a:ext cx="6155198" cy="4052888"/>
            <a:chOff x="0" y="0"/>
            <a:chExt cx="8206930" cy="540385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206867" cy="5403850"/>
            </a:xfrm>
            <a:custGeom>
              <a:avLst/>
              <a:gdLst/>
              <a:ahLst/>
              <a:cxnLst/>
              <a:rect r="r" b="b" t="t" l="l"/>
              <a:pathLst>
                <a:path h="5403850" w="8206867">
                  <a:moveTo>
                    <a:pt x="0" y="0"/>
                  </a:moveTo>
                  <a:lnTo>
                    <a:pt x="8206867" y="0"/>
                  </a:lnTo>
                  <a:lnTo>
                    <a:pt x="8206867" y="5403850"/>
                  </a:lnTo>
                  <a:lnTo>
                    <a:pt x="0" y="5403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626" r="-6" b="-626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6093285" y="6233484"/>
            <a:ext cx="6037602" cy="4052888"/>
            <a:chOff x="0" y="0"/>
            <a:chExt cx="8050136" cy="540385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050149" cy="5403850"/>
            </a:xfrm>
            <a:custGeom>
              <a:avLst/>
              <a:gdLst/>
              <a:ahLst/>
              <a:cxnLst/>
              <a:rect r="r" b="b" t="t" l="l"/>
              <a:pathLst>
                <a:path h="5403850" w="8050149">
                  <a:moveTo>
                    <a:pt x="0" y="0"/>
                  </a:moveTo>
                  <a:lnTo>
                    <a:pt x="8050149" y="0"/>
                  </a:lnTo>
                  <a:lnTo>
                    <a:pt x="8050149" y="5403850"/>
                  </a:lnTo>
                  <a:lnTo>
                    <a:pt x="0" y="5403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55" t="0" r="-355" b="-19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2130888" y="2177720"/>
            <a:ext cx="6174791" cy="4054021"/>
            <a:chOff x="0" y="0"/>
            <a:chExt cx="8233054" cy="540536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233029" cy="5405374"/>
            </a:xfrm>
            <a:custGeom>
              <a:avLst/>
              <a:gdLst/>
              <a:ahLst/>
              <a:cxnLst/>
              <a:rect r="r" b="b" t="t" l="l"/>
              <a:pathLst>
                <a:path h="5405374" w="8233029">
                  <a:moveTo>
                    <a:pt x="0" y="0"/>
                  </a:moveTo>
                  <a:lnTo>
                    <a:pt x="8233029" y="0"/>
                  </a:lnTo>
                  <a:lnTo>
                    <a:pt x="8233029" y="5405374"/>
                  </a:lnTo>
                  <a:lnTo>
                    <a:pt x="0" y="5405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852" r="-109" b="-852"/>
              </a:stretch>
            </a:blip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6674529" y="3969487"/>
            <a:ext cx="4850521" cy="85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92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Небольшой текст с пояснениями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396368" y="6452645"/>
            <a:ext cx="5798277" cy="38359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68"/>
              </a:lnSpc>
            </a:pPr>
            <a:r>
              <a:rPr lang="en-US" sz="21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Каждый уровень определяет диапазон стандартов знаний, навыков и компетенций, приобретаемых обучающимися. Сами по себе уровни не являются стандартами, а представляют собой индикаторы диапазона стандартов и могут быть описаны в упорядоченной последовательности. Эти индикаторы позволяют соотносить типы квалификаций с определённым уровнем на основе принципа наилучшего общего соответствия, а не строгого соответствия установленному набору требуемых стандартов. </a:t>
            </a:r>
            <a:r>
              <a:rPr lang="en-US" sz="2100" u="sng">
                <a:solidFill>
                  <a:srgbClr val="0563C1"/>
                </a:solidFill>
                <a:latin typeface="Calibri (MS)"/>
                <a:ea typeface="Calibri (MS)"/>
                <a:cs typeface="Calibri (MS)"/>
                <a:sym typeface="Calibri (MS)"/>
                <a:hlinkClick r:id="rId7" tooltip="https://www.qqi.ie/sites/default/files/2022-09/NFQ%20Grid%20Level%20Indicators.pdf"/>
              </a:rPr>
              <a:t>Индикаторы уровня</a:t>
            </a:r>
            <a:r>
              <a:rPr lang="en-US" sz="21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являются ключевым структурным элементом Рамки.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44907" y="6698009"/>
            <a:ext cx="4815364" cy="3396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30"/>
              </a:lnSpc>
            </a:pPr>
            <a:r>
              <a:rPr lang="en-US" sz="225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Эта 10-уровневая Национальная рамка квалификаций помогает сравнивать различные квалификации, показывая, как обучающиеся могут продвигаться от одного уровня к другому. НРК также может помочь вам сравнить иностранную квалификацию с её ирландским эквивалентом и помочь с признанием ирландских квалификаций за рубежом.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602761" y="369560"/>
            <a:ext cx="15773400" cy="1807588"/>
            <a:chOff x="0" y="0"/>
            <a:chExt cx="21031200" cy="2410117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1031200" cy="2410116"/>
            </a:xfrm>
            <a:custGeom>
              <a:avLst/>
              <a:gdLst/>
              <a:ahLst/>
              <a:cxnLst/>
              <a:rect r="r" b="b" t="t" l="l"/>
              <a:pathLst>
                <a:path h="2410116" w="21031200">
                  <a:moveTo>
                    <a:pt x="0" y="0"/>
                  </a:moveTo>
                  <a:lnTo>
                    <a:pt x="21031200" y="0"/>
                  </a:lnTo>
                  <a:lnTo>
                    <a:pt x="21031200" y="2410116"/>
                  </a:lnTo>
                  <a:lnTo>
                    <a:pt x="0" y="2410116"/>
                  </a:lnTo>
                  <a:close/>
                </a:path>
              </a:pathLst>
            </a:custGeom>
            <a:blipFill>
              <a:blip r:embed="rId8">
                <a:alphaModFix amt="0"/>
              </a:blip>
              <a:stretch>
                <a:fillRect l="0" t="-120030" r="0" b="-120030"/>
              </a:stretch>
            </a:blipFill>
          </p:spPr>
        </p:sp>
        <p:sp>
          <p:nvSpPr>
            <p:cNvPr name="TextBox 25" id="25"/>
            <p:cNvSpPr txBox="true"/>
            <p:nvPr/>
          </p:nvSpPr>
          <p:spPr>
            <a:xfrm>
              <a:off x="0" y="38100"/>
              <a:ext cx="21031200" cy="237201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7128"/>
                </a:lnSpc>
              </a:pPr>
              <a:r>
                <a:rPr lang="en-US" b="true" sz="6600" spc="150">
                  <a:solidFill>
                    <a:srgbClr val="6C308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Дополнительная информация</a:t>
              </a: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6473457" y="2383431"/>
            <a:ext cx="5575792" cy="4157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Квалификация — это формальный документ, присваиваемый по итогам успешного завершения периода обучения или подготовки. Квалификации подтверждают достигнутые обучающимся знания и навыки, которые он может применять на практике. В законодательстве на английском языке для обозначения квалификации используется термин "award" вместо термина "qualification", поэтому на практике они часто употребляются как взаимозаменяемые.</a:t>
            </a:r>
          </a:p>
          <a:p>
            <a:pPr algn="l">
              <a:lnSpc>
                <a:spcPts val="2520"/>
              </a:lnSpc>
            </a:pPr>
          </a:p>
          <a:p>
            <a:pPr algn="l">
              <a:lnSpc>
                <a:spcPts val="2520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8600" y="586750"/>
            <a:ext cx="10781071" cy="7447940"/>
            <a:chOff x="0" y="0"/>
            <a:chExt cx="14374762" cy="993058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374749" cy="9930638"/>
            </a:xfrm>
            <a:custGeom>
              <a:avLst/>
              <a:gdLst/>
              <a:ahLst/>
              <a:cxnLst/>
              <a:rect r="r" b="b" t="t" l="l"/>
              <a:pathLst>
                <a:path h="9930638" w="14374749">
                  <a:moveTo>
                    <a:pt x="0" y="0"/>
                  </a:moveTo>
                  <a:lnTo>
                    <a:pt x="14374749" y="0"/>
                  </a:lnTo>
                  <a:lnTo>
                    <a:pt x="14374749" y="9930638"/>
                  </a:lnTo>
                  <a:lnTo>
                    <a:pt x="0" y="9930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896" r="0" b="-895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11139649" y="1094575"/>
            <a:ext cx="6828330" cy="7527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6"/>
              </a:lnSpc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НРК - это система </a:t>
            </a:r>
          </a:p>
          <a:p>
            <a:pPr algn="l">
              <a:lnSpc>
                <a:spcPts val="2916"/>
              </a:lnSpc>
            </a:pPr>
          </a:p>
          <a:p>
            <a:pPr algn="l" marL="691828" indent="-345914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Уровней и типов квалификаций, основанная на стандартах знаний, навыков или компетенций, которые должны приобрести обучающиеся, чтобы получить право на присвоение квалификации определённого уровня и типа в рамках НРК</a:t>
            </a:r>
          </a:p>
          <a:p>
            <a:pPr algn="l" marL="691828" indent="-345914" lvl="1">
              <a:lnSpc>
                <a:spcPts val="2916"/>
              </a:lnSpc>
            </a:pPr>
          </a:p>
          <a:p>
            <a:pPr algn="l" marL="691828" indent="-345914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Для развития, признания и присвоения квалификаций в государстве</a:t>
            </a:r>
          </a:p>
          <a:p>
            <a:pPr algn="l" marL="691828" indent="-345914" lvl="1">
              <a:lnSpc>
                <a:spcPts val="2916"/>
              </a:lnSpc>
            </a:pPr>
          </a:p>
          <a:p>
            <a:pPr algn="l" marL="691828" indent="-345914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Полные, малые, специальной направленности и дополнительные классы квалификаций указаны в разделе 67 Закона (предоставление информации обучающимся)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6764000" y="9477375"/>
            <a:ext cx="1295400" cy="561975"/>
            <a:chOff x="0" y="0"/>
            <a:chExt cx="1727200" cy="7493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727200" cy="749300"/>
            </a:xfrm>
            <a:custGeom>
              <a:avLst/>
              <a:gdLst/>
              <a:ahLst/>
              <a:cxnLst/>
              <a:rect r="r" b="b" t="t" l="l"/>
              <a:pathLst>
                <a:path h="749300" w="1727200">
                  <a:moveTo>
                    <a:pt x="0" y="0"/>
                  </a:moveTo>
                  <a:lnTo>
                    <a:pt x="1727200" y="0"/>
                  </a:lnTo>
                  <a:lnTo>
                    <a:pt x="1727200" y="749300"/>
                  </a:lnTo>
                  <a:lnTo>
                    <a:pt x="0" y="74930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-5661" t="0" r="-5661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>
              <a:off x="0" y="-9525"/>
              <a:ext cx="1727200" cy="7588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2520"/>
                </a:lnSpc>
              </a:pPr>
              <a:r>
                <a:rPr lang="en-US" b="true" sz="2100">
                  <a:solidFill>
                    <a:srgbClr val="8C909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12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560747" y="9242508"/>
            <a:ext cx="4416933" cy="786451"/>
            <a:chOff x="0" y="0"/>
            <a:chExt cx="5889244" cy="104860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889244" cy="1048639"/>
            </a:xfrm>
            <a:custGeom>
              <a:avLst/>
              <a:gdLst/>
              <a:ahLst/>
              <a:cxnLst/>
              <a:rect r="r" b="b" t="t" l="l"/>
              <a:pathLst>
                <a:path h="1048639" w="5889244">
                  <a:moveTo>
                    <a:pt x="0" y="0"/>
                  </a:moveTo>
                  <a:lnTo>
                    <a:pt x="5889244" y="0"/>
                  </a:lnTo>
                  <a:lnTo>
                    <a:pt x="5889244" y="1048639"/>
                  </a:lnTo>
                  <a:lnTo>
                    <a:pt x="0" y="1048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3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8820150"/>
            <a:ext cx="18288000" cy="1466850"/>
            <a:chOff x="0" y="0"/>
            <a:chExt cx="24384000" cy="1955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955800"/>
            </a:xfrm>
            <a:custGeom>
              <a:avLst/>
              <a:gdLst/>
              <a:ahLst/>
              <a:cxnLst/>
              <a:rect r="r" b="b" t="t" l="l"/>
              <a:pathLst>
                <a:path h="19558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955800"/>
                  </a:lnTo>
                  <a:lnTo>
                    <a:pt x="0" y="195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81" r="0" b="-181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182635" y="2042493"/>
            <a:ext cx="48597" cy="6216929"/>
            <a:chOff x="0" y="0"/>
            <a:chExt cx="64795" cy="828923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4770" cy="8289290"/>
            </a:xfrm>
            <a:custGeom>
              <a:avLst/>
              <a:gdLst/>
              <a:ahLst/>
              <a:cxnLst/>
              <a:rect r="r" b="b" t="t" l="l"/>
              <a:pathLst>
                <a:path h="8289290" w="64770">
                  <a:moveTo>
                    <a:pt x="0" y="0"/>
                  </a:moveTo>
                  <a:lnTo>
                    <a:pt x="64770" y="0"/>
                  </a:lnTo>
                  <a:lnTo>
                    <a:pt x="64770" y="8289290"/>
                  </a:lnTo>
                  <a:lnTo>
                    <a:pt x="0" y="8289290"/>
                  </a:lnTo>
                  <a:close/>
                </a:path>
              </a:pathLst>
            </a:custGeom>
            <a:solidFill>
              <a:srgbClr val="1CCB7E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6764000" y="9477375"/>
            <a:ext cx="1295400" cy="561975"/>
            <a:chOff x="0" y="0"/>
            <a:chExt cx="1727200" cy="7493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727200" cy="749300"/>
            </a:xfrm>
            <a:custGeom>
              <a:avLst/>
              <a:gdLst/>
              <a:ahLst/>
              <a:cxnLst/>
              <a:rect r="r" b="b" t="t" l="l"/>
              <a:pathLst>
                <a:path h="749300" w="1727200">
                  <a:moveTo>
                    <a:pt x="0" y="0"/>
                  </a:moveTo>
                  <a:lnTo>
                    <a:pt x="1727200" y="0"/>
                  </a:lnTo>
                  <a:lnTo>
                    <a:pt x="1727200" y="749300"/>
                  </a:lnTo>
                  <a:lnTo>
                    <a:pt x="0" y="7493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5661" t="0" r="-5661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>
              <a:off x="0" y="-9525"/>
              <a:ext cx="1727200" cy="7588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2520"/>
                </a:lnSpc>
              </a:pPr>
              <a:r>
                <a:rPr lang="en-US" b="true" sz="2100">
                  <a:solidFill>
                    <a:srgbClr val="8C909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13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591798" y="916048"/>
            <a:ext cx="12422915" cy="779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4"/>
              </a:lnSpc>
            </a:pPr>
            <a:r>
              <a:rPr lang="en-US" b="true" sz="3300">
                <a:solidFill>
                  <a:srgbClr val="4E2CD8"/>
                </a:solidFill>
                <a:latin typeface="Arial Bold"/>
                <a:ea typeface="Arial Bold"/>
                <a:cs typeface="Arial Bold"/>
                <a:sym typeface="Arial Bold"/>
              </a:rPr>
              <a:t>Класс квалификации и типы квалификаций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77380" y="1767449"/>
            <a:ext cx="9250651" cy="7613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83244" indent="-291622" lvl="1">
              <a:lnSpc>
                <a:spcPts val="2268"/>
              </a:lnSpc>
              <a:buFont typeface="Arial"/>
              <a:buChar char="•"/>
            </a:pPr>
            <a:r>
              <a:rPr lang="en-US" sz="2100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Классы квалификаций в Ирландской НРК включают: полные квалификации, </a:t>
            </a:r>
            <a:r>
              <a:rPr lang="en-US" sz="2100" u="sng">
                <a:solidFill>
                  <a:srgbClr val="4689FF"/>
                </a:solidFill>
                <a:latin typeface="Calibri (MS)"/>
                <a:ea typeface="Calibri (MS)"/>
                <a:cs typeface="Calibri (MS)"/>
                <a:sym typeface="Calibri (MS)"/>
                <a:hlinkClick r:id="rId4" tooltip="https://www.qqi.ie/sites/default/files/2022-01/descriptors-minor-spa-supplemental-awards.pdf"/>
              </a:rPr>
              <a:t>малые квалификации, квалификации специального назначения, дополнительные квалификации</a:t>
            </a:r>
            <a:r>
              <a:rPr lang="en-US" sz="2100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 и </a:t>
            </a:r>
            <a:r>
              <a:rPr lang="en-US" sz="2100" u="sng">
                <a:solidFill>
                  <a:srgbClr val="4689FF"/>
                </a:solidFill>
                <a:latin typeface="Calibri (MS)"/>
                <a:ea typeface="Calibri (MS)"/>
                <a:cs typeface="Calibri (MS)"/>
                <a:sym typeface="Calibri (MS)"/>
                <a:hlinkClick r:id="rId5" tooltip="https://www.qqi.ie/sites/default/files/2022-09/Professional%20Award%20Type%20Descriptors.pdf"/>
              </a:rPr>
              <a:t>профессиональные</a:t>
            </a:r>
            <a:r>
              <a:rPr lang="en-US" sz="2100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 квалификации. </a:t>
            </a:r>
          </a:p>
          <a:p>
            <a:pPr algn="l" marL="583244" indent="-291622" lvl="1">
              <a:lnSpc>
                <a:spcPts val="2268"/>
              </a:lnSpc>
              <a:buFont typeface="Arial"/>
              <a:buChar char="•"/>
            </a:pPr>
            <a:r>
              <a:rPr lang="en-US" sz="2100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Тип квалификации - это класс квалификаций, имеющих наименование и общие характеристики и уровень. Типы квалификаций могут отражать сочетание стандартов знаний, умений и компетенций, не зависящих от конкретной области обучения. Дескрипторы могут быть определены в общем виде для типов квалификаций. </a:t>
            </a:r>
          </a:p>
          <a:p>
            <a:pPr algn="l" marL="583244" indent="-291622" lvl="1">
              <a:lnSpc>
                <a:spcPts val="2268"/>
              </a:lnSpc>
              <a:buFont typeface="Arial"/>
              <a:buChar char="•"/>
            </a:pPr>
            <a:r>
              <a:rPr lang="en-US" sz="2100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Дескрипторы типов квалификаций НРК определяют общие достижения в обучении для всех типов квалификаций, включённых в НРК. </a:t>
            </a:r>
          </a:p>
          <a:p>
            <a:pPr algn="l" marL="583244" indent="-291622" lvl="1">
              <a:lnSpc>
                <a:spcPts val="2268"/>
              </a:lnSpc>
              <a:buFont typeface="Arial"/>
              <a:buChar char="•"/>
            </a:pPr>
            <a:r>
              <a:rPr lang="en-US" sz="2100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Органы, присваивающие квалификации, обязаны разрабатывать конкретные стандарты квалификаций для каждой квалификации, включаемой в НРК. </a:t>
            </a:r>
          </a:p>
          <a:p>
            <a:pPr algn="l" marL="583244" indent="-291622" lvl="1">
              <a:lnSpc>
                <a:spcPts val="2268"/>
              </a:lnSpc>
              <a:buFont typeface="Arial"/>
              <a:buChar char="•"/>
            </a:pPr>
            <a:r>
              <a:rPr lang="en-US" sz="2100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Для микро-сертификатов нет конкретного типа квалификаций. </a:t>
            </a:r>
          </a:p>
          <a:p>
            <a:pPr algn="l" marL="583244" indent="-291622" lvl="1">
              <a:lnSpc>
                <a:spcPts val="2268"/>
              </a:lnSpc>
              <a:buFont typeface="Arial"/>
              <a:buChar char="•"/>
            </a:pPr>
            <a:r>
              <a:rPr lang="en-US" sz="2100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Микро-сертификаты — это небольшие единицы обучения, хотя согласованный объём кредитов для них ещё не установлен. НРК достаточно гибкая, чтобы учитывать микро-сертификаты, а дескрипторы полных, малых, специального назначения и профессиональных квалификаций могут использоваться для разработки микро-сертификатов, включаемых в НРК.</a:t>
            </a:r>
          </a:p>
          <a:p>
            <a:pPr algn="l" marL="583244" indent="-291622" lvl="1">
              <a:lnSpc>
                <a:spcPts val="2268"/>
              </a:lnSpc>
            </a:pPr>
          </a:p>
        </p:txBody>
      </p:sp>
      <p:grpSp>
        <p:nvGrpSpPr>
          <p:cNvPr name="Group 11" id="11"/>
          <p:cNvGrpSpPr/>
          <p:nvPr/>
        </p:nvGrpSpPr>
        <p:grpSpPr>
          <a:xfrm rot="0">
            <a:off x="5441471" y="9078678"/>
            <a:ext cx="4416933" cy="786451"/>
            <a:chOff x="0" y="0"/>
            <a:chExt cx="5889244" cy="104860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889244" cy="1048639"/>
            </a:xfrm>
            <a:custGeom>
              <a:avLst/>
              <a:gdLst/>
              <a:ahLst/>
              <a:cxnLst/>
              <a:rect r="r" b="b" t="t" l="l"/>
              <a:pathLst>
                <a:path h="1048639" w="5889244">
                  <a:moveTo>
                    <a:pt x="0" y="0"/>
                  </a:moveTo>
                  <a:lnTo>
                    <a:pt x="5889244" y="0"/>
                  </a:lnTo>
                  <a:lnTo>
                    <a:pt x="5889244" y="1048639"/>
                  </a:lnTo>
                  <a:lnTo>
                    <a:pt x="0" y="1048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3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10545318" y="1565014"/>
            <a:ext cx="6993249" cy="7162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14"/>
              </a:lnSpc>
            </a:pP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Тип</a:t>
            </a: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 квалификации - Описание - Уровни</a:t>
            </a:r>
          </a:p>
          <a:p>
            <a:pPr algn="l">
              <a:lnSpc>
                <a:spcPts val="1714"/>
              </a:lnSpc>
            </a:pP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Полная</a:t>
            </a:r>
          </a:p>
          <a:p>
            <a:pPr algn="l">
              <a:lnSpc>
                <a:spcPts val="1714"/>
              </a:lnSpc>
            </a:pP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Основной класс квалификации, присв</a:t>
            </a:r>
            <a:r>
              <a:rPr lang="en-US" sz="1587" u="none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а</a:t>
            </a: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иваем</a:t>
            </a:r>
            <a:r>
              <a:rPr lang="en-US" sz="1587" u="none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ы</a:t>
            </a: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й</a:t>
            </a:r>
            <a:r>
              <a:rPr lang="en-US" sz="1587" u="none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н</a:t>
            </a:r>
            <a:r>
              <a:rPr lang="en-US" sz="1587" u="none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а</a:t>
            </a: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1587" u="none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ка</a:t>
            </a: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ждом</a:t>
            </a:r>
            <a:r>
              <a:rPr lang="en-US" sz="1587" u="none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уро</a:t>
            </a:r>
            <a:r>
              <a:rPr lang="en-US" sz="1587" u="none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в</a:t>
            </a: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не.</a:t>
            </a:r>
          </a:p>
          <a:p>
            <a:pPr algn="l">
              <a:lnSpc>
                <a:spcPts val="1714"/>
              </a:lnSpc>
            </a:pP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Предст</a:t>
            </a:r>
            <a:r>
              <a:rPr lang="en-US" sz="1587" u="none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а</a:t>
            </a: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в</a:t>
            </a:r>
            <a:r>
              <a:rPr lang="en-US" sz="1587" u="none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л</a:t>
            </a: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яет собой зн</a:t>
            </a:r>
            <a:r>
              <a:rPr lang="en-US" sz="1587" u="none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а</a:t>
            </a: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ч</a:t>
            </a:r>
            <a:r>
              <a:rPr lang="en-US" sz="1587" u="none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и</a:t>
            </a: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т</a:t>
            </a:r>
            <a:r>
              <a:rPr lang="en-US" sz="1587" u="none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ельно</a:t>
            </a: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е количеств</a:t>
            </a:r>
            <a:r>
              <a:rPr lang="en-US" sz="1587" u="none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о </a:t>
            </a: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ре</a:t>
            </a:r>
            <a:r>
              <a:rPr lang="en-US" sz="1587" u="none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з</a:t>
            </a: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ульт</a:t>
            </a:r>
            <a:r>
              <a:rPr lang="en-US" sz="1587" u="none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а</a:t>
            </a: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тов обу</a:t>
            </a:r>
            <a:r>
              <a:rPr lang="en-US" sz="1587" u="none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чения</a:t>
            </a: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  <a:p>
            <a:pPr algn="l">
              <a:lnSpc>
                <a:spcPts val="1714"/>
              </a:lnSpc>
            </a:pP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Ур</a:t>
            </a:r>
            <a:r>
              <a:rPr lang="en-US" sz="1587" u="none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о</a:t>
            </a: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в</a:t>
            </a:r>
            <a:r>
              <a:rPr lang="en-US" sz="1587" u="none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ни</a:t>
            </a: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: 1-10</a:t>
            </a:r>
          </a:p>
          <a:p>
            <a:pPr algn="l">
              <a:lnSpc>
                <a:spcPts val="1714"/>
              </a:lnSpc>
            </a:pP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Малая</a:t>
            </a:r>
          </a:p>
          <a:p>
            <a:pPr algn="l">
              <a:lnSpc>
                <a:spcPts val="1714"/>
              </a:lnSpc>
            </a:pP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Вс</a:t>
            </a:r>
            <a:r>
              <a:rPr lang="en-US" sz="1587" u="none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е</a:t>
            </a: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 ма</a:t>
            </a:r>
            <a:r>
              <a:rPr lang="en-US" sz="1587" u="none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лые квалификации</a:t>
            </a: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 связаны с </a:t>
            </a:r>
            <a:r>
              <a:rPr lang="en-US" sz="1587" u="none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полн</a:t>
            </a: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ой квалификацией, что даёт обучающимся возможность накапливать малые квалификации и продвигаться к получению полной квалификации.</a:t>
            </a:r>
          </a:p>
          <a:p>
            <a:pPr algn="l">
              <a:lnSpc>
                <a:spcPts val="1714"/>
              </a:lnSpc>
            </a:pP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Важно отметить, что малые квалификации являются самостоятельными достижениями.</a:t>
            </a:r>
          </a:p>
          <a:p>
            <a:pPr algn="l">
              <a:lnSpc>
                <a:spcPts val="1714"/>
              </a:lnSpc>
            </a:pP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Уровни: 1-9</a:t>
            </a:r>
          </a:p>
          <a:p>
            <a:pPr algn="l">
              <a:lnSpc>
                <a:spcPts val="1714"/>
              </a:lnSpc>
            </a:pP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Специального назначения</a:t>
            </a:r>
          </a:p>
          <a:p>
            <a:pPr algn="l">
              <a:lnSpc>
                <a:spcPts val="1714"/>
              </a:lnSpc>
            </a:pP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Конкретные области обучения с узкой специализацией.</a:t>
            </a:r>
          </a:p>
          <a:p>
            <a:pPr algn="l">
              <a:lnSpc>
                <a:spcPts val="1714"/>
              </a:lnSpc>
            </a:pP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Уровни: 3-9</a:t>
            </a:r>
          </a:p>
          <a:p>
            <a:pPr algn="l">
              <a:lnSpc>
                <a:spcPts val="1714"/>
              </a:lnSpc>
            </a:pP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Дополнительная</a:t>
            </a:r>
          </a:p>
          <a:p>
            <a:pPr algn="l">
              <a:lnSpc>
                <a:spcPts val="1714"/>
              </a:lnSpc>
            </a:pP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Обучение, которое является дополнительным к ранее полученной квалификации.</a:t>
            </a:r>
          </a:p>
          <a:p>
            <a:pPr algn="l">
              <a:lnSpc>
                <a:spcPts val="1714"/>
              </a:lnSpc>
            </a:pP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Например, может быть связано с обновлением и освежением знаний или навыков, либо с непрерывным профессиональным развитием.</a:t>
            </a:r>
          </a:p>
          <a:p>
            <a:pPr algn="l">
              <a:lnSpc>
                <a:spcPts val="1714"/>
              </a:lnSpc>
            </a:pP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Уровни: 3-9</a:t>
            </a:r>
          </a:p>
          <a:p>
            <a:pPr algn="l">
              <a:lnSpc>
                <a:spcPts val="1714"/>
              </a:lnSpc>
            </a:pP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Профессиональная</a:t>
            </a:r>
          </a:p>
          <a:p>
            <a:pPr algn="l">
              <a:lnSpc>
                <a:spcPts val="1714"/>
              </a:lnSpc>
            </a:pP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Профессиональные квалификации разработаны для укрепления потенциала НРК по разрешению различий между уровнями профессиональных квалификаций или квалификаций, ориентированных на конкретную профессию.</a:t>
            </a:r>
          </a:p>
          <a:p>
            <a:pPr algn="l">
              <a:lnSpc>
                <a:spcPts val="1714"/>
              </a:lnSpc>
            </a:pP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Класс профессиональных квалификаций косвенно вводит концепцию того, что у квалификации может быть более одного класса и типа. Например, квалификация специального назначения BSc (Hons) (бакалавр с отличием) может одновременно относиться как к категории полной, так и профессиональной квалификации, и при этом должна соответствовать как типу квалификации бакалавра, так и профессиональному типу квалификации.</a:t>
            </a:r>
          </a:p>
          <a:p>
            <a:pPr algn="l">
              <a:lnSpc>
                <a:spcPts val="1714"/>
              </a:lnSpc>
            </a:pPr>
            <a:r>
              <a:rPr lang="en-US" sz="1587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Уровни: 5-10</a:t>
            </a:r>
          </a:p>
          <a:p>
            <a:pPr algn="l">
              <a:lnSpc>
                <a:spcPts val="1714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945681" y="1404842"/>
            <a:ext cx="6736871" cy="21627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b="true" sz="66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Роли и обязанности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01384" y="277473"/>
            <a:ext cx="8651196" cy="83681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78255" indent="-339128" lvl="1">
              <a:lnSpc>
                <a:spcPts val="2835"/>
              </a:lnSpc>
              <a:buFont typeface="Arial"/>
              <a:buChar char="•"/>
            </a:pPr>
            <a:r>
              <a:rPr lang="en-US" b="true" sz="2625">
                <a:solidFill>
                  <a:srgbClr val="1F3959"/>
                </a:solidFill>
                <a:latin typeface="Arial Bold"/>
                <a:ea typeface="Arial Bold"/>
                <a:cs typeface="Arial Bold"/>
                <a:sym typeface="Arial Bold"/>
              </a:rPr>
              <a:t>Раздел 43</a:t>
            </a:r>
            <a:r>
              <a:rPr lang="en-US" sz="2625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 Закона о квалификациях и обеспечении качества (образование и обучение) 2012 года</a:t>
            </a:r>
          </a:p>
          <a:p>
            <a:pPr algn="l" marL="678255" indent="-339128" lvl="1">
              <a:lnSpc>
                <a:spcPts val="2835"/>
              </a:lnSpc>
              <a:buFont typeface="Arial"/>
              <a:buChar char="•"/>
            </a:pPr>
            <a:r>
              <a:rPr lang="en-US" sz="2625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QQI является органом, ответственным за</a:t>
            </a:r>
          </a:p>
          <a:p>
            <a:pPr algn="l" marL="2303814" indent="-767938" lvl="2">
              <a:lnSpc>
                <a:spcPts val="2835"/>
              </a:lnSpc>
              <a:buFont typeface="Arial"/>
              <a:buChar char="⚬"/>
            </a:pPr>
            <a:r>
              <a:rPr lang="en-US" sz="2625">
                <a:solidFill>
                  <a:srgbClr val="1F3859"/>
                </a:solidFill>
                <a:latin typeface="Calibri (MS)"/>
                <a:ea typeface="Calibri (MS)"/>
                <a:cs typeface="Calibri (MS)"/>
                <a:sym typeface="Calibri (MS)"/>
              </a:rPr>
              <a:t>Пересмотр и дальнейшее развитие политики и критериев</a:t>
            </a:r>
          </a:p>
          <a:p>
            <a:pPr algn="l" marL="2303814" indent="-767938" lvl="2">
              <a:lnSpc>
                <a:spcPts val="2835"/>
              </a:lnSpc>
              <a:buFont typeface="Arial"/>
              <a:buChar char="⚬"/>
            </a:pPr>
            <a:r>
              <a:rPr lang="en-US" sz="2625">
                <a:solidFill>
                  <a:srgbClr val="1F3859"/>
                </a:solidFill>
                <a:latin typeface="Calibri (MS)"/>
                <a:ea typeface="Calibri (MS)"/>
                <a:cs typeface="Calibri (MS)"/>
                <a:sym typeface="Calibri (MS)"/>
              </a:rPr>
              <a:t>Продвижение</a:t>
            </a:r>
          </a:p>
          <a:p>
            <a:pPr algn="l" marL="2303814" indent="-767938" lvl="2">
              <a:lnSpc>
                <a:spcPts val="2835"/>
              </a:lnSpc>
              <a:buFont typeface="Arial"/>
              <a:buChar char="⚬"/>
            </a:pPr>
            <a:r>
              <a:rPr lang="en-US" sz="2625">
                <a:solidFill>
                  <a:srgbClr val="1F3859"/>
                </a:solidFill>
                <a:latin typeface="Calibri (MS)"/>
                <a:ea typeface="Calibri (MS)"/>
                <a:cs typeface="Calibri (MS)"/>
                <a:sym typeface="Calibri (MS)"/>
              </a:rPr>
              <a:t>Поддержание</a:t>
            </a:r>
          </a:p>
          <a:p>
            <a:pPr algn="l" marL="2303814" indent="-767938" lvl="2">
              <a:lnSpc>
                <a:spcPts val="2835"/>
              </a:lnSpc>
              <a:buFont typeface="Arial"/>
              <a:buChar char="⚬"/>
            </a:pPr>
            <a:r>
              <a:rPr lang="en-US" sz="2625">
                <a:solidFill>
                  <a:srgbClr val="1F3859"/>
                </a:solidFill>
                <a:latin typeface="Calibri (MS)"/>
                <a:ea typeface="Calibri (MS)"/>
                <a:cs typeface="Calibri (MS)"/>
                <a:sym typeface="Calibri (MS)"/>
              </a:rPr>
              <a:t>Дальнейшее развитие</a:t>
            </a:r>
          </a:p>
          <a:p>
            <a:pPr algn="l" marL="2303814" indent="-767938" lvl="2">
              <a:lnSpc>
                <a:spcPts val="2835"/>
              </a:lnSpc>
              <a:buFont typeface="Arial"/>
              <a:buChar char="⚬"/>
            </a:pPr>
            <a:r>
              <a:rPr lang="en-US" sz="2625">
                <a:solidFill>
                  <a:srgbClr val="1F3859"/>
                </a:solidFill>
                <a:latin typeface="Calibri (MS)"/>
                <a:ea typeface="Calibri (MS)"/>
                <a:cs typeface="Calibri (MS)"/>
                <a:sym typeface="Calibri (MS)"/>
              </a:rPr>
              <a:t>Внедрение НРК</a:t>
            </a:r>
          </a:p>
          <a:p>
            <a:pPr algn="l" marL="2303814" indent="-767938" lvl="2">
              <a:lnSpc>
                <a:spcPts val="2835"/>
              </a:lnSpc>
              <a:buFont typeface="Arial"/>
              <a:buChar char="⚬"/>
            </a:pPr>
            <a:r>
              <a:rPr lang="en-US" sz="2625">
                <a:solidFill>
                  <a:srgbClr val="1F3859"/>
                </a:solidFill>
                <a:latin typeface="Calibri (MS)"/>
                <a:ea typeface="Calibri (MS)"/>
                <a:cs typeface="Calibri (MS)"/>
                <a:sym typeface="Calibri (MS)"/>
              </a:rPr>
              <a:t>Анализ функционирования Рамки</a:t>
            </a:r>
          </a:p>
          <a:p>
            <a:pPr algn="l" marL="2303814" indent="-767938" lvl="2">
              <a:lnSpc>
                <a:spcPts val="2835"/>
              </a:lnSpc>
              <a:buFont typeface="Arial"/>
              <a:buChar char="⚬"/>
            </a:pPr>
            <a:r>
              <a:rPr lang="en-US" sz="2625">
                <a:solidFill>
                  <a:srgbClr val="1F3859"/>
                </a:solidFill>
                <a:latin typeface="Calibri (MS)"/>
                <a:ea typeface="Calibri (MS)"/>
                <a:cs typeface="Calibri (MS)"/>
                <a:sym typeface="Calibri (MS)"/>
              </a:rPr>
              <a:t>Внесение поправок по мере необходимости</a:t>
            </a:r>
          </a:p>
          <a:p>
            <a:pPr algn="l" marL="2303814" indent="-767938" lvl="2">
              <a:lnSpc>
                <a:spcPts val="2835"/>
              </a:lnSpc>
            </a:pPr>
          </a:p>
          <a:p>
            <a:pPr algn="l" marL="678255" indent="-339128" lvl="1">
              <a:lnSpc>
                <a:spcPts val="2835"/>
              </a:lnSpc>
              <a:buFont typeface="Arial"/>
              <a:buChar char="•"/>
            </a:pPr>
            <a:r>
              <a:rPr lang="en-US" sz="2625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Также обязано продвигать и способствовать использованию поставщиками услуг и органами, присваивающими квалификации, описания того, что обучающийся должен знать, понимать и уметь демонстрировать по завершении программы.</a:t>
            </a:r>
          </a:p>
          <a:p>
            <a:pPr algn="l" marL="678255" indent="-339128" lvl="1">
              <a:lnSpc>
                <a:spcPts val="2835"/>
              </a:lnSpc>
            </a:pPr>
          </a:p>
          <a:p>
            <a:pPr algn="l" marL="678255" indent="-339128" lvl="1">
              <a:lnSpc>
                <a:spcPts val="2835"/>
              </a:lnSpc>
              <a:buFont typeface="Arial"/>
              <a:buChar char="•"/>
            </a:pPr>
            <a:r>
              <a:rPr lang="en-US" sz="2625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Каждый назначенный орган, присваивающий квалификации, должен обеспечить, чтобы каждая присваиваемая им квалификация была включена в Рамку.</a:t>
            </a:r>
          </a:p>
          <a:p>
            <a:pPr algn="l" marL="678255" indent="-339128" lvl="1">
              <a:lnSpc>
                <a:spcPts val="2835"/>
              </a:lnSpc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16764000" y="9477375"/>
            <a:ext cx="1295400" cy="561975"/>
            <a:chOff x="0" y="0"/>
            <a:chExt cx="1727200" cy="7493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27200" cy="749300"/>
            </a:xfrm>
            <a:custGeom>
              <a:avLst/>
              <a:gdLst/>
              <a:ahLst/>
              <a:cxnLst/>
              <a:rect r="r" b="b" t="t" l="l"/>
              <a:pathLst>
                <a:path h="749300" w="1727200">
                  <a:moveTo>
                    <a:pt x="0" y="0"/>
                  </a:moveTo>
                  <a:lnTo>
                    <a:pt x="1727200" y="0"/>
                  </a:lnTo>
                  <a:lnTo>
                    <a:pt x="1727200" y="749300"/>
                  </a:lnTo>
                  <a:lnTo>
                    <a:pt x="0" y="7493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5661" t="0" r="-5661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1727200" cy="7588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2520"/>
                </a:lnSpc>
              </a:pPr>
              <a:r>
                <a:rPr lang="en-US" b="true" sz="2100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14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634556" y="9084145"/>
            <a:ext cx="4416933" cy="786451"/>
            <a:chOff x="0" y="0"/>
            <a:chExt cx="5889244" cy="104860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889244" cy="1048639"/>
            </a:xfrm>
            <a:custGeom>
              <a:avLst/>
              <a:gdLst/>
              <a:ahLst/>
              <a:cxnLst/>
              <a:rect r="r" b="b" t="t" l="l"/>
              <a:pathLst>
                <a:path h="1048639" w="5889244">
                  <a:moveTo>
                    <a:pt x="0" y="0"/>
                  </a:moveTo>
                  <a:lnTo>
                    <a:pt x="5889244" y="0"/>
                  </a:lnTo>
                  <a:lnTo>
                    <a:pt x="5889244" y="1048639"/>
                  </a:lnTo>
                  <a:lnTo>
                    <a:pt x="0" y="1048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3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93103" y="1447781"/>
            <a:ext cx="8344795" cy="18588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b="true" sz="66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Квалификации, включённые в НРК</a:t>
            </a:r>
          </a:p>
        </p:txBody>
      </p:sp>
    </p:spTree>
  </p:cSld>
  <p:clrMapOvr>
    <a:masterClrMapping/>
  </p:clrMapOvr>
  <p:transition spd="fast">
    <p:fade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91798" y="954148"/>
            <a:ext cx="16080772" cy="740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b="true" sz="6000">
                <a:solidFill>
                  <a:srgbClr val="4E2CD8"/>
                </a:solidFill>
                <a:latin typeface="Arial Bold"/>
                <a:ea typeface="Arial Bold"/>
                <a:cs typeface="Arial Bold"/>
                <a:sym typeface="Arial Bold"/>
              </a:rPr>
              <a:t>Ирландский справочник квалификаций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25996" y="2221297"/>
            <a:ext cx="10870987" cy="6626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88632" indent="-244316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Авторитетный список квалификаций, включённых в НРК </a:t>
            </a:r>
          </a:p>
          <a:p>
            <a:pPr algn="l" marL="488632" indent="-244316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Установленная законом ответственность </a:t>
            </a:r>
          </a:p>
          <a:p>
            <a:pPr algn="l" marL="488632" indent="-244316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Содержит перечень органов, присваивающих квалификации, поставщиков услуг, квалификаций и программ</a:t>
            </a:r>
          </a:p>
          <a:p>
            <a:pPr algn="l" marL="488632" indent="-244316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11 525 квалификаций</a:t>
            </a:r>
          </a:p>
          <a:p>
            <a:pPr algn="l" marL="488632" indent="-244316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219 поставщиков услуг</a:t>
            </a:r>
          </a:p>
          <a:p>
            <a:pPr algn="l" marL="488632" indent="-244316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15 134 программы </a:t>
            </a:r>
          </a:p>
          <a:p>
            <a:pPr algn="l" marL="488632" indent="-244316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Связан с Реестром массивов данных о квалификациях (QDR) в Europass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6764000" y="9477375"/>
            <a:ext cx="1295400" cy="561975"/>
            <a:chOff x="0" y="0"/>
            <a:chExt cx="1727200" cy="7493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27200" cy="749300"/>
            </a:xfrm>
            <a:custGeom>
              <a:avLst/>
              <a:gdLst/>
              <a:ahLst/>
              <a:cxnLst/>
              <a:rect r="r" b="b" t="t" l="l"/>
              <a:pathLst>
                <a:path h="749300" w="1727200">
                  <a:moveTo>
                    <a:pt x="0" y="0"/>
                  </a:moveTo>
                  <a:lnTo>
                    <a:pt x="1727200" y="0"/>
                  </a:lnTo>
                  <a:lnTo>
                    <a:pt x="1727200" y="749300"/>
                  </a:lnTo>
                  <a:lnTo>
                    <a:pt x="0" y="7493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5661" t="0" r="-5661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1727200" cy="7588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2520"/>
                </a:lnSpc>
              </a:pPr>
              <a:r>
                <a:rPr lang="en-US" b="true" sz="2100">
                  <a:solidFill>
                    <a:srgbClr val="8C909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16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634556" y="9078678"/>
            <a:ext cx="4416933" cy="786451"/>
            <a:chOff x="0" y="0"/>
            <a:chExt cx="5889244" cy="104860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889244" cy="1048639"/>
            </a:xfrm>
            <a:custGeom>
              <a:avLst/>
              <a:gdLst/>
              <a:ahLst/>
              <a:cxnLst/>
              <a:rect r="r" b="b" t="t" l="l"/>
              <a:pathLst>
                <a:path h="1048639" w="5889244">
                  <a:moveTo>
                    <a:pt x="0" y="0"/>
                  </a:moveTo>
                  <a:lnTo>
                    <a:pt x="5889244" y="0"/>
                  </a:lnTo>
                  <a:lnTo>
                    <a:pt x="5889244" y="1048639"/>
                  </a:lnTo>
                  <a:lnTo>
                    <a:pt x="0" y="1048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3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21228" y="210160"/>
            <a:ext cx="17845545" cy="9483214"/>
            <a:chOff x="0" y="0"/>
            <a:chExt cx="23794060" cy="12644285"/>
          </a:xfrm>
        </p:grpSpPr>
        <p:sp>
          <p:nvSpPr>
            <p:cNvPr name="Freeform 3" id="3" descr="A screenshot of a graph  AI-generated content may be incorrect."/>
            <p:cNvSpPr/>
            <p:nvPr/>
          </p:nvSpPr>
          <p:spPr>
            <a:xfrm flipH="false" flipV="false" rot="0">
              <a:off x="0" y="0"/>
              <a:ext cx="23794086" cy="12644247"/>
            </a:xfrm>
            <a:custGeom>
              <a:avLst/>
              <a:gdLst/>
              <a:ahLst/>
              <a:cxnLst/>
              <a:rect r="r" b="b" t="t" l="l"/>
              <a:pathLst>
                <a:path h="12644247" w="23794086">
                  <a:moveTo>
                    <a:pt x="0" y="0"/>
                  </a:moveTo>
                  <a:lnTo>
                    <a:pt x="23794086" y="0"/>
                  </a:lnTo>
                  <a:lnTo>
                    <a:pt x="23794086" y="12644247"/>
                  </a:lnTo>
                  <a:lnTo>
                    <a:pt x="0" y="12644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9208" r="0" b="-19208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96414" y="301619"/>
            <a:ext cx="16695172" cy="9683753"/>
            <a:chOff x="0" y="0"/>
            <a:chExt cx="22260230" cy="129116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2260179" cy="12911709"/>
            </a:xfrm>
            <a:custGeom>
              <a:avLst/>
              <a:gdLst/>
              <a:ahLst/>
              <a:cxnLst/>
              <a:rect r="r" b="b" t="t" l="l"/>
              <a:pathLst>
                <a:path h="12911709" w="22260179">
                  <a:moveTo>
                    <a:pt x="0" y="0"/>
                  </a:moveTo>
                  <a:lnTo>
                    <a:pt x="22260179" y="0"/>
                  </a:lnTo>
                  <a:lnTo>
                    <a:pt x="22260179" y="12911709"/>
                  </a:lnTo>
                  <a:lnTo>
                    <a:pt x="0" y="12911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7091" r="0" b="-1709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91798" y="944623"/>
            <a:ext cx="16508749" cy="750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b="true" sz="6600">
                <a:solidFill>
                  <a:srgbClr val="4E2CD8"/>
                </a:solidFill>
                <a:latin typeface="Arial Bold"/>
                <a:ea typeface="Arial Bold"/>
                <a:cs typeface="Arial Bold"/>
                <a:sym typeface="Arial Bold"/>
              </a:rPr>
              <a:t>Переработка Справочника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25996" y="2221297"/>
            <a:ext cx="10870987" cy="6626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88632" indent="-244316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Использование классификации ESCO для описания результатов обучения – улучшает применение валидации неформального и спонтанного обучения</a:t>
            </a:r>
          </a:p>
          <a:p>
            <a:pPr algn="l" marL="488632" indent="-244316" lvl="1">
              <a:lnSpc>
                <a:spcPts val="2916"/>
              </a:lnSpc>
            </a:pPr>
          </a:p>
          <a:p>
            <a:pPr algn="l" marL="488632" indent="-244316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Публикация результатов обучения </a:t>
            </a:r>
          </a:p>
          <a:p>
            <a:pPr algn="l" marL="488632" indent="-244316" lvl="1">
              <a:lnSpc>
                <a:spcPts val="2916"/>
              </a:lnSpc>
            </a:pPr>
          </a:p>
          <a:p>
            <a:pPr algn="l" marL="488632" indent="-244316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Включение информации о наличии ППО для программ 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6764000" y="9477375"/>
            <a:ext cx="1295400" cy="561975"/>
            <a:chOff x="0" y="0"/>
            <a:chExt cx="1727200" cy="7493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27200" cy="749300"/>
            </a:xfrm>
            <a:custGeom>
              <a:avLst/>
              <a:gdLst/>
              <a:ahLst/>
              <a:cxnLst/>
              <a:rect r="r" b="b" t="t" l="l"/>
              <a:pathLst>
                <a:path h="749300" w="1727200">
                  <a:moveTo>
                    <a:pt x="0" y="0"/>
                  </a:moveTo>
                  <a:lnTo>
                    <a:pt x="1727200" y="0"/>
                  </a:lnTo>
                  <a:lnTo>
                    <a:pt x="1727200" y="749300"/>
                  </a:lnTo>
                  <a:lnTo>
                    <a:pt x="0" y="7493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5661" t="0" r="-5661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1727200" cy="7588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2520"/>
                </a:lnSpc>
              </a:pPr>
              <a:r>
                <a:rPr lang="en-US" b="true" sz="2100">
                  <a:solidFill>
                    <a:srgbClr val="8C909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19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500377" y="9078678"/>
            <a:ext cx="4416933" cy="786451"/>
            <a:chOff x="0" y="0"/>
            <a:chExt cx="5889244" cy="104860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889244" cy="1048639"/>
            </a:xfrm>
            <a:custGeom>
              <a:avLst/>
              <a:gdLst/>
              <a:ahLst/>
              <a:cxnLst/>
              <a:rect r="r" b="b" t="t" l="l"/>
              <a:pathLst>
                <a:path h="1048639" w="5889244">
                  <a:moveTo>
                    <a:pt x="0" y="0"/>
                  </a:moveTo>
                  <a:lnTo>
                    <a:pt x="5889244" y="0"/>
                  </a:lnTo>
                  <a:lnTo>
                    <a:pt x="5889244" y="1048639"/>
                  </a:lnTo>
                  <a:lnTo>
                    <a:pt x="0" y="1048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3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2381774"/>
            <a:ext cx="5880097" cy="2761726"/>
            <a:chOff x="0" y="0"/>
            <a:chExt cx="7840129" cy="368230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840091" cy="3682365"/>
            </a:xfrm>
            <a:custGeom>
              <a:avLst/>
              <a:gdLst/>
              <a:ahLst/>
              <a:cxnLst/>
              <a:rect r="r" b="b" t="t" l="l"/>
              <a:pathLst>
                <a:path h="3682365" w="7840091">
                  <a:moveTo>
                    <a:pt x="0" y="0"/>
                  </a:moveTo>
                  <a:lnTo>
                    <a:pt x="7840091" y="0"/>
                  </a:lnTo>
                  <a:lnTo>
                    <a:pt x="7840091" y="3682365"/>
                  </a:lnTo>
                  <a:lnTo>
                    <a:pt x="0" y="36823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10774" r="0" b="-10773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9894770" y="7905226"/>
            <a:ext cx="3931920" cy="2301850"/>
            <a:chOff x="0" y="0"/>
            <a:chExt cx="5242560" cy="306913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242560" cy="3069082"/>
            </a:xfrm>
            <a:custGeom>
              <a:avLst/>
              <a:gdLst/>
              <a:ahLst/>
              <a:cxnLst/>
              <a:rect r="r" b="b" t="t" l="l"/>
              <a:pathLst>
                <a:path h="3069082" w="5242560">
                  <a:moveTo>
                    <a:pt x="0" y="0"/>
                  </a:moveTo>
                  <a:lnTo>
                    <a:pt x="5242560" y="0"/>
                  </a:lnTo>
                  <a:lnTo>
                    <a:pt x="5242560" y="3069082"/>
                  </a:lnTo>
                  <a:lnTo>
                    <a:pt x="0" y="3069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937" t="0" r="-2937" b="-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9894770" y="5344897"/>
            <a:ext cx="3931920" cy="1874044"/>
            <a:chOff x="0" y="0"/>
            <a:chExt cx="5242560" cy="249872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242560" cy="2498725"/>
            </a:xfrm>
            <a:custGeom>
              <a:avLst/>
              <a:gdLst/>
              <a:ahLst/>
              <a:cxnLst/>
              <a:rect r="r" b="b" t="t" l="l"/>
              <a:pathLst>
                <a:path h="2498725" w="5242560">
                  <a:moveTo>
                    <a:pt x="0" y="0"/>
                  </a:moveTo>
                  <a:lnTo>
                    <a:pt x="5242560" y="0"/>
                  </a:lnTo>
                  <a:lnTo>
                    <a:pt x="5242560" y="2498725"/>
                  </a:lnTo>
                  <a:lnTo>
                    <a:pt x="0" y="2498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9936" r="0" b="-19936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9655207" y="1037377"/>
            <a:ext cx="5880106" cy="1243689"/>
            <a:chOff x="0" y="0"/>
            <a:chExt cx="7840142" cy="165825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840091" cy="1658239"/>
            </a:xfrm>
            <a:custGeom>
              <a:avLst/>
              <a:gdLst/>
              <a:ahLst/>
              <a:cxnLst/>
              <a:rect r="r" b="b" t="t" l="l"/>
              <a:pathLst>
                <a:path h="1658239" w="7840091">
                  <a:moveTo>
                    <a:pt x="0" y="0"/>
                  </a:moveTo>
                  <a:lnTo>
                    <a:pt x="7840091" y="0"/>
                  </a:lnTo>
                  <a:lnTo>
                    <a:pt x="7840091" y="1658239"/>
                  </a:lnTo>
                  <a:lnTo>
                    <a:pt x="0" y="165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591817" y="1404842"/>
            <a:ext cx="6736871" cy="25054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b="true" sz="66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Европейские представительства, входящие в состав QQI</a:t>
            </a:r>
          </a:p>
        </p:txBody>
      </p:sp>
    </p:spTree>
  </p:cSld>
  <p:clrMapOvr>
    <a:masterClrMapping/>
  </p:clrMapOvr>
  <p:transition spd="fast">
    <p:fade/>
  </p:transition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93103" y="1447781"/>
            <a:ext cx="8344795" cy="18588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b="true" sz="66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Доступ, перевод и продвижение (ДПП)</a:t>
            </a:r>
          </a:p>
        </p:txBody>
      </p:sp>
    </p:spTree>
  </p:cSld>
  <p:clrMapOvr>
    <a:masterClrMapping/>
  </p:clrMapOvr>
  <p:transition spd="fast">
    <p:fade/>
  </p:transition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61872" y="548640"/>
            <a:ext cx="15773400" cy="1988820"/>
            <a:chOff x="0" y="0"/>
            <a:chExt cx="21031200" cy="26517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1031200" cy="2651760"/>
            </a:xfrm>
            <a:custGeom>
              <a:avLst/>
              <a:gdLst/>
              <a:ahLst/>
              <a:cxnLst/>
              <a:rect r="r" b="b" t="t" l="l"/>
              <a:pathLst>
                <a:path h="2651760" w="21031200">
                  <a:moveTo>
                    <a:pt x="0" y="0"/>
                  </a:moveTo>
                  <a:lnTo>
                    <a:pt x="21031200" y="0"/>
                  </a:lnTo>
                  <a:lnTo>
                    <a:pt x="21031200" y="2651760"/>
                  </a:lnTo>
                  <a:lnTo>
                    <a:pt x="0" y="26517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0" t="-104536" r="0" b="-104536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>
              <a:off x="0" y="38100"/>
              <a:ext cx="21031200" cy="261366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7128"/>
                </a:lnSpc>
              </a:pPr>
              <a:r>
                <a:rPr lang="en-US" b="true" sz="660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Пересмотр политики ДПП в 2015 году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353312" y="2849880"/>
            <a:ext cx="7418070" cy="64564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68"/>
              </a:lnSpc>
            </a:pPr>
            <a:r>
              <a:rPr lang="en-US" sz="21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Основное внимание направлено на: </a:t>
            </a:r>
          </a:p>
          <a:p>
            <a:pPr algn="l" marL="37147" indent="-12382" lvl="2">
              <a:lnSpc>
                <a:spcPts val="2268"/>
              </a:lnSpc>
              <a:buFont typeface="Arial"/>
              <a:buChar char="⚬"/>
            </a:pPr>
            <a:r>
              <a:rPr lang="en-US" sz="21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Кредиты</a:t>
            </a:r>
          </a:p>
          <a:p>
            <a:pPr algn="l" marL="37147" indent="-12382" lvl="2">
              <a:lnSpc>
                <a:spcPts val="2268"/>
              </a:lnSpc>
              <a:buFont typeface="Arial"/>
              <a:buChar char="⚬"/>
            </a:pPr>
            <a:r>
              <a:rPr lang="en-US" sz="21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Маршруты продвижения и перевода</a:t>
            </a:r>
          </a:p>
          <a:p>
            <a:pPr algn="l" marL="37147" indent="-12382" lvl="2">
              <a:lnSpc>
                <a:spcPts val="2268"/>
              </a:lnSpc>
              <a:buFont typeface="Arial"/>
              <a:buChar char="⚬"/>
            </a:pPr>
            <a:r>
              <a:rPr lang="en-US" sz="21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Условия поступления</a:t>
            </a:r>
          </a:p>
          <a:p>
            <a:pPr algn="l" marL="37147" indent="-12382" lvl="2">
              <a:lnSpc>
                <a:spcPts val="2268"/>
              </a:lnSpc>
              <a:buFont typeface="Arial"/>
              <a:buChar char="⚬"/>
            </a:pPr>
            <a:r>
              <a:rPr lang="en-US" sz="21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Предоставление информации</a:t>
            </a:r>
          </a:p>
          <a:p>
            <a:pPr algn="l" marL="37147" indent="-12382" lvl="2">
              <a:lnSpc>
                <a:spcPts val="2268"/>
              </a:lnSpc>
            </a:pPr>
          </a:p>
          <a:p>
            <a:pPr algn="l" marL="37147" indent="-12382" lvl="2">
              <a:lnSpc>
                <a:spcPts val="2268"/>
              </a:lnSpc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7285701" y="2020929"/>
            <a:ext cx="10279628" cy="8081715"/>
            <a:chOff x="0" y="0"/>
            <a:chExt cx="13706170" cy="1077562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3706221" cy="10775569"/>
            </a:xfrm>
            <a:custGeom>
              <a:avLst/>
              <a:gdLst/>
              <a:ahLst/>
              <a:cxnLst/>
              <a:rect r="r" b="b" t="t" l="l"/>
              <a:pathLst>
                <a:path h="10775569" w="13706221">
                  <a:moveTo>
                    <a:pt x="0" y="0"/>
                  </a:moveTo>
                  <a:lnTo>
                    <a:pt x="13706221" y="0"/>
                  </a:lnTo>
                  <a:lnTo>
                    <a:pt x="13706221" y="10775569"/>
                  </a:lnTo>
                  <a:lnTo>
                    <a:pt x="0" y="10775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452" r="2" b="-9368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6764000" y="9477375"/>
            <a:ext cx="1295400" cy="561975"/>
            <a:chOff x="0" y="0"/>
            <a:chExt cx="1727200" cy="7493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727200" cy="749300"/>
            </a:xfrm>
            <a:custGeom>
              <a:avLst/>
              <a:gdLst/>
              <a:ahLst/>
              <a:cxnLst/>
              <a:rect r="r" b="b" t="t" l="l"/>
              <a:pathLst>
                <a:path h="749300" w="1727200">
                  <a:moveTo>
                    <a:pt x="0" y="0"/>
                  </a:moveTo>
                  <a:lnTo>
                    <a:pt x="1727200" y="0"/>
                  </a:lnTo>
                  <a:lnTo>
                    <a:pt x="1727200" y="749300"/>
                  </a:lnTo>
                  <a:lnTo>
                    <a:pt x="0" y="7493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5661" t="0" r="-5661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9525"/>
              <a:ext cx="1727200" cy="7588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2520"/>
                </a:lnSpc>
              </a:pPr>
              <a:r>
                <a:rPr lang="en-US" b="true" sz="2100">
                  <a:solidFill>
                    <a:srgbClr val="8C909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21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91798" y="944623"/>
            <a:ext cx="12422915" cy="750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b="true" sz="6600">
                <a:solidFill>
                  <a:srgbClr val="4E2CD8"/>
                </a:solidFill>
                <a:latin typeface="Arial Bold"/>
                <a:ea typeface="Arial Bold"/>
                <a:cs typeface="Arial Bold"/>
                <a:sym typeface="Arial Bold"/>
              </a:rPr>
              <a:t>Политика ДПП: ППО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25996" y="2221297"/>
            <a:ext cx="12050668" cy="6626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88632" indent="-244316" lvl="1">
              <a:lnSpc>
                <a:spcPts val="2916"/>
              </a:lnSpc>
              <a:buFont typeface="Arial"/>
              <a:buChar char="•"/>
            </a:pPr>
            <a:r>
              <a:rPr lang="en-US" b="true" sz="2700">
                <a:solidFill>
                  <a:srgbClr val="1F3959"/>
                </a:solidFill>
                <a:latin typeface="Arial Bold"/>
                <a:ea typeface="Arial Bold"/>
                <a:cs typeface="Arial Bold"/>
                <a:sym typeface="Arial Bold"/>
              </a:rPr>
              <a:t>В отношении кредитов</a:t>
            </a: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: эти процедуры касаются определения порядка признания предшествующего обучения поставщиками образовательных и учебных программ, ведущих к присвоению квалификаций.</a:t>
            </a:r>
          </a:p>
          <a:p>
            <a:pPr algn="l" marL="488632" indent="-244316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Все поставщики должны разработать </a:t>
            </a:r>
            <a:r>
              <a:rPr lang="en-US" b="true" sz="2700">
                <a:solidFill>
                  <a:srgbClr val="1F3959"/>
                </a:solidFill>
                <a:latin typeface="Arial Bold"/>
                <a:ea typeface="Arial Bold"/>
                <a:cs typeface="Arial Bold"/>
                <a:sym typeface="Arial Bold"/>
              </a:rPr>
              <a:t>описание механизмов, доступных в отношении каждой из их программ, для признания предшествующего обучения, для поступления, для зачёта кредитов в рамках квалификации и доступа к полной квалификации</a:t>
            </a: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. Эти описания должны обозначать цели, для которых может применяться признание предшествующего обучения, напр.: допуск к обучающей программе; освобождение от требований программы или зачёт кредитов в рамках квалификации; или установление права на получение полной квалификации.</a:t>
            </a:r>
          </a:p>
          <a:p>
            <a:pPr algn="l" marL="488632" indent="-244316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Поставщики должны вносить необходимые изменения в программы, чтобы обеспечить успешный перевод участников; данная процедура касается потребностей всех обучающихся, но особенно тех, кто поступает на программы нестандартными путями, и включает процессы перевода или продвижения в рамках программ и между программами.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6764000" y="9477375"/>
            <a:ext cx="1295400" cy="561975"/>
            <a:chOff x="0" y="0"/>
            <a:chExt cx="1727200" cy="7493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27200" cy="749300"/>
            </a:xfrm>
            <a:custGeom>
              <a:avLst/>
              <a:gdLst/>
              <a:ahLst/>
              <a:cxnLst/>
              <a:rect r="r" b="b" t="t" l="l"/>
              <a:pathLst>
                <a:path h="749300" w="1727200">
                  <a:moveTo>
                    <a:pt x="0" y="0"/>
                  </a:moveTo>
                  <a:lnTo>
                    <a:pt x="1727200" y="0"/>
                  </a:lnTo>
                  <a:lnTo>
                    <a:pt x="1727200" y="749300"/>
                  </a:lnTo>
                  <a:lnTo>
                    <a:pt x="0" y="7493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5661" t="0" r="-5661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1727200" cy="7588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2520"/>
                </a:lnSpc>
              </a:pPr>
              <a:r>
                <a:rPr lang="en-US" b="true" sz="2100">
                  <a:solidFill>
                    <a:srgbClr val="8C909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22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11890" y="9357941"/>
            <a:ext cx="4416933" cy="786451"/>
            <a:chOff x="0" y="0"/>
            <a:chExt cx="5889244" cy="104860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889244" cy="1048639"/>
            </a:xfrm>
            <a:custGeom>
              <a:avLst/>
              <a:gdLst/>
              <a:ahLst/>
              <a:cxnLst/>
              <a:rect r="r" b="b" t="t" l="l"/>
              <a:pathLst>
                <a:path h="1048639" w="5889244">
                  <a:moveTo>
                    <a:pt x="0" y="0"/>
                  </a:moveTo>
                  <a:lnTo>
                    <a:pt x="5889244" y="0"/>
                  </a:lnTo>
                  <a:lnTo>
                    <a:pt x="5889244" y="1048639"/>
                  </a:lnTo>
                  <a:lnTo>
                    <a:pt x="0" y="1048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3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8820150"/>
            <a:ext cx="18288000" cy="1466850"/>
            <a:chOff x="0" y="0"/>
            <a:chExt cx="24384000" cy="1955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955800"/>
            </a:xfrm>
            <a:custGeom>
              <a:avLst/>
              <a:gdLst/>
              <a:ahLst/>
              <a:cxnLst/>
              <a:rect r="r" b="b" t="t" l="l"/>
              <a:pathLst>
                <a:path h="19558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955800"/>
                  </a:lnTo>
                  <a:lnTo>
                    <a:pt x="0" y="195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81" r="0" b="-181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182635" y="2042493"/>
            <a:ext cx="48597" cy="6216929"/>
            <a:chOff x="0" y="0"/>
            <a:chExt cx="64795" cy="828923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4770" cy="8289290"/>
            </a:xfrm>
            <a:custGeom>
              <a:avLst/>
              <a:gdLst/>
              <a:ahLst/>
              <a:cxnLst/>
              <a:rect r="r" b="b" t="t" l="l"/>
              <a:pathLst>
                <a:path h="8289290" w="64770">
                  <a:moveTo>
                    <a:pt x="0" y="0"/>
                  </a:moveTo>
                  <a:lnTo>
                    <a:pt x="64770" y="0"/>
                  </a:lnTo>
                  <a:lnTo>
                    <a:pt x="64770" y="8289290"/>
                  </a:lnTo>
                  <a:lnTo>
                    <a:pt x="0" y="8289290"/>
                  </a:lnTo>
                  <a:close/>
                </a:path>
              </a:pathLst>
            </a:custGeom>
            <a:solidFill>
              <a:srgbClr val="1CCB7E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6764000" y="9477375"/>
            <a:ext cx="1295400" cy="561975"/>
            <a:chOff x="0" y="0"/>
            <a:chExt cx="1727200" cy="7493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727200" cy="749300"/>
            </a:xfrm>
            <a:custGeom>
              <a:avLst/>
              <a:gdLst/>
              <a:ahLst/>
              <a:cxnLst/>
              <a:rect r="r" b="b" t="t" l="l"/>
              <a:pathLst>
                <a:path h="749300" w="1727200">
                  <a:moveTo>
                    <a:pt x="0" y="0"/>
                  </a:moveTo>
                  <a:lnTo>
                    <a:pt x="1727200" y="0"/>
                  </a:lnTo>
                  <a:lnTo>
                    <a:pt x="1727200" y="749300"/>
                  </a:lnTo>
                  <a:lnTo>
                    <a:pt x="0" y="7493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5661" t="0" r="-5661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>
              <a:off x="0" y="-9525"/>
              <a:ext cx="1727200" cy="7588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2520"/>
                </a:lnSpc>
              </a:pPr>
              <a:r>
                <a:rPr lang="en-US" b="true" sz="2100">
                  <a:solidFill>
                    <a:srgbClr val="8C909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23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23868" y="330203"/>
            <a:ext cx="15415022" cy="769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b="true" sz="3000">
                <a:solidFill>
                  <a:srgbClr val="4E2CD8"/>
                </a:solidFill>
                <a:latin typeface="Arial Bold"/>
                <a:ea typeface="Arial Bold"/>
                <a:cs typeface="Arial Bold"/>
                <a:sym typeface="Arial Bold"/>
              </a:rPr>
              <a:t>"Зелёная книга" о пересмотренной политике доступа, перевода и продвижения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34556" y="1036691"/>
            <a:ext cx="9623365" cy="87975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64682" indent="-332341" lvl="1">
              <a:lnSpc>
                <a:spcPts val="2754"/>
              </a:lnSpc>
              <a:buFont typeface="Arial"/>
              <a:buChar char="•"/>
            </a:pPr>
            <a:r>
              <a:rPr lang="en-US" sz="255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С опорой на предшествующую политику </a:t>
            </a:r>
          </a:p>
          <a:p>
            <a:pPr algn="l" marL="664682" indent="-332341" lvl="1">
              <a:lnSpc>
                <a:spcPts val="2754"/>
              </a:lnSpc>
              <a:buFont typeface="Arial"/>
              <a:buChar char="•"/>
            </a:pPr>
            <a:r>
              <a:rPr lang="en-US" sz="255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Ориентирована на обучающегося и сосредоточена на прозрачных и последовательных маршрутах и </a:t>
            </a:r>
            <a:r>
              <a:rPr lang="en-US" b="true" sz="2550">
                <a:solidFill>
                  <a:srgbClr val="1F3959"/>
                </a:solidFill>
                <a:latin typeface="Arial Bold"/>
                <a:ea typeface="Arial Bold"/>
                <a:cs typeface="Arial Bold"/>
                <a:sym typeface="Arial Bold"/>
              </a:rPr>
              <a:t>предоставлении информации</a:t>
            </a:r>
            <a:r>
              <a:rPr lang="en-US" sz="255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algn="l" marL="664682" indent="-332341" lvl="1">
              <a:lnSpc>
                <a:spcPts val="2754"/>
              </a:lnSpc>
              <a:buFont typeface="Arial"/>
              <a:buChar char="•"/>
            </a:pPr>
            <a:r>
              <a:rPr lang="en-US" sz="255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Пересмотр нашей политики в области доступа, перевода и продвижения с акцентом на:</a:t>
            </a:r>
          </a:p>
          <a:p>
            <a:pPr algn="l" marL="2290241" indent="-763414" lvl="2">
              <a:lnSpc>
                <a:spcPts val="2754"/>
              </a:lnSpc>
              <a:buFont typeface="Arial"/>
              <a:buChar char="⚬"/>
            </a:pPr>
            <a:r>
              <a:rPr lang="en-US" sz="2550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Разработку программ</a:t>
            </a:r>
          </a:p>
          <a:p>
            <a:pPr algn="l" marL="2290241" indent="-763414" lvl="2">
              <a:lnSpc>
                <a:spcPts val="2754"/>
              </a:lnSpc>
              <a:buFont typeface="Arial"/>
              <a:buChar char="⚬"/>
            </a:pPr>
            <a:r>
              <a:rPr lang="en-US" b="true" sz="2550">
                <a:solidFill>
                  <a:srgbClr val="1F3959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Кредиты, накопление кредитов и перевод кредитов</a:t>
            </a:r>
          </a:p>
          <a:p>
            <a:pPr algn="l" marL="2290241" indent="-763414" lvl="2">
              <a:lnSpc>
                <a:spcPts val="2754"/>
              </a:lnSpc>
              <a:buFont typeface="Arial"/>
              <a:buChar char="⚬"/>
            </a:pPr>
            <a:r>
              <a:rPr lang="en-US" sz="2550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Порядок поступления и окончания программы</a:t>
            </a:r>
          </a:p>
          <a:p>
            <a:pPr algn="l" marL="2290241" indent="-763414" lvl="2">
              <a:lnSpc>
                <a:spcPts val="2754"/>
              </a:lnSpc>
              <a:buFont typeface="Arial"/>
              <a:buChar char="⚬"/>
            </a:pPr>
            <a:r>
              <a:rPr lang="en-US" b="true" sz="2550">
                <a:solidFill>
                  <a:srgbClr val="1F3959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Маршруты перевода и продвижения</a:t>
            </a:r>
          </a:p>
          <a:p>
            <a:pPr algn="l" marL="2290241" indent="-763414" lvl="2">
              <a:lnSpc>
                <a:spcPts val="2754"/>
              </a:lnSpc>
              <a:buFont typeface="Arial"/>
              <a:buChar char="⚬"/>
            </a:pPr>
            <a:r>
              <a:rPr lang="en-US" b="true" sz="2550">
                <a:solidFill>
                  <a:srgbClr val="1F3959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Предоставление информации</a:t>
            </a:r>
          </a:p>
          <a:p>
            <a:pPr algn="l" marL="2290241" indent="-763414" lvl="2">
              <a:lnSpc>
                <a:spcPts val="2754"/>
              </a:lnSpc>
              <a:buFont typeface="Arial"/>
              <a:buChar char="⚬"/>
            </a:pPr>
            <a:r>
              <a:rPr lang="en-US" sz="2550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Сбор и предоставление данных</a:t>
            </a:r>
          </a:p>
          <a:p>
            <a:pPr algn="l" marL="2290241" indent="-763414" lvl="2">
              <a:lnSpc>
                <a:spcPts val="2754"/>
              </a:lnSpc>
              <a:buFont typeface="Arial"/>
              <a:buChar char="⚬"/>
            </a:pPr>
            <a:r>
              <a:rPr lang="en-US" sz="2550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Интеграцию исследования случаев хороших практик</a:t>
            </a:r>
          </a:p>
          <a:p>
            <a:pPr algn="l" marL="664682" indent="-332341" lvl="1">
              <a:lnSpc>
                <a:spcPts val="2754"/>
              </a:lnSpc>
              <a:buFont typeface="Arial"/>
              <a:buChar char="•"/>
            </a:pPr>
            <a:r>
              <a:rPr lang="en-US" sz="255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Требует от учебных заведений наличия политики в отношении ППО, в которой излагаются процедуры ППО для получения доступа к программе, ускоренного поступления, освобождения от кредитов и получения полной квалификации.</a:t>
            </a:r>
          </a:p>
          <a:p>
            <a:pPr algn="l" marL="664682" indent="-332341" lvl="1">
              <a:lnSpc>
                <a:spcPts val="2754"/>
              </a:lnSpc>
            </a:pPr>
          </a:p>
        </p:txBody>
      </p:sp>
      <p:grpSp>
        <p:nvGrpSpPr>
          <p:cNvPr name="Group 11" id="11"/>
          <p:cNvGrpSpPr/>
          <p:nvPr/>
        </p:nvGrpSpPr>
        <p:grpSpPr>
          <a:xfrm rot="0">
            <a:off x="11020130" y="2150269"/>
            <a:ext cx="4172036" cy="5938838"/>
            <a:chOff x="0" y="0"/>
            <a:chExt cx="5562714" cy="7918450"/>
          </a:xfrm>
        </p:grpSpPr>
        <p:sp>
          <p:nvSpPr>
            <p:cNvPr name="Freeform 12" id="12" descr="A green and blue cover with white text  AI-generated content may be incorrect.">
              <a:hlinkClick r:id="rId4" tooltip="https://www.qqi.ie/sites/default/files/2024-12/qqi-green-paper-on-qqi-s-access-transfer-and-progression-policy.pdf"/>
            </p:cNvPr>
            <p:cNvSpPr/>
            <p:nvPr/>
          </p:nvSpPr>
          <p:spPr>
            <a:xfrm flipH="false" flipV="false" rot="0">
              <a:off x="0" y="0"/>
              <a:ext cx="5562727" cy="7918450"/>
            </a:xfrm>
            <a:custGeom>
              <a:avLst/>
              <a:gdLst/>
              <a:ahLst/>
              <a:cxnLst/>
              <a:rect r="r" b="b" t="t" l="l"/>
              <a:pathLst>
                <a:path h="7918450" w="5562727">
                  <a:moveTo>
                    <a:pt x="0" y="0"/>
                  </a:moveTo>
                  <a:lnTo>
                    <a:pt x="5562727" y="0"/>
                  </a:lnTo>
                  <a:lnTo>
                    <a:pt x="5562727" y="7918450"/>
                  </a:lnTo>
                  <a:lnTo>
                    <a:pt x="0" y="7918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9" t="0" r="-58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1114237" y="9139209"/>
            <a:ext cx="4416933" cy="786451"/>
            <a:chOff x="0" y="0"/>
            <a:chExt cx="5889244" cy="104860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889244" cy="1048639"/>
            </a:xfrm>
            <a:custGeom>
              <a:avLst/>
              <a:gdLst/>
              <a:ahLst/>
              <a:cxnLst/>
              <a:rect r="r" b="b" t="t" l="l"/>
              <a:pathLst>
                <a:path h="1048639" w="5889244">
                  <a:moveTo>
                    <a:pt x="0" y="0"/>
                  </a:moveTo>
                  <a:lnTo>
                    <a:pt x="5889244" y="0"/>
                  </a:lnTo>
                  <a:lnTo>
                    <a:pt x="5889244" y="1048639"/>
                  </a:lnTo>
                  <a:lnTo>
                    <a:pt x="0" y="1048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3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91798" y="944623"/>
            <a:ext cx="12422915" cy="750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b="true" sz="6600">
                <a:solidFill>
                  <a:srgbClr val="4E2CD8"/>
                </a:solidFill>
                <a:latin typeface="Arial Bold"/>
                <a:ea typeface="Arial Bold"/>
                <a:cs typeface="Arial Bold"/>
                <a:sym typeface="Arial Bold"/>
              </a:rPr>
              <a:t>ДПП и ППО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25996" y="2221297"/>
            <a:ext cx="10870987" cy="6626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88632" indent="-244316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Признание и ППО являются факторами, способствующими ДПП. Таким образом, существует сильная связь между процессами и процедурами ДПП и политикой учреждения в отношении ППО. ППО играет особо важную роль в обеспечении признания неформального и спонтанного обучения, которое может учитываться в процессе поступления.</a:t>
            </a:r>
          </a:p>
          <a:p>
            <a:pPr algn="l" marL="488632" indent="-244316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Политика и процедуры ДПП относятся конкретно к программам, тогда как признание в рамках ППО этим не ограничивается. По этой причине ППО для получения полной квалификации не подпадает под действие политики ДПП, однако такое применение ППО остаётся действительным и целесообразным и связано с более широкой политикой НРК.</a:t>
            </a:r>
          </a:p>
          <a:p>
            <a:pPr algn="l" marL="488632" indent="-244316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Подтверждается, что неформальные квалификации, включённые в НРК, должны рассматриваться так же, как и формальные квалификации, в целях их признания.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6764000" y="9477375"/>
            <a:ext cx="1295400" cy="561975"/>
            <a:chOff x="0" y="0"/>
            <a:chExt cx="1727200" cy="7493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27200" cy="749300"/>
            </a:xfrm>
            <a:custGeom>
              <a:avLst/>
              <a:gdLst/>
              <a:ahLst/>
              <a:cxnLst/>
              <a:rect r="r" b="b" t="t" l="l"/>
              <a:pathLst>
                <a:path h="749300" w="1727200">
                  <a:moveTo>
                    <a:pt x="0" y="0"/>
                  </a:moveTo>
                  <a:lnTo>
                    <a:pt x="1727200" y="0"/>
                  </a:lnTo>
                  <a:lnTo>
                    <a:pt x="1727200" y="749300"/>
                  </a:lnTo>
                  <a:lnTo>
                    <a:pt x="0" y="7493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5661" t="0" r="-5661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1727200" cy="7588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2520"/>
                </a:lnSpc>
              </a:pPr>
              <a:r>
                <a:rPr lang="en-US" b="true" sz="2100">
                  <a:solidFill>
                    <a:srgbClr val="8C909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24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634556" y="9078678"/>
            <a:ext cx="4416933" cy="786451"/>
            <a:chOff x="0" y="0"/>
            <a:chExt cx="5889244" cy="104860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889244" cy="1048639"/>
            </a:xfrm>
            <a:custGeom>
              <a:avLst/>
              <a:gdLst/>
              <a:ahLst/>
              <a:cxnLst/>
              <a:rect r="r" b="b" t="t" l="l"/>
              <a:pathLst>
                <a:path h="1048639" w="5889244">
                  <a:moveTo>
                    <a:pt x="0" y="0"/>
                  </a:moveTo>
                  <a:lnTo>
                    <a:pt x="5889244" y="0"/>
                  </a:lnTo>
                  <a:lnTo>
                    <a:pt x="5889244" y="1048639"/>
                  </a:lnTo>
                  <a:lnTo>
                    <a:pt x="0" y="1048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3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93103" y="1447781"/>
            <a:ext cx="8344795" cy="18588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b="true" sz="66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Признание предшествующего обучения (ППО)</a:t>
            </a:r>
          </a:p>
        </p:txBody>
      </p:sp>
    </p:spTree>
  </p:cSld>
  <p:clrMapOvr>
    <a:masterClrMapping/>
  </p:clrMapOvr>
  <p:transition spd="fast">
    <p:fade/>
  </p:transition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21297" y="443179"/>
            <a:ext cx="12422915" cy="750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b="true" sz="6600">
                <a:solidFill>
                  <a:srgbClr val="4E2CD8"/>
                </a:solidFill>
                <a:latin typeface="Arial Bold"/>
                <a:ea typeface="Arial Bold"/>
                <a:cs typeface="Arial Bold"/>
                <a:sym typeface="Arial Bold"/>
              </a:rPr>
              <a:t>Правовые рамки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21316" y="1749352"/>
            <a:ext cx="13090293" cy="7525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1828" indent="-345914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Правовая основа для ППО заложена в политике ДПП. </a:t>
            </a:r>
          </a:p>
          <a:p>
            <a:pPr algn="l" marL="746121" indent="-373060" lvl="1">
              <a:lnSpc>
                <a:spcPts val="3240"/>
              </a:lnSpc>
              <a:buFont typeface="Arial"/>
              <a:buChar char="•"/>
            </a:pPr>
            <a:r>
              <a:rPr lang="en-US" sz="30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В соответствии с Законом агентство QQI несёт прямую ответственность за политику доступа, перевода и продвижения (ДПП) обучающихся, где доступ, перевод и продвижение относятся к: </a:t>
            </a:r>
          </a:p>
          <a:p>
            <a:pPr algn="l" marL="2371680" indent="-790560" lvl="2">
              <a:lnSpc>
                <a:spcPts val="3240"/>
              </a:lnSpc>
              <a:buFont typeface="Arial"/>
              <a:buChar char="⚬"/>
            </a:pPr>
            <a:r>
              <a:rPr lang="en-US" sz="30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Доступу обучающихся к образовательным и учебным программам, включая </a:t>
            </a:r>
            <a:r>
              <a:rPr lang="en-US" b="true" sz="3000">
                <a:solidFill>
                  <a:srgbClr val="1F3959"/>
                </a:solidFill>
                <a:latin typeface="Arial Bold"/>
                <a:ea typeface="Arial Bold"/>
                <a:cs typeface="Arial Bold"/>
                <a:sym typeface="Arial Bold"/>
              </a:rPr>
              <a:t>признание ранее приобретённых знаний, навыков или компетенций</a:t>
            </a:r>
            <a:r>
              <a:rPr lang="en-US" sz="30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 algn="l" marL="2371680" indent="-790560" lvl="2">
              <a:lnSpc>
                <a:spcPts val="3240"/>
              </a:lnSpc>
              <a:buFont typeface="Arial"/>
              <a:buChar char="⚬"/>
            </a:pPr>
            <a:r>
              <a:rPr lang="en-US" sz="30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Переводу обучающихся с одной программы на другую с учётом </a:t>
            </a:r>
            <a:r>
              <a:rPr lang="en-US" b="true" sz="3000">
                <a:solidFill>
                  <a:srgbClr val="1F3959"/>
                </a:solidFill>
                <a:latin typeface="Arial Bold"/>
                <a:ea typeface="Arial Bold"/>
                <a:cs typeface="Arial Bold"/>
                <a:sym typeface="Arial Bold"/>
              </a:rPr>
              <a:t>признания ранее приобретённых знаний, навыков или компетенций</a:t>
            </a:r>
            <a:r>
              <a:rPr lang="en-US" sz="30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, а также</a:t>
            </a:r>
          </a:p>
          <a:p>
            <a:pPr algn="l" marL="2371680" indent="-790560" lvl="2">
              <a:lnSpc>
                <a:spcPts val="3240"/>
              </a:lnSpc>
              <a:buFont typeface="Arial"/>
              <a:buChar char="⚬"/>
            </a:pPr>
            <a:r>
              <a:rPr lang="en-US" sz="30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Продвижению обучающихся при переходе с одной программы на программу более высокого уровня.</a:t>
            </a:r>
          </a:p>
          <a:p>
            <a:pPr algn="l" marL="691828" indent="-345914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При этом практика в значительной степени строится на сотрудничестве и партнёрских отношениях, с признанием и уважением автономии образовательных учреждений.</a:t>
            </a:r>
          </a:p>
          <a:p>
            <a:pPr algn="l" marL="768698" indent="-384349" lvl="1">
              <a:lnSpc>
                <a:spcPts val="3240"/>
              </a:lnSpc>
            </a:pPr>
          </a:p>
          <a:p>
            <a:pPr algn="l" marL="768698" indent="-384349" lvl="1">
              <a:lnSpc>
                <a:spcPts val="3240"/>
              </a:lnSpc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16764000" y="9477375"/>
            <a:ext cx="1295400" cy="561975"/>
            <a:chOff x="0" y="0"/>
            <a:chExt cx="1727200" cy="7493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27200" cy="749300"/>
            </a:xfrm>
            <a:custGeom>
              <a:avLst/>
              <a:gdLst/>
              <a:ahLst/>
              <a:cxnLst/>
              <a:rect r="r" b="b" t="t" l="l"/>
              <a:pathLst>
                <a:path h="749300" w="1727200">
                  <a:moveTo>
                    <a:pt x="0" y="0"/>
                  </a:moveTo>
                  <a:lnTo>
                    <a:pt x="1727200" y="0"/>
                  </a:lnTo>
                  <a:lnTo>
                    <a:pt x="1727200" y="749300"/>
                  </a:lnTo>
                  <a:lnTo>
                    <a:pt x="0" y="7493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5661" t="0" r="-5661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1727200" cy="7588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2520"/>
                </a:lnSpc>
              </a:pPr>
              <a:r>
                <a:rPr lang="en-US" b="true" sz="2100">
                  <a:solidFill>
                    <a:srgbClr val="8C909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26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529876" y="9219714"/>
            <a:ext cx="4416933" cy="786451"/>
            <a:chOff x="0" y="0"/>
            <a:chExt cx="5889244" cy="104860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889244" cy="1048639"/>
            </a:xfrm>
            <a:custGeom>
              <a:avLst/>
              <a:gdLst/>
              <a:ahLst/>
              <a:cxnLst/>
              <a:rect r="r" b="b" t="t" l="l"/>
              <a:pathLst>
                <a:path h="1048639" w="5889244">
                  <a:moveTo>
                    <a:pt x="0" y="0"/>
                  </a:moveTo>
                  <a:lnTo>
                    <a:pt x="5889244" y="0"/>
                  </a:lnTo>
                  <a:lnTo>
                    <a:pt x="5889244" y="1048639"/>
                  </a:lnTo>
                  <a:lnTo>
                    <a:pt x="0" y="1048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3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8820150"/>
            <a:ext cx="18288000" cy="1466850"/>
            <a:chOff x="0" y="0"/>
            <a:chExt cx="24384000" cy="1955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955800"/>
            </a:xfrm>
            <a:custGeom>
              <a:avLst/>
              <a:gdLst/>
              <a:ahLst/>
              <a:cxnLst/>
              <a:rect r="r" b="b" t="t" l="l"/>
              <a:pathLst>
                <a:path h="19558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955800"/>
                  </a:lnTo>
                  <a:lnTo>
                    <a:pt x="0" y="195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81" r="0" b="-181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182635" y="2042493"/>
            <a:ext cx="48597" cy="6216929"/>
            <a:chOff x="0" y="0"/>
            <a:chExt cx="64795" cy="828923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4770" cy="8289290"/>
            </a:xfrm>
            <a:custGeom>
              <a:avLst/>
              <a:gdLst/>
              <a:ahLst/>
              <a:cxnLst/>
              <a:rect r="r" b="b" t="t" l="l"/>
              <a:pathLst>
                <a:path h="8289290" w="64770">
                  <a:moveTo>
                    <a:pt x="0" y="0"/>
                  </a:moveTo>
                  <a:lnTo>
                    <a:pt x="64770" y="0"/>
                  </a:lnTo>
                  <a:lnTo>
                    <a:pt x="64770" y="8289290"/>
                  </a:lnTo>
                  <a:lnTo>
                    <a:pt x="0" y="8289290"/>
                  </a:lnTo>
                  <a:close/>
                </a:path>
              </a:pathLst>
            </a:custGeom>
            <a:solidFill>
              <a:srgbClr val="1CCB7E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6764000" y="9477375"/>
            <a:ext cx="1295400" cy="561975"/>
            <a:chOff x="0" y="0"/>
            <a:chExt cx="1727200" cy="7493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727200" cy="749300"/>
            </a:xfrm>
            <a:custGeom>
              <a:avLst/>
              <a:gdLst/>
              <a:ahLst/>
              <a:cxnLst/>
              <a:rect r="r" b="b" t="t" l="l"/>
              <a:pathLst>
                <a:path h="749300" w="1727200">
                  <a:moveTo>
                    <a:pt x="0" y="0"/>
                  </a:moveTo>
                  <a:lnTo>
                    <a:pt x="1727200" y="0"/>
                  </a:lnTo>
                  <a:lnTo>
                    <a:pt x="1727200" y="749300"/>
                  </a:lnTo>
                  <a:lnTo>
                    <a:pt x="0" y="7493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5661" t="0" r="-5661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>
              <a:off x="0" y="-9525"/>
              <a:ext cx="1727200" cy="7588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2520"/>
                </a:lnSpc>
              </a:pPr>
              <a:r>
                <a:rPr lang="en-US" b="true" sz="2100">
                  <a:solidFill>
                    <a:srgbClr val="8C909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27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47204" y="250317"/>
            <a:ext cx="6320819" cy="759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22"/>
              </a:lnSpc>
            </a:pPr>
            <a:r>
              <a:rPr lang="en-US" b="true" sz="4650">
                <a:solidFill>
                  <a:srgbClr val="4E2CD8"/>
                </a:solidFill>
                <a:latin typeface="Arial Bold"/>
                <a:ea typeface="Arial Bold"/>
                <a:cs typeface="Arial Bold"/>
                <a:sym typeface="Arial Bold"/>
              </a:rPr>
              <a:t>Введение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10086" y="1120769"/>
            <a:ext cx="10527049" cy="7430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37536" indent="-318768" lvl="1">
              <a:lnSpc>
                <a:spcPts val="2592"/>
              </a:lnSpc>
              <a:buFont typeface="Arial"/>
              <a:buChar char="•"/>
            </a:pPr>
            <a:r>
              <a:rPr lang="en-US" sz="24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Охватывает все формы предшествующего обучения, включая сертифицированное обучение</a:t>
            </a:r>
          </a:p>
          <a:p>
            <a:pPr algn="l" marL="637536" indent="-318768" lvl="1">
              <a:lnSpc>
                <a:spcPts val="2592"/>
              </a:lnSpc>
            </a:pPr>
          </a:p>
          <a:p>
            <a:pPr algn="l" marL="637536" indent="-318768" lvl="1">
              <a:lnSpc>
                <a:spcPts val="2592"/>
              </a:lnSpc>
              <a:buFont typeface="Arial"/>
              <a:buChar char="•"/>
            </a:pPr>
            <a:r>
              <a:rPr lang="en-US" sz="24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Возможность сосредоточиться на сертифицированном обучении в рамках процедур накопления и перевода кредитов, что рассматривается в "Зелёной книге", и оставить ППО для неформального и спонтанного обучения. </a:t>
            </a:r>
          </a:p>
          <a:p>
            <a:pPr algn="l" marL="637536" indent="-318768" lvl="1">
              <a:lnSpc>
                <a:spcPts val="2592"/>
              </a:lnSpc>
            </a:pPr>
          </a:p>
          <a:p>
            <a:pPr algn="l" marL="637536" indent="-318768" lvl="1">
              <a:lnSpc>
                <a:spcPts val="2592"/>
              </a:lnSpc>
              <a:buFont typeface="Arial"/>
              <a:buChar char="•"/>
            </a:pPr>
            <a:r>
              <a:rPr lang="en-US" sz="24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Может использоваться для поступления на образовательные программы, ведущие к присвоению квалификаций в рамках НРК, включая предоставление доступа, зачисление на продвинутый этап и освобождение от прохождения отдельных модулей</a:t>
            </a:r>
          </a:p>
          <a:p>
            <a:pPr algn="l" marL="637536" indent="-318768" lvl="1">
              <a:lnSpc>
                <a:spcPts val="2592"/>
              </a:lnSpc>
            </a:pPr>
          </a:p>
          <a:p>
            <a:pPr algn="l" marL="637536" indent="-318768" lvl="1">
              <a:lnSpc>
                <a:spcPts val="2592"/>
              </a:lnSpc>
              <a:buFont typeface="Arial"/>
              <a:buChar char="•"/>
            </a:pPr>
            <a:r>
              <a:rPr lang="en-US" sz="24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Также может применяться для получения квалификаций в рамках НРК </a:t>
            </a:r>
          </a:p>
          <a:p>
            <a:pPr algn="l" marL="637536" indent="-318768" lvl="1">
              <a:lnSpc>
                <a:spcPts val="2592"/>
              </a:lnSpc>
            </a:pPr>
          </a:p>
          <a:p>
            <a:pPr algn="l" marL="637536" indent="-318768" lvl="1">
              <a:lnSpc>
                <a:spcPts val="2592"/>
              </a:lnSpc>
              <a:buFont typeface="Arial"/>
              <a:buChar char="•"/>
            </a:pPr>
            <a:r>
              <a:rPr lang="en-US" sz="24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Приверженность национальной политике</a:t>
            </a:r>
          </a:p>
          <a:p>
            <a:pPr algn="l" marL="637536" indent="-318768" lvl="1">
              <a:lnSpc>
                <a:spcPts val="2592"/>
              </a:lnSpc>
            </a:pPr>
          </a:p>
          <a:p>
            <a:pPr algn="l" marL="637536" indent="-318768" lvl="1">
              <a:lnSpc>
                <a:spcPts val="2592"/>
              </a:lnSpc>
              <a:buFont typeface="Arial"/>
              <a:buChar char="•"/>
            </a:pPr>
            <a:r>
              <a:rPr lang="en-US" sz="24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Продолжает применяться документ Principles and Operational Guidelines for the Recognition of Prior Learning in Further and Higher Education and Training, 2005 ("Принципы и оперативное руководство для признания предшествующего обучения в дальнейшем и высшем образовании и обучении")</a:t>
            </a:r>
          </a:p>
          <a:p>
            <a:pPr algn="l" marL="637536" indent="-318768" lvl="1">
              <a:lnSpc>
                <a:spcPts val="2592"/>
              </a:lnSpc>
            </a:pPr>
          </a:p>
          <a:p>
            <a:pPr algn="l" marL="637536" indent="-318768" lvl="1">
              <a:lnSpc>
                <a:spcPts val="2592"/>
              </a:lnSpc>
            </a:pPr>
          </a:p>
          <a:p>
            <a:pPr algn="l" marL="637536" indent="-318768" lvl="1">
              <a:lnSpc>
                <a:spcPts val="2592"/>
              </a:lnSpc>
            </a:pPr>
          </a:p>
          <a:p>
            <a:pPr algn="l" marL="637536" indent="-318768" lvl="1">
              <a:lnSpc>
                <a:spcPts val="2592"/>
              </a:lnSpc>
            </a:pPr>
          </a:p>
        </p:txBody>
      </p:sp>
      <p:grpSp>
        <p:nvGrpSpPr>
          <p:cNvPr name="Group 11" id="11"/>
          <p:cNvGrpSpPr/>
          <p:nvPr/>
        </p:nvGrpSpPr>
        <p:grpSpPr>
          <a:xfrm rot="0">
            <a:off x="12186790" y="1545584"/>
            <a:ext cx="5407819" cy="5938838"/>
            <a:chOff x="0" y="0"/>
            <a:chExt cx="7210425" cy="791845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7210425" cy="7918450"/>
            </a:xfrm>
            <a:custGeom>
              <a:avLst/>
              <a:gdLst/>
              <a:ahLst/>
              <a:cxnLst/>
              <a:rect r="r" b="b" t="t" l="l"/>
              <a:pathLst>
                <a:path h="7918450" w="7210425">
                  <a:moveTo>
                    <a:pt x="0" y="0"/>
                  </a:moveTo>
                  <a:lnTo>
                    <a:pt x="7210425" y="0"/>
                  </a:lnTo>
                  <a:lnTo>
                    <a:pt x="7210425" y="7918450"/>
                  </a:lnTo>
                  <a:lnTo>
                    <a:pt x="0" y="7918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3570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1419046" y="9084145"/>
            <a:ext cx="4416933" cy="786451"/>
            <a:chOff x="0" y="0"/>
            <a:chExt cx="5889244" cy="104860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889244" cy="1048639"/>
            </a:xfrm>
            <a:custGeom>
              <a:avLst/>
              <a:gdLst/>
              <a:ahLst/>
              <a:cxnLst/>
              <a:rect r="r" b="b" t="t" l="l"/>
              <a:pathLst>
                <a:path h="1048639" w="5889244">
                  <a:moveTo>
                    <a:pt x="0" y="0"/>
                  </a:moveTo>
                  <a:lnTo>
                    <a:pt x="5889244" y="0"/>
                  </a:lnTo>
                  <a:lnTo>
                    <a:pt x="5889244" y="1048639"/>
                  </a:lnTo>
                  <a:lnTo>
                    <a:pt x="0" y="1048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3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61872" y="548640"/>
            <a:ext cx="15773400" cy="1988820"/>
            <a:chOff x="0" y="0"/>
            <a:chExt cx="21031200" cy="26517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1031200" cy="2651760"/>
            </a:xfrm>
            <a:custGeom>
              <a:avLst/>
              <a:gdLst/>
              <a:ahLst/>
              <a:cxnLst/>
              <a:rect r="r" b="b" t="t" l="l"/>
              <a:pathLst>
                <a:path h="2651760" w="21031200">
                  <a:moveTo>
                    <a:pt x="0" y="0"/>
                  </a:moveTo>
                  <a:lnTo>
                    <a:pt x="21031200" y="0"/>
                  </a:lnTo>
                  <a:lnTo>
                    <a:pt x="21031200" y="2651760"/>
                  </a:lnTo>
                  <a:lnTo>
                    <a:pt x="0" y="26517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0" t="-104536" r="0" b="-104536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>
              <a:off x="0" y="38100"/>
              <a:ext cx="21031200" cy="261366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7128"/>
                </a:lnSpc>
              </a:pPr>
              <a:r>
                <a:rPr lang="en-US" b="true" sz="660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Национальная стратегия правительства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6764000" y="9477375"/>
            <a:ext cx="1295400" cy="561975"/>
            <a:chOff x="0" y="0"/>
            <a:chExt cx="1727200" cy="7493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727200" cy="749300"/>
            </a:xfrm>
            <a:custGeom>
              <a:avLst/>
              <a:gdLst/>
              <a:ahLst/>
              <a:cxnLst/>
              <a:rect r="r" b="b" t="t" l="l"/>
              <a:pathLst>
                <a:path h="749300" w="1727200">
                  <a:moveTo>
                    <a:pt x="0" y="0"/>
                  </a:moveTo>
                  <a:lnTo>
                    <a:pt x="1727200" y="0"/>
                  </a:lnTo>
                  <a:lnTo>
                    <a:pt x="1727200" y="749300"/>
                  </a:lnTo>
                  <a:lnTo>
                    <a:pt x="0" y="7493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5661" t="0" r="-5661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>
              <a:off x="0" y="-9525"/>
              <a:ext cx="1727200" cy="7588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2520"/>
                </a:lnSpc>
              </a:pPr>
              <a:r>
                <a:rPr lang="en-US" b="true" sz="2100">
                  <a:solidFill>
                    <a:srgbClr val="8C909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28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252347" y="2860443"/>
            <a:ext cx="15792450" cy="1206303"/>
            <a:chOff x="0" y="0"/>
            <a:chExt cx="21056600" cy="160840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2700" y="12700"/>
              <a:ext cx="21031200" cy="1582928"/>
            </a:xfrm>
            <a:custGeom>
              <a:avLst/>
              <a:gdLst/>
              <a:ahLst/>
              <a:cxnLst/>
              <a:rect r="r" b="b" t="t" l="l"/>
              <a:pathLst>
                <a:path h="1582928" w="21031200">
                  <a:moveTo>
                    <a:pt x="0" y="263779"/>
                  </a:moveTo>
                  <a:cubicBezTo>
                    <a:pt x="0" y="118110"/>
                    <a:pt x="119888" y="0"/>
                    <a:pt x="267716" y="0"/>
                  </a:cubicBezTo>
                  <a:lnTo>
                    <a:pt x="20763485" y="0"/>
                  </a:lnTo>
                  <a:cubicBezTo>
                    <a:pt x="20911313" y="0"/>
                    <a:pt x="21031200" y="118110"/>
                    <a:pt x="21031200" y="263779"/>
                  </a:cubicBezTo>
                  <a:lnTo>
                    <a:pt x="21031200" y="1319149"/>
                  </a:lnTo>
                  <a:cubicBezTo>
                    <a:pt x="21031200" y="1464818"/>
                    <a:pt x="20911313" y="1582928"/>
                    <a:pt x="20763485" y="1582928"/>
                  </a:cubicBezTo>
                  <a:lnTo>
                    <a:pt x="267716" y="1582928"/>
                  </a:lnTo>
                  <a:cubicBezTo>
                    <a:pt x="119888" y="1583055"/>
                    <a:pt x="0" y="1464945"/>
                    <a:pt x="0" y="1319149"/>
                  </a:cubicBezTo>
                  <a:close/>
                </a:path>
              </a:pathLst>
            </a:custGeom>
            <a:solidFill>
              <a:srgbClr val="4E2CD8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1056600" cy="1608328"/>
            </a:xfrm>
            <a:custGeom>
              <a:avLst/>
              <a:gdLst/>
              <a:ahLst/>
              <a:cxnLst/>
              <a:rect r="r" b="b" t="t" l="l"/>
              <a:pathLst>
                <a:path h="1608328" w="21056600">
                  <a:moveTo>
                    <a:pt x="0" y="276479"/>
                  </a:moveTo>
                  <a:cubicBezTo>
                    <a:pt x="0" y="123698"/>
                    <a:pt x="125730" y="0"/>
                    <a:pt x="280416" y="0"/>
                  </a:cubicBezTo>
                  <a:lnTo>
                    <a:pt x="20776185" y="0"/>
                  </a:lnTo>
                  <a:lnTo>
                    <a:pt x="20776185" y="12700"/>
                  </a:lnTo>
                  <a:lnTo>
                    <a:pt x="20776185" y="0"/>
                  </a:lnTo>
                  <a:cubicBezTo>
                    <a:pt x="20930870" y="0"/>
                    <a:pt x="21056600" y="123698"/>
                    <a:pt x="21056600" y="276479"/>
                  </a:cubicBezTo>
                  <a:lnTo>
                    <a:pt x="21043900" y="276479"/>
                  </a:lnTo>
                  <a:lnTo>
                    <a:pt x="21056600" y="276479"/>
                  </a:lnTo>
                  <a:lnTo>
                    <a:pt x="21056600" y="1331849"/>
                  </a:lnTo>
                  <a:lnTo>
                    <a:pt x="21043900" y="1331849"/>
                  </a:lnTo>
                  <a:lnTo>
                    <a:pt x="21056600" y="1331849"/>
                  </a:lnTo>
                  <a:cubicBezTo>
                    <a:pt x="21056600" y="1484757"/>
                    <a:pt x="20930870" y="1608328"/>
                    <a:pt x="20776185" y="1608328"/>
                  </a:cubicBezTo>
                  <a:lnTo>
                    <a:pt x="20776185" y="1595628"/>
                  </a:lnTo>
                  <a:lnTo>
                    <a:pt x="20776185" y="1608328"/>
                  </a:lnTo>
                  <a:lnTo>
                    <a:pt x="280416" y="1608328"/>
                  </a:lnTo>
                  <a:lnTo>
                    <a:pt x="280416" y="1595628"/>
                  </a:lnTo>
                  <a:lnTo>
                    <a:pt x="280416" y="1608328"/>
                  </a:lnTo>
                  <a:cubicBezTo>
                    <a:pt x="125730" y="1608455"/>
                    <a:pt x="0" y="1484757"/>
                    <a:pt x="0" y="1331849"/>
                  </a:cubicBezTo>
                  <a:lnTo>
                    <a:pt x="0" y="276479"/>
                  </a:lnTo>
                  <a:lnTo>
                    <a:pt x="12700" y="276479"/>
                  </a:lnTo>
                  <a:lnTo>
                    <a:pt x="0" y="276479"/>
                  </a:lnTo>
                  <a:moveTo>
                    <a:pt x="25400" y="276479"/>
                  </a:moveTo>
                  <a:lnTo>
                    <a:pt x="25400" y="1331849"/>
                  </a:lnTo>
                  <a:lnTo>
                    <a:pt x="12700" y="1331849"/>
                  </a:lnTo>
                  <a:lnTo>
                    <a:pt x="25400" y="1331849"/>
                  </a:lnTo>
                  <a:cubicBezTo>
                    <a:pt x="25400" y="1470406"/>
                    <a:pt x="139446" y="1582928"/>
                    <a:pt x="280416" y="1582928"/>
                  </a:cubicBezTo>
                  <a:lnTo>
                    <a:pt x="20776185" y="1582928"/>
                  </a:lnTo>
                  <a:cubicBezTo>
                    <a:pt x="20917281" y="1582928"/>
                    <a:pt x="21031200" y="1470279"/>
                    <a:pt x="21031200" y="1331849"/>
                  </a:cubicBezTo>
                  <a:lnTo>
                    <a:pt x="21031200" y="276479"/>
                  </a:lnTo>
                  <a:cubicBezTo>
                    <a:pt x="21031200" y="138049"/>
                    <a:pt x="20917154" y="25400"/>
                    <a:pt x="20776185" y="25400"/>
                  </a:cubicBezTo>
                  <a:lnTo>
                    <a:pt x="280416" y="25400"/>
                  </a:lnTo>
                  <a:lnTo>
                    <a:pt x="280416" y="12700"/>
                  </a:lnTo>
                  <a:lnTo>
                    <a:pt x="280416" y="25400"/>
                  </a:lnTo>
                  <a:cubicBezTo>
                    <a:pt x="139446" y="25400"/>
                    <a:pt x="25400" y="138049"/>
                    <a:pt x="25400" y="27647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310307" y="2918393"/>
            <a:ext cx="15676540" cy="1090393"/>
            <a:chOff x="0" y="0"/>
            <a:chExt cx="20902054" cy="145385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0902048" cy="1453858"/>
            </a:xfrm>
            <a:custGeom>
              <a:avLst/>
              <a:gdLst/>
              <a:ahLst/>
              <a:cxnLst/>
              <a:rect r="r" b="b" t="t" l="l"/>
              <a:pathLst>
                <a:path h="1453858" w="20902048">
                  <a:moveTo>
                    <a:pt x="0" y="0"/>
                  </a:moveTo>
                  <a:lnTo>
                    <a:pt x="20902048" y="0"/>
                  </a:lnTo>
                  <a:lnTo>
                    <a:pt x="20902048" y="1453858"/>
                  </a:lnTo>
                  <a:lnTo>
                    <a:pt x="0" y="145385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0" t="-230135" r="0" b="-230135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20902054" cy="148243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240"/>
                </a:lnSpc>
              </a:pPr>
              <a:r>
                <a:rPr lang="en-US" sz="3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План действий в сфере образования Департамента образования и навыков 2016–2019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252347" y="4154643"/>
            <a:ext cx="15792450" cy="1206303"/>
            <a:chOff x="0" y="0"/>
            <a:chExt cx="21056600" cy="160840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12700" y="12700"/>
              <a:ext cx="21031200" cy="1582928"/>
            </a:xfrm>
            <a:custGeom>
              <a:avLst/>
              <a:gdLst/>
              <a:ahLst/>
              <a:cxnLst/>
              <a:rect r="r" b="b" t="t" l="l"/>
              <a:pathLst>
                <a:path h="1582928" w="21031200">
                  <a:moveTo>
                    <a:pt x="0" y="263779"/>
                  </a:moveTo>
                  <a:cubicBezTo>
                    <a:pt x="0" y="118110"/>
                    <a:pt x="119888" y="0"/>
                    <a:pt x="267716" y="0"/>
                  </a:cubicBezTo>
                  <a:lnTo>
                    <a:pt x="20763485" y="0"/>
                  </a:lnTo>
                  <a:cubicBezTo>
                    <a:pt x="20911313" y="0"/>
                    <a:pt x="21031200" y="118110"/>
                    <a:pt x="21031200" y="263779"/>
                  </a:cubicBezTo>
                  <a:lnTo>
                    <a:pt x="21031200" y="1319149"/>
                  </a:lnTo>
                  <a:cubicBezTo>
                    <a:pt x="21031200" y="1464818"/>
                    <a:pt x="20911313" y="1582928"/>
                    <a:pt x="20763485" y="1582928"/>
                  </a:cubicBezTo>
                  <a:lnTo>
                    <a:pt x="267716" y="1582928"/>
                  </a:lnTo>
                  <a:cubicBezTo>
                    <a:pt x="119888" y="1583055"/>
                    <a:pt x="0" y="1464945"/>
                    <a:pt x="0" y="1319149"/>
                  </a:cubicBezTo>
                  <a:close/>
                </a:path>
              </a:pathLst>
            </a:custGeom>
            <a:solidFill>
              <a:srgbClr val="4E2CD8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1056600" cy="1608328"/>
            </a:xfrm>
            <a:custGeom>
              <a:avLst/>
              <a:gdLst/>
              <a:ahLst/>
              <a:cxnLst/>
              <a:rect r="r" b="b" t="t" l="l"/>
              <a:pathLst>
                <a:path h="1608328" w="21056600">
                  <a:moveTo>
                    <a:pt x="0" y="276479"/>
                  </a:moveTo>
                  <a:cubicBezTo>
                    <a:pt x="0" y="123698"/>
                    <a:pt x="125730" y="0"/>
                    <a:pt x="280416" y="0"/>
                  </a:cubicBezTo>
                  <a:lnTo>
                    <a:pt x="20776185" y="0"/>
                  </a:lnTo>
                  <a:lnTo>
                    <a:pt x="20776185" y="12700"/>
                  </a:lnTo>
                  <a:lnTo>
                    <a:pt x="20776185" y="0"/>
                  </a:lnTo>
                  <a:cubicBezTo>
                    <a:pt x="20930870" y="0"/>
                    <a:pt x="21056600" y="123698"/>
                    <a:pt x="21056600" y="276479"/>
                  </a:cubicBezTo>
                  <a:lnTo>
                    <a:pt x="21043900" y="276479"/>
                  </a:lnTo>
                  <a:lnTo>
                    <a:pt x="21056600" y="276479"/>
                  </a:lnTo>
                  <a:lnTo>
                    <a:pt x="21056600" y="1331849"/>
                  </a:lnTo>
                  <a:lnTo>
                    <a:pt x="21043900" y="1331849"/>
                  </a:lnTo>
                  <a:lnTo>
                    <a:pt x="21056600" y="1331849"/>
                  </a:lnTo>
                  <a:cubicBezTo>
                    <a:pt x="21056600" y="1484757"/>
                    <a:pt x="20930870" y="1608328"/>
                    <a:pt x="20776185" y="1608328"/>
                  </a:cubicBezTo>
                  <a:lnTo>
                    <a:pt x="20776185" y="1595628"/>
                  </a:lnTo>
                  <a:lnTo>
                    <a:pt x="20776185" y="1608328"/>
                  </a:lnTo>
                  <a:lnTo>
                    <a:pt x="280416" y="1608328"/>
                  </a:lnTo>
                  <a:lnTo>
                    <a:pt x="280416" y="1595628"/>
                  </a:lnTo>
                  <a:lnTo>
                    <a:pt x="280416" y="1608328"/>
                  </a:lnTo>
                  <a:cubicBezTo>
                    <a:pt x="125730" y="1608455"/>
                    <a:pt x="0" y="1484757"/>
                    <a:pt x="0" y="1331849"/>
                  </a:cubicBezTo>
                  <a:lnTo>
                    <a:pt x="0" y="276479"/>
                  </a:lnTo>
                  <a:lnTo>
                    <a:pt x="12700" y="276479"/>
                  </a:lnTo>
                  <a:lnTo>
                    <a:pt x="0" y="276479"/>
                  </a:lnTo>
                  <a:moveTo>
                    <a:pt x="25400" y="276479"/>
                  </a:moveTo>
                  <a:lnTo>
                    <a:pt x="25400" y="1331849"/>
                  </a:lnTo>
                  <a:lnTo>
                    <a:pt x="12700" y="1331849"/>
                  </a:lnTo>
                  <a:lnTo>
                    <a:pt x="25400" y="1331849"/>
                  </a:lnTo>
                  <a:cubicBezTo>
                    <a:pt x="25400" y="1470406"/>
                    <a:pt x="139446" y="1582928"/>
                    <a:pt x="280416" y="1582928"/>
                  </a:cubicBezTo>
                  <a:lnTo>
                    <a:pt x="20776185" y="1582928"/>
                  </a:lnTo>
                  <a:cubicBezTo>
                    <a:pt x="20917281" y="1582928"/>
                    <a:pt x="21031200" y="1470279"/>
                    <a:pt x="21031200" y="1331849"/>
                  </a:cubicBezTo>
                  <a:lnTo>
                    <a:pt x="21031200" y="276479"/>
                  </a:lnTo>
                  <a:cubicBezTo>
                    <a:pt x="21031200" y="138049"/>
                    <a:pt x="20917154" y="25400"/>
                    <a:pt x="20776185" y="25400"/>
                  </a:cubicBezTo>
                  <a:lnTo>
                    <a:pt x="280416" y="25400"/>
                  </a:lnTo>
                  <a:lnTo>
                    <a:pt x="280416" y="12700"/>
                  </a:lnTo>
                  <a:lnTo>
                    <a:pt x="280416" y="25400"/>
                  </a:lnTo>
                  <a:cubicBezTo>
                    <a:pt x="139446" y="25400"/>
                    <a:pt x="25400" y="138049"/>
                    <a:pt x="25400" y="27647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310307" y="4212603"/>
            <a:ext cx="15676540" cy="1090393"/>
            <a:chOff x="0" y="0"/>
            <a:chExt cx="20902054" cy="1453858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0902048" cy="1453858"/>
            </a:xfrm>
            <a:custGeom>
              <a:avLst/>
              <a:gdLst/>
              <a:ahLst/>
              <a:cxnLst/>
              <a:rect r="r" b="b" t="t" l="l"/>
              <a:pathLst>
                <a:path h="1453858" w="20902048">
                  <a:moveTo>
                    <a:pt x="0" y="0"/>
                  </a:moveTo>
                  <a:lnTo>
                    <a:pt x="20902048" y="0"/>
                  </a:lnTo>
                  <a:lnTo>
                    <a:pt x="20902048" y="1453858"/>
                  </a:lnTo>
                  <a:lnTo>
                    <a:pt x="0" y="145385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0" t="-230135" r="0" b="-230135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28575"/>
              <a:ext cx="20902054" cy="148243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240"/>
                </a:lnSpc>
              </a:pPr>
              <a:r>
                <a:rPr lang="en-US" sz="3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Программа Правительства 2020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252347" y="5484466"/>
            <a:ext cx="15792450" cy="1206303"/>
            <a:chOff x="0" y="0"/>
            <a:chExt cx="21056600" cy="1608404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12700" y="12700"/>
              <a:ext cx="21031200" cy="1582928"/>
            </a:xfrm>
            <a:custGeom>
              <a:avLst/>
              <a:gdLst/>
              <a:ahLst/>
              <a:cxnLst/>
              <a:rect r="r" b="b" t="t" l="l"/>
              <a:pathLst>
                <a:path h="1582928" w="21031200">
                  <a:moveTo>
                    <a:pt x="0" y="263779"/>
                  </a:moveTo>
                  <a:cubicBezTo>
                    <a:pt x="0" y="118110"/>
                    <a:pt x="119888" y="0"/>
                    <a:pt x="267716" y="0"/>
                  </a:cubicBezTo>
                  <a:lnTo>
                    <a:pt x="20763485" y="0"/>
                  </a:lnTo>
                  <a:cubicBezTo>
                    <a:pt x="20911313" y="0"/>
                    <a:pt x="21031200" y="118110"/>
                    <a:pt x="21031200" y="263779"/>
                  </a:cubicBezTo>
                  <a:lnTo>
                    <a:pt x="21031200" y="1319149"/>
                  </a:lnTo>
                  <a:cubicBezTo>
                    <a:pt x="21031200" y="1464818"/>
                    <a:pt x="20911313" y="1582928"/>
                    <a:pt x="20763485" y="1582928"/>
                  </a:cubicBezTo>
                  <a:lnTo>
                    <a:pt x="267716" y="1582928"/>
                  </a:lnTo>
                  <a:cubicBezTo>
                    <a:pt x="119888" y="1583055"/>
                    <a:pt x="0" y="1464945"/>
                    <a:pt x="0" y="1319149"/>
                  </a:cubicBezTo>
                  <a:close/>
                </a:path>
              </a:pathLst>
            </a:custGeom>
            <a:solidFill>
              <a:srgbClr val="4E2CD8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1056600" cy="1608328"/>
            </a:xfrm>
            <a:custGeom>
              <a:avLst/>
              <a:gdLst/>
              <a:ahLst/>
              <a:cxnLst/>
              <a:rect r="r" b="b" t="t" l="l"/>
              <a:pathLst>
                <a:path h="1608328" w="21056600">
                  <a:moveTo>
                    <a:pt x="0" y="276479"/>
                  </a:moveTo>
                  <a:cubicBezTo>
                    <a:pt x="0" y="123698"/>
                    <a:pt x="125730" y="0"/>
                    <a:pt x="280416" y="0"/>
                  </a:cubicBezTo>
                  <a:lnTo>
                    <a:pt x="20776185" y="0"/>
                  </a:lnTo>
                  <a:lnTo>
                    <a:pt x="20776185" y="12700"/>
                  </a:lnTo>
                  <a:lnTo>
                    <a:pt x="20776185" y="0"/>
                  </a:lnTo>
                  <a:cubicBezTo>
                    <a:pt x="20930870" y="0"/>
                    <a:pt x="21056600" y="123698"/>
                    <a:pt x="21056600" y="276479"/>
                  </a:cubicBezTo>
                  <a:lnTo>
                    <a:pt x="21043900" y="276479"/>
                  </a:lnTo>
                  <a:lnTo>
                    <a:pt x="21056600" y="276479"/>
                  </a:lnTo>
                  <a:lnTo>
                    <a:pt x="21056600" y="1331849"/>
                  </a:lnTo>
                  <a:lnTo>
                    <a:pt x="21043900" y="1331849"/>
                  </a:lnTo>
                  <a:lnTo>
                    <a:pt x="21056600" y="1331849"/>
                  </a:lnTo>
                  <a:cubicBezTo>
                    <a:pt x="21056600" y="1484757"/>
                    <a:pt x="20930870" y="1608328"/>
                    <a:pt x="20776185" y="1608328"/>
                  </a:cubicBezTo>
                  <a:lnTo>
                    <a:pt x="20776185" y="1595628"/>
                  </a:lnTo>
                  <a:lnTo>
                    <a:pt x="20776185" y="1608328"/>
                  </a:lnTo>
                  <a:lnTo>
                    <a:pt x="280416" y="1608328"/>
                  </a:lnTo>
                  <a:lnTo>
                    <a:pt x="280416" y="1595628"/>
                  </a:lnTo>
                  <a:lnTo>
                    <a:pt x="280416" y="1608328"/>
                  </a:lnTo>
                  <a:cubicBezTo>
                    <a:pt x="125730" y="1608455"/>
                    <a:pt x="0" y="1484757"/>
                    <a:pt x="0" y="1331849"/>
                  </a:cubicBezTo>
                  <a:lnTo>
                    <a:pt x="0" y="276479"/>
                  </a:lnTo>
                  <a:lnTo>
                    <a:pt x="12700" y="276479"/>
                  </a:lnTo>
                  <a:lnTo>
                    <a:pt x="0" y="276479"/>
                  </a:lnTo>
                  <a:moveTo>
                    <a:pt x="25400" y="276479"/>
                  </a:moveTo>
                  <a:lnTo>
                    <a:pt x="25400" y="1331849"/>
                  </a:lnTo>
                  <a:lnTo>
                    <a:pt x="12700" y="1331849"/>
                  </a:lnTo>
                  <a:lnTo>
                    <a:pt x="25400" y="1331849"/>
                  </a:lnTo>
                  <a:cubicBezTo>
                    <a:pt x="25400" y="1470406"/>
                    <a:pt x="139446" y="1582928"/>
                    <a:pt x="280416" y="1582928"/>
                  </a:cubicBezTo>
                  <a:lnTo>
                    <a:pt x="20776185" y="1582928"/>
                  </a:lnTo>
                  <a:cubicBezTo>
                    <a:pt x="20917281" y="1582928"/>
                    <a:pt x="21031200" y="1470279"/>
                    <a:pt x="21031200" y="1331849"/>
                  </a:cubicBezTo>
                  <a:lnTo>
                    <a:pt x="21031200" y="276479"/>
                  </a:lnTo>
                  <a:cubicBezTo>
                    <a:pt x="21031200" y="138049"/>
                    <a:pt x="20917154" y="25400"/>
                    <a:pt x="20776185" y="25400"/>
                  </a:cubicBezTo>
                  <a:lnTo>
                    <a:pt x="280416" y="25400"/>
                  </a:lnTo>
                  <a:lnTo>
                    <a:pt x="280416" y="12700"/>
                  </a:lnTo>
                  <a:lnTo>
                    <a:pt x="280416" y="25400"/>
                  </a:lnTo>
                  <a:cubicBezTo>
                    <a:pt x="139446" y="25400"/>
                    <a:pt x="25400" y="138049"/>
                    <a:pt x="25400" y="27647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310307" y="5542417"/>
            <a:ext cx="15676540" cy="1090393"/>
            <a:chOff x="0" y="0"/>
            <a:chExt cx="20902054" cy="1453858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20902048" cy="1453858"/>
            </a:xfrm>
            <a:custGeom>
              <a:avLst/>
              <a:gdLst/>
              <a:ahLst/>
              <a:cxnLst/>
              <a:rect r="r" b="b" t="t" l="l"/>
              <a:pathLst>
                <a:path h="1453858" w="20902048">
                  <a:moveTo>
                    <a:pt x="0" y="0"/>
                  </a:moveTo>
                  <a:lnTo>
                    <a:pt x="20902048" y="0"/>
                  </a:lnTo>
                  <a:lnTo>
                    <a:pt x="20902048" y="1453858"/>
                  </a:lnTo>
                  <a:lnTo>
                    <a:pt x="0" y="145385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0" t="-230135" r="0" b="-230135"/>
              </a:stretch>
            </a:blip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28575"/>
              <a:ext cx="20902054" cy="148243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240"/>
                </a:lnSpc>
              </a:pPr>
              <a:r>
                <a:rPr lang="en-US" sz="3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Национальная стратегия развития высшего образования 2030 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252347" y="6814280"/>
            <a:ext cx="15792450" cy="1206303"/>
            <a:chOff x="0" y="0"/>
            <a:chExt cx="21056600" cy="1608404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12700" y="12700"/>
              <a:ext cx="21031200" cy="1582928"/>
            </a:xfrm>
            <a:custGeom>
              <a:avLst/>
              <a:gdLst/>
              <a:ahLst/>
              <a:cxnLst/>
              <a:rect r="r" b="b" t="t" l="l"/>
              <a:pathLst>
                <a:path h="1582928" w="21031200">
                  <a:moveTo>
                    <a:pt x="0" y="263779"/>
                  </a:moveTo>
                  <a:cubicBezTo>
                    <a:pt x="0" y="118110"/>
                    <a:pt x="119888" y="0"/>
                    <a:pt x="267716" y="0"/>
                  </a:cubicBezTo>
                  <a:lnTo>
                    <a:pt x="20763485" y="0"/>
                  </a:lnTo>
                  <a:cubicBezTo>
                    <a:pt x="20911313" y="0"/>
                    <a:pt x="21031200" y="118110"/>
                    <a:pt x="21031200" y="263779"/>
                  </a:cubicBezTo>
                  <a:lnTo>
                    <a:pt x="21031200" y="1319149"/>
                  </a:lnTo>
                  <a:cubicBezTo>
                    <a:pt x="21031200" y="1464818"/>
                    <a:pt x="20911313" y="1582928"/>
                    <a:pt x="20763485" y="1582928"/>
                  </a:cubicBezTo>
                  <a:lnTo>
                    <a:pt x="267716" y="1582928"/>
                  </a:lnTo>
                  <a:cubicBezTo>
                    <a:pt x="119888" y="1583055"/>
                    <a:pt x="0" y="1464945"/>
                    <a:pt x="0" y="1319149"/>
                  </a:cubicBezTo>
                  <a:close/>
                </a:path>
              </a:pathLst>
            </a:custGeom>
            <a:solidFill>
              <a:srgbClr val="4E2CD8"/>
            </a:solid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1056600" cy="1608328"/>
            </a:xfrm>
            <a:custGeom>
              <a:avLst/>
              <a:gdLst/>
              <a:ahLst/>
              <a:cxnLst/>
              <a:rect r="r" b="b" t="t" l="l"/>
              <a:pathLst>
                <a:path h="1608328" w="21056600">
                  <a:moveTo>
                    <a:pt x="0" y="276479"/>
                  </a:moveTo>
                  <a:cubicBezTo>
                    <a:pt x="0" y="123698"/>
                    <a:pt x="125730" y="0"/>
                    <a:pt x="280416" y="0"/>
                  </a:cubicBezTo>
                  <a:lnTo>
                    <a:pt x="20776185" y="0"/>
                  </a:lnTo>
                  <a:lnTo>
                    <a:pt x="20776185" y="12700"/>
                  </a:lnTo>
                  <a:lnTo>
                    <a:pt x="20776185" y="0"/>
                  </a:lnTo>
                  <a:cubicBezTo>
                    <a:pt x="20930870" y="0"/>
                    <a:pt x="21056600" y="123698"/>
                    <a:pt x="21056600" y="276479"/>
                  </a:cubicBezTo>
                  <a:lnTo>
                    <a:pt x="21043900" y="276479"/>
                  </a:lnTo>
                  <a:lnTo>
                    <a:pt x="21056600" y="276479"/>
                  </a:lnTo>
                  <a:lnTo>
                    <a:pt x="21056600" y="1331849"/>
                  </a:lnTo>
                  <a:lnTo>
                    <a:pt x="21043900" y="1331849"/>
                  </a:lnTo>
                  <a:lnTo>
                    <a:pt x="21056600" y="1331849"/>
                  </a:lnTo>
                  <a:cubicBezTo>
                    <a:pt x="21056600" y="1484757"/>
                    <a:pt x="20930870" y="1608328"/>
                    <a:pt x="20776185" y="1608328"/>
                  </a:cubicBezTo>
                  <a:lnTo>
                    <a:pt x="20776185" y="1595628"/>
                  </a:lnTo>
                  <a:lnTo>
                    <a:pt x="20776185" y="1608328"/>
                  </a:lnTo>
                  <a:lnTo>
                    <a:pt x="280416" y="1608328"/>
                  </a:lnTo>
                  <a:lnTo>
                    <a:pt x="280416" y="1595628"/>
                  </a:lnTo>
                  <a:lnTo>
                    <a:pt x="280416" y="1608328"/>
                  </a:lnTo>
                  <a:cubicBezTo>
                    <a:pt x="125730" y="1608455"/>
                    <a:pt x="0" y="1484757"/>
                    <a:pt x="0" y="1331849"/>
                  </a:cubicBezTo>
                  <a:lnTo>
                    <a:pt x="0" y="276479"/>
                  </a:lnTo>
                  <a:lnTo>
                    <a:pt x="12700" y="276479"/>
                  </a:lnTo>
                  <a:lnTo>
                    <a:pt x="0" y="276479"/>
                  </a:lnTo>
                  <a:moveTo>
                    <a:pt x="25400" y="276479"/>
                  </a:moveTo>
                  <a:lnTo>
                    <a:pt x="25400" y="1331849"/>
                  </a:lnTo>
                  <a:lnTo>
                    <a:pt x="12700" y="1331849"/>
                  </a:lnTo>
                  <a:lnTo>
                    <a:pt x="25400" y="1331849"/>
                  </a:lnTo>
                  <a:cubicBezTo>
                    <a:pt x="25400" y="1470406"/>
                    <a:pt x="139446" y="1582928"/>
                    <a:pt x="280416" y="1582928"/>
                  </a:cubicBezTo>
                  <a:lnTo>
                    <a:pt x="20776185" y="1582928"/>
                  </a:lnTo>
                  <a:cubicBezTo>
                    <a:pt x="20917281" y="1582928"/>
                    <a:pt x="21031200" y="1470279"/>
                    <a:pt x="21031200" y="1331849"/>
                  </a:cubicBezTo>
                  <a:lnTo>
                    <a:pt x="21031200" y="276479"/>
                  </a:lnTo>
                  <a:cubicBezTo>
                    <a:pt x="21031200" y="138049"/>
                    <a:pt x="20917154" y="25400"/>
                    <a:pt x="20776185" y="25400"/>
                  </a:cubicBezTo>
                  <a:lnTo>
                    <a:pt x="280416" y="25400"/>
                  </a:lnTo>
                  <a:lnTo>
                    <a:pt x="280416" y="12700"/>
                  </a:lnTo>
                  <a:lnTo>
                    <a:pt x="280416" y="25400"/>
                  </a:lnTo>
                  <a:cubicBezTo>
                    <a:pt x="139446" y="25400"/>
                    <a:pt x="25400" y="138049"/>
                    <a:pt x="25400" y="27647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310307" y="6872240"/>
            <a:ext cx="15676540" cy="1090393"/>
            <a:chOff x="0" y="0"/>
            <a:chExt cx="20902054" cy="1453858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20902048" cy="1453858"/>
            </a:xfrm>
            <a:custGeom>
              <a:avLst/>
              <a:gdLst/>
              <a:ahLst/>
              <a:cxnLst/>
              <a:rect r="r" b="b" t="t" l="l"/>
              <a:pathLst>
                <a:path h="1453858" w="20902048">
                  <a:moveTo>
                    <a:pt x="0" y="0"/>
                  </a:moveTo>
                  <a:lnTo>
                    <a:pt x="20902048" y="0"/>
                  </a:lnTo>
                  <a:lnTo>
                    <a:pt x="20902048" y="1453858"/>
                  </a:lnTo>
                  <a:lnTo>
                    <a:pt x="0" y="145385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0" t="-230135" r="0" b="-230135"/>
              </a:stretch>
            </a:blipFill>
          </p:spPr>
        </p:sp>
        <p:sp>
          <p:nvSpPr>
            <p:cNvPr name="TextBox 32" id="32"/>
            <p:cNvSpPr txBox="true"/>
            <p:nvPr/>
          </p:nvSpPr>
          <p:spPr>
            <a:xfrm>
              <a:off x="0" y="-28575"/>
              <a:ext cx="20902054" cy="148243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240"/>
                </a:lnSpc>
              </a:pPr>
              <a:r>
                <a:rPr lang="en-US" sz="3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Национальная стратегия развития навыков 2025</a:t>
              </a: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1252347" y="8144094"/>
            <a:ext cx="15792450" cy="1206303"/>
            <a:chOff x="0" y="0"/>
            <a:chExt cx="21056600" cy="1608404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12700" y="12700"/>
              <a:ext cx="21031200" cy="1582928"/>
            </a:xfrm>
            <a:custGeom>
              <a:avLst/>
              <a:gdLst/>
              <a:ahLst/>
              <a:cxnLst/>
              <a:rect r="r" b="b" t="t" l="l"/>
              <a:pathLst>
                <a:path h="1582928" w="21031200">
                  <a:moveTo>
                    <a:pt x="0" y="263779"/>
                  </a:moveTo>
                  <a:cubicBezTo>
                    <a:pt x="0" y="118110"/>
                    <a:pt x="119888" y="0"/>
                    <a:pt x="267716" y="0"/>
                  </a:cubicBezTo>
                  <a:lnTo>
                    <a:pt x="20763485" y="0"/>
                  </a:lnTo>
                  <a:cubicBezTo>
                    <a:pt x="20911313" y="0"/>
                    <a:pt x="21031200" y="118110"/>
                    <a:pt x="21031200" y="263779"/>
                  </a:cubicBezTo>
                  <a:lnTo>
                    <a:pt x="21031200" y="1319149"/>
                  </a:lnTo>
                  <a:cubicBezTo>
                    <a:pt x="21031200" y="1464818"/>
                    <a:pt x="20911313" y="1582928"/>
                    <a:pt x="20763485" y="1582928"/>
                  </a:cubicBezTo>
                  <a:lnTo>
                    <a:pt x="267716" y="1582928"/>
                  </a:lnTo>
                  <a:cubicBezTo>
                    <a:pt x="119888" y="1583055"/>
                    <a:pt x="0" y="1464945"/>
                    <a:pt x="0" y="1319149"/>
                  </a:cubicBezTo>
                  <a:close/>
                </a:path>
              </a:pathLst>
            </a:custGeom>
            <a:solidFill>
              <a:srgbClr val="4E2CD8"/>
            </a:solid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21056600" cy="1608328"/>
            </a:xfrm>
            <a:custGeom>
              <a:avLst/>
              <a:gdLst/>
              <a:ahLst/>
              <a:cxnLst/>
              <a:rect r="r" b="b" t="t" l="l"/>
              <a:pathLst>
                <a:path h="1608328" w="21056600">
                  <a:moveTo>
                    <a:pt x="0" y="276479"/>
                  </a:moveTo>
                  <a:cubicBezTo>
                    <a:pt x="0" y="123698"/>
                    <a:pt x="125730" y="0"/>
                    <a:pt x="280416" y="0"/>
                  </a:cubicBezTo>
                  <a:lnTo>
                    <a:pt x="20776185" y="0"/>
                  </a:lnTo>
                  <a:lnTo>
                    <a:pt x="20776185" y="12700"/>
                  </a:lnTo>
                  <a:lnTo>
                    <a:pt x="20776185" y="0"/>
                  </a:lnTo>
                  <a:cubicBezTo>
                    <a:pt x="20930870" y="0"/>
                    <a:pt x="21056600" y="123698"/>
                    <a:pt x="21056600" y="276479"/>
                  </a:cubicBezTo>
                  <a:lnTo>
                    <a:pt x="21043900" y="276479"/>
                  </a:lnTo>
                  <a:lnTo>
                    <a:pt x="21056600" y="276479"/>
                  </a:lnTo>
                  <a:lnTo>
                    <a:pt x="21056600" y="1331849"/>
                  </a:lnTo>
                  <a:lnTo>
                    <a:pt x="21043900" y="1331849"/>
                  </a:lnTo>
                  <a:lnTo>
                    <a:pt x="21056600" y="1331849"/>
                  </a:lnTo>
                  <a:cubicBezTo>
                    <a:pt x="21056600" y="1484757"/>
                    <a:pt x="20930870" y="1608328"/>
                    <a:pt x="20776185" y="1608328"/>
                  </a:cubicBezTo>
                  <a:lnTo>
                    <a:pt x="20776185" y="1595628"/>
                  </a:lnTo>
                  <a:lnTo>
                    <a:pt x="20776185" y="1608328"/>
                  </a:lnTo>
                  <a:lnTo>
                    <a:pt x="280416" y="1608328"/>
                  </a:lnTo>
                  <a:lnTo>
                    <a:pt x="280416" y="1595628"/>
                  </a:lnTo>
                  <a:lnTo>
                    <a:pt x="280416" y="1608328"/>
                  </a:lnTo>
                  <a:cubicBezTo>
                    <a:pt x="125730" y="1608455"/>
                    <a:pt x="0" y="1484757"/>
                    <a:pt x="0" y="1331849"/>
                  </a:cubicBezTo>
                  <a:lnTo>
                    <a:pt x="0" y="276479"/>
                  </a:lnTo>
                  <a:lnTo>
                    <a:pt x="12700" y="276479"/>
                  </a:lnTo>
                  <a:lnTo>
                    <a:pt x="0" y="276479"/>
                  </a:lnTo>
                  <a:moveTo>
                    <a:pt x="25400" y="276479"/>
                  </a:moveTo>
                  <a:lnTo>
                    <a:pt x="25400" y="1331849"/>
                  </a:lnTo>
                  <a:lnTo>
                    <a:pt x="12700" y="1331849"/>
                  </a:lnTo>
                  <a:lnTo>
                    <a:pt x="25400" y="1331849"/>
                  </a:lnTo>
                  <a:cubicBezTo>
                    <a:pt x="25400" y="1470406"/>
                    <a:pt x="139446" y="1582928"/>
                    <a:pt x="280416" y="1582928"/>
                  </a:cubicBezTo>
                  <a:lnTo>
                    <a:pt x="20776185" y="1582928"/>
                  </a:lnTo>
                  <a:cubicBezTo>
                    <a:pt x="20917281" y="1582928"/>
                    <a:pt x="21031200" y="1470279"/>
                    <a:pt x="21031200" y="1331849"/>
                  </a:cubicBezTo>
                  <a:lnTo>
                    <a:pt x="21031200" y="276479"/>
                  </a:lnTo>
                  <a:cubicBezTo>
                    <a:pt x="21031200" y="138049"/>
                    <a:pt x="20917154" y="25400"/>
                    <a:pt x="20776185" y="25400"/>
                  </a:cubicBezTo>
                  <a:lnTo>
                    <a:pt x="280416" y="25400"/>
                  </a:lnTo>
                  <a:lnTo>
                    <a:pt x="280416" y="12700"/>
                  </a:lnTo>
                  <a:lnTo>
                    <a:pt x="280416" y="25400"/>
                  </a:lnTo>
                  <a:cubicBezTo>
                    <a:pt x="139446" y="25400"/>
                    <a:pt x="25400" y="138049"/>
                    <a:pt x="25400" y="27647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36" id="36"/>
          <p:cNvGrpSpPr/>
          <p:nvPr/>
        </p:nvGrpSpPr>
        <p:grpSpPr>
          <a:xfrm rot="0">
            <a:off x="1310307" y="8202054"/>
            <a:ext cx="15676540" cy="1090393"/>
            <a:chOff x="0" y="0"/>
            <a:chExt cx="20902054" cy="1453858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20902048" cy="1453858"/>
            </a:xfrm>
            <a:custGeom>
              <a:avLst/>
              <a:gdLst/>
              <a:ahLst/>
              <a:cxnLst/>
              <a:rect r="r" b="b" t="t" l="l"/>
              <a:pathLst>
                <a:path h="1453858" w="20902048">
                  <a:moveTo>
                    <a:pt x="0" y="0"/>
                  </a:moveTo>
                  <a:lnTo>
                    <a:pt x="20902048" y="0"/>
                  </a:lnTo>
                  <a:lnTo>
                    <a:pt x="20902048" y="1453858"/>
                  </a:lnTo>
                  <a:lnTo>
                    <a:pt x="0" y="145385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0" t="-230135" r="0" b="-230135"/>
              </a:stretch>
            </a:blipFill>
          </p:spPr>
        </p:sp>
        <p:sp>
          <p:nvSpPr>
            <p:cNvPr name="TextBox 38" id="38"/>
            <p:cNvSpPr txBox="true"/>
            <p:nvPr/>
          </p:nvSpPr>
          <p:spPr>
            <a:xfrm>
              <a:off x="0" y="-28575"/>
              <a:ext cx="20902054" cy="148243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240"/>
                </a:lnSpc>
              </a:pPr>
              <a:r>
                <a:rPr lang="en-US" sz="3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Национальный план действий по обеспечению равного доступа, участия и успеха в системе высшего образования (2022–2028)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25976" y="561070"/>
            <a:ext cx="12422915" cy="740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b="true" sz="6000">
                <a:solidFill>
                  <a:srgbClr val="4E2CD8"/>
                </a:solidFill>
                <a:latin typeface="Arial Bold"/>
                <a:ea typeface="Arial Bold"/>
                <a:cs typeface="Arial Bold"/>
                <a:sym typeface="Arial Bold"/>
              </a:rPr>
              <a:t>Подход в Ирландии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01548" y="1420092"/>
            <a:ext cx="13827719" cy="6655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93621" indent="-196810" lvl="1">
              <a:lnSpc>
                <a:spcPts val="2610"/>
              </a:lnSpc>
              <a:buFont typeface="Arial"/>
              <a:buChar char="•"/>
            </a:pPr>
            <a:r>
              <a:rPr lang="en-US" sz="2175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Восходящий подход, основанный на тестировании и изучении, ориентированный на спрос</a:t>
            </a:r>
          </a:p>
          <a:p>
            <a:pPr algn="l" marL="393621" indent="-196810" lvl="1">
              <a:lnSpc>
                <a:spcPts val="2610"/>
              </a:lnSpc>
              <a:buFont typeface="Arial"/>
              <a:buChar char="•"/>
            </a:pPr>
            <a:r>
              <a:rPr lang="en-US" sz="2175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С 2018 года наблюдаются значительные изменения благодаря увеличению инвестиций и финансирования в секторе ДО и ВО, а также в определённой степени в сфере образования взрослых</a:t>
            </a:r>
          </a:p>
          <a:p>
            <a:pPr algn="l" marL="393621" indent="-196810" lvl="1">
              <a:lnSpc>
                <a:spcPts val="2610"/>
              </a:lnSpc>
              <a:buFont typeface="Arial"/>
              <a:buChar char="•"/>
            </a:pPr>
            <a:r>
              <a:rPr lang="en-US" sz="2175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Реализация носит неравномерный характер по стране из-за небольшого числа вовлечённых практиков и учреждений</a:t>
            </a:r>
          </a:p>
          <a:p>
            <a:pPr algn="l" marL="393621" indent="-196810" lvl="1">
              <a:lnSpc>
                <a:spcPts val="2610"/>
              </a:lnSpc>
              <a:buFont typeface="Arial"/>
              <a:buChar char="•"/>
            </a:pPr>
            <a:r>
              <a:rPr lang="en-US" sz="2175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Основное внимание часто направлено на выявление и документирование предшествующего обучения без формальной сертификации</a:t>
            </a:r>
          </a:p>
          <a:p>
            <a:pPr algn="l" marL="393621" indent="-196810" lvl="1">
              <a:lnSpc>
                <a:spcPts val="2610"/>
              </a:lnSpc>
              <a:buFont typeface="Arial"/>
              <a:buChar char="•"/>
            </a:pPr>
            <a:r>
              <a:rPr lang="en-US" sz="2175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Наиболее распространённые формы применения — для обеспечения доступа, зачисления на продвинутый этап и освобождения от прохождения отдельных модулей</a:t>
            </a:r>
          </a:p>
          <a:p>
            <a:pPr algn="l" marL="393621" indent="-196810" lvl="1">
              <a:lnSpc>
                <a:spcPts val="2610"/>
              </a:lnSpc>
              <a:buFont typeface="Arial"/>
              <a:buChar char="•"/>
            </a:pPr>
            <a:r>
              <a:rPr lang="en-US" sz="2175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Имеются отдельные примеры присвоения полной квалификации в сфере ДОО, однако чаще используются индивидуально разработанные подходы, ориентированные на группы обучающихся, а не на отдельных лиц</a:t>
            </a:r>
          </a:p>
          <a:p>
            <a:pPr algn="l" marL="393621" indent="-196810" lvl="1">
              <a:lnSpc>
                <a:spcPts val="2610"/>
              </a:lnSpc>
              <a:buFont typeface="Arial"/>
              <a:buChar char="•"/>
            </a:pPr>
            <a:r>
              <a:rPr lang="en-US" sz="2175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В секторе высшего образования (ВО) крайне мало свидетельств присвоения полной квалификации</a:t>
            </a:r>
          </a:p>
          <a:p>
            <a:pPr algn="l" marL="393621" indent="-196810" lvl="1">
              <a:lnSpc>
                <a:spcPts val="2610"/>
              </a:lnSpc>
              <a:buFont typeface="Arial"/>
              <a:buChar char="•"/>
            </a:pPr>
            <a:r>
              <a:rPr lang="en-US" sz="2175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«Пробелы» компенсируются посредством оценки обучения, основанного на опыте.</a:t>
            </a:r>
          </a:p>
          <a:p>
            <a:pPr algn="l" marL="393621" indent="-196810" lvl="1">
              <a:lnSpc>
                <a:spcPts val="2610"/>
              </a:lnSpc>
              <a:buFont typeface="Arial"/>
              <a:buChar char="•"/>
            </a:pPr>
            <a:r>
              <a:rPr lang="en-US" sz="2175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Несмотря на неравномерность реализации, внедрение традиционно осуществлялось сначала на уровне сектора, с последующим распространением практик на региональный/институциональный уровни</a:t>
            </a:r>
          </a:p>
          <a:p>
            <a:pPr algn="l" marL="393621" indent="-196810" lvl="1">
              <a:lnSpc>
                <a:spcPts val="2610"/>
              </a:lnSpc>
              <a:buFont typeface="Arial"/>
              <a:buChar char="•"/>
            </a:pPr>
            <a:r>
              <a:rPr lang="en-US" sz="2175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Ответственность за реализацию ППО возложена на поставщиков образовательных услуг</a:t>
            </a:r>
          </a:p>
          <a:p>
            <a:pPr algn="l" marL="393621" indent="-196810" lvl="1">
              <a:lnSpc>
                <a:spcPts val="2610"/>
              </a:lnSpc>
              <a:buFont typeface="Arial"/>
              <a:buChar char="•"/>
            </a:pPr>
            <a:r>
              <a:rPr lang="en-US" sz="2175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Финансируемые проекты способствовали консолидации пилотных проектов и запуску новых инициатив на фоне продолжающейся практики ППО во всех секторах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6764000" y="9477375"/>
            <a:ext cx="1295400" cy="561975"/>
            <a:chOff x="0" y="0"/>
            <a:chExt cx="1727200" cy="7493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27200" cy="749300"/>
            </a:xfrm>
            <a:custGeom>
              <a:avLst/>
              <a:gdLst/>
              <a:ahLst/>
              <a:cxnLst/>
              <a:rect r="r" b="b" t="t" l="l"/>
              <a:pathLst>
                <a:path h="749300" w="1727200">
                  <a:moveTo>
                    <a:pt x="0" y="0"/>
                  </a:moveTo>
                  <a:lnTo>
                    <a:pt x="1727200" y="0"/>
                  </a:lnTo>
                  <a:lnTo>
                    <a:pt x="1727200" y="749300"/>
                  </a:lnTo>
                  <a:lnTo>
                    <a:pt x="0" y="7493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5661" t="0" r="-5661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1727200" cy="7588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2520"/>
                </a:lnSpc>
              </a:pPr>
              <a:r>
                <a:rPr lang="en-US" b="true" sz="2100">
                  <a:solidFill>
                    <a:srgbClr val="8C909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29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86763" y="439674"/>
            <a:ext cx="9182005" cy="759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32"/>
              </a:lnSpc>
            </a:pPr>
            <a:r>
              <a:rPr lang="en-US" b="true" sz="5400">
                <a:solidFill>
                  <a:srgbClr val="4E2CD8"/>
                </a:solidFill>
                <a:latin typeface="Arial Bold"/>
                <a:ea typeface="Arial Bold"/>
                <a:cs typeface="Arial Bold"/>
                <a:sym typeface="Arial Bold"/>
              </a:rPr>
              <a:t>Европейский лидер в области обучения на протяжении всей жизни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86782" y="2922756"/>
            <a:ext cx="11202505" cy="3835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88632" indent="-244316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Ирландская НРК - это краеугольный камень образования, профессиональных навыков и обучения на протяжении всей жизни</a:t>
            </a:r>
          </a:p>
          <a:p>
            <a:pPr algn="l" marL="488632" indent="-244316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Всеобъемлющая и инклюзивная</a:t>
            </a:r>
          </a:p>
          <a:p>
            <a:pPr algn="l" marL="488632" indent="-244316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Обеспечивает прозрачность и мобильность</a:t>
            </a:r>
          </a:p>
          <a:p>
            <a:pPr algn="l" marL="488632" indent="-244316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Уделяет особое внимание ППО и валидации неформального и спонтанного обучения</a:t>
            </a:r>
          </a:p>
          <a:p>
            <a:pPr algn="l" marL="488632" indent="-244316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Планируются инновации и реформы</a:t>
            </a:r>
          </a:p>
          <a:p>
            <a:pPr algn="l" marL="488632" indent="-244316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Широко используется и оказывает </a:t>
            </a:r>
          </a:p>
          <a:p>
            <a:pPr algn="l" marL="488632" indent="-244316" lvl="1">
              <a:lnSpc>
                <a:spcPts val="2916"/>
              </a:lnSpc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большое влияние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6764000" y="9477375"/>
            <a:ext cx="1295400" cy="561975"/>
            <a:chOff x="0" y="0"/>
            <a:chExt cx="1727200" cy="7493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27200" cy="749300"/>
            </a:xfrm>
            <a:custGeom>
              <a:avLst/>
              <a:gdLst/>
              <a:ahLst/>
              <a:cxnLst/>
              <a:rect r="r" b="b" t="t" l="l"/>
              <a:pathLst>
                <a:path h="749300" w="1727200">
                  <a:moveTo>
                    <a:pt x="0" y="0"/>
                  </a:moveTo>
                  <a:lnTo>
                    <a:pt x="1727200" y="0"/>
                  </a:lnTo>
                  <a:lnTo>
                    <a:pt x="1727200" y="749300"/>
                  </a:lnTo>
                  <a:lnTo>
                    <a:pt x="0" y="7493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5661" t="0" r="-5661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1727200" cy="7588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2520"/>
                </a:lnSpc>
              </a:pPr>
              <a:r>
                <a:rPr lang="en-US" b="true" sz="2100">
                  <a:solidFill>
                    <a:srgbClr val="8C909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3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680727" y="0"/>
            <a:ext cx="6607273" cy="10287000"/>
            <a:chOff x="0" y="0"/>
            <a:chExt cx="8809698" cy="13716000"/>
          </a:xfrm>
        </p:grpSpPr>
        <p:sp>
          <p:nvSpPr>
            <p:cNvPr name="Freeform 9" id="9" descr="A logo for a company  AI-generated content may be incorrect.">
              <a:hlinkClick r:id="rId4" tooltip="https://www.cedefop.europa.eu/en/country-reports/ireland-european-inventory-nqfs-2024"/>
            </p:cNvPr>
            <p:cNvSpPr/>
            <p:nvPr/>
          </p:nvSpPr>
          <p:spPr>
            <a:xfrm flipH="false" flipV="false" rot="0">
              <a:off x="0" y="0"/>
              <a:ext cx="8809736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8809736">
                  <a:moveTo>
                    <a:pt x="0" y="0"/>
                  </a:moveTo>
                  <a:lnTo>
                    <a:pt x="8809736" y="0"/>
                  </a:lnTo>
                  <a:lnTo>
                    <a:pt x="8809736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039" t="0" r="-5039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998903" y="6057195"/>
            <a:ext cx="6702342" cy="4229805"/>
            <a:chOff x="0" y="0"/>
            <a:chExt cx="8936457" cy="5639740"/>
          </a:xfrm>
        </p:grpSpPr>
        <p:sp>
          <p:nvSpPr>
            <p:cNvPr name="Freeform 11" id="11" descr="A diagram with numbers and text  AI-generated content may be incorrect."/>
            <p:cNvSpPr/>
            <p:nvPr/>
          </p:nvSpPr>
          <p:spPr>
            <a:xfrm flipH="false" flipV="false" rot="0">
              <a:off x="0" y="0"/>
              <a:ext cx="8936482" cy="5639689"/>
            </a:xfrm>
            <a:custGeom>
              <a:avLst/>
              <a:gdLst/>
              <a:ahLst/>
              <a:cxnLst/>
              <a:rect r="r" b="b" t="t" l="l"/>
              <a:pathLst>
                <a:path h="5639689" w="8936482">
                  <a:moveTo>
                    <a:pt x="0" y="0"/>
                  </a:moveTo>
                  <a:lnTo>
                    <a:pt x="8936482" y="0"/>
                  </a:lnTo>
                  <a:lnTo>
                    <a:pt x="8936482" y="5639689"/>
                  </a:lnTo>
                  <a:lnTo>
                    <a:pt x="0" y="56396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992600" y="9477375"/>
            <a:ext cx="1295400" cy="561975"/>
            <a:chOff x="0" y="0"/>
            <a:chExt cx="1727200" cy="7493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27200" cy="749300"/>
            </a:xfrm>
            <a:custGeom>
              <a:avLst/>
              <a:gdLst/>
              <a:ahLst/>
              <a:cxnLst/>
              <a:rect r="r" b="b" t="t" l="l"/>
              <a:pathLst>
                <a:path h="749300" w="1727200">
                  <a:moveTo>
                    <a:pt x="0" y="0"/>
                  </a:moveTo>
                  <a:lnTo>
                    <a:pt x="1727200" y="0"/>
                  </a:lnTo>
                  <a:lnTo>
                    <a:pt x="1727200" y="749300"/>
                  </a:lnTo>
                  <a:lnTo>
                    <a:pt x="0" y="74930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5661" t="0" r="-5661" b="0"/>
              </a:stretch>
            </a:blipFill>
          </p:spPr>
        </p:sp>
        <p:sp>
          <p:nvSpPr>
            <p:cNvPr name="TextBox 4" id="4"/>
            <p:cNvSpPr txBox="true"/>
            <p:nvPr/>
          </p:nvSpPr>
          <p:spPr>
            <a:xfrm>
              <a:off x="0" y="-9525"/>
              <a:ext cx="1727200" cy="7588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2520"/>
                </a:lnSpc>
              </a:pPr>
              <a:r>
                <a:rPr lang="en-US" b="true" sz="2100">
                  <a:solidFill>
                    <a:srgbClr val="8C909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30</a:t>
              </a: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587807" y="4116057"/>
            <a:ext cx="3252340" cy="1959026"/>
            <a:chOff x="0" y="0"/>
            <a:chExt cx="4336453" cy="261203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2700" y="12700"/>
              <a:ext cx="4311142" cy="2586609"/>
            </a:xfrm>
            <a:custGeom>
              <a:avLst/>
              <a:gdLst/>
              <a:ahLst/>
              <a:cxnLst/>
              <a:rect r="r" b="b" t="t" l="l"/>
              <a:pathLst>
                <a:path h="2586609" w="4311142">
                  <a:moveTo>
                    <a:pt x="0" y="258699"/>
                  </a:moveTo>
                  <a:cubicBezTo>
                    <a:pt x="0" y="115824"/>
                    <a:pt x="116205" y="0"/>
                    <a:pt x="259715" y="0"/>
                  </a:cubicBezTo>
                  <a:lnTo>
                    <a:pt x="4051427" y="0"/>
                  </a:lnTo>
                  <a:cubicBezTo>
                    <a:pt x="4194810" y="0"/>
                    <a:pt x="4311142" y="115824"/>
                    <a:pt x="4311142" y="258699"/>
                  </a:cubicBezTo>
                  <a:lnTo>
                    <a:pt x="4311142" y="2327910"/>
                  </a:lnTo>
                  <a:cubicBezTo>
                    <a:pt x="4311142" y="2470785"/>
                    <a:pt x="4194937" y="2586609"/>
                    <a:pt x="4051427" y="2586609"/>
                  </a:cubicBezTo>
                  <a:lnTo>
                    <a:pt x="259715" y="2586609"/>
                  </a:lnTo>
                  <a:cubicBezTo>
                    <a:pt x="116205" y="2586609"/>
                    <a:pt x="0" y="2470785"/>
                    <a:pt x="0" y="2327910"/>
                  </a:cubicBezTo>
                  <a:close/>
                </a:path>
              </a:pathLst>
            </a:custGeom>
            <a:solidFill>
              <a:srgbClr val="4E2CD8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336542" cy="2612009"/>
            </a:xfrm>
            <a:custGeom>
              <a:avLst/>
              <a:gdLst/>
              <a:ahLst/>
              <a:cxnLst/>
              <a:rect r="r" b="b" t="t" l="l"/>
              <a:pathLst>
                <a:path h="2612009" w="4336542">
                  <a:moveTo>
                    <a:pt x="0" y="271399"/>
                  </a:moveTo>
                  <a:cubicBezTo>
                    <a:pt x="0" y="121412"/>
                    <a:pt x="122047" y="0"/>
                    <a:pt x="272415" y="0"/>
                  </a:cubicBezTo>
                  <a:lnTo>
                    <a:pt x="4064127" y="0"/>
                  </a:lnTo>
                  <a:lnTo>
                    <a:pt x="4064127" y="12700"/>
                  </a:lnTo>
                  <a:lnTo>
                    <a:pt x="4064127" y="0"/>
                  </a:lnTo>
                  <a:cubicBezTo>
                    <a:pt x="4214495" y="0"/>
                    <a:pt x="4336542" y="121412"/>
                    <a:pt x="4336542" y="271399"/>
                  </a:cubicBezTo>
                  <a:lnTo>
                    <a:pt x="4323842" y="271399"/>
                  </a:lnTo>
                  <a:lnTo>
                    <a:pt x="4336542" y="271399"/>
                  </a:lnTo>
                  <a:lnTo>
                    <a:pt x="4336542" y="2340610"/>
                  </a:lnTo>
                  <a:lnTo>
                    <a:pt x="4323842" y="2340610"/>
                  </a:lnTo>
                  <a:lnTo>
                    <a:pt x="4336542" y="2340610"/>
                  </a:lnTo>
                  <a:cubicBezTo>
                    <a:pt x="4336542" y="2490470"/>
                    <a:pt x="4214495" y="2612009"/>
                    <a:pt x="4064127" y="2612009"/>
                  </a:cubicBezTo>
                  <a:lnTo>
                    <a:pt x="4064127" y="2599309"/>
                  </a:lnTo>
                  <a:lnTo>
                    <a:pt x="4064127" y="2612009"/>
                  </a:lnTo>
                  <a:lnTo>
                    <a:pt x="272415" y="2612009"/>
                  </a:lnTo>
                  <a:lnTo>
                    <a:pt x="272415" y="2599309"/>
                  </a:lnTo>
                  <a:lnTo>
                    <a:pt x="272415" y="2612009"/>
                  </a:lnTo>
                  <a:cubicBezTo>
                    <a:pt x="122047" y="2612009"/>
                    <a:pt x="0" y="2490597"/>
                    <a:pt x="0" y="2340610"/>
                  </a:cubicBezTo>
                  <a:lnTo>
                    <a:pt x="0" y="271399"/>
                  </a:lnTo>
                  <a:lnTo>
                    <a:pt x="12700" y="271399"/>
                  </a:lnTo>
                  <a:lnTo>
                    <a:pt x="0" y="271399"/>
                  </a:lnTo>
                  <a:moveTo>
                    <a:pt x="25400" y="271399"/>
                  </a:moveTo>
                  <a:lnTo>
                    <a:pt x="25400" y="2340610"/>
                  </a:lnTo>
                  <a:lnTo>
                    <a:pt x="12700" y="2340610"/>
                  </a:lnTo>
                  <a:lnTo>
                    <a:pt x="25400" y="2340610"/>
                  </a:lnTo>
                  <a:cubicBezTo>
                    <a:pt x="25400" y="2476373"/>
                    <a:pt x="135890" y="2586609"/>
                    <a:pt x="272415" y="2586609"/>
                  </a:cubicBezTo>
                  <a:lnTo>
                    <a:pt x="4064127" y="2586609"/>
                  </a:lnTo>
                  <a:cubicBezTo>
                    <a:pt x="4200525" y="2586609"/>
                    <a:pt x="4311142" y="2476500"/>
                    <a:pt x="4311142" y="2340610"/>
                  </a:cubicBezTo>
                  <a:lnTo>
                    <a:pt x="4311142" y="271399"/>
                  </a:lnTo>
                  <a:cubicBezTo>
                    <a:pt x="4311142" y="135636"/>
                    <a:pt x="4200652" y="25400"/>
                    <a:pt x="4064127" y="25400"/>
                  </a:cubicBezTo>
                  <a:lnTo>
                    <a:pt x="272415" y="25400"/>
                  </a:lnTo>
                  <a:lnTo>
                    <a:pt x="272415" y="12700"/>
                  </a:lnTo>
                  <a:lnTo>
                    <a:pt x="272415" y="25400"/>
                  </a:lnTo>
                  <a:cubicBezTo>
                    <a:pt x="135890" y="25400"/>
                    <a:pt x="25400" y="135509"/>
                    <a:pt x="25400" y="27139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644623" y="4172874"/>
            <a:ext cx="3138707" cy="1845383"/>
            <a:chOff x="0" y="0"/>
            <a:chExt cx="4184942" cy="246051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184936" cy="2460512"/>
            </a:xfrm>
            <a:custGeom>
              <a:avLst/>
              <a:gdLst/>
              <a:ahLst/>
              <a:cxnLst/>
              <a:rect r="r" b="b" t="t" l="l"/>
              <a:pathLst>
                <a:path h="2460512" w="4184936">
                  <a:moveTo>
                    <a:pt x="0" y="0"/>
                  </a:moveTo>
                  <a:lnTo>
                    <a:pt x="4184936" y="0"/>
                  </a:lnTo>
                  <a:lnTo>
                    <a:pt x="4184936" y="2460512"/>
                  </a:lnTo>
                  <a:lnTo>
                    <a:pt x="0" y="246051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25435" t="0" r="-25435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4184942" cy="2489086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240"/>
                </a:lnSpc>
              </a:pPr>
              <a:r>
                <a:rPr lang="en-US" sz="30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Идентификация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4153948" y="4694634"/>
            <a:ext cx="685457" cy="801853"/>
            <a:chOff x="0" y="0"/>
            <a:chExt cx="913943" cy="106913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13892" cy="1069086"/>
            </a:xfrm>
            <a:custGeom>
              <a:avLst/>
              <a:gdLst/>
              <a:ahLst/>
              <a:cxnLst/>
              <a:rect r="r" b="b" t="t" l="l"/>
              <a:pathLst>
                <a:path h="1069086" w="913892">
                  <a:moveTo>
                    <a:pt x="0" y="213868"/>
                  </a:moveTo>
                  <a:lnTo>
                    <a:pt x="456946" y="213868"/>
                  </a:lnTo>
                  <a:lnTo>
                    <a:pt x="456946" y="0"/>
                  </a:lnTo>
                  <a:lnTo>
                    <a:pt x="913892" y="534543"/>
                  </a:lnTo>
                  <a:lnTo>
                    <a:pt x="456946" y="1069086"/>
                  </a:lnTo>
                  <a:lnTo>
                    <a:pt x="456946" y="855345"/>
                  </a:lnTo>
                  <a:lnTo>
                    <a:pt x="0" y="855345"/>
                  </a:lnTo>
                  <a:close/>
                </a:path>
              </a:pathLst>
            </a:custGeom>
            <a:solidFill>
              <a:srgbClr val="B2ACE9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5114411" y="4116057"/>
            <a:ext cx="3252340" cy="1959026"/>
            <a:chOff x="0" y="0"/>
            <a:chExt cx="4336453" cy="261203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12700" y="12700"/>
              <a:ext cx="4311142" cy="2586609"/>
            </a:xfrm>
            <a:custGeom>
              <a:avLst/>
              <a:gdLst/>
              <a:ahLst/>
              <a:cxnLst/>
              <a:rect r="r" b="b" t="t" l="l"/>
              <a:pathLst>
                <a:path h="2586609" w="4311142">
                  <a:moveTo>
                    <a:pt x="0" y="258699"/>
                  </a:moveTo>
                  <a:cubicBezTo>
                    <a:pt x="0" y="115824"/>
                    <a:pt x="116205" y="0"/>
                    <a:pt x="259715" y="0"/>
                  </a:cubicBezTo>
                  <a:lnTo>
                    <a:pt x="4051427" y="0"/>
                  </a:lnTo>
                  <a:cubicBezTo>
                    <a:pt x="4194810" y="0"/>
                    <a:pt x="4311142" y="115824"/>
                    <a:pt x="4311142" y="258699"/>
                  </a:cubicBezTo>
                  <a:lnTo>
                    <a:pt x="4311142" y="2327910"/>
                  </a:lnTo>
                  <a:cubicBezTo>
                    <a:pt x="4311142" y="2470785"/>
                    <a:pt x="4194937" y="2586609"/>
                    <a:pt x="4051427" y="2586609"/>
                  </a:cubicBezTo>
                  <a:lnTo>
                    <a:pt x="259715" y="2586609"/>
                  </a:lnTo>
                  <a:cubicBezTo>
                    <a:pt x="116205" y="2586609"/>
                    <a:pt x="0" y="2470785"/>
                    <a:pt x="0" y="2327910"/>
                  </a:cubicBezTo>
                  <a:close/>
                </a:path>
              </a:pathLst>
            </a:custGeom>
            <a:solidFill>
              <a:srgbClr val="4E2CD8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336542" cy="2612009"/>
            </a:xfrm>
            <a:custGeom>
              <a:avLst/>
              <a:gdLst/>
              <a:ahLst/>
              <a:cxnLst/>
              <a:rect r="r" b="b" t="t" l="l"/>
              <a:pathLst>
                <a:path h="2612009" w="4336542">
                  <a:moveTo>
                    <a:pt x="0" y="271399"/>
                  </a:moveTo>
                  <a:cubicBezTo>
                    <a:pt x="0" y="121412"/>
                    <a:pt x="122047" y="0"/>
                    <a:pt x="272415" y="0"/>
                  </a:cubicBezTo>
                  <a:lnTo>
                    <a:pt x="4064127" y="0"/>
                  </a:lnTo>
                  <a:lnTo>
                    <a:pt x="4064127" y="12700"/>
                  </a:lnTo>
                  <a:lnTo>
                    <a:pt x="4064127" y="0"/>
                  </a:lnTo>
                  <a:cubicBezTo>
                    <a:pt x="4214495" y="0"/>
                    <a:pt x="4336542" y="121412"/>
                    <a:pt x="4336542" y="271399"/>
                  </a:cubicBezTo>
                  <a:lnTo>
                    <a:pt x="4323842" y="271399"/>
                  </a:lnTo>
                  <a:lnTo>
                    <a:pt x="4336542" y="271399"/>
                  </a:lnTo>
                  <a:lnTo>
                    <a:pt x="4336542" y="2340610"/>
                  </a:lnTo>
                  <a:lnTo>
                    <a:pt x="4323842" y="2340610"/>
                  </a:lnTo>
                  <a:lnTo>
                    <a:pt x="4336542" y="2340610"/>
                  </a:lnTo>
                  <a:cubicBezTo>
                    <a:pt x="4336542" y="2490470"/>
                    <a:pt x="4214495" y="2612009"/>
                    <a:pt x="4064127" y="2612009"/>
                  </a:cubicBezTo>
                  <a:lnTo>
                    <a:pt x="4064127" y="2599309"/>
                  </a:lnTo>
                  <a:lnTo>
                    <a:pt x="4064127" y="2612009"/>
                  </a:lnTo>
                  <a:lnTo>
                    <a:pt x="272415" y="2612009"/>
                  </a:lnTo>
                  <a:lnTo>
                    <a:pt x="272415" y="2599309"/>
                  </a:lnTo>
                  <a:lnTo>
                    <a:pt x="272415" y="2612009"/>
                  </a:lnTo>
                  <a:cubicBezTo>
                    <a:pt x="122047" y="2612009"/>
                    <a:pt x="0" y="2490597"/>
                    <a:pt x="0" y="2340610"/>
                  </a:cubicBezTo>
                  <a:lnTo>
                    <a:pt x="0" y="271399"/>
                  </a:lnTo>
                  <a:lnTo>
                    <a:pt x="12700" y="271399"/>
                  </a:lnTo>
                  <a:lnTo>
                    <a:pt x="0" y="271399"/>
                  </a:lnTo>
                  <a:moveTo>
                    <a:pt x="25400" y="271399"/>
                  </a:moveTo>
                  <a:lnTo>
                    <a:pt x="25400" y="2340610"/>
                  </a:lnTo>
                  <a:lnTo>
                    <a:pt x="12700" y="2340610"/>
                  </a:lnTo>
                  <a:lnTo>
                    <a:pt x="25400" y="2340610"/>
                  </a:lnTo>
                  <a:cubicBezTo>
                    <a:pt x="25400" y="2476373"/>
                    <a:pt x="135890" y="2586609"/>
                    <a:pt x="272415" y="2586609"/>
                  </a:cubicBezTo>
                  <a:lnTo>
                    <a:pt x="4064127" y="2586609"/>
                  </a:lnTo>
                  <a:cubicBezTo>
                    <a:pt x="4200525" y="2586609"/>
                    <a:pt x="4311142" y="2476500"/>
                    <a:pt x="4311142" y="2340610"/>
                  </a:cubicBezTo>
                  <a:lnTo>
                    <a:pt x="4311142" y="271399"/>
                  </a:lnTo>
                  <a:cubicBezTo>
                    <a:pt x="4311142" y="135636"/>
                    <a:pt x="4200652" y="25400"/>
                    <a:pt x="4064127" y="25400"/>
                  </a:cubicBezTo>
                  <a:lnTo>
                    <a:pt x="272415" y="25400"/>
                  </a:lnTo>
                  <a:lnTo>
                    <a:pt x="272415" y="12700"/>
                  </a:lnTo>
                  <a:lnTo>
                    <a:pt x="272415" y="25400"/>
                  </a:lnTo>
                  <a:cubicBezTo>
                    <a:pt x="135890" y="25400"/>
                    <a:pt x="25400" y="135509"/>
                    <a:pt x="25400" y="27139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5171237" y="4172874"/>
            <a:ext cx="3138707" cy="1845383"/>
            <a:chOff x="0" y="0"/>
            <a:chExt cx="4184942" cy="246051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4184936" cy="2460512"/>
            </a:xfrm>
            <a:custGeom>
              <a:avLst/>
              <a:gdLst/>
              <a:ahLst/>
              <a:cxnLst/>
              <a:rect r="r" b="b" t="t" l="l"/>
              <a:pathLst>
                <a:path h="2460512" w="4184936">
                  <a:moveTo>
                    <a:pt x="0" y="0"/>
                  </a:moveTo>
                  <a:lnTo>
                    <a:pt x="4184936" y="0"/>
                  </a:lnTo>
                  <a:lnTo>
                    <a:pt x="4184936" y="2460512"/>
                  </a:lnTo>
                  <a:lnTo>
                    <a:pt x="0" y="246051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25435" t="0" r="-25435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4184942" cy="249861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726"/>
                </a:lnSpc>
              </a:pPr>
              <a:r>
                <a:rPr lang="en-US" sz="345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Документация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680561" y="4694634"/>
            <a:ext cx="685457" cy="801853"/>
            <a:chOff x="0" y="0"/>
            <a:chExt cx="913943" cy="106913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913892" cy="1069086"/>
            </a:xfrm>
            <a:custGeom>
              <a:avLst/>
              <a:gdLst/>
              <a:ahLst/>
              <a:cxnLst/>
              <a:rect r="r" b="b" t="t" l="l"/>
              <a:pathLst>
                <a:path h="1069086" w="913892">
                  <a:moveTo>
                    <a:pt x="0" y="213868"/>
                  </a:moveTo>
                  <a:lnTo>
                    <a:pt x="456946" y="213868"/>
                  </a:lnTo>
                  <a:lnTo>
                    <a:pt x="456946" y="0"/>
                  </a:lnTo>
                  <a:lnTo>
                    <a:pt x="913892" y="534543"/>
                  </a:lnTo>
                  <a:lnTo>
                    <a:pt x="456946" y="1069086"/>
                  </a:lnTo>
                  <a:lnTo>
                    <a:pt x="456946" y="855345"/>
                  </a:lnTo>
                  <a:lnTo>
                    <a:pt x="0" y="855345"/>
                  </a:lnTo>
                  <a:close/>
                </a:path>
              </a:pathLst>
            </a:custGeom>
            <a:solidFill>
              <a:srgbClr val="B2ACE9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9641024" y="4116057"/>
            <a:ext cx="3252340" cy="1959026"/>
            <a:chOff x="0" y="0"/>
            <a:chExt cx="4336453" cy="2612034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12700" y="12700"/>
              <a:ext cx="4311142" cy="2586609"/>
            </a:xfrm>
            <a:custGeom>
              <a:avLst/>
              <a:gdLst/>
              <a:ahLst/>
              <a:cxnLst/>
              <a:rect r="r" b="b" t="t" l="l"/>
              <a:pathLst>
                <a:path h="2586609" w="4311142">
                  <a:moveTo>
                    <a:pt x="0" y="258699"/>
                  </a:moveTo>
                  <a:cubicBezTo>
                    <a:pt x="0" y="115824"/>
                    <a:pt x="116205" y="0"/>
                    <a:pt x="259715" y="0"/>
                  </a:cubicBezTo>
                  <a:lnTo>
                    <a:pt x="4051427" y="0"/>
                  </a:lnTo>
                  <a:cubicBezTo>
                    <a:pt x="4194810" y="0"/>
                    <a:pt x="4311142" y="115824"/>
                    <a:pt x="4311142" y="258699"/>
                  </a:cubicBezTo>
                  <a:lnTo>
                    <a:pt x="4311142" y="2327910"/>
                  </a:lnTo>
                  <a:cubicBezTo>
                    <a:pt x="4311142" y="2470785"/>
                    <a:pt x="4194937" y="2586609"/>
                    <a:pt x="4051427" y="2586609"/>
                  </a:cubicBezTo>
                  <a:lnTo>
                    <a:pt x="259715" y="2586609"/>
                  </a:lnTo>
                  <a:cubicBezTo>
                    <a:pt x="116205" y="2586609"/>
                    <a:pt x="0" y="2470785"/>
                    <a:pt x="0" y="2327910"/>
                  </a:cubicBezTo>
                  <a:close/>
                </a:path>
              </a:pathLst>
            </a:custGeom>
            <a:solidFill>
              <a:srgbClr val="4E2CD8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4336542" cy="2612009"/>
            </a:xfrm>
            <a:custGeom>
              <a:avLst/>
              <a:gdLst/>
              <a:ahLst/>
              <a:cxnLst/>
              <a:rect r="r" b="b" t="t" l="l"/>
              <a:pathLst>
                <a:path h="2612009" w="4336542">
                  <a:moveTo>
                    <a:pt x="0" y="271399"/>
                  </a:moveTo>
                  <a:cubicBezTo>
                    <a:pt x="0" y="121412"/>
                    <a:pt x="122047" y="0"/>
                    <a:pt x="272415" y="0"/>
                  </a:cubicBezTo>
                  <a:lnTo>
                    <a:pt x="4064127" y="0"/>
                  </a:lnTo>
                  <a:lnTo>
                    <a:pt x="4064127" y="12700"/>
                  </a:lnTo>
                  <a:lnTo>
                    <a:pt x="4064127" y="0"/>
                  </a:lnTo>
                  <a:cubicBezTo>
                    <a:pt x="4214495" y="0"/>
                    <a:pt x="4336542" y="121412"/>
                    <a:pt x="4336542" y="271399"/>
                  </a:cubicBezTo>
                  <a:lnTo>
                    <a:pt x="4323842" y="271399"/>
                  </a:lnTo>
                  <a:lnTo>
                    <a:pt x="4336542" y="271399"/>
                  </a:lnTo>
                  <a:lnTo>
                    <a:pt x="4336542" y="2340610"/>
                  </a:lnTo>
                  <a:lnTo>
                    <a:pt x="4323842" y="2340610"/>
                  </a:lnTo>
                  <a:lnTo>
                    <a:pt x="4336542" y="2340610"/>
                  </a:lnTo>
                  <a:cubicBezTo>
                    <a:pt x="4336542" y="2490470"/>
                    <a:pt x="4214495" y="2612009"/>
                    <a:pt x="4064127" y="2612009"/>
                  </a:cubicBezTo>
                  <a:lnTo>
                    <a:pt x="4064127" y="2599309"/>
                  </a:lnTo>
                  <a:lnTo>
                    <a:pt x="4064127" y="2612009"/>
                  </a:lnTo>
                  <a:lnTo>
                    <a:pt x="272415" y="2612009"/>
                  </a:lnTo>
                  <a:lnTo>
                    <a:pt x="272415" y="2599309"/>
                  </a:lnTo>
                  <a:lnTo>
                    <a:pt x="272415" y="2612009"/>
                  </a:lnTo>
                  <a:cubicBezTo>
                    <a:pt x="122047" y="2612009"/>
                    <a:pt x="0" y="2490597"/>
                    <a:pt x="0" y="2340610"/>
                  </a:cubicBezTo>
                  <a:lnTo>
                    <a:pt x="0" y="271399"/>
                  </a:lnTo>
                  <a:lnTo>
                    <a:pt x="12700" y="271399"/>
                  </a:lnTo>
                  <a:lnTo>
                    <a:pt x="0" y="271399"/>
                  </a:lnTo>
                  <a:moveTo>
                    <a:pt x="25400" y="271399"/>
                  </a:moveTo>
                  <a:lnTo>
                    <a:pt x="25400" y="2340610"/>
                  </a:lnTo>
                  <a:lnTo>
                    <a:pt x="12700" y="2340610"/>
                  </a:lnTo>
                  <a:lnTo>
                    <a:pt x="25400" y="2340610"/>
                  </a:lnTo>
                  <a:cubicBezTo>
                    <a:pt x="25400" y="2476373"/>
                    <a:pt x="135890" y="2586609"/>
                    <a:pt x="272415" y="2586609"/>
                  </a:cubicBezTo>
                  <a:lnTo>
                    <a:pt x="4064127" y="2586609"/>
                  </a:lnTo>
                  <a:cubicBezTo>
                    <a:pt x="4200525" y="2586609"/>
                    <a:pt x="4311142" y="2476500"/>
                    <a:pt x="4311142" y="2340610"/>
                  </a:cubicBezTo>
                  <a:lnTo>
                    <a:pt x="4311142" y="271399"/>
                  </a:lnTo>
                  <a:cubicBezTo>
                    <a:pt x="4311142" y="135636"/>
                    <a:pt x="4200652" y="25400"/>
                    <a:pt x="4064127" y="25400"/>
                  </a:cubicBezTo>
                  <a:lnTo>
                    <a:pt x="272415" y="25400"/>
                  </a:lnTo>
                  <a:lnTo>
                    <a:pt x="272415" y="12700"/>
                  </a:lnTo>
                  <a:lnTo>
                    <a:pt x="272415" y="25400"/>
                  </a:lnTo>
                  <a:cubicBezTo>
                    <a:pt x="135890" y="25400"/>
                    <a:pt x="25400" y="135509"/>
                    <a:pt x="25400" y="27139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9697841" y="4172874"/>
            <a:ext cx="3138707" cy="1845383"/>
            <a:chOff x="0" y="0"/>
            <a:chExt cx="4184942" cy="2460511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4184936" cy="2460512"/>
            </a:xfrm>
            <a:custGeom>
              <a:avLst/>
              <a:gdLst/>
              <a:ahLst/>
              <a:cxnLst/>
              <a:rect r="r" b="b" t="t" l="l"/>
              <a:pathLst>
                <a:path h="2460512" w="4184936">
                  <a:moveTo>
                    <a:pt x="0" y="0"/>
                  </a:moveTo>
                  <a:lnTo>
                    <a:pt x="4184936" y="0"/>
                  </a:lnTo>
                  <a:lnTo>
                    <a:pt x="4184936" y="2460512"/>
                  </a:lnTo>
                  <a:lnTo>
                    <a:pt x="0" y="246051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25435" t="0" r="-25435" b="0"/>
              </a:stretch>
            </a:blip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38100"/>
              <a:ext cx="4184942" cy="249861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726"/>
                </a:lnSpc>
              </a:pPr>
              <a:r>
                <a:rPr lang="en-US" sz="345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Оценка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3207174" y="4694634"/>
            <a:ext cx="685457" cy="801853"/>
            <a:chOff x="0" y="0"/>
            <a:chExt cx="913943" cy="1069137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913892" cy="1069086"/>
            </a:xfrm>
            <a:custGeom>
              <a:avLst/>
              <a:gdLst/>
              <a:ahLst/>
              <a:cxnLst/>
              <a:rect r="r" b="b" t="t" l="l"/>
              <a:pathLst>
                <a:path h="1069086" w="913892">
                  <a:moveTo>
                    <a:pt x="0" y="213868"/>
                  </a:moveTo>
                  <a:lnTo>
                    <a:pt x="456946" y="213868"/>
                  </a:lnTo>
                  <a:lnTo>
                    <a:pt x="456946" y="0"/>
                  </a:lnTo>
                  <a:lnTo>
                    <a:pt x="913892" y="534543"/>
                  </a:lnTo>
                  <a:lnTo>
                    <a:pt x="456946" y="1069086"/>
                  </a:lnTo>
                  <a:lnTo>
                    <a:pt x="456946" y="855345"/>
                  </a:lnTo>
                  <a:lnTo>
                    <a:pt x="0" y="855345"/>
                  </a:lnTo>
                  <a:close/>
                </a:path>
              </a:pathLst>
            </a:custGeom>
            <a:solidFill>
              <a:srgbClr val="B2ACE9"/>
            </a:solid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14167628" y="4116057"/>
            <a:ext cx="3252340" cy="1959026"/>
            <a:chOff x="0" y="0"/>
            <a:chExt cx="4336453" cy="2612034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12700" y="12700"/>
              <a:ext cx="4311142" cy="2586609"/>
            </a:xfrm>
            <a:custGeom>
              <a:avLst/>
              <a:gdLst/>
              <a:ahLst/>
              <a:cxnLst/>
              <a:rect r="r" b="b" t="t" l="l"/>
              <a:pathLst>
                <a:path h="2586609" w="4311142">
                  <a:moveTo>
                    <a:pt x="0" y="258699"/>
                  </a:moveTo>
                  <a:cubicBezTo>
                    <a:pt x="0" y="115824"/>
                    <a:pt x="116205" y="0"/>
                    <a:pt x="259715" y="0"/>
                  </a:cubicBezTo>
                  <a:lnTo>
                    <a:pt x="4051427" y="0"/>
                  </a:lnTo>
                  <a:cubicBezTo>
                    <a:pt x="4194810" y="0"/>
                    <a:pt x="4311142" y="115824"/>
                    <a:pt x="4311142" y="258699"/>
                  </a:cubicBezTo>
                  <a:lnTo>
                    <a:pt x="4311142" y="2327910"/>
                  </a:lnTo>
                  <a:cubicBezTo>
                    <a:pt x="4311142" y="2470785"/>
                    <a:pt x="4194937" y="2586609"/>
                    <a:pt x="4051427" y="2586609"/>
                  </a:cubicBezTo>
                  <a:lnTo>
                    <a:pt x="259715" y="2586609"/>
                  </a:lnTo>
                  <a:cubicBezTo>
                    <a:pt x="116205" y="2586609"/>
                    <a:pt x="0" y="2470785"/>
                    <a:pt x="0" y="2327910"/>
                  </a:cubicBezTo>
                  <a:close/>
                </a:path>
              </a:pathLst>
            </a:custGeom>
            <a:solidFill>
              <a:srgbClr val="4E2CD8"/>
            </a:solid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4336542" cy="2612009"/>
            </a:xfrm>
            <a:custGeom>
              <a:avLst/>
              <a:gdLst/>
              <a:ahLst/>
              <a:cxnLst/>
              <a:rect r="r" b="b" t="t" l="l"/>
              <a:pathLst>
                <a:path h="2612009" w="4336542">
                  <a:moveTo>
                    <a:pt x="0" y="271399"/>
                  </a:moveTo>
                  <a:cubicBezTo>
                    <a:pt x="0" y="121412"/>
                    <a:pt x="122047" y="0"/>
                    <a:pt x="272415" y="0"/>
                  </a:cubicBezTo>
                  <a:lnTo>
                    <a:pt x="4064127" y="0"/>
                  </a:lnTo>
                  <a:lnTo>
                    <a:pt x="4064127" y="12700"/>
                  </a:lnTo>
                  <a:lnTo>
                    <a:pt x="4064127" y="0"/>
                  </a:lnTo>
                  <a:cubicBezTo>
                    <a:pt x="4214495" y="0"/>
                    <a:pt x="4336542" y="121412"/>
                    <a:pt x="4336542" y="271399"/>
                  </a:cubicBezTo>
                  <a:lnTo>
                    <a:pt x="4323842" y="271399"/>
                  </a:lnTo>
                  <a:lnTo>
                    <a:pt x="4336542" y="271399"/>
                  </a:lnTo>
                  <a:lnTo>
                    <a:pt x="4336542" y="2340610"/>
                  </a:lnTo>
                  <a:lnTo>
                    <a:pt x="4323842" y="2340610"/>
                  </a:lnTo>
                  <a:lnTo>
                    <a:pt x="4336542" y="2340610"/>
                  </a:lnTo>
                  <a:cubicBezTo>
                    <a:pt x="4336542" y="2490470"/>
                    <a:pt x="4214495" y="2612009"/>
                    <a:pt x="4064127" y="2612009"/>
                  </a:cubicBezTo>
                  <a:lnTo>
                    <a:pt x="4064127" y="2599309"/>
                  </a:lnTo>
                  <a:lnTo>
                    <a:pt x="4064127" y="2612009"/>
                  </a:lnTo>
                  <a:lnTo>
                    <a:pt x="272415" y="2612009"/>
                  </a:lnTo>
                  <a:lnTo>
                    <a:pt x="272415" y="2599309"/>
                  </a:lnTo>
                  <a:lnTo>
                    <a:pt x="272415" y="2612009"/>
                  </a:lnTo>
                  <a:cubicBezTo>
                    <a:pt x="122047" y="2612009"/>
                    <a:pt x="0" y="2490597"/>
                    <a:pt x="0" y="2340610"/>
                  </a:cubicBezTo>
                  <a:lnTo>
                    <a:pt x="0" y="271399"/>
                  </a:lnTo>
                  <a:lnTo>
                    <a:pt x="12700" y="271399"/>
                  </a:lnTo>
                  <a:lnTo>
                    <a:pt x="0" y="271399"/>
                  </a:lnTo>
                  <a:moveTo>
                    <a:pt x="25400" y="271399"/>
                  </a:moveTo>
                  <a:lnTo>
                    <a:pt x="25400" y="2340610"/>
                  </a:lnTo>
                  <a:lnTo>
                    <a:pt x="12700" y="2340610"/>
                  </a:lnTo>
                  <a:lnTo>
                    <a:pt x="25400" y="2340610"/>
                  </a:lnTo>
                  <a:cubicBezTo>
                    <a:pt x="25400" y="2476373"/>
                    <a:pt x="135890" y="2586609"/>
                    <a:pt x="272415" y="2586609"/>
                  </a:cubicBezTo>
                  <a:lnTo>
                    <a:pt x="4064127" y="2586609"/>
                  </a:lnTo>
                  <a:cubicBezTo>
                    <a:pt x="4200525" y="2586609"/>
                    <a:pt x="4311142" y="2476500"/>
                    <a:pt x="4311142" y="2340610"/>
                  </a:cubicBezTo>
                  <a:lnTo>
                    <a:pt x="4311142" y="271399"/>
                  </a:lnTo>
                  <a:cubicBezTo>
                    <a:pt x="4311142" y="135636"/>
                    <a:pt x="4200652" y="25400"/>
                    <a:pt x="4064127" y="25400"/>
                  </a:cubicBezTo>
                  <a:lnTo>
                    <a:pt x="272415" y="25400"/>
                  </a:lnTo>
                  <a:lnTo>
                    <a:pt x="272415" y="12700"/>
                  </a:lnTo>
                  <a:lnTo>
                    <a:pt x="272415" y="25400"/>
                  </a:lnTo>
                  <a:cubicBezTo>
                    <a:pt x="135890" y="25400"/>
                    <a:pt x="25400" y="135509"/>
                    <a:pt x="25400" y="27139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14224454" y="4172874"/>
            <a:ext cx="3138707" cy="1845383"/>
            <a:chOff x="0" y="0"/>
            <a:chExt cx="4184942" cy="246051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4184936" cy="2460512"/>
            </a:xfrm>
            <a:custGeom>
              <a:avLst/>
              <a:gdLst/>
              <a:ahLst/>
              <a:cxnLst/>
              <a:rect r="r" b="b" t="t" l="l"/>
              <a:pathLst>
                <a:path h="2460512" w="4184936">
                  <a:moveTo>
                    <a:pt x="0" y="0"/>
                  </a:moveTo>
                  <a:lnTo>
                    <a:pt x="4184936" y="0"/>
                  </a:lnTo>
                  <a:lnTo>
                    <a:pt x="4184936" y="2460512"/>
                  </a:lnTo>
                  <a:lnTo>
                    <a:pt x="0" y="246051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25435" t="0" r="-25435" b="0"/>
              </a:stretch>
            </a:blip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38100"/>
              <a:ext cx="4184942" cy="249861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726"/>
                </a:lnSpc>
              </a:pPr>
              <a:r>
                <a:rPr lang="en-US" sz="345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Сертификация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25996" y="2221297"/>
            <a:ext cx="10870987" cy="6626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88632" indent="-244316" lvl="1">
              <a:lnSpc>
                <a:spcPts val="2916"/>
              </a:lnSpc>
              <a:buFont typeface="Arial"/>
              <a:buChar char="•"/>
            </a:pPr>
            <a:r>
              <a:rPr lang="en-US" b="true" sz="2700">
                <a:solidFill>
                  <a:srgbClr val="1F3959"/>
                </a:solidFill>
                <a:latin typeface="Arial Bold"/>
                <a:ea typeface="Arial Bold"/>
                <a:cs typeface="Arial Bold"/>
                <a:sym typeface="Arial Bold"/>
              </a:rPr>
              <a:t>Роль НРК</a:t>
            </a:r>
          </a:p>
          <a:p>
            <a:pPr algn="l" marL="1174432" indent="-391478" lvl="2">
              <a:lnSpc>
                <a:spcPts val="2916"/>
              </a:lnSpc>
              <a:buFont typeface="Arial"/>
              <a:buChar char="⚬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Ясность в результатах обучения</a:t>
            </a:r>
          </a:p>
          <a:p>
            <a:pPr algn="l" marL="1174432" indent="-391478" lvl="2">
              <a:lnSpc>
                <a:spcPts val="2916"/>
              </a:lnSpc>
              <a:buFont typeface="Arial"/>
              <a:buChar char="⚬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Модульные системы</a:t>
            </a:r>
          </a:p>
          <a:p>
            <a:pPr algn="l" marL="1174432" indent="-391478" lvl="2">
              <a:lnSpc>
                <a:spcPts val="2916"/>
              </a:lnSpc>
              <a:buFont typeface="Arial"/>
              <a:buChar char="⚬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Гибкая и инклюзивная НРК — большое количество небольших программ</a:t>
            </a:r>
          </a:p>
          <a:p>
            <a:pPr algn="l" marL="1174432" indent="-391478" lvl="2">
              <a:lnSpc>
                <a:spcPts val="2916"/>
              </a:lnSpc>
              <a:buFont typeface="Arial"/>
              <a:buChar char="⚬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Требование по предоставлению информации обучающимся, которое распространяется и на процедуры ППО</a:t>
            </a:r>
          </a:p>
          <a:p>
            <a:pPr algn="l" marL="1174432" indent="-391478" lvl="2">
              <a:lnSpc>
                <a:spcPts val="2916"/>
              </a:lnSpc>
            </a:pPr>
          </a:p>
          <a:p>
            <a:pPr algn="l" marL="691828" indent="-345914" lvl="1">
              <a:lnSpc>
                <a:spcPts val="2916"/>
              </a:lnSpc>
              <a:buFont typeface="Arial"/>
              <a:buChar char="•"/>
            </a:pPr>
            <a:r>
              <a:rPr lang="en-US" b="true" sz="2700">
                <a:solidFill>
                  <a:srgbClr val="1F3959"/>
                </a:solidFill>
                <a:latin typeface="Arial Bold"/>
                <a:ea typeface="Arial Bold"/>
                <a:cs typeface="Arial Bold"/>
                <a:sym typeface="Arial Bold"/>
              </a:rPr>
              <a:t>Факторы для учёта: </a:t>
            </a:r>
          </a:p>
          <a:p>
            <a:pPr algn="l" marL="1377629" indent="-459210" lvl="2">
              <a:lnSpc>
                <a:spcPts val="2916"/>
              </a:lnSpc>
              <a:buFont typeface="Arial"/>
              <a:buChar char="⚬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Стоимость</a:t>
            </a:r>
          </a:p>
          <a:p>
            <a:pPr algn="l" marL="1377629" indent="-459210" lvl="2">
              <a:lnSpc>
                <a:spcPts val="2916"/>
              </a:lnSpc>
              <a:buFont typeface="Arial"/>
              <a:buChar char="⚬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Поддержка обучающихся</a:t>
            </a:r>
          </a:p>
          <a:p>
            <a:pPr algn="l" marL="1377629" indent="-459210" lvl="2">
              <a:lnSpc>
                <a:spcPts val="2916"/>
              </a:lnSpc>
              <a:buFont typeface="Arial"/>
              <a:buChar char="⚬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Ясность относительно возможных достижений и присваиваемых квалификаций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6764000" y="9477375"/>
            <a:ext cx="1295400" cy="561975"/>
            <a:chOff x="0" y="0"/>
            <a:chExt cx="1727200" cy="7493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727200" cy="749300"/>
            </a:xfrm>
            <a:custGeom>
              <a:avLst/>
              <a:gdLst/>
              <a:ahLst/>
              <a:cxnLst/>
              <a:rect r="r" b="b" t="t" l="l"/>
              <a:pathLst>
                <a:path h="749300" w="1727200">
                  <a:moveTo>
                    <a:pt x="0" y="0"/>
                  </a:moveTo>
                  <a:lnTo>
                    <a:pt x="1727200" y="0"/>
                  </a:lnTo>
                  <a:lnTo>
                    <a:pt x="1727200" y="749300"/>
                  </a:lnTo>
                  <a:lnTo>
                    <a:pt x="0" y="7493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5661" t="0" r="-5661" b="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>
              <a:off x="0" y="-9525"/>
              <a:ext cx="1727200" cy="7588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2520"/>
                </a:lnSpc>
              </a:pPr>
              <a:r>
                <a:rPr lang="en-US" b="true" sz="2100">
                  <a:solidFill>
                    <a:srgbClr val="8C909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31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61872" y="548640"/>
            <a:ext cx="15773400" cy="1988820"/>
            <a:chOff x="0" y="0"/>
            <a:chExt cx="21031200" cy="26517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1031200" cy="2651760"/>
            </a:xfrm>
            <a:custGeom>
              <a:avLst/>
              <a:gdLst/>
              <a:ahLst/>
              <a:cxnLst/>
              <a:rect r="r" b="b" t="t" l="l"/>
              <a:pathLst>
                <a:path h="2651760" w="21031200">
                  <a:moveTo>
                    <a:pt x="0" y="0"/>
                  </a:moveTo>
                  <a:lnTo>
                    <a:pt x="21031200" y="0"/>
                  </a:lnTo>
                  <a:lnTo>
                    <a:pt x="21031200" y="2651760"/>
                  </a:lnTo>
                  <a:lnTo>
                    <a:pt x="0" y="26517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0" t="-104536" r="0" b="-104536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>
              <a:off x="0" y="38100"/>
              <a:ext cx="21031200" cy="261366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7128"/>
                </a:lnSpc>
              </a:pPr>
              <a:r>
                <a:rPr lang="en-US" b="true" sz="660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Сообщества практиков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6764000" y="9477375"/>
            <a:ext cx="1295400" cy="561975"/>
            <a:chOff x="0" y="0"/>
            <a:chExt cx="1727200" cy="7493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727200" cy="749300"/>
            </a:xfrm>
            <a:custGeom>
              <a:avLst/>
              <a:gdLst/>
              <a:ahLst/>
              <a:cxnLst/>
              <a:rect r="r" b="b" t="t" l="l"/>
              <a:pathLst>
                <a:path h="749300" w="1727200">
                  <a:moveTo>
                    <a:pt x="0" y="0"/>
                  </a:moveTo>
                  <a:lnTo>
                    <a:pt x="1727200" y="0"/>
                  </a:lnTo>
                  <a:lnTo>
                    <a:pt x="1727200" y="749300"/>
                  </a:lnTo>
                  <a:lnTo>
                    <a:pt x="0" y="7493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5661" t="0" r="-5661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>
              <a:off x="0" y="-9525"/>
              <a:ext cx="1727200" cy="7588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2520"/>
                </a:lnSpc>
              </a:pPr>
              <a:r>
                <a:rPr lang="en-US" b="true" sz="2100">
                  <a:solidFill>
                    <a:srgbClr val="8C909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32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263796" y="3585143"/>
            <a:ext cx="6758378" cy="4291565"/>
            <a:chOff x="0" y="0"/>
            <a:chExt cx="9011171" cy="572208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011285" cy="5722112"/>
            </a:xfrm>
            <a:custGeom>
              <a:avLst/>
              <a:gdLst/>
              <a:ahLst/>
              <a:cxnLst/>
              <a:rect r="r" b="b" t="t" l="l"/>
              <a:pathLst>
                <a:path h="5722112" w="9011285">
                  <a:moveTo>
                    <a:pt x="0" y="572262"/>
                  </a:moveTo>
                  <a:cubicBezTo>
                    <a:pt x="0" y="256159"/>
                    <a:pt x="256159" y="0"/>
                    <a:pt x="572262" y="0"/>
                  </a:cubicBezTo>
                  <a:lnTo>
                    <a:pt x="8439023" y="0"/>
                  </a:lnTo>
                  <a:cubicBezTo>
                    <a:pt x="8754999" y="0"/>
                    <a:pt x="9011285" y="256159"/>
                    <a:pt x="9011285" y="572262"/>
                  </a:cubicBezTo>
                  <a:lnTo>
                    <a:pt x="9011285" y="5149850"/>
                  </a:lnTo>
                  <a:cubicBezTo>
                    <a:pt x="9011285" y="5465826"/>
                    <a:pt x="8755126" y="5722112"/>
                    <a:pt x="8439023" y="5722112"/>
                  </a:cubicBezTo>
                  <a:lnTo>
                    <a:pt x="572262" y="5722112"/>
                  </a:lnTo>
                  <a:cubicBezTo>
                    <a:pt x="256159" y="5722112"/>
                    <a:pt x="0" y="5465953"/>
                    <a:pt x="0" y="514985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6799FF">
                    <a:alpha val="100000"/>
                  </a:srgbClr>
                </a:gs>
                <a:gs pos="50000">
                  <a:srgbClr val="4689FF">
                    <a:alpha val="100000"/>
                  </a:srgbClr>
                </a:gs>
                <a:gs pos="100000">
                  <a:srgbClr val="2A74F5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2009966" y="4293765"/>
            <a:ext cx="6767903" cy="4301090"/>
            <a:chOff x="0" y="0"/>
            <a:chExt cx="9023871" cy="573478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6350" y="6350"/>
              <a:ext cx="9011158" cy="5722112"/>
            </a:xfrm>
            <a:custGeom>
              <a:avLst/>
              <a:gdLst/>
              <a:ahLst/>
              <a:cxnLst/>
              <a:rect r="r" b="b" t="t" l="l"/>
              <a:pathLst>
                <a:path h="5722112" w="9011158">
                  <a:moveTo>
                    <a:pt x="0" y="572262"/>
                  </a:moveTo>
                  <a:cubicBezTo>
                    <a:pt x="0" y="256159"/>
                    <a:pt x="256413" y="0"/>
                    <a:pt x="572643" y="0"/>
                  </a:cubicBezTo>
                  <a:lnTo>
                    <a:pt x="8438515" y="0"/>
                  </a:lnTo>
                  <a:cubicBezTo>
                    <a:pt x="8754745" y="0"/>
                    <a:pt x="9011158" y="256159"/>
                    <a:pt x="9011158" y="572262"/>
                  </a:cubicBezTo>
                  <a:lnTo>
                    <a:pt x="9011158" y="5149850"/>
                  </a:lnTo>
                  <a:cubicBezTo>
                    <a:pt x="9011158" y="5465826"/>
                    <a:pt x="8754745" y="5722112"/>
                    <a:pt x="8438515" y="5722112"/>
                  </a:cubicBezTo>
                  <a:lnTo>
                    <a:pt x="572643" y="5722112"/>
                  </a:lnTo>
                  <a:cubicBezTo>
                    <a:pt x="256413" y="5722112"/>
                    <a:pt x="0" y="5465953"/>
                    <a:pt x="0" y="5149850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9023858" cy="5734812"/>
            </a:xfrm>
            <a:custGeom>
              <a:avLst/>
              <a:gdLst/>
              <a:ahLst/>
              <a:cxnLst/>
              <a:rect r="r" b="b" t="t" l="l"/>
              <a:pathLst>
                <a:path h="5734812" w="9023858">
                  <a:moveTo>
                    <a:pt x="0" y="578612"/>
                  </a:moveTo>
                  <a:cubicBezTo>
                    <a:pt x="0" y="259080"/>
                    <a:pt x="259207" y="0"/>
                    <a:pt x="578993" y="0"/>
                  </a:cubicBezTo>
                  <a:lnTo>
                    <a:pt x="8444865" y="0"/>
                  </a:lnTo>
                  <a:lnTo>
                    <a:pt x="8444865" y="6350"/>
                  </a:lnTo>
                  <a:lnTo>
                    <a:pt x="8444865" y="0"/>
                  </a:lnTo>
                  <a:cubicBezTo>
                    <a:pt x="8764651" y="0"/>
                    <a:pt x="9023858" y="259080"/>
                    <a:pt x="9023858" y="578612"/>
                  </a:cubicBezTo>
                  <a:lnTo>
                    <a:pt x="9017508" y="578612"/>
                  </a:lnTo>
                  <a:lnTo>
                    <a:pt x="9023858" y="578612"/>
                  </a:lnTo>
                  <a:lnTo>
                    <a:pt x="9023858" y="5156200"/>
                  </a:lnTo>
                  <a:lnTo>
                    <a:pt x="9017508" y="5156200"/>
                  </a:lnTo>
                  <a:lnTo>
                    <a:pt x="9023858" y="5156200"/>
                  </a:lnTo>
                  <a:cubicBezTo>
                    <a:pt x="9023858" y="5475732"/>
                    <a:pt x="8764651" y="5734812"/>
                    <a:pt x="8444865" y="5734812"/>
                  </a:cubicBezTo>
                  <a:lnTo>
                    <a:pt x="8444865" y="5728462"/>
                  </a:lnTo>
                  <a:lnTo>
                    <a:pt x="8444865" y="5734812"/>
                  </a:lnTo>
                  <a:lnTo>
                    <a:pt x="578993" y="5734812"/>
                  </a:lnTo>
                  <a:lnTo>
                    <a:pt x="578993" y="5728462"/>
                  </a:lnTo>
                  <a:lnTo>
                    <a:pt x="578993" y="5734812"/>
                  </a:lnTo>
                  <a:cubicBezTo>
                    <a:pt x="259207" y="5734812"/>
                    <a:pt x="0" y="5475732"/>
                    <a:pt x="0" y="5156200"/>
                  </a:cubicBezTo>
                  <a:lnTo>
                    <a:pt x="0" y="578612"/>
                  </a:lnTo>
                  <a:lnTo>
                    <a:pt x="6350" y="578612"/>
                  </a:lnTo>
                  <a:lnTo>
                    <a:pt x="0" y="578612"/>
                  </a:lnTo>
                  <a:moveTo>
                    <a:pt x="12700" y="578612"/>
                  </a:moveTo>
                  <a:lnTo>
                    <a:pt x="12700" y="5156200"/>
                  </a:lnTo>
                  <a:lnTo>
                    <a:pt x="6350" y="5156200"/>
                  </a:lnTo>
                  <a:lnTo>
                    <a:pt x="12700" y="5156200"/>
                  </a:lnTo>
                  <a:cubicBezTo>
                    <a:pt x="12700" y="5468747"/>
                    <a:pt x="266192" y="5722112"/>
                    <a:pt x="578993" y="5722112"/>
                  </a:cubicBezTo>
                  <a:lnTo>
                    <a:pt x="8444865" y="5722112"/>
                  </a:lnTo>
                  <a:cubicBezTo>
                    <a:pt x="8757666" y="5722112"/>
                    <a:pt x="9011158" y="5468747"/>
                    <a:pt x="9011158" y="5156200"/>
                  </a:cubicBezTo>
                  <a:lnTo>
                    <a:pt x="9011158" y="578612"/>
                  </a:lnTo>
                  <a:cubicBezTo>
                    <a:pt x="9011158" y="266065"/>
                    <a:pt x="8757666" y="12700"/>
                    <a:pt x="8444865" y="12700"/>
                  </a:cubicBezTo>
                  <a:lnTo>
                    <a:pt x="578993" y="12700"/>
                  </a:lnTo>
                  <a:lnTo>
                    <a:pt x="578993" y="6350"/>
                  </a:lnTo>
                  <a:lnTo>
                    <a:pt x="578993" y="12700"/>
                  </a:lnTo>
                  <a:cubicBezTo>
                    <a:pt x="266192" y="12700"/>
                    <a:pt x="12700" y="266065"/>
                    <a:pt x="12700" y="578612"/>
                  </a:cubicBezTo>
                  <a:close/>
                </a:path>
              </a:pathLst>
            </a:custGeom>
            <a:solidFill>
              <a:srgbClr val="4689FF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2135657" y="4419457"/>
            <a:ext cx="6516510" cy="4049706"/>
            <a:chOff x="0" y="0"/>
            <a:chExt cx="8688680" cy="539960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688682" cy="5399604"/>
            </a:xfrm>
            <a:custGeom>
              <a:avLst/>
              <a:gdLst/>
              <a:ahLst/>
              <a:cxnLst/>
              <a:rect r="r" b="b" t="t" l="l"/>
              <a:pathLst>
                <a:path h="5399604" w="8688682">
                  <a:moveTo>
                    <a:pt x="0" y="0"/>
                  </a:moveTo>
                  <a:lnTo>
                    <a:pt x="8688682" y="0"/>
                  </a:lnTo>
                  <a:lnTo>
                    <a:pt x="8688682" y="5399604"/>
                  </a:lnTo>
                  <a:lnTo>
                    <a:pt x="0" y="539960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29734" t="0" r="-29734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66675"/>
              <a:ext cx="8688680" cy="546628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6804"/>
                </a:lnSpc>
              </a:pPr>
              <a:r>
                <a:rPr lang="en-US" sz="6300">
                  <a:solidFill>
                    <a:srgbClr val="1F385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Сеть практиков ППО – ДОО и ВО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9524038" y="3585143"/>
            <a:ext cx="6758378" cy="4291565"/>
            <a:chOff x="0" y="0"/>
            <a:chExt cx="9011171" cy="572208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011285" cy="5722112"/>
            </a:xfrm>
            <a:custGeom>
              <a:avLst/>
              <a:gdLst/>
              <a:ahLst/>
              <a:cxnLst/>
              <a:rect r="r" b="b" t="t" l="l"/>
              <a:pathLst>
                <a:path h="5722112" w="9011285">
                  <a:moveTo>
                    <a:pt x="0" y="572262"/>
                  </a:moveTo>
                  <a:cubicBezTo>
                    <a:pt x="0" y="256159"/>
                    <a:pt x="256159" y="0"/>
                    <a:pt x="572262" y="0"/>
                  </a:cubicBezTo>
                  <a:lnTo>
                    <a:pt x="8439023" y="0"/>
                  </a:lnTo>
                  <a:cubicBezTo>
                    <a:pt x="8754999" y="0"/>
                    <a:pt x="9011285" y="256159"/>
                    <a:pt x="9011285" y="572262"/>
                  </a:cubicBezTo>
                  <a:lnTo>
                    <a:pt x="9011285" y="5149850"/>
                  </a:lnTo>
                  <a:cubicBezTo>
                    <a:pt x="9011285" y="5465826"/>
                    <a:pt x="8755126" y="5722112"/>
                    <a:pt x="8439023" y="5722112"/>
                  </a:cubicBezTo>
                  <a:lnTo>
                    <a:pt x="572262" y="5722112"/>
                  </a:lnTo>
                  <a:cubicBezTo>
                    <a:pt x="256159" y="5722112"/>
                    <a:pt x="0" y="5465953"/>
                    <a:pt x="0" y="514985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6799FF">
                    <a:alpha val="100000"/>
                  </a:srgbClr>
                </a:gs>
                <a:gs pos="50000">
                  <a:srgbClr val="4689FF">
                    <a:alpha val="100000"/>
                  </a:srgbClr>
                </a:gs>
                <a:gs pos="100000">
                  <a:srgbClr val="2A74F5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0270207" y="4293765"/>
            <a:ext cx="6767903" cy="4301090"/>
            <a:chOff x="0" y="0"/>
            <a:chExt cx="9023871" cy="573478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6350" y="6350"/>
              <a:ext cx="9011158" cy="5722112"/>
            </a:xfrm>
            <a:custGeom>
              <a:avLst/>
              <a:gdLst/>
              <a:ahLst/>
              <a:cxnLst/>
              <a:rect r="r" b="b" t="t" l="l"/>
              <a:pathLst>
                <a:path h="5722112" w="9011158">
                  <a:moveTo>
                    <a:pt x="0" y="572262"/>
                  </a:moveTo>
                  <a:cubicBezTo>
                    <a:pt x="0" y="256159"/>
                    <a:pt x="256413" y="0"/>
                    <a:pt x="572643" y="0"/>
                  </a:cubicBezTo>
                  <a:lnTo>
                    <a:pt x="8438515" y="0"/>
                  </a:lnTo>
                  <a:cubicBezTo>
                    <a:pt x="8754745" y="0"/>
                    <a:pt x="9011158" y="256159"/>
                    <a:pt x="9011158" y="572262"/>
                  </a:cubicBezTo>
                  <a:lnTo>
                    <a:pt x="9011158" y="5149850"/>
                  </a:lnTo>
                  <a:cubicBezTo>
                    <a:pt x="9011158" y="5465826"/>
                    <a:pt x="8754745" y="5722112"/>
                    <a:pt x="8438515" y="5722112"/>
                  </a:cubicBezTo>
                  <a:lnTo>
                    <a:pt x="572643" y="5722112"/>
                  </a:lnTo>
                  <a:cubicBezTo>
                    <a:pt x="256413" y="5722112"/>
                    <a:pt x="0" y="5465953"/>
                    <a:pt x="0" y="5149850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9023858" cy="5734812"/>
            </a:xfrm>
            <a:custGeom>
              <a:avLst/>
              <a:gdLst/>
              <a:ahLst/>
              <a:cxnLst/>
              <a:rect r="r" b="b" t="t" l="l"/>
              <a:pathLst>
                <a:path h="5734812" w="9023858">
                  <a:moveTo>
                    <a:pt x="0" y="578612"/>
                  </a:moveTo>
                  <a:cubicBezTo>
                    <a:pt x="0" y="259080"/>
                    <a:pt x="259207" y="0"/>
                    <a:pt x="578993" y="0"/>
                  </a:cubicBezTo>
                  <a:lnTo>
                    <a:pt x="8444865" y="0"/>
                  </a:lnTo>
                  <a:lnTo>
                    <a:pt x="8444865" y="6350"/>
                  </a:lnTo>
                  <a:lnTo>
                    <a:pt x="8444865" y="0"/>
                  </a:lnTo>
                  <a:cubicBezTo>
                    <a:pt x="8764651" y="0"/>
                    <a:pt x="9023858" y="259080"/>
                    <a:pt x="9023858" y="578612"/>
                  </a:cubicBezTo>
                  <a:lnTo>
                    <a:pt x="9017508" y="578612"/>
                  </a:lnTo>
                  <a:lnTo>
                    <a:pt x="9023858" y="578612"/>
                  </a:lnTo>
                  <a:lnTo>
                    <a:pt x="9023858" y="5156200"/>
                  </a:lnTo>
                  <a:lnTo>
                    <a:pt x="9017508" y="5156200"/>
                  </a:lnTo>
                  <a:lnTo>
                    <a:pt x="9023858" y="5156200"/>
                  </a:lnTo>
                  <a:cubicBezTo>
                    <a:pt x="9023858" y="5475732"/>
                    <a:pt x="8764651" y="5734812"/>
                    <a:pt x="8444865" y="5734812"/>
                  </a:cubicBezTo>
                  <a:lnTo>
                    <a:pt x="8444865" y="5728462"/>
                  </a:lnTo>
                  <a:lnTo>
                    <a:pt x="8444865" y="5734812"/>
                  </a:lnTo>
                  <a:lnTo>
                    <a:pt x="578993" y="5734812"/>
                  </a:lnTo>
                  <a:lnTo>
                    <a:pt x="578993" y="5728462"/>
                  </a:lnTo>
                  <a:lnTo>
                    <a:pt x="578993" y="5734812"/>
                  </a:lnTo>
                  <a:cubicBezTo>
                    <a:pt x="259207" y="5734812"/>
                    <a:pt x="0" y="5475732"/>
                    <a:pt x="0" y="5156200"/>
                  </a:cubicBezTo>
                  <a:lnTo>
                    <a:pt x="0" y="578612"/>
                  </a:lnTo>
                  <a:lnTo>
                    <a:pt x="6350" y="578612"/>
                  </a:lnTo>
                  <a:lnTo>
                    <a:pt x="0" y="578612"/>
                  </a:lnTo>
                  <a:moveTo>
                    <a:pt x="12700" y="578612"/>
                  </a:moveTo>
                  <a:lnTo>
                    <a:pt x="12700" y="5156200"/>
                  </a:lnTo>
                  <a:lnTo>
                    <a:pt x="6350" y="5156200"/>
                  </a:lnTo>
                  <a:lnTo>
                    <a:pt x="12700" y="5156200"/>
                  </a:lnTo>
                  <a:cubicBezTo>
                    <a:pt x="12700" y="5468747"/>
                    <a:pt x="266192" y="5722112"/>
                    <a:pt x="578993" y="5722112"/>
                  </a:cubicBezTo>
                  <a:lnTo>
                    <a:pt x="8444865" y="5722112"/>
                  </a:lnTo>
                  <a:cubicBezTo>
                    <a:pt x="8757666" y="5722112"/>
                    <a:pt x="9011158" y="5468747"/>
                    <a:pt x="9011158" y="5156200"/>
                  </a:cubicBezTo>
                  <a:lnTo>
                    <a:pt x="9011158" y="578612"/>
                  </a:lnTo>
                  <a:cubicBezTo>
                    <a:pt x="9011158" y="266065"/>
                    <a:pt x="8757666" y="12700"/>
                    <a:pt x="8444865" y="12700"/>
                  </a:cubicBezTo>
                  <a:lnTo>
                    <a:pt x="578993" y="12700"/>
                  </a:lnTo>
                  <a:lnTo>
                    <a:pt x="578993" y="6350"/>
                  </a:lnTo>
                  <a:lnTo>
                    <a:pt x="578993" y="12700"/>
                  </a:lnTo>
                  <a:cubicBezTo>
                    <a:pt x="266192" y="12700"/>
                    <a:pt x="12700" y="266065"/>
                    <a:pt x="12700" y="578612"/>
                  </a:cubicBezTo>
                  <a:close/>
                </a:path>
              </a:pathLst>
            </a:custGeom>
            <a:solidFill>
              <a:srgbClr val="4689FF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0395899" y="4419457"/>
            <a:ext cx="6516510" cy="4049706"/>
            <a:chOff x="0" y="0"/>
            <a:chExt cx="8688680" cy="5399608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688682" cy="5399604"/>
            </a:xfrm>
            <a:custGeom>
              <a:avLst/>
              <a:gdLst/>
              <a:ahLst/>
              <a:cxnLst/>
              <a:rect r="r" b="b" t="t" l="l"/>
              <a:pathLst>
                <a:path h="5399604" w="8688682">
                  <a:moveTo>
                    <a:pt x="0" y="0"/>
                  </a:moveTo>
                  <a:lnTo>
                    <a:pt x="8688682" y="0"/>
                  </a:lnTo>
                  <a:lnTo>
                    <a:pt x="8688682" y="5399604"/>
                  </a:lnTo>
                  <a:lnTo>
                    <a:pt x="0" y="539960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29734" t="0" r="-29734" b="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66675"/>
              <a:ext cx="8688680" cy="546628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6804"/>
                </a:lnSpc>
              </a:pPr>
              <a:r>
                <a:rPr lang="en-US" sz="6300">
                  <a:solidFill>
                    <a:srgbClr val="1F385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PriorLearning.ie – государственные высшие учебные заведения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61213" y="312796"/>
            <a:ext cx="4833893" cy="4003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64"/>
              </a:lnSpc>
            </a:pPr>
            <a:r>
              <a:rPr lang="en-US" b="true" sz="58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Исследование случая: парикмахерское искусство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95602" y="4154429"/>
            <a:ext cx="4899517" cy="5857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0583" indent="-320292" lvl="1">
              <a:lnSpc>
                <a:spcPts val="2700"/>
              </a:lnSpc>
              <a:buFont typeface="Arial"/>
              <a:buChar char="•"/>
            </a:pPr>
            <a:r>
              <a:rPr lang="en-US" sz="25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Национальная программа стажировки парикмахеров является первой программой ученичества, которую можно полностью пройти и получить квалификацию через оценку практического опыта. </a:t>
            </a:r>
          </a:p>
          <a:p>
            <a:pPr algn="l" marL="640583" indent="-320292" lvl="1">
              <a:lnSpc>
                <a:spcPts val="2700"/>
              </a:lnSpc>
            </a:pPr>
          </a:p>
          <a:p>
            <a:pPr algn="l" marL="640583" indent="-320292" lvl="1">
              <a:lnSpc>
                <a:spcPts val="2700"/>
              </a:lnSpc>
              <a:buFont typeface="Arial"/>
              <a:buChar char="•"/>
            </a:pPr>
            <a:r>
              <a:rPr lang="en-US" sz="25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Совет Лимерика и Клэр (СОПП) совместно с руководящей группой отраслевого консорциума разработали процедуру ППО.</a:t>
            </a:r>
          </a:p>
          <a:p>
            <a:pPr algn="l" marL="640583" indent="-320292" lvl="1">
              <a:lnSpc>
                <a:spcPts val="2700"/>
              </a:lnSpc>
            </a:pPr>
          </a:p>
          <a:p>
            <a:pPr algn="l" marL="640583" indent="-320292" lvl="1">
              <a:lnSpc>
                <a:spcPts val="2700"/>
              </a:lnSpc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16764000" y="9477375"/>
            <a:ext cx="1295400" cy="561975"/>
            <a:chOff x="0" y="0"/>
            <a:chExt cx="1727200" cy="7493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27200" cy="749300"/>
            </a:xfrm>
            <a:custGeom>
              <a:avLst/>
              <a:gdLst/>
              <a:ahLst/>
              <a:cxnLst/>
              <a:rect r="r" b="b" t="t" l="l"/>
              <a:pathLst>
                <a:path h="749300" w="1727200">
                  <a:moveTo>
                    <a:pt x="0" y="0"/>
                  </a:moveTo>
                  <a:lnTo>
                    <a:pt x="1727200" y="0"/>
                  </a:lnTo>
                  <a:lnTo>
                    <a:pt x="1727200" y="749300"/>
                  </a:lnTo>
                  <a:lnTo>
                    <a:pt x="0" y="7493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5661" t="0" r="-5661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1727200" cy="7588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2520"/>
                </a:lnSpc>
              </a:pPr>
              <a:r>
                <a:rPr lang="en-US" b="true" sz="2100">
                  <a:solidFill>
                    <a:srgbClr val="8C909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33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5600700" y="0"/>
            <a:ext cx="14411173" cy="10287000"/>
            <a:chOff x="0" y="0"/>
            <a:chExt cx="19214897" cy="13716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9214829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9214829">
                  <a:moveTo>
                    <a:pt x="0" y="0"/>
                  </a:moveTo>
                  <a:lnTo>
                    <a:pt x="19214829" y="0"/>
                  </a:lnTo>
                  <a:lnTo>
                    <a:pt x="19214829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45" t="0" r="-846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6086110" y="227071"/>
            <a:ext cx="4004221" cy="8072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82"/>
              </a:lnSpc>
            </a:pPr>
            <a:r>
              <a:rPr lang="en-US" sz="2344">
                <a:solidFill>
                  <a:srgbClr val="EEFDF9"/>
                </a:solidFill>
                <a:latin typeface="Raleway Heavy"/>
                <a:ea typeface="Raleway Heavy"/>
                <a:cs typeface="Raleway Heavy"/>
                <a:sym typeface="Raleway Heavy"/>
              </a:rPr>
              <a:t>Познакомьтесь</a:t>
            </a:r>
            <a:r>
              <a:rPr lang="en-US" sz="2344">
                <a:solidFill>
                  <a:srgbClr val="EEFDF9"/>
                </a:solidFill>
                <a:latin typeface="Raleway Heavy"/>
                <a:ea typeface="Raleway Heavy"/>
                <a:cs typeface="Raleway Heavy"/>
                <a:sym typeface="Raleway Heavy"/>
              </a:rPr>
              <a:t> с Мишель…</a:t>
            </a:r>
          </a:p>
          <a:p>
            <a:pPr algn="ctr">
              <a:lnSpc>
                <a:spcPts val="3282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5680776" y="801557"/>
            <a:ext cx="4814888" cy="9001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25"/>
              </a:lnSpc>
            </a:pPr>
            <a:r>
              <a:rPr lang="en-US" sz="1074" spc="-15">
                <a:solidFill>
                  <a:srgbClr val="B5F6E5"/>
                </a:solidFill>
                <a:latin typeface="Arial MT Pro"/>
                <a:ea typeface="Arial MT Pro"/>
                <a:cs typeface="Arial MT Pro"/>
                <a:sym typeface="Arial MT Pro"/>
              </a:rPr>
              <a:t>На</a:t>
            </a:r>
            <a:r>
              <a:rPr lang="en-US" sz="1074" spc="-15">
                <a:solidFill>
                  <a:srgbClr val="B5F6E5"/>
                </a:solidFill>
                <a:latin typeface="Arial MT Pro"/>
                <a:ea typeface="Arial MT Pro"/>
                <a:cs typeface="Arial MT Pro"/>
                <a:sym typeface="Arial MT Pro"/>
              </a:rPr>
              <a:t> протяжении почти 25 лет Мишель работала парикмахером в успешном салоне.</a:t>
            </a:r>
          </a:p>
          <a:p>
            <a:pPr algn="l">
              <a:lnSpc>
                <a:spcPts val="1725"/>
              </a:lnSpc>
            </a:pPr>
            <a:r>
              <a:rPr lang="en-US" sz="1074" spc="-15">
                <a:solidFill>
                  <a:srgbClr val="B5F6E5"/>
                </a:solidFill>
                <a:latin typeface="Arial MT Pro"/>
                <a:ea typeface="Arial MT Pro"/>
                <a:cs typeface="Arial MT Pro"/>
                <a:sym typeface="Arial MT Pro"/>
              </a:rPr>
              <a:t>За это время она упорно трудилась, развивая свои знания и навыки, и получила несколько наград за своё мастерство.</a:t>
            </a:r>
          </a:p>
          <a:p>
            <a:pPr algn="l">
              <a:lnSpc>
                <a:spcPts val="1725"/>
              </a:lnSpc>
            </a:pPr>
            <a:r>
              <a:rPr lang="en-US" sz="1074" spc="-15">
                <a:solidFill>
                  <a:srgbClr val="B5F6E5"/>
                </a:solidFill>
                <a:latin typeface="Arial MT Pro"/>
                <a:ea typeface="Arial MT Pro"/>
                <a:cs typeface="Arial MT Pro"/>
                <a:sym typeface="Arial MT Pro"/>
              </a:rPr>
              <a:t>Несмотря на её успехи, до недавнего времени в её профессии не существовало национально признанной квалификации.</a:t>
            </a:r>
          </a:p>
          <a:p>
            <a:pPr algn="l">
              <a:lnSpc>
                <a:spcPts val="1725"/>
              </a:lnSpc>
            </a:pPr>
            <a:r>
              <a:rPr lang="en-US" sz="1074" spc="-15">
                <a:solidFill>
                  <a:srgbClr val="B5F6E5"/>
                </a:solidFill>
                <a:latin typeface="Arial MT Pro"/>
                <a:ea typeface="Arial MT Pro"/>
                <a:cs typeface="Arial MT Pro"/>
                <a:sym typeface="Arial MT Pro"/>
              </a:rPr>
              <a:t>Когда появилась такая возможность, Мишель решила воспользоваться ею.</a:t>
            </a:r>
          </a:p>
          <a:p>
            <a:pPr algn="l">
              <a:lnSpc>
                <a:spcPts val="1725"/>
              </a:lnSpc>
            </a:pPr>
            <a:r>
              <a:rPr lang="en-US" sz="1074" spc="-15">
                <a:solidFill>
                  <a:srgbClr val="B5F6E5"/>
                </a:solidFill>
                <a:latin typeface="Arial MT Pro"/>
                <a:ea typeface="Arial MT Pro"/>
                <a:cs typeface="Arial MT Pro"/>
                <a:sym typeface="Arial MT Pro"/>
              </a:rPr>
              <a:t>Хотя Мишель была рада получить наконец эту возможность, она была немного подавлена, потому что думала, что ей придётся проходить трёхлетнее обучение, несмотря на уже успешную карьеру в парикмахерском деле.</a:t>
            </a:r>
          </a:p>
          <a:p>
            <a:pPr algn="l">
              <a:lnSpc>
                <a:spcPts val="1725"/>
              </a:lnSpc>
            </a:pPr>
            <a:r>
              <a:rPr lang="en-US" sz="1074" spc="-15">
                <a:solidFill>
                  <a:srgbClr val="B5F6E5"/>
                </a:solidFill>
                <a:latin typeface="Arial MT Pro"/>
                <a:ea typeface="Arial MT Pro"/>
                <a:cs typeface="Arial MT Pro"/>
                <a:sym typeface="Arial MT Pro"/>
              </a:rPr>
              <a:t>После беседы с управляющим салона Мишель узнала, что она может достичь своей цели гораздо быстрее, если её опыт будет признан в рамках ППО через Колледж ДОО Совета по образованию и профессиональной подготовке Лимерика и Клэр.</a:t>
            </a:r>
          </a:p>
          <a:p>
            <a:pPr algn="l">
              <a:lnSpc>
                <a:spcPts val="1725"/>
              </a:lnSpc>
            </a:pPr>
            <a:r>
              <a:rPr lang="en-US" sz="1074" spc="-15">
                <a:solidFill>
                  <a:srgbClr val="B5F6E5"/>
                </a:solidFill>
                <a:latin typeface="Arial MT Pro"/>
                <a:ea typeface="Arial MT Pro"/>
                <a:cs typeface="Arial MT Pro"/>
                <a:sym typeface="Arial MT Pro"/>
              </a:rPr>
              <a:t>После того как Мишель подала заявку на ПОО, она узнала, что её кандидатура соответствует требованиям, и приступила к процессу.</a:t>
            </a:r>
          </a:p>
          <a:p>
            <a:pPr algn="l">
              <a:lnSpc>
                <a:spcPts val="1725"/>
              </a:lnSpc>
            </a:pPr>
            <a:r>
              <a:rPr lang="en-US" sz="1074" spc="-15">
                <a:solidFill>
                  <a:srgbClr val="B5F6E5"/>
                </a:solidFill>
                <a:latin typeface="Arial MT Pro"/>
                <a:ea typeface="Arial MT Pro"/>
                <a:cs typeface="Arial MT Pro"/>
                <a:sym typeface="Arial MT Pro"/>
              </a:rPr>
              <a:t>Поскольку Мишель оставила формальное образование после получения сертификата об окончании полного среднего образования, ей было непросто начать работу над портфолио и адаптироваться к новой учебной среде. Однако поддержка и рекомендации её наставника ППО помогли ей успешно пройти весь процесс.</a:t>
            </a:r>
          </a:p>
          <a:p>
            <a:pPr algn="l">
              <a:lnSpc>
                <a:spcPts val="1725"/>
              </a:lnSpc>
            </a:pPr>
            <a:r>
              <a:rPr lang="en-US" sz="1074" spc="-15">
                <a:solidFill>
                  <a:srgbClr val="B5F6E5"/>
                </a:solidFill>
                <a:latin typeface="Arial MT Pro"/>
                <a:ea typeface="Arial MT Pro"/>
                <a:cs typeface="Arial MT Pro"/>
                <a:sym typeface="Arial MT Pro"/>
              </a:rPr>
              <a:t>В итоге Мишель завершила работу над своим портфолио и получила квалификацию Уровня 6 в сфере парикмахерского искусства от агентства QQI.</a:t>
            </a:r>
          </a:p>
          <a:p>
            <a:pPr algn="l">
              <a:lnSpc>
                <a:spcPts val="1725"/>
              </a:lnSpc>
            </a:pPr>
            <a:r>
              <a:rPr lang="en-US" sz="1074" spc="-15">
                <a:solidFill>
                  <a:srgbClr val="B5F6E5"/>
                </a:solidFill>
                <a:latin typeface="Arial MT Pro"/>
                <a:ea typeface="Arial MT Pro"/>
                <a:cs typeface="Arial MT Pro"/>
                <a:sym typeface="Arial MT Pro"/>
              </a:rPr>
              <a:t>После прохождения ППО Мишель начала рассматривать возможности работы за пределами салона, но в рамках индустрии.</a:t>
            </a:r>
          </a:p>
          <a:p>
            <a:pPr algn="l">
              <a:lnSpc>
                <a:spcPts val="1725"/>
              </a:lnSpc>
            </a:pPr>
            <a:r>
              <a:rPr lang="en-US" sz="1074" spc="-15">
                <a:solidFill>
                  <a:srgbClr val="B5F6E5"/>
                </a:solidFill>
                <a:latin typeface="Arial MT Pro"/>
                <a:ea typeface="Arial MT Pro"/>
                <a:cs typeface="Arial MT Pro"/>
                <a:sym typeface="Arial MT Pro"/>
              </a:rPr>
              <a:t>Сейчас она работает преподавателем парикмахерского искусства и наставником ППО, вдохновлённая помощью, которую она получила от своего наставника, и тем положительным влиянием, которое ППО оказало на её жизнь. </a:t>
            </a:r>
          </a:p>
          <a:p>
            <a:pPr algn="l">
              <a:lnSpc>
                <a:spcPts val="1725"/>
              </a:lnSpc>
            </a:pPr>
            <a:r>
              <a:rPr lang="en-US" sz="1074" spc="-15">
                <a:solidFill>
                  <a:srgbClr val="B5F6E5"/>
                </a:solidFill>
                <a:latin typeface="Arial MT Pro"/>
                <a:ea typeface="Arial MT Pro"/>
                <a:cs typeface="Arial MT Pro"/>
                <a:sym typeface="Arial MT Pro"/>
              </a:rPr>
              <a:t>&gt; “ППО изменило мою жизнь.</a:t>
            </a:r>
          </a:p>
          <a:p>
            <a:pPr algn="l">
              <a:lnSpc>
                <a:spcPts val="1725"/>
              </a:lnSpc>
            </a:pPr>
            <a:r>
              <a:rPr lang="en-US" sz="1074" spc="-15">
                <a:solidFill>
                  <a:srgbClr val="B5F6E5"/>
                </a:solidFill>
                <a:latin typeface="Arial MT Pro"/>
                <a:ea typeface="Arial MT Pro"/>
                <a:cs typeface="Arial MT Pro"/>
                <a:sym typeface="Arial MT Pro"/>
              </a:rPr>
              <a:t>У меня совершенно новая карьера, которую я люблю,</a:t>
            </a:r>
            <a:r>
              <a:rPr lang="en-US" sz="1074" spc="-15">
                <a:solidFill>
                  <a:srgbClr val="B5F6E5"/>
                </a:solidFill>
                <a:latin typeface="Arial MT Pro"/>
                <a:ea typeface="Arial MT Pro"/>
                <a:cs typeface="Arial MT Pro"/>
                <a:sym typeface="Arial MT Pro"/>
              </a:rPr>
              <a:t> новые коллеги, которые удивительным образом поддерживают меня, баланс между работой</a:t>
            </a:r>
            <a:r>
              <a:rPr lang="en-US" sz="1074" spc="-15">
                <a:solidFill>
                  <a:srgbClr val="B5F6E5"/>
                </a:solidFill>
                <a:latin typeface="Arial MT Pro"/>
                <a:ea typeface="Arial MT Pro"/>
                <a:cs typeface="Arial MT Pro"/>
                <a:sym typeface="Arial MT Pro"/>
              </a:rPr>
              <a:t> и личной жизнью, о котором я всегда мечтала, и я по-прежнему работаю в парикмахерской индустрии.</a:t>
            </a:r>
          </a:p>
          <a:p>
            <a:pPr algn="l">
              <a:lnSpc>
                <a:spcPts val="1725"/>
              </a:lnSpc>
            </a:pPr>
            <a:r>
              <a:rPr lang="en-US" sz="1074" spc="-15">
                <a:solidFill>
                  <a:srgbClr val="B5F6E5"/>
                </a:solidFill>
                <a:latin typeface="Arial MT Pro"/>
                <a:ea typeface="Arial MT Pro"/>
                <a:cs typeface="Arial MT Pro"/>
                <a:sym typeface="Arial MT Pro"/>
              </a:rPr>
              <a:t>Теперь я наставник ППО, так что я помогаю людям пройти путь ППО, а также преподаю парикмахерское искусство Уровня 3, так что у меня действительно есть всё, о чём только можно мечтать</a:t>
            </a:r>
            <a:r>
              <a:rPr lang="en-US" sz="1074" spc="-15">
                <a:solidFill>
                  <a:srgbClr val="B5F6E5"/>
                </a:solidFill>
                <a:latin typeface="Arial MT Pro"/>
                <a:ea typeface="Arial MT Pro"/>
                <a:cs typeface="Arial MT Pro"/>
                <a:sym typeface="Arial MT Pro"/>
              </a:rPr>
              <a:t>."</a:t>
            </a:r>
          </a:p>
          <a:p>
            <a:pPr algn="l">
              <a:lnSpc>
                <a:spcPts val="1785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6173513" y="9736798"/>
            <a:ext cx="904875" cy="2867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42"/>
              </a:lnSpc>
            </a:pPr>
            <a:r>
              <a:rPr lang="en-US" sz="1459" spc="17">
                <a:solidFill>
                  <a:srgbClr val="C9F1E5"/>
                </a:solidFill>
                <a:latin typeface="Arial MT Pro"/>
                <a:ea typeface="Arial MT Pro"/>
                <a:cs typeface="Arial MT Pro"/>
                <a:sym typeface="Arial MT Pro"/>
              </a:rPr>
              <a:t>-Michelle "</a:t>
            </a:r>
          </a:p>
        </p:txBody>
      </p:sp>
    </p:spTree>
  </p:cSld>
  <p:clrMapOvr>
    <a:masterClrMapping/>
  </p:clrMapOvr>
  <p:transition spd="fast">
    <p:fade/>
  </p:transition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24548" y="829656"/>
            <a:ext cx="6736871" cy="1227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b="true" sz="66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Исследование случая: Силы обороны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975275" y="483356"/>
            <a:ext cx="7066321" cy="8374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1828" indent="-345914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Национальный проект, основанный на опыте двух предыдущих пилотных инициатив, проведённых СОПП Донегола</a:t>
            </a:r>
          </a:p>
          <a:p>
            <a:pPr algn="l" marL="691828" indent="-345914" lvl="1">
              <a:lnSpc>
                <a:spcPts val="2916"/>
              </a:lnSpc>
            </a:pPr>
          </a:p>
          <a:p>
            <a:pPr algn="l" marL="691828" indent="-345914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10 СОПП работали с группами до 10 военнослужащих</a:t>
            </a:r>
          </a:p>
          <a:p>
            <a:pPr algn="l" marL="691828" indent="-345914" lvl="1">
              <a:lnSpc>
                <a:spcPts val="2916"/>
              </a:lnSpc>
            </a:pPr>
          </a:p>
          <a:p>
            <a:pPr algn="l" marL="691828" indent="-345914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Были подготовлены портфолио ППО для присвоения квалификаций по таким областям, как коммуникации, обработка текста и командная работа. </a:t>
            </a:r>
          </a:p>
          <a:p>
            <a:pPr algn="l" marL="691828" indent="-345914" lvl="1">
              <a:lnSpc>
                <a:spcPts val="2916"/>
              </a:lnSpc>
            </a:pPr>
          </a:p>
          <a:p>
            <a:pPr algn="l" marL="691828" indent="-345914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В рамках проекта 91 обучающийся получил 21 полную квалификацию и 386 малых квалификаций </a:t>
            </a:r>
          </a:p>
          <a:p>
            <a:pPr algn="l" marL="691828" indent="-345914" lvl="1">
              <a:lnSpc>
                <a:spcPts val="2916"/>
              </a:lnSpc>
            </a:pPr>
          </a:p>
          <a:p>
            <a:pPr algn="l" marL="691828" indent="-345914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Большинство квалификаций — на Уровне 5 НРК, но встречались также Уровни 3–6 НРК</a:t>
            </a:r>
          </a:p>
          <a:p>
            <a:pPr algn="l" marL="691828" indent="-345914" lvl="1">
              <a:lnSpc>
                <a:spcPts val="2916"/>
              </a:lnSpc>
            </a:pPr>
          </a:p>
          <a:p>
            <a:pPr algn="l" marL="691828" indent="-345914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Оценка проводилась в главным образом на основе портфолио, а также с использованием демонстрации навыков и выполнения заданий.</a:t>
            </a:r>
          </a:p>
          <a:p>
            <a:pPr algn="l" marL="691828" indent="-345914" lvl="1">
              <a:lnSpc>
                <a:spcPts val="2916"/>
              </a:lnSpc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16764000" y="9477375"/>
            <a:ext cx="1295400" cy="561975"/>
            <a:chOff x="0" y="0"/>
            <a:chExt cx="1727200" cy="7493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27200" cy="749300"/>
            </a:xfrm>
            <a:custGeom>
              <a:avLst/>
              <a:gdLst/>
              <a:ahLst/>
              <a:cxnLst/>
              <a:rect r="r" b="b" t="t" l="l"/>
              <a:pathLst>
                <a:path h="749300" w="1727200">
                  <a:moveTo>
                    <a:pt x="0" y="0"/>
                  </a:moveTo>
                  <a:lnTo>
                    <a:pt x="1727200" y="0"/>
                  </a:lnTo>
                  <a:lnTo>
                    <a:pt x="1727200" y="749300"/>
                  </a:lnTo>
                  <a:lnTo>
                    <a:pt x="0" y="7493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5661" t="0" r="-5661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1727200" cy="7588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2520"/>
                </a:lnSpc>
              </a:pPr>
              <a:r>
                <a:rPr lang="en-US" b="true" sz="2100">
                  <a:solidFill>
                    <a:srgbClr val="8C909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34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0" y="3616423"/>
            <a:ext cx="9144000" cy="6670577"/>
            <a:chOff x="0" y="0"/>
            <a:chExt cx="12192000" cy="889410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2192000" cy="8894064"/>
            </a:xfrm>
            <a:custGeom>
              <a:avLst/>
              <a:gdLst/>
              <a:ahLst/>
              <a:cxnLst/>
              <a:rect r="r" b="b" t="t" l="l"/>
              <a:pathLst>
                <a:path h="8894064" w="12192000">
                  <a:moveTo>
                    <a:pt x="0" y="0"/>
                  </a:moveTo>
                  <a:lnTo>
                    <a:pt x="12192000" y="0"/>
                  </a:lnTo>
                  <a:lnTo>
                    <a:pt x="12192000" y="8894064"/>
                  </a:lnTo>
                  <a:lnTo>
                    <a:pt x="0" y="8894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4159" r="0" b="-4159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91817" y="1404842"/>
            <a:ext cx="6736871" cy="1227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b="true" sz="66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Исследование случая:</a:t>
            </a:r>
          </a:p>
          <a:p>
            <a:pPr algn="l">
              <a:lnSpc>
                <a:spcPts val="7128"/>
              </a:lnSpc>
            </a:pPr>
            <a:r>
              <a:rPr lang="en-US" b="true" sz="66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Банковское дело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13267" y="1330547"/>
            <a:ext cx="6828330" cy="7527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1828" indent="-345914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Сотрудники банковского сектора оказались в зоне риска после закрытия банка Ольстера. </a:t>
            </a:r>
          </a:p>
          <a:p>
            <a:pPr algn="l" marL="691828" indent="-345914" lvl="1">
              <a:lnSpc>
                <a:spcPts val="2916"/>
              </a:lnSpc>
            </a:pPr>
          </a:p>
          <a:p>
            <a:pPr algn="l" marL="691828" indent="-345914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Хотя у них были сертификаты банковского сектора, они не признавались в рамках НРК, поэтому при трудоустройстве их квалификации не учитывались.</a:t>
            </a:r>
          </a:p>
          <a:p>
            <a:pPr algn="l" marL="691828" indent="-345914" lvl="1">
              <a:lnSpc>
                <a:spcPts val="2916"/>
              </a:lnSpc>
            </a:pPr>
          </a:p>
          <a:p>
            <a:pPr algn="l" marL="691828" indent="-345914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С помощью ППО 17 специалистов банковского сектора получили полные квалификации Уровня 6 НРК в таких областях как администрирование, управление и бизнес. </a:t>
            </a:r>
          </a:p>
          <a:p>
            <a:pPr algn="l" marL="691828" indent="-345914" lvl="1">
              <a:lnSpc>
                <a:spcPts val="2916"/>
              </a:lnSpc>
            </a:pPr>
          </a:p>
          <a:p>
            <a:pPr algn="l" marL="691828" indent="-345914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Некоторые из них продолжили обучение на более высоком уровне в университете АТУ, зачислившись сразу на второй курс в рамках признания их предшествующего обучения, что позволило им сэкономить год оплаты за обучение.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6764000" y="9477375"/>
            <a:ext cx="1295400" cy="561975"/>
            <a:chOff x="0" y="0"/>
            <a:chExt cx="1727200" cy="7493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27200" cy="749300"/>
            </a:xfrm>
            <a:custGeom>
              <a:avLst/>
              <a:gdLst/>
              <a:ahLst/>
              <a:cxnLst/>
              <a:rect r="r" b="b" t="t" l="l"/>
              <a:pathLst>
                <a:path h="749300" w="1727200">
                  <a:moveTo>
                    <a:pt x="0" y="0"/>
                  </a:moveTo>
                  <a:lnTo>
                    <a:pt x="1727200" y="0"/>
                  </a:lnTo>
                  <a:lnTo>
                    <a:pt x="1727200" y="749300"/>
                  </a:lnTo>
                  <a:lnTo>
                    <a:pt x="0" y="7493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5661" t="0" r="-5661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1727200" cy="7588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2520"/>
                </a:lnSpc>
              </a:pPr>
              <a:r>
                <a:rPr lang="en-US" b="true" sz="2100">
                  <a:solidFill>
                    <a:srgbClr val="8C909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35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74172" y="0"/>
            <a:ext cx="15539666" cy="10287000"/>
            <a:chOff x="0" y="0"/>
            <a:chExt cx="2071955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071954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0719542">
                  <a:moveTo>
                    <a:pt x="0" y="0"/>
                  </a:moveTo>
                  <a:lnTo>
                    <a:pt x="20719542" y="0"/>
                  </a:lnTo>
                  <a:lnTo>
                    <a:pt x="2071954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539521" y="427630"/>
            <a:ext cx="5538490" cy="446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40"/>
              </a:lnSpc>
            </a:pPr>
            <a:r>
              <a:rPr lang="en-US" sz="2671" spc="205">
                <a:solidFill>
                  <a:srgbClr val="FDF9F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Познакомьтесь</a:t>
            </a:r>
            <a:r>
              <a:rPr lang="en-US" sz="2671" spc="205">
                <a:solidFill>
                  <a:srgbClr val="FDF9F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с Натальей…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623159" y="1154677"/>
            <a:ext cx="5371213" cy="75589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0"/>
              </a:lnSpc>
            </a:pPr>
            <a:r>
              <a:rPr lang="en-US" sz="1179" spc="-41">
                <a:solidFill>
                  <a:srgbClr val="F1CCD6"/>
                </a:solidFill>
                <a:latin typeface="Arial MT Pro"/>
                <a:ea typeface="Arial MT Pro"/>
                <a:cs typeface="Arial MT Pro"/>
                <a:sym typeface="Arial MT Pro"/>
              </a:rPr>
              <a:t>В родной Украине Наталья изучала педагогику и получила квалификацию учителя математики и физики.</a:t>
            </a:r>
          </a:p>
          <a:p>
            <a:pPr algn="l">
              <a:lnSpc>
                <a:spcPts val="1670"/>
              </a:lnSpc>
            </a:pPr>
            <a:r>
              <a:rPr lang="en-US" sz="1179" spc="-41">
                <a:solidFill>
                  <a:srgbClr val="F1CCD6"/>
                </a:solidFill>
                <a:latin typeface="Arial MT Pro"/>
                <a:ea typeface="Arial MT Pro"/>
                <a:cs typeface="Arial MT Pro"/>
                <a:sym typeface="Arial MT Pro"/>
              </a:rPr>
              <a:t>Однако она всегда любила детей и с энтузиазмом занималась их воспитанием.</a:t>
            </a:r>
          </a:p>
          <a:p>
            <a:pPr algn="l">
              <a:lnSpc>
                <a:spcPts val="1670"/>
              </a:lnSpc>
            </a:pPr>
            <a:r>
              <a:rPr lang="en-US" sz="1179" spc="-41">
                <a:solidFill>
                  <a:srgbClr val="F1CCD6"/>
                </a:solidFill>
                <a:latin typeface="Arial MT Pro"/>
                <a:ea typeface="Arial MT Pro"/>
                <a:cs typeface="Arial MT Pro"/>
                <a:sym typeface="Arial MT Pro"/>
              </a:rPr>
              <a:t>Несколько лет назад у неё появилась возможность переехать в Дубай, чтобы построить карьеру в сфере воспитания детей. Там она проработала воспитателем дошкольного</a:t>
            </a:r>
            <a:r>
              <a:rPr lang="en-US" sz="1179" spc="-41">
                <a:solidFill>
                  <a:srgbClr val="F1CCD6"/>
                </a:solidFill>
                <a:latin typeface="Arial MT Pro"/>
                <a:ea typeface="Arial MT Pro"/>
                <a:cs typeface="Arial MT Pro"/>
                <a:sym typeface="Arial MT Pro"/>
              </a:rPr>
              <a:t> учреждения в течение четырёх лет.</a:t>
            </a:r>
          </a:p>
          <a:p>
            <a:pPr algn="l">
              <a:lnSpc>
                <a:spcPts val="1670"/>
              </a:lnSpc>
            </a:pPr>
            <a:r>
              <a:rPr lang="en-US" sz="1179" spc="-41">
                <a:solidFill>
                  <a:srgbClr val="F1CCD6"/>
                </a:solidFill>
                <a:latin typeface="Arial MT Pro"/>
                <a:ea typeface="Arial MT Pro"/>
                <a:cs typeface="Arial MT Pro"/>
                <a:sym typeface="Arial MT Pro"/>
              </a:rPr>
              <a:t>После возвращения в Украину, она и её маленькая дочь были вынуждены покинуть страну из-за продолжающегося конфликта.</a:t>
            </a:r>
          </a:p>
          <a:p>
            <a:pPr algn="l">
              <a:lnSpc>
                <a:spcPts val="1670"/>
              </a:lnSpc>
            </a:pPr>
            <a:r>
              <a:rPr lang="en-US" sz="1179" spc="-41">
                <a:solidFill>
                  <a:srgbClr val="F1CCD6"/>
                </a:solidFill>
                <a:latin typeface="Arial MT Pro"/>
                <a:ea typeface="Arial MT Pro"/>
                <a:cs typeface="Arial MT Pro"/>
                <a:sym typeface="Arial MT Pro"/>
              </a:rPr>
              <a:t>По приезде в Ирландию Наталья стремилась продолжить работу в сфере дошкольного образования.</a:t>
            </a:r>
          </a:p>
          <a:p>
            <a:pPr algn="l">
              <a:lnSpc>
                <a:spcPts val="1670"/>
              </a:lnSpc>
            </a:pPr>
            <a:r>
              <a:rPr lang="en-US" sz="1179" spc="-41">
                <a:solidFill>
                  <a:srgbClr val="F1CCD6"/>
                </a:solidFill>
                <a:latin typeface="Arial MT Pro"/>
                <a:ea typeface="Arial MT Pro"/>
                <a:cs typeface="Arial MT Pro"/>
                <a:sym typeface="Arial MT Pro"/>
              </a:rPr>
              <a:t>Она посещала курсы английского языка, чтобы улучшить свои шансы на трудоустройство.</a:t>
            </a:r>
          </a:p>
          <a:p>
            <a:pPr algn="l">
              <a:lnSpc>
                <a:spcPts val="1670"/>
              </a:lnSpc>
            </a:pPr>
            <a:r>
              <a:rPr lang="en-US" sz="1179" spc="-41">
                <a:solidFill>
                  <a:srgbClr val="F1CCD6"/>
                </a:solidFill>
                <a:latin typeface="Arial MT Pro"/>
                <a:ea typeface="Arial MT Pro"/>
                <a:cs typeface="Arial MT Pro"/>
                <a:sym typeface="Arial MT Pro"/>
              </a:rPr>
              <a:t>Наталья получила работу в детском центре, но могла работать только помощником, поскольку её педагогический опыт и квалификация не признавались.</a:t>
            </a:r>
          </a:p>
          <a:p>
            <a:pPr algn="l">
              <a:lnSpc>
                <a:spcPts val="1670"/>
              </a:lnSpc>
            </a:pPr>
            <a:r>
              <a:rPr lang="en-US" sz="1179" spc="-41">
                <a:solidFill>
                  <a:srgbClr val="F1CCD6"/>
                </a:solidFill>
                <a:latin typeface="Arial MT Pro"/>
                <a:ea typeface="Arial MT Pro"/>
                <a:cs typeface="Arial MT Pro"/>
                <a:sym typeface="Arial MT Pro"/>
              </a:rPr>
              <a:t>Узнав о ППО, Наталья была рада, что она может получить признание своего предшествующего опыта и продолжить совершенствовать свои навыки, чтобы продолжить карьеру в сфере дошкольного образования.</a:t>
            </a:r>
          </a:p>
          <a:p>
            <a:pPr algn="l">
              <a:lnSpc>
                <a:spcPts val="1670"/>
              </a:lnSpc>
            </a:pPr>
            <a:r>
              <a:rPr lang="en-US" sz="1179" spc="-41">
                <a:solidFill>
                  <a:srgbClr val="F1CCD6"/>
                </a:solidFill>
                <a:latin typeface="Arial MT Pro"/>
                <a:ea typeface="Arial MT Pro"/>
                <a:cs typeface="Arial MT Pro"/>
                <a:sym typeface="Arial MT Pro"/>
              </a:rPr>
              <a:t>Вместо того, чтобы записаться на новый курс, Наталья воспользовалась гибкостью, которую ей предоставила программа ППО.</a:t>
            </a:r>
          </a:p>
          <a:p>
            <a:pPr algn="l">
              <a:lnSpc>
                <a:spcPts val="1670"/>
              </a:lnSpc>
            </a:pPr>
            <a:r>
              <a:rPr lang="en-US" sz="1179" spc="-41">
                <a:solidFill>
                  <a:srgbClr val="F1CCD6"/>
                </a:solidFill>
                <a:latin typeface="Arial MT Pro"/>
                <a:ea typeface="Arial MT Pro"/>
                <a:cs typeface="Arial MT Pro"/>
                <a:sym typeface="Arial MT Pro"/>
              </a:rPr>
              <a:t>Онлайн-консультации с её наставником ППО позволили ей совмещать роль одинокой матери с работой и учёбой.</a:t>
            </a:r>
          </a:p>
          <a:p>
            <a:pPr algn="l">
              <a:lnSpc>
                <a:spcPts val="1670"/>
              </a:lnSpc>
            </a:pPr>
            <a:r>
              <a:rPr lang="en-US" sz="1179" spc="-41">
                <a:solidFill>
                  <a:srgbClr val="F1CCD6"/>
                </a:solidFill>
                <a:latin typeface="Arial MT Pro"/>
                <a:ea typeface="Arial MT Pro"/>
                <a:cs typeface="Arial MT Pro"/>
                <a:sym typeface="Arial MT Pro"/>
              </a:rPr>
              <a:t>После того, как она представила своё портфолио для оценки, QQI присвоило ей квалификацию Уровня 5 в области дошкольного образования и воспитания.</a:t>
            </a:r>
          </a:p>
          <a:p>
            <a:pPr algn="l">
              <a:lnSpc>
                <a:spcPts val="1670"/>
              </a:lnSpc>
            </a:pPr>
            <a:r>
              <a:rPr lang="en-US" sz="1179" spc="-41">
                <a:solidFill>
                  <a:srgbClr val="F1CCD6"/>
                </a:solidFill>
                <a:latin typeface="Arial MT Pro"/>
                <a:ea typeface="Arial MT Pro"/>
                <a:cs typeface="Arial MT Pro"/>
                <a:sym typeface="Arial MT Pro"/>
              </a:rPr>
              <a:t>Вскоре после этого Наталья получила возможность продвинуться по карьерной лестнице на своём рабочем месте и была повышена с должности помощника до учителя.</a:t>
            </a:r>
          </a:p>
          <a:p>
            <a:pPr algn="l">
              <a:lnSpc>
                <a:spcPts val="1670"/>
              </a:lnSpc>
            </a:pPr>
            <a:r>
              <a:rPr lang="en-US" sz="1179" spc="-41">
                <a:solidFill>
                  <a:srgbClr val="F1CCD6"/>
                </a:solidFill>
                <a:latin typeface="Arial MT Pro"/>
                <a:ea typeface="Arial MT Pro"/>
                <a:cs typeface="Arial MT Pro"/>
                <a:sym typeface="Arial MT Pro"/>
              </a:rPr>
              <a:t>&gt;«Я очень хотела работать в дошкольном образовании, но меня могли нанять только в качестве помощника.</a:t>
            </a:r>
          </a:p>
          <a:p>
            <a:pPr algn="l">
              <a:lnSpc>
                <a:spcPts val="1670"/>
              </a:lnSpc>
            </a:pPr>
            <a:r>
              <a:rPr lang="en-US" sz="1179" spc="-41">
                <a:solidFill>
                  <a:srgbClr val="F1CCD6"/>
                </a:solidFill>
                <a:latin typeface="Arial MT Pro"/>
                <a:ea typeface="Arial MT Pro"/>
                <a:cs typeface="Arial MT Pro"/>
                <a:sym typeface="Arial MT Pro"/>
              </a:rPr>
              <a:t>ППО было идеальным решением, потому что мне не пришлось начинать с нуля, я смогла получить признание своего предшествующего опыта.</a:t>
            </a:r>
          </a:p>
          <a:p>
            <a:pPr algn="l">
              <a:lnSpc>
                <a:spcPts val="1670"/>
              </a:lnSpc>
            </a:pPr>
            <a:r>
              <a:rPr lang="en-US" sz="1179" spc="-41">
                <a:solidFill>
                  <a:srgbClr val="F1CCD6"/>
                </a:solidFill>
                <a:latin typeface="Arial MT Pro"/>
                <a:ea typeface="Arial MT Pro"/>
                <a:cs typeface="Arial MT Pro"/>
                <a:sym typeface="Arial MT Pro"/>
              </a:rPr>
              <a:t>ППО дало мне шанс получить работу моей мечты — в качестве воспитателя детей младшего возраста, и я безмерно благодарна за это».</a:t>
            </a:r>
          </a:p>
          <a:p>
            <a:pPr algn="l">
              <a:lnSpc>
                <a:spcPts val="1670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2723030" y="8975110"/>
            <a:ext cx="923925" cy="2950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11"/>
              </a:lnSpc>
            </a:pPr>
            <a:r>
              <a:rPr lang="en-US" sz="1508" spc="15">
                <a:solidFill>
                  <a:srgbClr val="F8DCE5"/>
                </a:solidFill>
                <a:latin typeface="Arial MT Pro"/>
                <a:ea typeface="Arial MT Pro"/>
                <a:cs typeface="Arial MT Pro"/>
                <a:sym typeface="Arial MT Pro"/>
              </a:rPr>
              <a:t>- Natallia "</a:t>
            </a:r>
          </a:p>
        </p:txBody>
      </p:sp>
      <p:sp>
        <p:nvSpPr>
          <p:cNvPr name="TextBox 7" id="7"/>
          <p:cNvSpPr txBox="true"/>
          <p:nvPr/>
        </p:nvSpPr>
        <p:spPr>
          <a:xfrm rot="683873">
            <a:off x="12414071" y="6206459"/>
            <a:ext cx="819150" cy="230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5"/>
              </a:lnSpc>
            </a:pPr>
            <a:r>
              <a:rPr lang="en-US" sz="710" spc="2">
                <a:solidFill>
                  <a:srgbClr val="F4B8C8"/>
                </a:solidFill>
                <a:latin typeface="Arial MT Pro"/>
                <a:ea typeface="Arial MT Pro"/>
                <a:cs typeface="Arial MT Pro"/>
                <a:sym typeface="Arial MT Pro"/>
              </a:rPr>
              <a:t>COIS CE</a:t>
            </a:r>
          </a:p>
          <a:p>
            <a:pPr algn="l">
              <a:lnSpc>
                <a:spcPts val="835"/>
              </a:lnSpc>
            </a:pPr>
            <a:r>
              <a:rPr lang="en-US" sz="710" spc="2">
                <a:solidFill>
                  <a:srgbClr val="F4B8C8"/>
                </a:solidFill>
                <a:latin typeface="Arial MT Pro"/>
                <a:ea typeface="Arial MT Pro"/>
                <a:cs typeface="Arial MT Pro"/>
                <a:sym typeface="Arial MT Pro"/>
              </a:rPr>
              <a:t>CHILDCARE CENT</a:t>
            </a:r>
          </a:p>
        </p:txBody>
      </p:sp>
    </p:spTree>
  </p:cSld>
  <p:clrMapOvr>
    <a:masterClrMapping/>
  </p:clrMapOvr>
  <p:transition spd="fast">
    <p:fade/>
  </p:transition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91817" y="1414367"/>
            <a:ext cx="6736871" cy="1218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"Мой совет тем, кто интересуется ППО в высшем образовании: сделайте это! Признание ценности вашего жизненного опыта — настоящий подарок".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564338" y="707793"/>
            <a:ext cx="7626391" cy="9487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6"/>
              </a:lnSpc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Когда телеведущий, продюсер, активист, дизайнер и  известная личность Ирландии </a:t>
            </a:r>
            <a:r>
              <a:rPr lang="en-US" sz="2700" u="sng">
                <a:solidFill>
                  <a:srgbClr val="4689FF"/>
                </a:solidFill>
                <a:latin typeface="Arial"/>
                <a:ea typeface="Arial"/>
                <a:cs typeface="Arial"/>
                <a:sym typeface="Arial"/>
                <a:hlinkClick r:id="rId3" tooltip="https://www.linkedin.com/in/brendan-courtney-034a1569/"/>
              </a:rPr>
              <a:t>Брендан Кортни</a:t>
            </a: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 узнал о процессе </a:t>
            </a:r>
            <a:r>
              <a:rPr lang="en-US" sz="2700" u="sng">
                <a:solidFill>
                  <a:srgbClr val="4689FF"/>
                </a:solidFill>
                <a:latin typeface="Arial"/>
                <a:ea typeface="Arial"/>
                <a:cs typeface="Arial"/>
                <a:sym typeface="Arial"/>
                <a:hlinkClick r:id="rId4" tooltip="https://www.linkedin.com/feed/hashtag/?keywords=rpl&amp;highlightedUpdateUrns=urn%3Ali%3Aactivity%3A7213838546913144832"/>
              </a:rPr>
              <a:t>#ППО</a:t>
            </a: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 (признание предшествующего обучения), он начал путь к высшему образованию, который изменил его жизнь.  Благодаря процессу ППО он получил признание своих разнообразных навыков и талантов, что открыло для него возможность получения квалификации в области, которой он действительно увлечён.</a:t>
            </a:r>
          </a:p>
          <a:p>
            <a:pPr algn="l">
              <a:lnSpc>
                <a:spcPts val="2916"/>
              </a:lnSpc>
            </a:pPr>
          </a:p>
          <a:p>
            <a:pPr algn="l">
              <a:lnSpc>
                <a:spcPts val="2916"/>
              </a:lnSpc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После окончания школы Брендан не мог поступить в университет, но он всегда стремился получить высшее образование. Он воспользовался возможностью подать документы на магистерскую программу в области равенства, разнообразия и инклюзии (Уровень 9) в </a:t>
            </a:r>
            <a:r>
              <a:rPr lang="en-US" sz="2700" u="sng">
                <a:solidFill>
                  <a:srgbClr val="4689FF"/>
                </a:solidFill>
                <a:latin typeface="Arial"/>
                <a:ea typeface="Arial"/>
                <a:cs typeface="Arial"/>
                <a:sym typeface="Arial"/>
                <a:hlinkClick r:id="rId5" tooltip="https://www.linkedin.com/company/iadt-dun-laoghaire-institute-of-art-design-and-technology/"/>
              </a:rPr>
              <a:t>Институте искусств, дизайна и технологий в Дун-Лэаре</a:t>
            </a: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algn="l">
              <a:lnSpc>
                <a:spcPts val="2916"/>
              </a:lnSpc>
            </a:pPr>
          </a:p>
          <a:p>
            <a:pPr algn="l">
              <a:lnSpc>
                <a:spcPts val="2916"/>
              </a:lnSpc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Брендан признался, что без ППО он не получил бы степень магистра, которая дала ему уверенность в том, что он может быть успешным и заниматься любимым делом.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6764000" y="9477375"/>
            <a:ext cx="1295400" cy="561975"/>
            <a:chOff x="0" y="0"/>
            <a:chExt cx="1727200" cy="7493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27200" cy="749300"/>
            </a:xfrm>
            <a:custGeom>
              <a:avLst/>
              <a:gdLst/>
              <a:ahLst/>
              <a:cxnLst/>
              <a:rect r="r" b="b" t="t" l="l"/>
              <a:pathLst>
                <a:path h="749300" w="1727200">
                  <a:moveTo>
                    <a:pt x="0" y="0"/>
                  </a:moveTo>
                  <a:lnTo>
                    <a:pt x="1727200" y="0"/>
                  </a:lnTo>
                  <a:lnTo>
                    <a:pt x="1727200" y="749300"/>
                  </a:lnTo>
                  <a:lnTo>
                    <a:pt x="0" y="749300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l="-5661" t="0" r="-5661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1727200" cy="7588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2520"/>
                </a:lnSpc>
              </a:pPr>
              <a:r>
                <a:rPr lang="en-US" b="true" sz="2100">
                  <a:solidFill>
                    <a:srgbClr val="8C909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37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91817" y="1414367"/>
            <a:ext cx="6736871" cy="1218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b="true" sz="60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Исследование случая:</a:t>
            </a:r>
          </a:p>
          <a:p>
            <a:pPr algn="l">
              <a:lnSpc>
                <a:spcPts val="6480"/>
              </a:lnSpc>
            </a:pPr>
            <a:r>
              <a:rPr lang="en-US" b="true" sz="60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Трудоустройство</a:t>
            </a:r>
          </a:p>
          <a:p>
            <a:pPr algn="l">
              <a:lnSpc>
                <a:spcPts val="2592"/>
              </a:lnSpc>
            </a:pPr>
          </a:p>
          <a:p>
            <a:pPr algn="l">
              <a:lnSpc>
                <a:spcPts val="2592"/>
              </a:lnSpc>
            </a:pPr>
            <a:r>
              <a:rPr lang="en-US" b="true" sz="2400">
                <a:solidFill>
                  <a:srgbClr val="1F3859"/>
                </a:solidFill>
                <a:latin typeface="Arial Bold"/>
                <a:ea typeface="Arial Bold"/>
                <a:cs typeface="Arial Bold"/>
                <a:sym typeface="Arial Bold"/>
              </a:rPr>
              <a:t>Центр ACE разработал подход ППО для первоначальной группы из 18 фермеров, чтобы они могли получить полную квалификацию Уровня 7 в области экологических наук и социальной политики. </a:t>
            </a:r>
          </a:p>
          <a:p>
            <a:pPr algn="l">
              <a:lnSpc>
                <a:spcPts val="2592"/>
              </a:lnSpc>
            </a:pPr>
            <a:r>
              <a:rPr lang="en-US" b="true" sz="2400">
                <a:solidFill>
                  <a:srgbClr val="1F3859"/>
                </a:solidFill>
                <a:latin typeface="Arial Bold"/>
                <a:ea typeface="Arial Bold"/>
                <a:cs typeface="Arial Bold"/>
                <a:sym typeface="Arial Bold"/>
              </a:rPr>
              <a:t>Фермеры уже обладали значительным опытом в области устойчивого сельского хозяйства, который они приобрели в рамках проекта по более экологичному ведению молочных ферм в Карбери Carbery Greener Dairy Farms (CGDF).</a:t>
            </a:r>
          </a:p>
          <a:p>
            <a:pPr algn="l">
              <a:lnSpc>
                <a:spcPts val="2592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9144000" y="19050"/>
            <a:ext cx="9052579" cy="101765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83244" indent="-291622" lvl="1">
              <a:lnSpc>
                <a:spcPts val="2268"/>
              </a:lnSpc>
              <a:buFont typeface="Arial"/>
              <a:buChar char="•"/>
            </a:pPr>
            <a:r>
              <a:rPr lang="en-US" sz="21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Центр ACE разработал подход ППО для первоначальной группы из 18 фермеров, чтобы они могли получить полную квалификацию Уровня 7 в области экологических наук и социальной политики.</a:t>
            </a:r>
          </a:p>
          <a:p>
            <a:pPr algn="l" marL="583244" indent="-291622" lvl="1">
              <a:lnSpc>
                <a:spcPts val="2268"/>
              </a:lnSpc>
            </a:pPr>
          </a:p>
          <a:p>
            <a:pPr algn="l" marL="583244" indent="-291622" lvl="1">
              <a:lnSpc>
                <a:spcPts val="2268"/>
              </a:lnSpc>
              <a:buFont typeface="Arial"/>
              <a:buChar char="•"/>
            </a:pPr>
            <a:r>
              <a:rPr lang="en-US" sz="21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Фермеры уже обладали значительным опытом в области устойчивого сельского хозяйства, который они приобрели в рамках проекта по более экологичному ведению молочных ферм в Карбери Carbery Greener Dairy Farms (CGDF).</a:t>
            </a:r>
          </a:p>
          <a:p>
            <a:pPr algn="l" marL="583244" indent="-291622" lvl="1">
              <a:lnSpc>
                <a:spcPts val="2268"/>
              </a:lnSpc>
            </a:pPr>
          </a:p>
          <a:p>
            <a:pPr algn="l" marL="583244" indent="-291622" lvl="1">
              <a:lnSpc>
                <a:spcPts val="2268"/>
              </a:lnSpc>
              <a:buFont typeface="Arial"/>
              <a:buChar char="•"/>
            </a:pPr>
            <a:r>
              <a:rPr lang="en-US" sz="21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Подход, разработанный центром ACE, интересен тем, что «бремя подтверждения навыков» в процессе ППО возлагалось на поставщика образовательных услуг, а не на отдельного обучающегося. </a:t>
            </a:r>
          </a:p>
          <a:p>
            <a:pPr algn="l" marL="583244" indent="-291622" lvl="1">
              <a:lnSpc>
                <a:spcPts val="2268"/>
              </a:lnSpc>
            </a:pPr>
          </a:p>
          <a:p>
            <a:pPr algn="l" marL="583244" indent="-291622" lvl="1">
              <a:lnSpc>
                <a:spcPts val="2268"/>
              </a:lnSpc>
              <a:buFont typeface="Arial"/>
              <a:buChar char="•"/>
            </a:pPr>
            <a:r>
              <a:rPr lang="en-US" sz="21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ACE сопоставил знания и опыт, приобретённые в рамках проекта CGDF, с результатами обучения, необходимыми для получения диплома.  </a:t>
            </a:r>
          </a:p>
          <a:p>
            <a:pPr algn="l" marL="583244" indent="-291622" lvl="1">
              <a:lnSpc>
                <a:spcPts val="2268"/>
              </a:lnSpc>
              <a:buFont typeface="Arial"/>
              <a:buChar char="•"/>
            </a:pPr>
            <a:r>
              <a:rPr lang="en-US" sz="21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В итоге фермеры были освобождены от прохождения пяти модулей, что равнялось 40 из 60 кредитов и означало, что им необходимо было пройти только три модуля курса</a:t>
            </a:r>
          </a:p>
          <a:p>
            <a:pPr algn="l" marL="583244" indent="-291622" lvl="1">
              <a:lnSpc>
                <a:spcPts val="2268"/>
              </a:lnSpc>
            </a:pPr>
          </a:p>
          <a:p>
            <a:pPr algn="l" marL="583244" indent="-291622" lvl="1">
              <a:lnSpc>
                <a:spcPts val="2268"/>
              </a:lnSpc>
              <a:buFont typeface="Arial"/>
              <a:buChar char="•"/>
            </a:pPr>
            <a:r>
              <a:rPr lang="en-US" sz="21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Такой групповой подход означает, что обучающимся не нужно создавать индивидуальные портфолио для подтверждения своих знаний, что сокращает время, необходимое для прохождения ППО, а сам процесс ППО, в свою очередь, сокращает время, необходимое для прохождения оставшихся модулей.</a:t>
            </a:r>
          </a:p>
          <a:p>
            <a:pPr algn="l" marL="583244" indent="-291622" lvl="1">
              <a:lnSpc>
                <a:spcPts val="2268"/>
              </a:lnSpc>
            </a:pPr>
            <a:r>
              <a:rPr lang="en-US" sz="21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algn="l" marL="583244" indent="-291622" lvl="1">
              <a:lnSpc>
                <a:spcPts val="2268"/>
              </a:lnSpc>
              <a:buFont typeface="Arial"/>
              <a:buChar char="•"/>
            </a:pPr>
            <a:r>
              <a:rPr lang="en-US" sz="21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После завершения пилотного проекта Университетский колледж Корка UCC скорректировал программу обучения по экологическим наукам и социальной политике таким образом, что все модули, которые должны пройти участники проекта CGDF, изучались в течение первого года этой двухлетней программы, что сократило срок, необходимый фермерам для получения диплома.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6764000" y="9477375"/>
            <a:ext cx="1295400" cy="561975"/>
            <a:chOff x="0" y="0"/>
            <a:chExt cx="1727200" cy="7493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27200" cy="749300"/>
            </a:xfrm>
            <a:custGeom>
              <a:avLst/>
              <a:gdLst/>
              <a:ahLst/>
              <a:cxnLst/>
              <a:rect r="r" b="b" t="t" l="l"/>
              <a:pathLst>
                <a:path h="749300" w="1727200">
                  <a:moveTo>
                    <a:pt x="0" y="0"/>
                  </a:moveTo>
                  <a:lnTo>
                    <a:pt x="1727200" y="0"/>
                  </a:lnTo>
                  <a:lnTo>
                    <a:pt x="1727200" y="749300"/>
                  </a:lnTo>
                  <a:lnTo>
                    <a:pt x="0" y="7493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5661" t="0" r="-5661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1727200" cy="7588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2520"/>
                </a:lnSpc>
              </a:pPr>
              <a:r>
                <a:rPr lang="en-US" b="true" sz="2100">
                  <a:solidFill>
                    <a:srgbClr val="8C909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38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91817" y="1404842"/>
            <a:ext cx="6736871" cy="1227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b="true" sz="66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Данные</a:t>
            </a:r>
          </a:p>
          <a:p>
            <a:pPr algn="l">
              <a:lnSpc>
                <a:spcPts val="7128"/>
              </a:lnSpc>
            </a:pPr>
          </a:p>
          <a:p>
            <a:pPr algn="l">
              <a:lnSpc>
                <a:spcPts val="7128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9144000" y="266700"/>
            <a:ext cx="8683866" cy="9928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37536" indent="-318768" lvl="1">
              <a:lnSpc>
                <a:spcPts val="2592"/>
              </a:lnSpc>
              <a:buFont typeface="Arial"/>
              <a:buChar char="•"/>
            </a:pPr>
            <a:r>
              <a:rPr lang="en-US" sz="24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Проект TOBAR (2018-2019): В общей сложности 91 обучающийся получил 21 полную и 386 малых квалификаций в рамках проекта (de Paor, 2021).  </a:t>
            </a:r>
          </a:p>
          <a:p>
            <a:pPr algn="l" marL="637536" indent="-318768" lvl="1">
              <a:lnSpc>
                <a:spcPts val="2592"/>
              </a:lnSpc>
            </a:pPr>
          </a:p>
          <a:p>
            <a:pPr algn="l" marL="637536" indent="-318768" lvl="1">
              <a:lnSpc>
                <a:spcPts val="2592"/>
              </a:lnSpc>
              <a:buFont typeface="Arial"/>
              <a:buChar char="•"/>
            </a:pPr>
            <a:r>
              <a:rPr lang="en-US" sz="24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Проект VCCSE: Более 200 сотрудников СОПП из Донегола, Лимерика и Клэра, работающих в сферах здравоохранения, финансов и общественного сектора, прошли процесс признания, валидации и сертификации своего опыта в ходе этого двухлетнего проекта, начавшегося в 2020 году, что привело к присвоению около 600 квалификаций. </a:t>
            </a:r>
          </a:p>
          <a:p>
            <a:pPr algn="l" marL="637536" indent="-318768" lvl="1">
              <a:lnSpc>
                <a:spcPts val="2592"/>
              </a:lnSpc>
            </a:pPr>
          </a:p>
          <a:p>
            <a:pPr algn="l" marL="637536" indent="-318768" lvl="1">
              <a:lnSpc>
                <a:spcPts val="2592"/>
              </a:lnSpc>
              <a:buFont typeface="Arial"/>
              <a:buChar char="•"/>
            </a:pPr>
            <a:r>
              <a:rPr lang="en-US" sz="24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Технологический институт Корка (в настоящее время входит в MTУ) обработал 7 348 успешных заявок на ППО, охватывающих 797 модулей в 231 программе. 37 человек получили полные академические квалификации (вплоть до магистерских степеней) через ППО, а 112 человек получили возможность зачисления на более продвинутый уровень учебных программ через ППО в период с 1999 по 2023 г.</a:t>
            </a:r>
          </a:p>
          <a:p>
            <a:pPr algn="l" marL="637536" indent="-318768" lvl="1">
              <a:lnSpc>
                <a:spcPts val="2592"/>
              </a:lnSpc>
            </a:pPr>
          </a:p>
          <a:p>
            <a:pPr algn="l" marL="637536" indent="-318768" lvl="1">
              <a:lnSpc>
                <a:spcPts val="2592"/>
              </a:lnSpc>
              <a:buFont typeface="Arial"/>
              <a:buChar char="•"/>
            </a:pPr>
            <a:r>
              <a:rPr lang="en-US" sz="24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С ноября 2021 года 278 обучающихся прошли ППО в СОПП Лимерика и Клэр по 92 модулям или получили полные квалификации по следующим направлениям: бизнес, дошкольное образование и воспитание, парикмахерское искусство, здравоохранение, инклюзивное образование и обучение, региональный туризм, спорт и отдых.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6764000" y="9477375"/>
            <a:ext cx="1295400" cy="561975"/>
            <a:chOff x="0" y="0"/>
            <a:chExt cx="1727200" cy="7493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27200" cy="749300"/>
            </a:xfrm>
            <a:custGeom>
              <a:avLst/>
              <a:gdLst/>
              <a:ahLst/>
              <a:cxnLst/>
              <a:rect r="r" b="b" t="t" l="l"/>
              <a:pathLst>
                <a:path h="749300" w="1727200">
                  <a:moveTo>
                    <a:pt x="0" y="0"/>
                  </a:moveTo>
                  <a:lnTo>
                    <a:pt x="1727200" y="0"/>
                  </a:lnTo>
                  <a:lnTo>
                    <a:pt x="1727200" y="749300"/>
                  </a:lnTo>
                  <a:lnTo>
                    <a:pt x="0" y="7493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5661" t="0" r="-5661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1727200" cy="7588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2520"/>
                </a:lnSpc>
              </a:pPr>
              <a:r>
                <a:rPr lang="en-US" b="true" sz="2100">
                  <a:solidFill>
                    <a:srgbClr val="8C909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39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96721" y="403850"/>
            <a:ext cx="15372207" cy="7915685"/>
            <a:chOff x="0" y="0"/>
            <a:chExt cx="20496276" cy="10554246"/>
          </a:xfrm>
        </p:grpSpPr>
        <p:sp>
          <p:nvSpPr>
            <p:cNvPr name="Freeform 3" id="3" descr="A map of europe with different colored countries/regions  Description automatically generated"/>
            <p:cNvSpPr/>
            <p:nvPr/>
          </p:nvSpPr>
          <p:spPr>
            <a:xfrm flipH="false" flipV="false" rot="0">
              <a:off x="0" y="0"/>
              <a:ext cx="20496276" cy="10554208"/>
            </a:xfrm>
            <a:custGeom>
              <a:avLst/>
              <a:gdLst/>
              <a:ahLst/>
              <a:cxnLst/>
              <a:rect r="r" b="b" t="t" l="l"/>
              <a:pathLst>
                <a:path h="10554208" w="20496276">
                  <a:moveTo>
                    <a:pt x="0" y="0"/>
                  </a:moveTo>
                  <a:lnTo>
                    <a:pt x="20496276" y="0"/>
                  </a:lnTo>
                  <a:lnTo>
                    <a:pt x="20496276" y="10554208"/>
                  </a:lnTo>
                  <a:lnTo>
                    <a:pt x="0" y="10554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3736" r="0" b="-13736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288161" y="8887577"/>
            <a:ext cx="8958834" cy="5197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u="sng">
                <a:solidFill>
                  <a:srgbClr val="4689FF"/>
                </a:solidFill>
                <a:latin typeface="Calibri (MS)"/>
                <a:ea typeface="Calibri (MS)"/>
                <a:cs typeface="Calibri (MS)"/>
                <a:sym typeface="Calibri (MS)"/>
                <a:hlinkClick r:id="rId3" tooltip="https://www.cedefop.europa.eu/en/publications/9191"/>
              </a:rPr>
              <a:t>Создание европейской карты квалификаций | CEDEFOP (europa.eu)</a:t>
            </a:r>
          </a:p>
        </p:txBody>
      </p:sp>
    </p:spTree>
  </p:cSld>
  <p:clrMapOvr>
    <a:masterClrMapping/>
  </p:clrMapOvr>
  <p:transition spd="fast">
    <p:fade/>
  </p:transition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91817" y="1404842"/>
            <a:ext cx="6736871" cy="1227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b="true" sz="66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Затраты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13267" y="1330547"/>
            <a:ext cx="6828330" cy="7527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1828" indent="-345914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Варьируются, сложно распределить расходы</a:t>
            </a:r>
          </a:p>
          <a:p>
            <a:pPr algn="l" marL="691828" indent="-345914" lvl="1">
              <a:lnSpc>
                <a:spcPts val="2916"/>
              </a:lnSpc>
            </a:pPr>
          </a:p>
          <a:p>
            <a:pPr algn="l" marL="691828" indent="-345914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Большая часть затрат связана с групповым подходом, а не с работой с индивидуальным заявителем. </a:t>
            </a:r>
          </a:p>
          <a:p>
            <a:pPr algn="l" marL="691828" indent="-345914" lvl="1">
              <a:lnSpc>
                <a:spcPts val="2916"/>
              </a:lnSpc>
            </a:pPr>
          </a:p>
          <a:p>
            <a:pPr algn="l" marL="691828" indent="-345914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Проект TOBAR — затраты варьировались от нулевых до 10 000 евро, что включало присвоение 23 малых квалификаций, 96 часов наставничества и более 100 часов оценки</a:t>
            </a:r>
          </a:p>
          <a:p>
            <a:pPr algn="l" marL="691828" indent="-345914" lvl="1">
              <a:lnSpc>
                <a:spcPts val="2916"/>
              </a:lnSpc>
            </a:pPr>
          </a:p>
          <a:p>
            <a:pPr algn="l" marL="691828" indent="-345914" lvl="1">
              <a:lnSpc>
                <a:spcPts val="2916"/>
              </a:lnSpc>
            </a:pPr>
          </a:p>
          <a:p>
            <a:pPr algn="l" marL="691828" indent="-345914" lvl="1">
              <a:lnSpc>
                <a:spcPts val="2916"/>
              </a:lnSpc>
              <a:buFont typeface="Arial"/>
              <a:buChar char="•"/>
            </a:pPr>
            <a:r>
              <a:rPr lang="en-US" sz="27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СОПП Донегола оценивает расходы в 200 евро за одну малую квалификацию независимо от уровня НРК.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6764000" y="9477375"/>
            <a:ext cx="1295400" cy="561975"/>
            <a:chOff x="0" y="0"/>
            <a:chExt cx="1727200" cy="7493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27200" cy="749300"/>
            </a:xfrm>
            <a:custGeom>
              <a:avLst/>
              <a:gdLst/>
              <a:ahLst/>
              <a:cxnLst/>
              <a:rect r="r" b="b" t="t" l="l"/>
              <a:pathLst>
                <a:path h="749300" w="1727200">
                  <a:moveTo>
                    <a:pt x="0" y="0"/>
                  </a:moveTo>
                  <a:lnTo>
                    <a:pt x="1727200" y="0"/>
                  </a:lnTo>
                  <a:lnTo>
                    <a:pt x="1727200" y="749300"/>
                  </a:lnTo>
                  <a:lnTo>
                    <a:pt x="0" y="7493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5661" t="0" r="-5661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1727200" cy="7588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2520"/>
                </a:lnSpc>
              </a:pPr>
              <a:r>
                <a:rPr lang="en-US" b="true" sz="2100">
                  <a:solidFill>
                    <a:srgbClr val="8C909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40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93103" y="1447781"/>
            <a:ext cx="9440361" cy="18588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b="true" sz="66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Микросертификация и Ирландская НРК</a:t>
            </a:r>
          </a:p>
        </p:txBody>
      </p:sp>
    </p:spTree>
  </p:cSld>
  <p:clrMapOvr>
    <a:masterClrMapping/>
  </p:clrMapOvr>
  <p:transition spd="fast">
    <p:fade/>
  </p:transition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25976" y="450847"/>
            <a:ext cx="14145511" cy="750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b="true" sz="6600">
                <a:solidFill>
                  <a:srgbClr val="4E2CD8"/>
                </a:solidFill>
                <a:latin typeface="Arial Bold"/>
                <a:ea typeface="Arial Bold"/>
                <a:cs typeface="Arial Bold"/>
                <a:sym typeface="Arial Bold"/>
              </a:rPr>
              <a:t>Микросертификация в Ирландии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83006" y="1709614"/>
            <a:ext cx="12108856" cy="73795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4340" indent="-217170" lvl="1">
              <a:lnSpc>
                <a:spcPts val="2592"/>
              </a:lnSpc>
              <a:buFont typeface="Arial"/>
              <a:buChar char="•"/>
            </a:pPr>
            <a:r>
              <a:rPr lang="en-US" sz="24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Новый термин, но не новая концепция в ирландской системе</a:t>
            </a:r>
          </a:p>
          <a:p>
            <a:pPr algn="l" marL="434340" indent="-217170" lvl="1">
              <a:lnSpc>
                <a:spcPts val="2592"/>
              </a:lnSpc>
              <a:buFont typeface="Arial"/>
              <a:buChar char="•"/>
            </a:pPr>
            <a:r>
              <a:rPr lang="en-US" sz="24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Согласованного определения пока нет</a:t>
            </a:r>
          </a:p>
          <a:p>
            <a:pPr algn="l" marL="434340" indent="-217170" lvl="1">
              <a:lnSpc>
                <a:spcPts val="2592"/>
              </a:lnSpc>
              <a:buFont typeface="Arial"/>
              <a:buChar char="•"/>
            </a:pPr>
            <a:r>
              <a:rPr lang="en-US" sz="24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Обычно считается, что микро-сертификат - это менее 30 кредитов ECTS</a:t>
            </a:r>
          </a:p>
          <a:p>
            <a:pPr algn="l" marL="434340" indent="-217170" lvl="1">
              <a:lnSpc>
                <a:spcPts val="2592"/>
              </a:lnSpc>
              <a:buFont typeface="Arial"/>
              <a:buChar char="•"/>
            </a:pPr>
            <a:r>
              <a:rPr lang="en-US" sz="24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Минимальный объём обычно составляет 5 кредитов ECTS, но бывает и меньше</a:t>
            </a:r>
          </a:p>
          <a:p>
            <a:pPr algn="l" marL="434340" indent="-217170" lvl="1">
              <a:lnSpc>
                <a:spcPts val="2592"/>
              </a:lnSpc>
              <a:buFont typeface="Arial"/>
              <a:buChar char="•"/>
            </a:pPr>
            <a:r>
              <a:rPr lang="en-US" sz="24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Около 4000 опубликовано в ИСК ww.irq.ie </a:t>
            </a:r>
          </a:p>
          <a:p>
            <a:pPr algn="l" marL="434340" indent="-217170" lvl="1">
              <a:lnSpc>
                <a:spcPts val="2592"/>
              </a:lnSpc>
              <a:buFont typeface="Arial"/>
              <a:buChar char="•"/>
            </a:pPr>
            <a:r>
              <a:rPr lang="en-US" sz="24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Около 60% предлагается в сфере ВО — в основном государственными учреждениями</a:t>
            </a:r>
          </a:p>
          <a:p>
            <a:pPr algn="l" marL="434340" indent="-217170" lvl="1">
              <a:lnSpc>
                <a:spcPts val="2592"/>
              </a:lnSpc>
              <a:buFont typeface="Arial"/>
              <a:buChar char="•"/>
            </a:pPr>
            <a:r>
              <a:rPr lang="en-US" sz="24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60% в секторе технологического высшего образования</a:t>
            </a:r>
          </a:p>
          <a:p>
            <a:pPr algn="l" marL="434340" indent="-217170" lvl="1">
              <a:lnSpc>
                <a:spcPts val="2592"/>
              </a:lnSpc>
              <a:buFont typeface="Arial"/>
              <a:buChar char="•"/>
            </a:pPr>
            <a:r>
              <a:rPr lang="en-US" sz="24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Доступны на всех уровнях НРК</a:t>
            </a:r>
          </a:p>
          <a:p>
            <a:pPr algn="l" marL="434340" indent="-217170" lvl="1">
              <a:lnSpc>
                <a:spcPts val="2592"/>
              </a:lnSpc>
              <a:buFont typeface="Arial"/>
              <a:buChar char="•"/>
            </a:pPr>
            <a:r>
              <a:rPr lang="en-US" sz="24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Это не полные типы квалификаций – малые, специального назначения и дополнительные квалификации, подходящие для развития</a:t>
            </a:r>
          </a:p>
          <a:p>
            <a:pPr algn="l" marL="434340" indent="-217170" lvl="1">
              <a:lnSpc>
                <a:spcPts val="2592"/>
              </a:lnSpc>
              <a:buFont typeface="Arial"/>
              <a:buChar char="•"/>
            </a:pPr>
            <a:r>
              <a:rPr lang="en-US" sz="24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Профессиональные квалификации доступны в виде микро-сертификатов</a:t>
            </a:r>
          </a:p>
          <a:p>
            <a:pPr algn="l" marL="434340" indent="-217170" lvl="1">
              <a:lnSpc>
                <a:spcPts val="2592"/>
              </a:lnSpc>
              <a:buFont typeface="Arial"/>
              <a:buChar char="•"/>
            </a:pPr>
            <a:r>
              <a:rPr lang="en-US" sz="24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Сочетание квалификаций, включённых в НРК, и того, что ими не является</a:t>
            </a:r>
          </a:p>
          <a:p>
            <a:pPr algn="l" marL="434340" indent="-217170" lvl="1">
              <a:lnSpc>
                <a:spcPts val="2592"/>
              </a:lnSpc>
              <a:buFont typeface="Arial"/>
              <a:buChar char="•"/>
            </a:pPr>
            <a:r>
              <a:rPr lang="en-US" sz="24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Ключевым вопросом является предоставление информации обучающимся, сертификация и ясность квалификации по завершении обучения </a:t>
            </a:r>
          </a:p>
          <a:p>
            <a:pPr algn="l" marL="434340" indent="-217170" lvl="1">
              <a:lnSpc>
                <a:spcPts val="2592"/>
              </a:lnSpc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16764000" y="9477375"/>
            <a:ext cx="1295400" cy="561975"/>
            <a:chOff x="0" y="0"/>
            <a:chExt cx="1727200" cy="7493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27200" cy="749300"/>
            </a:xfrm>
            <a:custGeom>
              <a:avLst/>
              <a:gdLst/>
              <a:ahLst/>
              <a:cxnLst/>
              <a:rect r="r" b="b" t="t" l="l"/>
              <a:pathLst>
                <a:path h="749300" w="1727200">
                  <a:moveTo>
                    <a:pt x="0" y="0"/>
                  </a:moveTo>
                  <a:lnTo>
                    <a:pt x="1727200" y="0"/>
                  </a:lnTo>
                  <a:lnTo>
                    <a:pt x="1727200" y="749300"/>
                  </a:lnTo>
                  <a:lnTo>
                    <a:pt x="0" y="7493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5661" t="0" r="-5661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1727200" cy="7588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2520"/>
                </a:lnSpc>
              </a:pPr>
              <a:r>
                <a:rPr lang="en-US" b="true" sz="2100">
                  <a:solidFill>
                    <a:srgbClr val="8C909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42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634556" y="9277245"/>
            <a:ext cx="4416933" cy="786451"/>
            <a:chOff x="0" y="0"/>
            <a:chExt cx="5889244" cy="104860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889244" cy="1048639"/>
            </a:xfrm>
            <a:custGeom>
              <a:avLst/>
              <a:gdLst/>
              <a:ahLst/>
              <a:cxnLst/>
              <a:rect r="r" b="b" t="t" l="l"/>
              <a:pathLst>
                <a:path h="1048639" w="5889244">
                  <a:moveTo>
                    <a:pt x="0" y="0"/>
                  </a:moveTo>
                  <a:lnTo>
                    <a:pt x="5889244" y="0"/>
                  </a:lnTo>
                  <a:lnTo>
                    <a:pt x="5889244" y="1048639"/>
                  </a:lnTo>
                  <a:lnTo>
                    <a:pt x="0" y="1048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3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828800" y="-139701"/>
            <a:ext cx="14630400" cy="10566400"/>
          </a:xfrm>
          <a:prstGeom prst="rect">
            <a:avLst/>
          </a:prstGeom>
        </p:spPr>
      </p:pic>
    </p:spTree>
  </p:cSld>
  <p:clrMapOvr>
    <a:masterClrMapping/>
  </p:clrMapOvr>
  <p:transition spd="fast">
    <p:fade/>
  </p:transition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642670" y="-781401"/>
            <a:ext cx="11414538" cy="1003042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7069448" y="997370"/>
            <a:ext cx="11901830" cy="9869969"/>
          </a:xfrm>
          <a:prstGeom prst="rect">
            <a:avLst/>
          </a:prstGeom>
        </p:spPr>
      </p:pic>
    </p:spTree>
  </p:cSld>
  <p:clrMapOvr>
    <a:masterClrMapping/>
  </p:clrMapOvr>
  <p:transition spd="fast">
    <p:fade/>
  </p:transition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283762" y="0"/>
            <a:ext cx="13720467" cy="10287000"/>
            <a:chOff x="0" y="0"/>
            <a:chExt cx="18293956" cy="13716000"/>
          </a:xfrm>
        </p:grpSpPr>
        <p:sp>
          <p:nvSpPr>
            <p:cNvPr name="Freeform 3" id="3" descr="Dashboard QQI 1.1"/>
            <p:cNvSpPr/>
            <p:nvPr/>
          </p:nvSpPr>
          <p:spPr>
            <a:xfrm flipH="false" flipV="false" rot="0">
              <a:off x="0" y="0"/>
              <a:ext cx="18293969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8293969">
                  <a:moveTo>
                    <a:pt x="0" y="0"/>
                  </a:moveTo>
                  <a:lnTo>
                    <a:pt x="18293969" y="0"/>
                  </a:lnTo>
                  <a:lnTo>
                    <a:pt x="18293969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46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704972" y="100550"/>
          <a:ext cx="16859250" cy="9963150"/>
        </p:xfrm>
        <a:graphic>
          <a:graphicData uri="http://schemas.openxmlformats.org/drawingml/2006/table">
            <a:tbl>
              <a:tblPr/>
              <a:tblGrid>
                <a:gridCol w="3529402"/>
                <a:gridCol w="13329848"/>
              </a:tblGrid>
              <a:tr h="28350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70"/>
                        </a:lnSpc>
                        <a:defRPr/>
                      </a:pPr>
                      <a:r>
                        <a:rPr lang="en-US" sz="15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Класс квалификации</a:t>
                      </a:r>
                      <a:endParaRPr lang="en-US" sz="1100"/>
                    </a:p>
                  </a:txBody>
                  <a:tcPr marL="68580" marR="68580" marT="68580" marB="68580" anchor="ctr">
                    <a:lnL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70"/>
                        </a:lnSpc>
                        <a:defRPr/>
                      </a:pPr>
                      <a:r>
                        <a:rPr lang="en-US" sz="15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Описание</a:t>
                      </a:r>
                      <a:endParaRPr lang="en-US" sz="1100"/>
                    </a:p>
                  </a:txBody>
                  <a:tcPr marL="68580" marR="68580" marT="68580" marB="6858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6FC6"/>
                    </a:solidFill>
                  </a:tcPr>
                </a:tc>
              </a:tr>
              <a:tr h="145597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11"/>
                        </a:lnSpc>
                        <a:defRPr/>
                      </a:pPr>
                      <a:r>
                        <a:rPr lang="en-US" b="true" sz="2400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Полная</a:t>
                      </a:r>
                      <a:endParaRPr lang="en-US" sz="1100"/>
                    </a:p>
                  </a:txBody>
                  <a:tcPr marL="68580" marR="68580" marT="68580" marB="68580" anchor="ctr">
                    <a:lnL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11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Основной класс квалификации, присваиваемый на каждом уровне. Представляет собой значительное количество результатов обучения.</a:t>
                      </a:r>
                      <a:endParaRPr lang="en-US" sz="1100"/>
                    </a:p>
                    <a:p>
                      <a:pPr algn="l">
                        <a:lnSpc>
                          <a:spcPts val="3311"/>
                        </a:lnSpc>
                      </a:pPr>
                      <a:r>
                        <a:rPr lang="en-US" sz="2400">
                          <a:solidFill>
                            <a:srgbClr val="1F385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68580" marR="68580" marT="68580" marB="68580" anchor="ctr">
                    <a:lnL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C5F6"/>
                    </a:solidFill>
                  </a:tcPr>
                </a:tc>
              </a:tr>
              <a:tr h="177038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11"/>
                        </a:lnSpc>
                        <a:defRPr/>
                      </a:pPr>
                      <a:r>
                        <a:rPr lang="en-US" b="true" sz="2400">
                          <a:solidFill>
                            <a:srgbClr val="FF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Малая</a:t>
                      </a:r>
                      <a:endParaRPr lang="en-US" sz="1100"/>
                    </a:p>
                  </a:txBody>
                  <a:tcPr marL="68580" marR="68580" marT="68580" marB="68580" anchor="ctr">
                    <a:lnL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11"/>
                        </a:lnSpc>
                        <a:defRPr/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Все малые квалификации связаны с полной квалификацией, что даёт обучающимся возможность накапливать малые квалификации и продвигаться к получению полной квалификации. Важно отметить, что малые квалификации являются самостоятельными достижениями. </a:t>
                      </a:r>
                      <a:endParaRPr lang="en-US" sz="1100"/>
                    </a:p>
                  </a:txBody>
                  <a:tcPr marL="68580" marR="68580" marT="68580" marB="68580" anchor="ctr">
                    <a:lnL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2FA"/>
                    </a:solidFill>
                  </a:tcPr>
                </a:tc>
              </a:tr>
              <a:tr h="88489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11"/>
                        </a:lnSpc>
                        <a:defRPr/>
                      </a:pPr>
                      <a:r>
                        <a:rPr lang="en-US" b="true" sz="2400">
                          <a:solidFill>
                            <a:srgbClr val="FF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Специального назначения</a:t>
                      </a:r>
                      <a:endParaRPr lang="en-US" sz="1100"/>
                    </a:p>
                  </a:txBody>
                  <a:tcPr marL="68580" marR="68580" marT="68580" marB="68580" anchor="ctr">
                    <a:lnL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11"/>
                        </a:lnSpc>
                        <a:defRPr/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Конкретные области обучения с узкой специализацией. </a:t>
                      </a:r>
                      <a:endParaRPr lang="en-US" sz="1100"/>
                    </a:p>
                  </a:txBody>
                  <a:tcPr marL="68580" marR="68580" marT="68580" marB="68580" anchor="ctr">
                    <a:lnL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C5F6"/>
                    </a:solidFill>
                  </a:tcPr>
                </a:tc>
              </a:tr>
              <a:tr h="189871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11"/>
                        </a:lnSpc>
                        <a:defRPr/>
                      </a:pPr>
                      <a:r>
                        <a:rPr lang="en-US" b="true" sz="2400">
                          <a:solidFill>
                            <a:srgbClr val="FF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Дополнительная </a:t>
                      </a:r>
                      <a:endParaRPr lang="en-US" sz="1100"/>
                    </a:p>
                  </a:txBody>
                  <a:tcPr marL="68580" marR="68580" marT="68580" marB="68580" anchor="ctr">
                    <a:lnL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11"/>
                        </a:lnSpc>
                        <a:defRPr/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Обучение, которое является дополнительным к ранее полученной квалификации. Например, может быть связано с обновлением и освежением знаний или навыков, либо с непрерывным профессиональным развитием.</a:t>
                      </a:r>
                      <a:endParaRPr lang="en-US" sz="1100"/>
                    </a:p>
                    <a:p>
                      <a:pPr algn="l">
                        <a:lnSpc>
                          <a:spcPts val="3311"/>
                        </a:lnSpc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68580" marR="68580" marT="68580" marB="68580" anchor="ctr">
                    <a:lnL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2FA"/>
                    </a:solidFill>
                  </a:tcPr>
                </a:tc>
              </a:tr>
              <a:tr h="366967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11"/>
                        </a:lnSpc>
                        <a:defRPr/>
                      </a:pPr>
                      <a:r>
                        <a:rPr lang="en-US" b="true" sz="2400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Профессиональная </a:t>
                      </a:r>
                      <a:endParaRPr lang="en-US" sz="1100"/>
                    </a:p>
                  </a:txBody>
                  <a:tcPr marL="68580" marR="68580" marT="68580" marB="68580" anchor="ctr">
                    <a:lnL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11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Профессиональные квалификации разработаны для укрепления потенциала НРК по разрешению различий между уровнями профессиональных квалификаций или квалификаций, ориентированных на конкретную профессию. Класс профессиональных квалификаций косвенно вводит концепцию того, что у квалификации может быть более одного класса и типа. Например, квалификация специального назначения Honours Bachelor Degree (бакалавр с отличием) может одновременно относиться как к категории полной, так и профессиональной квалификации, и при этом должна соответствовать как типу квалификации бакалавра, так и профессиональному типу квалификации.</a:t>
                      </a:r>
                      <a:endParaRPr lang="en-US" sz="1100"/>
                    </a:p>
                    <a:p>
                      <a:pPr algn="l">
                        <a:lnSpc>
                          <a:spcPts val="3311"/>
                        </a:lnSpc>
                      </a:pPr>
                      <a:r>
                        <a:rPr lang="en-US" sz="2400">
                          <a:solidFill>
                            <a:srgbClr val="1F385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68580" marR="68580" marT="68580" marB="68580" anchor="ctr">
                    <a:lnL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7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C5F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fast">
    <p:fade/>
  </p:transition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945681" y="1395317"/>
            <a:ext cx="7675321" cy="7127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32"/>
              </a:lnSpc>
            </a:pPr>
            <a:r>
              <a:rPr lang="en-US" b="true" sz="5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"Зелёная книга" </a:t>
            </a:r>
          </a:p>
          <a:p>
            <a:pPr algn="l">
              <a:lnSpc>
                <a:spcPts val="5832"/>
              </a:lnSpc>
            </a:pPr>
            <a:r>
              <a:rPr lang="en-US" b="true" sz="5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о микросертификации и краткосрочных программах, которые к ней приводят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75558" y="322431"/>
            <a:ext cx="7960824" cy="87832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92"/>
              </a:lnSpc>
            </a:pPr>
          </a:p>
          <a:p>
            <a:pPr algn="l">
              <a:lnSpc>
                <a:spcPts val="2592"/>
              </a:lnSpc>
            </a:pPr>
            <a:r>
              <a:rPr lang="en-US" sz="24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Микросертификация играет всё более важную роль в обучении на протяжении всей жизни, переподготовке и удовлетворении возникающих потребностей в профессиональных навыках. Эти консультации представляют собой возможность обсудить, как система квалификаций Ирландии может наилучшим образом поддерживать использование микро-сертификатов, обеспечивая при этом качество и ясность для обучающихся, поставщиков услуг и работодателей.</a:t>
            </a:r>
          </a:p>
          <a:p>
            <a:pPr algn="l">
              <a:lnSpc>
                <a:spcPts val="2592"/>
              </a:lnSpc>
            </a:pPr>
          </a:p>
          <a:p>
            <a:pPr algn="l">
              <a:lnSpc>
                <a:spcPts val="2592"/>
              </a:lnSpc>
            </a:pPr>
            <a:r>
              <a:rPr lang="en-US" sz="24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Документ рассматривает ключевые вопросы, включая:</a:t>
            </a:r>
          </a:p>
          <a:p>
            <a:pPr algn="l">
              <a:lnSpc>
                <a:spcPts val="2592"/>
              </a:lnSpc>
            </a:pPr>
          </a:p>
          <a:p>
            <a:pPr algn="l" marL="637536" indent="-318768" lvl="1">
              <a:lnSpc>
                <a:spcPts val="2592"/>
              </a:lnSpc>
              <a:buFont typeface="Arial"/>
              <a:buChar char="•"/>
            </a:pPr>
            <a:r>
              <a:rPr lang="en-US" sz="24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Определения и цели микросертификации</a:t>
            </a:r>
          </a:p>
          <a:p>
            <a:pPr algn="l" marL="637536" indent="-318768" lvl="1">
              <a:lnSpc>
                <a:spcPts val="2592"/>
              </a:lnSpc>
              <a:buFont typeface="Arial"/>
              <a:buChar char="•"/>
            </a:pPr>
            <a:r>
              <a:rPr lang="en-US" sz="24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Её место в Национальной рамке квалификаций (НРК)</a:t>
            </a:r>
          </a:p>
          <a:p>
            <a:pPr algn="l" marL="637536" indent="-318768" lvl="1">
              <a:lnSpc>
                <a:spcPts val="2592"/>
              </a:lnSpc>
              <a:buFont typeface="Arial"/>
              <a:buChar char="•"/>
            </a:pPr>
            <a:r>
              <a:rPr lang="en-US" sz="24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Вопросы обеспечения качества</a:t>
            </a:r>
          </a:p>
          <a:p>
            <a:pPr algn="l" marL="637536" indent="-318768" lvl="1">
              <a:lnSpc>
                <a:spcPts val="2592"/>
              </a:lnSpc>
              <a:buFont typeface="Arial"/>
              <a:buChar char="•"/>
            </a:pPr>
            <a:r>
              <a:rPr lang="en-US" sz="24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Возможность накопления и путь к получению дальнейших квалификаций</a:t>
            </a:r>
          </a:p>
          <a:p>
            <a:pPr algn="l" marL="637536" indent="-318768" lvl="1">
              <a:lnSpc>
                <a:spcPts val="2592"/>
              </a:lnSpc>
              <a:buFont typeface="Arial"/>
              <a:buChar char="•"/>
            </a:pPr>
            <a:r>
              <a:rPr lang="en-US" sz="24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Данные, наименования и признание — как внутри НРК, так и за её пределами</a:t>
            </a:r>
          </a:p>
          <a:p>
            <a:pPr algn="l" marL="637536" indent="-318768" lvl="1">
              <a:lnSpc>
                <a:spcPts val="2592"/>
              </a:lnSpc>
            </a:pPr>
          </a:p>
          <a:p>
            <a:pPr algn="l" marL="637536" indent="-318768" lvl="1">
              <a:lnSpc>
                <a:spcPts val="2592"/>
              </a:lnSpc>
            </a:pPr>
            <a:r>
              <a:rPr lang="en-US" sz="24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📄 Полный текст "Зелёной книги": </a:t>
            </a:r>
            <a:r>
              <a:rPr lang="en-US" sz="2400" u="sng">
                <a:solidFill>
                  <a:srgbClr val="4689FF"/>
                </a:solidFill>
                <a:latin typeface="Arial"/>
                <a:ea typeface="Arial"/>
                <a:cs typeface="Arial"/>
                <a:sym typeface="Arial"/>
                <a:hlinkClick r:id="rId3" tooltip="https://www.qqi.ie/sites/default/files/2025-07/qqi-green-paper-on-micro-credentials.pdf"/>
              </a:rPr>
              <a:t>qqi-green-paper-on-micro-credentials.pdf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6764000" y="9477375"/>
            <a:ext cx="1295400" cy="561975"/>
            <a:chOff x="0" y="0"/>
            <a:chExt cx="1727200" cy="7493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27200" cy="749300"/>
            </a:xfrm>
            <a:custGeom>
              <a:avLst/>
              <a:gdLst/>
              <a:ahLst/>
              <a:cxnLst/>
              <a:rect r="r" b="b" t="t" l="l"/>
              <a:pathLst>
                <a:path h="749300" w="1727200">
                  <a:moveTo>
                    <a:pt x="0" y="0"/>
                  </a:moveTo>
                  <a:lnTo>
                    <a:pt x="1727200" y="0"/>
                  </a:lnTo>
                  <a:lnTo>
                    <a:pt x="1727200" y="749300"/>
                  </a:lnTo>
                  <a:lnTo>
                    <a:pt x="0" y="74930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-5661" t="0" r="-5661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1727200" cy="7588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2520"/>
                </a:lnSpc>
              </a:pPr>
              <a:r>
                <a:rPr lang="en-US" b="true" sz="2100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47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575558" y="9163983"/>
            <a:ext cx="4416933" cy="786451"/>
            <a:chOff x="0" y="0"/>
            <a:chExt cx="5889244" cy="104860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889244" cy="1048639"/>
            </a:xfrm>
            <a:custGeom>
              <a:avLst/>
              <a:gdLst/>
              <a:ahLst/>
              <a:cxnLst/>
              <a:rect r="r" b="b" t="t" l="l"/>
              <a:pathLst>
                <a:path h="1048639" w="5889244">
                  <a:moveTo>
                    <a:pt x="0" y="0"/>
                  </a:moveTo>
                  <a:lnTo>
                    <a:pt x="5889244" y="0"/>
                  </a:lnTo>
                  <a:lnTo>
                    <a:pt x="5889244" y="1048639"/>
                  </a:lnTo>
                  <a:lnTo>
                    <a:pt x="0" y="1048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3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03936" y="255413"/>
            <a:ext cx="14388255" cy="759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b="true" sz="4200">
                <a:solidFill>
                  <a:srgbClr val="4E2CD8"/>
                </a:solidFill>
                <a:latin typeface="Arial Bold"/>
                <a:ea typeface="Arial Bold"/>
                <a:cs typeface="Arial Bold"/>
                <a:sym typeface="Arial Bold"/>
              </a:rPr>
              <a:t>Накопление кредитов – подходы, изложенные в "Зелёной книге"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80546" y="1346321"/>
            <a:ext cx="13459482" cy="76134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4340" indent="-217170" lvl="1">
              <a:lnSpc>
                <a:spcPts val="2592"/>
              </a:lnSpc>
              <a:buAutoNum type="arabicPeriod" startAt="1"/>
            </a:pPr>
            <a:r>
              <a:rPr lang="en-US" b="true" sz="2400">
                <a:solidFill>
                  <a:srgbClr val="1F3959"/>
                </a:solidFill>
                <a:latin typeface="Arial Bold"/>
                <a:ea typeface="Arial Bold"/>
                <a:cs typeface="Arial Bold"/>
                <a:sym typeface="Arial Bold"/>
              </a:rPr>
              <a:t>Пути накопления кредитов за микро-сертификаты должны быть определены заранее</a:t>
            </a:r>
            <a:r>
              <a:rPr lang="en-US" sz="24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, чётко сформулированы и доведены до сведения обучающихся. Это, как правило, возможно только внутри одного учебного заведения. Учреждения могут в перспективе признавать микро-сертификаты, выданные другим учреждением, в рамках своих программ обучения. </a:t>
            </a:r>
          </a:p>
          <a:p>
            <a:pPr algn="l" marL="434340" indent="-217170" lvl="1">
              <a:lnSpc>
                <a:spcPts val="2592"/>
              </a:lnSpc>
              <a:buAutoNum type="arabicPeriod" startAt="1"/>
            </a:pPr>
            <a:r>
              <a:rPr lang="en-US" b="true" sz="2400">
                <a:solidFill>
                  <a:srgbClr val="1F3959"/>
                </a:solidFill>
                <a:latin typeface="Arial Bold"/>
                <a:ea typeface="Arial Bold"/>
                <a:cs typeface="Arial Bold"/>
                <a:sym typeface="Arial Bold"/>
              </a:rPr>
              <a:t>Накопление кредитов за микро-сертификаты может быть ретроспективно соотнесено с получением более высокой квалификации</a:t>
            </a:r>
            <a:r>
              <a:rPr lang="en-US" sz="24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. Обучение должно быть согласовано с получением квалификации и соответствовать Сетке индикаторов уровня для общего уровня квалификации и соответствующему дескриптору типа квалификации.   Если это приводит к получению новой квалификации, учреждение должно включить эту квалификацию в НРК в соответствии с требованиями Совместного отраслевого протокола. Эта квалификация должна быть опубликована в Ирландском справочнике квалификаций, чтобы считаться квалификацией, включённой в НРК. Это было бы возможно как внутри учреждений, так и между ними, и могло бы быть реализовано в виде совместной квалификации. Необязательно разрабатывать программу, выходящую за рамки существующего накопления меньших квалификаций, чтобы присвоить такую квалификацию.</a:t>
            </a:r>
          </a:p>
          <a:p>
            <a:pPr algn="l" marL="434340" indent="-217170" lvl="1">
              <a:lnSpc>
                <a:spcPts val="2592"/>
              </a:lnSpc>
              <a:buAutoNum type="arabicPeriod" startAt="1"/>
            </a:pPr>
            <a:r>
              <a:rPr lang="en-US" b="true" sz="2400">
                <a:solidFill>
                  <a:srgbClr val="1F3959"/>
                </a:solidFill>
                <a:latin typeface="Arial Bold"/>
                <a:ea typeface="Arial Bold"/>
                <a:cs typeface="Arial Bold"/>
                <a:sym typeface="Arial Bold"/>
              </a:rPr>
              <a:t>Накопление кредитов за микро-сертификаты может рассматриваться как Признание предшествующего обучения (ППО)</a:t>
            </a:r>
            <a:r>
              <a:rPr lang="en-US" sz="2400">
                <a:solidFill>
                  <a:srgbClr val="1F3959"/>
                </a:solidFill>
                <a:latin typeface="Arial"/>
                <a:ea typeface="Arial"/>
                <a:cs typeface="Arial"/>
                <a:sym typeface="Arial"/>
              </a:rPr>
              <a:t> для получения доступа к образовательной программе и обучению или для присвоения полной квалификации, но это должно быть подробно отражено в организационной политике ППО. Такая практика была бы возможна как внутри одного учебного заведения, так и между ними. </a:t>
            </a:r>
          </a:p>
          <a:p>
            <a:pPr algn="l" marL="434340" indent="-217170" lvl="1">
              <a:lnSpc>
                <a:spcPts val="2592"/>
              </a:lnSpc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16764000" y="9477375"/>
            <a:ext cx="1295400" cy="561975"/>
            <a:chOff x="0" y="0"/>
            <a:chExt cx="1727200" cy="7493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27200" cy="749300"/>
            </a:xfrm>
            <a:custGeom>
              <a:avLst/>
              <a:gdLst/>
              <a:ahLst/>
              <a:cxnLst/>
              <a:rect r="r" b="b" t="t" l="l"/>
              <a:pathLst>
                <a:path h="749300" w="1727200">
                  <a:moveTo>
                    <a:pt x="0" y="0"/>
                  </a:moveTo>
                  <a:lnTo>
                    <a:pt x="1727200" y="0"/>
                  </a:lnTo>
                  <a:lnTo>
                    <a:pt x="1727200" y="749300"/>
                  </a:lnTo>
                  <a:lnTo>
                    <a:pt x="0" y="7493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5661" t="0" r="-5661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1727200" cy="7588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2520"/>
                </a:lnSpc>
              </a:pPr>
              <a:r>
                <a:rPr lang="en-US" b="true" sz="2100">
                  <a:solidFill>
                    <a:srgbClr val="8C909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48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500377" y="9365132"/>
            <a:ext cx="4416933" cy="786451"/>
            <a:chOff x="0" y="0"/>
            <a:chExt cx="5889244" cy="104860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889244" cy="1048639"/>
            </a:xfrm>
            <a:custGeom>
              <a:avLst/>
              <a:gdLst/>
              <a:ahLst/>
              <a:cxnLst/>
              <a:rect r="r" b="b" t="t" l="l"/>
              <a:pathLst>
                <a:path h="1048639" w="5889244">
                  <a:moveTo>
                    <a:pt x="0" y="0"/>
                  </a:moveTo>
                  <a:lnTo>
                    <a:pt x="5889244" y="0"/>
                  </a:lnTo>
                  <a:lnTo>
                    <a:pt x="5889244" y="1048639"/>
                  </a:lnTo>
                  <a:lnTo>
                    <a:pt x="0" y="1048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3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93103" y="1447781"/>
            <a:ext cx="8344795" cy="18588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b="true" sz="66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Благодарим вас</a:t>
            </a:r>
          </a:p>
          <a:p>
            <a:pPr algn="l">
              <a:lnSpc>
                <a:spcPts val="7128"/>
              </a:lnSpc>
            </a:pPr>
          </a:p>
          <a:p>
            <a:pPr algn="l">
              <a:lnSpc>
                <a:spcPts val="7128"/>
              </a:lnSpc>
            </a:pPr>
            <a:r>
              <a:rPr lang="en-US" b="true" sz="66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Есть ли у вас какие-нибудь вопросы? </a:t>
            </a:r>
            <a:r>
              <a:rPr lang="en-US" b="true" sz="6600" u="sng">
                <a:solidFill>
                  <a:srgbClr val="4689FF"/>
                </a:solidFill>
                <a:latin typeface="Arial Bold"/>
                <a:ea typeface="Arial Bold"/>
                <a:cs typeface="Arial Bold"/>
                <a:sym typeface="Arial Bold"/>
                <a:hlinkClick r:id="rId3" tooltip="mailto:obarry@qqi.ie"/>
              </a:rPr>
              <a:t>obarry@qqi.ie</a:t>
            </a:r>
            <a:r>
              <a:rPr lang="en-US" b="true" sz="66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</a:p>
          <a:p>
            <a:pPr algn="l">
              <a:lnSpc>
                <a:spcPts val="7128"/>
              </a:lnSpc>
            </a:pPr>
            <a:r>
              <a:rPr lang="en-US" b="true" sz="6600" u="sng">
                <a:solidFill>
                  <a:srgbClr val="4689FF"/>
                </a:solidFill>
                <a:latin typeface="Arial Bold"/>
                <a:ea typeface="Arial Bold"/>
                <a:cs typeface="Arial Bold"/>
                <a:sym typeface="Arial Bold"/>
                <a:hlinkClick r:id="rId4" tooltip="mailto:nfq@qqi.ie"/>
              </a:rPr>
              <a:t>nfq@qqi.ie</a:t>
            </a:r>
            <a:r>
              <a:rPr lang="en-US" b="true" sz="66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0617803" y="960149"/>
            <a:ext cx="7151227" cy="6154445"/>
            <a:chOff x="0" y="0"/>
            <a:chExt cx="9534970" cy="820592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535033" cy="8205978"/>
            </a:xfrm>
            <a:custGeom>
              <a:avLst/>
              <a:gdLst/>
              <a:ahLst/>
              <a:cxnLst/>
              <a:rect r="r" b="b" t="t" l="l"/>
              <a:pathLst>
                <a:path h="8205978" w="9535033">
                  <a:moveTo>
                    <a:pt x="0" y="0"/>
                  </a:moveTo>
                  <a:lnTo>
                    <a:pt x="9535033" y="0"/>
                  </a:lnTo>
                  <a:lnTo>
                    <a:pt x="9535033" y="8205978"/>
                  </a:lnTo>
                  <a:lnTo>
                    <a:pt x="0" y="82059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752434" y="2358133"/>
            <a:ext cx="1938699" cy="1975275"/>
            <a:chOff x="0" y="0"/>
            <a:chExt cx="2584933" cy="263370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584958" cy="2633726"/>
            </a:xfrm>
            <a:custGeom>
              <a:avLst/>
              <a:gdLst/>
              <a:ahLst/>
              <a:cxnLst/>
              <a:rect r="r" b="b" t="t" l="l"/>
              <a:pathLst>
                <a:path h="2633726" w="2584958">
                  <a:moveTo>
                    <a:pt x="0" y="0"/>
                  </a:moveTo>
                  <a:lnTo>
                    <a:pt x="2584958" y="0"/>
                  </a:lnTo>
                  <a:lnTo>
                    <a:pt x="2584958" y="2633726"/>
                  </a:lnTo>
                  <a:lnTo>
                    <a:pt x="0" y="2633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0685421" y="3206772"/>
            <a:ext cx="5587470" cy="1271121"/>
            <a:chOff x="0" y="0"/>
            <a:chExt cx="7449960" cy="169482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449947" cy="1694815"/>
            </a:xfrm>
            <a:custGeom>
              <a:avLst/>
              <a:gdLst/>
              <a:ahLst/>
              <a:cxnLst/>
              <a:rect r="r" b="b" t="t" l="l"/>
              <a:pathLst>
                <a:path h="1694815" w="7449947">
                  <a:moveTo>
                    <a:pt x="0" y="0"/>
                  </a:moveTo>
                  <a:lnTo>
                    <a:pt x="7449947" y="0"/>
                  </a:lnTo>
                  <a:lnTo>
                    <a:pt x="7449947" y="1694815"/>
                  </a:lnTo>
                  <a:lnTo>
                    <a:pt x="0" y="1694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-1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3128184" y="4477893"/>
            <a:ext cx="2149030" cy="320069"/>
            <a:chOff x="0" y="0"/>
            <a:chExt cx="2865374" cy="42675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865374" cy="426720"/>
            </a:xfrm>
            <a:custGeom>
              <a:avLst/>
              <a:gdLst/>
              <a:ahLst/>
              <a:cxnLst/>
              <a:rect r="r" b="b" t="t" l="l"/>
              <a:pathLst>
                <a:path h="426720" w="2865374">
                  <a:moveTo>
                    <a:pt x="0" y="0"/>
                  </a:moveTo>
                  <a:lnTo>
                    <a:pt x="2865374" y="0"/>
                  </a:lnTo>
                  <a:lnTo>
                    <a:pt x="2865374" y="426720"/>
                  </a:lnTo>
                  <a:lnTo>
                    <a:pt x="0" y="426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-8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0837897" y="2474300"/>
            <a:ext cx="3273352" cy="5197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1F3859"/>
                </a:solidFill>
                <a:latin typeface="Calibri (MS)"/>
                <a:ea typeface="Calibri (MS)"/>
                <a:cs typeface="Calibri (MS)"/>
                <a:sym typeface="Calibri (MS)"/>
              </a:rPr>
              <a:t>Присоединяйтесь </a:t>
            </a:r>
          </a:p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1F3859"/>
                </a:solidFill>
                <a:latin typeface="Calibri (MS)"/>
                <a:ea typeface="Calibri (MS)"/>
                <a:cs typeface="Calibri (MS)"/>
                <a:sym typeface="Calibri (MS)"/>
              </a:rPr>
              <a:t>к обсуждению!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400484" y="8682266"/>
            <a:ext cx="12492590" cy="15590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92"/>
              </a:lnSpc>
            </a:pPr>
            <a:r>
              <a:rPr lang="en-US" b="true" sz="240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Финансируется Европейским союзом. Высказанные мнения и точки зрения принадлежат исключительно автору(ам) и не обязательно отражают позицию Европейского Союза или Исполнительного агентства по образованию и культуре Европейской комиссии. Ни Европейский Союз, ни финансирующий орган не могут нести за них ответственность.</a:t>
            </a:r>
          </a:p>
          <a:p>
            <a:pPr algn="l">
              <a:lnSpc>
                <a:spcPts val="2592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208990" y="0"/>
            <a:ext cx="14597682" cy="10245566"/>
            <a:chOff x="0" y="0"/>
            <a:chExt cx="19463576" cy="13660755"/>
          </a:xfrm>
        </p:grpSpPr>
        <p:sp>
          <p:nvSpPr>
            <p:cNvPr name="Freeform 3" id="3" descr="A screenshot of a computer screen  AI-generated content may be incorrect."/>
            <p:cNvSpPr/>
            <p:nvPr/>
          </p:nvSpPr>
          <p:spPr>
            <a:xfrm flipH="false" flipV="false" rot="0">
              <a:off x="0" y="0"/>
              <a:ext cx="19463638" cy="13660755"/>
            </a:xfrm>
            <a:custGeom>
              <a:avLst/>
              <a:gdLst/>
              <a:ahLst/>
              <a:cxnLst/>
              <a:rect r="r" b="b" t="t" l="l"/>
              <a:pathLst>
                <a:path h="13660755" w="19463638">
                  <a:moveTo>
                    <a:pt x="0" y="0"/>
                  </a:moveTo>
                  <a:lnTo>
                    <a:pt x="19463638" y="0"/>
                  </a:lnTo>
                  <a:lnTo>
                    <a:pt x="19463638" y="13660755"/>
                  </a:lnTo>
                  <a:lnTo>
                    <a:pt x="0" y="13660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976" r="0" b="-976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3176901" y="1536042"/>
            <a:ext cx="2534289" cy="13097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93"/>
              </a:lnSpc>
            </a:pPr>
            <a:r>
              <a:rPr lang="en-US" sz="1108" spc="-9">
                <a:solidFill>
                  <a:srgbClr val="9583EC"/>
                </a:solidFill>
                <a:latin typeface="Arial MT Pro"/>
                <a:ea typeface="Arial MT Pro"/>
                <a:cs typeface="Arial MT Pro"/>
                <a:sym typeface="Arial MT Pro"/>
              </a:rPr>
              <a:t>После</a:t>
            </a:r>
            <a:r>
              <a:rPr lang="en-US" sz="1108" spc="-9">
                <a:solidFill>
                  <a:srgbClr val="9583EC"/>
                </a:solidFill>
                <a:latin typeface="Arial MT Pro"/>
                <a:ea typeface="Arial MT Pro"/>
                <a:cs typeface="Arial MT Pro"/>
                <a:sym typeface="Arial MT Pro"/>
              </a:rPr>
              <a:t> продолжительного периода взаимодействия с общественностью и консультаций НРК была учреждена как единая национальная система, посредством которой могут измеряться и соотноситься между собой все достижения в обучении.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141822" y="3936074"/>
            <a:ext cx="2481263" cy="13256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95"/>
              </a:lnSpc>
            </a:pPr>
            <a:r>
              <a:rPr lang="en-US" sz="1090" spc="-6">
                <a:solidFill>
                  <a:srgbClr val="9583EC"/>
                </a:solidFill>
                <a:latin typeface="Arial MT Pro"/>
                <a:ea typeface="Arial MT Pro"/>
                <a:cs typeface="Arial MT Pro"/>
                <a:sym typeface="Arial MT Pro"/>
              </a:rPr>
              <a:t>НРК</a:t>
            </a:r>
            <a:r>
              <a:rPr lang="en-US" sz="1090" spc="-6">
                <a:solidFill>
                  <a:srgbClr val="9583EC"/>
                </a:solidFill>
                <a:latin typeface="Arial MT Pro"/>
                <a:ea typeface="Arial MT Pro"/>
                <a:cs typeface="Arial MT Pro"/>
                <a:sym typeface="Arial MT Pro"/>
              </a:rPr>
              <a:t> прошла процедуру самосертификации на соответствие Рамке квалификаций Европейского</a:t>
            </a:r>
            <a:r>
              <a:rPr lang="en-US" sz="1090" spc="-6">
                <a:solidFill>
                  <a:srgbClr val="9583EC"/>
                </a:solidFill>
                <a:latin typeface="Arial MT Pro"/>
                <a:ea typeface="Arial MT Pro"/>
                <a:cs typeface="Arial MT Pro"/>
                <a:sym typeface="Arial MT Pro"/>
              </a:rPr>
              <a:t> пространства высшего образования (РК-ЕПВО), став первой национальной рамкой квалификаций, завершившей данный процесс.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141822" y="6376136"/>
            <a:ext cx="2481263" cy="1082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73"/>
              </a:lnSpc>
            </a:pPr>
            <a:r>
              <a:rPr lang="en-US" sz="1104" spc="-8">
                <a:solidFill>
                  <a:srgbClr val="9583EC"/>
                </a:solidFill>
                <a:latin typeface="Arial MT Pro"/>
                <a:ea typeface="Arial MT Pro"/>
                <a:cs typeface="Arial MT Pro"/>
                <a:sym typeface="Arial MT Pro"/>
              </a:rPr>
              <a:t>НРК</a:t>
            </a:r>
            <a:r>
              <a:rPr lang="en-US" sz="1104" spc="-8">
                <a:solidFill>
                  <a:srgbClr val="9583EC"/>
                </a:solidFill>
                <a:latin typeface="Arial MT Pro"/>
                <a:ea typeface="Arial MT Pro"/>
                <a:cs typeface="Arial MT Pro"/>
                <a:sym typeface="Arial MT Pro"/>
              </a:rPr>
              <a:t> была сопоставлена с Европейской рамкой квалификаций (ЕРК) для обучения на протяжении всей жизни, став первой национальной рамкой квалификаций, завершившей этот процесс.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176901" y="7566927"/>
            <a:ext cx="2376216" cy="9531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33"/>
              </a:lnSpc>
            </a:pPr>
            <a:r>
              <a:rPr lang="en-US" sz="1094" spc="-3">
                <a:solidFill>
                  <a:srgbClr val="9583EC"/>
                </a:solidFill>
                <a:latin typeface="Arial MT Pro"/>
                <a:ea typeface="Arial MT Pro"/>
                <a:cs typeface="Arial MT Pro"/>
                <a:sym typeface="Arial MT Pro"/>
              </a:rPr>
              <a:t>Международной</a:t>
            </a:r>
            <a:r>
              <a:rPr lang="en-US" sz="1094" spc="-3">
                <a:solidFill>
                  <a:srgbClr val="9583EC"/>
                </a:solidFill>
                <a:latin typeface="Arial MT Pro"/>
                <a:ea typeface="Arial MT Pro"/>
                <a:cs typeface="Arial MT Pro"/>
                <a:sym typeface="Arial MT Pro"/>
              </a:rPr>
              <a:t> экспертной группе было поручено проведение исследования влияния и внедрения Ирландской НРК.</a:t>
            </a:r>
          </a:p>
          <a:p>
            <a:pPr algn="l">
              <a:lnSpc>
                <a:spcPts val="1233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3534728" y="8397649"/>
            <a:ext cx="2018389" cy="4915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1"/>
              </a:lnSpc>
            </a:pPr>
            <a:r>
              <a:rPr lang="en-US" sz="1089" spc="1">
                <a:solidFill>
                  <a:srgbClr val="9583EC"/>
                </a:solidFill>
                <a:latin typeface="Arial MT Pro"/>
                <a:ea typeface="Arial MT Pro"/>
                <a:cs typeface="Arial MT Pro"/>
                <a:sym typeface="Arial MT Pro"/>
              </a:rPr>
              <a:t>Опубликован</a:t>
            </a:r>
            <a:r>
              <a:rPr lang="en-US" sz="1089" spc="1">
                <a:solidFill>
                  <a:srgbClr val="9583EC"/>
                </a:solidFill>
                <a:latin typeface="Arial MT Pro"/>
                <a:ea typeface="Arial MT Pro"/>
                <a:cs typeface="Arial MT Pro"/>
                <a:sym typeface="Arial MT Pro"/>
              </a:rPr>
              <a:t> отчёт «Исследование реализации и воздействия рамки».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943767" y="7918238"/>
            <a:ext cx="2200233" cy="1314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20"/>
              </a:lnSpc>
            </a:pPr>
            <a:r>
              <a:rPr lang="en-US" sz="1103" spc="-8">
                <a:solidFill>
                  <a:srgbClr val="9583EC"/>
                </a:solidFill>
                <a:latin typeface="Arial MT Pro"/>
                <a:ea typeface="Arial MT Pro"/>
                <a:cs typeface="Arial MT Pro"/>
                <a:sym typeface="Arial MT Pro"/>
              </a:rPr>
              <a:t>QQI публикует «Краткий обзор: оценка воздействия политики Ирландской национальной рамки квалификаций (НРК)», содержащий основные выводы, заключения и последствия анализа воздействия.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943767" y="5535332"/>
            <a:ext cx="2200242" cy="11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0"/>
              </a:lnSpc>
            </a:pPr>
            <a:r>
              <a:rPr lang="en-US" sz="1083">
                <a:solidFill>
                  <a:srgbClr val="9583EC"/>
                </a:solidFill>
                <a:latin typeface="Arial MT Pro"/>
                <a:ea typeface="Arial MT Pro"/>
                <a:cs typeface="Arial MT Pro"/>
                <a:sym typeface="Arial MT Pro"/>
              </a:rPr>
              <a:t>QQI публикует сопроводительный документ к "Оценке воздействия политики НРК" - «Национальная рамка квалификаций - размышления и траектории: анализ политики в области квалификаций".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943767" y="3402464"/>
            <a:ext cx="2200233" cy="792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25"/>
              </a:lnSpc>
            </a:pPr>
            <a:r>
              <a:rPr lang="en-US" sz="1095" spc="-5">
                <a:solidFill>
                  <a:srgbClr val="9583EC"/>
                </a:solidFill>
                <a:latin typeface="Arial MT Pro"/>
                <a:ea typeface="Arial MT Pro"/>
                <a:cs typeface="Arial MT Pro"/>
                <a:sym typeface="Arial MT Pro"/>
              </a:rPr>
              <a:t>QQI публикует документ «Оценка воздействия политики Ирландской национальной рамки квалификаций». </a:t>
            </a:r>
          </a:p>
          <a:p>
            <a:pPr algn="l">
              <a:lnSpc>
                <a:spcPts val="1225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6943767" y="434110"/>
            <a:ext cx="2200242" cy="1331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17"/>
              </a:lnSpc>
            </a:pPr>
            <a:r>
              <a:rPr lang="en-US" sz="1085" spc="-1">
                <a:solidFill>
                  <a:srgbClr val="9583EC"/>
                </a:solidFill>
                <a:latin typeface="Arial MT Pro"/>
                <a:ea typeface="Arial MT Pro"/>
                <a:cs typeface="Arial MT Pro"/>
                <a:sym typeface="Arial MT Pro"/>
              </a:rPr>
              <a:t>Закон</a:t>
            </a:r>
            <a:r>
              <a:rPr lang="en-US" sz="1085" spc="-1">
                <a:solidFill>
                  <a:srgbClr val="9583EC"/>
                </a:solidFill>
                <a:latin typeface="Arial MT Pro"/>
                <a:ea typeface="Arial MT Pro"/>
                <a:cs typeface="Arial MT Pro"/>
                <a:sym typeface="Arial MT Pro"/>
              </a:rPr>
              <a:t> о квалификациях и обеспечении качества (образование и обучение) реформировал законодательную основу НРК и возложил ответственность за её сопровождение и развитие на агентство QQI.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352807" y="612376"/>
            <a:ext cx="2209790" cy="1641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91"/>
              </a:lnSpc>
            </a:pPr>
            <a:r>
              <a:rPr lang="en-US" sz="1099" spc="-6">
                <a:solidFill>
                  <a:srgbClr val="9583EC"/>
                </a:solidFill>
                <a:latin typeface="Arial MT Pro"/>
                <a:ea typeface="Arial MT Pro"/>
                <a:cs typeface="Arial MT Pro"/>
                <a:sym typeface="Arial MT Pro"/>
              </a:rPr>
              <a:t>В</a:t>
            </a:r>
            <a:r>
              <a:rPr lang="en-US" sz="1099" spc="-6">
                <a:solidFill>
                  <a:srgbClr val="9583EC"/>
                </a:solidFill>
                <a:latin typeface="Arial MT Pro"/>
                <a:ea typeface="Arial MT Pro"/>
                <a:cs typeface="Arial MT Pro"/>
                <a:sym typeface="Arial MT Pro"/>
              </a:rPr>
              <a:t> результате внесения изменений в законодательство QQI получила полномочия создать категорию Listed Awarding Bodies (LABs) — организаций, заинтересованных в добровольном регулируемом доступе к присвоению квалификаций в рамках НРК.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352807" y="3883734"/>
            <a:ext cx="2238288" cy="805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5"/>
              </a:lnSpc>
            </a:pPr>
            <a:r>
              <a:rPr lang="en-US" sz="887">
                <a:solidFill>
                  <a:srgbClr val="9583EC"/>
                </a:solidFill>
                <a:latin typeface="Arial MT Pro"/>
                <a:ea typeface="Arial MT Pro"/>
                <a:cs typeface="Arial MT Pro"/>
                <a:sym typeface="Arial MT Pro"/>
              </a:rPr>
              <a:t>В документе </a:t>
            </a:r>
            <a:r>
              <a:rPr lang="en-US" sz="887">
                <a:solidFill>
                  <a:srgbClr val="9583EC"/>
                </a:solidFill>
                <a:latin typeface="Arial MT Pro"/>
                <a:ea typeface="Arial MT Pro"/>
                <a:cs typeface="Arial MT Pro"/>
                <a:sym typeface="Arial MT Pro"/>
              </a:rPr>
              <a:t>QQI «Зелёная книга о системе квалификаций» изложена структура ирландской системы квалификаций и поставлены вопросы относительно возможностей её дальнейшего совершенствования.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467985" y="4851662"/>
            <a:ext cx="2209800" cy="7915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72"/>
              </a:lnSpc>
            </a:pPr>
            <a:r>
              <a:rPr lang="en-US" sz="1067" spc="6">
                <a:solidFill>
                  <a:srgbClr val="9583EC"/>
                </a:solidFill>
                <a:latin typeface="Arial MT Pro"/>
                <a:ea typeface="Arial MT Pro"/>
                <a:cs typeface="Arial MT Pro"/>
                <a:sym typeface="Arial MT Pro"/>
              </a:rPr>
              <a:t>Сопутствующий</a:t>
            </a:r>
            <a:r>
              <a:rPr lang="en-US" sz="1067" spc="6">
                <a:solidFill>
                  <a:srgbClr val="9583EC"/>
                </a:solidFill>
                <a:latin typeface="Arial MT Pro"/>
                <a:ea typeface="Arial MT Pro"/>
                <a:cs typeface="Arial MT Pro"/>
                <a:sym typeface="Arial MT Pro"/>
              </a:rPr>
              <a:t> документ «Технический документ о системе квалификаций» содержит более детальный анализ.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352719" y="7255294"/>
            <a:ext cx="2105981" cy="7938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7"/>
              </a:lnSpc>
            </a:pPr>
            <a:r>
              <a:rPr lang="en-US" sz="1069" spc="6">
                <a:solidFill>
                  <a:srgbClr val="9583EC"/>
                </a:solidFill>
                <a:latin typeface="Arial MT Pro"/>
                <a:ea typeface="Arial MT Pro"/>
                <a:cs typeface="Arial MT Pro"/>
                <a:sym typeface="Arial MT Pro"/>
              </a:rPr>
              <a:t>В</a:t>
            </a:r>
            <a:r>
              <a:rPr lang="en-US" sz="1069" spc="6">
                <a:solidFill>
                  <a:srgbClr val="9583EC"/>
                </a:solidFill>
                <a:latin typeface="Arial MT Pro"/>
                <a:ea typeface="Arial MT Pro"/>
                <a:cs typeface="Arial MT Pro"/>
                <a:sym typeface="Arial MT Pro"/>
              </a:rPr>
              <a:t> 2020 году был завершён единый обновлённый доклад о повторном сопоставлении НРК с ЕРК и подтверждении её совместимости с РК-ЕПВО.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133802" y="7503627"/>
            <a:ext cx="2899227" cy="838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87"/>
              </a:lnSpc>
            </a:pPr>
            <a:r>
              <a:rPr lang="en-US" sz="1076">
                <a:solidFill>
                  <a:srgbClr val="9583EC"/>
                </a:solidFill>
                <a:latin typeface="Arial MT Pro"/>
                <a:ea typeface="Arial MT Pro"/>
                <a:cs typeface="Arial MT Pro"/>
                <a:sym typeface="Arial MT Pro"/>
              </a:rPr>
              <a:t>QQI также публикует «От подсчёта к развитию успешного участия: обзор практик поддержки доступа, перевода и продвижения в системе образования и обучения Ирландии».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907532" y="4471039"/>
            <a:ext cx="3351768" cy="1158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6"/>
              </a:lnSpc>
            </a:pPr>
            <a:r>
              <a:rPr lang="en-US" sz="1130" spc="-13">
                <a:solidFill>
                  <a:srgbClr val="9583EC"/>
                </a:solidFill>
                <a:latin typeface="Arial MT Pro"/>
                <a:ea typeface="Arial MT Pro"/>
                <a:cs typeface="Arial MT Pro"/>
                <a:sym typeface="Arial MT Pro"/>
              </a:rPr>
              <a:t>2023 год ознаменовал 20-летие Ирландской НРК.</a:t>
            </a:r>
          </a:p>
          <a:p>
            <a:pPr algn="l">
              <a:lnSpc>
                <a:spcPts val="1306"/>
              </a:lnSpc>
            </a:pPr>
            <a:r>
              <a:rPr lang="en-US" sz="1130" spc="-13">
                <a:solidFill>
                  <a:srgbClr val="9583EC"/>
                </a:solidFill>
                <a:latin typeface="Arial MT Pro"/>
                <a:ea typeface="Arial MT Pro"/>
                <a:cs typeface="Arial MT Pro"/>
                <a:sym typeface="Arial MT Pro"/>
              </a:rPr>
              <a:t>В начале 2024 года опубликован отчёт «20 лет Ирландской национальной рамки квалификаций — история сотрудничества 2003–2023».</a:t>
            </a:r>
          </a:p>
          <a:p>
            <a:pPr algn="l">
              <a:lnSpc>
                <a:spcPts val="1306"/>
              </a:lnSpc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13906742" y="643348"/>
            <a:ext cx="2523883" cy="17949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93"/>
              </a:lnSpc>
            </a:pPr>
            <a:r>
              <a:rPr lang="en-US" sz="1105" spc="-4">
                <a:solidFill>
                  <a:srgbClr val="9583EC"/>
                </a:solidFill>
                <a:latin typeface="Arial MT Pro"/>
                <a:ea typeface="Arial MT Pro"/>
                <a:cs typeface="Arial MT Pro"/>
                <a:sym typeface="Arial MT Pro"/>
              </a:rPr>
              <a:t>QQI публикует "Оценку сопоставимости квалификаций Advanced Certificate и Higher Certificate", содержащий выводы и рекомендации по результатам проведённого обзора, направленного на определение наличия существенных различий в результатах обучения по данным программам, как это реализуется на Уровне 6 НРК.</a:t>
            </a:r>
          </a:p>
        </p:txBody>
      </p:sp>
    </p:spTree>
  </p:cSld>
  <p:clrMapOvr>
    <a:masterClrMapping/>
  </p:clrMapOvr>
  <p:transition spd="fast">
    <p:fade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8442" y="1480318"/>
            <a:ext cx="9905438" cy="6251258"/>
            <a:chOff x="0" y="0"/>
            <a:chExt cx="13207251" cy="833501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207237" cy="8335010"/>
            </a:xfrm>
            <a:custGeom>
              <a:avLst/>
              <a:gdLst/>
              <a:ahLst/>
              <a:cxnLst/>
              <a:rect r="r" b="b" t="t" l="l"/>
              <a:pathLst>
                <a:path h="8335010" w="13207237">
                  <a:moveTo>
                    <a:pt x="0" y="0"/>
                  </a:moveTo>
                  <a:lnTo>
                    <a:pt x="13207237" y="0"/>
                  </a:lnTo>
                  <a:lnTo>
                    <a:pt x="13207237" y="8335010"/>
                  </a:lnTo>
                  <a:lnTo>
                    <a:pt x="0" y="8335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284904" y="2326824"/>
            <a:ext cx="7760208" cy="5404761"/>
            <a:chOff x="0" y="0"/>
            <a:chExt cx="10346944" cy="720634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346944" cy="7206361"/>
            </a:xfrm>
            <a:custGeom>
              <a:avLst/>
              <a:gdLst/>
              <a:ahLst/>
              <a:cxnLst/>
              <a:rect r="r" b="b" t="t" l="l"/>
              <a:pathLst>
                <a:path h="7206361" w="10346944">
                  <a:moveTo>
                    <a:pt x="0" y="0"/>
                  </a:moveTo>
                  <a:lnTo>
                    <a:pt x="10346944" y="0"/>
                  </a:lnTo>
                  <a:lnTo>
                    <a:pt x="10346944" y="7206361"/>
                  </a:lnTo>
                  <a:lnTo>
                    <a:pt x="0" y="7206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775583" y="9183481"/>
            <a:ext cx="4416933" cy="786451"/>
            <a:chOff x="0" y="0"/>
            <a:chExt cx="5889244" cy="104860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889244" cy="1048639"/>
            </a:xfrm>
            <a:custGeom>
              <a:avLst/>
              <a:gdLst/>
              <a:ahLst/>
              <a:cxnLst/>
              <a:rect r="r" b="b" t="t" l="l"/>
              <a:pathLst>
                <a:path h="1048639" w="5889244">
                  <a:moveTo>
                    <a:pt x="0" y="0"/>
                  </a:moveTo>
                  <a:lnTo>
                    <a:pt x="5889244" y="0"/>
                  </a:lnTo>
                  <a:lnTo>
                    <a:pt x="5889244" y="1048639"/>
                  </a:lnTo>
                  <a:lnTo>
                    <a:pt x="0" y="1048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3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0816256" y="2877969"/>
            <a:ext cx="5273278" cy="395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66"/>
              </a:lnSpc>
            </a:pPr>
            <a:r>
              <a:rPr lang="en-US" sz="2047" spc="26">
                <a:solidFill>
                  <a:srgbClr val="FEA214"/>
                </a:solidFill>
                <a:latin typeface="Arial MT Pro"/>
                <a:ea typeface="Arial MT Pro"/>
                <a:cs typeface="Arial MT Pro"/>
                <a:sym typeface="Arial MT Pro"/>
              </a:rPr>
              <a:t>ЕРК</a:t>
            </a:r>
            <a:r>
              <a:rPr lang="en-US" sz="2047" spc="26">
                <a:solidFill>
                  <a:srgbClr val="FEA214"/>
                </a:solidFill>
                <a:latin typeface="Arial MT Pro"/>
                <a:ea typeface="Arial MT Pro"/>
                <a:cs typeface="Arial MT Pro"/>
                <a:sym typeface="Arial MT Pro"/>
              </a:rPr>
              <a:t> - Европейская рамка квалификаций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221437" y="7242969"/>
            <a:ext cx="9887142" cy="399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10"/>
              </a:lnSpc>
            </a:pPr>
            <a:r>
              <a:rPr lang="en-US" sz="1150">
                <a:solidFill>
                  <a:srgbClr val="1D2224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Справочная</a:t>
            </a:r>
            <a:r>
              <a:rPr lang="en-US" sz="1150">
                <a:solidFill>
                  <a:srgbClr val="1D2224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 система, обеспечивающая возможность сравнения</a:t>
            </a:r>
          </a:p>
          <a:p>
            <a:pPr algn="ctr">
              <a:lnSpc>
                <a:spcPts val="1610"/>
              </a:lnSpc>
            </a:pPr>
            <a:r>
              <a:rPr lang="en-US" sz="1150">
                <a:solidFill>
                  <a:srgbClr val="1D2224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национальных систем квалификаций на основе результатов обучения</a:t>
            </a:r>
          </a:p>
        </p:txBody>
      </p:sp>
    </p:spTree>
  </p:cSld>
  <p:clrMapOvr>
    <a:masterClrMapping/>
  </p:clrMapOvr>
  <p:transition spd="fast">
    <p:fade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18436" y="1579788"/>
            <a:ext cx="9216523" cy="6257925"/>
            <a:chOff x="0" y="0"/>
            <a:chExt cx="12288698" cy="83439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288647" cy="8343900"/>
            </a:xfrm>
            <a:custGeom>
              <a:avLst/>
              <a:gdLst/>
              <a:ahLst/>
              <a:cxnLst/>
              <a:rect r="r" b="b" t="t" l="l"/>
              <a:pathLst>
                <a:path h="8343900" w="12288647">
                  <a:moveTo>
                    <a:pt x="0" y="0"/>
                  </a:moveTo>
                  <a:lnTo>
                    <a:pt x="12288647" y="0"/>
                  </a:lnTo>
                  <a:lnTo>
                    <a:pt x="12288647" y="8343900"/>
                  </a:lnTo>
                  <a:lnTo>
                    <a:pt x="0" y="834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511800" y="5143500"/>
            <a:ext cx="7257774" cy="5000977"/>
            <a:chOff x="0" y="0"/>
            <a:chExt cx="9677032" cy="666797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677019" cy="6668008"/>
            </a:xfrm>
            <a:custGeom>
              <a:avLst/>
              <a:gdLst/>
              <a:ahLst/>
              <a:cxnLst/>
              <a:rect r="r" b="b" t="t" l="l"/>
              <a:pathLst>
                <a:path h="6668008" w="9677019">
                  <a:moveTo>
                    <a:pt x="0" y="0"/>
                  </a:moveTo>
                  <a:lnTo>
                    <a:pt x="9677019" y="0"/>
                  </a:lnTo>
                  <a:lnTo>
                    <a:pt x="9677019" y="6668008"/>
                  </a:lnTo>
                  <a:lnTo>
                    <a:pt x="0" y="6668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0511800" y="159201"/>
            <a:ext cx="7776200" cy="5082902"/>
            <a:chOff x="0" y="0"/>
            <a:chExt cx="10368267" cy="677720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368280" cy="6777228"/>
            </a:xfrm>
            <a:custGeom>
              <a:avLst/>
              <a:gdLst/>
              <a:ahLst/>
              <a:cxnLst/>
              <a:rect r="r" b="b" t="t" l="l"/>
              <a:pathLst>
                <a:path h="6777228" w="10368280">
                  <a:moveTo>
                    <a:pt x="0" y="0"/>
                  </a:moveTo>
                  <a:lnTo>
                    <a:pt x="10368280" y="0"/>
                  </a:lnTo>
                  <a:lnTo>
                    <a:pt x="10368280" y="6777228"/>
                  </a:lnTo>
                  <a:lnTo>
                    <a:pt x="0" y="6777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518436" y="9256957"/>
            <a:ext cx="4416933" cy="786451"/>
            <a:chOff x="0" y="0"/>
            <a:chExt cx="5889244" cy="104860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889244" cy="1048639"/>
            </a:xfrm>
            <a:custGeom>
              <a:avLst/>
              <a:gdLst/>
              <a:ahLst/>
              <a:cxnLst/>
              <a:rect r="r" b="b" t="t" l="l"/>
              <a:pathLst>
                <a:path h="1048639" w="5889244">
                  <a:moveTo>
                    <a:pt x="0" y="0"/>
                  </a:moveTo>
                  <a:lnTo>
                    <a:pt x="5889244" y="0"/>
                  </a:lnTo>
                  <a:lnTo>
                    <a:pt x="5889244" y="1048639"/>
                  </a:lnTo>
                  <a:lnTo>
                    <a:pt x="0" y="1048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3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007291" y="2955578"/>
            <a:ext cx="8281690" cy="801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10"/>
              </a:lnSpc>
            </a:pPr>
            <a:r>
              <a:rPr lang="en-US" sz="2879">
                <a:solidFill>
                  <a:srgbClr val="4A359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Квалификации</a:t>
            </a:r>
            <a:r>
              <a:rPr lang="en-US" sz="2879">
                <a:solidFill>
                  <a:srgbClr val="4A359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могут пересекать границы</a:t>
            </a:r>
          </a:p>
          <a:p>
            <a:pPr algn="l">
              <a:lnSpc>
                <a:spcPts val="2370"/>
              </a:lnSpc>
            </a:pPr>
            <a:r>
              <a:rPr lang="en-US" sz="1701">
                <a:solidFill>
                  <a:srgbClr val="524750"/>
                </a:solidFill>
                <a:latin typeface="Cooper Hewitt"/>
                <a:ea typeface="Cooper Hewitt"/>
                <a:cs typeface="Cooper Hewitt"/>
                <a:sym typeface="Cooper Hewitt"/>
              </a:rPr>
              <a:t>Руководство по сопоставлению квалификаций в Великобритании и Ирландии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08146" y="4279537"/>
            <a:ext cx="981968" cy="256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9"/>
              </a:lnSpc>
            </a:pPr>
            <a:r>
              <a:rPr lang="en-US" sz="785">
                <a:solidFill>
                  <a:srgbClr val="4A3A3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</a:t>
            </a:r>
            <a:r>
              <a:rPr lang="en-US" sz="785">
                <a:solidFill>
                  <a:srgbClr val="4A3A3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данном буклете:</a:t>
            </a:r>
          </a:p>
          <a:p>
            <a:pPr algn="ctr">
              <a:lnSpc>
                <a:spcPts val="1099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199910" y="4465825"/>
            <a:ext cx="6120557" cy="17306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41"/>
              </a:lnSpc>
            </a:pPr>
            <a:r>
              <a:rPr lang="en-US" sz="850">
                <a:solidFill>
                  <a:srgbClr val="807380"/>
                </a:solidFill>
                <a:latin typeface="Ruda Black"/>
                <a:ea typeface="Ruda Black"/>
                <a:cs typeface="Ruda Black"/>
                <a:sym typeface="Ruda Black"/>
              </a:rPr>
              <a:t>Этот</a:t>
            </a:r>
            <a:r>
              <a:rPr lang="en-US" sz="850">
                <a:solidFill>
                  <a:srgbClr val="807380"/>
                </a:solidFill>
                <a:latin typeface="Ruda Black"/>
                <a:ea typeface="Ruda Black"/>
                <a:cs typeface="Ruda Black"/>
                <a:sym typeface="Ruda Black"/>
              </a:rPr>
              <a:t> буклет содержит информацию, позволяющую сопоставлять квалификации в Великобритании и Ирландии, а также показывает, как структурированы эти квалификации.</a:t>
            </a:r>
          </a:p>
          <a:p>
            <a:pPr algn="l">
              <a:lnSpc>
                <a:spcPts val="1441"/>
              </a:lnSpc>
            </a:pPr>
            <a:r>
              <a:rPr lang="en-US" sz="850">
                <a:solidFill>
                  <a:srgbClr val="807380"/>
                </a:solidFill>
                <a:latin typeface="Ruda Black"/>
                <a:ea typeface="Ruda Black"/>
                <a:cs typeface="Ruda Black"/>
                <a:sym typeface="Ruda Black"/>
              </a:rPr>
              <a:t>В</a:t>
            </a:r>
            <a:r>
              <a:rPr lang="en-US" sz="850">
                <a:solidFill>
                  <a:srgbClr val="807380"/>
                </a:solidFill>
                <a:latin typeface="Ruda Black"/>
                <a:ea typeface="Ruda Black"/>
                <a:cs typeface="Ruda Black"/>
                <a:sym typeface="Ruda Black"/>
              </a:rPr>
              <a:t> нём показано, какие квалификации в Великобритании и Ирландии в целом сопоставимы с точки зрения уровня сложности.</a:t>
            </a:r>
          </a:p>
          <a:p>
            <a:pPr algn="l">
              <a:lnSpc>
                <a:spcPts val="1441"/>
              </a:lnSpc>
            </a:pPr>
            <a:r>
              <a:rPr lang="en-US" sz="850">
                <a:solidFill>
                  <a:srgbClr val="807380"/>
                </a:solidFill>
                <a:latin typeface="Ruda Black"/>
                <a:ea typeface="Ruda Black"/>
                <a:cs typeface="Ruda Black"/>
                <a:sym typeface="Ruda Black"/>
              </a:rPr>
              <a:t>Основная</a:t>
            </a:r>
            <a:r>
              <a:rPr lang="en-US" sz="850">
                <a:solidFill>
                  <a:srgbClr val="807380"/>
                </a:solidFill>
                <a:latin typeface="Ruda Black"/>
                <a:ea typeface="Ruda Black"/>
                <a:cs typeface="Ruda Black"/>
                <a:sym typeface="Ruda Black"/>
              </a:rPr>
              <a:t> таблица демонстрирует ключевые этапы образования и трудоустройства, а также сопоставимые уровни схожих видов квалификаций в Великобритании и Ирландии, что позволяет делать общие сравнения по</a:t>
            </a:r>
            <a:r>
              <a:rPr lang="en-US" sz="850">
                <a:solidFill>
                  <a:srgbClr val="807380"/>
                </a:solidFill>
                <a:latin typeface="Ruda Black"/>
                <a:ea typeface="Ruda Black"/>
                <a:cs typeface="Ruda Black"/>
                <a:sym typeface="Ruda Black"/>
              </a:rPr>
              <a:t> уровню сложности, а не по прямой эквивалентности.</a:t>
            </a:r>
          </a:p>
          <a:p>
            <a:pPr algn="l">
              <a:lnSpc>
                <a:spcPts val="1441"/>
              </a:lnSpc>
            </a:pPr>
            <a:r>
              <a:rPr lang="en-US" sz="850">
                <a:solidFill>
                  <a:srgbClr val="807380"/>
                </a:solidFill>
                <a:latin typeface="Ruda Black"/>
                <a:ea typeface="Ruda Black"/>
                <a:cs typeface="Ruda Black"/>
                <a:sym typeface="Ruda Black"/>
              </a:rPr>
              <a:t>Таблицы</a:t>
            </a:r>
            <a:r>
              <a:rPr lang="en-US" sz="850">
                <a:solidFill>
                  <a:srgbClr val="807380"/>
                </a:solidFill>
                <a:latin typeface="Ruda Black"/>
                <a:ea typeface="Ruda Black"/>
                <a:cs typeface="Ruda Black"/>
                <a:sym typeface="Ruda Black"/>
              </a:rPr>
              <a:t> 1 и 2 иллюстрируют, как рамки квалификаций Великобритании и Ирландии соотносятся с рамками квалификаций в Европе.</a:t>
            </a:r>
          </a:p>
          <a:p>
            <a:pPr algn="l">
              <a:lnSpc>
                <a:spcPts val="774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93103" y="1447781"/>
            <a:ext cx="8344795" cy="18588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b="true" sz="66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QQI и Ирландская НРК</a:t>
            </a:r>
          </a:p>
        </p:txBody>
      </p:sp>
    </p:spTree>
  </p:cSld>
  <p:clrMapOvr>
    <a:masterClrMapping/>
  </p:clrMapOvr>
  <p:transition spd="fast">
    <p:fade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91817" y="1404842"/>
            <a:ext cx="6737032" cy="6778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b="true" sz="66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Стратегия QQI на 2025-2027 годы: учёт интересов в обучении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235440" y="61389"/>
            <a:ext cx="8961120" cy="9976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6"/>
              </a:lnSpc>
            </a:pPr>
          </a:p>
          <a:p>
            <a:pPr algn="l">
              <a:lnSpc>
                <a:spcPts val="2916"/>
              </a:lnSpc>
            </a:pPr>
            <a:r>
              <a:rPr lang="en-US" b="true" sz="2700">
                <a:solidFill>
                  <a:srgbClr val="1F3959"/>
                </a:solidFill>
                <a:latin typeface="Arial Bold"/>
                <a:ea typeface="Arial Bold"/>
                <a:cs typeface="Arial Bold"/>
                <a:sym typeface="Arial Bold"/>
              </a:rPr>
              <a:t>Обеспечить будущее Национальной рамки квалификаций как авторитетного источника информации о третичных квалификациях, соответствующих стандартам качества</a:t>
            </a:r>
          </a:p>
          <a:p>
            <a:pPr algn="l" marL="1606206" indent="-535402" lvl="2">
              <a:lnSpc>
                <a:spcPts val="2916"/>
              </a:lnSpc>
              <a:buFont typeface="Arial"/>
              <a:buChar char="⚬"/>
            </a:pPr>
            <a:r>
              <a:rPr lang="en-US" sz="2700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продолжить развитие платформ QQI для продвижения Национальной рамки квалификаций (НРК) как авторитетного источника информации о квалификациях гарантированного качества, включая микросертификацию </a:t>
            </a:r>
          </a:p>
          <a:p>
            <a:pPr algn="l" marL="1606206" indent="-535402" lvl="2">
              <a:lnSpc>
                <a:spcPts val="2916"/>
              </a:lnSpc>
              <a:buFont typeface="Arial"/>
              <a:buChar char="⚬"/>
            </a:pPr>
            <a:r>
              <a:rPr lang="en-US" sz="2700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пересмотреть и изменить текущие типы квалификаций в НРК, чтобы лучше обслуживать обучающихся в более интегрированной системе третичного образования </a:t>
            </a:r>
          </a:p>
          <a:p>
            <a:pPr algn="l" marL="1606206" indent="-535402" lvl="2">
              <a:lnSpc>
                <a:spcPts val="2916"/>
              </a:lnSpc>
              <a:buFont typeface="Arial"/>
              <a:buChar char="⚬"/>
            </a:pPr>
            <a:r>
              <a:rPr lang="en-US" sz="2700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расширить возможности выбора для обучающихся путём признания органов, присваивающих квалификации, и включения их академических и профессиональных квалификаций в НРК </a:t>
            </a:r>
          </a:p>
          <a:p>
            <a:pPr algn="l" marL="1606206" indent="-535402" lvl="2">
              <a:lnSpc>
                <a:spcPts val="2916"/>
              </a:lnSpc>
              <a:buFont typeface="Arial"/>
              <a:buChar char="⚬"/>
            </a:pPr>
            <a:r>
              <a:rPr lang="en-US" sz="2700">
                <a:solidFill>
                  <a:srgbClr val="1F3959"/>
                </a:solidFill>
                <a:latin typeface="Calibri (MS)"/>
                <a:ea typeface="Calibri (MS)"/>
                <a:cs typeface="Calibri (MS)"/>
                <a:sym typeface="Calibri (MS)"/>
              </a:rPr>
              <a:t>провести предусмотренную законодательством проверку соблюдения отдельными провайдерами политики доступа, перевода и продвижения, а также надлежащего признания предшествующего обучения  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6764000" y="9477375"/>
            <a:ext cx="1295400" cy="561975"/>
            <a:chOff x="0" y="0"/>
            <a:chExt cx="1727200" cy="7493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27200" cy="749300"/>
            </a:xfrm>
            <a:custGeom>
              <a:avLst/>
              <a:gdLst/>
              <a:ahLst/>
              <a:cxnLst/>
              <a:rect r="r" b="b" t="t" l="l"/>
              <a:pathLst>
                <a:path h="749300" w="1727200">
                  <a:moveTo>
                    <a:pt x="0" y="0"/>
                  </a:moveTo>
                  <a:lnTo>
                    <a:pt x="1727200" y="0"/>
                  </a:lnTo>
                  <a:lnTo>
                    <a:pt x="1727200" y="749300"/>
                  </a:lnTo>
                  <a:lnTo>
                    <a:pt x="0" y="7493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5661" t="0" r="-5661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1727200" cy="7588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2520"/>
                </a:lnSpc>
              </a:pPr>
              <a:r>
                <a:rPr lang="en-US" b="true" sz="2100">
                  <a:solidFill>
                    <a:srgbClr val="8C909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9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E03F5425F2F642A6D71A5A82C4E065" ma:contentTypeVersion="18" ma:contentTypeDescription="Create a new document." ma:contentTypeScope="" ma:versionID="344ca2e8d2d7861437abaee7f285889d">
  <xsd:schema xmlns:xsd="http://www.w3.org/2001/XMLSchema" xmlns:xs="http://www.w3.org/2001/XMLSchema" xmlns:p="http://schemas.microsoft.com/office/2006/metadata/properties" xmlns:ns2="bda1bb04-55dd-4b23-8471-301a3abb4723" xmlns:ns3="eb38cb3b-04a8-4e45-b1d2-e8fc1e8a3102" targetNamespace="http://schemas.microsoft.com/office/2006/metadata/properties" ma:root="true" ma:fieldsID="3a3f16fcd1448895fff5110a0fc97e9b" ns2:_="" ns3:_="">
    <xsd:import namespace="bda1bb04-55dd-4b23-8471-301a3abb4723"/>
    <xsd:import namespace="eb38cb3b-04a8-4e45-b1d2-e8fc1e8a31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3:_dlc_DocId" minOccurs="0"/>
                <xsd:element ref="ns3:_dlc_DocIdUrl" minOccurs="0"/>
                <xsd:element ref="ns3:_dlc_DocIdPersistId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a1bb04-55dd-4b23-8471-301a3abb47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010ffe1f-c839-4a66-9ae8-9a2945e491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38cb3b-04a8-4e45-b1d2-e8fc1e8a310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17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9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5" nillable="true" ma:displayName="Taxonomy Catch All Column" ma:hidden="true" ma:list="{963e9444-f494-4d30-a0b0-d3cdf5bcc0ce}" ma:internalName="TaxCatchAll" ma:showField="CatchAllData" ma:web="eb38cb3b-04a8-4e45-b1d2-e8fc1e8a31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da1bb04-55dd-4b23-8471-301a3abb4723">
      <Terms xmlns="http://schemas.microsoft.com/office/infopath/2007/PartnerControls"/>
    </lcf76f155ced4ddcb4097134ff3c332f>
    <TaxCatchAll xmlns="eb38cb3b-04a8-4e45-b1d2-e8fc1e8a3102" xsi:nil="true"/>
    <_dlc_DocId xmlns="eb38cb3b-04a8-4e45-b1d2-e8fc1e8a3102">DMSQUALF-1809298897-3701</_dlc_DocId>
    <_dlc_DocIdUrl xmlns="eb38cb3b-04a8-4e45-b1d2-e8fc1e8a3102">
      <Url>https://europeantrainingfoundation.sharepoint.com/sites/Qualifications/_layouts/15/DocIdRedir.aspx?ID=DMSQUALF-1809298897-3701</Url>
      <Description>DMSQUALF-1809298897-3701</Description>
    </_dlc_DocIdUrl>
  </documentManagement>
</p:properties>
</file>

<file path=customXml/itemProps1.xml><?xml version="1.0" encoding="utf-8"?>
<ds:datastoreItem xmlns:ds="http://schemas.openxmlformats.org/officeDocument/2006/customXml" ds:itemID="{54416704-991F-48FA-B2C1-0F82109CE19E}"/>
</file>

<file path=customXml/itemProps2.xml><?xml version="1.0" encoding="utf-8"?>
<ds:datastoreItem xmlns:ds="http://schemas.openxmlformats.org/officeDocument/2006/customXml" ds:itemID="{7C98CA3B-3ADC-4C00-B7F6-DE9A62926F46}"/>
</file>

<file path=customXml/itemProps3.xml><?xml version="1.0" encoding="utf-8"?>
<ds:datastoreItem xmlns:ds="http://schemas.openxmlformats.org/officeDocument/2006/customXml" ds:itemID="{3850E693-6791-4974-8BA8-9F14CBE95C84}"/>
</file>

<file path=customXml/itemProps4.xml><?xml version="1.0" encoding="utf-8"?>
<ds:datastoreItem xmlns:ds="http://schemas.openxmlformats.org/officeDocument/2006/customXml" ds:itemID="{8C3D7857-4832-4E14-9DA1-1CB16D43855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Orla Barry_Introduction to Irish NQF(ru)_fe3f1c0e-9598-440d-81ef-06d5af3caf21.pptx</dc:title>
  <cp:revision>1</cp:revision>
  <dcterms:created xsi:type="dcterms:W3CDTF">2006-08-16T00:00:00Z</dcterms:created>
  <dcterms:modified xsi:type="dcterms:W3CDTF">2011-08-01T06:04:30Z</dcterms:modified>
  <dc:identifier>DAHBGmSuV1Q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0x01010083E03F5425F2F642A6D71A5A82C4E065</vt:lpwstr>
  </property>
  <property fmtid="{D5CDD505-2E9C-101B-9397-08002B2CF9AE}" pid="3" name="_dlc_DocIdItemGuid">
    <vt:lpwstr>9d37cd5d-7e2c-46d4-a042-3bbf1f01caf0</vt:lpwstr>
  </property>
</Properties>
</file>