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7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x="18288000" cy="10287000"/>
  <p:notesSz cx="6858000" cy="9144000"/>
  <p:embeddedFontLst>
    <p:embeddedFont>
      <p:font typeface="Roboto Bold" charset="1" panose="02000000000000000000"/>
      <p:regular r:id="rId74"/>
    </p:embeddedFont>
    <p:embeddedFont>
      <p:font typeface="TT Rounds Condensed" charset="1" panose="02000506030000020003"/>
      <p:regular r:id="rId75"/>
    </p:embeddedFont>
    <p:embeddedFont>
      <p:font typeface="Calibri (MS)" charset="1" panose="020F0502020204030204"/>
      <p:regular r:id="rId76"/>
    </p:embeddedFont>
    <p:embeddedFont>
      <p:font typeface="Roboto" charset="1" panose="02000000000000000000"/>
      <p:regular r:id="rId78"/>
    </p:embeddedFont>
    <p:embeddedFont>
      <p:font typeface="Aptos" charset="1" panose="020B0004020202020204"/>
      <p:regular r:id="rId79"/>
    </p:embeddedFont>
    <p:embeddedFont>
      <p:font typeface="Aptos Bold" charset="1" panose="020B0004020202020204"/>
      <p:regular r:id="rId80"/>
    </p:embeddedFont>
    <p:embeddedFont>
      <p:font typeface="Calibri (MS) Bold" charset="1" panose="020F0702030404030204"/>
      <p:regular r:id="rId81"/>
    </p:embeddedFont>
    <p:embeddedFont>
      <p:font typeface="Calibri (MS) Italics" charset="1" panose="020F05020202040A0204"/>
      <p:regular r:id="rId82"/>
    </p:embeddedFont>
    <p:embeddedFont>
      <p:font typeface="Calibri (MS) Bold Italics" charset="1" panose="020F07020304040A0204"/>
      <p:regular r:id="rId83"/>
    </p:embeddedFont>
    <p:embeddedFont>
      <p:font typeface="Arimo" charset="1" panose="020B0604020202020204"/>
      <p:regular r:id="rId93"/>
    </p:embeddedFont>
    <p:embeddedFont>
      <p:font typeface="Arial" charset="1" panose="020B0604020202020204"/>
      <p:regular r:id="rId104"/>
    </p:embeddedFont>
    <p:embeddedFont>
      <p:font typeface="Proxima Nova Bold" charset="1" panose="02000506030000020004"/>
      <p:regular r:id="rId105"/>
    </p:embeddedFont>
    <p:embeddedFont>
      <p:font typeface="TT Rounds Condensed Bold" charset="1" panose="02000806030000020003"/>
      <p:regular r:id="rId1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notesSlide" Target="notesSlides/notesSlide3.xml"/><Relationship Id="rId89" Type="http://schemas.openxmlformats.org/officeDocument/2006/relationships/notesSlide" Target="notesSlides/notesSlide8.xml"/><Relationship Id="rId112" Type="http://schemas.openxmlformats.org/officeDocument/2006/relationships/customXml" Target="../customXml/item1.xml"/><Relationship Id="rId107" Type="http://schemas.openxmlformats.org/officeDocument/2006/relationships/notesSlide" Target="notesSlides/notesSlide23.xml"/><Relationship Id="rId16" Type="http://schemas.openxmlformats.org/officeDocument/2006/relationships/slide" Target="slides/slide11.xml"/><Relationship Id="rId102" Type="http://schemas.openxmlformats.org/officeDocument/2006/relationships/notesSlide" Target="notesSlides/notesSlide20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74.fntdata"/><Relationship Id="rId79" Type="http://schemas.openxmlformats.org/officeDocument/2006/relationships/font" Target="fonts/font79.fntdata"/><Relationship Id="rId5" Type="http://schemas.openxmlformats.org/officeDocument/2006/relationships/tableStyles" Target="tableStyles.xml"/><Relationship Id="rId90" Type="http://schemas.openxmlformats.org/officeDocument/2006/relationships/notesSlide" Target="notesSlides/notesSlide9.xml"/><Relationship Id="rId95" Type="http://schemas.openxmlformats.org/officeDocument/2006/relationships/notesSlide" Target="notesSlides/notesSlide13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customXml" Target="../customXml/item2.xml"/><Relationship Id="rId80" Type="http://schemas.openxmlformats.org/officeDocument/2006/relationships/font" Target="fonts/font80.fntdata"/><Relationship Id="rId85" Type="http://schemas.openxmlformats.org/officeDocument/2006/relationships/notesSlide" Target="notesSlides/notesSlide4.xml"/><Relationship Id="rId103" Type="http://schemas.openxmlformats.org/officeDocument/2006/relationships/notesSlide" Target="notesSlides/notesSlide21.xml"/><Relationship Id="rId108" Type="http://schemas.openxmlformats.org/officeDocument/2006/relationships/notesSlide" Target="notesSlides/notesSlide24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font" Target="fonts/font75.fntdata"/><Relationship Id="rId91" Type="http://schemas.openxmlformats.org/officeDocument/2006/relationships/notesSlide" Target="notesSlides/notesSlide10.xml"/><Relationship Id="rId96" Type="http://schemas.openxmlformats.org/officeDocument/2006/relationships/notesSlide" Target="notesSlides/notes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06" Type="http://schemas.openxmlformats.org/officeDocument/2006/relationships/notesSlide" Target="notesSlides/notesSlide2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14" Type="http://schemas.openxmlformats.org/officeDocument/2006/relationships/customXml" Target="../customXml/item3.xml"/><Relationship Id="rId10" Type="http://schemas.openxmlformats.org/officeDocument/2006/relationships/slide" Target="slides/slide5.xml"/><Relationship Id="rId101" Type="http://schemas.openxmlformats.org/officeDocument/2006/relationships/notesSlide" Target="notesSlides/notesSlide19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Slide" Target="notesSlides/notesSlide1.xml"/><Relationship Id="rId78" Type="http://schemas.openxmlformats.org/officeDocument/2006/relationships/font" Target="fonts/font78.fntdata"/><Relationship Id="rId81" Type="http://schemas.openxmlformats.org/officeDocument/2006/relationships/font" Target="fonts/font81.fntdata"/><Relationship Id="rId86" Type="http://schemas.openxmlformats.org/officeDocument/2006/relationships/notesSlide" Target="notesSlides/notesSlide5.xml"/><Relationship Id="rId94" Type="http://schemas.openxmlformats.org/officeDocument/2006/relationships/notesSlide" Target="notesSlides/notesSlide12.xml"/><Relationship Id="rId99" Type="http://schemas.openxmlformats.org/officeDocument/2006/relationships/notesSlide" Target="notesSlides/notesSlide17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109" Type="http://schemas.openxmlformats.org/officeDocument/2006/relationships/notesSlide" Target="notesSlides/notesSlide25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4" Type="http://schemas.openxmlformats.org/officeDocument/2006/relationships/font" Target="fonts/font104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76.fntdata"/><Relationship Id="rId97" Type="http://schemas.openxmlformats.org/officeDocument/2006/relationships/notesSlide" Target="notesSlides/notesSlide15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92" Type="http://schemas.openxmlformats.org/officeDocument/2006/relationships/notesSlide" Target="notesSlides/notes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0" Type="http://schemas.openxmlformats.org/officeDocument/2006/relationships/notesSlide" Target="notesSlides/notesSlide26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Slide" Target="notesSlides/notesSlide6.xml"/><Relationship Id="rId115" Type="http://schemas.openxmlformats.org/officeDocument/2006/relationships/customXml" Target="../customXml/item4.xml"/><Relationship Id="rId61" Type="http://schemas.openxmlformats.org/officeDocument/2006/relationships/slide" Target="slides/slide56.xml"/><Relationship Id="rId82" Type="http://schemas.openxmlformats.org/officeDocument/2006/relationships/font" Target="fonts/font82.fntdata"/><Relationship Id="rId19" Type="http://schemas.openxmlformats.org/officeDocument/2006/relationships/slide" Target="slides/slide14.xml"/><Relationship Id="rId100" Type="http://schemas.openxmlformats.org/officeDocument/2006/relationships/notesSlide" Target="notesSlides/notesSlide18.xml"/><Relationship Id="rId105" Type="http://schemas.openxmlformats.org/officeDocument/2006/relationships/font" Target="fonts/font105.fntdata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notesSlide" Target="notesSlides/notesSlide2.xml"/><Relationship Id="rId51" Type="http://schemas.openxmlformats.org/officeDocument/2006/relationships/slide" Target="slides/slide46.xml"/><Relationship Id="rId72" Type="http://schemas.openxmlformats.org/officeDocument/2006/relationships/theme" Target="theme/theme2.xml"/><Relationship Id="rId8" Type="http://schemas.openxmlformats.org/officeDocument/2006/relationships/slide" Target="slides/slide3.xml"/><Relationship Id="rId93" Type="http://schemas.openxmlformats.org/officeDocument/2006/relationships/font" Target="fonts/font93.fntdata"/><Relationship Id="rId98" Type="http://schemas.openxmlformats.org/officeDocument/2006/relationships/notesSlide" Target="notesSlides/notesSlide16.xml"/><Relationship Id="rId3" Type="http://schemas.openxmlformats.org/officeDocument/2006/relationships/viewProps" Target="viewProps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1" Type="http://schemas.openxmlformats.org/officeDocument/2006/relationships/font" Target="fonts/font11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font" Target="fonts/font83.fntdata"/><Relationship Id="rId88" Type="http://schemas.openxmlformats.org/officeDocument/2006/relationships/notesSlide" Target="notesSlides/notesSlide7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9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2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4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6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7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9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0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4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4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http://www.kcetbqa.ie/" TargetMode="External" Type="http://schemas.openxmlformats.org/officeDocument/2006/relationships/hyperlink"/><Relationship Id="rId9" Target="../media/image4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4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6.jpe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jpe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jpeg" Type="http://schemas.openxmlformats.org/officeDocument/2006/relationships/image"/><Relationship Id="rId11" Target="../media/image58.png" Type="http://schemas.openxmlformats.org/officeDocument/2006/relationships/image"/><Relationship Id="rId12" Target="../media/image59.svg" Type="http://schemas.openxmlformats.org/officeDocument/2006/relationships/image"/><Relationship Id="rId13" Target="../media/image60.png" Type="http://schemas.openxmlformats.org/officeDocument/2006/relationships/image"/><Relationship Id="rId14" Target="../media/image6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jpe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24.png" Type="http://schemas.openxmlformats.org/officeDocument/2006/relationships/image"/><Relationship Id="rId16" Target="../media/image25.svg" Type="http://schemas.openxmlformats.org/officeDocument/2006/relationships/image"/><Relationship Id="rId17" Target="../media/image2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70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71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72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6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74.jpe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6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78.jpeg" Type="http://schemas.openxmlformats.org/officeDocument/2006/relationships/image"/><Relationship Id="rId8" Target="../media/image6.jpeg" Type="http://schemas.openxmlformats.org/officeDocument/2006/relationships/image"/><Relationship Id="rId9" Target="../media/image7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jpe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27.png" Type="http://schemas.openxmlformats.org/officeDocument/2006/relationships/image"/><Relationship Id="rId14" Target="../media/image28.svg" Type="http://schemas.openxmlformats.org/officeDocument/2006/relationships/image"/><Relationship Id="rId15" Target="../media/image29.png" Type="http://schemas.openxmlformats.org/officeDocument/2006/relationships/image"/><Relationship Id="rId16" Target="../media/image30.svg" Type="http://schemas.openxmlformats.org/officeDocument/2006/relationships/image"/><Relationship Id="rId17" Target="../media/image31.png" Type="http://schemas.openxmlformats.org/officeDocument/2006/relationships/image"/><Relationship Id="rId18" Target="../media/image32.svg" Type="http://schemas.openxmlformats.org/officeDocument/2006/relationships/image"/><Relationship Id="rId19" Target="../media/image33.png" Type="http://schemas.openxmlformats.org/officeDocument/2006/relationships/image"/><Relationship Id="rId2" Target="../media/image1.png" Type="http://schemas.openxmlformats.org/officeDocument/2006/relationships/image"/><Relationship Id="rId20" Target="../media/image34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6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jpeg" Type="http://schemas.openxmlformats.org/officeDocument/2006/relationships/image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Relationship Id="rId8" Target="../media/image80.pn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6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84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6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Relationship Id="rId8" Target="../media/image85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2" Target="../notesSlides/notesSlide2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6.jpeg" Type="http://schemas.openxmlformats.org/officeDocument/2006/relationships/image"/><Relationship Id="rId7" Target="../media/image73.jpe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35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svg" Type="http://schemas.openxmlformats.org/officeDocument/2006/relationships/image"/><Relationship Id="rId11" Target="../media/image91.png" Type="http://schemas.openxmlformats.org/officeDocument/2006/relationships/image"/><Relationship Id="rId12" Target="../media/image92.svg" Type="http://schemas.openxmlformats.org/officeDocument/2006/relationships/image"/><Relationship Id="rId13" Target="../media/image93.png" Type="http://schemas.openxmlformats.org/officeDocument/2006/relationships/image"/><Relationship Id="rId14" Target="../media/image9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6.jpeg" Type="http://schemas.openxmlformats.org/officeDocument/2006/relationships/image"/><Relationship Id="rId9" Target="../media/image89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6.jpeg" Type="http://schemas.openxmlformats.org/officeDocument/2006/relationships/image"/><Relationship Id="rId8" Target="../media/image78.jpe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95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9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jpe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38.png" Type="http://schemas.openxmlformats.org/officeDocument/2006/relationships/image"/><Relationship Id="rId16" Target="../media/image3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726" y="3536432"/>
            <a:ext cx="18288000" cy="3958047"/>
            <a:chOff x="0" y="0"/>
            <a:chExt cx="24384000" cy="52773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384000" cy="5277358"/>
            </a:xfrm>
            <a:custGeom>
              <a:avLst/>
              <a:gdLst/>
              <a:ahLst/>
              <a:cxnLst/>
              <a:rect r="r" b="b" t="t" l="l"/>
              <a:pathLst>
                <a:path h="5277358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5277358"/>
                  </a:lnTo>
                  <a:lnTo>
                    <a:pt x="0" y="5277358"/>
                  </a:lnTo>
                  <a:close/>
                </a:path>
              </a:pathLst>
            </a:custGeom>
            <a:solidFill>
              <a:srgbClr val="0D0D0D">
                <a:alpha val="25098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30625" y="2785567"/>
            <a:ext cx="13716000" cy="3581400"/>
            <a:chOff x="0" y="0"/>
            <a:chExt cx="18288000" cy="4775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288000" cy="4775200"/>
            </a:xfrm>
            <a:custGeom>
              <a:avLst/>
              <a:gdLst/>
              <a:ahLst/>
              <a:cxnLst/>
              <a:rect r="r" b="b" t="t" l="l"/>
              <a:pathLst>
                <a:path h="477520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4775200"/>
                  </a:lnTo>
                  <a:lnTo>
                    <a:pt x="0" y="477520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24623" r="0" b="-24623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>
              <a:off x="0" y="85725"/>
              <a:ext cx="18288000" cy="468947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9720"/>
                </a:lnSpc>
              </a:pPr>
              <a:r>
                <a:rPr lang="en-US" b="true" sz="90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KCETB - опыт ППО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814981" y="306924"/>
            <a:ext cx="5850836" cy="2164813"/>
            <a:chOff x="0" y="0"/>
            <a:chExt cx="7801115" cy="2886418"/>
          </a:xfrm>
        </p:grpSpPr>
        <p:sp>
          <p:nvSpPr>
            <p:cNvPr name="Freeform 17" id="17" descr="Text  Description automatically generated"/>
            <p:cNvSpPr/>
            <p:nvPr/>
          </p:nvSpPr>
          <p:spPr>
            <a:xfrm flipH="false" flipV="false" rot="0">
              <a:off x="0" y="0"/>
              <a:ext cx="7801102" cy="2886456"/>
            </a:xfrm>
            <a:custGeom>
              <a:avLst/>
              <a:gdLst/>
              <a:ahLst/>
              <a:cxnLst/>
              <a:rect r="r" b="b" t="t" l="l"/>
              <a:pathLst>
                <a:path h="2886456" w="7801102">
                  <a:moveTo>
                    <a:pt x="0" y="0"/>
                  </a:moveTo>
                  <a:lnTo>
                    <a:pt x="7801102" y="0"/>
                  </a:lnTo>
                  <a:lnTo>
                    <a:pt x="7801102" y="2886456"/>
                  </a:lnTo>
                  <a:lnTo>
                    <a:pt x="0" y="2886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1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767316" y="3351152"/>
            <a:ext cx="14595872" cy="3346485"/>
            <a:chOff x="0" y="0"/>
            <a:chExt cx="19461162" cy="44619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461226" cy="4462018"/>
            </a:xfrm>
            <a:custGeom>
              <a:avLst/>
              <a:gdLst/>
              <a:ahLst/>
              <a:cxnLst/>
              <a:rect r="r" b="b" t="t" l="l"/>
              <a:pathLst>
                <a:path h="4462018" w="19461226">
                  <a:moveTo>
                    <a:pt x="0" y="1115441"/>
                  </a:moveTo>
                  <a:lnTo>
                    <a:pt x="17230217" y="1115441"/>
                  </a:lnTo>
                  <a:lnTo>
                    <a:pt x="17230217" y="0"/>
                  </a:lnTo>
                  <a:lnTo>
                    <a:pt x="19461226" y="2231009"/>
                  </a:lnTo>
                  <a:lnTo>
                    <a:pt x="17230217" y="4462018"/>
                  </a:lnTo>
                  <a:lnTo>
                    <a:pt x="17230217" y="3346450"/>
                  </a:lnTo>
                  <a:lnTo>
                    <a:pt x="0" y="3346450"/>
                  </a:lnTo>
                  <a:lnTo>
                    <a:pt x="1115441" y="2231009"/>
                  </a:lnTo>
                  <a:close/>
                </a:path>
              </a:pathLst>
            </a:custGeom>
            <a:solidFill>
              <a:srgbClr val="D1DFC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66164" y="836524"/>
            <a:ext cx="2110178" cy="3356010"/>
            <a:chOff x="0" y="0"/>
            <a:chExt cx="2813571" cy="44746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13566" cy="4474680"/>
            </a:xfrm>
            <a:custGeom>
              <a:avLst/>
              <a:gdLst/>
              <a:ahLst/>
              <a:cxnLst/>
              <a:rect r="r" b="b" t="t" l="l"/>
              <a:pathLst>
                <a:path h="4474680" w="2813566">
                  <a:moveTo>
                    <a:pt x="0" y="0"/>
                  </a:moveTo>
                  <a:lnTo>
                    <a:pt x="2813566" y="0"/>
                  </a:lnTo>
                  <a:lnTo>
                    <a:pt x="2813566" y="4474680"/>
                  </a:lnTo>
                  <a:lnTo>
                    <a:pt x="0" y="4474680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154053" t="0" r="-154053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19050"/>
              <a:ext cx="2813571" cy="4455630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2106"/>
                </a:lnSpc>
              </a:pPr>
              <a:r>
                <a:rPr lang="en-US" sz="1950">
                  <a:solidFill>
                    <a:srgbClr val="044559"/>
                  </a:solidFill>
                  <a:latin typeface="Aptos"/>
                  <a:ea typeface="Aptos"/>
                  <a:cs typeface="Aptos"/>
                  <a:sym typeface="Aptos"/>
                </a:rPr>
                <a:t>Мюнстерский технологический университет обеспечил профессиональное развитие сотрудников KCETB в сфере ППО в 2017 г.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393413" y="4596555"/>
            <a:ext cx="855669" cy="855669"/>
            <a:chOff x="0" y="0"/>
            <a:chExt cx="1140892" cy="114089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2700" y="12700"/>
              <a:ext cx="1115441" cy="1115441"/>
            </a:xfrm>
            <a:custGeom>
              <a:avLst/>
              <a:gdLst/>
              <a:ahLst/>
              <a:cxnLst/>
              <a:rect r="r" b="b" t="t" l="l"/>
              <a:pathLst>
                <a:path h="1115441" w="1115441">
                  <a:moveTo>
                    <a:pt x="0" y="557784"/>
                  </a:moveTo>
                  <a:cubicBezTo>
                    <a:pt x="0" y="249682"/>
                    <a:pt x="249682" y="0"/>
                    <a:pt x="557784" y="0"/>
                  </a:cubicBezTo>
                  <a:cubicBezTo>
                    <a:pt x="865886" y="0"/>
                    <a:pt x="1115441" y="249682"/>
                    <a:pt x="1115441" y="557784"/>
                  </a:cubicBezTo>
                  <a:cubicBezTo>
                    <a:pt x="1115441" y="865886"/>
                    <a:pt x="865759" y="1115441"/>
                    <a:pt x="557784" y="1115441"/>
                  </a:cubicBezTo>
                  <a:cubicBezTo>
                    <a:pt x="249809" y="1115441"/>
                    <a:pt x="0" y="865759"/>
                    <a:pt x="0" y="557784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40841" cy="1140968"/>
            </a:xfrm>
            <a:custGeom>
              <a:avLst/>
              <a:gdLst/>
              <a:ahLst/>
              <a:cxnLst/>
              <a:rect r="r" b="b" t="t" l="l"/>
              <a:pathLst>
                <a:path h="1140968" w="1140841">
                  <a:moveTo>
                    <a:pt x="0" y="570484"/>
                  </a:moveTo>
                  <a:cubicBezTo>
                    <a:pt x="0" y="255397"/>
                    <a:pt x="255397" y="0"/>
                    <a:pt x="570484" y="0"/>
                  </a:cubicBezTo>
                  <a:lnTo>
                    <a:pt x="570484" y="12700"/>
                  </a:lnTo>
                  <a:lnTo>
                    <a:pt x="570484" y="0"/>
                  </a:lnTo>
                  <a:cubicBezTo>
                    <a:pt x="885444" y="0"/>
                    <a:pt x="1140841" y="255397"/>
                    <a:pt x="1140841" y="570484"/>
                  </a:cubicBezTo>
                  <a:lnTo>
                    <a:pt x="1128141" y="570484"/>
                  </a:lnTo>
                  <a:lnTo>
                    <a:pt x="1140841" y="570484"/>
                  </a:lnTo>
                  <a:cubicBezTo>
                    <a:pt x="1140841" y="885571"/>
                    <a:pt x="885444" y="1140968"/>
                    <a:pt x="570357" y="1140968"/>
                  </a:cubicBezTo>
                  <a:lnTo>
                    <a:pt x="570357" y="1128268"/>
                  </a:lnTo>
                  <a:lnTo>
                    <a:pt x="570357" y="1140968"/>
                  </a:lnTo>
                  <a:cubicBezTo>
                    <a:pt x="255397" y="1140841"/>
                    <a:pt x="0" y="885444"/>
                    <a:pt x="0" y="570484"/>
                  </a:cubicBezTo>
                  <a:lnTo>
                    <a:pt x="12700" y="570484"/>
                  </a:lnTo>
                  <a:lnTo>
                    <a:pt x="25400" y="570484"/>
                  </a:lnTo>
                  <a:lnTo>
                    <a:pt x="12700" y="570484"/>
                  </a:lnTo>
                  <a:lnTo>
                    <a:pt x="0" y="570484"/>
                  </a:lnTo>
                  <a:moveTo>
                    <a:pt x="25400" y="570484"/>
                  </a:moveTo>
                  <a:cubicBezTo>
                    <a:pt x="25400" y="577469"/>
                    <a:pt x="19685" y="583184"/>
                    <a:pt x="12700" y="583184"/>
                  </a:cubicBezTo>
                  <a:cubicBezTo>
                    <a:pt x="5715" y="583184"/>
                    <a:pt x="0" y="577469"/>
                    <a:pt x="0" y="570484"/>
                  </a:cubicBezTo>
                  <a:cubicBezTo>
                    <a:pt x="0" y="563499"/>
                    <a:pt x="5715" y="557784"/>
                    <a:pt x="12700" y="557784"/>
                  </a:cubicBezTo>
                  <a:cubicBezTo>
                    <a:pt x="19685" y="557784"/>
                    <a:pt x="25400" y="563499"/>
                    <a:pt x="25400" y="570484"/>
                  </a:cubicBezTo>
                  <a:cubicBezTo>
                    <a:pt x="25400" y="871474"/>
                    <a:pt x="269367" y="1115568"/>
                    <a:pt x="570484" y="1115568"/>
                  </a:cubicBezTo>
                  <a:cubicBezTo>
                    <a:pt x="871601" y="1115568"/>
                    <a:pt x="1115441" y="871474"/>
                    <a:pt x="1115441" y="570484"/>
                  </a:cubicBezTo>
                  <a:cubicBezTo>
                    <a:pt x="1115441" y="269494"/>
                    <a:pt x="871474" y="25400"/>
                    <a:pt x="570484" y="25400"/>
                  </a:cubicBezTo>
                  <a:lnTo>
                    <a:pt x="570484" y="12700"/>
                  </a:lnTo>
                  <a:lnTo>
                    <a:pt x="570484" y="25400"/>
                  </a:lnTo>
                  <a:cubicBezTo>
                    <a:pt x="269367" y="25400"/>
                    <a:pt x="25400" y="269367"/>
                    <a:pt x="25400" y="5704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064298" y="5967755"/>
            <a:ext cx="1925260" cy="315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>
                <a:solidFill>
                  <a:srgbClr val="044559"/>
                </a:solidFill>
                <a:latin typeface="Aptos"/>
                <a:ea typeface="Aptos"/>
                <a:cs typeface="Aptos"/>
                <a:sym typeface="Aptos"/>
              </a:rPr>
              <a:t>KCETB принял участие в пилотном проекте TOBAR по признанию предшествующего обучения на основе опыта (ППОО) совместно с Силами обороны в 2018 г.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4599099" y="4596555"/>
            <a:ext cx="855669" cy="855669"/>
            <a:chOff x="0" y="0"/>
            <a:chExt cx="1140892" cy="114089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2700" y="12700"/>
              <a:ext cx="1115441" cy="1115441"/>
            </a:xfrm>
            <a:custGeom>
              <a:avLst/>
              <a:gdLst/>
              <a:ahLst/>
              <a:cxnLst/>
              <a:rect r="r" b="b" t="t" l="l"/>
              <a:pathLst>
                <a:path h="1115441" w="1115441">
                  <a:moveTo>
                    <a:pt x="0" y="557784"/>
                  </a:moveTo>
                  <a:cubicBezTo>
                    <a:pt x="0" y="249682"/>
                    <a:pt x="249682" y="0"/>
                    <a:pt x="557784" y="0"/>
                  </a:cubicBezTo>
                  <a:cubicBezTo>
                    <a:pt x="865886" y="0"/>
                    <a:pt x="1115441" y="249682"/>
                    <a:pt x="1115441" y="557784"/>
                  </a:cubicBezTo>
                  <a:cubicBezTo>
                    <a:pt x="1115441" y="865886"/>
                    <a:pt x="865759" y="1115441"/>
                    <a:pt x="557784" y="1115441"/>
                  </a:cubicBezTo>
                  <a:cubicBezTo>
                    <a:pt x="249809" y="1115441"/>
                    <a:pt x="0" y="865759"/>
                    <a:pt x="0" y="557784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40841" cy="1140968"/>
            </a:xfrm>
            <a:custGeom>
              <a:avLst/>
              <a:gdLst/>
              <a:ahLst/>
              <a:cxnLst/>
              <a:rect r="r" b="b" t="t" l="l"/>
              <a:pathLst>
                <a:path h="1140968" w="1140841">
                  <a:moveTo>
                    <a:pt x="0" y="570484"/>
                  </a:moveTo>
                  <a:cubicBezTo>
                    <a:pt x="0" y="255397"/>
                    <a:pt x="255397" y="0"/>
                    <a:pt x="570484" y="0"/>
                  </a:cubicBezTo>
                  <a:lnTo>
                    <a:pt x="570484" y="12700"/>
                  </a:lnTo>
                  <a:lnTo>
                    <a:pt x="570484" y="0"/>
                  </a:lnTo>
                  <a:cubicBezTo>
                    <a:pt x="885444" y="0"/>
                    <a:pt x="1140841" y="255397"/>
                    <a:pt x="1140841" y="570484"/>
                  </a:cubicBezTo>
                  <a:lnTo>
                    <a:pt x="1128141" y="570484"/>
                  </a:lnTo>
                  <a:lnTo>
                    <a:pt x="1140841" y="570484"/>
                  </a:lnTo>
                  <a:cubicBezTo>
                    <a:pt x="1140841" y="885571"/>
                    <a:pt x="885444" y="1140968"/>
                    <a:pt x="570357" y="1140968"/>
                  </a:cubicBezTo>
                  <a:lnTo>
                    <a:pt x="570357" y="1128268"/>
                  </a:lnTo>
                  <a:lnTo>
                    <a:pt x="570357" y="1140968"/>
                  </a:lnTo>
                  <a:cubicBezTo>
                    <a:pt x="255397" y="1140841"/>
                    <a:pt x="0" y="885444"/>
                    <a:pt x="0" y="570484"/>
                  </a:cubicBezTo>
                  <a:lnTo>
                    <a:pt x="12700" y="570484"/>
                  </a:lnTo>
                  <a:lnTo>
                    <a:pt x="25400" y="570484"/>
                  </a:lnTo>
                  <a:lnTo>
                    <a:pt x="12700" y="570484"/>
                  </a:lnTo>
                  <a:lnTo>
                    <a:pt x="0" y="570484"/>
                  </a:lnTo>
                  <a:moveTo>
                    <a:pt x="25400" y="570484"/>
                  </a:moveTo>
                  <a:cubicBezTo>
                    <a:pt x="25400" y="577469"/>
                    <a:pt x="19685" y="583184"/>
                    <a:pt x="12700" y="583184"/>
                  </a:cubicBezTo>
                  <a:cubicBezTo>
                    <a:pt x="5715" y="583184"/>
                    <a:pt x="0" y="577469"/>
                    <a:pt x="0" y="570484"/>
                  </a:cubicBezTo>
                  <a:cubicBezTo>
                    <a:pt x="0" y="563499"/>
                    <a:pt x="5715" y="557784"/>
                    <a:pt x="12700" y="557784"/>
                  </a:cubicBezTo>
                  <a:cubicBezTo>
                    <a:pt x="19685" y="557784"/>
                    <a:pt x="25400" y="563499"/>
                    <a:pt x="25400" y="570484"/>
                  </a:cubicBezTo>
                  <a:cubicBezTo>
                    <a:pt x="25400" y="871474"/>
                    <a:pt x="269367" y="1115568"/>
                    <a:pt x="570484" y="1115568"/>
                  </a:cubicBezTo>
                  <a:cubicBezTo>
                    <a:pt x="871601" y="1115568"/>
                    <a:pt x="1115441" y="871474"/>
                    <a:pt x="1115441" y="570484"/>
                  </a:cubicBezTo>
                  <a:cubicBezTo>
                    <a:pt x="1115441" y="269494"/>
                    <a:pt x="871474" y="25400"/>
                    <a:pt x="570484" y="25400"/>
                  </a:cubicBezTo>
                  <a:lnTo>
                    <a:pt x="570484" y="12700"/>
                  </a:lnTo>
                  <a:lnTo>
                    <a:pt x="570484" y="25400"/>
                  </a:lnTo>
                  <a:cubicBezTo>
                    <a:pt x="269367" y="25400"/>
                    <a:pt x="25400" y="269367"/>
                    <a:pt x="25400" y="5704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177524" y="836524"/>
            <a:ext cx="2110178" cy="3356010"/>
            <a:chOff x="0" y="0"/>
            <a:chExt cx="2813571" cy="447468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813566" cy="4474680"/>
            </a:xfrm>
            <a:custGeom>
              <a:avLst/>
              <a:gdLst/>
              <a:ahLst/>
              <a:cxnLst/>
              <a:rect r="r" b="b" t="t" l="l"/>
              <a:pathLst>
                <a:path h="4474680" w="2813566">
                  <a:moveTo>
                    <a:pt x="0" y="0"/>
                  </a:moveTo>
                  <a:lnTo>
                    <a:pt x="2813566" y="0"/>
                  </a:lnTo>
                  <a:lnTo>
                    <a:pt x="2813566" y="4474680"/>
                  </a:lnTo>
                  <a:lnTo>
                    <a:pt x="0" y="4474680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154053" t="0" r="-154053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19050"/>
              <a:ext cx="2813571" cy="4455630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2106"/>
                </a:lnSpc>
              </a:pPr>
              <a:r>
                <a:rPr lang="en-US" sz="1950">
                  <a:solidFill>
                    <a:srgbClr val="044559"/>
                  </a:solidFill>
                  <a:latin typeface="Aptos"/>
                  <a:ea typeface="Aptos"/>
                  <a:cs typeface="Aptos"/>
                  <a:sym typeface="Aptos"/>
                </a:rPr>
                <a:t>Пилотный проект позволил KCETB создать надёжные процедуры обеспечения качества (QA) для ППОО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804784" y="4596555"/>
            <a:ext cx="855669" cy="855669"/>
            <a:chOff x="0" y="0"/>
            <a:chExt cx="1140892" cy="11408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2700" y="12700"/>
              <a:ext cx="1115441" cy="1115441"/>
            </a:xfrm>
            <a:custGeom>
              <a:avLst/>
              <a:gdLst/>
              <a:ahLst/>
              <a:cxnLst/>
              <a:rect r="r" b="b" t="t" l="l"/>
              <a:pathLst>
                <a:path h="1115441" w="1115441">
                  <a:moveTo>
                    <a:pt x="0" y="557784"/>
                  </a:moveTo>
                  <a:cubicBezTo>
                    <a:pt x="0" y="249682"/>
                    <a:pt x="249682" y="0"/>
                    <a:pt x="557784" y="0"/>
                  </a:cubicBezTo>
                  <a:cubicBezTo>
                    <a:pt x="865886" y="0"/>
                    <a:pt x="1115441" y="249682"/>
                    <a:pt x="1115441" y="557784"/>
                  </a:cubicBezTo>
                  <a:cubicBezTo>
                    <a:pt x="1115441" y="865886"/>
                    <a:pt x="865759" y="1115441"/>
                    <a:pt x="557784" y="1115441"/>
                  </a:cubicBezTo>
                  <a:cubicBezTo>
                    <a:pt x="249809" y="1115441"/>
                    <a:pt x="0" y="865759"/>
                    <a:pt x="0" y="557784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40841" cy="1140968"/>
            </a:xfrm>
            <a:custGeom>
              <a:avLst/>
              <a:gdLst/>
              <a:ahLst/>
              <a:cxnLst/>
              <a:rect r="r" b="b" t="t" l="l"/>
              <a:pathLst>
                <a:path h="1140968" w="1140841">
                  <a:moveTo>
                    <a:pt x="0" y="570484"/>
                  </a:moveTo>
                  <a:cubicBezTo>
                    <a:pt x="0" y="255397"/>
                    <a:pt x="255397" y="0"/>
                    <a:pt x="570484" y="0"/>
                  </a:cubicBezTo>
                  <a:lnTo>
                    <a:pt x="570484" y="12700"/>
                  </a:lnTo>
                  <a:lnTo>
                    <a:pt x="570484" y="0"/>
                  </a:lnTo>
                  <a:cubicBezTo>
                    <a:pt x="885444" y="0"/>
                    <a:pt x="1140841" y="255397"/>
                    <a:pt x="1140841" y="570484"/>
                  </a:cubicBezTo>
                  <a:lnTo>
                    <a:pt x="1128141" y="570484"/>
                  </a:lnTo>
                  <a:lnTo>
                    <a:pt x="1140841" y="570484"/>
                  </a:lnTo>
                  <a:cubicBezTo>
                    <a:pt x="1140841" y="885571"/>
                    <a:pt x="885444" y="1140968"/>
                    <a:pt x="570357" y="1140968"/>
                  </a:cubicBezTo>
                  <a:lnTo>
                    <a:pt x="570357" y="1128268"/>
                  </a:lnTo>
                  <a:lnTo>
                    <a:pt x="570357" y="1140968"/>
                  </a:lnTo>
                  <a:cubicBezTo>
                    <a:pt x="255397" y="1140841"/>
                    <a:pt x="0" y="885444"/>
                    <a:pt x="0" y="570484"/>
                  </a:cubicBezTo>
                  <a:lnTo>
                    <a:pt x="12700" y="570484"/>
                  </a:lnTo>
                  <a:lnTo>
                    <a:pt x="25400" y="570484"/>
                  </a:lnTo>
                  <a:lnTo>
                    <a:pt x="12700" y="570484"/>
                  </a:lnTo>
                  <a:lnTo>
                    <a:pt x="0" y="570484"/>
                  </a:lnTo>
                  <a:moveTo>
                    <a:pt x="25400" y="570484"/>
                  </a:moveTo>
                  <a:cubicBezTo>
                    <a:pt x="25400" y="577469"/>
                    <a:pt x="19685" y="583184"/>
                    <a:pt x="12700" y="583184"/>
                  </a:cubicBezTo>
                  <a:cubicBezTo>
                    <a:pt x="5715" y="583184"/>
                    <a:pt x="0" y="577469"/>
                    <a:pt x="0" y="570484"/>
                  </a:cubicBezTo>
                  <a:cubicBezTo>
                    <a:pt x="0" y="563499"/>
                    <a:pt x="5715" y="557784"/>
                    <a:pt x="12700" y="557784"/>
                  </a:cubicBezTo>
                  <a:cubicBezTo>
                    <a:pt x="19685" y="557784"/>
                    <a:pt x="25400" y="563499"/>
                    <a:pt x="25400" y="570484"/>
                  </a:cubicBezTo>
                  <a:cubicBezTo>
                    <a:pt x="25400" y="871474"/>
                    <a:pt x="269367" y="1115568"/>
                    <a:pt x="570484" y="1115568"/>
                  </a:cubicBezTo>
                  <a:cubicBezTo>
                    <a:pt x="871601" y="1115568"/>
                    <a:pt x="1115441" y="871474"/>
                    <a:pt x="1115441" y="570484"/>
                  </a:cubicBezTo>
                  <a:cubicBezTo>
                    <a:pt x="1115441" y="269494"/>
                    <a:pt x="871474" y="25400"/>
                    <a:pt x="570484" y="25400"/>
                  </a:cubicBezTo>
                  <a:lnTo>
                    <a:pt x="570484" y="12700"/>
                  </a:lnTo>
                  <a:lnTo>
                    <a:pt x="570484" y="25400"/>
                  </a:lnTo>
                  <a:cubicBezTo>
                    <a:pt x="269367" y="25400"/>
                    <a:pt x="25400" y="269367"/>
                    <a:pt x="25400" y="5704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8475669" y="5967755"/>
            <a:ext cx="1925260" cy="315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>
                <a:solidFill>
                  <a:srgbClr val="044559"/>
                </a:solidFill>
                <a:latin typeface="Aptos"/>
                <a:ea typeface="Aptos"/>
                <a:cs typeface="Aptos"/>
                <a:sym typeface="Aptos"/>
              </a:rPr>
              <a:t>Дальнейшее вовлечение работодателей способствовало расширению ППО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9010460" y="4596555"/>
            <a:ext cx="855669" cy="855669"/>
            <a:chOff x="0" y="0"/>
            <a:chExt cx="1140892" cy="114089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00" y="12700"/>
              <a:ext cx="1115441" cy="1115441"/>
            </a:xfrm>
            <a:custGeom>
              <a:avLst/>
              <a:gdLst/>
              <a:ahLst/>
              <a:cxnLst/>
              <a:rect r="r" b="b" t="t" l="l"/>
              <a:pathLst>
                <a:path h="1115441" w="1115441">
                  <a:moveTo>
                    <a:pt x="0" y="557784"/>
                  </a:moveTo>
                  <a:cubicBezTo>
                    <a:pt x="0" y="249682"/>
                    <a:pt x="249682" y="0"/>
                    <a:pt x="557784" y="0"/>
                  </a:cubicBezTo>
                  <a:cubicBezTo>
                    <a:pt x="865886" y="0"/>
                    <a:pt x="1115441" y="249682"/>
                    <a:pt x="1115441" y="557784"/>
                  </a:cubicBezTo>
                  <a:cubicBezTo>
                    <a:pt x="1115441" y="865886"/>
                    <a:pt x="865759" y="1115441"/>
                    <a:pt x="557784" y="1115441"/>
                  </a:cubicBezTo>
                  <a:cubicBezTo>
                    <a:pt x="249809" y="1115441"/>
                    <a:pt x="0" y="865759"/>
                    <a:pt x="0" y="557784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40841" cy="1140968"/>
            </a:xfrm>
            <a:custGeom>
              <a:avLst/>
              <a:gdLst/>
              <a:ahLst/>
              <a:cxnLst/>
              <a:rect r="r" b="b" t="t" l="l"/>
              <a:pathLst>
                <a:path h="1140968" w="1140841">
                  <a:moveTo>
                    <a:pt x="0" y="570484"/>
                  </a:moveTo>
                  <a:cubicBezTo>
                    <a:pt x="0" y="255397"/>
                    <a:pt x="255397" y="0"/>
                    <a:pt x="570484" y="0"/>
                  </a:cubicBezTo>
                  <a:lnTo>
                    <a:pt x="570484" y="12700"/>
                  </a:lnTo>
                  <a:lnTo>
                    <a:pt x="570484" y="0"/>
                  </a:lnTo>
                  <a:cubicBezTo>
                    <a:pt x="885444" y="0"/>
                    <a:pt x="1140841" y="255397"/>
                    <a:pt x="1140841" y="570484"/>
                  </a:cubicBezTo>
                  <a:lnTo>
                    <a:pt x="1128141" y="570484"/>
                  </a:lnTo>
                  <a:lnTo>
                    <a:pt x="1140841" y="570484"/>
                  </a:lnTo>
                  <a:cubicBezTo>
                    <a:pt x="1140841" y="885571"/>
                    <a:pt x="885444" y="1140968"/>
                    <a:pt x="570357" y="1140968"/>
                  </a:cubicBezTo>
                  <a:lnTo>
                    <a:pt x="570357" y="1128268"/>
                  </a:lnTo>
                  <a:lnTo>
                    <a:pt x="570357" y="1140968"/>
                  </a:lnTo>
                  <a:cubicBezTo>
                    <a:pt x="255397" y="1140841"/>
                    <a:pt x="0" y="885444"/>
                    <a:pt x="0" y="570484"/>
                  </a:cubicBezTo>
                  <a:lnTo>
                    <a:pt x="12700" y="570484"/>
                  </a:lnTo>
                  <a:lnTo>
                    <a:pt x="25400" y="570484"/>
                  </a:lnTo>
                  <a:lnTo>
                    <a:pt x="12700" y="570484"/>
                  </a:lnTo>
                  <a:lnTo>
                    <a:pt x="0" y="570484"/>
                  </a:lnTo>
                  <a:moveTo>
                    <a:pt x="25400" y="570484"/>
                  </a:moveTo>
                  <a:cubicBezTo>
                    <a:pt x="25400" y="577469"/>
                    <a:pt x="19685" y="583184"/>
                    <a:pt x="12700" y="583184"/>
                  </a:cubicBezTo>
                  <a:cubicBezTo>
                    <a:pt x="5715" y="583184"/>
                    <a:pt x="0" y="577469"/>
                    <a:pt x="0" y="570484"/>
                  </a:cubicBezTo>
                  <a:cubicBezTo>
                    <a:pt x="0" y="563499"/>
                    <a:pt x="5715" y="557784"/>
                    <a:pt x="12700" y="557784"/>
                  </a:cubicBezTo>
                  <a:cubicBezTo>
                    <a:pt x="19685" y="557784"/>
                    <a:pt x="25400" y="563499"/>
                    <a:pt x="25400" y="570484"/>
                  </a:cubicBezTo>
                  <a:cubicBezTo>
                    <a:pt x="25400" y="871474"/>
                    <a:pt x="269367" y="1115568"/>
                    <a:pt x="570484" y="1115568"/>
                  </a:cubicBezTo>
                  <a:cubicBezTo>
                    <a:pt x="871601" y="1115568"/>
                    <a:pt x="1115441" y="871474"/>
                    <a:pt x="1115441" y="570484"/>
                  </a:cubicBezTo>
                  <a:cubicBezTo>
                    <a:pt x="1115441" y="269494"/>
                    <a:pt x="871474" y="25400"/>
                    <a:pt x="570484" y="25400"/>
                  </a:cubicBezTo>
                  <a:lnTo>
                    <a:pt x="570484" y="12700"/>
                  </a:lnTo>
                  <a:lnTo>
                    <a:pt x="570484" y="25400"/>
                  </a:lnTo>
                  <a:cubicBezTo>
                    <a:pt x="269367" y="25400"/>
                    <a:pt x="25400" y="269367"/>
                    <a:pt x="25400" y="5704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0588895" y="836524"/>
            <a:ext cx="2110178" cy="3356010"/>
            <a:chOff x="0" y="0"/>
            <a:chExt cx="2813571" cy="447468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813566" cy="4474680"/>
            </a:xfrm>
            <a:custGeom>
              <a:avLst/>
              <a:gdLst/>
              <a:ahLst/>
              <a:cxnLst/>
              <a:rect r="r" b="b" t="t" l="l"/>
              <a:pathLst>
                <a:path h="4474680" w="2813566">
                  <a:moveTo>
                    <a:pt x="0" y="0"/>
                  </a:moveTo>
                  <a:lnTo>
                    <a:pt x="2813566" y="0"/>
                  </a:lnTo>
                  <a:lnTo>
                    <a:pt x="2813566" y="4474680"/>
                  </a:lnTo>
                  <a:lnTo>
                    <a:pt x="0" y="4474680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154053" t="0" r="-154053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>
              <a:off x="0" y="19050"/>
              <a:ext cx="2813571" cy="4455630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ctr">
                <a:lnSpc>
                  <a:spcPts val="2106"/>
                </a:lnSpc>
              </a:pPr>
              <a:r>
                <a:rPr lang="en-US" sz="1950">
                  <a:solidFill>
                    <a:srgbClr val="044559"/>
                  </a:solidFill>
                  <a:latin typeface="Aptos"/>
                  <a:ea typeface="Aptos"/>
                  <a:cs typeface="Aptos"/>
                  <a:sym typeface="Aptos"/>
                </a:rPr>
                <a:t>Разработан комплекс ресурсов для продвижения ППО 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1216145" y="4596555"/>
            <a:ext cx="855669" cy="855669"/>
            <a:chOff x="0" y="0"/>
            <a:chExt cx="1140892" cy="114089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2700" y="12700"/>
              <a:ext cx="1115441" cy="1115441"/>
            </a:xfrm>
            <a:custGeom>
              <a:avLst/>
              <a:gdLst/>
              <a:ahLst/>
              <a:cxnLst/>
              <a:rect r="r" b="b" t="t" l="l"/>
              <a:pathLst>
                <a:path h="1115441" w="1115441">
                  <a:moveTo>
                    <a:pt x="0" y="557784"/>
                  </a:moveTo>
                  <a:cubicBezTo>
                    <a:pt x="0" y="249682"/>
                    <a:pt x="249682" y="0"/>
                    <a:pt x="557784" y="0"/>
                  </a:cubicBezTo>
                  <a:cubicBezTo>
                    <a:pt x="865886" y="0"/>
                    <a:pt x="1115441" y="249682"/>
                    <a:pt x="1115441" y="557784"/>
                  </a:cubicBezTo>
                  <a:cubicBezTo>
                    <a:pt x="1115441" y="865886"/>
                    <a:pt x="865759" y="1115441"/>
                    <a:pt x="557784" y="1115441"/>
                  </a:cubicBezTo>
                  <a:cubicBezTo>
                    <a:pt x="249809" y="1115441"/>
                    <a:pt x="0" y="865759"/>
                    <a:pt x="0" y="557784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40841" cy="1140968"/>
            </a:xfrm>
            <a:custGeom>
              <a:avLst/>
              <a:gdLst/>
              <a:ahLst/>
              <a:cxnLst/>
              <a:rect r="r" b="b" t="t" l="l"/>
              <a:pathLst>
                <a:path h="1140968" w="1140841">
                  <a:moveTo>
                    <a:pt x="0" y="570484"/>
                  </a:moveTo>
                  <a:cubicBezTo>
                    <a:pt x="0" y="255397"/>
                    <a:pt x="255397" y="0"/>
                    <a:pt x="570484" y="0"/>
                  </a:cubicBezTo>
                  <a:lnTo>
                    <a:pt x="570484" y="12700"/>
                  </a:lnTo>
                  <a:lnTo>
                    <a:pt x="570484" y="0"/>
                  </a:lnTo>
                  <a:cubicBezTo>
                    <a:pt x="885444" y="0"/>
                    <a:pt x="1140841" y="255397"/>
                    <a:pt x="1140841" y="570484"/>
                  </a:cubicBezTo>
                  <a:lnTo>
                    <a:pt x="1128141" y="570484"/>
                  </a:lnTo>
                  <a:lnTo>
                    <a:pt x="1140841" y="570484"/>
                  </a:lnTo>
                  <a:cubicBezTo>
                    <a:pt x="1140841" y="885571"/>
                    <a:pt x="885444" y="1140968"/>
                    <a:pt x="570357" y="1140968"/>
                  </a:cubicBezTo>
                  <a:lnTo>
                    <a:pt x="570357" y="1128268"/>
                  </a:lnTo>
                  <a:lnTo>
                    <a:pt x="570357" y="1140968"/>
                  </a:lnTo>
                  <a:cubicBezTo>
                    <a:pt x="255397" y="1140841"/>
                    <a:pt x="0" y="885444"/>
                    <a:pt x="0" y="570484"/>
                  </a:cubicBezTo>
                  <a:lnTo>
                    <a:pt x="12700" y="570484"/>
                  </a:lnTo>
                  <a:lnTo>
                    <a:pt x="25400" y="570484"/>
                  </a:lnTo>
                  <a:lnTo>
                    <a:pt x="12700" y="570484"/>
                  </a:lnTo>
                  <a:lnTo>
                    <a:pt x="0" y="570484"/>
                  </a:lnTo>
                  <a:moveTo>
                    <a:pt x="25400" y="570484"/>
                  </a:moveTo>
                  <a:cubicBezTo>
                    <a:pt x="25400" y="577469"/>
                    <a:pt x="19685" y="583184"/>
                    <a:pt x="12700" y="583184"/>
                  </a:cubicBezTo>
                  <a:cubicBezTo>
                    <a:pt x="5715" y="583184"/>
                    <a:pt x="0" y="577469"/>
                    <a:pt x="0" y="570484"/>
                  </a:cubicBezTo>
                  <a:cubicBezTo>
                    <a:pt x="0" y="563499"/>
                    <a:pt x="5715" y="557784"/>
                    <a:pt x="12700" y="557784"/>
                  </a:cubicBezTo>
                  <a:cubicBezTo>
                    <a:pt x="19685" y="557784"/>
                    <a:pt x="25400" y="563499"/>
                    <a:pt x="25400" y="570484"/>
                  </a:cubicBezTo>
                  <a:cubicBezTo>
                    <a:pt x="25400" y="871474"/>
                    <a:pt x="269367" y="1115568"/>
                    <a:pt x="570484" y="1115568"/>
                  </a:cubicBezTo>
                  <a:cubicBezTo>
                    <a:pt x="871601" y="1115568"/>
                    <a:pt x="1115441" y="871474"/>
                    <a:pt x="1115441" y="570484"/>
                  </a:cubicBezTo>
                  <a:cubicBezTo>
                    <a:pt x="1115441" y="269494"/>
                    <a:pt x="871474" y="25400"/>
                    <a:pt x="570484" y="25400"/>
                  </a:cubicBezTo>
                  <a:lnTo>
                    <a:pt x="570484" y="12700"/>
                  </a:lnTo>
                  <a:lnTo>
                    <a:pt x="570484" y="25400"/>
                  </a:lnTo>
                  <a:cubicBezTo>
                    <a:pt x="269367" y="25400"/>
                    <a:pt x="25400" y="269367"/>
                    <a:pt x="25400" y="5704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12887039" y="5967755"/>
            <a:ext cx="1925260" cy="315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>
                <a:solidFill>
                  <a:srgbClr val="044559"/>
                </a:solidFill>
                <a:latin typeface="Aptos"/>
                <a:ea typeface="Aptos"/>
                <a:cs typeface="Aptos"/>
                <a:sym typeface="Aptos"/>
              </a:rPr>
              <a:t>KCETB были предложены программы непрерывного профессионального развития (CPD) с целью подготовки наставников и оценщиков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13421830" y="4596555"/>
            <a:ext cx="855669" cy="855669"/>
            <a:chOff x="0" y="0"/>
            <a:chExt cx="1140892" cy="114089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2700" y="12700"/>
              <a:ext cx="1115441" cy="1115441"/>
            </a:xfrm>
            <a:custGeom>
              <a:avLst/>
              <a:gdLst/>
              <a:ahLst/>
              <a:cxnLst/>
              <a:rect r="r" b="b" t="t" l="l"/>
              <a:pathLst>
                <a:path h="1115441" w="1115441">
                  <a:moveTo>
                    <a:pt x="0" y="557784"/>
                  </a:moveTo>
                  <a:cubicBezTo>
                    <a:pt x="0" y="249682"/>
                    <a:pt x="249682" y="0"/>
                    <a:pt x="557784" y="0"/>
                  </a:cubicBezTo>
                  <a:cubicBezTo>
                    <a:pt x="865886" y="0"/>
                    <a:pt x="1115441" y="249682"/>
                    <a:pt x="1115441" y="557784"/>
                  </a:cubicBezTo>
                  <a:cubicBezTo>
                    <a:pt x="1115441" y="865886"/>
                    <a:pt x="865759" y="1115441"/>
                    <a:pt x="557784" y="1115441"/>
                  </a:cubicBezTo>
                  <a:cubicBezTo>
                    <a:pt x="249809" y="1115441"/>
                    <a:pt x="0" y="865759"/>
                    <a:pt x="0" y="557784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140841" cy="1140968"/>
            </a:xfrm>
            <a:custGeom>
              <a:avLst/>
              <a:gdLst/>
              <a:ahLst/>
              <a:cxnLst/>
              <a:rect r="r" b="b" t="t" l="l"/>
              <a:pathLst>
                <a:path h="1140968" w="1140841">
                  <a:moveTo>
                    <a:pt x="0" y="570484"/>
                  </a:moveTo>
                  <a:cubicBezTo>
                    <a:pt x="0" y="255397"/>
                    <a:pt x="255397" y="0"/>
                    <a:pt x="570484" y="0"/>
                  </a:cubicBezTo>
                  <a:lnTo>
                    <a:pt x="570484" y="12700"/>
                  </a:lnTo>
                  <a:lnTo>
                    <a:pt x="570484" y="0"/>
                  </a:lnTo>
                  <a:cubicBezTo>
                    <a:pt x="885444" y="0"/>
                    <a:pt x="1140841" y="255397"/>
                    <a:pt x="1140841" y="570484"/>
                  </a:cubicBezTo>
                  <a:lnTo>
                    <a:pt x="1128141" y="570484"/>
                  </a:lnTo>
                  <a:lnTo>
                    <a:pt x="1140841" y="570484"/>
                  </a:lnTo>
                  <a:cubicBezTo>
                    <a:pt x="1140841" y="885571"/>
                    <a:pt x="885444" y="1140968"/>
                    <a:pt x="570357" y="1140968"/>
                  </a:cubicBezTo>
                  <a:lnTo>
                    <a:pt x="570357" y="1128268"/>
                  </a:lnTo>
                  <a:lnTo>
                    <a:pt x="570357" y="1140968"/>
                  </a:lnTo>
                  <a:cubicBezTo>
                    <a:pt x="255397" y="1140841"/>
                    <a:pt x="0" y="885444"/>
                    <a:pt x="0" y="570484"/>
                  </a:cubicBezTo>
                  <a:lnTo>
                    <a:pt x="12700" y="570484"/>
                  </a:lnTo>
                  <a:lnTo>
                    <a:pt x="25400" y="570484"/>
                  </a:lnTo>
                  <a:lnTo>
                    <a:pt x="12700" y="570484"/>
                  </a:lnTo>
                  <a:lnTo>
                    <a:pt x="0" y="570484"/>
                  </a:lnTo>
                  <a:moveTo>
                    <a:pt x="25400" y="570484"/>
                  </a:moveTo>
                  <a:cubicBezTo>
                    <a:pt x="25400" y="577469"/>
                    <a:pt x="19685" y="583184"/>
                    <a:pt x="12700" y="583184"/>
                  </a:cubicBezTo>
                  <a:cubicBezTo>
                    <a:pt x="5715" y="583184"/>
                    <a:pt x="0" y="577469"/>
                    <a:pt x="0" y="570484"/>
                  </a:cubicBezTo>
                  <a:cubicBezTo>
                    <a:pt x="0" y="563499"/>
                    <a:pt x="5715" y="557784"/>
                    <a:pt x="12700" y="557784"/>
                  </a:cubicBezTo>
                  <a:cubicBezTo>
                    <a:pt x="19685" y="557784"/>
                    <a:pt x="25400" y="563499"/>
                    <a:pt x="25400" y="570484"/>
                  </a:cubicBezTo>
                  <a:cubicBezTo>
                    <a:pt x="25400" y="871474"/>
                    <a:pt x="269367" y="1115568"/>
                    <a:pt x="570484" y="1115568"/>
                  </a:cubicBezTo>
                  <a:cubicBezTo>
                    <a:pt x="871601" y="1115568"/>
                    <a:pt x="1115441" y="871474"/>
                    <a:pt x="1115441" y="570484"/>
                  </a:cubicBezTo>
                  <a:cubicBezTo>
                    <a:pt x="1115441" y="269494"/>
                    <a:pt x="871474" y="25400"/>
                    <a:pt x="570484" y="25400"/>
                  </a:cubicBezTo>
                  <a:lnTo>
                    <a:pt x="570484" y="12700"/>
                  </a:lnTo>
                  <a:lnTo>
                    <a:pt x="570484" y="25400"/>
                  </a:lnTo>
                  <a:cubicBezTo>
                    <a:pt x="269367" y="25400"/>
                    <a:pt x="25400" y="269367"/>
                    <a:pt x="25400" y="5704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Развитие ППО в KCETB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7240" y="1855470"/>
            <a:ext cx="8161020" cy="7364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Система CAS охватывает уровни 1-6 НРК.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Все присваиваемые квалификации имеют одинаковую структуру: звание, уровень, объём, тип оценивания и структура оценки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 рамках системы CAS могут быть сертифицированы следующие типы квалификаций: полные, малые, специального назначения и дополнительные.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Для каждой квалификации определены результаты обучения (знания, навыки и компетенции)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349740" y="1956206"/>
            <a:ext cx="7589520" cy="7263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Преимущества для ППО: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Мобильность обучающихся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квалификации признаются и могут суммироваться с другими квалификациями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Гибкость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небольшие квалификации (малые квалификации в системе CAS / микро-квалификации) со временем можно накопить для получения полной квалификации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Обеспечение качества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все программы проходят валидацию QQI  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Единая система присвоения квалификаций (CAS)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18300" y="1374972"/>
            <a:ext cx="8378790" cy="7018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0071" indent="-285036" lvl="1">
              <a:lnSpc>
                <a:spcPts val="3402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Система НРК продемонстрировала, как все квалификации в Ирландии сочетаются друг с другом</a:t>
            </a:r>
          </a:p>
          <a:p>
            <a:pPr algn="l" marL="570071" indent="-285036" lvl="1">
              <a:lnSpc>
                <a:spcPts val="3402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 ней представлены 10 уровней — от базового (Уровень 1) до доктората (Уровень 10)</a:t>
            </a:r>
          </a:p>
          <a:p>
            <a:pPr algn="l" marL="570071" indent="-285036" lvl="1">
              <a:lnSpc>
                <a:spcPts val="3402"/>
              </a:lnSpc>
            </a:pPr>
            <a:r>
              <a:rPr lang="en-US" b="true" sz="315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Преимущества с точки зрения ППО;</a:t>
            </a:r>
          </a:p>
          <a:p>
            <a:pPr algn="l" marL="570071" indent="-285036" lvl="1">
              <a:lnSpc>
                <a:spcPts val="3402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Система позволяет обучающимся наглядно отслеживать свой путь развития, а также обеспечивает прозрачность и признанние ирландских квалификаций на международном уровне</a:t>
            </a:r>
          </a:p>
          <a:p>
            <a:pPr algn="l" marL="570071" indent="-285036" lvl="1">
              <a:lnSpc>
                <a:spcPts val="3402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Она поддерживает обучение на протяжении всей жизни и облегчает переходы между образованием и трудоустройством.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888530" y="3256055"/>
            <a:ext cx="9072610" cy="4682271"/>
            <a:chOff x="0" y="0"/>
            <a:chExt cx="12096814" cy="6243028"/>
          </a:xfrm>
        </p:grpSpPr>
        <p:sp>
          <p:nvSpPr>
            <p:cNvPr name="Freeform 9" id="9" descr="The National Framework of Qualifications (NFQ) explained"/>
            <p:cNvSpPr/>
            <p:nvPr/>
          </p:nvSpPr>
          <p:spPr>
            <a:xfrm flipH="false" flipV="false" rot="0">
              <a:off x="0" y="0"/>
              <a:ext cx="12096750" cy="6243066"/>
            </a:xfrm>
            <a:custGeom>
              <a:avLst/>
              <a:gdLst/>
              <a:ahLst/>
              <a:cxnLst/>
              <a:rect r="r" b="b" t="t" l="l"/>
              <a:pathLst>
                <a:path h="6243066" w="12096750">
                  <a:moveTo>
                    <a:pt x="0" y="0"/>
                  </a:moveTo>
                  <a:lnTo>
                    <a:pt x="12096750" y="0"/>
                  </a:lnTo>
                  <a:lnTo>
                    <a:pt x="12096750" y="6243066"/>
                  </a:lnTo>
                  <a:lnTo>
                    <a:pt x="0" y="6243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87" t="0" r="-178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Национальная рамка квалификаций (НРК)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66675"/>
              <a:ext cx="17905362" cy="3563264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b="true" sz="66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KCETB – принципы и политика обеспечения качества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462708" y="754151"/>
            <a:ext cx="14146235" cy="7663758"/>
            <a:chOff x="0" y="0"/>
            <a:chExt cx="18861646" cy="10218344"/>
          </a:xfrm>
        </p:grpSpPr>
        <p:sp>
          <p:nvSpPr>
            <p:cNvPr name="Freeform 8" id="8" descr="A diagram of components of a company  Description automatically generated"/>
            <p:cNvSpPr/>
            <p:nvPr/>
          </p:nvSpPr>
          <p:spPr>
            <a:xfrm flipH="false" flipV="false" rot="0">
              <a:off x="0" y="0"/>
              <a:ext cx="18861660" cy="10218293"/>
            </a:xfrm>
            <a:custGeom>
              <a:avLst/>
              <a:gdLst/>
              <a:ahLst/>
              <a:cxnLst/>
              <a:rect r="r" b="b" t="t" l="l"/>
              <a:pathLst>
                <a:path h="10218293" w="18861660">
                  <a:moveTo>
                    <a:pt x="0" y="0"/>
                  </a:moveTo>
                  <a:lnTo>
                    <a:pt x="18861660" y="0"/>
                  </a:lnTo>
                  <a:lnTo>
                    <a:pt x="18861660" y="10218293"/>
                  </a:lnTo>
                  <a:lnTo>
                    <a:pt x="0" y="10218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914" r="0" b="-1915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ППО в KCETB 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43610" y="1260539"/>
            <a:ext cx="10016861" cy="8518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b="true" sz="3600">
                <a:solidFill>
                  <a:srgbClr val="A61B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Качество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все заявки на ППО являются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частью общего процесса обеспечения качества KCETB.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b="true" sz="3600">
                <a:solidFill>
                  <a:srgbClr val="016C6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Действительность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все заявки на ППО оцениваются на предмет достижения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стандарта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знаний, навыков или компетенций, необходимого для получения квалификации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 соответствии с НРК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b="true" sz="3600">
                <a:solidFill>
                  <a:srgbClr val="3F55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Надёжность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все заявки на ППО проверяются на точность, действительность и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соответствие национальным стандартам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b="true" sz="3600">
                <a:solidFill>
                  <a:srgbClr val="74BC4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Справедливость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все заявки на ППО оцениваются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последовательно и объективно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l" marL="651510" indent="-325755" lvl="1">
              <a:lnSpc>
                <a:spcPts val="4320"/>
              </a:lnSpc>
              <a:buFont typeface="Arial"/>
              <a:buChar char="•"/>
            </a:pPr>
            <a:r>
              <a:rPr lang="en-US" b="true" sz="3600">
                <a:solidFill>
                  <a:srgbClr val="FE51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Прозрачность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все заявки на ППО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обрабатываются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прозрачным образом. В свою очередь, вся оценка проводится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на основе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стандартов </a:t>
            </a: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соответствующего уровня НРК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01481" y="1779784"/>
            <a:ext cx="8865479" cy="732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u="sng">
                <a:solidFill>
                  <a:srgbClr val="029171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://www.kcetbqa.ie/"/>
              </a:rPr>
              <a:t>www.kcetbqa.ie</a:t>
            </a: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385756" y="1201188"/>
            <a:ext cx="6902244" cy="9085812"/>
            <a:chOff x="0" y="0"/>
            <a:chExt cx="9202992" cy="121144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203055" cy="12114403"/>
            </a:xfrm>
            <a:custGeom>
              <a:avLst/>
              <a:gdLst/>
              <a:ahLst/>
              <a:cxnLst/>
              <a:rect r="r" b="b" t="t" l="l"/>
              <a:pathLst>
                <a:path h="12114403" w="9203055">
                  <a:moveTo>
                    <a:pt x="0" y="0"/>
                  </a:moveTo>
                  <a:lnTo>
                    <a:pt x="9203055" y="0"/>
                  </a:lnTo>
                  <a:lnTo>
                    <a:pt x="9203055" y="12114403"/>
                  </a:lnTo>
                  <a:lnTo>
                    <a:pt x="0" y="12114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972" r="0" b="-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6938079" y="7773105"/>
            <a:ext cx="1139876" cy="168259"/>
            <a:chOff x="0" y="0"/>
            <a:chExt cx="1519834" cy="2243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1496949" cy="201930"/>
            </a:xfrm>
            <a:custGeom>
              <a:avLst/>
              <a:gdLst/>
              <a:ahLst/>
              <a:cxnLst/>
              <a:rect r="r" b="b" t="t" l="l"/>
              <a:pathLst>
                <a:path h="201930" w="1496949">
                  <a:moveTo>
                    <a:pt x="0" y="0"/>
                  </a:moveTo>
                  <a:lnTo>
                    <a:pt x="1496949" y="0"/>
                  </a:lnTo>
                  <a:lnTo>
                    <a:pt x="1496949" y="201930"/>
                  </a:lnTo>
                  <a:lnTo>
                    <a:pt x="0" y="201930"/>
                  </a:ln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22349" cy="227330"/>
            </a:xfrm>
            <a:custGeom>
              <a:avLst/>
              <a:gdLst/>
              <a:ahLst/>
              <a:cxnLst/>
              <a:rect r="r" b="b" t="t" l="l"/>
              <a:pathLst>
                <a:path h="227330" w="1522349">
                  <a:moveTo>
                    <a:pt x="12700" y="0"/>
                  </a:moveTo>
                  <a:lnTo>
                    <a:pt x="1509649" y="0"/>
                  </a:lnTo>
                  <a:cubicBezTo>
                    <a:pt x="1516634" y="0"/>
                    <a:pt x="1522349" y="5715"/>
                    <a:pt x="1522349" y="12700"/>
                  </a:cubicBezTo>
                  <a:lnTo>
                    <a:pt x="1522349" y="214630"/>
                  </a:lnTo>
                  <a:cubicBezTo>
                    <a:pt x="1522349" y="221615"/>
                    <a:pt x="1516634" y="227330"/>
                    <a:pt x="1509649" y="227330"/>
                  </a:cubicBezTo>
                  <a:lnTo>
                    <a:pt x="12700" y="227330"/>
                  </a:lnTo>
                  <a:cubicBezTo>
                    <a:pt x="5715" y="227330"/>
                    <a:pt x="0" y="221615"/>
                    <a:pt x="0" y="21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14630"/>
                  </a:lnTo>
                  <a:lnTo>
                    <a:pt x="12700" y="214630"/>
                  </a:lnTo>
                  <a:lnTo>
                    <a:pt x="12700" y="201930"/>
                  </a:lnTo>
                  <a:lnTo>
                    <a:pt x="1509649" y="201930"/>
                  </a:lnTo>
                  <a:lnTo>
                    <a:pt x="1509649" y="214630"/>
                  </a:lnTo>
                  <a:lnTo>
                    <a:pt x="1496949" y="214630"/>
                  </a:lnTo>
                  <a:lnTo>
                    <a:pt x="1496949" y="12700"/>
                  </a:lnTo>
                  <a:lnTo>
                    <a:pt x="1509649" y="12700"/>
                  </a:lnTo>
                  <a:lnTo>
                    <a:pt x="150964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3B7327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10041" y="3128848"/>
            <a:ext cx="9157125" cy="6791220"/>
            <a:chOff x="0" y="0"/>
            <a:chExt cx="12209501" cy="90549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209526" cy="9054973"/>
            </a:xfrm>
            <a:custGeom>
              <a:avLst/>
              <a:gdLst/>
              <a:ahLst/>
              <a:cxnLst/>
              <a:rect r="r" b="b" t="t" l="l"/>
              <a:pathLst>
                <a:path h="9054973" w="12209526">
                  <a:moveTo>
                    <a:pt x="0" y="0"/>
                  </a:moveTo>
                  <a:lnTo>
                    <a:pt x="12209526" y="0"/>
                  </a:lnTo>
                  <a:lnTo>
                    <a:pt x="12209526" y="9054973"/>
                  </a:lnTo>
                  <a:lnTo>
                    <a:pt x="0" y="9054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Политика ППО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781688" y="0"/>
            <a:ext cx="9493596" cy="1419844"/>
            <a:chOff x="0" y="0"/>
            <a:chExt cx="12658128" cy="189312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658128" cy="1893126"/>
            </a:xfrm>
            <a:custGeom>
              <a:avLst/>
              <a:gdLst/>
              <a:ahLst/>
              <a:cxnLst/>
              <a:rect r="r" b="b" t="t" l="l"/>
              <a:pathLst>
                <a:path h="1893126" w="12658128">
                  <a:moveTo>
                    <a:pt x="0" y="0"/>
                  </a:moveTo>
                  <a:lnTo>
                    <a:pt x="12658128" y="0"/>
                  </a:lnTo>
                  <a:lnTo>
                    <a:pt x="12658128" y="1893126"/>
                  </a:lnTo>
                  <a:lnTo>
                    <a:pt x="0" y="1893126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0" t="-80284" r="0" b="-80284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2658128" cy="19407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Политика KCETB в сфере ППО 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565510" y="1446495"/>
            <a:ext cx="8192414" cy="524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Политика KCETB в сфере ППО строится на основе структуры различных категорий ППО, доступных для заявителей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Все категории включают:</a:t>
            </a:r>
          </a:p>
          <a:p>
            <a:pPr algn="l" marL="1174386" indent="-39146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Пошаговую процедуру </a:t>
            </a:r>
          </a:p>
          <a:p>
            <a:pPr algn="l" marL="1174386" indent="-39146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Методику оценивания</a:t>
            </a:r>
          </a:p>
          <a:p>
            <a:pPr algn="l" marL="1174386" indent="-391462" lvl="2">
              <a:lnSpc>
                <a:spcPts val="2916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Порядок подачи результатов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114927" y="2004117"/>
            <a:ext cx="298485" cy="7876756"/>
            <a:chOff x="0" y="0"/>
            <a:chExt cx="397980" cy="105023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2700"/>
              <a:ext cx="381127" cy="10488422"/>
            </a:xfrm>
            <a:custGeom>
              <a:avLst/>
              <a:gdLst/>
              <a:ahLst/>
              <a:cxnLst/>
              <a:rect r="r" b="b" t="t" l="l"/>
              <a:pathLst>
                <a:path h="10488422" w="381127">
                  <a:moveTo>
                    <a:pt x="25400" y="0"/>
                  </a:moveTo>
                  <a:lnTo>
                    <a:pt x="25400" y="10475722"/>
                  </a:lnTo>
                  <a:lnTo>
                    <a:pt x="12700" y="10475722"/>
                  </a:lnTo>
                  <a:lnTo>
                    <a:pt x="12700" y="10463022"/>
                  </a:lnTo>
                  <a:lnTo>
                    <a:pt x="381127" y="10463022"/>
                  </a:lnTo>
                  <a:lnTo>
                    <a:pt x="381127" y="10488422"/>
                  </a:lnTo>
                  <a:lnTo>
                    <a:pt x="12700" y="10488422"/>
                  </a:lnTo>
                  <a:cubicBezTo>
                    <a:pt x="5715" y="10488422"/>
                    <a:pt x="0" y="10482707"/>
                    <a:pt x="0" y="104757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114927" y="2004117"/>
            <a:ext cx="298485" cy="6694913"/>
            <a:chOff x="0" y="0"/>
            <a:chExt cx="397980" cy="892655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12700"/>
              <a:ext cx="381127" cy="8912606"/>
            </a:xfrm>
            <a:custGeom>
              <a:avLst/>
              <a:gdLst/>
              <a:ahLst/>
              <a:cxnLst/>
              <a:rect r="r" b="b" t="t" l="l"/>
              <a:pathLst>
                <a:path h="8912606" w="381127">
                  <a:moveTo>
                    <a:pt x="25400" y="0"/>
                  </a:moveTo>
                  <a:lnTo>
                    <a:pt x="25400" y="8899906"/>
                  </a:lnTo>
                  <a:lnTo>
                    <a:pt x="12700" y="8899906"/>
                  </a:lnTo>
                  <a:lnTo>
                    <a:pt x="12700" y="8887206"/>
                  </a:lnTo>
                  <a:lnTo>
                    <a:pt x="381127" y="8887206"/>
                  </a:lnTo>
                  <a:lnTo>
                    <a:pt x="381127" y="8912606"/>
                  </a:lnTo>
                  <a:lnTo>
                    <a:pt x="12700" y="8912606"/>
                  </a:lnTo>
                  <a:cubicBezTo>
                    <a:pt x="5715" y="8912606"/>
                    <a:pt x="0" y="8906891"/>
                    <a:pt x="0" y="88999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114927" y="2004117"/>
            <a:ext cx="298485" cy="5513070"/>
            <a:chOff x="0" y="0"/>
            <a:chExt cx="397980" cy="73507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12700"/>
              <a:ext cx="381127" cy="7336790"/>
            </a:xfrm>
            <a:custGeom>
              <a:avLst/>
              <a:gdLst/>
              <a:ahLst/>
              <a:cxnLst/>
              <a:rect r="r" b="b" t="t" l="l"/>
              <a:pathLst>
                <a:path h="7336790" w="381127">
                  <a:moveTo>
                    <a:pt x="25400" y="0"/>
                  </a:moveTo>
                  <a:lnTo>
                    <a:pt x="25400" y="7324090"/>
                  </a:lnTo>
                  <a:lnTo>
                    <a:pt x="12700" y="7324090"/>
                  </a:lnTo>
                  <a:lnTo>
                    <a:pt x="12700" y="7311390"/>
                  </a:lnTo>
                  <a:lnTo>
                    <a:pt x="381127" y="7311390"/>
                  </a:lnTo>
                  <a:lnTo>
                    <a:pt x="381127" y="7336790"/>
                  </a:lnTo>
                  <a:lnTo>
                    <a:pt x="12700" y="7336790"/>
                  </a:lnTo>
                  <a:cubicBezTo>
                    <a:pt x="5715" y="7336790"/>
                    <a:pt x="0" y="7331075"/>
                    <a:pt x="0" y="73240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114927" y="2004117"/>
            <a:ext cx="298485" cy="4331227"/>
            <a:chOff x="0" y="0"/>
            <a:chExt cx="397980" cy="577496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12700"/>
              <a:ext cx="381127" cy="5761101"/>
            </a:xfrm>
            <a:custGeom>
              <a:avLst/>
              <a:gdLst/>
              <a:ahLst/>
              <a:cxnLst/>
              <a:rect r="r" b="b" t="t" l="l"/>
              <a:pathLst>
                <a:path h="5761101" w="381127">
                  <a:moveTo>
                    <a:pt x="25400" y="0"/>
                  </a:moveTo>
                  <a:lnTo>
                    <a:pt x="25400" y="5748401"/>
                  </a:lnTo>
                  <a:lnTo>
                    <a:pt x="12700" y="5748401"/>
                  </a:lnTo>
                  <a:lnTo>
                    <a:pt x="12700" y="5735701"/>
                  </a:lnTo>
                  <a:lnTo>
                    <a:pt x="381127" y="5735701"/>
                  </a:lnTo>
                  <a:lnTo>
                    <a:pt x="381127" y="5761101"/>
                  </a:lnTo>
                  <a:lnTo>
                    <a:pt x="12700" y="5761101"/>
                  </a:lnTo>
                  <a:cubicBezTo>
                    <a:pt x="5715" y="5761101"/>
                    <a:pt x="0" y="5755386"/>
                    <a:pt x="0" y="57484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114927" y="2004117"/>
            <a:ext cx="298485" cy="3149394"/>
            <a:chOff x="0" y="0"/>
            <a:chExt cx="397980" cy="419919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12700"/>
              <a:ext cx="381127" cy="4185285"/>
            </a:xfrm>
            <a:custGeom>
              <a:avLst/>
              <a:gdLst/>
              <a:ahLst/>
              <a:cxnLst/>
              <a:rect r="r" b="b" t="t" l="l"/>
              <a:pathLst>
                <a:path h="4185285" w="381127">
                  <a:moveTo>
                    <a:pt x="25400" y="0"/>
                  </a:moveTo>
                  <a:lnTo>
                    <a:pt x="25400" y="4172585"/>
                  </a:lnTo>
                  <a:lnTo>
                    <a:pt x="12700" y="4172585"/>
                  </a:lnTo>
                  <a:lnTo>
                    <a:pt x="12700" y="4159885"/>
                  </a:lnTo>
                  <a:lnTo>
                    <a:pt x="381127" y="4159885"/>
                  </a:lnTo>
                  <a:lnTo>
                    <a:pt x="381127" y="4185285"/>
                  </a:lnTo>
                  <a:lnTo>
                    <a:pt x="12700" y="4185285"/>
                  </a:lnTo>
                  <a:cubicBezTo>
                    <a:pt x="5715" y="4185285"/>
                    <a:pt x="0" y="4179570"/>
                    <a:pt x="0" y="4172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7114927" y="2004117"/>
            <a:ext cx="298485" cy="1967551"/>
            <a:chOff x="0" y="0"/>
            <a:chExt cx="397980" cy="262340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12700"/>
              <a:ext cx="381127" cy="2609469"/>
            </a:xfrm>
            <a:custGeom>
              <a:avLst/>
              <a:gdLst/>
              <a:ahLst/>
              <a:cxnLst/>
              <a:rect r="r" b="b" t="t" l="l"/>
              <a:pathLst>
                <a:path h="2609469" w="381127">
                  <a:moveTo>
                    <a:pt x="25400" y="0"/>
                  </a:moveTo>
                  <a:lnTo>
                    <a:pt x="25400" y="2596769"/>
                  </a:lnTo>
                  <a:lnTo>
                    <a:pt x="12700" y="2596769"/>
                  </a:lnTo>
                  <a:lnTo>
                    <a:pt x="12700" y="2584069"/>
                  </a:lnTo>
                  <a:lnTo>
                    <a:pt x="381127" y="2584069"/>
                  </a:lnTo>
                  <a:lnTo>
                    <a:pt x="381127" y="2609469"/>
                  </a:lnTo>
                  <a:lnTo>
                    <a:pt x="12700" y="2609469"/>
                  </a:lnTo>
                  <a:cubicBezTo>
                    <a:pt x="5715" y="2609469"/>
                    <a:pt x="0" y="2603754"/>
                    <a:pt x="0" y="25967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7114927" y="2004117"/>
            <a:ext cx="298485" cy="785717"/>
            <a:chOff x="0" y="0"/>
            <a:chExt cx="397980" cy="104762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12700"/>
              <a:ext cx="381127" cy="1033653"/>
            </a:xfrm>
            <a:custGeom>
              <a:avLst/>
              <a:gdLst/>
              <a:ahLst/>
              <a:cxnLst/>
              <a:rect r="r" b="b" t="t" l="l"/>
              <a:pathLst>
                <a:path h="1033653" w="381127">
                  <a:moveTo>
                    <a:pt x="25400" y="0"/>
                  </a:moveTo>
                  <a:lnTo>
                    <a:pt x="25400" y="1020953"/>
                  </a:lnTo>
                  <a:lnTo>
                    <a:pt x="12700" y="1020953"/>
                  </a:lnTo>
                  <a:lnTo>
                    <a:pt x="12700" y="1008253"/>
                  </a:lnTo>
                  <a:lnTo>
                    <a:pt x="381127" y="1008253"/>
                  </a:lnTo>
                  <a:lnTo>
                    <a:pt x="381127" y="1033653"/>
                  </a:lnTo>
                  <a:lnTo>
                    <a:pt x="12700" y="1033653"/>
                  </a:lnTo>
                  <a:cubicBezTo>
                    <a:pt x="5715" y="1033653"/>
                    <a:pt x="0" y="1027938"/>
                    <a:pt x="0" y="10209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4508154" y="822274"/>
            <a:ext cx="3365821" cy="369570"/>
            <a:chOff x="0" y="0"/>
            <a:chExt cx="4487761" cy="49276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12700"/>
              <a:ext cx="4483608" cy="466090"/>
            </a:xfrm>
            <a:custGeom>
              <a:avLst/>
              <a:gdLst/>
              <a:ahLst/>
              <a:cxnLst/>
              <a:rect r="r" b="b" t="t" l="l"/>
              <a:pathLst>
                <a:path h="466090" w="4483608">
                  <a:moveTo>
                    <a:pt x="25400" y="0"/>
                  </a:moveTo>
                  <a:lnTo>
                    <a:pt x="25400" y="233045"/>
                  </a:lnTo>
                  <a:lnTo>
                    <a:pt x="12700" y="233045"/>
                  </a:lnTo>
                  <a:lnTo>
                    <a:pt x="12700" y="220345"/>
                  </a:lnTo>
                  <a:lnTo>
                    <a:pt x="4470908" y="220345"/>
                  </a:lnTo>
                  <a:cubicBezTo>
                    <a:pt x="4477893" y="220345"/>
                    <a:pt x="4483608" y="226060"/>
                    <a:pt x="4483608" y="233045"/>
                  </a:cubicBezTo>
                  <a:lnTo>
                    <a:pt x="4483608" y="466090"/>
                  </a:lnTo>
                  <a:lnTo>
                    <a:pt x="4458208" y="466090"/>
                  </a:lnTo>
                  <a:lnTo>
                    <a:pt x="4458208" y="233045"/>
                  </a:lnTo>
                  <a:lnTo>
                    <a:pt x="4470908" y="233045"/>
                  </a:lnTo>
                  <a:lnTo>
                    <a:pt x="4470908" y="245745"/>
                  </a:lnTo>
                  <a:lnTo>
                    <a:pt x="12700" y="245745"/>
                  </a:lnTo>
                  <a:cubicBezTo>
                    <a:pt x="5715" y="245745"/>
                    <a:pt x="0" y="240030"/>
                    <a:pt x="0" y="2330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99BD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4885811" y="2004117"/>
            <a:ext cx="298485" cy="4331227"/>
            <a:chOff x="0" y="0"/>
            <a:chExt cx="397980" cy="577496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12700"/>
              <a:ext cx="381127" cy="5761101"/>
            </a:xfrm>
            <a:custGeom>
              <a:avLst/>
              <a:gdLst/>
              <a:ahLst/>
              <a:cxnLst/>
              <a:rect r="r" b="b" t="t" l="l"/>
              <a:pathLst>
                <a:path h="5761101" w="381127">
                  <a:moveTo>
                    <a:pt x="25400" y="0"/>
                  </a:moveTo>
                  <a:lnTo>
                    <a:pt x="25400" y="5748401"/>
                  </a:lnTo>
                  <a:lnTo>
                    <a:pt x="12700" y="5748401"/>
                  </a:lnTo>
                  <a:lnTo>
                    <a:pt x="12700" y="5735701"/>
                  </a:lnTo>
                  <a:lnTo>
                    <a:pt x="381127" y="5735701"/>
                  </a:lnTo>
                  <a:lnTo>
                    <a:pt x="381127" y="5761101"/>
                  </a:lnTo>
                  <a:lnTo>
                    <a:pt x="12700" y="5761101"/>
                  </a:lnTo>
                  <a:cubicBezTo>
                    <a:pt x="5715" y="5761101"/>
                    <a:pt x="0" y="5755386"/>
                    <a:pt x="0" y="57484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4885811" y="2004117"/>
            <a:ext cx="298485" cy="3149394"/>
            <a:chOff x="0" y="0"/>
            <a:chExt cx="397980" cy="419919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12700"/>
              <a:ext cx="381127" cy="4185285"/>
            </a:xfrm>
            <a:custGeom>
              <a:avLst/>
              <a:gdLst/>
              <a:ahLst/>
              <a:cxnLst/>
              <a:rect r="r" b="b" t="t" l="l"/>
              <a:pathLst>
                <a:path h="4185285" w="381127">
                  <a:moveTo>
                    <a:pt x="25400" y="0"/>
                  </a:moveTo>
                  <a:lnTo>
                    <a:pt x="25400" y="4172585"/>
                  </a:lnTo>
                  <a:lnTo>
                    <a:pt x="12700" y="4172585"/>
                  </a:lnTo>
                  <a:lnTo>
                    <a:pt x="12700" y="4159885"/>
                  </a:lnTo>
                  <a:lnTo>
                    <a:pt x="381127" y="4159885"/>
                  </a:lnTo>
                  <a:lnTo>
                    <a:pt x="381127" y="4185285"/>
                  </a:lnTo>
                  <a:lnTo>
                    <a:pt x="12700" y="4185285"/>
                  </a:lnTo>
                  <a:cubicBezTo>
                    <a:pt x="5715" y="4185285"/>
                    <a:pt x="0" y="4179570"/>
                    <a:pt x="0" y="4172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4885811" y="2004117"/>
            <a:ext cx="298485" cy="1967551"/>
            <a:chOff x="0" y="0"/>
            <a:chExt cx="397980" cy="262340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12700"/>
              <a:ext cx="381127" cy="2609469"/>
            </a:xfrm>
            <a:custGeom>
              <a:avLst/>
              <a:gdLst/>
              <a:ahLst/>
              <a:cxnLst/>
              <a:rect r="r" b="b" t="t" l="l"/>
              <a:pathLst>
                <a:path h="2609469" w="381127">
                  <a:moveTo>
                    <a:pt x="25400" y="0"/>
                  </a:moveTo>
                  <a:lnTo>
                    <a:pt x="25400" y="2596769"/>
                  </a:lnTo>
                  <a:lnTo>
                    <a:pt x="12700" y="2596769"/>
                  </a:lnTo>
                  <a:lnTo>
                    <a:pt x="12700" y="2584069"/>
                  </a:lnTo>
                  <a:lnTo>
                    <a:pt x="381127" y="2584069"/>
                  </a:lnTo>
                  <a:lnTo>
                    <a:pt x="381127" y="2609469"/>
                  </a:lnTo>
                  <a:lnTo>
                    <a:pt x="12700" y="2609469"/>
                  </a:lnTo>
                  <a:cubicBezTo>
                    <a:pt x="5715" y="2609469"/>
                    <a:pt x="0" y="2603754"/>
                    <a:pt x="0" y="25967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4885811" y="2004117"/>
            <a:ext cx="298485" cy="785717"/>
            <a:chOff x="0" y="0"/>
            <a:chExt cx="397980" cy="104762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12700"/>
              <a:ext cx="381127" cy="1033653"/>
            </a:xfrm>
            <a:custGeom>
              <a:avLst/>
              <a:gdLst/>
              <a:ahLst/>
              <a:cxnLst/>
              <a:rect r="r" b="b" t="t" l="l"/>
              <a:pathLst>
                <a:path h="1033653" w="381127">
                  <a:moveTo>
                    <a:pt x="25400" y="0"/>
                  </a:moveTo>
                  <a:lnTo>
                    <a:pt x="25400" y="1020953"/>
                  </a:lnTo>
                  <a:lnTo>
                    <a:pt x="12700" y="1020953"/>
                  </a:lnTo>
                  <a:lnTo>
                    <a:pt x="12700" y="1008253"/>
                  </a:lnTo>
                  <a:lnTo>
                    <a:pt x="381127" y="1008253"/>
                  </a:lnTo>
                  <a:lnTo>
                    <a:pt x="381127" y="1033653"/>
                  </a:lnTo>
                  <a:lnTo>
                    <a:pt x="12700" y="1033653"/>
                  </a:lnTo>
                  <a:cubicBezTo>
                    <a:pt x="5715" y="1033653"/>
                    <a:pt x="0" y="1027938"/>
                    <a:pt x="0" y="10209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4508154" y="822274"/>
            <a:ext cx="1136704" cy="369570"/>
            <a:chOff x="0" y="0"/>
            <a:chExt cx="1515605" cy="49276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12700"/>
              <a:ext cx="1511427" cy="466090"/>
            </a:xfrm>
            <a:custGeom>
              <a:avLst/>
              <a:gdLst/>
              <a:ahLst/>
              <a:cxnLst/>
              <a:rect r="r" b="b" t="t" l="l"/>
              <a:pathLst>
                <a:path h="466090" w="1511427">
                  <a:moveTo>
                    <a:pt x="25400" y="0"/>
                  </a:moveTo>
                  <a:lnTo>
                    <a:pt x="25400" y="233045"/>
                  </a:lnTo>
                  <a:lnTo>
                    <a:pt x="12700" y="233045"/>
                  </a:lnTo>
                  <a:lnTo>
                    <a:pt x="12700" y="220345"/>
                  </a:lnTo>
                  <a:lnTo>
                    <a:pt x="1498727" y="220345"/>
                  </a:lnTo>
                  <a:cubicBezTo>
                    <a:pt x="1505712" y="220345"/>
                    <a:pt x="1511427" y="226060"/>
                    <a:pt x="1511427" y="233045"/>
                  </a:cubicBezTo>
                  <a:lnTo>
                    <a:pt x="1511427" y="466090"/>
                  </a:lnTo>
                  <a:lnTo>
                    <a:pt x="1486027" y="466090"/>
                  </a:lnTo>
                  <a:lnTo>
                    <a:pt x="1486027" y="233045"/>
                  </a:lnTo>
                  <a:lnTo>
                    <a:pt x="1498727" y="233045"/>
                  </a:lnTo>
                  <a:lnTo>
                    <a:pt x="1498727" y="245745"/>
                  </a:lnTo>
                  <a:lnTo>
                    <a:pt x="12700" y="245745"/>
                  </a:lnTo>
                  <a:cubicBezTo>
                    <a:pt x="5715" y="245745"/>
                    <a:pt x="0" y="240030"/>
                    <a:pt x="0" y="2330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99BD5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2656694" y="2004117"/>
            <a:ext cx="298485" cy="4331227"/>
            <a:chOff x="0" y="0"/>
            <a:chExt cx="397980" cy="577496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12700"/>
              <a:ext cx="381127" cy="5761101"/>
            </a:xfrm>
            <a:custGeom>
              <a:avLst/>
              <a:gdLst/>
              <a:ahLst/>
              <a:cxnLst/>
              <a:rect r="r" b="b" t="t" l="l"/>
              <a:pathLst>
                <a:path h="5761101" w="381127">
                  <a:moveTo>
                    <a:pt x="25400" y="0"/>
                  </a:moveTo>
                  <a:lnTo>
                    <a:pt x="25400" y="5748401"/>
                  </a:lnTo>
                  <a:lnTo>
                    <a:pt x="12700" y="5748401"/>
                  </a:lnTo>
                  <a:lnTo>
                    <a:pt x="12700" y="5735701"/>
                  </a:lnTo>
                  <a:lnTo>
                    <a:pt x="381127" y="5735701"/>
                  </a:lnTo>
                  <a:lnTo>
                    <a:pt x="381127" y="5761101"/>
                  </a:lnTo>
                  <a:lnTo>
                    <a:pt x="12700" y="5761101"/>
                  </a:lnTo>
                  <a:cubicBezTo>
                    <a:pt x="5715" y="5761101"/>
                    <a:pt x="0" y="5755386"/>
                    <a:pt x="0" y="57484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2656694" y="2004117"/>
            <a:ext cx="298485" cy="3149394"/>
            <a:chOff x="0" y="0"/>
            <a:chExt cx="397980" cy="419919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12700"/>
              <a:ext cx="381127" cy="4185285"/>
            </a:xfrm>
            <a:custGeom>
              <a:avLst/>
              <a:gdLst/>
              <a:ahLst/>
              <a:cxnLst/>
              <a:rect r="r" b="b" t="t" l="l"/>
              <a:pathLst>
                <a:path h="4185285" w="381127">
                  <a:moveTo>
                    <a:pt x="25400" y="0"/>
                  </a:moveTo>
                  <a:lnTo>
                    <a:pt x="25400" y="4172585"/>
                  </a:lnTo>
                  <a:lnTo>
                    <a:pt x="12700" y="4172585"/>
                  </a:lnTo>
                  <a:lnTo>
                    <a:pt x="12700" y="4159885"/>
                  </a:lnTo>
                  <a:lnTo>
                    <a:pt x="381127" y="4159885"/>
                  </a:lnTo>
                  <a:lnTo>
                    <a:pt x="381127" y="4185285"/>
                  </a:lnTo>
                  <a:lnTo>
                    <a:pt x="12700" y="4185285"/>
                  </a:lnTo>
                  <a:cubicBezTo>
                    <a:pt x="5715" y="4185285"/>
                    <a:pt x="0" y="4179570"/>
                    <a:pt x="0" y="4172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2656694" y="2004117"/>
            <a:ext cx="298485" cy="1967551"/>
            <a:chOff x="0" y="0"/>
            <a:chExt cx="397980" cy="2623401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12700"/>
              <a:ext cx="381127" cy="2609469"/>
            </a:xfrm>
            <a:custGeom>
              <a:avLst/>
              <a:gdLst/>
              <a:ahLst/>
              <a:cxnLst/>
              <a:rect r="r" b="b" t="t" l="l"/>
              <a:pathLst>
                <a:path h="2609469" w="381127">
                  <a:moveTo>
                    <a:pt x="25400" y="0"/>
                  </a:moveTo>
                  <a:lnTo>
                    <a:pt x="25400" y="2596769"/>
                  </a:lnTo>
                  <a:lnTo>
                    <a:pt x="12700" y="2596769"/>
                  </a:lnTo>
                  <a:lnTo>
                    <a:pt x="12700" y="2584069"/>
                  </a:lnTo>
                  <a:lnTo>
                    <a:pt x="381127" y="2584069"/>
                  </a:lnTo>
                  <a:lnTo>
                    <a:pt x="381127" y="2609469"/>
                  </a:lnTo>
                  <a:lnTo>
                    <a:pt x="12700" y="2609469"/>
                  </a:lnTo>
                  <a:cubicBezTo>
                    <a:pt x="5715" y="2609469"/>
                    <a:pt x="0" y="2603754"/>
                    <a:pt x="0" y="25967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2656694" y="2004117"/>
            <a:ext cx="298485" cy="785717"/>
            <a:chOff x="0" y="0"/>
            <a:chExt cx="397980" cy="1047623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12700"/>
              <a:ext cx="381127" cy="1033653"/>
            </a:xfrm>
            <a:custGeom>
              <a:avLst/>
              <a:gdLst/>
              <a:ahLst/>
              <a:cxnLst/>
              <a:rect r="r" b="b" t="t" l="l"/>
              <a:pathLst>
                <a:path h="1033653" w="381127">
                  <a:moveTo>
                    <a:pt x="25400" y="0"/>
                  </a:moveTo>
                  <a:lnTo>
                    <a:pt x="25400" y="1020953"/>
                  </a:lnTo>
                  <a:lnTo>
                    <a:pt x="12700" y="1020953"/>
                  </a:lnTo>
                  <a:lnTo>
                    <a:pt x="12700" y="1008253"/>
                  </a:lnTo>
                  <a:lnTo>
                    <a:pt x="381127" y="1008253"/>
                  </a:lnTo>
                  <a:lnTo>
                    <a:pt x="381127" y="1033653"/>
                  </a:lnTo>
                  <a:lnTo>
                    <a:pt x="12700" y="1033653"/>
                  </a:lnTo>
                  <a:cubicBezTo>
                    <a:pt x="5715" y="1033653"/>
                    <a:pt x="0" y="1027938"/>
                    <a:pt x="0" y="10209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3393596" y="822274"/>
            <a:ext cx="1136704" cy="369570"/>
            <a:chOff x="0" y="0"/>
            <a:chExt cx="1515605" cy="49276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12700"/>
              <a:ext cx="1511427" cy="466090"/>
            </a:xfrm>
            <a:custGeom>
              <a:avLst/>
              <a:gdLst/>
              <a:ahLst/>
              <a:cxnLst/>
              <a:rect r="r" b="b" t="t" l="l"/>
              <a:pathLst>
                <a:path h="466090" w="1511427">
                  <a:moveTo>
                    <a:pt x="1511427" y="0"/>
                  </a:moveTo>
                  <a:lnTo>
                    <a:pt x="1511427" y="233045"/>
                  </a:lnTo>
                  <a:cubicBezTo>
                    <a:pt x="1511427" y="240030"/>
                    <a:pt x="1505712" y="245745"/>
                    <a:pt x="1498727" y="245745"/>
                  </a:cubicBezTo>
                  <a:lnTo>
                    <a:pt x="12700" y="245745"/>
                  </a:lnTo>
                  <a:lnTo>
                    <a:pt x="12700" y="233045"/>
                  </a:lnTo>
                  <a:lnTo>
                    <a:pt x="25400" y="233045"/>
                  </a:lnTo>
                  <a:lnTo>
                    <a:pt x="25400" y="466090"/>
                  </a:lnTo>
                  <a:lnTo>
                    <a:pt x="0" y="466090"/>
                  </a:lnTo>
                  <a:lnTo>
                    <a:pt x="0" y="233045"/>
                  </a:lnTo>
                  <a:cubicBezTo>
                    <a:pt x="0" y="226060"/>
                    <a:pt x="5715" y="220345"/>
                    <a:pt x="12700" y="220345"/>
                  </a:cubicBezTo>
                  <a:lnTo>
                    <a:pt x="1498727" y="220345"/>
                  </a:lnTo>
                  <a:lnTo>
                    <a:pt x="1498727" y="233045"/>
                  </a:lnTo>
                  <a:lnTo>
                    <a:pt x="1486027" y="233045"/>
                  </a:lnTo>
                  <a:lnTo>
                    <a:pt x="1486027" y="0"/>
                  </a:lnTo>
                  <a:close/>
                </a:path>
              </a:pathLst>
            </a:custGeom>
            <a:solidFill>
              <a:srgbClr val="599BD5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427587" y="2004117"/>
            <a:ext cx="298485" cy="4331227"/>
            <a:chOff x="0" y="0"/>
            <a:chExt cx="397980" cy="577496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12700"/>
              <a:ext cx="381127" cy="5761101"/>
            </a:xfrm>
            <a:custGeom>
              <a:avLst/>
              <a:gdLst/>
              <a:ahLst/>
              <a:cxnLst/>
              <a:rect r="r" b="b" t="t" l="l"/>
              <a:pathLst>
                <a:path h="5761101" w="381127">
                  <a:moveTo>
                    <a:pt x="25400" y="0"/>
                  </a:moveTo>
                  <a:lnTo>
                    <a:pt x="25400" y="5748401"/>
                  </a:lnTo>
                  <a:lnTo>
                    <a:pt x="12700" y="5748401"/>
                  </a:lnTo>
                  <a:lnTo>
                    <a:pt x="12700" y="5735701"/>
                  </a:lnTo>
                  <a:lnTo>
                    <a:pt x="381127" y="5735701"/>
                  </a:lnTo>
                  <a:lnTo>
                    <a:pt x="381127" y="5761101"/>
                  </a:lnTo>
                  <a:lnTo>
                    <a:pt x="12700" y="5761101"/>
                  </a:lnTo>
                  <a:cubicBezTo>
                    <a:pt x="5715" y="5761101"/>
                    <a:pt x="0" y="5755386"/>
                    <a:pt x="0" y="57484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427587" y="2004117"/>
            <a:ext cx="298485" cy="3149394"/>
            <a:chOff x="0" y="0"/>
            <a:chExt cx="397980" cy="4199192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12700"/>
              <a:ext cx="381127" cy="4185285"/>
            </a:xfrm>
            <a:custGeom>
              <a:avLst/>
              <a:gdLst/>
              <a:ahLst/>
              <a:cxnLst/>
              <a:rect r="r" b="b" t="t" l="l"/>
              <a:pathLst>
                <a:path h="4185285" w="381127">
                  <a:moveTo>
                    <a:pt x="25400" y="0"/>
                  </a:moveTo>
                  <a:lnTo>
                    <a:pt x="25400" y="4172585"/>
                  </a:lnTo>
                  <a:lnTo>
                    <a:pt x="12700" y="4172585"/>
                  </a:lnTo>
                  <a:lnTo>
                    <a:pt x="12700" y="4159885"/>
                  </a:lnTo>
                  <a:lnTo>
                    <a:pt x="381127" y="4159885"/>
                  </a:lnTo>
                  <a:lnTo>
                    <a:pt x="381127" y="4185285"/>
                  </a:lnTo>
                  <a:lnTo>
                    <a:pt x="12700" y="4185285"/>
                  </a:lnTo>
                  <a:cubicBezTo>
                    <a:pt x="5715" y="4185285"/>
                    <a:pt x="0" y="4179570"/>
                    <a:pt x="0" y="4172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427587" y="2004117"/>
            <a:ext cx="298485" cy="1967551"/>
            <a:chOff x="0" y="0"/>
            <a:chExt cx="397980" cy="2623401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12700"/>
              <a:ext cx="381127" cy="2609469"/>
            </a:xfrm>
            <a:custGeom>
              <a:avLst/>
              <a:gdLst/>
              <a:ahLst/>
              <a:cxnLst/>
              <a:rect r="r" b="b" t="t" l="l"/>
              <a:pathLst>
                <a:path h="2609469" w="381127">
                  <a:moveTo>
                    <a:pt x="25400" y="0"/>
                  </a:moveTo>
                  <a:lnTo>
                    <a:pt x="25400" y="2596769"/>
                  </a:lnTo>
                  <a:lnTo>
                    <a:pt x="12700" y="2596769"/>
                  </a:lnTo>
                  <a:lnTo>
                    <a:pt x="12700" y="2584069"/>
                  </a:lnTo>
                  <a:lnTo>
                    <a:pt x="381127" y="2584069"/>
                  </a:lnTo>
                  <a:lnTo>
                    <a:pt x="381127" y="2609469"/>
                  </a:lnTo>
                  <a:lnTo>
                    <a:pt x="12700" y="2609469"/>
                  </a:lnTo>
                  <a:cubicBezTo>
                    <a:pt x="5715" y="2609469"/>
                    <a:pt x="0" y="2603754"/>
                    <a:pt x="0" y="25967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427587" y="2004117"/>
            <a:ext cx="298485" cy="785717"/>
            <a:chOff x="0" y="0"/>
            <a:chExt cx="397980" cy="1047623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12700"/>
              <a:ext cx="381127" cy="1033653"/>
            </a:xfrm>
            <a:custGeom>
              <a:avLst/>
              <a:gdLst/>
              <a:ahLst/>
              <a:cxnLst/>
              <a:rect r="r" b="b" t="t" l="l"/>
              <a:pathLst>
                <a:path h="1033653" w="381127">
                  <a:moveTo>
                    <a:pt x="25400" y="0"/>
                  </a:moveTo>
                  <a:lnTo>
                    <a:pt x="25400" y="1020953"/>
                  </a:lnTo>
                  <a:lnTo>
                    <a:pt x="12700" y="1020953"/>
                  </a:lnTo>
                  <a:lnTo>
                    <a:pt x="12700" y="1008253"/>
                  </a:lnTo>
                  <a:lnTo>
                    <a:pt x="381127" y="1008253"/>
                  </a:lnTo>
                  <a:lnTo>
                    <a:pt x="381127" y="1033653"/>
                  </a:lnTo>
                  <a:lnTo>
                    <a:pt x="12700" y="1033653"/>
                  </a:lnTo>
                  <a:cubicBezTo>
                    <a:pt x="5715" y="1033653"/>
                    <a:pt x="0" y="1027938"/>
                    <a:pt x="0" y="10209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1164479" y="822274"/>
            <a:ext cx="3365821" cy="369570"/>
            <a:chOff x="0" y="0"/>
            <a:chExt cx="4487761" cy="49276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12700"/>
              <a:ext cx="4483608" cy="466090"/>
            </a:xfrm>
            <a:custGeom>
              <a:avLst/>
              <a:gdLst/>
              <a:ahLst/>
              <a:cxnLst/>
              <a:rect r="r" b="b" t="t" l="l"/>
              <a:pathLst>
                <a:path h="466090" w="4483608">
                  <a:moveTo>
                    <a:pt x="4483608" y="0"/>
                  </a:moveTo>
                  <a:lnTo>
                    <a:pt x="4483608" y="233045"/>
                  </a:lnTo>
                  <a:cubicBezTo>
                    <a:pt x="4483608" y="240030"/>
                    <a:pt x="4477893" y="245745"/>
                    <a:pt x="4470908" y="245745"/>
                  </a:cubicBezTo>
                  <a:lnTo>
                    <a:pt x="12700" y="245745"/>
                  </a:lnTo>
                  <a:lnTo>
                    <a:pt x="12700" y="233045"/>
                  </a:lnTo>
                  <a:lnTo>
                    <a:pt x="25400" y="233045"/>
                  </a:lnTo>
                  <a:lnTo>
                    <a:pt x="25400" y="466090"/>
                  </a:lnTo>
                  <a:lnTo>
                    <a:pt x="0" y="466090"/>
                  </a:lnTo>
                  <a:lnTo>
                    <a:pt x="0" y="233045"/>
                  </a:lnTo>
                  <a:cubicBezTo>
                    <a:pt x="0" y="226060"/>
                    <a:pt x="5715" y="220345"/>
                    <a:pt x="12700" y="220345"/>
                  </a:cubicBezTo>
                  <a:lnTo>
                    <a:pt x="4470908" y="220345"/>
                  </a:lnTo>
                  <a:lnTo>
                    <a:pt x="4470908" y="233045"/>
                  </a:lnTo>
                  <a:lnTo>
                    <a:pt x="4458208" y="233045"/>
                  </a:lnTo>
                  <a:lnTo>
                    <a:pt x="4458208" y="0"/>
                  </a:lnTo>
                  <a:close/>
                </a:path>
              </a:pathLst>
            </a:custGeom>
            <a:solidFill>
              <a:srgbClr val="599BD5"/>
            </a:solidFill>
          </p:spPr>
        </p:sp>
      </p:grpSp>
      <p:grpSp>
        <p:nvGrpSpPr>
          <p:cNvPr name="Group 58" id="58"/>
          <p:cNvGrpSpPr/>
          <p:nvPr/>
        </p:nvGrpSpPr>
        <p:grpSpPr>
          <a:xfrm rot="0">
            <a:off x="245688" y="-10011"/>
            <a:ext cx="8547078" cy="852297"/>
            <a:chOff x="0" y="0"/>
            <a:chExt cx="11396104" cy="1136396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12700" y="12700"/>
              <a:ext cx="11366500" cy="1109726"/>
            </a:xfrm>
            <a:custGeom>
              <a:avLst/>
              <a:gdLst/>
              <a:ahLst/>
              <a:cxnLst/>
              <a:rect r="r" b="b" t="t" l="l"/>
              <a:pathLst>
                <a:path h="1109726" w="11366500">
                  <a:moveTo>
                    <a:pt x="0" y="0"/>
                  </a:moveTo>
                  <a:lnTo>
                    <a:pt x="11366500" y="0"/>
                  </a:lnTo>
                  <a:lnTo>
                    <a:pt x="11366500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C0CF3A"/>
            </a:solid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1391900" cy="1135126"/>
            </a:xfrm>
            <a:custGeom>
              <a:avLst/>
              <a:gdLst/>
              <a:ahLst/>
              <a:cxnLst/>
              <a:rect r="r" b="b" t="t" l="l"/>
              <a:pathLst>
                <a:path h="1135126" w="11391900">
                  <a:moveTo>
                    <a:pt x="12700" y="0"/>
                  </a:moveTo>
                  <a:lnTo>
                    <a:pt x="11379200" y="0"/>
                  </a:lnTo>
                  <a:cubicBezTo>
                    <a:pt x="11386185" y="0"/>
                    <a:pt x="11391900" y="5715"/>
                    <a:pt x="11391900" y="12700"/>
                  </a:cubicBezTo>
                  <a:lnTo>
                    <a:pt x="11391900" y="1122426"/>
                  </a:lnTo>
                  <a:cubicBezTo>
                    <a:pt x="11391900" y="1129411"/>
                    <a:pt x="11386185" y="1135126"/>
                    <a:pt x="11379200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11379200" y="1109726"/>
                  </a:lnTo>
                  <a:lnTo>
                    <a:pt x="11379200" y="1122426"/>
                  </a:lnTo>
                  <a:lnTo>
                    <a:pt x="11366500" y="1122426"/>
                  </a:lnTo>
                  <a:lnTo>
                    <a:pt x="11366500" y="12700"/>
                  </a:lnTo>
                  <a:lnTo>
                    <a:pt x="11379200" y="12700"/>
                  </a:lnTo>
                  <a:lnTo>
                    <a:pt x="113792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256765" y="0"/>
            <a:ext cx="8524923" cy="832285"/>
            <a:chOff x="0" y="0"/>
            <a:chExt cx="11366564" cy="1109713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11366563" cy="1109708"/>
            </a:xfrm>
            <a:custGeom>
              <a:avLst/>
              <a:gdLst/>
              <a:ahLst/>
              <a:cxnLst/>
              <a:rect r="r" b="b" t="t" l="l"/>
              <a:pathLst>
                <a:path h="1109708" w="11366563">
                  <a:moveTo>
                    <a:pt x="0" y="0"/>
                  </a:moveTo>
                  <a:lnTo>
                    <a:pt x="11366563" y="0"/>
                  </a:lnTo>
                  <a:lnTo>
                    <a:pt x="1136656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0" t="-149581" r="0" b="-149582"/>
              </a:stretch>
            </a:blip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9525"/>
              <a:ext cx="11366564" cy="111923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592"/>
                </a:lnSpc>
              </a:pPr>
              <a:r>
                <a:rPr lang="en-US" b="true" sz="24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Все заявки на ППО</a:t>
              </a: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243354" y="1171832"/>
            <a:ext cx="1864395" cy="852297"/>
            <a:chOff x="0" y="0"/>
            <a:chExt cx="2485860" cy="1136396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599BD5"/>
            </a:solid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254432" y="1181843"/>
            <a:ext cx="1842240" cy="832285"/>
            <a:chOff x="0" y="0"/>
            <a:chExt cx="2456320" cy="1109713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1.</a:t>
              </a:r>
              <a:r>
                <a:rPr lang="en-US" b="true" sz="15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Ранее присвоенные квалификации QQI CAS</a:t>
              </a: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703917" y="2353675"/>
            <a:ext cx="1864395" cy="852297"/>
            <a:chOff x="0" y="0"/>
            <a:chExt cx="2485860" cy="1136396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714994" y="2363676"/>
            <a:ext cx="1842240" cy="832285"/>
            <a:chOff x="0" y="0"/>
            <a:chExt cx="2456320" cy="1109713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75" id="75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Применимо к квалификациям QQI CAS</a:t>
              </a:r>
            </a:p>
          </p:txBody>
        </p:sp>
      </p:grpSp>
      <p:grpSp>
        <p:nvGrpSpPr>
          <p:cNvPr name="Group 76" id="76"/>
          <p:cNvGrpSpPr/>
          <p:nvPr/>
        </p:nvGrpSpPr>
        <p:grpSpPr>
          <a:xfrm rot="0">
            <a:off x="703917" y="3535509"/>
            <a:ext cx="1864395" cy="852297"/>
            <a:chOff x="0" y="0"/>
            <a:chExt cx="2485860" cy="1136396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714994" y="3545519"/>
            <a:ext cx="1842240" cy="832285"/>
            <a:chOff x="0" y="0"/>
            <a:chExt cx="2456320" cy="1109713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81" id="81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Нет ограничений по времени</a:t>
              </a:r>
            </a:p>
          </p:txBody>
        </p:sp>
      </p:grpSp>
      <p:grpSp>
        <p:nvGrpSpPr>
          <p:cNvPr name="Group 82" id="82"/>
          <p:cNvGrpSpPr/>
          <p:nvPr/>
        </p:nvGrpSpPr>
        <p:grpSpPr>
          <a:xfrm rot="0">
            <a:off x="703917" y="4717352"/>
            <a:ext cx="1864395" cy="852297"/>
            <a:chOff x="0" y="0"/>
            <a:chExt cx="2485860" cy="1136396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714994" y="4727362"/>
            <a:ext cx="1842240" cy="832285"/>
            <a:chOff x="0" y="0"/>
            <a:chExt cx="2456320" cy="1109713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87" id="87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Подача заявки напрямую в центр </a:t>
              </a:r>
            </a:p>
          </p:txBody>
        </p:sp>
      </p:grpSp>
      <p:grpSp>
        <p:nvGrpSpPr>
          <p:cNvPr name="Group 88" id="88"/>
          <p:cNvGrpSpPr/>
          <p:nvPr/>
        </p:nvGrpSpPr>
        <p:grpSpPr>
          <a:xfrm rot="0">
            <a:off x="703917" y="5899194"/>
            <a:ext cx="1864395" cy="852297"/>
            <a:chOff x="0" y="0"/>
            <a:chExt cx="2485860" cy="1136396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91" id="91"/>
          <p:cNvGrpSpPr/>
          <p:nvPr/>
        </p:nvGrpSpPr>
        <p:grpSpPr>
          <a:xfrm rot="0">
            <a:off x="714994" y="5909196"/>
            <a:ext cx="1842240" cy="832285"/>
            <a:chOff x="0" y="0"/>
            <a:chExt cx="2456320" cy="1109713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93" id="93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Копия сертификата, поданного в центр</a:t>
              </a:r>
            </a:p>
          </p:txBody>
        </p:sp>
      </p:grpSp>
      <p:grpSp>
        <p:nvGrpSpPr>
          <p:cNvPr name="Group 94" id="94"/>
          <p:cNvGrpSpPr/>
          <p:nvPr/>
        </p:nvGrpSpPr>
        <p:grpSpPr>
          <a:xfrm rot="0">
            <a:off x="2472471" y="1171832"/>
            <a:ext cx="1864395" cy="852297"/>
            <a:chOff x="0" y="0"/>
            <a:chExt cx="2485860" cy="1136396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599BD5"/>
            </a:solidFill>
          </p:spPr>
        </p:sp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7" id="97"/>
          <p:cNvGrpSpPr/>
          <p:nvPr/>
        </p:nvGrpSpPr>
        <p:grpSpPr>
          <a:xfrm rot="0">
            <a:off x="2483548" y="1181843"/>
            <a:ext cx="1842240" cy="832285"/>
            <a:chOff x="0" y="0"/>
            <a:chExt cx="2456320" cy="1109713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99" id="99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</a:t>
              </a:r>
              <a:r>
                <a:rPr lang="en-US" b="true" sz="15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 Освобождения</a:t>
              </a:r>
            </a:p>
          </p:txBody>
        </p:sp>
      </p:grpSp>
      <p:grpSp>
        <p:nvGrpSpPr>
          <p:cNvPr name="Group 100" id="100"/>
          <p:cNvGrpSpPr/>
          <p:nvPr/>
        </p:nvGrpSpPr>
        <p:grpSpPr>
          <a:xfrm rot="0">
            <a:off x="2933033" y="2353675"/>
            <a:ext cx="1864395" cy="852297"/>
            <a:chOff x="0" y="0"/>
            <a:chExt cx="2485860" cy="1136396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02" id="102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3" id="103"/>
          <p:cNvGrpSpPr/>
          <p:nvPr/>
        </p:nvGrpSpPr>
        <p:grpSpPr>
          <a:xfrm rot="0">
            <a:off x="2944111" y="2363676"/>
            <a:ext cx="1842240" cy="832285"/>
            <a:chOff x="0" y="0"/>
            <a:chExt cx="2456320" cy="1109713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05" id="105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Применимо к конкретным квалификациям </a:t>
              </a:r>
            </a:p>
          </p:txBody>
        </p:sp>
      </p:grpSp>
      <p:grpSp>
        <p:nvGrpSpPr>
          <p:cNvPr name="Group 106" id="106"/>
          <p:cNvGrpSpPr/>
          <p:nvPr/>
        </p:nvGrpSpPr>
        <p:grpSpPr>
          <a:xfrm rot="0">
            <a:off x="2933033" y="3535509"/>
            <a:ext cx="1864395" cy="852297"/>
            <a:chOff x="0" y="0"/>
            <a:chExt cx="2485860" cy="1136396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2944111" y="3545519"/>
            <a:ext cx="1842240" cy="832285"/>
            <a:chOff x="0" y="0"/>
            <a:chExt cx="2456320" cy="1109713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11" id="111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5-летний срок</a:t>
              </a:r>
            </a:p>
          </p:txBody>
        </p:sp>
      </p:grpSp>
      <p:grpSp>
        <p:nvGrpSpPr>
          <p:cNvPr name="Group 112" id="112"/>
          <p:cNvGrpSpPr/>
          <p:nvPr/>
        </p:nvGrpSpPr>
        <p:grpSpPr>
          <a:xfrm rot="0">
            <a:off x="2933033" y="4717352"/>
            <a:ext cx="1864395" cy="852297"/>
            <a:chOff x="0" y="0"/>
            <a:chExt cx="2485860" cy="1136396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15" id="115"/>
          <p:cNvGrpSpPr/>
          <p:nvPr/>
        </p:nvGrpSpPr>
        <p:grpSpPr>
          <a:xfrm rot="0">
            <a:off x="2944111" y="4727362"/>
            <a:ext cx="1842240" cy="832285"/>
            <a:chOff x="0" y="0"/>
            <a:chExt cx="2456320" cy="1109713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17" id="117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Подача заявки с помощью ППО 01</a:t>
              </a:r>
            </a:p>
          </p:txBody>
        </p:sp>
      </p:grpSp>
      <p:grpSp>
        <p:nvGrpSpPr>
          <p:cNvPr name="Group 118" id="118"/>
          <p:cNvGrpSpPr/>
          <p:nvPr/>
        </p:nvGrpSpPr>
        <p:grpSpPr>
          <a:xfrm rot="0">
            <a:off x="2933033" y="5899194"/>
            <a:ext cx="1864395" cy="852297"/>
            <a:chOff x="0" y="0"/>
            <a:chExt cx="2485860" cy="1136396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20" id="120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21" id="121"/>
          <p:cNvGrpSpPr/>
          <p:nvPr/>
        </p:nvGrpSpPr>
        <p:grpSpPr>
          <a:xfrm rot="0">
            <a:off x="2944111" y="5909196"/>
            <a:ext cx="1842240" cy="832285"/>
            <a:chOff x="0" y="0"/>
            <a:chExt cx="2456320" cy="1109713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23" id="123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Команда ППО рассматривает заявку</a:t>
              </a:r>
            </a:p>
          </p:txBody>
        </p:sp>
      </p:grpSp>
      <p:grpSp>
        <p:nvGrpSpPr>
          <p:cNvPr name="Group 124" id="124"/>
          <p:cNvGrpSpPr/>
          <p:nvPr/>
        </p:nvGrpSpPr>
        <p:grpSpPr>
          <a:xfrm rot="0">
            <a:off x="4701588" y="1171832"/>
            <a:ext cx="1864395" cy="852297"/>
            <a:chOff x="0" y="0"/>
            <a:chExt cx="2485860" cy="1136396"/>
          </a:xfrm>
        </p:grpSpPr>
        <p:sp>
          <p:nvSpPr>
            <p:cNvPr name="Freeform 125" id="125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599BD5"/>
            </a:solidFill>
          </p:spPr>
        </p:sp>
        <p:sp>
          <p:nvSpPr>
            <p:cNvPr name="Freeform 126" id="126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7" id="127"/>
          <p:cNvGrpSpPr/>
          <p:nvPr/>
        </p:nvGrpSpPr>
        <p:grpSpPr>
          <a:xfrm rot="0">
            <a:off x="4712665" y="1181843"/>
            <a:ext cx="1842240" cy="832285"/>
            <a:chOff x="0" y="0"/>
            <a:chExt cx="2456320" cy="1109713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29" id="129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b="true" sz="15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3. ППСО</a:t>
              </a:r>
            </a:p>
          </p:txBody>
        </p:sp>
      </p:grpSp>
      <p:grpSp>
        <p:nvGrpSpPr>
          <p:cNvPr name="Group 130" id="130"/>
          <p:cNvGrpSpPr/>
          <p:nvPr/>
        </p:nvGrpSpPr>
        <p:grpSpPr>
          <a:xfrm rot="0">
            <a:off x="5162150" y="2353675"/>
            <a:ext cx="1864395" cy="852297"/>
            <a:chOff x="0" y="0"/>
            <a:chExt cx="2485860" cy="1136396"/>
          </a:xfrm>
        </p:grpSpPr>
        <p:sp>
          <p:nvSpPr>
            <p:cNvPr name="Freeform 131" id="131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32" id="132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3" id="133"/>
          <p:cNvGrpSpPr/>
          <p:nvPr/>
        </p:nvGrpSpPr>
        <p:grpSpPr>
          <a:xfrm rot="0">
            <a:off x="5173228" y="2363676"/>
            <a:ext cx="1842240" cy="832285"/>
            <a:chOff x="0" y="0"/>
            <a:chExt cx="2456320" cy="1109713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35" id="135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Применимо ко всем остальным квалификациям</a:t>
              </a:r>
            </a:p>
          </p:txBody>
        </p:sp>
      </p:grpSp>
      <p:grpSp>
        <p:nvGrpSpPr>
          <p:cNvPr name="Group 136" id="136"/>
          <p:cNvGrpSpPr/>
          <p:nvPr/>
        </p:nvGrpSpPr>
        <p:grpSpPr>
          <a:xfrm rot="0">
            <a:off x="5162150" y="3535509"/>
            <a:ext cx="1864395" cy="852297"/>
            <a:chOff x="0" y="0"/>
            <a:chExt cx="2485860" cy="1136396"/>
          </a:xfrm>
        </p:grpSpPr>
        <p:sp>
          <p:nvSpPr>
            <p:cNvPr name="Freeform 137" id="137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38" id="138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9" id="139"/>
          <p:cNvGrpSpPr/>
          <p:nvPr/>
        </p:nvGrpSpPr>
        <p:grpSpPr>
          <a:xfrm rot="0">
            <a:off x="5173228" y="3545519"/>
            <a:ext cx="1842240" cy="832285"/>
            <a:chOff x="0" y="0"/>
            <a:chExt cx="2456320" cy="1109713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41" id="141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Нет ограничений по времени</a:t>
              </a:r>
            </a:p>
          </p:txBody>
        </p:sp>
      </p:grpSp>
      <p:grpSp>
        <p:nvGrpSpPr>
          <p:cNvPr name="Group 142" id="142"/>
          <p:cNvGrpSpPr/>
          <p:nvPr/>
        </p:nvGrpSpPr>
        <p:grpSpPr>
          <a:xfrm rot="0">
            <a:off x="5162150" y="4717352"/>
            <a:ext cx="1864395" cy="852297"/>
            <a:chOff x="0" y="0"/>
            <a:chExt cx="2485860" cy="1136396"/>
          </a:xfrm>
        </p:grpSpPr>
        <p:sp>
          <p:nvSpPr>
            <p:cNvPr name="Freeform 143" id="143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44" id="144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45" id="145"/>
          <p:cNvGrpSpPr/>
          <p:nvPr/>
        </p:nvGrpSpPr>
        <p:grpSpPr>
          <a:xfrm rot="0">
            <a:off x="5173228" y="4727362"/>
            <a:ext cx="1842240" cy="832285"/>
            <a:chOff x="0" y="0"/>
            <a:chExt cx="2456320" cy="1109713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47" id="147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Подача заявки с помощью ППО 01</a:t>
              </a:r>
            </a:p>
          </p:txBody>
        </p:sp>
      </p:grpSp>
      <p:grpSp>
        <p:nvGrpSpPr>
          <p:cNvPr name="Group 148" id="148"/>
          <p:cNvGrpSpPr/>
          <p:nvPr/>
        </p:nvGrpSpPr>
        <p:grpSpPr>
          <a:xfrm rot="0">
            <a:off x="5162150" y="5899194"/>
            <a:ext cx="1864395" cy="852297"/>
            <a:chOff x="0" y="0"/>
            <a:chExt cx="2485860" cy="1136396"/>
          </a:xfrm>
        </p:grpSpPr>
        <p:sp>
          <p:nvSpPr>
            <p:cNvPr name="Freeform 149" id="149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50" id="150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51" id="151"/>
          <p:cNvGrpSpPr/>
          <p:nvPr/>
        </p:nvGrpSpPr>
        <p:grpSpPr>
          <a:xfrm rot="0">
            <a:off x="5173228" y="5909196"/>
            <a:ext cx="1842240" cy="832285"/>
            <a:chOff x="0" y="0"/>
            <a:chExt cx="2456320" cy="1109713"/>
          </a:xfrm>
        </p:grpSpPr>
        <p:sp>
          <p:nvSpPr>
            <p:cNvPr name="Freeform 152" id="152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53" id="153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Команда ППО рассматривает заявку</a:t>
              </a:r>
            </a:p>
          </p:txBody>
        </p:sp>
      </p:grpSp>
      <p:grpSp>
        <p:nvGrpSpPr>
          <p:cNvPr name="Group 154" id="154"/>
          <p:cNvGrpSpPr/>
          <p:nvPr/>
        </p:nvGrpSpPr>
        <p:grpSpPr>
          <a:xfrm rot="0">
            <a:off x="6930704" y="1171832"/>
            <a:ext cx="1864395" cy="852297"/>
            <a:chOff x="0" y="0"/>
            <a:chExt cx="2485860" cy="1136396"/>
          </a:xfrm>
        </p:grpSpPr>
        <p:sp>
          <p:nvSpPr>
            <p:cNvPr name="Freeform 155" id="155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599BD5"/>
            </a:solidFill>
          </p:spPr>
        </p:sp>
        <p:sp>
          <p:nvSpPr>
            <p:cNvPr name="Freeform 156" id="156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7" id="157"/>
          <p:cNvGrpSpPr/>
          <p:nvPr/>
        </p:nvGrpSpPr>
        <p:grpSpPr>
          <a:xfrm rot="0">
            <a:off x="6941772" y="1181843"/>
            <a:ext cx="1842240" cy="832285"/>
            <a:chOff x="0" y="0"/>
            <a:chExt cx="2456320" cy="1109713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59" id="159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b="true" sz="15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4. ППОО</a:t>
              </a:r>
            </a:p>
          </p:txBody>
        </p:sp>
      </p:grpSp>
      <p:grpSp>
        <p:nvGrpSpPr>
          <p:cNvPr name="Group 160" id="160"/>
          <p:cNvGrpSpPr/>
          <p:nvPr/>
        </p:nvGrpSpPr>
        <p:grpSpPr>
          <a:xfrm rot="0">
            <a:off x="7391257" y="2353675"/>
            <a:ext cx="1864395" cy="852297"/>
            <a:chOff x="0" y="0"/>
            <a:chExt cx="2485860" cy="1136396"/>
          </a:xfrm>
        </p:grpSpPr>
        <p:sp>
          <p:nvSpPr>
            <p:cNvPr name="Freeform 161" id="161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62" id="162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3" id="163"/>
          <p:cNvGrpSpPr/>
          <p:nvPr/>
        </p:nvGrpSpPr>
        <p:grpSpPr>
          <a:xfrm rot="0">
            <a:off x="7402335" y="2363676"/>
            <a:ext cx="1842240" cy="832285"/>
            <a:chOff x="0" y="0"/>
            <a:chExt cx="2456320" cy="1109713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65" id="165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Неформальное обучение</a:t>
              </a:r>
            </a:p>
          </p:txBody>
        </p:sp>
      </p:grpSp>
      <p:grpSp>
        <p:nvGrpSpPr>
          <p:cNvPr name="Group 166" id="166"/>
          <p:cNvGrpSpPr/>
          <p:nvPr/>
        </p:nvGrpSpPr>
        <p:grpSpPr>
          <a:xfrm rot="0">
            <a:off x="7391257" y="3535509"/>
            <a:ext cx="1864395" cy="852297"/>
            <a:chOff x="0" y="0"/>
            <a:chExt cx="2485860" cy="1136396"/>
          </a:xfrm>
        </p:grpSpPr>
        <p:sp>
          <p:nvSpPr>
            <p:cNvPr name="Freeform 167" id="167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68" id="168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9" id="169"/>
          <p:cNvGrpSpPr/>
          <p:nvPr/>
        </p:nvGrpSpPr>
        <p:grpSpPr>
          <a:xfrm rot="0">
            <a:off x="7402335" y="3545519"/>
            <a:ext cx="1842240" cy="832285"/>
            <a:chOff x="0" y="0"/>
            <a:chExt cx="2456320" cy="1109713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71" id="171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Нет ограничений по времени</a:t>
              </a:r>
            </a:p>
          </p:txBody>
        </p:sp>
      </p:grpSp>
      <p:grpSp>
        <p:nvGrpSpPr>
          <p:cNvPr name="Group 172" id="172"/>
          <p:cNvGrpSpPr/>
          <p:nvPr/>
        </p:nvGrpSpPr>
        <p:grpSpPr>
          <a:xfrm rot="0">
            <a:off x="7391257" y="4717352"/>
            <a:ext cx="1864395" cy="852297"/>
            <a:chOff x="0" y="0"/>
            <a:chExt cx="2485860" cy="1136396"/>
          </a:xfrm>
        </p:grpSpPr>
        <p:sp>
          <p:nvSpPr>
            <p:cNvPr name="Freeform 173" id="173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74" id="174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75" id="175"/>
          <p:cNvGrpSpPr/>
          <p:nvPr/>
        </p:nvGrpSpPr>
        <p:grpSpPr>
          <a:xfrm rot="0">
            <a:off x="7402335" y="4727362"/>
            <a:ext cx="1842240" cy="832285"/>
            <a:chOff x="0" y="0"/>
            <a:chExt cx="2456320" cy="1109713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77" id="177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Подача заявки с помощью ППО 02</a:t>
              </a:r>
            </a:p>
          </p:txBody>
        </p:sp>
      </p:grpSp>
      <p:grpSp>
        <p:nvGrpSpPr>
          <p:cNvPr name="Group 178" id="178"/>
          <p:cNvGrpSpPr/>
          <p:nvPr/>
        </p:nvGrpSpPr>
        <p:grpSpPr>
          <a:xfrm rot="0">
            <a:off x="7391257" y="5899194"/>
            <a:ext cx="1864395" cy="852297"/>
            <a:chOff x="0" y="0"/>
            <a:chExt cx="2485860" cy="1136396"/>
          </a:xfrm>
        </p:grpSpPr>
        <p:sp>
          <p:nvSpPr>
            <p:cNvPr name="Freeform 179" id="179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80" id="180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81" id="181"/>
          <p:cNvGrpSpPr/>
          <p:nvPr/>
        </p:nvGrpSpPr>
        <p:grpSpPr>
          <a:xfrm rot="0">
            <a:off x="7402335" y="5909196"/>
            <a:ext cx="1842240" cy="832285"/>
            <a:chOff x="0" y="0"/>
            <a:chExt cx="2456320" cy="1109713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83" id="183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Команда ППО рассматривает заявку</a:t>
              </a:r>
            </a:p>
          </p:txBody>
        </p:sp>
      </p:grpSp>
      <p:grpSp>
        <p:nvGrpSpPr>
          <p:cNvPr name="Group 184" id="184"/>
          <p:cNvGrpSpPr/>
          <p:nvPr/>
        </p:nvGrpSpPr>
        <p:grpSpPr>
          <a:xfrm rot="0">
            <a:off x="7391257" y="7081028"/>
            <a:ext cx="1864395" cy="852297"/>
            <a:chOff x="0" y="0"/>
            <a:chExt cx="2485860" cy="1136396"/>
          </a:xfrm>
        </p:grpSpPr>
        <p:sp>
          <p:nvSpPr>
            <p:cNvPr name="Freeform 185" id="185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86" id="186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87" id="187"/>
          <p:cNvGrpSpPr/>
          <p:nvPr/>
        </p:nvGrpSpPr>
        <p:grpSpPr>
          <a:xfrm rot="0">
            <a:off x="7402335" y="7091039"/>
            <a:ext cx="1842240" cy="832285"/>
            <a:chOff x="0" y="0"/>
            <a:chExt cx="2456320" cy="1109713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89" id="189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Не подходит для ППОО: заявка не проходит</a:t>
              </a:r>
            </a:p>
          </p:txBody>
        </p:sp>
      </p:grpSp>
      <p:grpSp>
        <p:nvGrpSpPr>
          <p:cNvPr name="Group 190" id="190"/>
          <p:cNvGrpSpPr/>
          <p:nvPr/>
        </p:nvGrpSpPr>
        <p:grpSpPr>
          <a:xfrm rot="0">
            <a:off x="7391257" y="8262871"/>
            <a:ext cx="1864395" cy="852297"/>
            <a:chOff x="0" y="0"/>
            <a:chExt cx="2485860" cy="1136396"/>
          </a:xfrm>
        </p:grpSpPr>
        <p:sp>
          <p:nvSpPr>
            <p:cNvPr name="Freeform 191" id="191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92" id="192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93" id="193"/>
          <p:cNvGrpSpPr/>
          <p:nvPr/>
        </p:nvGrpSpPr>
        <p:grpSpPr>
          <a:xfrm rot="0">
            <a:off x="7402335" y="8272882"/>
            <a:ext cx="1842240" cy="832285"/>
            <a:chOff x="0" y="0"/>
            <a:chExt cx="2456320" cy="1109713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195" id="195"/>
            <p:cNvSpPr txBox="true"/>
            <p:nvPr/>
          </p:nvSpPr>
          <p:spPr>
            <a:xfrm>
              <a:off x="0" y="-19050"/>
              <a:ext cx="2456320" cy="112876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20"/>
                </a:lnSpc>
              </a:pPr>
              <a:r>
                <a:rPr lang="en-US" sz="15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Подходит для ППОО: полное портфолио и ППО 03</a:t>
              </a:r>
            </a:p>
          </p:txBody>
        </p:sp>
      </p:grpSp>
      <p:grpSp>
        <p:nvGrpSpPr>
          <p:cNvPr name="Group 196" id="196"/>
          <p:cNvGrpSpPr/>
          <p:nvPr/>
        </p:nvGrpSpPr>
        <p:grpSpPr>
          <a:xfrm rot="0">
            <a:off x="7391257" y="9444714"/>
            <a:ext cx="1864395" cy="852297"/>
            <a:chOff x="0" y="0"/>
            <a:chExt cx="2485860" cy="1136396"/>
          </a:xfrm>
        </p:grpSpPr>
        <p:sp>
          <p:nvSpPr>
            <p:cNvPr name="Freeform 197" id="197"/>
            <p:cNvSpPr/>
            <p:nvPr/>
          </p:nvSpPr>
          <p:spPr>
            <a:xfrm flipH="false" flipV="false" rot="0">
              <a:off x="12700" y="12700"/>
              <a:ext cx="2456307" cy="1109726"/>
            </a:xfrm>
            <a:custGeom>
              <a:avLst/>
              <a:gdLst/>
              <a:ahLst/>
              <a:cxnLst/>
              <a:rect r="r" b="b" t="t" l="l"/>
              <a:pathLst>
                <a:path h="1109726" w="2456307">
                  <a:moveTo>
                    <a:pt x="0" y="0"/>
                  </a:moveTo>
                  <a:lnTo>
                    <a:pt x="2456307" y="0"/>
                  </a:lnTo>
                  <a:lnTo>
                    <a:pt x="2456307" y="1109726"/>
                  </a:lnTo>
                  <a:lnTo>
                    <a:pt x="0" y="110972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198" id="198"/>
            <p:cNvSpPr/>
            <p:nvPr/>
          </p:nvSpPr>
          <p:spPr>
            <a:xfrm flipH="false" flipV="false" rot="0">
              <a:off x="0" y="0"/>
              <a:ext cx="2481707" cy="1135126"/>
            </a:xfrm>
            <a:custGeom>
              <a:avLst/>
              <a:gdLst/>
              <a:ahLst/>
              <a:cxnLst/>
              <a:rect r="r" b="b" t="t" l="l"/>
              <a:pathLst>
                <a:path h="1135126" w="2481707">
                  <a:moveTo>
                    <a:pt x="12700" y="0"/>
                  </a:moveTo>
                  <a:lnTo>
                    <a:pt x="2469007" y="0"/>
                  </a:lnTo>
                  <a:cubicBezTo>
                    <a:pt x="2475992" y="0"/>
                    <a:pt x="2481707" y="5715"/>
                    <a:pt x="2481707" y="12700"/>
                  </a:cubicBezTo>
                  <a:lnTo>
                    <a:pt x="2481707" y="1122426"/>
                  </a:lnTo>
                  <a:cubicBezTo>
                    <a:pt x="2481707" y="1129411"/>
                    <a:pt x="2475992" y="1135126"/>
                    <a:pt x="2469007" y="1135126"/>
                  </a:cubicBezTo>
                  <a:lnTo>
                    <a:pt x="12700" y="1135126"/>
                  </a:lnTo>
                  <a:cubicBezTo>
                    <a:pt x="5715" y="1135126"/>
                    <a:pt x="0" y="1129411"/>
                    <a:pt x="0" y="112242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22426"/>
                  </a:lnTo>
                  <a:lnTo>
                    <a:pt x="12700" y="1122426"/>
                  </a:lnTo>
                  <a:lnTo>
                    <a:pt x="12700" y="1109726"/>
                  </a:lnTo>
                  <a:lnTo>
                    <a:pt x="2469007" y="1109726"/>
                  </a:lnTo>
                  <a:lnTo>
                    <a:pt x="2469007" y="1122426"/>
                  </a:lnTo>
                  <a:lnTo>
                    <a:pt x="2456307" y="1122426"/>
                  </a:lnTo>
                  <a:lnTo>
                    <a:pt x="2456307" y="12700"/>
                  </a:lnTo>
                  <a:lnTo>
                    <a:pt x="2469007" y="12700"/>
                  </a:lnTo>
                  <a:lnTo>
                    <a:pt x="24690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A8C00"/>
            </a:solidFill>
          </p:spPr>
        </p:sp>
      </p:grpSp>
      <p:grpSp>
        <p:nvGrpSpPr>
          <p:cNvPr name="Group 199" id="199"/>
          <p:cNvGrpSpPr/>
          <p:nvPr/>
        </p:nvGrpSpPr>
        <p:grpSpPr>
          <a:xfrm rot="0">
            <a:off x="7402335" y="9454715"/>
            <a:ext cx="1842240" cy="832285"/>
            <a:chOff x="0" y="0"/>
            <a:chExt cx="2456320" cy="1109713"/>
          </a:xfrm>
        </p:grpSpPr>
        <p:sp>
          <p:nvSpPr>
            <p:cNvPr name="Freeform 200" id="200"/>
            <p:cNvSpPr/>
            <p:nvPr/>
          </p:nvSpPr>
          <p:spPr>
            <a:xfrm flipH="false" flipV="false" rot="0">
              <a:off x="0" y="0"/>
              <a:ext cx="2456323" cy="1109708"/>
            </a:xfrm>
            <a:custGeom>
              <a:avLst/>
              <a:gdLst/>
              <a:ahLst/>
              <a:cxnLst/>
              <a:rect r="r" b="b" t="t" l="l"/>
              <a:pathLst>
                <a:path h="1109708" w="2456323">
                  <a:moveTo>
                    <a:pt x="0" y="0"/>
                  </a:moveTo>
                  <a:lnTo>
                    <a:pt x="2456323" y="0"/>
                  </a:lnTo>
                  <a:lnTo>
                    <a:pt x="2456323" y="1109708"/>
                  </a:lnTo>
                  <a:lnTo>
                    <a:pt x="0" y="1109708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964" t="0" r="-7964" b="0"/>
              </a:stretch>
            </a:blipFill>
          </p:spPr>
        </p:sp>
        <p:sp>
          <p:nvSpPr>
            <p:cNvPr name="TextBox 201" id="201"/>
            <p:cNvSpPr txBox="true"/>
            <p:nvPr/>
          </p:nvSpPr>
          <p:spPr>
            <a:xfrm>
              <a:off x="0" y="-9525"/>
              <a:ext cx="2456320" cy="111923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458"/>
                </a:lnSpc>
              </a:pPr>
              <a:r>
                <a:rPr lang="en-US" sz="13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Рассмотрение портфолио и ППО03 командой рассмотрения заявок ППО</a:t>
              </a:r>
            </a:p>
          </p:txBody>
        </p:sp>
      </p:grpSp>
      <p:grpSp>
        <p:nvGrpSpPr>
          <p:cNvPr name="Group 202" id="202"/>
          <p:cNvGrpSpPr/>
          <p:nvPr/>
        </p:nvGrpSpPr>
        <p:grpSpPr>
          <a:xfrm rot="0">
            <a:off x="10319852" y="5627056"/>
            <a:ext cx="3302498" cy="4708865"/>
            <a:chOff x="0" y="0"/>
            <a:chExt cx="4403331" cy="6278486"/>
          </a:xfrm>
        </p:grpSpPr>
        <p:sp>
          <p:nvSpPr>
            <p:cNvPr name="Freeform 203" id="203"/>
            <p:cNvSpPr/>
            <p:nvPr/>
          </p:nvSpPr>
          <p:spPr>
            <a:xfrm flipH="false" flipV="false" rot="0">
              <a:off x="0" y="0"/>
              <a:ext cx="4403344" cy="6278499"/>
            </a:xfrm>
            <a:custGeom>
              <a:avLst/>
              <a:gdLst/>
              <a:ahLst/>
              <a:cxnLst/>
              <a:rect r="r" b="b" t="t" l="l"/>
              <a:pathLst>
                <a:path h="6278499" w="4403344">
                  <a:moveTo>
                    <a:pt x="0" y="0"/>
                  </a:moveTo>
                  <a:lnTo>
                    <a:pt x="4403344" y="0"/>
                  </a:lnTo>
                  <a:lnTo>
                    <a:pt x="4403344" y="6278499"/>
                  </a:lnTo>
                  <a:lnTo>
                    <a:pt x="0" y="6278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885" t="0" r="-1885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302054" y="2891714"/>
            <a:ext cx="3267751" cy="3268285"/>
            <a:chOff x="0" y="0"/>
            <a:chExt cx="4357002" cy="4357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2700" y="12700"/>
              <a:ext cx="4331589" cy="4332351"/>
            </a:xfrm>
            <a:custGeom>
              <a:avLst/>
              <a:gdLst/>
              <a:ahLst/>
              <a:cxnLst/>
              <a:rect r="r" b="b" t="t" l="l"/>
              <a:pathLst>
                <a:path h="4332351" w="4331589">
                  <a:moveTo>
                    <a:pt x="0" y="2166112"/>
                  </a:moveTo>
                  <a:cubicBezTo>
                    <a:pt x="0" y="969772"/>
                    <a:pt x="969645" y="0"/>
                    <a:pt x="2165858" y="0"/>
                  </a:cubicBezTo>
                  <a:cubicBezTo>
                    <a:pt x="3362071" y="0"/>
                    <a:pt x="4331589" y="969772"/>
                    <a:pt x="4331589" y="2166112"/>
                  </a:cubicBezTo>
                  <a:cubicBezTo>
                    <a:pt x="4331589" y="3362452"/>
                    <a:pt x="3361944" y="4332351"/>
                    <a:pt x="2165858" y="4332351"/>
                  </a:cubicBezTo>
                  <a:cubicBezTo>
                    <a:pt x="969772" y="4332351"/>
                    <a:pt x="0" y="3362452"/>
                    <a:pt x="0" y="2166112"/>
                  </a:cubicBezTo>
                  <a:close/>
                </a:path>
              </a:pathLst>
            </a:custGeom>
            <a:solidFill>
              <a:srgbClr val="8AB8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357116" cy="4357624"/>
            </a:xfrm>
            <a:custGeom>
              <a:avLst/>
              <a:gdLst/>
              <a:ahLst/>
              <a:cxnLst/>
              <a:rect r="r" b="b" t="t" l="l"/>
              <a:pathLst>
                <a:path h="4357624" w="4357116">
                  <a:moveTo>
                    <a:pt x="0" y="2178812"/>
                  </a:moveTo>
                  <a:cubicBezTo>
                    <a:pt x="0" y="975487"/>
                    <a:pt x="975360" y="0"/>
                    <a:pt x="2178558" y="0"/>
                  </a:cubicBezTo>
                  <a:lnTo>
                    <a:pt x="2178558" y="12700"/>
                  </a:lnTo>
                  <a:lnTo>
                    <a:pt x="2178558" y="0"/>
                  </a:lnTo>
                  <a:cubicBezTo>
                    <a:pt x="3381756" y="0"/>
                    <a:pt x="4357116" y="975487"/>
                    <a:pt x="4357116" y="2178812"/>
                  </a:cubicBezTo>
                  <a:lnTo>
                    <a:pt x="4344416" y="2178812"/>
                  </a:lnTo>
                  <a:lnTo>
                    <a:pt x="4357116" y="2178812"/>
                  </a:lnTo>
                  <a:cubicBezTo>
                    <a:pt x="4357116" y="3382137"/>
                    <a:pt x="3381756" y="4357624"/>
                    <a:pt x="2178558" y="4357624"/>
                  </a:cubicBezTo>
                  <a:lnTo>
                    <a:pt x="2178558" y="4344924"/>
                  </a:lnTo>
                  <a:lnTo>
                    <a:pt x="2178558" y="4357624"/>
                  </a:lnTo>
                  <a:cubicBezTo>
                    <a:pt x="975360" y="4357751"/>
                    <a:pt x="0" y="3382137"/>
                    <a:pt x="0" y="2178812"/>
                  </a:cubicBezTo>
                  <a:lnTo>
                    <a:pt x="12700" y="2178812"/>
                  </a:lnTo>
                  <a:lnTo>
                    <a:pt x="25400" y="2178812"/>
                  </a:lnTo>
                  <a:lnTo>
                    <a:pt x="12700" y="2178812"/>
                  </a:lnTo>
                  <a:lnTo>
                    <a:pt x="0" y="2178812"/>
                  </a:lnTo>
                  <a:moveTo>
                    <a:pt x="25400" y="2178812"/>
                  </a:moveTo>
                  <a:cubicBezTo>
                    <a:pt x="25400" y="2185797"/>
                    <a:pt x="19685" y="2191512"/>
                    <a:pt x="12700" y="2191512"/>
                  </a:cubicBezTo>
                  <a:cubicBezTo>
                    <a:pt x="5715" y="2191512"/>
                    <a:pt x="0" y="2185797"/>
                    <a:pt x="0" y="2178812"/>
                  </a:cubicBezTo>
                  <a:cubicBezTo>
                    <a:pt x="0" y="2171827"/>
                    <a:pt x="5715" y="2166112"/>
                    <a:pt x="12700" y="2166112"/>
                  </a:cubicBezTo>
                  <a:cubicBezTo>
                    <a:pt x="19685" y="2166112"/>
                    <a:pt x="25400" y="2171827"/>
                    <a:pt x="25400" y="2178812"/>
                  </a:cubicBezTo>
                  <a:cubicBezTo>
                    <a:pt x="25400" y="3368167"/>
                    <a:pt x="989330" y="4332224"/>
                    <a:pt x="2178558" y="4332224"/>
                  </a:cubicBezTo>
                  <a:cubicBezTo>
                    <a:pt x="3367786" y="4332224"/>
                    <a:pt x="4331716" y="3368040"/>
                    <a:pt x="4331716" y="2178812"/>
                  </a:cubicBezTo>
                  <a:cubicBezTo>
                    <a:pt x="4331716" y="989584"/>
                    <a:pt x="3367659" y="25400"/>
                    <a:pt x="2178558" y="25400"/>
                  </a:cubicBezTo>
                  <a:lnTo>
                    <a:pt x="2178558" y="12700"/>
                  </a:lnTo>
                  <a:lnTo>
                    <a:pt x="2178558" y="25400"/>
                  </a:lnTo>
                  <a:cubicBezTo>
                    <a:pt x="989330" y="25400"/>
                    <a:pt x="25400" y="989584"/>
                    <a:pt x="25400" y="21788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409249" y="3000042"/>
            <a:ext cx="3051629" cy="3051629"/>
            <a:chOff x="0" y="0"/>
            <a:chExt cx="4068839" cy="406883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4043426" cy="4043426"/>
            </a:xfrm>
            <a:custGeom>
              <a:avLst/>
              <a:gdLst/>
              <a:ahLst/>
              <a:cxnLst/>
              <a:rect r="r" b="b" t="t" l="l"/>
              <a:pathLst>
                <a:path h="4043426" w="4043426">
                  <a:moveTo>
                    <a:pt x="0" y="2021713"/>
                  </a:moveTo>
                  <a:cubicBezTo>
                    <a:pt x="0" y="905129"/>
                    <a:pt x="905129" y="0"/>
                    <a:pt x="2021713" y="0"/>
                  </a:cubicBezTo>
                  <a:cubicBezTo>
                    <a:pt x="3138297" y="0"/>
                    <a:pt x="4043426" y="905129"/>
                    <a:pt x="4043426" y="2021713"/>
                  </a:cubicBezTo>
                  <a:cubicBezTo>
                    <a:pt x="4043426" y="3138297"/>
                    <a:pt x="3138297" y="4043426"/>
                    <a:pt x="2021713" y="4043426"/>
                  </a:cubicBezTo>
                  <a:cubicBezTo>
                    <a:pt x="905129" y="4043426"/>
                    <a:pt x="0" y="3138297"/>
                    <a:pt x="0" y="2021713"/>
                  </a:cubicBezTo>
                  <a:close/>
                </a:path>
              </a:pathLst>
            </a:custGeom>
            <a:solidFill>
              <a:srgbClr val="FFFFFF">
                <a:alpha val="80392"/>
              </a:srgbClr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68826" cy="4068826"/>
            </a:xfrm>
            <a:custGeom>
              <a:avLst/>
              <a:gdLst/>
              <a:ahLst/>
              <a:cxnLst/>
              <a:rect r="r" b="b" t="t" l="l"/>
              <a:pathLst>
                <a:path h="4068826" w="4068826">
                  <a:moveTo>
                    <a:pt x="0" y="2034413"/>
                  </a:moveTo>
                  <a:cubicBezTo>
                    <a:pt x="0" y="910844"/>
                    <a:pt x="910844" y="0"/>
                    <a:pt x="2034413" y="0"/>
                  </a:cubicBezTo>
                  <a:lnTo>
                    <a:pt x="2034413" y="12700"/>
                  </a:lnTo>
                  <a:lnTo>
                    <a:pt x="2034413" y="0"/>
                  </a:lnTo>
                  <a:cubicBezTo>
                    <a:pt x="3157982" y="0"/>
                    <a:pt x="4068826" y="910844"/>
                    <a:pt x="4068826" y="2034413"/>
                  </a:cubicBezTo>
                  <a:lnTo>
                    <a:pt x="4056126" y="2034413"/>
                  </a:lnTo>
                  <a:lnTo>
                    <a:pt x="4068826" y="2034413"/>
                  </a:lnTo>
                  <a:cubicBezTo>
                    <a:pt x="4068826" y="3157982"/>
                    <a:pt x="3157982" y="4068826"/>
                    <a:pt x="2034413" y="4068826"/>
                  </a:cubicBezTo>
                  <a:lnTo>
                    <a:pt x="2034413" y="4056126"/>
                  </a:lnTo>
                  <a:lnTo>
                    <a:pt x="2034413" y="4068826"/>
                  </a:lnTo>
                  <a:cubicBezTo>
                    <a:pt x="910844" y="4068826"/>
                    <a:pt x="0" y="3157982"/>
                    <a:pt x="0" y="2034413"/>
                  </a:cubicBezTo>
                  <a:lnTo>
                    <a:pt x="12700" y="2034413"/>
                  </a:lnTo>
                  <a:lnTo>
                    <a:pt x="25400" y="2034413"/>
                  </a:lnTo>
                  <a:lnTo>
                    <a:pt x="12700" y="2034413"/>
                  </a:lnTo>
                  <a:lnTo>
                    <a:pt x="0" y="2034413"/>
                  </a:lnTo>
                  <a:moveTo>
                    <a:pt x="25400" y="2034413"/>
                  </a:moveTo>
                  <a:cubicBezTo>
                    <a:pt x="25400" y="2041398"/>
                    <a:pt x="19685" y="2047113"/>
                    <a:pt x="12700" y="2047113"/>
                  </a:cubicBezTo>
                  <a:cubicBezTo>
                    <a:pt x="5715" y="2047113"/>
                    <a:pt x="0" y="2041398"/>
                    <a:pt x="0" y="2034413"/>
                  </a:cubicBezTo>
                  <a:cubicBezTo>
                    <a:pt x="0" y="2027428"/>
                    <a:pt x="5715" y="2021713"/>
                    <a:pt x="12700" y="2021713"/>
                  </a:cubicBezTo>
                  <a:cubicBezTo>
                    <a:pt x="19685" y="2021713"/>
                    <a:pt x="25400" y="2027428"/>
                    <a:pt x="25400" y="2034413"/>
                  </a:cubicBezTo>
                  <a:cubicBezTo>
                    <a:pt x="25400" y="3144012"/>
                    <a:pt x="924814" y="4043426"/>
                    <a:pt x="2034413" y="4043426"/>
                  </a:cubicBezTo>
                  <a:cubicBezTo>
                    <a:pt x="3144012" y="4043426"/>
                    <a:pt x="4043426" y="3144012"/>
                    <a:pt x="4043426" y="2034413"/>
                  </a:cubicBezTo>
                  <a:cubicBezTo>
                    <a:pt x="4043426" y="924814"/>
                    <a:pt x="3144012" y="25400"/>
                    <a:pt x="2034413" y="25400"/>
                  </a:cubicBezTo>
                  <a:lnTo>
                    <a:pt x="2034413" y="12700"/>
                  </a:lnTo>
                  <a:lnTo>
                    <a:pt x="2034413" y="25400"/>
                  </a:lnTo>
                  <a:cubicBezTo>
                    <a:pt x="924814" y="25400"/>
                    <a:pt x="25400" y="924814"/>
                    <a:pt x="25400" y="2034413"/>
                  </a:cubicBezTo>
                  <a:close/>
                </a:path>
              </a:pathLst>
            </a:custGeom>
            <a:solidFill>
              <a:srgbClr val="8AB833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4852742" y="3442868"/>
            <a:ext cx="2166376" cy="2165966"/>
            <a:chOff x="0" y="0"/>
            <a:chExt cx="2888501" cy="288795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888500" cy="2887952"/>
            </a:xfrm>
            <a:custGeom>
              <a:avLst/>
              <a:gdLst/>
              <a:ahLst/>
              <a:cxnLst/>
              <a:rect r="r" b="b" t="t" l="l"/>
              <a:pathLst>
                <a:path h="2887952" w="2888500">
                  <a:moveTo>
                    <a:pt x="0" y="0"/>
                  </a:moveTo>
                  <a:lnTo>
                    <a:pt x="2888500" y="0"/>
                  </a:lnTo>
                  <a:lnTo>
                    <a:pt x="2888500" y="2887952"/>
                  </a:lnTo>
                  <a:lnTo>
                    <a:pt x="0" y="288795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8279" t="0" r="-78279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2888501" cy="289748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592"/>
                </a:lnSpc>
              </a:pPr>
              <a:r>
                <a:rPr lang="en-US" b="true" sz="24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Сертификация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2700000">
            <a:off x="10942882" y="2891885"/>
            <a:ext cx="3267370" cy="3267370"/>
            <a:chOff x="0" y="0"/>
            <a:chExt cx="4356494" cy="435649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2700" y="12700"/>
              <a:ext cx="4331208" cy="4331208"/>
            </a:xfrm>
            <a:custGeom>
              <a:avLst/>
              <a:gdLst/>
              <a:ahLst/>
              <a:cxnLst/>
              <a:rect r="r" b="b" t="t" l="l"/>
              <a:pathLst>
                <a:path h="4331208" w="4331208">
                  <a:moveTo>
                    <a:pt x="0" y="2165604"/>
                  </a:moveTo>
                  <a:cubicBezTo>
                    <a:pt x="0" y="969518"/>
                    <a:pt x="969518" y="0"/>
                    <a:pt x="2165604" y="0"/>
                  </a:cubicBezTo>
                  <a:cubicBezTo>
                    <a:pt x="2887472" y="0"/>
                    <a:pt x="3609340" y="0"/>
                    <a:pt x="4331208" y="0"/>
                  </a:cubicBezTo>
                  <a:cubicBezTo>
                    <a:pt x="4331208" y="721868"/>
                    <a:pt x="4331208" y="1443736"/>
                    <a:pt x="4331208" y="2165604"/>
                  </a:cubicBezTo>
                  <a:cubicBezTo>
                    <a:pt x="4331208" y="3361563"/>
                    <a:pt x="3361690" y="4331208"/>
                    <a:pt x="2165604" y="4331208"/>
                  </a:cubicBezTo>
                  <a:cubicBezTo>
                    <a:pt x="969518" y="4331208"/>
                    <a:pt x="0" y="3361563"/>
                    <a:pt x="0" y="2165604"/>
                  </a:cubicBezTo>
                  <a:close/>
                </a:path>
              </a:pathLst>
            </a:custGeom>
            <a:solidFill>
              <a:srgbClr val="C0CF3A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356481" cy="4356608"/>
            </a:xfrm>
            <a:custGeom>
              <a:avLst/>
              <a:gdLst/>
              <a:ahLst/>
              <a:cxnLst/>
              <a:rect r="r" b="b" t="t" l="l"/>
              <a:pathLst>
                <a:path h="4356608" w="4356481">
                  <a:moveTo>
                    <a:pt x="0" y="2178304"/>
                  </a:moveTo>
                  <a:cubicBezTo>
                    <a:pt x="0" y="975233"/>
                    <a:pt x="975233" y="0"/>
                    <a:pt x="2178304" y="0"/>
                  </a:cubicBezTo>
                  <a:lnTo>
                    <a:pt x="4343781" y="0"/>
                  </a:lnTo>
                  <a:cubicBezTo>
                    <a:pt x="4350766" y="0"/>
                    <a:pt x="4356481" y="5715"/>
                    <a:pt x="4356481" y="12700"/>
                  </a:cubicBezTo>
                  <a:lnTo>
                    <a:pt x="4356481" y="2178304"/>
                  </a:lnTo>
                  <a:lnTo>
                    <a:pt x="4343781" y="2178304"/>
                  </a:lnTo>
                  <a:lnTo>
                    <a:pt x="4356481" y="2178304"/>
                  </a:lnTo>
                  <a:cubicBezTo>
                    <a:pt x="4356481" y="3381375"/>
                    <a:pt x="3381248" y="4356608"/>
                    <a:pt x="2178177" y="4356608"/>
                  </a:cubicBezTo>
                  <a:lnTo>
                    <a:pt x="2178177" y="4343908"/>
                  </a:lnTo>
                  <a:lnTo>
                    <a:pt x="2178177" y="4356608"/>
                  </a:lnTo>
                  <a:cubicBezTo>
                    <a:pt x="975233" y="4356481"/>
                    <a:pt x="0" y="3381248"/>
                    <a:pt x="0" y="2178304"/>
                  </a:cubicBezTo>
                  <a:lnTo>
                    <a:pt x="12700" y="2178304"/>
                  </a:lnTo>
                  <a:lnTo>
                    <a:pt x="0" y="2178304"/>
                  </a:lnTo>
                  <a:moveTo>
                    <a:pt x="25400" y="2178304"/>
                  </a:moveTo>
                  <a:lnTo>
                    <a:pt x="12700" y="2178304"/>
                  </a:lnTo>
                  <a:lnTo>
                    <a:pt x="25400" y="2178304"/>
                  </a:lnTo>
                  <a:cubicBezTo>
                    <a:pt x="25400" y="3367278"/>
                    <a:pt x="989203" y="4331208"/>
                    <a:pt x="2178304" y="4331208"/>
                  </a:cubicBezTo>
                  <a:cubicBezTo>
                    <a:pt x="3367405" y="4331208"/>
                    <a:pt x="4331208" y="3367405"/>
                    <a:pt x="4331208" y="2178304"/>
                  </a:cubicBezTo>
                  <a:lnTo>
                    <a:pt x="4331208" y="12700"/>
                  </a:lnTo>
                  <a:lnTo>
                    <a:pt x="4343908" y="12700"/>
                  </a:lnTo>
                  <a:lnTo>
                    <a:pt x="4343908" y="25400"/>
                  </a:lnTo>
                  <a:lnTo>
                    <a:pt x="2178304" y="25400"/>
                  </a:lnTo>
                  <a:lnTo>
                    <a:pt x="2178304" y="12700"/>
                  </a:lnTo>
                  <a:lnTo>
                    <a:pt x="2178304" y="25400"/>
                  </a:lnTo>
                  <a:cubicBezTo>
                    <a:pt x="989203" y="25400"/>
                    <a:pt x="25400" y="989203"/>
                    <a:pt x="25400" y="21783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053353" y="3000042"/>
            <a:ext cx="3051629" cy="3051629"/>
            <a:chOff x="0" y="0"/>
            <a:chExt cx="4068839" cy="406883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2700" y="12700"/>
              <a:ext cx="4043426" cy="4043426"/>
            </a:xfrm>
            <a:custGeom>
              <a:avLst/>
              <a:gdLst/>
              <a:ahLst/>
              <a:cxnLst/>
              <a:rect r="r" b="b" t="t" l="l"/>
              <a:pathLst>
                <a:path h="4043426" w="4043426">
                  <a:moveTo>
                    <a:pt x="0" y="2021713"/>
                  </a:moveTo>
                  <a:cubicBezTo>
                    <a:pt x="0" y="905129"/>
                    <a:pt x="905129" y="0"/>
                    <a:pt x="2021713" y="0"/>
                  </a:cubicBezTo>
                  <a:cubicBezTo>
                    <a:pt x="3138297" y="0"/>
                    <a:pt x="4043426" y="905129"/>
                    <a:pt x="4043426" y="2021713"/>
                  </a:cubicBezTo>
                  <a:cubicBezTo>
                    <a:pt x="4043426" y="3138297"/>
                    <a:pt x="3138297" y="4043426"/>
                    <a:pt x="2021713" y="4043426"/>
                  </a:cubicBezTo>
                  <a:cubicBezTo>
                    <a:pt x="905129" y="4043426"/>
                    <a:pt x="0" y="3138297"/>
                    <a:pt x="0" y="2021713"/>
                  </a:cubicBezTo>
                  <a:close/>
                </a:path>
              </a:pathLst>
            </a:custGeom>
            <a:solidFill>
              <a:srgbClr val="FFFFFF">
                <a:alpha val="80392"/>
              </a:srgbClr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068826" cy="4068826"/>
            </a:xfrm>
            <a:custGeom>
              <a:avLst/>
              <a:gdLst/>
              <a:ahLst/>
              <a:cxnLst/>
              <a:rect r="r" b="b" t="t" l="l"/>
              <a:pathLst>
                <a:path h="4068826" w="4068826">
                  <a:moveTo>
                    <a:pt x="0" y="2034413"/>
                  </a:moveTo>
                  <a:cubicBezTo>
                    <a:pt x="0" y="910844"/>
                    <a:pt x="910844" y="0"/>
                    <a:pt x="2034413" y="0"/>
                  </a:cubicBezTo>
                  <a:lnTo>
                    <a:pt x="2034413" y="12700"/>
                  </a:lnTo>
                  <a:lnTo>
                    <a:pt x="2034413" y="0"/>
                  </a:lnTo>
                  <a:cubicBezTo>
                    <a:pt x="3157982" y="0"/>
                    <a:pt x="4068826" y="910844"/>
                    <a:pt x="4068826" y="2034413"/>
                  </a:cubicBezTo>
                  <a:lnTo>
                    <a:pt x="4056126" y="2034413"/>
                  </a:lnTo>
                  <a:lnTo>
                    <a:pt x="4068826" y="2034413"/>
                  </a:lnTo>
                  <a:cubicBezTo>
                    <a:pt x="4068826" y="3157982"/>
                    <a:pt x="3157982" y="4068826"/>
                    <a:pt x="2034413" y="4068826"/>
                  </a:cubicBezTo>
                  <a:lnTo>
                    <a:pt x="2034413" y="4056126"/>
                  </a:lnTo>
                  <a:lnTo>
                    <a:pt x="2034413" y="4068826"/>
                  </a:lnTo>
                  <a:cubicBezTo>
                    <a:pt x="910844" y="4068826"/>
                    <a:pt x="0" y="3157982"/>
                    <a:pt x="0" y="2034413"/>
                  </a:cubicBezTo>
                  <a:lnTo>
                    <a:pt x="12700" y="2034413"/>
                  </a:lnTo>
                  <a:lnTo>
                    <a:pt x="25400" y="2034413"/>
                  </a:lnTo>
                  <a:lnTo>
                    <a:pt x="12700" y="2034413"/>
                  </a:lnTo>
                  <a:lnTo>
                    <a:pt x="0" y="2034413"/>
                  </a:lnTo>
                  <a:moveTo>
                    <a:pt x="25400" y="2034413"/>
                  </a:moveTo>
                  <a:cubicBezTo>
                    <a:pt x="25400" y="2041398"/>
                    <a:pt x="19685" y="2047113"/>
                    <a:pt x="12700" y="2047113"/>
                  </a:cubicBezTo>
                  <a:cubicBezTo>
                    <a:pt x="5715" y="2047113"/>
                    <a:pt x="0" y="2041398"/>
                    <a:pt x="0" y="2034413"/>
                  </a:cubicBezTo>
                  <a:cubicBezTo>
                    <a:pt x="0" y="2027428"/>
                    <a:pt x="5715" y="2021713"/>
                    <a:pt x="12700" y="2021713"/>
                  </a:cubicBezTo>
                  <a:cubicBezTo>
                    <a:pt x="19685" y="2021713"/>
                    <a:pt x="25400" y="2027428"/>
                    <a:pt x="25400" y="2034413"/>
                  </a:cubicBezTo>
                  <a:cubicBezTo>
                    <a:pt x="25400" y="3144012"/>
                    <a:pt x="924814" y="4043426"/>
                    <a:pt x="2034413" y="4043426"/>
                  </a:cubicBezTo>
                  <a:cubicBezTo>
                    <a:pt x="3144012" y="4043426"/>
                    <a:pt x="4043426" y="3144012"/>
                    <a:pt x="4043426" y="2034413"/>
                  </a:cubicBezTo>
                  <a:cubicBezTo>
                    <a:pt x="4043426" y="924814"/>
                    <a:pt x="3144012" y="25400"/>
                    <a:pt x="2034413" y="25400"/>
                  </a:cubicBezTo>
                  <a:lnTo>
                    <a:pt x="2034413" y="12700"/>
                  </a:lnTo>
                  <a:lnTo>
                    <a:pt x="2034413" y="25400"/>
                  </a:lnTo>
                  <a:cubicBezTo>
                    <a:pt x="924814" y="25400"/>
                    <a:pt x="25400" y="924814"/>
                    <a:pt x="25400" y="2034413"/>
                  </a:cubicBezTo>
                  <a:close/>
                </a:path>
              </a:pathLst>
            </a:custGeom>
            <a:solidFill>
              <a:srgbClr val="C0CF3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1495113" y="3442868"/>
            <a:ext cx="2166376" cy="2165966"/>
            <a:chOff x="0" y="0"/>
            <a:chExt cx="2888501" cy="288795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888500" cy="2887952"/>
            </a:xfrm>
            <a:custGeom>
              <a:avLst/>
              <a:gdLst/>
              <a:ahLst/>
              <a:cxnLst/>
              <a:rect r="r" b="b" t="t" l="l"/>
              <a:pathLst>
                <a:path h="2887952" w="2888500">
                  <a:moveTo>
                    <a:pt x="0" y="0"/>
                  </a:moveTo>
                  <a:lnTo>
                    <a:pt x="2888500" y="0"/>
                  </a:lnTo>
                  <a:lnTo>
                    <a:pt x="2888500" y="2887952"/>
                  </a:lnTo>
                  <a:lnTo>
                    <a:pt x="0" y="288795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8279" t="0" r="-78279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"/>
              <a:ext cx="2888501" cy="289748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592"/>
                </a:lnSpc>
              </a:pPr>
              <a:r>
                <a:rPr lang="en-US" b="true" sz="24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Оценка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2700000">
            <a:off x="7586986" y="2891885"/>
            <a:ext cx="3267370" cy="3267370"/>
            <a:chOff x="0" y="0"/>
            <a:chExt cx="4356494" cy="435649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12700" y="12700"/>
              <a:ext cx="4331208" cy="4331208"/>
            </a:xfrm>
            <a:custGeom>
              <a:avLst/>
              <a:gdLst/>
              <a:ahLst/>
              <a:cxnLst/>
              <a:rect r="r" b="b" t="t" l="l"/>
              <a:pathLst>
                <a:path h="4331208" w="4331208">
                  <a:moveTo>
                    <a:pt x="0" y="2165604"/>
                  </a:moveTo>
                  <a:cubicBezTo>
                    <a:pt x="0" y="969518"/>
                    <a:pt x="969518" y="0"/>
                    <a:pt x="2165604" y="0"/>
                  </a:cubicBezTo>
                  <a:cubicBezTo>
                    <a:pt x="2887472" y="0"/>
                    <a:pt x="3609340" y="0"/>
                    <a:pt x="4331208" y="0"/>
                  </a:cubicBezTo>
                  <a:cubicBezTo>
                    <a:pt x="4331208" y="721868"/>
                    <a:pt x="4331208" y="1443736"/>
                    <a:pt x="4331208" y="2165604"/>
                  </a:cubicBezTo>
                  <a:cubicBezTo>
                    <a:pt x="4331208" y="3361563"/>
                    <a:pt x="3361690" y="4331208"/>
                    <a:pt x="2165604" y="4331208"/>
                  </a:cubicBezTo>
                  <a:cubicBezTo>
                    <a:pt x="969518" y="4331208"/>
                    <a:pt x="0" y="3361563"/>
                    <a:pt x="0" y="2165604"/>
                  </a:cubicBez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356481" cy="4356608"/>
            </a:xfrm>
            <a:custGeom>
              <a:avLst/>
              <a:gdLst/>
              <a:ahLst/>
              <a:cxnLst/>
              <a:rect r="r" b="b" t="t" l="l"/>
              <a:pathLst>
                <a:path h="4356608" w="4356481">
                  <a:moveTo>
                    <a:pt x="0" y="2178304"/>
                  </a:moveTo>
                  <a:cubicBezTo>
                    <a:pt x="0" y="975233"/>
                    <a:pt x="975233" y="0"/>
                    <a:pt x="2178304" y="0"/>
                  </a:cubicBezTo>
                  <a:lnTo>
                    <a:pt x="4343781" y="0"/>
                  </a:lnTo>
                  <a:cubicBezTo>
                    <a:pt x="4350766" y="0"/>
                    <a:pt x="4356481" y="5715"/>
                    <a:pt x="4356481" y="12700"/>
                  </a:cubicBezTo>
                  <a:lnTo>
                    <a:pt x="4356481" y="2178304"/>
                  </a:lnTo>
                  <a:lnTo>
                    <a:pt x="4343781" y="2178304"/>
                  </a:lnTo>
                  <a:lnTo>
                    <a:pt x="4356481" y="2178304"/>
                  </a:lnTo>
                  <a:cubicBezTo>
                    <a:pt x="4356481" y="3381375"/>
                    <a:pt x="3381248" y="4356608"/>
                    <a:pt x="2178177" y="4356608"/>
                  </a:cubicBezTo>
                  <a:lnTo>
                    <a:pt x="2178177" y="4343908"/>
                  </a:lnTo>
                  <a:lnTo>
                    <a:pt x="2178177" y="4356608"/>
                  </a:lnTo>
                  <a:cubicBezTo>
                    <a:pt x="975233" y="4356481"/>
                    <a:pt x="0" y="3381248"/>
                    <a:pt x="0" y="2178304"/>
                  </a:cubicBezTo>
                  <a:lnTo>
                    <a:pt x="12700" y="2178304"/>
                  </a:lnTo>
                  <a:lnTo>
                    <a:pt x="0" y="2178304"/>
                  </a:lnTo>
                  <a:moveTo>
                    <a:pt x="25400" y="2178304"/>
                  </a:moveTo>
                  <a:lnTo>
                    <a:pt x="12700" y="2178304"/>
                  </a:lnTo>
                  <a:lnTo>
                    <a:pt x="25400" y="2178304"/>
                  </a:lnTo>
                  <a:cubicBezTo>
                    <a:pt x="25400" y="3367278"/>
                    <a:pt x="989203" y="4331208"/>
                    <a:pt x="2178304" y="4331208"/>
                  </a:cubicBezTo>
                  <a:cubicBezTo>
                    <a:pt x="3367405" y="4331208"/>
                    <a:pt x="4331208" y="3367405"/>
                    <a:pt x="4331208" y="2178304"/>
                  </a:cubicBezTo>
                  <a:lnTo>
                    <a:pt x="4331208" y="12700"/>
                  </a:lnTo>
                  <a:lnTo>
                    <a:pt x="4343908" y="12700"/>
                  </a:lnTo>
                  <a:lnTo>
                    <a:pt x="4343908" y="25400"/>
                  </a:lnTo>
                  <a:lnTo>
                    <a:pt x="2178304" y="25400"/>
                  </a:lnTo>
                  <a:lnTo>
                    <a:pt x="2178304" y="12700"/>
                  </a:lnTo>
                  <a:lnTo>
                    <a:pt x="2178304" y="25400"/>
                  </a:lnTo>
                  <a:cubicBezTo>
                    <a:pt x="989203" y="25400"/>
                    <a:pt x="25400" y="989203"/>
                    <a:pt x="25400" y="21783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7695724" y="3000042"/>
            <a:ext cx="3051629" cy="3051629"/>
            <a:chOff x="0" y="0"/>
            <a:chExt cx="4068839" cy="406883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2700" y="12700"/>
              <a:ext cx="4043426" cy="4043426"/>
            </a:xfrm>
            <a:custGeom>
              <a:avLst/>
              <a:gdLst/>
              <a:ahLst/>
              <a:cxnLst/>
              <a:rect r="r" b="b" t="t" l="l"/>
              <a:pathLst>
                <a:path h="4043426" w="4043426">
                  <a:moveTo>
                    <a:pt x="0" y="2021713"/>
                  </a:moveTo>
                  <a:cubicBezTo>
                    <a:pt x="0" y="905129"/>
                    <a:pt x="905129" y="0"/>
                    <a:pt x="2021713" y="0"/>
                  </a:cubicBezTo>
                  <a:cubicBezTo>
                    <a:pt x="3138297" y="0"/>
                    <a:pt x="4043426" y="905129"/>
                    <a:pt x="4043426" y="2021713"/>
                  </a:cubicBezTo>
                  <a:cubicBezTo>
                    <a:pt x="4043426" y="3138297"/>
                    <a:pt x="3138297" y="4043426"/>
                    <a:pt x="2021713" y="4043426"/>
                  </a:cubicBezTo>
                  <a:cubicBezTo>
                    <a:pt x="905129" y="4043426"/>
                    <a:pt x="0" y="3138297"/>
                    <a:pt x="0" y="2021713"/>
                  </a:cubicBezTo>
                  <a:close/>
                </a:path>
              </a:pathLst>
            </a:custGeom>
            <a:solidFill>
              <a:srgbClr val="FFFFFF">
                <a:alpha val="80392"/>
              </a:srgbClr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068826" cy="4068826"/>
            </a:xfrm>
            <a:custGeom>
              <a:avLst/>
              <a:gdLst/>
              <a:ahLst/>
              <a:cxnLst/>
              <a:rect r="r" b="b" t="t" l="l"/>
              <a:pathLst>
                <a:path h="4068826" w="4068826">
                  <a:moveTo>
                    <a:pt x="0" y="2034413"/>
                  </a:moveTo>
                  <a:cubicBezTo>
                    <a:pt x="0" y="910844"/>
                    <a:pt x="910844" y="0"/>
                    <a:pt x="2034413" y="0"/>
                  </a:cubicBezTo>
                  <a:lnTo>
                    <a:pt x="2034413" y="12700"/>
                  </a:lnTo>
                  <a:lnTo>
                    <a:pt x="2034413" y="0"/>
                  </a:lnTo>
                  <a:cubicBezTo>
                    <a:pt x="3157982" y="0"/>
                    <a:pt x="4068826" y="910844"/>
                    <a:pt x="4068826" y="2034413"/>
                  </a:cubicBezTo>
                  <a:lnTo>
                    <a:pt x="4056126" y="2034413"/>
                  </a:lnTo>
                  <a:lnTo>
                    <a:pt x="4068826" y="2034413"/>
                  </a:lnTo>
                  <a:cubicBezTo>
                    <a:pt x="4068826" y="3157982"/>
                    <a:pt x="3157982" y="4068826"/>
                    <a:pt x="2034413" y="4068826"/>
                  </a:cubicBezTo>
                  <a:lnTo>
                    <a:pt x="2034413" y="4056126"/>
                  </a:lnTo>
                  <a:lnTo>
                    <a:pt x="2034413" y="4068826"/>
                  </a:lnTo>
                  <a:cubicBezTo>
                    <a:pt x="910844" y="4068826"/>
                    <a:pt x="0" y="3157982"/>
                    <a:pt x="0" y="2034413"/>
                  </a:cubicBezTo>
                  <a:lnTo>
                    <a:pt x="12700" y="2034413"/>
                  </a:lnTo>
                  <a:lnTo>
                    <a:pt x="25400" y="2034413"/>
                  </a:lnTo>
                  <a:lnTo>
                    <a:pt x="12700" y="2034413"/>
                  </a:lnTo>
                  <a:lnTo>
                    <a:pt x="0" y="2034413"/>
                  </a:lnTo>
                  <a:moveTo>
                    <a:pt x="25400" y="2034413"/>
                  </a:moveTo>
                  <a:cubicBezTo>
                    <a:pt x="25400" y="2041398"/>
                    <a:pt x="19685" y="2047113"/>
                    <a:pt x="12700" y="2047113"/>
                  </a:cubicBezTo>
                  <a:cubicBezTo>
                    <a:pt x="5715" y="2047113"/>
                    <a:pt x="0" y="2041398"/>
                    <a:pt x="0" y="2034413"/>
                  </a:cubicBezTo>
                  <a:cubicBezTo>
                    <a:pt x="0" y="2027428"/>
                    <a:pt x="5715" y="2021713"/>
                    <a:pt x="12700" y="2021713"/>
                  </a:cubicBezTo>
                  <a:cubicBezTo>
                    <a:pt x="19685" y="2021713"/>
                    <a:pt x="25400" y="2027428"/>
                    <a:pt x="25400" y="2034413"/>
                  </a:cubicBezTo>
                  <a:cubicBezTo>
                    <a:pt x="25400" y="3144012"/>
                    <a:pt x="924814" y="4043426"/>
                    <a:pt x="2034413" y="4043426"/>
                  </a:cubicBezTo>
                  <a:cubicBezTo>
                    <a:pt x="3144012" y="4043426"/>
                    <a:pt x="4043426" y="3144012"/>
                    <a:pt x="4043426" y="2034413"/>
                  </a:cubicBezTo>
                  <a:cubicBezTo>
                    <a:pt x="4043426" y="924814"/>
                    <a:pt x="3144012" y="25400"/>
                    <a:pt x="2034413" y="25400"/>
                  </a:cubicBezTo>
                  <a:lnTo>
                    <a:pt x="2034413" y="12700"/>
                  </a:lnTo>
                  <a:lnTo>
                    <a:pt x="2034413" y="25400"/>
                  </a:lnTo>
                  <a:cubicBezTo>
                    <a:pt x="924814" y="25400"/>
                    <a:pt x="25400" y="924814"/>
                    <a:pt x="25400" y="2034413"/>
                  </a:cubicBezTo>
                  <a:close/>
                </a:path>
              </a:pathLst>
            </a:custGeom>
            <a:solidFill>
              <a:srgbClr val="029676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8137493" y="3442868"/>
            <a:ext cx="2166376" cy="2165966"/>
            <a:chOff x="0" y="0"/>
            <a:chExt cx="2888501" cy="288795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888500" cy="2887952"/>
            </a:xfrm>
            <a:custGeom>
              <a:avLst/>
              <a:gdLst/>
              <a:ahLst/>
              <a:cxnLst/>
              <a:rect r="r" b="b" t="t" l="l"/>
              <a:pathLst>
                <a:path h="2887952" w="2888500">
                  <a:moveTo>
                    <a:pt x="0" y="0"/>
                  </a:moveTo>
                  <a:lnTo>
                    <a:pt x="2888500" y="0"/>
                  </a:lnTo>
                  <a:lnTo>
                    <a:pt x="2888500" y="2887952"/>
                  </a:lnTo>
                  <a:lnTo>
                    <a:pt x="0" y="288795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8279" t="0" r="-78279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9525"/>
              <a:ext cx="2888501" cy="289748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592"/>
                </a:lnSpc>
              </a:pPr>
              <a:r>
                <a:rPr lang="en-US" b="true" sz="24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Документация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2700000">
            <a:off x="4229367" y="2891885"/>
            <a:ext cx="3267370" cy="3267370"/>
            <a:chOff x="0" y="0"/>
            <a:chExt cx="4356494" cy="435649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2700" y="12700"/>
              <a:ext cx="4331208" cy="4331208"/>
            </a:xfrm>
            <a:custGeom>
              <a:avLst/>
              <a:gdLst/>
              <a:ahLst/>
              <a:cxnLst/>
              <a:rect r="r" b="b" t="t" l="l"/>
              <a:pathLst>
                <a:path h="4331208" w="4331208">
                  <a:moveTo>
                    <a:pt x="0" y="2165604"/>
                  </a:moveTo>
                  <a:cubicBezTo>
                    <a:pt x="0" y="969518"/>
                    <a:pt x="969518" y="0"/>
                    <a:pt x="2165604" y="0"/>
                  </a:cubicBezTo>
                  <a:cubicBezTo>
                    <a:pt x="2887472" y="0"/>
                    <a:pt x="3609340" y="0"/>
                    <a:pt x="4331208" y="0"/>
                  </a:cubicBezTo>
                  <a:cubicBezTo>
                    <a:pt x="4331208" y="721868"/>
                    <a:pt x="4331208" y="1443736"/>
                    <a:pt x="4331208" y="2165604"/>
                  </a:cubicBezTo>
                  <a:cubicBezTo>
                    <a:pt x="4331208" y="3361563"/>
                    <a:pt x="3361690" y="4331208"/>
                    <a:pt x="2165604" y="4331208"/>
                  </a:cubicBezTo>
                  <a:cubicBezTo>
                    <a:pt x="969518" y="4331208"/>
                    <a:pt x="0" y="3361563"/>
                    <a:pt x="0" y="2165604"/>
                  </a:cubicBezTo>
                  <a:close/>
                </a:path>
              </a:pathLst>
            </a:custGeom>
            <a:solidFill>
              <a:srgbClr val="599BD5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356481" cy="4356608"/>
            </a:xfrm>
            <a:custGeom>
              <a:avLst/>
              <a:gdLst/>
              <a:ahLst/>
              <a:cxnLst/>
              <a:rect r="r" b="b" t="t" l="l"/>
              <a:pathLst>
                <a:path h="4356608" w="4356481">
                  <a:moveTo>
                    <a:pt x="0" y="2178304"/>
                  </a:moveTo>
                  <a:cubicBezTo>
                    <a:pt x="0" y="975233"/>
                    <a:pt x="975233" y="0"/>
                    <a:pt x="2178304" y="0"/>
                  </a:cubicBezTo>
                  <a:lnTo>
                    <a:pt x="4343781" y="0"/>
                  </a:lnTo>
                  <a:cubicBezTo>
                    <a:pt x="4350766" y="0"/>
                    <a:pt x="4356481" y="5715"/>
                    <a:pt x="4356481" y="12700"/>
                  </a:cubicBezTo>
                  <a:lnTo>
                    <a:pt x="4356481" y="2178304"/>
                  </a:lnTo>
                  <a:lnTo>
                    <a:pt x="4343781" y="2178304"/>
                  </a:lnTo>
                  <a:lnTo>
                    <a:pt x="4356481" y="2178304"/>
                  </a:lnTo>
                  <a:cubicBezTo>
                    <a:pt x="4356481" y="3381375"/>
                    <a:pt x="3381248" y="4356608"/>
                    <a:pt x="2178177" y="4356608"/>
                  </a:cubicBezTo>
                  <a:lnTo>
                    <a:pt x="2178177" y="4343908"/>
                  </a:lnTo>
                  <a:lnTo>
                    <a:pt x="2178177" y="4356608"/>
                  </a:lnTo>
                  <a:cubicBezTo>
                    <a:pt x="975233" y="4356481"/>
                    <a:pt x="0" y="3381248"/>
                    <a:pt x="0" y="2178304"/>
                  </a:cubicBezTo>
                  <a:lnTo>
                    <a:pt x="12700" y="2178304"/>
                  </a:lnTo>
                  <a:lnTo>
                    <a:pt x="0" y="2178304"/>
                  </a:lnTo>
                  <a:moveTo>
                    <a:pt x="25400" y="2178304"/>
                  </a:moveTo>
                  <a:lnTo>
                    <a:pt x="12700" y="2178304"/>
                  </a:lnTo>
                  <a:lnTo>
                    <a:pt x="25400" y="2178304"/>
                  </a:lnTo>
                  <a:cubicBezTo>
                    <a:pt x="25400" y="3367278"/>
                    <a:pt x="989203" y="4331208"/>
                    <a:pt x="2178304" y="4331208"/>
                  </a:cubicBezTo>
                  <a:cubicBezTo>
                    <a:pt x="3367405" y="4331208"/>
                    <a:pt x="4331208" y="3367405"/>
                    <a:pt x="4331208" y="2178304"/>
                  </a:cubicBezTo>
                  <a:lnTo>
                    <a:pt x="4331208" y="12700"/>
                  </a:lnTo>
                  <a:lnTo>
                    <a:pt x="4343908" y="12700"/>
                  </a:lnTo>
                  <a:lnTo>
                    <a:pt x="4343908" y="25400"/>
                  </a:lnTo>
                  <a:lnTo>
                    <a:pt x="2178304" y="25400"/>
                  </a:lnTo>
                  <a:lnTo>
                    <a:pt x="2178304" y="12700"/>
                  </a:lnTo>
                  <a:lnTo>
                    <a:pt x="2178304" y="25400"/>
                  </a:lnTo>
                  <a:cubicBezTo>
                    <a:pt x="989203" y="25400"/>
                    <a:pt x="25400" y="989203"/>
                    <a:pt x="25400" y="21783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4338104" y="3000042"/>
            <a:ext cx="3051629" cy="3051629"/>
            <a:chOff x="0" y="0"/>
            <a:chExt cx="4068839" cy="406883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12700" y="12700"/>
              <a:ext cx="4043426" cy="4043426"/>
            </a:xfrm>
            <a:custGeom>
              <a:avLst/>
              <a:gdLst/>
              <a:ahLst/>
              <a:cxnLst/>
              <a:rect r="r" b="b" t="t" l="l"/>
              <a:pathLst>
                <a:path h="4043426" w="4043426">
                  <a:moveTo>
                    <a:pt x="0" y="2021713"/>
                  </a:moveTo>
                  <a:cubicBezTo>
                    <a:pt x="0" y="905129"/>
                    <a:pt x="905129" y="0"/>
                    <a:pt x="2021713" y="0"/>
                  </a:cubicBezTo>
                  <a:cubicBezTo>
                    <a:pt x="3138297" y="0"/>
                    <a:pt x="4043426" y="905129"/>
                    <a:pt x="4043426" y="2021713"/>
                  </a:cubicBezTo>
                  <a:cubicBezTo>
                    <a:pt x="4043426" y="3138297"/>
                    <a:pt x="3138297" y="4043426"/>
                    <a:pt x="2021713" y="4043426"/>
                  </a:cubicBezTo>
                  <a:cubicBezTo>
                    <a:pt x="905129" y="4043426"/>
                    <a:pt x="0" y="3138297"/>
                    <a:pt x="0" y="2021713"/>
                  </a:cubicBezTo>
                  <a:close/>
                </a:path>
              </a:pathLst>
            </a:custGeom>
            <a:solidFill>
              <a:srgbClr val="FFFFFF">
                <a:alpha val="80392"/>
              </a:srgbClr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068826" cy="4068826"/>
            </a:xfrm>
            <a:custGeom>
              <a:avLst/>
              <a:gdLst/>
              <a:ahLst/>
              <a:cxnLst/>
              <a:rect r="r" b="b" t="t" l="l"/>
              <a:pathLst>
                <a:path h="4068826" w="4068826">
                  <a:moveTo>
                    <a:pt x="0" y="2034413"/>
                  </a:moveTo>
                  <a:cubicBezTo>
                    <a:pt x="0" y="910844"/>
                    <a:pt x="910844" y="0"/>
                    <a:pt x="2034413" y="0"/>
                  </a:cubicBezTo>
                  <a:lnTo>
                    <a:pt x="2034413" y="12700"/>
                  </a:lnTo>
                  <a:lnTo>
                    <a:pt x="2034413" y="0"/>
                  </a:lnTo>
                  <a:cubicBezTo>
                    <a:pt x="3157982" y="0"/>
                    <a:pt x="4068826" y="910844"/>
                    <a:pt x="4068826" y="2034413"/>
                  </a:cubicBezTo>
                  <a:lnTo>
                    <a:pt x="4056126" y="2034413"/>
                  </a:lnTo>
                  <a:lnTo>
                    <a:pt x="4068826" y="2034413"/>
                  </a:lnTo>
                  <a:cubicBezTo>
                    <a:pt x="4068826" y="3157982"/>
                    <a:pt x="3157982" y="4068826"/>
                    <a:pt x="2034413" y="4068826"/>
                  </a:cubicBezTo>
                  <a:lnTo>
                    <a:pt x="2034413" y="4056126"/>
                  </a:lnTo>
                  <a:lnTo>
                    <a:pt x="2034413" y="4068826"/>
                  </a:lnTo>
                  <a:cubicBezTo>
                    <a:pt x="910844" y="4068826"/>
                    <a:pt x="0" y="3157982"/>
                    <a:pt x="0" y="2034413"/>
                  </a:cubicBezTo>
                  <a:lnTo>
                    <a:pt x="12700" y="2034413"/>
                  </a:lnTo>
                  <a:lnTo>
                    <a:pt x="25400" y="2034413"/>
                  </a:lnTo>
                  <a:lnTo>
                    <a:pt x="12700" y="2034413"/>
                  </a:lnTo>
                  <a:lnTo>
                    <a:pt x="0" y="2034413"/>
                  </a:lnTo>
                  <a:moveTo>
                    <a:pt x="25400" y="2034413"/>
                  </a:moveTo>
                  <a:cubicBezTo>
                    <a:pt x="25400" y="2041398"/>
                    <a:pt x="19685" y="2047113"/>
                    <a:pt x="12700" y="2047113"/>
                  </a:cubicBezTo>
                  <a:cubicBezTo>
                    <a:pt x="5715" y="2047113"/>
                    <a:pt x="0" y="2041398"/>
                    <a:pt x="0" y="2034413"/>
                  </a:cubicBezTo>
                  <a:cubicBezTo>
                    <a:pt x="0" y="2027428"/>
                    <a:pt x="5715" y="2021713"/>
                    <a:pt x="12700" y="2021713"/>
                  </a:cubicBezTo>
                  <a:cubicBezTo>
                    <a:pt x="19685" y="2021713"/>
                    <a:pt x="25400" y="2027428"/>
                    <a:pt x="25400" y="2034413"/>
                  </a:cubicBezTo>
                  <a:cubicBezTo>
                    <a:pt x="25400" y="3144012"/>
                    <a:pt x="924814" y="4043426"/>
                    <a:pt x="2034413" y="4043426"/>
                  </a:cubicBezTo>
                  <a:cubicBezTo>
                    <a:pt x="3144012" y="4043426"/>
                    <a:pt x="4043426" y="3144012"/>
                    <a:pt x="4043426" y="2034413"/>
                  </a:cubicBezTo>
                  <a:cubicBezTo>
                    <a:pt x="4043426" y="924814"/>
                    <a:pt x="3144012" y="25400"/>
                    <a:pt x="2034413" y="25400"/>
                  </a:cubicBezTo>
                  <a:lnTo>
                    <a:pt x="2034413" y="12700"/>
                  </a:lnTo>
                  <a:lnTo>
                    <a:pt x="2034413" y="25400"/>
                  </a:lnTo>
                  <a:cubicBezTo>
                    <a:pt x="924814" y="25400"/>
                    <a:pt x="25400" y="924814"/>
                    <a:pt x="25400" y="2034413"/>
                  </a:cubicBezTo>
                  <a:close/>
                </a:path>
              </a:pathLst>
            </a:custGeom>
            <a:solidFill>
              <a:srgbClr val="599BD5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4781598" y="3442868"/>
            <a:ext cx="2166376" cy="2165966"/>
            <a:chOff x="0" y="0"/>
            <a:chExt cx="2888501" cy="288795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888500" cy="2887952"/>
            </a:xfrm>
            <a:custGeom>
              <a:avLst/>
              <a:gdLst/>
              <a:ahLst/>
              <a:cxnLst/>
              <a:rect r="r" b="b" t="t" l="l"/>
              <a:pathLst>
                <a:path h="2887952" w="2888500">
                  <a:moveTo>
                    <a:pt x="0" y="0"/>
                  </a:moveTo>
                  <a:lnTo>
                    <a:pt x="2888500" y="0"/>
                  </a:lnTo>
                  <a:lnTo>
                    <a:pt x="2888500" y="2887952"/>
                  </a:lnTo>
                  <a:lnTo>
                    <a:pt x="0" y="288795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8279" t="0" r="-78279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19050"/>
              <a:ext cx="2888501" cy="29070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68"/>
                </a:lnSpc>
              </a:pPr>
              <a:r>
                <a:rPr lang="en-US" b="true" sz="21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Идентификация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2700000">
            <a:off x="871747" y="2891885"/>
            <a:ext cx="3267370" cy="3267370"/>
            <a:chOff x="0" y="0"/>
            <a:chExt cx="4356494" cy="435649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12700" y="12700"/>
              <a:ext cx="4331208" cy="4331208"/>
            </a:xfrm>
            <a:custGeom>
              <a:avLst/>
              <a:gdLst/>
              <a:ahLst/>
              <a:cxnLst/>
              <a:rect r="r" b="b" t="t" l="l"/>
              <a:pathLst>
                <a:path h="4331208" w="4331208">
                  <a:moveTo>
                    <a:pt x="0" y="2165604"/>
                  </a:moveTo>
                  <a:cubicBezTo>
                    <a:pt x="0" y="969518"/>
                    <a:pt x="969518" y="0"/>
                    <a:pt x="2165604" y="0"/>
                  </a:cubicBezTo>
                  <a:cubicBezTo>
                    <a:pt x="2887472" y="0"/>
                    <a:pt x="3609340" y="0"/>
                    <a:pt x="4331208" y="0"/>
                  </a:cubicBezTo>
                  <a:cubicBezTo>
                    <a:pt x="4331208" y="721868"/>
                    <a:pt x="4331208" y="1443736"/>
                    <a:pt x="4331208" y="2165604"/>
                  </a:cubicBezTo>
                  <a:cubicBezTo>
                    <a:pt x="4331208" y="3361563"/>
                    <a:pt x="3361690" y="4331208"/>
                    <a:pt x="2165604" y="4331208"/>
                  </a:cubicBezTo>
                  <a:cubicBezTo>
                    <a:pt x="969518" y="4331208"/>
                    <a:pt x="0" y="3361563"/>
                    <a:pt x="0" y="2165604"/>
                  </a:cubicBez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4356481" cy="4356608"/>
            </a:xfrm>
            <a:custGeom>
              <a:avLst/>
              <a:gdLst/>
              <a:ahLst/>
              <a:cxnLst/>
              <a:rect r="r" b="b" t="t" l="l"/>
              <a:pathLst>
                <a:path h="4356608" w="4356481">
                  <a:moveTo>
                    <a:pt x="0" y="2178304"/>
                  </a:moveTo>
                  <a:cubicBezTo>
                    <a:pt x="0" y="975233"/>
                    <a:pt x="975233" y="0"/>
                    <a:pt x="2178304" y="0"/>
                  </a:cubicBezTo>
                  <a:lnTo>
                    <a:pt x="4343781" y="0"/>
                  </a:lnTo>
                  <a:cubicBezTo>
                    <a:pt x="4350766" y="0"/>
                    <a:pt x="4356481" y="5715"/>
                    <a:pt x="4356481" y="12700"/>
                  </a:cubicBezTo>
                  <a:lnTo>
                    <a:pt x="4356481" y="2178304"/>
                  </a:lnTo>
                  <a:lnTo>
                    <a:pt x="4343781" y="2178304"/>
                  </a:lnTo>
                  <a:lnTo>
                    <a:pt x="4356481" y="2178304"/>
                  </a:lnTo>
                  <a:cubicBezTo>
                    <a:pt x="4356481" y="3381375"/>
                    <a:pt x="3381248" y="4356608"/>
                    <a:pt x="2178177" y="4356608"/>
                  </a:cubicBezTo>
                  <a:lnTo>
                    <a:pt x="2178177" y="4343908"/>
                  </a:lnTo>
                  <a:lnTo>
                    <a:pt x="2178177" y="4356608"/>
                  </a:lnTo>
                  <a:cubicBezTo>
                    <a:pt x="975233" y="4356481"/>
                    <a:pt x="0" y="3381248"/>
                    <a:pt x="0" y="2178304"/>
                  </a:cubicBezTo>
                  <a:lnTo>
                    <a:pt x="12700" y="2178304"/>
                  </a:lnTo>
                  <a:lnTo>
                    <a:pt x="0" y="2178304"/>
                  </a:lnTo>
                  <a:moveTo>
                    <a:pt x="25400" y="2178304"/>
                  </a:moveTo>
                  <a:lnTo>
                    <a:pt x="12700" y="2178304"/>
                  </a:lnTo>
                  <a:lnTo>
                    <a:pt x="25400" y="2178304"/>
                  </a:lnTo>
                  <a:cubicBezTo>
                    <a:pt x="25400" y="3367278"/>
                    <a:pt x="989203" y="4331208"/>
                    <a:pt x="2178304" y="4331208"/>
                  </a:cubicBezTo>
                  <a:cubicBezTo>
                    <a:pt x="3367405" y="4331208"/>
                    <a:pt x="4331208" y="3367405"/>
                    <a:pt x="4331208" y="2178304"/>
                  </a:cubicBezTo>
                  <a:lnTo>
                    <a:pt x="4331208" y="12700"/>
                  </a:lnTo>
                  <a:lnTo>
                    <a:pt x="4343908" y="12700"/>
                  </a:lnTo>
                  <a:lnTo>
                    <a:pt x="4343908" y="25400"/>
                  </a:lnTo>
                  <a:lnTo>
                    <a:pt x="2178304" y="25400"/>
                  </a:lnTo>
                  <a:lnTo>
                    <a:pt x="2178304" y="12700"/>
                  </a:lnTo>
                  <a:lnTo>
                    <a:pt x="2178304" y="25400"/>
                  </a:lnTo>
                  <a:cubicBezTo>
                    <a:pt x="989203" y="25400"/>
                    <a:pt x="25400" y="989203"/>
                    <a:pt x="25400" y="21783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980475" y="3000042"/>
            <a:ext cx="3051629" cy="3051629"/>
            <a:chOff x="0" y="0"/>
            <a:chExt cx="4068839" cy="4068839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2700" y="12700"/>
              <a:ext cx="4043426" cy="4043426"/>
            </a:xfrm>
            <a:custGeom>
              <a:avLst/>
              <a:gdLst/>
              <a:ahLst/>
              <a:cxnLst/>
              <a:rect r="r" b="b" t="t" l="l"/>
              <a:pathLst>
                <a:path h="4043426" w="4043426">
                  <a:moveTo>
                    <a:pt x="0" y="2021713"/>
                  </a:moveTo>
                  <a:cubicBezTo>
                    <a:pt x="0" y="905129"/>
                    <a:pt x="905129" y="0"/>
                    <a:pt x="2021713" y="0"/>
                  </a:cubicBezTo>
                  <a:cubicBezTo>
                    <a:pt x="3138297" y="0"/>
                    <a:pt x="4043426" y="905129"/>
                    <a:pt x="4043426" y="2021713"/>
                  </a:cubicBezTo>
                  <a:cubicBezTo>
                    <a:pt x="4043426" y="3138297"/>
                    <a:pt x="3138297" y="4043426"/>
                    <a:pt x="2021713" y="4043426"/>
                  </a:cubicBezTo>
                  <a:cubicBezTo>
                    <a:pt x="905129" y="4043426"/>
                    <a:pt x="0" y="3138297"/>
                    <a:pt x="0" y="2021713"/>
                  </a:cubicBezTo>
                  <a:close/>
                </a:path>
              </a:pathLst>
            </a:custGeom>
            <a:solidFill>
              <a:srgbClr val="FFFFFF">
                <a:alpha val="80392"/>
              </a:srgbClr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4068826" cy="4068826"/>
            </a:xfrm>
            <a:custGeom>
              <a:avLst/>
              <a:gdLst/>
              <a:ahLst/>
              <a:cxnLst/>
              <a:rect r="r" b="b" t="t" l="l"/>
              <a:pathLst>
                <a:path h="4068826" w="4068826">
                  <a:moveTo>
                    <a:pt x="0" y="2034413"/>
                  </a:moveTo>
                  <a:cubicBezTo>
                    <a:pt x="0" y="910844"/>
                    <a:pt x="910844" y="0"/>
                    <a:pt x="2034413" y="0"/>
                  </a:cubicBezTo>
                  <a:lnTo>
                    <a:pt x="2034413" y="12700"/>
                  </a:lnTo>
                  <a:lnTo>
                    <a:pt x="2034413" y="0"/>
                  </a:lnTo>
                  <a:cubicBezTo>
                    <a:pt x="3157982" y="0"/>
                    <a:pt x="4068826" y="910844"/>
                    <a:pt x="4068826" y="2034413"/>
                  </a:cubicBezTo>
                  <a:lnTo>
                    <a:pt x="4056126" y="2034413"/>
                  </a:lnTo>
                  <a:lnTo>
                    <a:pt x="4068826" y="2034413"/>
                  </a:lnTo>
                  <a:cubicBezTo>
                    <a:pt x="4068826" y="3157982"/>
                    <a:pt x="3157982" y="4068826"/>
                    <a:pt x="2034413" y="4068826"/>
                  </a:cubicBezTo>
                  <a:lnTo>
                    <a:pt x="2034413" y="4056126"/>
                  </a:lnTo>
                  <a:lnTo>
                    <a:pt x="2034413" y="4068826"/>
                  </a:lnTo>
                  <a:cubicBezTo>
                    <a:pt x="910844" y="4068826"/>
                    <a:pt x="0" y="3157982"/>
                    <a:pt x="0" y="2034413"/>
                  </a:cubicBezTo>
                  <a:lnTo>
                    <a:pt x="12700" y="2034413"/>
                  </a:lnTo>
                  <a:lnTo>
                    <a:pt x="25400" y="2034413"/>
                  </a:lnTo>
                  <a:lnTo>
                    <a:pt x="12700" y="2034413"/>
                  </a:lnTo>
                  <a:lnTo>
                    <a:pt x="0" y="2034413"/>
                  </a:lnTo>
                  <a:moveTo>
                    <a:pt x="25400" y="2034413"/>
                  </a:moveTo>
                  <a:cubicBezTo>
                    <a:pt x="25400" y="2041398"/>
                    <a:pt x="19685" y="2047113"/>
                    <a:pt x="12700" y="2047113"/>
                  </a:cubicBezTo>
                  <a:cubicBezTo>
                    <a:pt x="5715" y="2047113"/>
                    <a:pt x="0" y="2041398"/>
                    <a:pt x="0" y="2034413"/>
                  </a:cubicBezTo>
                  <a:cubicBezTo>
                    <a:pt x="0" y="2027428"/>
                    <a:pt x="5715" y="2021713"/>
                    <a:pt x="12700" y="2021713"/>
                  </a:cubicBezTo>
                  <a:cubicBezTo>
                    <a:pt x="19685" y="2021713"/>
                    <a:pt x="25400" y="2027428"/>
                    <a:pt x="25400" y="2034413"/>
                  </a:cubicBezTo>
                  <a:cubicBezTo>
                    <a:pt x="25400" y="3144012"/>
                    <a:pt x="924814" y="4043426"/>
                    <a:pt x="2034413" y="4043426"/>
                  </a:cubicBezTo>
                  <a:cubicBezTo>
                    <a:pt x="3144012" y="4043426"/>
                    <a:pt x="4043426" y="3144012"/>
                    <a:pt x="4043426" y="2034413"/>
                  </a:cubicBezTo>
                  <a:cubicBezTo>
                    <a:pt x="4043426" y="924814"/>
                    <a:pt x="3144012" y="25400"/>
                    <a:pt x="2034413" y="25400"/>
                  </a:cubicBezTo>
                  <a:lnTo>
                    <a:pt x="2034413" y="12700"/>
                  </a:lnTo>
                  <a:lnTo>
                    <a:pt x="2034413" y="25400"/>
                  </a:lnTo>
                  <a:cubicBezTo>
                    <a:pt x="924814" y="25400"/>
                    <a:pt x="25400" y="924814"/>
                    <a:pt x="25400" y="2034413"/>
                  </a:cubicBezTo>
                  <a:close/>
                </a:path>
              </a:pathLst>
            </a:custGeom>
            <a:solidFill>
              <a:srgbClr val="0989B1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423968" y="3442868"/>
            <a:ext cx="2166376" cy="2165966"/>
            <a:chOff x="0" y="0"/>
            <a:chExt cx="2888501" cy="2887955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888500" cy="2887952"/>
            </a:xfrm>
            <a:custGeom>
              <a:avLst/>
              <a:gdLst/>
              <a:ahLst/>
              <a:cxnLst/>
              <a:rect r="r" b="b" t="t" l="l"/>
              <a:pathLst>
                <a:path h="2887952" w="2888500">
                  <a:moveTo>
                    <a:pt x="0" y="0"/>
                  </a:moveTo>
                  <a:lnTo>
                    <a:pt x="2888500" y="0"/>
                  </a:lnTo>
                  <a:lnTo>
                    <a:pt x="2888500" y="2887952"/>
                  </a:lnTo>
                  <a:lnTo>
                    <a:pt x="0" y="288795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78279" t="0" r="-78279" b="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28575"/>
              <a:ext cx="2888501" cy="29165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16"/>
                </a:lnSpc>
              </a:pPr>
              <a:r>
                <a:rPr lang="en-US" b="true" sz="27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Подготовка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5239131" y="7840428"/>
            <a:ext cx="7809738" cy="761781"/>
            <a:chOff x="0" y="0"/>
            <a:chExt cx="10412984" cy="1015708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12700" y="12700"/>
              <a:ext cx="10387584" cy="990346"/>
            </a:xfrm>
            <a:custGeom>
              <a:avLst/>
              <a:gdLst/>
              <a:ahLst/>
              <a:cxnLst/>
              <a:rect r="r" b="b" t="t" l="l"/>
              <a:pathLst>
                <a:path h="990346" w="10387584">
                  <a:moveTo>
                    <a:pt x="0" y="165100"/>
                  </a:moveTo>
                  <a:cubicBezTo>
                    <a:pt x="0" y="73914"/>
                    <a:pt x="75565" y="0"/>
                    <a:pt x="168910" y="0"/>
                  </a:cubicBezTo>
                  <a:lnTo>
                    <a:pt x="10218674" y="0"/>
                  </a:lnTo>
                  <a:cubicBezTo>
                    <a:pt x="10311892" y="0"/>
                    <a:pt x="10387584" y="73914"/>
                    <a:pt x="10387584" y="165100"/>
                  </a:cubicBezTo>
                  <a:lnTo>
                    <a:pt x="10387584" y="825246"/>
                  </a:lnTo>
                  <a:cubicBezTo>
                    <a:pt x="10387584" y="916432"/>
                    <a:pt x="10312019" y="990346"/>
                    <a:pt x="10218674" y="990346"/>
                  </a:cubicBezTo>
                  <a:lnTo>
                    <a:pt x="168910" y="990346"/>
                  </a:lnTo>
                  <a:cubicBezTo>
                    <a:pt x="75692" y="990346"/>
                    <a:pt x="0" y="916432"/>
                    <a:pt x="0" y="825246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0412984" cy="1015746"/>
            </a:xfrm>
            <a:custGeom>
              <a:avLst/>
              <a:gdLst/>
              <a:ahLst/>
              <a:cxnLst/>
              <a:rect r="r" b="b" t="t" l="l"/>
              <a:pathLst>
                <a:path h="1015746" w="10412984">
                  <a:moveTo>
                    <a:pt x="0" y="177800"/>
                  </a:moveTo>
                  <a:cubicBezTo>
                    <a:pt x="0" y="79248"/>
                    <a:pt x="81534" y="0"/>
                    <a:pt x="181610" y="0"/>
                  </a:cubicBezTo>
                  <a:lnTo>
                    <a:pt x="10231374" y="0"/>
                  </a:lnTo>
                  <a:lnTo>
                    <a:pt x="10231374" y="12700"/>
                  </a:lnTo>
                  <a:lnTo>
                    <a:pt x="10231374" y="0"/>
                  </a:lnTo>
                  <a:cubicBezTo>
                    <a:pt x="10331323" y="0"/>
                    <a:pt x="10412984" y="79248"/>
                    <a:pt x="10412984" y="177800"/>
                  </a:cubicBezTo>
                  <a:lnTo>
                    <a:pt x="10400284" y="177800"/>
                  </a:lnTo>
                  <a:lnTo>
                    <a:pt x="10412984" y="177800"/>
                  </a:lnTo>
                  <a:lnTo>
                    <a:pt x="10412984" y="837946"/>
                  </a:lnTo>
                  <a:lnTo>
                    <a:pt x="10400284" y="837946"/>
                  </a:lnTo>
                  <a:lnTo>
                    <a:pt x="10412984" y="837946"/>
                  </a:lnTo>
                  <a:cubicBezTo>
                    <a:pt x="10412984" y="936371"/>
                    <a:pt x="10331450" y="1015746"/>
                    <a:pt x="10231374" y="1015746"/>
                  </a:cubicBezTo>
                  <a:lnTo>
                    <a:pt x="10231374" y="1003046"/>
                  </a:lnTo>
                  <a:lnTo>
                    <a:pt x="10231374" y="1015746"/>
                  </a:lnTo>
                  <a:lnTo>
                    <a:pt x="181610" y="1015746"/>
                  </a:lnTo>
                  <a:lnTo>
                    <a:pt x="181610" y="1003046"/>
                  </a:lnTo>
                  <a:lnTo>
                    <a:pt x="181610" y="1015746"/>
                  </a:lnTo>
                  <a:cubicBezTo>
                    <a:pt x="81661" y="1015746"/>
                    <a:pt x="0" y="936498"/>
                    <a:pt x="0" y="837946"/>
                  </a:cubicBezTo>
                  <a:lnTo>
                    <a:pt x="0" y="177800"/>
                  </a:lnTo>
                  <a:lnTo>
                    <a:pt x="12700" y="177800"/>
                  </a:lnTo>
                  <a:lnTo>
                    <a:pt x="0" y="177800"/>
                  </a:lnTo>
                  <a:moveTo>
                    <a:pt x="25400" y="177800"/>
                  </a:moveTo>
                  <a:lnTo>
                    <a:pt x="25400" y="837946"/>
                  </a:lnTo>
                  <a:lnTo>
                    <a:pt x="12700" y="837946"/>
                  </a:lnTo>
                  <a:lnTo>
                    <a:pt x="25400" y="837946"/>
                  </a:lnTo>
                  <a:cubicBezTo>
                    <a:pt x="25400" y="921766"/>
                    <a:pt x="94996" y="990346"/>
                    <a:pt x="181610" y="990346"/>
                  </a:cubicBezTo>
                  <a:lnTo>
                    <a:pt x="10231374" y="990346"/>
                  </a:lnTo>
                  <a:cubicBezTo>
                    <a:pt x="10317861" y="990346"/>
                    <a:pt x="10387584" y="921893"/>
                    <a:pt x="10387584" y="837946"/>
                  </a:cubicBezTo>
                  <a:lnTo>
                    <a:pt x="10387584" y="177800"/>
                  </a:lnTo>
                  <a:cubicBezTo>
                    <a:pt x="10387584" y="93980"/>
                    <a:pt x="10317988" y="25400"/>
                    <a:pt x="10231374" y="25400"/>
                  </a:cubicBezTo>
                  <a:lnTo>
                    <a:pt x="181610" y="25400"/>
                  </a:lnTo>
                  <a:lnTo>
                    <a:pt x="181610" y="12700"/>
                  </a:lnTo>
                  <a:lnTo>
                    <a:pt x="181610" y="25400"/>
                  </a:lnTo>
                  <a:cubicBezTo>
                    <a:pt x="94996" y="25400"/>
                    <a:pt x="25400" y="93853"/>
                    <a:pt x="25400" y="177800"/>
                  </a:cubicBezTo>
                  <a:close/>
                </a:path>
              </a:pathLst>
            </a:custGeom>
            <a:solidFill>
              <a:srgbClr val="1E4012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57150"/>
              <a:ext cx="10412984" cy="10728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Применимо к признанию предшествующего обучения на основе опыта</a:t>
              </a: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Этапы процесса ППО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Этап 1: Подготовка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907716" y="0"/>
            <a:ext cx="7558583" cy="10287000"/>
            <a:chOff x="0" y="0"/>
            <a:chExt cx="1007811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07808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78085">
                  <a:moveTo>
                    <a:pt x="0" y="0"/>
                  </a:moveTo>
                  <a:lnTo>
                    <a:pt x="10078085" y="0"/>
                  </a:lnTo>
                  <a:lnTo>
                    <a:pt x="100780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6526" r="0" b="-6526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0"/>
            <a:ext cx="10699194" cy="1201188"/>
            <a:chOff x="0" y="0"/>
            <a:chExt cx="14265593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265656" cy="1601597"/>
            </a:xfrm>
            <a:custGeom>
              <a:avLst/>
              <a:gdLst/>
              <a:ahLst/>
              <a:cxnLst/>
              <a:rect r="r" b="b" t="t" l="l"/>
              <a:pathLst>
                <a:path h="1601597" w="14265656">
                  <a:moveTo>
                    <a:pt x="0" y="0"/>
                  </a:moveTo>
                  <a:lnTo>
                    <a:pt x="14265656" y="0"/>
                  </a:lnTo>
                  <a:lnTo>
                    <a:pt x="14265656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4265593" cy="16587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5508"/>
                </a:lnSpc>
              </a:pPr>
              <a:r>
                <a:rPr lang="en-US" b="true" sz="51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Информация для обучающихся / заявителей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023976" y="2788920"/>
            <a:ext cx="9068276" cy="1425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Брошюра доступна на веб-сайте KCETBQA</a:t>
            </a:r>
          </a:p>
          <a:p>
            <a:pPr algn="l" marL="760095" indent="-380048" lvl="1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Осведомлённость персонала на уровне СОПП и Центра  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7300" y="547688"/>
            <a:ext cx="15773400" cy="1988344"/>
            <a:chOff x="0" y="0"/>
            <a:chExt cx="21031200" cy="265112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31200" cy="2651126"/>
            </a:xfrm>
            <a:custGeom>
              <a:avLst/>
              <a:gdLst/>
              <a:ahLst/>
              <a:cxnLst/>
              <a:rect r="r" b="b" t="t" l="l"/>
              <a:pathLst>
                <a:path h="2651126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04573" r="0" b="-104573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 spc="-40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Повестка дня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57300" y="2738438"/>
            <a:ext cx="15773400" cy="1372962"/>
            <a:chOff x="0" y="0"/>
            <a:chExt cx="21031200" cy="18306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672619" y="3050067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838317" y="2736380"/>
            <a:ext cx="14197146" cy="1382487"/>
            <a:chOff x="0" y="0"/>
            <a:chExt cx="18929528" cy="18433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18929528" cy="19099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Приветствие и знакомство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57300" y="4457357"/>
            <a:ext cx="15773400" cy="1372962"/>
            <a:chOff x="0" y="0"/>
            <a:chExt cx="21031200" cy="183061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672619" y="4766272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2838317" y="4452595"/>
            <a:ext cx="14197146" cy="1382487"/>
            <a:chOff x="0" y="0"/>
            <a:chExt cx="18929528" cy="184331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66675"/>
              <a:ext cx="18929528" cy="19099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ДОО, контекст KCETB, третичное образование (Марта Болджер, DFET) 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57300" y="6173562"/>
            <a:ext cx="15773400" cy="1372962"/>
            <a:chOff x="0" y="0"/>
            <a:chExt cx="21031200" cy="183061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672619" y="6482477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2838317" y="6168800"/>
            <a:ext cx="14197146" cy="1382487"/>
            <a:chOff x="0" y="0"/>
            <a:chExt cx="18929528" cy="184331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66675"/>
              <a:ext cx="18929528" cy="19099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Экскурсия по помещениям Института Карлоу по ДОО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257300" y="7889767"/>
            <a:ext cx="15773400" cy="1372962"/>
            <a:chOff x="0" y="0"/>
            <a:chExt cx="21031200" cy="183061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0">
            <a:off x="1672619" y="8198682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2838317" y="7885005"/>
            <a:ext cx="14197146" cy="1382487"/>
            <a:chOff x="0" y="0"/>
            <a:chExt cx="18929528" cy="184331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66675"/>
              <a:ext cx="18929528" cy="19099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60"/>
                </a:lnSpc>
              </a:pPr>
              <a:r>
                <a:rPr lang="en-US" sz="33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ППО в KCETB с примерами случаев заявителей (Сара Бэррон и Аманда Батлер).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763401" y="2331720"/>
            <a:ext cx="4941780" cy="7540076"/>
            <a:chOff x="0" y="0"/>
            <a:chExt cx="6589039" cy="100534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589014" cy="10053447"/>
            </a:xfrm>
            <a:custGeom>
              <a:avLst/>
              <a:gdLst/>
              <a:ahLst/>
              <a:cxnLst/>
              <a:rect r="r" b="b" t="t" l="l"/>
              <a:pathLst>
                <a:path h="10053447" w="6589014">
                  <a:moveTo>
                    <a:pt x="0" y="0"/>
                  </a:moveTo>
                  <a:lnTo>
                    <a:pt x="6589014" y="0"/>
                  </a:lnTo>
                  <a:lnTo>
                    <a:pt x="6589014" y="10053447"/>
                  </a:lnTo>
                  <a:lnTo>
                    <a:pt x="0" y="1005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810" t="0" r="-9811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086832" y="2331720"/>
            <a:ext cx="4941780" cy="7534456"/>
            <a:chOff x="0" y="0"/>
            <a:chExt cx="6589039" cy="1004594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89014" cy="10045954"/>
            </a:xfrm>
            <a:custGeom>
              <a:avLst/>
              <a:gdLst/>
              <a:ahLst/>
              <a:cxnLst/>
              <a:rect r="r" b="b" t="t" l="l"/>
              <a:pathLst>
                <a:path h="10045954" w="6589014">
                  <a:moveTo>
                    <a:pt x="0" y="0"/>
                  </a:moveTo>
                  <a:lnTo>
                    <a:pt x="6589014" y="0"/>
                  </a:lnTo>
                  <a:lnTo>
                    <a:pt x="6589014" y="10045954"/>
                  </a:lnTo>
                  <a:lnTo>
                    <a:pt x="0" y="10045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776" t="0" r="-277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Формы заявок на ППО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Этап 2: Идентификация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48740" y="2746058"/>
            <a:ext cx="15590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Что мотивирует кандидатов подавать заявку на ППО?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Освобождение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– получение освобождения от изучения какого-либо модуля для снижения учебной нагрузки в рамках полной программы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Сертификация:</a:t>
            </a:r>
          </a:p>
          <a:p>
            <a:pPr algn="l" marL="2023110" indent="-505777" lvl="3">
              <a:lnSpc>
                <a:spcPts val="3888"/>
              </a:lnSpc>
              <a:buFont typeface="Arial"/>
              <a:buChar char="￭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для соответствия нормативным требованиям, например, в секторе раннего обучения и ухода за детьми</a:t>
            </a:r>
          </a:p>
          <a:p>
            <a:pPr algn="l" marL="2023110" indent="-505777" lvl="3">
              <a:lnSpc>
                <a:spcPts val="3888"/>
              </a:lnSpc>
              <a:buFont typeface="Arial"/>
              <a:buChar char="￭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 запросу работодателя в рамках определённой программы профессионального развития (как правило, для группы обучающихся)</a:t>
            </a:r>
          </a:p>
          <a:p>
            <a:pPr algn="l" marL="2023110" indent="-505777" lvl="3">
              <a:lnSpc>
                <a:spcPts val="3888"/>
              </a:lnSpc>
              <a:buFont typeface="Arial"/>
              <a:buChar char="￭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для соответствия требованиям к заявлениям о приёме на работу при трудоустройстве</a:t>
            </a:r>
          </a:p>
          <a:p>
            <a:pPr algn="l" marL="2023110" indent="-505777" lvl="3">
              <a:lnSpc>
                <a:spcPts val="3888"/>
              </a:lnSpc>
              <a:buFont typeface="Arial"/>
              <a:buChar char="￭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для получения признания результатов обучения в целях личного развития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Мотивы для ППО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679022" y="2417559"/>
            <a:ext cx="10069697" cy="6555305"/>
            <a:chOff x="0" y="0"/>
            <a:chExt cx="13426262" cy="874040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9050" y="19050"/>
              <a:ext cx="13388212" cy="8702294"/>
            </a:xfrm>
            <a:custGeom>
              <a:avLst/>
              <a:gdLst/>
              <a:ahLst/>
              <a:cxnLst/>
              <a:rect r="r" b="b" t="t" l="l"/>
              <a:pathLst>
                <a:path h="8702294" w="13388212">
                  <a:moveTo>
                    <a:pt x="0" y="1450467"/>
                  </a:moveTo>
                  <a:cubicBezTo>
                    <a:pt x="0" y="649351"/>
                    <a:pt x="650367" y="0"/>
                    <a:pt x="1452626" y="0"/>
                  </a:cubicBezTo>
                  <a:lnTo>
                    <a:pt x="11935587" y="0"/>
                  </a:lnTo>
                  <a:cubicBezTo>
                    <a:pt x="12737846" y="0"/>
                    <a:pt x="13388212" y="649351"/>
                    <a:pt x="13388212" y="1450467"/>
                  </a:cubicBezTo>
                  <a:lnTo>
                    <a:pt x="13388212" y="7251827"/>
                  </a:lnTo>
                  <a:cubicBezTo>
                    <a:pt x="13388212" y="8052816"/>
                    <a:pt x="12737846" y="8702294"/>
                    <a:pt x="11935587" y="8702294"/>
                  </a:cubicBezTo>
                  <a:lnTo>
                    <a:pt x="1452626" y="8702294"/>
                  </a:lnTo>
                  <a:cubicBezTo>
                    <a:pt x="650367" y="8702294"/>
                    <a:pt x="0" y="8052943"/>
                    <a:pt x="0" y="7251827"/>
                  </a:cubicBezTo>
                  <a:close/>
                </a:path>
              </a:pathLst>
            </a:custGeom>
            <a:solidFill>
              <a:srgbClr val="8AB8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426312" cy="8740394"/>
            </a:xfrm>
            <a:custGeom>
              <a:avLst/>
              <a:gdLst/>
              <a:ahLst/>
              <a:cxnLst/>
              <a:rect r="r" b="b" t="t" l="l"/>
              <a:pathLst>
                <a:path h="8740394" w="13426312">
                  <a:moveTo>
                    <a:pt x="0" y="1469517"/>
                  </a:moveTo>
                  <a:cubicBezTo>
                    <a:pt x="0" y="657860"/>
                    <a:pt x="658876" y="0"/>
                    <a:pt x="1471676" y="0"/>
                  </a:cubicBezTo>
                  <a:lnTo>
                    <a:pt x="11954637" y="0"/>
                  </a:lnTo>
                  <a:lnTo>
                    <a:pt x="11954637" y="19050"/>
                  </a:lnTo>
                  <a:lnTo>
                    <a:pt x="11954637" y="0"/>
                  </a:lnTo>
                  <a:cubicBezTo>
                    <a:pt x="12767437" y="0"/>
                    <a:pt x="13426312" y="657860"/>
                    <a:pt x="13426312" y="1469517"/>
                  </a:cubicBezTo>
                  <a:lnTo>
                    <a:pt x="13407262" y="1469517"/>
                  </a:lnTo>
                  <a:lnTo>
                    <a:pt x="13426312" y="1469517"/>
                  </a:lnTo>
                  <a:lnTo>
                    <a:pt x="13426312" y="7270877"/>
                  </a:lnTo>
                  <a:lnTo>
                    <a:pt x="13407262" y="7270877"/>
                  </a:lnTo>
                  <a:lnTo>
                    <a:pt x="13426312" y="7270877"/>
                  </a:lnTo>
                  <a:cubicBezTo>
                    <a:pt x="13426312" y="8082407"/>
                    <a:pt x="12767437" y="8740394"/>
                    <a:pt x="11954637" y="8740394"/>
                  </a:cubicBezTo>
                  <a:lnTo>
                    <a:pt x="11954637" y="8721344"/>
                  </a:lnTo>
                  <a:lnTo>
                    <a:pt x="11954637" y="8740394"/>
                  </a:lnTo>
                  <a:lnTo>
                    <a:pt x="1471676" y="8740394"/>
                  </a:lnTo>
                  <a:lnTo>
                    <a:pt x="1471676" y="8721344"/>
                  </a:lnTo>
                  <a:lnTo>
                    <a:pt x="1471676" y="8740394"/>
                  </a:lnTo>
                  <a:cubicBezTo>
                    <a:pt x="658876" y="8740394"/>
                    <a:pt x="0" y="8082534"/>
                    <a:pt x="0" y="7270877"/>
                  </a:cubicBezTo>
                  <a:lnTo>
                    <a:pt x="0" y="1469517"/>
                  </a:lnTo>
                  <a:lnTo>
                    <a:pt x="19050" y="1469517"/>
                  </a:lnTo>
                  <a:lnTo>
                    <a:pt x="0" y="1469517"/>
                  </a:lnTo>
                  <a:moveTo>
                    <a:pt x="38100" y="1469517"/>
                  </a:moveTo>
                  <a:lnTo>
                    <a:pt x="38100" y="7270877"/>
                  </a:lnTo>
                  <a:lnTo>
                    <a:pt x="19050" y="7270877"/>
                  </a:lnTo>
                  <a:lnTo>
                    <a:pt x="38100" y="7270877"/>
                  </a:lnTo>
                  <a:cubicBezTo>
                    <a:pt x="38100" y="8061325"/>
                    <a:pt x="679958" y="8702294"/>
                    <a:pt x="1471676" y="8702294"/>
                  </a:cubicBezTo>
                  <a:lnTo>
                    <a:pt x="11954637" y="8702294"/>
                  </a:lnTo>
                  <a:cubicBezTo>
                    <a:pt x="12746355" y="8702294"/>
                    <a:pt x="13388212" y="8061452"/>
                    <a:pt x="13388212" y="7270877"/>
                  </a:cubicBezTo>
                  <a:lnTo>
                    <a:pt x="13388212" y="1469517"/>
                  </a:lnTo>
                  <a:cubicBezTo>
                    <a:pt x="13388212" y="678942"/>
                    <a:pt x="12746355" y="38100"/>
                    <a:pt x="11954637" y="38100"/>
                  </a:cubicBezTo>
                  <a:lnTo>
                    <a:pt x="1471676" y="38100"/>
                  </a:lnTo>
                  <a:lnTo>
                    <a:pt x="1471676" y="19050"/>
                  </a:lnTo>
                  <a:lnTo>
                    <a:pt x="1471676" y="38100"/>
                  </a:lnTo>
                  <a:cubicBezTo>
                    <a:pt x="679958" y="38100"/>
                    <a:pt x="38100" y="678942"/>
                    <a:pt x="38100" y="146951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4089073" y="2808561"/>
            <a:ext cx="9249594" cy="575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b="true" sz="36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Идентификация </a:t>
            </a:r>
          </a:p>
          <a:p>
            <a:pPr algn="l" marL="651510" indent="-217170" lvl="2">
              <a:lnSpc>
                <a:spcPts val="3888"/>
              </a:lnSpc>
              <a:buFont typeface="Arial"/>
              <a:buChar char="⚬"/>
            </a:pPr>
            <a:r>
              <a:rPr lang="en-US" b="true" sz="36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Соответствует ли квалификация потребностям заявителя?</a:t>
            </a:r>
          </a:p>
          <a:p>
            <a:pPr algn="l" marL="651510" indent="-217170" lvl="2">
              <a:lnSpc>
                <a:spcPts val="3888"/>
              </a:lnSpc>
              <a:buFont typeface="Arial"/>
              <a:buChar char="⚬"/>
            </a:pPr>
            <a:r>
              <a:rPr lang="en-US" b="true" sz="36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Достаточно ли у заявителя доказательств предшествующего обучения для присвоения данной квалификации?</a:t>
            </a:r>
          </a:p>
          <a:p>
            <a:pPr algn="l" marL="651510" indent="-217170" lvl="2">
              <a:lnSpc>
                <a:spcPts val="3888"/>
              </a:lnSpc>
              <a:buFont typeface="Arial"/>
              <a:buChar char="⚬"/>
            </a:pPr>
            <a:r>
              <a:rPr lang="en-US" b="true" sz="36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Соответствует ли уровень заявителя требованиям Национальной рамки квалификаций (НРК)?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Что следует учитывать на этапе идентификации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Этап 3: Документация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7300" y="3799075"/>
            <a:ext cx="15773400" cy="1958102"/>
            <a:chOff x="0" y="0"/>
            <a:chExt cx="21031200" cy="261080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31200" cy="2610866"/>
            </a:xfrm>
            <a:custGeom>
              <a:avLst/>
              <a:gdLst/>
              <a:ahLst/>
              <a:cxnLst/>
              <a:rect r="r" b="b" t="t" l="l"/>
              <a:pathLst>
                <a:path h="2610866" w="21031200">
                  <a:moveTo>
                    <a:pt x="0" y="261112"/>
                  </a:moveTo>
                  <a:cubicBezTo>
                    <a:pt x="0" y="116840"/>
                    <a:pt x="116840" y="0"/>
                    <a:pt x="261112" y="0"/>
                  </a:cubicBezTo>
                  <a:lnTo>
                    <a:pt x="20770087" y="0"/>
                  </a:lnTo>
                  <a:cubicBezTo>
                    <a:pt x="20914361" y="0"/>
                    <a:pt x="21031200" y="116840"/>
                    <a:pt x="21031200" y="261112"/>
                  </a:cubicBezTo>
                  <a:lnTo>
                    <a:pt x="21031200" y="2349754"/>
                  </a:lnTo>
                  <a:cubicBezTo>
                    <a:pt x="21031200" y="2493899"/>
                    <a:pt x="20914361" y="2610866"/>
                    <a:pt x="20770089" y="2610866"/>
                  </a:cubicBezTo>
                  <a:lnTo>
                    <a:pt x="261112" y="2610866"/>
                  </a:lnTo>
                  <a:cubicBezTo>
                    <a:pt x="116840" y="2610739"/>
                    <a:pt x="0" y="2493899"/>
                    <a:pt x="0" y="2349754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849622" y="4239644"/>
            <a:ext cx="1076954" cy="1076954"/>
          </a:xfrm>
          <a:custGeom>
            <a:avLst/>
            <a:gdLst/>
            <a:ahLst/>
            <a:cxnLst/>
            <a:rect r="r" b="b" t="t" l="l"/>
            <a:pathLst>
              <a:path h="1076954" w="1076954">
                <a:moveTo>
                  <a:pt x="0" y="0"/>
                </a:moveTo>
                <a:lnTo>
                  <a:pt x="1076953" y="0"/>
                </a:lnTo>
                <a:lnTo>
                  <a:pt x="1076953" y="1076954"/>
                </a:lnTo>
                <a:lnTo>
                  <a:pt x="0" y="10769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514144" y="3794312"/>
            <a:ext cx="13521319" cy="1967627"/>
            <a:chOff x="0" y="0"/>
            <a:chExt cx="18028425" cy="262350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028422" cy="2623502"/>
            </a:xfrm>
            <a:custGeom>
              <a:avLst/>
              <a:gdLst/>
              <a:ahLst/>
              <a:cxnLst/>
              <a:rect r="r" b="b" t="t" l="l"/>
              <a:pathLst>
                <a:path h="2623502" w="18028422">
                  <a:moveTo>
                    <a:pt x="0" y="0"/>
                  </a:moveTo>
                  <a:lnTo>
                    <a:pt x="18028422" y="0"/>
                  </a:lnTo>
                  <a:lnTo>
                    <a:pt x="18028422" y="2623502"/>
                  </a:lnTo>
                  <a:lnTo>
                    <a:pt x="0" y="2623502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83899" r="0" b="-83899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8028425" cy="26520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Портфолио ППО – создаётся заявителем для подачи заявки на признание результатов обучения на основе полученного опыта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57300" y="6246705"/>
            <a:ext cx="15773400" cy="1958102"/>
            <a:chOff x="0" y="0"/>
            <a:chExt cx="21031200" cy="261080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031200" cy="2610866"/>
            </a:xfrm>
            <a:custGeom>
              <a:avLst/>
              <a:gdLst/>
              <a:ahLst/>
              <a:cxnLst/>
              <a:rect r="r" b="b" t="t" l="l"/>
              <a:pathLst>
                <a:path h="2610866" w="21031200">
                  <a:moveTo>
                    <a:pt x="0" y="261112"/>
                  </a:moveTo>
                  <a:cubicBezTo>
                    <a:pt x="0" y="116840"/>
                    <a:pt x="116840" y="0"/>
                    <a:pt x="261112" y="0"/>
                  </a:cubicBezTo>
                  <a:lnTo>
                    <a:pt x="20770087" y="0"/>
                  </a:lnTo>
                  <a:cubicBezTo>
                    <a:pt x="20914361" y="0"/>
                    <a:pt x="21031200" y="116840"/>
                    <a:pt x="21031200" y="261112"/>
                  </a:cubicBezTo>
                  <a:lnTo>
                    <a:pt x="21031200" y="2349754"/>
                  </a:lnTo>
                  <a:cubicBezTo>
                    <a:pt x="21031200" y="2493899"/>
                    <a:pt x="20914361" y="2610866"/>
                    <a:pt x="20770089" y="2610866"/>
                  </a:cubicBezTo>
                  <a:lnTo>
                    <a:pt x="261112" y="2610866"/>
                  </a:lnTo>
                  <a:cubicBezTo>
                    <a:pt x="116840" y="2610739"/>
                    <a:pt x="0" y="2493899"/>
                    <a:pt x="0" y="2349754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849622" y="6687274"/>
            <a:ext cx="1076954" cy="1076954"/>
          </a:xfrm>
          <a:custGeom>
            <a:avLst/>
            <a:gdLst/>
            <a:ahLst/>
            <a:cxnLst/>
            <a:rect r="r" b="b" t="t" l="l"/>
            <a:pathLst>
              <a:path h="1076954" w="1076954">
                <a:moveTo>
                  <a:pt x="0" y="0"/>
                </a:moveTo>
                <a:lnTo>
                  <a:pt x="1076953" y="0"/>
                </a:lnTo>
                <a:lnTo>
                  <a:pt x="1076953" y="1076954"/>
                </a:lnTo>
                <a:lnTo>
                  <a:pt x="0" y="1076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514144" y="6241942"/>
            <a:ext cx="13521319" cy="1967627"/>
            <a:chOff x="0" y="0"/>
            <a:chExt cx="18028425" cy="262350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028422" cy="2623502"/>
            </a:xfrm>
            <a:custGeom>
              <a:avLst/>
              <a:gdLst/>
              <a:ahLst/>
              <a:cxnLst/>
              <a:rect r="r" b="b" t="t" l="l"/>
              <a:pathLst>
                <a:path h="2623502" w="18028422">
                  <a:moveTo>
                    <a:pt x="0" y="0"/>
                  </a:moveTo>
                  <a:lnTo>
                    <a:pt x="18028422" y="0"/>
                  </a:lnTo>
                  <a:lnTo>
                    <a:pt x="18028422" y="2623502"/>
                  </a:lnTo>
                  <a:lnTo>
                    <a:pt x="0" y="2623502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83899" r="0" b="-83899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8028425" cy="26520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Используются шаблоны оценочной документации KCETB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Документация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94986" y="1504169"/>
            <a:ext cx="9321127" cy="6278194"/>
            <a:chOff x="0" y="0"/>
            <a:chExt cx="12428169" cy="83709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428220" cy="8370951"/>
            </a:xfrm>
            <a:custGeom>
              <a:avLst/>
              <a:gdLst/>
              <a:ahLst/>
              <a:cxnLst/>
              <a:rect r="r" b="b" t="t" l="l"/>
              <a:pathLst>
                <a:path h="8370951" w="12428220">
                  <a:moveTo>
                    <a:pt x="0" y="0"/>
                  </a:moveTo>
                  <a:lnTo>
                    <a:pt x="12428220" y="0"/>
                  </a:lnTo>
                  <a:lnTo>
                    <a:pt x="12428220" y="8370951"/>
                  </a:lnTo>
                  <a:lnTo>
                    <a:pt x="0" y="8370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280" t="0" r="-11279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658950" y="1313917"/>
            <a:ext cx="9016670" cy="7659167"/>
            <a:chOff x="0" y="0"/>
            <a:chExt cx="12022226" cy="1021222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022201" cy="10212197"/>
            </a:xfrm>
            <a:custGeom>
              <a:avLst/>
              <a:gdLst/>
              <a:ahLst/>
              <a:cxnLst/>
              <a:rect r="r" b="b" t="t" l="l"/>
              <a:pathLst>
                <a:path h="10212197" w="12022201">
                  <a:moveTo>
                    <a:pt x="0" y="0"/>
                  </a:moveTo>
                  <a:lnTo>
                    <a:pt x="12022201" y="0"/>
                  </a:lnTo>
                  <a:lnTo>
                    <a:pt x="12022201" y="10212197"/>
                  </a:lnTo>
                  <a:lnTo>
                    <a:pt x="0" y="1021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Документ для оценки для Уровня 5 - опыт работы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Этап 4: Оценка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1480738" y="2805112"/>
          <a:ext cx="15525750" cy="6076950"/>
        </p:xfrm>
        <a:graphic>
          <a:graphicData uri="http://schemas.openxmlformats.org/drawingml/2006/table">
            <a:tbl>
              <a:tblPr/>
              <a:tblGrid>
                <a:gridCol w="9381420"/>
                <a:gridCol w="3273020"/>
                <a:gridCol w="2871310"/>
              </a:tblGrid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Аспекты оценки: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Оценка в аудитории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Оценка в рамках ППО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Оцениваются все результаты обучения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Оценка с выставлением баллов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Внутренняя проверка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Внешнее заверение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Комиссия по утверждению результатов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Поддержка обучающихся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Доступ к разумной адаптации / учёт индивидуальных обстоятельств при оценке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Возможность применения принципа УДО в оценке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Доступ к процедуре апелляции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Сертификация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</a:tbl>
          </a:graphicData>
        </a:graphic>
      </p:graphicFrame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Сравнение оценки ППО и оценки в аудитории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572177" y="1645920"/>
            <a:ext cx="3822783" cy="51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 чём сходства?</a:t>
            </a:r>
          </a:p>
        </p:txBody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1712119" y="3374232"/>
          <a:ext cx="14859000" cy="3867150"/>
        </p:xfrm>
        <a:graphic>
          <a:graphicData uri="http://schemas.openxmlformats.org/drawingml/2006/table">
            <a:tbl>
              <a:tblPr/>
              <a:tblGrid>
                <a:gridCol w="4953000"/>
                <a:gridCol w="4953000"/>
                <a:gridCol w="4953000"/>
              </a:tblGrid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Аспекты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Различия (аудитория)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Различия (ППО)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Поддержка / руководство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Преподаватель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Наставник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Обучение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Направляемое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Рефлексивное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Окружение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Аудитория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Рабочее место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Расписание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Занятия по расписанию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Консультации на месте без чётко установленного времени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Доказательства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Оценка в аудитории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Индивидуальное портфолио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5245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Вовлечённость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Групповая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Индивидуальная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</a:tbl>
          </a:graphicData>
        </a:graphic>
      </p:graphicFrame>
      <p:grpSp>
        <p:nvGrpSpPr>
          <p:cNvPr name="Group 9" id="9"/>
          <p:cNvGrpSpPr/>
          <p:nvPr/>
        </p:nvGrpSpPr>
        <p:grpSpPr>
          <a:xfrm rot="0">
            <a:off x="5533434" y="7951413"/>
            <a:ext cx="7499223" cy="641223"/>
            <a:chOff x="0" y="0"/>
            <a:chExt cx="9998964" cy="85496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9973564" cy="829564"/>
            </a:xfrm>
            <a:custGeom>
              <a:avLst/>
              <a:gdLst/>
              <a:ahLst/>
              <a:cxnLst/>
              <a:rect r="r" b="b" t="t" l="l"/>
              <a:pathLst>
                <a:path h="829564" w="9973564">
                  <a:moveTo>
                    <a:pt x="0" y="138303"/>
                  </a:moveTo>
                  <a:cubicBezTo>
                    <a:pt x="0" y="61849"/>
                    <a:pt x="63627" y="0"/>
                    <a:pt x="142113" y="0"/>
                  </a:cubicBezTo>
                  <a:lnTo>
                    <a:pt x="9831451" y="0"/>
                  </a:lnTo>
                  <a:cubicBezTo>
                    <a:pt x="9909937" y="0"/>
                    <a:pt x="9973564" y="61849"/>
                    <a:pt x="9973564" y="138303"/>
                  </a:cubicBezTo>
                  <a:lnTo>
                    <a:pt x="9973564" y="691261"/>
                  </a:lnTo>
                  <a:cubicBezTo>
                    <a:pt x="9973564" y="767588"/>
                    <a:pt x="9909937" y="829564"/>
                    <a:pt x="9831451" y="829564"/>
                  </a:cubicBezTo>
                  <a:lnTo>
                    <a:pt x="142113" y="829564"/>
                  </a:lnTo>
                  <a:cubicBezTo>
                    <a:pt x="63627" y="829564"/>
                    <a:pt x="0" y="767715"/>
                    <a:pt x="0" y="691261"/>
                  </a:cubicBezTo>
                  <a:close/>
                </a:path>
              </a:pathLst>
            </a:custGeom>
            <a:solidFill>
              <a:srgbClr val="4AB5C4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998964" cy="854964"/>
            </a:xfrm>
            <a:custGeom>
              <a:avLst/>
              <a:gdLst/>
              <a:ahLst/>
              <a:cxnLst/>
              <a:rect r="r" b="b" t="t" l="l"/>
              <a:pathLst>
                <a:path h="854964" w="9998964">
                  <a:moveTo>
                    <a:pt x="0" y="151003"/>
                  </a:moveTo>
                  <a:cubicBezTo>
                    <a:pt x="0" y="67310"/>
                    <a:pt x="69596" y="0"/>
                    <a:pt x="154813" y="0"/>
                  </a:cubicBezTo>
                  <a:lnTo>
                    <a:pt x="9844151" y="0"/>
                  </a:lnTo>
                  <a:lnTo>
                    <a:pt x="9844151" y="12700"/>
                  </a:lnTo>
                  <a:lnTo>
                    <a:pt x="9844151" y="0"/>
                  </a:lnTo>
                  <a:cubicBezTo>
                    <a:pt x="9929368" y="0"/>
                    <a:pt x="9998964" y="67310"/>
                    <a:pt x="9998964" y="151003"/>
                  </a:cubicBezTo>
                  <a:lnTo>
                    <a:pt x="9986264" y="151003"/>
                  </a:lnTo>
                  <a:lnTo>
                    <a:pt x="9998964" y="151003"/>
                  </a:lnTo>
                  <a:lnTo>
                    <a:pt x="9998964" y="703961"/>
                  </a:lnTo>
                  <a:lnTo>
                    <a:pt x="9986264" y="703961"/>
                  </a:lnTo>
                  <a:lnTo>
                    <a:pt x="9998964" y="703961"/>
                  </a:lnTo>
                  <a:cubicBezTo>
                    <a:pt x="9998964" y="787654"/>
                    <a:pt x="9929368" y="854964"/>
                    <a:pt x="9844151" y="854964"/>
                  </a:cubicBezTo>
                  <a:lnTo>
                    <a:pt x="9844151" y="842264"/>
                  </a:lnTo>
                  <a:lnTo>
                    <a:pt x="9844151" y="854964"/>
                  </a:lnTo>
                  <a:lnTo>
                    <a:pt x="154813" y="854964"/>
                  </a:lnTo>
                  <a:lnTo>
                    <a:pt x="154813" y="842264"/>
                  </a:lnTo>
                  <a:lnTo>
                    <a:pt x="154813" y="854964"/>
                  </a:lnTo>
                  <a:cubicBezTo>
                    <a:pt x="69596" y="854964"/>
                    <a:pt x="0" y="787654"/>
                    <a:pt x="0" y="703961"/>
                  </a:cubicBezTo>
                  <a:lnTo>
                    <a:pt x="0" y="151003"/>
                  </a:lnTo>
                  <a:lnTo>
                    <a:pt x="12700" y="151003"/>
                  </a:lnTo>
                  <a:lnTo>
                    <a:pt x="0" y="151003"/>
                  </a:lnTo>
                  <a:moveTo>
                    <a:pt x="25400" y="151003"/>
                  </a:moveTo>
                  <a:lnTo>
                    <a:pt x="25400" y="703961"/>
                  </a:lnTo>
                  <a:lnTo>
                    <a:pt x="12700" y="703961"/>
                  </a:lnTo>
                  <a:lnTo>
                    <a:pt x="25400" y="703961"/>
                  </a:lnTo>
                  <a:cubicBezTo>
                    <a:pt x="25400" y="772922"/>
                    <a:pt x="83058" y="829564"/>
                    <a:pt x="154813" y="829564"/>
                  </a:cubicBezTo>
                  <a:lnTo>
                    <a:pt x="9844151" y="829564"/>
                  </a:lnTo>
                  <a:cubicBezTo>
                    <a:pt x="9915906" y="829564"/>
                    <a:pt x="9973564" y="773049"/>
                    <a:pt x="9973564" y="703961"/>
                  </a:cubicBezTo>
                  <a:lnTo>
                    <a:pt x="9973564" y="151003"/>
                  </a:lnTo>
                  <a:cubicBezTo>
                    <a:pt x="9973564" y="82042"/>
                    <a:pt x="9915906" y="25400"/>
                    <a:pt x="9844151" y="25400"/>
                  </a:cubicBezTo>
                  <a:lnTo>
                    <a:pt x="154813" y="25400"/>
                  </a:lnTo>
                  <a:lnTo>
                    <a:pt x="154813" y="12700"/>
                  </a:lnTo>
                  <a:lnTo>
                    <a:pt x="154813" y="25400"/>
                  </a:lnTo>
                  <a:cubicBezTo>
                    <a:pt x="83058" y="25400"/>
                    <a:pt x="25400" y="81915"/>
                    <a:pt x="25400" y="151003"/>
                  </a:cubicBezTo>
                  <a:close/>
                </a:path>
              </a:pathLst>
            </a:custGeom>
            <a:solidFill>
              <a:srgbClr val="1A4A5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9998964" cy="9121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Это общие положения, и бывают некоторые оговорки!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Сравнение оценки ППО и оценки в аудитории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572177" y="1645920"/>
            <a:ext cx="3822783" cy="51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 чём различия?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1007004" cy="2926937"/>
            <a:chOff x="0" y="0"/>
            <a:chExt cx="14676006" cy="390258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4618843" cy="3845433"/>
            </a:xfrm>
            <a:custGeom>
              <a:avLst/>
              <a:gdLst/>
              <a:ahLst/>
              <a:cxnLst/>
              <a:rect r="r" b="b" t="t" l="l"/>
              <a:pathLst>
                <a:path h="3845433" w="14618843">
                  <a:moveTo>
                    <a:pt x="0" y="0"/>
                  </a:moveTo>
                  <a:lnTo>
                    <a:pt x="14618843" y="0"/>
                  </a:lnTo>
                  <a:lnTo>
                    <a:pt x="14618843" y="3845433"/>
                  </a:lnTo>
                  <a:lnTo>
                    <a:pt x="0" y="3845433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675993" cy="3902583"/>
            </a:xfrm>
            <a:custGeom>
              <a:avLst/>
              <a:gdLst/>
              <a:ahLst/>
              <a:cxnLst/>
              <a:rect r="r" b="b" t="t" l="l"/>
              <a:pathLst>
                <a:path h="3902583" w="14675993">
                  <a:moveTo>
                    <a:pt x="28575" y="0"/>
                  </a:moveTo>
                  <a:lnTo>
                    <a:pt x="14647418" y="0"/>
                  </a:lnTo>
                  <a:cubicBezTo>
                    <a:pt x="14663165" y="0"/>
                    <a:pt x="14675993" y="12827"/>
                    <a:pt x="14675993" y="28575"/>
                  </a:cubicBezTo>
                  <a:lnTo>
                    <a:pt x="14675993" y="3874008"/>
                  </a:lnTo>
                  <a:cubicBezTo>
                    <a:pt x="14675993" y="3889756"/>
                    <a:pt x="14663165" y="3902583"/>
                    <a:pt x="14647418" y="3902583"/>
                  </a:cubicBezTo>
                  <a:lnTo>
                    <a:pt x="28575" y="3902583"/>
                  </a:lnTo>
                  <a:cubicBezTo>
                    <a:pt x="12827" y="3902583"/>
                    <a:pt x="0" y="3889756"/>
                    <a:pt x="0" y="3874008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874008"/>
                  </a:lnTo>
                  <a:lnTo>
                    <a:pt x="28575" y="3874008"/>
                  </a:lnTo>
                  <a:lnTo>
                    <a:pt x="28575" y="3845433"/>
                  </a:lnTo>
                  <a:lnTo>
                    <a:pt x="14647418" y="3845433"/>
                  </a:lnTo>
                  <a:lnTo>
                    <a:pt x="14647418" y="3874008"/>
                  </a:lnTo>
                  <a:lnTo>
                    <a:pt x="14618843" y="3874008"/>
                  </a:lnTo>
                  <a:lnTo>
                    <a:pt x="14618843" y="28575"/>
                  </a:lnTo>
                  <a:lnTo>
                    <a:pt x="14647418" y="28575"/>
                  </a:lnTo>
                  <a:lnTo>
                    <a:pt x="14647418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7823" y="3631025"/>
            <a:ext cx="12020274" cy="2722455"/>
            <a:chOff x="0" y="0"/>
            <a:chExt cx="1602703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02702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6027028">
                  <a:moveTo>
                    <a:pt x="0" y="0"/>
                  </a:moveTo>
                  <a:lnTo>
                    <a:pt x="16027028" y="0"/>
                  </a:lnTo>
                  <a:lnTo>
                    <a:pt x="1602702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36030" r="0" b="-3603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57150"/>
              <a:ext cx="16027032" cy="357278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832"/>
                </a:lnSpc>
              </a:pPr>
              <a:r>
                <a:rPr lang="en-US" b="true" sz="5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KCETB в контексте</a:t>
              </a:r>
            </a:p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Марта Болджер</a:t>
              </a:r>
            </a:p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Директор департамента дальнейшего образования и обучения </a:t>
              </a:r>
            </a:p>
            <a:p>
              <a:pPr algn="l">
                <a:lnSpc>
                  <a:spcPts val="3240"/>
                </a:lnSpc>
              </a:pPr>
              <a:r>
                <a:rPr lang="en-US"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Совет по образованию и обучению Килкенни-Карлоу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Этап 5: Сертификация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39975" y="1879044"/>
            <a:ext cx="15999285" cy="7340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Оценка в рамках ППО проводится с использованием существующих систем обеспечения качества: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Внутренняя проверка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Внешнее заверение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Процесс утверждения результатов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Запрос на сертификацию от органа, присваивающего квалификации (QQI)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Апелляции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Все портфолио ППО проходят те же строгие процедуры заверения, что и "традиционные" портфолио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Системы обеспечения качества KCETB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Меры поддержки в рамках ППО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017233" y="1056237"/>
            <a:ext cx="6969900" cy="1235869"/>
            <a:chOff x="0" y="0"/>
            <a:chExt cx="9293200" cy="16478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3204" cy="1647824"/>
            </a:xfrm>
            <a:custGeom>
              <a:avLst/>
              <a:gdLst/>
              <a:ahLst/>
              <a:cxnLst/>
              <a:rect r="r" b="b" t="t" l="l"/>
              <a:pathLst>
                <a:path h="1647824" w="9293204">
                  <a:moveTo>
                    <a:pt x="0" y="0"/>
                  </a:moveTo>
                  <a:lnTo>
                    <a:pt x="9293204" y="0"/>
                  </a:lnTo>
                  <a:lnTo>
                    <a:pt x="9293204" y="1647824"/>
                  </a:lnTo>
                  <a:lnTo>
                    <a:pt x="0" y="164782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59889" r="0" b="-5988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3200" cy="168592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536"/>
                </a:lnSpc>
              </a:pPr>
              <a:r>
                <a:rPr lang="en-US" b="true" sz="42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Участники: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15584" y="2645359"/>
            <a:ext cx="7443768" cy="964444"/>
            <a:chOff x="0" y="0"/>
            <a:chExt cx="9925025" cy="12859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0989B1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71258" y="2701042"/>
            <a:ext cx="7332421" cy="853097"/>
            <a:chOff x="0" y="0"/>
            <a:chExt cx="9776562" cy="113746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b="true" sz="24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Шесть сессий - 14 часов; январь – март 2024 г.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15584" y="3646922"/>
            <a:ext cx="7443768" cy="964444"/>
            <a:chOff x="0" y="0"/>
            <a:chExt cx="9925025" cy="128592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71258" y="3702596"/>
            <a:ext cx="7332421" cy="853097"/>
            <a:chOff x="0" y="0"/>
            <a:chExt cx="9776562" cy="113746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Сессия 1: Введение и обзор процесса ППО  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15584" y="4648476"/>
            <a:ext cx="7443768" cy="964444"/>
            <a:chOff x="0" y="0"/>
            <a:chExt cx="9925025" cy="128592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071258" y="4704150"/>
            <a:ext cx="7332421" cy="853097"/>
            <a:chOff x="0" y="0"/>
            <a:chExt cx="9776562" cy="113746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Сессия 2: Процесс и этапы ППО, включая исследование случаев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015584" y="5650030"/>
            <a:ext cx="7443768" cy="964444"/>
            <a:chOff x="0" y="0"/>
            <a:chExt cx="9925025" cy="128592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71258" y="5705704"/>
            <a:ext cx="7332421" cy="853097"/>
            <a:chOff x="0" y="0"/>
            <a:chExt cx="9776562" cy="113746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Сессия 3: Структура – роли и документы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015584" y="6651584"/>
            <a:ext cx="7443768" cy="964444"/>
            <a:chOff x="0" y="0"/>
            <a:chExt cx="9925025" cy="128592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071258" y="6707267"/>
            <a:ext cx="7332421" cy="853097"/>
            <a:chOff x="0" y="0"/>
            <a:chExt cx="9776562" cy="113746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Сессия 4: Процесс сопоставления обучения на основе опыта с результатами обучения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015584" y="7653147"/>
            <a:ext cx="7443768" cy="964444"/>
            <a:chOff x="0" y="0"/>
            <a:chExt cx="9925025" cy="1285926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071258" y="7708821"/>
            <a:ext cx="7332421" cy="853097"/>
            <a:chOff x="0" y="0"/>
            <a:chExt cx="9776562" cy="113746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Сессия 5: Оценка портфолио ППО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015584" y="8654701"/>
            <a:ext cx="7443768" cy="964444"/>
            <a:chOff x="0" y="0"/>
            <a:chExt cx="9925025" cy="128592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12700" y="12700"/>
              <a:ext cx="9899650" cy="1260475"/>
            </a:xfrm>
            <a:custGeom>
              <a:avLst/>
              <a:gdLst/>
              <a:ahLst/>
              <a:cxnLst/>
              <a:rect r="r" b="b" t="t" l="l"/>
              <a:pathLst>
                <a:path h="1260475" w="9899650">
                  <a:moveTo>
                    <a:pt x="0" y="210058"/>
                  </a:moveTo>
                  <a:cubicBezTo>
                    <a:pt x="0" y="94107"/>
                    <a:pt x="95758" y="0"/>
                    <a:pt x="213741" y="0"/>
                  </a:cubicBezTo>
                  <a:lnTo>
                    <a:pt x="9685909" y="0"/>
                  </a:lnTo>
                  <a:cubicBezTo>
                    <a:pt x="9804019" y="0"/>
                    <a:pt x="9899650" y="94107"/>
                    <a:pt x="9899650" y="210058"/>
                  </a:cubicBezTo>
                  <a:lnTo>
                    <a:pt x="9899650" y="1050417"/>
                  </a:lnTo>
                  <a:cubicBezTo>
                    <a:pt x="9899650" y="1166495"/>
                    <a:pt x="9803892" y="1260475"/>
                    <a:pt x="9685909" y="1260475"/>
                  </a:cubicBezTo>
                  <a:lnTo>
                    <a:pt x="213741" y="1260475"/>
                  </a:lnTo>
                  <a:cubicBezTo>
                    <a:pt x="95758" y="1260475"/>
                    <a:pt x="0" y="1166495"/>
                    <a:pt x="0" y="1050417"/>
                  </a:cubicBezTo>
                  <a:close/>
                </a:path>
              </a:pathLst>
            </a:custGeom>
            <a:solidFill>
              <a:srgbClr val="4372C3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9925050" cy="1285875"/>
            </a:xfrm>
            <a:custGeom>
              <a:avLst/>
              <a:gdLst/>
              <a:ahLst/>
              <a:cxnLst/>
              <a:rect r="r" b="b" t="t" l="l"/>
              <a:pathLst>
                <a:path h="1285875" w="9925050">
                  <a:moveTo>
                    <a:pt x="0" y="222758"/>
                  </a:moveTo>
                  <a:cubicBezTo>
                    <a:pt x="0" y="99568"/>
                    <a:pt x="101600" y="0"/>
                    <a:pt x="226441" y="0"/>
                  </a:cubicBezTo>
                  <a:lnTo>
                    <a:pt x="9698609" y="0"/>
                  </a:lnTo>
                  <a:lnTo>
                    <a:pt x="9698609" y="12700"/>
                  </a:lnTo>
                  <a:lnTo>
                    <a:pt x="9698609" y="0"/>
                  </a:lnTo>
                  <a:cubicBezTo>
                    <a:pt x="9823450" y="0"/>
                    <a:pt x="9925050" y="99568"/>
                    <a:pt x="9925050" y="222758"/>
                  </a:cubicBezTo>
                  <a:lnTo>
                    <a:pt x="9912350" y="222758"/>
                  </a:lnTo>
                  <a:lnTo>
                    <a:pt x="9925050" y="222758"/>
                  </a:lnTo>
                  <a:lnTo>
                    <a:pt x="9925050" y="1063117"/>
                  </a:lnTo>
                  <a:lnTo>
                    <a:pt x="9912350" y="1063117"/>
                  </a:lnTo>
                  <a:lnTo>
                    <a:pt x="9925050" y="1063117"/>
                  </a:lnTo>
                  <a:cubicBezTo>
                    <a:pt x="9925050" y="1186307"/>
                    <a:pt x="9823450" y="1285875"/>
                    <a:pt x="9698609" y="1285875"/>
                  </a:cubicBezTo>
                  <a:lnTo>
                    <a:pt x="9698609" y="1273175"/>
                  </a:lnTo>
                  <a:lnTo>
                    <a:pt x="9698609" y="1285875"/>
                  </a:lnTo>
                  <a:lnTo>
                    <a:pt x="226441" y="1285875"/>
                  </a:lnTo>
                  <a:lnTo>
                    <a:pt x="226441" y="1273175"/>
                  </a:lnTo>
                  <a:lnTo>
                    <a:pt x="226441" y="1285875"/>
                  </a:lnTo>
                  <a:cubicBezTo>
                    <a:pt x="101600" y="1285875"/>
                    <a:pt x="0" y="1186434"/>
                    <a:pt x="0" y="1063117"/>
                  </a:cubicBezTo>
                  <a:lnTo>
                    <a:pt x="0" y="222758"/>
                  </a:lnTo>
                  <a:lnTo>
                    <a:pt x="12700" y="222758"/>
                  </a:lnTo>
                  <a:lnTo>
                    <a:pt x="0" y="222758"/>
                  </a:lnTo>
                  <a:moveTo>
                    <a:pt x="25400" y="222758"/>
                  </a:moveTo>
                  <a:lnTo>
                    <a:pt x="25400" y="1063117"/>
                  </a:lnTo>
                  <a:lnTo>
                    <a:pt x="12700" y="1063117"/>
                  </a:lnTo>
                  <a:lnTo>
                    <a:pt x="25400" y="1063117"/>
                  </a:lnTo>
                  <a:cubicBezTo>
                    <a:pt x="25400" y="1171956"/>
                    <a:pt x="115189" y="1260475"/>
                    <a:pt x="226441" y="1260475"/>
                  </a:cubicBezTo>
                  <a:lnTo>
                    <a:pt x="9698609" y="1260475"/>
                  </a:lnTo>
                  <a:cubicBezTo>
                    <a:pt x="9809861" y="1260475"/>
                    <a:pt x="9899650" y="1171829"/>
                    <a:pt x="9899650" y="1063117"/>
                  </a:cubicBezTo>
                  <a:lnTo>
                    <a:pt x="9899650" y="222758"/>
                  </a:lnTo>
                  <a:cubicBezTo>
                    <a:pt x="9899650" y="114046"/>
                    <a:pt x="9809861" y="25400"/>
                    <a:pt x="9698609" y="25400"/>
                  </a:cubicBezTo>
                  <a:lnTo>
                    <a:pt x="226441" y="25400"/>
                  </a:lnTo>
                  <a:lnTo>
                    <a:pt x="226441" y="12700"/>
                  </a:lnTo>
                  <a:lnTo>
                    <a:pt x="226441" y="25400"/>
                  </a:lnTo>
                  <a:cubicBezTo>
                    <a:pt x="115189" y="25400"/>
                    <a:pt x="25400" y="114046"/>
                    <a:pt x="25400" y="2227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1071258" y="8710374"/>
            <a:ext cx="7332421" cy="853097"/>
            <a:chOff x="0" y="0"/>
            <a:chExt cx="9776562" cy="1137463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9776556" cy="1137460"/>
            </a:xfrm>
            <a:custGeom>
              <a:avLst/>
              <a:gdLst/>
              <a:ahLst/>
              <a:cxnLst/>
              <a:rect r="r" b="b" t="t" l="l"/>
              <a:pathLst>
                <a:path h="1137460" w="9776556">
                  <a:moveTo>
                    <a:pt x="0" y="0"/>
                  </a:moveTo>
                  <a:lnTo>
                    <a:pt x="9776556" y="0"/>
                  </a:lnTo>
                  <a:lnTo>
                    <a:pt x="9776556" y="1137460"/>
                  </a:lnTo>
                  <a:lnTo>
                    <a:pt x="0" y="113746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7475" r="0" b="-117475"/>
              </a:stretch>
            </a:blip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9525"/>
              <a:ext cx="9776562" cy="114698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92"/>
                </a:lnSpc>
              </a:pPr>
              <a:r>
                <a:rPr lang="en-US" sz="24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Сессия 6: Обзор и оценка</a:t>
              </a: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9765744" y="2370544"/>
            <a:ext cx="7129967" cy="2125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Сотрудники KCETB и других поставщиков услуг, которые хотят узнать больше о ППО</a:t>
            </a:r>
          </a:p>
          <a:p>
            <a:pPr algn="l" marL="542925" indent="-271462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Лица, заинтересованные в том, чтобы стать наставниками и оценщиками в сфере ППО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1025109" y="1822218"/>
            <a:ext cx="6969900" cy="614086"/>
            <a:chOff x="0" y="0"/>
            <a:chExt cx="9293200" cy="818782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9293204" cy="818776"/>
            </a:xfrm>
            <a:custGeom>
              <a:avLst/>
              <a:gdLst/>
              <a:ahLst/>
              <a:cxnLst/>
              <a:rect r="r" b="b" t="t" l="l"/>
              <a:pathLst>
                <a:path h="818776" w="9293204">
                  <a:moveTo>
                    <a:pt x="0" y="0"/>
                  </a:moveTo>
                  <a:lnTo>
                    <a:pt x="9293204" y="0"/>
                  </a:lnTo>
                  <a:lnTo>
                    <a:pt x="9293204" y="818776"/>
                  </a:lnTo>
                  <a:lnTo>
                    <a:pt x="0" y="818776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71157" r="0" b="-171157"/>
              </a:stretch>
            </a:blip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9293200" cy="856882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212"/>
                </a:lnSpc>
              </a:pPr>
              <a:r>
                <a:rPr lang="en-US" b="true" sz="39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Формат</a:t>
              </a:r>
              <a:r>
                <a:rPr lang="en-US" sz="39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:</a:t>
              </a: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9809312" y="5714552"/>
            <a:ext cx="7129967" cy="3806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Сертификация участников на уровне поставщика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Создание команды ППО для поддержки заявок на ППО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Разработка полного справочника по ППО в KCETB, чтобы обеспечить наличие всех ресурсов, необходимых для оценки в рамках ППО</a:t>
            </a:r>
          </a:p>
          <a:p>
            <a:pPr algn="l" marL="542925" indent="-271462" lvl="1">
              <a:lnSpc>
                <a:spcPts val="4320"/>
              </a:lnSpc>
            </a:pPr>
          </a:p>
        </p:txBody>
      </p:sp>
      <p:grpSp>
        <p:nvGrpSpPr>
          <p:cNvPr name="Group 57" id="57"/>
          <p:cNvGrpSpPr/>
          <p:nvPr/>
        </p:nvGrpSpPr>
        <p:grpSpPr>
          <a:xfrm rot="0">
            <a:off x="10060800" y="4499658"/>
            <a:ext cx="6969900" cy="1235869"/>
            <a:chOff x="0" y="0"/>
            <a:chExt cx="9293200" cy="164782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9293204" cy="1647824"/>
            </a:xfrm>
            <a:custGeom>
              <a:avLst/>
              <a:gdLst/>
              <a:ahLst/>
              <a:cxnLst/>
              <a:rect r="r" b="b" t="t" l="l"/>
              <a:pathLst>
                <a:path h="1647824" w="9293204">
                  <a:moveTo>
                    <a:pt x="0" y="0"/>
                  </a:moveTo>
                  <a:lnTo>
                    <a:pt x="9293204" y="0"/>
                  </a:lnTo>
                  <a:lnTo>
                    <a:pt x="9293204" y="1647824"/>
                  </a:lnTo>
                  <a:lnTo>
                    <a:pt x="0" y="164782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59889" r="0" b="-59889"/>
              </a:stretch>
            </a:blip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38100"/>
              <a:ext cx="9293200" cy="1685925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4536"/>
                </a:lnSpc>
              </a:pPr>
              <a:r>
                <a:rPr lang="en-US" b="true" sz="42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Результаты: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208521" y="-49654"/>
            <a:ext cx="18079479" cy="1825723"/>
            <a:chOff x="0" y="0"/>
            <a:chExt cx="24105972" cy="2434298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4105997" cy="2434336"/>
            </a:xfrm>
            <a:custGeom>
              <a:avLst/>
              <a:gdLst/>
              <a:ahLst/>
              <a:cxnLst/>
              <a:rect r="r" b="b" t="t" l="l"/>
              <a:pathLst>
                <a:path h="2434336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2434336"/>
                  </a:lnTo>
                  <a:lnTo>
                    <a:pt x="0" y="2434336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47625"/>
              <a:ext cx="24105972" cy="24819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Местные структуры: Обучение ППО – внутреннее в KCETB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633637" y="1476346"/>
            <a:ext cx="4366384" cy="1438494"/>
            <a:chOff x="0" y="0"/>
            <a:chExt cx="5821845" cy="1917992"/>
          </a:xfrm>
        </p:grpSpPr>
        <p:sp>
          <p:nvSpPr>
            <p:cNvPr name="Freeform 9" id="9" descr="A logo with green circles and text  Description automatically generated"/>
            <p:cNvSpPr/>
            <p:nvPr/>
          </p:nvSpPr>
          <p:spPr>
            <a:xfrm flipH="false" flipV="false" rot="0">
              <a:off x="0" y="0"/>
              <a:ext cx="5821807" cy="1917954"/>
            </a:xfrm>
            <a:custGeom>
              <a:avLst/>
              <a:gdLst/>
              <a:ahLst/>
              <a:cxnLst/>
              <a:rect r="r" b="b" t="t" l="l"/>
              <a:pathLst>
                <a:path h="1917954" w="5821807">
                  <a:moveTo>
                    <a:pt x="0" y="0"/>
                  </a:moveTo>
                  <a:lnTo>
                    <a:pt x="5821807" y="0"/>
                  </a:lnTo>
                  <a:lnTo>
                    <a:pt x="5821807" y="1917954"/>
                  </a:lnTo>
                  <a:lnTo>
                    <a:pt x="0" y="191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393" r="0" b="-1394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73522" y="1559119"/>
            <a:ext cx="12808210" cy="868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Национальная, межсекторальная, межинституциональная сеть, созданная в 2015 году</a:t>
            </a:r>
          </a:p>
          <a:p>
            <a:pPr algn="l" marL="903195" indent="-45159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Добровольная, инклюзивная, независимая</a:t>
            </a:r>
          </a:p>
          <a:p>
            <a:pPr algn="l" marL="903195" indent="-45159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Дальнейшее образование, высшее образование, гражданское общество</a:t>
            </a:r>
          </a:p>
          <a:p>
            <a:pPr algn="l" marL="903195" indent="-45159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Взаимоотношения, сотрудничество, обсуждение и взаимообмен </a:t>
            </a:r>
          </a:p>
          <a:p>
            <a:pPr algn="l" marL="903195" indent="-45159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Очные мероприятия и вебинары, проводимые два раза в год</a:t>
            </a:r>
          </a:p>
          <a:p>
            <a:pPr algn="l" marL="903195" indent="-45159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Влияние, продвижение и взаимообмен на местном, национальном и международном уровнях</a:t>
            </a:r>
          </a:p>
          <a:p>
            <a:pPr algn="l" marL="903195" indent="-451598" lvl="1">
              <a:lnSpc>
                <a:spcPts val="4536"/>
              </a:lnSpc>
            </a:pPr>
          </a:p>
          <a:p>
            <a:pPr algn="l" marL="903195" indent="-451598" lvl="1">
              <a:lnSpc>
                <a:spcPts val="4536"/>
              </a:lnSpc>
            </a:pPr>
          </a:p>
          <a:p>
            <a:pPr algn="l" marL="903195" indent="-451598" lvl="1">
              <a:lnSpc>
                <a:spcPts val="4536"/>
              </a:lnSpc>
            </a:pPr>
          </a:p>
          <a:p>
            <a:pPr algn="l" marL="903195" indent="-451598" lvl="1">
              <a:lnSpc>
                <a:spcPts val="4536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208521" y="-19050"/>
            <a:ext cx="18079479" cy="1476346"/>
            <a:chOff x="0" y="0"/>
            <a:chExt cx="24105972" cy="19684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105997" cy="1968500"/>
            </a:xfrm>
            <a:custGeom>
              <a:avLst/>
              <a:gdLst/>
              <a:ahLst/>
              <a:cxnLst/>
              <a:rect r="r" b="b" t="t" l="l"/>
              <a:pathLst>
                <a:path h="1968500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968500"/>
                  </a:lnTo>
                  <a:lnTo>
                    <a:pt x="0" y="1968500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24105972" cy="2016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Национальные структуры: Сеть практиков ППО (Ирландия)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85838" y="1871662"/>
            <a:ext cx="15687675" cy="1905895"/>
            <a:chOff x="0" y="0"/>
            <a:chExt cx="20916900" cy="25411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916900" cy="2541143"/>
            </a:xfrm>
            <a:custGeom>
              <a:avLst/>
              <a:gdLst/>
              <a:ahLst/>
              <a:cxnLst/>
              <a:rect r="r" b="b" t="t" l="l"/>
              <a:pathLst>
                <a:path h="2541143" w="20916900">
                  <a:moveTo>
                    <a:pt x="0" y="254127"/>
                  </a:moveTo>
                  <a:cubicBezTo>
                    <a:pt x="0" y="113792"/>
                    <a:pt x="113792" y="0"/>
                    <a:pt x="254127" y="0"/>
                  </a:cubicBezTo>
                  <a:lnTo>
                    <a:pt x="20662773" y="0"/>
                  </a:lnTo>
                  <a:cubicBezTo>
                    <a:pt x="20803108" y="0"/>
                    <a:pt x="20916900" y="113792"/>
                    <a:pt x="20916900" y="254127"/>
                  </a:cubicBezTo>
                  <a:lnTo>
                    <a:pt x="20916900" y="2287016"/>
                  </a:lnTo>
                  <a:cubicBezTo>
                    <a:pt x="20916900" y="2427351"/>
                    <a:pt x="20803108" y="2541143"/>
                    <a:pt x="20662773" y="2541143"/>
                  </a:cubicBezTo>
                  <a:lnTo>
                    <a:pt x="254127" y="2541143"/>
                  </a:lnTo>
                  <a:cubicBezTo>
                    <a:pt x="113792" y="2541143"/>
                    <a:pt x="0" y="2427478"/>
                    <a:pt x="0" y="2287016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562376" y="2301307"/>
            <a:ext cx="1048245" cy="1048245"/>
          </a:xfrm>
          <a:custGeom>
            <a:avLst/>
            <a:gdLst/>
            <a:ahLst/>
            <a:cxnLst/>
            <a:rect r="r" b="b" t="t" l="l"/>
            <a:pathLst>
              <a:path h="1048245" w="1048245">
                <a:moveTo>
                  <a:pt x="0" y="0"/>
                </a:moveTo>
                <a:lnTo>
                  <a:pt x="1048246" y="0"/>
                </a:lnTo>
                <a:lnTo>
                  <a:pt x="1048246" y="1048245"/>
                </a:lnTo>
                <a:lnTo>
                  <a:pt x="0" y="1048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182388" y="1867710"/>
            <a:ext cx="13495887" cy="1915420"/>
            <a:chOff x="0" y="0"/>
            <a:chExt cx="17994516" cy="25538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994520" cy="2553892"/>
            </a:xfrm>
            <a:custGeom>
              <a:avLst/>
              <a:gdLst/>
              <a:ahLst/>
              <a:cxnLst/>
              <a:rect r="r" b="b" t="t" l="l"/>
              <a:pathLst>
                <a:path h="2553892" w="17994520">
                  <a:moveTo>
                    <a:pt x="0" y="0"/>
                  </a:moveTo>
                  <a:lnTo>
                    <a:pt x="17994520" y="0"/>
                  </a:lnTo>
                  <a:lnTo>
                    <a:pt x="17994520" y="2553892"/>
                  </a:lnTo>
                  <a:lnTo>
                    <a:pt x="0" y="2553892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87289" r="0" b="-8729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7994516" cy="258246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По рекомендации других обучающихся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85838" y="4254846"/>
            <a:ext cx="15687675" cy="1905895"/>
            <a:chOff x="0" y="0"/>
            <a:chExt cx="20916900" cy="254119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0916900" cy="2541143"/>
            </a:xfrm>
            <a:custGeom>
              <a:avLst/>
              <a:gdLst/>
              <a:ahLst/>
              <a:cxnLst/>
              <a:rect r="r" b="b" t="t" l="l"/>
              <a:pathLst>
                <a:path h="2541143" w="20916900">
                  <a:moveTo>
                    <a:pt x="0" y="254127"/>
                  </a:moveTo>
                  <a:cubicBezTo>
                    <a:pt x="0" y="113792"/>
                    <a:pt x="113792" y="0"/>
                    <a:pt x="254127" y="0"/>
                  </a:cubicBezTo>
                  <a:lnTo>
                    <a:pt x="20662773" y="0"/>
                  </a:lnTo>
                  <a:cubicBezTo>
                    <a:pt x="20803108" y="0"/>
                    <a:pt x="20916900" y="113792"/>
                    <a:pt x="20916900" y="254127"/>
                  </a:cubicBezTo>
                  <a:lnTo>
                    <a:pt x="20916900" y="2287016"/>
                  </a:lnTo>
                  <a:cubicBezTo>
                    <a:pt x="20916900" y="2427351"/>
                    <a:pt x="20803108" y="2541143"/>
                    <a:pt x="20662773" y="2541143"/>
                  </a:cubicBezTo>
                  <a:lnTo>
                    <a:pt x="254127" y="2541143"/>
                  </a:lnTo>
                  <a:cubicBezTo>
                    <a:pt x="113792" y="2541143"/>
                    <a:pt x="0" y="2427478"/>
                    <a:pt x="0" y="2287016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562376" y="4683671"/>
            <a:ext cx="1048245" cy="1048245"/>
          </a:xfrm>
          <a:custGeom>
            <a:avLst/>
            <a:gdLst/>
            <a:ahLst/>
            <a:cxnLst/>
            <a:rect r="r" b="b" t="t" l="l"/>
            <a:pathLst>
              <a:path h="1048245" w="1048245">
                <a:moveTo>
                  <a:pt x="0" y="0"/>
                </a:moveTo>
                <a:lnTo>
                  <a:pt x="1048246" y="0"/>
                </a:lnTo>
                <a:lnTo>
                  <a:pt x="1048246" y="1048245"/>
                </a:lnTo>
                <a:lnTo>
                  <a:pt x="0" y="1048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182388" y="4250084"/>
            <a:ext cx="13495887" cy="1915420"/>
            <a:chOff x="0" y="0"/>
            <a:chExt cx="17994516" cy="255389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994520" cy="2553892"/>
            </a:xfrm>
            <a:custGeom>
              <a:avLst/>
              <a:gdLst/>
              <a:ahLst/>
              <a:cxnLst/>
              <a:rect r="r" b="b" t="t" l="l"/>
              <a:pathLst>
                <a:path h="2553892" w="17994520">
                  <a:moveTo>
                    <a:pt x="0" y="0"/>
                  </a:moveTo>
                  <a:lnTo>
                    <a:pt x="17994520" y="0"/>
                  </a:lnTo>
                  <a:lnTo>
                    <a:pt x="17994520" y="2553892"/>
                  </a:lnTo>
                  <a:lnTo>
                    <a:pt x="0" y="2553892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87289" r="0" b="-8729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7994516" cy="258246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Из сообщений для сотрудников и участия в мероприятиях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85838" y="6637210"/>
            <a:ext cx="15687675" cy="1905895"/>
            <a:chOff x="0" y="0"/>
            <a:chExt cx="20916900" cy="254119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916900" cy="2541143"/>
            </a:xfrm>
            <a:custGeom>
              <a:avLst/>
              <a:gdLst/>
              <a:ahLst/>
              <a:cxnLst/>
              <a:rect r="r" b="b" t="t" l="l"/>
              <a:pathLst>
                <a:path h="2541143" w="20916900">
                  <a:moveTo>
                    <a:pt x="0" y="254127"/>
                  </a:moveTo>
                  <a:cubicBezTo>
                    <a:pt x="0" y="113792"/>
                    <a:pt x="113792" y="0"/>
                    <a:pt x="254127" y="0"/>
                  </a:cubicBezTo>
                  <a:lnTo>
                    <a:pt x="20662773" y="0"/>
                  </a:lnTo>
                  <a:cubicBezTo>
                    <a:pt x="20803108" y="0"/>
                    <a:pt x="20916900" y="113792"/>
                    <a:pt x="20916900" y="254127"/>
                  </a:cubicBezTo>
                  <a:lnTo>
                    <a:pt x="20916900" y="2287016"/>
                  </a:lnTo>
                  <a:cubicBezTo>
                    <a:pt x="20916900" y="2427351"/>
                    <a:pt x="20803108" y="2541143"/>
                    <a:pt x="20662773" y="2541143"/>
                  </a:cubicBezTo>
                  <a:lnTo>
                    <a:pt x="254127" y="2541143"/>
                  </a:lnTo>
                  <a:cubicBezTo>
                    <a:pt x="113792" y="2541143"/>
                    <a:pt x="0" y="2427478"/>
                    <a:pt x="0" y="2287016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562376" y="7066045"/>
            <a:ext cx="1048245" cy="1048245"/>
          </a:xfrm>
          <a:custGeom>
            <a:avLst/>
            <a:gdLst/>
            <a:ahLst/>
            <a:cxnLst/>
            <a:rect r="r" b="b" t="t" l="l"/>
            <a:pathLst>
              <a:path h="1048245" w="1048245">
                <a:moveTo>
                  <a:pt x="0" y="0"/>
                </a:moveTo>
                <a:lnTo>
                  <a:pt x="1048246" y="0"/>
                </a:lnTo>
                <a:lnTo>
                  <a:pt x="1048246" y="1048245"/>
                </a:lnTo>
                <a:lnTo>
                  <a:pt x="0" y="10482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3182388" y="6632448"/>
            <a:ext cx="13495887" cy="1915420"/>
            <a:chOff x="0" y="0"/>
            <a:chExt cx="17994516" cy="255389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994520" cy="2553892"/>
            </a:xfrm>
            <a:custGeom>
              <a:avLst/>
              <a:gdLst/>
              <a:ahLst/>
              <a:cxnLst/>
              <a:rect r="r" b="b" t="t" l="l"/>
              <a:pathLst>
                <a:path h="2553892" w="17994520">
                  <a:moveTo>
                    <a:pt x="0" y="0"/>
                  </a:moveTo>
                  <a:lnTo>
                    <a:pt x="17994520" y="0"/>
                  </a:lnTo>
                  <a:lnTo>
                    <a:pt x="17994520" y="2553892"/>
                  </a:lnTo>
                  <a:lnTo>
                    <a:pt x="0" y="2553892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87289" r="0" b="-8729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17994516" cy="258246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Веб-сайт KCETB QA со ссылками на политику и брошюру ППО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Откуда люди узнают об услугах ППО?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08521" y="-19079"/>
            <a:ext cx="18079479" cy="1201188"/>
            <a:chOff x="0" y="0"/>
            <a:chExt cx="24105972" cy="16015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Ключевые роли и то, как они поддерживают заявителя</a:t>
              </a:r>
            </a:p>
          </p:txBody>
        </p:sp>
      </p:grpSp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1557339" y="2136774"/>
          <a:ext cx="15259050" cy="1657350"/>
        </p:xfrm>
        <a:graphic>
          <a:graphicData uri="http://schemas.openxmlformats.org/drawingml/2006/table">
            <a:tbl>
              <a:tblPr/>
              <a:tblGrid>
                <a:gridCol w="5086350"/>
                <a:gridCol w="5086350"/>
                <a:gridCol w="5086350"/>
              </a:tblGrid>
              <a:tr h="54621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Наставник ППО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Оценщик ППО</a:t>
                      </a:r>
                      <a:endParaRPr lang="en-US" sz="1100"/>
                    </a:p>
                    <a:p>
                      <a:pPr algn="l">
                        <a:lnSpc>
                          <a:spcPts val="3240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Координатор ППО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B5C4"/>
                    </a:solidFill>
                  </a:tcPr>
                </a:tc>
              </a:tr>
              <a:tr h="1870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Предоставляет заявителю соответствующие</a:t>
                      </a:r>
                      <a:endParaRPr lang="en-US" sz="1100"/>
                    </a:p>
                    <a:p>
                      <a:pPr algn="l">
                        <a:lnSpc>
                          <a:spcPts val="3240"/>
                        </a:lnSpc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рекомендации и поддержку </a:t>
                      </a:r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Оценивает представленные оценочные материалы/портфолио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Управляет программой ППО в соответствии с политикой KCETB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  <a:tr h="54621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Помогает кандидату разобраться в процессе ППО, требованиях к квалификации/компоненту и результатах обучения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Разрабатывает документ для оценки, отражающий результаты обучения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Предоставляет рекомендации и поддержку команде ППО и заявителям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F5"/>
                    </a:solidFill>
                  </a:tcPr>
                </a:tc>
              </a:tr>
              <a:tr h="546215">
                <a:tc gridSpan="3"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Иногда роли пересекаются/накладываются друг на друга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Иногда роли пересекаются/накладываются друг на друга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Иногда роли пересекаются/накладываются друг на друга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fast">
    <p:fade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Результаты ППО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48740" y="2746058"/>
            <a:ext cx="15590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Заявки на ППО в KCETB обычно используются для: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Освобождения – получения освобождения от прохождения одного или нескольких модулей программы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Сертификации – получение официального подтверждения квалификации, которое приводит к:</a:t>
            </a:r>
          </a:p>
          <a:p>
            <a:pPr algn="l" marL="1914525" indent="-478631" lvl="3">
              <a:lnSpc>
                <a:spcPts val="3240"/>
              </a:lnSpc>
              <a:buFont typeface="Arial"/>
              <a:buChar char="￭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Продвижению – продолжению обучения для получения квалификации более высокого уровня в системе дальнейшего или высшего образования</a:t>
            </a:r>
          </a:p>
          <a:p>
            <a:pPr algn="l" marL="1914525" indent="-478631" lvl="3">
              <a:lnSpc>
                <a:spcPts val="3240"/>
              </a:lnSpc>
              <a:buFont typeface="Arial"/>
              <a:buChar char="￭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Трудоустройству – для обеспечения соответствия требованиям работодателя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Результаты ППО</a:t>
              </a:r>
            </a:p>
          </p:txBody>
        </p:sp>
      </p:grpSp>
      <p:sp>
        <p:nvSpPr>
          <p:cNvPr name="Freeform 12" id="12" descr="Decision chart outline"/>
          <p:cNvSpPr/>
          <p:nvPr/>
        </p:nvSpPr>
        <p:spPr>
          <a:xfrm flipH="false" flipV="false" rot="0">
            <a:off x="1408471" y="6699456"/>
            <a:ext cx="2411359" cy="2411359"/>
          </a:xfrm>
          <a:custGeom>
            <a:avLst/>
            <a:gdLst/>
            <a:ahLst/>
            <a:cxnLst/>
            <a:rect r="r" b="b" t="t" l="l"/>
            <a:pathLst>
              <a:path h="2411359" w="2411359">
                <a:moveTo>
                  <a:pt x="0" y="0"/>
                </a:moveTo>
                <a:lnTo>
                  <a:pt x="2411359" y="0"/>
                </a:lnTo>
                <a:lnTo>
                  <a:pt x="2411359" y="2411359"/>
                </a:lnTo>
                <a:lnTo>
                  <a:pt x="0" y="2411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 descr="Diploma roll outline"/>
          <p:cNvSpPr/>
          <p:nvPr/>
        </p:nvSpPr>
        <p:spPr>
          <a:xfrm flipH="false" flipV="false" rot="0">
            <a:off x="5929312" y="6699456"/>
            <a:ext cx="2411359" cy="2411359"/>
          </a:xfrm>
          <a:custGeom>
            <a:avLst/>
            <a:gdLst/>
            <a:ahLst/>
            <a:cxnLst/>
            <a:rect r="r" b="b" t="t" l="l"/>
            <a:pathLst>
              <a:path h="2411359" w="2411359">
                <a:moveTo>
                  <a:pt x="0" y="0"/>
                </a:moveTo>
                <a:lnTo>
                  <a:pt x="2411359" y="0"/>
                </a:lnTo>
                <a:lnTo>
                  <a:pt x="2411359" y="2411359"/>
                </a:lnTo>
                <a:lnTo>
                  <a:pt x="0" y="2411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 descr="Group success outline"/>
          <p:cNvSpPr/>
          <p:nvPr/>
        </p:nvSpPr>
        <p:spPr>
          <a:xfrm flipH="false" flipV="false" rot="0">
            <a:off x="10450154" y="6699456"/>
            <a:ext cx="2258806" cy="2411359"/>
          </a:xfrm>
          <a:custGeom>
            <a:avLst/>
            <a:gdLst/>
            <a:ahLst/>
            <a:cxnLst/>
            <a:rect r="r" b="b" t="t" l="l"/>
            <a:pathLst>
              <a:path h="2411359" w="2258806">
                <a:moveTo>
                  <a:pt x="0" y="0"/>
                </a:moveTo>
                <a:lnTo>
                  <a:pt x="2258806" y="0"/>
                </a:lnTo>
                <a:lnTo>
                  <a:pt x="2258806" y="2411359"/>
                </a:lnTo>
                <a:lnTo>
                  <a:pt x="0" y="24113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376" t="0" r="-3376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48740" y="1988820"/>
            <a:ext cx="15590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Реестр ППО используется с 2021 года (источник данных)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ППО осуществляется следующим образом: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Полная квалификация – полная программа обучения (обычно включает 8 малых квалификаций)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Малая квалификация – компонент или модуль программы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Иногда малых квалификаций может быть больше, чем одна (напр., 4 малых квалификации, вместе составляющие полную)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103 заявки получено с 2021 по 2025 г.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Данные ППО с 2021 по 2025 г.</a:t>
              </a:r>
            </a:p>
          </p:txBody>
        </p:sp>
      </p:grpSp>
      <p:sp>
        <p:nvSpPr>
          <p:cNvPr name="Freeform 12" id="12" descr="Statistics outline"/>
          <p:cNvSpPr/>
          <p:nvPr/>
        </p:nvSpPr>
        <p:spPr>
          <a:xfrm flipH="false" flipV="false" rot="0">
            <a:off x="571500" y="6394809"/>
            <a:ext cx="3586162" cy="3586162"/>
          </a:xfrm>
          <a:custGeom>
            <a:avLst/>
            <a:gdLst/>
            <a:ahLst/>
            <a:cxnLst/>
            <a:rect r="r" b="b" t="t" l="l"/>
            <a:pathLst>
              <a:path h="3586162" w="3586162">
                <a:moveTo>
                  <a:pt x="0" y="0"/>
                </a:moveTo>
                <a:lnTo>
                  <a:pt x="3586162" y="0"/>
                </a:lnTo>
                <a:lnTo>
                  <a:pt x="3586162" y="3586162"/>
                </a:lnTo>
                <a:lnTo>
                  <a:pt x="0" y="35861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62701" y="2494693"/>
            <a:ext cx="15971110" cy="778240"/>
            <a:chOff x="0" y="0"/>
            <a:chExt cx="21294814" cy="10376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94852" cy="1037590"/>
            </a:xfrm>
            <a:custGeom>
              <a:avLst/>
              <a:gdLst/>
              <a:ahLst/>
              <a:cxnLst/>
              <a:rect r="r" b="b" t="t" l="l"/>
              <a:pathLst>
                <a:path h="1037590" w="21294852">
                  <a:moveTo>
                    <a:pt x="0" y="103759"/>
                  </a:moveTo>
                  <a:cubicBezTo>
                    <a:pt x="0" y="46482"/>
                    <a:pt x="46482" y="0"/>
                    <a:pt x="103759" y="0"/>
                  </a:cubicBezTo>
                  <a:lnTo>
                    <a:pt x="21191093" y="0"/>
                  </a:lnTo>
                  <a:cubicBezTo>
                    <a:pt x="21248370" y="0"/>
                    <a:pt x="21294852" y="46482"/>
                    <a:pt x="21294852" y="103759"/>
                  </a:cubicBezTo>
                  <a:lnTo>
                    <a:pt x="21294852" y="933831"/>
                  </a:lnTo>
                  <a:cubicBezTo>
                    <a:pt x="21294852" y="991108"/>
                    <a:pt x="21248370" y="1037590"/>
                    <a:pt x="21191093" y="1037590"/>
                  </a:cubicBezTo>
                  <a:lnTo>
                    <a:pt x="103759" y="1037590"/>
                  </a:lnTo>
                  <a:cubicBezTo>
                    <a:pt x="46482" y="1037717"/>
                    <a:pt x="0" y="991235"/>
                    <a:pt x="0" y="93383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98121" y="2669800"/>
            <a:ext cx="428454" cy="428034"/>
          </a:xfrm>
          <a:custGeom>
            <a:avLst/>
            <a:gdLst/>
            <a:ahLst/>
            <a:cxnLst/>
            <a:rect r="r" b="b" t="t" l="l"/>
            <a:pathLst>
              <a:path h="428034" w="428454">
                <a:moveTo>
                  <a:pt x="0" y="0"/>
                </a:moveTo>
                <a:lnTo>
                  <a:pt x="428453" y="0"/>
                </a:lnTo>
                <a:lnTo>
                  <a:pt x="428453" y="428035"/>
                </a:lnTo>
                <a:lnTo>
                  <a:pt x="0" y="428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8" r="0" b="-48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157232" y="2489930"/>
            <a:ext cx="14893433" cy="1128246"/>
            <a:chOff x="0" y="0"/>
            <a:chExt cx="19857910" cy="15043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857913" cy="1504330"/>
            </a:xfrm>
            <a:custGeom>
              <a:avLst/>
              <a:gdLst/>
              <a:ahLst/>
              <a:cxnLst/>
              <a:rect r="r" b="b" t="t" l="l"/>
              <a:pathLst>
                <a:path h="1504330" w="19857913">
                  <a:moveTo>
                    <a:pt x="0" y="0"/>
                  </a:moveTo>
                  <a:lnTo>
                    <a:pt x="19857913" y="0"/>
                  </a:lnTo>
                  <a:lnTo>
                    <a:pt x="19857913" y="1504330"/>
                  </a:lnTo>
                  <a:lnTo>
                    <a:pt x="0" y="150433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207212" r="0" b="-207212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9857910" cy="156147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Дальнейшее образование и обучение, или ДОО, предлагает широкий выбор вариантов обучения на протяжении всей жизни для всех, кому исполнилось 16 лет.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62701" y="3893096"/>
            <a:ext cx="15971110" cy="778240"/>
            <a:chOff x="0" y="0"/>
            <a:chExt cx="21294814" cy="103765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294852" cy="1037590"/>
            </a:xfrm>
            <a:custGeom>
              <a:avLst/>
              <a:gdLst/>
              <a:ahLst/>
              <a:cxnLst/>
              <a:rect r="r" b="b" t="t" l="l"/>
              <a:pathLst>
                <a:path h="1037590" w="21294852">
                  <a:moveTo>
                    <a:pt x="0" y="103759"/>
                  </a:moveTo>
                  <a:cubicBezTo>
                    <a:pt x="0" y="46482"/>
                    <a:pt x="46482" y="0"/>
                    <a:pt x="103759" y="0"/>
                  </a:cubicBezTo>
                  <a:lnTo>
                    <a:pt x="21191093" y="0"/>
                  </a:lnTo>
                  <a:cubicBezTo>
                    <a:pt x="21248370" y="0"/>
                    <a:pt x="21294852" y="46482"/>
                    <a:pt x="21294852" y="103759"/>
                  </a:cubicBezTo>
                  <a:lnTo>
                    <a:pt x="21294852" y="933831"/>
                  </a:lnTo>
                  <a:cubicBezTo>
                    <a:pt x="21294852" y="991108"/>
                    <a:pt x="21248370" y="1037590"/>
                    <a:pt x="21191093" y="1037590"/>
                  </a:cubicBezTo>
                  <a:lnTo>
                    <a:pt x="103759" y="1037590"/>
                  </a:lnTo>
                  <a:cubicBezTo>
                    <a:pt x="46482" y="1037717"/>
                    <a:pt x="0" y="991235"/>
                    <a:pt x="0" y="93383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498121" y="4068204"/>
            <a:ext cx="428454" cy="428034"/>
          </a:xfrm>
          <a:custGeom>
            <a:avLst/>
            <a:gdLst/>
            <a:ahLst/>
            <a:cxnLst/>
            <a:rect r="r" b="b" t="t" l="l"/>
            <a:pathLst>
              <a:path h="428034" w="428454">
                <a:moveTo>
                  <a:pt x="0" y="0"/>
                </a:moveTo>
                <a:lnTo>
                  <a:pt x="428453" y="0"/>
                </a:lnTo>
                <a:lnTo>
                  <a:pt x="428453" y="428034"/>
                </a:lnTo>
                <a:lnTo>
                  <a:pt x="0" y="428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48" r="0" b="-48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157232" y="3888334"/>
            <a:ext cx="14893433" cy="1128246"/>
            <a:chOff x="0" y="0"/>
            <a:chExt cx="19857910" cy="150432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857913" cy="1504330"/>
            </a:xfrm>
            <a:custGeom>
              <a:avLst/>
              <a:gdLst/>
              <a:ahLst/>
              <a:cxnLst/>
              <a:rect r="r" b="b" t="t" l="l"/>
              <a:pathLst>
                <a:path h="1504330" w="19857913">
                  <a:moveTo>
                    <a:pt x="0" y="0"/>
                  </a:moveTo>
                  <a:lnTo>
                    <a:pt x="19857913" y="0"/>
                  </a:lnTo>
                  <a:lnTo>
                    <a:pt x="19857913" y="1504330"/>
                  </a:lnTo>
                  <a:lnTo>
                    <a:pt x="0" y="150433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207212" r="0" b="-207212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9857910" cy="156147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ДОО включает в себя прогаммы ученичества и стажировки, курсы по окончании среднего образования (англ. Post Leaving Certificate - PLC), обучение для взрослых в сообществе и с неполной занятостью, а также услуги по обучению основам грамоты и счёта. 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62701" y="5291499"/>
            <a:ext cx="15971110" cy="778240"/>
            <a:chOff x="0" y="0"/>
            <a:chExt cx="21294814" cy="103765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294852" cy="1037590"/>
            </a:xfrm>
            <a:custGeom>
              <a:avLst/>
              <a:gdLst/>
              <a:ahLst/>
              <a:cxnLst/>
              <a:rect r="r" b="b" t="t" l="l"/>
              <a:pathLst>
                <a:path h="1037590" w="21294852">
                  <a:moveTo>
                    <a:pt x="0" y="103759"/>
                  </a:moveTo>
                  <a:cubicBezTo>
                    <a:pt x="0" y="46482"/>
                    <a:pt x="46482" y="0"/>
                    <a:pt x="103759" y="0"/>
                  </a:cubicBezTo>
                  <a:lnTo>
                    <a:pt x="21191093" y="0"/>
                  </a:lnTo>
                  <a:cubicBezTo>
                    <a:pt x="21248370" y="0"/>
                    <a:pt x="21294852" y="46482"/>
                    <a:pt x="21294852" y="103759"/>
                  </a:cubicBezTo>
                  <a:lnTo>
                    <a:pt x="21294852" y="933831"/>
                  </a:lnTo>
                  <a:cubicBezTo>
                    <a:pt x="21294852" y="991108"/>
                    <a:pt x="21248370" y="1037590"/>
                    <a:pt x="21191093" y="1037590"/>
                  </a:cubicBezTo>
                  <a:lnTo>
                    <a:pt x="103759" y="1037590"/>
                  </a:lnTo>
                  <a:cubicBezTo>
                    <a:pt x="46482" y="1037717"/>
                    <a:pt x="0" y="991235"/>
                    <a:pt x="0" y="93383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498121" y="5466607"/>
            <a:ext cx="428454" cy="428034"/>
          </a:xfrm>
          <a:custGeom>
            <a:avLst/>
            <a:gdLst/>
            <a:ahLst/>
            <a:cxnLst/>
            <a:rect r="r" b="b" t="t" l="l"/>
            <a:pathLst>
              <a:path h="428034" w="428454">
                <a:moveTo>
                  <a:pt x="0" y="0"/>
                </a:moveTo>
                <a:lnTo>
                  <a:pt x="428453" y="0"/>
                </a:lnTo>
                <a:lnTo>
                  <a:pt x="428453" y="428035"/>
                </a:lnTo>
                <a:lnTo>
                  <a:pt x="0" y="4280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48" r="0" b="-48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2157232" y="5286737"/>
            <a:ext cx="14893433" cy="1128246"/>
            <a:chOff x="0" y="0"/>
            <a:chExt cx="19857910" cy="150432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9857913" cy="1504330"/>
            </a:xfrm>
            <a:custGeom>
              <a:avLst/>
              <a:gdLst/>
              <a:ahLst/>
              <a:cxnLst/>
              <a:rect r="r" b="b" t="t" l="l"/>
              <a:pathLst>
                <a:path h="1504330" w="19857913">
                  <a:moveTo>
                    <a:pt x="0" y="0"/>
                  </a:moveTo>
                  <a:lnTo>
                    <a:pt x="19857913" y="0"/>
                  </a:lnTo>
                  <a:lnTo>
                    <a:pt x="19857913" y="1504330"/>
                  </a:lnTo>
                  <a:lnTo>
                    <a:pt x="0" y="150433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207212" r="0" b="-207212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9857910" cy="156147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Курсы и программы ДОО предоставляются через сеть Совета по образованию и обучению по всей стране, в том числе в режиме онлайн через сервис eCollege SOLAS. 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62701" y="6689903"/>
            <a:ext cx="15971110" cy="778240"/>
            <a:chOff x="0" y="0"/>
            <a:chExt cx="21294814" cy="103765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294852" cy="1037590"/>
            </a:xfrm>
            <a:custGeom>
              <a:avLst/>
              <a:gdLst/>
              <a:ahLst/>
              <a:cxnLst/>
              <a:rect r="r" b="b" t="t" l="l"/>
              <a:pathLst>
                <a:path h="1037590" w="21294852">
                  <a:moveTo>
                    <a:pt x="0" y="103759"/>
                  </a:moveTo>
                  <a:cubicBezTo>
                    <a:pt x="0" y="46482"/>
                    <a:pt x="46482" y="0"/>
                    <a:pt x="103759" y="0"/>
                  </a:cubicBezTo>
                  <a:lnTo>
                    <a:pt x="21191093" y="0"/>
                  </a:lnTo>
                  <a:cubicBezTo>
                    <a:pt x="21248370" y="0"/>
                    <a:pt x="21294852" y="46482"/>
                    <a:pt x="21294852" y="103759"/>
                  </a:cubicBezTo>
                  <a:lnTo>
                    <a:pt x="21294852" y="933831"/>
                  </a:lnTo>
                  <a:cubicBezTo>
                    <a:pt x="21294852" y="991108"/>
                    <a:pt x="21248370" y="1037590"/>
                    <a:pt x="21191093" y="1037590"/>
                  </a:cubicBezTo>
                  <a:lnTo>
                    <a:pt x="103759" y="1037590"/>
                  </a:lnTo>
                  <a:cubicBezTo>
                    <a:pt x="46482" y="1037717"/>
                    <a:pt x="0" y="991235"/>
                    <a:pt x="0" y="93383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498121" y="6865010"/>
            <a:ext cx="428454" cy="428034"/>
          </a:xfrm>
          <a:custGeom>
            <a:avLst/>
            <a:gdLst/>
            <a:ahLst/>
            <a:cxnLst/>
            <a:rect r="r" b="b" t="t" l="l"/>
            <a:pathLst>
              <a:path h="428034" w="428454">
                <a:moveTo>
                  <a:pt x="0" y="0"/>
                </a:moveTo>
                <a:lnTo>
                  <a:pt x="428453" y="0"/>
                </a:lnTo>
                <a:lnTo>
                  <a:pt x="428453" y="428035"/>
                </a:lnTo>
                <a:lnTo>
                  <a:pt x="0" y="428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48" r="0" b="-48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2157232" y="6685140"/>
            <a:ext cx="14893433" cy="1128246"/>
            <a:chOff x="0" y="0"/>
            <a:chExt cx="19857910" cy="150432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9857913" cy="1504330"/>
            </a:xfrm>
            <a:custGeom>
              <a:avLst/>
              <a:gdLst/>
              <a:ahLst/>
              <a:cxnLst/>
              <a:rect r="r" b="b" t="t" l="l"/>
              <a:pathLst>
                <a:path h="1504330" w="19857913">
                  <a:moveTo>
                    <a:pt x="0" y="0"/>
                  </a:moveTo>
                  <a:lnTo>
                    <a:pt x="19857913" y="0"/>
                  </a:lnTo>
                  <a:lnTo>
                    <a:pt x="19857913" y="1504330"/>
                  </a:lnTo>
                  <a:lnTo>
                    <a:pt x="0" y="150433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207212" r="0" b="-207212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57150"/>
              <a:ext cx="19857910" cy="156147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Курсы ДОО проводятся на уровнях с первого по шестой в соответствии с Национальной рамкой квалификаций (НРК). В рамках ППО признаются уровни с четвёртого по шестой. 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262701" y="8088306"/>
            <a:ext cx="15971110" cy="778240"/>
            <a:chOff x="0" y="0"/>
            <a:chExt cx="21294814" cy="103765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1294852" cy="1037590"/>
            </a:xfrm>
            <a:custGeom>
              <a:avLst/>
              <a:gdLst/>
              <a:ahLst/>
              <a:cxnLst/>
              <a:rect r="r" b="b" t="t" l="l"/>
              <a:pathLst>
                <a:path h="1037590" w="21294852">
                  <a:moveTo>
                    <a:pt x="0" y="103759"/>
                  </a:moveTo>
                  <a:cubicBezTo>
                    <a:pt x="0" y="46482"/>
                    <a:pt x="46482" y="0"/>
                    <a:pt x="103759" y="0"/>
                  </a:cubicBezTo>
                  <a:lnTo>
                    <a:pt x="21191093" y="0"/>
                  </a:lnTo>
                  <a:cubicBezTo>
                    <a:pt x="21248370" y="0"/>
                    <a:pt x="21294852" y="46482"/>
                    <a:pt x="21294852" y="103759"/>
                  </a:cubicBezTo>
                  <a:lnTo>
                    <a:pt x="21294852" y="933831"/>
                  </a:lnTo>
                  <a:cubicBezTo>
                    <a:pt x="21294852" y="991108"/>
                    <a:pt x="21248370" y="1037590"/>
                    <a:pt x="21191093" y="1037590"/>
                  </a:cubicBezTo>
                  <a:lnTo>
                    <a:pt x="103759" y="1037590"/>
                  </a:lnTo>
                  <a:cubicBezTo>
                    <a:pt x="46482" y="1037717"/>
                    <a:pt x="0" y="991235"/>
                    <a:pt x="0" y="93383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488596" y="8253889"/>
            <a:ext cx="447504" cy="447084"/>
            <a:chOff x="0" y="0"/>
            <a:chExt cx="596671" cy="59611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2700"/>
              <a:ext cx="571246" cy="570738"/>
            </a:xfrm>
            <a:custGeom>
              <a:avLst/>
              <a:gdLst/>
              <a:ahLst/>
              <a:cxnLst/>
              <a:rect r="r" b="b" t="t" l="l"/>
              <a:pathLst>
                <a:path h="570738" w="571246">
                  <a:moveTo>
                    <a:pt x="0" y="0"/>
                  </a:moveTo>
                  <a:lnTo>
                    <a:pt x="571246" y="0"/>
                  </a:lnTo>
                  <a:lnTo>
                    <a:pt x="571246" y="570738"/>
                  </a:lnTo>
                  <a:lnTo>
                    <a:pt x="0" y="570738"/>
                  </a:lnTo>
                  <a:close/>
                </a:path>
              </a:pathLst>
            </a:custGeom>
            <a:blipFill>
              <a:blip r:embed="rId17"/>
              <a:stretch>
                <a:fillRect l="-2223" t="-2274" r="-2227" b="-2269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96646" cy="596138"/>
            </a:xfrm>
            <a:custGeom>
              <a:avLst/>
              <a:gdLst/>
              <a:ahLst/>
              <a:cxnLst/>
              <a:rect r="r" b="b" t="t" l="l"/>
              <a:pathLst>
                <a:path h="596138" w="596646">
                  <a:moveTo>
                    <a:pt x="12700" y="0"/>
                  </a:moveTo>
                  <a:lnTo>
                    <a:pt x="583946" y="0"/>
                  </a:lnTo>
                  <a:cubicBezTo>
                    <a:pt x="590931" y="0"/>
                    <a:pt x="596646" y="5715"/>
                    <a:pt x="596646" y="12700"/>
                  </a:cubicBezTo>
                  <a:lnTo>
                    <a:pt x="596646" y="583438"/>
                  </a:lnTo>
                  <a:cubicBezTo>
                    <a:pt x="596646" y="590423"/>
                    <a:pt x="590931" y="596138"/>
                    <a:pt x="583946" y="596138"/>
                  </a:cubicBezTo>
                  <a:lnTo>
                    <a:pt x="12700" y="596138"/>
                  </a:lnTo>
                  <a:cubicBezTo>
                    <a:pt x="5715" y="596138"/>
                    <a:pt x="0" y="590423"/>
                    <a:pt x="0" y="58343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83438"/>
                  </a:lnTo>
                  <a:lnTo>
                    <a:pt x="12700" y="583438"/>
                  </a:lnTo>
                  <a:lnTo>
                    <a:pt x="12700" y="570738"/>
                  </a:lnTo>
                  <a:lnTo>
                    <a:pt x="583946" y="570738"/>
                  </a:lnTo>
                  <a:lnTo>
                    <a:pt x="583946" y="583438"/>
                  </a:lnTo>
                  <a:lnTo>
                    <a:pt x="571246" y="583438"/>
                  </a:lnTo>
                  <a:lnTo>
                    <a:pt x="571246" y="12700"/>
                  </a:lnTo>
                  <a:lnTo>
                    <a:pt x="583946" y="12700"/>
                  </a:lnTo>
                  <a:lnTo>
                    <a:pt x="58394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2157232" y="8083544"/>
            <a:ext cx="14893433" cy="1128246"/>
            <a:chOff x="0" y="0"/>
            <a:chExt cx="19857910" cy="1504328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9857913" cy="1504330"/>
            </a:xfrm>
            <a:custGeom>
              <a:avLst/>
              <a:gdLst/>
              <a:ahLst/>
              <a:cxnLst/>
              <a:rect r="r" b="b" t="t" l="l"/>
              <a:pathLst>
                <a:path h="1504330" w="19857913">
                  <a:moveTo>
                    <a:pt x="0" y="0"/>
                  </a:moveTo>
                  <a:lnTo>
                    <a:pt x="19857913" y="0"/>
                  </a:lnTo>
                  <a:lnTo>
                    <a:pt x="19857913" y="1504330"/>
                  </a:lnTo>
                  <a:lnTo>
                    <a:pt x="0" y="150433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207212" r="0" b="-207212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>
              <a:off x="0" y="0"/>
              <a:ext cx="19857910" cy="150432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В 2024 году по всей стране в программах ДОО было зарегистрировано </a:t>
              </a:r>
              <a:r>
                <a:rPr lang="en-US" b="true" sz="270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230 000 обучающихся</a:t>
              </a:r>
              <a:r>
                <a:rPr lang="en-US" sz="27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, при общем </a:t>
              </a:r>
              <a:r>
                <a:rPr lang="en-US" b="true" sz="270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бюджетном финансировании в размере 1,08 млрд евро (</a:t>
              </a:r>
              <a:r>
                <a:rPr lang="en-US" sz="270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SOLAS; Годовой доклад и финансовый отчёт за 2024 год) 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Дальнейшее образование и обучение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86587" y="2536031"/>
            <a:ext cx="12908537" cy="6845713"/>
            <a:chOff x="0" y="0"/>
            <a:chExt cx="17211383" cy="91276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211421" cy="9127617"/>
            </a:xfrm>
            <a:custGeom>
              <a:avLst/>
              <a:gdLst/>
              <a:ahLst/>
              <a:cxnLst/>
              <a:rect r="r" b="b" t="t" l="l"/>
              <a:pathLst>
                <a:path h="9127617" w="17211421">
                  <a:moveTo>
                    <a:pt x="0" y="0"/>
                  </a:moveTo>
                  <a:lnTo>
                    <a:pt x="17211421" y="0"/>
                  </a:lnTo>
                  <a:lnTo>
                    <a:pt x="17211421" y="9127617"/>
                  </a:lnTo>
                  <a:lnTo>
                    <a:pt x="0" y="9127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728" r="0" b="-172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Категории ППО с 2021 по 2025 г.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Результаты ППО с 2021 по 2025 г.</a:t>
              </a: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261046" y="432129"/>
            <a:ext cx="15167242" cy="9238388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15420" y="4139575"/>
            <a:ext cx="11156880" cy="6121270"/>
            <a:chOff x="0" y="0"/>
            <a:chExt cx="14875840" cy="81616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875890" cy="8161655"/>
            </a:xfrm>
            <a:custGeom>
              <a:avLst/>
              <a:gdLst/>
              <a:ahLst/>
              <a:cxnLst/>
              <a:rect r="r" b="b" t="t" l="l"/>
              <a:pathLst>
                <a:path h="8161655" w="14875890">
                  <a:moveTo>
                    <a:pt x="0" y="0"/>
                  </a:moveTo>
                  <a:lnTo>
                    <a:pt x="14875890" y="0"/>
                  </a:lnTo>
                  <a:lnTo>
                    <a:pt x="14875890" y="8161655"/>
                  </a:lnTo>
                  <a:lnTo>
                    <a:pt x="0" y="8161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9872662" y="1468910"/>
          <a:ext cx="8077200" cy="5543550"/>
        </p:xfrm>
        <a:graphic>
          <a:graphicData uri="http://schemas.openxmlformats.org/drawingml/2006/table">
            <a:tbl>
              <a:tblPr/>
              <a:tblGrid>
                <a:gridCol w="2166643"/>
                <a:gridCol w="4942074"/>
                <a:gridCol w="968482"/>
              </a:tblGrid>
              <a:tr h="663020">
                <a:tc gridSpan="3">
                  <a:txBody>
                    <a:bodyPr anchor="t" rtlCol="false"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b="true" sz="420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Лидирующие квалификации в рамках ППО 2021-2025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b="true" sz="420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Лидирующие квалификации в рамках ППО 2021-2025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b="true" sz="420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Лидирующие квалификации в рамках ППО 2021-2025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33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Код модуля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Название модуля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b="true" sz="2400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#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1"/>
                    </a:solidFill>
                  </a:tcPr>
                </a:tc>
              </a:tr>
              <a:tr h="66302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5N0690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Коммуникации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18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5N1356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Опыт работы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16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6N2054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Консультативные продажи 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9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4M2010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Общие знания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5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4N2138 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Функциональная математика 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5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4N1125 / 4N1126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Информационные технологии / Безопасность на рабочем месте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4N1168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Опыт работы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6M21471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ELC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3</a:t>
                      </a:r>
                      <a:endParaRPr lang="en-US" sz="1100"/>
                    </a:p>
                  </a:txBody>
                  <a:tcPr marL="9525" marR="9525" marT="9525" marB="9525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11" id="11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Квалицикации ППО: 2021 - 2025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KCETB - Исследование случаев ППО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48740" y="1355922"/>
            <a:ext cx="15590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KCETB представляет ряд исследований случаев, иллюстрирующих ППО в действии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566031" y="2525692"/>
          <a:ext cx="17316450" cy="5162550"/>
        </p:xfrm>
        <a:graphic>
          <a:graphicData uri="http://schemas.openxmlformats.org/drawingml/2006/table">
            <a:tbl>
              <a:tblPr/>
              <a:tblGrid>
                <a:gridCol w="1690517"/>
                <a:gridCol w="6452397"/>
                <a:gridCol w="6076924"/>
                <a:gridCol w="3096612"/>
              </a:tblGrid>
              <a:tr h="62943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№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Название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Цель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b="true" sz="27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Докладчик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</a:tr>
              <a:tr h="138596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1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Исследование случая, иллюстрирующего, как НРК и система CAS поддерживают признание предшествующего обучения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Демонстрирует, как обучение на основе опыта привело к присвоению полной квалификации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Сара Бэррон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  <a:tr h="62943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2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Признание предшествующего обучения на основе опыта (ППОО) для трудоустройства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Демонстрирует влияние сертификации через ППО на трудоустроенную группу обучающихся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Сара Бэррон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</a:tr>
              <a:tr h="62943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3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ППОО для возможностей трудоустройства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Демонстрирует положительные результаты ППО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Аманда Батлер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  <a:tr h="62943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4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УДО в оценке ППО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Демонстрирует гибкость обучения и оценки для заявителей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Аманда Батлер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</a:tr>
              <a:tr h="62943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5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ППСО для получения освобождения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Демонстрирует сопоставление с международными сертифицированными учебными программами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Аманда Батлер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  <a:tr h="62943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6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ППО для сотрудника KCETB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Сочетает в себе ППСО и ППОО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Эми Диринг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</a:tr>
            </a:tbl>
          </a:graphicData>
        </a:graphic>
      </p:graphicFrame>
      <p:grpSp>
        <p:nvGrpSpPr>
          <p:cNvPr name="Group 10" id="1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случаев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71462" y="547688"/>
            <a:ext cx="18016538" cy="1509712"/>
            <a:chOff x="0" y="0"/>
            <a:chExt cx="24022050" cy="201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022050" cy="2012950"/>
            </a:xfrm>
            <a:custGeom>
              <a:avLst/>
              <a:gdLst/>
              <a:ahLst/>
              <a:cxnLst/>
              <a:rect r="r" b="b" t="t" l="l"/>
              <a:pathLst>
                <a:path h="2012950" w="24022050">
                  <a:moveTo>
                    <a:pt x="0" y="0"/>
                  </a:moveTo>
                  <a:lnTo>
                    <a:pt x="24022050" y="0"/>
                  </a:lnTo>
                  <a:lnTo>
                    <a:pt x="24022050" y="2012950"/>
                  </a:lnTo>
                  <a:lnTo>
                    <a:pt x="0" y="20129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2529" r="0" b="-18252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022050" cy="20605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1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8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поддерживает признание предшествующего обучения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57300" y="2738438"/>
            <a:ext cx="7772400" cy="6527006"/>
            <a:chOff x="0" y="0"/>
            <a:chExt cx="10363200" cy="8702675"/>
          </a:xfrm>
        </p:grpSpPr>
        <p:sp>
          <p:nvSpPr>
            <p:cNvPr name="Freeform 12" id="12" descr="Diffused spotlights shining in different directions"/>
            <p:cNvSpPr/>
            <p:nvPr/>
          </p:nvSpPr>
          <p:spPr>
            <a:xfrm flipH="false" flipV="false" rot="0">
              <a:off x="0" y="0"/>
              <a:ext cx="10363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498" t="0" r="-5384" b="1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49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и Единая система присвоения квалификаций (CAS) поддерживают признание предшествующего обучения</a:t>
            </a:r>
          </a:p>
        </p:txBody>
      </p:sp>
    </p:spTree>
  </p:cSld>
  <p:clrMapOvr>
    <a:masterClrMapping/>
  </p:clrMapOvr>
  <p:transition spd="fast">
    <p:fade/>
  </p:transition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547745" y="-408851"/>
            <a:ext cx="20697225" cy="11339093"/>
            <a:chOff x="0" y="0"/>
            <a:chExt cx="27596300" cy="151187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" y="12700"/>
              <a:ext cx="27570937" cy="15093442"/>
            </a:xfrm>
            <a:custGeom>
              <a:avLst/>
              <a:gdLst/>
              <a:ahLst/>
              <a:cxnLst/>
              <a:rect r="r" b="b" t="t" l="l"/>
              <a:pathLst>
                <a:path h="15093442" w="27570937">
                  <a:moveTo>
                    <a:pt x="0" y="0"/>
                  </a:moveTo>
                  <a:lnTo>
                    <a:pt x="27570937" y="0"/>
                  </a:lnTo>
                  <a:lnTo>
                    <a:pt x="27570937" y="15093442"/>
                  </a:lnTo>
                  <a:lnTo>
                    <a:pt x="0" y="15093442"/>
                  </a:lnTo>
                  <a:close/>
                </a:path>
              </a:pathLst>
            </a:custGeom>
            <a:solidFill>
              <a:srgbClr val="01837C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596337" cy="15118842"/>
            </a:xfrm>
            <a:custGeom>
              <a:avLst/>
              <a:gdLst/>
              <a:ahLst/>
              <a:cxnLst/>
              <a:rect r="r" b="b" t="t" l="l"/>
              <a:pathLst>
                <a:path h="15118842" w="27596337">
                  <a:moveTo>
                    <a:pt x="12700" y="0"/>
                  </a:moveTo>
                  <a:lnTo>
                    <a:pt x="27583637" y="0"/>
                  </a:lnTo>
                  <a:cubicBezTo>
                    <a:pt x="27590623" y="0"/>
                    <a:pt x="27596337" y="5715"/>
                    <a:pt x="27596337" y="12700"/>
                  </a:cubicBezTo>
                  <a:lnTo>
                    <a:pt x="27596337" y="15106142"/>
                  </a:lnTo>
                  <a:cubicBezTo>
                    <a:pt x="27596337" y="15113127"/>
                    <a:pt x="27590623" y="15118842"/>
                    <a:pt x="27583637" y="15118842"/>
                  </a:cubicBezTo>
                  <a:lnTo>
                    <a:pt x="12700" y="15118842"/>
                  </a:lnTo>
                  <a:cubicBezTo>
                    <a:pt x="5715" y="15118842"/>
                    <a:pt x="0" y="15113127"/>
                    <a:pt x="0" y="1510614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106142"/>
                  </a:lnTo>
                  <a:lnTo>
                    <a:pt x="12700" y="15106142"/>
                  </a:lnTo>
                  <a:lnTo>
                    <a:pt x="12700" y="15093442"/>
                  </a:lnTo>
                  <a:lnTo>
                    <a:pt x="27583637" y="15093442"/>
                  </a:lnTo>
                  <a:lnTo>
                    <a:pt x="27583637" y="15106142"/>
                  </a:lnTo>
                  <a:lnTo>
                    <a:pt x="27570937" y="15106142"/>
                  </a:lnTo>
                  <a:lnTo>
                    <a:pt x="27570937" y="12700"/>
                  </a:lnTo>
                  <a:lnTo>
                    <a:pt x="27583637" y="12700"/>
                  </a:lnTo>
                  <a:lnTo>
                    <a:pt x="2758363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E4012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370950" y="3262751"/>
            <a:ext cx="7149913" cy="810330"/>
            <a:chOff x="0" y="0"/>
            <a:chExt cx="9533217" cy="10804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350" y="6350"/>
              <a:ext cx="9520555" cy="1067689"/>
            </a:xfrm>
            <a:custGeom>
              <a:avLst/>
              <a:gdLst/>
              <a:ahLst/>
              <a:cxnLst/>
              <a:rect r="r" b="b" t="t" l="l"/>
              <a:pathLst>
                <a:path h="1067689" w="9520555">
                  <a:moveTo>
                    <a:pt x="0" y="0"/>
                  </a:moveTo>
                  <a:lnTo>
                    <a:pt x="9520555" y="0"/>
                  </a:lnTo>
                  <a:lnTo>
                    <a:pt x="9520555" y="1067689"/>
                  </a:lnTo>
                  <a:lnTo>
                    <a:pt x="0" y="1067689"/>
                  </a:lnTo>
                  <a:close/>
                </a:path>
              </a:pathLst>
            </a:custGeom>
            <a:solidFill>
              <a:srgbClr val="E1EFD7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533255" cy="1080389"/>
            </a:xfrm>
            <a:custGeom>
              <a:avLst/>
              <a:gdLst/>
              <a:ahLst/>
              <a:cxnLst/>
              <a:rect r="r" b="b" t="t" l="l"/>
              <a:pathLst>
                <a:path h="1080389" w="9533255">
                  <a:moveTo>
                    <a:pt x="6350" y="0"/>
                  </a:moveTo>
                  <a:lnTo>
                    <a:pt x="9526905" y="0"/>
                  </a:lnTo>
                  <a:cubicBezTo>
                    <a:pt x="9530462" y="0"/>
                    <a:pt x="9533255" y="2794"/>
                    <a:pt x="9533255" y="6350"/>
                  </a:cubicBezTo>
                  <a:lnTo>
                    <a:pt x="9533255" y="1074039"/>
                  </a:lnTo>
                  <a:cubicBezTo>
                    <a:pt x="9533255" y="1077595"/>
                    <a:pt x="9530462" y="1080389"/>
                    <a:pt x="9526905" y="1080389"/>
                  </a:cubicBezTo>
                  <a:lnTo>
                    <a:pt x="6350" y="1080389"/>
                  </a:lnTo>
                  <a:cubicBezTo>
                    <a:pt x="2794" y="1080389"/>
                    <a:pt x="0" y="1077595"/>
                    <a:pt x="0" y="1074039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074039"/>
                  </a:lnTo>
                  <a:lnTo>
                    <a:pt x="6350" y="1074039"/>
                  </a:lnTo>
                  <a:lnTo>
                    <a:pt x="6350" y="1067689"/>
                  </a:lnTo>
                  <a:lnTo>
                    <a:pt x="9526905" y="1067689"/>
                  </a:lnTo>
                  <a:lnTo>
                    <a:pt x="9526905" y="1074039"/>
                  </a:lnTo>
                  <a:lnTo>
                    <a:pt x="9520555" y="1074039"/>
                  </a:lnTo>
                  <a:lnTo>
                    <a:pt x="9520555" y="6350"/>
                  </a:lnTo>
                  <a:lnTo>
                    <a:pt x="9526905" y="6350"/>
                  </a:lnTo>
                  <a:lnTo>
                    <a:pt x="9526905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989B1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48117" y="480479"/>
            <a:ext cx="15429662" cy="1094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Исследование случая 1: Преимущества НРК и системы CAS для ППО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57355" y="4536643"/>
            <a:ext cx="12101008" cy="6002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10 лет службы в Силах обороны в звании рядового 3-го класса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Предшествующее образование: сертификат об окончании полного среднего образования, подготовка в Силах обороны, квалификация по фитнесу Уровня 3, а также сертификат инструктора по сёрфингу, выданный национальным руководящим органом (NGB) 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Частный фитнес-бизнес – 3 года 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Опыт тренера и игрока в гэльском футболе и хёрлинге</a:t>
            </a:r>
          </a:p>
          <a:p>
            <a:pPr algn="l" marL="542925" indent="-271462" lvl="1">
              <a:lnSpc>
                <a:spcPts val="3600"/>
              </a:lnSpc>
            </a:pPr>
          </a:p>
          <a:p>
            <a:pPr algn="l" marL="542925" indent="-271462" lvl="1">
              <a:lnSpc>
                <a:spcPts val="3600"/>
              </a:lnSpc>
            </a:pPr>
          </a:p>
        </p:txBody>
      </p:sp>
      <p:grpSp>
        <p:nvGrpSpPr>
          <p:cNvPr name="Group 15" id="15"/>
          <p:cNvGrpSpPr/>
          <p:nvPr/>
        </p:nvGrpSpPr>
        <p:grpSpPr>
          <a:xfrm rot="0">
            <a:off x="945290" y="3267513"/>
            <a:ext cx="5782675" cy="6126109"/>
            <a:chOff x="0" y="0"/>
            <a:chExt cx="7710234" cy="8168145"/>
          </a:xfrm>
        </p:grpSpPr>
        <p:sp>
          <p:nvSpPr>
            <p:cNvPr name="Freeform 16" id="16" descr="A person in a camouflage shirt  Description automatically generated"/>
            <p:cNvSpPr/>
            <p:nvPr/>
          </p:nvSpPr>
          <p:spPr>
            <a:xfrm flipH="false" flipV="false" rot="0">
              <a:off x="0" y="0"/>
              <a:ext cx="7710297" cy="8168132"/>
            </a:xfrm>
            <a:custGeom>
              <a:avLst/>
              <a:gdLst/>
              <a:ahLst/>
              <a:cxnLst/>
              <a:rect r="r" b="b" t="t" l="l"/>
              <a:pathLst>
                <a:path h="8168132" w="7710297">
                  <a:moveTo>
                    <a:pt x="0" y="0"/>
                  </a:moveTo>
                  <a:lnTo>
                    <a:pt x="7710297" y="0"/>
                  </a:lnTo>
                  <a:lnTo>
                    <a:pt x="7710297" y="8168132"/>
                  </a:lnTo>
                  <a:lnTo>
                    <a:pt x="0" y="816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61" t="0" r="-116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7618838" y="3313233"/>
            <a:ext cx="5878716" cy="113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b="true" sz="4350">
                <a:solidFill>
                  <a:srgbClr val="01837C"/>
                </a:solidFill>
                <a:latin typeface="Aptos Bold"/>
                <a:ea typeface="Aptos Bold"/>
                <a:cs typeface="Aptos Bold"/>
                <a:sym typeface="Aptos Bold"/>
              </a:rPr>
              <a:t>Рядовой Конор Шовлин</a:t>
            </a:r>
            <a:r>
              <a:rPr lang="en-US" sz="4350">
                <a:solidFill>
                  <a:srgbClr val="01837C"/>
                </a:solidFill>
                <a:latin typeface="Aptos"/>
                <a:ea typeface="Aptos"/>
                <a:cs typeface="Aptos"/>
                <a:sym typeface="Aptos"/>
              </a:rPr>
              <a:t>:</a:t>
            </a:r>
          </a:p>
          <a:p>
            <a:pPr algn="l">
              <a:lnSpc>
                <a:spcPts val="5220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776697" y="522199"/>
            <a:ext cx="15859125" cy="8366217"/>
            <a:chOff x="0" y="0"/>
            <a:chExt cx="21145500" cy="11154956"/>
          </a:xfrm>
        </p:grpSpPr>
        <p:sp>
          <p:nvSpPr>
            <p:cNvPr name="Freeform 9" id="9" descr="A circle of dots in a black background  Description automatically generated"/>
            <p:cNvSpPr/>
            <p:nvPr/>
          </p:nvSpPr>
          <p:spPr>
            <a:xfrm flipH="false" flipV="false" rot="0">
              <a:off x="0" y="0"/>
              <a:ext cx="21145500" cy="11154918"/>
            </a:xfrm>
            <a:custGeom>
              <a:avLst/>
              <a:gdLst/>
              <a:ahLst/>
              <a:cxnLst/>
              <a:rect r="r" b="b" t="t" l="l"/>
              <a:pathLst>
                <a:path h="11154918" w="21145500">
                  <a:moveTo>
                    <a:pt x="0" y="0"/>
                  </a:moveTo>
                  <a:lnTo>
                    <a:pt x="21145500" y="0"/>
                  </a:lnTo>
                  <a:lnTo>
                    <a:pt x="21145500" y="11154918"/>
                  </a:lnTo>
                  <a:lnTo>
                    <a:pt x="0" y="11154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9000"/>
              </a:blip>
              <a:stretch>
                <a:fillRect l="0" t="-20" r="0" b="-2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1356427"/>
            <a:ext cx="6318647" cy="692496"/>
            <a:chOff x="0" y="0"/>
            <a:chExt cx="8424862" cy="92332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424799" cy="923290"/>
            </a:xfrm>
            <a:custGeom>
              <a:avLst/>
              <a:gdLst/>
              <a:ahLst/>
              <a:cxnLst/>
              <a:rect r="r" b="b" t="t" l="l"/>
              <a:pathLst>
                <a:path h="923290" w="8424799">
                  <a:moveTo>
                    <a:pt x="0" y="0"/>
                  </a:moveTo>
                  <a:lnTo>
                    <a:pt x="8424799" y="0"/>
                  </a:lnTo>
                  <a:lnTo>
                    <a:pt x="8424799" y="923290"/>
                  </a:lnTo>
                  <a:lnTo>
                    <a:pt x="0" y="923290"/>
                  </a:lnTo>
                  <a:close/>
                </a:path>
              </a:pathLst>
            </a:custGeom>
            <a:solidFill>
              <a:srgbClr val="1C758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21890"/>
            <a:ext cx="1514475" cy="1327042"/>
            <a:chOff x="0" y="0"/>
            <a:chExt cx="2019300" cy="1769389"/>
          </a:xfrm>
        </p:grpSpPr>
        <p:sp>
          <p:nvSpPr>
            <p:cNvPr name="Freeform 13" id="13" descr="A person in a camouflage shirt  Description automatically generated"/>
            <p:cNvSpPr/>
            <p:nvPr/>
          </p:nvSpPr>
          <p:spPr>
            <a:xfrm flipH="false" flipV="false" rot="0">
              <a:off x="0" y="0"/>
              <a:ext cx="2019300" cy="1769364"/>
            </a:xfrm>
            <a:custGeom>
              <a:avLst/>
              <a:gdLst/>
              <a:ahLst/>
              <a:cxnLst/>
              <a:rect r="r" b="b" t="t" l="l"/>
              <a:pathLst>
                <a:path h="1769364" w="2019300">
                  <a:moveTo>
                    <a:pt x="0" y="0"/>
                  </a:moveTo>
                  <a:lnTo>
                    <a:pt x="2019300" y="0"/>
                  </a:lnTo>
                  <a:lnTo>
                    <a:pt x="2019300" y="1769364"/>
                  </a:lnTo>
                  <a:lnTo>
                    <a:pt x="0" y="1769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0950" r="0" b="-22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32699" y="1471393"/>
            <a:ext cx="4567714" cy="462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Рядовой Конор Шовлин: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40176" y="2489511"/>
            <a:ext cx="6113974" cy="1246499"/>
            <a:chOff x="0" y="0"/>
            <a:chExt cx="8151965" cy="166199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52003" cy="1662049"/>
            </a:xfrm>
            <a:custGeom>
              <a:avLst/>
              <a:gdLst/>
              <a:ahLst/>
              <a:cxnLst/>
              <a:rect r="r" b="b" t="t" l="l"/>
              <a:pathLst>
                <a:path h="1662049" w="8152003">
                  <a:moveTo>
                    <a:pt x="0" y="0"/>
                  </a:moveTo>
                  <a:lnTo>
                    <a:pt x="8152003" y="0"/>
                  </a:lnTo>
                  <a:lnTo>
                    <a:pt x="8152003" y="1662049"/>
                  </a:lnTo>
                  <a:lnTo>
                    <a:pt x="0" y="1662049"/>
                  </a:lnTo>
                  <a:close/>
                </a:path>
              </a:pathLst>
            </a:custGeom>
            <a:solidFill>
              <a:srgbClr val="EF5323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78048" y="2595258"/>
            <a:ext cx="6135767" cy="1155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Предыдущий опыт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Здоровье и фитнес (3N0531) 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Сертификат об окончании полного среднего образования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Подготовка в Силах обороны, инструктор по сёрфингу, сертифицированный NGB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3501752" y="3446155"/>
            <a:ext cx="12091264" cy="6089618"/>
            <a:chOff x="0" y="0"/>
            <a:chExt cx="16121685" cy="8119491"/>
          </a:xfrm>
        </p:grpSpPr>
        <p:sp>
          <p:nvSpPr>
            <p:cNvPr name="Freeform 19" id="19" descr="A circular chart with different colored lines  Description automatically generated with medium confidence"/>
            <p:cNvSpPr/>
            <p:nvPr/>
          </p:nvSpPr>
          <p:spPr>
            <a:xfrm flipH="false" flipV="false" rot="0">
              <a:off x="0" y="0"/>
              <a:ext cx="16121635" cy="8119491"/>
            </a:xfrm>
            <a:custGeom>
              <a:avLst/>
              <a:gdLst/>
              <a:ahLst/>
              <a:cxnLst/>
              <a:rect r="r" b="b" t="t" l="l"/>
              <a:pathLst>
                <a:path h="8119491" w="16121635">
                  <a:moveTo>
                    <a:pt x="0" y="0"/>
                  </a:moveTo>
                  <a:lnTo>
                    <a:pt x="16121635" y="0"/>
                  </a:lnTo>
                  <a:lnTo>
                    <a:pt x="16121635" y="8119491"/>
                  </a:lnTo>
                  <a:lnTo>
                    <a:pt x="0" y="811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734" t="-25006" r="-5184" b="-3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996137" y="1434684"/>
            <a:ext cx="6291863" cy="2394252"/>
            <a:chOff x="0" y="0"/>
            <a:chExt cx="8389150" cy="319233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389112" cy="3192272"/>
            </a:xfrm>
            <a:custGeom>
              <a:avLst/>
              <a:gdLst/>
              <a:ahLst/>
              <a:cxnLst/>
              <a:rect r="r" b="b" t="t" l="l"/>
              <a:pathLst>
                <a:path h="3192272" w="8389112">
                  <a:moveTo>
                    <a:pt x="0" y="0"/>
                  </a:moveTo>
                  <a:lnTo>
                    <a:pt x="8389112" y="0"/>
                  </a:lnTo>
                  <a:lnTo>
                    <a:pt x="8389112" y="3192272"/>
                  </a:lnTo>
                  <a:lnTo>
                    <a:pt x="0" y="3192272"/>
                  </a:lnTo>
                  <a:close/>
                </a:path>
              </a:pathLst>
            </a:custGeom>
            <a:solidFill>
              <a:srgbClr val="A7228B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2252074" y="1447438"/>
            <a:ext cx="5944486" cy="2263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Сертификация, полученная в ходе процесса ППО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Информационные технологии (4N1125)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Коммуникации (5N0690)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Инструктор по сёрфингу (6N5350)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Опыт работы (5N1356)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Охрана и гигиена труда (5N1794)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Тренер по гэльскому футболу (5N50855)</a:t>
            </a:r>
          </a:p>
          <a:p>
            <a:pPr algn="l" marL="325755" indent="-162878" lvl="1">
              <a:lnSpc>
                <a:spcPts val="2160"/>
              </a:lnSpc>
              <a:buAutoNum type="arabicPeriod" startAt="1"/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Тренер по хёрлингу (5N5086)</a:t>
            </a:r>
          </a:p>
        </p:txBody>
      </p:sp>
    </p:spTree>
  </p:cSld>
  <p:clrMapOvr>
    <a:masterClrMapping/>
  </p:clrMapOvr>
  <p:transition spd="fast">
    <p:fade/>
  </p:transition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71462" y="547688"/>
            <a:ext cx="18016538" cy="1509712"/>
            <a:chOff x="0" y="0"/>
            <a:chExt cx="24022050" cy="201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022050" cy="2012950"/>
            </a:xfrm>
            <a:custGeom>
              <a:avLst/>
              <a:gdLst/>
              <a:ahLst/>
              <a:cxnLst/>
              <a:rect r="r" b="b" t="t" l="l"/>
              <a:pathLst>
                <a:path h="2012950" w="24022050">
                  <a:moveTo>
                    <a:pt x="0" y="0"/>
                  </a:moveTo>
                  <a:lnTo>
                    <a:pt x="24022050" y="0"/>
                  </a:lnTo>
                  <a:lnTo>
                    <a:pt x="24022050" y="2012950"/>
                  </a:lnTo>
                  <a:lnTo>
                    <a:pt x="0" y="20129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2529" r="0" b="-18252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022050" cy="20605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2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8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поддерживает признание предшествующего обучения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57300" y="2738438"/>
            <a:ext cx="7772400" cy="6527006"/>
            <a:chOff x="0" y="0"/>
            <a:chExt cx="10363200" cy="8702675"/>
          </a:xfrm>
        </p:grpSpPr>
        <p:sp>
          <p:nvSpPr>
            <p:cNvPr name="Freeform 12" id="12" descr="Diffused spotlights shining in different directions"/>
            <p:cNvSpPr/>
            <p:nvPr/>
          </p:nvSpPr>
          <p:spPr>
            <a:xfrm flipH="false" flipV="false" rot="0">
              <a:off x="0" y="0"/>
              <a:ext cx="10363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498" t="0" r="-5384" b="1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49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Признание предшествующего обучения на основе опыта (ППОО) для трудоустройства</a:t>
            </a:r>
          </a:p>
        </p:txBody>
      </p:sp>
    </p:spTree>
  </p:cSld>
  <p:clrMapOvr>
    <a:masterClrMapping/>
  </p:clrMapOvr>
  <p:transition spd="fast">
    <p:fade/>
  </p:transition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8" id="8" descr="A green and white logo  Description automatically generated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516636" y="416728"/>
            <a:ext cx="17440837" cy="1800492"/>
            <a:chOff x="0" y="0"/>
            <a:chExt cx="23254449" cy="24006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254444" cy="2400658"/>
            </a:xfrm>
            <a:custGeom>
              <a:avLst/>
              <a:gdLst/>
              <a:ahLst/>
              <a:cxnLst/>
              <a:rect r="r" b="b" t="t" l="l"/>
              <a:pathLst>
                <a:path h="2400658" w="23254444">
                  <a:moveTo>
                    <a:pt x="0" y="0"/>
                  </a:moveTo>
                  <a:lnTo>
                    <a:pt x="23254444" y="0"/>
                  </a:lnTo>
                  <a:lnTo>
                    <a:pt x="23254444" y="2400658"/>
                  </a:lnTo>
                  <a:lnTo>
                    <a:pt x="0" y="2400658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138745" r="0" b="-138745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3254449" cy="243875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36"/>
                </a:lnSpc>
              </a:pPr>
              <a:r>
                <a:rPr lang="en-US" b="true" sz="42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2: Вовлечение работодателя - Силы обороны  </a:t>
              </a:r>
            </a:p>
            <a:p>
              <a:pPr algn="l">
                <a:lnSpc>
                  <a:spcPts val="4536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21977" y="1898094"/>
            <a:ext cx="8516293" cy="8238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Продолжая сотрудничество, установленное в рамках проекта TOBAR, KCETB взаимодействует с казармами Килкенни в 2023 году. 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В течение 8 недель 7 заявителям удалось успешно завершить обучение: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Уровень 4: Командная работа, охрана труда, опыт работы и информационные технологии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Уровень 5: Коммуникации, опыт работы, охрана и гигиена труда, тренер по гэльскому футболу и хёрлингу</a:t>
            </a:r>
          </a:p>
          <a:p>
            <a:pPr algn="l" marL="1337310" indent="-445770" lvl="2">
              <a:lnSpc>
                <a:spcPts val="3888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Уровень 6: Инструктор по сёрфингу </a:t>
            </a:r>
          </a:p>
          <a:p>
            <a:pPr algn="l" marL="1337310" indent="-445770" lvl="2">
              <a:lnSpc>
                <a:spcPts val="3888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9407128" y="1565805"/>
            <a:ext cx="8173507" cy="8173507"/>
            <a:chOff x="0" y="0"/>
            <a:chExt cx="10898010" cy="10898010"/>
          </a:xfrm>
        </p:grpSpPr>
        <p:sp>
          <p:nvSpPr>
            <p:cNvPr name="Freeform 14" id="14" descr="A group of people posing for a photo  Description automatically generated"/>
            <p:cNvSpPr/>
            <p:nvPr/>
          </p:nvSpPr>
          <p:spPr>
            <a:xfrm flipH="false" flipV="false" rot="0">
              <a:off x="0" y="0"/>
              <a:ext cx="10897997" cy="10897997"/>
            </a:xfrm>
            <a:custGeom>
              <a:avLst/>
              <a:gdLst/>
              <a:ahLst/>
              <a:cxnLst/>
              <a:rect r="r" b="b" t="t" l="l"/>
              <a:pathLst>
                <a:path h="10897997" w="10897997">
                  <a:moveTo>
                    <a:pt x="0" y="0"/>
                  </a:moveTo>
                  <a:lnTo>
                    <a:pt x="10897997" y="0"/>
                  </a:lnTo>
                  <a:lnTo>
                    <a:pt x="10897997" y="10897997"/>
                  </a:lnTo>
                  <a:lnTo>
                    <a:pt x="0" y="10897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9566" y="1538535"/>
            <a:ext cx="17156620" cy="585892"/>
            <a:chOff x="0" y="0"/>
            <a:chExt cx="22875494" cy="7811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746798" y="1670361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0"/>
                </a:lnTo>
                <a:lnTo>
                  <a:pt x="0" y="322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41822" y="1533773"/>
            <a:ext cx="16337575" cy="870061"/>
            <a:chOff x="0" y="0"/>
            <a:chExt cx="21783434" cy="11600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21783434" cy="12077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Совет по образованию и обучению Килкенни-Карлоу был создан 1 июля 2013 года в соответствии с </a:t>
              </a:r>
              <a:r>
                <a:rPr lang="en-US" sz="210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Законом о дальнейшем образовании и обучении 2013 г.</a:t>
              </a: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В марте 2016 года Службы обучения были переданы в ведение KCETB в соответствии с </a:t>
              </a:r>
              <a:r>
                <a:rPr lang="en-US" sz="210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Законом о дальнейшем образовании и обучении 2013 г.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69566" y="2614203"/>
            <a:ext cx="17156620" cy="585892"/>
            <a:chOff x="0" y="0"/>
            <a:chExt cx="22875494" cy="7811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746798" y="2746029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0"/>
                </a:lnTo>
                <a:lnTo>
                  <a:pt x="0" y="322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241822" y="2609440"/>
            <a:ext cx="16337575" cy="870061"/>
            <a:chOff x="0" y="0"/>
            <a:chExt cx="21783434" cy="116008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1783434" cy="12077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(KCETB) предоставляет широкий спектр разнообразных программ дальнейшего образования и обучения гарантированного качества через свои центры ДОО в Карлоу и Килкенни. 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69566" y="3689871"/>
            <a:ext cx="17156620" cy="585892"/>
            <a:chOff x="0" y="0"/>
            <a:chExt cx="22875494" cy="78119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746798" y="3821697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0"/>
                </a:lnTo>
                <a:lnTo>
                  <a:pt x="0" y="3222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241822" y="3685108"/>
            <a:ext cx="16337575" cy="870061"/>
            <a:chOff x="0" y="0"/>
            <a:chExt cx="21783434" cy="116008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21783434" cy="12077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22 отдельные программы финансируются через SOLAS (включая программы ученичества), а другие инициативы и услуги — через Департамент образования и молодёжи.  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69566" y="4765538"/>
            <a:ext cx="17156620" cy="585892"/>
            <a:chOff x="0" y="0"/>
            <a:chExt cx="22875494" cy="78119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746798" y="4897364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1"/>
                </a:lnTo>
                <a:lnTo>
                  <a:pt x="0" y="3222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241822" y="4760776"/>
            <a:ext cx="16337575" cy="870061"/>
            <a:chOff x="0" y="0"/>
            <a:chExt cx="21783434" cy="116008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47625"/>
              <a:ext cx="21783434" cy="12077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Служба ДОО предлагает программы обучения с полной и частичной занятостью, аккредитованные такими организациями, как QQI, City &amp; Guilds, CIDESCO, ITEC и другими органами, присваивающими квалификации. 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569566" y="5841206"/>
            <a:ext cx="17156620" cy="585892"/>
            <a:chOff x="0" y="0"/>
            <a:chExt cx="22875494" cy="78119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746798" y="5973032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1"/>
                </a:lnTo>
                <a:lnTo>
                  <a:pt x="0" y="3222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241822" y="5836444"/>
            <a:ext cx="16337575" cy="870061"/>
            <a:chOff x="0" y="0"/>
            <a:chExt cx="21783434" cy="116008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19050"/>
              <a:ext cx="21783434" cy="117913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268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Стратегия ДОО </a:t>
              </a:r>
              <a:r>
                <a:rPr lang="en-US" b="true" sz="2100" i="true">
                  <a:solidFill>
                    <a:srgbClr val="000000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(Создавая будущее: стратегия дальнейшего образования и обучения 2026–2030</a:t>
              </a:r>
              <a:r>
                <a:rPr lang="en-US" sz="2100" i="true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)</a:t>
              </a: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определяет направление развития службы дальнейшего образования и обучения KCETB. 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569566" y="6916874"/>
            <a:ext cx="17156620" cy="585892"/>
            <a:chOff x="0" y="0"/>
            <a:chExt cx="22875494" cy="78119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40" id="40"/>
          <p:cNvSpPr/>
          <p:nvPr/>
        </p:nvSpPr>
        <p:spPr>
          <a:xfrm flipH="false" flipV="false" rot="0">
            <a:off x="746798" y="7048700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0"/>
                </a:lnTo>
                <a:lnTo>
                  <a:pt x="0" y="3222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1241822" y="6912112"/>
            <a:ext cx="16337575" cy="870061"/>
            <a:chOff x="0" y="0"/>
            <a:chExt cx="21783434" cy="116008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47625"/>
              <a:ext cx="21783434" cy="12077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Кроме того, Стратегическое соглашение о результативности между KCETB и SOLAS, а также ежегодные целевые показатели определяют направления роста, необходимые для реализации приоритетов стратегии ДОО.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569566" y="7992542"/>
            <a:ext cx="17156620" cy="585892"/>
            <a:chOff x="0" y="0"/>
            <a:chExt cx="22875494" cy="78119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22875494" cy="781177"/>
            </a:xfrm>
            <a:custGeom>
              <a:avLst/>
              <a:gdLst/>
              <a:ahLst/>
              <a:cxnLst/>
              <a:rect r="r" b="b" t="t" l="l"/>
              <a:pathLst>
                <a:path h="781177" w="22875494">
                  <a:moveTo>
                    <a:pt x="0" y="78105"/>
                  </a:moveTo>
                  <a:cubicBezTo>
                    <a:pt x="0" y="34925"/>
                    <a:pt x="34925" y="0"/>
                    <a:pt x="78105" y="0"/>
                  </a:cubicBezTo>
                  <a:lnTo>
                    <a:pt x="22797388" y="0"/>
                  </a:lnTo>
                  <a:cubicBezTo>
                    <a:pt x="22840569" y="0"/>
                    <a:pt x="22875494" y="34925"/>
                    <a:pt x="22875494" y="78105"/>
                  </a:cubicBezTo>
                  <a:lnTo>
                    <a:pt x="22875494" y="703072"/>
                  </a:lnTo>
                  <a:cubicBezTo>
                    <a:pt x="22875494" y="746252"/>
                    <a:pt x="22840569" y="781177"/>
                    <a:pt x="22797388" y="781177"/>
                  </a:cubicBezTo>
                  <a:lnTo>
                    <a:pt x="78105" y="781177"/>
                  </a:lnTo>
                  <a:cubicBezTo>
                    <a:pt x="34925" y="781177"/>
                    <a:pt x="0" y="746252"/>
                    <a:pt x="0" y="703072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46" id="46"/>
          <p:cNvSpPr/>
          <p:nvPr/>
        </p:nvSpPr>
        <p:spPr>
          <a:xfrm flipH="false" flipV="false" rot="0">
            <a:off x="746798" y="8124368"/>
            <a:ext cx="322555" cy="322240"/>
          </a:xfrm>
          <a:custGeom>
            <a:avLst/>
            <a:gdLst/>
            <a:ahLst/>
            <a:cxnLst/>
            <a:rect r="r" b="b" t="t" l="l"/>
            <a:pathLst>
              <a:path h="322240" w="322555">
                <a:moveTo>
                  <a:pt x="0" y="0"/>
                </a:moveTo>
                <a:lnTo>
                  <a:pt x="322555" y="0"/>
                </a:lnTo>
                <a:lnTo>
                  <a:pt x="322555" y="322240"/>
                </a:lnTo>
                <a:lnTo>
                  <a:pt x="0" y="3222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-50" r="0" b="-47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1241822" y="7987779"/>
            <a:ext cx="16337575" cy="870061"/>
            <a:chOff x="0" y="0"/>
            <a:chExt cx="21783434" cy="116008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1783438" cy="1160078"/>
            </a:xfrm>
            <a:custGeom>
              <a:avLst/>
              <a:gdLst/>
              <a:ahLst/>
              <a:cxnLst/>
              <a:rect r="r" b="b" t="t" l="l"/>
              <a:pathLst>
                <a:path h="1160078" w="21783438">
                  <a:moveTo>
                    <a:pt x="0" y="0"/>
                  </a:moveTo>
                  <a:lnTo>
                    <a:pt x="21783438" y="0"/>
                  </a:lnTo>
                  <a:lnTo>
                    <a:pt x="21783438" y="1160078"/>
                  </a:lnTo>
                  <a:lnTo>
                    <a:pt x="0" y="116007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315881" r="0" b="-315881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47625"/>
              <a:ext cx="21783434" cy="120770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В 2025 году действует 30 учреждений дальнейшего образования, в которых 16 470 бенефициаров обучаются по программам/курсам ДОО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Контекст KCETB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71462" y="547688"/>
            <a:ext cx="18016538" cy="1509712"/>
            <a:chOff x="0" y="0"/>
            <a:chExt cx="24022050" cy="201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022050" cy="2012950"/>
            </a:xfrm>
            <a:custGeom>
              <a:avLst/>
              <a:gdLst/>
              <a:ahLst/>
              <a:cxnLst/>
              <a:rect r="r" b="b" t="t" l="l"/>
              <a:pathLst>
                <a:path h="2012950" w="24022050">
                  <a:moveTo>
                    <a:pt x="0" y="0"/>
                  </a:moveTo>
                  <a:lnTo>
                    <a:pt x="24022050" y="0"/>
                  </a:lnTo>
                  <a:lnTo>
                    <a:pt x="24022050" y="2012950"/>
                  </a:lnTo>
                  <a:lnTo>
                    <a:pt x="0" y="20129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2529" r="0" b="-18252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022050" cy="20605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3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8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поддерживает признание предшествующего обучения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57300" y="2738438"/>
            <a:ext cx="7772400" cy="6527006"/>
            <a:chOff x="0" y="0"/>
            <a:chExt cx="10363200" cy="8702675"/>
          </a:xfrm>
        </p:grpSpPr>
        <p:sp>
          <p:nvSpPr>
            <p:cNvPr name="Freeform 12" id="12" descr="Diffused spotlights shining in different directions"/>
            <p:cNvSpPr/>
            <p:nvPr/>
          </p:nvSpPr>
          <p:spPr>
            <a:xfrm flipH="false" flipV="false" rot="0">
              <a:off x="0" y="0"/>
              <a:ext cx="10363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498" t="0" r="-5384" b="1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49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ППОО для возможностей трудоустройства</a:t>
            </a:r>
          </a:p>
        </p:txBody>
      </p:sp>
    </p:spTree>
  </p:cSld>
  <p:clrMapOvr>
    <a:masterClrMapping/>
  </p:clrMapOvr>
  <p:transition spd="fast">
    <p:fade/>
  </p:transition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08521" y="-19079"/>
            <a:ext cx="18079479" cy="1201188"/>
            <a:chOff x="0" y="0"/>
            <a:chExt cx="24105972" cy="16015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105977" cy="1601580"/>
            </a:xfrm>
            <a:custGeom>
              <a:avLst/>
              <a:gdLst/>
              <a:ahLst/>
              <a:cxnLst/>
              <a:rect r="r" b="b" t="t" l="l"/>
              <a:pathLst>
                <a:path h="1601580" w="24105977">
                  <a:moveTo>
                    <a:pt x="0" y="0"/>
                  </a:moveTo>
                  <a:lnTo>
                    <a:pt x="24105977" y="0"/>
                  </a:lnTo>
                  <a:lnTo>
                    <a:pt x="24105977" y="1601580"/>
                  </a:lnTo>
                  <a:lnTo>
                    <a:pt x="0" y="160158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243276" r="0" b="-24327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3 - ППОО для трудоустройства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70778" y="2130676"/>
            <a:ext cx="6818024" cy="6473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Ключевой вопрос с биеннале по ППО (май 2024): 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«Каким образом можно оперативно задействовать процедуру валидации, чтобы подготовить человека, рабочее место и рабочую силу к будущему, при этом признавая значимость и ценность процесса приобретения навыков?» </a:t>
            </a:r>
          </a:p>
        </p:txBody>
      </p:sp>
      <p:grpSp>
        <p:nvGrpSpPr>
          <p:cNvPr name="Group 11" id="11"/>
          <p:cNvGrpSpPr/>
          <p:nvPr/>
        </p:nvGrpSpPr>
        <p:grpSpPr>
          <a:xfrm rot="5400000">
            <a:off x="13182800" y="-106470"/>
            <a:ext cx="1809931" cy="5344058"/>
            <a:chOff x="0" y="0"/>
            <a:chExt cx="2413241" cy="71254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2387854" cy="7100062"/>
            </a:xfrm>
            <a:custGeom>
              <a:avLst/>
              <a:gdLst/>
              <a:ahLst/>
              <a:cxnLst/>
              <a:rect r="r" b="b" t="t" l="l"/>
              <a:pathLst>
                <a:path h="7100062" w="2387854">
                  <a:moveTo>
                    <a:pt x="398018" y="0"/>
                  </a:moveTo>
                  <a:lnTo>
                    <a:pt x="1989836" y="0"/>
                  </a:lnTo>
                  <a:cubicBezTo>
                    <a:pt x="2209673" y="0"/>
                    <a:pt x="2387854" y="179451"/>
                    <a:pt x="2387854" y="400812"/>
                  </a:cubicBezTo>
                  <a:lnTo>
                    <a:pt x="2387854" y="7100062"/>
                  </a:lnTo>
                  <a:lnTo>
                    <a:pt x="0" y="7100062"/>
                  </a:lnTo>
                  <a:lnTo>
                    <a:pt x="0" y="400812"/>
                  </a:lnTo>
                  <a:cubicBezTo>
                    <a:pt x="0" y="179451"/>
                    <a:pt x="178181" y="0"/>
                    <a:pt x="398018" y="0"/>
                  </a:cubicBezTo>
                  <a:close/>
                </a:path>
              </a:pathLst>
            </a:custGeom>
            <a:solidFill>
              <a:srgbClr val="CFDEEF">
                <a:alpha val="80392"/>
              </a:srgbClr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413254" cy="7125462"/>
            </a:xfrm>
            <a:custGeom>
              <a:avLst/>
              <a:gdLst/>
              <a:ahLst/>
              <a:cxnLst/>
              <a:rect r="r" b="b" t="t" l="l"/>
              <a:pathLst>
                <a:path h="7125462" w="2413254">
                  <a:moveTo>
                    <a:pt x="410718" y="0"/>
                  </a:moveTo>
                  <a:lnTo>
                    <a:pt x="2002536" y="0"/>
                  </a:lnTo>
                  <a:lnTo>
                    <a:pt x="2002536" y="12700"/>
                  </a:lnTo>
                  <a:lnTo>
                    <a:pt x="2002536" y="0"/>
                  </a:lnTo>
                  <a:cubicBezTo>
                    <a:pt x="2229485" y="0"/>
                    <a:pt x="2413254" y="185166"/>
                    <a:pt x="2413254" y="413512"/>
                  </a:cubicBezTo>
                  <a:lnTo>
                    <a:pt x="2400554" y="413512"/>
                  </a:lnTo>
                  <a:lnTo>
                    <a:pt x="2413254" y="413512"/>
                  </a:lnTo>
                  <a:lnTo>
                    <a:pt x="2413254" y="7112762"/>
                  </a:lnTo>
                  <a:cubicBezTo>
                    <a:pt x="2413254" y="7119747"/>
                    <a:pt x="2407539" y="7125462"/>
                    <a:pt x="2400554" y="7125462"/>
                  </a:cubicBezTo>
                  <a:lnTo>
                    <a:pt x="12700" y="7125462"/>
                  </a:lnTo>
                  <a:cubicBezTo>
                    <a:pt x="5715" y="7125462"/>
                    <a:pt x="0" y="7119747"/>
                    <a:pt x="0" y="7112762"/>
                  </a:cubicBezTo>
                  <a:lnTo>
                    <a:pt x="0" y="413512"/>
                  </a:lnTo>
                  <a:lnTo>
                    <a:pt x="12700" y="413512"/>
                  </a:lnTo>
                  <a:lnTo>
                    <a:pt x="0" y="413512"/>
                  </a:lnTo>
                  <a:cubicBezTo>
                    <a:pt x="0" y="185166"/>
                    <a:pt x="183769" y="0"/>
                    <a:pt x="410718" y="0"/>
                  </a:cubicBezTo>
                  <a:cubicBezTo>
                    <a:pt x="417703" y="0"/>
                    <a:pt x="423418" y="5715"/>
                    <a:pt x="423418" y="12700"/>
                  </a:cubicBezTo>
                  <a:lnTo>
                    <a:pt x="410718" y="12700"/>
                  </a:lnTo>
                  <a:lnTo>
                    <a:pt x="410718" y="0"/>
                  </a:lnTo>
                  <a:moveTo>
                    <a:pt x="410718" y="25400"/>
                  </a:moveTo>
                  <a:cubicBezTo>
                    <a:pt x="403733" y="25400"/>
                    <a:pt x="398018" y="19685"/>
                    <a:pt x="398018" y="12700"/>
                  </a:cubicBezTo>
                  <a:lnTo>
                    <a:pt x="410718" y="12700"/>
                  </a:lnTo>
                  <a:lnTo>
                    <a:pt x="410718" y="25400"/>
                  </a:lnTo>
                  <a:cubicBezTo>
                    <a:pt x="197993" y="25400"/>
                    <a:pt x="25400" y="199009"/>
                    <a:pt x="25400" y="413512"/>
                  </a:cubicBezTo>
                  <a:lnTo>
                    <a:pt x="25400" y="7112762"/>
                  </a:lnTo>
                  <a:lnTo>
                    <a:pt x="12700" y="7112762"/>
                  </a:lnTo>
                  <a:lnTo>
                    <a:pt x="12700" y="7100062"/>
                  </a:lnTo>
                  <a:lnTo>
                    <a:pt x="2400554" y="7100062"/>
                  </a:lnTo>
                  <a:lnTo>
                    <a:pt x="2400554" y="7112762"/>
                  </a:lnTo>
                  <a:lnTo>
                    <a:pt x="2387854" y="7112762"/>
                  </a:lnTo>
                  <a:lnTo>
                    <a:pt x="2387854" y="413512"/>
                  </a:lnTo>
                  <a:cubicBezTo>
                    <a:pt x="2387854" y="199009"/>
                    <a:pt x="2215261" y="25400"/>
                    <a:pt x="2002536" y="25400"/>
                  </a:cubicBezTo>
                  <a:lnTo>
                    <a:pt x="410718" y="25400"/>
                  </a:lnTo>
                  <a:close/>
                </a:path>
              </a:pathLst>
            </a:custGeom>
            <a:solidFill>
              <a:srgbClr val="CFDEEF">
                <a:alpha val="80392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425266" y="1757543"/>
            <a:ext cx="5237588" cy="1616040"/>
            <a:chOff x="0" y="0"/>
            <a:chExt cx="6983451" cy="21547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983450" cy="2154714"/>
            </a:xfrm>
            <a:custGeom>
              <a:avLst/>
              <a:gdLst/>
              <a:ahLst/>
              <a:cxnLst/>
              <a:rect r="r" b="b" t="t" l="l"/>
              <a:pathLst>
                <a:path h="2154714" w="6983450">
                  <a:moveTo>
                    <a:pt x="0" y="0"/>
                  </a:moveTo>
                  <a:lnTo>
                    <a:pt x="6983450" y="0"/>
                  </a:lnTo>
                  <a:lnTo>
                    <a:pt x="6983450" y="2154714"/>
                  </a:lnTo>
                  <a:lnTo>
                    <a:pt x="0" y="215471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3151" r="0" b="-13151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6983451" cy="21832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 marL="542925" indent="-180975" lvl="2">
                <a:lnSpc>
                  <a:spcPts val="324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Заявитель ППО - Андрейс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415652" y="1431979"/>
            <a:ext cx="3023892" cy="2267179"/>
            <a:chOff x="0" y="0"/>
            <a:chExt cx="4031856" cy="302290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9050" y="19050"/>
              <a:ext cx="3993769" cy="2984754"/>
            </a:xfrm>
            <a:custGeom>
              <a:avLst/>
              <a:gdLst/>
              <a:ahLst/>
              <a:cxnLst/>
              <a:rect r="r" b="b" t="t" l="l"/>
              <a:pathLst>
                <a:path h="2984754" w="3993769">
                  <a:moveTo>
                    <a:pt x="0" y="497459"/>
                  </a:moveTo>
                  <a:cubicBezTo>
                    <a:pt x="0" y="222758"/>
                    <a:pt x="223393" y="0"/>
                    <a:pt x="499110" y="0"/>
                  </a:cubicBezTo>
                  <a:lnTo>
                    <a:pt x="3494659" y="0"/>
                  </a:lnTo>
                  <a:cubicBezTo>
                    <a:pt x="3770249" y="0"/>
                    <a:pt x="3993769" y="222758"/>
                    <a:pt x="3993769" y="497459"/>
                  </a:cubicBezTo>
                  <a:lnTo>
                    <a:pt x="3993769" y="2487295"/>
                  </a:lnTo>
                  <a:cubicBezTo>
                    <a:pt x="3993769" y="2761996"/>
                    <a:pt x="3770376" y="2984754"/>
                    <a:pt x="3494659" y="2984754"/>
                  </a:cubicBezTo>
                  <a:lnTo>
                    <a:pt x="499110" y="2984754"/>
                  </a:lnTo>
                  <a:cubicBezTo>
                    <a:pt x="223520" y="2984754"/>
                    <a:pt x="0" y="2761996"/>
                    <a:pt x="0" y="2487295"/>
                  </a:cubicBezTo>
                  <a:close/>
                </a:path>
              </a:pathLst>
            </a:custGeom>
            <a:solidFill>
              <a:srgbClr val="599BD5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031869" cy="3022854"/>
            </a:xfrm>
            <a:custGeom>
              <a:avLst/>
              <a:gdLst/>
              <a:ahLst/>
              <a:cxnLst/>
              <a:rect r="r" b="b" t="t" l="l"/>
              <a:pathLst>
                <a:path h="3022854" w="4031869">
                  <a:moveTo>
                    <a:pt x="0" y="516509"/>
                  </a:moveTo>
                  <a:cubicBezTo>
                    <a:pt x="0" y="231140"/>
                    <a:pt x="232029" y="0"/>
                    <a:pt x="518160" y="0"/>
                  </a:cubicBezTo>
                  <a:lnTo>
                    <a:pt x="3513709" y="0"/>
                  </a:lnTo>
                  <a:lnTo>
                    <a:pt x="3513709" y="19050"/>
                  </a:lnTo>
                  <a:lnTo>
                    <a:pt x="3513709" y="0"/>
                  </a:lnTo>
                  <a:cubicBezTo>
                    <a:pt x="3799840" y="0"/>
                    <a:pt x="4031869" y="231140"/>
                    <a:pt x="4031869" y="516509"/>
                  </a:cubicBezTo>
                  <a:lnTo>
                    <a:pt x="4012819" y="516509"/>
                  </a:lnTo>
                  <a:lnTo>
                    <a:pt x="4031869" y="516509"/>
                  </a:lnTo>
                  <a:lnTo>
                    <a:pt x="4031869" y="2506345"/>
                  </a:lnTo>
                  <a:lnTo>
                    <a:pt x="4012819" y="2506345"/>
                  </a:lnTo>
                  <a:lnTo>
                    <a:pt x="4031869" y="2506345"/>
                  </a:lnTo>
                  <a:cubicBezTo>
                    <a:pt x="4031869" y="2791714"/>
                    <a:pt x="3799840" y="3022854"/>
                    <a:pt x="3513709" y="3022854"/>
                  </a:cubicBezTo>
                  <a:lnTo>
                    <a:pt x="3513709" y="3003804"/>
                  </a:lnTo>
                  <a:lnTo>
                    <a:pt x="3513709" y="3022854"/>
                  </a:lnTo>
                  <a:lnTo>
                    <a:pt x="518160" y="3022854"/>
                  </a:lnTo>
                  <a:lnTo>
                    <a:pt x="518160" y="3003804"/>
                  </a:lnTo>
                  <a:lnTo>
                    <a:pt x="518160" y="3022854"/>
                  </a:lnTo>
                  <a:cubicBezTo>
                    <a:pt x="232029" y="3022854"/>
                    <a:pt x="0" y="2791714"/>
                    <a:pt x="0" y="2506345"/>
                  </a:cubicBezTo>
                  <a:lnTo>
                    <a:pt x="0" y="516509"/>
                  </a:lnTo>
                  <a:lnTo>
                    <a:pt x="19050" y="516509"/>
                  </a:lnTo>
                  <a:lnTo>
                    <a:pt x="0" y="516509"/>
                  </a:lnTo>
                  <a:moveTo>
                    <a:pt x="38100" y="516509"/>
                  </a:moveTo>
                  <a:lnTo>
                    <a:pt x="38100" y="2506345"/>
                  </a:lnTo>
                  <a:lnTo>
                    <a:pt x="19050" y="2506345"/>
                  </a:lnTo>
                  <a:lnTo>
                    <a:pt x="38100" y="2506345"/>
                  </a:lnTo>
                  <a:cubicBezTo>
                    <a:pt x="38100" y="2770505"/>
                    <a:pt x="252984" y="2984754"/>
                    <a:pt x="518160" y="2984754"/>
                  </a:cubicBezTo>
                  <a:lnTo>
                    <a:pt x="3513709" y="2984754"/>
                  </a:lnTo>
                  <a:cubicBezTo>
                    <a:pt x="3778885" y="2984754"/>
                    <a:pt x="3993769" y="2770505"/>
                    <a:pt x="3993769" y="2506345"/>
                  </a:cubicBezTo>
                  <a:lnTo>
                    <a:pt x="3993769" y="516509"/>
                  </a:lnTo>
                  <a:cubicBezTo>
                    <a:pt x="3993769" y="252349"/>
                    <a:pt x="3778885" y="38100"/>
                    <a:pt x="3513709" y="38100"/>
                  </a:cubicBezTo>
                  <a:lnTo>
                    <a:pt x="518160" y="38100"/>
                  </a:lnTo>
                  <a:lnTo>
                    <a:pt x="518160" y="19050"/>
                  </a:lnTo>
                  <a:lnTo>
                    <a:pt x="518160" y="38100"/>
                  </a:lnTo>
                  <a:cubicBezTo>
                    <a:pt x="252984" y="38100"/>
                    <a:pt x="38100" y="252349"/>
                    <a:pt x="38100" y="5165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8539220" y="1555537"/>
            <a:ext cx="2776757" cy="2020043"/>
            <a:chOff x="0" y="0"/>
            <a:chExt cx="3702342" cy="269339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702346" cy="2693390"/>
            </a:xfrm>
            <a:custGeom>
              <a:avLst/>
              <a:gdLst/>
              <a:ahLst/>
              <a:cxnLst/>
              <a:rect r="r" b="b" t="t" l="l"/>
              <a:pathLst>
                <a:path h="2693390" w="3702346">
                  <a:moveTo>
                    <a:pt x="0" y="0"/>
                  </a:moveTo>
                  <a:lnTo>
                    <a:pt x="3702346" y="0"/>
                  </a:lnTo>
                  <a:lnTo>
                    <a:pt x="3702346" y="2693390"/>
                  </a:lnTo>
                  <a:lnTo>
                    <a:pt x="0" y="269339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43338" t="0" r="-43338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3702342" cy="27314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698"/>
                </a:lnSpc>
              </a:pPr>
              <a:r>
                <a:rPr lang="en-US" sz="43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Лицо: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5400000">
            <a:off x="13182800" y="2244061"/>
            <a:ext cx="1809931" cy="5344058"/>
            <a:chOff x="0" y="0"/>
            <a:chExt cx="2413241" cy="712541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2700" y="12700"/>
              <a:ext cx="2387854" cy="7100062"/>
            </a:xfrm>
            <a:custGeom>
              <a:avLst/>
              <a:gdLst/>
              <a:ahLst/>
              <a:cxnLst/>
              <a:rect r="r" b="b" t="t" l="l"/>
              <a:pathLst>
                <a:path h="7100062" w="2387854">
                  <a:moveTo>
                    <a:pt x="398018" y="0"/>
                  </a:moveTo>
                  <a:lnTo>
                    <a:pt x="1989836" y="0"/>
                  </a:lnTo>
                  <a:cubicBezTo>
                    <a:pt x="2209673" y="0"/>
                    <a:pt x="2387854" y="179451"/>
                    <a:pt x="2387854" y="400812"/>
                  </a:cubicBezTo>
                  <a:lnTo>
                    <a:pt x="2387854" y="7100062"/>
                  </a:lnTo>
                  <a:lnTo>
                    <a:pt x="0" y="7100062"/>
                  </a:lnTo>
                  <a:lnTo>
                    <a:pt x="0" y="400812"/>
                  </a:lnTo>
                  <a:cubicBezTo>
                    <a:pt x="0" y="179451"/>
                    <a:pt x="178181" y="0"/>
                    <a:pt x="398018" y="0"/>
                  </a:cubicBezTo>
                  <a:close/>
                </a:path>
              </a:pathLst>
            </a:custGeom>
            <a:solidFill>
              <a:srgbClr val="CCE8DD">
                <a:alpha val="80392"/>
              </a:srgbClr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413254" cy="7125462"/>
            </a:xfrm>
            <a:custGeom>
              <a:avLst/>
              <a:gdLst/>
              <a:ahLst/>
              <a:cxnLst/>
              <a:rect r="r" b="b" t="t" l="l"/>
              <a:pathLst>
                <a:path h="7125462" w="2413254">
                  <a:moveTo>
                    <a:pt x="410718" y="0"/>
                  </a:moveTo>
                  <a:lnTo>
                    <a:pt x="2002536" y="0"/>
                  </a:lnTo>
                  <a:lnTo>
                    <a:pt x="2002536" y="12700"/>
                  </a:lnTo>
                  <a:lnTo>
                    <a:pt x="2002536" y="0"/>
                  </a:lnTo>
                  <a:cubicBezTo>
                    <a:pt x="2229485" y="0"/>
                    <a:pt x="2413254" y="185166"/>
                    <a:pt x="2413254" y="413512"/>
                  </a:cubicBezTo>
                  <a:lnTo>
                    <a:pt x="2400554" y="413512"/>
                  </a:lnTo>
                  <a:lnTo>
                    <a:pt x="2413254" y="413512"/>
                  </a:lnTo>
                  <a:lnTo>
                    <a:pt x="2413254" y="7112762"/>
                  </a:lnTo>
                  <a:cubicBezTo>
                    <a:pt x="2413254" y="7119747"/>
                    <a:pt x="2407539" y="7125462"/>
                    <a:pt x="2400554" y="7125462"/>
                  </a:cubicBezTo>
                  <a:lnTo>
                    <a:pt x="12700" y="7125462"/>
                  </a:lnTo>
                  <a:cubicBezTo>
                    <a:pt x="5715" y="7125462"/>
                    <a:pt x="0" y="7119747"/>
                    <a:pt x="0" y="7112762"/>
                  </a:cubicBezTo>
                  <a:lnTo>
                    <a:pt x="0" y="413512"/>
                  </a:lnTo>
                  <a:lnTo>
                    <a:pt x="12700" y="413512"/>
                  </a:lnTo>
                  <a:lnTo>
                    <a:pt x="0" y="413512"/>
                  </a:lnTo>
                  <a:cubicBezTo>
                    <a:pt x="0" y="185166"/>
                    <a:pt x="183769" y="0"/>
                    <a:pt x="410718" y="0"/>
                  </a:cubicBezTo>
                  <a:cubicBezTo>
                    <a:pt x="417703" y="0"/>
                    <a:pt x="423418" y="5715"/>
                    <a:pt x="423418" y="12700"/>
                  </a:cubicBezTo>
                  <a:lnTo>
                    <a:pt x="410718" y="12700"/>
                  </a:lnTo>
                  <a:lnTo>
                    <a:pt x="410718" y="0"/>
                  </a:lnTo>
                  <a:moveTo>
                    <a:pt x="410718" y="25400"/>
                  </a:moveTo>
                  <a:cubicBezTo>
                    <a:pt x="403733" y="25400"/>
                    <a:pt x="398018" y="19685"/>
                    <a:pt x="398018" y="12700"/>
                  </a:cubicBezTo>
                  <a:lnTo>
                    <a:pt x="410718" y="12700"/>
                  </a:lnTo>
                  <a:lnTo>
                    <a:pt x="410718" y="25400"/>
                  </a:lnTo>
                  <a:cubicBezTo>
                    <a:pt x="197993" y="25400"/>
                    <a:pt x="25400" y="199009"/>
                    <a:pt x="25400" y="413512"/>
                  </a:cubicBezTo>
                  <a:lnTo>
                    <a:pt x="25400" y="7112762"/>
                  </a:lnTo>
                  <a:lnTo>
                    <a:pt x="12700" y="7112762"/>
                  </a:lnTo>
                  <a:lnTo>
                    <a:pt x="12700" y="7100062"/>
                  </a:lnTo>
                  <a:lnTo>
                    <a:pt x="2400554" y="7100062"/>
                  </a:lnTo>
                  <a:lnTo>
                    <a:pt x="2400554" y="7112762"/>
                  </a:lnTo>
                  <a:lnTo>
                    <a:pt x="2387854" y="7112762"/>
                  </a:lnTo>
                  <a:lnTo>
                    <a:pt x="2387854" y="413512"/>
                  </a:lnTo>
                  <a:cubicBezTo>
                    <a:pt x="2387854" y="199009"/>
                    <a:pt x="2215261" y="25400"/>
                    <a:pt x="2002536" y="25400"/>
                  </a:cubicBezTo>
                  <a:lnTo>
                    <a:pt x="410718" y="25400"/>
                  </a:lnTo>
                  <a:close/>
                </a:path>
              </a:pathLst>
            </a:custGeom>
            <a:solidFill>
              <a:srgbClr val="CCE8DD">
                <a:alpha val="80392"/>
              </a:srgbClr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425266" y="4108075"/>
            <a:ext cx="5237588" cy="1616040"/>
            <a:chOff x="0" y="0"/>
            <a:chExt cx="6983451" cy="21547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983450" cy="2154714"/>
            </a:xfrm>
            <a:custGeom>
              <a:avLst/>
              <a:gdLst/>
              <a:ahLst/>
              <a:cxnLst/>
              <a:rect r="r" b="b" t="t" l="l"/>
              <a:pathLst>
                <a:path h="2154714" w="6983450">
                  <a:moveTo>
                    <a:pt x="0" y="0"/>
                  </a:moveTo>
                  <a:lnTo>
                    <a:pt x="6983450" y="0"/>
                  </a:lnTo>
                  <a:lnTo>
                    <a:pt x="6983450" y="2154714"/>
                  </a:lnTo>
                  <a:lnTo>
                    <a:pt x="0" y="215471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3151" r="0" b="-13151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6983451" cy="22118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Медиа-производство 6М5130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415652" y="3782511"/>
            <a:ext cx="3023892" cy="2267179"/>
            <a:chOff x="0" y="0"/>
            <a:chExt cx="4031856" cy="302290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9050" y="19050"/>
              <a:ext cx="3993769" cy="2984754"/>
            </a:xfrm>
            <a:custGeom>
              <a:avLst/>
              <a:gdLst/>
              <a:ahLst/>
              <a:cxnLst/>
              <a:rect r="r" b="b" t="t" l="l"/>
              <a:pathLst>
                <a:path h="2984754" w="3993769">
                  <a:moveTo>
                    <a:pt x="0" y="497459"/>
                  </a:moveTo>
                  <a:cubicBezTo>
                    <a:pt x="0" y="222758"/>
                    <a:pt x="223393" y="0"/>
                    <a:pt x="499110" y="0"/>
                  </a:cubicBezTo>
                  <a:lnTo>
                    <a:pt x="3494659" y="0"/>
                  </a:lnTo>
                  <a:cubicBezTo>
                    <a:pt x="3770249" y="0"/>
                    <a:pt x="3993769" y="222758"/>
                    <a:pt x="3993769" y="497459"/>
                  </a:cubicBezTo>
                  <a:lnTo>
                    <a:pt x="3993769" y="2487295"/>
                  </a:lnTo>
                  <a:cubicBezTo>
                    <a:pt x="3993769" y="2761996"/>
                    <a:pt x="3770376" y="2984754"/>
                    <a:pt x="3494659" y="2984754"/>
                  </a:cubicBezTo>
                  <a:lnTo>
                    <a:pt x="499110" y="2984754"/>
                  </a:lnTo>
                  <a:cubicBezTo>
                    <a:pt x="223520" y="2984754"/>
                    <a:pt x="0" y="2761996"/>
                    <a:pt x="0" y="2487295"/>
                  </a:cubicBezTo>
                  <a:close/>
                </a:path>
              </a:pathLst>
            </a:custGeom>
            <a:solidFill>
              <a:srgbClr val="4CC38C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031869" cy="3022854"/>
            </a:xfrm>
            <a:custGeom>
              <a:avLst/>
              <a:gdLst/>
              <a:ahLst/>
              <a:cxnLst/>
              <a:rect r="r" b="b" t="t" l="l"/>
              <a:pathLst>
                <a:path h="3022854" w="4031869">
                  <a:moveTo>
                    <a:pt x="0" y="516509"/>
                  </a:moveTo>
                  <a:cubicBezTo>
                    <a:pt x="0" y="231140"/>
                    <a:pt x="232029" y="0"/>
                    <a:pt x="518160" y="0"/>
                  </a:cubicBezTo>
                  <a:lnTo>
                    <a:pt x="3513709" y="0"/>
                  </a:lnTo>
                  <a:lnTo>
                    <a:pt x="3513709" y="19050"/>
                  </a:lnTo>
                  <a:lnTo>
                    <a:pt x="3513709" y="0"/>
                  </a:lnTo>
                  <a:cubicBezTo>
                    <a:pt x="3799840" y="0"/>
                    <a:pt x="4031869" y="231140"/>
                    <a:pt x="4031869" y="516509"/>
                  </a:cubicBezTo>
                  <a:lnTo>
                    <a:pt x="4012819" y="516509"/>
                  </a:lnTo>
                  <a:lnTo>
                    <a:pt x="4031869" y="516509"/>
                  </a:lnTo>
                  <a:lnTo>
                    <a:pt x="4031869" y="2506345"/>
                  </a:lnTo>
                  <a:lnTo>
                    <a:pt x="4012819" y="2506345"/>
                  </a:lnTo>
                  <a:lnTo>
                    <a:pt x="4031869" y="2506345"/>
                  </a:lnTo>
                  <a:cubicBezTo>
                    <a:pt x="4031869" y="2791714"/>
                    <a:pt x="3799840" y="3022854"/>
                    <a:pt x="3513709" y="3022854"/>
                  </a:cubicBezTo>
                  <a:lnTo>
                    <a:pt x="3513709" y="3003804"/>
                  </a:lnTo>
                  <a:lnTo>
                    <a:pt x="3513709" y="3022854"/>
                  </a:lnTo>
                  <a:lnTo>
                    <a:pt x="518160" y="3022854"/>
                  </a:lnTo>
                  <a:lnTo>
                    <a:pt x="518160" y="3003804"/>
                  </a:lnTo>
                  <a:lnTo>
                    <a:pt x="518160" y="3022854"/>
                  </a:lnTo>
                  <a:cubicBezTo>
                    <a:pt x="232029" y="3022854"/>
                    <a:pt x="0" y="2791714"/>
                    <a:pt x="0" y="2506345"/>
                  </a:cubicBezTo>
                  <a:lnTo>
                    <a:pt x="0" y="516509"/>
                  </a:lnTo>
                  <a:lnTo>
                    <a:pt x="19050" y="516509"/>
                  </a:lnTo>
                  <a:lnTo>
                    <a:pt x="0" y="516509"/>
                  </a:lnTo>
                  <a:moveTo>
                    <a:pt x="38100" y="516509"/>
                  </a:moveTo>
                  <a:lnTo>
                    <a:pt x="38100" y="2506345"/>
                  </a:lnTo>
                  <a:lnTo>
                    <a:pt x="19050" y="2506345"/>
                  </a:lnTo>
                  <a:lnTo>
                    <a:pt x="38100" y="2506345"/>
                  </a:lnTo>
                  <a:cubicBezTo>
                    <a:pt x="38100" y="2770505"/>
                    <a:pt x="252984" y="2984754"/>
                    <a:pt x="518160" y="2984754"/>
                  </a:cubicBezTo>
                  <a:lnTo>
                    <a:pt x="3513709" y="2984754"/>
                  </a:lnTo>
                  <a:cubicBezTo>
                    <a:pt x="3778885" y="2984754"/>
                    <a:pt x="3993769" y="2770505"/>
                    <a:pt x="3993769" y="2506345"/>
                  </a:cubicBezTo>
                  <a:lnTo>
                    <a:pt x="3993769" y="516509"/>
                  </a:lnTo>
                  <a:cubicBezTo>
                    <a:pt x="3993769" y="252349"/>
                    <a:pt x="3778885" y="38100"/>
                    <a:pt x="3513709" y="38100"/>
                  </a:cubicBezTo>
                  <a:lnTo>
                    <a:pt x="518160" y="38100"/>
                  </a:lnTo>
                  <a:lnTo>
                    <a:pt x="518160" y="19050"/>
                  </a:lnTo>
                  <a:lnTo>
                    <a:pt x="518160" y="38100"/>
                  </a:lnTo>
                  <a:cubicBezTo>
                    <a:pt x="252984" y="38100"/>
                    <a:pt x="38100" y="252349"/>
                    <a:pt x="38100" y="5165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8539220" y="3906069"/>
            <a:ext cx="2776757" cy="2020043"/>
            <a:chOff x="0" y="0"/>
            <a:chExt cx="3702342" cy="269339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702346" cy="2693390"/>
            </a:xfrm>
            <a:custGeom>
              <a:avLst/>
              <a:gdLst/>
              <a:ahLst/>
              <a:cxnLst/>
              <a:rect r="r" b="b" t="t" l="l"/>
              <a:pathLst>
                <a:path h="2693390" w="3702346">
                  <a:moveTo>
                    <a:pt x="0" y="0"/>
                  </a:moveTo>
                  <a:lnTo>
                    <a:pt x="3702346" y="0"/>
                  </a:lnTo>
                  <a:lnTo>
                    <a:pt x="3702346" y="2693390"/>
                  </a:lnTo>
                  <a:lnTo>
                    <a:pt x="0" y="269339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43338" t="0" r="-43338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3702342" cy="27314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Квалификация: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5400000">
            <a:off x="13182800" y="4594593"/>
            <a:ext cx="1809931" cy="5344058"/>
            <a:chOff x="0" y="0"/>
            <a:chExt cx="2413241" cy="712541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2700" y="12700"/>
              <a:ext cx="2387854" cy="7100062"/>
            </a:xfrm>
            <a:custGeom>
              <a:avLst/>
              <a:gdLst/>
              <a:ahLst/>
              <a:cxnLst/>
              <a:rect r="r" b="b" t="t" l="l"/>
              <a:pathLst>
                <a:path h="7100062" w="2387854">
                  <a:moveTo>
                    <a:pt x="398018" y="0"/>
                  </a:moveTo>
                  <a:lnTo>
                    <a:pt x="1989836" y="0"/>
                  </a:lnTo>
                  <a:cubicBezTo>
                    <a:pt x="2209673" y="0"/>
                    <a:pt x="2387854" y="179451"/>
                    <a:pt x="2387854" y="400812"/>
                  </a:cubicBezTo>
                  <a:lnTo>
                    <a:pt x="2387854" y="7100062"/>
                  </a:lnTo>
                  <a:lnTo>
                    <a:pt x="0" y="7100062"/>
                  </a:lnTo>
                  <a:lnTo>
                    <a:pt x="0" y="400812"/>
                  </a:lnTo>
                  <a:cubicBezTo>
                    <a:pt x="0" y="179451"/>
                    <a:pt x="178181" y="0"/>
                    <a:pt x="398018" y="0"/>
                  </a:cubicBezTo>
                  <a:close/>
                </a:path>
              </a:pathLst>
            </a:custGeom>
            <a:solidFill>
              <a:srgbClr val="D3E1CC">
                <a:alpha val="80392"/>
              </a:srgbClr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413254" cy="7125462"/>
            </a:xfrm>
            <a:custGeom>
              <a:avLst/>
              <a:gdLst/>
              <a:ahLst/>
              <a:cxnLst/>
              <a:rect r="r" b="b" t="t" l="l"/>
              <a:pathLst>
                <a:path h="7125462" w="2413254">
                  <a:moveTo>
                    <a:pt x="410718" y="0"/>
                  </a:moveTo>
                  <a:lnTo>
                    <a:pt x="2002536" y="0"/>
                  </a:lnTo>
                  <a:lnTo>
                    <a:pt x="2002536" y="12700"/>
                  </a:lnTo>
                  <a:lnTo>
                    <a:pt x="2002536" y="0"/>
                  </a:lnTo>
                  <a:cubicBezTo>
                    <a:pt x="2229485" y="0"/>
                    <a:pt x="2413254" y="185166"/>
                    <a:pt x="2413254" y="413512"/>
                  </a:cubicBezTo>
                  <a:lnTo>
                    <a:pt x="2400554" y="413512"/>
                  </a:lnTo>
                  <a:lnTo>
                    <a:pt x="2413254" y="413512"/>
                  </a:lnTo>
                  <a:lnTo>
                    <a:pt x="2413254" y="7112762"/>
                  </a:lnTo>
                  <a:cubicBezTo>
                    <a:pt x="2413254" y="7119747"/>
                    <a:pt x="2407539" y="7125462"/>
                    <a:pt x="2400554" y="7125462"/>
                  </a:cubicBezTo>
                  <a:lnTo>
                    <a:pt x="12700" y="7125462"/>
                  </a:lnTo>
                  <a:cubicBezTo>
                    <a:pt x="5715" y="7125462"/>
                    <a:pt x="0" y="7119747"/>
                    <a:pt x="0" y="7112762"/>
                  </a:cubicBezTo>
                  <a:lnTo>
                    <a:pt x="0" y="413512"/>
                  </a:lnTo>
                  <a:lnTo>
                    <a:pt x="12700" y="413512"/>
                  </a:lnTo>
                  <a:lnTo>
                    <a:pt x="0" y="413512"/>
                  </a:lnTo>
                  <a:cubicBezTo>
                    <a:pt x="0" y="185166"/>
                    <a:pt x="183769" y="0"/>
                    <a:pt x="410718" y="0"/>
                  </a:cubicBezTo>
                  <a:cubicBezTo>
                    <a:pt x="417703" y="0"/>
                    <a:pt x="423418" y="5715"/>
                    <a:pt x="423418" y="12700"/>
                  </a:cubicBezTo>
                  <a:lnTo>
                    <a:pt x="410718" y="12700"/>
                  </a:lnTo>
                  <a:lnTo>
                    <a:pt x="410718" y="0"/>
                  </a:lnTo>
                  <a:moveTo>
                    <a:pt x="410718" y="25400"/>
                  </a:moveTo>
                  <a:cubicBezTo>
                    <a:pt x="403733" y="25400"/>
                    <a:pt x="398018" y="19685"/>
                    <a:pt x="398018" y="12700"/>
                  </a:cubicBezTo>
                  <a:lnTo>
                    <a:pt x="410718" y="12700"/>
                  </a:lnTo>
                  <a:lnTo>
                    <a:pt x="410718" y="25400"/>
                  </a:lnTo>
                  <a:cubicBezTo>
                    <a:pt x="197993" y="25400"/>
                    <a:pt x="25400" y="199009"/>
                    <a:pt x="25400" y="413512"/>
                  </a:cubicBezTo>
                  <a:lnTo>
                    <a:pt x="25400" y="7112762"/>
                  </a:lnTo>
                  <a:lnTo>
                    <a:pt x="12700" y="7112762"/>
                  </a:lnTo>
                  <a:lnTo>
                    <a:pt x="12700" y="7100062"/>
                  </a:lnTo>
                  <a:lnTo>
                    <a:pt x="2400554" y="7100062"/>
                  </a:lnTo>
                  <a:lnTo>
                    <a:pt x="2400554" y="7112762"/>
                  </a:lnTo>
                  <a:lnTo>
                    <a:pt x="2387854" y="7112762"/>
                  </a:lnTo>
                  <a:lnTo>
                    <a:pt x="2387854" y="413512"/>
                  </a:lnTo>
                  <a:cubicBezTo>
                    <a:pt x="2387854" y="199009"/>
                    <a:pt x="2215261" y="25400"/>
                    <a:pt x="2002536" y="25400"/>
                  </a:cubicBezTo>
                  <a:lnTo>
                    <a:pt x="410718" y="25400"/>
                  </a:lnTo>
                  <a:close/>
                </a:path>
              </a:pathLst>
            </a:custGeom>
            <a:solidFill>
              <a:srgbClr val="D3E1CC">
                <a:alpha val="80392"/>
              </a:srgbClr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1425266" y="6458607"/>
            <a:ext cx="5237588" cy="1616040"/>
            <a:chOff x="0" y="0"/>
            <a:chExt cx="6983451" cy="215472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6983450" cy="2154714"/>
            </a:xfrm>
            <a:custGeom>
              <a:avLst/>
              <a:gdLst/>
              <a:ahLst/>
              <a:cxnLst/>
              <a:rect r="r" b="b" t="t" l="l"/>
              <a:pathLst>
                <a:path h="2154714" w="6983450">
                  <a:moveTo>
                    <a:pt x="0" y="0"/>
                  </a:moveTo>
                  <a:lnTo>
                    <a:pt x="6983450" y="0"/>
                  </a:lnTo>
                  <a:lnTo>
                    <a:pt x="6983450" y="2154714"/>
                  </a:lnTo>
                  <a:lnTo>
                    <a:pt x="0" y="215471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3151" r="0" b="-13151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28575"/>
              <a:ext cx="6983451" cy="21832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 marL="542925" indent="-180975" lvl="2">
                <a:lnSpc>
                  <a:spcPts val="324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YIFM (англ. Young Irish Film Makers - Молодые ирландские кинематографисты)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8415652" y="6133043"/>
            <a:ext cx="3023892" cy="2267179"/>
            <a:chOff x="0" y="0"/>
            <a:chExt cx="4031856" cy="302290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19050" y="19050"/>
              <a:ext cx="3993769" cy="2984754"/>
            </a:xfrm>
            <a:custGeom>
              <a:avLst/>
              <a:gdLst/>
              <a:ahLst/>
              <a:cxnLst/>
              <a:rect r="r" b="b" t="t" l="l"/>
              <a:pathLst>
                <a:path h="2984754" w="3993769">
                  <a:moveTo>
                    <a:pt x="0" y="497459"/>
                  </a:moveTo>
                  <a:cubicBezTo>
                    <a:pt x="0" y="222758"/>
                    <a:pt x="223393" y="0"/>
                    <a:pt x="499110" y="0"/>
                  </a:cubicBezTo>
                  <a:lnTo>
                    <a:pt x="3494659" y="0"/>
                  </a:lnTo>
                  <a:cubicBezTo>
                    <a:pt x="3770249" y="0"/>
                    <a:pt x="3993769" y="222758"/>
                    <a:pt x="3993769" y="497459"/>
                  </a:cubicBezTo>
                  <a:lnTo>
                    <a:pt x="3993769" y="2487295"/>
                  </a:lnTo>
                  <a:cubicBezTo>
                    <a:pt x="3993769" y="2761996"/>
                    <a:pt x="3770376" y="2984754"/>
                    <a:pt x="3494659" y="2984754"/>
                  </a:cubicBezTo>
                  <a:lnTo>
                    <a:pt x="499110" y="2984754"/>
                  </a:lnTo>
                  <a:cubicBezTo>
                    <a:pt x="223520" y="2984754"/>
                    <a:pt x="0" y="2761996"/>
                    <a:pt x="0" y="2487295"/>
                  </a:cubicBezTo>
                  <a:close/>
                </a:path>
              </a:pathLst>
            </a:custGeom>
            <a:solidFill>
              <a:srgbClr val="6FAB46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4031869" cy="3022854"/>
            </a:xfrm>
            <a:custGeom>
              <a:avLst/>
              <a:gdLst/>
              <a:ahLst/>
              <a:cxnLst/>
              <a:rect r="r" b="b" t="t" l="l"/>
              <a:pathLst>
                <a:path h="3022854" w="4031869">
                  <a:moveTo>
                    <a:pt x="0" y="516509"/>
                  </a:moveTo>
                  <a:cubicBezTo>
                    <a:pt x="0" y="231140"/>
                    <a:pt x="232029" y="0"/>
                    <a:pt x="518160" y="0"/>
                  </a:cubicBezTo>
                  <a:lnTo>
                    <a:pt x="3513709" y="0"/>
                  </a:lnTo>
                  <a:lnTo>
                    <a:pt x="3513709" y="19050"/>
                  </a:lnTo>
                  <a:lnTo>
                    <a:pt x="3513709" y="0"/>
                  </a:lnTo>
                  <a:cubicBezTo>
                    <a:pt x="3799840" y="0"/>
                    <a:pt x="4031869" y="231140"/>
                    <a:pt x="4031869" y="516509"/>
                  </a:cubicBezTo>
                  <a:lnTo>
                    <a:pt x="4012819" y="516509"/>
                  </a:lnTo>
                  <a:lnTo>
                    <a:pt x="4031869" y="516509"/>
                  </a:lnTo>
                  <a:lnTo>
                    <a:pt x="4031869" y="2506345"/>
                  </a:lnTo>
                  <a:lnTo>
                    <a:pt x="4012819" y="2506345"/>
                  </a:lnTo>
                  <a:lnTo>
                    <a:pt x="4031869" y="2506345"/>
                  </a:lnTo>
                  <a:cubicBezTo>
                    <a:pt x="4031869" y="2791714"/>
                    <a:pt x="3799840" y="3022854"/>
                    <a:pt x="3513709" y="3022854"/>
                  </a:cubicBezTo>
                  <a:lnTo>
                    <a:pt x="3513709" y="3003804"/>
                  </a:lnTo>
                  <a:lnTo>
                    <a:pt x="3513709" y="3022854"/>
                  </a:lnTo>
                  <a:lnTo>
                    <a:pt x="518160" y="3022854"/>
                  </a:lnTo>
                  <a:lnTo>
                    <a:pt x="518160" y="3003804"/>
                  </a:lnTo>
                  <a:lnTo>
                    <a:pt x="518160" y="3022854"/>
                  </a:lnTo>
                  <a:cubicBezTo>
                    <a:pt x="232029" y="3022854"/>
                    <a:pt x="0" y="2791714"/>
                    <a:pt x="0" y="2506345"/>
                  </a:cubicBezTo>
                  <a:lnTo>
                    <a:pt x="0" y="516509"/>
                  </a:lnTo>
                  <a:lnTo>
                    <a:pt x="19050" y="516509"/>
                  </a:lnTo>
                  <a:lnTo>
                    <a:pt x="0" y="516509"/>
                  </a:lnTo>
                  <a:moveTo>
                    <a:pt x="38100" y="516509"/>
                  </a:moveTo>
                  <a:lnTo>
                    <a:pt x="38100" y="2506345"/>
                  </a:lnTo>
                  <a:lnTo>
                    <a:pt x="19050" y="2506345"/>
                  </a:lnTo>
                  <a:lnTo>
                    <a:pt x="38100" y="2506345"/>
                  </a:lnTo>
                  <a:cubicBezTo>
                    <a:pt x="38100" y="2770505"/>
                    <a:pt x="252984" y="2984754"/>
                    <a:pt x="518160" y="2984754"/>
                  </a:cubicBezTo>
                  <a:lnTo>
                    <a:pt x="3513709" y="2984754"/>
                  </a:lnTo>
                  <a:cubicBezTo>
                    <a:pt x="3778885" y="2984754"/>
                    <a:pt x="3993769" y="2770505"/>
                    <a:pt x="3993769" y="2506345"/>
                  </a:cubicBezTo>
                  <a:lnTo>
                    <a:pt x="3993769" y="516509"/>
                  </a:lnTo>
                  <a:cubicBezTo>
                    <a:pt x="3993769" y="252349"/>
                    <a:pt x="3778885" y="38100"/>
                    <a:pt x="3513709" y="38100"/>
                  </a:cubicBezTo>
                  <a:lnTo>
                    <a:pt x="518160" y="38100"/>
                  </a:lnTo>
                  <a:lnTo>
                    <a:pt x="518160" y="19050"/>
                  </a:lnTo>
                  <a:lnTo>
                    <a:pt x="518160" y="38100"/>
                  </a:lnTo>
                  <a:cubicBezTo>
                    <a:pt x="252984" y="38100"/>
                    <a:pt x="38100" y="252349"/>
                    <a:pt x="38100" y="5165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8539220" y="6256611"/>
            <a:ext cx="2776757" cy="2020043"/>
            <a:chOff x="0" y="0"/>
            <a:chExt cx="3702342" cy="2693391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702346" cy="2693390"/>
            </a:xfrm>
            <a:custGeom>
              <a:avLst/>
              <a:gdLst/>
              <a:ahLst/>
              <a:cxnLst/>
              <a:rect r="r" b="b" t="t" l="l"/>
              <a:pathLst>
                <a:path h="2693390" w="3702346">
                  <a:moveTo>
                    <a:pt x="0" y="0"/>
                  </a:moveTo>
                  <a:lnTo>
                    <a:pt x="3702346" y="0"/>
                  </a:lnTo>
                  <a:lnTo>
                    <a:pt x="3702346" y="2693390"/>
                  </a:lnTo>
                  <a:lnTo>
                    <a:pt x="0" y="269339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43338" t="0" r="-43338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3702342" cy="27314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698"/>
                </a:lnSpc>
              </a:pPr>
              <a:r>
                <a:rPr lang="en-US" sz="43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Работодатель: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19050" y="0"/>
            <a:ext cx="18283428" cy="10287000"/>
            <a:chOff x="0" y="0"/>
            <a:chExt cx="24377904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7790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77904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1EFD8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55014" y="342862"/>
            <a:ext cx="15773400" cy="1700251"/>
            <a:chOff x="0" y="0"/>
            <a:chExt cx="21031200" cy="22670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031200" cy="2266998"/>
            </a:xfrm>
            <a:custGeom>
              <a:avLst/>
              <a:gdLst/>
              <a:ahLst/>
              <a:cxnLst/>
              <a:rect r="r" b="b" t="t" l="l"/>
              <a:pathLst>
                <a:path h="2266998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266998"/>
                  </a:lnTo>
                  <a:lnTo>
                    <a:pt x="0" y="2266998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30764" r="0" b="-130764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76200"/>
              <a:ext cx="21031200" cy="234320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8424"/>
                </a:lnSpc>
              </a:pPr>
              <a:r>
                <a:rPr lang="en-US" b="true" sz="78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Результаты для заинтересованных сторон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915900" y="9534525"/>
            <a:ext cx="4114800" cy="547688"/>
            <a:chOff x="0" y="0"/>
            <a:chExt cx="5486400" cy="7302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86400" cy="730250"/>
            </a:xfrm>
            <a:custGeom>
              <a:avLst/>
              <a:gdLst/>
              <a:ahLst/>
              <a:cxnLst/>
              <a:rect r="r" b="b" t="t" l="l"/>
              <a:pathLst>
                <a:path h="730250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96391" r="0" b="-96391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5486400" cy="7683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52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55014" y="2272379"/>
            <a:ext cx="15030450" cy="1571244"/>
            <a:chOff x="0" y="0"/>
            <a:chExt cx="20040600" cy="20949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040600" cy="2094992"/>
            </a:xfrm>
            <a:custGeom>
              <a:avLst/>
              <a:gdLst/>
              <a:ahLst/>
              <a:cxnLst/>
              <a:rect r="r" b="b" t="t" l="l"/>
              <a:pathLst>
                <a:path h="2094992" w="20040600">
                  <a:moveTo>
                    <a:pt x="0" y="209550"/>
                  </a:moveTo>
                  <a:cubicBezTo>
                    <a:pt x="0" y="93853"/>
                    <a:pt x="93853" y="0"/>
                    <a:pt x="209550" y="0"/>
                  </a:cubicBezTo>
                  <a:lnTo>
                    <a:pt x="19831050" y="0"/>
                  </a:lnTo>
                  <a:cubicBezTo>
                    <a:pt x="19946747" y="0"/>
                    <a:pt x="20040600" y="93853"/>
                    <a:pt x="20040600" y="209550"/>
                  </a:cubicBezTo>
                  <a:lnTo>
                    <a:pt x="20040600" y="1885442"/>
                  </a:lnTo>
                  <a:cubicBezTo>
                    <a:pt x="20040600" y="2001139"/>
                    <a:pt x="19946747" y="2094992"/>
                    <a:pt x="19831050" y="2094992"/>
                  </a:cubicBezTo>
                  <a:lnTo>
                    <a:pt x="209550" y="2094992"/>
                  </a:lnTo>
                  <a:cubicBezTo>
                    <a:pt x="93853" y="2094992"/>
                    <a:pt x="0" y="2001139"/>
                    <a:pt x="0" y="1885442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730312" y="2625909"/>
            <a:ext cx="864184" cy="864184"/>
            <a:chOff x="0" y="0"/>
            <a:chExt cx="1152246" cy="115224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52271" cy="1152271"/>
            </a:xfrm>
            <a:custGeom>
              <a:avLst/>
              <a:gdLst/>
              <a:ahLst/>
              <a:cxnLst/>
              <a:rect r="r" b="b" t="t" l="l"/>
              <a:pathLst>
                <a:path h="1152271" w="1152271">
                  <a:moveTo>
                    <a:pt x="0" y="0"/>
                  </a:moveTo>
                  <a:lnTo>
                    <a:pt x="1152271" y="0"/>
                  </a:lnTo>
                  <a:lnTo>
                    <a:pt x="1152271" y="1152271"/>
                  </a:lnTo>
                  <a:lnTo>
                    <a:pt x="0" y="1152271"/>
                  </a:lnTo>
                  <a:close/>
                </a:path>
              </a:pathLst>
            </a:custGeom>
            <a:blipFill>
              <a:blip r:embed="rId8"/>
              <a:stretch>
                <a:fillRect l="0" t="0" r="2" b="2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069793" y="2272379"/>
            <a:ext cx="13215661" cy="1571244"/>
            <a:chOff x="0" y="0"/>
            <a:chExt cx="17620882" cy="209499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620886" cy="2094988"/>
            </a:xfrm>
            <a:custGeom>
              <a:avLst/>
              <a:gdLst/>
              <a:ahLst/>
              <a:cxnLst/>
              <a:rect r="r" b="b" t="t" l="l"/>
              <a:pathLst>
                <a:path h="2094988" w="17620886">
                  <a:moveTo>
                    <a:pt x="0" y="0"/>
                  </a:moveTo>
                  <a:lnTo>
                    <a:pt x="17620886" y="0"/>
                  </a:lnTo>
                  <a:lnTo>
                    <a:pt x="17620886" y="2094988"/>
                  </a:lnTo>
                  <a:lnTo>
                    <a:pt x="0" y="2094988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3887" r="0" b="-113888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17620882" cy="217119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Для Андрейса это шанс изменить свою жизнь с точки зрения карьеры в YIFM, реализовать свой потенциал и в полной мере участвовать в жизни ирландского общества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55014" y="4236434"/>
            <a:ext cx="15030450" cy="1571244"/>
            <a:chOff x="0" y="0"/>
            <a:chExt cx="20040600" cy="209499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0040600" cy="2094992"/>
            </a:xfrm>
            <a:custGeom>
              <a:avLst/>
              <a:gdLst/>
              <a:ahLst/>
              <a:cxnLst/>
              <a:rect r="r" b="b" t="t" l="l"/>
              <a:pathLst>
                <a:path h="2094992" w="20040600">
                  <a:moveTo>
                    <a:pt x="0" y="209550"/>
                  </a:moveTo>
                  <a:cubicBezTo>
                    <a:pt x="0" y="93853"/>
                    <a:pt x="93853" y="0"/>
                    <a:pt x="209550" y="0"/>
                  </a:cubicBezTo>
                  <a:lnTo>
                    <a:pt x="19831050" y="0"/>
                  </a:lnTo>
                  <a:cubicBezTo>
                    <a:pt x="19946747" y="0"/>
                    <a:pt x="20040600" y="93853"/>
                    <a:pt x="20040600" y="209550"/>
                  </a:cubicBezTo>
                  <a:lnTo>
                    <a:pt x="20040600" y="1885442"/>
                  </a:lnTo>
                  <a:cubicBezTo>
                    <a:pt x="20040600" y="2001139"/>
                    <a:pt x="19946747" y="2094992"/>
                    <a:pt x="19831050" y="2094992"/>
                  </a:cubicBezTo>
                  <a:lnTo>
                    <a:pt x="209550" y="2094992"/>
                  </a:lnTo>
                  <a:cubicBezTo>
                    <a:pt x="93853" y="2094992"/>
                    <a:pt x="0" y="2001139"/>
                    <a:pt x="0" y="1885442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730312" y="4589964"/>
            <a:ext cx="864184" cy="864184"/>
            <a:chOff x="0" y="0"/>
            <a:chExt cx="1152246" cy="115224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52271" cy="1152271"/>
            </a:xfrm>
            <a:custGeom>
              <a:avLst/>
              <a:gdLst/>
              <a:ahLst/>
              <a:cxnLst/>
              <a:rect r="r" b="b" t="t" l="l"/>
              <a:pathLst>
                <a:path h="1152271" w="1152271">
                  <a:moveTo>
                    <a:pt x="0" y="0"/>
                  </a:moveTo>
                  <a:lnTo>
                    <a:pt x="1152271" y="0"/>
                  </a:lnTo>
                  <a:lnTo>
                    <a:pt x="1152271" y="1152271"/>
                  </a:lnTo>
                  <a:lnTo>
                    <a:pt x="0" y="1152271"/>
                  </a:lnTo>
                  <a:close/>
                </a:path>
              </a:pathLst>
            </a:custGeom>
            <a:blipFill>
              <a:blip r:embed="rId9"/>
              <a:stretch>
                <a:fillRect l="0" t="0" r="2" b="2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3069793" y="4236434"/>
            <a:ext cx="13215661" cy="1571244"/>
            <a:chOff x="0" y="0"/>
            <a:chExt cx="17620882" cy="209499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620886" cy="2094988"/>
            </a:xfrm>
            <a:custGeom>
              <a:avLst/>
              <a:gdLst/>
              <a:ahLst/>
              <a:cxnLst/>
              <a:rect r="r" b="b" t="t" l="l"/>
              <a:pathLst>
                <a:path h="2094988" w="17620886">
                  <a:moveTo>
                    <a:pt x="0" y="0"/>
                  </a:moveTo>
                  <a:lnTo>
                    <a:pt x="17620886" y="0"/>
                  </a:lnTo>
                  <a:lnTo>
                    <a:pt x="17620886" y="2094988"/>
                  </a:lnTo>
                  <a:lnTo>
                    <a:pt x="0" y="2094988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3887" r="0" b="-113888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76200"/>
              <a:ext cx="17620882" cy="217119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Для YIFM — это возможность нанять опытного и квалифицированного работника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255014" y="6200489"/>
            <a:ext cx="15030450" cy="1571244"/>
            <a:chOff x="0" y="0"/>
            <a:chExt cx="20040600" cy="209499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0040600" cy="2094992"/>
            </a:xfrm>
            <a:custGeom>
              <a:avLst/>
              <a:gdLst/>
              <a:ahLst/>
              <a:cxnLst/>
              <a:rect r="r" b="b" t="t" l="l"/>
              <a:pathLst>
                <a:path h="2094992" w="20040600">
                  <a:moveTo>
                    <a:pt x="0" y="209550"/>
                  </a:moveTo>
                  <a:cubicBezTo>
                    <a:pt x="0" y="93853"/>
                    <a:pt x="93853" y="0"/>
                    <a:pt x="209550" y="0"/>
                  </a:cubicBezTo>
                  <a:lnTo>
                    <a:pt x="19831050" y="0"/>
                  </a:lnTo>
                  <a:cubicBezTo>
                    <a:pt x="19946747" y="0"/>
                    <a:pt x="20040600" y="93853"/>
                    <a:pt x="20040600" y="209550"/>
                  </a:cubicBezTo>
                  <a:lnTo>
                    <a:pt x="20040600" y="1885442"/>
                  </a:lnTo>
                  <a:cubicBezTo>
                    <a:pt x="20040600" y="2001139"/>
                    <a:pt x="19946747" y="2094992"/>
                    <a:pt x="19831050" y="2094992"/>
                  </a:cubicBezTo>
                  <a:lnTo>
                    <a:pt x="209550" y="2094992"/>
                  </a:lnTo>
                  <a:cubicBezTo>
                    <a:pt x="93853" y="2094992"/>
                    <a:pt x="0" y="2001139"/>
                    <a:pt x="0" y="1885442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730312" y="6554019"/>
            <a:ext cx="864184" cy="864184"/>
            <a:chOff x="0" y="0"/>
            <a:chExt cx="1152246" cy="115224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52271" cy="1152271"/>
            </a:xfrm>
            <a:custGeom>
              <a:avLst/>
              <a:gdLst/>
              <a:ahLst/>
              <a:cxnLst/>
              <a:rect r="r" b="b" t="t" l="l"/>
              <a:pathLst>
                <a:path h="1152271" w="1152271">
                  <a:moveTo>
                    <a:pt x="0" y="0"/>
                  </a:moveTo>
                  <a:lnTo>
                    <a:pt x="1152271" y="0"/>
                  </a:lnTo>
                  <a:lnTo>
                    <a:pt x="1152271" y="1152271"/>
                  </a:lnTo>
                  <a:lnTo>
                    <a:pt x="0" y="1152271"/>
                  </a:lnTo>
                  <a:close/>
                </a:path>
              </a:pathLst>
            </a:custGeom>
            <a:blipFill>
              <a:blip r:embed="rId10"/>
              <a:stretch>
                <a:fillRect l="0" t="0" r="2" b="2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3069793" y="6200489"/>
            <a:ext cx="13215661" cy="1571244"/>
            <a:chOff x="0" y="0"/>
            <a:chExt cx="17620882" cy="209499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7620886" cy="2094988"/>
            </a:xfrm>
            <a:custGeom>
              <a:avLst/>
              <a:gdLst/>
              <a:ahLst/>
              <a:cxnLst/>
              <a:rect r="r" b="b" t="t" l="l"/>
              <a:pathLst>
                <a:path h="2094988" w="17620886">
                  <a:moveTo>
                    <a:pt x="0" y="0"/>
                  </a:moveTo>
                  <a:lnTo>
                    <a:pt x="17620886" y="0"/>
                  </a:lnTo>
                  <a:lnTo>
                    <a:pt x="17620886" y="2094988"/>
                  </a:lnTo>
                  <a:lnTo>
                    <a:pt x="0" y="2094988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3887" r="0" b="-113888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76200"/>
              <a:ext cx="17620882" cy="217119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Для KCETB — возможность осуществить процедуру ППО с присвоением полной квалификации.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208521" y="8544220"/>
            <a:ext cx="4234891" cy="1568948"/>
            <a:chOff x="0" y="0"/>
            <a:chExt cx="5646522" cy="2091931"/>
          </a:xfrm>
        </p:grpSpPr>
        <p:sp>
          <p:nvSpPr>
            <p:cNvPr name="Freeform 37" id="37" descr="A logo with text and green arrows  Description automatically generated with medium confidence"/>
            <p:cNvSpPr/>
            <p:nvPr/>
          </p:nvSpPr>
          <p:spPr>
            <a:xfrm flipH="false" flipV="false" rot="0">
              <a:off x="0" y="0"/>
              <a:ext cx="5646547" cy="2091944"/>
            </a:xfrm>
            <a:custGeom>
              <a:avLst/>
              <a:gdLst/>
              <a:ahLst/>
              <a:cxnLst/>
              <a:rect r="r" b="b" t="t" l="l"/>
              <a:pathLst>
                <a:path h="2091944" w="5646547">
                  <a:moveTo>
                    <a:pt x="0" y="0"/>
                  </a:moveTo>
                  <a:lnTo>
                    <a:pt x="5646547" y="0"/>
                  </a:lnTo>
                  <a:lnTo>
                    <a:pt x="5646547" y="2091944"/>
                  </a:lnTo>
                  <a:lnTo>
                    <a:pt x="0" y="209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71462" y="547688"/>
            <a:ext cx="18016538" cy="1509712"/>
            <a:chOff x="0" y="0"/>
            <a:chExt cx="24022050" cy="201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022050" cy="2012950"/>
            </a:xfrm>
            <a:custGeom>
              <a:avLst/>
              <a:gdLst/>
              <a:ahLst/>
              <a:cxnLst/>
              <a:rect r="r" b="b" t="t" l="l"/>
              <a:pathLst>
                <a:path h="2012950" w="24022050">
                  <a:moveTo>
                    <a:pt x="0" y="0"/>
                  </a:moveTo>
                  <a:lnTo>
                    <a:pt x="24022050" y="0"/>
                  </a:lnTo>
                  <a:lnTo>
                    <a:pt x="24022050" y="2012950"/>
                  </a:lnTo>
                  <a:lnTo>
                    <a:pt x="0" y="20129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2529" r="0" b="-18252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022050" cy="20605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4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8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поддерживает признание предшествующего обучения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57300" y="2738438"/>
            <a:ext cx="7772400" cy="6527006"/>
            <a:chOff x="0" y="0"/>
            <a:chExt cx="10363200" cy="8702675"/>
          </a:xfrm>
        </p:grpSpPr>
        <p:sp>
          <p:nvSpPr>
            <p:cNvPr name="Freeform 12" id="12" descr="Diffused spotlights shining in different directions"/>
            <p:cNvSpPr/>
            <p:nvPr/>
          </p:nvSpPr>
          <p:spPr>
            <a:xfrm flipH="false" flipV="false" rot="0">
              <a:off x="0" y="0"/>
              <a:ext cx="10363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498" t="0" r="-5384" b="1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49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УДО в оценке ППО </a:t>
            </a:r>
          </a:p>
        </p:txBody>
      </p:sp>
    </p:spTree>
  </p:cSld>
  <p:clrMapOvr>
    <a:masterClrMapping/>
  </p:clrMapOvr>
  <p:transition spd="fast">
    <p:fade/>
  </p:transition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07260" y="2696680"/>
            <a:ext cx="8971007" cy="7183698"/>
            <a:chOff x="0" y="0"/>
            <a:chExt cx="11961343" cy="95782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961368" cy="9578213"/>
            </a:xfrm>
            <a:custGeom>
              <a:avLst/>
              <a:gdLst/>
              <a:ahLst/>
              <a:cxnLst/>
              <a:rect r="r" b="b" t="t" l="l"/>
              <a:pathLst>
                <a:path h="9578213" w="11961368">
                  <a:moveTo>
                    <a:pt x="0" y="0"/>
                  </a:moveTo>
                  <a:lnTo>
                    <a:pt x="11961368" y="0"/>
                  </a:lnTo>
                  <a:lnTo>
                    <a:pt x="11961368" y="9578213"/>
                  </a:lnTo>
                  <a:lnTo>
                    <a:pt x="0" y="95782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-1524" y="-1524"/>
              <a:ext cx="11964416" cy="9581261"/>
            </a:xfrm>
            <a:custGeom>
              <a:avLst/>
              <a:gdLst/>
              <a:ahLst/>
              <a:cxnLst/>
              <a:rect r="r" b="b" t="t" l="l"/>
              <a:pathLst>
                <a:path h="9581261" w="11964416">
                  <a:moveTo>
                    <a:pt x="1524" y="0"/>
                  </a:moveTo>
                  <a:lnTo>
                    <a:pt x="11962892" y="0"/>
                  </a:lnTo>
                  <a:cubicBezTo>
                    <a:pt x="11963781" y="0"/>
                    <a:pt x="11964416" y="762"/>
                    <a:pt x="11964416" y="1524"/>
                  </a:cubicBezTo>
                  <a:lnTo>
                    <a:pt x="11964416" y="9579737"/>
                  </a:lnTo>
                  <a:cubicBezTo>
                    <a:pt x="11964416" y="9580626"/>
                    <a:pt x="11963654" y="9581261"/>
                    <a:pt x="11962892" y="9581261"/>
                  </a:cubicBezTo>
                  <a:lnTo>
                    <a:pt x="1524" y="9581261"/>
                  </a:lnTo>
                  <a:cubicBezTo>
                    <a:pt x="635" y="9581261"/>
                    <a:pt x="0" y="9580499"/>
                    <a:pt x="0" y="9579737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048"/>
                  </a:moveTo>
                  <a:lnTo>
                    <a:pt x="1524" y="1524"/>
                  </a:lnTo>
                  <a:lnTo>
                    <a:pt x="3048" y="1524"/>
                  </a:lnTo>
                  <a:lnTo>
                    <a:pt x="3048" y="9579737"/>
                  </a:lnTo>
                  <a:lnTo>
                    <a:pt x="1524" y="9579737"/>
                  </a:lnTo>
                  <a:lnTo>
                    <a:pt x="1524" y="9578213"/>
                  </a:lnTo>
                  <a:lnTo>
                    <a:pt x="11962892" y="9578213"/>
                  </a:lnTo>
                  <a:lnTo>
                    <a:pt x="11962892" y="9579737"/>
                  </a:lnTo>
                  <a:lnTo>
                    <a:pt x="11961368" y="9579737"/>
                  </a:lnTo>
                  <a:lnTo>
                    <a:pt x="11961368" y="1524"/>
                  </a:lnTo>
                  <a:lnTo>
                    <a:pt x="11962892" y="1524"/>
                  </a:lnTo>
                  <a:lnTo>
                    <a:pt x="11962892" y="3048"/>
                  </a:lnTo>
                  <a:lnTo>
                    <a:pt x="1524" y="3048"/>
                  </a:lnTo>
                  <a:close/>
                </a:path>
              </a:pathLst>
            </a:custGeom>
            <a:solidFill>
              <a:srgbClr val="10907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1961343" cy="9597314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 marL="407194" indent="-203597" lvl="1">
                <a:lnSpc>
                  <a:spcPts val="2700"/>
                </a:lnSpc>
                <a:buFont typeface="Arial"/>
                <a:buChar char="•"/>
              </a:pPr>
              <a:r>
                <a:rPr lang="en-US" sz="225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rPr>
                <a:t>Этот случай показывает, как опытному продавцу с небольшим уровнем формального образования присвоили квалификацию 6-го уровня благодаря оценке, основанной на принципах УДО, и сильной поддержке со стороны оценщиков.</a:t>
              </a:r>
            </a:p>
            <a:p>
              <a:pPr algn="l" marL="407194" indent="-203597" lvl="1">
                <a:lnSpc>
                  <a:spcPts val="2700"/>
                </a:lnSpc>
              </a:pPr>
            </a:p>
            <a:p>
              <a:pPr algn="l" marL="407194" indent="-203597" lvl="1">
                <a:lnSpc>
                  <a:spcPts val="2700"/>
                </a:lnSpc>
                <a:buFont typeface="Arial"/>
                <a:buChar char="•"/>
              </a:pPr>
              <a:r>
                <a:rPr lang="en-US" sz="225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rPr>
                <a:t>Патрик был одним из девяти продавцов, получивших квалификация QQI Уровня 6 по консультативным продажам. В отличие от некоторых коллег, он не участвовал в формальном обучении около 40 лет, несмотря на высокие результаты в своей профессиональной деятельности. </a:t>
              </a:r>
            </a:p>
            <a:p>
              <a:pPr algn="l" marL="407194" indent="-203597" lvl="1">
                <a:lnSpc>
                  <a:spcPts val="2700"/>
                </a:lnSpc>
              </a:pPr>
            </a:p>
            <a:p>
              <a:pPr algn="l" marL="407194" indent="-203597" lvl="1">
                <a:lnSpc>
                  <a:spcPts val="2700"/>
                </a:lnSpc>
                <a:buFont typeface="Arial"/>
                <a:buChar char="•"/>
              </a:pPr>
              <a:r>
                <a:rPr lang="en-US" sz="225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rPr>
                <a:t>Традиционные формы оценивания, включающие исследования, рефлексию и анализ, были для него сложной задачей, но благодаря адаптации УДО он смог представить доказательства своей компетентности с помощью 90‑минутной аудиозаписи. В итоге ему была присвоена квалификация с отличием.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42341" y="1843268"/>
            <a:ext cx="8433197" cy="672455"/>
            <a:chOff x="0" y="0"/>
            <a:chExt cx="11244262" cy="89660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244199" cy="896620"/>
            </a:xfrm>
            <a:custGeom>
              <a:avLst/>
              <a:gdLst/>
              <a:ahLst/>
              <a:cxnLst/>
              <a:rect r="r" b="b" t="t" l="l"/>
              <a:pathLst>
                <a:path h="896620" w="11244199">
                  <a:moveTo>
                    <a:pt x="0" y="0"/>
                  </a:moveTo>
                  <a:lnTo>
                    <a:pt x="11244199" y="0"/>
                  </a:lnTo>
                  <a:lnTo>
                    <a:pt x="11244199" y="896620"/>
                  </a:lnTo>
                  <a:lnTo>
                    <a:pt x="0" y="896620"/>
                  </a:lnTo>
                  <a:close/>
                </a:path>
              </a:pathLst>
            </a:custGeom>
            <a:solidFill>
              <a:srgbClr val="379CA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11244262" cy="896607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4320"/>
                </a:lnSpc>
              </a:pPr>
              <a:r>
                <a:rPr lang="en-US" b="true" sz="3600">
                  <a:solidFill>
                    <a:srgbClr val="F8F8F8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Подробности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880997" y="1637319"/>
            <a:ext cx="8243059" cy="8243059"/>
            <a:chOff x="0" y="0"/>
            <a:chExt cx="10990745" cy="10990745"/>
          </a:xfrm>
        </p:grpSpPr>
        <p:sp>
          <p:nvSpPr>
            <p:cNvPr name="Freeform 15" id="15" descr="A group of people posing for a photo  Description automatically generated"/>
            <p:cNvSpPr/>
            <p:nvPr/>
          </p:nvSpPr>
          <p:spPr>
            <a:xfrm flipH="false" flipV="false" rot="0">
              <a:off x="0" y="0"/>
              <a:ext cx="10990707" cy="10990707"/>
            </a:xfrm>
            <a:custGeom>
              <a:avLst/>
              <a:gdLst/>
              <a:ahLst/>
              <a:cxnLst/>
              <a:rect r="r" b="b" t="t" l="l"/>
              <a:pathLst>
                <a:path h="10990707" w="10990707">
                  <a:moveTo>
                    <a:pt x="0" y="0"/>
                  </a:moveTo>
                  <a:lnTo>
                    <a:pt x="10990707" y="0"/>
                  </a:lnTo>
                  <a:lnTo>
                    <a:pt x="10990707" y="10990707"/>
                  </a:lnTo>
                  <a:lnTo>
                    <a:pt x="0" y="1099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Изучение случая 4: УДО в оценке ППО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71462" y="547688"/>
            <a:ext cx="18016538" cy="1509712"/>
            <a:chOff x="0" y="0"/>
            <a:chExt cx="24022050" cy="201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022050" cy="2012950"/>
            </a:xfrm>
            <a:custGeom>
              <a:avLst/>
              <a:gdLst/>
              <a:ahLst/>
              <a:cxnLst/>
              <a:rect r="r" b="b" t="t" l="l"/>
              <a:pathLst>
                <a:path h="2012950" w="24022050">
                  <a:moveTo>
                    <a:pt x="0" y="0"/>
                  </a:moveTo>
                  <a:lnTo>
                    <a:pt x="24022050" y="0"/>
                  </a:lnTo>
                  <a:lnTo>
                    <a:pt x="24022050" y="2012950"/>
                  </a:lnTo>
                  <a:lnTo>
                    <a:pt x="0" y="20129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2529" r="0" b="-18252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022050" cy="20605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5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8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поддерживает признание предшествующего обучения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57300" y="2738438"/>
            <a:ext cx="7772400" cy="6527006"/>
            <a:chOff x="0" y="0"/>
            <a:chExt cx="10363200" cy="8702675"/>
          </a:xfrm>
        </p:grpSpPr>
        <p:sp>
          <p:nvSpPr>
            <p:cNvPr name="Freeform 12" id="12" descr="Diffused spotlights shining in different directions"/>
            <p:cNvSpPr/>
            <p:nvPr/>
          </p:nvSpPr>
          <p:spPr>
            <a:xfrm flipH="false" flipV="false" rot="0">
              <a:off x="0" y="0"/>
              <a:ext cx="10363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498" t="0" r="-5384" b="1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49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ППСО для освобождения </a:t>
            </a:r>
          </a:p>
        </p:txBody>
      </p:sp>
    </p:spTree>
  </p:cSld>
  <p:clrMapOvr>
    <a:masterClrMapping/>
  </p:clrMapOvr>
  <p:transition spd="fast">
    <p:fade/>
  </p:transition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08521" y="-19079"/>
            <a:ext cx="18079479" cy="1201188"/>
            <a:chOff x="0" y="0"/>
            <a:chExt cx="24105972" cy="16015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105977" cy="1601580"/>
            </a:xfrm>
            <a:custGeom>
              <a:avLst/>
              <a:gdLst/>
              <a:ahLst/>
              <a:cxnLst/>
              <a:rect r="r" b="b" t="t" l="l"/>
              <a:pathLst>
                <a:path h="1601580" w="24105977">
                  <a:moveTo>
                    <a:pt x="0" y="0"/>
                  </a:moveTo>
                  <a:lnTo>
                    <a:pt x="24105977" y="0"/>
                  </a:lnTo>
                  <a:lnTo>
                    <a:pt x="24105977" y="1601580"/>
                  </a:lnTo>
                  <a:lnTo>
                    <a:pt x="0" y="160158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243276" r="0" b="-24327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5 - ППСО для освобождения 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36470" y="1182110"/>
            <a:ext cx="7632830" cy="9023928"/>
            <a:chOff x="0" y="0"/>
            <a:chExt cx="10177107" cy="12031904"/>
          </a:xfrm>
        </p:grpSpPr>
        <p:sp>
          <p:nvSpPr>
            <p:cNvPr name="Freeform 11" id="11" descr="Diagram  Description automatically generated"/>
            <p:cNvSpPr/>
            <p:nvPr/>
          </p:nvSpPr>
          <p:spPr>
            <a:xfrm flipH="false" flipV="false" rot="0">
              <a:off x="0" y="0"/>
              <a:ext cx="10177145" cy="12031853"/>
            </a:xfrm>
            <a:custGeom>
              <a:avLst/>
              <a:gdLst/>
              <a:ahLst/>
              <a:cxnLst/>
              <a:rect r="r" b="b" t="t" l="l"/>
              <a:pathLst>
                <a:path h="12031853" w="10177145">
                  <a:moveTo>
                    <a:pt x="0" y="0"/>
                  </a:moveTo>
                  <a:lnTo>
                    <a:pt x="10177145" y="0"/>
                  </a:lnTo>
                  <a:lnTo>
                    <a:pt x="10177145" y="12031853"/>
                  </a:lnTo>
                  <a:lnTo>
                    <a:pt x="0" y="12031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2" r="0" b="-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48652" y="1886426"/>
            <a:ext cx="8403907" cy="6454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Признание предшествующего сертифицированного обучения (не освобождения)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Последовательность процесса принятия решения по заявке на ППСО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Пример заявителя, обладающего сертификатом Американского университета в Париже, который может быть сопоставлен с квалификацией Уровня 5 по направлению «Коммуникации»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Процесс ППСО включает: анализ пробелов и проверку актуальности</a:t>
            </a:r>
          </a:p>
        </p:txBody>
      </p:sp>
    </p:spTree>
  </p:cSld>
  <p:clrMapOvr>
    <a:masterClrMapping/>
  </p:clrMapOvr>
  <p:transition spd="fast">
    <p:fade/>
  </p:transition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08521" y="-19079"/>
            <a:ext cx="18079479" cy="1201188"/>
            <a:chOff x="0" y="0"/>
            <a:chExt cx="24105972" cy="16015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105977" cy="1601580"/>
            </a:xfrm>
            <a:custGeom>
              <a:avLst/>
              <a:gdLst/>
              <a:ahLst/>
              <a:cxnLst/>
              <a:rect r="r" b="b" t="t" l="l"/>
              <a:pathLst>
                <a:path h="1601580" w="24105977">
                  <a:moveTo>
                    <a:pt x="0" y="0"/>
                  </a:moveTo>
                  <a:lnTo>
                    <a:pt x="24105977" y="0"/>
                  </a:lnTo>
                  <a:lnTo>
                    <a:pt x="24105977" y="1601580"/>
                  </a:lnTo>
                  <a:lnTo>
                    <a:pt x="0" y="160158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243276" r="0" b="-24327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5 - ППСО для освобождения 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8521" y="1182110"/>
            <a:ext cx="8075943" cy="9214352"/>
            <a:chOff x="0" y="0"/>
            <a:chExt cx="10767924" cy="1228580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67949" cy="12285853"/>
            </a:xfrm>
            <a:custGeom>
              <a:avLst/>
              <a:gdLst/>
              <a:ahLst/>
              <a:cxnLst/>
              <a:rect r="r" b="b" t="t" l="l"/>
              <a:pathLst>
                <a:path h="12285853" w="10767949">
                  <a:moveTo>
                    <a:pt x="0" y="0"/>
                  </a:moveTo>
                  <a:lnTo>
                    <a:pt x="10767949" y="0"/>
                  </a:lnTo>
                  <a:lnTo>
                    <a:pt x="10767949" y="12285853"/>
                  </a:lnTo>
                  <a:lnTo>
                    <a:pt x="0" y="12285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88452" y="1182110"/>
            <a:ext cx="9692745" cy="8029194"/>
            <a:chOff x="0" y="0"/>
            <a:chExt cx="12923660" cy="107055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23647" cy="10705592"/>
            </a:xfrm>
            <a:custGeom>
              <a:avLst/>
              <a:gdLst/>
              <a:ahLst/>
              <a:cxnLst/>
              <a:rect r="r" b="b" t="t" l="l"/>
              <a:pathLst>
                <a:path h="10705592" w="12923647">
                  <a:moveTo>
                    <a:pt x="0" y="0"/>
                  </a:moveTo>
                  <a:lnTo>
                    <a:pt x="12923647" y="0"/>
                  </a:lnTo>
                  <a:lnTo>
                    <a:pt x="12923647" y="10705592"/>
                  </a:lnTo>
                  <a:lnTo>
                    <a:pt x="0" y="1070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503920" y="9104890"/>
            <a:ext cx="7225484" cy="1108739"/>
            <a:chOff x="0" y="0"/>
            <a:chExt cx="9633979" cy="14783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633966" cy="1478280"/>
            </a:xfrm>
            <a:custGeom>
              <a:avLst/>
              <a:gdLst/>
              <a:ahLst/>
              <a:cxnLst/>
              <a:rect r="r" b="b" t="t" l="l"/>
              <a:pathLst>
                <a:path h="1478280" w="9633966">
                  <a:moveTo>
                    <a:pt x="0" y="0"/>
                  </a:moveTo>
                  <a:lnTo>
                    <a:pt x="9633966" y="0"/>
                  </a:lnTo>
                  <a:lnTo>
                    <a:pt x="9633966" y="1478280"/>
                  </a:lnTo>
                  <a:lnTo>
                    <a:pt x="0" y="147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-2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71462" y="547688"/>
            <a:ext cx="18016538" cy="1509712"/>
            <a:chOff x="0" y="0"/>
            <a:chExt cx="24022050" cy="2012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022050" cy="2012950"/>
            </a:xfrm>
            <a:custGeom>
              <a:avLst/>
              <a:gdLst/>
              <a:ahLst/>
              <a:cxnLst/>
              <a:rect r="r" b="b" t="t" l="l"/>
              <a:pathLst>
                <a:path h="2012950" w="24022050">
                  <a:moveTo>
                    <a:pt x="0" y="0"/>
                  </a:moveTo>
                  <a:lnTo>
                    <a:pt x="24022050" y="0"/>
                  </a:lnTo>
                  <a:lnTo>
                    <a:pt x="24022050" y="2012950"/>
                  </a:lnTo>
                  <a:lnTo>
                    <a:pt x="0" y="201295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82529" r="0" b="-182529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022050" cy="206057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6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348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Исследование случая, иллюстрирующего, как Национальная рамка квалификаций (НРК) поддерживает признание предшествующего обучения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57300" y="2738438"/>
            <a:ext cx="7772400" cy="6527006"/>
            <a:chOff x="0" y="0"/>
            <a:chExt cx="10363200" cy="8702675"/>
          </a:xfrm>
        </p:grpSpPr>
        <p:sp>
          <p:nvSpPr>
            <p:cNvPr name="Freeform 12" id="12" descr="Diffused spotlights shining in different directions"/>
            <p:cNvSpPr/>
            <p:nvPr/>
          </p:nvSpPr>
          <p:spPr>
            <a:xfrm flipH="false" flipV="false" rot="0">
              <a:off x="0" y="0"/>
              <a:ext cx="10363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498" t="0" r="-5384" b="1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349740" y="2746058"/>
            <a:ext cx="7589520" cy="6473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ППО для сотрудника KCETB</a:t>
            </a:r>
          </a:p>
        </p:txBody>
      </p:sp>
    </p:spTree>
  </p:cSld>
  <p:clrMapOvr>
    <a:masterClrMapping/>
  </p:clrMapOvr>
  <p:transition spd="fast">
    <p:fade/>
  </p:transition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08521" y="-19079"/>
            <a:ext cx="18079479" cy="1201188"/>
            <a:chOff x="0" y="0"/>
            <a:chExt cx="24105972" cy="16015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105977" cy="1601580"/>
            </a:xfrm>
            <a:custGeom>
              <a:avLst/>
              <a:gdLst/>
              <a:ahLst/>
              <a:cxnLst/>
              <a:rect r="r" b="b" t="t" l="l"/>
              <a:pathLst>
                <a:path h="1601580" w="24105977">
                  <a:moveTo>
                    <a:pt x="0" y="0"/>
                  </a:moveTo>
                  <a:lnTo>
                    <a:pt x="24105977" y="0"/>
                  </a:lnTo>
                  <a:lnTo>
                    <a:pt x="24105977" y="1601580"/>
                  </a:lnTo>
                  <a:lnTo>
                    <a:pt x="0" y="160158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243276" r="0" b="-243276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Исследование случая 6 - Сотрудник KCETB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648652" y="1886426"/>
            <a:ext cx="5116420" cy="6454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Сочетание признания предшествующего сертифицированного обучения и признания предыдущего обучения на основе опыта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Результат</a:t>
            </a: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присвоение полной квалификации Уровня 6 по направлению «Делопроизводство»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Преимущества для заявителя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5856516" y="1182111"/>
          <a:ext cx="12401550" cy="8724900"/>
        </p:xfrm>
        <a:graphic>
          <a:graphicData uri="http://schemas.openxmlformats.org/drawingml/2006/table">
            <a:tbl>
              <a:tblPr/>
              <a:tblGrid>
                <a:gridCol w="4707158"/>
                <a:gridCol w="4310138"/>
                <a:gridCol w="3384254"/>
              </a:tblGrid>
              <a:tr h="118097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b="true" sz="21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Предыдущие сертификаты (ППСО)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b="true" sz="21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Портфолио подтверждающих документов для ППО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b="true" sz="2100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Пробелы, выявленные по результатам оценки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9E39"/>
                    </a:solidFill>
                  </a:tcPr>
                </a:tc>
              </a:tr>
              <a:tr h="7038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Сертификат в области трудового права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Заявка на работу на основе компетенций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Корректура (задание)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  <a:tr h="118097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Сертификат по подготовке сотрудников пенсионного фонда 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Взаимодействие на рабочем месте и продвижение (док./оценки)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Роль администратора (задание)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</a:tr>
              <a:tr h="7038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Квалификация Уровня 5 по обслуживанию клиентов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Коммуникации (док./оценки)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Личностное развитие (задание)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  <a:tr h="129662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Трудовое право, институт CIPD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Лидерство и управление (док./оценки)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Управление ресурсами фронт-офиса (задание)</a:t>
                      </a:r>
                      <a:endParaRPr lang="en-US" sz="1100"/>
                    </a:p>
                    <a:p>
                      <a:pPr algn="l">
                        <a:lnSpc>
                          <a:spcPts val="2520"/>
                        </a:lnSpc>
                      </a:pPr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</a:tr>
              <a:tr h="118097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Управление персоналом, институт CIPD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Администрирование фронт-офиса и обслуживание клиентов (док./оценки)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  <a:tr h="129662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Учебный курс по административным циклам и процессам пенсионного сектора (PAPS)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</a:tr>
              <a:tr h="118097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Обучение в сфере розничной торговли, Уровень 5 (несколько компонентов)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91440" marR="91440" marT="91440" marB="9144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74359" y="2232355"/>
            <a:ext cx="14884841" cy="7033089"/>
            <a:chOff x="0" y="0"/>
            <a:chExt cx="19846455" cy="9377451"/>
          </a:xfrm>
        </p:grpSpPr>
        <p:sp>
          <p:nvSpPr>
            <p:cNvPr name="Freeform 9" id="9" descr="A map of a state with colorful dots and text  Description automatically generated"/>
            <p:cNvSpPr/>
            <p:nvPr/>
          </p:nvSpPr>
          <p:spPr>
            <a:xfrm flipH="false" flipV="false" rot="0">
              <a:off x="0" y="0"/>
              <a:ext cx="19846417" cy="9377426"/>
            </a:xfrm>
            <a:custGeom>
              <a:avLst/>
              <a:gdLst/>
              <a:ahLst/>
              <a:cxnLst/>
              <a:rect r="r" b="b" t="t" l="l"/>
              <a:pathLst>
                <a:path h="9377426" w="19846417">
                  <a:moveTo>
                    <a:pt x="0" y="0"/>
                  </a:moveTo>
                  <a:lnTo>
                    <a:pt x="19846417" y="0"/>
                  </a:lnTo>
                  <a:lnTo>
                    <a:pt x="19846417" y="9377426"/>
                  </a:lnTo>
                  <a:lnTo>
                    <a:pt x="0" y="9377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50" r="0" b="-5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Местоположение службы KCETB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997606" y="3937785"/>
            <a:ext cx="7404199" cy="3667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Программы</a:t>
            </a: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 образования взрослых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Курсы PLC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Услуги по обучению (ученичество, стажировка и тренинги SST)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Местная учебная инициатива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Общественные учебные центры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Центры для молодёжи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Офисы KCETB</a:t>
            </a:r>
          </a:p>
          <a:p>
            <a:pPr algn="l">
              <a:lnSpc>
                <a:spcPts val="3613"/>
              </a:lnSpc>
            </a:pPr>
            <a:r>
              <a:rPr lang="en-US" sz="2138" spc="21">
                <a:solidFill>
                  <a:srgbClr val="5E5F61"/>
                </a:solidFill>
                <a:latin typeface="Calibri (MS)"/>
                <a:ea typeface="Calibri (MS)"/>
                <a:cs typeface="Calibri (MS)"/>
                <a:sym typeface="Calibri (MS)"/>
              </a:rPr>
              <a:t>Школы</a:t>
            </a:r>
          </a:p>
        </p:txBody>
      </p:sp>
    </p:spTree>
  </p:cSld>
  <p:clrMapOvr>
    <a:masterClrMapping/>
  </p:clrMapOvr>
  <p:transition spd="fast">
    <p:fade/>
  </p:transition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3429021" cy="2722455"/>
            <a:chOff x="0" y="0"/>
            <a:chExt cx="17905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905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7905358">
                  <a:moveTo>
                    <a:pt x="0" y="0"/>
                  </a:moveTo>
                  <a:lnTo>
                    <a:pt x="17905358" y="0"/>
                  </a:lnTo>
                  <a:lnTo>
                    <a:pt x="17905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46113" r="0" b="-46113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76200"/>
              <a:ext cx="17905362" cy="355373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7776"/>
                </a:lnSpc>
              </a:pPr>
              <a:r>
                <a:rPr lang="en-US" b="true" sz="72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ППО в KCETB - Вывод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547745" y="-408851"/>
            <a:ext cx="20697225" cy="11339093"/>
            <a:chOff x="0" y="0"/>
            <a:chExt cx="27596300" cy="151187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" y="12700"/>
              <a:ext cx="27570937" cy="15093442"/>
            </a:xfrm>
            <a:custGeom>
              <a:avLst/>
              <a:gdLst/>
              <a:ahLst/>
              <a:cxnLst/>
              <a:rect r="r" b="b" t="t" l="l"/>
              <a:pathLst>
                <a:path h="15093442" w="27570937">
                  <a:moveTo>
                    <a:pt x="0" y="0"/>
                  </a:moveTo>
                  <a:lnTo>
                    <a:pt x="27570937" y="0"/>
                  </a:lnTo>
                  <a:lnTo>
                    <a:pt x="27570937" y="15093442"/>
                  </a:lnTo>
                  <a:lnTo>
                    <a:pt x="0" y="15093442"/>
                  </a:lnTo>
                  <a:close/>
                </a:path>
              </a:pathLst>
            </a:custGeom>
            <a:solidFill>
              <a:srgbClr val="01837C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596337" cy="15118842"/>
            </a:xfrm>
            <a:custGeom>
              <a:avLst/>
              <a:gdLst/>
              <a:ahLst/>
              <a:cxnLst/>
              <a:rect r="r" b="b" t="t" l="l"/>
              <a:pathLst>
                <a:path h="15118842" w="27596337">
                  <a:moveTo>
                    <a:pt x="12700" y="0"/>
                  </a:moveTo>
                  <a:lnTo>
                    <a:pt x="27583637" y="0"/>
                  </a:lnTo>
                  <a:cubicBezTo>
                    <a:pt x="27590623" y="0"/>
                    <a:pt x="27596337" y="5715"/>
                    <a:pt x="27596337" y="12700"/>
                  </a:cubicBezTo>
                  <a:lnTo>
                    <a:pt x="27596337" y="15106142"/>
                  </a:lnTo>
                  <a:cubicBezTo>
                    <a:pt x="27596337" y="15113127"/>
                    <a:pt x="27590623" y="15118842"/>
                    <a:pt x="27583637" y="15118842"/>
                  </a:cubicBezTo>
                  <a:lnTo>
                    <a:pt x="12700" y="15118842"/>
                  </a:lnTo>
                  <a:cubicBezTo>
                    <a:pt x="5715" y="15118842"/>
                    <a:pt x="0" y="15113127"/>
                    <a:pt x="0" y="1510614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106142"/>
                  </a:lnTo>
                  <a:lnTo>
                    <a:pt x="12700" y="15106142"/>
                  </a:lnTo>
                  <a:lnTo>
                    <a:pt x="12700" y="15093442"/>
                  </a:lnTo>
                  <a:lnTo>
                    <a:pt x="27583637" y="15093442"/>
                  </a:lnTo>
                  <a:lnTo>
                    <a:pt x="27583637" y="15106142"/>
                  </a:lnTo>
                  <a:lnTo>
                    <a:pt x="27570937" y="15106142"/>
                  </a:lnTo>
                  <a:lnTo>
                    <a:pt x="27570937" y="12700"/>
                  </a:lnTo>
                  <a:lnTo>
                    <a:pt x="27583637" y="12700"/>
                  </a:lnTo>
                  <a:lnTo>
                    <a:pt x="2758363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E4012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27106" y="16412"/>
            <a:ext cx="4367594" cy="1094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ППО в KCETB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093480" y="1267644"/>
            <a:ext cx="2868559" cy="1694393"/>
            <a:chOff x="0" y="0"/>
            <a:chExt cx="3824745" cy="22591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3799332" cy="2233803"/>
            </a:xfrm>
            <a:custGeom>
              <a:avLst/>
              <a:gdLst/>
              <a:ahLst/>
              <a:cxnLst/>
              <a:rect r="r" b="b" t="t" l="l"/>
              <a:pathLst>
                <a:path h="2233803" w="3799332">
                  <a:moveTo>
                    <a:pt x="0" y="223393"/>
                  </a:moveTo>
                  <a:cubicBezTo>
                    <a:pt x="0" y="99949"/>
                    <a:pt x="100457" y="0"/>
                    <a:pt x="224409" y="0"/>
                  </a:cubicBezTo>
                  <a:lnTo>
                    <a:pt x="3574923" y="0"/>
                  </a:lnTo>
                  <a:cubicBezTo>
                    <a:pt x="3698875" y="0"/>
                    <a:pt x="3799332" y="99949"/>
                    <a:pt x="3799332" y="223393"/>
                  </a:cubicBezTo>
                  <a:lnTo>
                    <a:pt x="3799332" y="2010410"/>
                  </a:lnTo>
                  <a:cubicBezTo>
                    <a:pt x="3799332" y="2133727"/>
                    <a:pt x="3698875" y="2233803"/>
                    <a:pt x="3574923" y="2233803"/>
                  </a:cubicBezTo>
                  <a:lnTo>
                    <a:pt x="224409" y="2233803"/>
                  </a:lnTo>
                  <a:cubicBezTo>
                    <a:pt x="100457" y="2233803"/>
                    <a:pt x="0" y="2133727"/>
                    <a:pt x="0" y="2010410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824732" cy="2259203"/>
            </a:xfrm>
            <a:custGeom>
              <a:avLst/>
              <a:gdLst/>
              <a:ahLst/>
              <a:cxnLst/>
              <a:rect r="r" b="b" t="t" l="l"/>
              <a:pathLst>
                <a:path h="2259203" w="3824732">
                  <a:moveTo>
                    <a:pt x="0" y="236093"/>
                  </a:moveTo>
                  <a:cubicBezTo>
                    <a:pt x="0" y="105664"/>
                    <a:pt x="106172" y="0"/>
                    <a:pt x="237109" y="0"/>
                  </a:cubicBezTo>
                  <a:lnTo>
                    <a:pt x="3587623" y="0"/>
                  </a:lnTo>
                  <a:lnTo>
                    <a:pt x="3587623" y="12700"/>
                  </a:lnTo>
                  <a:lnTo>
                    <a:pt x="3587623" y="0"/>
                  </a:lnTo>
                  <a:cubicBezTo>
                    <a:pt x="3718560" y="0"/>
                    <a:pt x="3824732" y="105664"/>
                    <a:pt x="3824732" y="236093"/>
                  </a:cubicBezTo>
                  <a:lnTo>
                    <a:pt x="3812032" y="236093"/>
                  </a:lnTo>
                  <a:lnTo>
                    <a:pt x="3824732" y="236093"/>
                  </a:lnTo>
                  <a:lnTo>
                    <a:pt x="3824732" y="2023110"/>
                  </a:lnTo>
                  <a:lnTo>
                    <a:pt x="3812032" y="2023110"/>
                  </a:lnTo>
                  <a:lnTo>
                    <a:pt x="3824732" y="2023110"/>
                  </a:lnTo>
                  <a:cubicBezTo>
                    <a:pt x="3824732" y="2153539"/>
                    <a:pt x="3718560" y="2259203"/>
                    <a:pt x="3587623" y="2259203"/>
                  </a:cubicBezTo>
                  <a:lnTo>
                    <a:pt x="3587623" y="2246503"/>
                  </a:lnTo>
                  <a:lnTo>
                    <a:pt x="3587623" y="2259203"/>
                  </a:lnTo>
                  <a:lnTo>
                    <a:pt x="237109" y="2259203"/>
                  </a:lnTo>
                  <a:lnTo>
                    <a:pt x="237109" y="2246503"/>
                  </a:lnTo>
                  <a:lnTo>
                    <a:pt x="237109" y="2259203"/>
                  </a:lnTo>
                  <a:cubicBezTo>
                    <a:pt x="106172" y="2259203"/>
                    <a:pt x="0" y="2153539"/>
                    <a:pt x="0" y="2023110"/>
                  </a:cubicBezTo>
                  <a:lnTo>
                    <a:pt x="0" y="236093"/>
                  </a:lnTo>
                  <a:lnTo>
                    <a:pt x="12700" y="236093"/>
                  </a:lnTo>
                  <a:lnTo>
                    <a:pt x="0" y="236093"/>
                  </a:lnTo>
                  <a:moveTo>
                    <a:pt x="25400" y="236093"/>
                  </a:moveTo>
                  <a:lnTo>
                    <a:pt x="25400" y="2023110"/>
                  </a:lnTo>
                  <a:lnTo>
                    <a:pt x="12700" y="2023110"/>
                  </a:lnTo>
                  <a:lnTo>
                    <a:pt x="25400" y="2023110"/>
                  </a:lnTo>
                  <a:cubicBezTo>
                    <a:pt x="25400" y="2139442"/>
                    <a:pt x="120142" y="2233803"/>
                    <a:pt x="237109" y="2233803"/>
                  </a:cubicBezTo>
                  <a:lnTo>
                    <a:pt x="3587623" y="2233803"/>
                  </a:lnTo>
                  <a:cubicBezTo>
                    <a:pt x="3704590" y="2233803"/>
                    <a:pt x="3799332" y="2139442"/>
                    <a:pt x="3799332" y="2023110"/>
                  </a:cubicBezTo>
                  <a:lnTo>
                    <a:pt x="3799332" y="236093"/>
                  </a:lnTo>
                  <a:cubicBezTo>
                    <a:pt x="3799332" y="119761"/>
                    <a:pt x="3704590" y="25400"/>
                    <a:pt x="3587623" y="25400"/>
                  </a:cubicBezTo>
                  <a:lnTo>
                    <a:pt x="237109" y="25400"/>
                  </a:lnTo>
                  <a:lnTo>
                    <a:pt x="237109" y="12700"/>
                  </a:lnTo>
                  <a:lnTo>
                    <a:pt x="237109" y="25400"/>
                  </a:lnTo>
                  <a:cubicBezTo>
                    <a:pt x="120142" y="25400"/>
                    <a:pt x="25400" y="119761"/>
                    <a:pt x="25400" y="2360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228611" y="1383725"/>
            <a:ext cx="2598296" cy="94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b="true" sz="285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Возможности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76543" y="2384536"/>
            <a:ext cx="2868559" cy="7363054"/>
            <a:chOff x="0" y="0"/>
            <a:chExt cx="3824745" cy="981740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3799332" cy="9792081"/>
            </a:xfrm>
            <a:custGeom>
              <a:avLst/>
              <a:gdLst/>
              <a:ahLst/>
              <a:cxnLst/>
              <a:rect r="r" b="b" t="t" l="l"/>
              <a:pathLst>
                <a:path h="9792081" w="3799332">
                  <a:moveTo>
                    <a:pt x="0" y="381508"/>
                  </a:moveTo>
                  <a:cubicBezTo>
                    <a:pt x="0" y="170815"/>
                    <a:pt x="170053" y="0"/>
                    <a:pt x="379984" y="0"/>
                  </a:cubicBezTo>
                  <a:lnTo>
                    <a:pt x="3419348" y="0"/>
                  </a:lnTo>
                  <a:cubicBezTo>
                    <a:pt x="3629152" y="0"/>
                    <a:pt x="3799332" y="170815"/>
                    <a:pt x="3799332" y="381508"/>
                  </a:cubicBezTo>
                  <a:lnTo>
                    <a:pt x="3799332" y="9410573"/>
                  </a:lnTo>
                  <a:cubicBezTo>
                    <a:pt x="3799332" y="9621266"/>
                    <a:pt x="3629279" y="9792081"/>
                    <a:pt x="3419348" y="9792081"/>
                  </a:cubicBezTo>
                  <a:lnTo>
                    <a:pt x="379984" y="9792081"/>
                  </a:lnTo>
                  <a:cubicBezTo>
                    <a:pt x="170053" y="9791954"/>
                    <a:pt x="0" y="9621266"/>
                    <a:pt x="0" y="9410573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824732" cy="9817481"/>
            </a:xfrm>
            <a:custGeom>
              <a:avLst/>
              <a:gdLst/>
              <a:ahLst/>
              <a:cxnLst/>
              <a:rect r="r" b="b" t="t" l="l"/>
              <a:pathLst>
                <a:path h="9817481" w="3824732">
                  <a:moveTo>
                    <a:pt x="0" y="394208"/>
                  </a:moveTo>
                  <a:cubicBezTo>
                    <a:pt x="0" y="176530"/>
                    <a:pt x="175768" y="0"/>
                    <a:pt x="392684" y="0"/>
                  </a:cubicBezTo>
                  <a:lnTo>
                    <a:pt x="3432048" y="0"/>
                  </a:lnTo>
                  <a:lnTo>
                    <a:pt x="3432048" y="12700"/>
                  </a:lnTo>
                  <a:lnTo>
                    <a:pt x="3432048" y="0"/>
                  </a:lnTo>
                  <a:cubicBezTo>
                    <a:pt x="3648964" y="0"/>
                    <a:pt x="3824732" y="176530"/>
                    <a:pt x="3824732" y="394208"/>
                  </a:cubicBezTo>
                  <a:lnTo>
                    <a:pt x="3812032" y="394208"/>
                  </a:lnTo>
                  <a:lnTo>
                    <a:pt x="3824732" y="394208"/>
                  </a:lnTo>
                  <a:lnTo>
                    <a:pt x="3824732" y="9423273"/>
                  </a:lnTo>
                  <a:lnTo>
                    <a:pt x="3812032" y="9423273"/>
                  </a:lnTo>
                  <a:lnTo>
                    <a:pt x="3824732" y="9423273"/>
                  </a:lnTo>
                  <a:cubicBezTo>
                    <a:pt x="3824732" y="9640951"/>
                    <a:pt x="3648964" y="9817481"/>
                    <a:pt x="3432048" y="9817481"/>
                  </a:cubicBezTo>
                  <a:lnTo>
                    <a:pt x="3432048" y="9804781"/>
                  </a:lnTo>
                  <a:lnTo>
                    <a:pt x="3432048" y="9817481"/>
                  </a:lnTo>
                  <a:lnTo>
                    <a:pt x="392684" y="9817481"/>
                  </a:lnTo>
                  <a:lnTo>
                    <a:pt x="392684" y="9804781"/>
                  </a:lnTo>
                  <a:lnTo>
                    <a:pt x="392684" y="9817481"/>
                  </a:lnTo>
                  <a:cubicBezTo>
                    <a:pt x="175768" y="9817354"/>
                    <a:pt x="0" y="9640824"/>
                    <a:pt x="0" y="9423273"/>
                  </a:cubicBezTo>
                  <a:lnTo>
                    <a:pt x="0" y="394208"/>
                  </a:lnTo>
                  <a:lnTo>
                    <a:pt x="12700" y="394208"/>
                  </a:lnTo>
                  <a:lnTo>
                    <a:pt x="0" y="394208"/>
                  </a:lnTo>
                  <a:moveTo>
                    <a:pt x="25400" y="394208"/>
                  </a:moveTo>
                  <a:lnTo>
                    <a:pt x="25400" y="9423273"/>
                  </a:lnTo>
                  <a:lnTo>
                    <a:pt x="12700" y="9423273"/>
                  </a:lnTo>
                  <a:lnTo>
                    <a:pt x="25400" y="9423273"/>
                  </a:lnTo>
                  <a:cubicBezTo>
                    <a:pt x="25400" y="9626981"/>
                    <a:pt x="189865" y="9792081"/>
                    <a:pt x="392684" y="9792081"/>
                  </a:cubicBezTo>
                  <a:lnTo>
                    <a:pt x="3432048" y="9792081"/>
                  </a:lnTo>
                  <a:cubicBezTo>
                    <a:pt x="3634867" y="9792081"/>
                    <a:pt x="3799332" y="9626981"/>
                    <a:pt x="3799332" y="9423273"/>
                  </a:cubicBezTo>
                  <a:lnTo>
                    <a:pt x="3799332" y="394208"/>
                  </a:lnTo>
                  <a:cubicBezTo>
                    <a:pt x="3799332" y="190500"/>
                    <a:pt x="3634867" y="25400"/>
                    <a:pt x="3432048" y="25400"/>
                  </a:cubicBezTo>
                  <a:lnTo>
                    <a:pt x="392684" y="25400"/>
                  </a:lnTo>
                  <a:lnTo>
                    <a:pt x="392684" y="12700"/>
                  </a:lnTo>
                  <a:lnTo>
                    <a:pt x="392684" y="25400"/>
                  </a:lnTo>
                  <a:cubicBezTo>
                    <a:pt x="189865" y="25400"/>
                    <a:pt x="25400" y="190500"/>
                    <a:pt x="25400" y="394208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873796" y="2572264"/>
            <a:ext cx="2474052" cy="6978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144780" lvl="2">
              <a:lnSpc>
                <a:spcPts val="2592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Уникальная возможность для заявителей получить признание своих формальных и неформальных навыков </a:t>
            </a:r>
          </a:p>
          <a:p>
            <a:pPr algn="l" marL="434340" indent="-144780" lvl="2">
              <a:lnSpc>
                <a:spcPts val="2592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Предоставление обучающимся различных точек доступа к программам KCETB </a:t>
            </a:r>
          </a:p>
          <a:p>
            <a:pPr algn="l" marL="434340" indent="-144780" lvl="2">
              <a:lnSpc>
                <a:spcPts val="2592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Высокая осведомлённость центра о предлагаемых услугах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4384396" y="1480833"/>
            <a:ext cx="915581" cy="709565"/>
            <a:chOff x="0" y="0"/>
            <a:chExt cx="1220775" cy="94608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220724" cy="946023"/>
            </a:xfrm>
            <a:custGeom>
              <a:avLst/>
              <a:gdLst/>
              <a:ahLst/>
              <a:cxnLst/>
              <a:rect r="r" b="b" t="t" l="l"/>
              <a:pathLst>
                <a:path h="946023" w="1220724">
                  <a:moveTo>
                    <a:pt x="0" y="189230"/>
                  </a:moveTo>
                  <a:lnTo>
                    <a:pt x="747776" y="189230"/>
                  </a:lnTo>
                  <a:lnTo>
                    <a:pt x="747776" y="0"/>
                  </a:lnTo>
                  <a:lnTo>
                    <a:pt x="1220724" y="473075"/>
                  </a:lnTo>
                  <a:lnTo>
                    <a:pt x="747776" y="946023"/>
                  </a:lnTo>
                  <a:lnTo>
                    <a:pt x="747776" y="756920"/>
                  </a:lnTo>
                  <a:lnTo>
                    <a:pt x="0" y="756920"/>
                  </a:lnTo>
                  <a:close/>
                </a:path>
              </a:pathLst>
            </a:custGeom>
            <a:solidFill>
              <a:srgbClr val="B3CCAE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5670509" y="1267644"/>
            <a:ext cx="2868559" cy="1694393"/>
            <a:chOff x="0" y="0"/>
            <a:chExt cx="3824745" cy="22591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3799332" cy="2233803"/>
            </a:xfrm>
            <a:custGeom>
              <a:avLst/>
              <a:gdLst/>
              <a:ahLst/>
              <a:cxnLst/>
              <a:rect r="r" b="b" t="t" l="l"/>
              <a:pathLst>
                <a:path h="2233803" w="3799332">
                  <a:moveTo>
                    <a:pt x="0" y="223393"/>
                  </a:moveTo>
                  <a:cubicBezTo>
                    <a:pt x="0" y="99949"/>
                    <a:pt x="100457" y="0"/>
                    <a:pt x="224409" y="0"/>
                  </a:cubicBezTo>
                  <a:lnTo>
                    <a:pt x="3574923" y="0"/>
                  </a:lnTo>
                  <a:cubicBezTo>
                    <a:pt x="3698875" y="0"/>
                    <a:pt x="3799332" y="99949"/>
                    <a:pt x="3799332" y="223393"/>
                  </a:cubicBezTo>
                  <a:lnTo>
                    <a:pt x="3799332" y="2010410"/>
                  </a:lnTo>
                  <a:cubicBezTo>
                    <a:pt x="3799332" y="2133727"/>
                    <a:pt x="3698875" y="2233803"/>
                    <a:pt x="3574923" y="2233803"/>
                  </a:cubicBezTo>
                  <a:lnTo>
                    <a:pt x="224409" y="2233803"/>
                  </a:lnTo>
                  <a:cubicBezTo>
                    <a:pt x="100457" y="2233803"/>
                    <a:pt x="0" y="2133727"/>
                    <a:pt x="0" y="2010410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824732" cy="2259203"/>
            </a:xfrm>
            <a:custGeom>
              <a:avLst/>
              <a:gdLst/>
              <a:ahLst/>
              <a:cxnLst/>
              <a:rect r="r" b="b" t="t" l="l"/>
              <a:pathLst>
                <a:path h="2259203" w="3824732">
                  <a:moveTo>
                    <a:pt x="0" y="236093"/>
                  </a:moveTo>
                  <a:cubicBezTo>
                    <a:pt x="0" y="105664"/>
                    <a:pt x="106172" y="0"/>
                    <a:pt x="237109" y="0"/>
                  </a:cubicBezTo>
                  <a:lnTo>
                    <a:pt x="3587623" y="0"/>
                  </a:lnTo>
                  <a:lnTo>
                    <a:pt x="3587623" y="12700"/>
                  </a:lnTo>
                  <a:lnTo>
                    <a:pt x="3587623" y="0"/>
                  </a:lnTo>
                  <a:cubicBezTo>
                    <a:pt x="3718560" y="0"/>
                    <a:pt x="3824732" y="105664"/>
                    <a:pt x="3824732" y="236093"/>
                  </a:cubicBezTo>
                  <a:lnTo>
                    <a:pt x="3812032" y="236093"/>
                  </a:lnTo>
                  <a:lnTo>
                    <a:pt x="3824732" y="236093"/>
                  </a:lnTo>
                  <a:lnTo>
                    <a:pt x="3824732" y="2023110"/>
                  </a:lnTo>
                  <a:lnTo>
                    <a:pt x="3812032" y="2023110"/>
                  </a:lnTo>
                  <a:lnTo>
                    <a:pt x="3824732" y="2023110"/>
                  </a:lnTo>
                  <a:cubicBezTo>
                    <a:pt x="3824732" y="2153539"/>
                    <a:pt x="3718560" y="2259203"/>
                    <a:pt x="3587623" y="2259203"/>
                  </a:cubicBezTo>
                  <a:lnTo>
                    <a:pt x="3587623" y="2246503"/>
                  </a:lnTo>
                  <a:lnTo>
                    <a:pt x="3587623" y="2259203"/>
                  </a:lnTo>
                  <a:lnTo>
                    <a:pt x="237109" y="2259203"/>
                  </a:lnTo>
                  <a:lnTo>
                    <a:pt x="237109" y="2246503"/>
                  </a:lnTo>
                  <a:lnTo>
                    <a:pt x="237109" y="2259203"/>
                  </a:lnTo>
                  <a:cubicBezTo>
                    <a:pt x="106172" y="2259203"/>
                    <a:pt x="0" y="2153539"/>
                    <a:pt x="0" y="2023110"/>
                  </a:cubicBezTo>
                  <a:lnTo>
                    <a:pt x="0" y="236093"/>
                  </a:lnTo>
                  <a:lnTo>
                    <a:pt x="12700" y="236093"/>
                  </a:lnTo>
                  <a:lnTo>
                    <a:pt x="0" y="236093"/>
                  </a:lnTo>
                  <a:moveTo>
                    <a:pt x="25400" y="236093"/>
                  </a:moveTo>
                  <a:lnTo>
                    <a:pt x="25400" y="2023110"/>
                  </a:lnTo>
                  <a:lnTo>
                    <a:pt x="12700" y="2023110"/>
                  </a:lnTo>
                  <a:lnTo>
                    <a:pt x="25400" y="2023110"/>
                  </a:lnTo>
                  <a:cubicBezTo>
                    <a:pt x="25400" y="2139442"/>
                    <a:pt x="120142" y="2233803"/>
                    <a:pt x="237109" y="2233803"/>
                  </a:cubicBezTo>
                  <a:lnTo>
                    <a:pt x="3587623" y="2233803"/>
                  </a:lnTo>
                  <a:cubicBezTo>
                    <a:pt x="3704590" y="2233803"/>
                    <a:pt x="3799332" y="2139442"/>
                    <a:pt x="3799332" y="2023110"/>
                  </a:cubicBezTo>
                  <a:lnTo>
                    <a:pt x="3799332" y="236093"/>
                  </a:lnTo>
                  <a:cubicBezTo>
                    <a:pt x="3799332" y="119761"/>
                    <a:pt x="3704590" y="25400"/>
                    <a:pt x="3587623" y="25400"/>
                  </a:cubicBezTo>
                  <a:lnTo>
                    <a:pt x="237109" y="25400"/>
                  </a:lnTo>
                  <a:lnTo>
                    <a:pt x="237109" y="12700"/>
                  </a:lnTo>
                  <a:lnTo>
                    <a:pt x="237109" y="25400"/>
                  </a:lnTo>
                  <a:cubicBezTo>
                    <a:pt x="120142" y="25400"/>
                    <a:pt x="25400" y="119761"/>
                    <a:pt x="25400" y="2360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5805640" y="1383725"/>
            <a:ext cx="2598296" cy="94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b="true" sz="285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Сильные стороны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6253572" y="2384536"/>
            <a:ext cx="2868559" cy="7363054"/>
            <a:chOff x="0" y="0"/>
            <a:chExt cx="3824745" cy="981740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12700" y="12700"/>
              <a:ext cx="3799332" cy="9792081"/>
            </a:xfrm>
            <a:custGeom>
              <a:avLst/>
              <a:gdLst/>
              <a:ahLst/>
              <a:cxnLst/>
              <a:rect r="r" b="b" t="t" l="l"/>
              <a:pathLst>
                <a:path h="9792081" w="3799332">
                  <a:moveTo>
                    <a:pt x="0" y="381508"/>
                  </a:moveTo>
                  <a:cubicBezTo>
                    <a:pt x="0" y="170815"/>
                    <a:pt x="170053" y="0"/>
                    <a:pt x="379984" y="0"/>
                  </a:cubicBezTo>
                  <a:lnTo>
                    <a:pt x="3419348" y="0"/>
                  </a:lnTo>
                  <a:cubicBezTo>
                    <a:pt x="3629152" y="0"/>
                    <a:pt x="3799332" y="170815"/>
                    <a:pt x="3799332" y="381508"/>
                  </a:cubicBezTo>
                  <a:lnTo>
                    <a:pt x="3799332" y="9410573"/>
                  </a:lnTo>
                  <a:cubicBezTo>
                    <a:pt x="3799332" y="9621266"/>
                    <a:pt x="3629279" y="9792081"/>
                    <a:pt x="3419348" y="9792081"/>
                  </a:cubicBezTo>
                  <a:lnTo>
                    <a:pt x="379984" y="9792081"/>
                  </a:lnTo>
                  <a:cubicBezTo>
                    <a:pt x="170053" y="9791954"/>
                    <a:pt x="0" y="9621266"/>
                    <a:pt x="0" y="9410573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824732" cy="9817481"/>
            </a:xfrm>
            <a:custGeom>
              <a:avLst/>
              <a:gdLst/>
              <a:ahLst/>
              <a:cxnLst/>
              <a:rect r="r" b="b" t="t" l="l"/>
              <a:pathLst>
                <a:path h="9817481" w="3824732">
                  <a:moveTo>
                    <a:pt x="0" y="394208"/>
                  </a:moveTo>
                  <a:cubicBezTo>
                    <a:pt x="0" y="176530"/>
                    <a:pt x="175768" y="0"/>
                    <a:pt x="392684" y="0"/>
                  </a:cubicBezTo>
                  <a:lnTo>
                    <a:pt x="3432048" y="0"/>
                  </a:lnTo>
                  <a:lnTo>
                    <a:pt x="3432048" y="12700"/>
                  </a:lnTo>
                  <a:lnTo>
                    <a:pt x="3432048" y="0"/>
                  </a:lnTo>
                  <a:cubicBezTo>
                    <a:pt x="3648964" y="0"/>
                    <a:pt x="3824732" y="176530"/>
                    <a:pt x="3824732" y="394208"/>
                  </a:cubicBezTo>
                  <a:lnTo>
                    <a:pt x="3812032" y="394208"/>
                  </a:lnTo>
                  <a:lnTo>
                    <a:pt x="3824732" y="394208"/>
                  </a:lnTo>
                  <a:lnTo>
                    <a:pt x="3824732" y="9423273"/>
                  </a:lnTo>
                  <a:lnTo>
                    <a:pt x="3812032" y="9423273"/>
                  </a:lnTo>
                  <a:lnTo>
                    <a:pt x="3824732" y="9423273"/>
                  </a:lnTo>
                  <a:cubicBezTo>
                    <a:pt x="3824732" y="9640951"/>
                    <a:pt x="3648964" y="9817481"/>
                    <a:pt x="3432048" y="9817481"/>
                  </a:cubicBezTo>
                  <a:lnTo>
                    <a:pt x="3432048" y="9804781"/>
                  </a:lnTo>
                  <a:lnTo>
                    <a:pt x="3432048" y="9817481"/>
                  </a:lnTo>
                  <a:lnTo>
                    <a:pt x="392684" y="9817481"/>
                  </a:lnTo>
                  <a:lnTo>
                    <a:pt x="392684" y="9804781"/>
                  </a:lnTo>
                  <a:lnTo>
                    <a:pt x="392684" y="9817481"/>
                  </a:lnTo>
                  <a:cubicBezTo>
                    <a:pt x="175768" y="9817354"/>
                    <a:pt x="0" y="9640824"/>
                    <a:pt x="0" y="9423273"/>
                  </a:cubicBezTo>
                  <a:lnTo>
                    <a:pt x="0" y="394208"/>
                  </a:lnTo>
                  <a:lnTo>
                    <a:pt x="12700" y="394208"/>
                  </a:lnTo>
                  <a:lnTo>
                    <a:pt x="0" y="394208"/>
                  </a:lnTo>
                  <a:moveTo>
                    <a:pt x="25400" y="394208"/>
                  </a:moveTo>
                  <a:lnTo>
                    <a:pt x="25400" y="9423273"/>
                  </a:lnTo>
                  <a:lnTo>
                    <a:pt x="12700" y="9423273"/>
                  </a:lnTo>
                  <a:lnTo>
                    <a:pt x="25400" y="9423273"/>
                  </a:lnTo>
                  <a:cubicBezTo>
                    <a:pt x="25400" y="9626981"/>
                    <a:pt x="189865" y="9792081"/>
                    <a:pt x="392684" y="9792081"/>
                  </a:cubicBezTo>
                  <a:lnTo>
                    <a:pt x="3432048" y="9792081"/>
                  </a:lnTo>
                  <a:cubicBezTo>
                    <a:pt x="3634867" y="9792081"/>
                    <a:pt x="3799332" y="9626981"/>
                    <a:pt x="3799332" y="9423273"/>
                  </a:cubicBezTo>
                  <a:lnTo>
                    <a:pt x="3799332" y="394208"/>
                  </a:lnTo>
                  <a:cubicBezTo>
                    <a:pt x="3799332" y="190500"/>
                    <a:pt x="3634867" y="25400"/>
                    <a:pt x="3432048" y="25400"/>
                  </a:cubicBezTo>
                  <a:lnTo>
                    <a:pt x="392684" y="25400"/>
                  </a:lnTo>
                  <a:lnTo>
                    <a:pt x="392684" y="12700"/>
                  </a:lnTo>
                  <a:lnTo>
                    <a:pt x="392684" y="25400"/>
                  </a:lnTo>
                  <a:cubicBezTo>
                    <a:pt x="189865" y="25400"/>
                    <a:pt x="25400" y="190500"/>
                    <a:pt x="25400" y="394208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6450825" y="2572264"/>
            <a:ext cx="2474052" cy="6978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144780" lvl="2">
              <a:lnSpc>
                <a:spcPts val="2592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Экономически эффективный механизм предоставления аккредитации заявителям</a:t>
            </a:r>
          </a:p>
          <a:p>
            <a:pPr algn="l" marL="434340" indent="-144780" lvl="2">
              <a:lnSpc>
                <a:spcPts val="2592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Надёжные процессы обеспечения качества (QA)</a:t>
            </a:r>
          </a:p>
          <a:p>
            <a:pPr algn="l" marL="434340" indent="-144780" lvl="2">
              <a:lnSpc>
                <a:spcPts val="2592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Взаимодействие с работодателями для выявления возможностей ППО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8961425" y="1480833"/>
            <a:ext cx="915581" cy="709565"/>
            <a:chOff x="0" y="0"/>
            <a:chExt cx="1220775" cy="94608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20724" cy="946023"/>
            </a:xfrm>
            <a:custGeom>
              <a:avLst/>
              <a:gdLst/>
              <a:ahLst/>
              <a:cxnLst/>
              <a:rect r="r" b="b" t="t" l="l"/>
              <a:pathLst>
                <a:path h="946023" w="1220724">
                  <a:moveTo>
                    <a:pt x="0" y="189230"/>
                  </a:moveTo>
                  <a:lnTo>
                    <a:pt x="747776" y="189230"/>
                  </a:lnTo>
                  <a:lnTo>
                    <a:pt x="747776" y="0"/>
                  </a:lnTo>
                  <a:lnTo>
                    <a:pt x="1220724" y="473075"/>
                  </a:lnTo>
                  <a:lnTo>
                    <a:pt x="747776" y="946023"/>
                  </a:lnTo>
                  <a:lnTo>
                    <a:pt x="747776" y="756920"/>
                  </a:lnTo>
                  <a:lnTo>
                    <a:pt x="0" y="756920"/>
                  </a:lnTo>
                  <a:close/>
                </a:path>
              </a:pathLst>
            </a:custGeom>
            <a:solidFill>
              <a:srgbClr val="B3CCAE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247538" y="1267644"/>
            <a:ext cx="2868559" cy="1694393"/>
            <a:chOff x="0" y="0"/>
            <a:chExt cx="3824745" cy="225919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3799332" cy="2233803"/>
            </a:xfrm>
            <a:custGeom>
              <a:avLst/>
              <a:gdLst/>
              <a:ahLst/>
              <a:cxnLst/>
              <a:rect r="r" b="b" t="t" l="l"/>
              <a:pathLst>
                <a:path h="2233803" w="3799332">
                  <a:moveTo>
                    <a:pt x="0" y="223393"/>
                  </a:moveTo>
                  <a:cubicBezTo>
                    <a:pt x="0" y="99949"/>
                    <a:pt x="100457" y="0"/>
                    <a:pt x="224409" y="0"/>
                  </a:cubicBezTo>
                  <a:lnTo>
                    <a:pt x="3574923" y="0"/>
                  </a:lnTo>
                  <a:cubicBezTo>
                    <a:pt x="3698875" y="0"/>
                    <a:pt x="3799332" y="99949"/>
                    <a:pt x="3799332" y="223393"/>
                  </a:cubicBezTo>
                  <a:lnTo>
                    <a:pt x="3799332" y="2010410"/>
                  </a:lnTo>
                  <a:cubicBezTo>
                    <a:pt x="3799332" y="2133727"/>
                    <a:pt x="3698875" y="2233803"/>
                    <a:pt x="3574923" y="2233803"/>
                  </a:cubicBezTo>
                  <a:lnTo>
                    <a:pt x="224409" y="2233803"/>
                  </a:lnTo>
                  <a:cubicBezTo>
                    <a:pt x="100457" y="2233803"/>
                    <a:pt x="0" y="2133727"/>
                    <a:pt x="0" y="2010410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824732" cy="2259203"/>
            </a:xfrm>
            <a:custGeom>
              <a:avLst/>
              <a:gdLst/>
              <a:ahLst/>
              <a:cxnLst/>
              <a:rect r="r" b="b" t="t" l="l"/>
              <a:pathLst>
                <a:path h="2259203" w="3824732">
                  <a:moveTo>
                    <a:pt x="0" y="236093"/>
                  </a:moveTo>
                  <a:cubicBezTo>
                    <a:pt x="0" y="105664"/>
                    <a:pt x="106172" y="0"/>
                    <a:pt x="237109" y="0"/>
                  </a:cubicBezTo>
                  <a:lnTo>
                    <a:pt x="3587623" y="0"/>
                  </a:lnTo>
                  <a:lnTo>
                    <a:pt x="3587623" y="12700"/>
                  </a:lnTo>
                  <a:lnTo>
                    <a:pt x="3587623" y="0"/>
                  </a:lnTo>
                  <a:cubicBezTo>
                    <a:pt x="3718560" y="0"/>
                    <a:pt x="3824732" y="105664"/>
                    <a:pt x="3824732" y="236093"/>
                  </a:cubicBezTo>
                  <a:lnTo>
                    <a:pt x="3812032" y="236093"/>
                  </a:lnTo>
                  <a:lnTo>
                    <a:pt x="3824732" y="236093"/>
                  </a:lnTo>
                  <a:lnTo>
                    <a:pt x="3824732" y="2023110"/>
                  </a:lnTo>
                  <a:lnTo>
                    <a:pt x="3812032" y="2023110"/>
                  </a:lnTo>
                  <a:lnTo>
                    <a:pt x="3824732" y="2023110"/>
                  </a:lnTo>
                  <a:cubicBezTo>
                    <a:pt x="3824732" y="2153539"/>
                    <a:pt x="3718560" y="2259203"/>
                    <a:pt x="3587623" y="2259203"/>
                  </a:cubicBezTo>
                  <a:lnTo>
                    <a:pt x="3587623" y="2246503"/>
                  </a:lnTo>
                  <a:lnTo>
                    <a:pt x="3587623" y="2259203"/>
                  </a:lnTo>
                  <a:lnTo>
                    <a:pt x="237109" y="2259203"/>
                  </a:lnTo>
                  <a:lnTo>
                    <a:pt x="237109" y="2246503"/>
                  </a:lnTo>
                  <a:lnTo>
                    <a:pt x="237109" y="2259203"/>
                  </a:lnTo>
                  <a:cubicBezTo>
                    <a:pt x="106172" y="2259203"/>
                    <a:pt x="0" y="2153539"/>
                    <a:pt x="0" y="2023110"/>
                  </a:cubicBezTo>
                  <a:lnTo>
                    <a:pt x="0" y="236093"/>
                  </a:lnTo>
                  <a:lnTo>
                    <a:pt x="12700" y="236093"/>
                  </a:lnTo>
                  <a:lnTo>
                    <a:pt x="0" y="236093"/>
                  </a:lnTo>
                  <a:moveTo>
                    <a:pt x="25400" y="236093"/>
                  </a:moveTo>
                  <a:lnTo>
                    <a:pt x="25400" y="2023110"/>
                  </a:lnTo>
                  <a:lnTo>
                    <a:pt x="12700" y="2023110"/>
                  </a:lnTo>
                  <a:lnTo>
                    <a:pt x="25400" y="2023110"/>
                  </a:lnTo>
                  <a:cubicBezTo>
                    <a:pt x="25400" y="2139442"/>
                    <a:pt x="120142" y="2233803"/>
                    <a:pt x="237109" y="2233803"/>
                  </a:cubicBezTo>
                  <a:lnTo>
                    <a:pt x="3587623" y="2233803"/>
                  </a:lnTo>
                  <a:cubicBezTo>
                    <a:pt x="3704590" y="2233803"/>
                    <a:pt x="3799332" y="2139442"/>
                    <a:pt x="3799332" y="2023110"/>
                  </a:cubicBezTo>
                  <a:lnTo>
                    <a:pt x="3799332" y="236093"/>
                  </a:lnTo>
                  <a:cubicBezTo>
                    <a:pt x="3799332" y="119761"/>
                    <a:pt x="3704590" y="25400"/>
                    <a:pt x="3587623" y="25400"/>
                  </a:cubicBezTo>
                  <a:lnTo>
                    <a:pt x="237109" y="25400"/>
                  </a:lnTo>
                  <a:lnTo>
                    <a:pt x="237109" y="12700"/>
                  </a:lnTo>
                  <a:lnTo>
                    <a:pt x="237109" y="25400"/>
                  </a:lnTo>
                  <a:cubicBezTo>
                    <a:pt x="120142" y="25400"/>
                    <a:pt x="25400" y="119761"/>
                    <a:pt x="25400" y="2360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0382669" y="1383725"/>
            <a:ext cx="2598296" cy="94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b="true" sz="285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Угрозы</a:t>
            </a:r>
            <a:r>
              <a:rPr lang="en-US" sz="28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0830601" y="2384536"/>
            <a:ext cx="2868559" cy="7363054"/>
            <a:chOff x="0" y="0"/>
            <a:chExt cx="3824745" cy="981740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2700" y="12700"/>
              <a:ext cx="3799332" cy="9792081"/>
            </a:xfrm>
            <a:custGeom>
              <a:avLst/>
              <a:gdLst/>
              <a:ahLst/>
              <a:cxnLst/>
              <a:rect r="r" b="b" t="t" l="l"/>
              <a:pathLst>
                <a:path h="9792081" w="3799332">
                  <a:moveTo>
                    <a:pt x="0" y="381508"/>
                  </a:moveTo>
                  <a:cubicBezTo>
                    <a:pt x="0" y="170815"/>
                    <a:pt x="170053" y="0"/>
                    <a:pt x="379984" y="0"/>
                  </a:cubicBezTo>
                  <a:lnTo>
                    <a:pt x="3419348" y="0"/>
                  </a:lnTo>
                  <a:cubicBezTo>
                    <a:pt x="3629152" y="0"/>
                    <a:pt x="3799332" y="170815"/>
                    <a:pt x="3799332" y="381508"/>
                  </a:cubicBezTo>
                  <a:lnTo>
                    <a:pt x="3799332" y="9410573"/>
                  </a:lnTo>
                  <a:cubicBezTo>
                    <a:pt x="3799332" y="9621266"/>
                    <a:pt x="3629279" y="9792081"/>
                    <a:pt x="3419348" y="9792081"/>
                  </a:cubicBezTo>
                  <a:lnTo>
                    <a:pt x="379984" y="9792081"/>
                  </a:lnTo>
                  <a:cubicBezTo>
                    <a:pt x="170053" y="9791954"/>
                    <a:pt x="0" y="9621266"/>
                    <a:pt x="0" y="9410573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824732" cy="9817481"/>
            </a:xfrm>
            <a:custGeom>
              <a:avLst/>
              <a:gdLst/>
              <a:ahLst/>
              <a:cxnLst/>
              <a:rect r="r" b="b" t="t" l="l"/>
              <a:pathLst>
                <a:path h="9817481" w="3824732">
                  <a:moveTo>
                    <a:pt x="0" y="394208"/>
                  </a:moveTo>
                  <a:cubicBezTo>
                    <a:pt x="0" y="176530"/>
                    <a:pt x="175768" y="0"/>
                    <a:pt x="392684" y="0"/>
                  </a:cubicBezTo>
                  <a:lnTo>
                    <a:pt x="3432048" y="0"/>
                  </a:lnTo>
                  <a:lnTo>
                    <a:pt x="3432048" y="12700"/>
                  </a:lnTo>
                  <a:lnTo>
                    <a:pt x="3432048" y="0"/>
                  </a:lnTo>
                  <a:cubicBezTo>
                    <a:pt x="3648964" y="0"/>
                    <a:pt x="3824732" y="176530"/>
                    <a:pt x="3824732" y="394208"/>
                  </a:cubicBezTo>
                  <a:lnTo>
                    <a:pt x="3812032" y="394208"/>
                  </a:lnTo>
                  <a:lnTo>
                    <a:pt x="3824732" y="394208"/>
                  </a:lnTo>
                  <a:lnTo>
                    <a:pt x="3824732" y="9423273"/>
                  </a:lnTo>
                  <a:lnTo>
                    <a:pt x="3812032" y="9423273"/>
                  </a:lnTo>
                  <a:lnTo>
                    <a:pt x="3824732" y="9423273"/>
                  </a:lnTo>
                  <a:cubicBezTo>
                    <a:pt x="3824732" y="9640951"/>
                    <a:pt x="3648964" y="9817481"/>
                    <a:pt x="3432048" y="9817481"/>
                  </a:cubicBezTo>
                  <a:lnTo>
                    <a:pt x="3432048" y="9804781"/>
                  </a:lnTo>
                  <a:lnTo>
                    <a:pt x="3432048" y="9817481"/>
                  </a:lnTo>
                  <a:lnTo>
                    <a:pt x="392684" y="9817481"/>
                  </a:lnTo>
                  <a:lnTo>
                    <a:pt x="392684" y="9804781"/>
                  </a:lnTo>
                  <a:lnTo>
                    <a:pt x="392684" y="9817481"/>
                  </a:lnTo>
                  <a:cubicBezTo>
                    <a:pt x="175768" y="9817354"/>
                    <a:pt x="0" y="9640824"/>
                    <a:pt x="0" y="9423273"/>
                  </a:cubicBezTo>
                  <a:lnTo>
                    <a:pt x="0" y="394208"/>
                  </a:lnTo>
                  <a:lnTo>
                    <a:pt x="12700" y="394208"/>
                  </a:lnTo>
                  <a:lnTo>
                    <a:pt x="0" y="394208"/>
                  </a:lnTo>
                  <a:moveTo>
                    <a:pt x="25400" y="394208"/>
                  </a:moveTo>
                  <a:lnTo>
                    <a:pt x="25400" y="9423273"/>
                  </a:lnTo>
                  <a:lnTo>
                    <a:pt x="12700" y="9423273"/>
                  </a:lnTo>
                  <a:lnTo>
                    <a:pt x="25400" y="9423273"/>
                  </a:lnTo>
                  <a:cubicBezTo>
                    <a:pt x="25400" y="9626981"/>
                    <a:pt x="189865" y="9792081"/>
                    <a:pt x="392684" y="9792081"/>
                  </a:cubicBezTo>
                  <a:lnTo>
                    <a:pt x="3432048" y="9792081"/>
                  </a:lnTo>
                  <a:cubicBezTo>
                    <a:pt x="3634867" y="9792081"/>
                    <a:pt x="3799332" y="9626981"/>
                    <a:pt x="3799332" y="9423273"/>
                  </a:cubicBezTo>
                  <a:lnTo>
                    <a:pt x="3799332" y="394208"/>
                  </a:lnTo>
                  <a:cubicBezTo>
                    <a:pt x="3799332" y="190500"/>
                    <a:pt x="3634867" y="25400"/>
                    <a:pt x="3432048" y="25400"/>
                  </a:cubicBezTo>
                  <a:lnTo>
                    <a:pt x="392684" y="25400"/>
                  </a:lnTo>
                  <a:lnTo>
                    <a:pt x="392684" y="12700"/>
                  </a:lnTo>
                  <a:lnTo>
                    <a:pt x="392684" y="25400"/>
                  </a:lnTo>
                  <a:cubicBezTo>
                    <a:pt x="189865" y="25400"/>
                    <a:pt x="25400" y="190500"/>
                    <a:pt x="25400" y="394208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11049190" y="2584075"/>
            <a:ext cx="2431380" cy="694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5779" indent="-171926" lvl="2">
              <a:lnSpc>
                <a:spcPts val="3078"/>
              </a:lnSpc>
              <a:buFont typeface="Arial"/>
              <a:buChar char="⚬"/>
            </a:pPr>
            <a:r>
              <a:rPr lang="en-US" sz="28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Ограниченные ресурсы для поддержки работы ППО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3538444" y="1480833"/>
            <a:ext cx="915581" cy="709565"/>
            <a:chOff x="0" y="0"/>
            <a:chExt cx="1220775" cy="946086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220724" cy="946023"/>
            </a:xfrm>
            <a:custGeom>
              <a:avLst/>
              <a:gdLst/>
              <a:ahLst/>
              <a:cxnLst/>
              <a:rect r="r" b="b" t="t" l="l"/>
              <a:pathLst>
                <a:path h="946023" w="1220724">
                  <a:moveTo>
                    <a:pt x="0" y="189230"/>
                  </a:moveTo>
                  <a:lnTo>
                    <a:pt x="747776" y="189230"/>
                  </a:lnTo>
                  <a:lnTo>
                    <a:pt x="747776" y="0"/>
                  </a:lnTo>
                  <a:lnTo>
                    <a:pt x="1220724" y="473075"/>
                  </a:lnTo>
                  <a:lnTo>
                    <a:pt x="747776" y="946023"/>
                  </a:lnTo>
                  <a:lnTo>
                    <a:pt x="747776" y="756920"/>
                  </a:lnTo>
                  <a:lnTo>
                    <a:pt x="0" y="756920"/>
                  </a:lnTo>
                  <a:close/>
                </a:path>
              </a:pathLst>
            </a:custGeom>
            <a:solidFill>
              <a:srgbClr val="B3CCAE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4824567" y="1267644"/>
            <a:ext cx="2868559" cy="1694393"/>
            <a:chOff x="0" y="0"/>
            <a:chExt cx="3824745" cy="225919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12700" y="12700"/>
              <a:ext cx="3799332" cy="2233803"/>
            </a:xfrm>
            <a:custGeom>
              <a:avLst/>
              <a:gdLst/>
              <a:ahLst/>
              <a:cxnLst/>
              <a:rect r="r" b="b" t="t" l="l"/>
              <a:pathLst>
                <a:path h="2233803" w="3799332">
                  <a:moveTo>
                    <a:pt x="0" y="223393"/>
                  </a:moveTo>
                  <a:cubicBezTo>
                    <a:pt x="0" y="99949"/>
                    <a:pt x="100457" y="0"/>
                    <a:pt x="224409" y="0"/>
                  </a:cubicBezTo>
                  <a:lnTo>
                    <a:pt x="3574923" y="0"/>
                  </a:lnTo>
                  <a:cubicBezTo>
                    <a:pt x="3698875" y="0"/>
                    <a:pt x="3799332" y="99949"/>
                    <a:pt x="3799332" y="223393"/>
                  </a:cubicBezTo>
                  <a:lnTo>
                    <a:pt x="3799332" y="2010410"/>
                  </a:lnTo>
                  <a:cubicBezTo>
                    <a:pt x="3799332" y="2133727"/>
                    <a:pt x="3698875" y="2233803"/>
                    <a:pt x="3574923" y="2233803"/>
                  </a:cubicBezTo>
                  <a:lnTo>
                    <a:pt x="224409" y="2233803"/>
                  </a:lnTo>
                  <a:cubicBezTo>
                    <a:pt x="100457" y="2233803"/>
                    <a:pt x="0" y="2133727"/>
                    <a:pt x="0" y="2010410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824732" cy="2259203"/>
            </a:xfrm>
            <a:custGeom>
              <a:avLst/>
              <a:gdLst/>
              <a:ahLst/>
              <a:cxnLst/>
              <a:rect r="r" b="b" t="t" l="l"/>
              <a:pathLst>
                <a:path h="2259203" w="3824732">
                  <a:moveTo>
                    <a:pt x="0" y="236093"/>
                  </a:moveTo>
                  <a:cubicBezTo>
                    <a:pt x="0" y="105664"/>
                    <a:pt x="106172" y="0"/>
                    <a:pt x="237109" y="0"/>
                  </a:cubicBezTo>
                  <a:lnTo>
                    <a:pt x="3587623" y="0"/>
                  </a:lnTo>
                  <a:lnTo>
                    <a:pt x="3587623" y="12700"/>
                  </a:lnTo>
                  <a:lnTo>
                    <a:pt x="3587623" y="0"/>
                  </a:lnTo>
                  <a:cubicBezTo>
                    <a:pt x="3718560" y="0"/>
                    <a:pt x="3824732" y="105664"/>
                    <a:pt x="3824732" y="236093"/>
                  </a:cubicBezTo>
                  <a:lnTo>
                    <a:pt x="3812032" y="236093"/>
                  </a:lnTo>
                  <a:lnTo>
                    <a:pt x="3824732" y="236093"/>
                  </a:lnTo>
                  <a:lnTo>
                    <a:pt x="3824732" y="2023110"/>
                  </a:lnTo>
                  <a:lnTo>
                    <a:pt x="3812032" y="2023110"/>
                  </a:lnTo>
                  <a:lnTo>
                    <a:pt x="3824732" y="2023110"/>
                  </a:lnTo>
                  <a:cubicBezTo>
                    <a:pt x="3824732" y="2153539"/>
                    <a:pt x="3718560" y="2259203"/>
                    <a:pt x="3587623" y="2259203"/>
                  </a:cubicBezTo>
                  <a:lnTo>
                    <a:pt x="3587623" y="2246503"/>
                  </a:lnTo>
                  <a:lnTo>
                    <a:pt x="3587623" y="2259203"/>
                  </a:lnTo>
                  <a:lnTo>
                    <a:pt x="237109" y="2259203"/>
                  </a:lnTo>
                  <a:lnTo>
                    <a:pt x="237109" y="2246503"/>
                  </a:lnTo>
                  <a:lnTo>
                    <a:pt x="237109" y="2259203"/>
                  </a:lnTo>
                  <a:cubicBezTo>
                    <a:pt x="106172" y="2259203"/>
                    <a:pt x="0" y="2153539"/>
                    <a:pt x="0" y="2023110"/>
                  </a:cubicBezTo>
                  <a:lnTo>
                    <a:pt x="0" y="236093"/>
                  </a:lnTo>
                  <a:lnTo>
                    <a:pt x="12700" y="236093"/>
                  </a:lnTo>
                  <a:lnTo>
                    <a:pt x="0" y="236093"/>
                  </a:lnTo>
                  <a:moveTo>
                    <a:pt x="25400" y="236093"/>
                  </a:moveTo>
                  <a:lnTo>
                    <a:pt x="25400" y="2023110"/>
                  </a:lnTo>
                  <a:lnTo>
                    <a:pt x="12700" y="2023110"/>
                  </a:lnTo>
                  <a:lnTo>
                    <a:pt x="25400" y="2023110"/>
                  </a:lnTo>
                  <a:cubicBezTo>
                    <a:pt x="25400" y="2139442"/>
                    <a:pt x="120142" y="2233803"/>
                    <a:pt x="237109" y="2233803"/>
                  </a:cubicBezTo>
                  <a:lnTo>
                    <a:pt x="3587623" y="2233803"/>
                  </a:lnTo>
                  <a:cubicBezTo>
                    <a:pt x="3704590" y="2233803"/>
                    <a:pt x="3799332" y="2139442"/>
                    <a:pt x="3799332" y="2023110"/>
                  </a:cubicBezTo>
                  <a:lnTo>
                    <a:pt x="3799332" y="236093"/>
                  </a:lnTo>
                  <a:cubicBezTo>
                    <a:pt x="3799332" y="119761"/>
                    <a:pt x="3704590" y="25400"/>
                    <a:pt x="3587623" y="25400"/>
                  </a:cubicBezTo>
                  <a:lnTo>
                    <a:pt x="237109" y="25400"/>
                  </a:lnTo>
                  <a:lnTo>
                    <a:pt x="237109" y="12700"/>
                  </a:lnTo>
                  <a:lnTo>
                    <a:pt x="237109" y="25400"/>
                  </a:lnTo>
                  <a:cubicBezTo>
                    <a:pt x="120142" y="25400"/>
                    <a:pt x="25400" y="119761"/>
                    <a:pt x="25400" y="2360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4" id="44"/>
          <p:cNvSpPr txBox="true"/>
          <p:nvPr/>
        </p:nvSpPr>
        <p:spPr>
          <a:xfrm rot="0">
            <a:off x="14959689" y="1383725"/>
            <a:ext cx="2598296" cy="94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8"/>
              </a:lnSpc>
            </a:pPr>
            <a:r>
              <a:rPr lang="en-US" b="true" sz="285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Вызовы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15407630" y="2384536"/>
            <a:ext cx="2868559" cy="7363054"/>
            <a:chOff x="0" y="0"/>
            <a:chExt cx="3824745" cy="9817405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12700" y="12700"/>
              <a:ext cx="3799332" cy="9792081"/>
            </a:xfrm>
            <a:custGeom>
              <a:avLst/>
              <a:gdLst/>
              <a:ahLst/>
              <a:cxnLst/>
              <a:rect r="r" b="b" t="t" l="l"/>
              <a:pathLst>
                <a:path h="9792081" w="3799332">
                  <a:moveTo>
                    <a:pt x="0" y="381508"/>
                  </a:moveTo>
                  <a:cubicBezTo>
                    <a:pt x="0" y="170815"/>
                    <a:pt x="170053" y="0"/>
                    <a:pt x="379984" y="0"/>
                  </a:cubicBezTo>
                  <a:lnTo>
                    <a:pt x="3419348" y="0"/>
                  </a:lnTo>
                  <a:cubicBezTo>
                    <a:pt x="3629152" y="0"/>
                    <a:pt x="3799332" y="170815"/>
                    <a:pt x="3799332" y="381508"/>
                  </a:cubicBezTo>
                  <a:lnTo>
                    <a:pt x="3799332" y="9410573"/>
                  </a:lnTo>
                  <a:cubicBezTo>
                    <a:pt x="3799332" y="9621266"/>
                    <a:pt x="3629279" y="9792081"/>
                    <a:pt x="3419348" y="9792081"/>
                  </a:cubicBezTo>
                  <a:lnTo>
                    <a:pt x="379984" y="9792081"/>
                  </a:lnTo>
                  <a:cubicBezTo>
                    <a:pt x="170053" y="9791954"/>
                    <a:pt x="0" y="9621266"/>
                    <a:pt x="0" y="9410573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3824732" cy="9817481"/>
            </a:xfrm>
            <a:custGeom>
              <a:avLst/>
              <a:gdLst/>
              <a:ahLst/>
              <a:cxnLst/>
              <a:rect r="r" b="b" t="t" l="l"/>
              <a:pathLst>
                <a:path h="9817481" w="3824732">
                  <a:moveTo>
                    <a:pt x="0" y="394208"/>
                  </a:moveTo>
                  <a:cubicBezTo>
                    <a:pt x="0" y="176530"/>
                    <a:pt x="175768" y="0"/>
                    <a:pt x="392684" y="0"/>
                  </a:cubicBezTo>
                  <a:lnTo>
                    <a:pt x="3432048" y="0"/>
                  </a:lnTo>
                  <a:lnTo>
                    <a:pt x="3432048" y="12700"/>
                  </a:lnTo>
                  <a:lnTo>
                    <a:pt x="3432048" y="0"/>
                  </a:lnTo>
                  <a:cubicBezTo>
                    <a:pt x="3648964" y="0"/>
                    <a:pt x="3824732" y="176530"/>
                    <a:pt x="3824732" y="394208"/>
                  </a:cubicBezTo>
                  <a:lnTo>
                    <a:pt x="3812032" y="394208"/>
                  </a:lnTo>
                  <a:lnTo>
                    <a:pt x="3824732" y="394208"/>
                  </a:lnTo>
                  <a:lnTo>
                    <a:pt x="3824732" y="9423273"/>
                  </a:lnTo>
                  <a:lnTo>
                    <a:pt x="3812032" y="9423273"/>
                  </a:lnTo>
                  <a:lnTo>
                    <a:pt x="3824732" y="9423273"/>
                  </a:lnTo>
                  <a:cubicBezTo>
                    <a:pt x="3824732" y="9640951"/>
                    <a:pt x="3648964" y="9817481"/>
                    <a:pt x="3432048" y="9817481"/>
                  </a:cubicBezTo>
                  <a:lnTo>
                    <a:pt x="3432048" y="9804781"/>
                  </a:lnTo>
                  <a:lnTo>
                    <a:pt x="3432048" y="9817481"/>
                  </a:lnTo>
                  <a:lnTo>
                    <a:pt x="392684" y="9817481"/>
                  </a:lnTo>
                  <a:lnTo>
                    <a:pt x="392684" y="9804781"/>
                  </a:lnTo>
                  <a:lnTo>
                    <a:pt x="392684" y="9817481"/>
                  </a:lnTo>
                  <a:cubicBezTo>
                    <a:pt x="175768" y="9817354"/>
                    <a:pt x="0" y="9640824"/>
                    <a:pt x="0" y="9423273"/>
                  </a:cubicBezTo>
                  <a:lnTo>
                    <a:pt x="0" y="394208"/>
                  </a:lnTo>
                  <a:lnTo>
                    <a:pt x="12700" y="394208"/>
                  </a:lnTo>
                  <a:lnTo>
                    <a:pt x="0" y="394208"/>
                  </a:lnTo>
                  <a:moveTo>
                    <a:pt x="25400" y="394208"/>
                  </a:moveTo>
                  <a:lnTo>
                    <a:pt x="25400" y="9423273"/>
                  </a:lnTo>
                  <a:lnTo>
                    <a:pt x="12700" y="9423273"/>
                  </a:lnTo>
                  <a:lnTo>
                    <a:pt x="25400" y="9423273"/>
                  </a:lnTo>
                  <a:cubicBezTo>
                    <a:pt x="25400" y="9626981"/>
                    <a:pt x="189865" y="9792081"/>
                    <a:pt x="392684" y="9792081"/>
                  </a:cubicBezTo>
                  <a:lnTo>
                    <a:pt x="3432048" y="9792081"/>
                  </a:lnTo>
                  <a:cubicBezTo>
                    <a:pt x="3634867" y="9792081"/>
                    <a:pt x="3799332" y="9626981"/>
                    <a:pt x="3799332" y="9423273"/>
                  </a:cubicBezTo>
                  <a:lnTo>
                    <a:pt x="3799332" y="394208"/>
                  </a:lnTo>
                  <a:cubicBezTo>
                    <a:pt x="3799332" y="190500"/>
                    <a:pt x="3634867" y="25400"/>
                    <a:pt x="3432048" y="25400"/>
                  </a:cubicBezTo>
                  <a:lnTo>
                    <a:pt x="392684" y="25400"/>
                  </a:lnTo>
                  <a:lnTo>
                    <a:pt x="392684" y="12700"/>
                  </a:lnTo>
                  <a:lnTo>
                    <a:pt x="392684" y="25400"/>
                  </a:lnTo>
                  <a:cubicBezTo>
                    <a:pt x="189865" y="25400"/>
                    <a:pt x="25400" y="190500"/>
                    <a:pt x="25400" y="394208"/>
                  </a:cubicBezTo>
                  <a:close/>
                </a:path>
              </a:pathLst>
            </a:custGeom>
            <a:solidFill>
              <a:srgbClr val="549E39"/>
            </a:solidFill>
          </p:spPr>
        </p:sp>
      </p:grpSp>
      <p:sp>
        <p:nvSpPr>
          <p:cNvPr name="TextBox 48" id="48"/>
          <p:cNvSpPr txBox="true"/>
          <p:nvPr/>
        </p:nvSpPr>
        <p:spPr>
          <a:xfrm rot="0">
            <a:off x="15626210" y="2584075"/>
            <a:ext cx="2431380" cy="694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5779" indent="-171926" lvl="2">
              <a:lnSpc>
                <a:spcPts val="3078"/>
              </a:lnSpc>
              <a:buFont typeface="Arial"/>
              <a:buChar char="⚬"/>
            </a:pPr>
            <a:r>
              <a:rPr lang="en-US" sz="28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Поощрение практики рефлексии у заявителей </a:t>
            </a:r>
          </a:p>
          <a:p>
            <a:pPr algn="l" marL="515779" indent="-171926" lvl="2">
              <a:lnSpc>
                <a:spcPts val="3078"/>
              </a:lnSpc>
              <a:buFont typeface="Arial"/>
              <a:buChar char="⚬"/>
            </a:pPr>
            <a:r>
              <a:rPr lang="en-US" sz="28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Управление ожиданиями заявителей</a:t>
            </a:r>
          </a:p>
        </p:txBody>
      </p:sp>
    </p:spTree>
  </p:cSld>
  <p:clrMapOvr>
    <a:masterClrMapping/>
  </p:clrMapOvr>
  <p:transition spd="fast">
    <p:fade/>
  </p:transition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05827" y="1722263"/>
            <a:ext cx="5703418" cy="6311360"/>
            <a:chOff x="0" y="0"/>
            <a:chExt cx="7604557" cy="841514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604552" cy="8415142"/>
            </a:xfrm>
            <a:custGeom>
              <a:avLst/>
              <a:gdLst/>
              <a:ahLst/>
              <a:cxnLst/>
              <a:rect r="r" b="b" t="t" l="l"/>
              <a:pathLst>
                <a:path h="8415142" w="7604552">
                  <a:moveTo>
                    <a:pt x="0" y="0"/>
                  </a:moveTo>
                  <a:lnTo>
                    <a:pt x="7604552" y="0"/>
                  </a:lnTo>
                  <a:lnTo>
                    <a:pt x="7604552" y="8415142"/>
                  </a:lnTo>
                  <a:lnTo>
                    <a:pt x="0" y="84151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-91979" t="0" r="-91979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114300"/>
              <a:ext cx="7604557" cy="83008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0692"/>
                </a:lnSpc>
              </a:pPr>
              <a:r>
                <a:rPr lang="en-US" sz="9900" spc="-60">
                  <a:solidFill>
                    <a:srgbClr val="E3DED1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ППО в действии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750473" y="456467"/>
            <a:ext cx="9883035" cy="2526554"/>
            <a:chOff x="0" y="0"/>
            <a:chExt cx="13177380" cy="3368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177520" cy="3368802"/>
            </a:xfrm>
            <a:custGeom>
              <a:avLst/>
              <a:gdLst/>
              <a:ahLst/>
              <a:cxnLst/>
              <a:rect r="r" b="b" t="t" l="l"/>
              <a:pathLst>
                <a:path h="3368802" w="13177520">
                  <a:moveTo>
                    <a:pt x="0" y="336931"/>
                  </a:moveTo>
                  <a:cubicBezTo>
                    <a:pt x="0" y="150876"/>
                    <a:pt x="150876" y="0"/>
                    <a:pt x="336931" y="0"/>
                  </a:cubicBezTo>
                  <a:lnTo>
                    <a:pt x="12840589" y="0"/>
                  </a:lnTo>
                  <a:cubicBezTo>
                    <a:pt x="13026644" y="0"/>
                    <a:pt x="13177520" y="150876"/>
                    <a:pt x="13177520" y="336931"/>
                  </a:cubicBezTo>
                  <a:lnTo>
                    <a:pt x="13177520" y="3031871"/>
                  </a:lnTo>
                  <a:cubicBezTo>
                    <a:pt x="13177520" y="3217926"/>
                    <a:pt x="13026644" y="3368802"/>
                    <a:pt x="12840589" y="3368802"/>
                  </a:cubicBezTo>
                  <a:lnTo>
                    <a:pt x="336931" y="3368802"/>
                  </a:lnTo>
                  <a:cubicBezTo>
                    <a:pt x="150876" y="3368802"/>
                    <a:pt x="0" y="3217926"/>
                    <a:pt x="0" y="3031871"/>
                  </a:cubicBezTo>
                  <a:close/>
                </a:path>
              </a:pathLst>
            </a:custGeom>
            <a:solidFill>
              <a:srgbClr val="E3DED1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8514759" y="1024938"/>
            <a:ext cx="1389602" cy="1389602"/>
          </a:xfrm>
          <a:custGeom>
            <a:avLst/>
            <a:gdLst/>
            <a:ahLst/>
            <a:cxnLst/>
            <a:rect r="r" b="b" t="t" l="l"/>
            <a:pathLst>
              <a:path h="1389602" w="1389602">
                <a:moveTo>
                  <a:pt x="0" y="0"/>
                </a:moveTo>
                <a:lnTo>
                  <a:pt x="1389603" y="0"/>
                </a:lnTo>
                <a:lnTo>
                  <a:pt x="1389603" y="1389602"/>
                </a:lnTo>
                <a:lnTo>
                  <a:pt x="0" y="1389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663895" y="451704"/>
            <a:ext cx="6974386" cy="2536079"/>
            <a:chOff x="0" y="0"/>
            <a:chExt cx="9299181" cy="338143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299180" cy="3381444"/>
            </a:xfrm>
            <a:custGeom>
              <a:avLst/>
              <a:gdLst/>
              <a:ahLst/>
              <a:cxnLst/>
              <a:rect r="r" b="b" t="t" l="l"/>
              <a:pathLst>
                <a:path h="3381444" w="9299180">
                  <a:moveTo>
                    <a:pt x="0" y="0"/>
                  </a:moveTo>
                  <a:lnTo>
                    <a:pt x="9299180" y="0"/>
                  </a:lnTo>
                  <a:lnTo>
                    <a:pt x="9299180" y="3381444"/>
                  </a:lnTo>
                  <a:lnTo>
                    <a:pt x="0" y="3381444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3585" r="0" b="-3584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76200"/>
              <a:ext cx="9299181" cy="345763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Каждая заявка уникальна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750473" y="3614661"/>
            <a:ext cx="9883035" cy="2526554"/>
            <a:chOff x="0" y="0"/>
            <a:chExt cx="13177380" cy="336873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177520" cy="3368802"/>
            </a:xfrm>
            <a:custGeom>
              <a:avLst/>
              <a:gdLst/>
              <a:ahLst/>
              <a:cxnLst/>
              <a:rect r="r" b="b" t="t" l="l"/>
              <a:pathLst>
                <a:path h="3368802" w="13177520">
                  <a:moveTo>
                    <a:pt x="0" y="336931"/>
                  </a:moveTo>
                  <a:cubicBezTo>
                    <a:pt x="0" y="150876"/>
                    <a:pt x="150876" y="0"/>
                    <a:pt x="336931" y="0"/>
                  </a:cubicBezTo>
                  <a:lnTo>
                    <a:pt x="12840589" y="0"/>
                  </a:lnTo>
                  <a:cubicBezTo>
                    <a:pt x="13026644" y="0"/>
                    <a:pt x="13177520" y="150876"/>
                    <a:pt x="13177520" y="336931"/>
                  </a:cubicBezTo>
                  <a:lnTo>
                    <a:pt x="13177520" y="3031871"/>
                  </a:lnTo>
                  <a:cubicBezTo>
                    <a:pt x="13177520" y="3217926"/>
                    <a:pt x="13026644" y="3368802"/>
                    <a:pt x="12840589" y="3368802"/>
                  </a:cubicBezTo>
                  <a:lnTo>
                    <a:pt x="336931" y="3368802"/>
                  </a:lnTo>
                  <a:cubicBezTo>
                    <a:pt x="150876" y="3368802"/>
                    <a:pt x="0" y="3217926"/>
                    <a:pt x="0" y="3031871"/>
                  </a:cubicBezTo>
                  <a:close/>
                </a:path>
              </a:pathLst>
            </a:custGeom>
            <a:solidFill>
              <a:srgbClr val="DBEFD4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514759" y="4183142"/>
            <a:ext cx="1389602" cy="1389602"/>
          </a:xfrm>
          <a:custGeom>
            <a:avLst/>
            <a:gdLst/>
            <a:ahLst/>
            <a:cxnLst/>
            <a:rect r="r" b="b" t="t" l="l"/>
            <a:pathLst>
              <a:path h="1389602" w="1389602">
                <a:moveTo>
                  <a:pt x="0" y="0"/>
                </a:moveTo>
                <a:lnTo>
                  <a:pt x="1389603" y="0"/>
                </a:lnTo>
                <a:lnTo>
                  <a:pt x="1389603" y="1389602"/>
                </a:lnTo>
                <a:lnTo>
                  <a:pt x="0" y="1389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663895" y="3609899"/>
            <a:ext cx="6974386" cy="2536079"/>
            <a:chOff x="0" y="0"/>
            <a:chExt cx="9299181" cy="338143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299180" cy="3381444"/>
            </a:xfrm>
            <a:custGeom>
              <a:avLst/>
              <a:gdLst/>
              <a:ahLst/>
              <a:cxnLst/>
              <a:rect r="r" b="b" t="t" l="l"/>
              <a:pathLst>
                <a:path h="3381444" w="9299180">
                  <a:moveTo>
                    <a:pt x="0" y="0"/>
                  </a:moveTo>
                  <a:lnTo>
                    <a:pt x="9299180" y="0"/>
                  </a:lnTo>
                  <a:lnTo>
                    <a:pt x="9299180" y="3381444"/>
                  </a:lnTo>
                  <a:lnTo>
                    <a:pt x="0" y="3381444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3585" r="0" b="-3584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76200"/>
              <a:ext cx="9299181" cy="345763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Много обучения для всех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750473" y="6772866"/>
            <a:ext cx="9883035" cy="2526554"/>
            <a:chOff x="0" y="0"/>
            <a:chExt cx="13177380" cy="336873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3177520" cy="3368802"/>
            </a:xfrm>
            <a:custGeom>
              <a:avLst/>
              <a:gdLst/>
              <a:ahLst/>
              <a:cxnLst/>
              <a:rect r="r" b="b" t="t" l="l"/>
              <a:pathLst>
                <a:path h="3368802" w="13177520">
                  <a:moveTo>
                    <a:pt x="0" y="336931"/>
                  </a:moveTo>
                  <a:cubicBezTo>
                    <a:pt x="0" y="150876"/>
                    <a:pt x="150876" y="0"/>
                    <a:pt x="336931" y="0"/>
                  </a:cubicBezTo>
                  <a:lnTo>
                    <a:pt x="12840589" y="0"/>
                  </a:lnTo>
                  <a:cubicBezTo>
                    <a:pt x="13026644" y="0"/>
                    <a:pt x="13177520" y="150876"/>
                    <a:pt x="13177520" y="336931"/>
                  </a:cubicBezTo>
                  <a:lnTo>
                    <a:pt x="13177520" y="3031871"/>
                  </a:lnTo>
                  <a:cubicBezTo>
                    <a:pt x="13177520" y="3217926"/>
                    <a:pt x="13026644" y="3368802"/>
                    <a:pt x="12840589" y="3368802"/>
                  </a:cubicBezTo>
                  <a:lnTo>
                    <a:pt x="336931" y="3368802"/>
                  </a:lnTo>
                  <a:cubicBezTo>
                    <a:pt x="150876" y="3368802"/>
                    <a:pt x="0" y="3217926"/>
                    <a:pt x="0" y="3031871"/>
                  </a:cubicBezTo>
                  <a:close/>
                </a:path>
              </a:pathLst>
            </a:custGeom>
            <a:solidFill>
              <a:srgbClr val="DBF0F3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514759" y="7341337"/>
            <a:ext cx="1389602" cy="1389602"/>
          </a:xfrm>
          <a:custGeom>
            <a:avLst/>
            <a:gdLst/>
            <a:ahLst/>
            <a:cxnLst/>
            <a:rect r="r" b="b" t="t" l="l"/>
            <a:pathLst>
              <a:path h="1389602" w="1389602">
                <a:moveTo>
                  <a:pt x="0" y="0"/>
                </a:moveTo>
                <a:lnTo>
                  <a:pt x="1389603" y="0"/>
                </a:lnTo>
                <a:lnTo>
                  <a:pt x="1389603" y="1389602"/>
                </a:lnTo>
                <a:lnTo>
                  <a:pt x="0" y="1389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0663895" y="6768103"/>
            <a:ext cx="6974386" cy="2536079"/>
            <a:chOff x="0" y="0"/>
            <a:chExt cx="9299181" cy="338143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299180" cy="3381444"/>
            </a:xfrm>
            <a:custGeom>
              <a:avLst/>
              <a:gdLst/>
              <a:ahLst/>
              <a:cxnLst/>
              <a:rect r="r" b="b" t="t" l="l"/>
              <a:pathLst>
                <a:path h="3381444" w="9299180">
                  <a:moveTo>
                    <a:pt x="0" y="0"/>
                  </a:moveTo>
                  <a:lnTo>
                    <a:pt x="9299180" y="0"/>
                  </a:lnTo>
                  <a:lnTo>
                    <a:pt x="9299180" y="3381444"/>
                  </a:lnTo>
                  <a:lnTo>
                    <a:pt x="0" y="3381444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3585" r="0" b="-3584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76200"/>
              <a:ext cx="9299181" cy="345763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В основном очень положительные отзывы среди вовлечённых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770678" y="547688"/>
            <a:ext cx="8517322" cy="2710958"/>
            <a:chOff x="0" y="0"/>
            <a:chExt cx="11356429" cy="36146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356424" cy="3614610"/>
            </a:xfrm>
            <a:custGeom>
              <a:avLst/>
              <a:gdLst/>
              <a:ahLst/>
              <a:cxnLst/>
              <a:rect r="r" b="b" t="t" l="l"/>
              <a:pathLst>
                <a:path h="3614610" w="11356424">
                  <a:moveTo>
                    <a:pt x="0" y="0"/>
                  </a:moveTo>
                  <a:lnTo>
                    <a:pt x="11356424" y="0"/>
                  </a:lnTo>
                  <a:lnTo>
                    <a:pt x="11356424" y="3614610"/>
                  </a:lnTo>
                  <a:lnTo>
                    <a:pt x="0" y="3614610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0" t="-11218" r="0" b="-11218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>
              <a:off x="0" y="66675"/>
              <a:ext cx="11356429" cy="354793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b="true" sz="6600" spc="-40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Отзыв Nutri bio  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9" y="19"/>
            <a:ext cx="9174823" cy="10286981"/>
            <a:chOff x="0" y="0"/>
            <a:chExt cx="12233097" cy="13715975"/>
          </a:xfrm>
        </p:grpSpPr>
        <p:sp>
          <p:nvSpPr>
            <p:cNvPr name="Freeform 11" id="11" descr="A green and white logo  Description automatically generated"/>
            <p:cNvSpPr/>
            <p:nvPr/>
          </p:nvSpPr>
          <p:spPr>
            <a:xfrm flipH="false" flipV="false" rot="0">
              <a:off x="0" y="0"/>
              <a:ext cx="1223314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233148">
                  <a:moveTo>
                    <a:pt x="0" y="0"/>
                  </a:moveTo>
                  <a:lnTo>
                    <a:pt x="12233148" y="0"/>
                  </a:lnTo>
                  <a:lnTo>
                    <a:pt x="1223314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9326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266291" y="2794149"/>
            <a:ext cx="8460924" cy="7186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sz="21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«Опыт прохождения курса по консультативным продажам оказался полезным, стимулирующим и увлекательным. Работая в отрасли, мы часто воспринимаем нашу повседневную работу как должное.</a:t>
            </a:r>
          </a:p>
          <a:p>
            <a:pPr algn="l">
              <a:lnSpc>
                <a:spcPts val="2268"/>
              </a:lnSpc>
            </a:pPr>
            <a:r>
              <a:rPr lang="en-US" sz="21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Этот модуль курса заставил нас задуматься о нашем вкладе в организацию CAHG. Он научил меня тому, что мы предоставляем нашим конечным пользователям полный пакет услуг. </a:t>
            </a:r>
          </a:p>
          <a:p>
            <a:pPr algn="l">
              <a:lnSpc>
                <a:spcPts val="2268"/>
              </a:lnSpc>
            </a:pPr>
            <a:r>
              <a:rPr lang="en-US" sz="21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Например, мы проводим оценку минеральных ресурсов, программы дозирования и вакцинации, протоколы здоровья телят, отбор проб силоса и выполняем многие другие задачи, поддерживающие фермерское предприятие. Результаты обучения подчеркнули важность задач, которые мы выполняем ежедневно.</a:t>
            </a:r>
          </a:p>
          <a:p>
            <a:pPr algn="l">
              <a:lnSpc>
                <a:spcPts val="2268"/>
              </a:lnSpc>
            </a:pPr>
            <a:r>
              <a:rPr lang="en-US" sz="21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Курс также способствовал обсуждению идей между менеджерами бизнеса, что было особенно ценно после долгого периода ограничений из-за COVID, не дававшим нам всем вместе сидеть на лекции. Были моменты и стрессовые ситуации, когда хотелось рвать на себе волосы, потому что курс требовал более структурированной информации, однако это заставило нас задуматься и подталкивало нас вперёд. </a:t>
            </a:r>
          </a:p>
          <a:p>
            <a:pPr algn="l">
              <a:lnSpc>
                <a:spcPts val="2268"/>
              </a:lnSpc>
            </a:pPr>
            <a:r>
              <a:rPr lang="en-US" sz="21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Особая благодарность Совету ETB за организацию курса, за их время, энергию и преданность нам как участникам, а также нашей компании за то, что предоставили нам возможность получить дальнейшее образование в нашей организации.</a:t>
            </a:r>
          </a:p>
          <a:p>
            <a:pPr algn="l">
              <a:lnSpc>
                <a:spcPts val="2268"/>
              </a:lnSpc>
            </a:pPr>
            <a:r>
              <a:rPr lang="en-US" sz="2100" i="tru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Спасибо всем вам."</a:t>
            </a:r>
          </a:p>
          <a:p>
            <a:pPr algn="l">
              <a:lnSpc>
                <a:spcPts val="2268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880497" y="2738438"/>
            <a:ext cx="6527006" cy="6527006"/>
            <a:chOff x="0" y="0"/>
            <a:chExt cx="8702675" cy="8702675"/>
          </a:xfrm>
        </p:grpSpPr>
        <p:sp>
          <p:nvSpPr>
            <p:cNvPr name="Freeform 9" id="9" descr="Icon"/>
            <p:cNvSpPr/>
            <p:nvPr/>
          </p:nvSpPr>
          <p:spPr>
            <a:xfrm flipH="false" flipV="false" rot="0">
              <a:off x="0" y="0"/>
              <a:ext cx="8702675" cy="8702675"/>
            </a:xfrm>
            <a:custGeom>
              <a:avLst/>
              <a:gdLst/>
              <a:ahLst/>
              <a:cxnLst/>
              <a:rect r="r" b="b" t="t" l="l"/>
              <a:pathLst>
                <a:path h="8702675" w="8702675">
                  <a:moveTo>
                    <a:pt x="0" y="0"/>
                  </a:moveTo>
                  <a:lnTo>
                    <a:pt x="8702675" y="0"/>
                  </a:lnTo>
                  <a:lnTo>
                    <a:pt x="8702675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6782"/>
            <a:ext cx="18079479" cy="1201188"/>
            <a:chOff x="0" y="0"/>
            <a:chExt cx="24105972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Собираем пазл ППО по кусочкам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7300" y="2738438"/>
            <a:ext cx="15773400" cy="6527006"/>
            <a:chOff x="0" y="0"/>
            <a:chExt cx="21031200" cy="8702675"/>
          </a:xfrm>
        </p:grpSpPr>
        <p:sp>
          <p:nvSpPr>
            <p:cNvPr name="Freeform 9" id="9" descr="Magnifying glass and question mark"/>
            <p:cNvSpPr/>
            <p:nvPr/>
          </p:nvSpPr>
          <p:spPr>
            <a:xfrm flipH="false" flipV="false" rot="0">
              <a:off x="0" y="0"/>
              <a:ext cx="21031200" cy="8702675"/>
            </a:xfrm>
            <a:custGeom>
              <a:avLst/>
              <a:gdLst/>
              <a:ahLst/>
              <a:cxnLst/>
              <a:rect r="r" b="b" t="t" l="l"/>
              <a:pathLst>
                <a:path h="8702675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8702675"/>
                  </a:lnTo>
                  <a:lnTo>
                    <a:pt x="0" y="870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7968" r="0" b="-1796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6782"/>
            <a:ext cx="18079479" cy="1201188"/>
            <a:chOff x="0" y="0"/>
            <a:chExt cx="24105972" cy="16015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Вопросы и ответы 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7300" y="2741143"/>
            <a:ext cx="15773400" cy="1372962"/>
            <a:chOff x="0" y="0"/>
            <a:chExt cx="21031200" cy="18306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72619" y="3050067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838317" y="2736380"/>
            <a:ext cx="14197146" cy="1382487"/>
            <a:chOff x="0" y="0"/>
            <a:chExt cx="18929528" cy="18433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18929528" cy="18623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54"/>
                </a:lnSpc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Создание единой системы третичного образования является одним из приоритетов Департамента дальнейшего и высшего образования, исследований, инноваций и науки.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57300" y="4457357"/>
            <a:ext cx="15773400" cy="1372962"/>
            <a:chOff x="0" y="0"/>
            <a:chExt cx="21031200" cy="18306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72619" y="4766272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838317" y="4452595"/>
            <a:ext cx="14197146" cy="1382487"/>
            <a:chOff x="0" y="0"/>
            <a:chExt cx="18929528" cy="184331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18929528" cy="18623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54"/>
                </a:lnSpc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Концепция </a:t>
              </a:r>
              <a:r>
                <a:rPr lang="en-US" b="true" sz="255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«Продвижение более унифицированной третичной системы для обучения, развития навыков и знаний»</a:t>
              </a: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подчёркивает необходимость более разнообразных и доступных подходов к обучению, направленных на удовлетворение потребностей обучающихся. 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57300" y="6173562"/>
            <a:ext cx="15773400" cy="1372962"/>
            <a:chOff x="0" y="0"/>
            <a:chExt cx="21031200" cy="183061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672619" y="6482477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2838317" y="6168800"/>
            <a:ext cx="14197146" cy="1382487"/>
            <a:chOff x="0" y="0"/>
            <a:chExt cx="18929528" cy="184331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18929528" cy="18623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54"/>
                </a:lnSpc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Эта политика стремится обеспечить чёткие и согласованные траектории между дальнейшим образованием и обучением и высшим образованием, а также устранить любые препятствия для продвижения по этим траекториям.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57300" y="7889767"/>
            <a:ext cx="15773400" cy="1372962"/>
            <a:chOff x="0" y="0"/>
            <a:chExt cx="21031200" cy="183061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031200" cy="1830578"/>
            </a:xfrm>
            <a:custGeom>
              <a:avLst/>
              <a:gdLst/>
              <a:ahLst/>
              <a:cxnLst/>
              <a:rect r="r" b="b" t="t" l="l"/>
              <a:pathLst>
                <a:path h="1830578" w="21031200">
                  <a:moveTo>
                    <a:pt x="0" y="183007"/>
                  </a:moveTo>
                  <a:cubicBezTo>
                    <a:pt x="0" y="81915"/>
                    <a:pt x="81915" y="0"/>
                    <a:pt x="183007" y="0"/>
                  </a:cubicBezTo>
                  <a:lnTo>
                    <a:pt x="20848193" y="0"/>
                  </a:lnTo>
                  <a:cubicBezTo>
                    <a:pt x="20949284" y="0"/>
                    <a:pt x="21031200" y="81915"/>
                    <a:pt x="21031200" y="183007"/>
                  </a:cubicBezTo>
                  <a:lnTo>
                    <a:pt x="21031200" y="1647571"/>
                  </a:lnTo>
                  <a:cubicBezTo>
                    <a:pt x="21031200" y="1748663"/>
                    <a:pt x="20949284" y="1830578"/>
                    <a:pt x="20848193" y="1830578"/>
                  </a:cubicBezTo>
                  <a:lnTo>
                    <a:pt x="183007" y="1830578"/>
                  </a:lnTo>
                  <a:cubicBezTo>
                    <a:pt x="81915" y="1830578"/>
                    <a:pt x="0" y="1748663"/>
                    <a:pt x="0" y="1647571"/>
                  </a:cubicBezTo>
                  <a:close/>
                </a:path>
              </a:pathLst>
            </a:custGeom>
            <a:solidFill>
              <a:srgbClr val="DAE6C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672619" y="8198682"/>
            <a:ext cx="755132" cy="755132"/>
          </a:xfrm>
          <a:custGeom>
            <a:avLst/>
            <a:gdLst/>
            <a:ahLst/>
            <a:cxnLst/>
            <a:rect r="r" b="b" t="t" l="l"/>
            <a:pathLst>
              <a:path h="755132" w="755132">
                <a:moveTo>
                  <a:pt x="0" y="0"/>
                </a:moveTo>
                <a:lnTo>
                  <a:pt x="755132" y="0"/>
                </a:lnTo>
                <a:lnTo>
                  <a:pt x="755132" y="755132"/>
                </a:lnTo>
                <a:lnTo>
                  <a:pt x="0" y="7551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2838317" y="7885005"/>
            <a:ext cx="14197146" cy="1382487"/>
            <a:chOff x="0" y="0"/>
            <a:chExt cx="18929528" cy="184331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8929531" cy="1843320"/>
            </a:xfrm>
            <a:custGeom>
              <a:avLst/>
              <a:gdLst/>
              <a:ahLst/>
              <a:cxnLst/>
              <a:rect r="r" b="b" t="t" l="l"/>
              <a:pathLst>
                <a:path h="1843320" w="18929531">
                  <a:moveTo>
                    <a:pt x="0" y="0"/>
                  </a:moveTo>
                  <a:lnTo>
                    <a:pt x="18929531" y="0"/>
                  </a:lnTo>
                  <a:lnTo>
                    <a:pt x="18929531" y="1843320"/>
                  </a:lnTo>
                  <a:lnTo>
                    <a:pt x="0" y="1843320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0" t="-150096" r="0" b="-150096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19050"/>
              <a:ext cx="18929528" cy="18623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54"/>
                </a:lnSpc>
              </a:pPr>
              <a:r>
                <a:rPr lang="en-US" sz="25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KCETB находится в стратегическом альянсе с SETU, совместно предоставляя четыре образовательные степени, которые соответствуют региональным требованиям к квалификации. 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208521" y="0"/>
            <a:ext cx="18079479" cy="1201188"/>
            <a:chOff x="0" y="0"/>
            <a:chExt cx="24105972" cy="160158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4105997" cy="1601597"/>
            </a:xfrm>
            <a:custGeom>
              <a:avLst/>
              <a:gdLst/>
              <a:ahLst/>
              <a:cxnLst/>
              <a:rect r="r" b="b" t="t" l="l"/>
              <a:pathLst>
                <a:path h="1601597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1601597"/>
                  </a:lnTo>
                  <a:lnTo>
                    <a:pt x="0" y="1601597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24105972" cy="1649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Система третичного образования в Ирландии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3" t="0" r="-84" b="-1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563" y="0"/>
            <a:ext cx="186442" cy="10309489"/>
          </a:xfrm>
          <a:custGeom>
            <a:avLst/>
            <a:gdLst/>
            <a:ahLst/>
            <a:cxnLst/>
            <a:rect r="r" b="b" t="t" l="l"/>
            <a:pathLst>
              <a:path h="10309489" w="186442">
                <a:moveTo>
                  <a:pt x="0" y="0"/>
                </a:moveTo>
                <a:lnTo>
                  <a:pt x="186443" y="0"/>
                </a:lnTo>
                <a:lnTo>
                  <a:pt x="186443" y="10309489"/>
                </a:lnTo>
                <a:lnTo>
                  <a:pt x="0" y="10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57300" y="3440868"/>
            <a:ext cx="15773400" cy="5122135"/>
            <a:chOff x="0" y="0"/>
            <a:chExt cx="21031200" cy="68295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31200" cy="6829552"/>
            </a:xfrm>
            <a:custGeom>
              <a:avLst/>
              <a:gdLst/>
              <a:ahLst/>
              <a:cxnLst/>
              <a:rect r="r" b="b" t="t" l="l"/>
              <a:pathLst>
                <a:path h="6829552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6829552"/>
                  </a:lnTo>
                  <a:lnTo>
                    <a:pt x="0" y="6829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08521" y="0"/>
            <a:ext cx="18079479" cy="1723996"/>
            <a:chOff x="0" y="0"/>
            <a:chExt cx="24105972" cy="229866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105997" cy="2298700"/>
            </a:xfrm>
            <a:custGeom>
              <a:avLst/>
              <a:gdLst/>
              <a:ahLst/>
              <a:cxnLst/>
              <a:rect r="r" b="b" t="t" l="l"/>
              <a:pathLst>
                <a:path h="2298700" w="24105997">
                  <a:moveTo>
                    <a:pt x="0" y="0"/>
                  </a:moveTo>
                  <a:lnTo>
                    <a:pt x="24105997" y="0"/>
                  </a:lnTo>
                  <a:lnTo>
                    <a:pt x="24105997" y="2298700"/>
                  </a:lnTo>
                  <a:lnTo>
                    <a:pt x="0" y="2298700"/>
                  </a:lnTo>
                  <a:close/>
                </a:path>
              </a:pathLst>
            </a:custGeom>
            <a:solidFill>
              <a:srgbClr val="02967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4105972" cy="234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6480"/>
                </a:lnSpc>
              </a:pPr>
              <a:r>
                <a:rPr lang="en-US" b="true" sz="600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Степени третичного образования, доступные в Килкенни и Карлоу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321988" y="3954240"/>
            <a:ext cx="3921472" cy="521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4"/>
              </a:lnSpc>
            </a:pPr>
            <a:r>
              <a:rPr lang="en-US" sz="2731" spc="103">
                <a:solidFill>
                  <a:srgbClr val="F7FAF5"/>
                </a:solidFill>
                <a:latin typeface="Calibri (MS)"/>
                <a:ea typeface="Calibri (MS)"/>
                <a:cs typeface="Calibri (MS)"/>
                <a:sym typeface="Calibri (MS)"/>
              </a:rPr>
              <a:t>Институт</a:t>
            </a:r>
            <a:r>
              <a:rPr lang="en-US" sz="2731" spc="103">
                <a:solidFill>
                  <a:srgbClr val="F7FAF5"/>
                </a:solidFill>
                <a:latin typeface="Calibri (MS)"/>
                <a:ea typeface="Calibri (MS)"/>
                <a:cs typeface="Calibri (MS)"/>
                <a:sym typeface="Calibri (MS)"/>
              </a:rPr>
              <a:t> Карлоу по ДДО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571481" y="3954240"/>
            <a:ext cx="3910012" cy="54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spc="51">
                <a:solidFill>
                  <a:srgbClr val="F6FAF5"/>
                </a:solidFill>
                <a:latin typeface="Calibri (MS)"/>
                <a:ea typeface="Calibri (MS)"/>
                <a:cs typeface="Calibri (MS)"/>
                <a:sym typeface="Calibri (MS)"/>
              </a:rPr>
              <a:t>Колледж</a:t>
            </a:r>
            <a:r>
              <a:rPr lang="en-US" sz="2861" spc="51">
                <a:solidFill>
                  <a:srgbClr val="F6FAF5"/>
                </a:solidFill>
                <a:latin typeface="Calibri (MS)"/>
                <a:ea typeface="Calibri (MS)"/>
                <a:cs typeface="Calibri (MS)"/>
                <a:sym typeface="Calibri (MS)"/>
              </a:rPr>
              <a:t> ДДО Килкенни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26013" y="5221629"/>
            <a:ext cx="6914108" cy="891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3"/>
              </a:lnSpc>
            </a:pPr>
            <a:r>
              <a:rPr lang="en-US" sz="2646" spc="116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Бакалавр</a:t>
            </a:r>
            <a:r>
              <a:rPr lang="en-US" sz="2646" spc="116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 в области прикладного здравоохранения, кампус SETU, Уотерфорд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88155" y="5122968"/>
            <a:ext cx="7576329" cy="1691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68"/>
              </a:lnSpc>
            </a:pPr>
            <a:r>
              <a:rPr lang="en-US" sz="2633" spc="123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Бакалавр</a:t>
            </a:r>
            <a:r>
              <a:rPr lang="en-US" sz="2633" spc="123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 (с отличием) в области общественного здравоохранения и продвижения здорового образа жизни, кампус SETU, Уотерфорд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20592" y="6814030"/>
            <a:ext cx="7186612" cy="971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2606" spc="156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Бакалавр</a:t>
            </a:r>
            <a:r>
              <a:rPr lang="en-US" sz="2606" spc="156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 в области туризма и гостиничных услуг, кампус SETU, Уотерфорд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48261" y="6949073"/>
            <a:ext cx="7617440" cy="1346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0"/>
              </a:lnSpc>
            </a:pPr>
            <a:r>
              <a:rPr lang="en-US" sz="2471" spc="205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Бакалавр</a:t>
            </a:r>
            <a:r>
              <a:rPr lang="en-US" sz="2471" spc="205">
                <a:solidFill>
                  <a:srgbClr val="0F100F"/>
                </a:solidFill>
                <a:latin typeface="Calibri (MS)"/>
                <a:ea typeface="Calibri (MS)"/>
                <a:cs typeface="Calibri (MS)"/>
                <a:sym typeface="Calibri (MS)"/>
              </a:rPr>
              <a:t> (с отличием) в области управления информационными технологиями, кампус SETU, Карлоу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63" y="0"/>
            <a:ext cx="274187" cy="10287000"/>
          </a:xfrm>
          <a:custGeom>
            <a:avLst/>
            <a:gdLst/>
            <a:ahLst/>
            <a:cxnLst/>
            <a:rect r="r" b="b" t="t" l="l"/>
            <a:pathLst>
              <a:path h="10287000" w="274187">
                <a:moveTo>
                  <a:pt x="0" y="0"/>
                </a:moveTo>
                <a:lnTo>
                  <a:pt x="274187" y="0"/>
                </a:lnTo>
                <a:lnTo>
                  <a:pt x="2741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41760" y="0"/>
            <a:ext cx="10156136" cy="10287000"/>
            <a:chOff x="0" y="0"/>
            <a:chExt cx="13541515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25165" y="8739121"/>
            <a:ext cx="3643903" cy="1349997"/>
            <a:chOff x="0" y="0"/>
            <a:chExt cx="4858537" cy="1799996"/>
          </a:xfrm>
        </p:grpSpPr>
        <p:sp>
          <p:nvSpPr>
            <p:cNvPr name="Freeform 6" id="6" descr="A close-up of a logo  Description automatically generated with medium confidence"/>
            <p:cNvSpPr/>
            <p:nvPr/>
          </p:nvSpPr>
          <p:spPr>
            <a:xfrm flipH="false" flipV="false" rot="0">
              <a:off x="0" y="0"/>
              <a:ext cx="4858512" cy="1799971"/>
            </a:xfrm>
            <a:custGeom>
              <a:avLst/>
              <a:gdLst/>
              <a:ahLst/>
              <a:cxnLst/>
              <a:rect r="r" b="b" t="t" l="l"/>
              <a:pathLst>
                <a:path h="1799971" w="4858512">
                  <a:moveTo>
                    <a:pt x="0" y="0"/>
                  </a:moveTo>
                  <a:lnTo>
                    <a:pt x="4858512" y="0"/>
                  </a:lnTo>
                  <a:lnTo>
                    <a:pt x="4858512" y="1799971"/>
                  </a:lnTo>
                  <a:lnTo>
                    <a:pt x="0" y="1799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t="0" r="-84" b="-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26" y="0"/>
            <a:ext cx="18288000" cy="10287000"/>
            <a:chOff x="0" y="0"/>
            <a:chExt cx="2438400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7625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65535" y="3609594"/>
            <a:ext cx="13471884" cy="2765317"/>
            <a:chOff x="0" y="0"/>
            <a:chExt cx="17962512" cy="36870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8575" y="28575"/>
              <a:ext cx="17905349" cy="3629914"/>
            </a:xfrm>
            <a:custGeom>
              <a:avLst/>
              <a:gdLst/>
              <a:ahLst/>
              <a:cxnLst/>
              <a:rect r="r" b="b" t="t" l="l"/>
              <a:pathLst>
                <a:path h="3629914" w="17905349">
                  <a:moveTo>
                    <a:pt x="0" y="0"/>
                  </a:moveTo>
                  <a:lnTo>
                    <a:pt x="17905349" y="0"/>
                  </a:lnTo>
                  <a:lnTo>
                    <a:pt x="17905349" y="3629914"/>
                  </a:lnTo>
                  <a:lnTo>
                    <a:pt x="0" y="3629914"/>
                  </a:lnTo>
                  <a:close/>
                </a:path>
              </a:pathLst>
            </a:custGeom>
            <a:solidFill>
              <a:srgbClr val="87A896">
                <a:alpha val="25098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962499" cy="3687064"/>
            </a:xfrm>
            <a:custGeom>
              <a:avLst/>
              <a:gdLst/>
              <a:ahLst/>
              <a:cxnLst/>
              <a:rect r="r" b="b" t="t" l="l"/>
              <a:pathLst>
                <a:path h="3687064" w="17962499">
                  <a:moveTo>
                    <a:pt x="28575" y="0"/>
                  </a:moveTo>
                  <a:lnTo>
                    <a:pt x="17933924" y="0"/>
                  </a:lnTo>
                  <a:cubicBezTo>
                    <a:pt x="17949672" y="0"/>
                    <a:pt x="17962499" y="12827"/>
                    <a:pt x="17962499" y="28575"/>
                  </a:cubicBezTo>
                  <a:lnTo>
                    <a:pt x="17962499" y="3658489"/>
                  </a:lnTo>
                  <a:cubicBezTo>
                    <a:pt x="17962499" y="3674237"/>
                    <a:pt x="17949672" y="3687064"/>
                    <a:pt x="17933924" y="3687064"/>
                  </a:cubicBezTo>
                  <a:lnTo>
                    <a:pt x="28575" y="3687064"/>
                  </a:lnTo>
                  <a:cubicBezTo>
                    <a:pt x="12827" y="3687064"/>
                    <a:pt x="0" y="3674237"/>
                    <a:pt x="0" y="3658489"/>
                  </a:cubicBezTo>
                  <a:lnTo>
                    <a:pt x="0" y="28575"/>
                  </a:lnTo>
                  <a:cubicBezTo>
                    <a:pt x="0" y="12827"/>
                    <a:pt x="12827" y="0"/>
                    <a:pt x="28575" y="0"/>
                  </a:cubicBez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3658489"/>
                  </a:lnTo>
                  <a:lnTo>
                    <a:pt x="28575" y="3658489"/>
                  </a:lnTo>
                  <a:lnTo>
                    <a:pt x="28575" y="3629914"/>
                  </a:lnTo>
                  <a:lnTo>
                    <a:pt x="17933924" y="3629914"/>
                  </a:lnTo>
                  <a:lnTo>
                    <a:pt x="17933924" y="3658489"/>
                  </a:lnTo>
                  <a:lnTo>
                    <a:pt x="17905349" y="3658489"/>
                  </a:lnTo>
                  <a:lnTo>
                    <a:pt x="17905349" y="28575"/>
                  </a:lnTo>
                  <a:lnTo>
                    <a:pt x="17933924" y="28575"/>
                  </a:lnTo>
                  <a:lnTo>
                    <a:pt x="17933924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48590" y="0"/>
            <a:ext cx="10156136" cy="10287000"/>
            <a:chOff x="0" y="0"/>
            <a:chExt cx="13541515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541502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541502">
                  <a:moveTo>
                    <a:pt x="0" y="0"/>
                  </a:moveTo>
                  <a:lnTo>
                    <a:pt x="13541502" y="0"/>
                  </a:lnTo>
                  <a:lnTo>
                    <a:pt x="1354150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6966" y="3631025"/>
            <a:ext cx="14286271" cy="2722455"/>
            <a:chOff x="0" y="0"/>
            <a:chExt cx="19048362" cy="36299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048358" cy="3629942"/>
            </a:xfrm>
            <a:custGeom>
              <a:avLst/>
              <a:gdLst/>
              <a:ahLst/>
              <a:cxnLst/>
              <a:rect r="r" b="b" t="t" l="l"/>
              <a:pathLst>
                <a:path h="3629942" w="19048358">
                  <a:moveTo>
                    <a:pt x="0" y="0"/>
                  </a:moveTo>
                  <a:lnTo>
                    <a:pt x="19048358" y="0"/>
                  </a:lnTo>
                  <a:lnTo>
                    <a:pt x="19048358" y="3629942"/>
                  </a:lnTo>
                  <a:lnTo>
                    <a:pt x="0" y="3629942"/>
                  </a:lnTo>
                  <a:close/>
                </a:path>
              </a:pathLst>
            </a:custGeom>
            <a:blipFill>
              <a:blip r:embed="rId8">
                <a:alphaModFix amt="0"/>
              </a:blip>
              <a:stretch>
                <a:fillRect l="0" t="-52249" r="0" b="-52248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57150"/>
              <a:ext cx="19048362" cy="3572789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6966"/>
                </a:lnSpc>
              </a:pPr>
              <a:r>
                <a:rPr lang="en-US" b="true" sz="645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ППО в KCETB</a:t>
              </a:r>
            </a:p>
            <a:p>
              <a:pPr algn="l">
                <a:lnSpc>
                  <a:spcPts val="4698"/>
                </a:lnSpc>
              </a:pPr>
            </a:p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Сара Бэррон, менеджер по обеспечению качества и менеджер в сфере третичного образования</a:t>
              </a:r>
            </a:p>
            <a:p>
              <a:pPr algn="l">
                <a:lnSpc>
                  <a:spcPts val="4050"/>
                </a:lnSpc>
              </a:pPr>
              <a:r>
                <a:rPr lang="en-US" sz="375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Аманда Батлер, координатор контроля качества (руководитель ППО)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4325" y="306924"/>
            <a:ext cx="5921492" cy="2190950"/>
            <a:chOff x="0" y="0"/>
            <a:chExt cx="7895323" cy="2921267"/>
          </a:xfrm>
        </p:grpSpPr>
        <p:sp>
          <p:nvSpPr>
            <p:cNvPr name="Freeform 18" id="18" descr="Text  Description automatically generated"/>
            <p:cNvSpPr/>
            <p:nvPr/>
          </p:nvSpPr>
          <p:spPr>
            <a:xfrm flipH="false" flipV="false" rot="0">
              <a:off x="0" y="0"/>
              <a:ext cx="7895336" cy="2921254"/>
            </a:xfrm>
            <a:custGeom>
              <a:avLst/>
              <a:gdLst/>
              <a:ahLst/>
              <a:cxnLst/>
              <a:rect r="r" b="b" t="t" l="l"/>
              <a:pathLst>
                <a:path h="2921254" w="7895336">
                  <a:moveTo>
                    <a:pt x="0" y="0"/>
                  </a:moveTo>
                  <a:lnTo>
                    <a:pt x="7895336" y="0"/>
                  </a:lnTo>
                  <a:lnTo>
                    <a:pt x="7895336" y="2921254"/>
                  </a:lnTo>
                  <a:lnTo>
                    <a:pt x="0" y="2921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03F5425F2F642A6D71A5A82C4E065" ma:contentTypeVersion="18" ma:contentTypeDescription="Create a new document." ma:contentTypeScope="" ma:versionID="344ca2e8d2d7861437abaee7f285889d">
  <xsd:schema xmlns:xsd="http://www.w3.org/2001/XMLSchema" xmlns:xs="http://www.w3.org/2001/XMLSchema" xmlns:p="http://schemas.microsoft.com/office/2006/metadata/properties" xmlns:ns2="bda1bb04-55dd-4b23-8471-301a3abb4723" xmlns:ns3="eb38cb3b-04a8-4e45-b1d2-e8fc1e8a3102" targetNamespace="http://schemas.microsoft.com/office/2006/metadata/properties" ma:root="true" ma:fieldsID="3a3f16fcd1448895fff5110a0fc97e9b" ns2:_="" ns3:_="">
    <xsd:import namespace="bda1bb04-55dd-4b23-8471-301a3abb4723"/>
    <xsd:import namespace="eb38cb3b-04a8-4e45-b1d2-e8fc1e8a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_dlc_DocId" minOccurs="0"/>
                <xsd:element ref="ns3:_dlc_DocIdUrl" minOccurs="0"/>
                <xsd:element ref="ns3:_dlc_DocIdPersistId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1bb04-55dd-4b23-8471-301a3abb4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cb3b-04a8-4e45-b1d2-e8fc1e8a3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5" nillable="true" ma:displayName="Taxonomy Catch All Column" ma:hidden="true" ma:list="{963e9444-f494-4d30-a0b0-d3cdf5bcc0ce}" ma:internalName="TaxCatchAll" ma:showField="CatchAllData" ma:web="eb38cb3b-04a8-4e45-b1d2-e8fc1e8a3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a1bb04-55dd-4b23-8471-301a3abb4723">
      <Terms xmlns="http://schemas.microsoft.com/office/infopath/2007/PartnerControls"/>
    </lcf76f155ced4ddcb4097134ff3c332f>
    <TaxCatchAll xmlns="eb38cb3b-04a8-4e45-b1d2-e8fc1e8a3102" xsi:nil="true"/>
    <_dlc_DocId xmlns="eb38cb3b-04a8-4e45-b1d2-e8fc1e8a3102">DMSQUALF-1809298897-3705</_dlc_DocId>
    <_dlc_DocIdUrl xmlns="eb38cb3b-04a8-4e45-b1d2-e8fc1e8a3102">
      <Url>https://europeantrainingfoundation.sharepoint.com/sites/Qualifications/_layouts/15/DocIdRedir.aspx?ID=DMSQUALF-1809298897-3705</Url>
      <Description>DMSQUALF-1809298897-3705</Description>
    </_dlc_DocIdUrl>
  </documentManagement>
</p:properties>
</file>

<file path=customXml/itemProps1.xml><?xml version="1.0" encoding="utf-8"?>
<ds:datastoreItem xmlns:ds="http://schemas.openxmlformats.org/officeDocument/2006/customXml" ds:itemID="{D46E8E92-1EE0-47DC-82DC-5F6BB98010F8}"/>
</file>

<file path=customXml/itemProps2.xml><?xml version="1.0" encoding="utf-8"?>
<ds:datastoreItem xmlns:ds="http://schemas.openxmlformats.org/officeDocument/2006/customXml" ds:itemID="{278A8746-DC7F-4E66-A84E-B7A6CEFB7B6A}"/>
</file>

<file path=customXml/itemProps3.xml><?xml version="1.0" encoding="utf-8"?>
<ds:datastoreItem xmlns:ds="http://schemas.openxmlformats.org/officeDocument/2006/customXml" ds:itemID="{A581212B-6D62-478A-AD1C-E9C02D53A208}"/>
</file>

<file path=customXml/itemProps4.xml><?xml version="1.0" encoding="utf-8"?>
<ds:datastoreItem xmlns:ds="http://schemas.openxmlformats.org/officeDocument/2006/customXml" ds:itemID="{BFE28E11-2CA3-4DD3-9149-96A616A8068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KCETB_ETF site visit(ru).pptx</dc:title>
  <cp:revision>1</cp:revision>
  <dcterms:created xsi:type="dcterms:W3CDTF">2006-08-16T00:00:00Z</dcterms:created>
  <dcterms:modified xsi:type="dcterms:W3CDTF">2011-08-01T06:04:30Z</dcterms:modified>
  <dc:identifier>DAHBG3CofcU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0x01010083E03F5425F2F642A6D71A5A82C4E065</vt:lpwstr>
  </property>
  <property fmtid="{D5CDD505-2E9C-101B-9397-08002B2CF9AE}" pid="3" name="_dlc_DocIdItemGuid">
    <vt:lpwstr>8153f9d8-061c-47e2-811d-3e81a5edf5ff</vt:lpwstr>
  </property>
</Properties>
</file>