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60" r:id="rId6"/>
  </p:sldMasterIdLst>
  <p:notesMasterIdLst>
    <p:notesMasterId r:id="rId24"/>
  </p:notesMasterIdLst>
  <p:sldIdLst>
    <p:sldId id="309" r:id="rId7"/>
    <p:sldId id="256" r:id="rId8"/>
    <p:sldId id="310" r:id="rId9"/>
    <p:sldId id="311" r:id="rId10"/>
    <p:sldId id="312" r:id="rId11"/>
    <p:sldId id="313" r:id="rId12"/>
    <p:sldId id="314" r:id="rId13"/>
    <p:sldId id="315" r:id="rId14"/>
    <p:sldId id="316" r:id="rId15"/>
    <p:sldId id="318" r:id="rId16"/>
    <p:sldId id="322" r:id="rId17"/>
    <p:sldId id="319" r:id="rId18"/>
    <p:sldId id="317" r:id="rId19"/>
    <p:sldId id="320" r:id="rId20"/>
    <p:sldId id="321" r:id="rId21"/>
    <p:sldId id="323" r:id="rId22"/>
    <p:sldId id="324" r:id="rId23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7" d="100"/>
          <a:sy n="47" d="100"/>
        </p:scale>
        <p:origin x="43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B393E7-13B5-483B-97AA-12E81F859854}" type="datetimeFigureOut">
              <a:rPr lang="en-IE" smtClean="0"/>
              <a:t>06/02/2026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51BA06-42B8-457E-BE87-8A0A1196A60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54135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81348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8F8DA-3DFA-782E-7FAA-03428C2AF3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8464C7-605A-949D-CADF-F5CB284647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684A89-F2AA-4026-7151-4FCD63B4B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10B2A-4CD3-4125-B79F-577ED76F1651}" type="datetimeFigureOut">
              <a:rPr lang="en-IE" smtClean="0"/>
              <a:t>06/02/2026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928B4B-C76F-630E-A68F-22F57E588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FD0B45-0CB1-0FA8-3F76-A49ABB723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1B236-AAFB-4C93-8892-34DA01B10F9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9966479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F61D3-4747-3441-1E42-4BF5B2904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3F5561-B68C-2F05-E641-C1938563C1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A54D-C581-A695-BE6D-65B1A13F0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10B2A-4CD3-4125-B79F-577ED76F1651}" type="datetimeFigureOut">
              <a:rPr lang="en-IE" smtClean="0"/>
              <a:t>06/02/2026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3088EA-7C7F-5498-84DF-0E4B2DA03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C3C3A-BA9B-5060-F6B5-5CE3A8B56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1B236-AAFB-4C93-8892-34DA01B10F9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5060168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BC544D-00D1-D91C-A781-60149D30D1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90EF36-A4D4-844E-95E2-1AB82572DF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6D10E0-A485-18A6-3B29-B06ED4674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10B2A-4CD3-4125-B79F-577ED76F1651}" type="datetimeFigureOut">
              <a:rPr lang="en-IE" smtClean="0"/>
              <a:t>06/02/2026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371F50-0709-A621-7C42-6B2AE3413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C13572-5E7E-3A5C-BA08-A4311AD6C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1B236-AAFB-4C93-8892-34DA01B10F9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8384562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&amp; Subtitle - Green">
    <p:bg>
      <p:bgPr>
        <a:gradFill>
          <a:gsLst>
            <a:gs pos="0">
              <a:srgbClr val="004039"/>
            </a:gs>
            <a:gs pos="100000">
              <a:srgbClr val="005A52"/>
            </a:gs>
          </a:gsLst>
          <a:lin ang="17054404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01800" y="4044950"/>
            <a:ext cx="10490200" cy="28130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118100"/>
            <a:ext cx="6502400" cy="1739900"/>
          </a:xfrm>
          <a:prstGeom prst="rect">
            <a:avLst/>
          </a:prstGeom>
        </p:spPr>
      </p:pic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xfrm>
            <a:off x="1854485" y="1907006"/>
            <a:ext cx="9448515" cy="261957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8000" b="0" i="0" cap="none" spc="-136">
                <a:solidFill>
                  <a:srgbClr val="FFFFFF"/>
                </a:solidFill>
                <a:latin typeface="+mn-lt"/>
                <a:ea typeface="Calibri Light" charset="0"/>
                <a:cs typeface="Calibri Light" charset="0"/>
                <a:sym typeface="Open Sans Light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854485" y="4741162"/>
            <a:ext cx="9448515" cy="1503400"/>
          </a:xfrm>
          <a:prstGeom prst="rect">
            <a:avLst/>
          </a:prstGeom>
        </p:spPr>
        <p:txBody>
          <a:bodyPr/>
          <a:lstStyle>
            <a:lvl1pPr algn="l">
              <a:lnSpc>
                <a:spcPct val="120000"/>
              </a:lnSpc>
              <a:buClr>
                <a:srgbClr val="A39161"/>
              </a:buClr>
              <a:defRPr sz="1600" b="0" i="0" spc="0">
                <a:solidFill>
                  <a:srgbClr val="A39161"/>
                </a:solidFill>
                <a:latin typeface="+mn-lt"/>
                <a:ea typeface="Calibri Light" charset="0"/>
                <a:cs typeface="Calibri Light" charset="0"/>
              </a:defRPr>
            </a:lvl1pPr>
            <a:lvl2pPr indent="0" algn="l">
              <a:lnSpc>
                <a:spcPct val="120000"/>
              </a:lnSpc>
              <a:buClr>
                <a:srgbClr val="A39161"/>
              </a:buClr>
              <a:defRPr sz="1600" b="0" spc="0">
                <a:solidFill>
                  <a:srgbClr val="A39161"/>
                </a:solidFill>
                <a:latin typeface="+mn-lt"/>
                <a:ea typeface="Calibri" charset="0"/>
                <a:cs typeface="Calibri" charset="0"/>
                <a:sym typeface="Georgia"/>
              </a:defRPr>
            </a:lvl2pPr>
            <a:lvl3pPr algn="l">
              <a:lnSpc>
                <a:spcPct val="120000"/>
              </a:lnSpc>
              <a:buClr>
                <a:srgbClr val="A39161"/>
              </a:buClr>
              <a:defRPr sz="1200" b="0" i="1" spc="0">
                <a:solidFill>
                  <a:srgbClr val="A39161"/>
                </a:solidFill>
                <a:latin typeface="+mn-lt"/>
                <a:ea typeface="Calibri Light" charset="0"/>
                <a:cs typeface="Calibri Light" charset="0"/>
              </a:defRPr>
            </a:lvl3pPr>
            <a:lvl4pPr algn="l">
              <a:lnSpc>
                <a:spcPct val="120000"/>
              </a:lnSpc>
              <a:buClr>
                <a:srgbClr val="A39161"/>
              </a:buClr>
              <a:defRPr sz="1200" spc="0">
                <a:solidFill>
                  <a:srgbClr val="A39161"/>
                </a:solidFill>
                <a:latin typeface="+mn-lt"/>
                <a:ea typeface="Georgia"/>
                <a:cs typeface="Georgia"/>
                <a:sym typeface="Georgia"/>
              </a:defRPr>
            </a:lvl4pPr>
            <a:lvl5pPr algn="l">
              <a:lnSpc>
                <a:spcPct val="120000"/>
              </a:lnSpc>
              <a:buClr>
                <a:srgbClr val="A39161"/>
              </a:buClr>
              <a:defRPr sz="1200" b="0" i="1" spc="0">
                <a:solidFill>
                  <a:srgbClr val="A39161"/>
                </a:solidFill>
                <a:latin typeface="+mn-lt"/>
                <a:ea typeface="Calibri Light" charset="0"/>
                <a:cs typeface="Calibri Light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34000" y="3117850"/>
            <a:ext cx="0" cy="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15" y="531972"/>
            <a:ext cx="5812907" cy="152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761655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Subtitle -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01800" y="4044950"/>
            <a:ext cx="10490200" cy="2813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118100"/>
            <a:ext cx="6502400" cy="1739900"/>
          </a:xfrm>
          <a:prstGeom prst="rect">
            <a:avLst/>
          </a:prstGeom>
        </p:spPr>
      </p:pic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1854485" y="1907006"/>
            <a:ext cx="9448515" cy="261957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8000" b="0" i="0" cap="none" spc="-136">
                <a:solidFill>
                  <a:srgbClr val="004D44"/>
                </a:solidFill>
                <a:latin typeface="+mn-lt"/>
                <a:ea typeface="Calibri Light" charset="0"/>
                <a:cs typeface="Calibri Light" charset="0"/>
                <a:sym typeface="Open Sans Light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854485" y="4741162"/>
            <a:ext cx="9448515" cy="1503400"/>
          </a:xfrm>
          <a:prstGeom prst="rect">
            <a:avLst/>
          </a:prstGeom>
        </p:spPr>
        <p:txBody>
          <a:bodyPr/>
          <a:lstStyle>
            <a:lvl1pPr algn="l">
              <a:lnSpc>
                <a:spcPct val="120000"/>
              </a:lnSpc>
              <a:buClr>
                <a:srgbClr val="A39161"/>
              </a:buClr>
              <a:defRPr sz="1600" b="0" i="0" spc="0">
                <a:solidFill>
                  <a:srgbClr val="A39161"/>
                </a:solidFill>
                <a:latin typeface="+mn-lt"/>
                <a:ea typeface="Calibri Light" charset="0"/>
                <a:cs typeface="Calibri Light" charset="0"/>
              </a:defRPr>
            </a:lvl1pPr>
            <a:lvl2pPr indent="0" algn="l">
              <a:lnSpc>
                <a:spcPct val="120000"/>
              </a:lnSpc>
              <a:buClr>
                <a:srgbClr val="A39161"/>
              </a:buClr>
              <a:defRPr sz="1600" b="0" spc="0">
                <a:solidFill>
                  <a:srgbClr val="A39161"/>
                </a:solidFill>
                <a:latin typeface="+mn-lt"/>
                <a:ea typeface="Calibri" charset="0"/>
                <a:cs typeface="Calibri" charset="0"/>
                <a:sym typeface="Georgia"/>
              </a:defRPr>
            </a:lvl2pPr>
            <a:lvl3pPr algn="l">
              <a:lnSpc>
                <a:spcPct val="120000"/>
              </a:lnSpc>
              <a:buClr>
                <a:srgbClr val="A39161"/>
              </a:buClr>
              <a:defRPr sz="1200" b="0" i="1" spc="0">
                <a:solidFill>
                  <a:srgbClr val="A39161"/>
                </a:solidFill>
                <a:latin typeface="+mn-lt"/>
                <a:ea typeface="Calibri Light" charset="0"/>
                <a:cs typeface="Calibri Light" charset="0"/>
              </a:defRPr>
            </a:lvl3pPr>
            <a:lvl4pPr algn="l">
              <a:lnSpc>
                <a:spcPct val="120000"/>
              </a:lnSpc>
              <a:buClr>
                <a:srgbClr val="A39161"/>
              </a:buClr>
              <a:defRPr sz="1200" spc="0">
                <a:solidFill>
                  <a:srgbClr val="A39161"/>
                </a:solidFill>
                <a:latin typeface="+mn-lt"/>
                <a:ea typeface="Georgia"/>
                <a:cs typeface="Georgia"/>
                <a:sym typeface="Georgia"/>
              </a:defRPr>
            </a:lvl4pPr>
            <a:lvl5pPr algn="l">
              <a:lnSpc>
                <a:spcPct val="120000"/>
              </a:lnSpc>
              <a:buClr>
                <a:srgbClr val="A39161"/>
              </a:buClr>
              <a:defRPr sz="1200" b="0" i="1" spc="0">
                <a:solidFill>
                  <a:srgbClr val="A39161"/>
                </a:solidFill>
                <a:latin typeface="+mn-lt"/>
                <a:ea typeface="Calibri Light" charset="0"/>
                <a:cs typeface="Calibri Light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97" y="504357"/>
            <a:ext cx="6015246" cy="157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032747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lide - Green">
    <p:bg>
      <p:bgPr>
        <a:gradFill>
          <a:gsLst>
            <a:gs pos="0">
              <a:srgbClr val="004039"/>
            </a:gs>
            <a:gs pos="100000">
              <a:srgbClr val="005A52"/>
            </a:gs>
          </a:gsLst>
          <a:lin ang="17054404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19062" y="4064501"/>
            <a:ext cx="10490200" cy="28130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118100"/>
            <a:ext cx="6502400" cy="1739900"/>
          </a:xfrm>
          <a:prstGeom prst="rect">
            <a:avLst/>
          </a:prstGeom>
        </p:spPr>
      </p:pic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xfrm>
            <a:off x="2924854" y="2003258"/>
            <a:ext cx="8386795" cy="407269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80000"/>
              </a:lnSpc>
              <a:defRPr sz="9000" b="0" i="0" cap="none" spc="-150">
                <a:solidFill>
                  <a:srgbClr val="FFFFFF"/>
                </a:solidFill>
                <a:latin typeface="+mn-lt"/>
                <a:ea typeface="Calibri Light" charset="0"/>
                <a:cs typeface="Calibri Light" charset="0"/>
                <a:sym typeface="Open Sans Light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5" t="18522" r="74814" b="19072"/>
          <a:stretch>
            <a:fillRect/>
          </a:stretch>
        </p:blipFill>
        <p:spPr>
          <a:xfrm>
            <a:off x="10852484" y="475249"/>
            <a:ext cx="737274" cy="1004637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961925" y="804378"/>
            <a:ext cx="7604475" cy="374183"/>
          </a:xfrm>
          <a:prstGeom prst="rect">
            <a:avLst/>
          </a:prstGeom>
        </p:spPr>
        <p:txBody>
          <a:bodyPr/>
          <a:lstStyle>
            <a:lvl1pPr algn="l">
              <a:defRPr sz="1400" b="0" i="0" spc="-5" baseline="0">
                <a:solidFill>
                  <a:schemeClr val="bg1"/>
                </a:solidFill>
                <a:latin typeface="+mn-lt"/>
                <a:ea typeface="Calibri Light" charset="0"/>
                <a:cs typeface="Calibri Light" charset="0"/>
              </a:defRPr>
            </a:lvl1pPr>
          </a:lstStyle>
          <a:p>
            <a:pPr marL="0" marR="0" lvl="0" indent="0" algn="l" defTabSz="41275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/>
              <a:t>Running heading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577850" y="1353185"/>
            <a:ext cx="1854200" cy="4570362"/>
          </a:xfrm>
          <a:prstGeom prst="rect">
            <a:avLst/>
          </a:prstGeom>
        </p:spPr>
        <p:txBody>
          <a:bodyPr anchor="t"/>
          <a:lstStyle>
            <a:lvl1pPr>
              <a:defRPr sz="20500">
                <a:solidFill>
                  <a:srgbClr val="A39161"/>
                </a:solidFill>
                <a:latin typeface="+mn-lt"/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9" name="Rialtas na hÉireann | Government of Ireland"/>
          <p:cNvSpPr txBox="1"/>
          <p:nvPr userDrawn="1"/>
        </p:nvSpPr>
        <p:spPr>
          <a:xfrm>
            <a:off x="2961925" y="6305902"/>
            <a:ext cx="8814914" cy="189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r>
              <a:rPr lang="en-GB" sz="900" b="1">
                <a:solidFill>
                  <a:schemeClr val="bg1">
                    <a:alpha val="45000"/>
                  </a:schemeClr>
                </a:solidFill>
                <a:latin typeface="+mn-lt"/>
              </a:rPr>
              <a:t>An Roinn Breisoideachais</a:t>
            </a:r>
            <a:r>
              <a:rPr lang="en-GB" sz="900" b="1" baseline="0">
                <a:solidFill>
                  <a:schemeClr val="bg1">
                    <a:alpha val="45000"/>
                  </a:schemeClr>
                </a:solidFill>
                <a:latin typeface="+mn-lt"/>
              </a:rPr>
              <a:t> </a:t>
            </a:r>
            <a:r>
              <a:rPr lang="en-GB" sz="900" b="1">
                <a:solidFill>
                  <a:schemeClr val="bg1">
                    <a:alpha val="45000"/>
                  </a:schemeClr>
                </a:solidFill>
                <a:latin typeface="+mn-lt"/>
              </a:rPr>
              <a:t>agus Ardoideachais, Taighde, Nuálaíochta</a:t>
            </a:r>
            <a:r>
              <a:rPr lang="en-GB" sz="900" b="1" baseline="0">
                <a:solidFill>
                  <a:schemeClr val="bg1">
                    <a:alpha val="45000"/>
                  </a:schemeClr>
                </a:solidFill>
                <a:latin typeface="+mn-lt"/>
              </a:rPr>
              <a:t> agus Eoláíochta </a:t>
            </a:r>
            <a:r>
              <a:rPr lang="en-GB" sz="900">
                <a:solidFill>
                  <a:schemeClr val="bg1">
                    <a:alpha val="45000"/>
                  </a:schemeClr>
                </a:solidFill>
                <a:latin typeface="+mn-lt"/>
              </a:rPr>
              <a:t>|</a:t>
            </a:r>
            <a:r>
              <a:rPr lang="en-GB" sz="900" baseline="0">
                <a:solidFill>
                  <a:schemeClr val="bg1">
                    <a:alpha val="45000"/>
                  </a:schemeClr>
                </a:solidFill>
                <a:latin typeface="+mn-lt"/>
              </a:rPr>
              <a:t> </a:t>
            </a:r>
            <a:r>
              <a:rPr lang="en-GB" sz="900">
                <a:solidFill>
                  <a:schemeClr val="bg1">
                    <a:alpha val="45000"/>
                  </a:schemeClr>
                </a:solidFill>
                <a:latin typeface="+mn-lt"/>
              </a:rPr>
              <a:t>Department Further and Higher Education,</a:t>
            </a:r>
            <a:r>
              <a:rPr lang="en-GB" sz="900" baseline="0">
                <a:solidFill>
                  <a:schemeClr val="bg1">
                    <a:alpha val="45000"/>
                  </a:schemeClr>
                </a:solidFill>
                <a:latin typeface="+mn-lt"/>
              </a:rPr>
              <a:t> Research, Innovation and Science</a:t>
            </a:r>
            <a:endParaRPr sz="900">
              <a:solidFill>
                <a:schemeClr val="bg1">
                  <a:alpha val="4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1918008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lide -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01800" y="4044950"/>
            <a:ext cx="10490200" cy="28130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118100"/>
            <a:ext cx="6502400" cy="1739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5" t="18522" r="74814" b="19072"/>
          <a:stretch>
            <a:fillRect/>
          </a:stretch>
        </p:blipFill>
        <p:spPr>
          <a:xfrm>
            <a:off x="10852484" y="475249"/>
            <a:ext cx="737274" cy="1004637"/>
          </a:xfrm>
          <a:prstGeom prst="rect">
            <a:avLst/>
          </a:prstGeom>
        </p:spPr>
      </p:pic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xfrm>
            <a:off x="2924854" y="2003258"/>
            <a:ext cx="8386795" cy="407269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80000"/>
              </a:lnSpc>
              <a:defRPr sz="9000" b="0" i="0" cap="none" spc="-150">
                <a:solidFill>
                  <a:srgbClr val="004D44"/>
                </a:solidFill>
                <a:latin typeface="+mn-lt"/>
                <a:ea typeface="Calibri Light" charset="0"/>
                <a:cs typeface="Calibri Light" charset="0"/>
                <a:sym typeface="Open Sans Light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961925" y="804378"/>
            <a:ext cx="7604475" cy="374183"/>
          </a:xfrm>
          <a:prstGeom prst="rect">
            <a:avLst/>
          </a:prstGeom>
        </p:spPr>
        <p:txBody>
          <a:bodyPr/>
          <a:lstStyle>
            <a:lvl1pPr algn="l">
              <a:defRPr sz="1400" b="0" i="0" spc="-5" baseline="0">
                <a:solidFill>
                  <a:srgbClr val="004D44"/>
                </a:solidFill>
                <a:latin typeface="+mn-lt"/>
                <a:ea typeface="Calibri Light" charset="0"/>
                <a:cs typeface="Calibri Light" charset="0"/>
              </a:defRPr>
            </a:lvl1pPr>
          </a:lstStyle>
          <a:p>
            <a:pPr marL="0" marR="0" lvl="0" indent="0" algn="l" defTabSz="41275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/>
              <a:t>Running heading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577850" y="1353185"/>
            <a:ext cx="1854200" cy="4570362"/>
          </a:xfrm>
          <a:prstGeom prst="rect">
            <a:avLst/>
          </a:prstGeom>
        </p:spPr>
        <p:txBody>
          <a:bodyPr anchor="t"/>
          <a:lstStyle>
            <a:lvl1pPr>
              <a:defRPr sz="20500">
                <a:solidFill>
                  <a:srgbClr val="A39161"/>
                </a:solidFill>
                <a:latin typeface="+mn-lt"/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2" name="Rialtas na hÉireann | Government of Ireland"/>
          <p:cNvSpPr txBox="1"/>
          <p:nvPr userDrawn="1"/>
        </p:nvSpPr>
        <p:spPr>
          <a:xfrm>
            <a:off x="2961925" y="6305902"/>
            <a:ext cx="9066585" cy="189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r>
              <a:rPr lang="en-GB" sz="900" b="1">
                <a:latin typeface="+mn-lt"/>
              </a:rPr>
              <a:t>An Roinn</a:t>
            </a:r>
            <a:r>
              <a:rPr kumimoji="0" lang="en-GB" sz="400" b="1" i="0" u="none" strike="noStrike" cap="none" spc="0" normalizeH="0" baseline="0">
                <a:ln>
                  <a:noFill/>
                </a:ln>
                <a:solidFill>
                  <a:schemeClr val="bg1">
                    <a:alpha val="45000"/>
                  </a:schemeClr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lang="en-GB" sz="900" b="1" i="0" u="none" strike="noStrike" cap="none" spc="0" normalizeH="0" baseline="0">
                <a:ln>
                  <a:noFill/>
                </a:ln>
                <a:solidFill>
                  <a:srgbClr val="929292"/>
                </a:solidFill>
                <a:effectLst/>
                <a:uFillTx/>
                <a:latin typeface="+mn-lt"/>
                <a:ea typeface="Open Sans"/>
                <a:cs typeface="Open Sans"/>
                <a:sym typeface="Open Sans"/>
              </a:rPr>
              <a:t>Breisoideachais agus Ardoideachais, Taighde, Nuálaíochta agus Eoláíochta | Department Further and Higher Education, Research, Innovation and Science</a:t>
            </a:r>
            <a:endParaRPr kumimoji="0" sz="900" b="1" i="0" u="none" strike="noStrike" cap="none" spc="0" normalizeH="0" baseline="0">
              <a:ln>
                <a:noFill/>
              </a:ln>
              <a:solidFill>
                <a:srgbClr val="929292"/>
              </a:solidFill>
              <a:effectLst/>
              <a:uFillTx/>
              <a:latin typeface="+mn-lt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4408713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with Harp) - Green">
    <p:bg>
      <p:bgPr>
        <a:gradFill>
          <a:gsLst>
            <a:gs pos="0">
              <a:srgbClr val="004039"/>
            </a:gs>
            <a:gs pos="100000">
              <a:srgbClr val="005A52"/>
            </a:gs>
          </a:gsLst>
          <a:lin ang="17054404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01800" y="4044950"/>
            <a:ext cx="10490200" cy="28130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005957"/>
            <a:ext cx="6502400" cy="1739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5" t="18522" r="74814" b="19072"/>
          <a:stretch>
            <a:fillRect/>
          </a:stretch>
        </p:blipFill>
        <p:spPr>
          <a:xfrm>
            <a:off x="10852484" y="475249"/>
            <a:ext cx="737274" cy="1004637"/>
          </a:xfrm>
          <a:prstGeom prst="rect">
            <a:avLst/>
          </a:prstGeom>
        </p:spPr>
      </p:pic>
      <p:sp>
        <p:nvSpPr>
          <p:cNvPr id="9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720726" y="1778000"/>
            <a:ext cx="9885112" cy="4376153"/>
          </a:xfrm>
          <a:prstGeom prst="rect">
            <a:avLst/>
          </a:prstGeom>
        </p:spPr>
        <p:txBody>
          <a:bodyPr numCol="1" spcCol="1039079">
            <a:normAutofit/>
          </a:bodyPr>
          <a:lstStyle>
            <a:lvl1pPr algn="l">
              <a:defRPr sz="9000" b="0" i="0" spc="-43">
                <a:solidFill>
                  <a:schemeClr val="bg1"/>
                </a:solidFill>
                <a:latin typeface="+mn-lt"/>
                <a:ea typeface="Calibri" charset="0"/>
                <a:cs typeface="Calibri" charset="0"/>
              </a:defRPr>
            </a:lvl1pPr>
            <a:lvl2pPr marL="0" indent="0" algn="l">
              <a:buClr>
                <a:schemeClr val="accent2">
                  <a:lumMod val="50000"/>
                </a:schemeClr>
              </a:buClr>
              <a:buFont typeface="Arial"/>
              <a:buNone/>
              <a:defRPr sz="2200" b="0" i="0" spc="-43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2pPr>
            <a:lvl3pPr marL="609600" indent="-304800" algn="l">
              <a:buClr>
                <a:schemeClr val="accent4">
                  <a:hueOff val="-1081314"/>
                  <a:satOff val="4338"/>
                  <a:lumOff val="-8931"/>
                </a:schemeClr>
              </a:buClr>
              <a:buSzTx/>
              <a:buChar char="—"/>
              <a:defRPr sz="220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3pPr>
            <a:lvl4pPr marL="914400" indent="-304800" algn="l">
              <a:buClr>
                <a:srgbClr val="83BE41"/>
              </a:buClr>
              <a:buSzTx/>
              <a:buFont typeface=".AppleSystemUIFont" charset="-120"/>
              <a:buChar char="—"/>
              <a:defRPr sz="2200" b="0" i="0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4pPr>
            <a:lvl5pPr marL="1206500" indent="-304800" algn="l">
              <a:buClr>
                <a:srgbClr val="929292"/>
              </a:buClr>
              <a:buSzTx/>
              <a:buChar char="–"/>
              <a:defRPr sz="220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5pPr>
          </a:lstStyle>
          <a:p>
            <a:r>
              <a:rPr lang="en-US"/>
              <a:t>Title Text</a:t>
            </a:r>
            <a:endParaRPr lang="en-US" sz="2400" spc="0">
              <a:latin typeface="+mn-lt"/>
            </a:endParaRPr>
          </a:p>
        </p:txBody>
      </p:sp>
      <p:sp>
        <p:nvSpPr>
          <p:cNvPr id="10" name="Rialtas na hÉireann | Government of Ireland"/>
          <p:cNvSpPr txBox="1"/>
          <p:nvPr userDrawn="1"/>
        </p:nvSpPr>
        <p:spPr>
          <a:xfrm>
            <a:off x="805322" y="6316280"/>
            <a:ext cx="8814914" cy="189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r>
              <a:rPr lang="en-GB" sz="900" b="1">
                <a:solidFill>
                  <a:schemeClr val="bg1">
                    <a:alpha val="45000"/>
                  </a:schemeClr>
                </a:solidFill>
                <a:latin typeface="+mn-lt"/>
              </a:rPr>
              <a:t>An Roinn Breisoideachais</a:t>
            </a:r>
            <a:r>
              <a:rPr lang="en-GB" sz="900" b="1" baseline="0">
                <a:solidFill>
                  <a:schemeClr val="bg1">
                    <a:alpha val="45000"/>
                  </a:schemeClr>
                </a:solidFill>
                <a:latin typeface="+mn-lt"/>
              </a:rPr>
              <a:t> </a:t>
            </a:r>
            <a:r>
              <a:rPr lang="en-GB" sz="900" b="1">
                <a:solidFill>
                  <a:schemeClr val="bg1">
                    <a:alpha val="45000"/>
                  </a:schemeClr>
                </a:solidFill>
                <a:latin typeface="+mn-lt"/>
              </a:rPr>
              <a:t>agus Ardoideachais, Taighde, Nuálaíochta</a:t>
            </a:r>
            <a:r>
              <a:rPr lang="en-GB" sz="900" b="1" baseline="0">
                <a:solidFill>
                  <a:schemeClr val="bg1">
                    <a:alpha val="45000"/>
                  </a:schemeClr>
                </a:solidFill>
                <a:latin typeface="+mn-lt"/>
              </a:rPr>
              <a:t> agus Eoláíochta </a:t>
            </a:r>
            <a:r>
              <a:rPr lang="en-GB" sz="900">
                <a:solidFill>
                  <a:schemeClr val="bg1">
                    <a:alpha val="45000"/>
                  </a:schemeClr>
                </a:solidFill>
                <a:latin typeface="+mn-lt"/>
              </a:rPr>
              <a:t>|</a:t>
            </a:r>
            <a:r>
              <a:rPr lang="en-GB" sz="900" baseline="0">
                <a:solidFill>
                  <a:schemeClr val="bg1">
                    <a:alpha val="45000"/>
                  </a:schemeClr>
                </a:solidFill>
                <a:latin typeface="+mn-lt"/>
              </a:rPr>
              <a:t> </a:t>
            </a:r>
            <a:r>
              <a:rPr lang="en-GB" sz="900">
                <a:solidFill>
                  <a:schemeClr val="bg1">
                    <a:alpha val="45000"/>
                  </a:schemeClr>
                </a:solidFill>
                <a:latin typeface="+mn-lt"/>
              </a:rPr>
              <a:t>Department Further and Higher Education,</a:t>
            </a:r>
            <a:r>
              <a:rPr lang="en-GB" sz="900" baseline="0">
                <a:solidFill>
                  <a:schemeClr val="bg1">
                    <a:alpha val="45000"/>
                  </a:schemeClr>
                </a:solidFill>
                <a:latin typeface="+mn-lt"/>
              </a:rPr>
              <a:t> Research, Innovation and Science</a:t>
            </a:r>
            <a:endParaRPr sz="900">
              <a:solidFill>
                <a:schemeClr val="bg1">
                  <a:alpha val="4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63554919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with Harp) -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01800" y="4044950"/>
            <a:ext cx="10490200" cy="2813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118100"/>
            <a:ext cx="6502400" cy="1739900"/>
          </a:xfrm>
          <a:prstGeom prst="rect">
            <a:avLst/>
          </a:prstGeom>
        </p:spPr>
      </p:pic>
      <p:sp>
        <p:nvSpPr>
          <p:cNvPr id="4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720726" y="1778000"/>
            <a:ext cx="9885112" cy="4376153"/>
          </a:xfrm>
          <a:prstGeom prst="rect">
            <a:avLst/>
          </a:prstGeom>
        </p:spPr>
        <p:txBody>
          <a:bodyPr numCol="1" spcCol="1039079">
            <a:normAutofit/>
          </a:bodyPr>
          <a:lstStyle>
            <a:lvl1pPr algn="l">
              <a:defRPr sz="9000" b="0" i="0" spc="-43">
                <a:solidFill>
                  <a:srgbClr val="004D44"/>
                </a:solidFill>
                <a:latin typeface="+mn-lt"/>
                <a:ea typeface="Calibri" charset="0"/>
                <a:cs typeface="Calibri" charset="0"/>
              </a:defRPr>
            </a:lvl1pPr>
            <a:lvl2pPr marL="0" indent="0" algn="l">
              <a:buClr>
                <a:schemeClr val="accent2">
                  <a:lumMod val="50000"/>
                </a:schemeClr>
              </a:buClr>
              <a:buFont typeface="Arial"/>
              <a:buNone/>
              <a:defRPr sz="2200" b="0" i="0" spc="-43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2pPr>
            <a:lvl3pPr marL="609600" indent="-304800" algn="l">
              <a:buClr>
                <a:schemeClr val="accent4">
                  <a:hueOff val="-1081314"/>
                  <a:satOff val="4338"/>
                  <a:lumOff val="-8931"/>
                </a:schemeClr>
              </a:buClr>
              <a:buSzTx/>
              <a:buChar char="—"/>
              <a:defRPr sz="220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3pPr>
            <a:lvl4pPr marL="914400" indent="-304800" algn="l">
              <a:buClr>
                <a:srgbClr val="83BE41"/>
              </a:buClr>
              <a:buSzTx/>
              <a:buFont typeface=".AppleSystemUIFont" charset="-120"/>
              <a:buChar char="—"/>
              <a:defRPr sz="2200" b="0" i="0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4pPr>
            <a:lvl5pPr marL="1206500" indent="-304800" algn="l">
              <a:buClr>
                <a:srgbClr val="929292"/>
              </a:buClr>
              <a:buSzTx/>
              <a:buChar char="–"/>
              <a:defRPr sz="220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5pPr>
          </a:lstStyle>
          <a:p>
            <a:r>
              <a:rPr lang="en-US"/>
              <a:t>Title Text</a:t>
            </a:r>
            <a:endParaRPr lang="en-US" sz="2400" spc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5" t="18522" r="74814" b="19072"/>
          <a:stretch>
            <a:fillRect/>
          </a:stretch>
        </p:blipFill>
        <p:spPr>
          <a:xfrm>
            <a:off x="10852484" y="475249"/>
            <a:ext cx="737274" cy="1004637"/>
          </a:xfrm>
          <a:prstGeom prst="rect">
            <a:avLst/>
          </a:prstGeom>
        </p:spPr>
      </p:pic>
      <p:sp>
        <p:nvSpPr>
          <p:cNvPr id="10" name="Rialtas na hÉireann | Government of Ireland"/>
          <p:cNvSpPr txBox="1"/>
          <p:nvPr userDrawn="1"/>
        </p:nvSpPr>
        <p:spPr>
          <a:xfrm>
            <a:off x="813948" y="6331789"/>
            <a:ext cx="9066585" cy="189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r>
              <a:rPr lang="en-GB" sz="900" b="1">
                <a:latin typeface="+mn-lt"/>
              </a:rPr>
              <a:t>An Roinn</a:t>
            </a:r>
            <a:r>
              <a:rPr kumimoji="0" lang="en-GB" sz="400" b="1" i="0" u="none" strike="noStrike" cap="none" spc="0" normalizeH="0" baseline="0">
                <a:ln>
                  <a:noFill/>
                </a:ln>
                <a:solidFill>
                  <a:schemeClr val="bg1">
                    <a:alpha val="45000"/>
                  </a:schemeClr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lang="en-GB" sz="900" b="1" i="0" u="none" strike="noStrike" cap="none" spc="0" normalizeH="0" baseline="0">
                <a:ln>
                  <a:noFill/>
                </a:ln>
                <a:solidFill>
                  <a:srgbClr val="929292"/>
                </a:solidFill>
                <a:effectLst/>
                <a:uFillTx/>
                <a:latin typeface="+mn-lt"/>
                <a:ea typeface="Open Sans"/>
                <a:cs typeface="Open Sans"/>
                <a:sym typeface="Open Sans"/>
              </a:rPr>
              <a:t>Breisoideachais agus Ardoideachais, Taighde, Nuálaíochta agus Eoláíochta | Department Further and Higher Education, Research, Innovation and Science</a:t>
            </a:r>
            <a:endParaRPr kumimoji="0" sz="900" b="1" i="0" u="none" strike="noStrike" cap="none" spc="0" normalizeH="0" baseline="0">
              <a:ln>
                <a:noFill/>
              </a:ln>
              <a:solidFill>
                <a:srgbClr val="929292"/>
              </a:solidFill>
              <a:effectLst/>
              <a:uFillTx/>
              <a:latin typeface="+mn-lt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264584842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with Harp)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720726" y="1778000"/>
            <a:ext cx="9885112" cy="4376153"/>
          </a:xfrm>
          <a:prstGeom prst="rect">
            <a:avLst/>
          </a:prstGeom>
        </p:spPr>
        <p:txBody>
          <a:bodyPr numCol="1" spcCol="1039079">
            <a:normAutofit/>
          </a:bodyPr>
          <a:lstStyle>
            <a:lvl1pPr algn="l">
              <a:defRPr sz="9000" b="0" i="0" spc="-43">
                <a:solidFill>
                  <a:srgbClr val="004D44"/>
                </a:solidFill>
                <a:latin typeface="+mn-lt"/>
                <a:ea typeface="Calibri" charset="0"/>
                <a:cs typeface="Calibri" charset="0"/>
              </a:defRPr>
            </a:lvl1pPr>
            <a:lvl2pPr marL="0" indent="0" algn="l">
              <a:buClr>
                <a:schemeClr val="accent2">
                  <a:lumMod val="50000"/>
                </a:schemeClr>
              </a:buClr>
              <a:buFont typeface="Arial"/>
              <a:buNone/>
              <a:defRPr sz="2200" b="0" i="0" spc="-43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2pPr>
            <a:lvl3pPr marL="609600" indent="-304800" algn="l">
              <a:buClr>
                <a:schemeClr val="accent4">
                  <a:hueOff val="-1081314"/>
                  <a:satOff val="4338"/>
                  <a:lumOff val="-8931"/>
                </a:schemeClr>
              </a:buClr>
              <a:buSzTx/>
              <a:buChar char="—"/>
              <a:defRPr sz="220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3pPr>
            <a:lvl4pPr marL="914400" indent="-304800" algn="l">
              <a:buClr>
                <a:srgbClr val="83BE41"/>
              </a:buClr>
              <a:buSzTx/>
              <a:buFont typeface=".AppleSystemUIFont" charset="-120"/>
              <a:buChar char="—"/>
              <a:defRPr sz="2200" b="0" i="0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4pPr>
            <a:lvl5pPr marL="1206500" indent="-304800" algn="l">
              <a:buClr>
                <a:srgbClr val="929292"/>
              </a:buClr>
              <a:buSzTx/>
              <a:buChar char="–"/>
              <a:defRPr sz="220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5pPr>
          </a:lstStyle>
          <a:p>
            <a:r>
              <a:rPr lang="en-US"/>
              <a:t>Title Text</a:t>
            </a:r>
            <a:endParaRPr lang="en-US" sz="2400" spc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5" t="18522" r="74814" b="19072"/>
          <a:stretch>
            <a:fillRect/>
          </a:stretch>
        </p:blipFill>
        <p:spPr>
          <a:xfrm>
            <a:off x="10852484" y="475249"/>
            <a:ext cx="737274" cy="1004637"/>
          </a:xfrm>
          <a:prstGeom prst="rect">
            <a:avLst/>
          </a:prstGeom>
        </p:spPr>
      </p:pic>
      <p:sp>
        <p:nvSpPr>
          <p:cNvPr id="6" name="Rialtas na hÉireann | Government of Ireland"/>
          <p:cNvSpPr txBox="1"/>
          <p:nvPr userDrawn="1"/>
        </p:nvSpPr>
        <p:spPr>
          <a:xfrm>
            <a:off x="788069" y="6305902"/>
            <a:ext cx="9066585" cy="189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r>
              <a:rPr lang="en-GB" sz="900" b="1">
                <a:latin typeface="+mn-lt"/>
              </a:rPr>
              <a:t>An Roinn</a:t>
            </a:r>
            <a:r>
              <a:rPr kumimoji="0" lang="en-GB" sz="400" b="1" i="0" u="none" strike="noStrike" cap="none" spc="0" normalizeH="0" baseline="0">
                <a:ln>
                  <a:noFill/>
                </a:ln>
                <a:solidFill>
                  <a:schemeClr val="bg1">
                    <a:alpha val="45000"/>
                  </a:schemeClr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lang="en-GB" sz="900" b="1" i="0" u="none" strike="noStrike" cap="none" spc="0" normalizeH="0" baseline="0">
                <a:ln>
                  <a:noFill/>
                </a:ln>
                <a:solidFill>
                  <a:srgbClr val="929292"/>
                </a:solidFill>
                <a:effectLst/>
                <a:uFillTx/>
                <a:latin typeface="+mn-lt"/>
                <a:ea typeface="Open Sans"/>
                <a:cs typeface="Open Sans"/>
                <a:sym typeface="Open Sans"/>
              </a:rPr>
              <a:t>Breisoideachais agus Ardoideachais, Taighde, Nuálaíochta agus Eoláíochta | Department Further and Higher Education, Research, Innovation and Science</a:t>
            </a:r>
            <a:endParaRPr kumimoji="0" sz="900" b="1" i="0" u="none" strike="noStrike" cap="none" spc="0" normalizeH="0" baseline="0">
              <a:ln>
                <a:noFill/>
              </a:ln>
              <a:solidFill>
                <a:srgbClr val="929292"/>
              </a:solidFill>
              <a:effectLst/>
              <a:uFillTx/>
              <a:latin typeface="+mn-lt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090550936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Im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720725" y="473075"/>
            <a:ext cx="9662528" cy="11430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80000"/>
              </a:lnSpc>
              <a:defRPr sz="4800" b="1" cap="none" spc="-90" baseline="0">
                <a:solidFill>
                  <a:srgbClr val="004E46"/>
                </a:solidFill>
                <a:latin typeface="+mn-lt"/>
                <a:ea typeface="Calibri" charset="0"/>
                <a:cs typeface="Calibri" charset="0"/>
              </a:defRPr>
            </a:lvl1pPr>
          </a:lstStyle>
          <a:p>
            <a:r>
              <a:rPr lang="en-US"/>
              <a:t>Title Text</a:t>
            </a:r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5" t="18522" r="74814" b="19072"/>
          <a:stretch>
            <a:fillRect/>
          </a:stretch>
        </p:blipFill>
        <p:spPr>
          <a:xfrm>
            <a:off x="10852484" y="475249"/>
            <a:ext cx="737274" cy="1004637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003925" y="1778000"/>
            <a:ext cx="5616575" cy="4322011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731149" y="1778000"/>
            <a:ext cx="4928394" cy="4322011"/>
          </a:xfrm>
          <a:prstGeom prst="rect">
            <a:avLst/>
          </a:prstGeom>
        </p:spPr>
        <p:txBody>
          <a:bodyPr/>
          <a:lstStyle>
            <a:lvl1pPr algn="l">
              <a:defRPr sz="3000" spc="-80" baseline="0">
                <a:solidFill>
                  <a:srgbClr val="5E5E5E"/>
                </a:solidFill>
                <a:latin typeface="+mn-lt"/>
              </a:defRPr>
            </a:lvl1pPr>
            <a:lvl2pPr marL="0" indent="-428625" algn="l">
              <a:buClr>
                <a:srgbClr val="83BE41"/>
              </a:buClr>
              <a:buFont typeface=".AppleSystemUIFont" charset="-120"/>
              <a:buChar char="—"/>
              <a:defRPr sz="3000" spc="-80" baseline="0">
                <a:solidFill>
                  <a:srgbClr val="5E5E5E"/>
                </a:solidFill>
                <a:latin typeface="+mn-lt"/>
              </a:defRPr>
            </a:lvl2pPr>
            <a:lvl3pPr marL="720000" indent="-428625" algn="l">
              <a:buClr>
                <a:srgbClr val="83BE41"/>
              </a:buClr>
              <a:buFont typeface=".AppleSystemUIFont" charset="-120"/>
              <a:buChar char="—"/>
              <a:defRPr sz="3000" i="1" spc="-80" baseline="0">
                <a:solidFill>
                  <a:srgbClr val="5E5E5E"/>
                </a:solidFill>
                <a:latin typeface="+mn-lt"/>
              </a:defRPr>
            </a:lvl3pPr>
            <a:lvl4pPr marL="1080000" indent="-342900" algn="l">
              <a:buClr>
                <a:srgbClr val="83BE41"/>
              </a:buClr>
              <a:buFont typeface=".AppleSystemUIFont" charset="-120"/>
              <a:buChar char="—"/>
              <a:defRPr sz="2400" spc="-80" baseline="0">
                <a:solidFill>
                  <a:srgbClr val="5E5E5E"/>
                </a:solidFill>
                <a:latin typeface="+mn-lt"/>
              </a:defRPr>
            </a:lvl4pPr>
            <a:lvl5pPr marL="1530000" indent="-342900" algn="l">
              <a:buClr>
                <a:srgbClr val="83BE41"/>
              </a:buClr>
              <a:buFont typeface=".AppleSystemUIFont" charset="-120"/>
              <a:buChar char="–"/>
              <a:defRPr sz="2400" i="1" spc="-80" baseline="0">
                <a:solidFill>
                  <a:srgbClr val="5E5E5E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ialtas na hÉireann | Government of Ireland"/>
          <p:cNvSpPr txBox="1"/>
          <p:nvPr userDrawn="1"/>
        </p:nvSpPr>
        <p:spPr>
          <a:xfrm>
            <a:off x="822574" y="6303226"/>
            <a:ext cx="9066585" cy="189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r>
              <a:rPr lang="en-GB" sz="900" b="1">
                <a:latin typeface="+mn-lt"/>
              </a:rPr>
              <a:t>An Roinn</a:t>
            </a:r>
            <a:r>
              <a:rPr kumimoji="0" lang="en-GB" sz="400" b="1" i="0" u="none" strike="noStrike" cap="none" spc="0" normalizeH="0" baseline="0">
                <a:ln>
                  <a:noFill/>
                </a:ln>
                <a:solidFill>
                  <a:schemeClr val="bg1">
                    <a:alpha val="45000"/>
                  </a:schemeClr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lang="en-GB" sz="900" b="1" i="0" u="none" strike="noStrike" cap="none" spc="0" normalizeH="0" baseline="0">
                <a:ln>
                  <a:noFill/>
                </a:ln>
                <a:solidFill>
                  <a:srgbClr val="929292"/>
                </a:solidFill>
                <a:effectLst/>
                <a:uFillTx/>
                <a:latin typeface="+mn-lt"/>
                <a:ea typeface="Open Sans"/>
                <a:cs typeface="Open Sans"/>
                <a:sym typeface="Open Sans"/>
              </a:rPr>
              <a:t>Breisoideachais agus Ardoideachais, Taighde, Nuálaíochta agus Eoláíochta | Department Further and Higher Education, Research, Innovation and Science</a:t>
            </a:r>
            <a:endParaRPr kumimoji="0" sz="900" b="1" i="0" u="none" strike="noStrike" cap="none" spc="0" normalizeH="0" baseline="0">
              <a:ln>
                <a:noFill/>
              </a:ln>
              <a:solidFill>
                <a:srgbClr val="929292"/>
              </a:solidFill>
              <a:effectLst/>
              <a:uFillTx/>
              <a:latin typeface="+mn-lt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41216388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73E5E-922E-8C65-80B6-9A0569DCC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59288D-B05B-2FF3-8865-0DABB592C1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2F98D5-E1B9-67C6-5F95-6A2CC12B9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10B2A-4CD3-4125-B79F-577ED76F1651}" type="datetimeFigureOut">
              <a:rPr lang="en-IE" smtClean="0"/>
              <a:t>06/02/2026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534A5A-200C-E565-C8F2-23E1D8B22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FA5BB3-E4B5-E917-FEAC-AFA311260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1B236-AAFB-4C93-8892-34DA01B10F9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11949575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Image (Alt)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720725" y="1078556"/>
            <a:ext cx="4938670" cy="145062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80000"/>
              </a:lnSpc>
              <a:defRPr sz="3500" b="1" cap="none" spc="0">
                <a:solidFill>
                  <a:srgbClr val="004E46"/>
                </a:solidFill>
                <a:latin typeface="+mn-lt"/>
                <a:ea typeface="Calibri" charset="0"/>
                <a:cs typeface="Calibri" charset="0"/>
              </a:defRPr>
            </a:lvl1pPr>
          </a:lstStyle>
          <a:p>
            <a:r>
              <a:rPr lang="en-US"/>
              <a:t>Title Text</a:t>
            </a:r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003925" y="417689"/>
            <a:ext cx="5821491" cy="5698949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20725" y="473075"/>
            <a:ext cx="4938629" cy="404255"/>
          </a:xfrm>
          <a:prstGeom prst="rect">
            <a:avLst/>
          </a:prstGeom>
        </p:spPr>
        <p:txBody>
          <a:bodyPr/>
          <a:lstStyle>
            <a:lvl1pPr algn="l">
              <a:defRPr sz="1750" b="1">
                <a:solidFill>
                  <a:srgbClr val="B3B6A7"/>
                </a:solidFill>
                <a:latin typeface="+mn-lt"/>
              </a:defRPr>
            </a:lvl1pPr>
            <a:lvl2pPr algn="l">
              <a:defRPr sz="1750" b="1">
                <a:latin typeface="+mn-lt"/>
              </a:defRPr>
            </a:lvl2pPr>
            <a:lvl3pPr algn="l">
              <a:defRPr sz="1750" b="1">
                <a:latin typeface="+mn-lt"/>
              </a:defRPr>
            </a:lvl3pPr>
            <a:lvl4pPr algn="l">
              <a:defRPr sz="1750" b="1">
                <a:latin typeface="+mn-lt"/>
              </a:defRPr>
            </a:lvl4pPr>
            <a:lvl5pPr algn="l">
              <a:defRPr sz="1750" b="1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731044" y="2681288"/>
            <a:ext cx="4928394" cy="3435350"/>
          </a:xfrm>
          <a:prstGeom prst="rect">
            <a:avLst/>
          </a:prstGeom>
        </p:spPr>
        <p:txBody>
          <a:bodyPr/>
          <a:lstStyle>
            <a:lvl1pPr algn="l">
              <a:defRPr sz="3000" spc="-80" baseline="0">
                <a:solidFill>
                  <a:srgbClr val="5E5E5E"/>
                </a:solidFill>
                <a:latin typeface="+mn-lt"/>
              </a:defRPr>
            </a:lvl1pPr>
            <a:lvl2pPr marL="0" indent="-428625" algn="l">
              <a:buClr>
                <a:srgbClr val="83BE41"/>
              </a:buClr>
              <a:buFont typeface=".AppleSystemUIFont" charset="-120"/>
              <a:buChar char="—"/>
              <a:defRPr sz="3000" spc="-80" baseline="0">
                <a:solidFill>
                  <a:srgbClr val="5E5E5E"/>
                </a:solidFill>
                <a:latin typeface="+mn-lt"/>
              </a:defRPr>
            </a:lvl2pPr>
            <a:lvl3pPr marL="720000" indent="-428625" algn="l">
              <a:buClr>
                <a:srgbClr val="83BE41"/>
              </a:buClr>
              <a:buFont typeface=".AppleSystemUIFont" charset="-120"/>
              <a:buChar char="—"/>
              <a:defRPr sz="3000" i="1" spc="-80" baseline="0">
                <a:solidFill>
                  <a:srgbClr val="5E5E5E"/>
                </a:solidFill>
                <a:latin typeface="+mn-lt"/>
              </a:defRPr>
            </a:lvl3pPr>
            <a:lvl4pPr marL="1080000" indent="-342900" algn="l">
              <a:buClr>
                <a:srgbClr val="83BE41"/>
              </a:buClr>
              <a:buFont typeface=".AppleSystemUIFont" charset="-120"/>
              <a:buChar char="—"/>
              <a:defRPr sz="2400" spc="-80" baseline="0">
                <a:solidFill>
                  <a:srgbClr val="5E5E5E"/>
                </a:solidFill>
                <a:latin typeface="+mn-lt"/>
              </a:defRPr>
            </a:lvl4pPr>
            <a:lvl5pPr marL="1530000" indent="-342900" algn="l">
              <a:buClr>
                <a:srgbClr val="83BE41"/>
              </a:buClr>
              <a:buFont typeface=".AppleSystemUIFont" charset="-120"/>
              <a:buChar char="–"/>
              <a:defRPr sz="2400" i="1" spc="-80" baseline="0">
                <a:solidFill>
                  <a:srgbClr val="5E5E5E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ialtas na hÉireann | Government of Ireland"/>
          <p:cNvSpPr txBox="1"/>
          <p:nvPr userDrawn="1"/>
        </p:nvSpPr>
        <p:spPr>
          <a:xfrm>
            <a:off x="731044" y="6317864"/>
            <a:ext cx="9066585" cy="189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r>
              <a:rPr lang="en-GB" sz="900" b="1">
                <a:latin typeface="+mn-lt"/>
              </a:rPr>
              <a:t>An Roinn</a:t>
            </a:r>
            <a:r>
              <a:rPr kumimoji="0" lang="en-GB" sz="400" b="1" i="0" u="none" strike="noStrike" cap="none" spc="0" normalizeH="0" baseline="0">
                <a:ln>
                  <a:noFill/>
                </a:ln>
                <a:solidFill>
                  <a:schemeClr val="bg1">
                    <a:alpha val="45000"/>
                  </a:schemeClr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lang="en-GB" sz="900" b="1" i="0" u="none" strike="noStrike" cap="none" spc="0" normalizeH="0" baseline="0">
                <a:ln>
                  <a:noFill/>
                </a:ln>
                <a:solidFill>
                  <a:srgbClr val="929292"/>
                </a:solidFill>
                <a:effectLst/>
                <a:uFillTx/>
                <a:latin typeface="+mn-lt"/>
                <a:ea typeface="Open Sans"/>
                <a:cs typeface="Open Sans"/>
                <a:sym typeface="Open Sans"/>
              </a:rPr>
              <a:t>Breisoideachais agus Ardoideachais, Taighde, Nuálaíochta agus Eoláíochta | Department Further and Higher Education, Research, Innovation and Science</a:t>
            </a:r>
            <a:endParaRPr kumimoji="0" sz="900" b="1" i="0" u="none" strike="noStrike" cap="none" spc="0" normalizeH="0" baseline="0">
              <a:ln>
                <a:noFill/>
              </a:ln>
              <a:solidFill>
                <a:srgbClr val="929292"/>
              </a:solidFill>
              <a:effectLst/>
              <a:uFillTx/>
              <a:latin typeface="+mn-lt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690246957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Multiple Imag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720725" y="473075"/>
            <a:ext cx="9662528" cy="11430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80000"/>
              </a:lnSpc>
              <a:defRPr sz="4800" b="1" cap="none" spc="-90" baseline="0">
                <a:solidFill>
                  <a:srgbClr val="004E46"/>
                </a:solidFill>
                <a:latin typeface="+mn-lt"/>
                <a:ea typeface="Calibri" charset="0"/>
                <a:cs typeface="Calibri" charset="0"/>
              </a:defRPr>
            </a:lvl1pPr>
          </a:lstStyle>
          <a:p>
            <a:r>
              <a:rPr lang="en-US"/>
              <a:t>Title Text</a:t>
            </a:r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5" t="18522" r="74814" b="19072"/>
          <a:stretch>
            <a:fillRect/>
          </a:stretch>
        </p:blipFill>
        <p:spPr>
          <a:xfrm>
            <a:off x="10852484" y="475249"/>
            <a:ext cx="737274" cy="1004637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003925" y="1777999"/>
            <a:ext cx="5616575" cy="2115822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003925" y="4030011"/>
            <a:ext cx="2736000" cy="2070000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8884500" y="4030011"/>
            <a:ext cx="2736000" cy="2070000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0725" y="1777999"/>
            <a:ext cx="4928394" cy="4322012"/>
          </a:xfrm>
          <a:prstGeom prst="rect">
            <a:avLst/>
          </a:prstGeom>
        </p:spPr>
        <p:txBody>
          <a:bodyPr/>
          <a:lstStyle>
            <a:lvl1pPr algn="l">
              <a:defRPr sz="3000" spc="-80" baseline="0">
                <a:solidFill>
                  <a:srgbClr val="5E5E5E"/>
                </a:solidFill>
                <a:latin typeface="+mn-lt"/>
              </a:defRPr>
            </a:lvl1pPr>
            <a:lvl2pPr marL="0" indent="-428625" algn="l">
              <a:buClr>
                <a:srgbClr val="83BE41"/>
              </a:buClr>
              <a:buFont typeface=".AppleSystemUIFont" charset="-120"/>
              <a:buChar char="—"/>
              <a:defRPr sz="3000" spc="-80" baseline="0">
                <a:solidFill>
                  <a:srgbClr val="5E5E5E"/>
                </a:solidFill>
                <a:latin typeface="+mn-lt"/>
              </a:defRPr>
            </a:lvl2pPr>
            <a:lvl3pPr marL="720000" indent="-428625" algn="l">
              <a:buClr>
                <a:srgbClr val="83BE41"/>
              </a:buClr>
              <a:buFont typeface=".AppleSystemUIFont" charset="-120"/>
              <a:buChar char="—"/>
              <a:defRPr sz="3000" i="1" spc="-80" baseline="0">
                <a:solidFill>
                  <a:srgbClr val="5E5E5E"/>
                </a:solidFill>
                <a:latin typeface="+mn-lt"/>
              </a:defRPr>
            </a:lvl3pPr>
            <a:lvl4pPr marL="1080000" indent="-342900" algn="l">
              <a:buClr>
                <a:srgbClr val="83BE41"/>
              </a:buClr>
              <a:buFont typeface=".AppleSystemUIFont" charset="-120"/>
              <a:buChar char="—"/>
              <a:defRPr sz="2400" spc="-80" baseline="0">
                <a:solidFill>
                  <a:srgbClr val="5E5E5E"/>
                </a:solidFill>
                <a:latin typeface="+mn-lt"/>
              </a:defRPr>
            </a:lvl4pPr>
            <a:lvl5pPr marL="1530000" indent="-342900" algn="l">
              <a:buClr>
                <a:srgbClr val="83BE41"/>
              </a:buClr>
              <a:buFont typeface=".AppleSystemUIFont" charset="-120"/>
              <a:buChar char="–"/>
              <a:defRPr sz="2400" i="1" spc="-80" baseline="0">
                <a:solidFill>
                  <a:srgbClr val="5E5E5E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Rialtas na hÉireann | Government of Ireland"/>
          <p:cNvSpPr txBox="1"/>
          <p:nvPr userDrawn="1"/>
        </p:nvSpPr>
        <p:spPr>
          <a:xfrm>
            <a:off x="720725" y="6307763"/>
            <a:ext cx="9066585" cy="189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r>
              <a:rPr lang="en-GB" sz="900" b="1">
                <a:latin typeface="+mn-lt"/>
              </a:rPr>
              <a:t>An Roinn</a:t>
            </a:r>
            <a:r>
              <a:rPr kumimoji="0" lang="en-GB" sz="400" b="1" i="0" u="none" strike="noStrike" cap="none" spc="0" normalizeH="0" baseline="0">
                <a:ln>
                  <a:noFill/>
                </a:ln>
                <a:solidFill>
                  <a:schemeClr val="bg1">
                    <a:alpha val="45000"/>
                  </a:schemeClr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lang="en-GB" sz="900" b="1" i="0" u="none" strike="noStrike" cap="none" spc="0" normalizeH="0" baseline="0">
                <a:ln>
                  <a:noFill/>
                </a:ln>
                <a:solidFill>
                  <a:srgbClr val="929292"/>
                </a:solidFill>
                <a:effectLst/>
                <a:uFillTx/>
                <a:latin typeface="+mn-lt"/>
                <a:ea typeface="Open Sans"/>
                <a:cs typeface="Open Sans"/>
                <a:sym typeface="Open Sans"/>
              </a:rPr>
              <a:t>Breisoideachais agus Ardoideachais, Taighde, Nuálaíochta agus Eoláíochta | Department Further and Higher Education, Research, Innovation and Science</a:t>
            </a:r>
            <a:endParaRPr kumimoji="0" sz="900" b="1" i="0" u="none" strike="noStrike" cap="none" spc="0" normalizeH="0" baseline="0">
              <a:ln>
                <a:noFill/>
              </a:ln>
              <a:solidFill>
                <a:srgbClr val="929292"/>
              </a:solidFill>
              <a:effectLst/>
              <a:uFillTx/>
              <a:latin typeface="+mn-lt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872165686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Blank – Green">
    <p:bg>
      <p:bgPr>
        <a:gradFill>
          <a:gsLst>
            <a:gs pos="0">
              <a:srgbClr val="004039"/>
            </a:gs>
            <a:gs pos="100000">
              <a:srgbClr val="005A52"/>
            </a:gs>
          </a:gsLst>
          <a:lin ang="17054404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3711501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5071688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BD06D-94FB-2D5B-C1CE-E18650F21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6004AA-96F7-0259-783B-170B8E0420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2C7613-F74C-49A8-D0C4-40DC0716E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10B2A-4CD3-4125-B79F-577ED76F1651}" type="datetimeFigureOut">
              <a:rPr lang="en-IE" smtClean="0"/>
              <a:t>06/02/2026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AFDE87-B502-25F3-E8F1-905FBB275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018878-A52A-F744-267B-F005D4528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1B236-AAFB-4C93-8892-34DA01B10F9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3164355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66708-1E3C-F5DE-02F3-14973D4F9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20D562-E598-A93D-F515-B50E927D34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6E449B-7123-F009-0C0D-DC73BBBFE0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79F06C-4ABF-9ED4-DB86-00596A9BE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10B2A-4CD3-4125-B79F-577ED76F1651}" type="datetimeFigureOut">
              <a:rPr lang="en-IE" smtClean="0"/>
              <a:t>06/02/2026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BB69E3-8615-B011-8752-AF996C733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5FC5EC-59DA-7DF4-EF13-914497BA7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1B236-AAFB-4C93-8892-34DA01B10F9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2981263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BB886-B2CF-6410-9200-19227B509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AB99BF-2357-89E0-B216-A7D5623DCF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8D8303-82CD-C64B-527D-92D8ABF4EC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255240-8E7D-E5F7-A7C1-762070C06B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F1DFEA-1908-7B65-8A52-1141F61E05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1C74E0-F989-FAEC-8C98-EF9B1FE12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10B2A-4CD3-4125-B79F-577ED76F1651}" type="datetimeFigureOut">
              <a:rPr lang="en-IE" smtClean="0"/>
              <a:t>06/02/2026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9A6CE6-067F-3EB5-366D-D3AC837F5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F210C4-2F62-6AF2-E53D-E3AFE8037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1B236-AAFB-4C93-8892-34DA01B10F9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6227500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07F88-80B6-EA28-71D3-AC2590909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97FECF-51E2-B4A5-14BA-A45F3EB46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10B2A-4CD3-4125-B79F-577ED76F1651}" type="datetimeFigureOut">
              <a:rPr lang="en-IE" smtClean="0"/>
              <a:t>06/02/2026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B70166-B3F6-2A95-4CAB-53962FE39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8E420F-A90E-74DD-29E5-6CA27AEC4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1B236-AAFB-4C93-8892-34DA01B10F9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3967260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2F592F-C199-5A60-8D3F-19B055556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10B2A-4CD3-4125-B79F-577ED76F1651}" type="datetimeFigureOut">
              <a:rPr lang="en-IE" smtClean="0"/>
              <a:t>06/02/2026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631013-F104-37EF-11C4-C445DC954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04393B-A94F-46E2-E74D-7E189A798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1B236-AAFB-4C93-8892-34DA01B10F9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1792876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2CFCD-D72E-0827-6CAE-01B2A4D11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EF11BE-FBF5-28B3-D0AF-C8D73AB09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707F73-37FB-4C4A-D9CF-5D3EF8FC29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06BB7B-0CBD-18A8-F3B7-A734914AA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10B2A-4CD3-4125-B79F-577ED76F1651}" type="datetimeFigureOut">
              <a:rPr lang="en-IE" smtClean="0"/>
              <a:t>06/02/2026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59374B-C053-CD3D-CCFE-28536EC17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FEC19D-7624-4101-1E39-9198982EB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1B236-AAFB-4C93-8892-34DA01B10F9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529631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2958B-CEA1-8AE5-EFB3-04BCB7470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2E6147-7A66-8AD0-E850-83A8C35FF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1E3EBE-7057-406F-12D4-71B775B818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40955F-A514-DA1F-73B8-F7BD609B6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10B2A-4CD3-4125-B79F-577ED76F1651}" type="datetimeFigureOut">
              <a:rPr lang="en-IE" smtClean="0"/>
              <a:t>06/02/2026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2D357C-0C66-2EA3-E5FC-044BE9136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D95CA9-0068-B8EB-0F4F-6AA564015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1B236-AAFB-4C93-8892-34DA01B10F9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3731303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9CCE74-7805-3EC0-4141-1D5B1C9D7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173865-6F44-2036-DE04-58D2720EC3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0CDF2A-2838-8BF1-8E26-FCDB2D7E02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3210B2A-4CD3-4125-B79F-577ED76F1651}" type="datetimeFigureOut">
              <a:rPr lang="en-IE" smtClean="0"/>
              <a:t>06/02/2026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F953A2-7FCC-E634-A60F-04A21B5FA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CF0580-552D-7BFB-71CE-0CBB923AAE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981B236-AAFB-4C93-8892-34DA01B10F9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101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/>
        </p:nvSpPr>
        <p:spPr>
          <a:xfrm>
            <a:off x="1854485" y="4741162"/>
            <a:ext cx="9448515" cy="1503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val="1"/>
            </a:ext>
          </a:extLst>
        </p:spPr>
        <p:txBody>
          <a:bodyPr lIns="25400" tIns="25400" rIns="25400" bIns="25400">
            <a:normAutofit/>
          </a:bodyPr>
          <a:lstStyle>
            <a:lvl1pPr algn="l" defTabSz="800735">
              <a:lnSpc>
                <a:spcPct val="120000"/>
              </a:lnSpc>
              <a:defRPr sz="3104">
                <a:solidFill>
                  <a:srgbClr val="FFFFFF"/>
                </a:solidFill>
              </a:defRPr>
            </a:lvl1pPr>
            <a:lvl2pPr indent="0" algn="l" defTabSz="800735">
              <a:lnSpc>
                <a:spcPct val="120000"/>
              </a:lnSpc>
              <a:buClr>
                <a:srgbClr val="FFFFFF"/>
              </a:buClr>
              <a:defRPr sz="3104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443484" algn="l" defTabSz="800735">
              <a:lnSpc>
                <a:spcPct val="120000"/>
              </a:lnSpc>
              <a:defRPr sz="3104" i="1">
                <a:solidFill>
                  <a:srgbClr val="FFFFFF"/>
                </a:solidFill>
              </a:defRPr>
            </a:lvl3pPr>
            <a:lvl4pPr indent="665226" algn="l" defTabSz="800735">
              <a:lnSpc>
                <a:spcPct val="120000"/>
              </a:lnSpc>
              <a:defRPr sz="3104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886968" algn="l" defTabSz="800735">
              <a:lnSpc>
                <a:spcPct val="120000"/>
              </a:lnSpc>
              <a:defRPr sz="3104" i="1">
                <a:solidFill>
                  <a:srgbClr val="FFFFFF"/>
                </a:solidFill>
              </a:defRPr>
            </a:lvl5pPr>
          </a:lstStyle>
          <a:p>
            <a:r>
              <a:rPr sz="1552"/>
              <a:t>Body Level One</a:t>
            </a:r>
          </a:p>
          <a:p>
            <a:pPr lvl="1"/>
            <a:r>
              <a:rPr sz="1552"/>
              <a:t>Body Level Two</a:t>
            </a:r>
          </a:p>
          <a:p>
            <a:pPr lvl="2"/>
            <a:r>
              <a:rPr sz="1552"/>
              <a:t>Body Level Three</a:t>
            </a:r>
          </a:p>
          <a:p>
            <a:pPr lvl="3"/>
            <a:r>
              <a:rPr sz="1552"/>
              <a:t>Body Level Four</a:t>
            </a:r>
          </a:p>
          <a:p>
            <a:pPr lvl="4"/>
            <a:r>
              <a:rPr sz="1552"/>
              <a:t>Body Level Five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5" t="18522" r="74814" b="19072"/>
          <a:stretch>
            <a:fillRect/>
          </a:stretch>
        </p:blipFill>
        <p:spPr>
          <a:xfrm>
            <a:off x="10852484" y="475249"/>
            <a:ext cx="737274" cy="1004637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725" y="1825625"/>
            <a:ext cx="962643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 Third level</a:t>
            </a:r>
          </a:p>
          <a:p>
            <a:pPr lvl="3"/>
            <a:r>
              <a:rPr lang="en-US"/>
              <a:t>  Fourth level</a:t>
            </a:r>
          </a:p>
          <a:p>
            <a:pPr lvl="4"/>
            <a:r>
              <a:rPr lang="en-US"/>
              <a:t> Fifth level</a:t>
            </a:r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705521" y="371123"/>
            <a:ext cx="9641637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Title Text</a:t>
            </a:r>
          </a:p>
        </p:txBody>
      </p:sp>
      <p:sp>
        <p:nvSpPr>
          <p:cNvPr id="7" name="Rialtas na hÉireann | Government of Ireland"/>
          <p:cNvSpPr txBox="1"/>
          <p:nvPr userDrawn="1"/>
        </p:nvSpPr>
        <p:spPr>
          <a:xfrm>
            <a:off x="796695" y="6317338"/>
            <a:ext cx="9066585" cy="189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r>
              <a:rPr lang="en-GB" sz="900" b="1">
                <a:latin typeface="+mn-lt"/>
              </a:rPr>
              <a:t>An Roinn</a:t>
            </a:r>
            <a:r>
              <a:rPr kumimoji="0" lang="en-GB" sz="400" b="1" i="0" u="none" strike="noStrike" cap="none" spc="0" normalizeH="0" baseline="0">
                <a:ln>
                  <a:noFill/>
                </a:ln>
                <a:solidFill>
                  <a:schemeClr val="bg1">
                    <a:alpha val="45000"/>
                  </a:schemeClr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lang="en-GB" sz="900" b="1" i="0" u="none" strike="noStrike" cap="none" spc="0" normalizeH="0" baseline="0">
                <a:ln>
                  <a:noFill/>
                </a:ln>
                <a:solidFill>
                  <a:srgbClr val="929292"/>
                </a:solidFill>
                <a:effectLst/>
                <a:uFillTx/>
                <a:latin typeface="+mn-lt"/>
                <a:ea typeface="Open Sans"/>
                <a:cs typeface="Open Sans"/>
                <a:sym typeface="Open Sans"/>
              </a:rPr>
              <a:t>Breisoideachais agus Ardoideachais, Taighde, Nuálaíochta agus Eoláíochta | Department Further and Higher Education, Research, Innovation and Science</a:t>
            </a:r>
            <a:endParaRPr kumimoji="0" sz="900" b="1" i="0" u="none" strike="noStrike" cap="none" spc="0" normalizeH="0" baseline="0">
              <a:ln>
                <a:noFill/>
              </a:ln>
              <a:solidFill>
                <a:srgbClr val="929292"/>
              </a:solidFill>
              <a:effectLst/>
              <a:uFillTx/>
              <a:latin typeface="+mn-lt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650770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med"/>
  <p:txStyles>
    <p:titleStyle>
      <a:lvl1pPr marL="0" marR="0" indent="0" algn="l" defTabSz="412750" eaLnBrk="1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4800" b="1" i="0" u="none" strike="noStrike" cap="none" spc="-90" baseline="0">
          <a:ln>
            <a:noFill/>
          </a:ln>
          <a:solidFill>
            <a:srgbClr val="004D44"/>
          </a:solidFill>
          <a:uFillTx/>
          <a:latin typeface="+mn-lt"/>
          <a:ea typeface="Open Sans"/>
          <a:cs typeface="Open Sans"/>
          <a:sym typeface="Open Sans"/>
        </a:defRPr>
      </a:lvl1pPr>
      <a:lvl2pPr marL="0" marR="0" indent="114300" algn="ctr" defTabSz="412750" eaLnBrk="1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2850" b="1" i="0" u="none" strike="noStrike" cap="all" spc="257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2pPr>
      <a:lvl3pPr marL="0" marR="0" indent="228600" algn="ctr" defTabSz="412750" eaLnBrk="1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2850" b="1" i="0" u="none" strike="noStrike" cap="all" spc="257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3pPr>
      <a:lvl4pPr marL="0" marR="0" indent="342900" algn="ctr" defTabSz="412750" eaLnBrk="1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2850" b="1" i="0" u="none" strike="noStrike" cap="all" spc="257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4pPr>
      <a:lvl5pPr marL="0" marR="0" indent="457200" algn="ctr" defTabSz="412750" eaLnBrk="1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2850" b="1" i="0" u="none" strike="noStrike" cap="all" spc="257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5pPr>
      <a:lvl6pPr marL="0" marR="0" indent="571500" algn="ctr" defTabSz="412750" eaLnBrk="1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2850" b="1" i="0" u="none" strike="noStrike" cap="all" spc="257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6pPr>
      <a:lvl7pPr marL="0" marR="0" indent="685800" algn="ctr" defTabSz="412750" eaLnBrk="1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2850" b="1" i="0" u="none" strike="noStrike" cap="all" spc="257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7pPr>
      <a:lvl8pPr marL="0" marR="0" indent="800100" algn="ctr" defTabSz="412750" eaLnBrk="1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2850" b="1" i="0" u="none" strike="noStrike" cap="all" spc="257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8pPr>
      <a:lvl9pPr marL="0" marR="0" indent="914400" algn="ctr" defTabSz="412750" eaLnBrk="1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2850" b="1" i="0" u="none" strike="noStrike" cap="all" spc="257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9pPr>
    </p:titleStyle>
    <p:bodyStyle>
      <a:lvl1pPr marL="0" marR="0" indent="0" algn="l" defTabSz="412750" eaLnBrk="1" fontAlgn="auto" latinLnBrk="0" hangingPunct="1">
        <a:lnSpc>
          <a:spcPct val="110000"/>
        </a:lnSpc>
        <a:spcBef>
          <a:spcPct val="0"/>
        </a:spcBef>
        <a:spcAft>
          <a:spcPct val="0"/>
        </a:spcAft>
        <a:buClrTx/>
        <a:buSzTx/>
        <a:buFontTx/>
        <a:buNone/>
        <a:defRPr sz="4400" b="0" i="0" u="none" strike="noStrike" cap="none" spc="-75" baseline="0">
          <a:ln>
            <a:noFill/>
          </a:ln>
          <a:solidFill>
            <a:srgbClr val="5E5E5E"/>
          </a:solidFill>
          <a:uFillTx/>
          <a:latin typeface="+mn-lt"/>
          <a:ea typeface="Open Sans"/>
          <a:cs typeface="Open Sans"/>
          <a:sym typeface="Open Sans"/>
        </a:defRPr>
      </a:lvl1pPr>
      <a:lvl2pPr marL="0" marR="0" indent="114300" algn="l" defTabSz="412750" eaLnBrk="1" fontAlgn="auto" latinLnBrk="0" hangingPunct="1">
        <a:lnSpc>
          <a:spcPct val="110000"/>
        </a:lnSpc>
        <a:spcBef>
          <a:spcPct val="0"/>
        </a:spcBef>
        <a:spcAft>
          <a:spcPct val="0"/>
        </a:spcAft>
        <a:buClrTx/>
        <a:buSzTx/>
        <a:buFontTx/>
        <a:buNone/>
        <a:defRPr sz="3000" b="0" i="0" u="none" strike="noStrike" cap="none" spc="-75" baseline="0">
          <a:ln>
            <a:noFill/>
          </a:ln>
          <a:solidFill>
            <a:srgbClr val="5E5E5E"/>
          </a:solidFill>
          <a:uFillTx/>
          <a:latin typeface="+mn-lt"/>
          <a:ea typeface="Open Sans"/>
          <a:cs typeface="Open Sans"/>
          <a:sym typeface="Open Sans"/>
        </a:defRPr>
      </a:lvl2pPr>
      <a:lvl3pPr marL="720000" marR="0" indent="-428625" algn="l" defTabSz="412750" eaLnBrk="1" fontAlgn="auto" latinLnBrk="0" hangingPunct="1">
        <a:lnSpc>
          <a:spcPct val="110000"/>
        </a:lnSpc>
        <a:spcBef>
          <a:spcPct val="0"/>
        </a:spcBef>
        <a:spcAft>
          <a:spcPct val="0"/>
        </a:spcAft>
        <a:buClr>
          <a:srgbClr val="83BE41"/>
        </a:buClr>
        <a:buSzTx/>
        <a:buFont typeface=".AppleSystemUIFont" charset="-120"/>
        <a:buChar char="—"/>
        <a:defRPr sz="3000" b="0" i="1" u="none" strike="noStrike" cap="none" spc="-75" baseline="0">
          <a:ln>
            <a:noFill/>
          </a:ln>
          <a:solidFill>
            <a:srgbClr val="5E5E5E"/>
          </a:solidFill>
          <a:uFillTx/>
          <a:latin typeface="+mn-lt"/>
          <a:ea typeface="Open Sans"/>
          <a:cs typeface="Open Sans"/>
          <a:sym typeface="Open Sans"/>
        </a:defRPr>
      </a:lvl3pPr>
      <a:lvl4pPr marL="1080000" marR="0" indent="-342900" algn="l" defTabSz="412750" eaLnBrk="1" fontAlgn="auto" latinLnBrk="0" hangingPunct="1">
        <a:lnSpc>
          <a:spcPct val="110000"/>
        </a:lnSpc>
        <a:spcBef>
          <a:spcPct val="0"/>
        </a:spcBef>
        <a:spcAft>
          <a:spcPct val="0"/>
        </a:spcAft>
        <a:buClr>
          <a:srgbClr val="83BE41"/>
        </a:buClr>
        <a:buSzTx/>
        <a:buFont typeface=".AppleSystemUIFont" charset="-120"/>
        <a:buChar char="—"/>
        <a:defRPr sz="2400" b="0" i="0" u="none" strike="noStrike" cap="none" spc="-75" baseline="0">
          <a:ln>
            <a:noFill/>
          </a:ln>
          <a:solidFill>
            <a:srgbClr val="5E5E5E"/>
          </a:solidFill>
          <a:uFillTx/>
          <a:latin typeface="+mn-lt"/>
          <a:ea typeface="Open Sans"/>
          <a:cs typeface="Open Sans"/>
          <a:sym typeface="Open Sans"/>
        </a:defRPr>
      </a:lvl4pPr>
      <a:lvl5pPr marL="1440000" marR="0" indent="-342900" algn="l" defTabSz="412750" eaLnBrk="1" fontAlgn="auto" latinLnBrk="0" hangingPunct="1">
        <a:lnSpc>
          <a:spcPct val="110000"/>
        </a:lnSpc>
        <a:spcBef>
          <a:spcPct val="0"/>
        </a:spcBef>
        <a:spcAft>
          <a:spcPct val="0"/>
        </a:spcAft>
        <a:buClr>
          <a:srgbClr val="83BE41"/>
        </a:buClr>
        <a:buSzTx/>
        <a:buFont typeface=".AppleSystemUIFont" charset="-120"/>
        <a:buChar char="–"/>
        <a:defRPr sz="2400" b="0" i="1" u="none" strike="noStrike" cap="none" spc="-75" baseline="0">
          <a:ln>
            <a:noFill/>
          </a:ln>
          <a:solidFill>
            <a:srgbClr val="5E5E5E"/>
          </a:solidFill>
          <a:uFillTx/>
          <a:latin typeface="+mn-lt"/>
          <a:ea typeface="Open Sans"/>
          <a:cs typeface="Open Sans"/>
          <a:sym typeface="Open Sans"/>
        </a:defRPr>
      </a:lvl5pPr>
      <a:lvl6pPr marL="0" marR="0" indent="571500" algn="ctr" defTabSz="412750" eaLnBrk="1" latinLnBrk="0" hangingPunct="1">
        <a:lnSpc>
          <a:spcPct val="110000"/>
        </a:lnSpc>
        <a:spcBef>
          <a:spcPct val="0"/>
        </a:spcBef>
        <a:spcAft>
          <a:spcPct val="0"/>
        </a:spcAft>
        <a:buClrTx/>
        <a:buSzTx/>
        <a:buFontTx/>
        <a:buNone/>
        <a:defRPr sz="5150" b="0" i="0" u="none" strike="noStrike" cap="none" spc="-103" baseline="0">
          <a:ln>
            <a:noFill/>
          </a:ln>
          <a:solidFill>
            <a:srgbClr val="004E46"/>
          </a:solidFill>
          <a:uFillTx/>
          <a:latin typeface="Open Sans"/>
          <a:ea typeface="Open Sans"/>
          <a:cs typeface="Open Sans"/>
          <a:sym typeface="Open Sans"/>
        </a:defRPr>
      </a:lvl6pPr>
      <a:lvl7pPr marL="0" marR="0" indent="685800" algn="ctr" defTabSz="412750" eaLnBrk="1" latinLnBrk="0" hangingPunct="1">
        <a:lnSpc>
          <a:spcPct val="110000"/>
        </a:lnSpc>
        <a:spcBef>
          <a:spcPct val="0"/>
        </a:spcBef>
        <a:spcAft>
          <a:spcPct val="0"/>
        </a:spcAft>
        <a:buClrTx/>
        <a:buSzTx/>
        <a:buFontTx/>
        <a:buNone/>
        <a:defRPr sz="5150" b="0" i="0" u="none" strike="noStrike" cap="none" spc="-103" baseline="0">
          <a:ln>
            <a:noFill/>
          </a:ln>
          <a:solidFill>
            <a:srgbClr val="004E46"/>
          </a:solidFill>
          <a:uFillTx/>
          <a:latin typeface="Open Sans"/>
          <a:ea typeface="Open Sans"/>
          <a:cs typeface="Open Sans"/>
          <a:sym typeface="Open Sans"/>
        </a:defRPr>
      </a:lvl7pPr>
      <a:lvl8pPr marL="0" marR="0" indent="800100" algn="ctr" defTabSz="412750" eaLnBrk="1" latinLnBrk="0" hangingPunct="1">
        <a:lnSpc>
          <a:spcPct val="110000"/>
        </a:lnSpc>
        <a:spcBef>
          <a:spcPct val="0"/>
        </a:spcBef>
        <a:spcAft>
          <a:spcPct val="0"/>
        </a:spcAft>
        <a:buClrTx/>
        <a:buSzTx/>
        <a:buFontTx/>
        <a:buNone/>
        <a:defRPr sz="5150" b="0" i="0" u="none" strike="noStrike" cap="none" spc="-103" baseline="0">
          <a:ln>
            <a:noFill/>
          </a:ln>
          <a:solidFill>
            <a:srgbClr val="004E46"/>
          </a:solidFill>
          <a:uFillTx/>
          <a:latin typeface="Open Sans"/>
          <a:ea typeface="Open Sans"/>
          <a:cs typeface="Open Sans"/>
          <a:sym typeface="Open Sans"/>
        </a:defRPr>
      </a:lvl8pPr>
      <a:lvl9pPr marL="0" marR="0" indent="914400" algn="ctr" defTabSz="412750" eaLnBrk="1" latinLnBrk="0" hangingPunct="1">
        <a:lnSpc>
          <a:spcPct val="110000"/>
        </a:lnSpc>
        <a:spcBef>
          <a:spcPct val="0"/>
        </a:spcBef>
        <a:spcAft>
          <a:spcPct val="0"/>
        </a:spcAft>
        <a:buClrTx/>
        <a:buSzTx/>
        <a:buFontTx/>
        <a:buNone/>
        <a:defRPr sz="5150" b="0" i="0" u="none" strike="noStrike" cap="none" spc="-103" baseline="0">
          <a:ln>
            <a:noFill/>
          </a:ln>
          <a:solidFill>
            <a:srgbClr val="004E46"/>
          </a:solidFill>
          <a:uFillTx/>
          <a:latin typeface="Open Sans"/>
          <a:ea typeface="Open Sans"/>
          <a:cs typeface="Open Sans"/>
          <a:sym typeface="Open Sans"/>
        </a:defRPr>
      </a:lvl9pPr>
    </p:bodyStyle>
    <p:otherStyle>
      <a:lvl1pPr marL="0" marR="0" indent="0" algn="r" defTabSz="412750" eaLnBrk="1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2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1pPr>
      <a:lvl2pPr marL="0" marR="0" indent="114300" algn="r" defTabSz="412750" eaLnBrk="1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2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2pPr>
      <a:lvl3pPr marL="0" marR="0" indent="228600" algn="r" defTabSz="412750" eaLnBrk="1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2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3pPr>
      <a:lvl4pPr marL="0" marR="0" indent="342900" algn="r" defTabSz="412750" eaLnBrk="1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2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4pPr>
      <a:lvl5pPr marL="0" marR="0" indent="457200" algn="r" defTabSz="412750" eaLnBrk="1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2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5pPr>
      <a:lvl6pPr marL="0" marR="0" indent="571500" algn="r" defTabSz="412750" eaLnBrk="1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2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6pPr>
      <a:lvl7pPr marL="0" marR="0" indent="685800" algn="r" defTabSz="412750" eaLnBrk="1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2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7pPr>
      <a:lvl8pPr marL="0" marR="0" indent="800100" algn="r" defTabSz="412750" eaLnBrk="1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2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8pPr>
      <a:lvl9pPr marL="0" marR="0" indent="914400" algn="r" defTabSz="412750" eaLnBrk="1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2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riorlearning.ie/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rgbClr val="004039"/>
            </a:gs>
            <a:gs pos="100000">
              <a:srgbClr val="005A52"/>
            </a:gs>
          </a:gsLst>
          <a:lin ang="17054404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175" y="2628900"/>
            <a:ext cx="10340975" cy="3838574"/>
          </a:xfrm>
        </p:spPr>
        <p:txBody>
          <a:bodyPr>
            <a:noAutofit/>
          </a:bodyPr>
          <a:lstStyle/>
          <a:p>
            <a:pPr algn="ctr" rtl="0"/>
            <a:r>
              <a:rPr lang="ru" sz="3200" b="1" i="0" u="none" strike="noStrike" dirty="0">
                <a:latin typeface="Arial"/>
              </a:rPr>
              <a:t>Стратегия Ирландии в области профессиональных навыков: видение развития нашей системы высшего образования</a:t>
            </a:r>
            <a:br>
              <a:rPr lang="ru" sz="3200" b="1" i="0" u="none" strike="noStrike" dirty="0">
                <a:latin typeface="Arial"/>
              </a:rPr>
            </a:br>
            <a:br>
              <a:rPr lang="ru" sz="3200" b="1" i="0" u="none" strike="noStrike" dirty="0">
                <a:latin typeface="Arial"/>
              </a:rPr>
            </a:br>
            <a:br>
              <a:rPr lang="ru" sz="3200" b="1" i="0" u="none" strike="noStrike" dirty="0">
                <a:latin typeface="Arial"/>
              </a:rPr>
            </a:br>
            <a:r>
              <a:rPr lang="ru" sz="3200" b="1" i="0" u="none" strike="noStrike" dirty="0">
                <a:latin typeface="Arial"/>
              </a:rPr>
              <a:t> Мероприятие ЕФО по взаимному обучению - 27</a:t>
            </a:r>
            <a:r>
              <a:rPr lang="ru" sz="3200" b="1" i="0" u="none" strike="noStrike" baseline="30000" dirty="0">
                <a:latin typeface="Arial"/>
              </a:rPr>
              <a:t>е</a:t>
            </a:r>
            <a:r>
              <a:rPr lang="ru" sz="3200" b="1" i="0" u="none" strike="noStrike" dirty="0">
                <a:latin typeface="Arial"/>
              </a:rPr>
              <a:t> января 2026 года</a:t>
            </a:r>
            <a:br>
              <a:rPr lang="ru" sz="4000" b="1" i="0" u="none" strike="noStrike" dirty="0">
                <a:latin typeface="Arial"/>
              </a:rPr>
            </a:br>
            <a:br>
              <a:rPr lang="ru" sz="4000" b="1" i="0" u="none" strike="noStrike" dirty="0">
                <a:latin typeface="Arial"/>
              </a:rPr>
            </a:br>
            <a:endParaRPr lang="en-IE" sz="4000" b="1" dirty="0"/>
          </a:p>
        </p:txBody>
      </p:sp>
    </p:spTree>
    <p:extLst>
      <p:ext uri="{BB962C8B-B14F-4D97-AF65-F5344CB8AC3E}">
        <p14:creationId xmlns:p14="http://schemas.microsoft.com/office/powerpoint/2010/main" val="5138986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FA1B01-2AB3-323B-0373-976F3881EA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C9047-82D4-14E0-C2F9-3DC6E15ED8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840686" cy="1518286"/>
          </a:xfrm>
        </p:spPr>
        <p:txBody>
          <a:bodyPr>
            <a:noAutofit/>
          </a:bodyPr>
          <a:lstStyle/>
          <a:p>
            <a:pPr rtl="0"/>
            <a:r>
              <a:rPr lang="ru" sz="5400" b="1" i="0" u="none" strike="noStrike" dirty="0">
                <a:solidFill>
                  <a:srgbClr val="196B24"/>
                </a:solidFill>
                <a:latin typeface="Aptos Display"/>
              </a:rPr>
              <a:t>Особое внимание ОЭСР к обучению в течение всей жизни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A86FBD-DAFF-BC73-6C51-98451AA352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40649"/>
            <a:ext cx="9144000" cy="3213219"/>
          </a:xfrm>
        </p:spPr>
        <p:txBody>
          <a:bodyPr>
            <a:noAutofit/>
          </a:bodyPr>
          <a:lstStyle/>
          <a:p>
            <a:pPr algn="l"/>
            <a:endParaRPr lang="en-IE" dirty="0"/>
          </a:p>
          <a:p>
            <a:pPr algn="l" rtl="0"/>
            <a:r>
              <a:rPr lang="ru" sz="2400" b="0" i="0" u="none" strike="noStrike" dirty="0">
                <a:latin typeface="Aptos"/>
              </a:rPr>
              <a:t>Сделать </a:t>
            </a:r>
            <a:r>
              <a:rPr lang="ru-RU" sz="2400" b="0" i="0" u="none" strike="noStrike" dirty="0">
                <a:latin typeface="Aptos"/>
              </a:rPr>
              <a:t>обучение в течение всей жизни </a:t>
            </a:r>
            <a:r>
              <a:rPr lang="ru" sz="2400" b="0" i="0" u="none" strike="noStrike" dirty="0">
                <a:latin typeface="Aptos"/>
              </a:rPr>
              <a:t>более гибким и доступным через: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ru" sz="2400" b="0" i="0" u="none" strike="noStrike" dirty="0">
                <a:latin typeface="Aptos"/>
              </a:rPr>
              <a:t>Онлайн-курсы, модульные или «порционные» курсы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ru" sz="2400" b="0" i="0" u="none" strike="noStrike" dirty="0">
                <a:latin typeface="Aptos"/>
              </a:rPr>
              <a:t>Накопительные микро-сертификаты и цифровые бейджи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ru" sz="2400" b="0" i="0" u="none" strike="noStrike" dirty="0">
                <a:latin typeface="Aptos"/>
              </a:rPr>
              <a:t>Акцент на профессиональных навыках, востребованных на рабочем месте, и траектории обучения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ru" sz="2400" b="0" i="0" u="none" strike="noStrike" dirty="0">
                <a:latin typeface="Aptos"/>
              </a:rPr>
              <a:t>Признание предшествующего обучения</a:t>
            </a:r>
          </a:p>
          <a:p>
            <a:pPr algn="l"/>
            <a:endParaRPr lang="en-IE" dirty="0"/>
          </a:p>
          <a:p>
            <a:pPr algn="l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51941361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3588BC-8DEE-8391-F6B1-9B02E0E59C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1A902-8785-668E-8AA0-0290D27C34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35835"/>
            <a:ext cx="9954986" cy="3888337"/>
          </a:xfrm>
        </p:spPr>
        <p:txBody>
          <a:bodyPr>
            <a:noAutofit/>
          </a:bodyPr>
          <a:lstStyle/>
          <a:p>
            <a:pPr rtl="0"/>
            <a:br>
              <a:rPr lang="ru" sz="5400" b="1" i="0" u="none" strike="noStrike" dirty="0">
                <a:solidFill>
                  <a:srgbClr val="196B24"/>
                </a:solidFill>
                <a:latin typeface="Aptos Display"/>
              </a:rPr>
            </a:br>
            <a:r>
              <a:rPr lang="ru" sz="5400" b="1" i="0" u="none" strike="noStrike" dirty="0">
                <a:solidFill>
                  <a:srgbClr val="196B24"/>
                </a:solidFill>
                <a:latin typeface="Aptos Display"/>
              </a:rPr>
              <a:t>Что, если всё, чему вы научились на работе, в жизни или где-либо ещё, могло бы помочь вам двигаться вперёд?</a:t>
            </a:r>
            <a:br>
              <a:rPr lang="ru" sz="5400" b="1" i="0" u="none" strike="noStrike" dirty="0">
                <a:solidFill>
                  <a:srgbClr val="196B24"/>
                </a:solidFill>
                <a:latin typeface="Aptos Display"/>
              </a:rPr>
            </a:br>
            <a:endParaRPr lang="en-IE" sz="5400" b="1" dirty="0">
              <a:solidFill>
                <a:schemeClr val="accent3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4F8D8F-05E5-BCD4-D11C-6FEC3D0AFA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34511"/>
            <a:ext cx="9144000" cy="2911217"/>
          </a:xfrm>
        </p:spPr>
        <p:txBody>
          <a:bodyPr>
            <a:noAutofit/>
          </a:bodyPr>
          <a:lstStyle/>
          <a:p>
            <a:pPr algn="l"/>
            <a:endParaRPr lang="en-IE" dirty="0"/>
          </a:p>
          <a:p>
            <a:pPr algn="l" rtl="0"/>
            <a:r>
              <a:rPr lang="ru" sz="2200" b="1" i="0" u="none" strike="noStrike" dirty="0">
                <a:latin typeface="Aptos"/>
              </a:rPr>
              <a:t>Признание предшествующего обучения</a:t>
            </a:r>
            <a:r>
              <a:rPr lang="ru" sz="2200" b="0" i="0" u="none" strike="noStrike" dirty="0">
                <a:latin typeface="Aptos"/>
              </a:rPr>
              <a:t> позволяет максимально использовать те знания, навыки и опыт, которые у вас уже есть. Оно даёт возможность официально признать обучение, пройденное вами в любом месте и любым способом. Это может дать вам доступ к курсу, освобождение от некоторых модулей или другие формы зачёта, чтобы вам не пришлось повторно изучать то, что вы уже освоили.</a:t>
            </a:r>
          </a:p>
          <a:p>
            <a:pPr algn="l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5858772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3853C6-A08A-EBE8-70BC-53AF813548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E8D2C-D909-08EE-8BF6-8D20C11B11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88448"/>
          </a:xfrm>
        </p:spPr>
        <p:txBody>
          <a:bodyPr>
            <a:noAutofit/>
          </a:bodyPr>
          <a:lstStyle/>
          <a:p>
            <a:pPr rtl="0"/>
            <a:r>
              <a:rPr lang="ru" sz="5400" b="1" i="0" u="none" strike="noStrike">
                <a:solidFill>
                  <a:srgbClr val="196B24"/>
                </a:solidFill>
                <a:latin typeface="Aptos Display"/>
              </a:rPr>
              <a:t>Рекомендации ОЭСР по ППО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40C8E7-2442-15D9-648F-B385E03958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991171"/>
            <a:ext cx="9144000" cy="3862698"/>
          </a:xfrm>
        </p:spPr>
        <p:txBody>
          <a:bodyPr>
            <a:noAutofit/>
          </a:bodyPr>
          <a:lstStyle/>
          <a:p>
            <a:pPr algn="l"/>
            <a:endParaRPr lang="en-IE" dirty="0"/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ru" sz="2400" b="0" i="0" u="none" strike="noStrike" dirty="0">
                <a:latin typeface="Aptos"/>
              </a:rPr>
              <a:t>6.1: Укрепить потенциал образовательных и учебных заведений по обеспечению признания предшествующего обучения, в том числе путём разработки национальных руководящих принципов, определяющих процедуры и процессы ППО.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ru" sz="2400" b="0" i="0" u="none" strike="noStrike" dirty="0">
                <a:latin typeface="Aptos"/>
              </a:rPr>
              <a:t>6.2: Повысить осведомлённость о признании предшествующего обучения и обеспечить доступ к нему, включая инструменты, позволяющие отдельным лицам накапливать и демонстрировать свои знания и навыки, полученные в ходе неформального и спонтанного обучения.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ru" sz="2400" b="0" i="0" u="none" strike="noStrike" dirty="0">
                <a:latin typeface="Aptos"/>
              </a:rPr>
              <a:t>6.3: Внедрить механизм признания и поощрения спонтанного обучения на рабочем месте, предоставляемого работодателями.</a:t>
            </a:r>
          </a:p>
          <a:p>
            <a:pPr algn="l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3498107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10F68F-9234-1836-027B-2F307CF4FC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CB43F-B675-33A5-F7AB-78ED5AADD6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77353"/>
          </a:xfrm>
        </p:spPr>
        <p:txBody>
          <a:bodyPr>
            <a:noAutofit/>
          </a:bodyPr>
          <a:lstStyle/>
          <a:p>
            <a:pPr rtl="0"/>
            <a:r>
              <a:rPr lang="ru" sz="5400" b="1" i="0" u="none" strike="noStrike">
                <a:solidFill>
                  <a:srgbClr val="196B24"/>
                </a:solidFill>
                <a:latin typeface="Aptos Display"/>
              </a:rPr>
              <a:t>Направление политики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5194DC-FF54-5753-EFFC-5DFE17C88E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350093"/>
            <a:ext cx="9144000" cy="3503776"/>
          </a:xfrm>
        </p:spPr>
        <p:txBody>
          <a:bodyPr>
            <a:noAutofit/>
          </a:bodyPr>
          <a:lstStyle/>
          <a:p>
            <a:pPr algn="l" rtl="0"/>
            <a:r>
              <a:rPr lang="ru" sz="2400" b="0" i="0" u="none" strike="noStrike" dirty="0">
                <a:latin typeface="Aptos"/>
              </a:rPr>
              <a:t>Ключевая инициатива в ответ на эту рекомендацию и необходимость поддержки учащихся, которые уже работают:</a:t>
            </a:r>
          </a:p>
          <a:p>
            <a:pPr algn="l"/>
            <a:endParaRPr lang="en-IE" dirty="0"/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ru" sz="2400" b="0" i="0" u="none" strike="noStrike" dirty="0">
                <a:latin typeface="Aptos"/>
              </a:rPr>
              <a:t>Национальный проект ППО в системе высшего образования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ru" sz="2400" b="0" i="0" u="none" strike="noStrike" dirty="0">
                <a:latin typeface="Aptos"/>
              </a:rPr>
              <a:t>Совместная инициатива, направленная на внедрение и расширение ППО в 14 высших учебных заведениях-партнёрах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ru" sz="2400" b="0" i="0" u="none" strike="noStrike" dirty="0">
                <a:latin typeface="Aptos"/>
              </a:rPr>
              <a:t>Финансируется в рамках Инициативы развития человеческого капитала, Столп 3 («Инновации и гибкость»).</a:t>
            </a:r>
          </a:p>
        </p:txBody>
      </p:sp>
    </p:spTree>
    <p:extLst>
      <p:ext uri="{BB962C8B-B14F-4D97-AF65-F5344CB8AC3E}">
        <p14:creationId xmlns:p14="http://schemas.microsoft.com/office/powerpoint/2010/main" val="70063087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01A83E-8733-557A-97C4-1DCACDF936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12AB9-C0E9-7B83-B390-61A1A16A6B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75119"/>
            <a:ext cx="9144000" cy="1589518"/>
          </a:xfrm>
        </p:spPr>
        <p:txBody>
          <a:bodyPr>
            <a:noAutofit/>
          </a:bodyPr>
          <a:lstStyle/>
          <a:p>
            <a:pPr rtl="0"/>
            <a:r>
              <a:rPr lang="ru" sz="5400" b="1" i="0" u="none" strike="noStrike">
                <a:solidFill>
                  <a:srgbClr val="196B24"/>
                </a:solidFill>
                <a:latin typeface="Aptos Display"/>
              </a:rPr>
              <a:t>Проект ППО в системе высшего образования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42696A-28F9-FEEC-BE50-C69CEE9F99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350092"/>
            <a:ext cx="9144000" cy="4393607"/>
          </a:xfrm>
        </p:spPr>
        <p:txBody>
          <a:bodyPr>
            <a:noAutofit/>
          </a:bodyPr>
          <a:lstStyle/>
          <a:p>
            <a:pPr algn="l" rtl="0"/>
            <a:r>
              <a:rPr lang="ru" sz="2400" b="0" i="0" u="none" strike="noStrike" dirty="0">
                <a:latin typeface="Aptos"/>
              </a:rPr>
              <a:t>Три основные цели: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ru" sz="2400" b="0" i="0" u="none" strike="noStrike" dirty="0">
                <a:latin typeface="Aptos"/>
              </a:rPr>
              <a:t>продолжать внедрять, оптимизировать и продвигать ППО, особенно признание неформального и спонтанного обучения, по всему сектору таким образом, чтобы этот процесс был согласованным и последовательным.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ru" sz="2400" b="0" i="0" u="none" strike="noStrike" dirty="0">
                <a:latin typeface="Aptos"/>
              </a:rPr>
              <a:t>сотрудничать с работодателями для расширения доступа и возможностей роста в областях, где востребованы профессиональные навыки;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ru" sz="2400" b="0" i="0" u="none" strike="noStrike" dirty="0">
                <a:latin typeface="Aptos"/>
              </a:rPr>
              <a:t>повышать потенциал сектора по эффективному внедрению ППО путём разработки полезных инструментов, материалов, ресурсов и создания возможностей профессионального развития для сотрудников.</a:t>
            </a:r>
          </a:p>
          <a:p>
            <a:pPr algn="l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14626671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2522BB-A6D6-F4BE-242D-B96270B623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89C50-529B-F572-386F-88BDB4AAF8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75119"/>
            <a:ext cx="9144000" cy="1589518"/>
          </a:xfrm>
        </p:spPr>
        <p:txBody>
          <a:bodyPr>
            <a:noAutofit/>
          </a:bodyPr>
          <a:lstStyle/>
          <a:p>
            <a:pPr rtl="0"/>
            <a:r>
              <a:rPr lang="ru" sz="5400" b="1" i="0" u="none" strike="noStrike">
                <a:solidFill>
                  <a:srgbClr val="196B24"/>
                </a:solidFill>
                <a:latin typeface="Aptos Display"/>
              </a:rPr>
              <a:t>Проект ППО в системе высшего образования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D8CFE9-B073-CE13-3FCD-0CF59B85FE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2350092"/>
            <a:ext cx="9775371" cy="4213993"/>
          </a:xfrm>
        </p:spPr>
        <p:txBody>
          <a:bodyPr>
            <a:noAutofit/>
          </a:bodyPr>
          <a:lstStyle/>
          <a:p>
            <a:pPr algn="l" rtl="0"/>
            <a:r>
              <a:rPr lang="ru" sz="2000" b="0" i="0" u="none" strike="noStrike" dirty="0">
                <a:latin typeface="Aptos"/>
              </a:rPr>
              <a:t>Значительный объём работы, включая разработку инструментов, а также отзывы:</a:t>
            </a:r>
          </a:p>
          <a:p>
            <a:pPr algn="l"/>
            <a:endParaRPr lang="en-IE" dirty="0"/>
          </a:p>
          <a:p>
            <a:pPr algn="l" rtl="0"/>
            <a:r>
              <a:rPr lang="ru" sz="2000" b="0" i="0" u="none" strike="noStrike" dirty="0">
                <a:latin typeface="Aptos"/>
                <a:hlinkClick r:id="rId2"/>
              </a:rPr>
              <a:t>Home | Recognition of Prior Learning (RPL)</a:t>
            </a:r>
            <a:endParaRPr lang="en-IE" dirty="0"/>
          </a:p>
          <a:p>
            <a:pPr algn="l"/>
            <a:endParaRPr lang="en-IE" dirty="0"/>
          </a:p>
          <a:p>
            <a:pPr algn="l" rtl="0"/>
            <a:r>
              <a:rPr lang="ru" sz="2000" b="0" i="0" u="none" strike="noStrike" dirty="0">
                <a:latin typeface="Aptos"/>
              </a:rPr>
              <a:t>Полученные ранее знания и навыки могут быть оценены, и, если они соответствуют требуемому стандарту, их признаёт высшее учебное заведение. Это позволяет заявителю: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ru" sz="2000" b="0" i="0" u="none" strike="noStrike" dirty="0">
                <a:latin typeface="Aptos"/>
              </a:rPr>
              <a:t>Получить доступ к программе высшего образования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ru" sz="2000" b="0" i="0" u="none" strike="noStrike" dirty="0">
                <a:latin typeface="Aptos"/>
              </a:rPr>
              <a:t>Начать проходить программу с продвинутого уровня, например, со 2 или 3 курса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ru" sz="2000" b="0" i="0" u="none" strike="noStrike" dirty="0">
                <a:latin typeface="Aptos"/>
              </a:rPr>
              <a:t>Получить освобождение от прохождения некоторых модулей или зачёт за уже пройденное обучение</a:t>
            </a:r>
          </a:p>
          <a:p>
            <a:pPr algn="l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30319732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EE9F6C-21CA-F1B6-A4AE-C714881CC3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031B6-971D-CB7D-5794-C2466C4364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75119"/>
            <a:ext cx="9144000" cy="1589518"/>
          </a:xfrm>
        </p:spPr>
        <p:txBody>
          <a:bodyPr>
            <a:noAutofit/>
          </a:bodyPr>
          <a:lstStyle/>
          <a:p>
            <a:pPr rtl="0"/>
            <a:r>
              <a:rPr lang="ru" sz="6000" b="1" i="0" u="none" strike="noStrike">
                <a:solidFill>
                  <a:srgbClr val="196B24"/>
                </a:solidFill>
                <a:latin typeface="Aptos Display"/>
              </a:rPr>
              <a:t>ППО в дальнейшем образовании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DC5506-199C-9E00-112A-73B56795C6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350093"/>
            <a:ext cx="9144000" cy="3503776"/>
          </a:xfrm>
        </p:spPr>
        <p:txBody>
          <a:bodyPr>
            <a:noAutofit/>
          </a:bodyPr>
          <a:lstStyle/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ru" sz="2400" b="0" i="0" u="none" strike="noStrike" dirty="0">
                <a:latin typeface="Aptos"/>
              </a:rPr>
              <a:t>Предстоящая стратегия ДОО включает четыре приоритетных направления, включая «Качество через инновации».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ru" sz="2400" b="0" i="0" u="none" strike="noStrike" dirty="0">
                <a:latin typeface="Aptos"/>
              </a:rPr>
              <a:t>Действия по развитию гибкой, ориентированной на обучающегося экосистемы, посредством внедрения модульных программ, микроквалификаций и других инициатив микрообучения.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ru" sz="2400" b="0" i="0" u="none" strike="noStrike" dirty="0">
                <a:latin typeface="Aptos"/>
              </a:rPr>
              <a:t>ППО является ключевым инструментом — практические шаги для его внедрения в систему дальнейшего обучения уже реализуются, например, через партнёрство между Советом по образованию и обучению округа Килкенни-Карлоу (KCETB) и Юго-восточным технологическим институтом (SETU).</a:t>
            </a:r>
            <a:endParaRPr lang="en-IE" dirty="0"/>
          </a:p>
          <a:p>
            <a:pPr algn="l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4741179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E76770-C931-2160-E244-2DC251FF9B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61B2A-96E1-8D87-73A3-4117B5B550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75119"/>
            <a:ext cx="9144000" cy="1948440"/>
          </a:xfrm>
        </p:spPr>
        <p:txBody>
          <a:bodyPr>
            <a:noAutofit/>
          </a:bodyPr>
          <a:lstStyle/>
          <a:p>
            <a:pPr rtl="0"/>
            <a:r>
              <a:rPr lang="ru" sz="5400" b="1" i="0" u="none" strike="noStrike">
                <a:solidFill>
                  <a:srgbClr val="196B24"/>
                </a:solidFill>
                <a:latin typeface="Aptos Display"/>
              </a:rPr>
              <a:t>Поддержка ППО для персонала – основа инновационных подходов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7D44F0-8C9D-FD84-9181-70B1683A3F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03021"/>
            <a:ext cx="9144000" cy="3683236"/>
          </a:xfrm>
        </p:spPr>
        <p:txBody>
          <a:bodyPr>
            <a:noAutofit/>
          </a:bodyPr>
          <a:lstStyle/>
          <a:p>
            <a:pPr algn="l" rtl="0"/>
            <a:r>
              <a:rPr lang="ru" sz="2200" b="0" i="0" u="none" strike="noStrike" dirty="0">
                <a:latin typeface="Aptos"/>
              </a:rPr>
              <a:t>Под эгидой Национального форума по преподаванию и обучению и в рамках Проекта ППО в высшем образовании, преподавательский состав может научиться: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ru" sz="2200" b="0" i="0" u="none" strike="noStrike" dirty="0">
                <a:latin typeface="Aptos"/>
              </a:rPr>
              <a:t>Объяснять концепцию ППО и размышлять о том, как её можно применить в условиях, в которых они работают;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ru" sz="2200" b="0" i="0" u="none" strike="noStrike" dirty="0">
                <a:latin typeface="Aptos"/>
              </a:rPr>
              <a:t>Анализировать потенциальное влияние ППО на учебное заведение, его персонал и студентов;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ru" sz="2200" b="0" i="0" u="none" strike="noStrike" dirty="0">
                <a:latin typeface="Aptos"/>
              </a:rPr>
              <a:t>Определять существующие политики и оценивать их соответствие практике;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ru" sz="2200" b="0" i="0" u="none" strike="noStrike" dirty="0">
                <a:latin typeface="Aptos"/>
              </a:rPr>
              <a:t>Анализировать взаимосвязь между результатами обучения по программе и модулю и кандидатом на ППО.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IE" dirty="0"/>
          </a:p>
          <a:p>
            <a:pPr algn="l"/>
            <a:endParaRPr lang="en-IE" dirty="0"/>
          </a:p>
          <a:p>
            <a:pPr algn="l"/>
            <a:endParaRPr lang="en-IE" dirty="0"/>
          </a:p>
          <a:p>
            <a:pPr algn="l"/>
            <a:endParaRPr lang="en-IE" dirty="0"/>
          </a:p>
          <a:p>
            <a:pPr algn="l"/>
            <a:endParaRPr lang="en-IE" dirty="0"/>
          </a:p>
          <a:p>
            <a:pPr algn="l"/>
            <a:endParaRPr lang="en-IE" dirty="0"/>
          </a:p>
          <a:p>
            <a:pPr algn="l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03067052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FC58C-797F-C644-28C5-B800E10CA9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77353"/>
          </a:xfrm>
        </p:spPr>
        <p:txBody>
          <a:bodyPr>
            <a:noAutofit/>
          </a:bodyPr>
          <a:lstStyle/>
          <a:p>
            <a:pPr rtl="0"/>
            <a:r>
              <a:rPr lang="ru" sz="5400" b="1" i="0" u="none" strike="noStrike" dirty="0">
                <a:solidFill>
                  <a:srgbClr val="196B24"/>
                </a:solidFill>
                <a:latin typeface="Aptos Display"/>
              </a:rPr>
              <a:t>В чём заключается видение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9C172F-4867-81B9-CDC8-88AB736B96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350093"/>
            <a:ext cx="9144000" cy="3503776"/>
          </a:xfrm>
        </p:spPr>
        <p:txBody>
          <a:bodyPr>
            <a:noAutofit/>
          </a:bodyPr>
          <a:lstStyle/>
          <a:p>
            <a:pPr algn="l"/>
            <a:endParaRPr lang="en-IE" dirty="0"/>
          </a:p>
          <a:p>
            <a:pPr algn="l" rtl="0"/>
            <a:r>
              <a:rPr lang="ru" sz="2400" b="0" i="0" u="none" strike="noStrike" dirty="0">
                <a:latin typeface="Aptos"/>
              </a:rPr>
              <a:t>Система дальнейшего и высшего образования, исследований и развития профессиональных навыков мирового уровня, в рамках которой </a:t>
            </a:r>
            <a:r>
              <a:rPr lang="ru" sz="2400" b="1" i="0" u="none" strike="noStrike" dirty="0">
                <a:latin typeface="Aptos"/>
              </a:rPr>
              <a:t>каждый человек</a:t>
            </a:r>
            <a:r>
              <a:rPr lang="ru" sz="2400" b="0" i="0" u="none" strike="noStrike" dirty="0">
                <a:latin typeface="Aptos"/>
              </a:rPr>
              <a:t> получает возможности для раскрытия своего потенциала и внесения вклада в экономическое и социальное развитие Ирландии.</a:t>
            </a:r>
          </a:p>
          <a:p>
            <a:pPr algn="l"/>
            <a:endParaRPr lang="en-IE" dirty="0"/>
          </a:p>
          <a:p>
            <a:pPr algn="l" rtl="0"/>
            <a:r>
              <a:rPr lang="ru" sz="2400" b="0" i="0" u="none" strike="noStrike" dirty="0">
                <a:latin typeface="Aptos"/>
              </a:rPr>
              <a:t>Мы стремимся использовать образование, профессиональные навыки, исследования и инновации в качестве движущих сил экономического развития, устойчивости и инклюзии.</a:t>
            </a:r>
          </a:p>
        </p:txBody>
      </p:sp>
    </p:spTree>
    <p:extLst>
      <p:ext uri="{BB962C8B-B14F-4D97-AF65-F5344CB8AC3E}">
        <p14:creationId xmlns:p14="http://schemas.microsoft.com/office/powerpoint/2010/main" val="265778623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023041-86F8-897A-EB70-26E3925F2E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97148-BA57-1A4C-F0EF-6683A8DDC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432687"/>
          </a:xfrm>
        </p:spPr>
        <p:txBody>
          <a:bodyPr>
            <a:noAutofit/>
          </a:bodyPr>
          <a:lstStyle/>
          <a:p>
            <a:pPr rtl="0"/>
            <a:r>
              <a:rPr lang="ru" sz="5400" b="1" i="0" u="none" strike="noStrike">
                <a:solidFill>
                  <a:srgbClr val="196B24"/>
                </a:solidFill>
                <a:latin typeface="Aptos Display"/>
              </a:rPr>
              <a:t>Департамент дальнейшего и высшего образования, исследований, инноваций и науки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0A707D-0FF2-6845-A702-D82EF9A8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76343"/>
            <a:ext cx="9144000" cy="2432687"/>
          </a:xfrm>
        </p:spPr>
        <p:txBody>
          <a:bodyPr>
            <a:noAutofit/>
          </a:bodyPr>
          <a:lstStyle/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ru" sz="2400" b="0" i="0" u="none" strike="noStrike" dirty="0">
                <a:latin typeface="Aptos"/>
              </a:rPr>
              <a:t>Новое министерство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ru" sz="2400" b="0" i="0" u="none" strike="noStrike" dirty="0">
                <a:latin typeface="Aptos"/>
              </a:rPr>
              <a:t>Новый акцент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ru" sz="2400" b="0" i="0" u="none" strike="noStrike" dirty="0">
                <a:latin typeface="Aptos"/>
              </a:rPr>
              <a:t>Ключевой приоритет: расширение возможностей для приобретения профессиональных навыков, переподготовки и прохождения стажировки, которые соответствуют меняющимся потребностям рабочей силы Ирландии</a:t>
            </a:r>
          </a:p>
        </p:txBody>
      </p:sp>
    </p:spTree>
    <p:extLst>
      <p:ext uri="{BB962C8B-B14F-4D97-AF65-F5344CB8AC3E}">
        <p14:creationId xmlns:p14="http://schemas.microsoft.com/office/powerpoint/2010/main" val="146264432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55B465-3244-BC65-3327-FD07919F77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B811C-3860-0430-762B-5AADFA7FF5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77353"/>
          </a:xfrm>
        </p:spPr>
        <p:txBody>
          <a:bodyPr>
            <a:noAutofit/>
          </a:bodyPr>
          <a:lstStyle/>
          <a:p>
            <a:pPr rtl="0"/>
            <a:r>
              <a:rPr lang="ru" sz="5400" b="1" i="0" u="none" strike="noStrike">
                <a:solidFill>
                  <a:srgbClr val="196B24"/>
                </a:solidFill>
                <a:latin typeface="Aptos Display"/>
              </a:rPr>
              <a:t>Масштаб системы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DC3A54-9951-AD7C-0A41-6EA202D394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350093"/>
            <a:ext cx="9144000" cy="3503776"/>
          </a:xfrm>
        </p:spPr>
        <p:txBody>
          <a:bodyPr>
            <a:noAutofit/>
          </a:bodyPr>
          <a:lstStyle/>
          <a:p>
            <a:pPr algn="l" rtl="0"/>
            <a:r>
              <a:rPr lang="ru" sz="2200" b="1" i="0" u="none" strike="noStrike">
                <a:latin typeface="Aptos"/>
              </a:rPr>
              <a:t>Учреждения</a:t>
            </a:r>
            <a:r>
              <a:rPr lang="ru" sz="2200" b="0" i="0" u="none" strike="noStrike">
                <a:latin typeface="Aptos"/>
              </a:rPr>
              <a:t>: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ru" sz="2200" b="0" i="0" u="none" strike="noStrike">
                <a:latin typeface="Aptos"/>
              </a:rPr>
              <a:t> 14 высших учебных заведений 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ru" sz="2200" b="0" i="0" u="none" strike="noStrike">
                <a:latin typeface="Aptos"/>
              </a:rPr>
              <a:t>16 СОПП (Советов по образованию и профессиональной подготовке – в их обязанности входит ДОО) 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ru" sz="2200" b="0" i="0" u="none" strike="noStrike">
                <a:latin typeface="Aptos"/>
              </a:rPr>
              <a:t>1500 зданий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ru" sz="2200" b="0" i="0" u="none" strike="noStrike">
                <a:latin typeface="Aptos"/>
              </a:rPr>
              <a:t>3-е место по масштабу в государственном секторе</a:t>
            </a:r>
          </a:p>
          <a:p>
            <a:pPr algn="l"/>
            <a:r>
              <a:rPr lang="en-IE" b="1"/>
              <a:t>  </a:t>
            </a:r>
          </a:p>
          <a:p>
            <a:pPr algn="l" rtl="0"/>
            <a:r>
              <a:rPr lang="ru" sz="2200" b="1" i="0" u="none" strike="noStrike">
                <a:latin typeface="Aptos"/>
              </a:rPr>
              <a:t>Бюджет:</a:t>
            </a:r>
          </a:p>
          <a:p>
            <a:pPr algn="l" rtl="0"/>
            <a:r>
              <a:rPr lang="ru" sz="2200" b="0" i="0" u="none" strike="noStrike">
                <a:latin typeface="Aptos"/>
              </a:rPr>
              <a:t>4,6 миллиарда евро</a:t>
            </a:r>
          </a:p>
          <a:p>
            <a:pPr algn="l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68496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2DD137-0F43-77F4-6E09-9C644EED89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3EEED-3CAB-3113-586F-D6E1EE691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77353"/>
          </a:xfrm>
        </p:spPr>
        <p:txBody>
          <a:bodyPr>
            <a:noAutofit/>
          </a:bodyPr>
          <a:lstStyle/>
          <a:p>
            <a:pPr rtl="0"/>
            <a:r>
              <a:rPr lang="ru" sz="5400" b="1" i="0" u="none" strike="noStrike">
                <a:solidFill>
                  <a:srgbClr val="196B24"/>
                </a:solidFill>
                <a:latin typeface="Aptos Display"/>
              </a:rPr>
              <a:t>Будущее уже наступило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B3578F-CFDA-2669-ABB0-D813D8B547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350093"/>
            <a:ext cx="9144000" cy="3503776"/>
          </a:xfrm>
        </p:spPr>
        <p:txBody>
          <a:bodyPr>
            <a:noAutofit/>
          </a:bodyPr>
          <a:lstStyle/>
          <a:p>
            <a:pPr algn="l"/>
            <a:endParaRPr lang="en-IE" dirty="0"/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ru" sz="2400" b="0" i="0" u="none" strike="noStrike" dirty="0">
                <a:latin typeface="Aptos"/>
              </a:rPr>
              <a:t>Экономическая и геополитическая неопределённость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ru" sz="2400" b="0" i="0" u="none" strike="noStrike" dirty="0">
                <a:latin typeface="Aptos"/>
              </a:rPr>
              <a:t>Цифровизация и искусственный интеллект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ru" sz="2400" b="0" i="0" u="none" strike="noStrike" dirty="0">
                <a:latin typeface="Aptos"/>
              </a:rPr>
              <a:t>Демографические тенденции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ru" sz="2400" b="0" i="0" u="none" strike="noStrike" dirty="0">
                <a:latin typeface="Aptos"/>
              </a:rPr>
              <a:t>Постоянная и нарастающая динамика изменений в том, как мы живём, работаем и обучаемся.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IE" dirty="0"/>
          </a:p>
          <a:p>
            <a:pPr algn="l" rtl="0"/>
            <a:r>
              <a:rPr lang="ru" sz="2400" b="0" i="0" u="none" strike="noStrike" dirty="0">
                <a:latin typeface="Aptos"/>
              </a:rPr>
              <a:t>Сложные вызовы, которые одновременно открывают перед сектором возможности для лидерства, адаптации и реагирования.</a:t>
            </a:r>
          </a:p>
        </p:txBody>
      </p:sp>
    </p:spTree>
    <p:extLst>
      <p:ext uri="{BB962C8B-B14F-4D97-AF65-F5344CB8AC3E}">
        <p14:creationId xmlns:p14="http://schemas.microsoft.com/office/powerpoint/2010/main" val="355318542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AFF550-E7C4-4620-0099-4D0BF08805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01769-FDC3-BA9E-EFD9-E198EB71ED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99275"/>
            <a:ext cx="9144000" cy="877353"/>
          </a:xfrm>
        </p:spPr>
        <p:txBody>
          <a:bodyPr>
            <a:noAutofit/>
          </a:bodyPr>
          <a:lstStyle/>
          <a:p>
            <a:pPr rtl="0"/>
            <a:r>
              <a:rPr lang="ru" sz="5400" b="1" i="0" u="none" strike="noStrike" dirty="0">
                <a:solidFill>
                  <a:srgbClr val="196B24"/>
                </a:solidFill>
                <a:latin typeface="Aptos Display"/>
              </a:rPr>
              <a:t>Отчёт ОЭСР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4FD362-961A-4B79-474E-A35209F832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2076628"/>
            <a:ext cx="10052957" cy="4512179"/>
          </a:xfrm>
        </p:spPr>
        <p:txBody>
          <a:bodyPr>
            <a:noAutofit/>
          </a:bodyPr>
          <a:lstStyle/>
          <a:p>
            <a:pPr marL="285750" indent="-285750" algn="l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" sz="2400" b="0" i="0" u="none" strike="noStrike" dirty="0">
                <a:solidFill>
                  <a:srgbClr val="000000"/>
                </a:solidFill>
                <a:latin typeface="Aptos"/>
              </a:rPr>
              <a:t>Рассмотрены </a:t>
            </a:r>
            <a:r>
              <a:rPr lang="ru" sz="2400" b="1" i="0" u="none" strike="noStrike" dirty="0">
                <a:solidFill>
                  <a:srgbClr val="000000"/>
                </a:solidFill>
                <a:latin typeface="Aptos"/>
              </a:rPr>
              <a:t>четыре</a:t>
            </a:r>
            <a:r>
              <a:rPr lang="ru" sz="2400" b="0" i="0" u="none" strike="noStrike" dirty="0">
                <a:solidFill>
                  <a:srgbClr val="000000"/>
                </a:solidFill>
                <a:latin typeface="Aptos"/>
              </a:rPr>
              <a:t> приоритетных направления:</a:t>
            </a:r>
          </a:p>
          <a:p>
            <a:pPr marL="1005750" lvl="2" indent="-285750" algn="l" rtl="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ru" sz="2400" b="0" i="0" u="none" strike="noStrike" dirty="0">
                <a:solidFill>
                  <a:srgbClr val="000000"/>
                </a:solidFill>
                <a:latin typeface="Aptos"/>
              </a:rPr>
              <a:t>Обеспечение </a:t>
            </a:r>
            <a:r>
              <a:rPr lang="ru" sz="2400" b="1" i="0" u="sng" strike="noStrike" dirty="0">
                <a:solidFill>
                  <a:srgbClr val="000000"/>
                </a:solidFill>
                <a:latin typeface="Aptos"/>
              </a:rPr>
              <a:t>баланса профессиональных навыков</a:t>
            </a:r>
            <a:r>
              <a:rPr lang="ru" sz="2400" b="0" i="0" u="none" strike="noStrike" dirty="0">
                <a:solidFill>
                  <a:srgbClr val="000000"/>
                </a:solidFill>
                <a:latin typeface="Aptos"/>
              </a:rPr>
              <a:t> за счёт гибкого и разнообразного предложения профессиональных навыков</a:t>
            </a:r>
          </a:p>
          <a:p>
            <a:pPr marL="1005750" lvl="2" indent="-285750" algn="l" rtl="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ru" sz="2400" b="0" i="0" u="none" strike="noStrike" dirty="0">
                <a:solidFill>
                  <a:srgbClr val="000000"/>
                </a:solidFill>
                <a:latin typeface="Aptos"/>
              </a:rPr>
              <a:t>Расширение участия в </a:t>
            </a:r>
            <a:r>
              <a:rPr lang="ru-RU" sz="2400" b="1" i="0" u="sng" strike="noStrike" dirty="0">
                <a:solidFill>
                  <a:srgbClr val="000000"/>
                </a:solidFill>
                <a:latin typeface="Aptos"/>
              </a:rPr>
              <a:t>обучении в течение всей жизни </a:t>
            </a:r>
            <a:r>
              <a:rPr lang="ru" sz="2400" b="0" i="0" u="none" strike="noStrike" dirty="0">
                <a:solidFill>
                  <a:srgbClr val="000000"/>
                </a:solidFill>
                <a:latin typeface="Aptos"/>
              </a:rPr>
              <a:t>как на рабочем месте, так и за его пределами</a:t>
            </a:r>
          </a:p>
          <a:p>
            <a:pPr marL="1005750" lvl="2" indent="-285750" algn="l" rtl="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ru" sz="2400" b="0" i="0" u="none" strike="noStrike" dirty="0">
                <a:solidFill>
                  <a:srgbClr val="000000"/>
                </a:solidFill>
                <a:latin typeface="Aptos"/>
              </a:rPr>
              <a:t>Использование профессиональных навыков для стимулирования </a:t>
            </a:r>
            <a:r>
              <a:rPr lang="ru" sz="2400" b="1" i="0" u="sng" strike="noStrike" dirty="0">
                <a:solidFill>
                  <a:srgbClr val="000000"/>
                </a:solidFill>
                <a:latin typeface="Aptos"/>
              </a:rPr>
              <a:t>инноваций</a:t>
            </a:r>
            <a:r>
              <a:rPr lang="ru" sz="2400" b="0" i="0" u="none" strike="noStrike" dirty="0">
                <a:solidFill>
                  <a:srgbClr val="000000"/>
                </a:solidFill>
                <a:latin typeface="Aptos"/>
              </a:rPr>
              <a:t> и повышения </a:t>
            </a:r>
            <a:r>
              <a:rPr lang="ru" sz="2400" b="1" i="0" u="sng" strike="noStrike" dirty="0">
                <a:solidFill>
                  <a:srgbClr val="000000"/>
                </a:solidFill>
                <a:latin typeface="Aptos"/>
              </a:rPr>
              <a:t>эффективности компаний</a:t>
            </a:r>
          </a:p>
          <a:p>
            <a:pPr marL="1005750" lvl="2" indent="-285750" algn="l" rtl="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ru" sz="2400" b="0" i="0" u="none" strike="noStrike" dirty="0">
                <a:solidFill>
                  <a:srgbClr val="000000"/>
                </a:solidFill>
                <a:latin typeface="Aptos"/>
              </a:rPr>
              <a:t>Укрепление </a:t>
            </a:r>
            <a:r>
              <a:rPr lang="ru" sz="2400" b="1" i="0" u="sng" strike="noStrike" dirty="0">
                <a:solidFill>
                  <a:srgbClr val="000000"/>
                </a:solidFill>
                <a:latin typeface="Aptos"/>
              </a:rPr>
              <a:t>механизмов управления профессиональными навыками</a:t>
            </a:r>
            <a:r>
              <a:rPr lang="ru" sz="2400" b="0" i="0" u="none" strike="noStrike" dirty="0">
                <a:solidFill>
                  <a:srgbClr val="000000"/>
                </a:solidFill>
                <a:latin typeface="Aptos"/>
              </a:rPr>
              <a:t> с целью формирования согласованной экосистемы этих навыков</a:t>
            </a:r>
          </a:p>
          <a:p>
            <a:pPr marL="285750" lvl="1" indent="-285750" algn="l">
              <a:lnSpc>
                <a:spcPct val="100000"/>
              </a:lnSpc>
            </a:pPr>
            <a:endParaRPr lang="en-IE" dirty="0">
              <a:solidFill>
                <a:schemeClr val="tx1"/>
              </a:solidFill>
            </a:endParaRPr>
          </a:p>
          <a:p>
            <a:pPr algn="l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97640672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0414E0-BA2F-A206-EB71-0A10138466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0564B-3108-52A5-BB98-48042FA22D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22515"/>
            <a:ext cx="9144000" cy="1477202"/>
          </a:xfrm>
        </p:spPr>
        <p:txBody>
          <a:bodyPr>
            <a:noAutofit/>
          </a:bodyPr>
          <a:lstStyle/>
          <a:p>
            <a:pPr rtl="0"/>
            <a:r>
              <a:rPr lang="ru" sz="5400" b="1" i="0" u="none" strike="noStrike" dirty="0">
                <a:solidFill>
                  <a:srgbClr val="196B24"/>
                </a:solidFill>
                <a:latin typeface="Aptos Display"/>
              </a:rPr>
              <a:t>Центральная роль обучения в течение всей жизни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93673C-8094-BFF1-7FAE-992C88D74D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350093"/>
            <a:ext cx="9144000" cy="4360950"/>
          </a:xfrm>
        </p:spPr>
        <p:txBody>
          <a:bodyPr>
            <a:noAutofit/>
          </a:bodyPr>
          <a:lstStyle/>
          <a:p>
            <a:pPr marL="227965" indent="-227965" algn="l" rtl="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" sz="2400" b="1" i="0" u="none" strike="noStrike" dirty="0">
                <a:latin typeface="Aptos"/>
              </a:rPr>
              <a:t>Поощряет формирование привычек и навыков </a:t>
            </a:r>
            <a:r>
              <a:rPr lang="ru-RU" sz="2400" b="1" i="0" u="none" strike="noStrike" dirty="0">
                <a:latin typeface="Aptos"/>
              </a:rPr>
              <a:t>обучения в течение всей жизни</a:t>
            </a:r>
            <a:r>
              <a:rPr lang="ru" sz="2400" b="0" i="0" u="none" strike="noStrike" dirty="0">
                <a:latin typeface="Aptos"/>
              </a:rPr>
              <a:t> (что подтверждается участием в формальных образовательных программах) в целях обеспечения гарантий занятости, карьерного роста через повышение квалификации и смены профессии посредством переподготовки</a:t>
            </a:r>
            <a:endParaRPr lang="en-GB" dirty="0">
              <a:cs typeface="Calibri" charset="0"/>
            </a:endParaRPr>
          </a:p>
          <a:p>
            <a:pPr marL="227965" indent="-227965" algn="l" rtl="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" sz="2400" b="0" i="0" u="none" strike="noStrike" dirty="0">
                <a:latin typeface="Aptos"/>
              </a:rPr>
              <a:t>Способствует сохранению </a:t>
            </a:r>
            <a:r>
              <a:rPr lang="ru" sz="2400" b="1" i="0" u="none" strike="noStrike" dirty="0">
                <a:latin typeface="Aptos"/>
              </a:rPr>
              <a:t>разнообразия рабочей силы Ирландии и её ориентации на будущее</a:t>
            </a:r>
            <a:r>
              <a:rPr lang="ru" sz="2400" b="0" i="0" u="none" strike="noStrike" dirty="0">
                <a:latin typeface="Aptos"/>
              </a:rPr>
              <a:t> и, следовательно, её привлекательности и конкурентоспособности</a:t>
            </a:r>
            <a:endParaRPr lang="en-GB" dirty="0">
              <a:cs typeface="Calibri" charset="0"/>
            </a:endParaRPr>
          </a:p>
          <a:p>
            <a:pPr marL="227965" indent="-227965" algn="l" rtl="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" sz="2400" b="0" i="0" u="none" strike="noStrike" dirty="0">
                <a:latin typeface="Aptos"/>
              </a:rPr>
              <a:t>Способствует </a:t>
            </a:r>
            <a:r>
              <a:rPr lang="ru" sz="2400" b="1" i="0" u="none" strike="noStrike" dirty="0">
                <a:latin typeface="Aptos"/>
              </a:rPr>
              <a:t>плавному переходу</a:t>
            </a:r>
            <a:r>
              <a:rPr lang="ru" sz="2400" b="0" i="0" u="none" strike="noStrike" dirty="0">
                <a:latin typeface="Aptos"/>
              </a:rPr>
              <a:t> между системой образования и раочей силой, а также между секторами</a:t>
            </a:r>
            <a:endParaRPr lang="en-GB" dirty="0">
              <a:cs typeface="Calibri" charset="0"/>
            </a:endParaRPr>
          </a:p>
          <a:p>
            <a:pPr algn="l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3269590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F69905-D125-9799-F09C-CD570DEFB1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21B77-6955-ED79-5E6E-9E6650E093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77353"/>
          </a:xfrm>
        </p:spPr>
        <p:txBody>
          <a:bodyPr>
            <a:noAutofit/>
          </a:bodyPr>
          <a:lstStyle/>
          <a:p>
            <a:pPr rtl="0"/>
            <a:r>
              <a:rPr lang="ru" sz="5400" b="1" i="0" u="none" strike="noStrike">
                <a:solidFill>
                  <a:srgbClr val="196B24"/>
                </a:solidFill>
                <a:latin typeface="Aptos Display"/>
              </a:rPr>
              <a:t>У нас высокий уровень образования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60C977-9CEE-7D30-1F11-2B45E30955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350093"/>
            <a:ext cx="9144000" cy="3503776"/>
          </a:xfrm>
        </p:spPr>
        <p:txBody>
          <a:bodyPr>
            <a:noAutofit/>
          </a:bodyPr>
          <a:lstStyle/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ru" sz="2400" b="0" i="0" u="none" strike="noStrike">
                <a:latin typeface="Aptos"/>
              </a:rPr>
              <a:t>Один из самых высоких показателей участия в системе высшего образования среди стран ОЭСР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ru" sz="2400" b="1" i="0" u="none" strike="noStrike">
                <a:latin typeface="Aptos"/>
              </a:rPr>
              <a:t>Но</a:t>
            </a:r>
            <a:r>
              <a:rPr lang="ru" sz="2400" b="0" i="0" u="none" strike="noStrike">
                <a:latin typeface="Aptos"/>
              </a:rPr>
              <a:t> уровень участия взрослых в обучении лишь немного выше среднего показателя по ЕС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ru" sz="2400" b="1" i="0" u="none" strike="noStrike">
                <a:latin typeface="Aptos"/>
              </a:rPr>
              <a:t>И</a:t>
            </a:r>
            <a:r>
              <a:rPr lang="ru" sz="2400" b="0" i="0" u="none" strike="noStrike">
                <a:latin typeface="Aptos"/>
              </a:rPr>
              <a:t> мы значительно отстаём от лидеров в этой области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ru" sz="2400" b="1" i="0" u="none" strike="noStrike">
                <a:latin typeface="Aptos"/>
              </a:rPr>
              <a:t>Наше уникальное преимущество</a:t>
            </a:r>
            <a:r>
              <a:rPr lang="ru" sz="2400" b="0" i="0" u="none" strike="noStrike">
                <a:latin typeface="Aptos"/>
              </a:rPr>
              <a:t> и успех Ирландии зависят от продолжения инвестиций, чтобы развивать то, что у нас уже есть, и внедрять инновации в содержание и формы обучения.</a:t>
            </a:r>
            <a:endParaRPr lang="en-IE" b="1"/>
          </a:p>
        </p:txBody>
      </p:sp>
    </p:spTree>
    <p:extLst>
      <p:ext uri="{BB962C8B-B14F-4D97-AF65-F5344CB8AC3E}">
        <p14:creationId xmlns:p14="http://schemas.microsoft.com/office/powerpoint/2010/main" val="284218295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2F2F82-1951-5FE3-A0ED-8C4FB72D64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47345-C6DD-83B3-12D7-973A63FD63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77353"/>
          </a:xfrm>
        </p:spPr>
        <p:txBody>
          <a:bodyPr>
            <a:noAutofit/>
          </a:bodyPr>
          <a:lstStyle/>
          <a:p>
            <a:pPr rtl="0"/>
            <a:r>
              <a:rPr lang="ru" sz="5400" b="1" i="0" u="none" strike="noStrike">
                <a:solidFill>
                  <a:srgbClr val="196B24"/>
                </a:solidFill>
                <a:latin typeface="Aptos Display"/>
              </a:rPr>
              <a:t>Предприятия как ключевые партнёры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9AF495-7C40-9CFD-CDA3-5AF0DEB9A9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350093"/>
            <a:ext cx="9144000" cy="3503776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endParaRPr lang="en-IE" dirty="0"/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ru" sz="2400" b="0" i="0" u="none" strike="noStrike" dirty="0">
                <a:latin typeface="Aptos"/>
              </a:rPr>
              <a:t>Важная составляющая подхода Ирландии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ru" sz="2400" b="0" i="0" u="none" strike="noStrike" dirty="0">
                <a:latin typeface="Aptos"/>
              </a:rPr>
              <a:t>Национальный совет по профессиональным навыкам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ru" sz="2400" b="0" i="0" u="none" strike="noStrike" dirty="0">
                <a:latin typeface="Aptos"/>
              </a:rPr>
              <a:t>Региональные форумы по профессиональным навыкам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ru" sz="2400" b="0" i="0" u="none" strike="noStrike" dirty="0">
                <a:latin typeface="Aptos"/>
              </a:rPr>
              <a:t>Организация Skillnet Ireland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ru" sz="2400" b="0" i="1" u="none" strike="noStrike" dirty="0">
                <a:latin typeface="Aptos"/>
              </a:rPr>
              <a:t>Enterprise Connect </a:t>
            </a:r>
            <a:r>
              <a:rPr lang="ru" sz="2400" b="0" i="0" u="none" strike="noStrike" dirty="0">
                <a:latin typeface="Aptos"/>
              </a:rPr>
              <a:t>в рамках СОПП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ru" sz="2400" b="0" i="0" u="none" strike="noStrike" dirty="0">
                <a:latin typeface="Aptos"/>
              </a:rPr>
              <a:t>Разработка программ, обучение на рабочем месте и т. д.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93595790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8.0.7"/>
  <p:tag name="AS_OS" val="Unix 5.10.245.241"/>
  <p:tag name="AS_RELEASE_DATE" val="2024.11.14"/>
  <p:tag name="AS_TITLE" val="Aspose.Slides for .NET6"/>
  <p:tag name="AS_VERSION" val="24.1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Aptos Display" panose="0211000402020202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Aptos" panose="0211000402020202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Standard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Arial">
      <a:maj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Open Sans"/>
            <a:ea typeface="Open Sans"/>
            <a:cs typeface="Open Sans"/>
            <a:sym typeface="Open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Education_Dept_PPT-Template" id="{7DE32165-6217-7940-85B3-966B946CA6DE}" vid="{8CA2E374-597C-814E-AB46-27DA0903AC3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Aptos Display" panose="0211000402020202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Aptos" panose="0211000402020202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da1bb04-55dd-4b23-8471-301a3abb4723">
      <Terms xmlns="http://schemas.microsoft.com/office/infopath/2007/PartnerControls"/>
    </lcf76f155ced4ddcb4097134ff3c332f>
    <TaxCatchAll xmlns="eb38cb3b-04a8-4e45-b1d2-e8fc1e8a3102" xsi:nil="true"/>
    <_dlc_DocId xmlns="eb38cb3b-04a8-4e45-b1d2-e8fc1e8a3102">DMSQUALF-1809298897-3697</_dlc_DocId>
    <_dlc_DocIdUrl xmlns="eb38cb3b-04a8-4e45-b1d2-e8fc1e8a3102">
      <Url>https://europeantrainingfoundation.sharepoint.com/sites/Qualifications/_layouts/15/DocIdRedir.aspx?ID=DMSQUALF-1809298897-3697</Url>
      <Description>DMSQUALF-1809298897-3697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E03F5425F2F642A6D71A5A82C4E065" ma:contentTypeVersion="18" ma:contentTypeDescription="Create a new document." ma:contentTypeScope="" ma:versionID="344ca2e8d2d7861437abaee7f285889d">
  <xsd:schema xmlns:xsd="http://www.w3.org/2001/XMLSchema" xmlns:xs="http://www.w3.org/2001/XMLSchema" xmlns:p="http://schemas.microsoft.com/office/2006/metadata/properties" xmlns:ns2="bda1bb04-55dd-4b23-8471-301a3abb4723" xmlns:ns3="eb38cb3b-04a8-4e45-b1d2-e8fc1e8a3102" targetNamespace="http://schemas.microsoft.com/office/2006/metadata/properties" ma:root="true" ma:fieldsID="3a3f16fcd1448895fff5110a0fc97e9b" ns2:_="" ns3:_="">
    <xsd:import namespace="bda1bb04-55dd-4b23-8471-301a3abb4723"/>
    <xsd:import namespace="eb38cb3b-04a8-4e45-b1d2-e8fc1e8a31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3:_dlc_DocId" minOccurs="0"/>
                <xsd:element ref="ns3:_dlc_DocIdUrl" minOccurs="0"/>
                <xsd:element ref="ns3:_dlc_DocIdPersistId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a1bb04-55dd-4b23-8471-301a3abb47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010ffe1f-c839-4a66-9ae8-9a2945e4919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8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8cb3b-04a8-4e45-b1d2-e8fc1e8a310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_dlc_DocId" ma:index="17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18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9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25" nillable="true" ma:displayName="Taxonomy Catch All Column" ma:hidden="true" ma:list="{963e9444-f494-4d30-a0b0-d3cdf5bcc0ce}" ma:internalName="TaxCatchAll" ma:showField="CatchAllData" ma:web="eb38cb3b-04a8-4e45-b1d2-e8fc1e8a31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1FA59AA-AE06-4B33-A327-15FBFE395FF0}">
  <ds:schemaRefs>
    <ds:schemaRef ds:uri="http://schemas.microsoft.com/office/2006/metadata/properties"/>
    <ds:schemaRef ds:uri="http://schemas.microsoft.com/office/infopath/2007/PartnerControls"/>
    <ds:schemaRef ds:uri="bda1bb04-55dd-4b23-8471-301a3abb4723"/>
    <ds:schemaRef ds:uri="eb38cb3b-04a8-4e45-b1d2-e8fc1e8a3102"/>
  </ds:schemaRefs>
</ds:datastoreItem>
</file>

<file path=customXml/itemProps2.xml><?xml version="1.0" encoding="utf-8"?>
<ds:datastoreItem xmlns:ds="http://schemas.openxmlformats.org/officeDocument/2006/customXml" ds:itemID="{A99B67FD-75E1-4C00-9199-FD867076FE94}"/>
</file>

<file path=customXml/itemProps3.xml><?xml version="1.0" encoding="utf-8"?>
<ds:datastoreItem xmlns:ds="http://schemas.openxmlformats.org/officeDocument/2006/customXml" ds:itemID="{0F67541F-2833-4378-ABAC-381820130525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9E634D74-82EC-434D-8CF2-6717E6417F5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1063</Words>
  <Application>Microsoft Office PowerPoint</Application>
  <PresentationFormat>Широкоэкранный</PresentationFormat>
  <Paragraphs>100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.AppleSystemUIFont</vt:lpstr>
      <vt:lpstr>Aptos</vt:lpstr>
      <vt:lpstr>Aptos Display</vt:lpstr>
      <vt:lpstr>Arial</vt:lpstr>
      <vt:lpstr>Courier New</vt:lpstr>
      <vt:lpstr>Georgia</vt:lpstr>
      <vt:lpstr>Open Sans</vt:lpstr>
      <vt:lpstr>Office Theme</vt:lpstr>
      <vt:lpstr>Standard</vt:lpstr>
      <vt:lpstr>Стратегия Ирландии в области профессиональных навыков: видение развития нашей системы высшего образования    Мероприятие ЕФО по взаимному обучению - 27е января 2026 года  </vt:lpstr>
      <vt:lpstr>В чём заключается видение</vt:lpstr>
      <vt:lpstr>Департамент дальнейшего и высшего образования, исследований, инноваций и науки</vt:lpstr>
      <vt:lpstr>Масштаб системы</vt:lpstr>
      <vt:lpstr>Будущее уже наступило</vt:lpstr>
      <vt:lpstr>Отчёт ОЭСР </vt:lpstr>
      <vt:lpstr>Центральная роль обучения в течение всей жизни</vt:lpstr>
      <vt:lpstr>У нас высокий уровень образования</vt:lpstr>
      <vt:lpstr>Предприятия как ключевые партнёры</vt:lpstr>
      <vt:lpstr>Особое внимание ОЭСР к обучению в течение всей жизни</vt:lpstr>
      <vt:lpstr> Что, если всё, чему вы научились на работе, в жизни или где-либо ещё, могло бы помочь вам двигаться вперёд? </vt:lpstr>
      <vt:lpstr>Рекомендации ОЭСР по ППО</vt:lpstr>
      <vt:lpstr>Направление политики</vt:lpstr>
      <vt:lpstr>Проект ППО в системе высшего образования </vt:lpstr>
      <vt:lpstr>Проект ППО в системе высшего образования </vt:lpstr>
      <vt:lpstr>ППО в дальнейшем образовании</vt:lpstr>
      <vt:lpstr>Поддержка ППО для персонала – основа инновационных подходов</vt:lpstr>
    </vt:vector>
  </TitlesOfParts>
  <Company>Department of Education &amp; DFHERIS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Стратегия Ирландии в области профессиональных навыков: видение развития нашей системы высшего образования    Мероприятие ЕФО по взаимному обучению - 27е января 2026 года  </dc:title>
  <dc:creator>Kinsella, Emma</dc:creator>
  <cp:lastModifiedBy>Ecaterina Bogacenco</cp:lastModifiedBy>
  <cp:revision>17</cp:revision>
  <dcterms:created xsi:type="dcterms:W3CDTF">2026-01-07T08:33:38Z</dcterms:created>
  <dcterms:modified xsi:type="dcterms:W3CDTF">2026-02-06T19:54:43Z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f8e1c242-c288-4991-9fe5-f8a7421024fa</vt:lpwstr>
  </property>
  <property fmtid="{D5CDD505-2E9C-101B-9397-08002B2CF9AE}" pid="3" name="ContentTypeId">
    <vt:lpwstr>0x01010083E03F5425F2F642A6D71A5A82C4E065</vt:lpwstr>
  </property>
  <property fmtid="{D5CDD505-2E9C-101B-9397-08002B2CF9AE}" pid="4" name="MediaServiceImageTags">
    <vt:lpwstr/>
  </property>
</Properties>
</file>