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86" r:id="rId2"/>
    <p:sldId id="287" r:id="rId3"/>
    <p:sldId id="288" r:id="rId4"/>
    <p:sldId id="28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Abril Fatface" panose="02000503000000020003" pitchFamily="2" charset="77"/>
      <p:regular r:id="rId33"/>
    </p:embeddedFont>
    <p:embeddedFont>
      <p:font typeface="Aloja" panose="02000500000000000000" pitchFamily="2" charset="0"/>
      <p:regular r:id="rId34"/>
    </p:embeddedFont>
    <p:embeddedFont>
      <p:font typeface="Amsterdam Two" panose="02000500000000000000" pitchFamily="2" charset="0"/>
      <p:regular r:id="rId35"/>
    </p:embeddedFont>
    <p:embeddedFont>
      <p:font typeface="Aptos Bold" panose="020B0004020202020204" pitchFamily="34" charset="0"/>
      <p:regular r:id="rId36"/>
      <p:bold r:id="rId37"/>
    </p:embeddedFont>
    <p:embeddedFont>
      <p:font typeface="Aptos Display" panose="020B0004020202020204" pitchFamily="34" charset="0"/>
      <p:regular r:id="rId38"/>
      <p:bold r:id="rId39"/>
      <p:italic r:id="rId40"/>
      <p:boldItalic r:id="rId41"/>
    </p:embeddedFont>
    <p:embeddedFont>
      <p:font typeface="Arial MT Pro" panose="020B0502020202020204" pitchFamily="34" charset="77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nva Sans 1" panose="020B0503030501040103" pitchFamily="34" charset="0"/>
      <p:regular r:id="rId47"/>
    </p:embeddedFont>
    <p:embeddedFont>
      <p:font typeface="Canva Sans 2" panose="020B0503030501040103" pitchFamily="34" charset="0"/>
      <p:regular r:id="rId48"/>
    </p:embeddedFont>
    <p:embeddedFont>
      <p:font typeface="Clear Sans Bold" panose="020B0803030202020304" pitchFamily="34" charset="0"/>
      <p:regular r:id="rId49"/>
      <p:bold r:id="rId50"/>
    </p:embeddedFont>
    <p:embeddedFont>
      <p:font typeface="DM Sans" pitchFamily="2" charset="77"/>
      <p:regular r:id="rId51"/>
      <p:bold r:id="rId52"/>
      <p:italic r:id="rId53"/>
      <p:boldItalic r:id="rId54"/>
    </p:embeddedFont>
    <p:embeddedFont>
      <p:font typeface="Garet ExtraBold" pitchFamily="2" charset="77"/>
      <p:regular r:id="rId55"/>
      <p:bold r:id="rId56"/>
    </p:embeddedFont>
    <p:embeddedFont>
      <p:font typeface="Hammersmith One" panose="02010703030501060504" pitchFamily="2" charset="77"/>
      <p:regular r:id="rId57"/>
    </p:embeddedFont>
    <p:embeddedFont>
      <p:font typeface="Impact" panose="020B0806030902050204" pitchFamily="34" charset="0"/>
      <p:regular r:id="rId58"/>
    </p:embeddedFont>
    <p:embeddedFont>
      <p:font typeface="Inter" panose="020B0502030000000004" pitchFamily="34" charset="0"/>
      <p:regular r:id="rId59"/>
    </p:embeddedFont>
    <p:embeddedFont>
      <p:font typeface="Josefin Sans" pitchFamily="2" charset="77"/>
      <p:regular r:id="rId60"/>
      <p:bold r:id="rId61"/>
    </p:embeddedFont>
    <p:embeddedFont>
      <p:font typeface="Kollektif" panose="020B0604020101010102" pitchFamily="34" charset="77"/>
      <p:regular r:id="rId62"/>
    </p:embeddedFont>
    <p:embeddedFont>
      <p:font typeface="League Spartan" pitchFamily="2" charset="77"/>
      <p:regular r:id="rId63"/>
      <p:bold r:id="rId64"/>
    </p:embeddedFont>
    <p:embeddedFont>
      <p:font typeface="Now" pitchFamily="2" charset="77"/>
      <p:regular r:id="rId65"/>
    </p:embeddedFont>
    <p:embeddedFont>
      <p:font typeface="Now Bold" pitchFamily="2" charset="77"/>
      <p:regular r:id="rId66"/>
      <p:bold r:id="rId67"/>
    </p:embeddedFont>
    <p:embeddedFont>
      <p:font typeface="Open Sans" panose="020B0606030504020204" pitchFamily="34" charset="0"/>
      <p:regular r:id="rId68"/>
      <p:bold r:id="rId69"/>
      <p:italic r:id="rId70"/>
      <p:boldItalic r:id="rId71"/>
    </p:embeddedFont>
    <p:embeddedFont>
      <p:font typeface="Open Sans Bold" pitchFamily="2" charset="0"/>
      <p:regular r:id="rId72"/>
      <p:bold r:id="rId73"/>
    </p:embeddedFont>
    <p:embeddedFont>
      <p:font typeface="Open Sans Light" panose="020B0306030504020204" pitchFamily="34" charset="0"/>
      <p:regular r:id="rId74"/>
      <p:italic r:id="rId75"/>
    </p:embeddedFont>
    <p:embeddedFont>
      <p:font typeface="Open Sauce SemiBold" pitchFamily="2" charset="77"/>
      <p:regular r:id="rId76"/>
      <p:bold r:id="rId77"/>
    </p:embeddedFont>
    <p:embeddedFont>
      <p:font typeface="Red Hat Display" panose="02010503040201060303" pitchFamily="2" charset="77"/>
      <p:regular r:id="rId78"/>
    </p:embeddedFont>
    <p:embeddedFont>
      <p:font typeface="Roboto Condensed" panose="020F0502020204030204" pitchFamily="34" charset="0"/>
      <p:regular r:id="rId79"/>
      <p:bold r:id="rId80"/>
      <p:italic r:id="rId81"/>
      <p:boldItalic r:id="rId82"/>
    </p:embeddedFont>
    <p:embeddedFont>
      <p:font typeface="Rosario" panose="02000503040000020003" pitchFamily="2" charset="77"/>
      <p:regular r:id="rId83"/>
    </p:embeddedFont>
    <p:embeddedFont>
      <p:font typeface="Satisfy" panose="02000000000000000000" pitchFamily="2" charset="0"/>
      <p:regular r:id="rId84"/>
    </p:embeddedFont>
    <p:embeddedFont>
      <p:font typeface="Source Sans Pro" panose="020B0503030403020204" pitchFamily="34" charset="0"/>
      <p:regular r:id="rId85"/>
      <p:bold r:id="rId86"/>
      <p:italic r:id="rId87"/>
      <p:boldItalic r:id="rId88"/>
    </p:embeddedFont>
    <p:embeddedFont>
      <p:font typeface="Telegraf" pitchFamily="2" charset="77"/>
      <p:regular r:id="rId8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68" autoAdjust="0"/>
    <p:restoredTop sz="94615" autoAdjust="0"/>
  </p:normalViewPr>
  <p:slideViewPr>
    <p:cSldViewPr>
      <p:cViewPr varScale="1">
        <p:scale>
          <a:sx n="70" d="100"/>
          <a:sy n="70" d="100"/>
        </p:scale>
        <p:origin x="784" y="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63" Type="http://schemas.openxmlformats.org/officeDocument/2006/relationships/font" Target="fonts/font31.fntdata"/><Relationship Id="rId68" Type="http://schemas.openxmlformats.org/officeDocument/2006/relationships/font" Target="fonts/font36.fntdata"/><Relationship Id="rId84" Type="http://schemas.openxmlformats.org/officeDocument/2006/relationships/font" Target="fonts/font52.fntdata"/><Relationship Id="rId89" Type="http://schemas.openxmlformats.org/officeDocument/2006/relationships/font" Target="fonts/font5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74" Type="http://schemas.openxmlformats.org/officeDocument/2006/relationships/font" Target="fonts/font42.fntdata"/><Relationship Id="rId79" Type="http://schemas.openxmlformats.org/officeDocument/2006/relationships/font" Target="fonts/font47.fntdata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openxmlformats.org/officeDocument/2006/relationships/customXml" Target="../customXml/item2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64" Type="http://schemas.openxmlformats.org/officeDocument/2006/relationships/font" Target="fonts/font32.fntdata"/><Relationship Id="rId69" Type="http://schemas.openxmlformats.org/officeDocument/2006/relationships/font" Target="fonts/font37.fntdata"/><Relationship Id="rId80" Type="http://schemas.openxmlformats.org/officeDocument/2006/relationships/font" Target="fonts/font48.fntdata"/><Relationship Id="rId85" Type="http://schemas.openxmlformats.org/officeDocument/2006/relationships/font" Target="fonts/font5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font" Target="fonts/font35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font" Target="fonts/font38.fntdata"/><Relationship Id="rId75" Type="http://schemas.openxmlformats.org/officeDocument/2006/relationships/font" Target="fonts/font43.fntdata"/><Relationship Id="rId83" Type="http://schemas.openxmlformats.org/officeDocument/2006/relationships/font" Target="fonts/font51.fntdata"/><Relationship Id="rId88" Type="http://schemas.openxmlformats.org/officeDocument/2006/relationships/font" Target="fonts/font56.fntdata"/><Relationship Id="rId91" Type="http://schemas.openxmlformats.org/officeDocument/2006/relationships/viewProps" Target="viewProps.xml"/><Relationship Id="rId9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73" Type="http://schemas.openxmlformats.org/officeDocument/2006/relationships/font" Target="fonts/font41.fntdata"/><Relationship Id="rId78" Type="http://schemas.openxmlformats.org/officeDocument/2006/relationships/font" Target="fonts/font46.fntdata"/><Relationship Id="rId81" Type="http://schemas.openxmlformats.org/officeDocument/2006/relationships/font" Target="fonts/font49.fntdata"/><Relationship Id="rId86" Type="http://schemas.openxmlformats.org/officeDocument/2006/relationships/font" Target="fonts/font54.fntdata"/><Relationship Id="rId9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7.fntdata"/><Relationship Id="rId34" Type="http://schemas.openxmlformats.org/officeDocument/2006/relationships/font" Target="fonts/font2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6" Type="http://schemas.openxmlformats.org/officeDocument/2006/relationships/font" Target="fonts/font44.fntdata"/><Relationship Id="rId97" Type="http://schemas.openxmlformats.org/officeDocument/2006/relationships/customXml" Target="../customXml/item4.xml"/><Relationship Id="rId7" Type="http://schemas.openxmlformats.org/officeDocument/2006/relationships/slide" Target="slides/slide6.xml"/><Relationship Id="rId71" Type="http://schemas.openxmlformats.org/officeDocument/2006/relationships/font" Target="fonts/font39.fntdata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66" Type="http://schemas.openxmlformats.org/officeDocument/2006/relationships/font" Target="fonts/font34.fntdata"/><Relationship Id="rId87" Type="http://schemas.openxmlformats.org/officeDocument/2006/relationships/font" Target="fonts/font55.fntdata"/><Relationship Id="rId61" Type="http://schemas.openxmlformats.org/officeDocument/2006/relationships/font" Target="fonts/font29.fntdata"/><Relationship Id="rId82" Type="http://schemas.openxmlformats.org/officeDocument/2006/relationships/font" Target="fonts/font5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56" Type="http://schemas.openxmlformats.org/officeDocument/2006/relationships/font" Target="fonts/font24.fntdata"/><Relationship Id="rId77" Type="http://schemas.openxmlformats.org/officeDocument/2006/relationships/font" Target="fonts/font45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72" Type="http://schemas.openxmlformats.org/officeDocument/2006/relationships/font" Target="fonts/font40.fntdata"/><Relationship Id="rId9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736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VBpFyzr40C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orlearning.ie/resources-tools/rpl-toolkit-resourc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359773"/>
            <a:ext cx="18288000" cy="10287000"/>
            <a:chOff x="0" y="0"/>
            <a:chExt cx="24384000" cy="13716000"/>
          </a:xfrm>
        </p:grpSpPr>
        <p:sp>
          <p:nvSpPr>
            <p:cNvPr id="3" name="Freeform 3" descr="A person holding a table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00073" y="523844"/>
            <a:ext cx="1409700" cy="99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5850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PPL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95615" y="573883"/>
            <a:ext cx="2343185" cy="817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41"/>
              </a:lnSpc>
            </a:pPr>
            <a:r>
              <a:rPr lang="en-US" sz="1650" dirty="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Validation des acquis de </a:t>
            </a:r>
            <a:r>
              <a:rPr lang="en-US" sz="1650" dirty="0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l’expérience</a:t>
            </a:r>
            <a:endParaRPr lang="en-US" sz="1650">
              <a:solidFill>
                <a:srgbClr val="E8F4F6"/>
              </a:solidFill>
              <a:latin typeface="Canva Sans 1"/>
              <a:ea typeface="Canva Sans 1"/>
              <a:cs typeface="Canva Sans 1"/>
              <a:sym typeface="Canva Sans 1"/>
            </a:endParaRPr>
          </a:p>
          <a:p>
            <a:pPr algn="just">
              <a:lnSpc>
                <a:spcPts val="1917"/>
              </a:lnSpc>
            </a:pPr>
            <a:r>
              <a:rPr lang="en-US" sz="1351" spc="33">
                <a:solidFill>
                  <a:srgbClr val="E8F4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Vos acquis </a:t>
            </a:r>
            <a:r>
              <a:rPr lang="en-US" sz="1351" spc="33" err="1">
                <a:solidFill>
                  <a:srgbClr val="E8F4F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comptent</a:t>
            </a:r>
            <a:endParaRPr lang="en-US" sz="1351" spc="33">
              <a:solidFill>
                <a:srgbClr val="E8F4F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5848" y="2471236"/>
            <a:ext cx="8099551" cy="245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36"/>
              </a:lnSpc>
            </a:pPr>
            <a:r>
              <a:rPr lang="en-US" sz="5400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Projet</a:t>
            </a:r>
            <a:r>
              <a:rPr lang="en-US" sz="540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 VAE dans </a:t>
            </a:r>
            <a:r>
              <a:rPr lang="en-US" sz="5400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l'enseignement</a:t>
            </a:r>
            <a:r>
              <a:rPr lang="en-US" sz="540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 </a:t>
            </a:r>
            <a:r>
              <a:rPr lang="en-US" sz="5400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supérieur</a:t>
            </a:r>
            <a:endParaRPr lang="en-US" sz="5400">
              <a:solidFill>
                <a:srgbClr val="E8F4F6"/>
              </a:solidFill>
              <a:latin typeface="Canva Sans 1"/>
              <a:ea typeface="Canva Sans 1"/>
              <a:cs typeface="Canva Sans 1"/>
              <a:sym typeface="Canva Sans 1"/>
            </a:endParaRPr>
          </a:p>
          <a:p>
            <a:pPr algn="l">
              <a:lnSpc>
                <a:spcPts val="3354"/>
              </a:lnSpc>
            </a:pPr>
            <a:r>
              <a:rPr lang="en-US" sz="2250">
                <a:solidFill>
                  <a:srgbClr val="E8D430"/>
                </a:solidFill>
                <a:latin typeface="Canva Sans 1"/>
                <a:ea typeface="Canva Sans 1"/>
                <a:cs typeface="Canva Sans 1"/>
                <a:sym typeface="Canva Sans 1"/>
              </a:rPr>
              <a:t>Aperçu, </a:t>
            </a:r>
            <a:r>
              <a:rPr lang="en-US" sz="2250" err="1">
                <a:solidFill>
                  <a:srgbClr val="E8D430"/>
                </a:solidFill>
                <a:latin typeface="Canva Sans 1"/>
                <a:ea typeface="Canva Sans 1"/>
                <a:cs typeface="Canva Sans 1"/>
                <a:sym typeface="Canva Sans 1"/>
              </a:rPr>
              <a:t>réalisations</a:t>
            </a:r>
            <a:r>
              <a:rPr lang="en-US" sz="2250">
                <a:solidFill>
                  <a:srgbClr val="E8D430"/>
                </a:solidFill>
                <a:latin typeface="Canva Sans 1"/>
                <a:ea typeface="Canva Sans 1"/>
                <a:cs typeface="Canva Sans 1"/>
                <a:sym typeface="Canva Sans 1"/>
              </a:rPr>
              <a:t> et </a:t>
            </a:r>
            <a:r>
              <a:rPr lang="en-US" sz="2250" err="1">
                <a:solidFill>
                  <a:srgbClr val="E8D430"/>
                </a:solidFill>
                <a:latin typeface="Canva Sans 1"/>
                <a:ea typeface="Canva Sans 1"/>
                <a:cs typeface="Canva Sans 1"/>
                <a:sym typeface="Canva Sans 1"/>
              </a:rPr>
              <a:t>prochaines</a:t>
            </a:r>
            <a:r>
              <a:rPr lang="en-US" sz="2250">
                <a:solidFill>
                  <a:srgbClr val="E8D430"/>
                </a:solidFill>
                <a:latin typeface="Canva Sans 1"/>
                <a:ea typeface="Canva Sans 1"/>
                <a:cs typeface="Canva Sans 1"/>
                <a:sym typeface="Canva Sans 1"/>
              </a:rPr>
              <a:t> étapes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0971" y="5976938"/>
            <a:ext cx="3614852" cy="348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Équipe</a:t>
            </a:r>
            <a:r>
              <a:rPr lang="en-US" sz="210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 de gestion de </a:t>
            </a:r>
            <a:r>
              <a:rPr lang="en-US" sz="2100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projet</a:t>
            </a:r>
            <a:endParaRPr lang="en-US" sz="2100">
              <a:solidFill>
                <a:srgbClr val="E8F4F6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47750" y="6677025"/>
            <a:ext cx="1257300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4"/>
              </a:lnSpc>
            </a:pPr>
            <a:r>
              <a:rPr lang="en-US" sz="1125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Dr Ciara Staunton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2012" y="6915150"/>
            <a:ext cx="3990975" cy="545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4"/>
              </a:lnSpc>
            </a:pPr>
            <a:r>
              <a:rPr lang="en-US" sz="1575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Directrice</a:t>
            </a:r>
            <a:r>
              <a:rPr lang="en-US" sz="1575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,  </a:t>
            </a:r>
            <a:r>
              <a:rPr lang="en-US" sz="1575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Projet</a:t>
            </a:r>
            <a:r>
              <a:rPr lang="en-US" sz="1575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  VAE dans </a:t>
            </a:r>
            <a:r>
              <a:rPr lang="en-US" sz="1575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l'enseignement</a:t>
            </a:r>
            <a:r>
              <a:rPr lang="en-US" sz="1575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 </a:t>
            </a:r>
            <a:r>
              <a:rPr lang="en-US" sz="1575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supérieur</a:t>
            </a:r>
            <a:endParaRPr lang="en-US" sz="1575">
              <a:solidFill>
                <a:srgbClr val="E8F4F6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8248" y="7494337"/>
            <a:ext cx="3990975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13"/>
              </a:lnSpc>
            </a:pPr>
            <a:r>
              <a:rPr lang="en-US" sz="135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Dr Clare Walsh,</a:t>
            </a:r>
          </a:p>
          <a:p>
            <a:pPr algn="l">
              <a:lnSpc>
                <a:spcPts val="1712"/>
              </a:lnSpc>
            </a:pPr>
            <a:r>
              <a:rPr lang="en-US" sz="1275">
                <a:solidFill>
                  <a:srgbClr val="E8F4F6"/>
                </a:solidFill>
                <a:latin typeface="Inter"/>
                <a:ea typeface="Inter"/>
                <a:cs typeface="Inter"/>
                <a:sym typeface="Inter"/>
              </a:rPr>
              <a:t>Responsible du </a:t>
            </a:r>
            <a:r>
              <a:rPr lang="en-US" sz="1275" err="1">
                <a:solidFill>
                  <a:srgbClr val="E8F4F6"/>
                </a:solidFill>
                <a:latin typeface="Inter"/>
                <a:ea typeface="Inter"/>
                <a:cs typeface="Inter"/>
                <a:sym typeface="Inter"/>
              </a:rPr>
              <a:t>perfectionnement</a:t>
            </a:r>
            <a:r>
              <a:rPr lang="en-US" sz="1275">
                <a:solidFill>
                  <a:srgbClr val="E8F4F6"/>
                </a:solidFill>
                <a:latin typeface="Inter"/>
                <a:ea typeface="Inter"/>
                <a:cs typeface="Inter"/>
                <a:sym typeface="Inter"/>
              </a:rPr>
              <a:t> du </a:t>
            </a:r>
            <a:r>
              <a:rPr lang="en-US" sz="1275" err="1">
                <a:solidFill>
                  <a:srgbClr val="E8F4F6"/>
                </a:solidFill>
                <a:latin typeface="Inter"/>
                <a:ea typeface="Inter"/>
                <a:cs typeface="Inter"/>
                <a:sym typeface="Inter"/>
              </a:rPr>
              <a:t>prsonnel</a:t>
            </a:r>
            <a:endParaRPr lang="en-US" sz="1275">
              <a:solidFill>
                <a:srgbClr val="E8F4F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28583" y="8334374"/>
            <a:ext cx="1066800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9"/>
              </a:lnSpc>
            </a:pPr>
            <a:r>
              <a:rPr lang="en-US" sz="135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Maria Casey,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5800" y="8605837"/>
            <a:ext cx="3429000" cy="520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Rssponsable</a:t>
            </a:r>
            <a:r>
              <a:rPr lang="en-US" sz="150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 des communications et de l’ engagement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0971" y="9167812"/>
            <a:ext cx="866775" cy="2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9"/>
              </a:lnSpc>
            </a:pPr>
            <a:r>
              <a:rPr lang="en-US" sz="135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Orla Kelly,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5889" y="9429750"/>
            <a:ext cx="2409726" cy="49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95"/>
              </a:lnSpc>
            </a:pPr>
            <a:r>
              <a:rPr lang="en-US" sz="1425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Agent de liaison du </a:t>
            </a:r>
            <a:r>
              <a:rPr lang="en-US" sz="1425" err="1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Projet</a:t>
            </a:r>
            <a:endParaRPr lang="en-US" sz="1425">
              <a:solidFill>
                <a:srgbClr val="E8F4F6"/>
              </a:solidFill>
              <a:latin typeface="Canva Sans 1"/>
              <a:ea typeface="Canva Sans 1"/>
              <a:cs typeface="Canva Sans 1"/>
              <a:sym typeface="Canva Sans 1"/>
            </a:endParaRPr>
          </a:p>
          <a:p>
            <a:pPr algn="ctr">
              <a:lnSpc>
                <a:spcPts val="1995"/>
              </a:lnSpc>
            </a:pPr>
            <a:endParaRPr lang="en-US" sz="1425">
              <a:solidFill>
                <a:srgbClr val="E8F4F6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091758" y="9069001"/>
            <a:ext cx="1428750" cy="94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3"/>
              </a:lnSpc>
            </a:pPr>
            <a:r>
              <a:rPr lang="en-US" sz="5531" spc="973">
                <a:solidFill>
                  <a:srgbClr val="E8F4F6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+CI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53325" y="9224962"/>
            <a:ext cx="600075" cy="52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5"/>
              </a:lnSpc>
            </a:pPr>
            <a:r>
              <a:rPr lang="en-US" sz="975">
                <a:solidFill>
                  <a:srgbClr val="E8F4F6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Human</a:t>
            </a:r>
          </a:p>
          <a:p>
            <a:pPr algn="l">
              <a:lnSpc>
                <a:spcPts val="1495"/>
              </a:lnSpc>
            </a:pPr>
            <a:r>
              <a:rPr lang="en-US" sz="1067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Capital</a:t>
            </a:r>
          </a:p>
          <a:p>
            <a:pPr algn="l">
              <a:lnSpc>
                <a:spcPts val="1495"/>
              </a:lnSpc>
            </a:pPr>
            <a:r>
              <a:rPr lang="en-US" sz="1067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Initiative</a:t>
            </a:r>
          </a:p>
        </p:txBody>
      </p:sp>
      <p:sp>
        <p:nvSpPr>
          <p:cNvPr id="17" name="TextBox 17"/>
          <p:cNvSpPr txBox="1"/>
          <p:nvPr/>
        </p:nvSpPr>
        <p:spPr>
          <a:xfrm rot="-5400000">
            <a:off x="9206866" y="9300210"/>
            <a:ext cx="485775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iua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86950" y="9144000"/>
            <a:ext cx="571500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IRISH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01225" y="9505950"/>
            <a:ext cx="1562100" cy="421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9"/>
              </a:lnSpc>
            </a:pPr>
            <a:r>
              <a:rPr lang="en-US" sz="180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UNIVERSITIES</a:t>
            </a:r>
          </a:p>
          <a:p>
            <a:pPr algn="l">
              <a:lnSpc>
                <a:spcPts val="1480"/>
              </a:lnSpc>
            </a:pPr>
            <a:r>
              <a:rPr lang="en-US" sz="1353" spc="104">
                <a:solidFill>
                  <a:srgbClr val="E8F4F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ASSOCIATION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33638" y="9008191"/>
            <a:ext cx="714375" cy="592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2"/>
              </a:lnSpc>
            </a:pPr>
            <a:r>
              <a:rPr lang="en-US" sz="975">
                <a:solidFill>
                  <a:srgbClr val="191A1C"/>
                </a:solidFill>
                <a:latin typeface="Canva Sans 1"/>
                <a:ea typeface="Canva Sans 1"/>
                <a:cs typeface="Canva Sans 1"/>
                <a:sym typeface="Canva Sans 1"/>
              </a:rPr>
              <a:t>TUA</a:t>
            </a:r>
          </a:p>
          <a:p>
            <a:pPr algn="ctr">
              <a:lnSpc>
                <a:spcPts val="1271"/>
              </a:lnSpc>
            </a:pPr>
            <a:r>
              <a:rPr lang="en-US" sz="825">
                <a:solidFill>
                  <a:srgbClr val="6B676B"/>
                </a:solidFill>
                <a:latin typeface="Inter"/>
                <a:ea typeface="Inter"/>
                <a:cs typeface="Inter"/>
                <a:sym typeface="Inter"/>
              </a:rPr>
              <a:t>Technological</a:t>
            </a:r>
          </a:p>
          <a:p>
            <a:pPr algn="ctr">
              <a:lnSpc>
                <a:spcPts val="1040"/>
              </a:lnSpc>
            </a:pPr>
            <a:r>
              <a:rPr lang="en-US" sz="675">
                <a:solidFill>
                  <a:srgbClr val="6B676B"/>
                </a:solidFill>
                <a:latin typeface="Canva Sans 1"/>
                <a:ea typeface="Canva Sans 1"/>
                <a:cs typeface="Canva Sans 1"/>
                <a:sym typeface="Canva Sans 1"/>
              </a:rPr>
              <a:t>Universities</a:t>
            </a:r>
          </a:p>
          <a:p>
            <a:pPr algn="ctr">
              <a:lnSpc>
                <a:spcPts val="1040"/>
              </a:lnSpc>
            </a:pPr>
            <a:r>
              <a:rPr lang="en-US" sz="675">
                <a:solidFill>
                  <a:srgbClr val="6B676B"/>
                </a:solidFill>
                <a:latin typeface="Canva Sans 1"/>
                <a:ea typeface="Canva Sans 1"/>
                <a:cs typeface="Canva Sans 1"/>
                <a:sym typeface="Canva Sans 1"/>
              </a:rPr>
              <a:t>Association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825662" y="9734550"/>
            <a:ext cx="2124075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250">
                <a:solidFill>
                  <a:srgbClr val="E8F4F6"/>
                </a:solidFill>
                <a:latin typeface="Canva Sans 1"/>
                <a:ea typeface="Canva Sans 1"/>
                <a:cs typeface="Canva Sans 1"/>
                <a:sym typeface="Canva Sans 1"/>
              </a:rPr>
              <a:t>priorlearning.ie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sitting on a chair looking at a table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144000" y="2193517"/>
            <a:ext cx="8610600" cy="2845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78"/>
              </a:lnSpc>
            </a:pPr>
            <a:r>
              <a:rPr lang="en-US" sz="8056" spc="966" err="1">
                <a:solidFill>
                  <a:srgbClr val="FDFE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Données</a:t>
            </a:r>
            <a:r>
              <a:rPr lang="en-US" sz="8056" spc="966">
                <a:solidFill>
                  <a:srgbClr val="FDFE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8056" spc="966" err="1">
                <a:solidFill>
                  <a:srgbClr val="FDFE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l’apprenant</a:t>
            </a:r>
            <a:endParaRPr lang="en-US" sz="8056" spc="966">
              <a:solidFill>
                <a:srgbClr val="FDFEF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screenshot of a blue screen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971800" y="1000105"/>
            <a:ext cx="13573136" cy="988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err="1">
                <a:solidFill>
                  <a:srgbClr val="FBFCFC"/>
                </a:solidFill>
                <a:latin typeface="Now Bold"/>
                <a:ea typeface="Now Bold"/>
                <a:cs typeface="Now Bold"/>
                <a:sym typeface="Now Bold"/>
              </a:rPr>
              <a:t>Utilisation</a:t>
            </a:r>
            <a:r>
              <a:rPr lang="en-US" sz="5700">
                <a:solidFill>
                  <a:srgbClr val="FBFCFC"/>
                </a:solidFill>
                <a:latin typeface="Now Bold"/>
                <a:ea typeface="Now Bold"/>
                <a:cs typeface="Now Bold"/>
                <a:sym typeface="Now Bold"/>
              </a:rPr>
              <a:t> de la VAE </a:t>
            </a:r>
            <a:r>
              <a:rPr lang="en-US" sz="5700" err="1">
                <a:solidFill>
                  <a:srgbClr val="FBFCFC"/>
                </a:solidFill>
                <a:latin typeface="Now Bold"/>
                <a:ea typeface="Now Bold"/>
                <a:cs typeface="Now Bold"/>
                <a:sym typeface="Now Bold"/>
              </a:rPr>
              <a:t>selon</a:t>
            </a:r>
            <a:r>
              <a:rPr lang="en-US" sz="5700">
                <a:solidFill>
                  <a:srgbClr val="FBFCFC"/>
                </a:solidFill>
                <a:latin typeface="Now Bold"/>
                <a:ea typeface="Now Bold"/>
                <a:cs typeface="Now Bold"/>
                <a:sym typeface="Now Bold"/>
              </a:rPr>
              <a:t> la </a:t>
            </a:r>
            <a:r>
              <a:rPr lang="en-US" sz="5700" err="1">
                <a:solidFill>
                  <a:srgbClr val="FBFCFC"/>
                </a:solidFill>
                <a:latin typeface="Now Bold"/>
                <a:ea typeface="Now Bold"/>
                <a:cs typeface="Now Bold"/>
                <a:sym typeface="Now Bold"/>
              </a:rPr>
              <a:t>finalité</a:t>
            </a:r>
            <a:endParaRPr lang="en-US" sz="5700">
              <a:solidFill>
                <a:srgbClr val="FBFCFC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22570" y="2234565"/>
            <a:ext cx="2400300" cy="62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3"/>
              </a:lnSpc>
            </a:pPr>
            <a:r>
              <a:rPr lang="en-US" sz="3659">
                <a:solidFill>
                  <a:srgbClr val="E6EBEC"/>
                </a:solidFill>
                <a:latin typeface="Canva Sans 1"/>
                <a:ea typeface="Canva Sans 1"/>
                <a:cs typeface="Canva Sans 1"/>
                <a:sym typeface="Canva Sans 1"/>
              </a:rPr>
              <a:t>2021-2024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22571" y="3998595"/>
            <a:ext cx="1130644" cy="466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60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Entrée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36238" y="3792407"/>
            <a:ext cx="1790700" cy="87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467" err="1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Crédits</a:t>
            </a:r>
            <a:r>
              <a:rPr lang="en-US" sz="2467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/</a:t>
            </a:r>
          </a:p>
          <a:p>
            <a:pPr algn="ctr">
              <a:lnSpc>
                <a:spcPts val="3527"/>
              </a:lnSpc>
            </a:pPr>
            <a:r>
              <a:rPr lang="en-US" sz="2467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Exemptions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29085" y="3808095"/>
            <a:ext cx="1390650" cy="38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2220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Entrée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915198" y="4084320"/>
            <a:ext cx="1495425" cy="79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279" err="1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DIplôme</a:t>
            </a:r>
            <a:r>
              <a:rPr lang="en-US" sz="2279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 </a:t>
            </a:r>
            <a:r>
              <a:rPr lang="en-US" sz="2279" err="1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complet</a:t>
            </a:r>
            <a:endParaRPr lang="en-US" sz="2279">
              <a:solidFill>
                <a:srgbClr val="422E56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729086" y="4381500"/>
            <a:ext cx="1760188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err="1">
                <a:solidFill>
                  <a:srgbClr val="422E56"/>
                </a:solidFill>
                <a:latin typeface="Canva Sans 1"/>
                <a:ea typeface="Canva Sans 1"/>
                <a:cs typeface="Canva Sans 1"/>
                <a:sym typeface="Canva Sans 1"/>
              </a:rPr>
              <a:t>avancée</a:t>
            </a:r>
            <a:endParaRPr lang="en-US" sz="2400">
              <a:solidFill>
                <a:srgbClr val="422E56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65382" y="7527230"/>
            <a:ext cx="2047875" cy="927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5480" spc="356">
                <a:solidFill>
                  <a:srgbClr val="FBFCFC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4,379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01965" y="7520901"/>
            <a:ext cx="2038350" cy="944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0"/>
              </a:lnSpc>
            </a:pPr>
            <a:r>
              <a:rPr lang="en-US" sz="5550" spc="310">
                <a:solidFill>
                  <a:srgbClr val="FBFCFC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4,287</a:t>
            </a:r>
          </a:p>
        </p:txBody>
      </p:sp>
      <p:sp>
        <p:nvSpPr>
          <p:cNvPr id="13" name="TextBox 13"/>
          <p:cNvSpPr txBox="1"/>
          <p:nvPr/>
        </p:nvSpPr>
        <p:spPr>
          <a:xfrm rot="5400000">
            <a:off x="14676514" y="5336288"/>
            <a:ext cx="1943100" cy="1793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32"/>
              </a:lnSpc>
            </a:pPr>
            <a:r>
              <a:rPr lang="en-US" sz="10380">
                <a:solidFill>
                  <a:srgbClr val="FBFCFC"/>
                </a:solidFill>
                <a:latin typeface="Kollektif"/>
                <a:ea typeface="Kollektif"/>
                <a:cs typeface="Kollektif"/>
                <a:sym typeface="Kollektif"/>
              </a:rPr>
              <a:t>CO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601656" y="7615924"/>
            <a:ext cx="2419350" cy="77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8"/>
              </a:lnSpc>
            </a:pPr>
            <a:r>
              <a:rPr lang="en-US" sz="4534">
                <a:solidFill>
                  <a:srgbClr val="FBFCFC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1,906 20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graph on a blue background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150870" y="802005"/>
            <a:ext cx="3810000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F9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2021-2024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20330" y="2994660"/>
            <a:ext cx="981075" cy="33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1"/>
              </a:lnSpc>
            </a:pPr>
            <a:r>
              <a:rPr lang="en-US" sz="1979">
                <a:solidFill>
                  <a:srgbClr val="020B0E"/>
                </a:solidFill>
                <a:latin typeface="Canva Sans 1"/>
                <a:ea typeface="Canva Sans 1"/>
                <a:cs typeface="Canva Sans 1"/>
                <a:sym typeface="Canva Sans 1"/>
              </a:rPr>
              <a:t>2021/22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26576" y="2942398"/>
            <a:ext cx="1323975" cy="438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2593" spc="228">
                <a:solidFill>
                  <a:srgbClr val="020B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2022/23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09789" y="2932111"/>
            <a:ext cx="1343025" cy="439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</a:pPr>
            <a:r>
              <a:rPr lang="en-US" sz="2575" spc="257">
                <a:solidFill>
                  <a:srgbClr val="020B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2023/24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20640" y="4976753"/>
            <a:ext cx="838200" cy="446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8"/>
              </a:lnSpc>
            </a:pPr>
            <a:r>
              <a:rPr lang="en-US" sz="2655" spc="278">
                <a:solidFill>
                  <a:srgbClr val="020B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3807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01590" y="5226252"/>
            <a:ext cx="809625" cy="4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2837" spc="139">
                <a:solidFill>
                  <a:srgbClr val="020B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3544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59502" y="4262392"/>
            <a:ext cx="790575" cy="44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6"/>
              </a:lnSpc>
            </a:pPr>
            <a:r>
              <a:rPr lang="en-US" sz="2625" spc="199">
                <a:solidFill>
                  <a:srgbClr val="020B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4518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60066" y="699960"/>
            <a:ext cx="5561133" cy="3094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31"/>
              </a:lnSpc>
            </a:pPr>
            <a:r>
              <a:rPr lang="en-US" sz="3660">
                <a:solidFill>
                  <a:srgbClr val="F9FCFD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Presque 12,000</a:t>
            </a:r>
          </a:p>
          <a:p>
            <a:pPr algn="l">
              <a:lnSpc>
                <a:spcPts val="5126"/>
              </a:lnSpc>
            </a:pPr>
            <a:r>
              <a:rPr lang="en-US" sz="3060" err="1">
                <a:solidFill>
                  <a:srgbClr val="F9FCFD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apprenants</a:t>
            </a:r>
            <a:r>
              <a:rPr lang="en-US" sz="3060">
                <a:solidFill>
                  <a:srgbClr val="F9FCFD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 </a:t>
            </a:r>
            <a:r>
              <a:rPr lang="en-US" sz="3060" err="1">
                <a:solidFill>
                  <a:srgbClr val="F9FCFD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accèdent</a:t>
            </a:r>
            <a:r>
              <a:rPr lang="en-US" sz="3060">
                <a:solidFill>
                  <a:srgbClr val="F9FCFD"/>
                </a:solidFill>
                <a:latin typeface="Garet ExtraBold"/>
                <a:ea typeface="Garet ExtraBold"/>
                <a:cs typeface="Garet ExtraBold"/>
                <a:sym typeface="Garet ExtraBold"/>
              </a:rPr>
              <a:t> aux</a:t>
            </a:r>
          </a:p>
          <a:p>
            <a:pPr algn="l">
              <a:lnSpc>
                <a:spcPts val="6736"/>
              </a:lnSpc>
            </a:pPr>
            <a:r>
              <a:rPr lang="en-US" sz="4021" err="1">
                <a:solidFill>
                  <a:srgbClr val="F9FCFD"/>
                </a:solidFill>
                <a:latin typeface="Now Bold"/>
                <a:ea typeface="Now Bold"/>
                <a:cs typeface="Now Bold"/>
                <a:sym typeface="Now Bold"/>
              </a:rPr>
              <a:t>programmes</a:t>
            </a:r>
            <a:r>
              <a:rPr lang="en-US" sz="4021">
                <a:solidFill>
                  <a:srgbClr val="F9FCFD"/>
                </a:solidFill>
                <a:latin typeface="Now Bold"/>
                <a:ea typeface="Now Bold"/>
                <a:cs typeface="Now Bold"/>
                <a:sym typeface="Now Bold"/>
              </a:rPr>
              <a:t> via </a:t>
            </a:r>
          </a:p>
          <a:p>
            <a:pPr algn="l">
              <a:lnSpc>
                <a:spcPts val="6736"/>
              </a:lnSpc>
            </a:pPr>
            <a:r>
              <a:rPr lang="en-US" sz="4021">
                <a:solidFill>
                  <a:srgbClr val="F9FCFD"/>
                </a:solidFill>
                <a:latin typeface="Now Bold"/>
                <a:ea typeface="Now Bold"/>
                <a:cs typeface="Now Bold"/>
                <a:sym typeface="Now Bold"/>
              </a:rPr>
              <a:t>la VAE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31770" y="9180195"/>
            <a:ext cx="5878830" cy="443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2640" err="1">
                <a:solidFill>
                  <a:srgbClr val="E4EBF1"/>
                </a:solidFill>
                <a:latin typeface="Canva Sans 1"/>
                <a:ea typeface="Canva Sans 1"/>
                <a:cs typeface="Canva Sans 1"/>
                <a:sym typeface="Canva Sans 1"/>
              </a:rPr>
              <a:t>Croissance</a:t>
            </a:r>
            <a:r>
              <a:rPr lang="en-US" sz="2640">
                <a:solidFill>
                  <a:srgbClr val="E4EBF1"/>
                </a:solidFill>
                <a:latin typeface="Canva Sans 1"/>
                <a:ea typeface="Canva Sans 1"/>
                <a:cs typeface="Canva Sans 1"/>
                <a:sym typeface="Canva Sans 1"/>
              </a:rPr>
              <a:t> </a:t>
            </a:r>
            <a:r>
              <a:rPr lang="en-US" sz="2640" err="1">
                <a:solidFill>
                  <a:srgbClr val="E4EBF1"/>
                </a:solidFill>
                <a:latin typeface="Canva Sans 1"/>
                <a:ea typeface="Canva Sans 1"/>
                <a:cs typeface="Canva Sans 1"/>
                <a:sym typeface="Canva Sans 1"/>
              </a:rPr>
              <a:t>annuelle</a:t>
            </a:r>
            <a:endParaRPr lang="en-US" sz="2640">
              <a:solidFill>
                <a:srgbClr val="E4EBF1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992500" y="8777834"/>
            <a:ext cx="1543050" cy="79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12"/>
              </a:lnSpc>
            </a:pPr>
            <a:r>
              <a:rPr lang="en-US" sz="1806" spc="70">
                <a:solidFill>
                  <a:srgbClr val="E4EBF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Recognition of</a:t>
            </a:r>
          </a:p>
          <a:p>
            <a:pPr algn="just">
              <a:lnSpc>
                <a:spcPts val="2312"/>
              </a:lnSpc>
            </a:pPr>
            <a:r>
              <a:rPr lang="en-US" sz="1806" spc="70">
                <a:solidFill>
                  <a:srgbClr val="E4EBF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Prior Learning</a:t>
            </a:r>
          </a:p>
          <a:p>
            <a:pPr algn="just">
              <a:lnSpc>
                <a:spcPts val="1716"/>
              </a:lnSpc>
            </a:pPr>
            <a:r>
              <a:rPr lang="en-US" sz="1340">
                <a:solidFill>
                  <a:srgbClr val="E4EBF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 Learning Counts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00100"/>
            <a:ext cx="18288000" cy="10287000"/>
            <a:chOff x="0" y="0"/>
            <a:chExt cx="24384000" cy="13716000"/>
          </a:xfrm>
        </p:grpSpPr>
        <p:sp>
          <p:nvSpPr>
            <p:cNvPr id="3" name="Freeform 3" descr="A person holding a table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18260" y="3901180"/>
            <a:ext cx="8039100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4"/>
              </a:lnSpc>
            </a:pPr>
            <a:r>
              <a:rPr lang="en-US" sz="5434" spc="298">
                <a:solidFill>
                  <a:srgbClr val="FBFCF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Information</a:t>
            </a:r>
          </a:p>
          <a:p>
            <a:pPr algn="l">
              <a:lnSpc>
                <a:spcPts val="7004"/>
              </a:lnSpc>
            </a:pPr>
            <a:r>
              <a:rPr lang="en-US" sz="5434" spc="298">
                <a:solidFill>
                  <a:srgbClr val="FBFCF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et </a:t>
            </a:r>
            <a:r>
              <a:rPr lang="en-US" sz="5434" spc="298" err="1">
                <a:solidFill>
                  <a:srgbClr val="FBFCF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sensibilisation</a:t>
            </a:r>
            <a:r>
              <a:rPr lang="en-US" sz="5434" spc="298">
                <a:solidFill>
                  <a:srgbClr val="FBFCF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des </a:t>
            </a:r>
            <a:r>
              <a:rPr lang="en-US" sz="5434" spc="298" err="1">
                <a:solidFill>
                  <a:srgbClr val="FBFCF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apprenants</a:t>
            </a:r>
            <a:endParaRPr lang="en-US" sz="5434" spc="298">
              <a:solidFill>
                <a:srgbClr val="FBFCF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401865"/>
            <a:ext cx="18288000" cy="10287000"/>
            <a:chOff x="0" y="0"/>
            <a:chExt cx="24384000" cy="13716000"/>
          </a:xfrm>
        </p:grpSpPr>
        <p:sp>
          <p:nvSpPr>
            <p:cNvPr id="3" name="Freeform 3" descr="A computer with text and images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38200" y="730522"/>
            <a:ext cx="10229841" cy="1063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84"/>
              </a:lnSpc>
            </a:pPr>
            <a:r>
              <a:rPr lang="en-US" sz="5400" spc="298" err="1">
                <a:solidFill>
                  <a:srgbClr val="E8ECED"/>
                </a:solidFill>
                <a:latin typeface="Arial MT Pro"/>
                <a:ea typeface="Arial MT Pro"/>
                <a:cs typeface="Arial MT Pro"/>
                <a:sym typeface="Arial MT Pro"/>
              </a:rPr>
              <a:t>Autonomiser</a:t>
            </a:r>
            <a:r>
              <a:rPr lang="en-US" sz="5400" spc="298">
                <a:solidFill>
                  <a:srgbClr val="E8ECED"/>
                </a:solidFill>
                <a:latin typeface="Arial MT Pro"/>
                <a:ea typeface="Arial MT Pro"/>
                <a:cs typeface="Arial MT Pro"/>
                <a:sym typeface="Arial MT Pro"/>
              </a:rPr>
              <a:t> les </a:t>
            </a:r>
            <a:r>
              <a:rPr lang="en-US" sz="5400" spc="298" err="1">
                <a:solidFill>
                  <a:srgbClr val="E8ECED"/>
                </a:solidFill>
                <a:latin typeface="Arial MT Pro"/>
                <a:ea typeface="Arial MT Pro"/>
                <a:cs typeface="Arial MT Pro"/>
                <a:sym typeface="Arial MT Pro"/>
              </a:rPr>
              <a:t>apprenants</a:t>
            </a:r>
            <a:endParaRPr lang="en-US" sz="5400" spc="298">
              <a:solidFill>
                <a:srgbClr val="E8ECED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26920" y="2914650"/>
            <a:ext cx="6812280" cy="876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72"/>
              </a:lnSpc>
            </a:pPr>
            <a:r>
              <a:rPr lang="en-US" sz="2200" err="1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Lancement</a:t>
            </a:r>
            <a:r>
              <a:rPr lang="en-US" sz="2200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de </a:t>
            </a:r>
            <a:r>
              <a:rPr lang="en-US" sz="2200" err="1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priorlearning.ie</a:t>
            </a:r>
            <a:r>
              <a:rPr lang="en-US" sz="2200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, </a:t>
            </a:r>
            <a:r>
              <a:rPr lang="en-US" sz="2200" err="1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plateforme</a:t>
            </a:r>
            <a:r>
              <a:rPr lang="en-US" sz="2200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200" err="1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nationale</a:t>
            </a:r>
            <a:r>
              <a:rPr lang="en-US" sz="2200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</a:p>
          <a:p>
            <a:pPr algn="l">
              <a:lnSpc>
                <a:spcPts val="3572"/>
              </a:lnSpc>
            </a:pPr>
            <a:r>
              <a:rPr lang="en-US" sz="2200" err="1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d’information</a:t>
            </a:r>
            <a:r>
              <a:rPr lang="en-US" sz="2200">
                <a:solidFill>
                  <a:srgbClr val="E8ECE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sur la VAE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48060" y="2093595"/>
            <a:ext cx="4701540" cy="912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69"/>
              </a:lnSpc>
            </a:pPr>
            <a:r>
              <a:rPr lang="en-US" sz="1900" err="1">
                <a:solidFill>
                  <a:srgbClr val="EFF6F9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L’intégration</a:t>
            </a:r>
            <a:r>
              <a:rPr lang="en-US" sz="1900">
                <a:solidFill>
                  <a:srgbClr val="EFF6F9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de la VAE dans les sites web des </a:t>
            </a:r>
            <a:r>
              <a:rPr lang="en-US" sz="1900" err="1">
                <a:solidFill>
                  <a:srgbClr val="EFF6F9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établissements</a:t>
            </a:r>
            <a:r>
              <a:rPr lang="en-US" sz="1900">
                <a:solidFill>
                  <a:srgbClr val="EFF6F9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1900" err="1">
                <a:solidFill>
                  <a:srgbClr val="EFF6F9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d'enseignement</a:t>
            </a:r>
            <a:r>
              <a:rPr lang="en-US" sz="1900">
                <a:solidFill>
                  <a:srgbClr val="EFF6F9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1900" err="1">
                <a:solidFill>
                  <a:srgbClr val="EFF6F9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supérieur</a:t>
            </a:r>
            <a:r>
              <a:rPr lang="en-US" sz="1900">
                <a:solidFill>
                  <a:srgbClr val="EFF6F9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et les pages de </a:t>
            </a:r>
            <a:r>
              <a:rPr lang="en-US" sz="1900" err="1">
                <a:solidFill>
                  <a:srgbClr val="EFF6F9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programmes</a:t>
            </a:r>
            <a:endParaRPr lang="en-US" sz="1900" spc="114">
              <a:solidFill>
                <a:srgbClr val="EFF6F9"/>
              </a:solidFill>
              <a:latin typeface="DM Sans" pitchFamily="2" charset="77"/>
              <a:ea typeface="Arial MT Pro"/>
              <a:cs typeface="Arial MT Pro"/>
              <a:sym typeface="Arial MT P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079500" y="3386021"/>
            <a:ext cx="5532100" cy="1282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2"/>
              </a:lnSpc>
            </a:pPr>
            <a:r>
              <a:rPr lang="en-US" sz="2086" spc="52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Sensibilisation</a:t>
            </a:r>
            <a:r>
              <a:rPr lang="en-US" sz="2086" spc="52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des </a:t>
            </a:r>
            <a:r>
              <a:rPr lang="en-US" sz="2086" spc="52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apprenants</a:t>
            </a:r>
            <a:r>
              <a:rPr lang="en-US" sz="2086" spc="52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, du personnel des </a:t>
            </a:r>
            <a:r>
              <a:rPr lang="en-US" sz="2086" spc="52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établissements</a:t>
            </a:r>
            <a:r>
              <a:rPr lang="en-US" sz="2086" spc="52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086" spc="52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d’enseignement</a:t>
            </a:r>
            <a:r>
              <a:rPr lang="en-US" sz="2086" spc="52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086" spc="52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supérieur</a:t>
            </a:r>
            <a:r>
              <a:rPr lang="en-US" sz="2086" spc="52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, des </a:t>
            </a:r>
            <a:r>
              <a:rPr lang="en-US" sz="2086" spc="52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employeurs</a:t>
            </a:r>
            <a:r>
              <a:rPr lang="en-US" sz="2086" spc="52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et du grand public.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15490" y="4628846"/>
            <a:ext cx="914400" cy="10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"/>
              </a:lnSpc>
            </a:pPr>
            <a:r>
              <a:rPr lang="en-US" sz="514" spc="-13">
                <a:solidFill>
                  <a:srgbClr val="959595"/>
                </a:solidFill>
                <a:latin typeface="Arial MT Pro"/>
                <a:ea typeface="Arial MT Pro"/>
                <a:cs typeface="Arial MT Pro"/>
                <a:sym typeface="Arial MT Pro"/>
              </a:rPr>
              <a:t>ne | Recognition of Prior Learn X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05025" y="4833162"/>
            <a:ext cx="895350" cy="99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"/>
              </a:lnSpc>
            </a:pPr>
            <a:r>
              <a:rPr lang="en-US" sz="567">
                <a:solidFill>
                  <a:srgbClr val="8D8E8D"/>
                </a:solidFill>
                <a:latin typeface="Arial MT Pro"/>
                <a:ea typeface="Arial MT Pro"/>
                <a:cs typeface="Arial MT Pro"/>
                <a:sym typeface="Arial MT Pro"/>
              </a:rPr>
              <a:t>https://www.priorlearning.ie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69305" y="5026591"/>
            <a:ext cx="209550" cy="109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"/>
              </a:lnSpc>
            </a:pPr>
            <a:r>
              <a:rPr lang="en-US" sz="551">
                <a:solidFill>
                  <a:srgbClr val="B7B0C0"/>
                </a:solidFill>
                <a:latin typeface="Arial MT Pro"/>
                <a:ea typeface="Arial MT Pro"/>
                <a:cs typeface="Arial MT Pro"/>
                <a:sym typeface="Arial MT Pro"/>
              </a:rPr>
              <a:t>About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45542" y="5031120"/>
            <a:ext cx="257175" cy="11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"/>
              </a:lnSpc>
            </a:pPr>
            <a:r>
              <a:rPr lang="en-US" sz="539">
                <a:solidFill>
                  <a:srgbClr val="B7B0C0"/>
                </a:solidFill>
                <a:latin typeface="Arial MT Pro"/>
                <a:ea typeface="Arial MT Pro"/>
                <a:cs typeface="Arial MT Pro"/>
                <a:sym typeface="Arial MT Pro"/>
              </a:rPr>
              <a:t>Contact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61836" y="5038644"/>
            <a:ext cx="895350" cy="99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"/>
              </a:lnSpc>
            </a:pPr>
            <a:r>
              <a:rPr lang="en-US" sz="571" spc="-6">
                <a:solidFill>
                  <a:srgbClr val="B7B0C0"/>
                </a:solidFill>
                <a:latin typeface="Arial MT Pro"/>
                <a:ea typeface="Arial MT Pro"/>
                <a:cs typeface="Arial MT Pro"/>
                <a:sym typeface="Arial MT Pro"/>
              </a:rPr>
              <a:t>Subscribe to our Newsletter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17142" y="5006615"/>
            <a:ext cx="600075" cy="135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"/>
              </a:lnSpc>
            </a:pPr>
            <a:r>
              <a:rPr lang="en-US" sz="655" spc="100">
                <a:solidFill>
                  <a:srgbClr val="C9C3CF"/>
                </a:solidFill>
                <a:latin typeface="Arial MT Pro"/>
                <a:ea typeface="Arial MT Pro"/>
                <a:cs typeface="Arial MT Pro"/>
                <a:sym typeface="Arial MT Pro"/>
              </a:rPr>
              <a:t>Folow Us 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46985" y="5230541"/>
            <a:ext cx="476250" cy="480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2829" spc="59">
                <a:solidFill>
                  <a:srgbClr val="432E57"/>
                </a:solidFill>
                <a:latin typeface="Abril Fatface"/>
                <a:ea typeface="Abril Fatface"/>
                <a:cs typeface="Abril Fatface"/>
                <a:sym typeface="Abril Fatface"/>
              </a:rPr>
              <a:t>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33783" y="5280818"/>
            <a:ext cx="552450" cy="13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"/>
              </a:lnSpc>
            </a:pPr>
            <a:r>
              <a:rPr lang="en-US" sz="657" spc="-4">
                <a:solidFill>
                  <a:srgbClr val="9A8FA6"/>
                </a:solidFill>
                <a:latin typeface="Arial MT Pro"/>
                <a:ea typeface="Arial MT Pro"/>
                <a:cs typeface="Arial MT Pro"/>
                <a:sym typeface="Arial MT Pro"/>
              </a:rPr>
              <a:t>Recognition of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04410" y="5406247"/>
            <a:ext cx="457200" cy="10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"/>
              </a:lnSpc>
            </a:pPr>
            <a:r>
              <a:rPr lang="en-US" sz="572" spc="-6">
                <a:solidFill>
                  <a:srgbClr val="8D819B"/>
                </a:solidFill>
                <a:latin typeface="Arial MT Pro"/>
                <a:ea typeface="Arial MT Pro"/>
                <a:cs typeface="Arial MT Pro"/>
                <a:sym typeface="Arial MT Pro"/>
              </a:rPr>
              <a:t>What is RPL?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77009" y="5395981"/>
            <a:ext cx="561975" cy="13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"/>
              </a:lnSpc>
            </a:pPr>
            <a:r>
              <a:rPr lang="en-US" sz="643" spc="-13">
                <a:solidFill>
                  <a:srgbClr val="8D819B"/>
                </a:solidFill>
                <a:latin typeface="Arial MT Pro"/>
                <a:ea typeface="Arial MT Pro"/>
                <a:cs typeface="Arial MT Pro"/>
                <a:sym typeface="Arial MT Pro"/>
              </a:rPr>
              <a:t>Where to Study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47381" y="5404919"/>
            <a:ext cx="638175" cy="11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"/>
              </a:lnSpc>
            </a:pPr>
            <a:r>
              <a:rPr lang="en-US" sz="593" spc="-8">
                <a:solidFill>
                  <a:srgbClr val="8D819B"/>
                </a:solidFill>
                <a:latin typeface="Arial MT Pro"/>
                <a:ea typeface="Arial MT Pro"/>
                <a:cs typeface="Arial MT Pro"/>
                <a:sym typeface="Arial MT Pro"/>
              </a:rPr>
              <a:t>Resources &amp; Tools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09422" y="5412252"/>
            <a:ext cx="523875" cy="118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"/>
              </a:lnSpc>
            </a:pPr>
            <a:r>
              <a:rPr lang="en-US" sz="597" spc="-7">
                <a:solidFill>
                  <a:srgbClr val="8D819B"/>
                </a:solidFill>
                <a:latin typeface="Arial MT Pro"/>
                <a:ea typeface="Arial MT Pro"/>
                <a:cs typeface="Arial MT Pro"/>
                <a:sym typeface="Arial MT Pro"/>
              </a:rPr>
              <a:t>News &amp; Events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56170" y="5420510"/>
            <a:ext cx="419100" cy="100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"/>
              </a:lnSpc>
            </a:pPr>
            <a:r>
              <a:rPr lang="en-US" sz="557" spc="13">
                <a:solidFill>
                  <a:srgbClr val="8D819B"/>
                </a:solidFill>
                <a:latin typeface="Arial MT Pro"/>
                <a:ea typeface="Arial MT Pro"/>
                <a:cs typeface="Arial MT Pro"/>
                <a:sym typeface="Arial MT Pro"/>
              </a:rPr>
              <a:t>RPL Stories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32754" y="5382272"/>
            <a:ext cx="561975" cy="118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"/>
              </a:lnSpc>
            </a:pPr>
            <a:r>
              <a:rPr lang="en-US" sz="589" spc="37">
                <a:solidFill>
                  <a:srgbClr val="9B90A6"/>
                </a:solidFill>
                <a:latin typeface="Arial MT Pro"/>
                <a:ea typeface="Arial MT Pro"/>
                <a:cs typeface="Arial MT Pro"/>
                <a:sym typeface="Arial MT Pro"/>
              </a:rPr>
              <a:t>Prior Learning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33725" y="5545365"/>
            <a:ext cx="552450" cy="83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"/>
              </a:lnSpc>
            </a:pPr>
            <a:r>
              <a:rPr lang="en-US" sz="451" spc="-13">
                <a:solidFill>
                  <a:srgbClr val="B7B0C0"/>
                </a:solidFill>
                <a:latin typeface="Arial MT Pro"/>
                <a:ea typeface="Arial MT Pro"/>
                <a:cs typeface="Arial MT Pro"/>
                <a:sym typeface="Arial MT Pro"/>
              </a:rPr>
              <a:t>Your Learning Counts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24099" y="6076950"/>
            <a:ext cx="417861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 b="1">
                <a:effectLst/>
                <a:latin typeface="Helvetica Neue" panose="02000503000000020004" pitchFamily="2" charset="0"/>
              </a:rPr>
              <a:t>Nous </a:t>
            </a:r>
            <a:r>
              <a:rPr lang="en-GB" sz="1600" b="1" err="1">
                <a:effectLst/>
                <a:latin typeface="Helvetica Neue" panose="02000503000000020004" pitchFamily="2" charset="0"/>
              </a:rPr>
              <a:t>apprenons</a:t>
            </a:r>
            <a:r>
              <a:rPr lang="en-GB" sz="1600" b="1">
                <a:effectLst/>
                <a:latin typeface="Helvetica Neue" panose="02000503000000020004" pitchFamily="2" charset="0"/>
              </a:rPr>
              <a:t> </a:t>
            </a:r>
            <a:r>
              <a:rPr lang="en-GB" sz="1600" b="1" err="1">
                <a:effectLst/>
                <a:latin typeface="Helvetica Neue" panose="02000503000000020004" pitchFamily="2" charset="0"/>
              </a:rPr>
              <a:t>tous</a:t>
            </a:r>
            <a:r>
              <a:rPr lang="en-GB" sz="1600" b="1">
                <a:effectLst/>
                <a:latin typeface="Helvetica Neue" panose="02000503000000020004" pitchFamily="2" charset="0"/>
              </a:rPr>
              <a:t>, </a:t>
            </a:r>
            <a:r>
              <a:rPr lang="en-GB" sz="1600" b="1" err="1">
                <a:effectLst/>
                <a:latin typeface="Helvetica Neue" panose="02000503000000020004" pitchFamily="2" charset="0"/>
              </a:rPr>
              <a:t>partout</a:t>
            </a:r>
            <a:r>
              <a:rPr lang="en-GB" sz="1600" b="1">
                <a:effectLst/>
                <a:latin typeface="Helvetica Neue" panose="02000503000000020004" pitchFamily="2" charset="0"/>
              </a:rPr>
              <a:t> et tout le temps. </a:t>
            </a:r>
            <a:r>
              <a:rPr lang="en-GB" sz="1600">
                <a:effectLst/>
                <a:latin typeface="Helvetica Neue" panose="02000503000000020004" pitchFamily="2" charset="0"/>
              </a:rPr>
              <a:t>La VAE rend visible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l'apprentissage</a:t>
            </a:r>
            <a:r>
              <a:rPr lang="en-GB" sz="1600">
                <a:effectLst/>
                <a:latin typeface="Helvetica Neue" panose="02000503000000020004" pitchFamily="2" charset="0"/>
              </a:rPr>
              <a:t> invisible et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vous</a:t>
            </a:r>
            <a:r>
              <a:rPr lang="en-GB" sz="1600">
                <a:effectLst/>
                <a:latin typeface="Helvetica Neue" panose="02000503000000020004" pitchFamily="2" charset="0"/>
              </a:rPr>
              <a:t> aide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à</a:t>
            </a:r>
            <a:r>
              <a:rPr lang="en-GB" sz="1600">
                <a:effectLst/>
                <a:latin typeface="Helvetica Neue" panose="02000503000000020004" pitchFamily="2" charset="0"/>
              </a:rPr>
              <a:t>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obtenir</a:t>
            </a:r>
            <a:r>
              <a:rPr lang="en-GB" sz="1600">
                <a:effectLst/>
                <a:latin typeface="Helvetica Neue" panose="02000503000000020004" pitchFamily="2" charset="0"/>
              </a:rPr>
              <a:t>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vos</a:t>
            </a:r>
            <a:r>
              <a:rPr lang="en-GB" sz="1600">
                <a:effectLst/>
                <a:latin typeface="Helvetica Neue" panose="02000503000000020004" pitchFamily="2" charset="0"/>
              </a:rPr>
              <a:t> certifications plus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rapidement</a:t>
            </a:r>
            <a:r>
              <a:rPr lang="en-GB" sz="160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068042" y="4723608"/>
            <a:ext cx="5305425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4"/>
              </a:lnSpc>
            </a:pPr>
            <a:endParaRPr lang="en-US" sz="2052" spc="82">
              <a:solidFill>
                <a:srgbClr val="EFF6F9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2554"/>
              </a:lnSpc>
            </a:pPr>
            <a:r>
              <a:rPr lang="en-US" sz="2052" spc="82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Diffusion de </a:t>
            </a:r>
            <a:r>
              <a:rPr lang="en-US" sz="2052" spc="82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témoignages</a:t>
            </a:r>
            <a:r>
              <a:rPr lang="en-US" sz="2052" spc="82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des </a:t>
            </a:r>
            <a:r>
              <a:rPr lang="en-US" sz="2052" spc="82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apprenants</a:t>
            </a:r>
            <a:r>
              <a:rPr lang="en-US" sz="2052" spc="82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pour </a:t>
            </a:r>
            <a:r>
              <a:rPr lang="en-US" sz="2052" spc="82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simlplifier</a:t>
            </a:r>
            <a:r>
              <a:rPr lang="en-US" sz="2052" spc="82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le </a:t>
            </a:r>
            <a:r>
              <a:rPr lang="en-US" sz="2052" spc="82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processus</a:t>
            </a:r>
            <a:endParaRPr lang="en-US" sz="2052" spc="82">
              <a:solidFill>
                <a:srgbClr val="EFF6F9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070624" y="6160266"/>
            <a:ext cx="4457700" cy="96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7"/>
              </a:lnSpc>
            </a:pPr>
            <a:r>
              <a:rPr lang="en-US" sz="2099" spc="60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Présentation</a:t>
            </a:r>
            <a:r>
              <a:rPr lang="en-US" sz="2099" spc="6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des </a:t>
            </a:r>
            <a:r>
              <a:rPr lang="en-US" sz="2099" spc="60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partenariats</a:t>
            </a:r>
            <a:r>
              <a:rPr lang="en-US" sz="2099" spc="6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099" spc="60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d’enterprise</a:t>
            </a:r>
            <a:r>
              <a:rPr lang="en-US" sz="2099" spc="6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099" spc="60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à</a:t>
            </a:r>
            <a:r>
              <a:rPr lang="en-US" sz="2099" spc="6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travers des </a:t>
            </a:r>
            <a:r>
              <a:rPr lang="en-US" sz="2099" spc="60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témoignages</a:t>
            </a:r>
            <a:r>
              <a:rPr lang="en-US" sz="2099" spc="60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099" spc="60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vidéo</a:t>
            </a:r>
            <a:endParaRPr lang="en-US" sz="2099" spc="60">
              <a:solidFill>
                <a:srgbClr val="EFF6F9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071855" y="7564500"/>
            <a:ext cx="5353050" cy="92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0"/>
              </a:lnSpc>
            </a:pPr>
            <a:r>
              <a:rPr lang="en-US" sz="2014" spc="96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Visibilité</a:t>
            </a:r>
            <a:r>
              <a:rPr lang="en-US" sz="2014" spc="96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accrue </a:t>
            </a:r>
            <a:r>
              <a:rPr lang="en-US" sz="2014" spc="96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à</a:t>
            </a:r>
            <a:r>
              <a:rPr lang="en-US" sz="2014" spc="96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travers </a:t>
            </a:r>
            <a:r>
              <a:rPr lang="en-US" sz="2014" spc="96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priorlearning.ie</a:t>
            </a:r>
            <a:endParaRPr lang="en-US" sz="2014" spc="96">
              <a:solidFill>
                <a:srgbClr val="EFF6F9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2370"/>
              </a:lnSpc>
            </a:pPr>
            <a:r>
              <a:rPr lang="en-US" sz="2014" spc="96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et </a:t>
            </a:r>
            <a:r>
              <a:rPr lang="en-US" sz="2014" spc="96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une</a:t>
            </a:r>
            <a:r>
              <a:rPr lang="en-US" sz="2014" spc="96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014" spc="96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présence</a:t>
            </a:r>
            <a:r>
              <a:rPr lang="en-US" sz="2014" spc="96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active sur les </a:t>
            </a:r>
            <a:r>
              <a:rPr lang="en-US" sz="2014" spc="96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réseaux</a:t>
            </a:r>
            <a:r>
              <a:rPr lang="en-US" sz="2014" spc="96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014" spc="96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sociaux</a:t>
            </a:r>
            <a:endParaRPr lang="en-US" sz="2014" spc="96">
              <a:solidFill>
                <a:srgbClr val="EFF6F9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079521" y="8917125"/>
            <a:ext cx="53340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30"/>
              </a:lnSpc>
            </a:pPr>
            <a:r>
              <a:rPr lang="en-US" sz="1982" spc="73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Resources, guides et </a:t>
            </a:r>
            <a:r>
              <a:rPr lang="en-US" sz="1982" u="sng" spc="73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FAQ</a:t>
            </a:r>
            <a:r>
              <a:rPr lang="en-US" sz="1982" spc="73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pour </a:t>
            </a:r>
            <a:r>
              <a:rPr lang="en-US" sz="1982" spc="73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accompagner</a:t>
            </a:r>
            <a:r>
              <a:rPr lang="en-US" sz="1982" spc="73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les </a:t>
            </a:r>
            <a:r>
              <a:rPr lang="en-US" sz="1982" spc="73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apprenants</a:t>
            </a:r>
            <a:r>
              <a:rPr lang="en-US" sz="1982" spc="73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dans </a:t>
            </a:r>
            <a:r>
              <a:rPr lang="en-US" sz="1982" spc="73" err="1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leurs</a:t>
            </a:r>
            <a:r>
              <a:rPr lang="en-US" sz="1982" spc="73">
                <a:solidFill>
                  <a:srgbClr val="EFF6F9"/>
                </a:solidFill>
                <a:latin typeface="Arial MT Pro"/>
                <a:ea typeface="Arial MT Pro"/>
                <a:cs typeface="Arial MT Pro"/>
                <a:sym typeface="Arial MT Pro"/>
              </a:rPr>
              <a:t> démarches VAE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415602"/>
            <a:ext cx="18288000" cy="10287000"/>
            <a:chOff x="0" y="0"/>
            <a:chExt cx="24384000" cy="13716000"/>
          </a:xfrm>
        </p:grpSpPr>
        <p:sp>
          <p:nvSpPr>
            <p:cNvPr id="3" name="Freeform 3" descr="A person smiling and text on a page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72690" y="1447800"/>
            <a:ext cx="5867400" cy="1411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8"/>
              </a:lnSpc>
            </a:pPr>
            <a:r>
              <a:rPr lang="en-US" sz="4020">
                <a:solidFill>
                  <a:srgbClr val="46335C"/>
                </a:solidFill>
                <a:latin typeface="Now Bold"/>
                <a:ea typeface="Now Bold"/>
                <a:cs typeface="Now Bold"/>
                <a:sym typeface="Now Bold"/>
              </a:rPr>
              <a:t>Guide VAE pour les </a:t>
            </a:r>
            <a:r>
              <a:rPr lang="en-US" sz="4020" err="1">
                <a:solidFill>
                  <a:srgbClr val="46335C"/>
                </a:solidFill>
                <a:latin typeface="Now Bold"/>
                <a:ea typeface="Now Bold"/>
                <a:cs typeface="Now Bold"/>
                <a:sym typeface="Now Bold"/>
              </a:rPr>
              <a:t>apprenants</a:t>
            </a:r>
            <a:endParaRPr lang="en-US" sz="4020">
              <a:solidFill>
                <a:srgbClr val="46335C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763250" y="1876476"/>
            <a:ext cx="1295400" cy="100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8"/>
              </a:lnSpc>
            </a:pPr>
            <a:r>
              <a:rPr lang="en-US" sz="5849" spc="146">
                <a:solidFill>
                  <a:srgbClr val="FAFAFA"/>
                </a:solidFill>
                <a:latin typeface="Now"/>
                <a:ea typeface="Now"/>
                <a:cs typeface="Now"/>
                <a:sym typeface="Now"/>
              </a:rPr>
              <a:t>PPL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07230" y="2095517"/>
            <a:ext cx="942975" cy="48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73"/>
              </a:lnSpc>
            </a:pPr>
            <a:r>
              <a:rPr lang="en-US" sz="1019">
                <a:solidFill>
                  <a:srgbClr val="BDBBB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Recognition of</a:t>
            </a:r>
          </a:p>
          <a:p>
            <a:pPr algn="just">
              <a:lnSpc>
                <a:spcPts val="1473"/>
              </a:lnSpc>
            </a:pPr>
            <a:r>
              <a:rPr lang="en-US" sz="1019">
                <a:solidFill>
                  <a:srgbClr val="B9B6B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Prior Learning</a:t>
            </a:r>
          </a:p>
          <a:p>
            <a:pPr algn="just">
              <a:lnSpc>
                <a:spcPts val="1040"/>
              </a:lnSpc>
            </a:pPr>
            <a:r>
              <a:rPr lang="en-US" sz="719">
                <a:solidFill>
                  <a:srgbClr val="AAA8A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Your Learning Counts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3600" y="3857705"/>
            <a:ext cx="766001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600" err="1">
                <a:effectLst/>
                <a:latin typeface="DM Sans" pitchFamily="2" charset="77"/>
              </a:rPr>
              <a:t>Parcours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vers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l'enseignement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supérieur</a:t>
            </a:r>
            <a:r>
              <a:rPr lang="en-GB" sz="2600">
                <a:effectLst/>
                <a:latin typeface="DM Sans" pitchFamily="2" charset="77"/>
              </a:rPr>
              <a:t> : Ce </a:t>
            </a:r>
            <a:r>
              <a:rPr lang="en-GB" sz="2600">
                <a:latin typeface="DM Sans" pitchFamily="2" charset="77"/>
              </a:rPr>
              <a:t>do</a:t>
            </a:r>
            <a:r>
              <a:rPr lang="en-GB" sz="2600">
                <a:effectLst/>
                <a:latin typeface="DM Sans" pitchFamily="2" charset="77"/>
              </a:rPr>
              <a:t>cument </a:t>
            </a:r>
            <a:r>
              <a:rPr lang="en-GB" sz="2600" err="1">
                <a:effectLst/>
                <a:latin typeface="DM Sans" pitchFamily="2" charset="77"/>
              </a:rPr>
              <a:t>explique</a:t>
            </a:r>
            <a:r>
              <a:rPr lang="en-GB" sz="2600">
                <a:effectLst/>
                <a:latin typeface="DM Sans" pitchFamily="2" charset="77"/>
              </a:rPr>
              <a:t> comment les acquis de </a:t>
            </a:r>
            <a:r>
              <a:rPr lang="en-GB" sz="2600" err="1">
                <a:effectLst/>
                <a:latin typeface="DM Sans" pitchFamily="2" charset="77"/>
              </a:rPr>
              <a:t>l’expérience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peuvent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être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utilisés</a:t>
            </a:r>
            <a:r>
              <a:rPr lang="en-GB" sz="2600">
                <a:effectLst/>
                <a:latin typeface="DM Sans" pitchFamily="2" charset="77"/>
              </a:rPr>
              <a:t> pour </a:t>
            </a:r>
            <a:r>
              <a:rPr lang="en-GB" sz="2600" err="1">
                <a:effectLst/>
                <a:latin typeface="DM Sans" pitchFamily="2" charset="77"/>
              </a:rPr>
              <a:t>accéder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à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l'enseignement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supérieur</a:t>
            </a:r>
            <a:r>
              <a:rPr lang="en-GB" sz="2600">
                <a:effectLst/>
                <a:latin typeface="DM Sans" pitchFamily="2" charset="77"/>
              </a:rPr>
              <a:t>, </a:t>
            </a:r>
            <a:r>
              <a:rPr lang="en-GB" sz="2600" err="1">
                <a:effectLst/>
                <a:latin typeface="DM Sans" pitchFamily="2" charset="77"/>
              </a:rPr>
              <a:t>obtenir</a:t>
            </a:r>
            <a:r>
              <a:rPr lang="en-GB" sz="2600">
                <a:effectLst/>
                <a:latin typeface="DM Sans" pitchFamily="2" charset="77"/>
              </a:rPr>
              <a:t> des dispenses </a:t>
            </a:r>
            <a:r>
              <a:rPr lang="en-GB" sz="2600" err="1">
                <a:effectLst/>
                <a:latin typeface="DM Sans" pitchFamily="2" charset="77"/>
              </a:rPr>
              <a:t>ou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une</a:t>
            </a:r>
            <a:r>
              <a:rPr lang="en-GB" sz="2600">
                <a:effectLst/>
                <a:latin typeface="DM Sans" pitchFamily="2" charset="77"/>
              </a:rPr>
              <a:t> admission </a:t>
            </a:r>
            <a:r>
              <a:rPr lang="en-GB" sz="2600" err="1">
                <a:effectLst/>
                <a:latin typeface="DM Sans" pitchFamily="2" charset="77"/>
              </a:rPr>
              <a:t>directe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en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deuxième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année</a:t>
            </a:r>
            <a:r>
              <a:rPr lang="en-GB" sz="26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3513" y="6186942"/>
            <a:ext cx="7000875" cy="120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600">
                <a:solidFill>
                  <a:srgbClr val="46335C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• </a:t>
            </a:r>
            <a:r>
              <a:rPr lang="en-GB" sz="2600">
                <a:effectLst/>
                <a:latin typeface="DM Sans" pitchFamily="2" charset="77"/>
              </a:rPr>
              <a:t>Guide </a:t>
            </a:r>
            <a:r>
              <a:rPr lang="en-GB" sz="2600" err="1">
                <a:effectLst/>
                <a:latin typeface="DM Sans" pitchFamily="2" charset="77"/>
              </a:rPr>
              <a:t>clair</a:t>
            </a:r>
            <a:r>
              <a:rPr lang="en-GB" sz="2600">
                <a:effectLst/>
                <a:latin typeface="DM Sans" pitchFamily="2" charset="77"/>
              </a:rPr>
              <a:t> et </a:t>
            </a:r>
            <a:r>
              <a:rPr lang="en-GB" sz="2600" err="1">
                <a:effectLst/>
                <a:latin typeface="DM Sans" pitchFamily="2" charset="77"/>
              </a:rPr>
              <a:t>progressif</a:t>
            </a:r>
            <a:r>
              <a:rPr lang="en-GB" sz="2600">
                <a:effectLst/>
                <a:latin typeface="DM Sans" pitchFamily="2" charset="77"/>
              </a:rPr>
              <a:t> : </a:t>
            </a:r>
            <a:r>
              <a:rPr lang="en-GB" sz="2600" err="1">
                <a:effectLst/>
                <a:latin typeface="DM Sans" pitchFamily="2" charset="77"/>
              </a:rPr>
              <a:t>Apprenez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à</a:t>
            </a:r>
            <a:r>
              <a:rPr lang="en-GB" sz="2600">
                <a:effectLst/>
                <a:latin typeface="DM Sans" pitchFamily="2" charset="77"/>
              </a:rPr>
              <a:t> identifier, documenter et justifier </a:t>
            </a:r>
            <a:r>
              <a:rPr lang="en-GB" sz="2600" err="1">
                <a:effectLst/>
                <a:latin typeface="DM Sans" pitchFamily="2" charset="77"/>
              </a:rPr>
              <a:t>vos</a:t>
            </a:r>
            <a:r>
              <a:rPr lang="en-GB" sz="2600">
                <a:effectLst/>
                <a:latin typeface="DM Sans" pitchFamily="2" charset="77"/>
              </a:rPr>
              <a:t> acquis de </a:t>
            </a:r>
            <a:r>
              <a:rPr lang="en-GB" sz="2600" err="1">
                <a:effectLst/>
                <a:latin typeface="DM Sans" pitchFamily="2" charset="77"/>
              </a:rPr>
              <a:t>l’expérience</a:t>
            </a:r>
            <a:r>
              <a:rPr lang="en-GB" sz="26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16381" y="8148342"/>
            <a:ext cx="7038975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600">
                <a:solidFill>
                  <a:srgbClr val="46335C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• </a:t>
            </a:r>
            <a:r>
              <a:rPr lang="en-GB" sz="2600" err="1">
                <a:effectLst/>
                <a:latin typeface="DM Sans" pitchFamily="2" charset="77"/>
              </a:rPr>
              <a:t>Témoignages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concrets</a:t>
            </a:r>
            <a:r>
              <a:rPr lang="en-GB" sz="2600">
                <a:effectLst/>
                <a:latin typeface="DM Sans" pitchFamily="2" charset="77"/>
              </a:rPr>
              <a:t>, impact </a:t>
            </a:r>
            <a:r>
              <a:rPr lang="en-GB" sz="2600" err="1">
                <a:effectLst/>
                <a:latin typeface="DM Sans" pitchFamily="2" charset="77"/>
              </a:rPr>
              <a:t>réel</a:t>
            </a:r>
            <a:r>
              <a:rPr lang="en-GB" sz="2600">
                <a:effectLst/>
                <a:latin typeface="DM Sans" pitchFamily="2" charset="77"/>
              </a:rPr>
              <a:t> : </a:t>
            </a:r>
            <a:r>
              <a:rPr lang="en-GB" sz="2600" err="1">
                <a:effectLst/>
                <a:latin typeface="DM Sans" pitchFamily="2" charset="77"/>
              </a:rPr>
              <a:t>Découvrez</a:t>
            </a:r>
            <a:r>
              <a:rPr lang="en-GB" sz="2600">
                <a:effectLst/>
                <a:latin typeface="DM Sans" pitchFamily="2" charset="77"/>
              </a:rPr>
              <a:t> comment la VAE a </a:t>
            </a:r>
            <a:r>
              <a:rPr lang="en-GB" sz="2600" err="1">
                <a:effectLst/>
                <a:latin typeface="DM Sans" pitchFamily="2" charset="77"/>
              </a:rPr>
              <a:t>permis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à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d'autres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personnes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d'acquérir</a:t>
            </a:r>
            <a:r>
              <a:rPr lang="en-GB" sz="2600">
                <a:effectLst/>
                <a:latin typeface="DM Sans" pitchFamily="2" charset="77"/>
              </a:rPr>
              <a:t> de </a:t>
            </a:r>
            <a:r>
              <a:rPr lang="en-GB" sz="2600" err="1">
                <a:effectLst/>
                <a:latin typeface="DM Sans" pitchFamily="2" charset="77"/>
              </a:rPr>
              <a:t>nouvelles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compétences</a:t>
            </a:r>
            <a:r>
              <a:rPr lang="en-GB" sz="2600">
                <a:effectLst/>
                <a:latin typeface="DM Sans" pitchFamily="2" charset="77"/>
              </a:rPr>
              <a:t>, de se </a:t>
            </a:r>
            <a:r>
              <a:rPr lang="en-GB" sz="2600" err="1">
                <a:effectLst/>
                <a:latin typeface="DM Sans" pitchFamily="2" charset="77"/>
              </a:rPr>
              <a:t>réorienter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professionnellement</a:t>
            </a:r>
            <a:r>
              <a:rPr lang="en-GB" sz="2600">
                <a:effectLst/>
                <a:latin typeface="DM Sans" pitchFamily="2" charset="77"/>
              </a:rPr>
              <a:t> et de </a:t>
            </a:r>
            <a:r>
              <a:rPr lang="en-GB" sz="2600" err="1">
                <a:effectLst/>
                <a:latin typeface="DM Sans" pitchFamily="2" charset="77"/>
              </a:rPr>
              <a:t>gagner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en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confiance</a:t>
            </a:r>
            <a:r>
              <a:rPr lang="en-GB" sz="26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38923" y="6450858"/>
            <a:ext cx="3895725" cy="154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579">
                <a:solidFill>
                  <a:srgbClr val="564469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Learner Guide</a:t>
            </a:r>
          </a:p>
          <a:p>
            <a:pPr algn="l">
              <a:lnSpc>
                <a:spcPts val="4352"/>
              </a:lnSpc>
            </a:pPr>
            <a:r>
              <a:rPr lang="en-US" sz="3120">
                <a:solidFill>
                  <a:srgbClr val="EF5B7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Recognition of</a:t>
            </a:r>
          </a:p>
          <a:p>
            <a:pPr algn="l">
              <a:lnSpc>
                <a:spcPts val="4519"/>
              </a:lnSpc>
            </a:pPr>
            <a:r>
              <a:rPr lang="en-US" sz="3240">
                <a:solidFill>
                  <a:srgbClr val="EF5B7B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Prior Learning (RPL)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08983" y="8526780"/>
            <a:ext cx="3762375" cy="364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160">
                <a:solidFill>
                  <a:srgbClr val="71618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Your Pathway to Qualifications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11524" y="2258762"/>
            <a:ext cx="1638300" cy="27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658" spc="122">
                <a:solidFill>
                  <a:srgbClr val="DAD9D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priorlearning.ie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470631"/>
            <a:ext cx="18288000" cy="10287000"/>
            <a:chOff x="0" y="0"/>
            <a:chExt cx="24384000" cy="13716000"/>
          </a:xfrm>
        </p:grpSpPr>
        <p:sp>
          <p:nvSpPr>
            <p:cNvPr id="3" name="Freeform 3" descr="A newspaper and a newspaper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2470" y="2662682"/>
            <a:ext cx="4695825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9"/>
              </a:lnSpc>
            </a:pPr>
            <a:endParaRPr lang="en-US" sz="2564" spc="110">
              <a:solidFill>
                <a:srgbClr val="E2F0F5"/>
              </a:solidFill>
              <a:latin typeface="Impact"/>
              <a:ea typeface="Impact"/>
              <a:cs typeface="Impact"/>
              <a:sym typeface="Impact"/>
            </a:endParaRPr>
          </a:p>
          <a:p>
            <a:pPr algn="l">
              <a:lnSpc>
                <a:spcPts val="3039"/>
              </a:lnSpc>
            </a:pPr>
            <a:r>
              <a:rPr lang="en-US" sz="2564" spc="11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RTÉ Nationwide</a:t>
            </a:r>
          </a:p>
          <a:p>
            <a:pPr algn="l">
              <a:lnSpc>
                <a:spcPts val="3039"/>
              </a:lnSpc>
            </a:pPr>
            <a:r>
              <a:rPr lang="en-US" sz="2564" spc="11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• The Irish Times</a:t>
            </a:r>
          </a:p>
          <a:p>
            <a:pPr algn="l">
              <a:lnSpc>
                <a:spcPts val="3039"/>
              </a:lnSpc>
            </a:pPr>
            <a:r>
              <a:rPr lang="en-US" sz="2564" spc="11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• Irish Farmers Journal</a:t>
            </a:r>
          </a:p>
          <a:p>
            <a:pPr algn="l">
              <a:lnSpc>
                <a:spcPts val="3039"/>
              </a:lnSpc>
            </a:pPr>
            <a:r>
              <a:rPr lang="en-US" sz="2564" spc="11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• Irish Examiner</a:t>
            </a:r>
          </a:p>
          <a:p>
            <a:pPr algn="l">
              <a:lnSpc>
                <a:spcPts val="3039"/>
              </a:lnSpc>
            </a:pPr>
            <a:r>
              <a:rPr lang="en-US" sz="2564" spc="11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• Business &amp; Finance</a:t>
            </a:r>
          </a:p>
          <a:p>
            <a:pPr algn="l">
              <a:lnSpc>
                <a:spcPts val="3039"/>
              </a:lnSpc>
            </a:pPr>
            <a:r>
              <a:rPr lang="en-US" sz="2564" spc="11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Couverture </a:t>
            </a:r>
            <a:r>
              <a:rPr lang="en-US" sz="2564" spc="110" err="1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regionale</a:t>
            </a:r>
            <a:r>
              <a:rPr lang="en-US" sz="2564" spc="11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 (press et radio)</a:t>
            </a:r>
          </a:p>
          <a:p>
            <a:pPr algn="l">
              <a:lnSpc>
                <a:spcPts val="3039"/>
              </a:lnSpc>
            </a:pPr>
            <a:r>
              <a:rPr lang="en-US" sz="2564" spc="110" err="1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présentant</a:t>
            </a:r>
            <a:r>
              <a:rPr lang="en-US" sz="2564" spc="11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 des </a:t>
            </a:r>
            <a:r>
              <a:rPr lang="en-US" sz="2564" spc="110" err="1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témoignages</a:t>
            </a:r>
            <a:r>
              <a:rPr lang="en-US" sz="2564" spc="110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564" spc="110" err="1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d’apprenants</a:t>
            </a:r>
            <a:endParaRPr lang="en-US" sz="2564" spc="110">
              <a:solidFill>
                <a:srgbClr val="E2F0F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9600" y="2231515"/>
            <a:ext cx="7467600" cy="939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1"/>
              </a:lnSpc>
            </a:pPr>
            <a:r>
              <a:rPr lang="en-US" sz="2600" spc="154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La VAE </a:t>
            </a:r>
            <a:r>
              <a:rPr lang="en-US" sz="2600" spc="154" err="1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est</a:t>
            </a:r>
            <a:r>
              <a:rPr lang="en-US" sz="2600" spc="154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600" spc="154" err="1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présentée</a:t>
            </a:r>
            <a:r>
              <a:rPr lang="en-US" sz="2600" spc="154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 dans les </a:t>
            </a:r>
            <a:r>
              <a:rPr lang="en-US" sz="2600" spc="154" err="1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principaux</a:t>
            </a:r>
            <a:r>
              <a:rPr lang="en-US" sz="2600" spc="154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600" spc="154" err="1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médiias</a:t>
            </a:r>
            <a:r>
              <a:rPr lang="en-US" sz="2600" spc="154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600" spc="154" err="1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nationaux</a:t>
            </a:r>
            <a:r>
              <a:rPr lang="en-US" sz="2600" spc="154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2000" spc="154">
                <a:solidFill>
                  <a:srgbClr val="E2F0F5"/>
                </a:solidFill>
                <a:latin typeface="Impact"/>
                <a:ea typeface="Impact"/>
                <a:cs typeface="Impact"/>
                <a:sym typeface="Impact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3462" y="498792"/>
            <a:ext cx="8110538" cy="1083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15"/>
              </a:lnSpc>
            </a:pPr>
            <a:r>
              <a:rPr lang="en-US" sz="6725" spc="121">
                <a:solidFill>
                  <a:srgbClr val="F7F4F4"/>
                </a:solidFill>
                <a:latin typeface="Impact"/>
                <a:ea typeface="Impact"/>
                <a:cs typeface="Impact"/>
                <a:sym typeface="Impact"/>
              </a:rPr>
              <a:t>VAE dans les </a:t>
            </a:r>
            <a:r>
              <a:rPr lang="en-US" sz="6725" spc="121" err="1">
                <a:solidFill>
                  <a:srgbClr val="F7F4F4"/>
                </a:solidFill>
                <a:latin typeface="Impact"/>
                <a:ea typeface="Impact"/>
                <a:cs typeface="Impact"/>
                <a:sym typeface="Impact"/>
              </a:rPr>
              <a:t>médias</a:t>
            </a:r>
            <a:endParaRPr lang="en-US" sz="6725" spc="121">
              <a:solidFill>
                <a:srgbClr val="F7F4F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group of stickers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4416" y="315468"/>
            <a:ext cx="14679168" cy="8257032"/>
            <a:chOff x="0" y="0"/>
            <a:chExt cx="19572224" cy="11009376"/>
          </a:xfrm>
        </p:grpSpPr>
        <p:sp>
          <p:nvSpPr>
            <p:cNvPr id="3" name="Freeform 3" descr="A group of men with text  AI-generated content may be incorrect."/>
            <p:cNvSpPr/>
            <p:nvPr/>
          </p:nvSpPr>
          <p:spPr>
            <a:xfrm>
              <a:off x="0" y="0"/>
              <a:ext cx="19572224" cy="11009376"/>
            </a:xfrm>
            <a:custGeom>
              <a:avLst/>
              <a:gdLst/>
              <a:ahLst/>
              <a:cxnLst/>
              <a:rect l="l" t="t" r="r" b="b"/>
              <a:pathLst>
                <a:path w="19572224" h="11009376">
                  <a:moveTo>
                    <a:pt x="0" y="0"/>
                  </a:moveTo>
                  <a:lnTo>
                    <a:pt x="19572224" y="0"/>
                  </a:lnTo>
                  <a:lnTo>
                    <a:pt x="19572224" y="11009376"/>
                  </a:lnTo>
                  <a:lnTo>
                    <a:pt x="0" y="11009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85900" y="8112528"/>
            <a:ext cx="2338778" cy="1653883"/>
            <a:chOff x="0" y="0"/>
            <a:chExt cx="3118371" cy="2205177"/>
          </a:xfrm>
        </p:grpSpPr>
        <p:sp>
          <p:nvSpPr>
            <p:cNvPr id="5" name="Freeform 5" descr="A red and white button with a play button in the middle  AI-generated content may be incorrect.">
              <a:hlinkClick r:id="rId4" tooltip="https://www.youtube.com/watch?v=VBpFyzr40Cg"/>
            </p:cNvPr>
            <p:cNvSpPr/>
            <p:nvPr/>
          </p:nvSpPr>
          <p:spPr>
            <a:xfrm>
              <a:off x="0" y="0"/>
              <a:ext cx="3118358" cy="2205228"/>
            </a:xfrm>
            <a:custGeom>
              <a:avLst/>
              <a:gdLst/>
              <a:ahLst/>
              <a:cxnLst/>
              <a:rect l="l" t="t" r="r" b="b"/>
              <a:pathLst>
                <a:path w="3118358" h="2205228">
                  <a:moveTo>
                    <a:pt x="0" y="0"/>
                  </a:moveTo>
                  <a:lnTo>
                    <a:pt x="3118358" y="0"/>
                  </a:lnTo>
                  <a:lnTo>
                    <a:pt x="3118358" y="2205228"/>
                  </a:lnTo>
                  <a:lnTo>
                    <a:pt x="0" y="2205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2"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77603" y="8777668"/>
            <a:ext cx="5598986" cy="462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 u="sng">
                <a:solidFill>
                  <a:srgbClr val="467886"/>
                </a:solidFill>
                <a:latin typeface="Aptos Bold"/>
                <a:ea typeface="Aptos Bold"/>
                <a:cs typeface="Aptos Bold"/>
                <a:sym typeface="Aptos Bold"/>
                <a:hlinkClick r:id="rId4" tooltip="https://www.youtube.com/watch?v=VBpFyzr40Cg"/>
              </a:rPr>
              <a:t>WATCH: RPL Learner Testimonials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18388" y="1874482"/>
            <a:ext cx="609600" cy="148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73"/>
              </a:lnSpc>
            </a:pPr>
            <a:r>
              <a:rPr lang="en-US" sz="7838">
                <a:solidFill>
                  <a:srgbClr val="F45375"/>
                </a:solidFill>
                <a:latin typeface="Aloja"/>
                <a:ea typeface="Aloja"/>
                <a:cs typeface="Aloja"/>
                <a:sym typeface="Aloja"/>
              </a:rPr>
              <a:t>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69120" y="2959491"/>
            <a:ext cx="2124075" cy="2011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1600">
                <a:effectLst/>
                <a:latin typeface="DM Sans" pitchFamily="2" charset="77"/>
              </a:rPr>
              <a:t>Je </a:t>
            </a:r>
            <a:r>
              <a:rPr lang="en-GB" sz="1600" err="1">
                <a:effectLst/>
                <a:latin typeface="DM Sans" pitchFamily="2" charset="77"/>
              </a:rPr>
              <a:t>souhaite</a:t>
            </a:r>
            <a:r>
              <a:rPr lang="en-GB" sz="1600">
                <a:effectLst/>
                <a:latin typeface="DM Sans" pitchFamily="2" charset="77"/>
              </a:rPr>
              <a:t> encourager </a:t>
            </a:r>
            <a:r>
              <a:rPr lang="en-GB" sz="1600" err="1">
                <a:effectLst/>
                <a:latin typeface="DM Sans" pitchFamily="2" charset="77"/>
              </a:rPr>
              <a:t>chacun</a:t>
            </a:r>
            <a:r>
              <a:rPr lang="en-GB" sz="1600">
                <a:effectLst/>
                <a:latin typeface="DM Sans" pitchFamily="2" charset="77"/>
              </a:rPr>
              <a:t> </a:t>
            </a:r>
            <a:r>
              <a:rPr lang="en-GB" sz="1600" err="1">
                <a:effectLst/>
                <a:latin typeface="DM Sans" pitchFamily="2" charset="77"/>
              </a:rPr>
              <a:t>à</a:t>
            </a:r>
            <a:r>
              <a:rPr lang="en-GB" sz="1600">
                <a:effectLst/>
                <a:latin typeface="DM Sans" pitchFamily="2" charset="77"/>
              </a:rPr>
              <a:t> </a:t>
            </a:r>
            <a:r>
              <a:rPr lang="en-GB" sz="1600" err="1">
                <a:effectLst/>
                <a:latin typeface="DM Sans" pitchFamily="2" charset="77"/>
              </a:rPr>
              <a:t>croire</a:t>
            </a:r>
            <a:r>
              <a:rPr lang="en-GB" sz="1600">
                <a:effectLst/>
                <a:latin typeface="DM Sans" pitchFamily="2" charset="77"/>
              </a:rPr>
              <a:t> que </a:t>
            </a:r>
            <a:r>
              <a:rPr lang="en-GB" sz="1600" err="1">
                <a:effectLst/>
                <a:latin typeface="DM Sans" pitchFamily="2" charset="77"/>
              </a:rPr>
              <a:t>c'est</a:t>
            </a:r>
            <a:r>
              <a:rPr lang="en-GB" sz="1600">
                <a:effectLst/>
                <a:latin typeface="DM Sans" pitchFamily="2" charset="77"/>
              </a:rPr>
              <a:t> la </a:t>
            </a:r>
            <a:r>
              <a:rPr lang="en-GB" sz="1600" err="1">
                <a:effectLst/>
                <a:latin typeface="DM Sans" pitchFamily="2" charset="77"/>
              </a:rPr>
              <a:t>voie</a:t>
            </a:r>
            <a:r>
              <a:rPr lang="en-GB" sz="1600">
                <a:effectLst/>
                <a:latin typeface="DM Sans" pitchFamily="2" charset="77"/>
              </a:rPr>
              <a:t> qui </a:t>
            </a:r>
            <a:r>
              <a:rPr lang="en-GB" sz="1600" err="1">
                <a:effectLst/>
                <a:latin typeface="DM Sans" pitchFamily="2" charset="77"/>
              </a:rPr>
              <a:t>lui</a:t>
            </a:r>
            <a:r>
              <a:rPr lang="en-GB" sz="1600">
                <a:effectLst/>
                <a:latin typeface="DM Sans" pitchFamily="2" charset="77"/>
              </a:rPr>
              <a:t> correspond et </a:t>
            </a:r>
            <a:r>
              <a:rPr lang="en-GB" sz="1600" err="1">
                <a:effectLst/>
                <a:latin typeface="DM Sans" pitchFamily="2" charset="77"/>
              </a:rPr>
              <a:t>qu'il</a:t>
            </a:r>
            <a:r>
              <a:rPr lang="en-GB" sz="1600">
                <a:effectLst/>
                <a:latin typeface="DM Sans" pitchFamily="2" charset="77"/>
              </a:rPr>
              <a:t> la </a:t>
            </a:r>
            <a:r>
              <a:rPr lang="en-GB" sz="1600" err="1">
                <a:effectLst/>
                <a:latin typeface="DM Sans" pitchFamily="2" charset="77"/>
              </a:rPr>
              <a:t>mérite</a:t>
            </a:r>
            <a:r>
              <a:rPr lang="en-GB" sz="1600">
                <a:effectLst/>
                <a:latin typeface="DM Sans" pitchFamily="2" charset="77"/>
              </a:rPr>
              <a:t> </a:t>
            </a:r>
            <a:r>
              <a:rPr lang="en-GB" sz="1600" err="1">
                <a:effectLst/>
                <a:latin typeface="DM Sans" pitchFamily="2" charset="77"/>
              </a:rPr>
              <a:t>amplement</a:t>
            </a:r>
            <a:r>
              <a:rPr lang="en-GB" sz="1600">
                <a:effectLst/>
                <a:latin typeface="DM Sans" pitchFamily="2" charset="77"/>
              </a:rPr>
              <a:t>, </a:t>
            </a:r>
            <a:r>
              <a:rPr lang="en-GB" sz="1600" err="1">
                <a:effectLst/>
                <a:latin typeface="DM Sans" pitchFamily="2" charset="77"/>
              </a:rPr>
              <a:t>puisqu'il</a:t>
            </a:r>
            <a:r>
              <a:rPr lang="en-GB" sz="1600">
                <a:effectLst/>
                <a:latin typeface="DM Sans" pitchFamily="2" charset="77"/>
              </a:rPr>
              <a:t> y a </a:t>
            </a:r>
            <a:r>
              <a:rPr lang="en-GB" sz="1600" err="1">
                <a:effectLst/>
                <a:latin typeface="DM Sans" pitchFamily="2" charset="77"/>
              </a:rPr>
              <a:t>consacré</a:t>
            </a:r>
            <a:r>
              <a:rPr lang="en-GB" sz="1600">
                <a:effectLst/>
                <a:latin typeface="DM Sans" pitchFamily="2" charset="77"/>
              </a:rPr>
              <a:t> </a:t>
            </a:r>
            <a:r>
              <a:rPr lang="en-GB" sz="1600" err="1">
                <a:effectLst/>
                <a:latin typeface="DM Sans" pitchFamily="2" charset="77"/>
              </a:rPr>
              <a:t>toute</a:t>
            </a:r>
            <a:r>
              <a:rPr lang="en-GB" sz="1600">
                <a:effectLst/>
                <a:latin typeface="DM Sans" pitchFamily="2" charset="77"/>
              </a:rPr>
              <a:t> </a:t>
            </a:r>
            <a:r>
              <a:rPr lang="en-GB" sz="1600" err="1">
                <a:effectLst/>
                <a:latin typeface="DM Sans" pitchFamily="2" charset="77"/>
              </a:rPr>
              <a:t>sa</a:t>
            </a:r>
            <a:r>
              <a:rPr lang="en-GB" sz="1600">
                <a:effectLst/>
                <a:latin typeface="DM Sans" pitchFamily="2" charset="77"/>
              </a:rPr>
              <a:t> vie.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67848" y="5366322"/>
            <a:ext cx="2019300" cy="2812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6"/>
              </a:lnSpc>
            </a:pPr>
            <a:r>
              <a:rPr lang="en-US" sz="1500" spc="57">
                <a:solidFill>
                  <a:srgbClr val="45315B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-</a:t>
            </a:r>
            <a:r>
              <a:rPr lang="en-GB" sz="1500">
                <a:effectLst/>
                <a:latin typeface="DM Sans" pitchFamily="2" charset="77"/>
              </a:rPr>
              <a:t> Evelyn McGlynn, Licence (avec mention) </a:t>
            </a:r>
            <a:r>
              <a:rPr lang="en-GB" sz="1500" err="1">
                <a:effectLst/>
                <a:latin typeface="DM Sans" pitchFamily="2" charset="77"/>
              </a:rPr>
              <a:t>en</a:t>
            </a:r>
            <a:r>
              <a:rPr lang="en-GB" sz="1500">
                <a:effectLst/>
                <a:latin typeface="DM Sans" pitchFamily="2" charset="77"/>
              </a:rPr>
              <a:t> commerce,, </a:t>
            </a:r>
            <a:r>
              <a:rPr lang="en-GB" sz="1500" err="1">
                <a:effectLst/>
                <a:latin typeface="DM Sans" pitchFamily="2" charset="77"/>
              </a:rPr>
              <a:t>entrepreneuriat</a:t>
            </a:r>
            <a:r>
              <a:rPr lang="en-GB" sz="1500">
                <a:effectLst/>
                <a:latin typeface="DM Sans" pitchFamily="2" charset="77"/>
              </a:rPr>
              <a:t> social, leadership et management, Université </a:t>
            </a:r>
            <a:r>
              <a:rPr lang="en-GB" sz="1500" err="1">
                <a:effectLst/>
                <a:latin typeface="DM Sans" pitchFamily="2" charset="77"/>
              </a:rPr>
              <a:t>technologique</a:t>
            </a:r>
            <a:r>
              <a:rPr lang="en-GB" sz="1500">
                <a:effectLst/>
                <a:latin typeface="DM Sans" pitchFamily="2" charset="77"/>
              </a:rPr>
              <a:t> de Shannon.</a:t>
            </a:r>
          </a:p>
          <a:p>
            <a:pPr algn="l">
              <a:lnSpc>
                <a:spcPts val="1986"/>
              </a:lnSpc>
            </a:pPr>
            <a:endParaRPr lang="en-US" sz="1500" spc="57">
              <a:solidFill>
                <a:srgbClr val="45315B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064684" y="2037729"/>
            <a:ext cx="962025" cy="117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6"/>
              </a:lnSpc>
            </a:pPr>
            <a:r>
              <a:rPr lang="en-US" sz="6804">
                <a:solidFill>
                  <a:srgbClr val="F45375"/>
                </a:solidFill>
                <a:latin typeface="Josefin Sans"/>
                <a:ea typeface="Josefin Sans"/>
                <a:cs typeface="Josefin Sans"/>
                <a:sym typeface="Josefin Sans"/>
              </a:rPr>
              <a:t>66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53074" y="3023311"/>
            <a:ext cx="242887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>
                <a:effectLst/>
                <a:latin typeface="Helvetica Neue" panose="02000503000000020004" pitchFamily="2" charset="0"/>
              </a:rPr>
              <a:t>Sans doute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l'une</a:t>
            </a:r>
            <a:r>
              <a:rPr lang="en-GB" sz="1600">
                <a:effectLst/>
                <a:latin typeface="Helvetica Neue" panose="02000503000000020004" pitchFamily="2" charset="0"/>
              </a:rPr>
              <a:t> des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meilleures</a:t>
            </a:r>
            <a:r>
              <a:rPr lang="en-GB" sz="1600">
                <a:effectLst/>
                <a:latin typeface="Helvetica Neue" panose="02000503000000020004" pitchFamily="2" charset="0"/>
              </a:rPr>
              <a:t>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décisions</a:t>
            </a:r>
            <a:r>
              <a:rPr lang="en-GB" sz="1600">
                <a:effectLst/>
                <a:latin typeface="Helvetica Neue" panose="02000503000000020004" pitchFamily="2" charset="0"/>
              </a:rPr>
              <a:t> que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j'aie</a:t>
            </a:r>
            <a:r>
              <a:rPr lang="en-GB" sz="1600">
                <a:effectLst/>
                <a:latin typeface="Helvetica Neue" panose="02000503000000020004" pitchFamily="2" charset="0"/>
              </a:rPr>
              <a:t> prises  dans ma vie et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assurément</a:t>
            </a:r>
            <a:r>
              <a:rPr lang="en-GB" sz="1600">
                <a:effectLst/>
                <a:latin typeface="Helvetica Neue" panose="02000503000000020004" pitchFamily="2" charset="0"/>
              </a:rPr>
              <a:t>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l'une</a:t>
            </a:r>
            <a:r>
              <a:rPr lang="en-GB" sz="1600">
                <a:effectLst/>
                <a:latin typeface="Helvetica Neue" panose="02000503000000020004" pitchFamily="2" charset="0"/>
              </a:rPr>
              <a:t> des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meilleures</a:t>
            </a:r>
            <a:r>
              <a:rPr lang="en-GB" sz="1600">
                <a:effectLst/>
                <a:latin typeface="Helvetica Neue" panose="02000503000000020004" pitchFamily="2" charset="0"/>
              </a:rPr>
              <a:t> </a:t>
            </a:r>
            <a:r>
              <a:rPr lang="en-GB" sz="1600" err="1">
                <a:effectLst/>
                <a:latin typeface="Helvetica Neue" panose="02000503000000020004" pitchFamily="2" charset="0"/>
              </a:rPr>
              <a:t>années</a:t>
            </a:r>
            <a:r>
              <a:rPr lang="en-GB" sz="1600">
                <a:effectLst/>
                <a:latin typeface="Helvetica Neue" panose="02000503000000020004" pitchFamily="2" charset="0"/>
              </a:rPr>
              <a:t> de ma vie.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62395" y="4625480"/>
            <a:ext cx="2085975" cy="96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9"/>
              </a:lnSpc>
            </a:pPr>
            <a:r>
              <a:rPr lang="en-US" sz="1500" spc="66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-Mike Hanrahan,</a:t>
            </a:r>
          </a:p>
          <a:p>
            <a:pPr algn="l">
              <a:lnSpc>
                <a:spcPts val="1949"/>
              </a:lnSpc>
            </a:pPr>
            <a:r>
              <a:rPr lang="en-US" sz="1500" spc="66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Atlantic Fellow,, GBHI,</a:t>
            </a:r>
          </a:p>
          <a:p>
            <a:pPr algn="l">
              <a:lnSpc>
                <a:spcPts val="1949"/>
              </a:lnSpc>
            </a:pPr>
            <a:r>
              <a:rPr lang="en-US" sz="1500" spc="66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Trinity College Dublin</a:t>
            </a:r>
            <a:r>
              <a:rPr lang="en-US" sz="1468" spc="66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63222" y="2131268"/>
            <a:ext cx="1819275" cy="191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6"/>
              </a:lnSpc>
            </a:pPr>
            <a:r>
              <a:rPr lang="en-US" sz="7689">
                <a:solidFill>
                  <a:srgbClr val="F45375"/>
                </a:solidFill>
                <a:latin typeface="Josefin Sans"/>
                <a:ea typeface="Josefin Sans"/>
                <a:cs typeface="Josefin Sans"/>
                <a:sym typeface="Josefin Sans"/>
              </a:rPr>
              <a:t>66</a:t>
            </a:r>
          </a:p>
          <a:p>
            <a:r>
              <a:rPr lang="en-GB" sz="1600" err="1">
                <a:effectLst/>
                <a:latin typeface="DM Sans" pitchFamily="2" charset="77"/>
              </a:rPr>
              <a:t>En</a:t>
            </a:r>
            <a:r>
              <a:rPr lang="en-GB" sz="1600">
                <a:effectLst/>
                <a:latin typeface="DM Sans" pitchFamily="2" charset="77"/>
              </a:rPr>
              <a:t> </a:t>
            </a:r>
            <a:r>
              <a:rPr lang="en-GB" sz="1600" err="1">
                <a:effectLst/>
                <a:latin typeface="DM Sans" pitchFamily="2" charset="77"/>
              </a:rPr>
              <a:t>bref</a:t>
            </a:r>
            <a:r>
              <a:rPr lang="en-GB" sz="1600">
                <a:effectLst/>
                <a:latin typeface="DM Sans" pitchFamily="2" charset="77"/>
              </a:rPr>
              <a:t>, </a:t>
            </a:r>
            <a:r>
              <a:rPr lang="en-GB" sz="1600" err="1">
                <a:latin typeface="DM Sans" pitchFamily="2" charset="77"/>
              </a:rPr>
              <a:t>ça</a:t>
            </a:r>
            <a:r>
              <a:rPr lang="en-GB" sz="1600">
                <a:effectLst/>
                <a:latin typeface="DM Sans" pitchFamily="2" charset="77"/>
              </a:rPr>
              <a:t> change la vie.</a:t>
            </a:r>
          </a:p>
          <a:p>
            <a:pPr algn="ctr">
              <a:lnSpc>
                <a:spcPts val="1915"/>
              </a:lnSpc>
            </a:pPr>
            <a:r>
              <a:rPr lang="en-US" sz="1607" spc="75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46987" y="4077629"/>
            <a:ext cx="242887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500" spc="82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-</a:t>
            </a:r>
            <a:r>
              <a:rPr lang="en-GB" sz="1500">
                <a:effectLst/>
                <a:latin typeface="Helvetica Neue" panose="02000503000000020004" pitchFamily="2" charset="0"/>
              </a:rPr>
              <a:t> </a:t>
            </a:r>
            <a:r>
              <a:rPr lang="en-GB" sz="1500">
                <a:effectLst/>
                <a:latin typeface="DM Sans" pitchFamily="2" charset="77"/>
              </a:rPr>
              <a:t>Paddy </a:t>
            </a:r>
            <a:r>
              <a:rPr lang="en-GB" sz="1500" err="1">
                <a:effectLst/>
                <a:latin typeface="DM Sans" pitchFamily="2" charset="77"/>
              </a:rPr>
              <a:t>Rast</a:t>
            </a:r>
            <a:r>
              <a:rPr lang="en-GB" sz="1500">
                <a:effectLst/>
                <a:latin typeface="DM Sans" pitchFamily="2" charset="77"/>
              </a:rPr>
              <a:t>, MBS (</a:t>
            </a:r>
            <a:r>
              <a:rPr lang="en-GB" sz="1500" err="1">
                <a:effectLst/>
                <a:latin typeface="DM Sans" pitchFamily="2" charset="77"/>
              </a:rPr>
              <a:t>maîtrise</a:t>
            </a:r>
            <a:r>
              <a:rPr lang="en-GB" sz="1500">
                <a:effectLst/>
                <a:latin typeface="DM Sans" pitchFamily="2" charset="77"/>
              </a:rPr>
              <a:t> </a:t>
            </a:r>
            <a:r>
              <a:rPr lang="en-GB" sz="1500" err="1">
                <a:effectLst/>
                <a:latin typeface="DM Sans" pitchFamily="2" charset="77"/>
              </a:rPr>
              <a:t>en</a:t>
            </a:r>
            <a:r>
              <a:rPr lang="en-GB" sz="1500">
                <a:effectLst/>
                <a:latin typeface="DM Sans" pitchFamily="2" charset="77"/>
              </a:rPr>
              <a:t> affaires) </a:t>
            </a:r>
            <a:r>
              <a:rPr lang="en-GB" sz="1500" err="1">
                <a:effectLst/>
                <a:latin typeface="DM Sans" pitchFamily="2" charset="77"/>
              </a:rPr>
              <a:t>en</a:t>
            </a:r>
            <a:r>
              <a:rPr lang="en-GB" sz="1500">
                <a:effectLst/>
                <a:latin typeface="DM Sans" pitchFamily="2" charset="77"/>
              </a:rPr>
              <a:t> innovation et leadership, Atlantic Technological University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54337" y="6443601"/>
            <a:ext cx="1381125" cy="256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1485" spc="129">
                <a:solidFill>
                  <a:srgbClr val="45315B"/>
                </a:solidFill>
                <a:latin typeface="DM Sans"/>
                <a:ea typeface="DM Sans"/>
                <a:cs typeface="DM Sans"/>
                <a:sym typeface="DM Sans"/>
              </a:rPr>
              <a:t>,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73338" y="6706080"/>
            <a:ext cx="1609725" cy="23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1"/>
              </a:lnSpc>
            </a:pPr>
            <a:endParaRPr lang="en-US" sz="1505" spc="61">
              <a:solidFill>
                <a:srgbClr val="45315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290749" y="6924850"/>
            <a:ext cx="827722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 err="1">
                <a:effectLst/>
                <a:latin typeface="DM Sans" pitchFamily="2" charset="77"/>
              </a:rPr>
              <a:t>Partager</a:t>
            </a:r>
            <a:r>
              <a:rPr lang="en-GB" sz="2400">
                <a:effectLst/>
                <a:latin typeface="DM Sans" pitchFamily="2" charset="77"/>
              </a:rPr>
              <a:t> des </a:t>
            </a:r>
            <a:r>
              <a:rPr lang="en-GB" sz="2400" err="1">
                <a:effectLst/>
                <a:latin typeface="DM Sans" pitchFamily="2" charset="77"/>
              </a:rPr>
              <a:t>témoignages</a:t>
            </a:r>
            <a:r>
              <a:rPr lang="en-GB" sz="2400">
                <a:effectLst/>
                <a:latin typeface="DM Sans" pitchFamily="2" charset="77"/>
              </a:rPr>
              <a:t> pour simplifier le </a:t>
            </a:r>
            <a:r>
              <a:rPr lang="en-GB" sz="2400" err="1">
                <a:effectLst/>
                <a:latin typeface="DM Sans" pitchFamily="2" charset="77"/>
              </a:rPr>
              <a:t>processus</a:t>
            </a:r>
            <a:r>
              <a:rPr lang="en-GB" sz="2400">
                <a:effectLst/>
                <a:latin typeface="DM Sans" pitchFamily="2" charset="77"/>
              </a:rPr>
              <a:t> et </a:t>
            </a:r>
            <a:r>
              <a:rPr lang="en-GB" sz="2400" err="1">
                <a:effectLst/>
                <a:latin typeface="DM Sans" pitchFamily="2" charset="77"/>
              </a:rPr>
              <a:t>fournir</a:t>
            </a:r>
            <a:r>
              <a:rPr lang="en-GB" sz="2400">
                <a:effectLst/>
                <a:latin typeface="DM Sans" pitchFamily="2" charset="77"/>
              </a:rPr>
              <a:t> des </a:t>
            </a:r>
            <a:r>
              <a:rPr lang="en-GB" sz="2400" err="1">
                <a:effectLst/>
                <a:latin typeface="DM Sans" pitchFamily="2" charset="77"/>
              </a:rPr>
              <a:t>exemples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concrets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d'application</a:t>
            </a:r>
            <a:r>
              <a:rPr lang="en-GB" sz="2400">
                <a:effectLst/>
                <a:latin typeface="DM Sans" pitchFamily="2" charset="77"/>
              </a:rPr>
              <a:t> de la VAE dans de </a:t>
            </a:r>
            <a:r>
              <a:rPr lang="en-GB" sz="2400" err="1">
                <a:effectLst/>
                <a:latin typeface="DM Sans" pitchFamily="2" charset="77"/>
              </a:rPr>
              <a:t>nombreux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secteurs</a:t>
            </a:r>
            <a:r>
              <a:rPr lang="en-GB" sz="2400">
                <a:effectLst/>
                <a:latin typeface="DM Sans" pitchFamily="2" charset="77"/>
              </a:rPr>
              <a:t> et </a:t>
            </a:r>
            <a:r>
              <a:rPr lang="en-GB" sz="2400" err="1">
                <a:effectLst/>
                <a:latin typeface="DM Sans" pitchFamily="2" charset="77"/>
              </a:rPr>
              <a:t>parcours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professionnels</a:t>
            </a:r>
            <a:r>
              <a:rPr lang="en-GB" sz="2400">
                <a:effectLst/>
                <a:latin typeface="DM Sans" pitchFamily="2" charset="77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342900"/>
            <a:ext cx="18288000" cy="10287000"/>
            <a:chOff x="0" y="0"/>
            <a:chExt cx="24384000" cy="13716000"/>
          </a:xfrm>
        </p:grpSpPr>
        <p:sp>
          <p:nvSpPr>
            <p:cNvPr id="3" name="Freeform 3" descr="A person working on a computer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839200" y="1969749"/>
            <a:ext cx="8915400" cy="1027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12"/>
              </a:lnSpc>
            </a:pPr>
            <a:r>
              <a:rPr lang="en-US" sz="7200" err="1">
                <a:solidFill>
                  <a:srgbClr val="FCFDFE"/>
                </a:solidFill>
                <a:latin typeface="Now Bold"/>
                <a:ea typeface="Now Bold"/>
                <a:cs typeface="Now Bold"/>
                <a:sym typeface="Now Bold"/>
              </a:rPr>
              <a:t>Perfectionnement</a:t>
            </a:r>
            <a:endParaRPr lang="en-US" sz="7200">
              <a:solidFill>
                <a:srgbClr val="FCFDFE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131726" y="3398504"/>
            <a:ext cx="5972175" cy="120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8"/>
              </a:lnSpc>
            </a:pPr>
            <a:r>
              <a:rPr lang="en-US" sz="6000">
                <a:solidFill>
                  <a:srgbClr val="FCFDFE"/>
                </a:solidFill>
                <a:latin typeface="Now Bold"/>
                <a:ea typeface="Now Bold"/>
                <a:cs typeface="Now Bold"/>
                <a:sym typeface="Now Bold"/>
              </a:rPr>
              <a:t>du personnel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screenshot of a computer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blue and white background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657600" y="1547671"/>
            <a:ext cx="10753725" cy="879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43"/>
              </a:lnSpc>
            </a:pPr>
            <a:r>
              <a:rPr lang="en-US" sz="5102" err="1">
                <a:solidFill>
                  <a:srgbClr val="F5F9FB"/>
                </a:solidFill>
                <a:latin typeface="Now Bold"/>
                <a:ea typeface="Now Bold"/>
                <a:cs typeface="Now Bold"/>
                <a:sym typeface="Now Bold"/>
              </a:rPr>
              <a:t>Critères</a:t>
            </a:r>
            <a:r>
              <a:rPr lang="en-US" sz="5102">
                <a:solidFill>
                  <a:srgbClr val="F5F9FB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  <a:r>
              <a:rPr lang="en-US" sz="5102" err="1">
                <a:solidFill>
                  <a:srgbClr val="F5F9FB"/>
                </a:solidFill>
                <a:latin typeface="Now Bold"/>
                <a:ea typeface="Now Bold"/>
                <a:cs typeface="Now Bold"/>
                <a:sym typeface="Now Bold"/>
              </a:rPr>
              <a:t>d’obtention</a:t>
            </a:r>
            <a:r>
              <a:rPr lang="en-US" sz="5102">
                <a:solidFill>
                  <a:srgbClr val="F5F9FB"/>
                </a:solidFill>
                <a:latin typeface="Now Bold"/>
                <a:ea typeface="Now Bold"/>
                <a:cs typeface="Now Bold"/>
                <a:sym typeface="Now Bold"/>
              </a:rPr>
              <a:t> du badge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57531" y="3790924"/>
            <a:ext cx="10296525" cy="80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Expliquez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le concept de la VAE et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réfléchissez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son application dans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votre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propre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contexte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57625" y="5389789"/>
            <a:ext cx="10753725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646">
                <a:solidFill>
                  <a:schemeClr val="bg1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•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Réfléchissez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l'impact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potentiel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de la VAE pour un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établissement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, son personnel et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ses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étudiants</a:t>
            </a:r>
            <a:r>
              <a:rPr lang="en-GB" sz="28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62425" y="6907699"/>
            <a:ext cx="10010775" cy="80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Identifiez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les politiques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existantes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et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évaluez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leur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adéquation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avec la pratique.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62432" y="8448559"/>
            <a:ext cx="10353675" cy="80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Analysez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la relation entre les acquis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d'apprentissage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du programme et des modules et le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candidat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600" b="1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2600" b="1">
                <a:solidFill>
                  <a:schemeClr val="bg1"/>
                </a:solidFill>
                <a:effectLst/>
                <a:latin typeface="DM Sans" pitchFamily="2" charset="77"/>
              </a:rPr>
              <a:t> la VAE.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419100"/>
            <a:ext cx="18288000" cy="10287000"/>
            <a:chOff x="0" y="0"/>
            <a:chExt cx="24384000" cy="13716000"/>
          </a:xfrm>
        </p:grpSpPr>
        <p:sp>
          <p:nvSpPr>
            <p:cNvPr id="3" name="Freeform 3" descr="A close-up of a person's face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200400" y="3979741"/>
            <a:ext cx="5943600" cy="6060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73"/>
              </a:lnSpc>
            </a:pPr>
            <a:r>
              <a:rPr lang="en-US" sz="24559" spc="319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600</a:t>
            </a:r>
          </a:p>
          <a:p>
            <a:pPr algn="l">
              <a:lnSpc>
                <a:spcPts val="4788"/>
              </a:lnSpc>
            </a:pPr>
            <a:r>
              <a:rPr lang="en-US" sz="4204" spc="138" err="1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Membres</a:t>
            </a:r>
            <a:r>
              <a:rPr lang="en-US" sz="4204" spc="138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 du personnel de </a:t>
            </a:r>
            <a:r>
              <a:rPr lang="en-US" sz="4204" spc="138" err="1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l’nseignement</a:t>
            </a:r>
            <a:r>
              <a:rPr lang="en-US" sz="4204" spc="138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4204" spc="138" err="1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supérieur</a:t>
            </a:r>
            <a:r>
              <a:rPr lang="en-US" sz="4204" spc="138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4204" spc="138" err="1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atteints</a:t>
            </a:r>
            <a:r>
              <a:rPr lang="en-US" sz="4204" spc="138">
                <a:solidFill>
                  <a:srgbClr val="F6F9F9"/>
                </a:solidFill>
                <a:latin typeface="Satisfy"/>
                <a:ea typeface="Satisfy"/>
                <a:cs typeface="Satisfy"/>
                <a:sym typeface="Satisfy"/>
              </a:rPr>
              <a:t> via le badge numérique VAE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74715" y="6211881"/>
            <a:ext cx="5943600" cy="219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lL’un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des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meilleurs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badges que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j’aie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obtenus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...Les supports et les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échanges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étaient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toujours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très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pertinents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pour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moi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. Les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intervenants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étaient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excellents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, un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vrai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plaisir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à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215" spc="51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écouter</a:t>
            </a:r>
            <a:r>
              <a:rPr lang="en-US" sz="3215" spc="5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83311" y="1496406"/>
            <a:ext cx="5953125" cy="393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7"/>
              </a:lnSpc>
            </a:pP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Ce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programme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était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vraiment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extraordinaire.</a:t>
            </a:r>
          </a:p>
          <a:p>
            <a:pPr algn="l">
              <a:lnSpc>
                <a:spcPts val="3417"/>
              </a:lnSpc>
            </a:pP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Le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contenu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était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excellent et a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considérablement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enrichi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ma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compréhension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de la VAE</a:t>
            </a:r>
          </a:p>
          <a:p>
            <a:pPr algn="l">
              <a:lnSpc>
                <a:spcPts val="3417"/>
              </a:lnSpc>
            </a:pP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dans les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secteurs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de la formation continue et de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l’enseignement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supérieur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. Je le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recommande</a:t>
            </a:r>
            <a:r>
              <a:rPr lang="en-US" sz="3106" spc="74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3106" spc="74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vivement</a:t>
            </a:r>
            <a:endParaRPr lang="en-US" sz="3106" spc="74">
              <a:solidFill>
                <a:srgbClr val="47335D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913168" y="9224424"/>
            <a:ext cx="384143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2183" spc="69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- Participants au </a:t>
            </a:r>
            <a:r>
              <a:rPr lang="en-US" sz="2183" spc="69" err="1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programme</a:t>
            </a:r>
            <a:r>
              <a:rPr lang="en-US" sz="2183" spc="69">
                <a:solidFill>
                  <a:srgbClr val="47335D"/>
                </a:solidFill>
                <a:latin typeface="Satisfy"/>
                <a:ea typeface="Satisfy"/>
                <a:cs typeface="Satisfy"/>
                <a:sym typeface="Satisfy"/>
              </a:rPr>
              <a:t> Badge numérique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person smiling at the camera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964248" y="672442"/>
            <a:ext cx="4646352" cy="864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2"/>
              </a:lnSpc>
            </a:pPr>
            <a:r>
              <a:rPr lang="en-US" sz="4980" err="1">
                <a:solidFill>
                  <a:srgbClr val="48335D"/>
                </a:solidFill>
                <a:latin typeface="Now Bold"/>
                <a:ea typeface="Now Bold"/>
                <a:cs typeface="Now Bold"/>
                <a:sym typeface="Now Bold"/>
              </a:rPr>
              <a:t>Principales</a:t>
            </a:r>
            <a:endParaRPr lang="en-US" sz="4980">
              <a:solidFill>
                <a:srgbClr val="48335D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758675" y="1750695"/>
            <a:ext cx="4076700" cy="790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3"/>
              </a:lnSpc>
            </a:pPr>
            <a:r>
              <a:rPr lang="en-US" sz="4559" err="1">
                <a:solidFill>
                  <a:srgbClr val="48335D"/>
                </a:solidFill>
                <a:latin typeface="Now Bold"/>
                <a:ea typeface="Now Bold"/>
                <a:cs typeface="Now Bold"/>
                <a:sym typeface="Now Bold"/>
              </a:rPr>
              <a:t>réalisations</a:t>
            </a:r>
            <a:endParaRPr lang="en-US" sz="4559">
              <a:solidFill>
                <a:srgbClr val="48335D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96111" y="3735422"/>
            <a:ext cx="8401050" cy="117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GB" sz="2600">
                <a:effectLst/>
                <a:latin typeface="DM Sans" pitchFamily="2" charset="77"/>
              </a:rPr>
              <a:t>813 </a:t>
            </a:r>
            <a:r>
              <a:rPr lang="en-GB" sz="2600" err="1">
                <a:effectLst/>
                <a:latin typeface="DM Sans" pitchFamily="2" charset="77"/>
              </a:rPr>
              <a:t>membres</a:t>
            </a:r>
            <a:r>
              <a:rPr lang="en-GB" sz="2600">
                <a:effectLst/>
                <a:latin typeface="DM Sans" pitchFamily="2" charset="77"/>
              </a:rPr>
              <a:t> du personnel se </a:t>
            </a:r>
            <a:r>
              <a:rPr lang="en-GB" sz="2600" err="1">
                <a:effectLst/>
                <a:latin typeface="DM Sans" pitchFamily="2" charset="77"/>
              </a:rPr>
              <a:t>sont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inscrits</a:t>
            </a:r>
            <a:r>
              <a:rPr lang="en-GB" sz="2600">
                <a:effectLst/>
                <a:latin typeface="DM Sans" pitchFamily="2" charset="77"/>
              </a:rPr>
              <a:t> au badge numérique VAE, et 400 badges </a:t>
            </a:r>
            <a:r>
              <a:rPr lang="en-GB" sz="2600" err="1">
                <a:effectLst/>
                <a:latin typeface="DM Sans" pitchFamily="2" charset="77"/>
              </a:rPr>
              <a:t>ont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été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décernés</a:t>
            </a:r>
            <a:r>
              <a:rPr lang="en-GB" sz="2600">
                <a:effectLst/>
                <a:latin typeface="DM Sans" pitchFamily="2" charset="77"/>
              </a:rPr>
              <a:t>.</a:t>
            </a:r>
          </a:p>
          <a:p>
            <a:pPr algn="l">
              <a:lnSpc>
                <a:spcPts val="3120"/>
              </a:lnSpc>
            </a:pPr>
            <a:endParaRPr lang="en-US" sz="2494">
              <a:solidFill>
                <a:srgbClr val="743F66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84860" y="5198546"/>
            <a:ext cx="982027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600">
                <a:effectLst/>
                <a:latin typeface="DM Sans" pitchFamily="2" charset="77"/>
              </a:rPr>
              <a:t>51 badges </a:t>
            </a:r>
            <a:r>
              <a:rPr lang="en-GB" sz="2600" err="1">
                <a:effectLst/>
                <a:latin typeface="DM Sans" pitchFamily="2" charset="77"/>
              </a:rPr>
              <a:t>d'animateur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ont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été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délivrés</a:t>
            </a:r>
            <a:r>
              <a:rPr lang="en-GB" sz="2600">
                <a:effectLst/>
                <a:latin typeface="DM Sans" pitchFamily="2" charset="77"/>
              </a:rPr>
              <a:t>, </a:t>
            </a:r>
            <a:r>
              <a:rPr lang="en-GB" sz="2600" err="1">
                <a:effectLst/>
                <a:latin typeface="DM Sans" pitchFamily="2" charset="77"/>
              </a:rPr>
              <a:t>permettant</a:t>
            </a:r>
            <a:r>
              <a:rPr lang="en-GB" sz="2600">
                <a:effectLst/>
                <a:latin typeface="DM Sans" pitchFamily="2" charset="77"/>
              </a:rPr>
              <a:t> aux participants de </a:t>
            </a:r>
            <a:r>
              <a:rPr lang="en-GB" sz="2600" err="1">
                <a:effectLst/>
                <a:latin typeface="DM Sans" pitchFamily="2" charset="77"/>
              </a:rPr>
              <a:t>transmettre</a:t>
            </a:r>
            <a:r>
              <a:rPr lang="en-GB" sz="2600">
                <a:effectLst/>
                <a:latin typeface="DM Sans" pitchFamily="2" charset="77"/>
              </a:rPr>
              <a:t> le badge et de </a:t>
            </a:r>
            <a:r>
              <a:rPr lang="en-GB" sz="2600" err="1">
                <a:effectLst/>
                <a:latin typeface="DM Sans" pitchFamily="2" charset="77"/>
              </a:rPr>
              <a:t>soutenir</a:t>
            </a:r>
            <a:r>
              <a:rPr lang="en-GB" sz="2600">
                <a:effectLst/>
                <a:latin typeface="DM Sans" pitchFamily="2" charset="77"/>
              </a:rPr>
              <a:t> le </a:t>
            </a:r>
            <a:r>
              <a:rPr lang="en-GB" sz="2600" err="1">
                <a:effectLst/>
                <a:latin typeface="DM Sans" pitchFamily="2" charset="77"/>
              </a:rPr>
              <a:t>développement</a:t>
            </a:r>
            <a:r>
              <a:rPr lang="en-GB" sz="2600">
                <a:effectLst/>
                <a:latin typeface="DM Sans" pitchFamily="2" charset="77"/>
              </a:rPr>
              <a:t> de la VAE au sein de </a:t>
            </a:r>
            <a:r>
              <a:rPr lang="en-GB" sz="2600" err="1">
                <a:effectLst/>
                <a:latin typeface="DM Sans" pitchFamily="2" charset="77"/>
              </a:rPr>
              <a:t>leurs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établissements</a:t>
            </a:r>
            <a:r>
              <a:rPr lang="en-GB" sz="28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4860" y="7112998"/>
            <a:ext cx="9696450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600">
                <a:effectLst/>
                <a:latin typeface="DM Sans" pitchFamily="2" charset="77"/>
              </a:rPr>
              <a:t>70 % des </a:t>
            </a:r>
            <a:r>
              <a:rPr lang="en-GB" sz="2600" err="1">
                <a:effectLst/>
                <a:latin typeface="DM Sans" pitchFamily="2" charset="77"/>
              </a:rPr>
              <a:t>titulaires</a:t>
            </a:r>
            <a:r>
              <a:rPr lang="en-GB" sz="2600">
                <a:effectLst/>
                <a:latin typeface="DM Sans" pitchFamily="2" charset="77"/>
              </a:rPr>
              <a:t> de badge </a:t>
            </a:r>
            <a:r>
              <a:rPr lang="en-GB" sz="2600" err="1">
                <a:effectLst/>
                <a:latin typeface="DM Sans" pitchFamily="2" charset="77"/>
              </a:rPr>
              <a:t>travaillent</a:t>
            </a:r>
            <a:r>
              <a:rPr lang="en-GB" sz="2600">
                <a:effectLst/>
                <a:latin typeface="DM Sans" pitchFamily="2" charset="77"/>
              </a:rPr>
              <a:t> dans des </a:t>
            </a:r>
            <a:r>
              <a:rPr lang="en-GB" sz="2600" err="1">
                <a:effectLst/>
                <a:latin typeface="DM Sans" pitchFamily="2" charset="77"/>
              </a:rPr>
              <a:t>établissements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d'enseignement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supérieur</a:t>
            </a:r>
            <a:r>
              <a:rPr lang="en-GB" sz="2600">
                <a:effectLst/>
                <a:latin typeface="DM Sans" pitchFamily="2" charset="77"/>
              </a:rPr>
              <a:t> ; </a:t>
            </a:r>
            <a:r>
              <a:rPr lang="en-GB" sz="2600" err="1">
                <a:effectLst/>
                <a:latin typeface="DM Sans" pitchFamily="2" charset="77"/>
              </a:rPr>
              <a:t>parmi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eux</a:t>
            </a:r>
            <a:r>
              <a:rPr lang="en-GB" sz="2600">
                <a:effectLst/>
                <a:latin typeface="DM Sans" pitchFamily="2" charset="77"/>
              </a:rPr>
              <a:t>, plus de la </a:t>
            </a:r>
            <a:r>
              <a:rPr lang="en-GB" sz="2600" err="1">
                <a:effectLst/>
                <a:latin typeface="DM Sans" pitchFamily="2" charset="77"/>
              </a:rPr>
              <a:t>moitié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occupent</a:t>
            </a:r>
            <a:r>
              <a:rPr lang="en-GB" sz="2600">
                <a:effectLst/>
                <a:latin typeface="DM Sans" pitchFamily="2" charset="77"/>
              </a:rPr>
              <a:t> des </a:t>
            </a:r>
            <a:r>
              <a:rPr lang="en-GB" sz="2600" err="1">
                <a:effectLst/>
                <a:latin typeface="DM Sans" pitchFamily="2" charset="77"/>
              </a:rPr>
              <a:t>fonctions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académiques</a:t>
            </a:r>
            <a:r>
              <a:rPr lang="en-GB" sz="26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4822" y="8473465"/>
            <a:ext cx="10058400" cy="160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600">
                <a:effectLst/>
                <a:latin typeface="DM Sans" pitchFamily="2" charset="77"/>
              </a:rPr>
              <a:t>Un </a:t>
            </a:r>
            <a:r>
              <a:rPr lang="en-GB" sz="2600" err="1">
                <a:effectLst/>
                <a:latin typeface="DM Sans" pitchFamily="2" charset="77"/>
              </a:rPr>
              <a:t>taux</a:t>
            </a:r>
            <a:r>
              <a:rPr lang="en-GB" sz="2600">
                <a:effectLst/>
                <a:latin typeface="DM Sans" pitchFamily="2" charset="77"/>
              </a:rPr>
              <a:t> de satisfaction de 96 % a </a:t>
            </a:r>
            <a:r>
              <a:rPr lang="en-GB" sz="2600" err="1">
                <a:effectLst/>
                <a:latin typeface="DM Sans" pitchFamily="2" charset="77"/>
              </a:rPr>
              <a:t>été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constaté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parmi</a:t>
            </a:r>
            <a:r>
              <a:rPr lang="en-GB" sz="2600">
                <a:effectLst/>
                <a:latin typeface="DM Sans" pitchFamily="2" charset="77"/>
              </a:rPr>
              <a:t> les participants </a:t>
            </a:r>
            <a:r>
              <a:rPr lang="en-GB" sz="2600" err="1">
                <a:effectLst/>
                <a:latin typeface="DM Sans" pitchFamily="2" charset="77"/>
              </a:rPr>
              <a:t>à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l'enquête</a:t>
            </a:r>
            <a:r>
              <a:rPr lang="en-GB" sz="2600">
                <a:effectLst/>
                <a:latin typeface="DM Sans" pitchFamily="2" charset="77"/>
              </a:rPr>
              <a:t>. Forte implication </a:t>
            </a:r>
            <a:r>
              <a:rPr lang="en-GB" sz="2600" err="1">
                <a:effectLst/>
                <a:latin typeface="DM Sans" pitchFamily="2" charset="77"/>
              </a:rPr>
              <a:t>intersectorielle</a:t>
            </a:r>
            <a:r>
              <a:rPr lang="en-GB" sz="2600">
                <a:effectLst/>
                <a:latin typeface="DM Sans" pitchFamily="2" charset="77"/>
              </a:rPr>
              <a:t>, avec </a:t>
            </a:r>
            <a:r>
              <a:rPr lang="en-GB" sz="2600" err="1">
                <a:effectLst/>
                <a:latin typeface="DM Sans" pitchFamily="2" charset="77"/>
              </a:rPr>
              <a:t>une</a:t>
            </a:r>
            <a:r>
              <a:rPr lang="en-GB" sz="2600">
                <a:effectLst/>
                <a:latin typeface="DM Sans" pitchFamily="2" charset="77"/>
              </a:rPr>
              <a:t> participation </a:t>
            </a:r>
            <a:r>
              <a:rPr lang="en-GB" sz="2600" err="1">
                <a:effectLst/>
                <a:latin typeface="DM Sans" pitchFamily="2" charset="77"/>
              </a:rPr>
              <a:t>importante</a:t>
            </a:r>
            <a:r>
              <a:rPr lang="en-GB" sz="2600">
                <a:effectLst/>
                <a:latin typeface="DM Sans" pitchFamily="2" charset="77"/>
              </a:rPr>
              <a:t> du personnel </a:t>
            </a:r>
            <a:r>
              <a:rPr lang="en-GB" sz="2600" err="1">
                <a:effectLst/>
                <a:latin typeface="DM Sans" pitchFamily="2" charset="77"/>
              </a:rPr>
              <a:t>académique</a:t>
            </a:r>
            <a:r>
              <a:rPr lang="en-GB" sz="2600">
                <a:effectLst/>
                <a:latin typeface="DM Sans" pitchFamily="2" charset="77"/>
              </a:rPr>
              <a:t> et </a:t>
            </a:r>
            <a:r>
              <a:rPr lang="en-GB" sz="2600" err="1">
                <a:effectLst/>
                <a:latin typeface="DM Sans" pitchFamily="2" charset="77"/>
              </a:rPr>
              <a:t>administratif</a:t>
            </a:r>
            <a:r>
              <a:rPr lang="en-GB" sz="26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04595" y="9721215"/>
            <a:ext cx="3257550" cy="32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4"/>
              </a:lnSpc>
            </a:pPr>
            <a:r>
              <a:rPr lang="en-US" sz="1860">
                <a:solidFill>
                  <a:srgbClr val="48335D"/>
                </a:solidFill>
                <a:latin typeface="Canva Sans 1"/>
                <a:ea typeface="Canva Sans 1"/>
                <a:cs typeface="Canva Sans 1"/>
                <a:sym typeface="Canva Sans 1"/>
              </a:rPr>
              <a:t>priorlearning.ie/digitalbadge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371475"/>
            <a:ext cx="18288000" cy="10287000"/>
            <a:chOff x="0" y="0"/>
            <a:chExt cx="24384000" cy="13716000"/>
          </a:xfrm>
        </p:grpSpPr>
        <p:sp>
          <p:nvSpPr>
            <p:cNvPr id="3" name="Freeform 3" descr="A person reading a documen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421218" y="3811905"/>
            <a:ext cx="4114800" cy="160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0"/>
              </a:lnSpc>
            </a:pPr>
            <a:r>
              <a:rPr lang="en-US" sz="4740" err="1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Ressources</a:t>
            </a:r>
            <a:endParaRPr lang="en-US" sz="4740">
              <a:solidFill>
                <a:srgbClr val="FAFCFD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6460"/>
              </a:lnSpc>
            </a:pPr>
            <a:r>
              <a:rPr lang="en-US" sz="4740" err="1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clé</a:t>
            </a:r>
            <a:r>
              <a:rPr lang="en-US" sz="4740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4740" err="1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fournies</a:t>
            </a:r>
            <a:endParaRPr lang="en-US" sz="4740">
              <a:solidFill>
                <a:srgbClr val="FAFCFD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66838" y="9618345"/>
            <a:ext cx="412432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E5F3F7"/>
                </a:solidFill>
                <a:latin typeface="Canva Sans 1"/>
                <a:ea typeface="Canva Sans 1"/>
                <a:cs typeface="Canva Sans 1"/>
                <a:sym typeface="Canva Sans 1"/>
              </a:rPr>
              <a:t>www.priorlearning.ie/resources-tools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94051" y="4062222"/>
            <a:ext cx="584644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u="sng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  <a:hlinkClick r:id="rId3" tooltip="https://www.priorlearning.ie/resources-tools/rpl-toolkit-resource"/>
              </a:rPr>
              <a:t>Accéder la boîte à outils VAE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86018" y="2119312"/>
            <a:ext cx="5610182" cy="730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350" err="1">
                <a:solidFill>
                  <a:srgbClr val="039D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Boîte</a:t>
            </a:r>
            <a:r>
              <a:rPr lang="en-US" sz="4350">
                <a:solidFill>
                  <a:srgbClr val="039D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350" err="1">
                <a:solidFill>
                  <a:srgbClr val="039D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à</a:t>
            </a:r>
            <a:r>
              <a:rPr lang="en-US" sz="4350">
                <a:solidFill>
                  <a:srgbClr val="039D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350" err="1">
                <a:solidFill>
                  <a:srgbClr val="039D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outils</a:t>
            </a:r>
            <a:r>
              <a:rPr lang="en-US" sz="4350">
                <a:solidFill>
                  <a:srgbClr val="039D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VAE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1625" y="4985362"/>
            <a:ext cx="7715250" cy="1103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340" spc="112">
                <a:solidFill>
                  <a:srgbClr val="4D3962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• </a:t>
            </a:r>
            <a:r>
              <a:rPr lang="en-GB" sz="2400" err="1">
                <a:effectLst/>
                <a:latin typeface="DM Sans" pitchFamily="2" charset="77"/>
              </a:rPr>
              <a:t>Ressource</a:t>
            </a:r>
            <a:r>
              <a:rPr lang="en-GB" sz="2400">
                <a:effectLst/>
                <a:latin typeface="DM Sans" pitchFamily="2" charset="77"/>
              </a:rPr>
              <a:t> pour la pratique de la VAE </a:t>
            </a:r>
            <a:r>
              <a:rPr lang="en-GB" sz="2400" err="1">
                <a:effectLst/>
                <a:latin typeface="DM Sans" pitchFamily="2" charset="77"/>
              </a:rPr>
              <a:t>à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l'intention</a:t>
            </a:r>
            <a:r>
              <a:rPr lang="en-GB" sz="2400">
                <a:effectLst/>
                <a:latin typeface="DM Sans" pitchFamily="2" charset="77"/>
              </a:rPr>
              <a:t> du personnel </a:t>
            </a:r>
            <a:r>
              <a:rPr lang="en-GB" sz="2400" err="1">
                <a:effectLst/>
                <a:latin typeface="DM Sans" pitchFamily="2" charset="77"/>
              </a:rPr>
              <a:t>académique</a:t>
            </a:r>
            <a:r>
              <a:rPr lang="en-GB" sz="2400">
                <a:effectLst/>
                <a:latin typeface="DM Sans" pitchFamily="2" charset="77"/>
              </a:rPr>
              <a:t>, </a:t>
            </a:r>
            <a:r>
              <a:rPr lang="en-GB" sz="2400" err="1">
                <a:effectLst/>
                <a:latin typeface="DM Sans" pitchFamily="2" charset="77"/>
              </a:rPr>
              <a:t>professionnel</a:t>
            </a:r>
            <a:r>
              <a:rPr lang="en-GB" sz="2400">
                <a:effectLst/>
                <a:latin typeface="DM Sans" pitchFamily="2" charset="77"/>
              </a:rPr>
              <a:t>, </a:t>
            </a:r>
            <a:r>
              <a:rPr lang="en-GB" sz="2400" err="1">
                <a:effectLst/>
                <a:latin typeface="DM Sans" pitchFamily="2" charset="77"/>
              </a:rPr>
              <a:t>d'assurance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qualité</a:t>
            </a:r>
            <a:r>
              <a:rPr lang="en-GB" sz="2400">
                <a:effectLst/>
                <a:latin typeface="DM Sans" pitchFamily="2" charset="77"/>
              </a:rPr>
              <a:t> et </a:t>
            </a:r>
            <a:r>
              <a:rPr lang="en-GB" sz="2400" err="1">
                <a:effectLst/>
                <a:latin typeface="DM Sans" pitchFamily="2" charset="77"/>
              </a:rPr>
              <a:t>administratif</a:t>
            </a:r>
            <a:endParaRPr lang="en-GB" sz="2400">
              <a:effectLst/>
              <a:latin typeface="DM Sans" pitchFamily="2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62110" y="6634340"/>
            <a:ext cx="692467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322" spc="125">
                <a:solidFill>
                  <a:srgbClr val="4D3962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• </a:t>
            </a:r>
            <a:r>
              <a:rPr lang="en-GB" sz="2400" err="1">
                <a:effectLst/>
                <a:latin typeface="DM Sans" pitchFamily="2" charset="77"/>
              </a:rPr>
              <a:t>Structurée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autour</a:t>
            </a:r>
            <a:r>
              <a:rPr lang="en-GB" sz="2400">
                <a:effectLst/>
                <a:latin typeface="DM Sans" pitchFamily="2" charset="77"/>
              </a:rPr>
              <a:t> du </a:t>
            </a:r>
            <a:r>
              <a:rPr lang="en-GB" sz="2400" err="1">
                <a:effectLst/>
                <a:latin typeface="DM Sans" pitchFamily="2" charset="77"/>
              </a:rPr>
              <a:t>processus</a:t>
            </a:r>
            <a:r>
              <a:rPr lang="en-GB" sz="2400">
                <a:effectLst/>
                <a:latin typeface="DM Sans" pitchFamily="2" charset="77"/>
              </a:rPr>
              <a:t> de VAE </a:t>
            </a:r>
            <a:r>
              <a:rPr lang="en-GB" sz="2400" err="1">
                <a:effectLst/>
                <a:latin typeface="DM Sans" pitchFamily="2" charset="77"/>
              </a:rPr>
              <a:t>en</a:t>
            </a:r>
            <a:r>
              <a:rPr lang="en-GB" sz="2400">
                <a:effectLst/>
                <a:latin typeface="DM Sans" pitchFamily="2" charset="77"/>
              </a:rPr>
              <a:t> 5 étapes : information, identification, documentation, </a:t>
            </a:r>
            <a:r>
              <a:rPr lang="en-GB" sz="2400" err="1">
                <a:effectLst/>
                <a:latin typeface="DM Sans" pitchFamily="2" charset="77"/>
              </a:rPr>
              <a:t>évaluation</a:t>
            </a:r>
            <a:r>
              <a:rPr lang="en-GB" sz="2400">
                <a:effectLst/>
                <a:latin typeface="DM Sans" pitchFamily="2" charset="77"/>
              </a:rPr>
              <a:t>, certification.</a:t>
            </a:r>
            <a:r>
              <a:rPr lang="en-US" sz="2322" spc="125">
                <a:solidFill>
                  <a:srgbClr val="4D3962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2575" y="8342779"/>
            <a:ext cx="785812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S'appuyant</a:t>
            </a:r>
            <a:r>
              <a:rPr lang="en-GB" sz="2400">
                <a:effectLst/>
                <a:latin typeface="DM Sans" pitchFamily="2" charset="77"/>
              </a:rPr>
              <a:t> sur le Cadre </a:t>
            </a:r>
            <a:r>
              <a:rPr lang="en-GB" sz="2400" err="1">
                <a:effectLst/>
                <a:latin typeface="DM Sans" pitchFamily="2" charset="77"/>
              </a:rPr>
              <a:t>pilote</a:t>
            </a:r>
            <a:r>
              <a:rPr lang="en-GB" sz="2400">
                <a:effectLst/>
                <a:latin typeface="DM Sans" pitchFamily="2" charset="77"/>
              </a:rPr>
              <a:t>, la </a:t>
            </a:r>
            <a:r>
              <a:rPr lang="en-GB" sz="2400" err="1">
                <a:effectLst/>
                <a:latin typeface="DM Sans" pitchFamily="2" charset="77"/>
              </a:rPr>
              <a:t>définition</a:t>
            </a:r>
            <a:r>
              <a:rPr lang="en-GB" sz="2400">
                <a:effectLst/>
                <a:latin typeface="DM Sans" pitchFamily="2" charset="77"/>
              </a:rPr>
              <a:t> technique (des </a:t>
            </a:r>
            <a:r>
              <a:rPr lang="en-GB" sz="2400" err="1">
                <a:effectLst/>
                <a:latin typeface="DM Sans" pitchFamily="2" charset="77"/>
              </a:rPr>
              <a:t>données</a:t>
            </a:r>
            <a:r>
              <a:rPr lang="en-GB" sz="2400">
                <a:effectLst/>
                <a:latin typeface="DM Sans" pitchFamily="2" charset="77"/>
              </a:rPr>
              <a:t>) et les pratiques </a:t>
            </a:r>
            <a:r>
              <a:rPr lang="en-GB" sz="2400" err="1">
                <a:effectLst/>
                <a:latin typeface="DM Sans" pitchFamily="2" charset="77"/>
              </a:rPr>
              <a:t>institutionnelles</a:t>
            </a:r>
            <a:r>
              <a:rPr lang="en-GB" sz="2400">
                <a:effectLst/>
                <a:latin typeface="DM Sans" pitchFamily="2" charset="77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0"/>
            <a:ext cx="18288000" cy="10287000"/>
            <a:chOff x="0" y="0"/>
            <a:chExt cx="24384000" cy="13716000"/>
          </a:xfrm>
        </p:grpSpPr>
        <p:sp>
          <p:nvSpPr>
            <p:cNvPr id="3" name="Freeform 3" descr="Several different types of brochures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72010" y="6422737"/>
            <a:ext cx="768667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 err="1">
                <a:effectLst/>
                <a:latin typeface="DM Sans" pitchFamily="2" charset="77"/>
              </a:rPr>
              <a:t>Exemples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concrets</a:t>
            </a:r>
            <a:r>
              <a:rPr lang="en-GB" sz="2400">
                <a:effectLst/>
                <a:latin typeface="DM Sans" pitchFamily="2" charset="77"/>
              </a:rPr>
              <a:t> et pratiques de la VAE, </a:t>
            </a:r>
            <a:r>
              <a:rPr lang="en-GB" sz="2400" err="1">
                <a:effectLst/>
                <a:latin typeface="DM Sans" pitchFamily="2" charset="77"/>
              </a:rPr>
              <a:t>offrant</a:t>
            </a:r>
            <a:r>
              <a:rPr lang="en-GB" sz="2400">
                <a:effectLst/>
                <a:latin typeface="DM Sans" pitchFamily="2" charset="77"/>
              </a:rPr>
              <a:t> des conseils au personnel, </a:t>
            </a:r>
            <a:r>
              <a:rPr lang="en-GB" sz="2400" err="1">
                <a:effectLst/>
                <a:latin typeface="DM Sans" pitchFamily="2" charset="77"/>
              </a:rPr>
              <a:t>notamment</a:t>
            </a:r>
            <a:r>
              <a:rPr lang="en-GB" sz="2400">
                <a:effectLst/>
                <a:latin typeface="DM Sans" pitchFamily="2" charset="77"/>
              </a:rPr>
              <a:t> des </a:t>
            </a:r>
            <a:r>
              <a:rPr lang="en-GB" sz="2400" err="1">
                <a:effectLst/>
                <a:latin typeface="DM Sans" pitchFamily="2" charset="77"/>
              </a:rPr>
              <a:t>modèles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d'évaluation</a:t>
            </a:r>
            <a:r>
              <a:rPr lang="en-GB" sz="2400">
                <a:effectLst/>
                <a:latin typeface="DM Sans" pitchFamily="2" charset="77"/>
              </a:rPr>
              <a:t> et des </a:t>
            </a:r>
            <a:r>
              <a:rPr lang="en-GB" sz="2400" err="1">
                <a:effectLst/>
                <a:latin typeface="DM Sans" pitchFamily="2" charset="77"/>
              </a:rPr>
              <a:t>exemplairs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fournis</a:t>
            </a:r>
            <a:r>
              <a:rPr lang="en-GB" sz="2400">
                <a:effectLst/>
                <a:latin typeface="DM Sans" pitchFamily="2" charset="77"/>
              </a:rPr>
              <a:t> par les </a:t>
            </a:r>
            <a:r>
              <a:rPr lang="en-GB" sz="2400" err="1">
                <a:effectLst/>
                <a:latin typeface="DM Sans" pitchFamily="2" charset="77"/>
              </a:rPr>
              <a:t>établissements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d'enseignement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supérieur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partenaires</a:t>
            </a:r>
            <a:endParaRPr lang="en-GB" sz="2400">
              <a:effectLst/>
              <a:latin typeface="DM Sans" pitchFamily="2" charset="77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41059" y="8830190"/>
            <a:ext cx="568642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301" spc="216">
                <a:solidFill>
                  <a:srgbClr val="48345D"/>
                </a:solidFill>
                <a:latin typeface="Canva Sans 2"/>
                <a:ea typeface="Canva Sans 2"/>
                <a:cs typeface="Canva Sans 2"/>
                <a:sym typeface="Canva Sans 2"/>
              </a:rPr>
              <a:t>• </a:t>
            </a:r>
            <a:r>
              <a:rPr lang="en-GB" sz="2400" err="1">
                <a:effectLst/>
                <a:latin typeface="DM Sans" pitchFamily="2" charset="77"/>
              </a:rPr>
              <a:t>Partagés</a:t>
            </a:r>
            <a:r>
              <a:rPr lang="en-GB" sz="2400">
                <a:effectLst/>
                <a:latin typeface="DM Sans" pitchFamily="2" charset="77"/>
              </a:rPr>
              <a:t> par les </a:t>
            </a:r>
            <a:r>
              <a:rPr lang="en-GB" sz="2400" err="1">
                <a:effectLst/>
                <a:latin typeface="DM Sans" pitchFamily="2" charset="77"/>
              </a:rPr>
              <a:t>établissements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d'enseignement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supérieur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partenaires</a:t>
            </a:r>
            <a:r>
              <a:rPr lang="en-GB" sz="2400">
                <a:effectLst/>
                <a:latin typeface="DM Sans" pitchFamily="2" charset="77"/>
              </a:rPr>
              <a:t> pour </a:t>
            </a:r>
            <a:r>
              <a:rPr lang="en-GB" sz="2400" err="1">
                <a:effectLst/>
                <a:latin typeface="DM Sans" pitchFamily="2" charset="77"/>
              </a:rPr>
              <a:t>faciliter</a:t>
            </a:r>
            <a:r>
              <a:rPr lang="en-GB" sz="2400">
                <a:effectLst/>
                <a:latin typeface="DM Sans" pitchFamily="2" charset="77"/>
              </a:rPr>
              <a:t> la mise </a:t>
            </a:r>
            <a:r>
              <a:rPr lang="en-GB" sz="2400" err="1">
                <a:effectLst/>
                <a:latin typeface="DM Sans" pitchFamily="2" charset="77"/>
              </a:rPr>
              <a:t>en</a:t>
            </a:r>
            <a:r>
              <a:rPr lang="en-GB" sz="2400">
                <a:effectLst/>
                <a:latin typeface="DM Sans" pitchFamily="2" charset="77"/>
              </a:rPr>
              <a:t> </a:t>
            </a:r>
            <a:r>
              <a:rPr lang="en-GB" sz="2400" err="1">
                <a:effectLst/>
                <a:latin typeface="DM Sans" pitchFamily="2" charset="77"/>
              </a:rPr>
              <a:t>œuvre</a:t>
            </a:r>
            <a:endParaRPr lang="en-GB" sz="2400">
              <a:effectLst/>
              <a:latin typeface="DM Sans" pitchFamily="2" charset="77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42073" y="3303743"/>
            <a:ext cx="5562600" cy="1755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24"/>
              </a:lnSpc>
            </a:pPr>
            <a:r>
              <a:rPr lang="en-US" sz="5602" spc="285" err="1">
                <a:solidFill>
                  <a:srgbClr val="079DBE"/>
                </a:solidFill>
                <a:latin typeface="Canva Sans 2"/>
                <a:ea typeface="Canva Sans 2"/>
                <a:cs typeface="Canva Sans 2"/>
                <a:sym typeface="Canva Sans 2"/>
              </a:rPr>
              <a:t>Exemplairs</a:t>
            </a:r>
            <a:r>
              <a:rPr lang="en-US" sz="5602" spc="285">
                <a:solidFill>
                  <a:srgbClr val="079DBE"/>
                </a:solidFill>
                <a:latin typeface="Canva Sans 2"/>
                <a:ea typeface="Canva Sans 2"/>
                <a:cs typeface="Canva Sans 2"/>
                <a:sym typeface="Canva Sans 2"/>
              </a:rPr>
              <a:t> et</a:t>
            </a:r>
          </a:p>
          <a:p>
            <a:pPr algn="just">
              <a:lnSpc>
                <a:spcPts val="6924"/>
              </a:lnSpc>
            </a:pPr>
            <a:r>
              <a:rPr lang="en-US" sz="5602" spc="285" err="1">
                <a:solidFill>
                  <a:srgbClr val="079DBE"/>
                </a:solidFill>
                <a:latin typeface="Canva Sans 2"/>
                <a:ea typeface="Canva Sans 2"/>
                <a:cs typeface="Canva Sans 2"/>
                <a:sym typeface="Canva Sans 2"/>
              </a:rPr>
              <a:t>modèles</a:t>
            </a:r>
            <a:r>
              <a:rPr lang="en-US" sz="5602" spc="285">
                <a:solidFill>
                  <a:srgbClr val="079DBE"/>
                </a:solidFill>
                <a:latin typeface="Canva Sans 2"/>
                <a:ea typeface="Canva Sans 2"/>
                <a:cs typeface="Canva Sans 2"/>
                <a:sym typeface="Canva Sans 2"/>
              </a:rPr>
              <a:t> VAE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419100"/>
            <a:ext cx="18288000" cy="10287000"/>
            <a:chOff x="0" y="0"/>
            <a:chExt cx="24384000" cy="13716000"/>
          </a:xfrm>
        </p:grpSpPr>
        <p:sp>
          <p:nvSpPr>
            <p:cNvPr id="3" name="Freeform 3" descr="A blue and yellow background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188585" y="4314949"/>
            <a:ext cx="9620250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2"/>
              </a:lnSpc>
            </a:pPr>
            <a:r>
              <a:rPr lang="en-US" sz="3726" spc="78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Conclusions de </a:t>
            </a:r>
            <a:r>
              <a:rPr lang="en-US" sz="3726" spc="78" err="1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l’évaluation</a:t>
            </a:r>
            <a:r>
              <a:rPr lang="en-US" sz="3726" spc="78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726" spc="78" err="1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externe</a:t>
            </a:r>
            <a:r>
              <a:rPr lang="en-US" sz="3726" spc="78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du </a:t>
            </a:r>
            <a:r>
              <a:rPr lang="en-US" sz="3726" spc="78" err="1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projet</a:t>
            </a:r>
            <a:r>
              <a:rPr lang="en-US" sz="3726" spc="78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VAE dans </a:t>
            </a:r>
            <a:r>
              <a:rPr lang="en-US" sz="3726" spc="78" err="1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l’enseignement</a:t>
            </a:r>
            <a:r>
              <a:rPr lang="en-US" sz="3726" spc="78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726" spc="78" err="1">
                <a:solidFill>
                  <a:srgbClr val="C9FB65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supérieur</a:t>
            </a:r>
            <a:endParaRPr lang="en-US" sz="3726" spc="78">
              <a:solidFill>
                <a:srgbClr val="C9FB65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73450" y="6358088"/>
            <a:ext cx="10639425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« </a:t>
            </a:r>
            <a:r>
              <a:rPr lang="en-GB" sz="2800">
                <a:solidFill>
                  <a:schemeClr val="bg1"/>
                </a:solidFill>
                <a:latin typeface="DM Sans" pitchFamily="2" charset="77"/>
              </a:rPr>
              <a:t>La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phase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initiale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du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projet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a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permis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au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secteur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s'accorder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sur les conditions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préalables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nécessaires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,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notamment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la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définition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technique (des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données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) et le cadre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pilote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, pour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établir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une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approche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nationale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cohérente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de la VAE dans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l'enseignement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supérieur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800" err="1">
                <a:solidFill>
                  <a:schemeClr val="bg1"/>
                </a:solidFill>
                <a:effectLst/>
                <a:latin typeface="DM Sans" pitchFamily="2" charset="77"/>
              </a:rPr>
              <a:t>irlandais</a:t>
            </a:r>
            <a:r>
              <a:rPr lang="en-GB" sz="2800">
                <a:solidFill>
                  <a:schemeClr val="bg1"/>
                </a:solidFill>
                <a:effectLst/>
                <a:latin typeface="DM Sans" pitchFamily="2" charset="77"/>
              </a:rPr>
              <a:t>. 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91575" y="9237330"/>
            <a:ext cx="6296025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12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Évaluation</a:t>
            </a:r>
            <a:r>
              <a:rPr lang="en-GB" sz="12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12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externe</a:t>
            </a:r>
            <a:r>
              <a:rPr lang="en-GB" sz="12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par des experts du </a:t>
            </a:r>
            <a:r>
              <a:rPr lang="en-GB" sz="12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projet</a:t>
            </a:r>
            <a:r>
              <a:rPr lang="en-GB" sz="12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de VAE dans </a:t>
            </a:r>
            <a:r>
              <a:rPr lang="en-GB" sz="12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l'enseignement</a:t>
            </a:r>
            <a:r>
              <a:rPr lang="en-GB" sz="12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12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supérieur</a:t>
            </a:r>
            <a:r>
              <a:rPr lang="en-GB" sz="12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, p. 77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964" y="-2109"/>
            <a:ext cx="18288000" cy="10287000"/>
            <a:chOff x="0" y="0"/>
            <a:chExt cx="24384000" cy="13716000"/>
          </a:xfrm>
        </p:grpSpPr>
        <p:sp>
          <p:nvSpPr>
            <p:cNvPr id="3" name="Freeform 3" descr="A blue and white website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1988" y="2836161"/>
            <a:ext cx="161925" cy="604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5"/>
              </a:lnSpc>
            </a:pPr>
            <a:r>
              <a:rPr lang="en-US" sz="3561">
                <a:solidFill>
                  <a:srgbClr val="DBEBF0"/>
                </a:solidFill>
                <a:latin typeface="Amsterdam Two"/>
                <a:ea typeface="Amsterdam Two"/>
                <a:cs typeface="Amsterdam Two"/>
                <a:sym typeface="Amsterdam Two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5350" y="912291"/>
            <a:ext cx="4533900" cy="10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6"/>
              </a:lnSpc>
            </a:pPr>
            <a:r>
              <a:rPr lang="en-US" sz="3708" spc="215" err="1">
                <a:solidFill>
                  <a:srgbClr val="059DBE"/>
                </a:solidFill>
                <a:latin typeface="DM Sans"/>
                <a:ea typeface="DM Sans"/>
                <a:cs typeface="DM Sans"/>
                <a:sym typeface="DM Sans"/>
              </a:rPr>
              <a:t>Recommandations</a:t>
            </a:r>
            <a:r>
              <a:rPr lang="en-US" sz="3708" spc="215">
                <a:solidFill>
                  <a:srgbClr val="059DBE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708" spc="215" err="1">
                <a:solidFill>
                  <a:srgbClr val="059DBE"/>
                </a:solidFill>
                <a:latin typeface="DM Sans"/>
                <a:ea typeface="DM Sans"/>
                <a:cs typeface="DM Sans"/>
                <a:sym typeface="DM Sans"/>
              </a:rPr>
              <a:t>générales</a:t>
            </a:r>
            <a:endParaRPr lang="en-US" sz="3708" spc="215">
              <a:solidFill>
                <a:srgbClr val="059DB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66825" y="2900097"/>
            <a:ext cx="3981450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000" err="1">
                <a:effectLst/>
                <a:latin typeface="DM Sans" pitchFamily="2" charset="77"/>
              </a:rPr>
              <a:t>Établir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une</a:t>
            </a:r>
            <a:r>
              <a:rPr lang="en-GB" sz="2000">
                <a:effectLst/>
                <a:latin typeface="DM Sans" pitchFamily="2" charset="77"/>
              </a:rPr>
              <a:t> phase de travail </a:t>
            </a:r>
            <a:r>
              <a:rPr lang="en-GB" sz="2000" err="1">
                <a:effectLst/>
                <a:latin typeface="DM Sans" pitchFamily="2" charset="77"/>
              </a:rPr>
              <a:t>ultérieure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dont</a:t>
            </a:r>
            <a:r>
              <a:rPr lang="en-GB" sz="2000">
                <a:effectLst/>
                <a:latin typeface="DM Sans" pitchFamily="2" charset="77"/>
              </a:rPr>
              <a:t> les </a:t>
            </a:r>
            <a:r>
              <a:rPr lang="en-GB" sz="2000" err="1">
                <a:effectLst/>
                <a:latin typeface="DM Sans" pitchFamily="2" charset="77"/>
              </a:rPr>
              <a:t>objectifs</a:t>
            </a:r>
            <a:r>
              <a:rPr lang="en-GB" sz="2000">
                <a:effectLst/>
                <a:latin typeface="DM Sans" pitchFamily="2" charset="77"/>
              </a:rPr>
              <a:t> et les </a:t>
            </a:r>
            <a:r>
              <a:rPr lang="en-GB" sz="2000" err="1">
                <a:effectLst/>
                <a:latin typeface="DM Sans" pitchFamily="2" charset="77"/>
              </a:rPr>
              <a:t>indicateurs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clés</a:t>
            </a:r>
            <a:r>
              <a:rPr lang="en-GB" sz="2000">
                <a:effectLst/>
                <a:latin typeface="DM Sans" pitchFamily="2" charset="77"/>
              </a:rPr>
              <a:t> de performance (ICP) </a:t>
            </a:r>
            <a:r>
              <a:rPr lang="en-GB" sz="2000" err="1">
                <a:effectLst/>
                <a:latin typeface="DM Sans" pitchFamily="2" charset="77"/>
              </a:rPr>
              <a:t>viseront</a:t>
            </a:r>
            <a:r>
              <a:rPr lang="en-GB" sz="2000">
                <a:effectLst/>
                <a:latin typeface="DM Sans" pitchFamily="2" charset="77"/>
              </a:rPr>
              <a:t> la mise </a:t>
            </a:r>
            <a:r>
              <a:rPr lang="en-GB" sz="2000" err="1">
                <a:effectLst/>
                <a:latin typeface="DM Sans" pitchFamily="2" charset="77"/>
              </a:rPr>
              <a:t>en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œuvre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concrète</a:t>
            </a:r>
            <a:r>
              <a:rPr lang="en-GB" sz="2000">
                <a:effectLst/>
                <a:latin typeface="DM Sans" pitchFamily="2" charset="77"/>
              </a:rPr>
              <a:t> du Cadre national pour la VAE dans </a:t>
            </a:r>
            <a:r>
              <a:rPr lang="en-GB" sz="2000" err="1">
                <a:effectLst/>
                <a:latin typeface="DM Sans" pitchFamily="2" charset="77"/>
              </a:rPr>
              <a:t>l'enseignement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supérieur</a:t>
            </a:r>
            <a:r>
              <a:rPr lang="en-GB" sz="20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6824" y="5575170"/>
            <a:ext cx="416242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000">
                <a:effectLst/>
                <a:latin typeface="DM Sans" pitchFamily="2" charset="77"/>
              </a:rPr>
              <a:t>2. </a:t>
            </a:r>
            <a:r>
              <a:rPr lang="en-GB" sz="2000" err="1">
                <a:effectLst/>
                <a:latin typeface="DM Sans" pitchFamily="2" charset="77"/>
              </a:rPr>
              <a:t>Distinguer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clairement</a:t>
            </a:r>
            <a:r>
              <a:rPr lang="en-GB" sz="2000">
                <a:effectLst/>
                <a:latin typeface="DM Sans" pitchFamily="2" charset="77"/>
              </a:rPr>
              <a:t> les </a:t>
            </a:r>
            <a:r>
              <a:rPr lang="en-GB" sz="2000" err="1">
                <a:effectLst/>
                <a:latin typeface="DM Sans" pitchFamily="2" charset="77"/>
              </a:rPr>
              <a:t>objectifs</a:t>
            </a:r>
            <a:r>
              <a:rPr lang="en-GB" sz="2000">
                <a:effectLst/>
                <a:latin typeface="DM Sans" pitchFamily="2" charset="77"/>
              </a:rPr>
              <a:t> et les ICP </a:t>
            </a:r>
            <a:r>
              <a:rPr lang="en-GB" sz="2000" err="1">
                <a:effectLst/>
                <a:latin typeface="DM Sans" pitchFamily="2" charset="77"/>
              </a:rPr>
              <a:t>à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atteindre</a:t>
            </a:r>
            <a:r>
              <a:rPr lang="en-GB" sz="2000">
                <a:effectLst/>
                <a:latin typeface="DM Sans" pitchFamily="2" charset="77"/>
              </a:rPr>
              <a:t> au </a:t>
            </a:r>
            <a:r>
              <a:rPr lang="en-GB" sz="2000" err="1">
                <a:effectLst/>
                <a:latin typeface="DM Sans" pitchFamily="2" charset="77"/>
              </a:rPr>
              <a:t>niveau</a:t>
            </a:r>
            <a:r>
              <a:rPr lang="en-GB" sz="2000">
                <a:effectLst/>
                <a:latin typeface="DM Sans" pitchFamily="2" charset="77"/>
              </a:rPr>
              <a:t> national de </a:t>
            </a:r>
            <a:r>
              <a:rPr lang="en-GB" sz="2000" err="1">
                <a:effectLst/>
                <a:latin typeface="DM Sans" pitchFamily="2" charset="77"/>
              </a:rPr>
              <a:t>ceux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à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atteindre</a:t>
            </a:r>
            <a:r>
              <a:rPr lang="en-GB" sz="2000">
                <a:effectLst/>
                <a:latin typeface="DM Sans" pitchFamily="2" charset="77"/>
              </a:rPr>
              <a:t> au </a:t>
            </a:r>
            <a:r>
              <a:rPr lang="en-GB" sz="2000" err="1">
                <a:effectLst/>
                <a:latin typeface="DM Sans" pitchFamily="2" charset="77"/>
              </a:rPr>
              <a:t>niveau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institutionnel</a:t>
            </a:r>
            <a:r>
              <a:rPr lang="en-GB" sz="20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05624" y="634978"/>
            <a:ext cx="10487025" cy="611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5"/>
              </a:lnSpc>
            </a:pPr>
            <a:r>
              <a:rPr lang="en-US" sz="3575" spc="196" err="1">
                <a:solidFill>
                  <a:srgbClr val="C6F865"/>
                </a:solidFill>
                <a:latin typeface="DM Sans"/>
                <a:ea typeface="DM Sans"/>
                <a:cs typeface="DM Sans"/>
                <a:sym typeface="DM Sans"/>
              </a:rPr>
              <a:t>Recommandations</a:t>
            </a:r>
            <a:r>
              <a:rPr lang="en-US" sz="3575" spc="196">
                <a:solidFill>
                  <a:srgbClr val="C6F865"/>
                </a:solidFill>
                <a:latin typeface="DM Sans"/>
                <a:ea typeface="DM Sans"/>
                <a:cs typeface="DM Sans"/>
                <a:sym typeface="DM Sans"/>
              </a:rPr>
              <a:t> pour </a:t>
            </a:r>
            <a:r>
              <a:rPr lang="en-US" sz="3575" spc="196" err="1">
                <a:solidFill>
                  <a:srgbClr val="C6F865"/>
                </a:solidFill>
                <a:latin typeface="DM Sans"/>
                <a:ea typeface="DM Sans"/>
                <a:cs typeface="DM Sans"/>
                <a:sym typeface="DM Sans"/>
              </a:rPr>
              <a:t>l’activité</a:t>
            </a:r>
            <a:r>
              <a:rPr lang="en-US" sz="3575" spc="196">
                <a:solidFill>
                  <a:srgbClr val="C6F86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575" spc="196" err="1">
                <a:solidFill>
                  <a:srgbClr val="C6F865"/>
                </a:solidFill>
                <a:latin typeface="DM Sans"/>
                <a:ea typeface="DM Sans"/>
                <a:cs typeface="DM Sans"/>
                <a:sym typeface="DM Sans"/>
              </a:rPr>
              <a:t>nationale</a:t>
            </a:r>
            <a:endParaRPr lang="en-US" sz="3575" spc="196">
              <a:solidFill>
                <a:srgbClr val="C6F86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962775" y="1630049"/>
            <a:ext cx="9696445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3.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Intégrer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le rapportage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réglementaire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sur la VAE dans le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système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dossiers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étudiants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l’autorité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l’enseignement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supérieur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afin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faciliter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le reportage sur la VAE des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établissements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d'enseignement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supérieur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’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autorité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l’enseignement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supérieur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05665" y="2462960"/>
            <a:ext cx="9382125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4. Examiner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si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le reportage sur la VAE des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établissements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d'enseignement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supérieur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(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voir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recommandation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3) et/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ou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latin typeface="DM Sans" pitchFamily="2" charset="77"/>
              </a:rPr>
              <a:t>d’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autres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indicateurs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directs (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voir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recommandation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9)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devrait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être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liés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tout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financement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supplémentaire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destiné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promouvoir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la pratique de la VAE au sein des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établissements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d'enseignement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supérieur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05624" y="3704298"/>
            <a:ext cx="10006014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5.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Coordonner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activités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  avec les organisations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représentatives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employeurs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afin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d'élaborer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une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stratégie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sensibilisation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la VAE et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s'assurer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que les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entreprises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comprennent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opportunités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qu'elle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offre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43685" y="4713808"/>
            <a:ext cx="10096500" cy="52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6.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Exiger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que la VAE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soit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prise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en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compte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,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intégrée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dès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la conception et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explicitement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mentionnée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dans les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informations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relatives aux nouveaux programmes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ou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microcertifications</a:t>
            </a:r>
            <a:endParaRPr lang="en-GB" sz="1700">
              <a:solidFill>
                <a:schemeClr val="bg1"/>
              </a:solidFill>
              <a:effectLst/>
              <a:latin typeface="DM Sans" pitchFamily="2" charset="77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15166" y="5778442"/>
            <a:ext cx="10839450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7.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Veiller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ce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que les supports de communication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existants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(par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exemple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,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priorlearning.ie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et les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témoignages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sur la VAE) et les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ressources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pratiques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élaborées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par le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projet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(par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exemple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, le cadre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pilote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, les études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cas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)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soient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maintenus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,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hébergés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et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activement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promus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auprès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du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secteur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,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notamment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par le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biais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du Forum national pour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l'amélioration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l'enseignement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et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l'apprentissage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dans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l'enseignement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supérieur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(NFETLHE). Dans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ce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cadre 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14519" y="7246726"/>
            <a:ext cx="10658475" cy="183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AutoNum type="alphaLcPeriod"/>
            </a:pP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Faciliter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la contribution continue des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établissements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un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répertoire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d'études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cas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ou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d'exemples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</a:p>
          <a:p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bonnes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pratiques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afin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garantir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l'actualité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ces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ressources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.</a:t>
            </a:r>
          </a:p>
          <a:p>
            <a:pPr marL="342900" indent="-342900">
              <a:buAutoNum type="alphaLcPeriod"/>
            </a:pPr>
            <a:endParaRPr lang="en-GB" sz="1700">
              <a:solidFill>
                <a:schemeClr val="bg1"/>
              </a:solidFill>
              <a:latin typeface="DM Sans" pitchFamily="2" charset="77"/>
            </a:endParaRPr>
          </a:p>
          <a:p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b.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Permettre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au personnel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académique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et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professionnel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l'enseignement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supérieur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irlandais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continuer      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faire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reconnaître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son engagement dans le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développement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professionnel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grâce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l'accès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au badge numérique de VAE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existant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.</a:t>
            </a:r>
          </a:p>
          <a:p>
            <a:endParaRPr lang="en-GB" sz="1700">
              <a:solidFill>
                <a:schemeClr val="bg1"/>
              </a:solidFill>
              <a:effectLst/>
              <a:latin typeface="DM Sans" pitchFamily="2" charset="77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962775" y="9143765"/>
            <a:ext cx="10048875" cy="78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8.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Poursuivre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la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refonte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du badge numérique VAE et de la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boîte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outils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VAE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existants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afin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proposer un ensemble de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ressources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de formation pratiques et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en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libre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accès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,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disponibles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la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demande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pour les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établissements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et les parties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prenantes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1700" err="1">
                <a:solidFill>
                  <a:schemeClr val="bg1"/>
                </a:solidFill>
                <a:effectLst/>
                <a:latin typeface="DM Sans" pitchFamily="2" charset="77"/>
              </a:rPr>
              <a:t>concernées</a:t>
            </a:r>
            <a:r>
              <a:rPr lang="en-GB" sz="1700">
                <a:solidFill>
                  <a:schemeClr val="bg1"/>
                </a:solidFill>
                <a:effectLst/>
                <a:latin typeface="DM Sans" pitchFamily="2" charset="77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399480"/>
            <a:ext cx="18288000" cy="10287000"/>
            <a:chOff x="0" y="0"/>
            <a:chExt cx="24384000" cy="13716000"/>
          </a:xfrm>
        </p:grpSpPr>
        <p:sp>
          <p:nvSpPr>
            <p:cNvPr id="3" name="Freeform 3" descr="A close-up of a website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47755" y="1181100"/>
            <a:ext cx="4086225" cy="2535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73"/>
              </a:lnSpc>
            </a:pPr>
            <a:r>
              <a:rPr lang="en-US" sz="2925">
                <a:solidFill>
                  <a:srgbClr val="0F95B7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Recommendations</a:t>
            </a:r>
          </a:p>
          <a:p>
            <a:pPr algn="l">
              <a:lnSpc>
                <a:spcPts val="5045"/>
              </a:lnSpc>
            </a:pPr>
            <a:r>
              <a:rPr lang="en-US" sz="3535" spc="215">
                <a:solidFill>
                  <a:srgbClr val="2287B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pour </a:t>
            </a:r>
            <a:r>
              <a:rPr lang="en-US" sz="3535" spc="215" err="1">
                <a:solidFill>
                  <a:srgbClr val="2287B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l’actiivité</a:t>
            </a:r>
            <a:r>
              <a:rPr lang="en-US" sz="3535" spc="215">
                <a:solidFill>
                  <a:srgbClr val="2287B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35" spc="215" err="1">
                <a:solidFill>
                  <a:srgbClr val="2287B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institutionnelle</a:t>
            </a:r>
            <a:endParaRPr lang="en-US" sz="3535" spc="215">
              <a:solidFill>
                <a:srgbClr val="2287B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5824"/>
              </a:lnSpc>
            </a:pPr>
            <a:endParaRPr lang="en-US" sz="4081">
              <a:solidFill>
                <a:srgbClr val="3577A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477125" y="1447800"/>
            <a:ext cx="10201275" cy="3064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GB" sz="2000" b="1">
              <a:effectLst/>
              <a:latin typeface="DM Sans" pitchFamily="2" charset="77"/>
            </a:endParaRPr>
          </a:p>
          <a:p>
            <a:r>
              <a:rPr lang="en-GB" sz="2000" b="1">
                <a:effectLst/>
                <a:latin typeface="DM Sans" pitchFamily="2" charset="77"/>
              </a:rPr>
              <a:t>9. Au </a:t>
            </a:r>
            <a:r>
              <a:rPr lang="en-GB" sz="2000" b="1" err="1">
                <a:effectLst/>
                <a:latin typeface="DM Sans" pitchFamily="2" charset="77"/>
              </a:rPr>
              <a:t>niveau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institutionnel</a:t>
            </a:r>
            <a:r>
              <a:rPr lang="en-GB" sz="2000" b="1">
                <a:effectLst/>
                <a:latin typeface="DM Sans" pitchFamily="2" charset="77"/>
              </a:rPr>
              <a:t>, proposer et </a:t>
            </a:r>
            <a:r>
              <a:rPr lang="en-GB" sz="2000" b="1" err="1">
                <a:effectLst/>
                <a:latin typeface="DM Sans" pitchFamily="2" charset="77"/>
              </a:rPr>
              <a:t>convenir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d'indicateurs</a:t>
            </a:r>
            <a:r>
              <a:rPr lang="en-GB" sz="2000" b="1">
                <a:effectLst/>
                <a:latin typeface="DM Sans" pitchFamily="2" charset="77"/>
              </a:rPr>
              <a:t> de </a:t>
            </a:r>
            <a:r>
              <a:rPr lang="en-GB" sz="2000" b="1" err="1">
                <a:effectLst/>
                <a:latin typeface="DM Sans" pitchFamily="2" charset="77"/>
              </a:rPr>
              <a:t>réussite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pertinents</a:t>
            </a:r>
            <a:r>
              <a:rPr lang="en-GB" sz="2000" b="1">
                <a:effectLst/>
                <a:latin typeface="DM Sans" pitchFamily="2" charset="77"/>
              </a:rPr>
              <a:t>, </a:t>
            </a:r>
            <a:r>
              <a:rPr lang="en-GB" sz="2000" b="1" err="1">
                <a:effectLst/>
                <a:latin typeface="DM Sans" pitchFamily="2" charset="77"/>
              </a:rPr>
              <a:t>notamment</a:t>
            </a:r>
            <a:r>
              <a:rPr lang="en-GB" sz="2000" b="1">
                <a:effectLst/>
                <a:latin typeface="DM Sans" pitchFamily="2" charset="77"/>
              </a:rPr>
              <a:t> dans le </a:t>
            </a:r>
            <a:r>
              <a:rPr lang="en-GB" sz="2000" b="1" err="1">
                <a:effectLst/>
                <a:latin typeface="DM Sans" pitchFamily="2" charset="77"/>
              </a:rPr>
              <a:t>contexte</a:t>
            </a:r>
            <a:r>
              <a:rPr lang="en-GB" sz="2000" b="1">
                <a:effectLst/>
                <a:latin typeface="DM Sans" pitchFamily="2" charset="77"/>
              </a:rPr>
              <a:t> de tout </a:t>
            </a:r>
            <a:r>
              <a:rPr lang="en-GB" sz="2000" b="1" err="1">
                <a:effectLst/>
                <a:latin typeface="DM Sans" pitchFamily="2" charset="77"/>
              </a:rPr>
              <a:t>financement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supplémentaire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destiné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à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promouvoir</a:t>
            </a:r>
            <a:r>
              <a:rPr lang="en-GB" sz="2000" b="1">
                <a:effectLst/>
                <a:latin typeface="DM Sans" pitchFamily="2" charset="77"/>
              </a:rPr>
              <a:t> la pratique de la VAE </a:t>
            </a:r>
            <a:r>
              <a:rPr lang="en-GB" sz="2000">
                <a:effectLst/>
                <a:latin typeface="DM Sans" pitchFamily="2" charset="77"/>
              </a:rPr>
              <a:t>au sein de </a:t>
            </a:r>
            <a:r>
              <a:rPr lang="en-GB" sz="2000" err="1">
                <a:effectLst/>
                <a:latin typeface="DM Sans" pitchFamily="2" charset="77"/>
              </a:rPr>
              <a:t>l'établissement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d'enseignement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supérieur</a:t>
            </a:r>
            <a:r>
              <a:rPr lang="en-GB" sz="2000">
                <a:effectLst/>
                <a:latin typeface="DM Sans" pitchFamily="2" charset="77"/>
              </a:rPr>
              <a:t>. </a:t>
            </a:r>
            <a:r>
              <a:rPr lang="en-GB" sz="2000" err="1">
                <a:effectLst/>
                <a:latin typeface="DM Sans" pitchFamily="2" charset="77"/>
              </a:rPr>
              <a:t>Exemples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d'indicateurs</a:t>
            </a:r>
            <a:r>
              <a:rPr lang="en-GB" sz="2000">
                <a:effectLst/>
                <a:latin typeface="DM Sans" pitchFamily="2" charset="77"/>
              </a:rPr>
              <a:t> directs :</a:t>
            </a:r>
          </a:p>
          <a:p>
            <a:endParaRPr lang="en-GB" sz="2000">
              <a:effectLst/>
              <a:latin typeface="DM Sans" pitchFamily="2" charset="77"/>
            </a:endParaRPr>
          </a:p>
          <a:p>
            <a:endParaRPr lang="en-GB" sz="2000">
              <a:latin typeface="DM Sans" pitchFamily="2" charset="77"/>
            </a:endParaRPr>
          </a:p>
          <a:p>
            <a:endParaRPr lang="en-GB" sz="2000">
              <a:latin typeface="DM Sans" pitchFamily="2" charset="77"/>
            </a:endParaRPr>
          </a:p>
          <a:p>
            <a:endParaRPr lang="en-GB" sz="2000">
              <a:effectLst/>
              <a:latin typeface="DM Sans" pitchFamily="2" charset="77"/>
            </a:endParaRPr>
          </a:p>
          <a:p>
            <a:pPr algn="l">
              <a:lnSpc>
                <a:spcPts val="2285"/>
              </a:lnSpc>
            </a:pPr>
            <a:r>
              <a:rPr lang="en-US" sz="2000" spc="140">
                <a:solidFill>
                  <a:srgbClr val="141414"/>
                </a:solidFill>
                <a:latin typeface="DM Sans" pitchFamily="2" charset="77"/>
                <a:ea typeface="Arial MT Pro"/>
                <a:cs typeface="Arial MT Pro"/>
                <a:sym typeface="Arial MT Pro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76573" y="2722355"/>
            <a:ext cx="1054417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GB">
              <a:effectLst/>
              <a:latin typeface="DM Sans" pitchFamily="2" charset="77"/>
            </a:endParaRPr>
          </a:p>
          <a:p>
            <a:r>
              <a:rPr lang="en-GB">
                <a:effectLst/>
                <a:latin typeface="DM Sans" pitchFamily="2" charset="77"/>
              </a:rPr>
              <a:t>a. </a:t>
            </a:r>
            <a:r>
              <a:rPr lang="en-GB" err="1">
                <a:effectLst/>
                <a:latin typeface="DM Sans" pitchFamily="2" charset="77"/>
              </a:rPr>
              <a:t>Visibilité</a:t>
            </a:r>
            <a:r>
              <a:rPr lang="en-GB">
                <a:effectLst/>
                <a:latin typeface="DM Sans" pitchFamily="2" charset="77"/>
              </a:rPr>
              <a:t> de la VAE dans les </a:t>
            </a:r>
            <a:r>
              <a:rPr lang="en-GB" err="1">
                <a:effectLst/>
                <a:latin typeface="DM Sans" pitchFamily="2" charset="77"/>
              </a:rPr>
              <a:t>informations</a:t>
            </a:r>
            <a:r>
              <a:rPr lang="en-GB">
                <a:effectLst/>
                <a:latin typeface="DM Sans" pitchFamily="2" charset="77"/>
              </a:rPr>
              <a:t> relatives aux programmes </a:t>
            </a:r>
            <a:r>
              <a:rPr lang="en-GB" err="1">
                <a:effectLst/>
                <a:latin typeface="DM Sans" pitchFamily="2" charset="77"/>
              </a:rPr>
              <a:t>destinées</a:t>
            </a:r>
            <a:r>
              <a:rPr lang="en-GB">
                <a:effectLst/>
                <a:latin typeface="DM Sans" pitchFamily="2" charset="77"/>
              </a:rPr>
              <a:t> aux </a:t>
            </a:r>
            <a:r>
              <a:rPr lang="en-GB" err="1">
                <a:effectLst/>
                <a:latin typeface="DM Sans" pitchFamily="2" charset="77"/>
              </a:rPr>
              <a:t>futurs</a:t>
            </a:r>
            <a:r>
              <a:rPr lang="en-GB">
                <a:effectLst/>
                <a:latin typeface="DM Sans" pitchFamily="2" charset="77"/>
              </a:rPr>
              <a:t> </a:t>
            </a:r>
            <a:r>
              <a:rPr lang="en-GB" err="1">
                <a:effectLst/>
                <a:latin typeface="DM Sans" pitchFamily="2" charset="77"/>
              </a:rPr>
              <a:t>apprenants</a:t>
            </a:r>
            <a:r>
              <a:rPr lang="en-GB">
                <a:effectLst/>
                <a:latin typeface="DM Sans" pitchFamily="2" charset="77"/>
              </a:rPr>
              <a:t>.</a:t>
            </a:r>
          </a:p>
          <a:p>
            <a:r>
              <a:rPr lang="en-GB">
                <a:effectLst/>
                <a:latin typeface="DM Sans" pitchFamily="2" charset="77"/>
              </a:rPr>
              <a:t>b. </a:t>
            </a:r>
            <a:r>
              <a:rPr lang="en-GB" err="1">
                <a:effectLst/>
                <a:latin typeface="DM Sans" pitchFamily="2" charset="77"/>
              </a:rPr>
              <a:t>Visibilité</a:t>
            </a:r>
            <a:r>
              <a:rPr lang="en-GB">
                <a:effectLst/>
                <a:latin typeface="DM Sans" pitchFamily="2" charset="77"/>
              </a:rPr>
              <a:t> de la VAE dans les plans </a:t>
            </a:r>
            <a:r>
              <a:rPr lang="en-GB" err="1">
                <a:effectLst/>
                <a:latin typeface="DM Sans" pitchFamily="2" charset="77"/>
              </a:rPr>
              <a:t>stratégiques</a:t>
            </a:r>
            <a:r>
              <a:rPr lang="en-GB">
                <a:effectLst/>
                <a:latin typeface="DM Sans" pitchFamily="2" charset="77"/>
              </a:rPr>
              <a:t> et </a:t>
            </a:r>
            <a:r>
              <a:rPr lang="en-GB" err="1">
                <a:effectLst/>
                <a:latin typeface="DM Sans" pitchFamily="2" charset="77"/>
              </a:rPr>
              <a:t>opérationnels</a:t>
            </a:r>
            <a:r>
              <a:rPr lang="en-GB">
                <a:effectLst/>
                <a:latin typeface="DM Sans" pitchFamily="2" charset="77"/>
              </a:rPr>
              <a:t> </a:t>
            </a:r>
            <a:r>
              <a:rPr lang="en-GB" err="1">
                <a:effectLst/>
                <a:latin typeface="DM Sans" pitchFamily="2" charset="77"/>
              </a:rPr>
              <a:t>ainsi</a:t>
            </a:r>
            <a:r>
              <a:rPr lang="en-GB">
                <a:effectLst/>
                <a:latin typeface="DM Sans" pitchFamily="2" charset="77"/>
              </a:rPr>
              <a:t> que dans les </a:t>
            </a:r>
            <a:r>
              <a:rPr lang="en-GB" err="1">
                <a:effectLst/>
                <a:latin typeface="DM Sans" pitchFamily="2" charset="77"/>
              </a:rPr>
              <a:t>indicateurs</a:t>
            </a:r>
            <a:r>
              <a:rPr lang="en-GB">
                <a:effectLst/>
                <a:latin typeface="DM Sans" pitchFamily="2" charset="77"/>
              </a:rPr>
              <a:t> </a:t>
            </a:r>
            <a:r>
              <a:rPr lang="en-GB" err="1">
                <a:effectLst/>
                <a:latin typeface="DM Sans" pitchFamily="2" charset="77"/>
              </a:rPr>
              <a:t>clés</a:t>
            </a:r>
            <a:r>
              <a:rPr lang="en-GB">
                <a:effectLst/>
                <a:latin typeface="DM Sans" pitchFamily="2" charset="77"/>
              </a:rPr>
              <a:t> de performance (ICP).</a:t>
            </a:r>
          </a:p>
          <a:p>
            <a:r>
              <a:rPr lang="en-GB">
                <a:effectLst/>
                <a:latin typeface="DM Sans" pitchFamily="2" charset="77"/>
              </a:rPr>
              <a:t>c. Proportion de personnel </a:t>
            </a:r>
            <a:r>
              <a:rPr lang="en-GB" err="1">
                <a:effectLst/>
                <a:latin typeface="DM Sans" pitchFamily="2" charset="77"/>
              </a:rPr>
              <a:t>académique</a:t>
            </a:r>
            <a:r>
              <a:rPr lang="en-GB">
                <a:effectLst/>
                <a:latin typeface="DM Sans" pitchFamily="2" charset="77"/>
              </a:rPr>
              <a:t>, de relations </a:t>
            </a:r>
            <a:r>
              <a:rPr lang="en-GB" err="1">
                <a:effectLst/>
                <a:latin typeface="DM Sans" pitchFamily="2" charset="77"/>
              </a:rPr>
              <a:t>extérieures</a:t>
            </a:r>
            <a:r>
              <a:rPr lang="en-GB">
                <a:effectLst/>
                <a:latin typeface="DM Sans" pitchFamily="2" charset="77"/>
              </a:rPr>
              <a:t> et de personnel des services </a:t>
            </a:r>
            <a:r>
              <a:rPr lang="en-GB" err="1">
                <a:effectLst/>
                <a:latin typeface="DM Sans" pitchFamily="2" charset="77"/>
              </a:rPr>
              <a:t>concernés</a:t>
            </a:r>
            <a:r>
              <a:rPr lang="en-GB">
                <a:effectLst/>
                <a:latin typeface="DM Sans" pitchFamily="2" charset="77"/>
              </a:rPr>
              <a:t> (par </a:t>
            </a:r>
            <a:r>
              <a:rPr lang="en-GB" err="1">
                <a:effectLst/>
                <a:latin typeface="DM Sans" pitchFamily="2" charset="77"/>
              </a:rPr>
              <a:t>exemple</a:t>
            </a:r>
            <a:r>
              <a:rPr lang="en-GB">
                <a:effectLst/>
                <a:latin typeface="DM Sans" pitchFamily="2" charset="77"/>
              </a:rPr>
              <a:t>, admissions, inscriptions) participant </a:t>
            </a:r>
            <a:r>
              <a:rPr lang="en-GB" err="1">
                <a:effectLst/>
                <a:latin typeface="DM Sans" pitchFamily="2" charset="77"/>
              </a:rPr>
              <a:t>à</a:t>
            </a:r>
            <a:r>
              <a:rPr lang="en-GB">
                <a:effectLst/>
                <a:latin typeface="DM Sans" pitchFamily="2" charset="77"/>
              </a:rPr>
              <a:t> des </a:t>
            </a:r>
            <a:r>
              <a:rPr lang="en-GB" err="1">
                <a:effectLst/>
                <a:latin typeface="DM Sans" pitchFamily="2" charset="77"/>
              </a:rPr>
              <a:t>activités</a:t>
            </a:r>
            <a:r>
              <a:rPr lang="en-GB">
                <a:effectLst/>
                <a:latin typeface="DM Sans" pitchFamily="2" charset="77"/>
              </a:rPr>
              <a:t> de formation </a:t>
            </a:r>
            <a:r>
              <a:rPr lang="en-GB" err="1">
                <a:effectLst/>
                <a:latin typeface="DM Sans" pitchFamily="2" charset="77"/>
              </a:rPr>
              <a:t>ou</a:t>
            </a:r>
            <a:r>
              <a:rPr lang="en-GB">
                <a:effectLst/>
                <a:latin typeface="DM Sans" pitchFamily="2" charset="77"/>
              </a:rPr>
              <a:t> de </a:t>
            </a:r>
            <a:r>
              <a:rPr lang="en-GB" err="1">
                <a:effectLst/>
                <a:latin typeface="DM Sans" pitchFamily="2" charset="77"/>
              </a:rPr>
              <a:t>perfectionnement</a:t>
            </a:r>
            <a:r>
              <a:rPr lang="en-GB">
                <a:effectLst/>
                <a:latin typeface="DM Sans" pitchFamily="2" charset="77"/>
              </a:rPr>
              <a:t> VAE.</a:t>
            </a:r>
          </a:p>
          <a:p>
            <a:r>
              <a:rPr lang="en-GB">
                <a:effectLst/>
                <a:latin typeface="DM Sans" pitchFamily="2" charset="77"/>
              </a:rPr>
              <a:t>d. </a:t>
            </a:r>
            <a:r>
              <a:rPr lang="en-GB" err="1">
                <a:effectLst/>
                <a:latin typeface="DM Sans" pitchFamily="2" charset="77"/>
              </a:rPr>
              <a:t>Nombre</a:t>
            </a:r>
            <a:r>
              <a:rPr lang="en-GB">
                <a:effectLst/>
                <a:latin typeface="DM Sans" pitchFamily="2" charset="77"/>
              </a:rPr>
              <a:t> de </a:t>
            </a:r>
            <a:r>
              <a:rPr lang="en-GB" err="1">
                <a:effectLst/>
                <a:latin typeface="DM Sans" pitchFamily="2" charset="77"/>
              </a:rPr>
              <a:t>processus</a:t>
            </a:r>
            <a:r>
              <a:rPr lang="en-GB">
                <a:effectLst/>
                <a:latin typeface="DM Sans" pitchFamily="2" charset="77"/>
              </a:rPr>
              <a:t> VAE mis </a:t>
            </a:r>
            <a:r>
              <a:rPr lang="en-GB" err="1">
                <a:effectLst/>
                <a:latin typeface="DM Sans" pitchFamily="2" charset="77"/>
              </a:rPr>
              <a:t>en</a:t>
            </a:r>
            <a:r>
              <a:rPr lang="en-GB">
                <a:effectLst/>
                <a:latin typeface="DM Sans" pitchFamily="2" charset="77"/>
              </a:rPr>
              <a:t> </a:t>
            </a:r>
            <a:r>
              <a:rPr lang="en-GB" err="1">
                <a:effectLst/>
                <a:latin typeface="DM Sans" pitchFamily="2" charset="77"/>
              </a:rPr>
              <a:t>œuvre</a:t>
            </a:r>
            <a:r>
              <a:rPr lang="en-GB">
                <a:effectLst/>
                <a:latin typeface="DM Sans" pitchFamily="2" charset="77"/>
              </a:rPr>
              <a:t> (</a:t>
            </a:r>
            <a:r>
              <a:rPr lang="en-GB" err="1">
                <a:effectLst/>
                <a:latin typeface="DM Sans" pitchFamily="2" charset="77"/>
              </a:rPr>
              <a:t>ce</a:t>
            </a:r>
            <a:r>
              <a:rPr lang="en-GB">
                <a:effectLst/>
                <a:latin typeface="DM Sans" pitchFamily="2" charset="77"/>
              </a:rPr>
              <a:t> </a:t>
            </a:r>
            <a:r>
              <a:rPr lang="en-GB" err="1">
                <a:effectLst/>
                <a:latin typeface="DM Sans" pitchFamily="2" charset="77"/>
              </a:rPr>
              <a:t>nombre</a:t>
            </a:r>
            <a:r>
              <a:rPr lang="en-GB">
                <a:effectLst/>
                <a:latin typeface="DM Sans" pitchFamily="2" charset="77"/>
              </a:rPr>
              <a:t> </a:t>
            </a:r>
            <a:r>
              <a:rPr lang="en-GB" err="1">
                <a:effectLst/>
                <a:latin typeface="DM Sans" pitchFamily="2" charset="77"/>
              </a:rPr>
              <a:t>pouvant</a:t>
            </a:r>
            <a:r>
              <a:rPr lang="en-GB">
                <a:effectLst/>
                <a:latin typeface="DM Sans" pitchFamily="2" charset="77"/>
              </a:rPr>
              <a:t> varier </a:t>
            </a:r>
            <a:r>
              <a:rPr lang="en-GB" err="1">
                <a:effectLst/>
                <a:latin typeface="DM Sans" pitchFamily="2" charset="77"/>
              </a:rPr>
              <a:t>considérablement</a:t>
            </a:r>
            <a:r>
              <a:rPr lang="en-GB">
                <a:effectLst/>
                <a:latin typeface="DM Sans" pitchFamily="2" charset="77"/>
              </a:rPr>
              <a:t> </a:t>
            </a:r>
            <a:r>
              <a:rPr lang="en-GB" err="1">
                <a:effectLst/>
                <a:latin typeface="DM Sans" pitchFamily="2" charset="77"/>
              </a:rPr>
              <a:t>selon</a:t>
            </a:r>
            <a:r>
              <a:rPr lang="en-GB">
                <a:effectLst/>
                <a:latin typeface="DM Sans" pitchFamily="2" charset="77"/>
              </a:rPr>
              <a:t> le </a:t>
            </a:r>
            <a:r>
              <a:rPr lang="en-GB" err="1">
                <a:effectLst/>
                <a:latin typeface="DM Sans" pitchFamily="2" charset="77"/>
              </a:rPr>
              <a:t>profil</a:t>
            </a:r>
            <a:r>
              <a:rPr lang="en-GB">
                <a:effectLst/>
                <a:latin typeface="DM Sans" pitchFamily="2" charset="77"/>
              </a:rPr>
              <a:t> de </a:t>
            </a:r>
            <a:r>
              <a:rPr lang="en-GB" err="1">
                <a:effectLst/>
                <a:latin typeface="DM Sans" pitchFamily="2" charset="77"/>
              </a:rPr>
              <a:t>l'établissement</a:t>
            </a:r>
            <a:r>
              <a:rPr lang="en-GB">
                <a:effectLst/>
                <a:latin typeface="DM Sans" pitchFamily="2" charset="77"/>
              </a:rPr>
              <a:t>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39024" y="5514975"/>
            <a:ext cx="105441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GB" sz="2000" b="1">
              <a:effectLst/>
              <a:latin typeface="DM Sans" pitchFamily="2" charset="77"/>
            </a:endParaRPr>
          </a:p>
          <a:p>
            <a:r>
              <a:rPr lang="en-GB" sz="2000" b="1">
                <a:effectLst/>
                <a:latin typeface="DM Sans" pitchFamily="2" charset="77"/>
              </a:rPr>
              <a:t>10. Dans les </a:t>
            </a:r>
            <a:r>
              <a:rPr lang="en-GB" sz="2000" b="1" err="1">
                <a:effectLst/>
                <a:latin typeface="DM Sans" pitchFamily="2" charset="77"/>
              </a:rPr>
              <a:t>établissements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d'enseignement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supérieur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où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existe</a:t>
            </a:r>
            <a:r>
              <a:rPr lang="en-GB" sz="2000" b="1">
                <a:effectLst/>
                <a:latin typeface="DM Sans" pitchFamily="2" charset="77"/>
              </a:rPr>
              <a:t> un poste de </a:t>
            </a:r>
            <a:r>
              <a:rPr lang="en-GB" sz="2000" b="1" err="1">
                <a:effectLst/>
                <a:latin typeface="DM Sans" pitchFamily="2" charset="77"/>
              </a:rPr>
              <a:t>coordonnateur</a:t>
            </a:r>
            <a:r>
              <a:rPr lang="en-GB" sz="2000" b="1">
                <a:effectLst/>
                <a:latin typeface="DM Sans" pitchFamily="2" charset="77"/>
              </a:rPr>
              <a:t> de la VAE, clarifier le </a:t>
            </a:r>
            <a:r>
              <a:rPr lang="en-GB" sz="2000" b="1" err="1">
                <a:effectLst/>
                <a:latin typeface="DM Sans" pitchFamily="2" charset="77"/>
              </a:rPr>
              <a:t>rôle</a:t>
            </a:r>
            <a:r>
              <a:rPr lang="en-GB" sz="2000" b="1">
                <a:effectLst/>
                <a:latin typeface="DM Sans" pitchFamily="2" charset="77"/>
              </a:rPr>
              <a:t> de la VAE au sein de </a:t>
            </a:r>
            <a:r>
              <a:rPr lang="en-GB" sz="2000" b="1" err="1">
                <a:effectLst/>
                <a:latin typeface="DM Sans" pitchFamily="2" charset="77"/>
              </a:rPr>
              <a:t>l'organisation</a:t>
            </a:r>
            <a:r>
              <a:rPr lang="en-GB" sz="2000" b="1">
                <a:effectLst/>
                <a:latin typeface="DM Sans" pitchFamily="2" charset="77"/>
              </a:rPr>
              <a:t>, </a:t>
            </a:r>
            <a:r>
              <a:rPr lang="en-GB" sz="2000" b="1" err="1">
                <a:effectLst/>
                <a:latin typeface="DM Sans" pitchFamily="2" charset="77"/>
              </a:rPr>
              <a:t>en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précisant</a:t>
            </a:r>
            <a:r>
              <a:rPr lang="en-GB" sz="2000" b="1">
                <a:effectLst/>
                <a:latin typeface="DM Sans" pitchFamily="2" charset="77"/>
              </a:rPr>
              <a:t> les </a:t>
            </a:r>
            <a:r>
              <a:rPr lang="en-GB" sz="2000" b="1" err="1">
                <a:effectLst/>
                <a:latin typeface="DM Sans" pitchFamily="2" charset="77"/>
              </a:rPr>
              <a:t>rôles</a:t>
            </a:r>
            <a:r>
              <a:rPr lang="en-GB" sz="2000" b="1">
                <a:effectLst/>
                <a:latin typeface="DM Sans" pitchFamily="2" charset="77"/>
              </a:rPr>
              <a:t> et </a:t>
            </a:r>
            <a:r>
              <a:rPr lang="en-GB" sz="2000" b="1" err="1">
                <a:effectLst/>
                <a:latin typeface="DM Sans" pitchFamily="2" charset="77"/>
              </a:rPr>
              <a:t>responsabilités</a:t>
            </a:r>
            <a:r>
              <a:rPr lang="en-GB" sz="2000" b="1">
                <a:effectLst/>
                <a:latin typeface="DM Sans" pitchFamily="2" charset="77"/>
              </a:rPr>
              <a:t> qui </a:t>
            </a:r>
            <a:r>
              <a:rPr lang="en-GB" sz="2000" b="1" err="1">
                <a:effectLst/>
                <a:latin typeface="DM Sans" pitchFamily="2" charset="77"/>
              </a:rPr>
              <a:t>en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découlent</a:t>
            </a:r>
            <a:r>
              <a:rPr lang="en-GB" sz="2000" b="1">
                <a:effectLst/>
                <a:latin typeface="DM Sans" pitchFamily="2" charset="77"/>
              </a:rPr>
              <a:t>. </a:t>
            </a:r>
            <a:r>
              <a:rPr lang="en-GB" sz="2000" b="1" err="1">
                <a:effectLst/>
                <a:latin typeface="DM Sans" pitchFamily="2" charset="77"/>
              </a:rPr>
              <a:t>À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cet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 b="1" err="1">
                <a:effectLst/>
                <a:latin typeface="DM Sans" pitchFamily="2" charset="77"/>
              </a:rPr>
              <a:t>égard</a:t>
            </a:r>
            <a:r>
              <a:rPr lang="en-GB" sz="2000" b="1">
                <a:effectLst/>
                <a:latin typeface="DM Sans" pitchFamily="2" charset="77"/>
              </a:rPr>
              <a:t> </a:t>
            </a:r>
            <a:r>
              <a:rPr lang="en-GB" b="1">
                <a:effectLst/>
                <a:latin typeface="DM Sans" pitchFamily="2" charset="77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29500" y="6541066"/>
            <a:ext cx="995362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GB" sz="2000">
              <a:effectLst/>
              <a:latin typeface="DM Sans" pitchFamily="2" charset="77"/>
            </a:endParaRPr>
          </a:p>
          <a:p>
            <a:r>
              <a:rPr lang="en-GB" sz="2000">
                <a:effectLst/>
                <a:latin typeface="DM Sans" pitchFamily="2" charset="77"/>
              </a:rPr>
              <a:t>a. </a:t>
            </a:r>
            <a:r>
              <a:rPr lang="en-GB" sz="2000" err="1">
                <a:effectLst/>
                <a:latin typeface="DM Sans" pitchFamily="2" charset="77"/>
              </a:rPr>
              <a:t>Intégrer</a:t>
            </a:r>
            <a:r>
              <a:rPr lang="en-GB" sz="2000">
                <a:effectLst/>
                <a:latin typeface="DM Sans" pitchFamily="2" charset="77"/>
              </a:rPr>
              <a:t> la </a:t>
            </a:r>
            <a:r>
              <a:rPr lang="en-GB" sz="2000" err="1">
                <a:effectLst/>
                <a:latin typeface="DM Sans" pitchFamily="2" charset="77"/>
              </a:rPr>
              <a:t>responsabilité</a:t>
            </a:r>
            <a:r>
              <a:rPr lang="en-GB" sz="2000">
                <a:effectLst/>
                <a:latin typeface="DM Sans" pitchFamily="2" charset="77"/>
              </a:rPr>
              <a:t> de la VAE de manière </a:t>
            </a:r>
            <a:r>
              <a:rPr lang="en-GB" sz="2000" err="1">
                <a:effectLst/>
                <a:latin typeface="DM Sans" pitchFamily="2" charset="77"/>
              </a:rPr>
              <a:t>appropriée</a:t>
            </a:r>
            <a:r>
              <a:rPr lang="en-GB" sz="2000">
                <a:effectLst/>
                <a:latin typeface="DM Sans" pitchFamily="2" charset="77"/>
              </a:rPr>
              <a:t> dans les descriptions de poste, le </a:t>
            </a:r>
            <a:r>
              <a:rPr lang="en-GB" sz="2000" err="1">
                <a:effectLst/>
                <a:latin typeface="DM Sans" pitchFamily="2" charset="77"/>
              </a:rPr>
              <a:t>cas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échéant</a:t>
            </a:r>
            <a:r>
              <a:rPr lang="en-GB" sz="2000">
                <a:effectLst/>
                <a:latin typeface="DM Sans" pitchFamily="2" charset="77"/>
              </a:rPr>
              <a:t>, pour le personnel </a:t>
            </a:r>
            <a:r>
              <a:rPr lang="en-GB" sz="2000" err="1">
                <a:effectLst/>
                <a:latin typeface="DM Sans" pitchFamily="2" charset="77"/>
              </a:rPr>
              <a:t>académique</a:t>
            </a:r>
            <a:r>
              <a:rPr lang="en-GB" sz="2000">
                <a:effectLst/>
                <a:latin typeface="DM Sans" pitchFamily="2" charset="77"/>
              </a:rPr>
              <a:t> et </a:t>
            </a:r>
            <a:r>
              <a:rPr lang="en-GB" sz="2000" err="1">
                <a:effectLst/>
                <a:latin typeface="DM Sans" pitchFamily="2" charset="77"/>
              </a:rPr>
              <a:t>administratif</a:t>
            </a:r>
            <a:r>
              <a:rPr lang="en-GB" sz="20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96165" y="7877175"/>
            <a:ext cx="890587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GB" sz="2000" b="1">
              <a:effectLst/>
              <a:latin typeface="DM Sans" pitchFamily="2" charset="77"/>
            </a:endParaRPr>
          </a:p>
          <a:p>
            <a:r>
              <a:rPr lang="en-GB" sz="2000" b="1">
                <a:effectLst/>
                <a:latin typeface="DM Sans" pitchFamily="2" charset="77"/>
              </a:rPr>
              <a:t>11. </a:t>
            </a:r>
            <a:r>
              <a:rPr lang="en-GB" sz="2000" b="1" err="1">
                <a:effectLst/>
                <a:latin typeface="DM Sans" pitchFamily="2" charset="77"/>
              </a:rPr>
              <a:t>Intégrer</a:t>
            </a:r>
            <a:r>
              <a:rPr lang="en-GB" sz="2000" b="1">
                <a:effectLst/>
                <a:latin typeface="DM Sans" pitchFamily="2" charset="77"/>
              </a:rPr>
              <a:t> la VAE dans la communication avec le </a:t>
            </a:r>
            <a:r>
              <a:rPr lang="en-GB" sz="2000" b="1" err="1">
                <a:effectLst/>
                <a:latin typeface="DM Sans" pitchFamily="2" charset="77"/>
              </a:rPr>
              <a:t>secteur</a:t>
            </a:r>
            <a:r>
              <a:rPr lang="en-GB" sz="2000" b="1">
                <a:effectLst/>
                <a:latin typeface="DM Sans" pitchFamily="2" charset="77"/>
              </a:rPr>
              <a:t>, les relations </a:t>
            </a:r>
            <a:r>
              <a:rPr lang="en-GB" sz="2000" b="1" err="1">
                <a:effectLst/>
                <a:latin typeface="DM Sans" pitchFamily="2" charset="77"/>
              </a:rPr>
              <a:t>extérieures</a:t>
            </a:r>
            <a:r>
              <a:rPr lang="en-GB" sz="2000" b="1">
                <a:effectLst/>
                <a:latin typeface="DM Sans" pitchFamily="2" charset="77"/>
              </a:rPr>
              <a:t> </a:t>
            </a:r>
            <a:r>
              <a:rPr lang="en-GB" sz="2000">
                <a:effectLst/>
                <a:latin typeface="DM Sans" pitchFamily="2" charset="77"/>
              </a:rPr>
              <a:t>et les </a:t>
            </a:r>
            <a:r>
              <a:rPr lang="en-GB" sz="2000" err="1">
                <a:effectLst/>
                <a:latin typeface="DM Sans" pitchFamily="2" charset="77"/>
              </a:rPr>
              <a:t>stratégies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institutionnelles</a:t>
            </a:r>
            <a:r>
              <a:rPr lang="en-GB" sz="2000">
                <a:effectLst/>
                <a:latin typeface="DM Sans" pitchFamily="2" charset="77"/>
              </a:rPr>
              <a:t>, </a:t>
            </a:r>
            <a:r>
              <a:rPr lang="en-GB" sz="2000" err="1">
                <a:effectLst/>
                <a:latin typeface="DM Sans" pitchFamily="2" charset="77"/>
              </a:rPr>
              <a:t>notamment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en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ce</a:t>
            </a:r>
            <a:r>
              <a:rPr lang="en-GB" sz="2000">
                <a:effectLst/>
                <a:latin typeface="DM Sans" pitchFamily="2" charset="77"/>
              </a:rPr>
              <a:t> qui </a:t>
            </a:r>
            <a:r>
              <a:rPr lang="en-GB" sz="2000" err="1">
                <a:effectLst/>
                <a:latin typeface="DM Sans" pitchFamily="2" charset="77"/>
              </a:rPr>
              <a:t>concerne</a:t>
            </a:r>
            <a:r>
              <a:rPr lang="en-GB" sz="2000">
                <a:effectLst/>
                <a:latin typeface="DM Sans" pitchFamily="2" charset="77"/>
              </a:rPr>
              <a:t> la VAE par </a:t>
            </a:r>
            <a:r>
              <a:rPr lang="en-GB" sz="2000" err="1">
                <a:effectLst/>
                <a:latin typeface="DM Sans" pitchFamily="2" charset="77"/>
              </a:rPr>
              <a:t>cohorte</a:t>
            </a:r>
            <a:r>
              <a:rPr lang="en-GB" sz="20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96092" y="9305925"/>
            <a:ext cx="984885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GB" sz="2000" b="1">
              <a:effectLst/>
              <a:latin typeface="DM Sans" pitchFamily="2" charset="77"/>
            </a:endParaRPr>
          </a:p>
          <a:p>
            <a:r>
              <a:rPr lang="en-GB" sz="2000" b="1">
                <a:effectLst/>
                <a:latin typeface="DM Sans" pitchFamily="2" charset="77"/>
              </a:rPr>
              <a:t>12. </a:t>
            </a:r>
            <a:r>
              <a:rPr lang="en-GB" sz="2000" b="1" err="1">
                <a:effectLst/>
                <a:latin typeface="DM Sans" pitchFamily="2" charset="77"/>
              </a:rPr>
              <a:t>Accroître</a:t>
            </a:r>
            <a:r>
              <a:rPr lang="en-GB" sz="2000" b="1">
                <a:effectLst/>
                <a:latin typeface="DM Sans" pitchFamily="2" charset="77"/>
              </a:rPr>
              <a:t> la </a:t>
            </a:r>
            <a:r>
              <a:rPr lang="en-GB" sz="2000" b="1" err="1">
                <a:effectLst/>
                <a:latin typeface="DM Sans" pitchFamily="2" charset="77"/>
              </a:rPr>
              <a:t>visibilité</a:t>
            </a:r>
            <a:r>
              <a:rPr lang="en-GB" sz="2000" b="1">
                <a:effectLst/>
                <a:latin typeface="DM Sans" pitchFamily="2" charset="77"/>
              </a:rPr>
              <a:t> de la VAE dans les supports de communication et de promotion </a:t>
            </a:r>
            <a:r>
              <a:rPr lang="en-GB" sz="2000" err="1">
                <a:effectLst/>
                <a:latin typeface="DM Sans" pitchFamily="2" charset="77"/>
              </a:rPr>
              <a:t>destinés</a:t>
            </a:r>
            <a:r>
              <a:rPr lang="en-GB" sz="2000">
                <a:effectLst/>
                <a:latin typeface="DM Sans" pitchFamily="2" charset="77"/>
              </a:rPr>
              <a:t> aux </a:t>
            </a:r>
            <a:r>
              <a:rPr lang="en-GB" sz="2000" err="1">
                <a:effectLst/>
                <a:latin typeface="DM Sans" pitchFamily="2" charset="77"/>
              </a:rPr>
              <a:t>futurs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apprenants</a:t>
            </a:r>
            <a:r>
              <a:rPr lang="en-GB" sz="2000">
                <a:effectLst/>
                <a:latin typeface="DM Sans" pitchFamily="2" charset="77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419100"/>
            <a:ext cx="18288000" cy="10287000"/>
            <a:chOff x="0" y="0"/>
            <a:chExt cx="24384000" cy="13716000"/>
          </a:xfrm>
        </p:grpSpPr>
        <p:sp>
          <p:nvSpPr>
            <p:cNvPr id="3" name="Freeform 3" descr="A person smiling and a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229698" y="717610"/>
            <a:ext cx="5018702" cy="203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95"/>
              </a:lnSpc>
            </a:pPr>
            <a:r>
              <a:rPr lang="en-US" sz="3150" err="1">
                <a:solidFill>
                  <a:srgbClr val="FAFAFA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Prochaines</a:t>
            </a:r>
            <a:r>
              <a:rPr lang="en-US" sz="3150">
                <a:solidFill>
                  <a:srgbClr val="FAFAFA"/>
                </a:solidFill>
                <a:latin typeface="Open Sauce SemiBold"/>
                <a:ea typeface="Open Sauce SemiBold"/>
                <a:cs typeface="Open Sauce SemiBold"/>
                <a:sym typeface="Open Sauce SemiBold"/>
              </a:rPr>
              <a:t> étapes pour</a:t>
            </a:r>
          </a:p>
          <a:p>
            <a:pPr algn="l">
              <a:lnSpc>
                <a:spcPts val="5780"/>
              </a:lnSpc>
            </a:pPr>
            <a:r>
              <a:rPr lang="en-US" sz="4050" err="1">
                <a:solidFill>
                  <a:srgbClr val="FAFAFA"/>
                </a:solidFill>
                <a:latin typeface="Now Bold"/>
                <a:ea typeface="Now Bold"/>
                <a:cs typeface="Now Bold"/>
                <a:sym typeface="Now Bold"/>
              </a:rPr>
              <a:t>l’intégration</a:t>
            </a:r>
            <a:r>
              <a:rPr lang="en-US" sz="4050">
                <a:solidFill>
                  <a:srgbClr val="FAFAFA"/>
                </a:solidFill>
                <a:latin typeface="Now Bold"/>
                <a:ea typeface="Now Bold"/>
                <a:cs typeface="Now Bold"/>
                <a:sym typeface="Now Bold"/>
              </a:rPr>
              <a:t> de la VAE 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81248" y="1315471"/>
            <a:ext cx="9048750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 b="1" dirty="0" err="1">
                <a:effectLst/>
                <a:latin typeface="DM Sans" pitchFamily="2" charset="77"/>
              </a:rPr>
              <a:t>Pr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iorité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clé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1 : 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Renforcement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capacités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dans 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l'enseignement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supérieur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(Formation du personnel et 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perfectionnement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professionnel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GB" sz="2100" dirty="0" err="1">
                <a:effectLst/>
                <a:latin typeface="DM Sans" pitchFamily="2" charset="77"/>
              </a:rPr>
              <a:t>Améliorer</a:t>
            </a:r>
            <a:r>
              <a:rPr lang="en-GB" sz="2100" dirty="0">
                <a:effectLst/>
                <a:latin typeface="DM Sans" pitchFamily="2" charset="77"/>
              </a:rPr>
              <a:t> les </a:t>
            </a:r>
            <a:r>
              <a:rPr lang="en-GB" sz="2100" dirty="0" err="1">
                <a:effectLst/>
                <a:latin typeface="DM Sans" pitchFamily="2" charset="77"/>
              </a:rPr>
              <a:t>connaissances</a:t>
            </a:r>
            <a:r>
              <a:rPr lang="en-GB" sz="2100" dirty="0">
                <a:effectLst/>
                <a:latin typeface="DM Sans" pitchFamily="2" charset="77"/>
              </a:rPr>
              <a:t>, les </a:t>
            </a:r>
            <a:r>
              <a:rPr lang="en-GB" sz="2100" dirty="0" err="1">
                <a:effectLst/>
                <a:latin typeface="DM Sans" pitchFamily="2" charset="77"/>
              </a:rPr>
              <a:t>compétences</a:t>
            </a:r>
            <a:r>
              <a:rPr lang="en-GB" sz="2100" dirty="0">
                <a:effectLst/>
                <a:latin typeface="DM Sans" pitchFamily="2" charset="77"/>
              </a:rPr>
              <a:t> et la </a:t>
            </a:r>
            <a:r>
              <a:rPr lang="en-GB" sz="2100" dirty="0" err="1">
                <a:effectLst/>
                <a:latin typeface="DM Sans" pitchFamily="2" charset="77"/>
              </a:rPr>
              <a:t>confiance</a:t>
            </a:r>
            <a:r>
              <a:rPr lang="en-GB" sz="2100" dirty="0">
                <a:effectLst/>
                <a:latin typeface="DM Sans" pitchFamily="2" charset="77"/>
              </a:rPr>
              <a:t> du personnel </a:t>
            </a:r>
            <a:r>
              <a:rPr lang="en-GB" sz="2100" dirty="0" err="1">
                <a:effectLst/>
                <a:latin typeface="DM Sans" pitchFamily="2" charset="77"/>
              </a:rPr>
              <a:t>afin</a:t>
            </a:r>
            <a:r>
              <a:rPr lang="en-GB" sz="2100" dirty="0">
                <a:effectLst/>
                <a:latin typeface="DM Sans" pitchFamily="2" charset="77"/>
              </a:rPr>
              <a:t> </a:t>
            </a:r>
            <a:r>
              <a:rPr lang="en-GB" sz="2100" dirty="0" err="1">
                <a:effectLst/>
                <a:latin typeface="DM Sans" pitchFamily="2" charset="77"/>
              </a:rPr>
              <a:t>d'intégrer</a:t>
            </a:r>
            <a:r>
              <a:rPr lang="en-GB" sz="2100" dirty="0">
                <a:effectLst/>
                <a:latin typeface="DM Sans" pitchFamily="2" charset="77"/>
              </a:rPr>
              <a:t> des pratiques de VAE </a:t>
            </a:r>
            <a:r>
              <a:rPr lang="en-GB" sz="2100" dirty="0" err="1">
                <a:effectLst/>
                <a:latin typeface="DM Sans" pitchFamily="2" charset="77"/>
              </a:rPr>
              <a:t>cohérentes</a:t>
            </a:r>
            <a:r>
              <a:rPr lang="en-GB" sz="2100" dirty="0">
                <a:effectLst/>
                <a:latin typeface="DM Sans" pitchFamily="2" charset="77"/>
              </a:rPr>
              <a:t> au sein des </a:t>
            </a:r>
            <a:r>
              <a:rPr lang="en-GB" sz="2100" dirty="0" err="1">
                <a:effectLst/>
                <a:latin typeface="DM Sans" pitchFamily="2" charset="77"/>
              </a:rPr>
              <a:t>établissements</a:t>
            </a:r>
            <a:r>
              <a:rPr lang="en-GB" sz="2100" dirty="0">
                <a:effectLst/>
                <a:latin typeface="DM Sans" pitchFamily="2" charset="77"/>
              </a:rPr>
              <a:t> et entre </a:t>
            </a:r>
            <a:r>
              <a:rPr lang="en-GB" sz="2100" dirty="0" err="1">
                <a:effectLst/>
                <a:latin typeface="DM Sans" pitchFamily="2" charset="77"/>
              </a:rPr>
              <a:t>eux</a:t>
            </a:r>
            <a:r>
              <a:rPr lang="en-GB" sz="2100" dirty="0">
                <a:effectLst/>
                <a:latin typeface="DM Sans" pitchFamily="2" charset="77"/>
              </a:rPr>
              <a:t>.</a:t>
            </a:r>
          </a:p>
          <a:p>
            <a:endParaRPr lang="en-GB" sz="2100" dirty="0">
              <a:effectLst/>
              <a:latin typeface="DM Sans" pitchFamily="2" charset="77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782047" y="3386137"/>
            <a:ext cx="803910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 b="1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Priorité</a:t>
            </a:r>
            <a:r>
              <a:rPr lang="en-GB" sz="2400" b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clé</a:t>
            </a:r>
            <a:r>
              <a:rPr lang="en-GB" sz="2400" b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2 : Sensibilisation et </a:t>
            </a:r>
            <a:r>
              <a:rPr lang="en-GB" sz="2400" b="1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enagement</a:t>
            </a:r>
            <a:r>
              <a:rPr lang="en-GB" sz="2400" b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GB" sz="2400" b="1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apprenants</a:t>
            </a:r>
            <a:endParaRPr lang="en-GB" sz="2400" b="1">
              <a:effectLst/>
              <a:latin typeface="DM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100" err="1">
                <a:effectLst/>
                <a:latin typeface="DM Sans" pitchFamily="2" charset="77"/>
              </a:rPr>
              <a:t>Intégration</a:t>
            </a:r>
            <a:r>
              <a:rPr lang="en-GB" sz="2100">
                <a:effectLst/>
                <a:latin typeface="DM Sans" pitchFamily="2" charset="77"/>
              </a:rPr>
              <a:t> de la VAE par le </a:t>
            </a:r>
            <a:r>
              <a:rPr lang="en-GB" sz="2100" err="1">
                <a:effectLst/>
                <a:latin typeface="DM Sans" pitchFamily="2" charset="77"/>
              </a:rPr>
              <a:t>biais</a:t>
            </a:r>
            <a:r>
              <a:rPr lang="en-GB" sz="2100">
                <a:effectLst/>
                <a:latin typeface="DM Sans" pitchFamily="2" charset="77"/>
              </a:rPr>
              <a:t> de la communication et de </a:t>
            </a:r>
            <a:r>
              <a:rPr lang="en-GB" sz="2100" err="1">
                <a:effectLst/>
                <a:latin typeface="DM Sans" pitchFamily="2" charset="77"/>
              </a:rPr>
              <a:t>l’engagement</a:t>
            </a:r>
            <a:r>
              <a:rPr lang="en-GB" sz="2100">
                <a:effectLst/>
                <a:latin typeface="DM Sans" pitchFamily="2" charset="77"/>
              </a:rPr>
              <a:t> aux </a:t>
            </a:r>
            <a:r>
              <a:rPr lang="en-GB" sz="2100" err="1">
                <a:effectLst/>
                <a:latin typeface="DM Sans" pitchFamily="2" charset="77"/>
              </a:rPr>
              <a:t>niveaux</a:t>
            </a:r>
            <a:r>
              <a:rPr lang="en-GB" sz="2100">
                <a:effectLst/>
                <a:latin typeface="DM Sans" pitchFamily="2" charset="77"/>
              </a:rPr>
              <a:t> national et </a:t>
            </a:r>
            <a:r>
              <a:rPr lang="en-GB" sz="2100" err="1">
                <a:effectLst/>
                <a:latin typeface="DM Sans" pitchFamily="2" charset="77"/>
              </a:rPr>
              <a:t>institutionnel</a:t>
            </a:r>
            <a:r>
              <a:rPr lang="en-GB" sz="21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91575" y="5048250"/>
            <a:ext cx="8667750" cy="167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 b="1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Priorité</a:t>
            </a:r>
            <a:r>
              <a:rPr lang="en-GB" sz="2400" b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clé</a:t>
            </a:r>
            <a:r>
              <a:rPr lang="en-GB" sz="2400" b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3 : </a:t>
            </a:r>
            <a:r>
              <a:rPr lang="en-GB" sz="2400" b="1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Intégration</a:t>
            </a:r>
            <a:r>
              <a:rPr lang="en-GB" sz="2400" b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continue de la VAE</a:t>
            </a:r>
          </a:p>
          <a:p>
            <a:r>
              <a:rPr lang="en-GB" sz="2100" err="1">
                <a:effectLst/>
                <a:latin typeface="DM Sans" pitchFamily="2" charset="77"/>
              </a:rPr>
              <a:t>Poursuite</a:t>
            </a:r>
            <a:r>
              <a:rPr lang="en-GB" sz="2100">
                <a:effectLst/>
                <a:latin typeface="DM Sans" pitchFamily="2" charset="77"/>
              </a:rPr>
              <a:t> de </a:t>
            </a:r>
            <a:r>
              <a:rPr lang="en-GB" sz="2100" err="1">
                <a:effectLst/>
                <a:latin typeface="DM Sans" pitchFamily="2" charset="77"/>
              </a:rPr>
              <a:t>l’enagement</a:t>
            </a:r>
            <a:r>
              <a:rPr lang="en-GB" sz="2100">
                <a:effectLst/>
                <a:latin typeface="DM Sans" pitchFamily="2" charset="77"/>
              </a:rPr>
              <a:t> </a:t>
            </a:r>
            <a:r>
              <a:rPr lang="en-GB" sz="2100" err="1">
                <a:effectLst/>
                <a:latin typeface="DM Sans" pitchFamily="2" charset="77"/>
              </a:rPr>
              <a:t>auprès</a:t>
            </a:r>
            <a:r>
              <a:rPr lang="en-GB" sz="2100">
                <a:effectLst/>
                <a:latin typeface="DM Sans" pitchFamily="2" charset="77"/>
              </a:rPr>
              <a:t> de </a:t>
            </a:r>
            <a:r>
              <a:rPr lang="en-GB" sz="2100" err="1">
                <a:effectLst/>
                <a:latin typeface="DM Sans" pitchFamily="2" charset="77"/>
              </a:rPr>
              <a:t>diverses</a:t>
            </a:r>
            <a:r>
              <a:rPr lang="en-GB" sz="2100">
                <a:effectLst/>
                <a:latin typeface="DM Sans" pitchFamily="2" charset="77"/>
              </a:rPr>
              <a:t> parties </a:t>
            </a:r>
            <a:r>
              <a:rPr lang="en-GB" sz="2100" err="1">
                <a:effectLst/>
                <a:latin typeface="DM Sans" pitchFamily="2" charset="77"/>
              </a:rPr>
              <a:t>prenantes</a:t>
            </a:r>
            <a:r>
              <a:rPr lang="en-GB" sz="2100">
                <a:effectLst/>
                <a:latin typeface="DM Sans" pitchFamily="2" charset="77"/>
              </a:rPr>
              <a:t> </a:t>
            </a:r>
            <a:r>
              <a:rPr lang="en-GB" sz="2100" err="1">
                <a:effectLst/>
                <a:latin typeface="DM Sans" pitchFamily="2" charset="77"/>
              </a:rPr>
              <a:t>afin</a:t>
            </a:r>
            <a:r>
              <a:rPr lang="en-GB" sz="2100">
                <a:effectLst/>
                <a:latin typeface="DM Sans" pitchFamily="2" charset="77"/>
              </a:rPr>
              <a:t> de </a:t>
            </a:r>
            <a:r>
              <a:rPr lang="en-GB" sz="2100" err="1">
                <a:effectLst/>
                <a:latin typeface="DM Sans" pitchFamily="2" charset="77"/>
              </a:rPr>
              <a:t>garantir</a:t>
            </a:r>
            <a:r>
              <a:rPr lang="en-GB" sz="2100">
                <a:effectLst/>
                <a:latin typeface="DM Sans" pitchFamily="2" charset="77"/>
              </a:rPr>
              <a:t> que la VAE </a:t>
            </a:r>
            <a:r>
              <a:rPr lang="en-GB" sz="2100" err="1">
                <a:effectLst/>
                <a:latin typeface="DM Sans" pitchFamily="2" charset="77"/>
              </a:rPr>
              <a:t>soit</a:t>
            </a:r>
            <a:r>
              <a:rPr lang="en-GB" sz="2100">
                <a:effectLst/>
                <a:latin typeface="DM Sans" pitchFamily="2" charset="77"/>
              </a:rPr>
              <a:t> </a:t>
            </a:r>
            <a:r>
              <a:rPr lang="en-GB" sz="2100" err="1">
                <a:effectLst/>
                <a:latin typeface="DM Sans" pitchFamily="2" charset="77"/>
              </a:rPr>
              <a:t>intégrée</a:t>
            </a:r>
            <a:r>
              <a:rPr lang="en-GB" sz="2100">
                <a:effectLst/>
                <a:latin typeface="DM Sans" pitchFamily="2" charset="77"/>
              </a:rPr>
              <a:t> aux </a:t>
            </a:r>
            <a:r>
              <a:rPr lang="en-GB" sz="2100" err="1">
                <a:effectLst/>
                <a:latin typeface="DM Sans" pitchFamily="2" charset="77"/>
              </a:rPr>
              <a:t>stratégies</a:t>
            </a:r>
            <a:r>
              <a:rPr lang="en-GB" sz="2100">
                <a:effectLst/>
                <a:latin typeface="DM Sans" pitchFamily="2" charset="77"/>
              </a:rPr>
              <a:t> </a:t>
            </a:r>
            <a:r>
              <a:rPr lang="en-GB" sz="2100" err="1">
                <a:effectLst/>
                <a:latin typeface="DM Sans" pitchFamily="2" charset="77"/>
              </a:rPr>
              <a:t>nationales</a:t>
            </a:r>
            <a:r>
              <a:rPr lang="en-GB" sz="2100">
                <a:effectLst/>
                <a:latin typeface="DM Sans" pitchFamily="2" charset="77"/>
              </a:rPr>
              <a:t> et locales.</a:t>
            </a:r>
          </a:p>
          <a:p>
            <a:endParaRPr lang="en-GB" sz="2200" b="1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782050" y="6705600"/>
            <a:ext cx="840105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Priorité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clé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4 : Engagement des 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établissements</a:t>
            </a:r>
            <a:r>
              <a:rPr lang="en-GB" sz="2400" b="1" dirty="0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et des parties </a:t>
            </a:r>
            <a:r>
              <a:rPr lang="en-GB" sz="2400" b="1" dirty="0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prenantes</a:t>
            </a:r>
            <a:endParaRPr lang="en-GB" sz="2400" b="1" dirty="0">
              <a:effectLst/>
              <a:latin typeface="DM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100" dirty="0" err="1">
                <a:effectLst/>
                <a:latin typeface="DM Sans" pitchFamily="2" charset="77"/>
              </a:rPr>
              <a:t>Création</a:t>
            </a:r>
            <a:r>
              <a:rPr lang="en-GB" sz="2100" dirty="0">
                <a:effectLst/>
                <a:latin typeface="DM Sans" pitchFamily="2" charset="77"/>
              </a:rPr>
              <a:t> de </a:t>
            </a:r>
            <a:r>
              <a:rPr lang="en-GB" sz="2100" dirty="0" err="1">
                <a:effectLst/>
                <a:latin typeface="DM Sans" pitchFamily="2" charset="77"/>
              </a:rPr>
              <a:t>réseaux</a:t>
            </a:r>
            <a:r>
              <a:rPr lang="en-GB" sz="2100" dirty="0">
                <a:effectLst/>
                <a:latin typeface="DM Sans" pitchFamily="2" charset="77"/>
              </a:rPr>
              <a:t>, engagement, consultation et collaboration pour </a:t>
            </a:r>
            <a:r>
              <a:rPr lang="en-GB" sz="2100" dirty="0" err="1">
                <a:effectLst/>
                <a:latin typeface="DM Sans" pitchFamily="2" charset="77"/>
              </a:rPr>
              <a:t>éclairer</a:t>
            </a:r>
            <a:r>
              <a:rPr lang="en-GB" sz="2100" dirty="0">
                <a:effectLst/>
                <a:latin typeface="DM Sans" pitchFamily="2" charset="77"/>
              </a:rPr>
              <a:t> </a:t>
            </a:r>
            <a:r>
              <a:rPr lang="en-GB" sz="2100" dirty="0" err="1">
                <a:effectLst/>
                <a:latin typeface="DM Sans" pitchFamily="2" charset="77"/>
              </a:rPr>
              <a:t>l'élaboration</a:t>
            </a:r>
            <a:r>
              <a:rPr lang="en-GB" sz="2100" dirty="0">
                <a:effectLst/>
                <a:latin typeface="DM Sans" pitchFamily="2" charset="77"/>
              </a:rPr>
              <a:t> et la mise </a:t>
            </a:r>
            <a:r>
              <a:rPr lang="en-GB" sz="2100" dirty="0" err="1">
                <a:effectLst/>
                <a:latin typeface="DM Sans" pitchFamily="2" charset="77"/>
              </a:rPr>
              <a:t>en</a:t>
            </a:r>
            <a:r>
              <a:rPr lang="en-GB" sz="2100" dirty="0">
                <a:effectLst/>
                <a:latin typeface="DM Sans" pitchFamily="2" charset="77"/>
              </a:rPr>
              <a:t> </a:t>
            </a:r>
            <a:r>
              <a:rPr lang="en-GB" sz="2100" dirty="0" err="1">
                <a:effectLst/>
                <a:latin typeface="DM Sans" pitchFamily="2" charset="77"/>
              </a:rPr>
              <a:t>œuvre</a:t>
            </a:r>
            <a:r>
              <a:rPr lang="en-GB" sz="2100" dirty="0">
                <a:effectLst/>
                <a:latin typeface="DM Sans" pitchFamily="2" charset="77"/>
              </a:rPr>
              <a:t> des </a:t>
            </a:r>
            <a:r>
              <a:rPr lang="en-GB" sz="2100" dirty="0" err="1">
                <a:effectLst/>
                <a:latin typeface="DM Sans" pitchFamily="2" charset="77"/>
              </a:rPr>
              <a:t>priorités</a:t>
            </a:r>
            <a:r>
              <a:rPr lang="en-GB" sz="2100" dirty="0">
                <a:effectLst/>
                <a:latin typeface="DM Sans" pitchFamily="2" charset="77"/>
              </a:rPr>
              <a:t> </a:t>
            </a:r>
            <a:r>
              <a:rPr lang="en-GB" sz="2100" dirty="0" err="1">
                <a:effectLst/>
                <a:latin typeface="DM Sans" pitchFamily="2" charset="77"/>
              </a:rPr>
              <a:t>clés</a:t>
            </a:r>
            <a:r>
              <a:rPr lang="en-GB" sz="2100" dirty="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79904" y="8354731"/>
            <a:ext cx="6096000" cy="133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 b="1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Priorité</a:t>
            </a:r>
            <a:r>
              <a:rPr lang="en-GB" sz="2400" b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clé</a:t>
            </a:r>
            <a:r>
              <a:rPr lang="en-GB" sz="2400" b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 5. Initiatives </a:t>
            </a:r>
            <a:r>
              <a:rPr lang="en-GB" sz="2400" b="1" err="1"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ciblées</a:t>
            </a:r>
            <a:endParaRPr lang="en-GB" sz="2400" b="1">
              <a:effectLst/>
              <a:latin typeface="DM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495"/>
              </a:lnSpc>
            </a:pPr>
            <a:r>
              <a:rPr lang="en-GB" sz="2100">
                <a:effectLst/>
                <a:latin typeface="DM Sans" pitchFamily="2" charset="77"/>
              </a:rPr>
              <a:t>Conception et mise </a:t>
            </a:r>
            <a:r>
              <a:rPr lang="en-GB" sz="2100" err="1">
                <a:effectLst/>
                <a:latin typeface="DM Sans" pitchFamily="2" charset="77"/>
              </a:rPr>
              <a:t>en</a:t>
            </a:r>
            <a:r>
              <a:rPr lang="en-GB" sz="2100">
                <a:effectLst/>
                <a:latin typeface="DM Sans" pitchFamily="2" charset="77"/>
              </a:rPr>
              <a:t> </a:t>
            </a:r>
            <a:r>
              <a:rPr lang="en-GB" sz="2100" err="1">
                <a:effectLst/>
                <a:latin typeface="DM Sans" pitchFamily="2" charset="77"/>
              </a:rPr>
              <a:t>œuvre</a:t>
            </a:r>
            <a:r>
              <a:rPr lang="en-GB" sz="2100">
                <a:effectLst/>
                <a:latin typeface="DM Sans" pitchFamily="2" charset="77"/>
              </a:rPr>
              <a:t> </a:t>
            </a:r>
            <a:r>
              <a:rPr lang="en-GB" sz="2100" err="1">
                <a:effectLst/>
                <a:latin typeface="DM Sans" pitchFamily="2" charset="77"/>
              </a:rPr>
              <a:t>d'initiatives</a:t>
            </a:r>
            <a:r>
              <a:rPr lang="en-GB" sz="2100">
                <a:effectLst/>
                <a:latin typeface="DM Sans" pitchFamily="2" charset="77"/>
              </a:rPr>
              <a:t> de VAE </a:t>
            </a:r>
            <a:r>
              <a:rPr lang="en-GB" sz="2100" err="1">
                <a:effectLst/>
                <a:latin typeface="DM Sans" pitchFamily="2" charset="77"/>
              </a:rPr>
              <a:t>ciblées</a:t>
            </a:r>
            <a:r>
              <a:rPr lang="en-GB" sz="2100">
                <a:effectLst/>
                <a:latin typeface="DM Sans" pitchFamily="2" charset="77"/>
              </a:rPr>
              <a:t>.</a:t>
            </a:r>
          </a:p>
          <a:p>
            <a:pPr algn="l">
              <a:lnSpc>
                <a:spcPts val="2495"/>
              </a:lnSpc>
            </a:pPr>
            <a:r>
              <a:rPr lang="en-US" sz="2084" spc="35">
                <a:solidFill>
                  <a:srgbClr val="1A1A1A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blue and white background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244070" y="1560195"/>
            <a:ext cx="5181600" cy="623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3720" err="1">
                <a:solidFill>
                  <a:srgbClr val="432F5A"/>
                </a:solidFill>
                <a:latin typeface="Canva Sans 1"/>
                <a:ea typeface="Canva Sans 1"/>
                <a:cs typeface="Canva Sans 1"/>
                <a:sym typeface="Canva Sans 1"/>
              </a:rPr>
              <a:t>Avancées</a:t>
            </a:r>
            <a:r>
              <a:rPr lang="en-US" sz="3720">
                <a:solidFill>
                  <a:srgbClr val="432F5A"/>
                </a:solidFill>
                <a:latin typeface="Canva Sans 1"/>
                <a:ea typeface="Canva Sans 1"/>
                <a:cs typeface="Canva Sans 1"/>
                <a:sym typeface="Canva Sans 1"/>
              </a:rPr>
              <a:t> </a:t>
            </a:r>
            <a:r>
              <a:rPr lang="en-US" sz="3720" err="1">
                <a:solidFill>
                  <a:srgbClr val="432F5A"/>
                </a:solidFill>
                <a:latin typeface="Canva Sans 1"/>
                <a:ea typeface="Canva Sans 1"/>
                <a:cs typeface="Canva Sans 1"/>
                <a:sym typeface="Canva Sans 1"/>
              </a:rPr>
              <a:t>cruciales</a:t>
            </a:r>
            <a:endParaRPr lang="en-US" sz="3720">
              <a:solidFill>
                <a:srgbClr val="432F5A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31650" y="2625090"/>
            <a:ext cx="5378750" cy="987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879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VAE dans </a:t>
            </a:r>
            <a:r>
              <a:rPr lang="en-US" sz="2879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l'enseignement</a:t>
            </a:r>
            <a:r>
              <a:rPr lang="en-US" sz="2879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879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supérieur</a:t>
            </a:r>
            <a:endParaRPr lang="en-US" sz="2879">
              <a:solidFill>
                <a:srgbClr val="432F5A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809095" y="2190220"/>
            <a:ext cx="5153025" cy="872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14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établissements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d'enseignement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supérieur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ont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élaboré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conjointement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le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projet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pilote</a:t>
            </a:r>
            <a:endParaRPr lang="en-US">
              <a:solidFill>
                <a:srgbClr val="E5F0F5"/>
              </a:solidFill>
              <a:latin typeface="DM Sans" pitchFamily="2" charset="77"/>
              <a:ea typeface="Canva Sans 1"/>
              <a:cs typeface="Canva Sans 1"/>
              <a:sym typeface="Canva Sans 1"/>
            </a:endParaRPr>
          </a:p>
          <a:p>
            <a:pPr algn="l">
              <a:lnSpc>
                <a:spcPts val="2339"/>
              </a:lnSpc>
            </a:pP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VAE dans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l'enseignement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supérieur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3374" y="4086972"/>
            <a:ext cx="6124575" cy="445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Le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projet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a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permis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des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avancées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cruciales</a:t>
            </a:r>
            <a:endParaRPr lang="en-US" sz="2460">
              <a:solidFill>
                <a:srgbClr val="432F5A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3918"/>
              </a:lnSpc>
            </a:pP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pour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renforcer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les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capacités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institutionnelles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,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offrir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une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plus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grande</a:t>
            </a:r>
            <a:endParaRPr lang="en-US" sz="2460">
              <a:solidFill>
                <a:srgbClr val="432F5A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3918"/>
              </a:lnSpc>
            </a:pP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clarté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aux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apprenants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et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jeter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les bases d'un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système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où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les acquis de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l’expérience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sont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reconnus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comme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une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voie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valable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et viable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d’accès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à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l'enseignement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supérieur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et de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parcours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dans </a:t>
            </a:r>
            <a:r>
              <a:rPr lang="en-US" sz="2460" err="1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celui</a:t>
            </a:r>
            <a:r>
              <a:rPr lang="en-US" sz="2460">
                <a:solidFill>
                  <a:srgbClr val="432F5A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-ci</a:t>
            </a:r>
            <a:endParaRPr lang="en-US" sz="1920">
              <a:solidFill>
                <a:srgbClr val="432F5A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050963" y="3840455"/>
            <a:ext cx="4552950" cy="87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9"/>
              </a:lnSpc>
            </a:pP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La mise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en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œuvre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de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mécanismes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de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collecte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et </a:t>
            </a:r>
            <a:r>
              <a:rPr lang="en-US" err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données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 et de </a:t>
            </a:r>
            <a:r>
              <a:rPr lang="en-US" b="1">
                <a:solidFill>
                  <a:srgbClr val="E5F0F5"/>
                </a:solidFill>
                <a:latin typeface="DM Sans" pitchFamily="2" charset="77"/>
                <a:ea typeface="Canva Sans 1"/>
                <a:cs typeface="Canva Sans 1"/>
                <a:sym typeface="Canva Sans 1"/>
              </a:rPr>
              <a:t>reportage pour les VAE </a:t>
            </a:r>
            <a:endParaRPr lang="en-US" b="1">
              <a:solidFill>
                <a:srgbClr val="E5F0F5"/>
              </a:solidFill>
              <a:latin typeface="DM Sans" pitchFamily="2" charset="77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039600" y="5149215"/>
            <a:ext cx="5153025" cy="841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r>
              <a:rPr lang="en-US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A </a:t>
            </a:r>
            <a:r>
              <a:rPr lang="en-US" sz="1800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soutenu un </a:t>
            </a:r>
            <a:r>
              <a:rPr lang="en-US" sz="1800" b="1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écosystème</a:t>
            </a:r>
            <a:r>
              <a:rPr lang="en-US" sz="1800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</a:t>
            </a:r>
            <a:r>
              <a:rPr lang="en-US" sz="1800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de</a:t>
            </a:r>
          </a:p>
          <a:p>
            <a:pPr algn="l">
              <a:lnSpc>
                <a:spcPts val="2232"/>
              </a:lnSpc>
            </a:pPr>
            <a:r>
              <a:rPr lang="en-US" sz="1800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collaboration </a:t>
            </a:r>
            <a:r>
              <a:rPr lang="en-US" sz="1800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interinstitutionnelle</a:t>
            </a:r>
            <a:r>
              <a:rPr lang="en-US" sz="1800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au sein de 14 institutions </a:t>
            </a:r>
            <a:r>
              <a:rPr lang="en-US" sz="1800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partenaires</a:t>
            </a:r>
            <a:endParaRPr lang="en-US" sz="1723" spc="125">
              <a:solidFill>
                <a:srgbClr val="E5F0F5"/>
              </a:solidFill>
              <a:latin typeface="DM Sans" pitchFamily="2" charset="77"/>
              <a:ea typeface="Canva Sans 2"/>
              <a:cs typeface="Canva Sans 2"/>
              <a:sym typeface="Canva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047220" y="6766348"/>
            <a:ext cx="3771900" cy="145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0"/>
              </a:lnSpc>
            </a:pPr>
            <a:r>
              <a:rPr lang="en-US" b="1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Création</a:t>
            </a:r>
            <a:r>
              <a:rPr lang="en-US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</a:t>
            </a:r>
            <a:r>
              <a:rPr lang="en-US" b="1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d'une</a:t>
            </a:r>
            <a:r>
              <a:rPr lang="en-US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</a:t>
            </a:r>
            <a:r>
              <a:rPr lang="en-US" b="1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communauté</a:t>
            </a:r>
            <a:r>
              <a:rPr lang="en-US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de pratique </a:t>
            </a:r>
            <a:r>
              <a:rPr lang="en-US" b="1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essentielle</a:t>
            </a:r>
            <a:r>
              <a:rPr lang="en-US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pour faire </a:t>
            </a:r>
            <a:r>
              <a:rPr lang="en-US" b="1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progresser</a:t>
            </a:r>
            <a:r>
              <a:rPr lang="en-US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la VAE</a:t>
            </a:r>
          </a:p>
          <a:p>
            <a:pPr algn="l">
              <a:lnSpc>
                <a:spcPts val="2280"/>
              </a:lnSpc>
            </a:pPr>
            <a:endParaRPr lang="en-US" sz="1773">
              <a:solidFill>
                <a:srgbClr val="E5F0F5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  <a:p>
            <a:pPr algn="l">
              <a:lnSpc>
                <a:spcPts val="2280"/>
              </a:lnSpc>
            </a:pPr>
            <a:r>
              <a:rPr lang="en-US" sz="1773">
                <a:solidFill>
                  <a:srgbClr val="E5F0F5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47231" y="7984086"/>
            <a:ext cx="4181475" cy="125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5"/>
              </a:lnSpc>
            </a:pPr>
            <a:r>
              <a:rPr lang="en-US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Déploiement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du badge numérique VAE du </a:t>
            </a:r>
            <a:r>
              <a:rPr lang="en-US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Forum national pour </a:t>
            </a:r>
            <a:r>
              <a:rPr lang="en-US" b="1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l'amélioration</a:t>
            </a:r>
            <a:r>
              <a:rPr lang="en-US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de </a:t>
            </a:r>
            <a:r>
              <a:rPr lang="en-US" b="1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l'enseignement</a:t>
            </a:r>
            <a:r>
              <a:rPr lang="en-US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et de </a:t>
            </a:r>
            <a:r>
              <a:rPr lang="en-US" b="1" err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l'apprentissage</a:t>
            </a:r>
            <a:r>
              <a:rPr lang="en-US" b="1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 </a:t>
            </a:r>
            <a:r>
              <a:rPr lang="en-US">
                <a:solidFill>
                  <a:srgbClr val="E5F0F5"/>
                </a:solidFill>
                <a:latin typeface="DM Sans" pitchFamily="2" charset="77"/>
                <a:ea typeface="Clear Sans Bold"/>
                <a:cs typeface="Clear Sans Bold"/>
                <a:sym typeface="Clear Sans Bold"/>
              </a:rPr>
              <a:t>(NFETL).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blue rectangular object with a qr code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47750" y="4933714"/>
            <a:ext cx="1952625" cy="52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0"/>
              </a:lnSpc>
            </a:pPr>
            <a:r>
              <a:rPr lang="en-US" sz="3078">
                <a:solidFill>
                  <a:srgbClr val="E9F3F6"/>
                </a:solidFill>
                <a:latin typeface="Canva Sans 1"/>
                <a:ea typeface="Canva Sans 1"/>
                <a:cs typeface="Canva Sans 1"/>
                <a:sym typeface="Canva Sans 1"/>
              </a:rPr>
              <a:t>Merci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68250" y="1764506"/>
            <a:ext cx="3943350" cy="1558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02"/>
              </a:lnSpc>
            </a:pPr>
            <a:r>
              <a:rPr lang="en-US" sz="2362" err="1">
                <a:solidFill>
                  <a:srgbClr val="E9F3F6"/>
                </a:solidFill>
                <a:latin typeface="Canva Sans 1"/>
                <a:ea typeface="Canva Sans 1"/>
                <a:cs typeface="Canva Sans 1"/>
                <a:sym typeface="Canva Sans 1"/>
              </a:rPr>
              <a:t>Ressources</a:t>
            </a:r>
            <a:r>
              <a:rPr lang="en-US" sz="2362">
                <a:solidFill>
                  <a:srgbClr val="E9F3F6"/>
                </a:solidFill>
                <a:latin typeface="Canva Sans 1"/>
                <a:ea typeface="Canva Sans 1"/>
                <a:cs typeface="Canva Sans 1"/>
                <a:sym typeface="Canva Sans 1"/>
              </a:rPr>
              <a:t> sur la VAE</a:t>
            </a:r>
          </a:p>
          <a:p>
            <a:pPr algn="l">
              <a:lnSpc>
                <a:spcPts val="3702"/>
              </a:lnSpc>
            </a:pPr>
            <a:r>
              <a:rPr lang="en-US" sz="2362" err="1">
                <a:solidFill>
                  <a:srgbClr val="E9F3F6"/>
                </a:solidFill>
                <a:latin typeface="Canva Sans 1"/>
                <a:ea typeface="Canva Sans 1"/>
                <a:cs typeface="Canva Sans 1"/>
                <a:sym typeface="Canva Sans 1"/>
              </a:rPr>
              <a:t>disponibles</a:t>
            </a:r>
            <a:r>
              <a:rPr lang="en-US" sz="2362">
                <a:solidFill>
                  <a:srgbClr val="E9F3F6"/>
                </a:solidFill>
                <a:latin typeface="Canva Sans 1"/>
                <a:ea typeface="Canva Sans 1"/>
                <a:cs typeface="Canva Sans 1"/>
                <a:sym typeface="Canva Sans 1"/>
              </a:rPr>
              <a:t> sur :</a:t>
            </a:r>
          </a:p>
          <a:p>
            <a:pPr algn="l">
              <a:lnSpc>
                <a:spcPts val="5171"/>
              </a:lnSpc>
            </a:pPr>
            <a:r>
              <a:rPr lang="en-US" sz="3300" err="1">
                <a:solidFill>
                  <a:srgbClr val="C8FB65"/>
                </a:solidFill>
                <a:latin typeface="Canva Sans 1"/>
                <a:ea typeface="Canva Sans 1"/>
                <a:cs typeface="Canva Sans 1"/>
                <a:sym typeface="Canva Sans 1"/>
              </a:rPr>
              <a:t>priorlearning.ie</a:t>
            </a:r>
            <a:endParaRPr lang="en-US" sz="3300">
              <a:solidFill>
                <a:srgbClr val="C8FB65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419100"/>
            <a:ext cx="18288000" cy="10287000"/>
            <a:chOff x="0" y="0"/>
            <a:chExt cx="24384000" cy="13716000"/>
          </a:xfrm>
        </p:grpSpPr>
        <p:sp>
          <p:nvSpPr>
            <p:cNvPr id="3" name="Freeform 3" descr="A diagram of a projec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66799" y="6478667"/>
            <a:ext cx="2112781" cy="941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79"/>
              </a:lnSpc>
            </a:pPr>
            <a:r>
              <a:rPr lang="en-US" b="1">
                <a:solidFill>
                  <a:srgbClr val="E8F3F3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COLLABORATION</a:t>
            </a:r>
          </a:p>
          <a:p>
            <a:pPr algn="l">
              <a:lnSpc>
                <a:spcPts val="2479"/>
              </a:lnSpc>
            </a:pPr>
            <a:r>
              <a:rPr lang="en-US" b="1">
                <a:solidFill>
                  <a:srgbClr val="E8F3F3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ENTRE PARTENAIRES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91237" y="1323975"/>
            <a:ext cx="862039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400" err="1">
                <a:effectLst/>
                <a:latin typeface="Helvetica Neue" panose="02000503000000020004" pitchFamily="2" charset="0"/>
              </a:rPr>
              <a:t>Principales</a:t>
            </a:r>
            <a:r>
              <a:rPr lang="en-GB" sz="4400">
                <a:effectLst/>
                <a:latin typeface="Helvetica Neue" panose="02000503000000020004" pitchFamily="2" charset="0"/>
              </a:rPr>
              <a:t> </a:t>
            </a:r>
            <a:r>
              <a:rPr lang="en-GB" sz="4400" err="1">
                <a:effectLst/>
                <a:latin typeface="Helvetica Neue" panose="02000503000000020004" pitchFamily="2" charset="0"/>
              </a:rPr>
              <a:t>réalisations</a:t>
            </a:r>
            <a:r>
              <a:rPr lang="en-GB" sz="4400">
                <a:effectLst/>
                <a:latin typeface="Helvetica Neue" panose="02000503000000020004" pitchFamily="2" charset="0"/>
              </a:rPr>
              <a:t> du </a:t>
            </a:r>
            <a:r>
              <a:rPr lang="en-GB" sz="4400" err="1">
                <a:effectLst/>
                <a:latin typeface="Helvetica Neue" panose="02000503000000020004" pitchFamily="2" charset="0"/>
              </a:rPr>
              <a:t>projet</a:t>
            </a:r>
            <a:endParaRPr lang="en-GB" sz="4400">
              <a:effectLst/>
              <a:latin typeface="Helvetica Neue" panose="02000503000000020004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43400" y="6469277"/>
            <a:ext cx="3276600" cy="1016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64"/>
              </a:lnSpc>
            </a:pPr>
            <a:r>
              <a:rPr lang="en-US" b="1">
                <a:solidFill>
                  <a:srgbClr val="E8F3F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CADRE PILOTE POUR LA VAE DANS L’ENSEIGNEMENT </a:t>
            </a:r>
          </a:p>
          <a:p>
            <a:pPr algn="l">
              <a:lnSpc>
                <a:spcPts val="2664"/>
              </a:lnSpc>
            </a:pPr>
            <a:r>
              <a:rPr lang="en-US" b="1">
                <a:solidFill>
                  <a:srgbClr val="E8F3F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SUP</a:t>
            </a:r>
            <a:r>
              <a:rPr lang="en-GB" b="1" i="0">
                <a:solidFill>
                  <a:schemeClr val="bg1"/>
                </a:solidFill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ÉRIEUR</a:t>
            </a:r>
            <a:r>
              <a:rPr lang="en-US" b="1">
                <a:solidFill>
                  <a:srgbClr val="E8F3F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01758" y="6457950"/>
            <a:ext cx="2732121" cy="1352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61"/>
              </a:lnSpc>
            </a:pPr>
            <a:r>
              <a:rPr lang="en-US" b="1">
                <a:solidFill>
                  <a:srgbClr val="E8F3F3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INIITIATIVES DE</a:t>
            </a:r>
          </a:p>
          <a:p>
            <a:pPr algn="l">
              <a:lnSpc>
                <a:spcPts val="2661"/>
              </a:lnSpc>
            </a:pPr>
            <a:r>
              <a:rPr lang="en-US" b="1">
                <a:solidFill>
                  <a:srgbClr val="E8F3F3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PERFECTIONNEMENT DU PERSONNEL</a:t>
            </a:r>
          </a:p>
          <a:p>
            <a:pPr algn="l">
              <a:lnSpc>
                <a:spcPts val="2661"/>
              </a:lnSpc>
            </a:pPr>
            <a:endParaRPr lang="en-US" sz="1725">
              <a:solidFill>
                <a:srgbClr val="E8F3F3"/>
              </a:solidFill>
              <a:latin typeface="Clear Sans Bold"/>
              <a:ea typeface="Clear Sans Bold"/>
              <a:cs typeface="Clear Sans Bold"/>
              <a:sym typeface="Clear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154556" y="6437034"/>
            <a:ext cx="2961493" cy="1351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10"/>
              </a:lnSpc>
            </a:pPr>
            <a:r>
              <a:rPr lang="en-US" b="1">
                <a:solidFill>
                  <a:schemeClr val="bg1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COLLECTE DES DONN</a:t>
            </a:r>
            <a:r>
              <a:rPr lang="en-GB" b="1" i="0">
                <a:solidFill>
                  <a:schemeClr val="bg1"/>
                </a:solidFill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É</a:t>
            </a:r>
            <a:r>
              <a:rPr lang="en-GB" b="1">
                <a:solidFill>
                  <a:schemeClr val="bg1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b="1">
                <a:solidFill>
                  <a:schemeClr val="bg1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S/</a:t>
            </a:r>
          </a:p>
          <a:p>
            <a:pPr algn="l">
              <a:lnSpc>
                <a:spcPts val="2706"/>
              </a:lnSpc>
            </a:pPr>
            <a:r>
              <a:rPr lang="en-US" b="1">
                <a:solidFill>
                  <a:schemeClr val="bg1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INT</a:t>
            </a:r>
            <a:r>
              <a:rPr lang="en-GB" b="1" i="0" err="1">
                <a:solidFill>
                  <a:schemeClr val="bg1"/>
                </a:solidFill>
                <a:effectLst/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É</a:t>
            </a:r>
            <a:r>
              <a:rPr lang="en-US" b="1">
                <a:solidFill>
                  <a:schemeClr val="bg1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GRATION DES SYSTÈMES DE</a:t>
            </a:r>
          </a:p>
          <a:p>
            <a:pPr algn="l">
              <a:lnSpc>
                <a:spcPts val="2498"/>
              </a:lnSpc>
            </a:pPr>
            <a:r>
              <a:rPr lang="en-US" b="1">
                <a:solidFill>
                  <a:schemeClr val="bg1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REPORTAGE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96860" y="6845213"/>
            <a:ext cx="2732121" cy="977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32"/>
              </a:lnSpc>
            </a:pPr>
            <a:r>
              <a:rPr lang="en-US" b="1">
                <a:solidFill>
                  <a:srgbClr val="E8F3F3"/>
                </a:solidFill>
                <a:latin typeface="DM Sans" pitchFamily="2" charset="77"/>
                <a:ea typeface="Open Sans" panose="020B0606030504020204" pitchFamily="34" charset="0"/>
                <a:cs typeface="Open Sans" panose="020B0606030504020204" pitchFamily="34" charset="0"/>
                <a:sym typeface="Clear Sans Bold"/>
              </a:rPr>
              <a:t>INFORMATION ET SENSIBILISATION DES APPRENANTS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lage of buildings and buildings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89114" y="3057264"/>
            <a:ext cx="5400675" cy="1928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67"/>
              </a:lnSpc>
            </a:pPr>
            <a:r>
              <a:rPr lang="en-US" sz="6109" spc="293">
                <a:solidFill>
                  <a:srgbClr val="FAFCFD"/>
                </a:solidFill>
                <a:latin typeface="Telegraf"/>
                <a:ea typeface="Telegraf"/>
                <a:cs typeface="Telegraf"/>
                <a:sym typeface="Telegraf"/>
              </a:rPr>
              <a:t>Collaboration</a:t>
            </a:r>
          </a:p>
          <a:p>
            <a:pPr algn="l">
              <a:lnSpc>
                <a:spcPts val="7367"/>
              </a:lnSpc>
            </a:pPr>
            <a:r>
              <a:rPr lang="en-US" sz="6109" spc="293">
                <a:solidFill>
                  <a:srgbClr val="FAFCFD"/>
                </a:solidFill>
                <a:latin typeface="Telegraf"/>
                <a:ea typeface="Telegraf"/>
                <a:cs typeface="Telegraf"/>
                <a:sym typeface="Telegraf"/>
              </a:rPr>
              <a:t>entre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9194" y="5134262"/>
            <a:ext cx="4764405" cy="1011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35"/>
              </a:lnSpc>
            </a:pPr>
            <a:r>
              <a:rPr lang="en-US" sz="6025" spc="355" err="1">
                <a:solidFill>
                  <a:srgbClr val="FAFCFD"/>
                </a:solidFill>
                <a:latin typeface="Telegraf"/>
                <a:ea typeface="Telegraf"/>
                <a:cs typeface="Telegraf"/>
                <a:sym typeface="Telegraf"/>
              </a:rPr>
              <a:t>partenaires</a:t>
            </a:r>
            <a:endParaRPr lang="en-US" sz="6025" spc="355">
              <a:solidFill>
                <a:srgbClr val="FAFCFD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55458" y="7835265"/>
            <a:ext cx="3952875" cy="52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</a:pPr>
            <a:r>
              <a:rPr lang="en-US" sz="1530">
                <a:solidFill>
                  <a:srgbClr val="E2ECF4"/>
                </a:solidFill>
                <a:latin typeface="Canva Sans 1"/>
                <a:ea typeface="Canva Sans 1"/>
                <a:cs typeface="Canva Sans 1"/>
                <a:sym typeface="Canva Sans 1"/>
              </a:rPr>
              <a:t>Collaboration </a:t>
            </a:r>
            <a:r>
              <a:rPr lang="en-US" sz="1530" err="1">
                <a:solidFill>
                  <a:srgbClr val="E2ECF4"/>
                </a:solidFill>
                <a:latin typeface="Canva Sans 1"/>
                <a:ea typeface="Canva Sans 1"/>
                <a:cs typeface="Canva Sans 1"/>
                <a:sym typeface="Canva Sans 1"/>
              </a:rPr>
              <a:t>sectorielle</a:t>
            </a:r>
            <a:r>
              <a:rPr lang="en-US" sz="1530">
                <a:solidFill>
                  <a:srgbClr val="E2ECF4"/>
                </a:solidFill>
                <a:latin typeface="Canva Sans 1"/>
                <a:ea typeface="Canva Sans 1"/>
                <a:cs typeface="Canva Sans 1"/>
                <a:sym typeface="Canva Sans 1"/>
              </a:rPr>
              <a:t> dans 14 </a:t>
            </a:r>
            <a:r>
              <a:rPr lang="en-US" sz="1530" err="1">
                <a:solidFill>
                  <a:srgbClr val="E2ECF4"/>
                </a:solidFill>
                <a:latin typeface="Canva Sans 1"/>
                <a:ea typeface="Canva Sans 1"/>
                <a:cs typeface="Canva Sans 1"/>
                <a:sym typeface="Canva Sans 1"/>
              </a:rPr>
              <a:t>établissements</a:t>
            </a:r>
            <a:r>
              <a:rPr lang="en-US" sz="1530">
                <a:solidFill>
                  <a:srgbClr val="E2ECF4"/>
                </a:solidFill>
                <a:latin typeface="Canva Sans 1"/>
                <a:ea typeface="Canva Sans 1"/>
                <a:cs typeface="Canva Sans 1"/>
                <a:sym typeface="Canva Sans 1"/>
              </a:rPr>
              <a:t> </a:t>
            </a:r>
            <a:r>
              <a:rPr lang="en-US" sz="1530" err="1">
                <a:solidFill>
                  <a:srgbClr val="E2ECF4"/>
                </a:solidFill>
                <a:latin typeface="Canva Sans 1"/>
                <a:ea typeface="Canva Sans 1"/>
                <a:cs typeface="Canva Sans 1"/>
                <a:sym typeface="Canva Sans 1"/>
              </a:rPr>
              <a:t>d'enseignement</a:t>
            </a:r>
            <a:r>
              <a:rPr lang="en-US" sz="1530">
                <a:solidFill>
                  <a:srgbClr val="E2ECF4"/>
                </a:solidFill>
                <a:latin typeface="Canva Sans 1"/>
                <a:ea typeface="Canva Sans 1"/>
                <a:cs typeface="Canva Sans 1"/>
                <a:sym typeface="Canva Sans 1"/>
              </a:rPr>
              <a:t> </a:t>
            </a:r>
            <a:r>
              <a:rPr lang="en-US" sz="1530" err="1">
                <a:solidFill>
                  <a:srgbClr val="E2ECF4"/>
                </a:solidFill>
                <a:latin typeface="Canva Sans 1"/>
                <a:ea typeface="Canva Sans 1"/>
                <a:cs typeface="Canva Sans 1"/>
                <a:sym typeface="Canva Sans 1"/>
              </a:rPr>
              <a:t>supérieur</a:t>
            </a:r>
            <a:endParaRPr lang="en-US" sz="1530">
              <a:solidFill>
                <a:srgbClr val="E2ECF4"/>
              </a:solidFill>
              <a:latin typeface="Canva Sans 1"/>
              <a:ea typeface="Canva Sans 1"/>
              <a:cs typeface="Canva Sans 1"/>
              <a:sym typeface="Canva Sans 1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099140" y="1413509"/>
            <a:ext cx="1038225" cy="55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3240">
                <a:solidFill>
                  <a:srgbClr val="0A2123"/>
                </a:solidFill>
                <a:latin typeface="Open Sans"/>
                <a:ea typeface="Open Sans"/>
                <a:cs typeface="Open Sans"/>
                <a:sym typeface="Open Sans"/>
              </a:rPr>
              <a:t>ATUE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876300"/>
            <a:ext cx="18288000" cy="10287000"/>
            <a:chOff x="0" y="0"/>
            <a:chExt cx="24384000" cy="13716000"/>
          </a:xfrm>
        </p:grpSpPr>
        <p:sp>
          <p:nvSpPr>
            <p:cNvPr id="3" name="Freeform 3" descr="A person sitting in the grass with a computer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76300" y="3892302"/>
            <a:ext cx="6238875" cy="2566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1"/>
              </a:lnSpc>
            </a:pPr>
            <a:r>
              <a:rPr lang="en-US" sz="5378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Elaboration de la politique et mise </a:t>
            </a:r>
            <a:r>
              <a:rPr lang="en-US" sz="5378" err="1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en</a:t>
            </a:r>
            <a:r>
              <a:rPr lang="en-US" sz="5378">
                <a:solidFill>
                  <a:srgbClr val="FAFCF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oeuvre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876300"/>
            <a:ext cx="18288000" cy="10287000"/>
            <a:chOff x="0" y="0"/>
            <a:chExt cx="24384000" cy="13716000"/>
          </a:xfrm>
        </p:grpSpPr>
        <p:sp>
          <p:nvSpPr>
            <p:cNvPr id="3" name="Freeform 3" descr="A blue and white background with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04187" y="9057132"/>
            <a:ext cx="475372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40"/>
              </a:lnSpc>
            </a:pPr>
            <a:r>
              <a:rPr lang="en-GB" sz="2800" b="1" u="sng">
                <a:solidFill>
                  <a:srgbClr val="0432FF"/>
                </a:solidFill>
                <a:effectLst/>
                <a:latin typeface="Aptos Display" panose="020B0004020202020204" pitchFamily="34" charset="0"/>
              </a:rPr>
              <a:t>Cadre </a:t>
            </a:r>
            <a:r>
              <a:rPr lang="en-GB" sz="2800" b="1" u="sng" err="1">
                <a:solidFill>
                  <a:srgbClr val="0432FF"/>
                </a:solidFill>
                <a:effectLst/>
                <a:latin typeface="Aptos Display" panose="020B0004020202020204" pitchFamily="34" charset="0"/>
              </a:rPr>
              <a:t>pilote</a:t>
            </a:r>
            <a:r>
              <a:rPr lang="en-GB" sz="2800" b="1" u="sng">
                <a:solidFill>
                  <a:srgbClr val="0432FF"/>
                </a:solidFill>
                <a:effectLst/>
                <a:latin typeface="Aptos Display" panose="020B0004020202020204" pitchFamily="34" charset="0"/>
              </a:rPr>
              <a:t> pour la VAE dans </a:t>
            </a:r>
            <a:r>
              <a:rPr lang="en-GB" sz="2800" b="1" u="sng" err="1">
                <a:solidFill>
                  <a:srgbClr val="0432FF"/>
                </a:solidFill>
                <a:effectLst/>
                <a:latin typeface="Aptos Display" panose="020B0004020202020204" pitchFamily="34" charset="0"/>
              </a:rPr>
              <a:t>l'enseignement</a:t>
            </a:r>
            <a:r>
              <a:rPr lang="en-GB" sz="2800" b="1" u="sng">
                <a:solidFill>
                  <a:srgbClr val="0432FF"/>
                </a:solidFill>
                <a:effectLst/>
                <a:latin typeface="Aptos Display" panose="020B0004020202020204" pitchFamily="34" charset="0"/>
              </a:rPr>
              <a:t> </a:t>
            </a:r>
            <a:r>
              <a:rPr lang="en-GB" sz="2800" b="1" u="sng" err="1">
                <a:solidFill>
                  <a:srgbClr val="0432FF"/>
                </a:solidFill>
                <a:effectLst/>
                <a:latin typeface="Aptos Display" panose="020B0004020202020204" pitchFamily="34" charset="0"/>
              </a:rPr>
              <a:t>supérieur</a:t>
            </a:r>
            <a:endParaRPr lang="en-GB" sz="2800" b="1" u="sng">
              <a:solidFill>
                <a:srgbClr val="0432FF"/>
              </a:solidFill>
              <a:effectLst/>
              <a:latin typeface="Aptos Display" panose="020B0004020202020204" pitchFamily="34" charset="0"/>
            </a:endParaRPr>
          </a:p>
        </p:txBody>
      </p:sp>
      <p:sp>
        <p:nvSpPr>
          <p:cNvPr id="5" name="Freeform 5" descr="Link with solid fill"/>
          <p:cNvSpPr/>
          <p:nvPr/>
        </p:nvSpPr>
        <p:spPr>
          <a:xfrm>
            <a:off x="726948" y="9116797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685800" h="685800">
                <a:moveTo>
                  <a:pt x="0" y="0"/>
                </a:moveTo>
                <a:lnTo>
                  <a:pt x="685800" y="0"/>
                </a:lnTo>
                <a:lnTo>
                  <a:pt x="685800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E"/>
          </a:p>
        </p:txBody>
      </p:sp>
      <p:sp>
        <p:nvSpPr>
          <p:cNvPr id="6" name="TextBox 6"/>
          <p:cNvSpPr txBox="1"/>
          <p:nvPr/>
        </p:nvSpPr>
        <p:spPr>
          <a:xfrm>
            <a:off x="1042372" y="1030111"/>
            <a:ext cx="726353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>
                <a:effectLst/>
                <a:latin typeface="Helvetica Neue" panose="02000503000000020004" pitchFamily="2" charset="0"/>
              </a:rPr>
              <a:t>Cadre pour la VAE dans </a:t>
            </a:r>
            <a:r>
              <a:rPr lang="en-GB" sz="4800" err="1">
                <a:effectLst/>
                <a:latin typeface="Helvetica Neue" panose="02000503000000020004" pitchFamily="2" charset="0"/>
              </a:rPr>
              <a:t>l'enseignement</a:t>
            </a:r>
            <a:r>
              <a:rPr lang="en-GB" sz="4800">
                <a:effectLst/>
                <a:latin typeface="Helvetica Neue" panose="02000503000000020004" pitchFamily="2" charset="0"/>
              </a:rPr>
              <a:t> </a:t>
            </a:r>
            <a:r>
              <a:rPr lang="en-GB" sz="4800" err="1">
                <a:effectLst/>
                <a:latin typeface="Helvetica Neue" panose="02000503000000020004" pitchFamily="2" charset="0"/>
              </a:rPr>
              <a:t>supérieur</a:t>
            </a:r>
            <a:endParaRPr lang="en-GB" sz="4800">
              <a:effectLst/>
              <a:latin typeface="Helvetica Neue" panose="02000503000000020004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9189" y="3850444"/>
            <a:ext cx="6467475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compréhension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commune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à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l’ensemble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secteur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VAE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afin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favoriser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cohérence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l'uniformité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politiques et des pratiques au sein de 14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établissements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d'enseignement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supérieur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6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partenaires</a:t>
            </a:r>
            <a:r>
              <a:rPr lang="en-GB" sz="2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9163" y="6934912"/>
            <a:ext cx="5238750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cadre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définit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les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termes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clés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relatifs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à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 VAE,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présente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les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principes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ainsi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que le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processus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VAE </a:t>
            </a:r>
            <a:r>
              <a:rPr lang="en-GB" sz="220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sz="22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cinq étapes.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05911" y="7278112"/>
            <a:ext cx="2000250" cy="131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2"/>
              </a:lnSpc>
            </a:pPr>
            <a:endParaRPr lang="en-US" sz="1859" spc="83">
              <a:solidFill>
                <a:srgbClr val="3F325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2602"/>
              </a:lnSpc>
            </a:pPr>
            <a:endParaRPr lang="en-US" sz="1859" spc="83">
              <a:solidFill>
                <a:srgbClr val="3F325C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2602"/>
              </a:lnSpc>
            </a:pPr>
            <a:r>
              <a:rPr lang="en-US" sz="1859" spc="83">
                <a:solidFill>
                  <a:srgbClr val="3F325C"/>
                </a:solidFill>
                <a:latin typeface="DM Sans"/>
                <a:ea typeface="DM Sans"/>
                <a:cs typeface="DM Sans"/>
                <a:sym typeface="DM Sans"/>
              </a:rPr>
              <a:t>Definition de la VAE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06161" y="1250977"/>
            <a:ext cx="68196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800">
                <a:solidFill>
                  <a:srgbClr val="00FA00"/>
                </a:solidFill>
                <a:latin typeface="Helvetica Neue" panose="02000503000000020004" pitchFamily="2" charset="0"/>
              </a:rPr>
              <a:t>Le </a:t>
            </a:r>
            <a:r>
              <a:rPr lang="en-GB" sz="2800">
                <a:solidFill>
                  <a:srgbClr val="00FA00"/>
                </a:solidFill>
                <a:effectLst/>
                <a:latin typeface="Helvetica Neue" panose="02000503000000020004" pitchFamily="2" charset="0"/>
              </a:rPr>
              <a:t>cadre </a:t>
            </a:r>
            <a:r>
              <a:rPr lang="en-GB" sz="2800" err="1">
                <a:solidFill>
                  <a:srgbClr val="00FA00"/>
                </a:solidFill>
                <a:effectLst/>
                <a:latin typeface="Helvetica Neue" panose="02000503000000020004" pitchFamily="2" charset="0"/>
              </a:rPr>
              <a:t>montre</a:t>
            </a:r>
            <a:r>
              <a:rPr lang="en-GB" sz="2800">
                <a:solidFill>
                  <a:srgbClr val="00FA00"/>
                </a:solidFill>
                <a:effectLst/>
                <a:latin typeface="Helvetica Neue" panose="02000503000000020004" pitchFamily="2" charset="0"/>
              </a:rPr>
              <a:t> que la VAE repose sur </a:t>
            </a:r>
            <a:r>
              <a:rPr lang="en-GB" sz="2800" b="1">
                <a:solidFill>
                  <a:srgbClr val="00FA00"/>
                </a:solidFill>
                <a:effectLst/>
                <a:latin typeface="Helvetica Neue" panose="02000503000000020004" pitchFamily="2" charset="0"/>
              </a:rPr>
              <a:t>deux </a:t>
            </a:r>
            <a:r>
              <a:rPr lang="en-GB" sz="2800" b="1" err="1">
                <a:solidFill>
                  <a:srgbClr val="00FA00"/>
                </a:solidFill>
                <a:effectLst/>
                <a:latin typeface="Helvetica Neue" panose="02000503000000020004" pitchFamily="2" charset="0"/>
              </a:rPr>
              <a:t>valeurs</a:t>
            </a:r>
            <a:r>
              <a:rPr lang="en-GB" sz="2800" b="1">
                <a:solidFill>
                  <a:srgbClr val="00FA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800" b="1" err="1">
                <a:solidFill>
                  <a:srgbClr val="00FA00"/>
                </a:solidFill>
                <a:effectLst/>
                <a:latin typeface="Helvetica Neue" panose="02000503000000020004" pitchFamily="2" charset="0"/>
              </a:rPr>
              <a:t>fondamentales</a:t>
            </a:r>
            <a:r>
              <a:rPr lang="en-GB" sz="2800" b="1">
                <a:solidFill>
                  <a:srgbClr val="00FA00"/>
                </a:solidFill>
                <a:effectLst/>
                <a:latin typeface="Helvetica Neue" panose="02000503000000020004" pitchFamily="2" charset="0"/>
              </a:rPr>
              <a:t> 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25162" y="2691268"/>
            <a:ext cx="661987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1.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Centrage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sur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l'apprenant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 :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L'apprenant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est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au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cœur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du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processus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de VAE. Un large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éventail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d'apprenants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peut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souhaiter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faire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une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demande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de VAE : la VAE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est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accessible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à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tous</a:t>
            </a:r>
            <a:r>
              <a:rPr lang="en-GB" sz="24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97231" y="4782331"/>
            <a:ext cx="621030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2. Assurance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qualité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 : Le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processus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de VAE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est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intégré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aux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procédures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d'assurance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qualité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de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chaque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établissement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d'enseignement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supérieur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et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est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</a:t>
            </a:r>
            <a:r>
              <a:rPr lang="en-GB" sz="2400" err="1">
                <a:solidFill>
                  <a:schemeClr val="bg1"/>
                </a:solidFill>
                <a:latin typeface="Helvetica Neue" panose="02000503000000020004" pitchFamily="2" charset="0"/>
              </a:rPr>
              <a:t>aligné</a:t>
            </a:r>
            <a:r>
              <a:rPr lang="en-GB" sz="2400">
                <a:solidFill>
                  <a:schemeClr val="bg1"/>
                </a:solidFill>
                <a:latin typeface="Helvetica Neue" panose="02000503000000020004" pitchFamily="2" charset="0"/>
              </a:rPr>
              <a:t> sur le Cadre national des certifications</a:t>
            </a:r>
            <a:endParaRPr lang="en-GB" sz="240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34400" y="8001000"/>
            <a:ext cx="902665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r>
              <a:rPr lang="en-GB" sz="2000">
                <a:effectLst/>
                <a:latin typeface="Helvetica Neue" panose="02000503000000020004" pitchFamily="2" charset="0"/>
              </a:rPr>
              <a:t>La VAE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est</a:t>
            </a:r>
            <a:r>
              <a:rPr lang="en-GB" sz="2000">
                <a:effectLst/>
                <a:latin typeface="Helvetica Neue" panose="02000503000000020004" pitchFamily="2" charset="0"/>
              </a:rPr>
              <a:t> un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processus</a:t>
            </a:r>
            <a:r>
              <a:rPr lang="en-GB" sz="2000">
                <a:effectLst/>
                <a:latin typeface="Helvetica Neue" panose="02000503000000020004" pitchFamily="2" charset="0"/>
              </a:rPr>
              <a:t> par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lequel</a:t>
            </a:r>
            <a:r>
              <a:rPr lang="en-GB" sz="2000">
                <a:effectLst/>
                <a:latin typeface="Helvetica Neue" panose="02000503000000020004" pitchFamily="2" charset="0"/>
              </a:rPr>
              <a:t> les acquis de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l’expérience</a:t>
            </a:r>
            <a:r>
              <a:rPr lang="en-GB" sz="2000"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sont</a:t>
            </a:r>
            <a:r>
              <a:rPr lang="en-GB" sz="2000"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formellement</a:t>
            </a:r>
            <a:r>
              <a:rPr lang="en-GB" sz="2000"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identifiés</a:t>
            </a:r>
            <a:r>
              <a:rPr lang="en-GB" sz="2000">
                <a:effectLst/>
                <a:latin typeface="Helvetica Neue" panose="02000503000000020004" pitchFamily="2" charset="0"/>
              </a:rPr>
              <a:t>,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évalués</a:t>
            </a:r>
            <a:r>
              <a:rPr lang="en-GB" sz="2000">
                <a:effectLst/>
                <a:latin typeface="Helvetica Neue" panose="02000503000000020004" pitchFamily="2" charset="0"/>
              </a:rPr>
              <a:t> et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reconnus</a:t>
            </a:r>
            <a:r>
              <a:rPr lang="en-GB" sz="2000">
                <a:effectLst/>
                <a:latin typeface="Helvetica Neue" panose="02000503000000020004" pitchFamily="2" charset="0"/>
              </a:rPr>
              <a:t> par un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établissement</a:t>
            </a:r>
            <a:r>
              <a:rPr lang="en-GB" sz="2000"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d'enseignement</a:t>
            </a:r>
            <a:r>
              <a:rPr lang="en-GB" sz="2000"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supérieur</a:t>
            </a:r>
            <a:r>
              <a:rPr lang="en-GB" sz="2000">
                <a:effectLst/>
                <a:latin typeface="Helvetica Neue" panose="02000503000000020004" pitchFamily="2" charset="0"/>
              </a:rPr>
              <a:t> dans le cadre de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ses</a:t>
            </a:r>
            <a:r>
              <a:rPr lang="en-GB" sz="2000">
                <a:effectLst/>
                <a:latin typeface="Helvetica Neue" panose="02000503000000020004" pitchFamily="2" charset="0"/>
              </a:rPr>
              <a:t> programmes,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cours</a:t>
            </a:r>
            <a:r>
              <a:rPr lang="en-GB" sz="2000">
                <a:effectLst/>
                <a:latin typeface="Helvetica Neue" panose="02000503000000020004" pitchFamily="2" charset="0"/>
              </a:rPr>
              <a:t> et/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ou</a:t>
            </a:r>
            <a:r>
              <a:rPr lang="en-GB" sz="2000">
                <a:effectLst/>
                <a:latin typeface="Helvetica Neue" panose="02000503000000020004" pitchFamily="2" charset="0"/>
              </a:rPr>
              <a:t> modules sur Cadre national des certifications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irlandais</a:t>
            </a:r>
            <a:r>
              <a:rPr lang="en-GB" sz="2000">
                <a:effectLst/>
                <a:latin typeface="Helvetica Neue" panose="02000503000000020004" pitchFamily="2" charset="0"/>
              </a:rPr>
              <a:t>.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Cela</a:t>
            </a:r>
            <a:r>
              <a:rPr lang="en-GB" sz="2000"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permet</a:t>
            </a:r>
            <a:r>
              <a:rPr lang="en-GB" sz="2000">
                <a:effectLst/>
                <a:latin typeface="Helvetica Neue" panose="02000503000000020004" pitchFamily="2" charset="0"/>
              </a:rPr>
              <a:t> de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valoriser</a:t>
            </a:r>
            <a:r>
              <a:rPr lang="en-GB" sz="2000">
                <a:effectLst/>
                <a:latin typeface="Helvetica Neue" panose="02000503000000020004" pitchFamily="2" charset="0"/>
              </a:rPr>
              <a:t> les acquis de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l'expérience</a:t>
            </a:r>
            <a:r>
              <a:rPr lang="en-GB" sz="2000">
                <a:effectLst/>
                <a:latin typeface="Helvetica Neue" panose="02000503000000020004" pitchFamily="2" charset="0"/>
              </a:rPr>
              <a:t> et de les </a:t>
            </a:r>
            <a:r>
              <a:rPr lang="en-GB" sz="2000" err="1">
                <a:effectLst/>
                <a:latin typeface="Helvetica Neue" panose="02000503000000020004" pitchFamily="2" charset="0"/>
              </a:rPr>
              <a:t>récompenser</a:t>
            </a:r>
            <a:r>
              <a:rPr lang="en-GB" sz="2000">
                <a:effectLst/>
                <a:latin typeface="Helvetica Neue" panose="02000503000000020004" pitchFamily="2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8100"/>
            <a:ext cx="18288000" cy="10287000"/>
            <a:chOff x="0" y="0"/>
            <a:chExt cx="24384000" cy="13716000"/>
          </a:xfrm>
        </p:grpSpPr>
        <p:sp>
          <p:nvSpPr>
            <p:cNvPr id="3" name="Freeform 3" descr="A statue of a circle in a pond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486456" y="706028"/>
            <a:ext cx="786765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4000" err="1">
                <a:solidFill>
                  <a:schemeClr val="bg1"/>
                </a:solidFill>
                <a:effectLst/>
                <a:latin typeface="DM Sans" pitchFamily="2" charset="77"/>
              </a:rPr>
              <a:t>Élaboration</a:t>
            </a:r>
            <a:r>
              <a:rPr lang="en-GB" sz="4000">
                <a:solidFill>
                  <a:schemeClr val="bg1"/>
                </a:solidFill>
                <a:effectLst/>
                <a:latin typeface="DM Sans" pitchFamily="2" charset="77"/>
              </a:rPr>
              <a:t> de politiques </a:t>
            </a:r>
            <a:r>
              <a:rPr lang="en-GB" sz="4000" err="1">
                <a:solidFill>
                  <a:schemeClr val="bg1"/>
                </a:solidFill>
                <a:effectLst/>
                <a:latin typeface="DM Sans" pitchFamily="2" charset="77"/>
              </a:rPr>
              <a:t>institutionnelles</a:t>
            </a:r>
            <a:r>
              <a:rPr lang="en-GB" sz="40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4000" err="1">
                <a:solidFill>
                  <a:schemeClr val="bg1"/>
                </a:solidFill>
                <a:effectLst/>
                <a:latin typeface="DM Sans" pitchFamily="2" charset="77"/>
              </a:rPr>
              <a:t>harmonisées</a:t>
            </a:r>
            <a:endParaRPr lang="en-GB" sz="4000">
              <a:solidFill>
                <a:schemeClr val="bg1"/>
              </a:solidFill>
              <a:effectLst/>
              <a:latin typeface="DM Sans" pitchFamily="2" charset="77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00202" y="3945091"/>
            <a:ext cx="8210550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600">
                <a:effectLst/>
                <a:latin typeface="DM Sans" pitchFamily="2" charset="77"/>
              </a:rPr>
              <a:t>14 </a:t>
            </a:r>
            <a:r>
              <a:rPr lang="en-GB" sz="2600" err="1">
                <a:effectLst/>
                <a:latin typeface="DM Sans" pitchFamily="2" charset="77"/>
              </a:rPr>
              <a:t>établissements</a:t>
            </a:r>
            <a:r>
              <a:rPr lang="en-GB" sz="2600">
                <a:effectLst/>
                <a:latin typeface="DM Sans" pitchFamily="2" charset="77"/>
              </a:rPr>
              <a:t> de </a:t>
            </a:r>
            <a:r>
              <a:rPr lang="en-GB" sz="2600" err="1">
                <a:effectLst/>
                <a:latin typeface="DM Sans" pitchFamily="2" charset="77"/>
              </a:rPr>
              <a:t>l’enseignement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supérieus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ont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élaboré</a:t>
            </a:r>
            <a:r>
              <a:rPr lang="en-GB" sz="2600">
                <a:effectLst/>
                <a:latin typeface="DM Sans" pitchFamily="2" charset="77"/>
              </a:rPr>
              <a:t> le Cadre </a:t>
            </a:r>
            <a:r>
              <a:rPr lang="en-GB" sz="2600" err="1">
                <a:effectLst/>
                <a:latin typeface="DM Sans" pitchFamily="2" charset="77"/>
              </a:rPr>
              <a:t>pilote</a:t>
            </a:r>
            <a:r>
              <a:rPr lang="en-GB" sz="2600">
                <a:effectLst/>
                <a:latin typeface="DM Sans" pitchFamily="2" charset="77"/>
              </a:rPr>
              <a:t> pour la VAE dans </a:t>
            </a:r>
            <a:r>
              <a:rPr lang="en-GB" sz="2600" err="1">
                <a:effectLst/>
                <a:latin typeface="DM Sans" pitchFamily="2" charset="77"/>
              </a:rPr>
              <a:t>l'enseignement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supérieur</a:t>
            </a:r>
            <a:r>
              <a:rPr lang="en-GB" sz="2600">
                <a:effectLst/>
                <a:latin typeface="DM Sans" pitchFamily="2" charset="77"/>
              </a:rPr>
              <a:t>. </a:t>
            </a:r>
            <a:r>
              <a:rPr lang="en-GB" sz="2600" err="1">
                <a:effectLst/>
                <a:latin typeface="DM Sans" pitchFamily="2" charset="77"/>
              </a:rPr>
              <a:t>Approuvé</a:t>
            </a:r>
            <a:r>
              <a:rPr lang="en-GB" sz="2600">
                <a:effectLst/>
                <a:latin typeface="DM Sans" pitchFamily="2" charset="77"/>
              </a:rPr>
              <a:t> par les </a:t>
            </a:r>
            <a:r>
              <a:rPr lang="en-GB" sz="2600" err="1">
                <a:effectLst/>
                <a:latin typeface="DM Sans" pitchFamily="2" charset="77"/>
              </a:rPr>
              <a:t>hauts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responsables</a:t>
            </a:r>
            <a:r>
              <a:rPr lang="en-GB" sz="2600">
                <a:effectLst/>
                <a:latin typeface="DM Sans" pitchFamily="2" charset="77"/>
              </a:rPr>
              <a:t>, </a:t>
            </a:r>
            <a:r>
              <a:rPr lang="en-GB" sz="2600" err="1">
                <a:effectLst/>
                <a:latin typeface="DM Sans" pitchFamily="2" charset="77"/>
              </a:rPr>
              <a:t>ce</a:t>
            </a:r>
            <a:r>
              <a:rPr lang="en-GB" sz="2600">
                <a:effectLst/>
                <a:latin typeface="DM Sans" pitchFamily="2" charset="77"/>
              </a:rPr>
              <a:t> cadre </a:t>
            </a:r>
            <a:r>
              <a:rPr lang="en-GB" sz="2600" err="1">
                <a:effectLst/>
                <a:latin typeface="DM Sans" pitchFamily="2" charset="77"/>
              </a:rPr>
              <a:t>jette</a:t>
            </a:r>
            <a:r>
              <a:rPr lang="en-GB" sz="2600">
                <a:effectLst/>
                <a:latin typeface="DM Sans" pitchFamily="2" charset="77"/>
              </a:rPr>
              <a:t> les bases </a:t>
            </a:r>
            <a:r>
              <a:rPr lang="en-GB" sz="2600" err="1">
                <a:effectLst/>
                <a:latin typeface="DM Sans" pitchFamily="2" charset="77"/>
              </a:rPr>
              <a:t>d'une</a:t>
            </a:r>
            <a:r>
              <a:rPr lang="en-GB" sz="2600">
                <a:effectLst/>
                <a:latin typeface="DM Sans" pitchFamily="2" charset="77"/>
              </a:rPr>
              <a:t> pratique </a:t>
            </a:r>
            <a:r>
              <a:rPr lang="en-GB" sz="2600" err="1">
                <a:effectLst/>
                <a:latin typeface="DM Sans" pitchFamily="2" charset="77"/>
              </a:rPr>
              <a:t>cohérente</a:t>
            </a:r>
            <a:r>
              <a:rPr lang="en-GB" sz="2600">
                <a:effectLst/>
                <a:latin typeface="DM Sans" pitchFamily="2" charset="77"/>
              </a:rPr>
              <a:t> et </a:t>
            </a:r>
            <a:r>
              <a:rPr lang="en-GB" sz="2600" err="1">
                <a:effectLst/>
                <a:latin typeface="DM Sans" pitchFamily="2" charset="77"/>
              </a:rPr>
              <a:t>uniforme</a:t>
            </a:r>
            <a:r>
              <a:rPr lang="en-GB" sz="2600">
                <a:effectLst/>
                <a:latin typeface="DM Sans" pitchFamily="2" charset="77"/>
              </a:rPr>
              <a:t> entre les </a:t>
            </a:r>
            <a:r>
              <a:rPr lang="en-GB" sz="2600" err="1">
                <a:effectLst/>
                <a:latin typeface="DM Sans" pitchFamily="2" charset="77"/>
              </a:rPr>
              <a:t>établissements</a:t>
            </a:r>
            <a:r>
              <a:rPr lang="en-GB" sz="2600">
                <a:effectLst/>
                <a:latin typeface="DM Sans" pitchFamily="2" charset="77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95425" y="6803594"/>
            <a:ext cx="7400925" cy="1600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600">
                <a:effectLst/>
                <a:latin typeface="DM Sans" pitchFamily="2" charset="77"/>
              </a:rPr>
              <a:t>12 </a:t>
            </a:r>
            <a:r>
              <a:rPr lang="en-GB" sz="2600" err="1">
                <a:effectLst/>
                <a:latin typeface="DM Sans" pitchFamily="2" charset="77"/>
              </a:rPr>
              <a:t>établissements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d'enseignement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supérieur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partenaires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ont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publié</a:t>
            </a:r>
            <a:r>
              <a:rPr lang="en-GB" sz="2600">
                <a:effectLst/>
                <a:latin typeface="DM Sans" pitchFamily="2" charset="77"/>
              </a:rPr>
              <a:t> des politiques </a:t>
            </a:r>
            <a:r>
              <a:rPr lang="en-GB" sz="2600" err="1">
                <a:effectLst/>
                <a:latin typeface="DM Sans" pitchFamily="2" charset="77"/>
              </a:rPr>
              <a:t>révisées</a:t>
            </a:r>
            <a:r>
              <a:rPr lang="en-GB" sz="2600">
                <a:effectLst/>
                <a:latin typeface="DM Sans" pitchFamily="2" charset="77"/>
              </a:rPr>
              <a:t> pour guider la mise </a:t>
            </a:r>
            <a:r>
              <a:rPr lang="en-GB" sz="2600" err="1">
                <a:effectLst/>
                <a:latin typeface="DM Sans" pitchFamily="2" charset="77"/>
              </a:rPr>
              <a:t>en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œuvre</a:t>
            </a:r>
            <a:r>
              <a:rPr lang="en-GB" sz="2600">
                <a:effectLst/>
                <a:latin typeface="DM Sans" pitchFamily="2" charset="77"/>
              </a:rPr>
              <a:t> </a:t>
            </a:r>
            <a:r>
              <a:rPr lang="en-GB" sz="2600" err="1">
                <a:effectLst/>
                <a:latin typeface="DM Sans" pitchFamily="2" charset="77"/>
              </a:rPr>
              <a:t>institutionnelle</a:t>
            </a:r>
            <a:r>
              <a:rPr lang="en-GB" sz="2600">
                <a:effectLst/>
                <a:latin typeface="DM Sans" pitchFamily="2" charset="77"/>
              </a:rPr>
              <a:t> de la VAE.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760" y="3810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B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79629" y="2850978"/>
            <a:ext cx="5438775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3600" b="1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Intégration</a:t>
            </a:r>
            <a:r>
              <a:rPr lang="en-GB" sz="3600" b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des</a:t>
            </a:r>
          </a:p>
          <a:p>
            <a:r>
              <a:rPr lang="en-GB" sz="3600" b="1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systèmes</a:t>
            </a:r>
            <a:r>
              <a:rPr lang="en-GB" sz="3600" b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de </a:t>
            </a:r>
            <a:r>
              <a:rPr lang="en-GB" sz="3600" b="1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collecte</a:t>
            </a:r>
            <a:r>
              <a:rPr lang="en-GB" sz="3600" b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des </a:t>
            </a:r>
            <a:r>
              <a:rPr lang="en-GB" sz="3600" b="1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données</a:t>
            </a:r>
            <a:r>
              <a:rPr lang="en-GB" sz="3600" b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et de reportage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25153" y="786045"/>
            <a:ext cx="638175" cy="722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4"/>
              </a:lnSpc>
            </a:pPr>
            <a:r>
              <a:rPr lang="en-US" sz="4196">
                <a:solidFill>
                  <a:srgbClr val="E9ECEA"/>
                </a:solidFill>
                <a:latin typeface="Rosario"/>
                <a:ea typeface="Rosario"/>
                <a:cs typeface="Rosario"/>
                <a:sym typeface="Rosario"/>
              </a:rPr>
              <a:t>1st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53775" y="534079"/>
            <a:ext cx="592455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3900">
                <a:solidFill>
                  <a:schemeClr val="bg1"/>
                </a:solidFill>
                <a:effectLst/>
                <a:latin typeface="DM Sans" pitchFamily="2" charset="77"/>
              </a:rPr>
              <a:t>Première </a:t>
            </a:r>
            <a:r>
              <a:rPr lang="en-GB" sz="3900" err="1">
                <a:solidFill>
                  <a:schemeClr val="bg1"/>
                </a:solidFill>
                <a:effectLst/>
                <a:latin typeface="DM Sans" pitchFamily="2" charset="77"/>
              </a:rPr>
              <a:t>définition</a:t>
            </a:r>
            <a:r>
              <a:rPr lang="en-GB" sz="3900">
                <a:solidFill>
                  <a:schemeClr val="bg1"/>
                </a:solidFill>
                <a:effectLst/>
                <a:latin typeface="DM Sans" pitchFamily="2" charset="77"/>
              </a:rPr>
              <a:t> technique </a:t>
            </a:r>
            <a:r>
              <a:rPr lang="en-GB" sz="3900" err="1">
                <a:solidFill>
                  <a:schemeClr val="bg1"/>
                </a:solidFill>
                <a:effectLst/>
                <a:latin typeface="DM Sans" pitchFamily="2" charset="77"/>
              </a:rPr>
              <a:t>nationale</a:t>
            </a:r>
            <a:r>
              <a:rPr lang="en-GB" sz="3900">
                <a:solidFill>
                  <a:schemeClr val="bg1"/>
                </a:solidFill>
                <a:effectLst/>
                <a:latin typeface="DM Sans" pitchFamily="2" charset="77"/>
              </a:rPr>
              <a:t> (des </a:t>
            </a:r>
            <a:r>
              <a:rPr lang="en-GB" sz="3900" err="1">
                <a:solidFill>
                  <a:schemeClr val="bg1"/>
                </a:solidFill>
                <a:effectLst/>
                <a:latin typeface="DM Sans" pitchFamily="2" charset="77"/>
              </a:rPr>
              <a:t>données</a:t>
            </a:r>
            <a:r>
              <a:rPr lang="en-GB" sz="3900">
                <a:solidFill>
                  <a:schemeClr val="bg1"/>
                </a:solidFill>
                <a:effectLst/>
                <a:latin typeface="DM Sans" pitchFamily="2" charset="77"/>
              </a:rPr>
              <a:t>) de la VAE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15388" y="2328429"/>
            <a:ext cx="728154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600">
                <a:solidFill>
                  <a:schemeClr val="bg1"/>
                </a:solidFill>
                <a:effectLst/>
                <a:latin typeface="DM Sans" pitchFamily="2" charset="77"/>
              </a:rPr>
              <a:t>Normalisation et </a:t>
            </a:r>
            <a:r>
              <a:rPr lang="en-GB" sz="3600" err="1">
                <a:solidFill>
                  <a:schemeClr val="bg1"/>
                </a:solidFill>
                <a:effectLst/>
                <a:latin typeface="DM Sans" pitchFamily="2" charset="77"/>
              </a:rPr>
              <a:t>suivi</a:t>
            </a:r>
            <a:r>
              <a:rPr lang="en-GB" sz="3600">
                <a:solidFill>
                  <a:schemeClr val="bg1"/>
                </a:solidFill>
                <a:effectLst/>
                <a:latin typeface="DM Sans" pitchFamily="2" charset="77"/>
              </a:rPr>
              <a:t> de la VAE</a:t>
            </a:r>
          </a:p>
          <a:p>
            <a:r>
              <a:rPr lang="en-US" sz="2189" spc="89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• </a:t>
            </a:r>
            <a:r>
              <a:rPr lang="en-GB" sz="2400" err="1">
                <a:solidFill>
                  <a:schemeClr val="bg1"/>
                </a:solidFill>
                <a:effectLst/>
                <a:latin typeface="DM Sans" pitchFamily="2" charset="77"/>
              </a:rPr>
              <a:t>Définition</a:t>
            </a:r>
            <a:r>
              <a:rPr lang="en-GB" sz="2400">
                <a:solidFill>
                  <a:schemeClr val="bg1"/>
                </a:solidFill>
                <a:effectLst/>
                <a:latin typeface="DM Sans" pitchFamily="2" charset="77"/>
              </a:rPr>
              <a:t> technique (des </a:t>
            </a:r>
            <a:r>
              <a:rPr lang="en-GB" sz="2400" err="1">
                <a:solidFill>
                  <a:schemeClr val="bg1"/>
                </a:solidFill>
                <a:effectLst/>
                <a:latin typeface="DM Sans" pitchFamily="2" charset="77"/>
              </a:rPr>
              <a:t>données</a:t>
            </a:r>
            <a:r>
              <a:rPr lang="en-GB" sz="2400">
                <a:solidFill>
                  <a:schemeClr val="bg1"/>
                </a:solidFill>
                <a:effectLst/>
                <a:latin typeface="DM Sans" pitchFamily="2" charset="77"/>
              </a:rPr>
              <a:t>) de la VAE </a:t>
            </a:r>
            <a:r>
              <a:rPr lang="en-GB" sz="2400" err="1">
                <a:solidFill>
                  <a:schemeClr val="bg1"/>
                </a:solidFill>
                <a:effectLst/>
                <a:latin typeface="DM Sans" pitchFamily="2" charset="77"/>
              </a:rPr>
              <a:t>élaborée</a:t>
            </a:r>
            <a:r>
              <a:rPr lang="en-GB" sz="2400">
                <a:solidFill>
                  <a:schemeClr val="bg1"/>
                </a:solidFill>
                <a:effectLst/>
                <a:latin typeface="DM Sans" pitchFamily="2" charset="77"/>
              </a:rPr>
              <a:t> et </a:t>
            </a:r>
            <a:r>
              <a:rPr lang="en-GB" sz="2400" err="1">
                <a:solidFill>
                  <a:schemeClr val="bg1"/>
                </a:solidFill>
                <a:effectLst/>
                <a:latin typeface="DM Sans" pitchFamily="2" charset="77"/>
              </a:rPr>
              <a:t>approuvée</a:t>
            </a:r>
            <a:r>
              <a:rPr lang="en-GB" sz="2400">
                <a:solidFill>
                  <a:schemeClr val="bg1"/>
                </a:solidFill>
                <a:effectLst/>
                <a:latin typeface="DM Sans" pitchFamily="2" charset="77"/>
              </a:rPr>
              <a:t> (2022)</a:t>
            </a:r>
            <a:endParaRPr lang="en-US" sz="2189" spc="89">
              <a:solidFill>
                <a:schemeClr val="bg1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r>
              <a:rPr lang="en-US" sz="2203" spc="77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• </a:t>
            </a:r>
            <a:r>
              <a:rPr lang="en-GB" sz="2400">
                <a:solidFill>
                  <a:schemeClr val="bg1"/>
                </a:solidFill>
                <a:effectLst/>
                <a:latin typeface="DM Sans" pitchFamily="2" charset="77"/>
              </a:rPr>
              <a:t>Pour </a:t>
            </a:r>
            <a:r>
              <a:rPr lang="en-GB" sz="2400" err="1">
                <a:solidFill>
                  <a:schemeClr val="bg1"/>
                </a:solidFill>
                <a:effectLst/>
                <a:latin typeface="DM Sans" pitchFamily="2" charset="77"/>
              </a:rPr>
              <a:t>permettre</a:t>
            </a:r>
            <a:r>
              <a:rPr lang="en-GB" sz="2400">
                <a:solidFill>
                  <a:schemeClr val="bg1"/>
                </a:solidFill>
                <a:effectLst/>
                <a:latin typeface="DM Sans" pitchFamily="2" charset="77"/>
              </a:rPr>
              <a:t> un reportage VAE </a:t>
            </a:r>
            <a:r>
              <a:rPr lang="en-GB" sz="2400" err="1">
                <a:solidFill>
                  <a:schemeClr val="bg1"/>
                </a:solidFill>
                <a:effectLst/>
                <a:latin typeface="DM Sans" pitchFamily="2" charset="77"/>
              </a:rPr>
              <a:t>cohérent</a:t>
            </a:r>
            <a:r>
              <a:rPr lang="en-GB" sz="2400">
                <a:solidFill>
                  <a:schemeClr val="bg1"/>
                </a:solidFill>
                <a:effectLst/>
                <a:latin typeface="DM Sans" pitchFamily="2" charset="77"/>
              </a:rPr>
              <a:t> pour :</a:t>
            </a:r>
            <a:endParaRPr lang="en-GB" sz="2400">
              <a:effectLst/>
              <a:latin typeface="Helvetica Neue" panose="02000503000000020004" pitchFamily="2" charset="0"/>
            </a:endParaRPr>
          </a:p>
          <a:p>
            <a:r>
              <a:rPr lang="en-GB" sz="2400">
                <a:effectLst/>
                <a:latin typeface="Helvetica Neue" panose="02000503000000020004" pitchFamily="2" charset="0"/>
              </a:rPr>
              <a:t>Entrée, </a:t>
            </a:r>
            <a:r>
              <a:rPr lang="en-GB" sz="2400" err="1">
                <a:effectLst/>
                <a:latin typeface="Helvetica Neue" panose="02000503000000020004" pitchFamily="2" charset="0"/>
              </a:rPr>
              <a:t>Crédits</a:t>
            </a:r>
            <a:r>
              <a:rPr lang="en-GB" sz="2400">
                <a:effectLst/>
                <a:latin typeface="Helvetica Neue" panose="02000503000000020004" pitchFamily="2" charset="0"/>
              </a:rPr>
              <a:t>/Exemption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45001" y="4730799"/>
            <a:ext cx="22479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000">
                <a:effectLst/>
                <a:latin typeface="DM Sans" pitchFamily="2" charset="77"/>
              </a:rPr>
              <a:t>Entrée </a:t>
            </a:r>
            <a:r>
              <a:rPr lang="en-GB" sz="2000" err="1">
                <a:effectLst/>
                <a:latin typeface="DM Sans" pitchFamily="2" charset="77"/>
              </a:rPr>
              <a:t>avancé</a:t>
            </a:r>
            <a:r>
              <a:rPr lang="en-GB" sz="2000" err="1">
                <a:latin typeface="DM Sans" pitchFamily="2" charset="77"/>
              </a:rPr>
              <a:t>e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Diplôme</a:t>
            </a:r>
            <a:r>
              <a:rPr lang="en-GB" sz="2000">
                <a:effectLst/>
                <a:latin typeface="DM Sans" pitchFamily="2" charset="77"/>
              </a:rPr>
              <a:t> </a:t>
            </a:r>
            <a:r>
              <a:rPr lang="en-GB" sz="2000" err="1">
                <a:effectLst/>
                <a:latin typeface="DM Sans" pitchFamily="2" charset="77"/>
              </a:rPr>
              <a:t>complet</a:t>
            </a:r>
            <a:endParaRPr lang="en-GB" sz="2000">
              <a:effectLst/>
              <a:latin typeface="DM Sans" pitchFamily="2" charset="77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439432" y="5548488"/>
            <a:ext cx="6657505" cy="993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85"/>
              </a:lnSpc>
            </a:pPr>
            <a:r>
              <a:rPr lang="en-GB" sz="2000" err="1">
                <a:solidFill>
                  <a:schemeClr val="bg1"/>
                </a:solidFill>
                <a:latin typeface="DM Sans" pitchFamily="2" charset="77"/>
              </a:rPr>
              <a:t>Soutient</a:t>
            </a:r>
            <a:r>
              <a:rPr lang="en-GB" sz="200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’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intégration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avec les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systèmes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des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données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des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établissements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d’enseignement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supérieur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 :</a:t>
            </a:r>
          </a:p>
          <a:p>
            <a:pPr algn="r">
              <a:lnSpc>
                <a:spcPts val="2585"/>
              </a:lnSpc>
            </a:pPr>
            <a:r>
              <a:rPr lang="en-US" sz="2097" spc="113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Banner, ITS, SITS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4921" y="7087548"/>
            <a:ext cx="6943725" cy="2436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2200">
                <a:effectLst/>
                <a:latin typeface="DM Sans" pitchFamily="2" charset="77"/>
              </a:rPr>
              <a:t>La standardisation de la </a:t>
            </a:r>
            <a:r>
              <a:rPr lang="en-GB" sz="2200" err="1">
                <a:effectLst/>
                <a:latin typeface="DM Sans" pitchFamily="2" charset="77"/>
              </a:rPr>
              <a:t>collecte</a:t>
            </a:r>
            <a:r>
              <a:rPr lang="en-GB" sz="2200">
                <a:effectLst/>
                <a:latin typeface="DM Sans" pitchFamily="2" charset="77"/>
              </a:rPr>
              <a:t> des </a:t>
            </a:r>
            <a:r>
              <a:rPr lang="en-GB" sz="2200" err="1">
                <a:effectLst/>
                <a:latin typeface="DM Sans" pitchFamily="2" charset="77"/>
              </a:rPr>
              <a:t>données</a:t>
            </a:r>
            <a:r>
              <a:rPr lang="en-GB" sz="2200">
                <a:effectLst/>
                <a:latin typeface="DM Sans" pitchFamily="2" charset="77"/>
              </a:rPr>
              <a:t> mise </a:t>
            </a:r>
            <a:r>
              <a:rPr lang="en-GB" sz="2200" err="1">
                <a:effectLst/>
                <a:latin typeface="DM Sans" pitchFamily="2" charset="77"/>
              </a:rPr>
              <a:t>en</a:t>
            </a:r>
            <a:r>
              <a:rPr lang="en-GB" sz="2200">
                <a:effectLst/>
                <a:latin typeface="DM Sans" pitchFamily="2" charset="77"/>
              </a:rPr>
              <a:t> place dans </a:t>
            </a:r>
            <a:r>
              <a:rPr lang="en-GB" sz="2200" err="1">
                <a:effectLst/>
                <a:latin typeface="DM Sans" pitchFamily="2" charset="77"/>
              </a:rPr>
              <a:t>l'ensemble</a:t>
            </a:r>
            <a:r>
              <a:rPr lang="en-GB" sz="2200">
                <a:effectLst/>
                <a:latin typeface="DM Sans" pitchFamily="2" charset="77"/>
              </a:rPr>
              <a:t> des </a:t>
            </a:r>
            <a:r>
              <a:rPr lang="en-GB" sz="2200" err="1">
                <a:effectLst/>
                <a:latin typeface="DM Sans" pitchFamily="2" charset="77"/>
              </a:rPr>
              <a:t>établissements</a:t>
            </a:r>
            <a:r>
              <a:rPr lang="en-GB" sz="2200">
                <a:effectLst/>
                <a:latin typeface="DM Sans" pitchFamily="2" charset="77"/>
              </a:rPr>
              <a:t> </a:t>
            </a:r>
            <a:r>
              <a:rPr lang="en-GB" sz="2200" err="1">
                <a:effectLst/>
                <a:latin typeface="DM Sans" pitchFamily="2" charset="77"/>
              </a:rPr>
              <a:t>d'enseignement</a:t>
            </a:r>
            <a:r>
              <a:rPr lang="en-GB" sz="2200">
                <a:effectLst/>
                <a:latin typeface="DM Sans" pitchFamily="2" charset="77"/>
              </a:rPr>
              <a:t> </a:t>
            </a:r>
            <a:r>
              <a:rPr lang="en-GB" sz="2200" err="1">
                <a:effectLst/>
                <a:latin typeface="DM Sans" pitchFamily="2" charset="77"/>
              </a:rPr>
              <a:t>supérieur</a:t>
            </a:r>
            <a:r>
              <a:rPr lang="en-GB" sz="2200">
                <a:effectLst/>
                <a:latin typeface="DM Sans" pitchFamily="2" charset="77"/>
              </a:rPr>
              <a:t> nous </a:t>
            </a:r>
            <a:r>
              <a:rPr lang="en-GB" sz="2200" err="1">
                <a:effectLst/>
                <a:latin typeface="DM Sans" pitchFamily="2" charset="77"/>
              </a:rPr>
              <a:t>permet</a:t>
            </a:r>
            <a:r>
              <a:rPr lang="en-GB" sz="2200">
                <a:effectLst/>
                <a:latin typeface="DM Sans" pitchFamily="2" charset="77"/>
              </a:rPr>
              <a:t> de </a:t>
            </a:r>
            <a:r>
              <a:rPr lang="en-GB" sz="2200" err="1">
                <a:effectLst/>
                <a:latin typeface="DM Sans" pitchFamily="2" charset="77"/>
              </a:rPr>
              <a:t>recenser</a:t>
            </a:r>
            <a:r>
              <a:rPr lang="en-GB" sz="2200">
                <a:effectLst/>
                <a:latin typeface="DM Sans" pitchFamily="2" charset="77"/>
              </a:rPr>
              <a:t> les </a:t>
            </a:r>
            <a:r>
              <a:rPr lang="en-GB" sz="2200" err="1">
                <a:effectLst/>
                <a:latin typeface="DM Sans" pitchFamily="2" charset="77"/>
              </a:rPr>
              <a:t>apprenants</a:t>
            </a:r>
            <a:r>
              <a:rPr lang="en-GB" sz="2200">
                <a:effectLst/>
                <a:latin typeface="DM Sans" pitchFamily="2" charset="77"/>
              </a:rPr>
              <a:t> </a:t>
            </a:r>
            <a:r>
              <a:rPr lang="en-GB" sz="2200" err="1">
                <a:effectLst/>
                <a:latin typeface="DM Sans" pitchFamily="2" charset="77"/>
              </a:rPr>
              <a:t>bénéficiant</a:t>
            </a:r>
            <a:r>
              <a:rPr lang="en-GB" sz="2200">
                <a:effectLst/>
                <a:latin typeface="DM Sans" pitchFamily="2" charset="77"/>
              </a:rPr>
              <a:t> de la VAE, </a:t>
            </a:r>
            <a:r>
              <a:rPr lang="en-GB" sz="2200" err="1">
                <a:effectLst/>
                <a:latin typeface="DM Sans" pitchFamily="2" charset="77"/>
              </a:rPr>
              <a:t>garantissant</a:t>
            </a:r>
            <a:r>
              <a:rPr lang="en-GB" sz="2200">
                <a:effectLst/>
                <a:latin typeface="DM Sans" pitchFamily="2" charset="77"/>
              </a:rPr>
              <a:t> </a:t>
            </a:r>
            <a:r>
              <a:rPr lang="en-GB" sz="2200" err="1">
                <a:effectLst/>
                <a:latin typeface="DM Sans" pitchFamily="2" charset="77"/>
              </a:rPr>
              <a:t>ainsi</a:t>
            </a:r>
            <a:r>
              <a:rPr lang="en-GB" sz="2200">
                <a:effectLst/>
                <a:latin typeface="DM Sans" pitchFamily="2" charset="77"/>
              </a:rPr>
              <a:t> que le </a:t>
            </a:r>
            <a:r>
              <a:rPr lang="en-GB" sz="2200" err="1">
                <a:effectLst/>
                <a:latin typeface="DM Sans" pitchFamily="2" charset="77"/>
              </a:rPr>
              <a:t>parcours</a:t>
            </a:r>
            <a:r>
              <a:rPr lang="en-GB" sz="2200">
                <a:effectLst/>
                <a:latin typeface="DM Sans" pitchFamily="2" charset="77"/>
              </a:rPr>
              <a:t> de </a:t>
            </a:r>
            <a:r>
              <a:rPr lang="en-GB" sz="2200" err="1">
                <a:effectLst/>
                <a:latin typeface="DM Sans" pitchFamily="2" charset="77"/>
              </a:rPr>
              <a:t>chaque</a:t>
            </a:r>
            <a:r>
              <a:rPr lang="en-GB" sz="2200">
                <a:effectLst/>
                <a:latin typeface="DM Sans" pitchFamily="2" charset="77"/>
              </a:rPr>
              <a:t> </a:t>
            </a:r>
            <a:r>
              <a:rPr lang="en-GB" sz="2200" err="1">
                <a:effectLst/>
                <a:latin typeface="DM Sans" pitchFamily="2" charset="77"/>
              </a:rPr>
              <a:t>apprenant</a:t>
            </a:r>
            <a:r>
              <a:rPr lang="en-GB" sz="2200">
                <a:effectLst/>
                <a:latin typeface="DM Sans" pitchFamily="2" charset="77"/>
              </a:rPr>
              <a:t> </a:t>
            </a:r>
            <a:r>
              <a:rPr lang="en-GB" sz="2200" err="1">
                <a:effectLst/>
                <a:latin typeface="DM Sans" pitchFamily="2" charset="77"/>
              </a:rPr>
              <a:t>soit</a:t>
            </a:r>
            <a:r>
              <a:rPr lang="en-GB" sz="2200">
                <a:effectLst/>
                <a:latin typeface="DM Sans" pitchFamily="2" charset="77"/>
              </a:rPr>
              <a:t> </a:t>
            </a:r>
            <a:r>
              <a:rPr lang="en-GB" sz="2200" err="1">
                <a:effectLst/>
                <a:latin typeface="DM Sans" pitchFamily="2" charset="77"/>
              </a:rPr>
              <a:t>reconnu</a:t>
            </a:r>
            <a:r>
              <a:rPr lang="en-GB" sz="2200">
                <a:effectLst/>
                <a:latin typeface="DM Sans" pitchFamily="2" charset="77"/>
              </a:rPr>
              <a:t> et </a:t>
            </a:r>
            <a:r>
              <a:rPr lang="en-GB" sz="2200" err="1">
                <a:effectLst/>
                <a:latin typeface="DM Sans" pitchFamily="2" charset="77"/>
              </a:rPr>
              <a:t>valorisé</a:t>
            </a:r>
            <a:r>
              <a:rPr lang="en-GB" sz="2200">
                <a:effectLst/>
                <a:latin typeface="DM Sans" pitchFamily="2" charset="77"/>
              </a:rPr>
              <a:t>.</a:t>
            </a:r>
          </a:p>
          <a:p>
            <a:pPr algn="l">
              <a:lnSpc>
                <a:spcPts val="3266"/>
              </a:lnSpc>
            </a:pPr>
            <a:endParaRPr lang="en-US" sz="2400" spc="120">
              <a:solidFill>
                <a:srgbClr val="050F12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815388" y="7157583"/>
            <a:ext cx="3138612" cy="507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800" spc="108" err="1">
                <a:solidFill>
                  <a:srgbClr val="F1F6F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Projets</a:t>
            </a:r>
            <a:r>
              <a:rPr lang="en-US" sz="2800" spc="108">
                <a:solidFill>
                  <a:srgbClr val="F1F6F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800" spc="108" err="1">
                <a:solidFill>
                  <a:srgbClr val="F1F6F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pilote</a:t>
            </a:r>
            <a:endParaRPr lang="en-US" sz="2800" spc="108">
              <a:solidFill>
                <a:srgbClr val="F1F6F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53212" y="7940185"/>
            <a:ext cx="6943725" cy="268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157" spc="110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• 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Un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établissement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d’enseignement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supérieur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a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mené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un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projet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pilote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pour tester les mises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niveau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du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système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et la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cartographie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des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données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dans Banner,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désormais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déployé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à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l’échelle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 de </a:t>
            </a:r>
            <a:r>
              <a:rPr lang="en-GB" sz="2000" err="1">
                <a:solidFill>
                  <a:schemeClr val="bg1"/>
                </a:solidFill>
                <a:effectLst/>
                <a:latin typeface="DM Sans" pitchFamily="2" charset="77"/>
              </a:rPr>
              <a:t>l’université</a:t>
            </a:r>
            <a:r>
              <a:rPr lang="en-GB" sz="2000">
                <a:solidFill>
                  <a:schemeClr val="bg1"/>
                </a:solidFill>
                <a:effectLst/>
                <a:latin typeface="DM Sans" pitchFamily="2" charset="77"/>
              </a:rPr>
              <a:t>.</a:t>
            </a:r>
          </a:p>
          <a:p>
            <a:endParaRPr lang="en-US" sz="2157" spc="110">
              <a:solidFill>
                <a:srgbClr val="F1F6F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>
              <a:lnSpc>
                <a:spcPts val="2878"/>
              </a:lnSpc>
            </a:pPr>
            <a:r>
              <a:rPr lang="en-US" sz="2157" spc="110">
                <a:solidFill>
                  <a:srgbClr val="F1F6F9"/>
                </a:solidFill>
                <a:latin typeface="DM Sans"/>
                <a:ea typeface="DM Sans"/>
                <a:cs typeface="DM Sans"/>
                <a:sym typeface="DM Sans"/>
              </a:rPr>
              <a:t>• </a:t>
            </a:r>
            <a:r>
              <a:rPr lang="en-GB" sz="20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Deux </a:t>
            </a:r>
            <a:r>
              <a:rPr lang="en-GB" sz="20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établissements</a:t>
            </a:r>
            <a:r>
              <a:rPr lang="en-GB" sz="20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d’enseignement</a:t>
            </a:r>
            <a:r>
              <a:rPr lang="en-GB" sz="20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supérieur</a:t>
            </a:r>
            <a:r>
              <a:rPr lang="en-GB" sz="20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ont</a:t>
            </a:r>
            <a:r>
              <a:rPr lang="en-GB" sz="20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lancé</a:t>
            </a:r>
            <a:r>
              <a:rPr lang="en-GB" sz="20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des </a:t>
            </a:r>
            <a:r>
              <a:rPr lang="en-GB" sz="20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projets</a:t>
            </a:r>
            <a:r>
              <a:rPr lang="en-GB" sz="20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GB" sz="20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pilotes</a:t>
            </a:r>
            <a:r>
              <a:rPr lang="en-GB" sz="20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pour ITS et SITS.</a:t>
            </a:r>
          </a:p>
          <a:p>
            <a:pPr algn="l">
              <a:lnSpc>
                <a:spcPts val="2878"/>
              </a:lnSpc>
            </a:pPr>
            <a:endParaRPr lang="en-US" sz="2157" spc="110">
              <a:solidFill>
                <a:srgbClr val="F1F6F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E03F5425F2F642A6D71A5A82C4E065" ma:contentTypeVersion="18" ma:contentTypeDescription="Creare un nuovo documento." ma:contentTypeScope="" ma:versionID="ad0b7554d44102dad642e9205e0047f4">
  <xsd:schema xmlns:xsd="http://www.w3.org/2001/XMLSchema" xmlns:xs="http://www.w3.org/2001/XMLSchema" xmlns:p="http://schemas.microsoft.com/office/2006/metadata/properties" xmlns:ns2="bda1bb04-55dd-4b23-8471-301a3abb4723" xmlns:ns3="eb38cb3b-04a8-4e45-b1d2-e8fc1e8a3102" targetNamespace="http://schemas.microsoft.com/office/2006/metadata/properties" ma:root="true" ma:fieldsID="9bb27ae84d3b65487443c4c9bdd2945f" ns2:_="" ns3:_="">
    <xsd:import namespace="bda1bb04-55dd-4b23-8471-301a3abb4723"/>
    <xsd:import namespace="eb38cb3b-04a8-4e45-b1d2-e8fc1e8a31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3:_dlc_DocId" minOccurs="0"/>
                <xsd:element ref="ns3:_dlc_DocIdUrl" minOccurs="0"/>
                <xsd:element ref="ns3:_dlc_DocIdPersistId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1bb04-55dd-4b23-8471-301a3abb4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Tag immagine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8cb3b-04a8-4e45-b1d2-e8fc1e8a31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_dlc_DocId" ma:index="17" nillable="true" ma:displayName="Valore ID documento" ma:description="Valore dell'ID documento assegnato all'elemento." ma:indexed="true" ma:internalName="_dlc_DocId" ma:readOnly="true">
      <xsd:simpleType>
        <xsd:restriction base="dms:Text"/>
      </xsd:simpleType>
    </xsd:element>
    <xsd:element name="_dlc_DocIdUrl" ma:index="18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5" nillable="true" ma:displayName="Taxonomy Catch All Column" ma:hidden="true" ma:list="{963e9444-f494-4d30-a0b0-d3cdf5bcc0ce}" ma:internalName="TaxCatchAll" ma:showField="CatchAllData" ma:web="eb38cb3b-04a8-4e45-b1d2-e8fc1e8a31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b38cb3b-04a8-4e45-b1d2-e8fc1e8a3102">DMSQUALF-1809298897-3690</_dlc_DocId>
    <_dlc_DocIdUrl xmlns="eb38cb3b-04a8-4e45-b1d2-e8fc1e8a3102">
      <Url>https://europeantrainingfoundation.sharepoint.com/sites/Qualifications/_layouts/15/DocIdRedir.aspx?ID=DMSQUALF-1809298897-3690</Url>
      <Description>DMSQUALF-1809298897-3690</Description>
    </_dlc_DocIdUrl>
    <lcf76f155ced4ddcb4097134ff3c332f xmlns="bda1bb04-55dd-4b23-8471-301a3abb4723">
      <Terms xmlns="http://schemas.microsoft.com/office/infopath/2007/PartnerControls"/>
    </lcf76f155ced4ddcb4097134ff3c332f>
    <TaxCatchAll xmlns="eb38cb3b-04a8-4e45-b1d2-e8fc1e8a3102" xsi:nil="true"/>
  </documentManagement>
</p:properties>
</file>

<file path=customXml/itemProps1.xml><?xml version="1.0" encoding="utf-8"?>
<ds:datastoreItem xmlns:ds="http://schemas.openxmlformats.org/officeDocument/2006/customXml" ds:itemID="{1EF6278D-3BE1-49E0-B541-6C634D88D750}"/>
</file>

<file path=customXml/itemProps2.xml><?xml version="1.0" encoding="utf-8"?>
<ds:datastoreItem xmlns:ds="http://schemas.openxmlformats.org/officeDocument/2006/customXml" ds:itemID="{1D974640-1A83-4072-9D71-19C03BFBE684}"/>
</file>

<file path=customXml/itemProps3.xml><?xml version="1.0" encoding="utf-8"?>
<ds:datastoreItem xmlns:ds="http://schemas.openxmlformats.org/officeDocument/2006/customXml" ds:itemID="{9E3ABF32-E65C-41DD-979F-E542A1D13937}"/>
</file>

<file path=customXml/itemProps4.xml><?xml version="1.0" encoding="utf-8"?>
<ds:datastoreItem xmlns:ds="http://schemas.openxmlformats.org/officeDocument/2006/customXml" ds:itemID="{C521AA7B-F198-43BF-8B8A-1C6D310511E1}"/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2522</Words>
  <Application>Microsoft Macintosh PowerPoint</Application>
  <PresentationFormat>Custom</PresentationFormat>
  <Paragraphs>283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63" baseType="lpstr">
      <vt:lpstr>Aloja</vt:lpstr>
      <vt:lpstr>Helvetica Neue</vt:lpstr>
      <vt:lpstr>Roboto Condensed</vt:lpstr>
      <vt:lpstr>Calibri</vt:lpstr>
      <vt:lpstr>Arial MT Pro</vt:lpstr>
      <vt:lpstr>Source Sans Pro</vt:lpstr>
      <vt:lpstr>Josefin Sans</vt:lpstr>
      <vt:lpstr>Clear Sans Bold</vt:lpstr>
      <vt:lpstr>League Spartan</vt:lpstr>
      <vt:lpstr>Aptos Display</vt:lpstr>
      <vt:lpstr>Open Sans Light</vt:lpstr>
      <vt:lpstr>Canva Sans 1</vt:lpstr>
      <vt:lpstr>Telegraf</vt:lpstr>
      <vt:lpstr>Open Sans Bold</vt:lpstr>
      <vt:lpstr>Kollektif</vt:lpstr>
      <vt:lpstr>Open Sauce SemiBold</vt:lpstr>
      <vt:lpstr>DM Sans</vt:lpstr>
      <vt:lpstr>Now</vt:lpstr>
      <vt:lpstr>Rosario</vt:lpstr>
      <vt:lpstr>Inter</vt:lpstr>
      <vt:lpstr>Amsterdam Two</vt:lpstr>
      <vt:lpstr>Aptos Bold</vt:lpstr>
      <vt:lpstr>Canva Sans 2</vt:lpstr>
      <vt:lpstr>Open Sans</vt:lpstr>
      <vt:lpstr>Hammersmith One</vt:lpstr>
      <vt:lpstr>Now Bold</vt:lpstr>
      <vt:lpstr>Abril Fatface</vt:lpstr>
      <vt:lpstr>Satisfy</vt:lpstr>
      <vt:lpstr>Red Hat Display</vt:lpstr>
      <vt:lpstr>Arial</vt:lpstr>
      <vt:lpstr>Impact</vt:lpstr>
      <vt:lpstr>Garet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SETU_RPL in Higher Education Project copia.pptx</dc:title>
  <cp:lastModifiedBy>Svetlana Spaic</cp:lastModifiedBy>
  <cp:revision>3</cp:revision>
  <dcterms:created xsi:type="dcterms:W3CDTF">2006-08-16T00:00:00Z</dcterms:created>
  <dcterms:modified xsi:type="dcterms:W3CDTF">2026-02-13T11:26:43Z</dcterms:modified>
  <dc:identifier>DAHBGNIESk0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0x01010083E03F5425F2F642A6D71A5A82C4E065</vt:lpwstr>
  </property>
  <property fmtid="{D5CDD505-2E9C-101B-9397-08002B2CF9AE}" pid="3" name="_dlc_DocIdItemGuid">
    <vt:lpwstr>bb0788b0-6fe9-4170-9e0f-31c1cdf17549</vt:lpwstr>
  </property>
</Properties>
</file>