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x="18288000" cy="10287000"/>
  <p:notesSz cx="6858000" cy="9144000"/>
  <p:embeddedFontLst>
    <p:embeddedFont>
      <p:font typeface="Arial Bold" charset="1" panose="020B0704020202020204"/>
      <p:regular r:id="rId55"/>
    </p:embeddedFont>
    <p:embeddedFont>
      <p:font typeface="Arial" charset="1" panose="020B0604020202020204"/>
      <p:regular r:id="rId56"/>
    </p:embeddedFont>
    <p:embeddedFont>
      <p:font typeface="Calibri (MS)" charset="1" panose="020F0502020204030204"/>
      <p:regular r:id="rId57"/>
    </p:embeddedFont>
    <p:embeddedFont>
      <p:font typeface="Arial MT Pro" charset="1" panose="020B0502020202020204"/>
      <p:regular r:id="rId58"/>
    </p:embeddedFont>
    <p:embeddedFont>
      <p:font typeface="Roboto Condensed" charset="1" panose="02000000000000000000"/>
      <p:regular r:id="rId59"/>
    </p:embeddedFont>
    <p:embeddedFont>
      <p:font typeface="Barlow Condensed Bold" charset="1" panose="00000706000000000000"/>
      <p:regular r:id="rId60"/>
    </p:embeddedFont>
    <p:embeddedFont>
      <p:font typeface="Open Sans Bold" charset="1" panose="00000000000000000000"/>
      <p:regular r:id="rId61"/>
    </p:embeddedFont>
    <p:embeddedFont>
      <p:font typeface="Cooper Hewitt" charset="1" panose="00000000000000000000"/>
      <p:regular r:id="rId62"/>
    </p:embeddedFont>
    <p:embeddedFont>
      <p:font typeface="Ruda Black" charset="1" panose="02000000000000000000"/>
      <p:regular r:id="rId63"/>
    </p:embeddedFont>
    <p:embeddedFont>
      <p:font typeface="HK Modular" charset="1" panose="00000800000000000000"/>
      <p:regular r:id="rId64"/>
    </p:embeddedFont>
    <p:embeddedFont>
      <p:font typeface="Arimo Bold" charset="1" panose="020B0704020202020204"/>
      <p:regular r:id="rId65"/>
    </p:embeddedFont>
    <p:embeddedFont>
      <p:font typeface="Calibri (MS) Bold" charset="1" panose="020F0702030404030204"/>
      <p:regular r:id="rId66"/>
    </p:embeddedFont>
    <p:embeddedFont>
      <p:font typeface="Raleway Heavy" charset="1" panose="020B0003030101060003"/>
      <p:regular r:id="rId67"/>
    </p:embeddedFont>
    <p:embeddedFont>
      <p:font typeface="League Spartan" charset="1" panose="00000800000000000000"/>
      <p:regular r:id="rId68"/>
    </p:embeddedFont>
    <p:embeddedFont>
      <p:font typeface="Aptos Bold" charset="1" panose="020B0004020202020204"/>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63.fntdata"/><Relationship Id="rId68" Type="http://schemas.openxmlformats.org/officeDocument/2006/relationships/font" Target="fonts/font68.fntdata"/><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58.fntdata"/><Relationship Id="rId66" Type="http://schemas.openxmlformats.org/officeDocument/2006/relationships/font" Target="fonts/font66.fntdata"/><Relationship Id="rId5" Type="http://schemas.openxmlformats.org/officeDocument/2006/relationships/tableStyles" Target="tableStyles.xml"/><Relationship Id="rId61" Type="http://schemas.openxmlformats.org/officeDocument/2006/relationships/font" Target="fonts/font6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56.fntdata"/><Relationship Id="rId64" Type="http://schemas.openxmlformats.org/officeDocument/2006/relationships/font" Target="fonts/font64.fntdata"/><Relationship Id="rId69" Type="http://schemas.openxmlformats.org/officeDocument/2006/relationships/font" Target="fonts/font69.fntdata"/><Relationship Id="rId51" Type="http://schemas.openxmlformats.org/officeDocument/2006/relationships/slide" Target="slides/slide46.xml"/><Relationship Id="rId8" Type="http://schemas.openxmlformats.org/officeDocument/2006/relationships/slide" Target="slides/slide3.xml"/><Relationship Id="rId72" Type="http://schemas.openxmlformats.org/officeDocument/2006/relationships/customXml" Target="../customXml/item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59.fntdata"/><Relationship Id="rId67" Type="http://schemas.openxmlformats.org/officeDocument/2006/relationships/font" Target="fonts/font6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62.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5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60.fntdata"/><Relationship Id="rId65" Type="http://schemas.openxmlformats.org/officeDocument/2006/relationships/font" Target="fonts/font65.fntdata"/><Relationship Id="rId73" Type="http://schemas.openxmlformats.org/officeDocument/2006/relationships/customXml" Target="../customXml/item4.xml"/><Relationship Id="rId4" Type="http://schemas.openxmlformats.org/officeDocument/2006/relationships/theme" Target="theme/theme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font" Target="fonts/font55.fntdata"/><Relationship Id="rId7" Type="http://schemas.openxmlformats.org/officeDocument/2006/relationships/slide" Target="slides/slide2.xml"/><Relationship Id="rId71" Type="http://schemas.openxmlformats.org/officeDocument/2006/relationships/customXml" Target="../customXml/item2.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21.png" Type="http://schemas.openxmlformats.org/officeDocument/2006/relationships/image"/><Relationship Id="rId5"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23.jpeg" Type="http://schemas.openxmlformats.org/officeDocument/2006/relationships/image"/><Relationship Id="rId4" Target="../media/image24.jpeg" Type="http://schemas.openxmlformats.org/officeDocument/2006/relationships/image"/><Relationship Id="rId5" Target="https://www.qqi.ie/sites/default/files/2022-09/NFQ%20Grid%20Level%20Indicators.pdf" TargetMode="External" Type="http://schemas.openxmlformats.org/officeDocument/2006/relationships/hyperlink"/><Relationship Id="rId6" Target="../media/image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5.png" Type="http://schemas.openxmlformats.org/officeDocument/2006/relationships/image"/><Relationship Id="rId4" Target="../media/image2.jpeg" Type="http://schemas.openxmlformats.org/officeDocument/2006/relationships/image"/><Relationship Id="rId5" Target="../media/image2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jpeg" Type="http://schemas.openxmlformats.org/officeDocument/2006/relationships/image"/><Relationship Id="rId4" Target="https://www.qqi.ie/sites/default/files/2022-01/descriptors-minor-spa-supplemental-awards.pdf" TargetMode="External" Type="http://schemas.openxmlformats.org/officeDocument/2006/relationships/hyperlink"/><Relationship Id="rId5" Target="https://www.qqi.ie/sites/default/files/2022-09/Professional%20Award%20Type%20Descriptors.pdf" TargetMode="External" Type="http://schemas.openxmlformats.org/officeDocument/2006/relationships/hyperlink"/><Relationship Id="rId6"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26.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2.jpeg" Type="http://schemas.openxmlformats.org/officeDocument/2006/relationships/image"/><Relationship Id="rId4" Target="../media/image32.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2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jpeg" Type="http://schemas.openxmlformats.org/officeDocument/2006/relationships/image"/><Relationship Id="rId4" Target="https://www.qqi.ie/sites/default/files/2024-12/qqi-green-paper-on-qqi-s-access-transfer-and-progression-policy.pdf" TargetMode="External" Type="http://schemas.openxmlformats.org/officeDocument/2006/relationships/hyperlink"/><Relationship Id="rId5" Target="../media/image33.jpeg" Type="http://schemas.openxmlformats.org/officeDocument/2006/relationships/image"/><Relationship Id="rId6" Target="../media/image26.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26.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26.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jpeg" Type="http://schemas.openxmlformats.org/officeDocument/2006/relationships/image"/><Relationship Id="rId4" Target="../media/image34.png" Type="http://schemas.openxmlformats.org/officeDocument/2006/relationships/image"/><Relationship Id="rId5" Target="../media/image26.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2.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https://www.cedefop.europa.eu/en/country-reports/ireland-european-inventory-nqfs-2024" TargetMode="External" Type="http://schemas.openxmlformats.org/officeDocument/2006/relationships/hyperlink"/><Relationship Id="rId5" Target="../media/image10.png" Type="http://schemas.openxmlformats.org/officeDocument/2006/relationships/image"/><Relationship Id="rId6" Target="../media/image1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2.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jpeg" Type="http://schemas.openxmlformats.org/officeDocument/2006/relationships/image"/><Relationship Id="rId4" Target="../media/image35.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jpeg" Type="http://schemas.openxmlformats.org/officeDocument/2006/relationships/image"/><Relationship Id="rId4" Target="../media/image36.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https://www.linkedin.com/in/brendan-courtney-034a1569/" TargetMode="External" Type="http://schemas.openxmlformats.org/officeDocument/2006/relationships/hyperlink"/><Relationship Id="rId4" Target="https://www.linkedin.com/feed/hashtag/?keywords=rpl&amp;highlightedUpdateUrns=urn%3Ali%3Aactivity%3A7213838546913144832" TargetMode="External" Type="http://schemas.openxmlformats.org/officeDocument/2006/relationships/hyperlink"/><Relationship Id="rId5" Target="https://www.linkedin.com/company/iadt-dun-laoghaire-institute-of-art-design-and-technology/" TargetMode="External" Type="http://schemas.openxmlformats.org/officeDocument/2006/relationships/hyperlink"/><Relationship Id="rId6" Target="../media/image2.jpe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https://www.cedefop.europa.eu/en/publications/9191" TargetMode="External" Type="http://schemas.openxmlformats.org/officeDocument/2006/relationships/hyperlink"/></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2.jpe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jpe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26.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https://www.qqi.ie/sites/default/files/2025-07/qqi-green-paper-on-micro-credentials.pdf" TargetMode="External" Type="http://schemas.openxmlformats.org/officeDocument/2006/relationships/hyperlink"/><Relationship Id="rId4" Target="../media/image2.jpeg" Type="http://schemas.openxmlformats.org/officeDocument/2006/relationships/image"/><Relationship Id="rId5" Target="../media/image26.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2.jpeg" Type="http://schemas.openxmlformats.org/officeDocument/2006/relationships/image"/><Relationship Id="rId4" Target="mailto:obarry@qqi.ie" TargetMode="External" Type="http://schemas.openxmlformats.org/officeDocument/2006/relationships/hyperlink"/><Relationship Id="rId5" Target="mailto:nfq@qqi.ie" TargetMode="External" Type="http://schemas.openxmlformats.org/officeDocument/2006/relationships/hyperlink"/><Relationship Id="rId6" Target="../media/image44.png" Type="http://schemas.openxmlformats.org/officeDocument/2006/relationships/image"/><Relationship Id="rId7" Target="../media/image45.png" Type="http://schemas.openxmlformats.org/officeDocument/2006/relationships/image"/><Relationship Id="rId8" Target="../media/image46.png" Type="http://schemas.openxmlformats.org/officeDocument/2006/relationships/image"/><Relationship Id="rId9" Target="../media/image47.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5.png" Type="http://schemas.openxmlformats.org/officeDocument/2006/relationships/image"/><Relationship Id="rId4"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634394" y="729777"/>
            <a:ext cx="13863266" cy="4413723"/>
            <a:chOff x="0" y="0"/>
            <a:chExt cx="18484355" cy="5884964"/>
          </a:xfrm>
        </p:grpSpPr>
        <p:sp>
          <p:nvSpPr>
            <p:cNvPr name="Freeform 4" id="4"/>
            <p:cNvSpPr/>
            <p:nvPr/>
          </p:nvSpPr>
          <p:spPr>
            <a:xfrm flipH="false" flipV="false" rot="0">
              <a:off x="0" y="0"/>
              <a:ext cx="18484359" cy="5884964"/>
            </a:xfrm>
            <a:custGeom>
              <a:avLst/>
              <a:gdLst/>
              <a:ahLst/>
              <a:cxnLst/>
              <a:rect r="r" b="b" t="t" l="l"/>
              <a:pathLst>
                <a:path h="5884964" w="18484359">
                  <a:moveTo>
                    <a:pt x="0" y="0"/>
                  </a:moveTo>
                  <a:lnTo>
                    <a:pt x="18484359" y="0"/>
                  </a:lnTo>
                  <a:lnTo>
                    <a:pt x="18484359" y="5884964"/>
                  </a:lnTo>
                  <a:lnTo>
                    <a:pt x="0" y="5884964"/>
                  </a:lnTo>
                  <a:close/>
                </a:path>
              </a:pathLst>
            </a:custGeom>
            <a:blipFill>
              <a:blip r:embed="rId3">
                <a:alphaModFix amt="0"/>
              </a:blip>
              <a:stretch>
                <a:fillRect l="0" t="-11201" r="0" b="-11201"/>
              </a:stretch>
            </a:blipFill>
          </p:spPr>
        </p:sp>
        <p:sp>
          <p:nvSpPr>
            <p:cNvPr name="TextBox 5" id="5"/>
            <p:cNvSpPr txBox="true"/>
            <p:nvPr/>
          </p:nvSpPr>
          <p:spPr>
            <a:xfrm>
              <a:off x="0" y="28575"/>
              <a:ext cx="18484355" cy="5856389"/>
            </a:xfrm>
            <a:prstGeom prst="rect">
              <a:avLst/>
            </a:prstGeom>
          </p:spPr>
          <p:txBody>
            <a:bodyPr anchor="ctr" rtlCol="false" tIns="0" lIns="0" bIns="0" rIns="0"/>
            <a:lstStyle/>
            <a:p>
              <a:pPr algn="l">
                <a:lnSpc>
                  <a:spcPts val="6415"/>
                </a:lnSpc>
              </a:pPr>
            </a:p>
            <a:p>
              <a:pPr algn="l">
                <a:lnSpc>
                  <a:spcPts val="6415"/>
                </a:lnSpc>
              </a:pPr>
            </a:p>
            <a:p>
              <a:pPr algn="l">
                <a:lnSpc>
                  <a:spcPts val="6415"/>
                </a:lnSpc>
              </a:pPr>
            </a:p>
            <a:p>
              <a:pPr algn="l">
                <a:lnSpc>
                  <a:spcPts val="6415"/>
                </a:lnSpc>
              </a:pPr>
            </a:p>
            <a:p>
              <a:pPr algn="l">
                <a:lnSpc>
                  <a:spcPts val="6415"/>
                </a:lnSpc>
              </a:pPr>
              <a:r>
                <a:rPr lang="en-US" sz="5940" b="true">
                  <a:solidFill>
                    <a:srgbClr val="FFFFFF"/>
                  </a:solidFill>
                  <a:latin typeface="Arial Bold"/>
                  <a:ea typeface="Arial Bold"/>
                  <a:cs typeface="Arial Bold"/>
                  <a:sym typeface="Arial Bold"/>
                </a:rPr>
                <a:t>Introduction au cadre national irlandais des certifications et son rôle dans le soutien à la validation des acquis d’expérience</a:t>
              </a:r>
            </a:p>
            <a:p>
              <a:pPr algn="l">
                <a:lnSpc>
                  <a:spcPts val="6415"/>
                </a:lnSpc>
              </a:pPr>
            </a:p>
            <a:p>
              <a:pPr algn="l">
                <a:lnSpc>
                  <a:spcPts val="6415"/>
                </a:lnSpc>
              </a:pPr>
            </a:p>
            <a:p>
              <a:pPr algn="l">
                <a:lnSpc>
                  <a:spcPts val="5248"/>
                </a:lnSpc>
              </a:pPr>
              <a:r>
                <a:rPr lang="en-US" sz="4859" b="true">
                  <a:solidFill>
                    <a:srgbClr val="FFFFFF"/>
                  </a:solidFill>
                  <a:latin typeface="Arial Bold"/>
                  <a:ea typeface="Arial Bold"/>
                  <a:cs typeface="Arial Bold"/>
                  <a:sym typeface="Arial Bold"/>
                </a:rPr>
                <a:t>Órla Barry, responsable des informations sur les certifications et les opportunités d'apprentissage</a:t>
              </a:r>
            </a:p>
          </p:txBody>
        </p:sp>
      </p:grpSp>
      <p:grpSp>
        <p:nvGrpSpPr>
          <p:cNvPr name="Group 6" id="6"/>
          <p:cNvGrpSpPr/>
          <p:nvPr/>
        </p:nvGrpSpPr>
        <p:grpSpPr>
          <a:xfrm rot="0">
            <a:off x="5673662" y="8923039"/>
            <a:ext cx="4416933" cy="786451"/>
            <a:chOff x="0" y="0"/>
            <a:chExt cx="5889244" cy="1048601"/>
          </a:xfrm>
        </p:grpSpPr>
        <p:sp>
          <p:nvSpPr>
            <p:cNvPr name="Freeform 7" id="7"/>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798" y="944623"/>
            <a:ext cx="12422915" cy="750446"/>
          </a:xfrm>
          <a:prstGeom prst="rect">
            <a:avLst/>
          </a:prstGeom>
        </p:spPr>
        <p:txBody>
          <a:bodyPr anchor="t" rtlCol="false" tIns="0" lIns="0" bIns="0" rIns="0">
            <a:spAutoFit/>
          </a:bodyPr>
          <a:lstStyle/>
          <a:p>
            <a:pPr algn="l">
              <a:lnSpc>
                <a:spcPts val="7128"/>
              </a:lnSpc>
            </a:pPr>
            <a:r>
              <a:rPr lang="en-US" sz="6600" b="true">
                <a:solidFill>
                  <a:srgbClr val="4472C4"/>
                </a:solidFill>
                <a:latin typeface="Arial Bold"/>
                <a:ea typeface="Arial Bold"/>
                <a:cs typeface="Arial Bold"/>
                <a:sym typeface="Arial Bold"/>
              </a:rPr>
              <a:t>Introduction</a:t>
            </a:r>
          </a:p>
        </p:txBody>
      </p:sp>
      <p:sp>
        <p:nvSpPr>
          <p:cNvPr name="TextBox 4" id="4"/>
          <p:cNvSpPr txBox="true"/>
          <p:nvPr/>
        </p:nvSpPr>
        <p:spPr>
          <a:xfrm rot="0">
            <a:off x="725996" y="2183197"/>
            <a:ext cx="10870987" cy="6664662"/>
          </a:xfrm>
          <a:prstGeom prst="rect">
            <a:avLst/>
          </a:prstGeom>
        </p:spPr>
        <p:txBody>
          <a:bodyPr anchor="t" rtlCol="false" tIns="0" lIns="0" bIns="0" rIns="0">
            <a:spAutoFit/>
          </a:bodyPr>
          <a:lstStyle/>
          <a:p>
            <a:pPr algn="l" marL="542925" indent="-271462" lvl="1">
              <a:lnSpc>
                <a:spcPts val="3240"/>
              </a:lnSpc>
              <a:buFont typeface="Arial"/>
              <a:buChar char="•"/>
            </a:pPr>
            <a:r>
              <a:rPr lang="en-US" sz="3000">
                <a:solidFill>
                  <a:srgbClr val="1F3959"/>
                </a:solidFill>
                <a:latin typeface="Calibri (MS)"/>
                <a:ea typeface="Calibri (MS)"/>
                <a:cs typeface="Calibri (MS)"/>
                <a:sym typeface="Calibri (MS)"/>
              </a:rPr>
              <a:t>En Irlande, nous décrivons les certifications utilisées dans notre système d'éducation et de formation à travers le Cadre national des certifications (CNC).</a:t>
            </a:r>
          </a:p>
          <a:p>
            <a:pPr algn="l" marL="542925" indent="-271462" lvl="1">
              <a:lnSpc>
                <a:spcPts val="3240"/>
              </a:lnSpc>
              <a:buFont typeface="Arial"/>
              <a:buChar char="•"/>
            </a:pPr>
            <a:r>
              <a:rPr lang="en-US" sz="3000">
                <a:solidFill>
                  <a:srgbClr val="1F3959"/>
                </a:solidFill>
                <a:latin typeface="Calibri (MS)"/>
                <a:ea typeface="Calibri (MS)"/>
                <a:cs typeface="Calibri (MS)"/>
                <a:sym typeface="Calibri (MS)"/>
              </a:rPr>
              <a:t>Le CNC classe les </a:t>
            </a:r>
          </a:p>
          <a:p>
            <a:pPr algn="l" marL="1228725" indent="-409575" lvl="2">
              <a:lnSpc>
                <a:spcPts val="3240"/>
              </a:lnSpc>
              <a:buFont typeface="Arial"/>
              <a:buChar char="⚬"/>
            </a:pPr>
            <a:r>
              <a:rPr lang="en-US" sz="3000">
                <a:solidFill>
                  <a:srgbClr val="1F3959"/>
                </a:solidFill>
                <a:latin typeface="Calibri (MS)"/>
                <a:ea typeface="Calibri (MS)"/>
                <a:cs typeface="Calibri (MS)"/>
                <a:sym typeface="Calibri (MS)"/>
              </a:rPr>
              <a:t>niveaux, </a:t>
            </a:r>
          </a:p>
          <a:p>
            <a:pPr algn="l" marL="1228725" indent="-409575" lvl="2">
              <a:lnSpc>
                <a:spcPts val="3240"/>
              </a:lnSpc>
              <a:buFont typeface="Arial"/>
              <a:buChar char="⚬"/>
            </a:pPr>
            <a:r>
              <a:rPr lang="en-US" sz="3000">
                <a:solidFill>
                  <a:srgbClr val="1F3959"/>
                </a:solidFill>
                <a:latin typeface="Calibri (MS)"/>
                <a:ea typeface="Calibri (MS)"/>
                <a:cs typeface="Calibri (MS)"/>
                <a:sym typeface="Calibri (MS)"/>
              </a:rPr>
              <a:t>catégories de diplôme et  </a:t>
            </a:r>
          </a:p>
          <a:p>
            <a:pPr algn="l" marL="1228725" indent="-409575" lvl="2">
              <a:lnSpc>
                <a:spcPts val="3240"/>
              </a:lnSpc>
              <a:buFont typeface="Arial"/>
              <a:buChar char="⚬"/>
            </a:pPr>
            <a:r>
              <a:rPr lang="en-US" sz="3000">
                <a:solidFill>
                  <a:srgbClr val="1F3959"/>
                </a:solidFill>
                <a:latin typeface="Calibri (MS)"/>
                <a:ea typeface="Calibri (MS)"/>
                <a:cs typeface="Calibri (MS)"/>
                <a:sym typeface="Calibri (MS)"/>
              </a:rPr>
              <a:t>types de qualifications.</a:t>
            </a:r>
          </a:p>
          <a:p>
            <a:pPr algn="l" marL="542925" indent="-271462" lvl="1">
              <a:lnSpc>
                <a:spcPts val="3240"/>
              </a:lnSpc>
              <a:buFont typeface="Arial"/>
              <a:buChar char="•"/>
            </a:pPr>
            <a:r>
              <a:rPr lang="en-US" sz="3000">
                <a:solidFill>
                  <a:srgbClr val="1F3959"/>
                </a:solidFill>
                <a:latin typeface="Calibri (MS)"/>
                <a:ea typeface="Calibri (MS)"/>
                <a:cs typeface="Calibri (MS)"/>
                <a:sym typeface="Calibri (MS)"/>
              </a:rPr>
              <a:t>Le CNC comprend 10 niveaux, les certifications en littératie et en numératie se situant au niveau 1, le cycle junior aux niveaux 1 à 3, le certificat de fin d'études secondaires aux niveaux 4/5, les licences aux niveaux 7 et 8 et les doctorats au niveau 10.</a:t>
            </a:r>
          </a:p>
          <a:p>
            <a:pPr algn="l" marL="542925" indent="-271462" lvl="1">
              <a:lnSpc>
                <a:spcPts val="3240"/>
              </a:lnSpc>
              <a:buFont typeface="Arial"/>
              <a:buChar char="•"/>
            </a:pPr>
            <a:r>
              <a:rPr lang="en-US" sz="3000">
                <a:solidFill>
                  <a:srgbClr val="1F3959"/>
                </a:solidFill>
                <a:latin typeface="Calibri (MS)"/>
                <a:ea typeface="Calibri (MS)"/>
                <a:cs typeface="Calibri (MS)"/>
                <a:sym typeface="Calibri (MS)"/>
              </a:rPr>
              <a:t>L'ambition du CNC est de reconnaître tous les apprentissages. </a:t>
            </a:r>
          </a:p>
          <a:p>
            <a:pPr algn="l" marL="542925" indent="-271462" lvl="1">
              <a:lnSpc>
                <a:spcPts val="3240"/>
              </a:lnSpc>
            </a:pPr>
          </a:p>
          <a:p>
            <a:pPr algn="l" marL="542925" indent="-271462" lvl="1">
              <a:lnSpc>
                <a:spcPts val="3240"/>
              </a:lnSpc>
            </a:pP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8C909A"/>
                  </a:solidFill>
                  <a:latin typeface="Arimo Bold"/>
                  <a:ea typeface="Arimo Bold"/>
                  <a:cs typeface="Arimo Bold"/>
                  <a:sym typeface="Arimo Bold"/>
                </a:rPr>
                <a:t>10</a:t>
              </a:r>
            </a:p>
          </p:txBody>
        </p:sp>
      </p:grpSp>
      <p:grpSp>
        <p:nvGrpSpPr>
          <p:cNvPr name="Group 8" id="8"/>
          <p:cNvGrpSpPr/>
          <p:nvPr/>
        </p:nvGrpSpPr>
        <p:grpSpPr>
          <a:xfrm rot="0">
            <a:off x="10430647" y="8186718"/>
            <a:ext cx="2857900" cy="1914792"/>
            <a:chOff x="0" y="0"/>
            <a:chExt cx="3810533" cy="2553056"/>
          </a:xfrm>
        </p:grpSpPr>
        <p:sp>
          <p:nvSpPr>
            <p:cNvPr name="Freeform 9" id="9" descr="A close-up of a logo  Description automatically generated"/>
            <p:cNvSpPr/>
            <p:nvPr/>
          </p:nvSpPr>
          <p:spPr>
            <a:xfrm flipH="false" flipV="false" rot="0">
              <a:off x="0" y="0"/>
              <a:ext cx="3810508" cy="2553081"/>
            </a:xfrm>
            <a:custGeom>
              <a:avLst/>
              <a:gdLst/>
              <a:ahLst/>
              <a:cxnLst/>
              <a:rect r="r" b="b" t="t" l="l"/>
              <a:pathLst>
                <a:path h="2553081" w="3810508">
                  <a:moveTo>
                    <a:pt x="0" y="0"/>
                  </a:moveTo>
                  <a:lnTo>
                    <a:pt x="3810508" y="0"/>
                  </a:lnTo>
                  <a:lnTo>
                    <a:pt x="3810508" y="2553081"/>
                  </a:lnTo>
                  <a:lnTo>
                    <a:pt x="0" y="2553081"/>
                  </a:lnTo>
                  <a:lnTo>
                    <a:pt x="0" y="0"/>
                  </a:lnTo>
                  <a:close/>
                </a:path>
              </a:pathLst>
            </a:custGeom>
            <a:blipFill>
              <a:blip r:embed="rId4"/>
              <a:stretch>
                <a:fillRect l="0" t="0" r="0" b="1"/>
              </a:stretch>
            </a:blipFill>
          </p:spPr>
        </p:sp>
      </p:grpSp>
      <p:grpSp>
        <p:nvGrpSpPr>
          <p:cNvPr name="Group 10" id="10"/>
          <p:cNvGrpSpPr/>
          <p:nvPr/>
        </p:nvGrpSpPr>
        <p:grpSpPr>
          <a:xfrm rot="0">
            <a:off x="500377" y="9083364"/>
            <a:ext cx="4416933" cy="786451"/>
            <a:chOff x="0" y="0"/>
            <a:chExt cx="5889244" cy="1048601"/>
          </a:xfrm>
        </p:grpSpPr>
        <p:sp>
          <p:nvSpPr>
            <p:cNvPr name="Freeform 11" id="11"/>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5"/>
              <a:stretch>
                <a:fillRect l="0" t="0" r="0" b="3"/>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0676" y="0"/>
            <a:ext cx="18358676" cy="10287000"/>
            <a:chOff x="0" y="0"/>
            <a:chExt cx="24478234" cy="13716000"/>
          </a:xfrm>
        </p:grpSpPr>
        <p:sp>
          <p:nvSpPr>
            <p:cNvPr name="Freeform 3" id="3"/>
            <p:cNvSpPr/>
            <p:nvPr/>
          </p:nvSpPr>
          <p:spPr>
            <a:xfrm flipH="false" flipV="false" rot="0">
              <a:off x="0" y="0"/>
              <a:ext cx="24478235" cy="13716000"/>
            </a:xfrm>
            <a:custGeom>
              <a:avLst/>
              <a:gdLst/>
              <a:ahLst/>
              <a:cxnLst/>
              <a:rect r="r" b="b" t="t" l="l"/>
              <a:pathLst>
                <a:path h="13716000" w="24478235">
                  <a:moveTo>
                    <a:pt x="0" y="0"/>
                  </a:moveTo>
                  <a:lnTo>
                    <a:pt x="24478235" y="0"/>
                  </a:lnTo>
                  <a:lnTo>
                    <a:pt x="24478235" y="13716000"/>
                  </a:lnTo>
                  <a:lnTo>
                    <a:pt x="0" y="13716000"/>
                  </a:lnTo>
                  <a:close/>
                </a:path>
              </a:pathLst>
            </a:custGeom>
            <a:solidFill>
              <a:srgbClr val="FFFFFF"/>
            </a:solidFill>
          </p:spPr>
        </p:sp>
      </p:grpSp>
      <p:grpSp>
        <p:nvGrpSpPr>
          <p:cNvPr name="Group 4" id="4"/>
          <p:cNvGrpSpPr/>
          <p:nvPr/>
        </p:nvGrpSpPr>
        <p:grpSpPr>
          <a:xfrm rot="0">
            <a:off x="-62713" y="6232360"/>
            <a:ext cx="6155998" cy="4054640"/>
            <a:chOff x="0" y="0"/>
            <a:chExt cx="8207997" cy="5406187"/>
          </a:xfrm>
        </p:grpSpPr>
        <p:sp>
          <p:nvSpPr>
            <p:cNvPr name="Freeform 5" id="5"/>
            <p:cNvSpPr/>
            <p:nvPr/>
          </p:nvSpPr>
          <p:spPr>
            <a:xfrm flipH="false" flipV="false" rot="0">
              <a:off x="0" y="0"/>
              <a:ext cx="8208010" cy="5406136"/>
            </a:xfrm>
            <a:custGeom>
              <a:avLst/>
              <a:gdLst/>
              <a:ahLst/>
              <a:cxnLst/>
              <a:rect r="r" b="b" t="t" l="l"/>
              <a:pathLst>
                <a:path h="5406136" w="8208010">
                  <a:moveTo>
                    <a:pt x="0" y="0"/>
                  </a:moveTo>
                  <a:lnTo>
                    <a:pt x="8208010" y="0"/>
                  </a:lnTo>
                  <a:lnTo>
                    <a:pt x="8208010" y="5406136"/>
                  </a:lnTo>
                  <a:lnTo>
                    <a:pt x="0" y="5406136"/>
                  </a:lnTo>
                  <a:close/>
                </a:path>
              </a:pathLst>
            </a:custGeom>
            <a:solidFill>
              <a:srgbClr val="3B9E80"/>
            </a:solidFill>
          </p:spPr>
        </p:sp>
      </p:grpSp>
      <p:grpSp>
        <p:nvGrpSpPr>
          <p:cNvPr name="Group 6" id="6"/>
          <p:cNvGrpSpPr/>
          <p:nvPr/>
        </p:nvGrpSpPr>
        <p:grpSpPr>
          <a:xfrm rot="0">
            <a:off x="12130888" y="6232360"/>
            <a:ext cx="6157112" cy="4054640"/>
            <a:chOff x="0" y="0"/>
            <a:chExt cx="8209483" cy="5406187"/>
          </a:xfrm>
        </p:grpSpPr>
        <p:sp>
          <p:nvSpPr>
            <p:cNvPr name="Freeform 7" id="7"/>
            <p:cNvSpPr/>
            <p:nvPr/>
          </p:nvSpPr>
          <p:spPr>
            <a:xfrm flipH="false" flipV="false" rot="0">
              <a:off x="0" y="0"/>
              <a:ext cx="8209534" cy="5406136"/>
            </a:xfrm>
            <a:custGeom>
              <a:avLst/>
              <a:gdLst/>
              <a:ahLst/>
              <a:cxnLst/>
              <a:rect r="r" b="b" t="t" l="l"/>
              <a:pathLst>
                <a:path h="5406136" w="8209534">
                  <a:moveTo>
                    <a:pt x="0" y="0"/>
                  </a:moveTo>
                  <a:lnTo>
                    <a:pt x="8209534" y="0"/>
                  </a:lnTo>
                  <a:lnTo>
                    <a:pt x="8209534" y="5406136"/>
                  </a:lnTo>
                  <a:lnTo>
                    <a:pt x="0" y="5406136"/>
                  </a:lnTo>
                  <a:close/>
                </a:path>
              </a:pathLst>
            </a:custGeom>
            <a:solidFill>
              <a:srgbClr val="004B80"/>
            </a:solidFill>
          </p:spPr>
        </p:sp>
      </p:grpSp>
      <p:grpSp>
        <p:nvGrpSpPr>
          <p:cNvPr name="Group 8" id="8"/>
          <p:cNvGrpSpPr/>
          <p:nvPr/>
        </p:nvGrpSpPr>
        <p:grpSpPr>
          <a:xfrm rot="0">
            <a:off x="6093285" y="2177710"/>
            <a:ext cx="6038717" cy="4054640"/>
            <a:chOff x="0" y="0"/>
            <a:chExt cx="8051622" cy="5406187"/>
          </a:xfrm>
        </p:grpSpPr>
        <p:sp>
          <p:nvSpPr>
            <p:cNvPr name="Freeform 9" id="9"/>
            <p:cNvSpPr/>
            <p:nvPr/>
          </p:nvSpPr>
          <p:spPr>
            <a:xfrm flipH="false" flipV="false" rot="0">
              <a:off x="0" y="0"/>
              <a:ext cx="8051673" cy="5406136"/>
            </a:xfrm>
            <a:custGeom>
              <a:avLst/>
              <a:gdLst/>
              <a:ahLst/>
              <a:cxnLst/>
              <a:rect r="r" b="b" t="t" l="l"/>
              <a:pathLst>
                <a:path h="5406136" w="8051673">
                  <a:moveTo>
                    <a:pt x="0" y="0"/>
                  </a:moveTo>
                  <a:lnTo>
                    <a:pt x="8051673" y="0"/>
                  </a:lnTo>
                  <a:lnTo>
                    <a:pt x="8051673" y="5406136"/>
                  </a:lnTo>
                  <a:lnTo>
                    <a:pt x="0" y="5406136"/>
                  </a:lnTo>
                  <a:close/>
                </a:path>
              </a:pathLst>
            </a:custGeom>
            <a:solidFill>
              <a:srgbClr val="6C3088"/>
            </a:solidFill>
          </p:spPr>
        </p:sp>
      </p:grpSp>
      <p:grpSp>
        <p:nvGrpSpPr>
          <p:cNvPr name="Group 10" id="10"/>
          <p:cNvGrpSpPr/>
          <p:nvPr/>
        </p:nvGrpSpPr>
        <p:grpSpPr>
          <a:xfrm rot="0">
            <a:off x="-61912" y="2178844"/>
            <a:ext cx="6155198" cy="4052888"/>
            <a:chOff x="0" y="0"/>
            <a:chExt cx="8206930" cy="5403850"/>
          </a:xfrm>
        </p:grpSpPr>
        <p:sp>
          <p:nvSpPr>
            <p:cNvPr name="Freeform 11" id="11"/>
            <p:cNvSpPr/>
            <p:nvPr/>
          </p:nvSpPr>
          <p:spPr>
            <a:xfrm flipH="false" flipV="false" rot="0">
              <a:off x="0" y="0"/>
              <a:ext cx="8206867" cy="5403850"/>
            </a:xfrm>
            <a:custGeom>
              <a:avLst/>
              <a:gdLst/>
              <a:ahLst/>
              <a:cxnLst/>
              <a:rect r="r" b="b" t="t" l="l"/>
              <a:pathLst>
                <a:path h="5403850" w="8206867">
                  <a:moveTo>
                    <a:pt x="0" y="0"/>
                  </a:moveTo>
                  <a:lnTo>
                    <a:pt x="8206867" y="0"/>
                  </a:lnTo>
                  <a:lnTo>
                    <a:pt x="8206867" y="5403850"/>
                  </a:lnTo>
                  <a:lnTo>
                    <a:pt x="0" y="5403850"/>
                  </a:lnTo>
                  <a:lnTo>
                    <a:pt x="0" y="0"/>
                  </a:lnTo>
                  <a:close/>
                </a:path>
              </a:pathLst>
            </a:custGeom>
            <a:blipFill>
              <a:blip r:embed="rId2"/>
              <a:stretch>
                <a:fillRect l="0" t="-626" r="-6" b="-626"/>
              </a:stretch>
            </a:blipFill>
          </p:spPr>
        </p:sp>
      </p:grpSp>
      <p:grpSp>
        <p:nvGrpSpPr>
          <p:cNvPr name="Group 12" id="12"/>
          <p:cNvGrpSpPr/>
          <p:nvPr/>
        </p:nvGrpSpPr>
        <p:grpSpPr>
          <a:xfrm rot="0">
            <a:off x="6093285" y="6233484"/>
            <a:ext cx="6037602" cy="4052888"/>
            <a:chOff x="0" y="0"/>
            <a:chExt cx="8050136" cy="5403850"/>
          </a:xfrm>
        </p:grpSpPr>
        <p:sp>
          <p:nvSpPr>
            <p:cNvPr name="Freeform 13" id="13"/>
            <p:cNvSpPr/>
            <p:nvPr/>
          </p:nvSpPr>
          <p:spPr>
            <a:xfrm flipH="false" flipV="false" rot="0">
              <a:off x="0" y="0"/>
              <a:ext cx="8050149" cy="5403850"/>
            </a:xfrm>
            <a:custGeom>
              <a:avLst/>
              <a:gdLst/>
              <a:ahLst/>
              <a:cxnLst/>
              <a:rect r="r" b="b" t="t" l="l"/>
              <a:pathLst>
                <a:path h="5403850" w="8050149">
                  <a:moveTo>
                    <a:pt x="0" y="0"/>
                  </a:moveTo>
                  <a:lnTo>
                    <a:pt x="8050149" y="0"/>
                  </a:lnTo>
                  <a:lnTo>
                    <a:pt x="8050149" y="5403850"/>
                  </a:lnTo>
                  <a:lnTo>
                    <a:pt x="0" y="5403850"/>
                  </a:lnTo>
                  <a:lnTo>
                    <a:pt x="0" y="0"/>
                  </a:lnTo>
                  <a:close/>
                </a:path>
              </a:pathLst>
            </a:custGeom>
            <a:blipFill>
              <a:blip r:embed="rId3"/>
              <a:stretch>
                <a:fillRect l="-355" t="0" r="-355" b="-19"/>
              </a:stretch>
            </a:blipFill>
          </p:spPr>
        </p:sp>
      </p:grpSp>
      <p:grpSp>
        <p:nvGrpSpPr>
          <p:cNvPr name="Group 14" id="14"/>
          <p:cNvGrpSpPr/>
          <p:nvPr/>
        </p:nvGrpSpPr>
        <p:grpSpPr>
          <a:xfrm rot="0">
            <a:off x="12130888" y="2177720"/>
            <a:ext cx="6174791" cy="4054021"/>
            <a:chOff x="0" y="0"/>
            <a:chExt cx="8233054" cy="5405361"/>
          </a:xfrm>
        </p:grpSpPr>
        <p:sp>
          <p:nvSpPr>
            <p:cNvPr name="Freeform 15" id="15"/>
            <p:cNvSpPr/>
            <p:nvPr/>
          </p:nvSpPr>
          <p:spPr>
            <a:xfrm flipH="false" flipV="false" rot="0">
              <a:off x="0" y="0"/>
              <a:ext cx="8233029" cy="5405374"/>
            </a:xfrm>
            <a:custGeom>
              <a:avLst/>
              <a:gdLst/>
              <a:ahLst/>
              <a:cxnLst/>
              <a:rect r="r" b="b" t="t" l="l"/>
              <a:pathLst>
                <a:path h="5405374" w="8233029">
                  <a:moveTo>
                    <a:pt x="0" y="0"/>
                  </a:moveTo>
                  <a:lnTo>
                    <a:pt x="8233029" y="0"/>
                  </a:lnTo>
                  <a:lnTo>
                    <a:pt x="8233029" y="5405374"/>
                  </a:lnTo>
                  <a:lnTo>
                    <a:pt x="0" y="5405374"/>
                  </a:lnTo>
                  <a:lnTo>
                    <a:pt x="0" y="0"/>
                  </a:lnTo>
                  <a:close/>
                </a:path>
              </a:pathLst>
            </a:custGeom>
            <a:blipFill>
              <a:blip r:embed="rId4"/>
              <a:stretch>
                <a:fillRect l="0" t="-852" r="-109" b="-852"/>
              </a:stretch>
            </a:blipFill>
          </p:spPr>
        </p:sp>
      </p:grpSp>
      <p:sp>
        <p:nvSpPr>
          <p:cNvPr name="TextBox 16" id="16"/>
          <p:cNvSpPr txBox="true"/>
          <p:nvPr/>
        </p:nvSpPr>
        <p:spPr>
          <a:xfrm rot="0">
            <a:off x="6674529" y="3940912"/>
            <a:ext cx="4850521" cy="881320"/>
          </a:xfrm>
          <a:prstGeom prst="rect">
            <a:avLst/>
          </a:prstGeom>
        </p:spPr>
        <p:txBody>
          <a:bodyPr anchor="t" rtlCol="false" tIns="0" lIns="0" bIns="0" rIns="0">
            <a:spAutoFit/>
          </a:bodyPr>
          <a:lstStyle/>
          <a:p>
            <a:pPr algn="l">
              <a:lnSpc>
                <a:spcPts val="2592"/>
              </a:lnSpc>
            </a:pPr>
            <a:r>
              <a:rPr lang="en-US" sz="2400">
                <a:solidFill>
                  <a:srgbClr val="FFFFFF"/>
                </a:solidFill>
                <a:latin typeface="Calibri (MS)"/>
                <a:ea typeface="Calibri (MS)"/>
                <a:cs typeface="Calibri (MS)"/>
                <a:sym typeface="Calibri (MS)"/>
              </a:rPr>
              <a:t>Petit texte explicatif à insérer ici</a:t>
            </a:r>
          </a:p>
        </p:txBody>
      </p:sp>
      <p:sp>
        <p:nvSpPr>
          <p:cNvPr name="TextBox 17" id="17"/>
          <p:cNvSpPr txBox="true"/>
          <p:nvPr/>
        </p:nvSpPr>
        <p:spPr>
          <a:xfrm rot="0">
            <a:off x="12396368" y="6452645"/>
            <a:ext cx="5798277" cy="3835918"/>
          </a:xfrm>
          <a:prstGeom prst="rect">
            <a:avLst/>
          </a:prstGeom>
        </p:spPr>
        <p:txBody>
          <a:bodyPr anchor="t" rtlCol="false" tIns="0" lIns="0" bIns="0" rIns="0">
            <a:spAutoFit/>
          </a:bodyPr>
          <a:lstStyle/>
          <a:p>
            <a:pPr algn="l">
              <a:lnSpc>
                <a:spcPts val="2397"/>
              </a:lnSpc>
            </a:pPr>
            <a:r>
              <a:rPr lang="en-US" sz="2220">
                <a:solidFill>
                  <a:srgbClr val="FFFFFF"/>
                </a:solidFill>
                <a:latin typeface="Calibri (MS)"/>
                <a:ea typeface="Calibri (MS)"/>
                <a:cs typeface="Calibri (MS)"/>
                <a:sym typeface="Calibri (MS)"/>
              </a:rPr>
              <a:t>Chaque niveau définit une série de normes en matière de connaissances, d'aptitudes et de compétences acquises par les apprenants. Les niveaux ne sont pas des normes en soi, mais des indicateurs d'une série de normes et peuvent être décrits dans un ordre séquentiel. Les indicateurs permettent d'associer les types de diplômes à un niveau sur la base de l'adéquation globale plutôt que de la conformité à un ensemble défini de normes requises. Les </a:t>
            </a:r>
            <a:r>
              <a:rPr lang="en-US" sz="2220" u="sng">
                <a:solidFill>
                  <a:srgbClr val="0563C1"/>
                </a:solidFill>
                <a:latin typeface="Calibri (MS)"/>
                <a:ea typeface="Calibri (MS)"/>
                <a:cs typeface="Calibri (MS)"/>
                <a:sym typeface="Calibri (MS)"/>
                <a:hlinkClick r:id="rId5" tooltip="https://www.qqi.ie/sites/default/files/2022-09/NFQ%20Grid%20Level%20Indicators.pdf"/>
              </a:rPr>
              <a:t>indicateurs de niveau </a:t>
            </a:r>
            <a:r>
              <a:rPr lang="en-US" sz="2220">
                <a:solidFill>
                  <a:srgbClr val="FFFFFF"/>
                </a:solidFill>
                <a:latin typeface="Calibri (MS)"/>
                <a:ea typeface="Calibri (MS)"/>
                <a:cs typeface="Calibri (MS)"/>
                <a:sym typeface="Calibri (MS)"/>
              </a:rPr>
              <a:t>constituent un élément structurel clé du cadre. </a:t>
            </a:r>
          </a:p>
        </p:txBody>
      </p:sp>
      <p:sp>
        <p:nvSpPr>
          <p:cNvPr name="TextBox 18" id="18"/>
          <p:cNvSpPr txBox="true"/>
          <p:nvPr/>
        </p:nvSpPr>
        <p:spPr>
          <a:xfrm rot="0">
            <a:off x="244907" y="6717059"/>
            <a:ext cx="4815364" cy="3377270"/>
          </a:xfrm>
          <a:prstGeom prst="rect">
            <a:avLst/>
          </a:prstGeom>
        </p:spPr>
        <p:txBody>
          <a:bodyPr anchor="t" rtlCol="false" tIns="0" lIns="0" bIns="0" rIns="0">
            <a:spAutoFit/>
          </a:bodyPr>
          <a:lstStyle/>
          <a:p>
            <a:pPr algn="l">
              <a:lnSpc>
                <a:spcPts val="2592"/>
              </a:lnSpc>
            </a:pPr>
            <a:r>
              <a:rPr lang="en-US" sz="2400">
                <a:solidFill>
                  <a:srgbClr val="FFFFFF"/>
                </a:solidFill>
                <a:latin typeface="Calibri (MS)"/>
                <a:ea typeface="Calibri (MS)"/>
                <a:cs typeface="Calibri (MS)"/>
                <a:sym typeface="Calibri (MS)"/>
              </a:rPr>
              <a:t>Ce cadre national des certifications à 10 niveaux vous aide à comparer différentes certifications, en montrant comment les apprenants peuvent progresser d'un niveau à l'autre. Le CNC peut également vous aider à comparer une certification étrangère avec son équivalent irlandais et peut faciliter la reconnaissance des certifications irlandaises à l'étranger.</a:t>
            </a:r>
          </a:p>
        </p:txBody>
      </p:sp>
      <p:grpSp>
        <p:nvGrpSpPr>
          <p:cNvPr name="Group 19" id="19"/>
          <p:cNvGrpSpPr/>
          <p:nvPr/>
        </p:nvGrpSpPr>
        <p:grpSpPr>
          <a:xfrm rot="0">
            <a:off x="602761" y="369560"/>
            <a:ext cx="15773400" cy="1807588"/>
            <a:chOff x="0" y="0"/>
            <a:chExt cx="21031200" cy="2410117"/>
          </a:xfrm>
        </p:grpSpPr>
        <p:sp>
          <p:nvSpPr>
            <p:cNvPr name="Freeform 20" id="20"/>
            <p:cNvSpPr/>
            <p:nvPr/>
          </p:nvSpPr>
          <p:spPr>
            <a:xfrm flipH="false" flipV="false" rot="0">
              <a:off x="0" y="0"/>
              <a:ext cx="21031200" cy="2410116"/>
            </a:xfrm>
            <a:custGeom>
              <a:avLst/>
              <a:gdLst/>
              <a:ahLst/>
              <a:cxnLst/>
              <a:rect r="r" b="b" t="t" l="l"/>
              <a:pathLst>
                <a:path h="2410116" w="21031200">
                  <a:moveTo>
                    <a:pt x="0" y="0"/>
                  </a:moveTo>
                  <a:lnTo>
                    <a:pt x="21031200" y="0"/>
                  </a:lnTo>
                  <a:lnTo>
                    <a:pt x="21031200" y="2410116"/>
                  </a:lnTo>
                  <a:lnTo>
                    <a:pt x="0" y="2410116"/>
                  </a:lnTo>
                  <a:close/>
                </a:path>
              </a:pathLst>
            </a:custGeom>
            <a:blipFill>
              <a:blip r:embed="rId6">
                <a:alphaModFix amt="0"/>
              </a:blip>
              <a:stretch>
                <a:fillRect l="0" t="-120030" r="0" b="-120030"/>
              </a:stretch>
            </a:blipFill>
          </p:spPr>
        </p:sp>
        <p:sp>
          <p:nvSpPr>
            <p:cNvPr name="TextBox 21" id="21"/>
            <p:cNvSpPr txBox="true"/>
            <p:nvPr/>
          </p:nvSpPr>
          <p:spPr>
            <a:xfrm>
              <a:off x="0" y="38100"/>
              <a:ext cx="21031200" cy="2372017"/>
            </a:xfrm>
            <a:prstGeom prst="rect">
              <a:avLst/>
            </a:prstGeom>
          </p:spPr>
          <p:txBody>
            <a:bodyPr anchor="ctr" rtlCol="false" tIns="0" lIns="0" bIns="0" rIns="0"/>
            <a:lstStyle/>
            <a:p>
              <a:pPr algn="l">
                <a:lnSpc>
                  <a:spcPts val="7128"/>
                </a:lnSpc>
              </a:pPr>
              <a:r>
                <a:rPr lang="en-US" sz="6600" spc="150">
                  <a:solidFill>
                    <a:srgbClr val="6C3088"/>
                  </a:solidFill>
                  <a:latin typeface="Arial"/>
                  <a:ea typeface="Arial"/>
                  <a:cs typeface="Arial"/>
                  <a:sym typeface="Arial"/>
                </a:rPr>
                <a:t>Plus d'informations</a:t>
              </a:r>
            </a:p>
          </p:txBody>
        </p:sp>
      </p:grpSp>
      <p:sp>
        <p:nvSpPr>
          <p:cNvPr name="TextBox 22" id="22"/>
          <p:cNvSpPr txBox="true"/>
          <p:nvPr/>
        </p:nvSpPr>
        <p:spPr>
          <a:xfrm rot="0">
            <a:off x="6358766" y="2227640"/>
            <a:ext cx="5690483" cy="4517146"/>
          </a:xfrm>
          <a:prstGeom prst="rect">
            <a:avLst/>
          </a:prstGeom>
        </p:spPr>
        <p:txBody>
          <a:bodyPr anchor="t" rtlCol="false" tIns="0" lIns="0" bIns="0" rIns="0">
            <a:spAutoFit/>
          </a:bodyPr>
          <a:lstStyle/>
          <a:p>
            <a:pPr algn="l">
              <a:lnSpc>
                <a:spcPts val="2879"/>
              </a:lnSpc>
            </a:pPr>
            <a:r>
              <a:rPr lang="en-US" sz="2400">
                <a:solidFill>
                  <a:srgbClr val="FFFFFF"/>
                </a:solidFill>
                <a:latin typeface="Calibri (MS)"/>
                <a:ea typeface="Calibri (MS)"/>
                <a:cs typeface="Calibri (MS)"/>
                <a:sym typeface="Calibri (MS)"/>
              </a:rPr>
              <a:t>Une certification est un document officiel délivré à l'issue d'une période d'études ou de formation réussie. Les certifications reconnaissent les connaissances et les compétences acquises et pouvant être mises en pratique par un apprenant. La législation utilise le terme « diplôme » plutôt que </a:t>
            </a:r>
          </a:p>
          <a:p>
            <a:pPr algn="l">
              <a:lnSpc>
                <a:spcPts val="2879"/>
              </a:lnSpc>
            </a:pPr>
            <a:r>
              <a:rPr lang="en-US" sz="2400">
                <a:solidFill>
                  <a:srgbClr val="FFFFFF"/>
                </a:solidFill>
                <a:latin typeface="Calibri (MS)"/>
                <a:ea typeface="Calibri (MS)"/>
                <a:cs typeface="Calibri (MS)"/>
                <a:sym typeface="Calibri (MS)"/>
              </a:rPr>
              <a:t>« certification » et, par conséquent, les termes « certification » et « diplôme » sont souvent utilisés de manière interchangeable.</a:t>
            </a:r>
          </a:p>
          <a:p>
            <a:pPr algn="l">
              <a:lnSpc>
                <a:spcPts val="2879"/>
              </a:lnSpc>
            </a:pPr>
          </a:p>
          <a:p>
            <a:pPr algn="l">
              <a:lnSpc>
                <a:spcPts val="2879"/>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228600" y="586750"/>
            <a:ext cx="10781071" cy="7447940"/>
            <a:chOff x="0" y="0"/>
            <a:chExt cx="14374762" cy="9930587"/>
          </a:xfrm>
        </p:grpSpPr>
        <p:sp>
          <p:nvSpPr>
            <p:cNvPr name="Freeform 4" id="4"/>
            <p:cNvSpPr/>
            <p:nvPr/>
          </p:nvSpPr>
          <p:spPr>
            <a:xfrm flipH="false" flipV="false" rot="0">
              <a:off x="0" y="0"/>
              <a:ext cx="14374749" cy="9930638"/>
            </a:xfrm>
            <a:custGeom>
              <a:avLst/>
              <a:gdLst/>
              <a:ahLst/>
              <a:cxnLst/>
              <a:rect r="r" b="b" t="t" l="l"/>
              <a:pathLst>
                <a:path h="9930638" w="14374749">
                  <a:moveTo>
                    <a:pt x="0" y="0"/>
                  </a:moveTo>
                  <a:lnTo>
                    <a:pt x="14374749" y="0"/>
                  </a:lnTo>
                  <a:lnTo>
                    <a:pt x="14374749" y="9930638"/>
                  </a:lnTo>
                  <a:lnTo>
                    <a:pt x="0" y="9930638"/>
                  </a:lnTo>
                  <a:lnTo>
                    <a:pt x="0" y="0"/>
                  </a:lnTo>
                  <a:close/>
                </a:path>
              </a:pathLst>
            </a:custGeom>
            <a:blipFill>
              <a:blip r:embed="rId3"/>
              <a:stretch>
                <a:fillRect l="0" t="-896" r="0" b="-895"/>
              </a:stretch>
            </a:blipFill>
          </p:spPr>
        </p:sp>
      </p:grpSp>
      <p:sp>
        <p:nvSpPr>
          <p:cNvPr name="TextBox 5" id="5"/>
          <p:cNvSpPr txBox="true"/>
          <p:nvPr/>
        </p:nvSpPr>
        <p:spPr>
          <a:xfrm rot="0">
            <a:off x="11139649" y="1094575"/>
            <a:ext cx="6828330" cy="7527150"/>
          </a:xfrm>
          <a:prstGeom prst="rect">
            <a:avLst/>
          </a:prstGeom>
        </p:spPr>
        <p:txBody>
          <a:bodyPr anchor="t" rtlCol="false" tIns="0" lIns="0" bIns="0" rIns="0">
            <a:spAutoFit/>
          </a:bodyPr>
          <a:lstStyle/>
          <a:p>
            <a:pPr algn="l">
              <a:lnSpc>
                <a:spcPts val="2916"/>
              </a:lnSpc>
            </a:pPr>
            <a:r>
              <a:rPr lang="en-US" sz="2700">
                <a:solidFill>
                  <a:srgbClr val="1F3959"/>
                </a:solidFill>
                <a:latin typeface="Arial"/>
                <a:ea typeface="Arial"/>
                <a:cs typeface="Arial"/>
                <a:sym typeface="Arial"/>
              </a:rPr>
              <a:t>Le CNC est un système </a:t>
            </a:r>
          </a:p>
          <a:p>
            <a:pPr algn="l">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de niveaux et de types de diplômes basé sur des normes de connaissances, d'aptitudes ou de compétences que doit acquérir un apprenant pour avoir droit à un diplôme d'un niveau particulier et du type concerné dans le cadre</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pour le développement, la reconnaissance et la délivrance des certifications dans l'État</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des catégories de diplômes majeurs, mineurs, à vocation spéciale et complémentaires sont mentionnées à l'article 67 de la loi (communication d'informations aux apprenants)</a:t>
            </a:r>
          </a:p>
        </p:txBody>
      </p:sp>
      <p:grpSp>
        <p:nvGrpSpPr>
          <p:cNvPr name="Group 6" id="6"/>
          <p:cNvGrpSpPr/>
          <p:nvPr/>
        </p:nvGrpSpPr>
        <p:grpSpPr>
          <a:xfrm rot="0">
            <a:off x="16764000" y="9477375"/>
            <a:ext cx="1295400" cy="561975"/>
            <a:chOff x="0" y="0"/>
            <a:chExt cx="1727200" cy="749300"/>
          </a:xfrm>
        </p:grpSpPr>
        <p:sp>
          <p:nvSpPr>
            <p:cNvPr name="Freeform 7" id="7"/>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4">
                <a:alphaModFix amt="0"/>
              </a:blip>
              <a:stretch>
                <a:fillRect l="-5661" t="0" r="-5661" b="0"/>
              </a:stretch>
            </a:blipFill>
          </p:spPr>
        </p:sp>
        <p:sp>
          <p:nvSpPr>
            <p:cNvPr name="TextBox 8" id="8"/>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8C909A"/>
                  </a:solidFill>
                  <a:latin typeface="Arimo Bold"/>
                  <a:ea typeface="Arimo Bold"/>
                  <a:cs typeface="Arimo Bold"/>
                  <a:sym typeface="Arimo Bold"/>
                </a:rPr>
                <a:t>12</a:t>
              </a:r>
            </a:p>
          </p:txBody>
        </p:sp>
      </p:grpSp>
      <p:grpSp>
        <p:nvGrpSpPr>
          <p:cNvPr name="Group 9" id="9"/>
          <p:cNvGrpSpPr/>
          <p:nvPr/>
        </p:nvGrpSpPr>
        <p:grpSpPr>
          <a:xfrm rot="0">
            <a:off x="9560747" y="9242508"/>
            <a:ext cx="4416933" cy="786451"/>
            <a:chOff x="0" y="0"/>
            <a:chExt cx="5889244" cy="1048601"/>
          </a:xfrm>
        </p:grpSpPr>
        <p:sp>
          <p:nvSpPr>
            <p:cNvPr name="Freeform 10" id="10"/>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5"/>
              <a:stretch>
                <a:fillRect l="0" t="0" r="0" b="3"/>
              </a:stretch>
            </a:blip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8820150"/>
            <a:ext cx="18288000" cy="1466850"/>
            <a:chOff x="0" y="0"/>
            <a:chExt cx="24384000" cy="1955800"/>
          </a:xfrm>
        </p:grpSpPr>
        <p:sp>
          <p:nvSpPr>
            <p:cNvPr name="Freeform 3" id="3"/>
            <p:cNvSpPr/>
            <p:nvPr/>
          </p:nvSpPr>
          <p:spPr>
            <a:xfrm flipH="false" flipV="false" rot="0">
              <a:off x="0" y="0"/>
              <a:ext cx="24384000" cy="1955800"/>
            </a:xfrm>
            <a:custGeom>
              <a:avLst/>
              <a:gdLst/>
              <a:ahLst/>
              <a:cxnLst/>
              <a:rect r="r" b="b" t="t" l="l"/>
              <a:pathLst>
                <a:path h="1955800" w="24384000">
                  <a:moveTo>
                    <a:pt x="0" y="0"/>
                  </a:moveTo>
                  <a:lnTo>
                    <a:pt x="24384000" y="0"/>
                  </a:lnTo>
                  <a:lnTo>
                    <a:pt x="24384000" y="1955800"/>
                  </a:lnTo>
                  <a:lnTo>
                    <a:pt x="0" y="1955800"/>
                  </a:lnTo>
                  <a:lnTo>
                    <a:pt x="0" y="0"/>
                  </a:lnTo>
                  <a:close/>
                </a:path>
              </a:pathLst>
            </a:custGeom>
            <a:blipFill>
              <a:blip r:embed="rId2"/>
              <a:stretch>
                <a:fillRect l="0" t="0" r="0" b="-363"/>
              </a:stretch>
            </a:blipFill>
          </p:spPr>
        </p:sp>
      </p:grpSp>
      <p:grpSp>
        <p:nvGrpSpPr>
          <p:cNvPr name="Group 4" id="4"/>
          <p:cNvGrpSpPr/>
          <p:nvPr/>
        </p:nvGrpSpPr>
        <p:grpSpPr>
          <a:xfrm rot="0">
            <a:off x="10182635" y="2042493"/>
            <a:ext cx="48597" cy="6216929"/>
            <a:chOff x="0" y="0"/>
            <a:chExt cx="64795" cy="8289239"/>
          </a:xfrm>
        </p:grpSpPr>
        <p:sp>
          <p:nvSpPr>
            <p:cNvPr name="Freeform 5" id="5"/>
            <p:cNvSpPr/>
            <p:nvPr/>
          </p:nvSpPr>
          <p:spPr>
            <a:xfrm flipH="false" flipV="false" rot="0">
              <a:off x="0" y="0"/>
              <a:ext cx="64770" cy="8289290"/>
            </a:xfrm>
            <a:custGeom>
              <a:avLst/>
              <a:gdLst/>
              <a:ahLst/>
              <a:cxnLst/>
              <a:rect r="r" b="b" t="t" l="l"/>
              <a:pathLst>
                <a:path h="8289290" w="64770">
                  <a:moveTo>
                    <a:pt x="0" y="0"/>
                  </a:moveTo>
                  <a:lnTo>
                    <a:pt x="64770" y="0"/>
                  </a:lnTo>
                  <a:lnTo>
                    <a:pt x="64770" y="8289290"/>
                  </a:lnTo>
                  <a:lnTo>
                    <a:pt x="0" y="8289290"/>
                  </a:lnTo>
                  <a:close/>
                </a:path>
              </a:pathLst>
            </a:custGeom>
            <a:solidFill>
              <a:srgbClr val="ED7D31"/>
            </a:solidFill>
          </p:spPr>
        </p:sp>
      </p:grpSp>
      <p:grpSp>
        <p:nvGrpSpPr>
          <p:cNvPr name="Group 6" id="6"/>
          <p:cNvGrpSpPr/>
          <p:nvPr/>
        </p:nvGrpSpPr>
        <p:grpSpPr>
          <a:xfrm rot="0">
            <a:off x="16764000" y="9477375"/>
            <a:ext cx="1295400" cy="561975"/>
            <a:chOff x="0" y="0"/>
            <a:chExt cx="1727200" cy="749300"/>
          </a:xfrm>
        </p:grpSpPr>
        <p:sp>
          <p:nvSpPr>
            <p:cNvPr name="Freeform 7" id="7"/>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8" id="8"/>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8C909A"/>
                  </a:solidFill>
                  <a:latin typeface="Arimo Bold"/>
                  <a:ea typeface="Arimo Bold"/>
                  <a:cs typeface="Arimo Bold"/>
                  <a:sym typeface="Arimo Bold"/>
                </a:rPr>
                <a:t>13</a:t>
              </a:r>
            </a:p>
          </p:txBody>
        </p:sp>
      </p:grpSp>
      <p:sp>
        <p:nvSpPr>
          <p:cNvPr name="TextBox 9" id="9"/>
          <p:cNvSpPr txBox="true"/>
          <p:nvPr/>
        </p:nvSpPr>
        <p:spPr>
          <a:xfrm rot="0">
            <a:off x="591798" y="935098"/>
            <a:ext cx="12422915" cy="759971"/>
          </a:xfrm>
          <a:prstGeom prst="rect">
            <a:avLst/>
          </a:prstGeom>
        </p:spPr>
        <p:txBody>
          <a:bodyPr anchor="t" rtlCol="false" tIns="0" lIns="0" bIns="0" rIns="0">
            <a:spAutoFit/>
          </a:bodyPr>
          <a:lstStyle/>
          <a:p>
            <a:pPr algn="l">
              <a:lnSpc>
                <a:spcPts val="5022"/>
              </a:lnSpc>
            </a:pPr>
            <a:r>
              <a:rPr lang="en-US" sz="4650" b="true">
                <a:solidFill>
                  <a:srgbClr val="4472C4"/>
                </a:solidFill>
                <a:latin typeface="Arial Bold"/>
                <a:ea typeface="Arial Bold"/>
                <a:cs typeface="Arial Bold"/>
                <a:sym typeface="Arial Bold"/>
              </a:rPr>
              <a:t>Catégories et types de diplômes</a:t>
            </a:r>
          </a:p>
        </p:txBody>
      </p:sp>
      <p:sp>
        <p:nvSpPr>
          <p:cNvPr name="TextBox 10" id="10"/>
          <p:cNvSpPr txBox="true"/>
          <p:nvPr/>
        </p:nvSpPr>
        <p:spPr>
          <a:xfrm rot="0">
            <a:off x="377380" y="1786499"/>
            <a:ext cx="9250651" cy="7593978"/>
          </a:xfrm>
          <a:prstGeom prst="rect">
            <a:avLst/>
          </a:prstGeom>
        </p:spPr>
        <p:txBody>
          <a:bodyPr anchor="t" rtlCol="false" tIns="0" lIns="0" bIns="0" rIns="0">
            <a:spAutoFit/>
          </a:bodyPr>
          <a:lstStyle/>
          <a:p>
            <a:pPr algn="l" marL="618534" indent="-309267" lvl="1">
              <a:lnSpc>
                <a:spcPts val="2230"/>
              </a:lnSpc>
              <a:buFont typeface="Arial"/>
              <a:buChar char="•"/>
            </a:pPr>
            <a:r>
              <a:rPr lang="en-US" sz="2295">
                <a:solidFill>
                  <a:srgbClr val="1F3959"/>
                </a:solidFill>
                <a:latin typeface="Calibri (MS)"/>
                <a:ea typeface="Calibri (MS)"/>
                <a:cs typeface="Calibri (MS)"/>
                <a:sym typeface="Calibri (MS)"/>
              </a:rPr>
              <a:t>Les classes de types de diplômes du CNC irlandais sont les diplômes majeurs, </a:t>
            </a:r>
            <a:r>
              <a:rPr lang="en-US" sz="2295" u="sng">
                <a:solidFill>
                  <a:srgbClr val="0563C1"/>
                </a:solidFill>
                <a:latin typeface="Calibri (MS)"/>
                <a:ea typeface="Calibri (MS)"/>
                <a:cs typeface="Calibri (MS)"/>
                <a:sym typeface="Calibri (MS)"/>
                <a:hlinkClick r:id="rId4" tooltip="https://www.qqi.ie/sites/default/files/2022-01/descriptors-minor-spa-supplemental-awards.pdf"/>
              </a:rPr>
              <a:t>les diplômes mineurs, les diplômes à vocation spéciale, les diplômes complémentaires </a:t>
            </a:r>
            <a:r>
              <a:rPr lang="en-US" sz="2295">
                <a:solidFill>
                  <a:srgbClr val="1F3959"/>
                </a:solidFill>
                <a:latin typeface="Calibri (MS)"/>
                <a:ea typeface="Calibri (MS)"/>
                <a:cs typeface="Calibri (MS)"/>
                <a:sym typeface="Calibri (MS)"/>
              </a:rPr>
              <a:t>et les diplômes </a:t>
            </a:r>
            <a:r>
              <a:rPr lang="en-US" sz="2295" u="sng">
                <a:solidFill>
                  <a:srgbClr val="0563C1"/>
                </a:solidFill>
                <a:latin typeface="Calibri (MS)"/>
                <a:ea typeface="Calibri (MS)"/>
                <a:cs typeface="Calibri (MS)"/>
                <a:sym typeface="Calibri (MS)"/>
                <a:hlinkClick r:id="rId5" tooltip="https://www.qqi.ie/sites/default/files/2022-09/Professional%20Award%20Type%20Descriptors.pdf"/>
              </a:rPr>
              <a:t>professionnels</a:t>
            </a:r>
            <a:r>
              <a:rPr lang="en-US" sz="2295">
                <a:solidFill>
                  <a:srgbClr val="1F3959"/>
                </a:solidFill>
                <a:latin typeface="Calibri (MS)"/>
                <a:ea typeface="Calibri (MS)"/>
                <a:cs typeface="Calibri (MS)"/>
                <a:sym typeface="Calibri (MS)"/>
              </a:rPr>
              <a:t>. </a:t>
            </a:r>
          </a:p>
          <a:p>
            <a:pPr algn="l" marL="618534" indent="-309267" lvl="1">
              <a:lnSpc>
                <a:spcPts val="2230"/>
              </a:lnSpc>
              <a:buFont typeface="Arial"/>
              <a:buChar char="•"/>
            </a:pPr>
            <a:r>
              <a:rPr lang="en-US" sz="2295">
                <a:solidFill>
                  <a:srgbClr val="1F3959"/>
                </a:solidFill>
                <a:latin typeface="Calibri (MS)"/>
                <a:ea typeface="Calibri (MS)"/>
                <a:cs typeface="Calibri (MS)"/>
                <a:sym typeface="Calibri (MS)"/>
              </a:rPr>
              <a:t>Un type de diplôme est une catégorie de diplômes nommés partageant des caractéristiques et un niveau communs. Les types de diplômes peuvent refléter un ensemble de normes de connaissances, d'aptitudes et de compétences indépendantes de tout domaine d'apprentissage spécifique. Les descripteurs peuvent être définis de manière générique pour les types de diplômes. </a:t>
            </a:r>
          </a:p>
          <a:p>
            <a:pPr algn="l" marL="618534" indent="-309267" lvl="1">
              <a:lnSpc>
                <a:spcPts val="2230"/>
              </a:lnSpc>
              <a:buFont typeface="Arial"/>
              <a:buChar char="•"/>
            </a:pPr>
            <a:r>
              <a:rPr lang="en-US" sz="2295">
                <a:solidFill>
                  <a:srgbClr val="1F3959"/>
                </a:solidFill>
                <a:latin typeface="Calibri (MS)"/>
                <a:ea typeface="Calibri (MS)"/>
                <a:cs typeface="Calibri (MS)"/>
                <a:sym typeface="Calibri (MS)"/>
              </a:rPr>
              <a:t>Les descripteurs des types de diplômes du CNC indiquent les acquis généraux pour tous les types de diplômes inclus dans le CNC. </a:t>
            </a:r>
          </a:p>
          <a:p>
            <a:pPr algn="l" marL="618534" indent="-309267" lvl="1">
              <a:lnSpc>
                <a:spcPts val="2230"/>
              </a:lnSpc>
              <a:buFont typeface="Arial"/>
              <a:buChar char="•"/>
            </a:pPr>
            <a:r>
              <a:rPr lang="en-US" sz="2295">
                <a:solidFill>
                  <a:srgbClr val="1F3959"/>
                </a:solidFill>
                <a:latin typeface="Calibri (MS)"/>
                <a:ea typeface="Calibri (MS)"/>
                <a:cs typeface="Calibri (MS)"/>
                <a:sym typeface="Calibri (MS)"/>
              </a:rPr>
              <a:t>Les organismes de certification sont tenus d'élaborer des normes spécifiques pour chaque diplôme qu'ils incluent dans le CNC. </a:t>
            </a:r>
          </a:p>
          <a:p>
            <a:pPr algn="l" marL="618534" indent="-309267" lvl="1">
              <a:lnSpc>
                <a:spcPts val="2230"/>
              </a:lnSpc>
              <a:buFont typeface="Arial"/>
              <a:buChar char="•"/>
            </a:pPr>
            <a:r>
              <a:rPr lang="en-US" sz="2295">
                <a:solidFill>
                  <a:srgbClr val="1F3959"/>
                </a:solidFill>
                <a:latin typeface="Calibri (MS)"/>
                <a:ea typeface="Calibri (MS)"/>
                <a:cs typeface="Calibri (MS)"/>
                <a:sym typeface="Calibri (MS)"/>
              </a:rPr>
              <a:t>Il n'existe pas de type de diplôme spécifique pour les micro-certifications. </a:t>
            </a:r>
          </a:p>
          <a:p>
            <a:pPr algn="l" marL="618534" indent="-309267" lvl="1">
              <a:lnSpc>
                <a:spcPts val="2230"/>
              </a:lnSpc>
              <a:buFont typeface="Arial"/>
              <a:buChar char="•"/>
            </a:pPr>
            <a:r>
              <a:rPr lang="en-US" sz="2295">
                <a:solidFill>
                  <a:srgbClr val="1F3959"/>
                </a:solidFill>
                <a:latin typeface="Calibri (MS)"/>
                <a:ea typeface="Calibri (MS)"/>
                <a:cs typeface="Calibri (MS)"/>
                <a:sym typeface="Calibri (MS)"/>
              </a:rPr>
              <a:t>Les micro-certifications sont de petites unités d'apprentissage, bien qu'il n'y ait pas encore de volume de crédits convenu. Le CNC est suffisamment flexible pour s'adapter aux micro-certifications et les descripteurs de types de diplômes mineurs, à vocation spéciale, complémentaires et professionnels peuvent être utilisés pour élaborer des micro-certifications incluses dans le CNC.</a:t>
            </a:r>
          </a:p>
          <a:p>
            <a:pPr algn="l" marL="618534" indent="-309267" lvl="1">
              <a:lnSpc>
                <a:spcPts val="2230"/>
              </a:lnSpc>
            </a:pPr>
          </a:p>
        </p:txBody>
      </p:sp>
      <p:grpSp>
        <p:nvGrpSpPr>
          <p:cNvPr name="Group 11" id="11"/>
          <p:cNvGrpSpPr/>
          <p:nvPr/>
        </p:nvGrpSpPr>
        <p:grpSpPr>
          <a:xfrm rot="0">
            <a:off x="5441471" y="9078678"/>
            <a:ext cx="4416933" cy="786451"/>
            <a:chOff x="0" y="0"/>
            <a:chExt cx="5889244" cy="1048601"/>
          </a:xfrm>
        </p:grpSpPr>
        <p:sp>
          <p:nvSpPr>
            <p:cNvPr name="Freeform 12" id="12"/>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6"/>
              <a:stretch>
                <a:fillRect l="0" t="0" r="0" b="3"/>
              </a:stretch>
            </a:blipFill>
          </p:spPr>
        </p:sp>
      </p:grpSp>
      <p:sp>
        <p:nvSpPr>
          <p:cNvPr name="TextBox 13" id="13"/>
          <p:cNvSpPr txBox="true"/>
          <p:nvPr/>
        </p:nvSpPr>
        <p:spPr>
          <a:xfrm rot="0">
            <a:off x="10466970" y="1297342"/>
            <a:ext cx="6792330" cy="8638838"/>
          </a:xfrm>
          <a:prstGeom prst="rect">
            <a:avLst/>
          </a:prstGeom>
        </p:spPr>
        <p:txBody>
          <a:bodyPr anchor="t" rtlCol="false" tIns="0" lIns="0" bIns="0" rIns="0">
            <a:spAutoFit/>
          </a:bodyPr>
          <a:lstStyle/>
          <a:p>
            <a:pPr algn="l">
              <a:lnSpc>
                <a:spcPts val="1907"/>
              </a:lnSpc>
            </a:pPr>
            <a:r>
              <a:rPr lang="en-US" b="true" sz="1962">
                <a:solidFill>
                  <a:srgbClr val="1F3959"/>
                </a:solidFill>
                <a:latin typeface="Calibri (MS) Bold"/>
                <a:ea typeface="Calibri (MS) Bold"/>
                <a:cs typeface="Calibri (MS) Bold"/>
                <a:sym typeface="Calibri (MS) Bold"/>
              </a:rPr>
              <a:t>Type d</a:t>
            </a:r>
            <a:r>
              <a:rPr lang="en-US" b="true" sz="1962">
                <a:solidFill>
                  <a:srgbClr val="1F3959"/>
                </a:solidFill>
                <a:latin typeface="Calibri (MS) Bold"/>
                <a:ea typeface="Calibri (MS) Bold"/>
                <a:cs typeface="Calibri (MS) Bold"/>
                <a:sym typeface="Calibri (MS) Bold"/>
              </a:rPr>
              <a:t>e diplôme</a:t>
            </a:r>
          </a:p>
          <a:p>
            <a:pPr algn="l">
              <a:lnSpc>
                <a:spcPts val="1907"/>
              </a:lnSpc>
            </a:pPr>
          </a:p>
          <a:p>
            <a:pPr algn="l">
              <a:lnSpc>
                <a:spcPts val="1907"/>
              </a:lnSpc>
            </a:pPr>
            <a:r>
              <a:rPr lang="en-US" sz="1962">
                <a:solidFill>
                  <a:srgbClr val="1F3959"/>
                </a:solidFill>
                <a:latin typeface="Calibri (MS)"/>
                <a:ea typeface="Calibri (MS)"/>
                <a:cs typeface="Calibri (MS)"/>
                <a:sym typeface="Calibri (MS)"/>
              </a:rPr>
              <a:t>Description:</a:t>
            </a:r>
          </a:p>
          <a:p>
            <a:pPr algn="l">
              <a:lnSpc>
                <a:spcPts val="1907"/>
              </a:lnSpc>
            </a:pPr>
          </a:p>
          <a:p>
            <a:pPr algn="l">
              <a:lnSpc>
                <a:spcPts val="1907"/>
              </a:lnSpc>
            </a:pPr>
            <a:r>
              <a:rPr lang="en-US" sz="1962">
                <a:solidFill>
                  <a:srgbClr val="1F3959"/>
                </a:solidFill>
                <a:latin typeface="Calibri (MS)"/>
                <a:ea typeface="Calibri (MS)"/>
                <a:cs typeface="Calibri (MS)"/>
                <a:sym typeface="Calibri (MS)"/>
              </a:rPr>
              <a:t>Niveau</a:t>
            </a:r>
          </a:p>
          <a:p>
            <a:pPr algn="l">
              <a:lnSpc>
                <a:spcPts val="1907"/>
              </a:lnSpc>
            </a:pPr>
          </a:p>
          <a:p>
            <a:pPr algn="l">
              <a:lnSpc>
                <a:spcPts val="1907"/>
              </a:lnSpc>
            </a:pPr>
            <a:r>
              <a:rPr lang="en-US" sz="1962">
                <a:solidFill>
                  <a:srgbClr val="1F3959"/>
                </a:solidFill>
                <a:latin typeface="Calibri (MS)"/>
                <a:ea typeface="Calibri (MS)"/>
                <a:cs typeface="Calibri (MS)"/>
                <a:sym typeface="Calibri (MS)"/>
              </a:rPr>
              <a:t>Majeur</a:t>
            </a:r>
          </a:p>
          <a:p>
            <a:pPr algn="l">
              <a:lnSpc>
                <a:spcPts val="1907"/>
              </a:lnSpc>
            </a:pPr>
            <a:r>
              <a:rPr lang="en-US" sz="1962">
                <a:solidFill>
                  <a:srgbClr val="1F3959"/>
                </a:solidFill>
                <a:latin typeface="Calibri (MS)"/>
                <a:ea typeface="Calibri (MS)"/>
                <a:cs typeface="Calibri (MS)"/>
                <a:sym typeface="Calibri (MS)"/>
              </a:rPr>
              <a:t>La catégorie principale de diplôme délivrée à chaque niveau. Il représente un nombre important d'acquis d'apprentissage.</a:t>
            </a:r>
          </a:p>
          <a:p>
            <a:pPr algn="l">
              <a:lnSpc>
                <a:spcPts val="1907"/>
              </a:lnSpc>
            </a:pPr>
          </a:p>
          <a:p>
            <a:pPr algn="l">
              <a:lnSpc>
                <a:spcPts val="1907"/>
              </a:lnSpc>
            </a:pPr>
            <a:r>
              <a:rPr lang="en-US" sz="1962">
                <a:solidFill>
                  <a:srgbClr val="1F3959"/>
                </a:solidFill>
                <a:latin typeface="Calibri (MS)"/>
                <a:ea typeface="Calibri (MS)"/>
                <a:cs typeface="Calibri (MS)"/>
                <a:sym typeface="Calibri (MS)"/>
              </a:rPr>
              <a:t>Mineur</a:t>
            </a:r>
          </a:p>
          <a:p>
            <a:pPr algn="l">
              <a:lnSpc>
                <a:spcPts val="1907"/>
              </a:lnSpc>
            </a:pPr>
            <a:r>
              <a:rPr lang="en-US" sz="1962">
                <a:solidFill>
                  <a:srgbClr val="1F3959"/>
                </a:solidFill>
                <a:latin typeface="Calibri (MS)"/>
                <a:ea typeface="Calibri (MS)"/>
                <a:cs typeface="Calibri (MS)"/>
                <a:sym typeface="Calibri (MS)"/>
              </a:rPr>
              <a:t>Tous </a:t>
            </a:r>
            <a:r>
              <a:rPr lang="en-US" sz="1962" u="none">
                <a:solidFill>
                  <a:srgbClr val="1F3959"/>
                </a:solidFill>
                <a:latin typeface="Calibri (MS)"/>
                <a:ea typeface="Calibri (MS)"/>
                <a:cs typeface="Calibri (MS)"/>
                <a:sym typeface="Calibri (MS)"/>
              </a:rPr>
              <a:t>les diplôme mineurs s</a:t>
            </a:r>
            <a:r>
              <a:rPr lang="en-US" sz="1962">
                <a:solidFill>
                  <a:srgbClr val="1F3959"/>
                </a:solidFill>
                <a:latin typeface="Calibri (MS)"/>
                <a:ea typeface="Calibri (MS)"/>
                <a:cs typeface="Calibri (MS)"/>
                <a:sym typeface="Calibri (MS)"/>
              </a:rPr>
              <a:t>ont</a:t>
            </a:r>
            <a:r>
              <a:rPr lang="en-US" sz="1962" u="none">
                <a:solidFill>
                  <a:srgbClr val="1F3959"/>
                </a:solidFill>
                <a:latin typeface="Calibri (MS)"/>
                <a:ea typeface="Calibri (MS)"/>
                <a:cs typeface="Calibri (MS)"/>
                <a:sym typeface="Calibri (MS)"/>
              </a:rPr>
              <a:t> l</a:t>
            </a:r>
            <a:r>
              <a:rPr lang="en-US" sz="1962">
                <a:solidFill>
                  <a:srgbClr val="1F3959"/>
                </a:solidFill>
                <a:latin typeface="Calibri (MS)"/>
                <a:ea typeface="Calibri (MS)"/>
                <a:cs typeface="Calibri (MS)"/>
                <a:sym typeface="Calibri (MS)"/>
              </a:rPr>
              <a:t>ié</a:t>
            </a:r>
            <a:r>
              <a:rPr lang="en-US" sz="1962" u="none">
                <a:solidFill>
                  <a:srgbClr val="1F3959"/>
                </a:solidFill>
                <a:latin typeface="Calibri (MS)"/>
                <a:ea typeface="Calibri (MS)"/>
                <a:cs typeface="Calibri (MS)"/>
                <a:sym typeface="Calibri (MS)"/>
              </a:rPr>
              <a:t>es à </a:t>
            </a:r>
            <a:r>
              <a:rPr lang="en-US" sz="1962">
                <a:solidFill>
                  <a:srgbClr val="1F3959"/>
                </a:solidFill>
                <a:latin typeface="Calibri (MS)"/>
                <a:ea typeface="Calibri (MS)"/>
                <a:cs typeface="Calibri (MS)"/>
                <a:sym typeface="Calibri (MS)"/>
              </a:rPr>
              <a:t>u</a:t>
            </a:r>
            <a:r>
              <a:rPr lang="en-US" sz="1962" u="none">
                <a:solidFill>
                  <a:srgbClr val="1F3959"/>
                </a:solidFill>
                <a:latin typeface="Calibri (MS)"/>
                <a:ea typeface="Calibri (MS)"/>
                <a:cs typeface="Calibri (MS)"/>
                <a:sym typeface="Calibri (MS)"/>
              </a:rPr>
              <a:t>n diplôme ma</a:t>
            </a:r>
            <a:r>
              <a:rPr lang="en-US" sz="1962">
                <a:solidFill>
                  <a:srgbClr val="1F3959"/>
                </a:solidFill>
                <a:latin typeface="Calibri (MS)"/>
                <a:ea typeface="Calibri (MS)"/>
                <a:cs typeface="Calibri (MS)"/>
                <a:sym typeface="Calibri (MS)"/>
              </a:rPr>
              <a:t>jeu</a:t>
            </a:r>
            <a:r>
              <a:rPr lang="en-US" sz="1962" u="none">
                <a:solidFill>
                  <a:srgbClr val="1F3959"/>
                </a:solidFill>
                <a:latin typeface="Calibri (MS)"/>
                <a:ea typeface="Calibri (MS)"/>
                <a:cs typeface="Calibri (MS)"/>
                <a:sym typeface="Calibri (MS)"/>
              </a:rPr>
              <a:t>r</a:t>
            </a:r>
            <a:r>
              <a:rPr lang="en-US" sz="1962">
                <a:solidFill>
                  <a:srgbClr val="1F3959"/>
                </a:solidFill>
                <a:latin typeface="Calibri (MS)"/>
                <a:ea typeface="Calibri (MS)"/>
                <a:cs typeface="Calibri (MS)"/>
                <a:sym typeface="Calibri (MS)"/>
              </a:rPr>
              <a:t>,</a:t>
            </a:r>
            <a:r>
              <a:rPr lang="en-US" sz="1962" u="none">
                <a:solidFill>
                  <a:srgbClr val="1F3959"/>
                </a:solidFill>
                <a:latin typeface="Calibri (MS)"/>
                <a:ea typeface="Calibri (MS)"/>
                <a:cs typeface="Calibri (MS)"/>
                <a:sym typeface="Calibri (MS)"/>
              </a:rPr>
              <a:t> </a:t>
            </a:r>
            <a:r>
              <a:rPr lang="en-US" sz="1962">
                <a:solidFill>
                  <a:srgbClr val="1F3959"/>
                </a:solidFill>
                <a:latin typeface="Calibri (MS)"/>
                <a:ea typeface="Calibri (MS)"/>
                <a:cs typeface="Calibri (MS)"/>
                <a:sym typeface="Calibri (MS)"/>
              </a:rPr>
              <a:t>ce qui permet aux ap</a:t>
            </a:r>
            <a:r>
              <a:rPr lang="en-US" sz="1962" u="none">
                <a:solidFill>
                  <a:srgbClr val="1F3959"/>
                </a:solidFill>
                <a:latin typeface="Calibri (MS)"/>
                <a:ea typeface="Calibri (MS)"/>
                <a:cs typeface="Calibri (MS)"/>
                <a:sym typeface="Calibri (MS)"/>
              </a:rPr>
              <a:t>pren</a:t>
            </a:r>
            <a:r>
              <a:rPr lang="en-US" sz="1962">
                <a:solidFill>
                  <a:srgbClr val="1F3959"/>
                </a:solidFill>
                <a:latin typeface="Calibri (MS)"/>
                <a:ea typeface="Calibri (MS)"/>
                <a:cs typeface="Calibri (MS)"/>
                <a:sym typeface="Calibri (MS)"/>
              </a:rPr>
              <a:t>ants de s'appuyer sur leurs diplôme mineurs et de progresser vers l'obtention d’un diplôme majeur. Il est important de noter que les diplôme mineurs constituent des réussites à part entière.</a:t>
            </a:r>
          </a:p>
          <a:p>
            <a:pPr algn="l">
              <a:lnSpc>
                <a:spcPts val="1907"/>
              </a:lnSpc>
            </a:pPr>
          </a:p>
          <a:p>
            <a:pPr algn="l">
              <a:lnSpc>
                <a:spcPts val="1907"/>
              </a:lnSpc>
            </a:pPr>
            <a:r>
              <a:rPr lang="en-US" sz="1962">
                <a:solidFill>
                  <a:srgbClr val="1F3959"/>
                </a:solidFill>
                <a:latin typeface="Calibri (MS)"/>
                <a:ea typeface="Calibri (MS)"/>
                <a:cs typeface="Calibri (MS)"/>
                <a:sym typeface="Calibri (MS)"/>
              </a:rPr>
              <a:t>À vocation spéciale</a:t>
            </a:r>
          </a:p>
          <a:p>
            <a:pPr algn="l">
              <a:lnSpc>
                <a:spcPts val="1907"/>
              </a:lnSpc>
            </a:pPr>
            <a:r>
              <a:rPr lang="en-US" sz="1962">
                <a:solidFill>
                  <a:srgbClr val="1F3959"/>
                </a:solidFill>
                <a:latin typeface="Calibri (MS)"/>
                <a:ea typeface="Calibri (MS)"/>
                <a:cs typeface="Calibri (MS)"/>
                <a:sym typeface="Calibri (MS)"/>
              </a:rPr>
              <a:t>Domaines d'apprentissage spécifiques à portée limitée.</a:t>
            </a:r>
          </a:p>
          <a:p>
            <a:pPr algn="l">
              <a:lnSpc>
                <a:spcPts val="1907"/>
              </a:lnSpc>
            </a:pPr>
          </a:p>
          <a:p>
            <a:pPr algn="l">
              <a:lnSpc>
                <a:spcPts val="1907"/>
              </a:lnSpc>
            </a:pPr>
            <a:r>
              <a:rPr lang="en-US" sz="1962">
                <a:solidFill>
                  <a:srgbClr val="1F3959"/>
                </a:solidFill>
                <a:latin typeface="Calibri (MS)"/>
                <a:ea typeface="Calibri (MS)"/>
                <a:cs typeface="Calibri (MS)"/>
                <a:sym typeface="Calibri (MS)"/>
              </a:rPr>
              <a:t>Complémentaire</a:t>
            </a:r>
          </a:p>
          <a:p>
            <a:pPr algn="l">
              <a:lnSpc>
                <a:spcPts val="1907"/>
              </a:lnSpc>
            </a:pPr>
            <a:r>
              <a:rPr lang="en-US" sz="1962">
                <a:solidFill>
                  <a:srgbClr val="1F3959"/>
                </a:solidFill>
                <a:latin typeface="Calibri (MS)"/>
                <a:ea typeface="Calibri (MS)"/>
                <a:cs typeface="Calibri (MS)"/>
                <a:sym typeface="Calibri (MS)"/>
              </a:rPr>
              <a:t>Apprentissages complémentaires à un diplôme antérieur. Ils peuvent, par exemple, concerner la mise à jour et le perfectionnement des connaissances ou des compétences, ou le développement professionnel continu.</a:t>
            </a:r>
          </a:p>
          <a:p>
            <a:pPr algn="l">
              <a:lnSpc>
                <a:spcPts val="1907"/>
              </a:lnSpc>
            </a:pPr>
          </a:p>
          <a:p>
            <a:pPr algn="l">
              <a:lnSpc>
                <a:spcPts val="1907"/>
              </a:lnSpc>
            </a:pPr>
            <a:r>
              <a:rPr lang="en-US" sz="1962">
                <a:solidFill>
                  <a:srgbClr val="1F3959"/>
                </a:solidFill>
                <a:latin typeface="Calibri (MS)"/>
                <a:ea typeface="Calibri (MS)"/>
                <a:cs typeface="Calibri (MS)"/>
                <a:sym typeface="Calibri (MS)"/>
              </a:rPr>
              <a:t>Professionnel</a:t>
            </a:r>
          </a:p>
          <a:p>
            <a:pPr algn="l">
              <a:lnSpc>
                <a:spcPts val="1907"/>
              </a:lnSpc>
            </a:pPr>
            <a:r>
              <a:rPr lang="en-US" sz="1962">
                <a:solidFill>
                  <a:srgbClr val="1F3959"/>
                </a:solidFill>
                <a:latin typeface="Calibri (MS)"/>
                <a:ea typeface="Calibri (MS)"/>
                <a:cs typeface="Calibri (MS)"/>
                <a:sym typeface="Calibri (MS)"/>
              </a:rPr>
              <a:t>Ces éléments ont été développés pour renforcer la capacité du CNC à résoudre les différences entre les niveaux de diplômes professionnelles ou axées sur une profession. La catégorie professionnelle a implicitement introduit le concept qu'un diplôme peut appartenir à plusieurs catégories et types, par exemple : Un diplôme de licence avec mention peut être classé à la fois comme majeur et professionnel et doit donc être conforme aux exigences des deux catégories.</a:t>
            </a:r>
          </a:p>
          <a:p>
            <a:pPr algn="l">
              <a:lnSpc>
                <a:spcPts val="1907"/>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945681" y="1404842"/>
            <a:ext cx="6736871" cy="2162794"/>
          </a:xfrm>
          <a:prstGeom prst="rect">
            <a:avLst/>
          </a:prstGeom>
        </p:spPr>
        <p:txBody>
          <a:bodyPr anchor="t" rtlCol="false" tIns="0" lIns="0" bIns="0" rIns="0">
            <a:spAutoFit/>
          </a:bodyPr>
          <a:lstStyle/>
          <a:p>
            <a:pPr algn="l">
              <a:lnSpc>
                <a:spcPts val="7128"/>
              </a:lnSpc>
            </a:pPr>
            <a:r>
              <a:rPr lang="en-US" sz="6600" b="true">
                <a:solidFill>
                  <a:srgbClr val="FFFFFF"/>
                </a:solidFill>
                <a:latin typeface="Arial Bold"/>
                <a:ea typeface="Arial Bold"/>
                <a:cs typeface="Arial Bold"/>
                <a:sym typeface="Arial Bold"/>
              </a:rPr>
              <a:t>Rôles et responsabilités</a:t>
            </a:r>
          </a:p>
        </p:txBody>
      </p:sp>
      <p:sp>
        <p:nvSpPr>
          <p:cNvPr name="TextBox 4" id="4"/>
          <p:cNvSpPr txBox="true"/>
          <p:nvPr/>
        </p:nvSpPr>
        <p:spPr>
          <a:xfrm rot="0">
            <a:off x="401384" y="277473"/>
            <a:ext cx="8491176" cy="8368189"/>
          </a:xfrm>
          <a:prstGeom prst="rect">
            <a:avLst/>
          </a:prstGeom>
        </p:spPr>
        <p:txBody>
          <a:bodyPr anchor="t" rtlCol="false" tIns="0" lIns="0" bIns="0" rIns="0">
            <a:spAutoFit/>
          </a:bodyPr>
          <a:lstStyle/>
          <a:p>
            <a:pPr algn="l" marL="691828" indent="-345914" lvl="1">
              <a:lnSpc>
                <a:spcPts val="2916"/>
              </a:lnSpc>
              <a:buFont typeface="Arial"/>
              <a:buChar char="•"/>
            </a:pPr>
            <a:r>
              <a:rPr lang="en-US" b="true" sz="2700">
                <a:solidFill>
                  <a:srgbClr val="1F3959"/>
                </a:solidFill>
                <a:latin typeface="Arial Bold"/>
                <a:ea typeface="Arial Bold"/>
                <a:cs typeface="Arial Bold"/>
                <a:sym typeface="Arial Bold"/>
              </a:rPr>
              <a:t>Section 43 de </a:t>
            </a:r>
            <a:r>
              <a:rPr lang="en-US" sz="2700">
                <a:solidFill>
                  <a:srgbClr val="1F3959"/>
                </a:solidFill>
                <a:latin typeface="Arial"/>
                <a:ea typeface="Arial"/>
                <a:cs typeface="Arial"/>
                <a:sym typeface="Arial"/>
              </a:rPr>
              <a:t>la loi de 2012 sur les certifications et l'assurance qualité (éducation et formation)</a:t>
            </a:r>
          </a:p>
          <a:p>
            <a:pPr algn="l" marL="691828" indent="-345914" lvl="1">
              <a:lnSpc>
                <a:spcPts val="2916"/>
              </a:lnSpc>
              <a:buFont typeface="Arial"/>
              <a:buChar char="•"/>
            </a:pPr>
            <a:r>
              <a:rPr lang="en-US" sz="2700">
                <a:solidFill>
                  <a:srgbClr val="1F3959"/>
                </a:solidFill>
                <a:latin typeface="Arial"/>
                <a:ea typeface="Arial"/>
                <a:cs typeface="Arial"/>
                <a:sym typeface="Arial"/>
              </a:rPr>
              <a:t>Le QQI est l'autorité chargée de</a:t>
            </a:r>
          </a:p>
          <a:p>
            <a:pPr algn="l" marL="2317388" indent="-772462" lvl="2">
              <a:lnSpc>
                <a:spcPts val="2916"/>
              </a:lnSpc>
              <a:buFont typeface="Arial"/>
              <a:buChar char="⚬"/>
            </a:pPr>
            <a:r>
              <a:rPr lang="en-US" sz="2700">
                <a:solidFill>
                  <a:srgbClr val="000000"/>
                </a:solidFill>
                <a:latin typeface="Calibri (MS)"/>
                <a:ea typeface="Calibri (MS)"/>
                <a:cs typeface="Calibri (MS)"/>
                <a:sym typeface="Calibri (MS)"/>
              </a:rPr>
              <a:t>Révision et développement des politiques et les critères</a:t>
            </a:r>
          </a:p>
          <a:p>
            <a:pPr algn="l" marL="2317388" indent="-772462" lvl="2">
              <a:lnSpc>
                <a:spcPts val="2916"/>
              </a:lnSpc>
              <a:buFont typeface="Arial"/>
              <a:buChar char="⚬"/>
            </a:pPr>
            <a:r>
              <a:rPr lang="en-US" sz="2700">
                <a:solidFill>
                  <a:srgbClr val="000000"/>
                </a:solidFill>
                <a:latin typeface="Calibri (MS)"/>
                <a:ea typeface="Calibri (MS)"/>
                <a:cs typeface="Calibri (MS)"/>
                <a:sym typeface="Calibri (MS)"/>
              </a:rPr>
              <a:t>Promotion</a:t>
            </a:r>
          </a:p>
          <a:p>
            <a:pPr algn="l" marL="2317388" indent="-772462" lvl="2">
              <a:lnSpc>
                <a:spcPts val="2916"/>
              </a:lnSpc>
              <a:buFont typeface="Arial"/>
              <a:buChar char="⚬"/>
            </a:pPr>
            <a:r>
              <a:rPr lang="en-US" sz="2700">
                <a:solidFill>
                  <a:srgbClr val="000000"/>
                </a:solidFill>
                <a:latin typeface="Calibri (MS)"/>
                <a:ea typeface="Calibri (MS)"/>
                <a:cs typeface="Calibri (MS)"/>
                <a:sym typeface="Calibri (MS)"/>
              </a:rPr>
              <a:t>Maintien</a:t>
            </a:r>
          </a:p>
          <a:p>
            <a:pPr algn="l" marL="2317388" indent="-772462" lvl="2">
              <a:lnSpc>
                <a:spcPts val="2916"/>
              </a:lnSpc>
              <a:buFont typeface="Arial"/>
              <a:buChar char="⚬"/>
            </a:pPr>
            <a:r>
              <a:rPr lang="en-US" sz="2700">
                <a:solidFill>
                  <a:srgbClr val="000000"/>
                </a:solidFill>
                <a:latin typeface="Calibri (MS)"/>
                <a:ea typeface="Calibri (MS)"/>
                <a:cs typeface="Calibri (MS)"/>
                <a:sym typeface="Calibri (MS)"/>
              </a:rPr>
              <a:t>Développement supplémentaire</a:t>
            </a:r>
          </a:p>
          <a:p>
            <a:pPr algn="l" marL="2317388" indent="-772462" lvl="2">
              <a:lnSpc>
                <a:spcPts val="2916"/>
              </a:lnSpc>
              <a:buFont typeface="Arial"/>
              <a:buChar char="⚬"/>
            </a:pPr>
            <a:r>
              <a:rPr lang="en-US" sz="2700">
                <a:solidFill>
                  <a:srgbClr val="000000"/>
                </a:solidFill>
                <a:latin typeface="Calibri (MS)"/>
                <a:ea typeface="Calibri (MS)"/>
                <a:cs typeface="Calibri (MS)"/>
                <a:sym typeface="Calibri (MS)"/>
              </a:rPr>
              <a:t>Mise en œuvre du CNC</a:t>
            </a:r>
          </a:p>
          <a:p>
            <a:pPr algn="l" marL="2317388" indent="-772462" lvl="2">
              <a:lnSpc>
                <a:spcPts val="2916"/>
              </a:lnSpc>
              <a:buFont typeface="Arial"/>
              <a:buChar char="⚬"/>
            </a:pPr>
            <a:r>
              <a:rPr lang="en-US" sz="2700">
                <a:solidFill>
                  <a:srgbClr val="000000"/>
                </a:solidFill>
                <a:latin typeface="Calibri (MS)"/>
                <a:ea typeface="Calibri (MS)"/>
                <a:cs typeface="Calibri (MS)"/>
                <a:sym typeface="Calibri (MS)"/>
              </a:rPr>
              <a:t>Révision du fonctionnement du cadre</a:t>
            </a:r>
          </a:p>
          <a:p>
            <a:pPr algn="l" marL="2317388" indent="-772462" lvl="2">
              <a:lnSpc>
                <a:spcPts val="2916"/>
              </a:lnSpc>
              <a:buFont typeface="Arial"/>
              <a:buChar char="⚬"/>
            </a:pPr>
            <a:r>
              <a:rPr lang="en-US" sz="2700">
                <a:solidFill>
                  <a:srgbClr val="000000"/>
                </a:solidFill>
                <a:latin typeface="Calibri (MS)"/>
                <a:ea typeface="Calibri (MS)"/>
                <a:cs typeface="Calibri (MS)"/>
                <a:sym typeface="Calibri (MS)"/>
              </a:rPr>
              <a:t>Modification ponctuelle</a:t>
            </a:r>
          </a:p>
          <a:p>
            <a:pPr algn="l" marL="2317388" indent="-772462" lvl="2">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Nécessaire pour promouvoir et faciliter l'utilisation par les prestataires et les organismes certificateurs des énoncés de ce qu'un apprenant inscrit est censé savoir, comprendre et démontrer à l'issue d'un programme</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Chaque organisme de certification désigné doit s'assurer que chaque diplôme qu'il délivre est un diplôme incluse dans le cadre.</a:t>
            </a:r>
          </a:p>
          <a:p>
            <a:pPr algn="l" marL="691828" indent="-345914" lvl="1">
              <a:lnSpc>
                <a:spcPts val="2916"/>
              </a:lnSpc>
            </a:pP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FFFFFF"/>
                  </a:solidFill>
                  <a:latin typeface="Arimo Bold"/>
                  <a:ea typeface="Arimo Bold"/>
                  <a:cs typeface="Arimo Bold"/>
                  <a:sym typeface="Arimo Bold"/>
                </a:rPr>
                <a:t>14</a:t>
              </a:r>
            </a:p>
          </p:txBody>
        </p:sp>
      </p:grpSp>
      <p:grpSp>
        <p:nvGrpSpPr>
          <p:cNvPr name="Group 8" id="8"/>
          <p:cNvGrpSpPr/>
          <p:nvPr/>
        </p:nvGrpSpPr>
        <p:grpSpPr>
          <a:xfrm rot="0">
            <a:off x="634556" y="9084145"/>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01663" y="1363961"/>
            <a:ext cx="8527675" cy="1988344"/>
            <a:chOff x="0" y="0"/>
            <a:chExt cx="11370234" cy="2651125"/>
          </a:xfrm>
        </p:grpSpPr>
        <p:sp>
          <p:nvSpPr>
            <p:cNvPr name="Freeform 4" id="4"/>
            <p:cNvSpPr/>
            <p:nvPr/>
          </p:nvSpPr>
          <p:spPr>
            <a:xfrm flipH="false" flipV="false" rot="0">
              <a:off x="0" y="0"/>
              <a:ext cx="11370236" cy="2651126"/>
            </a:xfrm>
            <a:custGeom>
              <a:avLst/>
              <a:gdLst/>
              <a:ahLst/>
              <a:cxnLst/>
              <a:rect r="r" b="b" t="t" l="l"/>
              <a:pathLst>
                <a:path h="2651126" w="11370236">
                  <a:moveTo>
                    <a:pt x="0" y="0"/>
                  </a:moveTo>
                  <a:lnTo>
                    <a:pt x="11370236" y="0"/>
                  </a:lnTo>
                  <a:lnTo>
                    <a:pt x="11370236" y="2651126"/>
                  </a:lnTo>
                  <a:lnTo>
                    <a:pt x="0" y="2651126"/>
                  </a:lnTo>
                  <a:close/>
                </a:path>
              </a:pathLst>
            </a:custGeom>
            <a:blipFill>
              <a:blip r:embed="rId3">
                <a:alphaModFix amt="0"/>
              </a:blip>
              <a:stretch>
                <a:fillRect l="0" t="-33568" r="0" b="-33568"/>
              </a:stretch>
            </a:blipFill>
          </p:spPr>
        </p:sp>
        <p:sp>
          <p:nvSpPr>
            <p:cNvPr name="TextBox 5" id="5"/>
            <p:cNvSpPr txBox="true"/>
            <p:nvPr/>
          </p:nvSpPr>
          <p:spPr>
            <a:xfrm>
              <a:off x="0" y="28575"/>
              <a:ext cx="11370234" cy="2622550"/>
            </a:xfrm>
            <a:prstGeom prst="rect">
              <a:avLst/>
            </a:prstGeom>
          </p:spPr>
          <p:txBody>
            <a:bodyPr anchor="ctr" rtlCol="false" tIns="0" lIns="0" bIns="0" rIns="0"/>
            <a:lstStyle/>
            <a:p>
              <a:pPr algn="l">
                <a:lnSpc>
                  <a:spcPts val="6415"/>
                </a:lnSpc>
              </a:pPr>
              <a:r>
                <a:rPr lang="en-US" sz="5940" b="true">
                  <a:solidFill>
                    <a:srgbClr val="FFFFFF"/>
                  </a:solidFill>
                  <a:latin typeface="Arial Bold"/>
                  <a:ea typeface="Arial Bold"/>
                  <a:cs typeface="Arial Bold"/>
                  <a:sym typeface="Arial Bold"/>
                </a:rPr>
                <a:t>Qualifications incluses dans le CNC</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798" y="935098"/>
            <a:ext cx="12422915" cy="759971"/>
          </a:xfrm>
          <a:prstGeom prst="rect">
            <a:avLst/>
          </a:prstGeom>
        </p:spPr>
        <p:txBody>
          <a:bodyPr anchor="t" rtlCol="false" tIns="0" lIns="0" bIns="0" rIns="0">
            <a:spAutoFit/>
          </a:bodyPr>
          <a:lstStyle/>
          <a:p>
            <a:pPr algn="l">
              <a:lnSpc>
                <a:spcPts val="5832"/>
              </a:lnSpc>
            </a:pPr>
            <a:r>
              <a:rPr lang="en-US" sz="5400" b="true">
                <a:solidFill>
                  <a:srgbClr val="4472C4"/>
                </a:solidFill>
                <a:latin typeface="Arial Bold"/>
                <a:ea typeface="Arial Bold"/>
                <a:cs typeface="Arial Bold"/>
                <a:sym typeface="Arial Bold"/>
              </a:rPr>
              <a:t>Registre irlandais des certifications</a:t>
            </a:r>
          </a:p>
        </p:txBody>
      </p:sp>
      <p:sp>
        <p:nvSpPr>
          <p:cNvPr name="TextBox 4" id="4"/>
          <p:cNvSpPr txBox="true"/>
          <p:nvPr/>
        </p:nvSpPr>
        <p:spPr>
          <a:xfrm rot="0">
            <a:off x="725996" y="2221297"/>
            <a:ext cx="10870987" cy="6626562"/>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1F3959"/>
                </a:solidFill>
                <a:latin typeface="Arial"/>
                <a:ea typeface="Arial"/>
                <a:cs typeface="Arial"/>
                <a:sym typeface="Arial"/>
              </a:rPr>
              <a:t>Liste officielle des certifications incluses dans le CNC. </a:t>
            </a:r>
          </a:p>
          <a:p>
            <a:pPr algn="l" marL="488632" indent="-244316" lvl="1">
              <a:lnSpc>
                <a:spcPts val="2916"/>
              </a:lnSpc>
              <a:buFont typeface="Arial"/>
              <a:buChar char="•"/>
            </a:pPr>
            <a:r>
              <a:rPr lang="en-US" sz="2700">
                <a:solidFill>
                  <a:srgbClr val="1F3959"/>
                </a:solidFill>
                <a:latin typeface="Arial"/>
                <a:ea typeface="Arial"/>
                <a:cs typeface="Arial"/>
                <a:sym typeface="Arial"/>
              </a:rPr>
              <a:t>Responsabilité statutaire  </a:t>
            </a:r>
          </a:p>
          <a:p>
            <a:pPr algn="l" marL="488632" indent="-244316" lvl="1">
              <a:lnSpc>
                <a:spcPts val="2916"/>
              </a:lnSpc>
              <a:buFont typeface="Arial"/>
              <a:buChar char="•"/>
            </a:pPr>
            <a:r>
              <a:rPr lang="en-US" sz="2700">
                <a:solidFill>
                  <a:srgbClr val="1F3959"/>
                </a:solidFill>
                <a:latin typeface="Arial"/>
                <a:ea typeface="Arial"/>
                <a:cs typeface="Arial"/>
                <a:sym typeface="Arial"/>
              </a:rPr>
              <a:t>Répertorie les organismes de certification, les prestataires, les certifications et les programmes</a:t>
            </a:r>
          </a:p>
          <a:p>
            <a:pPr algn="l" marL="488632" indent="-244316" lvl="1">
              <a:lnSpc>
                <a:spcPts val="2916"/>
              </a:lnSpc>
              <a:buFont typeface="Arial"/>
              <a:buChar char="•"/>
            </a:pPr>
            <a:r>
              <a:rPr lang="en-US" sz="2700">
                <a:solidFill>
                  <a:srgbClr val="1F3959"/>
                </a:solidFill>
                <a:latin typeface="Arial"/>
                <a:ea typeface="Arial"/>
                <a:cs typeface="Arial"/>
                <a:sym typeface="Arial"/>
              </a:rPr>
              <a:t>11 525 certifications</a:t>
            </a:r>
          </a:p>
          <a:p>
            <a:pPr algn="l" marL="488632" indent="-244316" lvl="1">
              <a:lnSpc>
                <a:spcPts val="2916"/>
              </a:lnSpc>
              <a:buFont typeface="Arial"/>
              <a:buChar char="•"/>
            </a:pPr>
            <a:r>
              <a:rPr lang="en-US" sz="2700">
                <a:solidFill>
                  <a:srgbClr val="1F3959"/>
                </a:solidFill>
                <a:latin typeface="Arial"/>
                <a:ea typeface="Arial"/>
                <a:cs typeface="Arial"/>
                <a:sym typeface="Arial"/>
              </a:rPr>
              <a:t>219 prestataires</a:t>
            </a:r>
          </a:p>
          <a:p>
            <a:pPr algn="l" marL="488632" indent="-244316" lvl="1">
              <a:lnSpc>
                <a:spcPts val="2916"/>
              </a:lnSpc>
              <a:buFont typeface="Arial"/>
              <a:buChar char="•"/>
            </a:pPr>
            <a:r>
              <a:rPr lang="en-US" sz="2700">
                <a:solidFill>
                  <a:srgbClr val="1F3959"/>
                </a:solidFill>
                <a:latin typeface="Arial"/>
                <a:ea typeface="Arial"/>
                <a:cs typeface="Arial"/>
                <a:sym typeface="Arial"/>
              </a:rPr>
              <a:t>15 134 programmes</a:t>
            </a:r>
          </a:p>
          <a:p>
            <a:pPr algn="l" marL="488632" indent="-244316" lvl="1">
              <a:lnSpc>
                <a:spcPts val="2916"/>
              </a:lnSpc>
              <a:buFont typeface="Arial"/>
              <a:buChar char="•"/>
            </a:pPr>
            <a:r>
              <a:rPr lang="en-US" sz="2700">
                <a:solidFill>
                  <a:srgbClr val="1F3959"/>
                </a:solidFill>
                <a:latin typeface="Arial"/>
                <a:ea typeface="Arial"/>
                <a:cs typeface="Arial"/>
                <a:sym typeface="Arial"/>
              </a:rPr>
              <a:t>Lié au registre des données sur les certifications (QDR) dans Europass</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8C909A"/>
                  </a:solidFill>
                  <a:latin typeface="Arimo Bold"/>
                  <a:ea typeface="Arimo Bold"/>
                  <a:cs typeface="Arimo Bold"/>
                  <a:sym typeface="Arimo Bold"/>
                </a:rPr>
                <a:t>16</a:t>
              </a:r>
            </a:p>
          </p:txBody>
        </p:sp>
      </p:grpSp>
      <p:grpSp>
        <p:nvGrpSpPr>
          <p:cNvPr name="Group 8" id="8"/>
          <p:cNvGrpSpPr/>
          <p:nvPr/>
        </p:nvGrpSpPr>
        <p:grpSpPr>
          <a:xfrm rot="0">
            <a:off x="634556" y="9078678"/>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1228" y="210160"/>
            <a:ext cx="17845545" cy="9483214"/>
            <a:chOff x="0" y="0"/>
            <a:chExt cx="23794060" cy="12644285"/>
          </a:xfrm>
        </p:grpSpPr>
        <p:sp>
          <p:nvSpPr>
            <p:cNvPr name="Freeform 3" id="3" descr="A screenshot of a graph  AI-generated content may be incorrect."/>
            <p:cNvSpPr/>
            <p:nvPr/>
          </p:nvSpPr>
          <p:spPr>
            <a:xfrm flipH="false" flipV="false" rot="0">
              <a:off x="0" y="0"/>
              <a:ext cx="23794086" cy="12644247"/>
            </a:xfrm>
            <a:custGeom>
              <a:avLst/>
              <a:gdLst/>
              <a:ahLst/>
              <a:cxnLst/>
              <a:rect r="r" b="b" t="t" l="l"/>
              <a:pathLst>
                <a:path h="12644247" w="23794086">
                  <a:moveTo>
                    <a:pt x="0" y="0"/>
                  </a:moveTo>
                  <a:lnTo>
                    <a:pt x="23794086" y="0"/>
                  </a:lnTo>
                  <a:lnTo>
                    <a:pt x="23794086" y="12644247"/>
                  </a:lnTo>
                  <a:lnTo>
                    <a:pt x="0" y="12644247"/>
                  </a:lnTo>
                  <a:lnTo>
                    <a:pt x="0" y="0"/>
                  </a:lnTo>
                  <a:close/>
                </a:path>
              </a:pathLst>
            </a:custGeom>
            <a:blipFill>
              <a:blip r:embed="rId2"/>
              <a:stretch>
                <a:fillRect l="0" t="-19208" r="0" b="-19208"/>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96414" y="301619"/>
            <a:ext cx="16695172" cy="9683753"/>
            <a:chOff x="0" y="0"/>
            <a:chExt cx="22260230" cy="12911671"/>
          </a:xfrm>
        </p:grpSpPr>
        <p:sp>
          <p:nvSpPr>
            <p:cNvPr name="Freeform 3" id="3"/>
            <p:cNvSpPr/>
            <p:nvPr/>
          </p:nvSpPr>
          <p:spPr>
            <a:xfrm flipH="false" flipV="false" rot="0">
              <a:off x="0" y="0"/>
              <a:ext cx="22260179" cy="12911709"/>
            </a:xfrm>
            <a:custGeom>
              <a:avLst/>
              <a:gdLst/>
              <a:ahLst/>
              <a:cxnLst/>
              <a:rect r="r" b="b" t="t" l="l"/>
              <a:pathLst>
                <a:path h="12911709" w="22260179">
                  <a:moveTo>
                    <a:pt x="0" y="0"/>
                  </a:moveTo>
                  <a:lnTo>
                    <a:pt x="22260179" y="0"/>
                  </a:lnTo>
                  <a:lnTo>
                    <a:pt x="22260179" y="12911709"/>
                  </a:lnTo>
                  <a:lnTo>
                    <a:pt x="0" y="12911709"/>
                  </a:lnTo>
                  <a:lnTo>
                    <a:pt x="0" y="0"/>
                  </a:lnTo>
                  <a:close/>
                </a:path>
              </a:pathLst>
            </a:custGeom>
            <a:blipFill>
              <a:blip r:embed="rId2"/>
              <a:stretch>
                <a:fillRect l="0" t="-17091" r="0" b="-1709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798" y="944623"/>
            <a:ext cx="16508749" cy="750446"/>
          </a:xfrm>
          <a:prstGeom prst="rect">
            <a:avLst/>
          </a:prstGeom>
        </p:spPr>
        <p:txBody>
          <a:bodyPr anchor="t" rtlCol="false" tIns="0" lIns="0" bIns="0" rIns="0">
            <a:spAutoFit/>
          </a:bodyPr>
          <a:lstStyle/>
          <a:p>
            <a:pPr algn="l">
              <a:lnSpc>
                <a:spcPts val="7128"/>
              </a:lnSpc>
            </a:pPr>
            <a:r>
              <a:rPr lang="en-US" sz="6600" b="true">
                <a:solidFill>
                  <a:srgbClr val="4472C4"/>
                </a:solidFill>
                <a:latin typeface="Arial Bold"/>
                <a:ea typeface="Arial Bold"/>
                <a:cs typeface="Arial Bold"/>
                <a:sym typeface="Arial Bold"/>
              </a:rPr>
              <a:t>Réaménagement du registre</a:t>
            </a:r>
          </a:p>
        </p:txBody>
      </p:sp>
      <p:sp>
        <p:nvSpPr>
          <p:cNvPr name="TextBox 4" id="4"/>
          <p:cNvSpPr txBox="true"/>
          <p:nvPr/>
        </p:nvSpPr>
        <p:spPr>
          <a:xfrm rot="0">
            <a:off x="725996" y="2221297"/>
            <a:ext cx="10870987" cy="6626562"/>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1F3959"/>
                </a:solidFill>
                <a:latin typeface="Arial"/>
                <a:ea typeface="Arial"/>
                <a:cs typeface="Arial"/>
                <a:sym typeface="Arial"/>
              </a:rPr>
              <a:t>Utilisation de l'ESCO pour décrire les acquis d'apprentissage – améliore l'application de la validation de l'apprentissage non formel et informel</a:t>
            </a:r>
          </a:p>
          <a:p>
            <a:pPr algn="l" marL="488632" indent="-244316" lvl="1">
              <a:lnSpc>
                <a:spcPts val="2916"/>
              </a:lnSpc>
            </a:pPr>
          </a:p>
          <a:p>
            <a:pPr algn="l" marL="488632" indent="-244316" lvl="1">
              <a:lnSpc>
                <a:spcPts val="2916"/>
              </a:lnSpc>
              <a:buFont typeface="Arial"/>
              <a:buChar char="•"/>
            </a:pPr>
            <a:r>
              <a:rPr lang="en-US" sz="2700">
                <a:solidFill>
                  <a:srgbClr val="1F3959"/>
                </a:solidFill>
                <a:latin typeface="Arial"/>
                <a:ea typeface="Arial"/>
                <a:cs typeface="Arial"/>
                <a:sym typeface="Arial"/>
              </a:rPr>
              <a:t>Publication des acquis d'apprentissage </a:t>
            </a:r>
          </a:p>
          <a:p>
            <a:pPr algn="l" marL="488632" indent="-244316" lvl="1">
              <a:lnSpc>
                <a:spcPts val="2916"/>
              </a:lnSpc>
            </a:pPr>
          </a:p>
          <a:p>
            <a:pPr algn="l" marL="488632" indent="-244316" lvl="1">
              <a:lnSpc>
                <a:spcPts val="2916"/>
              </a:lnSpc>
              <a:buFont typeface="Arial"/>
              <a:buChar char="•"/>
            </a:pPr>
            <a:r>
              <a:rPr lang="en-US" sz="2700">
                <a:solidFill>
                  <a:srgbClr val="1F3959"/>
                </a:solidFill>
                <a:latin typeface="Arial"/>
                <a:ea typeface="Arial"/>
                <a:cs typeface="Arial"/>
                <a:sym typeface="Arial"/>
              </a:rPr>
              <a:t>Inclusion des informations sur la disponibilité de la VAE pour les programmes </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19</a:t>
              </a:r>
            </a:p>
          </p:txBody>
        </p:sp>
      </p:grpSp>
      <p:grpSp>
        <p:nvGrpSpPr>
          <p:cNvPr name="Group 8" id="8"/>
          <p:cNvGrpSpPr/>
          <p:nvPr/>
        </p:nvGrpSpPr>
        <p:grpSpPr>
          <a:xfrm rot="0">
            <a:off x="500377" y="9078678"/>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144000" y="2381774"/>
            <a:ext cx="5880097" cy="2761726"/>
            <a:chOff x="0" y="0"/>
            <a:chExt cx="7840129" cy="3682302"/>
          </a:xfrm>
        </p:grpSpPr>
        <p:sp>
          <p:nvSpPr>
            <p:cNvPr name="Freeform 4" id="4"/>
            <p:cNvSpPr/>
            <p:nvPr/>
          </p:nvSpPr>
          <p:spPr>
            <a:xfrm flipH="false" flipV="false" rot="0">
              <a:off x="0" y="0"/>
              <a:ext cx="7840091" cy="3682365"/>
            </a:xfrm>
            <a:custGeom>
              <a:avLst/>
              <a:gdLst/>
              <a:ahLst/>
              <a:cxnLst/>
              <a:rect r="r" b="b" t="t" l="l"/>
              <a:pathLst>
                <a:path h="3682365" w="7840091">
                  <a:moveTo>
                    <a:pt x="0" y="0"/>
                  </a:moveTo>
                  <a:lnTo>
                    <a:pt x="7840091" y="0"/>
                  </a:lnTo>
                  <a:lnTo>
                    <a:pt x="7840091" y="3682365"/>
                  </a:lnTo>
                  <a:lnTo>
                    <a:pt x="0" y="3682365"/>
                  </a:lnTo>
                  <a:lnTo>
                    <a:pt x="0" y="0"/>
                  </a:lnTo>
                  <a:close/>
                </a:path>
              </a:pathLst>
            </a:custGeom>
            <a:blipFill>
              <a:blip r:embed="rId3"/>
              <a:stretch>
                <a:fillRect l="0" t="-10774" r="0" b="-10773"/>
              </a:stretch>
            </a:blipFill>
          </p:spPr>
        </p:sp>
      </p:grpSp>
      <p:grpSp>
        <p:nvGrpSpPr>
          <p:cNvPr name="Group 5" id="5"/>
          <p:cNvGrpSpPr/>
          <p:nvPr/>
        </p:nvGrpSpPr>
        <p:grpSpPr>
          <a:xfrm rot="0">
            <a:off x="9894770" y="7905226"/>
            <a:ext cx="3931920" cy="2301850"/>
            <a:chOff x="0" y="0"/>
            <a:chExt cx="5242560" cy="3069133"/>
          </a:xfrm>
        </p:grpSpPr>
        <p:sp>
          <p:nvSpPr>
            <p:cNvPr name="Freeform 6" id="6"/>
            <p:cNvSpPr/>
            <p:nvPr/>
          </p:nvSpPr>
          <p:spPr>
            <a:xfrm flipH="false" flipV="false" rot="0">
              <a:off x="0" y="0"/>
              <a:ext cx="5242560" cy="3069082"/>
            </a:xfrm>
            <a:custGeom>
              <a:avLst/>
              <a:gdLst/>
              <a:ahLst/>
              <a:cxnLst/>
              <a:rect r="r" b="b" t="t" l="l"/>
              <a:pathLst>
                <a:path h="3069082" w="5242560">
                  <a:moveTo>
                    <a:pt x="0" y="0"/>
                  </a:moveTo>
                  <a:lnTo>
                    <a:pt x="5242560" y="0"/>
                  </a:lnTo>
                  <a:lnTo>
                    <a:pt x="5242560" y="3069082"/>
                  </a:lnTo>
                  <a:lnTo>
                    <a:pt x="0" y="3069082"/>
                  </a:lnTo>
                  <a:lnTo>
                    <a:pt x="0" y="0"/>
                  </a:lnTo>
                  <a:close/>
                </a:path>
              </a:pathLst>
            </a:custGeom>
            <a:blipFill>
              <a:blip r:embed="rId4"/>
              <a:stretch>
                <a:fillRect l="-2937" t="0" r="-2937" b="-1"/>
              </a:stretch>
            </a:blipFill>
          </p:spPr>
        </p:sp>
      </p:grpSp>
      <p:grpSp>
        <p:nvGrpSpPr>
          <p:cNvPr name="Group 7" id="7"/>
          <p:cNvGrpSpPr/>
          <p:nvPr/>
        </p:nvGrpSpPr>
        <p:grpSpPr>
          <a:xfrm rot="0">
            <a:off x="9894770" y="5344897"/>
            <a:ext cx="3931920" cy="1874044"/>
            <a:chOff x="0" y="0"/>
            <a:chExt cx="5242560" cy="2498725"/>
          </a:xfrm>
        </p:grpSpPr>
        <p:sp>
          <p:nvSpPr>
            <p:cNvPr name="Freeform 8" id="8"/>
            <p:cNvSpPr/>
            <p:nvPr/>
          </p:nvSpPr>
          <p:spPr>
            <a:xfrm flipH="false" flipV="false" rot="0">
              <a:off x="0" y="0"/>
              <a:ext cx="5242560" cy="2498725"/>
            </a:xfrm>
            <a:custGeom>
              <a:avLst/>
              <a:gdLst/>
              <a:ahLst/>
              <a:cxnLst/>
              <a:rect r="r" b="b" t="t" l="l"/>
              <a:pathLst>
                <a:path h="2498725" w="5242560">
                  <a:moveTo>
                    <a:pt x="0" y="0"/>
                  </a:moveTo>
                  <a:lnTo>
                    <a:pt x="5242560" y="0"/>
                  </a:lnTo>
                  <a:lnTo>
                    <a:pt x="5242560" y="2498725"/>
                  </a:lnTo>
                  <a:lnTo>
                    <a:pt x="0" y="2498725"/>
                  </a:lnTo>
                  <a:lnTo>
                    <a:pt x="0" y="0"/>
                  </a:lnTo>
                  <a:close/>
                </a:path>
              </a:pathLst>
            </a:custGeom>
            <a:blipFill>
              <a:blip r:embed="rId5"/>
              <a:stretch>
                <a:fillRect l="0" t="-19936" r="0" b="-19936"/>
              </a:stretch>
            </a:blipFill>
          </p:spPr>
        </p:sp>
      </p:grpSp>
      <p:grpSp>
        <p:nvGrpSpPr>
          <p:cNvPr name="Group 9" id="9"/>
          <p:cNvGrpSpPr/>
          <p:nvPr/>
        </p:nvGrpSpPr>
        <p:grpSpPr>
          <a:xfrm rot="0">
            <a:off x="9655207" y="1037377"/>
            <a:ext cx="5880106" cy="1243689"/>
            <a:chOff x="0" y="0"/>
            <a:chExt cx="7840142" cy="1658252"/>
          </a:xfrm>
        </p:grpSpPr>
        <p:sp>
          <p:nvSpPr>
            <p:cNvPr name="Freeform 10" id="10"/>
            <p:cNvSpPr/>
            <p:nvPr/>
          </p:nvSpPr>
          <p:spPr>
            <a:xfrm flipH="false" flipV="false" rot="0">
              <a:off x="0" y="0"/>
              <a:ext cx="7840091" cy="1658239"/>
            </a:xfrm>
            <a:custGeom>
              <a:avLst/>
              <a:gdLst/>
              <a:ahLst/>
              <a:cxnLst/>
              <a:rect r="r" b="b" t="t" l="l"/>
              <a:pathLst>
                <a:path h="1658239" w="7840091">
                  <a:moveTo>
                    <a:pt x="0" y="0"/>
                  </a:moveTo>
                  <a:lnTo>
                    <a:pt x="7840091" y="0"/>
                  </a:lnTo>
                  <a:lnTo>
                    <a:pt x="7840091" y="1658239"/>
                  </a:lnTo>
                  <a:lnTo>
                    <a:pt x="0" y="1658239"/>
                  </a:lnTo>
                  <a:lnTo>
                    <a:pt x="0" y="0"/>
                  </a:lnTo>
                  <a:close/>
                </a:path>
              </a:pathLst>
            </a:custGeom>
            <a:blipFill>
              <a:blip r:embed="rId6"/>
              <a:stretch>
                <a:fillRect l="0" t="0" r="0" b="0"/>
              </a:stretch>
            </a:blipFill>
          </p:spPr>
        </p:sp>
      </p:grpSp>
      <p:sp>
        <p:nvSpPr>
          <p:cNvPr name="TextBox 11" id="11"/>
          <p:cNvSpPr txBox="true"/>
          <p:nvPr/>
        </p:nvSpPr>
        <p:spPr>
          <a:xfrm rot="0">
            <a:off x="591817" y="1452467"/>
            <a:ext cx="6736871" cy="2457793"/>
          </a:xfrm>
          <a:prstGeom prst="rect">
            <a:avLst/>
          </a:prstGeom>
        </p:spPr>
        <p:txBody>
          <a:bodyPr anchor="t" rtlCol="false" tIns="0" lIns="0" bIns="0" rIns="0">
            <a:spAutoFit/>
          </a:bodyPr>
          <a:lstStyle/>
          <a:p>
            <a:pPr algn="l">
              <a:lnSpc>
                <a:spcPts val="5452"/>
              </a:lnSpc>
            </a:pPr>
            <a:r>
              <a:rPr lang="en-US" sz="5609" b="true">
                <a:solidFill>
                  <a:srgbClr val="FFFFFF"/>
                </a:solidFill>
                <a:latin typeface="Arial Bold"/>
                <a:ea typeface="Arial Bold"/>
                <a:cs typeface="Arial Bold"/>
                <a:sym typeface="Arial Bold"/>
              </a:rPr>
              <a:t>Représentations européennes hébergées au QQI</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01663" y="1363961"/>
            <a:ext cx="8527675" cy="1988344"/>
            <a:chOff x="0" y="0"/>
            <a:chExt cx="11370234" cy="2651125"/>
          </a:xfrm>
        </p:grpSpPr>
        <p:sp>
          <p:nvSpPr>
            <p:cNvPr name="Freeform 4" id="4"/>
            <p:cNvSpPr/>
            <p:nvPr/>
          </p:nvSpPr>
          <p:spPr>
            <a:xfrm flipH="false" flipV="false" rot="0">
              <a:off x="0" y="0"/>
              <a:ext cx="11370236" cy="2651126"/>
            </a:xfrm>
            <a:custGeom>
              <a:avLst/>
              <a:gdLst/>
              <a:ahLst/>
              <a:cxnLst/>
              <a:rect r="r" b="b" t="t" l="l"/>
              <a:pathLst>
                <a:path h="2651126" w="11370236">
                  <a:moveTo>
                    <a:pt x="0" y="0"/>
                  </a:moveTo>
                  <a:lnTo>
                    <a:pt x="11370236" y="0"/>
                  </a:lnTo>
                  <a:lnTo>
                    <a:pt x="11370236" y="2651126"/>
                  </a:lnTo>
                  <a:lnTo>
                    <a:pt x="0" y="2651126"/>
                  </a:lnTo>
                  <a:close/>
                </a:path>
              </a:pathLst>
            </a:custGeom>
            <a:blipFill>
              <a:blip r:embed="rId3">
                <a:alphaModFix amt="0"/>
              </a:blip>
              <a:stretch>
                <a:fillRect l="0" t="-33568" r="0" b="-33568"/>
              </a:stretch>
            </a:blipFill>
          </p:spPr>
        </p:sp>
        <p:sp>
          <p:nvSpPr>
            <p:cNvPr name="TextBox 5" id="5"/>
            <p:cNvSpPr txBox="true"/>
            <p:nvPr/>
          </p:nvSpPr>
          <p:spPr>
            <a:xfrm>
              <a:off x="0" y="38100"/>
              <a:ext cx="11370234" cy="2613025"/>
            </a:xfrm>
            <a:prstGeom prst="rect">
              <a:avLst/>
            </a:prstGeom>
          </p:spPr>
          <p:txBody>
            <a:bodyPr anchor="ctr" rtlCol="false" tIns="0" lIns="0" bIns="0" rIns="0"/>
            <a:lstStyle/>
            <a:p>
              <a:pPr algn="l">
                <a:lnSpc>
                  <a:spcPts val="7128"/>
                </a:lnSpc>
              </a:pPr>
              <a:r>
                <a:rPr lang="en-US" sz="6600" b="true">
                  <a:solidFill>
                    <a:srgbClr val="FFFFFF"/>
                  </a:solidFill>
                  <a:latin typeface="Arial Bold"/>
                  <a:ea typeface="Arial Bold"/>
                  <a:cs typeface="Arial Bold"/>
                  <a:sym typeface="Arial Bold"/>
                </a:rPr>
                <a:t>Accès, transfert et progression</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261872" y="548640"/>
            <a:ext cx="15773400" cy="1988820"/>
            <a:chOff x="0" y="0"/>
            <a:chExt cx="21031200" cy="2651760"/>
          </a:xfrm>
        </p:grpSpPr>
        <p:sp>
          <p:nvSpPr>
            <p:cNvPr name="Freeform 4" id="4"/>
            <p:cNvSpPr/>
            <p:nvPr/>
          </p:nvSpPr>
          <p:spPr>
            <a:xfrm flipH="false" flipV="false" rot="0">
              <a:off x="0" y="0"/>
              <a:ext cx="21031200" cy="2651760"/>
            </a:xfrm>
            <a:custGeom>
              <a:avLst/>
              <a:gdLst/>
              <a:ahLst/>
              <a:cxnLst/>
              <a:rect r="r" b="b" t="t" l="l"/>
              <a:pathLst>
                <a:path h="2651760" w="21031200">
                  <a:moveTo>
                    <a:pt x="0" y="0"/>
                  </a:moveTo>
                  <a:lnTo>
                    <a:pt x="21031200" y="0"/>
                  </a:lnTo>
                  <a:lnTo>
                    <a:pt x="21031200" y="2651760"/>
                  </a:lnTo>
                  <a:lnTo>
                    <a:pt x="0" y="2651760"/>
                  </a:lnTo>
                  <a:close/>
                </a:path>
              </a:pathLst>
            </a:custGeom>
            <a:blipFill>
              <a:blip r:embed="rId3">
                <a:alphaModFix amt="0"/>
              </a:blip>
              <a:stretch>
                <a:fillRect l="0" t="-104536" r="0" b="-104536"/>
              </a:stretch>
            </a:blipFill>
          </p:spPr>
        </p:sp>
        <p:sp>
          <p:nvSpPr>
            <p:cNvPr name="TextBox 5" id="5"/>
            <p:cNvSpPr txBox="true"/>
            <p:nvPr/>
          </p:nvSpPr>
          <p:spPr>
            <a:xfrm>
              <a:off x="0" y="38100"/>
              <a:ext cx="21031200" cy="2613660"/>
            </a:xfrm>
            <a:prstGeom prst="rect">
              <a:avLst/>
            </a:prstGeom>
          </p:spPr>
          <p:txBody>
            <a:bodyPr anchor="ctr" rtlCol="false" tIns="0" lIns="0" bIns="0" rIns="0"/>
            <a:lstStyle/>
            <a:p>
              <a:pPr algn="l">
                <a:lnSpc>
                  <a:spcPts val="7128"/>
                </a:lnSpc>
              </a:pPr>
              <a:r>
                <a:rPr lang="en-US" sz="6600" b="true">
                  <a:solidFill>
                    <a:srgbClr val="FFFFFF"/>
                  </a:solidFill>
                  <a:latin typeface="Arial Bold"/>
                  <a:ea typeface="Arial Bold"/>
                  <a:cs typeface="Arial Bold"/>
                  <a:sym typeface="Arial Bold"/>
                </a:rPr>
                <a:t>Réaffirmation de la politique ATP 2015</a:t>
              </a:r>
            </a:p>
          </p:txBody>
        </p:sp>
      </p:grpSp>
      <p:sp>
        <p:nvSpPr>
          <p:cNvPr name="TextBox 6" id="6"/>
          <p:cNvSpPr txBox="true"/>
          <p:nvPr/>
        </p:nvSpPr>
        <p:spPr>
          <a:xfrm rot="0">
            <a:off x="1353312" y="2849880"/>
            <a:ext cx="7418070" cy="6456426"/>
          </a:xfrm>
          <a:prstGeom prst="rect">
            <a:avLst/>
          </a:prstGeom>
        </p:spPr>
        <p:txBody>
          <a:bodyPr anchor="t" rtlCol="false" tIns="0" lIns="0" bIns="0" rIns="0">
            <a:spAutoFit/>
          </a:bodyPr>
          <a:lstStyle/>
          <a:p>
            <a:pPr algn="l">
              <a:lnSpc>
                <a:spcPts val="2268"/>
              </a:lnSpc>
            </a:pPr>
            <a:r>
              <a:rPr lang="en-US" sz="2100">
                <a:solidFill>
                  <a:srgbClr val="FFFFFF"/>
                </a:solidFill>
                <a:latin typeface="Calibri (MS)"/>
                <a:ea typeface="Calibri (MS)"/>
                <a:cs typeface="Calibri (MS)"/>
                <a:sym typeface="Calibri (MS)"/>
              </a:rPr>
              <a:t>Se concentre sur </a:t>
            </a:r>
          </a:p>
          <a:p>
            <a:pPr algn="l" marL="37147" indent="-12382" lvl="2">
              <a:lnSpc>
                <a:spcPts val="2268"/>
              </a:lnSpc>
              <a:buFont typeface="Arial"/>
              <a:buChar char="⚬"/>
            </a:pPr>
            <a:r>
              <a:rPr lang="en-US" sz="2100">
                <a:solidFill>
                  <a:srgbClr val="FFFFFF"/>
                </a:solidFill>
                <a:latin typeface="Calibri (MS)"/>
                <a:ea typeface="Calibri (MS)"/>
                <a:cs typeface="Calibri (MS)"/>
                <a:sym typeface="Calibri (MS)"/>
              </a:rPr>
              <a:t>Crédit</a:t>
            </a:r>
          </a:p>
          <a:p>
            <a:pPr algn="l" marL="37147" indent="-12382" lvl="2">
              <a:lnSpc>
                <a:spcPts val="2268"/>
              </a:lnSpc>
              <a:buFont typeface="Arial"/>
              <a:buChar char="⚬"/>
            </a:pPr>
            <a:r>
              <a:rPr lang="en-US" sz="2100">
                <a:solidFill>
                  <a:srgbClr val="FFFFFF"/>
                </a:solidFill>
                <a:latin typeface="Calibri (MS)"/>
                <a:ea typeface="Calibri (MS)"/>
                <a:cs typeface="Calibri (MS)"/>
                <a:sym typeface="Calibri (MS)"/>
              </a:rPr>
              <a:t>Progression et voies de transfert</a:t>
            </a:r>
          </a:p>
          <a:p>
            <a:pPr algn="l" marL="37147" indent="-12382" lvl="2">
              <a:lnSpc>
                <a:spcPts val="2268"/>
              </a:lnSpc>
              <a:buFont typeface="Arial"/>
              <a:buChar char="⚬"/>
            </a:pPr>
            <a:r>
              <a:rPr lang="en-US" sz="2100">
                <a:solidFill>
                  <a:srgbClr val="FFFFFF"/>
                </a:solidFill>
                <a:latin typeface="Calibri (MS)"/>
                <a:ea typeface="Calibri (MS)"/>
                <a:cs typeface="Calibri (MS)"/>
                <a:sym typeface="Calibri (MS)"/>
              </a:rPr>
              <a:t>Modalités d'admission</a:t>
            </a:r>
          </a:p>
          <a:p>
            <a:pPr algn="l" marL="37147" indent="-12382" lvl="2">
              <a:lnSpc>
                <a:spcPts val="2268"/>
              </a:lnSpc>
              <a:buFont typeface="Arial"/>
              <a:buChar char="⚬"/>
            </a:pPr>
            <a:r>
              <a:rPr lang="en-US" sz="2100">
                <a:solidFill>
                  <a:srgbClr val="FFFFFF"/>
                </a:solidFill>
                <a:latin typeface="Calibri (MS)"/>
                <a:ea typeface="Calibri (MS)"/>
                <a:cs typeface="Calibri (MS)"/>
                <a:sym typeface="Calibri (MS)"/>
              </a:rPr>
              <a:t>La fourniture d'informations</a:t>
            </a:r>
          </a:p>
          <a:p>
            <a:pPr algn="l" marL="37147" indent="-12382" lvl="2">
              <a:lnSpc>
                <a:spcPts val="2268"/>
              </a:lnSpc>
            </a:pPr>
          </a:p>
          <a:p>
            <a:pPr algn="l" marL="37147" indent="-12382" lvl="2">
              <a:lnSpc>
                <a:spcPts val="2268"/>
              </a:lnSpc>
            </a:pPr>
          </a:p>
        </p:txBody>
      </p:sp>
      <p:grpSp>
        <p:nvGrpSpPr>
          <p:cNvPr name="Group 7" id="7"/>
          <p:cNvGrpSpPr/>
          <p:nvPr/>
        </p:nvGrpSpPr>
        <p:grpSpPr>
          <a:xfrm rot="0">
            <a:off x="7285701" y="2020929"/>
            <a:ext cx="10279628" cy="8081715"/>
            <a:chOff x="0" y="0"/>
            <a:chExt cx="13706170" cy="10775620"/>
          </a:xfrm>
        </p:grpSpPr>
        <p:sp>
          <p:nvSpPr>
            <p:cNvPr name="Freeform 8" id="8"/>
            <p:cNvSpPr/>
            <p:nvPr/>
          </p:nvSpPr>
          <p:spPr>
            <a:xfrm flipH="false" flipV="false" rot="0">
              <a:off x="0" y="0"/>
              <a:ext cx="13706221" cy="10775569"/>
            </a:xfrm>
            <a:custGeom>
              <a:avLst/>
              <a:gdLst/>
              <a:ahLst/>
              <a:cxnLst/>
              <a:rect r="r" b="b" t="t" l="l"/>
              <a:pathLst>
                <a:path h="10775569" w="13706221">
                  <a:moveTo>
                    <a:pt x="0" y="0"/>
                  </a:moveTo>
                  <a:lnTo>
                    <a:pt x="13706221" y="0"/>
                  </a:lnTo>
                  <a:lnTo>
                    <a:pt x="13706221" y="10775569"/>
                  </a:lnTo>
                  <a:lnTo>
                    <a:pt x="0" y="10775569"/>
                  </a:lnTo>
                  <a:lnTo>
                    <a:pt x="0" y="0"/>
                  </a:lnTo>
                  <a:close/>
                </a:path>
              </a:pathLst>
            </a:custGeom>
            <a:blipFill>
              <a:blip r:embed="rId4"/>
              <a:stretch>
                <a:fillRect l="0" t="-452" r="2" b="-9368"/>
              </a:stretch>
            </a:blipFill>
          </p:spPr>
        </p:sp>
      </p:grpSp>
      <p:grpSp>
        <p:nvGrpSpPr>
          <p:cNvPr name="Group 9" id="9"/>
          <p:cNvGrpSpPr/>
          <p:nvPr/>
        </p:nvGrpSpPr>
        <p:grpSpPr>
          <a:xfrm rot="0">
            <a:off x="16764000" y="9477375"/>
            <a:ext cx="1295400" cy="561975"/>
            <a:chOff x="0" y="0"/>
            <a:chExt cx="1727200" cy="749300"/>
          </a:xfrm>
        </p:grpSpPr>
        <p:sp>
          <p:nvSpPr>
            <p:cNvPr name="Freeform 10" id="10"/>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11" id="11"/>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21</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798" y="944623"/>
            <a:ext cx="12422915" cy="750446"/>
          </a:xfrm>
          <a:prstGeom prst="rect">
            <a:avLst/>
          </a:prstGeom>
        </p:spPr>
        <p:txBody>
          <a:bodyPr anchor="t" rtlCol="false" tIns="0" lIns="0" bIns="0" rIns="0">
            <a:spAutoFit/>
          </a:bodyPr>
          <a:lstStyle/>
          <a:p>
            <a:pPr algn="l">
              <a:lnSpc>
                <a:spcPts val="7128"/>
              </a:lnSpc>
            </a:pPr>
            <a:r>
              <a:rPr lang="en-US" sz="6600" b="true">
                <a:solidFill>
                  <a:srgbClr val="4472C4"/>
                </a:solidFill>
                <a:latin typeface="Arial Bold"/>
                <a:ea typeface="Arial Bold"/>
                <a:cs typeface="Arial Bold"/>
                <a:sym typeface="Arial Bold"/>
              </a:rPr>
              <a:t>Politique ATP : VAE</a:t>
            </a:r>
          </a:p>
        </p:txBody>
      </p:sp>
      <p:sp>
        <p:nvSpPr>
          <p:cNvPr name="TextBox 4" id="4"/>
          <p:cNvSpPr txBox="true"/>
          <p:nvPr/>
        </p:nvSpPr>
        <p:spPr>
          <a:xfrm rot="0">
            <a:off x="725996" y="2249872"/>
            <a:ext cx="10870987" cy="6597987"/>
          </a:xfrm>
          <a:prstGeom prst="rect">
            <a:avLst/>
          </a:prstGeom>
        </p:spPr>
        <p:txBody>
          <a:bodyPr anchor="t" rtlCol="false" tIns="0" lIns="0" bIns="0" rIns="0">
            <a:spAutoFit/>
          </a:bodyPr>
          <a:lstStyle/>
          <a:p>
            <a:pPr algn="l" marL="451985" indent="-225993" lvl="1">
              <a:lnSpc>
                <a:spcPts val="2427"/>
              </a:lnSpc>
              <a:buFont typeface="Arial"/>
              <a:buChar char="•"/>
            </a:pPr>
            <a:r>
              <a:rPr lang="en-US" b="true" sz="2497">
                <a:solidFill>
                  <a:srgbClr val="1F3959"/>
                </a:solidFill>
                <a:latin typeface="Arial Bold"/>
                <a:ea typeface="Arial Bold"/>
                <a:cs typeface="Arial Bold"/>
                <a:sym typeface="Arial Bold"/>
              </a:rPr>
              <a:t>En ce qui concerne les crédits </a:t>
            </a:r>
            <a:r>
              <a:rPr lang="en-US" sz="2497">
                <a:solidFill>
                  <a:srgbClr val="1F3959"/>
                </a:solidFill>
                <a:latin typeface="Arial"/>
                <a:ea typeface="Arial"/>
                <a:cs typeface="Arial"/>
                <a:sym typeface="Arial"/>
              </a:rPr>
              <a:t>: ces procédures concernent les modalités de reconnaissance des acquis par les prestataires de programmes d'éducation et de formation menant à l'obtention d'un diplôme.</a:t>
            </a:r>
          </a:p>
          <a:p>
            <a:pPr algn="l" marL="451985" indent="-225993" lvl="1">
              <a:lnSpc>
                <a:spcPts val="2427"/>
              </a:lnSpc>
              <a:buFont typeface="Arial"/>
              <a:buChar char="•"/>
            </a:pPr>
            <a:r>
              <a:rPr lang="en-US" sz="2497">
                <a:solidFill>
                  <a:srgbClr val="1F3959"/>
                </a:solidFill>
                <a:latin typeface="Arial"/>
                <a:ea typeface="Arial"/>
                <a:cs typeface="Arial"/>
                <a:sym typeface="Arial"/>
              </a:rPr>
              <a:t>Tous les prestataires sont tenus d'élaborer un </a:t>
            </a:r>
            <a:r>
              <a:rPr lang="en-US" b="true" sz="2497">
                <a:solidFill>
                  <a:srgbClr val="1F3959"/>
                </a:solidFill>
                <a:latin typeface="Arial Bold"/>
                <a:ea typeface="Arial Bold"/>
                <a:cs typeface="Arial Bold"/>
                <a:sym typeface="Arial Bold"/>
              </a:rPr>
              <a:t>énoncé des dispositions disponibles pour chacun de leurs programmes en matière de validation des acquis d’expérience, d'admission, de crédits en vue de l'obtention d'un diplôme et d'accès à un diplôme complet</a:t>
            </a:r>
            <a:r>
              <a:rPr lang="en-US" sz="2497">
                <a:solidFill>
                  <a:srgbClr val="1F3959"/>
                </a:solidFill>
                <a:latin typeface="Arial"/>
                <a:ea typeface="Arial"/>
                <a:cs typeface="Arial"/>
                <a:sym typeface="Arial"/>
              </a:rPr>
              <a:t>. Ces énoncés doivent définir les objectifs pour lesquels les processus de validaion des acquis d’expérience peuvent être utilisés, à savoir permettre l'admission au programme, accorder une exemption des exigences du programme ou des crédits en vue de l'obtention d'un diplôme, ou établir l'éligibilité à un diplôme complet.</a:t>
            </a:r>
          </a:p>
          <a:p>
            <a:pPr algn="l" marL="451985" indent="-225993" lvl="1">
              <a:lnSpc>
                <a:spcPts val="2427"/>
              </a:lnSpc>
              <a:buFont typeface="Arial"/>
              <a:buChar char="•"/>
            </a:pPr>
            <a:r>
              <a:rPr lang="en-US" sz="2497">
                <a:solidFill>
                  <a:srgbClr val="1F3959"/>
                </a:solidFill>
                <a:latin typeface="Arial"/>
                <a:ea typeface="Arial"/>
                <a:cs typeface="Arial"/>
                <a:sym typeface="Arial"/>
              </a:rPr>
              <a:t>Les prestataires doivent apporter les adaptations nécessaires aux programmes afin de faciliter la transition des participants ; cette procédure concerne les besoins de participation de tous les apprenants, mais en particulier ceux qui accèdent aux programmes par des voies non conventionnelles, et comprend le transfert ou la progression vers et hors des programmes.</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22</a:t>
              </a:r>
            </a:p>
          </p:txBody>
        </p:sp>
      </p:grpSp>
      <p:grpSp>
        <p:nvGrpSpPr>
          <p:cNvPr name="Group 8" id="8"/>
          <p:cNvGrpSpPr/>
          <p:nvPr/>
        </p:nvGrpSpPr>
        <p:grpSpPr>
          <a:xfrm rot="0">
            <a:off x="411890" y="9357941"/>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8820150"/>
            <a:ext cx="18288000" cy="1466850"/>
            <a:chOff x="0" y="0"/>
            <a:chExt cx="24384000" cy="1955800"/>
          </a:xfrm>
        </p:grpSpPr>
        <p:sp>
          <p:nvSpPr>
            <p:cNvPr name="Freeform 3" id="3"/>
            <p:cNvSpPr/>
            <p:nvPr/>
          </p:nvSpPr>
          <p:spPr>
            <a:xfrm flipH="false" flipV="false" rot="0">
              <a:off x="0" y="0"/>
              <a:ext cx="24384000" cy="1955800"/>
            </a:xfrm>
            <a:custGeom>
              <a:avLst/>
              <a:gdLst/>
              <a:ahLst/>
              <a:cxnLst/>
              <a:rect r="r" b="b" t="t" l="l"/>
              <a:pathLst>
                <a:path h="1955800" w="24384000">
                  <a:moveTo>
                    <a:pt x="0" y="0"/>
                  </a:moveTo>
                  <a:lnTo>
                    <a:pt x="24384000" y="0"/>
                  </a:lnTo>
                  <a:lnTo>
                    <a:pt x="24384000" y="1955800"/>
                  </a:lnTo>
                  <a:lnTo>
                    <a:pt x="0" y="1955800"/>
                  </a:lnTo>
                  <a:lnTo>
                    <a:pt x="0" y="0"/>
                  </a:lnTo>
                  <a:close/>
                </a:path>
              </a:pathLst>
            </a:custGeom>
            <a:blipFill>
              <a:blip r:embed="rId2"/>
              <a:stretch>
                <a:fillRect l="0" t="0" r="0" b="-363"/>
              </a:stretch>
            </a:blipFill>
          </p:spPr>
        </p:sp>
      </p:grpSp>
      <p:grpSp>
        <p:nvGrpSpPr>
          <p:cNvPr name="Group 4" id="4"/>
          <p:cNvGrpSpPr/>
          <p:nvPr/>
        </p:nvGrpSpPr>
        <p:grpSpPr>
          <a:xfrm rot="0">
            <a:off x="10182635" y="2042493"/>
            <a:ext cx="48597" cy="6216929"/>
            <a:chOff x="0" y="0"/>
            <a:chExt cx="64795" cy="8289239"/>
          </a:xfrm>
        </p:grpSpPr>
        <p:sp>
          <p:nvSpPr>
            <p:cNvPr name="Freeform 5" id="5"/>
            <p:cNvSpPr/>
            <p:nvPr/>
          </p:nvSpPr>
          <p:spPr>
            <a:xfrm flipH="false" flipV="false" rot="0">
              <a:off x="0" y="0"/>
              <a:ext cx="64770" cy="8289290"/>
            </a:xfrm>
            <a:custGeom>
              <a:avLst/>
              <a:gdLst/>
              <a:ahLst/>
              <a:cxnLst/>
              <a:rect r="r" b="b" t="t" l="l"/>
              <a:pathLst>
                <a:path h="8289290" w="64770">
                  <a:moveTo>
                    <a:pt x="0" y="0"/>
                  </a:moveTo>
                  <a:lnTo>
                    <a:pt x="64770" y="0"/>
                  </a:lnTo>
                  <a:lnTo>
                    <a:pt x="64770" y="8289290"/>
                  </a:lnTo>
                  <a:lnTo>
                    <a:pt x="0" y="8289290"/>
                  </a:lnTo>
                  <a:close/>
                </a:path>
              </a:pathLst>
            </a:custGeom>
            <a:solidFill>
              <a:srgbClr val="ED7D31"/>
            </a:solidFill>
          </p:spPr>
        </p:sp>
      </p:grpSp>
      <p:grpSp>
        <p:nvGrpSpPr>
          <p:cNvPr name="Group 6" id="6"/>
          <p:cNvGrpSpPr/>
          <p:nvPr/>
        </p:nvGrpSpPr>
        <p:grpSpPr>
          <a:xfrm rot="0">
            <a:off x="16764000" y="9477375"/>
            <a:ext cx="1295400" cy="561975"/>
            <a:chOff x="0" y="0"/>
            <a:chExt cx="1727200" cy="749300"/>
          </a:xfrm>
        </p:grpSpPr>
        <p:sp>
          <p:nvSpPr>
            <p:cNvPr name="Freeform 7" id="7"/>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8" id="8"/>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8C909A"/>
                  </a:solidFill>
                  <a:latin typeface="Arimo Bold"/>
                  <a:ea typeface="Arimo Bold"/>
                  <a:cs typeface="Arimo Bold"/>
                  <a:sym typeface="Arimo Bold"/>
                </a:rPr>
                <a:t>23</a:t>
              </a:r>
            </a:p>
          </p:txBody>
        </p:sp>
      </p:grpSp>
      <p:sp>
        <p:nvSpPr>
          <p:cNvPr name="TextBox 9" id="9"/>
          <p:cNvSpPr txBox="true"/>
          <p:nvPr/>
        </p:nvSpPr>
        <p:spPr>
          <a:xfrm rot="0">
            <a:off x="923868" y="330203"/>
            <a:ext cx="15415022" cy="769496"/>
          </a:xfrm>
          <a:prstGeom prst="rect">
            <a:avLst/>
          </a:prstGeom>
        </p:spPr>
        <p:txBody>
          <a:bodyPr anchor="t" rtlCol="false" tIns="0" lIns="0" bIns="0" rIns="0">
            <a:spAutoFit/>
          </a:bodyPr>
          <a:lstStyle/>
          <a:p>
            <a:pPr algn="l">
              <a:lnSpc>
                <a:spcPts val="3240"/>
              </a:lnSpc>
            </a:pPr>
            <a:r>
              <a:rPr lang="en-US" sz="3000" b="true">
                <a:solidFill>
                  <a:srgbClr val="4472C4"/>
                </a:solidFill>
                <a:latin typeface="Arial Bold"/>
                <a:ea typeface="Arial Bold"/>
                <a:cs typeface="Arial Bold"/>
                <a:sym typeface="Arial Bold"/>
              </a:rPr>
              <a:t>Livre vert sur la politique révisée en matière d'accès, de transfert et de progression</a:t>
            </a:r>
          </a:p>
        </p:txBody>
      </p:sp>
      <p:sp>
        <p:nvSpPr>
          <p:cNvPr name="TextBox 10" id="10"/>
          <p:cNvSpPr txBox="true"/>
          <p:nvPr/>
        </p:nvSpPr>
        <p:spPr>
          <a:xfrm rot="0">
            <a:off x="634556" y="1027166"/>
            <a:ext cx="9332424" cy="8807072"/>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S'appui sur la politique précédente</a:t>
            </a:r>
          </a:p>
          <a:p>
            <a:pPr algn="l" marL="691828" indent="-345914" lvl="1">
              <a:lnSpc>
                <a:spcPts val="2916"/>
              </a:lnSpc>
              <a:buFont typeface="Arial"/>
              <a:buChar char="•"/>
            </a:pPr>
            <a:r>
              <a:rPr lang="en-US" sz="2700">
                <a:solidFill>
                  <a:srgbClr val="1F3959"/>
                </a:solidFill>
                <a:latin typeface="Arial"/>
                <a:ea typeface="Arial"/>
                <a:cs typeface="Arial"/>
                <a:sym typeface="Arial"/>
              </a:rPr>
              <a:t>Est axé sur l'apprenant et centrée sur des parcours et </a:t>
            </a:r>
            <a:r>
              <a:rPr lang="en-US" b="true" sz="2700">
                <a:solidFill>
                  <a:srgbClr val="1F3959"/>
                </a:solidFill>
                <a:latin typeface="Arial Bold"/>
                <a:ea typeface="Arial Bold"/>
                <a:cs typeface="Arial Bold"/>
                <a:sym typeface="Arial Bold"/>
              </a:rPr>
              <a:t>fourniture d’informations</a:t>
            </a:r>
            <a:r>
              <a:rPr lang="en-US" sz="2700">
                <a:solidFill>
                  <a:srgbClr val="1F3959"/>
                </a:solidFill>
                <a:latin typeface="Arial"/>
                <a:ea typeface="Arial"/>
                <a:cs typeface="Arial"/>
                <a:sym typeface="Arial"/>
              </a:rPr>
              <a:t> transparents et cohérents</a:t>
            </a:r>
          </a:p>
          <a:p>
            <a:pPr algn="l" marL="691828" indent="-345914" lvl="1">
              <a:lnSpc>
                <a:spcPts val="2916"/>
              </a:lnSpc>
              <a:buFont typeface="Arial"/>
              <a:buChar char="•"/>
            </a:pPr>
            <a:r>
              <a:rPr lang="en-US" sz="2700">
                <a:solidFill>
                  <a:srgbClr val="1F3959"/>
                </a:solidFill>
                <a:latin typeface="Arial"/>
                <a:ea typeface="Arial"/>
                <a:cs typeface="Arial"/>
                <a:sym typeface="Arial"/>
              </a:rPr>
              <a:t>Révise notre politique d'accès, de transfert et de progression en mettant l'accent sur :</a:t>
            </a:r>
          </a:p>
          <a:p>
            <a:pPr algn="l" marL="2317388" indent="-772462" lvl="2">
              <a:lnSpc>
                <a:spcPts val="2916"/>
              </a:lnSpc>
              <a:buFont typeface="Arial"/>
              <a:buChar char="⚬"/>
            </a:pPr>
            <a:r>
              <a:rPr lang="en-US" sz="2700">
                <a:solidFill>
                  <a:srgbClr val="1F3959"/>
                </a:solidFill>
                <a:latin typeface="Calibri (MS)"/>
                <a:ea typeface="Calibri (MS)"/>
                <a:cs typeface="Calibri (MS)"/>
                <a:sym typeface="Calibri (MS)"/>
              </a:rPr>
              <a:t>Conception des programmes</a:t>
            </a:r>
          </a:p>
          <a:p>
            <a:pPr algn="l" marL="2317388" indent="-772462" lvl="2">
              <a:lnSpc>
                <a:spcPts val="2916"/>
              </a:lnSpc>
              <a:buFont typeface="Arial"/>
              <a:buChar char="⚬"/>
            </a:pPr>
            <a:r>
              <a:rPr lang="en-US" b="true" sz="2700">
                <a:solidFill>
                  <a:srgbClr val="1F3959"/>
                </a:solidFill>
                <a:latin typeface="Calibri (MS) Bold"/>
                <a:ea typeface="Calibri (MS) Bold"/>
                <a:cs typeface="Calibri (MS) Bold"/>
                <a:sym typeface="Calibri (MS) Bold"/>
              </a:rPr>
              <a:t>Crédits, accumulation de crédits et transfert de crédits</a:t>
            </a:r>
          </a:p>
          <a:p>
            <a:pPr algn="l" marL="2317388" indent="-772462" lvl="2">
              <a:lnSpc>
                <a:spcPts val="2916"/>
              </a:lnSpc>
              <a:buFont typeface="Arial"/>
              <a:buChar char="⚬"/>
            </a:pPr>
            <a:r>
              <a:rPr lang="en-US" sz="2700">
                <a:solidFill>
                  <a:srgbClr val="1F3959"/>
                </a:solidFill>
                <a:latin typeface="Calibri (MS)"/>
                <a:ea typeface="Calibri (MS)"/>
                <a:cs typeface="Calibri (MS)"/>
                <a:sym typeface="Calibri (MS)"/>
              </a:rPr>
              <a:t>Modalités d'entrée et de sortie</a:t>
            </a:r>
          </a:p>
          <a:p>
            <a:pPr algn="l" marL="2317388" indent="-772462" lvl="2">
              <a:lnSpc>
                <a:spcPts val="2916"/>
              </a:lnSpc>
              <a:buFont typeface="Arial"/>
              <a:buChar char="⚬"/>
            </a:pPr>
            <a:r>
              <a:rPr lang="en-US" b="true" sz="2700">
                <a:solidFill>
                  <a:srgbClr val="1F3959"/>
                </a:solidFill>
                <a:latin typeface="Calibri (MS) Bold"/>
                <a:ea typeface="Calibri (MS) Bold"/>
                <a:cs typeface="Calibri (MS) Bold"/>
                <a:sym typeface="Calibri (MS) Bold"/>
              </a:rPr>
              <a:t>Voies de transfert et de progression</a:t>
            </a:r>
          </a:p>
          <a:p>
            <a:pPr algn="l" marL="2317388" indent="-772462" lvl="2">
              <a:lnSpc>
                <a:spcPts val="2916"/>
              </a:lnSpc>
              <a:buFont typeface="Arial"/>
              <a:buChar char="⚬"/>
            </a:pPr>
            <a:r>
              <a:rPr lang="en-US" b="true" sz="2700">
                <a:solidFill>
                  <a:srgbClr val="1F3959"/>
                </a:solidFill>
                <a:latin typeface="Calibri (MS) Bold"/>
                <a:ea typeface="Calibri (MS) Bold"/>
                <a:cs typeface="Calibri (MS) Bold"/>
                <a:sym typeface="Calibri (MS) Bold"/>
              </a:rPr>
              <a:t>Fourniture d'informations</a:t>
            </a:r>
          </a:p>
          <a:p>
            <a:pPr algn="l" marL="2317388" indent="-772462" lvl="2">
              <a:lnSpc>
                <a:spcPts val="2916"/>
              </a:lnSpc>
              <a:buFont typeface="Arial"/>
              <a:buChar char="⚬"/>
            </a:pPr>
            <a:r>
              <a:rPr lang="en-US" sz="2700">
                <a:solidFill>
                  <a:srgbClr val="1F3959"/>
                </a:solidFill>
                <a:latin typeface="Calibri (MS)"/>
                <a:ea typeface="Calibri (MS)"/>
                <a:cs typeface="Calibri (MS)"/>
                <a:sym typeface="Calibri (MS)"/>
              </a:rPr>
              <a:t>Collecte et fourniture de données</a:t>
            </a:r>
          </a:p>
          <a:p>
            <a:pPr algn="l" marL="2317388" indent="-772462" lvl="2">
              <a:lnSpc>
                <a:spcPts val="2916"/>
              </a:lnSpc>
              <a:buFont typeface="Arial"/>
              <a:buChar char="⚬"/>
            </a:pPr>
            <a:r>
              <a:rPr lang="en-US" sz="2700">
                <a:solidFill>
                  <a:srgbClr val="1F3959"/>
                </a:solidFill>
                <a:latin typeface="Calibri (MS)"/>
                <a:ea typeface="Calibri (MS)"/>
                <a:cs typeface="Calibri (MS)"/>
                <a:sym typeface="Calibri (MS)"/>
              </a:rPr>
              <a:t>Inclusion des études de cas de bonnes pratiques</a:t>
            </a:r>
          </a:p>
          <a:p>
            <a:pPr algn="l" marL="691828" indent="-345914" lvl="1">
              <a:lnSpc>
                <a:spcPts val="2916"/>
              </a:lnSpc>
              <a:buFont typeface="Arial"/>
              <a:buChar char="•"/>
            </a:pPr>
            <a:r>
              <a:rPr lang="en-US" sz="2700">
                <a:solidFill>
                  <a:srgbClr val="1F3959"/>
                </a:solidFill>
                <a:latin typeface="Arial"/>
                <a:ea typeface="Arial"/>
                <a:cs typeface="Arial"/>
                <a:sym typeface="Arial"/>
              </a:rPr>
              <a:t>Exige des établissements qu'ils disposent de politiques en matière de VAE qui décrivent les procédures d'accès, d'entrée avancée, d'exemption de crédits et d'obtention du diplôme complet dans le cadre de la VAE</a:t>
            </a:r>
          </a:p>
          <a:p>
            <a:pPr algn="l" marL="691828" indent="-345914" lvl="1">
              <a:lnSpc>
                <a:spcPts val="2916"/>
              </a:lnSpc>
            </a:pPr>
          </a:p>
        </p:txBody>
      </p:sp>
      <p:grpSp>
        <p:nvGrpSpPr>
          <p:cNvPr name="Group 11" id="11"/>
          <p:cNvGrpSpPr/>
          <p:nvPr/>
        </p:nvGrpSpPr>
        <p:grpSpPr>
          <a:xfrm rot="0">
            <a:off x="11020130" y="2150269"/>
            <a:ext cx="4172036" cy="5938838"/>
            <a:chOff x="0" y="0"/>
            <a:chExt cx="5562714" cy="7918450"/>
          </a:xfrm>
        </p:grpSpPr>
        <p:sp>
          <p:nvSpPr>
            <p:cNvPr name="Freeform 12" id="12" descr="A green and blue cover with white text  AI-generated content may be incorrect.">
              <a:hlinkClick r:id="rId4" tooltip="https://www.qqi.ie/sites/default/files/2024-12/qqi-green-paper-on-qqi-s-access-transfer-and-progression-policy.pdf"/>
            </p:cNvPr>
            <p:cNvSpPr/>
            <p:nvPr/>
          </p:nvSpPr>
          <p:spPr>
            <a:xfrm flipH="false" flipV="false" rot="0">
              <a:off x="0" y="0"/>
              <a:ext cx="5562727" cy="7918450"/>
            </a:xfrm>
            <a:custGeom>
              <a:avLst/>
              <a:gdLst/>
              <a:ahLst/>
              <a:cxnLst/>
              <a:rect r="r" b="b" t="t" l="l"/>
              <a:pathLst>
                <a:path h="7918450" w="5562727">
                  <a:moveTo>
                    <a:pt x="0" y="0"/>
                  </a:moveTo>
                  <a:lnTo>
                    <a:pt x="5562727" y="0"/>
                  </a:lnTo>
                  <a:lnTo>
                    <a:pt x="5562727" y="7918450"/>
                  </a:lnTo>
                  <a:lnTo>
                    <a:pt x="0" y="7918450"/>
                  </a:lnTo>
                  <a:lnTo>
                    <a:pt x="0" y="0"/>
                  </a:lnTo>
                  <a:close/>
                </a:path>
              </a:pathLst>
            </a:custGeom>
            <a:blipFill>
              <a:blip r:embed="rId5"/>
              <a:stretch>
                <a:fillRect l="-59" t="0" r="-58" b="0"/>
              </a:stretch>
            </a:blipFill>
          </p:spPr>
        </p:sp>
      </p:grpSp>
      <p:grpSp>
        <p:nvGrpSpPr>
          <p:cNvPr name="Group 13" id="13"/>
          <p:cNvGrpSpPr/>
          <p:nvPr/>
        </p:nvGrpSpPr>
        <p:grpSpPr>
          <a:xfrm rot="0">
            <a:off x="11114237" y="9139209"/>
            <a:ext cx="4416933" cy="786451"/>
            <a:chOff x="0" y="0"/>
            <a:chExt cx="5889244" cy="1048601"/>
          </a:xfrm>
        </p:grpSpPr>
        <p:sp>
          <p:nvSpPr>
            <p:cNvPr name="Freeform 14" id="14"/>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6"/>
              <a:stretch>
                <a:fillRect l="0" t="0" r="0" b="3"/>
              </a:stretch>
            </a:blipFill>
          </p:spPr>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798" y="944623"/>
            <a:ext cx="12422915" cy="750446"/>
          </a:xfrm>
          <a:prstGeom prst="rect">
            <a:avLst/>
          </a:prstGeom>
        </p:spPr>
        <p:txBody>
          <a:bodyPr anchor="t" rtlCol="false" tIns="0" lIns="0" bIns="0" rIns="0">
            <a:spAutoFit/>
          </a:bodyPr>
          <a:lstStyle/>
          <a:p>
            <a:pPr algn="l">
              <a:lnSpc>
                <a:spcPts val="7128"/>
              </a:lnSpc>
            </a:pPr>
            <a:r>
              <a:rPr lang="en-US" sz="6600" b="true">
                <a:solidFill>
                  <a:srgbClr val="4472C4"/>
                </a:solidFill>
                <a:latin typeface="Arial Bold"/>
                <a:ea typeface="Arial Bold"/>
                <a:cs typeface="Arial Bold"/>
                <a:sym typeface="Arial Bold"/>
              </a:rPr>
              <a:t>ATP et VAE</a:t>
            </a:r>
          </a:p>
        </p:txBody>
      </p:sp>
      <p:sp>
        <p:nvSpPr>
          <p:cNvPr name="TextBox 4" id="4"/>
          <p:cNvSpPr txBox="true"/>
          <p:nvPr/>
        </p:nvSpPr>
        <p:spPr>
          <a:xfrm rot="0">
            <a:off x="725996" y="2221297"/>
            <a:ext cx="10870987" cy="6626562"/>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1F3959"/>
                </a:solidFill>
                <a:latin typeface="Arial"/>
                <a:ea typeface="Arial"/>
                <a:cs typeface="Arial"/>
                <a:sym typeface="Arial"/>
              </a:rPr>
              <a:t>La reconnaissance et la VAE sont des catalyseurs de l'ATP. Il existe donc un lien étroit entre les processus et procédures de l'ATP et la politique de VAE d'un établissement. Le rôle de la VAE est particulièrement important pour garantir que l'apprentissage non formel et informel est reconnu et peut être utilisé dans le cadre du processus d'admission.</a:t>
            </a:r>
          </a:p>
          <a:p>
            <a:pPr algn="l" marL="488632" indent="-244316" lvl="1">
              <a:lnSpc>
                <a:spcPts val="2916"/>
              </a:lnSpc>
              <a:buFont typeface="Arial"/>
              <a:buChar char="•"/>
            </a:pPr>
            <a:r>
              <a:rPr lang="en-US" sz="2700">
                <a:solidFill>
                  <a:srgbClr val="1F3959"/>
                </a:solidFill>
                <a:latin typeface="Arial"/>
                <a:ea typeface="Arial"/>
                <a:cs typeface="Arial"/>
                <a:sym typeface="Arial"/>
              </a:rPr>
              <a:t>La politique et les procédures ATP sont spécifiquement liées aux programmes, tandis que la reconnaissance en matière de VAE n'est pas limitée de cette manière. Pour cette raison, la VAE pour un diplôme complet ne relève pas de l'ATP, mais il s'agit néanmoins d'une application valide et appropriée de la VAE, qui est liée à la politique plus large du CNC.</a:t>
            </a:r>
          </a:p>
          <a:p>
            <a:pPr algn="l" marL="488632" indent="-244316" lvl="1">
              <a:lnSpc>
                <a:spcPts val="2916"/>
              </a:lnSpc>
              <a:buFont typeface="Arial"/>
              <a:buChar char="•"/>
            </a:pPr>
            <a:r>
              <a:rPr lang="en-US" sz="2700">
                <a:solidFill>
                  <a:srgbClr val="1F3959"/>
                </a:solidFill>
                <a:latin typeface="Arial"/>
                <a:ea typeface="Arial"/>
                <a:cs typeface="Arial"/>
                <a:sym typeface="Arial"/>
              </a:rPr>
              <a:t>Confirmation que les certifications non formelles incluses dans le NCN doivent être traitées de la même manière que les certifications formelles aux fins de la reconnaissance</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24</a:t>
              </a:r>
            </a:p>
          </p:txBody>
        </p:sp>
      </p:grpSp>
      <p:grpSp>
        <p:nvGrpSpPr>
          <p:cNvPr name="Group 8" id="8"/>
          <p:cNvGrpSpPr/>
          <p:nvPr/>
        </p:nvGrpSpPr>
        <p:grpSpPr>
          <a:xfrm rot="0">
            <a:off x="634556" y="9078678"/>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01663" y="1363961"/>
            <a:ext cx="8527675" cy="1988344"/>
            <a:chOff x="0" y="0"/>
            <a:chExt cx="11370234" cy="2651125"/>
          </a:xfrm>
        </p:grpSpPr>
        <p:sp>
          <p:nvSpPr>
            <p:cNvPr name="Freeform 4" id="4"/>
            <p:cNvSpPr/>
            <p:nvPr/>
          </p:nvSpPr>
          <p:spPr>
            <a:xfrm flipH="false" flipV="false" rot="0">
              <a:off x="0" y="0"/>
              <a:ext cx="11370236" cy="2651126"/>
            </a:xfrm>
            <a:custGeom>
              <a:avLst/>
              <a:gdLst/>
              <a:ahLst/>
              <a:cxnLst/>
              <a:rect r="r" b="b" t="t" l="l"/>
              <a:pathLst>
                <a:path h="2651126" w="11370236">
                  <a:moveTo>
                    <a:pt x="0" y="0"/>
                  </a:moveTo>
                  <a:lnTo>
                    <a:pt x="11370236" y="0"/>
                  </a:lnTo>
                  <a:lnTo>
                    <a:pt x="11370236" y="2651126"/>
                  </a:lnTo>
                  <a:lnTo>
                    <a:pt x="0" y="2651126"/>
                  </a:lnTo>
                  <a:close/>
                </a:path>
              </a:pathLst>
            </a:custGeom>
            <a:blipFill>
              <a:blip r:embed="rId3">
                <a:alphaModFix amt="0"/>
              </a:blip>
              <a:stretch>
                <a:fillRect l="0" t="-33568" r="0" b="-33568"/>
              </a:stretch>
            </a:blipFill>
          </p:spPr>
        </p:sp>
        <p:sp>
          <p:nvSpPr>
            <p:cNvPr name="TextBox 5" id="5"/>
            <p:cNvSpPr txBox="true"/>
            <p:nvPr/>
          </p:nvSpPr>
          <p:spPr>
            <a:xfrm>
              <a:off x="0" y="28575"/>
              <a:ext cx="11370234" cy="2622550"/>
            </a:xfrm>
            <a:prstGeom prst="rect">
              <a:avLst/>
            </a:prstGeom>
          </p:spPr>
          <p:txBody>
            <a:bodyPr anchor="ctr" rtlCol="false" tIns="0" lIns="0" bIns="0" rIns="0"/>
            <a:lstStyle/>
            <a:p>
              <a:pPr algn="l">
                <a:lnSpc>
                  <a:spcPts val="6415"/>
                </a:lnSpc>
              </a:pPr>
              <a:r>
                <a:rPr lang="en-US" sz="5940" b="true">
                  <a:solidFill>
                    <a:srgbClr val="FFFFFF"/>
                  </a:solidFill>
                  <a:latin typeface="Arial Bold"/>
                  <a:ea typeface="Arial Bold"/>
                  <a:cs typeface="Arial Bold"/>
                  <a:sym typeface="Arial Bold"/>
                </a:rPr>
                <a:t>Validation des acquis d’expérience (VAE)</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621297" y="443179"/>
            <a:ext cx="12422915" cy="750446"/>
          </a:xfrm>
          <a:prstGeom prst="rect">
            <a:avLst/>
          </a:prstGeom>
        </p:spPr>
        <p:txBody>
          <a:bodyPr anchor="t" rtlCol="false" tIns="0" lIns="0" bIns="0" rIns="0">
            <a:spAutoFit/>
          </a:bodyPr>
          <a:lstStyle/>
          <a:p>
            <a:pPr algn="l">
              <a:lnSpc>
                <a:spcPts val="7128"/>
              </a:lnSpc>
            </a:pPr>
            <a:r>
              <a:rPr lang="en-US" sz="6600" b="true">
                <a:solidFill>
                  <a:srgbClr val="4472C4"/>
                </a:solidFill>
                <a:latin typeface="Arial Bold"/>
                <a:ea typeface="Arial Bold"/>
                <a:cs typeface="Arial Bold"/>
                <a:sym typeface="Arial Bold"/>
              </a:rPr>
              <a:t>Cadre juridique</a:t>
            </a:r>
          </a:p>
        </p:txBody>
      </p:sp>
      <p:sp>
        <p:nvSpPr>
          <p:cNvPr name="TextBox 4" id="4"/>
          <p:cNvSpPr txBox="true"/>
          <p:nvPr/>
        </p:nvSpPr>
        <p:spPr>
          <a:xfrm rot="0">
            <a:off x="621316" y="1749352"/>
            <a:ext cx="13090293" cy="7525912"/>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La base juridique de la VAE est intégrée dans l'ATP </a:t>
            </a:r>
          </a:p>
          <a:p>
            <a:pPr algn="l" marL="746121" indent="-373060" lvl="1">
              <a:lnSpc>
                <a:spcPts val="3240"/>
              </a:lnSpc>
              <a:buFont typeface="Arial"/>
              <a:buChar char="•"/>
            </a:pPr>
            <a:r>
              <a:rPr lang="en-US" sz="3000">
                <a:solidFill>
                  <a:srgbClr val="1F3959"/>
                </a:solidFill>
                <a:latin typeface="Arial"/>
                <a:ea typeface="Arial"/>
                <a:cs typeface="Arial"/>
                <a:sym typeface="Arial"/>
              </a:rPr>
              <a:t>Dans le cadre de cette loi, le QQI est directement responsable des politiques relatives à l'accès, au transfert et à la progression (ATP) des apprenants, où l'accès, le transfert et la progression font référence à : </a:t>
            </a:r>
          </a:p>
          <a:p>
            <a:pPr algn="l" marL="2371680" indent="-790560" lvl="2">
              <a:lnSpc>
                <a:spcPts val="3240"/>
              </a:lnSpc>
              <a:buFont typeface="Arial"/>
              <a:buChar char="⚬"/>
            </a:pPr>
            <a:r>
              <a:rPr lang="en-US" sz="3000">
                <a:solidFill>
                  <a:srgbClr val="1F3959"/>
                </a:solidFill>
                <a:latin typeface="Arial"/>
                <a:ea typeface="Arial"/>
                <a:cs typeface="Arial"/>
                <a:sym typeface="Arial"/>
              </a:rPr>
              <a:t>L'accès des apprenants aux programmes d'éducation et de formation, y compris </a:t>
            </a:r>
            <a:r>
              <a:rPr lang="en-US" b="true" sz="3000">
                <a:solidFill>
                  <a:srgbClr val="1F3959"/>
                </a:solidFill>
                <a:latin typeface="Arial Bold"/>
                <a:ea typeface="Arial Bold"/>
                <a:cs typeface="Arial Bold"/>
                <a:sym typeface="Arial Bold"/>
              </a:rPr>
              <a:t>la reconnaissance des connaissances, des aptitudes ou des compétences acquises antérieurement</a:t>
            </a:r>
          </a:p>
          <a:p>
            <a:pPr algn="l" marL="2371680" indent="-790560" lvl="2">
              <a:lnSpc>
                <a:spcPts val="3240"/>
              </a:lnSpc>
              <a:buFont typeface="Arial"/>
              <a:buChar char="⚬"/>
            </a:pPr>
            <a:r>
              <a:rPr lang="en-US" sz="3000">
                <a:solidFill>
                  <a:srgbClr val="1F3959"/>
                </a:solidFill>
                <a:latin typeface="Arial"/>
                <a:ea typeface="Arial"/>
                <a:cs typeface="Arial"/>
                <a:sym typeface="Arial"/>
              </a:rPr>
              <a:t>le transfert des apprenants d'un programme à un autre après avoir obtenu </a:t>
            </a:r>
            <a:r>
              <a:rPr lang="en-US" b="true" sz="3000">
                <a:solidFill>
                  <a:srgbClr val="1F3959"/>
                </a:solidFill>
                <a:latin typeface="Arial Bold"/>
                <a:ea typeface="Arial Bold"/>
                <a:cs typeface="Arial Bold"/>
                <a:sym typeface="Arial Bold"/>
              </a:rPr>
              <a:t>la reconnaissance des connaissances, aptitudes ou compétences acquises antérieurement</a:t>
            </a:r>
            <a:r>
              <a:rPr lang="en-US" sz="3000">
                <a:solidFill>
                  <a:srgbClr val="1F3959"/>
                </a:solidFill>
                <a:latin typeface="Arial"/>
                <a:ea typeface="Arial"/>
                <a:cs typeface="Arial"/>
                <a:sym typeface="Arial"/>
              </a:rPr>
              <a:t>, et</a:t>
            </a:r>
          </a:p>
          <a:p>
            <a:pPr algn="l" marL="2371680" indent="-790560" lvl="2">
              <a:lnSpc>
                <a:spcPts val="3240"/>
              </a:lnSpc>
              <a:buFont typeface="Arial"/>
              <a:buChar char="⚬"/>
            </a:pPr>
            <a:r>
              <a:rPr lang="en-US" sz="3000">
                <a:solidFill>
                  <a:srgbClr val="1F3959"/>
                </a:solidFill>
                <a:latin typeface="Arial"/>
                <a:ea typeface="Arial"/>
                <a:cs typeface="Arial"/>
                <a:sym typeface="Arial"/>
              </a:rPr>
              <a:t>la progression des apprenants d'un programme à un autre programme de niveau supérieur</a:t>
            </a:r>
          </a:p>
          <a:p>
            <a:pPr algn="l" marL="691828" indent="-345914" lvl="1">
              <a:lnSpc>
                <a:spcPts val="2916"/>
              </a:lnSpc>
              <a:buFont typeface="Arial"/>
              <a:buChar char="•"/>
            </a:pPr>
            <a:r>
              <a:rPr lang="en-US" sz="2700">
                <a:solidFill>
                  <a:srgbClr val="1F3959"/>
                </a:solidFill>
                <a:latin typeface="Arial"/>
                <a:ea typeface="Arial"/>
                <a:cs typeface="Arial"/>
                <a:sym typeface="Arial"/>
              </a:rPr>
              <a:t>Cependant, la plupart des pratiques sont axées sur la coopération et les partenariats collaboratifs qui reconnaissent et respectent l'autonomie des établissements</a:t>
            </a:r>
          </a:p>
          <a:p>
            <a:pPr algn="l" marL="768698" indent="-384349" lvl="1">
              <a:lnSpc>
                <a:spcPts val="3240"/>
              </a:lnSpc>
            </a:pPr>
          </a:p>
          <a:p>
            <a:pPr algn="l" marL="768698" indent="-384349" lvl="1">
              <a:lnSpc>
                <a:spcPts val="3240"/>
              </a:lnSpc>
            </a:pP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26</a:t>
              </a:r>
            </a:p>
          </p:txBody>
        </p:sp>
      </p:grpSp>
      <p:grpSp>
        <p:nvGrpSpPr>
          <p:cNvPr name="Group 8" id="8"/>
          <p:cNvGrpSpPr/>
          <p:nvPr/>
        </p:nvGrpSpPr>
        <p:grpSpPr>
          <a:xfrm rot="0">
            <a:off x="529876" y="9219714"/>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8820150"/>
            <a:ext cx="18288000" cy="1466850"/>
            <a:chOff x="0" y="0"/>
            <a:chExt cx="24384000" cy="1955800"/>
          </a:xfrm>
        </p:grpSpPr>
        <p:sp>
          <p:nvSpPr>
            <p:cNvPr name="Freeform 3" id="3"/>
            <p:cNvSpPr/>
            <p:nvPr/>
          </p:nvSpPr>
          <p:spPr>
            <a:xfrm flipH="false" flipV="false" rot="0">
              <a:off x="0" y="0"/>
              <a:ext cx="24384000" cy="1955800"/>
            </a:xfrm>
            <a:custGeom>
              <a:avLst/>
              <a:gdLst/>
              <a:ahLst/>
              <a:cxnLst/>
              <a:rect r="r" b="b" t="t" l="l"/>
              <a:pathLst>
                <a:path h="1955800" w="24384000">
                  <a:moveTo>
                    <a:pt x="0" y="0"/>
                  </a:moveTo>
                  <a:lnTo>
                    <a:pt x="24384000" y="0"/>
                  </a:lnTo>
                  <a:lnTo>
                    <a:pt x="24384000" y="1955800"/>
                  </a:lnTo>
                  <a:lnTo>
                    <a:pt x="0" y="1955800"/>
                  </a:lnTo>
                  <a:lnTo>
                    <a:pt x="0" y="0"/>
                  </a:lnTo>
                  <a:close/>
                </a:path>
              </a:pathLst>
            </a:custGeom>
            <a:blipFill>
              <a:blip r:embed="rId2"/>
              <a:stretch>
                <a:fillRect l="0" t="0" r="0" b="-363"/>
              </a:stretch>
            </a:blipFill>
          </p:spPr>
        </p:sp>
      </p:grpSp>
      <p:grpSp>
        <p:nvGrpSpPr>
          <p:cNvPr name="Group 4" id="4"/>
          <p:cNvGrpSpPr/>
          <p:nvPr/>
        </p:nvGrpSpPr>
        <p:grpSpPr>
          <a:xfrm rot="0">
            <a:off x="10182635" y="2042493"/>
            <a:ext cx="48597" cy="6216929"/>
            <a:chOff x="0" y="0"/>
            <a:chExt cx="64795" cy="8289239"/>
          </a:xfrm>
        </p:grpSpPr>
        <p:sp>
          <p:nvSpPr>
            <p:cNvPr name="Freeform 5" id="5"/>
            <p:cNvSpPr/>
            <p:nvPr/>
          </p:nvSpPr>
          <p:spPr>
            <a:xfrm flipH="false" flipV="false" rot="0">
              <a:off x="0" y="0"/>
              <a:ext cx="64770" cy="8289290"/>
            </a:xfrm>
            <a:custGeom>
              <a:avLst/>
              <a:gdLst/>
              <a:ahLst/>
              <a:cxnLst/>
              <a:rect r="r" b="b" t="t" l="l"/>
              <a:pathLst>
                <a:path h="8289290" w="64770">
                  <a:moveTo>
                    <a:pt x="0" y="0"/>
                  </a:moveTo>
                  <a:lnTo>
                    <a:pt x="64770" y="0"/>
                  </a:lnTo>
                  <a:lnTo>
                    <a:pt x="64770" y="8289290"/>
                  </a:lnTo>
                  <a:lnTo>
                    <a:pt x="0" y="8289290"/>
                  </a:lnTo>
                  <a:close/>
                </a:path>
              </a:pathLst>
            </a:custGeom>
            <a:solidFill>
              <a:srgbClr val="ED7D31"/>
            </a:solidFill>
          </p:spPr>
        </p:sp>
      </p:grpSp>
      <p:grpSp>
        <p:nvGrpSpPr>
          <p:cNvPr name="Group 6" id="6"/>
          <p:cNvGrpSpPr/>
          <p:nvPr/>
        </p:nvGrpSpPr>
        <p:grpSpPr>
          <a:xfrm rot="0">
            <a:off x="16764000" y="9477375"/>
            <a:ext cx="1295400" cy="561975"/>
            <a:chOff x="0" y="0"/>
            <a:chExt cx="1727200" cy="749300"/>
          </a:xfrm>
        </p:grpSpPr>
        <p:sp>
          <p:nvSpPr>
            <p:cNvPr name="Freeform 7" id="7"/>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8" id="8"/>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27</a:t>
              </a:r>
            </a:p>
          </p:txBody>
        </p:sp>
      </p:grpSp>
      <p:sp>
        <p:nvSpPr>
          <p:cNvPr name="TextBox 9" id="9"/>
          <p:cNvSpPr txBox="true"/>
          <p:nvPr/>
        </p:nvSpPr>
        <p:spPr>
          <a:xfrm rot="0">
            <a:off x="947204" y="250317"/>
            <a:ext cx="6320819" cy="759971"/>
          </a:xfrm>
          <a:prstGeom prst="rect">
            <a:avLst/>
          </a:prstGeom>
        </p:spPr>
        <p:txBody>
          <a:bodyPr anchor="t" rtlCol="false" tIns="0" lIns="0" bIns="0" rIns="0">
            <a:spAutoFit/>
          </a:bodyPr>
          <a:lstStyle/>
          <a:p>
            <a:pPr algn="l">
              <a:lnSpc>
                <a:spcPts val="5022"/>
              </a:lnSpc>
            </a:pPr>
            <a:r>
              <a:rPr lang="en-US" sz="4650" b="true">
                <a:solidFill>
                  <a:srgbClr val="4472C4"/>
                </a:solidFill>
                <a:latin typeface="Arial Bold"/>
                <a:ea typeface="Arial Bold"/>
                <a:cs typeface="Arial Bold"/>
                <a:sym typeface="Arial Bold"/>
              </a:rPr>
              <a:t>Introduction </a:t>
            </a:r>
          </a:p>
        </p:txBody>
      </p:sp>
      <p:sp>
        <p:nvSpPr>
          <p:cNvPr name="TextBox 10" id="10"/>
          <p:cNvSpPr txBox="true"/>
          <p:nvPr/>
        </p:nvSpPr>
        <p:spPr>
          <a:xfrm rot="0">
            <a:off x="310086" y="1111244"/>
            <a:ext cx="9789624" cy="7669863"/>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Englobe toutes les formes d'apprentissage antérieur, y compris l'apprentissage certifié</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Possibilité de se concentrer sur les acquis certifiés dans les procédures d'accumulation et de transfert de crédits, ce qui est exploré dans le livre vert, et de laisser la VAE pour les acquis non formels et informels.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Peut être utilisé pour accéder à des programmes menant à des diplômes dans le cadre du CNC, y compris l'accès, l'entrée avancée et l'exemption de crédits</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Peut également être utilisé pour obtenir des diplômes dans le cadre du CNC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Adhérence à la politique nationale</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Les principes et lignes directrices opérationnelles de 2005 pour la validation des acquis d’expériencedans l'enseignement supérieur et la formation continue continuent d'être utilisés</a:t>
            </a:r>
          </a:p>
          <a:p>
            <a:pPr algn="l" marL="691828" indent="-345914" lvl="1">
              <a:lnSpc>
                <a:spcPts val="2916"/>
              </a:lnSpc>
            </a:pPr>
          </a:p>
          <a:p>
            <a:pPr algn="l" marL="691828" indent="-345914" lvl="1">
              <a:lnSpc>
                <a:spcPts val="2916"/>
              </a:lnSpc>
            </a:pPr>
          </a:p>
          <a:p>
            <a:pPr algn="l" marL="691828" indent="-345914" lvl="1">
              <a:lnSpc>
                <a:spcPts val="2916"/>
              </a:lnSpc>
            </a:pPr>
          </a:p>
          <a:p>
            <a:pPr algn="l" marL="691828" indent="-345914" lvl="1">
              <a:lnSpc>
                <a:spcPts val="2916"/>
              </a:lnSpc>
            </a:pPr>
          </a:p>
        </p:txBody>
      </p:sp>
      <p:grpSp>
        <p:nvGrpSpPr>
          <p:cNvPr name="Group 11" id="11"/>
          <p:cNvGrpSpPr/>
          <p:nvPr/>
        </p:nvGrpSpPr>
        <p:grpSpPr>
          <a:xfrm rot="0">
            <a:off x="12186790" y="1545584"/>
            <a:ext cx="5407819" cy="5938838"/>
            <a:chOff x="0" y="0"/>
            <a:chExt cx="7210425" cy="7918450"/>
          </a:xfrm>
        </p:grpSpPr>
        <p:sp>
          <p:nvSpPr>
            <p:cNvPr name="Freeform 12" id="12"/>
            <p:cNvSpPr/>
            <p:nvPr/>
          </p:nvSpPr>
          <p:spPr>
            <a:xfrm flipH="false" flipV="false" rot="0">
              <a:off x="0" y="0"/>
              <a:ext cx="7210425" cy="7918450"/>
            </a:xfrm>
            <a:custGeom>
              <a:avLst/>
              <a:gdLst/>
              <a:ahLst/>
              <a:cxnLst/>
              <a:rect r="r" b="b" t="t" l="l"/>
              <a:pathLst>
                <a:path h="7918450" w="7210425">
                  <a:moveTo>
                    <a:pt x="0" y="0"/>
                  </a:moveTo>
                  <a:lnTo>
                    <a:pt x="7210425" y="0"/>
                  </a:lnTo>
                  <a:lnTo>
                    <a:pt x="7210425" y="7918450"/>
                  </a:lnTo>
                  <a:lnTo>
                    <a:pt x="0" y="7918450"/>
                  </a:lnTo>
                  <a:lnTo>
                    <a:pt x="0" y="0"/>
                  </a:lnTo>
                  <a:close/>
                </a:path>
              </a:pathLst>
            </a:custGeom>
            <a:blipFill>
              <a:blip r:embed="rId4"/>
              <a:stretch>
                <a:fillRect l="0" t="0" r="-3570" b="0"/>
              </a:stretch>
            </a:blipFill>
          </p:spPr>
        </p:sp>
      </p:grpSp>
      <p:grpSp>
        <p:nvGrpSpPr>
          <p:cNvPr name="Group 13" id="13"/>
          <p:cNvGrpSpPr/>
          <p:nvPr/>
        </p:nvGrpSpPr>
        <p:grpSpPr>
          <a:xfrm rot="0">
            <a:off x="11419046" y="9084145"/>
            <a:ext cx="4416933" cy="786451"/>
            <a:chOff x="0" y="0"/>
            <a:chExt cx="5889244" cy="1048601"/>
          </a:xfrm>
        </p:grpSpPr>
        <p:sp>
          <p:nvSpPr>
            <p:cNvPr name="Freeform 14" id="14"/>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5"/>
              <a:stretch>
                <a:fillRect l="0" t="0" r="0" b="3"/>
              </a:stretch>
            </a:blipFill>
          </p:spPr>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261872" y="548640"/>
            <a:ext cx="15773400" cy="1988820"/>
            <a:chOff x="0" y="0"/>
            <a:chExt cx="21031200" cy="2651760"/>
          </a:xfrm>
        </p:grpSpPr>
        <p:sp>
          <p:nvSpPr>
            <p:cNvPr name="Freeform 4" id="4"/>
            <p:cNvSpPr/>
            <p:nvPr/>
          </p:nvSpPr>
          <p:spPr>
            <a:xfrm flipH="false" flipV="false" rot="0">
              <a:off x="0" y="0"/>
              <a:ext cx="21031200" cy="2651760"/>
            </a:xfrm>
            <a:custGeom>
              <a:avLst/>
              <a:gdLst/>
              <a:ahLst/>
              <a:cxnLst/>
              <a:rect r="r" b="b" t="t" l="l"/>
              <a:pathLst>
                <a:path h="2651760" w="21031200">
                  <a:moveTo>
                    <a:pt x="0" y="0"/>
                  </a:moveTo>
                  <a:lnTo>
                    <a:pt x="21031200" y="0"/>
                  </a:lnTo>
                  <a:lnTo>
                    <a:pt x="21031200" y="2651760"/>
                  </a:lnTo>
                  <a:lnTo>
                    <a:pt x="0" y="2651760"/>
                  </a:lnTo>
                  <a:close/>
                </a:path>
              </a:pathLst>
            </a:custGeom>
            <a:blipFill>
              <a:blip r:embed="rId3">
                <a:alphaModFix amt="0"/>
              </a:blip>
              <a:stretch>
                <a:fillRect l="0" t="-104536" r="0" b="-104536"/>
              </a:stretch>
            </a:blipFill>
          </p:spPr>
        </p:sp>
        <p:sp>
          <p:nvSpPr>
            <p:cNvPr name="TextBox 5" id="5"/>
            <p:cNvSpPr txBox="true"/>
            <p:nvPr/>
          </p:nvSpPr>
          <p:spPr>
            <a:xfrm>
              <a:off x="0" y="38100"/>
              <a:ext cx="21031200" cy="2613660"/>
            </a:xfrm>
            <a:prstGeom prst="rect">
              <a:avLst/>
            </a:prstGeom>
          </p:spPr>
          <p:txBody>
            <a:bodyPr anchor="ctr" rtlCol="false" tIns="0" lIns="0" bIns="0" rIns="0"/>
            <a:lstStyle/>
            <a:p>
              <a:pPr algn="l">
                <a:lnSpc>
                  <a:spcPts val="7128"/>
                </a:lnSpc>
              </a:pPr>
              <a:r>
                <a:rPr lang="en-US" sz="6600" b="true">
                  <a:solidFill>
                    <a:srgbClr val="FFFFFF"/>
                  </a:solidFill>
                  <a:latin typeface="Arial Bold"/>
                  <a:ea typeface="Arial Bold"/>
                  <a:cs typeface="Arial Bold"/>
                  <a:sym typeface="Arial Bold"/>
                </a:rPr>
                <a:t>Stratégie nationale du gouvernement</a:t>
              </a:r>
            </a:p>
          </p:txBody>
        </p:sp>
      </p:grpSp>
      <p:grpSp>
        <p:nvGrpSpPr>
          <p:cNvPr name="Group 6" id="6"/>
          <p:cNvGrpSpPr/>
          <p:nvPr/>
        </p:nvGrpSpPr>
        <p:grpSpPr>
          <a:xfrm rot="0">
            <a:off x="16764000" y="9477375"/>
            <a:ext cx="1295400" cy="561975"/>
            <a:chOff x="0" y="0"/>
            <a:chExt cx="1727200" cy="749300"/>
          </a:xfrm>
        </p:grpSpPr>
        <p:sp>
          <p:nvSpPr>
            <p:cNvPr name="Freeform 7" id="7"/>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8" id="8"/>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28</a:t>
              </a:r>
            </a:p>
          </p:txBody>
        </p:sp>
      </p:grpSp>
      <p:grpSp>
        <p:nvGrpSpPr>
          <p:cNvPr name="Group 9" id="9"/>
          <p:cNvGrpSpPr/>
          <p:nvPr/>
        </p:nvGrpSpPr>
        <p:grpSpPr>
          <a:xfrm rot="0">
            <a:off x="1252347" y="2947492"/>
            <a:ext cx="15792450" cy="1210808"/>
            <a:chOff x="0" y="0"/>
            <a:chExt cx="21056600" cy="1614411"/>
          </a:xfrm>
        </p:grpSpPr>
        <p:sp>
          <p:nvSpPr>
            <p:cNvPr name="Freeform 10" id="10"/>
            <p:cNvSpPr/>
            <p:nvPr/>
          </p:nvSpPr>
          <p:spPr>
            <a:xfrm flipH="false" flipV="false" rot="0">
              <a:off x="12700" y="12700"/>
              <a:ext cx="21031200" cy="1588897"/>
            </a:xfrm>
            <a:custGeom>
              <a:avLst/>
              <a:gdLst/>
              <a:ahLst/>
              <a:cxnLst/>
              <a:rect r="r" b="b" t="t" l="l"/>
              <a:pathLst>
                <a:path h="1588897" w="21031200">
                  <a:moveTo>
                    <a:pt x="0" y="264795"/>
                  </a:moveTo>
                  <a:cubicBezTo>
                    <a:pt x="0" y="118618"/>
                    <a:pt x="120269" y="0"/>
                    <a:pt x="268732" y="0"/>
                  </a:cubicBezTo>
                  <a:lnTo>
                    <a:pt x="20762468" y="0"/>
                  </a:lnTo>
                  <a:cubicBezTo>
                    <a:pt x="20910931" y="0"/>
                    <a:pt x="21031200" y="118618"/>
                    <a:pt x="21031200" y="264795"/>
                  </a:cubicBezTo>
                  <a:lnTo>
                    <a:pt x="21031200" y="1324102"/>
                  </a:lnTo>
                  <a:cubicBezTo>
                    <a:pt x="21031200" y="1470406"/>
                    <a:pt x="20910931" y="1588897"/>
                    <a:pt x="20762468" y="1588897"/>
                  </a:cubicBezTo>
                  <a:lnTo>
                    <a:pt x="268732" y="1588897"/>
                  </a:lnTo>
                  <a:cubicBezTo>
                    <a:pt x="120269" y="1589024"/>
                    <a:pt x="0" y="1470406"/>
                    <a:pt x="0" y="1324229"/>
                  </a:cubicBezTo>
                  <a:close/>
                </a:path>
              </a:pathLst>
            </a:custGeom>
            <a:solidFill>
              <a:srgbClr val="4472C4"/>
            </a:solidFill>
          </p:spPr>
        </p:sp>
        <p:sp>
          <p:nvSpPr>
            <p:cNvPr name="Freeform 11" id="11"/>
            <p:cNvSpPr/>
            <p:nvPr/>
          </p:nvSpPr>
          <p:spPr>
            <a:xfrm flipH="false" flipV="false" rot="0">
              <a:off x="0" y="0"/>
              <a:ext cx="21056600" cy="1614297"/>
            </a:xfrm>
            <a:custGeom>
              <a:avLst/>
              <a:gdLst/>
              <a:ahLst/>
              <a:cxnLst/>
              <a:rect r="r" b="b" t="t" l="l"/>
              <a:pathLst>
                <a:path h="1614297" w="21056600">
                  <a:moveTo>
                    <a:pt x="0" y="277495"/>
                  </a:moveTo>
                  <a:cubicBezTo>
                    <a:pt x="0" y="124079"/>
                    <a:pt x="126238" y="0"/>
                    <a:pt x="281432" y="0"/>
                  </a:cubicBezTo>
                  <a:lnTo>
                    <a:pt x="20775168" y="0"/>
                  </a:lnTo>
                  <a:lnTo>
                    <a:pt x="20775168" y="12700"/>
                  </a:lnTo>
                  <a:lnTo>
                    <a:pt x="20775168" y="0"/>
                  </a:lnTo>
                  <a:cubicBezTo>
                    <a:pt x="20930363" y="0"/>
                    <a:pt x="21056600" y="124079"/>
                    <a:pt x="21056600" y="277495"/>
                  </a:cubicBezTo>
                  <a:lnTo>
                    <a:pt x="21043900" y="277495"/>
                  </a:lnTo>
                  <a:lnTo>
                    <a:pt x="21056600" y="277495"/>
                  </a:lnTo>
                  <a:lnTo>
                    <a:pt x="21056600" y="1336802"/>
                  </a:lnTo>
                  <a:lnTo>
                    <a:pt x="21043900" y="1336802"/>
                  </a:lnTo>
                  <a:lnTo>
                    <a:pt x="21056600" y="1336802"/>
                  </a:lnTo>
                  <a:cubicBezTo>
                    <a:pt x="21056600" y="1490218"/>
                    <a:pt x="20930363" y="1614297"/>
                    <a:pt x="20775168" y="1614297"/>
                  </a:cubicBezTo>
                  <a:lnTo>
                    <a:pt x="20775168" y="1601597"/>
                  </a:lnTo>
                  <a:lnTo>
                    <a:pt x="20775168" y="1614297"/>
                  </a:lnTo>
                  <a:lnTo>
                    <a:pt x="281432" y="1614297"/>
                  </a:lnTo>
                  <a:lnTo>
                    <a:pt x="281432" y="1601597"/>
                  </a:lnTo>
                  <a:lnTo>
                    <a:pt x="281432" y="1614297"/>
                  </a:lnTo>
                  <a:cubicBezTo>
                    <a:pt x="126238" y="1614424"/>
                    <a:pt x="0" y="1490345"/>
                    <a:pt x="0" y="1336929"/>
                  </a:cubicBezTo>
                  <a:lnTo>
                    <a:pt x="0" y="277495"/>
                  </a:lnTo>
                  <a:lnTo>
                    <a:pt x="12700" y="277495"/>
                  </a:lnTo>
                  <a:lnTo>
                    <a:pt x="0" y="277495"/>
                  </a:lnTo>
                  <a:moveTo>
                    <a:pt x="25400" y="277495"/>
                  </a:moveTo>
                  <a:lnTo>
                    <a:pt x="25400" y="1336802"/>
                  </a:lnTo>
                  <a:lnTo>
                    <a:pt x="12700" y="1336802"/>
                  </a:lnTo>
                  <a:lnTo>
                    <a:pt x="25400" y="1336802"/>
                  </a:lnTo>
                  <a:cubicBezTo>
                    <a:pt x="25400" y="1475867"/>
                    <a:pt x="139827" y="1588897"/>
                    <a:pt x="281432" y="1588897"/>
                  </a:cubicBezTo>
                  <a:lnTo>
                    <a:pt x="20775168" y="1588897"/>
                  </a:lnTo>
                  <a:cubicBezTo>
                    <a:pt x="20916773" y="1588897"/>
                    <a:pt x="21031200" y="1475867"/>
                    <a:pt x="21031200" y="1336802"/>
                  </a:cubicBezTo>
                  <a:lnTo>
                    <a:pt x="21031200" y="277495"/>
                  </a:lnTo>
                  <a:cubicBezTo>
                    <a:pt x="21031200" y="138430"/>
                    <a:pt x="20916773" y="25400"/>
                    <a:pt x="20775168" y="25400"/>
                  </a:cubicBezTo>
                  <a:lnTo>
                    <a:pt x="281432" y="25400"/>
                  </a:lnTo>
                  <a:lnTo>
                    <a:pt x="281432" y="12700"/>
                  </a:lnTo>
                  <a:lnTo>
                    <a:pt x="281432" y="25400"/>
                  </a:lnTo>
                  <a:cubicBezTo>
                    <a:pt x="139827" y="25400"/>
                    <a:pt x="25400" y="138430"/>
                    <a:pt x="25400" y="277495"/>
                  </a:cubicBezTo>
                  <a:close/>
                </a:path>
              </a:pathLst>
            </a:custGeom>
            <a:solidFill>
              <a:srgbClr val="FFFFFF"/>
            </a:solidFill>
          </p:spPr>
        </p:sp>
      </p:grpSp>
      <p:grpSp>
        <p:nvGrpSpPr>
          <p:cNvPr name="Group 12" id="12"/>
          <p:cNvGrpSpPr/>
          <p:nvPr/>
        </p:nvGrpSpPr>
        <p:grpSpPr>
          <a:xfrm rot="0">
            <a:off x="1310526" y="3005661"/>
            <a:ext cx="15676102" cy="1094451"/>
            <a:chOff x="0" y="0"/>
            <a:chExt cx="20901470" cy="1459268"/>
          </a:xfrm>
        </p:grpSpPr>
        <p:sp>
          <p:nvSpPr>
            <p:cNvPr name="Freeform 13" id="13"/>
            <p:cNvSpPr/>
            <p:nvPr/>
          </p:nvSpPr>
          <p:spPr>
            <a:xfrm flipH="false" flipV="false" rot="0">
              <a:off x="0" y="0"/>
              <a:ext cx="20901464" cy="1459270"/>
            </a:xfrm>
            <a:custGeom>
              <a:avLst/>
              <a:gdLst/>
              <a:ahLst/>
              <a:cxnLst/>
              <a:rect r="r" b="b" t="t" l="l"/>
              <a:pathLst>
                <a:path h="1459270" w="20901464">
                  <a:moveTo>
                    <a:pt x="0" y="0"/>
                  </a:moveTo>
                  <a:lnTo>
                    <a:pt x="20901464" y="0"/>
                  </a:lnTo>
                  <a:lnTo>
                    <a:pt x="20901464" y="1459270"/>
                  </a:lnTo>
                  <a:lnTo>
                    <a:pt x="0" y="1459270"/>
                  </a:lnTo>
                  <a:close/>
                </a:path>
              </a:pathLst>
            </a:custGeom>
            <a:blipFill>
              <a:blip r:embed="rId3">
                <a:alphaModFix amt="0"/>
              </a:blip>
              <a:stretch>
                <a:fillRect l="0" t="-229088" r="0" b="-229088"/>
              </a:stretch>
            </a:blipFill>
          </p:spPr>
        </p:sp>
        <p:sp>
          <p:nvSpPr>
            <p:cNvPr name="TextBox 14" id="14"/>
            <p:cNvSpPr txBox="true"/>
            <p:nvPr/>
          </p:nvSpPr>
          <p:spPr>
            <a:xfrm>
              <a:off x="0" y="-28575"/>
              <a:ext cx="20901470" cy="1487843"/>
            </a:xfrm>
            <a:prstGeom prst="rect">
              <a:avLst/>
            </a:prstGeom>
          </p:spPr>
          <p:txBody>
            <a:bodyPr anchor="ctr" rtlCol="false" tIns="0" lIns="0" bIns="0" rIns="0"/>
            <a:lstStyle/>
            <a:p>
              <a:pPr algn="l">
                <a:lnSpc>
                  <a:spcPts val="3240"/>
                </a:lnSpc>
              </a:pPr>
              <a:r>
                <a:rPr lang="en-US" sz="3000">
                  <a:solidFill>
                    <a:srgbClr val="FFFFFF"/>
                  </a:solidFill>
                  <a:latin typeface="Calibri (MS)"/>
                  <a:ea typeface="Calibri (MS)"/>
                  <a:cs typeface="Calibri (MS)"/>
                  <a:sym typeface="Calibri (MS)"/>
                </a:rPr>
                <a:t>Plan d'action du ministère de l'Éducation et des compétences pour l'éducation 2016-2019</a:t>
              </a:r>
            </a:p>
          </p:txBody>
        </p:sp>
      </p:grpSp>
      <p:grpSp>
        <p:nvGrpSpPr>
          <p:cNvPr name="Group 15" id="15"/>
          <p:cNvGrpSpPr/>
          <p:nvPr/>
        </p:nvGrpSpPr>
        <p:grpSpPr>
          <a:xfrm rot="0">
            <a:off x="1252347" y="4204059"/>
            <a:ext cx="15792450" cy="1210808"/>
            <a:chOff x="0" y="0"/>
            <a:chExt cx="21056600" cy="1614411"/>
          </a:xfrm>
        </p:grpSpPr>
        <p:sp>
          <p:nvSpPr>
            <p:cNvPr name="Freeform 16" id="16"/>
            <p:cNvSpPr/>
            <p:nvPr/>
          </p:nvSpPr>
          <p:spPr>
            <a:xfrm flipH="false" flipV="false" rot="0">
              <a:off x="12700" y="12700"/>
              <a:ext cx="21031200" cy="1588897"/>
            </a:xfrm>
            <a:custGeom>
              <a:avLst/>
              <a:gdLst/>
              <a:ahLst/>
              <a:cxnLst/>
              <a:rect r="r" b="b" t="t" l="l"/>
              <a:pathLst>
                <a:path h="1588897" w="21031200">
                  <a:moveTo>
                    <a:pt x="0" y="264795"/>
                  </a:moveTo>
                  <a:cubicBezTo>
                    <a:pt x="0" y="118618"/>
                    <a:pt x="120269" y="0"/>
                    <a:pt x="268732" y="0"/>
                  </a:cubicBezTo>
                  <a:lnTo>
                    <a:pt x="20762468" y="0"/>
                  </a:lnTo>
                  <a:cubicBezTo>
                    <a:pt x="20910931" y="0"/>
                    <a:pt x="21031200" y="118618"/>
                    <a:pt x="21031200" y="264795"/>
                  </a:cubicBezTo>
                  <a:lnTo>
                    <a:pt x="21031200" y="1324102"/>
                  </a:lnTo>
                  <a:cubicBezTo>
                    <a:pt x="21031200" y="1470406"/>
                    <a:pt x="20910931" y="1588897"/>
                    <a:pt x="20762468" y="1588897"/>
                  </a:cubicBezTo>
                  <a:lnTo>
                    <a:pt x="268732" y="1588897"/>
                  </a:lnTo>
                  <a:cubicBezTo>
                    <a:pt x="120269" y="1589024"/>
                    <a:pt x="0" y="1470406"/>
                    <a:pt x="0" y="1324229"/>
                  </a:cubicBezTo>
                  <a:close/>
                </a:path>
              </a:pathLst>
            </a:custGeom>
            <a:solidFill>
              <a:srgbClr val="4472C4"/>
            </a:solidFill>
          </p:spPr>
        </p:sp>
        <p:sp>
          <p:nvSpPr>
            <p:cNvPr name="Freeform 17" id="17"/>
            <p:cNvSpPr/>
            <p:nvPr/>
          </p:nvSpPr>
          <p:spPr>
            <a:xfrm flipH="false" flipV="false" rot="0">
              <a:off x="0" y="0"/>
              <a:ext cx="21056600" cy="1614297"/>
            </a:xfrm>
            <a:custGeom>
              <a:avLst/>
              <a:gdLst/>
              <a:ahLst/>
              <a:cxnLst/>
              <a:rect r="r" b="b" t="t" l="l"/>
              <a:pathLst>
                <a:path h="1614297" w="21056600">
                  <a:moveTo>
                    <a:pt x="0" y="277495"/>
                  </a:moveTo>
                  <a:cubicBezTo>
                    <a:pt x="0" y="124079"/>
                    <a:pt x="126238" y="0"/>
                    <a:pt x="281432" y="0"/>
                  </a:cubicBezTo>
                  <a:lnTo>
                    <a:pt x="20775168" y="0"/>
                  </a:lnTo>
                  <a:lnTo>
                    <a:pt x="20775168" y="12700"/>
                  </a:lnTo>
                  <a:lnTo>
                    <a:pt x="20775168" y="0"/>
                  </a:lnTo>
                  <a:cubicBezTo>
                    <a:pt x="20930363" y="0"/>
                    <a:pt x="21056600" y="124079"/>
                    <a:pt x="21056600" y="277495"/>
                  </a:cubicBezTo>
                  <a:lnTo>
                    <a:pt x="21043900" y="277495"/>
                  </a:lnTo>
                  <a:lnTo>
                    <a:pt x="21056600" y="277495"/>
                  </a:lnTo>
                  <a:lnTo>
                    <a:pt x="21056600" y="1336802"/>
                  </a:lnTo>
                  <a:lnTo>
                    <a:pt x="21043900" y="1336802"/>
                  </a:lnTo>
                  <a:lnTo>
                    <a:pt x="21056600" y="1336802"/>
                  </a:lnTo>
                  <a:cubicBezTo>
                    <a:pt x="21056600" y="1490218"/>
                    <a:pt x="20930363" y="1614297"/>
                    <a:pt x="20775168" y="1614297"/>
                  </a:cubicBezTo>
                  <a:lnTo>
                    <a:pt x="20775168" y="1601597"/>
                  </a:lnTo>
                  <a:lnTo>
                    <a:pt x="20775168" y="1614297"/>
                  </a:lnTo>
                  <a:lnTo>
                    <a:pt x="281432" y="1614297"/>
                  </a:lnTo>
                  <a:lnTo>
                    <a:pt x="281432" y="1601597"/>
                  </a:lnTo>
                  <a:lnTo>
                    <a:pt x="281432" y="1614297"/>
                  </a:lnTo>
                  <a:cubicBezTo>
                    <a:pt x="126238" y="1614424"/>
                    <a:pt x="0" y="1490345"/>
                    <a:pt x="0" y="1336929"/>
                  </a:cubicBezTo>
                  <a:lnTo>
                    <a:pt x="0" y="277495"/>
                  </a:lnTo>
                  <a:lnTo>
                    <a:pt x="12700" y="277495"/>
                  </a:lnTo>
                  <a:lnTo>
                    <a:pt x="0" y="277495"/>
                  </a:lnTo>
                  <a:moveTo>
                    <a:pt x="25400" y="277495"/>
                  </a:moveTo>
                  <a:lnTo>
                    <a:pt x="25400" y="1336802"/>
                  </a:lnTo>
                  <a:lnTo>
                    <a:pt x="12700" y="1336802"/>
                  </a:lnTo>
                  <a:lnTo>
                    <a:pt x="25400" y="1336802"/>
                  </a:lnTo>
                  <a:cubicBezTo>
                    <a:pt x="25400" y="1475867"/>
                    <a:pt x="139827" y="1588897"/>
                    <a:pt x="281432" y="1588897"/>
                  </a:cubicBezTo>
                  <a:lnTo>
                    <a:pt x="20775168" y="1588897"/>
                  </a:lnTo>
                  <a:cubicBezTo>
                    <a:pt x="20916773" y="1588897"/>
                    <a:pt x="21031200" y="1475867"/>
                    <a:pt x="21031200" y="1336802"/>
                  </a:cubicBezTo>
                  <a:lnTo>
                    <a:pt x="21031200" y="277495"/>
                  </a:lnTo>
                  <a:cubicBezTo>
                    <a:pt x="21031200" y="138430"/>
                    <a:pt x="20916773" y="25400"/>
                    <a:pt x="20775168" y="25400"/>
                  </a:cubicBezTo>
                  <a:lnTo>
                    <a:pt x="281432" y="25400"/>
                  </a:lnTo>
                  <a:lnTo>
                    <a:pt x="281432" y="12700"/>
                  </a:lnTo>
                  <a:lnTo>
                    <a:pt x="281432" y="25400"/>
                  </a:lnTo>
                  <a:cubicBezTo>
                    <a:pt x="139827" y="25400"/>
                    <a:pt x="25400" y="138430"/>
                    <a:pt x="25400" y="277495"/>
                  </a:cubicBezTo>
                  <a:close/>
                </a:path>
              </a:pathLst>
            </a:custGeom>
            <a:solidFill>
              <a:srgbClr val="FFFFFF"/>
            </a:solidFill>
          </p:spPr>
        </p:sp>
      </p:grpSp>
      <p:grpSp>
        <p:nvGrpSpPr>
          <p:cNvPr name="Group 18" id="18"/>
          <p:cNvGrpSpPr/>
          <p:nvPr/>
        </p:nvGrpSpPr>
        <p:grpSpPr>
          <a:xfrm rot="0">
            <a:off x="1310526" y="4262237"/>
            <a:ext cx="15676102" cy="1094451"/>
            <a:chOff x="0" y="0"/>
            <a:chExt cx="20901470" cy="1459268"/>
          </a:xfrm>
        </p:grpSpPr>
        <p:sp>
          <p:nvSpPr>
            <p:cNvPr name="Freeform 19" id="19"/>
            <p:cNvSpPr/>
            <p:nvPr/>
          </p:nvSpPr>
          <p:spPr>
            <a:xfrm flipH="false" flipV="false" rot="0">
              <a:off x="0" y="0"/>
              <a:ext cx="20901464" cy="1459270"/>
            </a:xfrm>
            <a:custGeom>
              <a:avLst/>
              <a:gdLst/>
              <a:ahLst/>
              <a:cxnLst/>
              <a:rect r="r" b="b" t="t" l="l"/>
              <a:pathLst>
                <a:path h="1459270" w="20901464">
                  <a:moveTo>
                    <a:pt x="0" y="0"/>
                  </a:moveTo>
                  <a:lnTo>
                    <a:pt x="20901464" y="0"/>
                  </a:lnTo>
                  <a:lnTo>
                    <a:pt x="20901464" y="1459270"/>
                  </a:lnTo>
                  <a:lnTo>
                    <a:pt x="0" y="1459270"/>
                  </a:lnTo>
                  <a:close/>
                </a:path>
              </a:pathLst>
            </a:custGeom>
            <a:blipFill>
              <a:blip r:embed="rId3">
                <a:alphaModFix amt="0"/>
              </a:blip>
              <a:stretch>
                <a:fillRect l="0" t="-229088" r="0" b="-229088"/>
              </a:stretch>
            </a:blipFill>
          </p:spPr>
        </p:sp>
        <p:sp>
          <p:nvSpPr>
            <p:cNvPr name="TextBox 20" id="20"/>
            <p:cNvSpPr txBox="true"/>
            <p:nvPr/>
          </p:nvSpPr>
          <p:spPr>
            <a:xfrm>
              <a:off x="0" y="-28575"/>
              <a:ext cx="20901470" cy="1487843"/>
            </a:xfrm>
            <a:prstGeom prst="rect">
              <a:avLst/>
            </a:prstGeom>
          </p:spPr>
          <p:txBody>
            <a:bodyPr anchor="ctr" rtlCol="false" tIns="0" lIns="0" bIns="0" rIns="0"/>
            <a:lstStyle/>
            <a:p>
              <a:pPr algn="l">
                <a:lnSpc>
                  <a:spcPts val="3240"/>
                </a:lnSpc>
              </a:pPr>
              <a:r>
                <a:rPr lang="en-US" sz="3000">
                  <a:solidFill>
                    <a:srgbClr val="FFFFFF"/>
                  </a:solidFill>
                  <a:latin typeface="Calibri (MS)"/>
                  <a:ea typeface="Calibri (MS)"/>
                  <a:cs typeface="Calibri (MS)"/>
                  <a:sym typeface="Calibri (MS)"/>
                </a:rPr>
                <a:t>Programme du gouvernement 2020</a:t>
              </a:r>
            </a:p>
          </p:txBody>
        </p:sp>
      </p:grpSp>
      <p:grpSp>
        <p:nvGrpSpPr>
          <p:cNvPr name="Group 21" id="21"/>
          <p:cNvGrpSpPr/>
          <p:nvPr/>
        </p:nvGrpSpPr>
        <p:grpSpPr>
          <a:xfrm rot="0">
            <a:off x="1252347" y="5482219"/>
            <a:ext cx="15792450" cy="1210808"/>
            <a:chOff x="0" y="0"/>
            <a:chExt cx="21056600" cy="1614411"/>
          </a:xfrm>
        </p:grpSpPr>
        <p:sp>
          <p:nvSpPr>
            <p:cNvPr name="Freeform 22" id="22"/>
            <p:cNvSpPr/>
            <p:nvPr/>
          </p:nvSpPr>
          <p:spPr>
            <a:xfrm flipH="false" flipV="false" rot="0">
              <a:off x="12700" y="12700"/>
              <a:ext cx="21031200" cy="1588897"/>
            </a:xfrm>
            <a:custGeom>
              <a:avLst/>
              <a:gdLst/>
              <a:ahLst/>
              <a:cxnLst/>
              <a:rect r="r" b="b" t="t" l="l"/>
              <a:pathLst>
                <a:path h="1588897" w="21031200">
                  <a:moveTo>
                    <a:pt x="0" y="264795"/>
                  </a:moveTo>
                  <a:cubicBezTo>
                    <a:pt x="0" y="118618"/>
                    <a:pt x="120269" y="0"/>
                    <a:pt x="268732" y="0"/>
                  </a:cubicBezTo>
                  <a:lnTo>
                    <a:pt x="20762468" y="0"/>
                  </a:lnTo>
                  <a:cubicBezTo>
                    <a:pt x="20910931" y="0"/>
                    <a:pt x="21031200" y="118618"/>
                    <a:pt x="21031200" y="264795"/>
                  </a:cubicBezTo>
                  <a:lnTo>
                    <a:pt x="21031200" y="1324102"/>
                  </a:lnTo>
                  <a:cubicBezTo>
                    <a:pt x="21031200" y="1470406"/>
                    <a:pt x="20910931" y="1588897"/>
                    <a:pt x="20762468" y="1588897"/>
                  </a:cubicBezTo>
                  <a:lnTo>
                    <a:pt x="268732" y="1588897"/>
                  </a:lnTo>
                  <a:cubicBezTo>
                    <a:pt x="120269" y="1589024"/>
                    <a:pt x="0" y="1470406"/>
                    <a:pt x="0" y="1324229"/>
                  </a:cubicBezTo>
                  <a:close/>
                </a:path>
              </a:pathLst>
            </a:custGeom>
            <a:solidFill>
              <a:srgbClr val="4472C4"/>
            </a:solidFill>
          </p:spPr>
        </p:sp>
        <p:sp>
          <p:nvSpPr>
            <p:cNvPr name="Freeform 23" id="23"/>
            <p:cNvSpPr/>
            <p:nvPr/>
          </p:nvSpPr>
          <p:spPr>
            <a:xfrm flipH="false" flipV="false" rot="0">
              <a:off x="0" y="0"/>
              <a:ext cx="21056600" cy="1614297"/>
            </a:xfrm>
            <a:custGeom>
              <a:avLst/>
              <a:gdLst/>
              <a:ahLst/>
              <a:cxnLst/>
              <a:rect r="r" b="b" t="t" l="l"/>
              <a:pathLst>
                <a:path h="1614297" w="21056600">
                  <a:moveTo>
                    <a:pt x="0" y="277495"/>
                  </a:moveTo>
                  <a:cubicBezTo>
                    <a:pt x="0" y="124079"/>
                    <a:pt x="126238" y="0"/>
                    <a:pt x="281432" y="0"/>
                  </a:cubicBezTo>
                  <a:lnTo>
                    <a:pt x="20775168" y="0"/>
                  </a:lnTo>
                  <a:lnTo>
                    <a:pt x="20775168" y="12700"/>
                  </a:lnTo>
                  <a:lnTo>
                    <a:pt x="20775168" y="0"/>
                  </a:lnTo>
                  <a:cubicBezTo>
                    <a:pt x="20930363" y="0"/>
                    <a:pt x="21056600" y="124079"/>
                    <a:pt x="21056600" y="277495"/>
                  </a:cubicBezTo>
                  <a:lnTo>
                    <a:pt x="21043900" y="277495"/>
                  </a:lnTo>
                  <a:lnTo>
                    <a:pt x="21056600" y="277495"/>
                  </a:lnTo>
                  <a:lnTo>
                    <a:pt x="21056600" y="1336802"/>
                  </a:lnTo>
                  <a:lnTo>
                    <a:pt x="21043900" y="1336802"/>
                  </a:lnTo>
                  <a:lnTo>
                    <a:pt x="21056600" y="1336802"/>
                  </a:lnTo>
                  <a:cubicBezTo>
                    <a:pt x="21056600" y="1490218"/>
                    <a:pt x="20930363" y="1614297"/>
                    <a:pt x="20775168" y="1614297"/>
                  </a:cubicBezTo>
                  <a:lnTo>
                    <a:pt x="20775168" y="1601597"/>
                  </a:lnTo>
                  <a:lnTo>
                    <a:pt x="20775168" y="1614297"/>
                  </a:lnTo>
                  <a:lnTo>
                    <a:pt x="281432" y="1614297"/>
                  </a:lnTo>
                  <a:lnTo>
                    <a:pt x="281432" y="1601597"/>
                  </a:lnTo>
                  <a:lnTo>
                    <a:pt x="281432" y="1614297"/>
                  </a:lnTo>
                  <a:cubicBezTo>
                    <a:pt x="126238" y="1614424"/>
                    <a:pt x="0" y="1490345"/>
                    <a:pt x="0" y="1336929"/>
                  </a:cubicBezTo>
                  <a:lnTo>
                    <a:pt x="0" y="277495"/>
                  </a:lnTo>
                  <a:lnTo>
                    <a:pt x="12700" y="277495"/>
                  </a:lnTo>
                  <a:lnTo>
                    <a:pt x="0" y="277495"/>
                  </a:lnTo>
                  <a:moveTo>
                    <a:pt x="25400" y="277495"/>
                  </a:moveTo>
                  <a:lnTo>
                    <a:pt x="25400" y="1336802"/>
                  </a:lnTo>
                  <a:lnTo>
                    <a:pt x="12700" y="1336802"/>
                  </a:lnTo>
                  <a:lnTo>
                    <a:pt x="25400" y="1336802"/>
                  </a:lnTo>
                  <a:cubicBezTo>
                    <a:pt x="25400" y="1475867"/>
                    <a:pt x="139827" y="1588897"/>
                    <a:pt x="281432" y="1588897"/>
                  </a:cubicBezTo>
                  <a:lnTo>
                    <a:pt x="20775168" y="1588897"/>
                  </a:lnTo>
                  <a:cubicBezTo>
                    <a:pt x="20916773" y="1588897"/>
                    <a:pt x="21031200" y="1475867"/>
                    <a:pt x="21031200" y="1336802"/>
                  </a:cubicBezTo>
                  <a:lnTo>
                    <a:pt x="21031200" y="277495"/>
                  </a:lnTo>
                  <a:cubicBezTo>
                    <a:pt x="21031200" y="138430"/>
                    <a:pt x="20916773" y="25400"/>
                    <a:pt x="20775168" y="25400"/>
                  </a:cubicBezTo>
                  <a:lnTo>
                    <a:pt x="281432" y="25400"/>
                  </a:lnTo>
                  <a:lnTo>
                    <a:pt x="281432" y="12700"/>
                  </a:lnTo>
                  <a:lnTo>
                    <a:pt x="281432" y="25400"/>
                  </a:lnTo>
                  <a:cubicBezTo>
                    <a:pt x="139827" y="25400"/>
                    <a:pt x="25400" y="138430"/>
                    <a:pt x="25400" y="277495"/>
                  </a:cubicBezTo>
                  <a:close/>
                </a:path>
              </a:pathLst>
            </a:custGeom>
            <a:solidFill>
              <a:srgbClr val="FFFFFF"/>
            </a:solidFill>
          </p:spPr>
        </p:sp>
      </p:grpSp>
      <p:grpSp>
        <p:nvGrpSpPr>
          <p:cNvPr name="Group 24" id="24"/>
          <p:cNvGrpSpPr/>
          <p:nvPr/>
        </p:nvGrpSpPr>
        <p:grpSpPr>
          <a:xfrm rot="0">
            <a:off x="1310526" y="5540388"/>
            <a:ext cx="15676102" cy="1094451"/>
            <a:chOff x="0" y="0"/>
            <a:chExt cx="20901470" cy="1459268"/>
          </a:xfrm>
        </p:grpSpPr>
        <p:sp>
          <p:nvSpPr>
            <p:cNvPr name="Freeform 25" id="25"/>
            <p:cNvSpPr/>
            <p:nvPr/>
          </p:nvSpPr>
          <p:spPr>
            <a:xfrm flipH="false" flipV="false" rot="0">
              <a:off x="0" y="0"/>
              <a:ext cx="20901464" cy="1459270"/>
            </a:xfrm>
            <a:custGeom>
              <a:avLst/>
              <a:gdLst/>
              <a:ahLst/>
              <a:cxnLst/>
              <a:rect r="r" b="b" t="t" l="l"/>
              <a:pathLst>
                <a:path h="1459270" w="20901464">
                  <a:moveTo>
                    <a:pt x="0" y="0"/>
                  </a:moveTo>
                  <a:lnTo>
                    <a:pt x="20901464" y="0"/>
                  </a:lnTo>
                  <a:lnTo>
                    <a:pt x="20901464" y="1459270"/>
                  </a:lnTo>
                  <a:lnTo>
                    <a:pt x="0" y="1459270"/>
                  </a:lnTo>
                  <a:close/>
                </a:path>
              </a:pathLst>
            </a:custGeom>
            <a:blipFill>
              <a:blip r:embed="rId3">
                <a:alphaModFix amt="0"/>
              </a:blip>
              <a:stretch>
                <a:fillRect l="0" t="-229088" r="0" b="-229088"/>
              </a:stretch>
            </a:blipFill>
          </p:spPr>
        </p:sp>
        <p:sp>
          <p:nvSpPr>
            <p:cNvPr name="TextBox 26" id="26"/>
            <p:cNvSpPr txBox="true"/>
            <p:nvPr/>
          </p:nvSpPr>
          <p:spPr>
            <a:xfrm>
              <a:off x="0" y="-28575"/>
              <a:ext cx="20901470" cy="1487843"/>
            </a:xfrm>
            <a:prstGeom prst="rect">
              <a:avLst/>
            </a:prstGeom>
          </p:spPr>
          <p:txBody>
            <a:bodyPr anchor="ctr" rtlCol="false" tIns="0" lIns="0" bIns="0" rIns="0"/>
            <a:lstStyle/>
            <a:p>
              <a:pPr algn="l">
                <a:lnSpc>
                  <a:spcPts val="3240"/>
                </a:lnSpc>
              </a:pPr>
              <a:r>
                <a:rPr lang="en-US" sz="3000">
                  <a:solidFill>
                    <a:srgbClr val="FFFFFF"/>
                  </a:solidFill>
                  <a:latin typeface="Calibri (MS)"/>
                  <a:ea typeface="Calibri (MS)"/>
                  <a:cs typeface="Calibri (MS)"/>
                  <a:sym typeface="Calibri (MS)"/>
                </a:rPr>
                <a:t>Stratégie nationale pour l'enseignement supérieur 2030</a:t>
              </a:r>
            </a:p>
          </p:txBody>
        </p:sp>
      </p:grpSp>
      <p:grpSp>
        <p:nvGrpSpPr>
          <p:cNvPr name="Group 27" id="27"/>
          <p:cNvGrpSpPr/>
          <p:nvPr/>
        </p:nvGrpSpPr>
        <p:grpSpPr>
          <a:xfrm rot="0">
            <a:off x="1252347" y="6760369"/>
            <a:ext cx="15792450" cy="1210808"/>
            <a:chOff x="0" y="0"/>
            <a:chExt cx="21056600" cy="1614411"/>
          </a:xfrm>
        </p:grpSpPr>
        <p:sp>
          <p:nvSpPr>
            <p:cNvPr name="Freeform 28" id="28"/>
            <p:cNvSpPr/>
            <p:nvPr/>
          </p:nvSpPr>
          <p:spPr>
            <a:xfrm flipH="false" flipV="false" rot="0">
              <a:off x="12700" y="12700"/>
              <a:ext cx="21031200" cy="1588897"/>
            </a:xfrm>
            <a:custGeom>
              <a:avLst/>
              <a:gdLst/>
              <a:ahLst/>
              <a:cxnLst/>
              <a:rect r="r" b="b" t="t" l="l"/>
              <a:pathLst>
                <a:path h="1588897" w="21031200">
                  <a:moveTo>
                    <a:pt x="0" y="264795"/>
                  </a:moveTo>
                  <a:cubicBezTo>
                    <a:pt x="0" y="118618"/>
                    <a:pt x="120269" y="0"/>
                    <a:pt x="268732" y="0"/>
                  </a:cubicBezTo>
                  <a:lnTo>
                    <a:pt x="20762468" y="0"/>
                  </a:lnTo>
                  <a:cubicBezTo>
                    <a:pt x="20910931" y="0"/>
                    <a:pt x="21031200" y="118618"/>
                    <a:pt x="21031200" y="264795"/>
                  </a:cubicBezTo>
                  <a:lnTo>
                    <a:pt x="21031200" y="1324102"/>
                  </a:lnTo>
                  <a:cubicBezTo>
                    <a:pt x="21031200" y="1470406"/>
                    <a:pt x="20910931" y="1588897"/>
                    <a:pt x="20762468" y="1588897"/>
                  </a:cubicBezTo>
                  <a:lnTo>
                    <a:pt x="268732" y="1588897"/>
                  </a:lnTo>
                  <a:cubicBezTo>
                    <a:pt x="120269" y="1589024"/>
                    <a:pt x="0" y="1470406"/>
                    <a:pt x="0" y="1324229"/>
                  </a:cubicBezTo>
                  <a:close/>
                </a:path>
              </a:pathLst>
            </a:custGeom>
            <a:solidFill>
              <a:srgbClr val="4472C4"/>
            </a:solidFill>
          </p:spPr>
        </p:sp>
        <p:sp>
          <p:nvSpPr>
            <p:cNvPr name="Freeform 29" id="29"/>
            <p:cNvSpPr/>
            <p:nvPr/>
          </p:nvSpPr>
          <p:spPr>
            <a:xfrm flipH="false" flipV="false" rot="0">
              <a:off x="0" y="0"/>
              <a:ext cx="21056600" cy="1614297"/>
            </a:xfrm>
            <a:custGeom>
              <a:avLst/>
              <a:gdLst/>
              <a:ahLst/>
              <a:cxnLst/>
              <a:rect r="r" b="b" t="t" l="l"/>
              <a:pathLst>
                <a:path h="1614297" w="21056600">
                  <a:moveTo>
                    <a:pt x="0" y="277495"/>
                  </a:moveTo>
                  <a:cubicBezTo>
                    <a:pt x="0" y="124079"/>
                    <a:pt x="126238" y="0"/>
                    <a:pt x="281432" y="0"/>
                  </a:cubicBezTo>
                  <a:lnTo>
                    <a:pt x="20775168" y="0"/>
                  </a:lnTo>
                  <a:lnTo>
                    <a:pt x="20775168" y="12700"/>
                  </a:lnTo>
                  <a:lnTo>
                    <a:pt x="20775168" y="0"/>
                  </a:lnTo>
                  <a:cubicBezTo>
                    <a:pt x="20930363" y="0"/>
                    <a:pt x="21056600" y="124079"/>
                    <a:pt x="21056600" y="277495"/>
                  </a:cubicBezTo>
                  <a:lnTo>
                    <a:pt x="21043900" y="277495"/>
                  </a:lnTo>
                  <a:lnTo>
                    <a:pt x="21056600" y="277495"/>
                  </a:lnTo>
                  <a:lnTo>
                    <a:pt x="21056600" y="1336802"/>
                  </a:lnTo>
                  <a:lnTo>
                    <a:pt x="21043900" y="1336802"/>
                  </a:lnTo>
                  <a:lnTo>
                    <a:pt x="21056600" y="1336802"/>
                  </a:lnTo>
                  <a:cubicBezTo>
                    <a:pt x="21056600" y="1490218"/>
                    <a:pt x="20930363" y="1614297"/>
                    <a:pt x="20775168" y="1614297"/>
                  </a:cubicBezTo>
                  <a:lnTo>
                    <a:pt x="20775168" y="1601597"/>
                  </a:lnTo>
                  <a:lnTo>
                    <a:pt x="20775168" y="1614297"/>
                  </a:lnTo>
                  <a:lnTo>
                    <a:pt x="281432" y="1614297"/>
                  </a:lnTo>
                  <a:lnTo>
                    <a:pt x="281432" y="1601597"/>
                  </a:lnTo>
                  <a:lnTo>
                    <a:pt x="281432" y="1614297"/>
                  </a:lnTo>
                  <a:cubicBezTo>
                    <a:pt x="126238" y="1614424"/>
                    <a:pt x="0" y="1490345"/>
                    <a:pt x="0" y="1336929"/>
                  </a:cubicBezTo>
                  <a:lnTo>
                    <a:pt x="0" y="277495"/>
                  </a:lnTo>
                  <a:lnTo>
                    <a:pt x="12700" y="277495"/>
                  </a:lnTo>
                  <a:lnTo>
                    <a:pt x="0" y="277495"/>
                  </a:lnTo>
                  <a:moveTo>
                    <a:pt x="25400" y="277495"/>
                  </a:moveTo>
                  <a:lnTo>
                    <a:pt x="25400" y="1336802"/>
                  </a:lnTo>
                  <a:lnTo>
                    <a:pt x="12700" y="1336802"/>
                  </a:lnTo>
                  <a:lnTo>
                    <a:pt x="25400" y="1336802"/>
                  </a:lnTo>
                  <a:cubicBezTo>
                    <a:pt x="25400" y="1475867"/>
                    <a:pt x="139827" y="1588897"/>
                    <a:pt x="281432" y="1588897"/>
                  </a:cubicBezTo>
                  <a:lnTo>
                    <a:pt x="20775168" y="1588897"/>
                  </a:lnTo>
                  <a:cubicBezTo>
                    <a:pt x="20916773" y="1588897"/>
                    <a:pt x="21031200" y="1475867"/>
                    <a:pt x="21031200" y="1336802"/>
                  </a:cubicBezTo>
                  <a:lnTo>
                    <a:pt x="21031200" y="277495"/>
                  </a:lnTo>
                  <a:cubicBezTo>
                    <a:pt x="21031200" y="138430"/>
                    <a:pt x="20916773" y="25400"/>
                    <a:pt x="20775168" y="25400"/>
                  </a:cubicBezTo>
                  <a:lnTo>
                    <a:pt x="281432" y="25400"/>
                  </a:lnTo>
                  <a:lnTo>
                    <a:pt x="281432" y="12700"/>
                  </a:lnTo>
                  <a:lnTo>
                    <a:pt x="281432" y="25400"/>
                  </a:lnTo>
                  <a:cubicBezTo>
                    <a:pt x="139827" y="25400"/>
                    <a:pt x="25400" y="138430"/>
                    <a:pt x="25400" y="277495"/>
                  </a:cubicBezTo>
                  <a:close/>
                </a:path>
              </a:pathLst>
            </a:custGeom>
            <a:solidFill>
              <a:srgbClr val="FFFFFF"/>
            </a:solidFill>
          </p:spPr>
        </p:sp>
      </p:grpSp>
      <p:grpSp>
        <p:nvGrpSpPr>
          <p:cNvPr name="Group 30" id="30"/>
          <p:cNvGrpSpPr/>
          <p:nvPr/>
        </p:nvGrpSpPr>
        <p:grpSpPr>
          <a:xfrm rot="0">
            <a:off x="1310526" y="6818547"/>
            <a:ext cx="15676102" cy="1094451"/>
            <a:chOff x="0" y="0"/>
            <a:chExt cx="20901470" cy="1459268"/>
          </a:xfrm>
        </p:grpSpPr>
        <p:sp>
          <p:nvSpPr>
            <p:cNvPr name="Freeform 31" id="31"/>
            <p:cNvSpPr/>
            <p:nvPr/>
          </p:nvSpPr>
          <p:spPr>
            <a:xfrm flipH="false" flipV="false" rot="0">
              <a:off x="0" y="0"/>
              <a:ext cx="20901464" cy="1459270"/>
            </a:xfrm>
            <a:custGeom>
              <a:avLst/>
              <a:gdLst/>
              <a:ahLst/>
              <a:cxnLst/>
              <a:rect r="r" b="b" t="t" l="l"/>
              <a:pathLst>
                <a:path h="1459270" w="20901464">
                  <a:moveTo>
                    <a:pt x="0" y="0"/>
                  </a:moveTo>
                  <a:lnTo>
                    <a:pt x="20901464" y="0"/>
                  </a:lnTo>
                  <a:lnTo>
                    <a:pt x="20901464" y="1459270"/>
                  </a:lnTo>
                  <a:lnTo>
                    <a:pt x="0" y="1459270"/>
                  </a:lnTo>
                  <a:close/>
                </a:path>
              </a:pathLst>
            </a:custGeom>
            <a:blipFill>
              <a:blip r:embed="rId3">
                <a:alphaModFix amt="0"/>
              </a:blip>
              <a:stretch>
                <a:fillRect l="0" t="-229088" r="0" b="-229088"/>
              </a:stretch>
            </a:blipFill>
          </p:spPr>
        </p:sp>
        <p:sp>
          <p:nvSpPr>
            <p:cNvPr name="TextBox 32" id="32"/>
            <p:cNvSpPr txBox="true"/>
            <p:nvPr/>
          </p:nvSpPr>
          <p:spPr>
            <a:xfrm>
              <a:off x="0" y="-28575"/>
              <a:ext cx="20901470" cy="1487843"/>
            </a:xfrm>
            <a:prstGeom prst="rect">
              <a:avLst/>
            </a:prstGeom>
          </p:spPr>
          <p:txBody>
            <a:bodyPr anchor="ctr" rtlCol="false" tIns="0" lIns="0" bIns="0" rIns="0"/>
            <a:lstStyle/>
            <a:p>
              <a:pPr algn="l">
                <a:lnSpc>
                  <a:spcPts val="3240"/>
                </a:lnSpc>
              </a:pPr>
              <a:r>
                <a:rPr lang="en-US" sz="3000">
                  <a:solidFill>
                    <a:srgbClr val="FFFFFF"/>
                  </a:solidFill>
                  <a:latin typeface="Calibri (MS)"/>
                  <a:ea typeface="Calibri (MS)"/>
                  <a:cs typeface="Calibri (MS)"/>
                  <a:sym typeface="Calibri (MS)"/>
                </a:rPr>
                <a:t>Stratégie nationale pour les compétences 2025</a:t>
              </a:r>
            </a:p>
          </p:txBody>
        </p:sp>
      </p:grpSp>
      <p:grpSp>
        <p:nvGrpSpPr>
          <p:cNvPr name="Group 33" id="33"/>
          <p:cNvGrpSpPr/>
          <p:nvPr/>
        </p:nvGrpSpPr>
        <p:grpSpPr>
          <a:xfrm rot="0">
            <a:off x="1252347" y="8038529"/>
            <a:ext cx="15792450" cy="1210808"/>
            <a:chOff x="0" y="0"/>
            <a:chExt cx="21056600" cy="1614411"/>
          </a:xfrm>
        </p:grpSpPr>
        <p:sp>
          <p:nvSpPr>
            <p:cNvPr name="Freeform 34" id="34"/>
            <p:cNvSpPr/>
            <p:nvPr/>
          </p:nvSpPr>
          <p:spPr>
            <a:xfrm flipH="false" flipV="false" rot="0">
              <a:off x="12700" y="12700"/>
              <a:ext cx="21031200" cy="1588897"/>
            </a:xfrm>
            <a:custGeom>
              <a:avLst/>
              <a:gdLst/>
              <a:ahLst/>
              <a:cxnLst/>
              <a:rect r="r" b="b" t="t" l="l"/>
              <a:pathLst>
                <a:path h="1588897" w="21031200">
                  <a:moveTo>
                    <a:pt x="0" y="264795"/>
                  </a:moveTo>
                  <a:cubicBezTo>
                    <a:pt x="0" y="118618"/>
                    <a:pt x="120269" y="0"/>
                    <a:pt x="268732" y="0"/>
                  </a:cubicBezTo>
                  <a:lnTo>
                    <a:pt x="20762468" y="0"/>
                  </a:lnTo>
                  <a:cubicBezTo>
                    <a:pt x="20910931" y="0"/>
                    <a:pt x="21031200" y="118618"/>
                    <a:pt x="21031200" y="264795"/>
                  </a:cubicBezTo>
                  <a:lnTo>
                    <a:pt x="21031200" y="1324102"/>
                  </a:lnTo>
                  <a:cubicBezTo>
                    <a:pt x="21031200" y="1470406"/>
                    <a:pt x="20910931" y="1588897"/>
                    <a:pt x="20762468" y="1588897"/>
                  </a:cubicBezTo>
                  <a:lnTo>
                    <a:pt x="268732" y="1588897"/>
                  </a:lnTo>
                  <a:cubicBezTo>
                    <a:pt x="120269" y="1589024"/>
                    <a:pt x="0" y="1470406"/>
                    <a:pt x="0" y="1324229"/>
                  </a:cubicBezTo>
                  <a:close/>
                </a:path>
              </a:pathLst>
            </a:custGeom>
            <a:solidFill>
              <a:srgbClr val="4472C4"/>
            </a:solidFill>
          </p:spPr>
        </p:sp>
        <p:sp>
          <p:nvSpPr>
            <p:cNvPr name="Freeform 35" id="35"/>
            <p:cNvSpPr/>
            <p:nvPr/>
          </p:nvSpPr>
          <p:spPr>
            <a:xfrm flipH="false" flipV="false" rot="0">
              <a:off x="0" y="0"/>
              <a:ext cx="21056600" cy="1614297"/>
            </a:xfrm>
            <a:custGeom>
              <a:avLst/>
              <a:gdLst/>
              <a:ahLst/>
              <a:cxnLst/>
              <a:rect r="r" b="b" t="t" l="l"/>
              <a:pathLst>
                <a:path h="1614297" w="21056600">
                  <a:moveTo>
                    <a:pt x="0" y="277495"/>
                  </a:moveTo>
                  <a:cubicBezTo>
                    <a:pt x="0" y="124079"/>
                    <a:pt x="126238" y="0"/>
                    <a:pt x="281432" y="0"/>
                  </a:cubicBezTo>
                  <a:lnTo>
                    <a:pt x="20775168" y="0"/>
                  </a:lnTo>
                  <a:lnTo>
                    <a:pt x="20775168" y="12700"/>
                  </a:lnTo>
                  <a:lnTo>
                    <a:pt x="20775168" y="0"/>
                  </a:lnTo>
                  <a:cubicBezTo>
                    <a:pt x="20930363" y="0"/>
                    <a:pt x="21056600" y="124079"/>
                    <a:pt x="21056600" y="277495"/>
                  </a:cubicBezTo>
                  <a:lnTo>
                    <a:pt x="21043900" y="277495"/>
                  </a:lnTo>
                  <a:lnTo>
                    <a:pt x="21056600" y="277495"/>
                  </a:lnTo>
                  <a:lnTo>
                    <a:pt x="21056600" y="1336802"/>
                  </a:lnTo>
                  <a:lnTo>
                    <a:pt x="21043900" y="1336802"/>
                  </a:lnTo>
                  <a:lnTo>
                    <a:pt x="21056600" y="1336802"/>
                  </a:lnTo>
                  <a:cubicBezTo>
                    <a:pt x="21056600" y="1490218"/>
                    <a:pt x="20930363" y="1614297"/>
                    <a:pt x="20775168" y="1614297"/>
                  </a:cubicBezTo>
                  <a:lnTo>
                    <a:pt x="20775168" y="1601597"/>
                  </a:lnTo>
                  <a:lnTo>
                    <a:pt x="20775168" y="1614297"/>
                  </a:lnTo>
                  <a:lnTo>
                    <a:pt x="281432" y="1614297"/>
                  </a:lnTo>
                  <a:lnTo>
                    <a:pt x="281432" y="1601597"/>
                  </a:lnTo>
                  <a:lnTo>
                    <a:pt x="281432" y="1614297"/>
                  </a:lnTo>
                  <a:cubicBezTo>
                    <a:pt x="126238" y="1614424"/>
                    <a:pt x="0" y="1490345"/>
                    <a:pt x="0" y="1336929"/>
                  </a:cubicBezTo>
                  <a:lnTo>
                    <a:pt x="0" y="277495"/>
                  </a:lnTo>
                  <a:lnTo>
                    <a:pt x="12700" y="277495"/>
                  </a:lnTo>
                  <a:lnTo>
                    <a:pt x="0" y="277495"/>
                  </a:lnTo>
                  <a:moveTo>
                    <a:pt x="25400" y="277495"/>
                  </a:moveTo>
                  <a:lnTo>
                    <a:pt x="25400" y="1336802"/>
                  </a:lnTo>
                  <a:lnTo>
                    <a:pt x="12700" y="1336802"/>
                  </a:lnTo>
                  <a:lnTo>
                    <a:pt x="25400" y="1336802"/>
                  </a:lnTo>
                  <a:cubicBezTo>
                    <a:pt x="25400" y="1475867"/>
                    <a:pt x="139827" y="1588897"/>
                    <a:pt x="281432" y="1588897"/>
                  </a:cubicBezTo>
                  <a:lnTo>
                    <a:pt x="20775168" y="1588897"/>
                  </a:lnTo>
                  <a:cubicBezTo>
                    <a:pt x="20916773" y="1588897"/>
                    <a:pt x="21031200" y="1475867"/>
                    <a:pt x="21031200" y="1336802"/>
                  </a:cubicBezTo>
                  <a:lnTo>
                    <a:pt x="21031200" y="277495"/>
                  </a:lnTo>
                  <a:cubicBezTo>
                    <a:pt x="21031200" y="138430"/>
                    <a:pt x="20916773" y="25400"/>
                    <a:pt x="20775168" y="25400"/>
                  </a:cubicBezTo>
                  <a:lnTo>
                    <a:pt x="281432" y="25400"/>
                  </a:lnTo>
                  <a:lnTo>
                    <a:pt x="281432" y="12700"/>
                  </a:lnTo>
                  <a:lnTo>
                    <a:pt x="281432" y="25400"/>
                  </a:lnTo>
                  <a:cubicBezTo>
                    <a:pt x="139827" y="25400"/>
                    <a:pt x="25400" y="138430"/>
                    <a:pt x="25400" y="277495"/>
                  </a:cubicBezTo>
                  <a:close/>
                </a:path>
              </a:pathLst>
            </a:custGeom>
            <a:solidFill>
              <a:srgbClr val="FFFFFF"/>
            </a:solidFill>
          </p:spPr>
        </p:sp>
      </p:grpSp>
      <p:grpSp>
        <p:nvGrpSpPr>
          <p:cNvPr name="Group 36" id="36"/>
          <p:cNvGrpSpPr/>
          <p:nvPr/>
        </p:nvGrpSpPr>
        <p:grpSpPr>
          <a:xfrm rot="0">
            <a:off x="1310526" y="8096698"/>
            <a:ext cx="15676102" cy="1094451"/>
            <a:chOff x="0" y="0"/>
            <a:chExt cx="20901470" cy="1459268"/>
          </a:xfrm>
        </p:grpSpPr>
        <p:sp>
          <p:nvSpPr>
            <p:cNvPr name="Freeform 37" id="37"/>
            <p:cNvSpPr/>
            <p:nvPr/>
          </p:nvSpPr>
          <p:spPr>
            <a:xfrm flipH="false" flipV="false" rot="0">
              <a:off x="0" y="0"/>
              <a:ext cx="20901464" cy="1459270"/>
            </a:xfrm>
            <a:custGeom>
              <a:avLst/>
              <a:gdLst/>
              <a:ahLst/>
              <a:cxnLst/>
              <a:rect r="r" b="b" t="t" l="l"/>
              <a:pathLst>
                <a:path h="1459270" w="20901464">
                  <a:moveTo>
                    <a:pt x="0" y="0"/>
                  </a:moveTo>
                  <a:lnTo>
                    <a:pt x="20901464" y="0"/>
                  </a:lnTo>
                  <a:lnTo>
                    <a:pt x="20901464" y="1459270"/>
                  </a:lnTo>
                  <a:lnTo>
                    <a:pt x="0" y="1459270"/>
                  </a:lnTo>
                  <a:close/>
                </a:path>
              </a:pathLst>
            </a:custGeom>
            <a:blipFill>
              <a:blip r:embed="rId3">
                <a:alphaModFix amt="0"/>
              </a:blip>
              <a:stretch>
                <a:fillRect l="0" t="-229088" r="0" b="-229088"/>
              </a:stretch>
            </a:blipFill>
          </p:spPr>
        </p:sp>
        <p:sp>
          <p:nvSpPr>
            <p:cNvPr name="TextBox 38" id="38"/>
            <p:cNvSpPr txBox="true"/>
            <p:nvPr/>
          </p:nvSpPr>
          <p:spPr>
            <a:xfrm>
              <a:off x="0" y="-28575"/>
              <a:ext cx="20901470" cy="1487843"/>
            </a:xfrm>
            <a:prstGeom prst="rect">
              <a:avLst/>
            </a:prstGeom>
          </p:spPr>
          <p:txBody>
            <a:bodyPr anchor="ctr" rtlCol="false" tIns="0" lIns="0" bIns="0" rIns="0"/>
            <a:lstStyle/>
            <a:p>
              <a:pPr algn="l">
                <a:lnSpc>
                  <a:spcPts val="3240"/>
                </a:lnSpc>
              </a:pPr>
              <a:r>
                <a:rPr lang="en-US" sz="3000">
                  <a:solidFill>
                    <a:srgbClr val="FFFFFF"/>
                  </a:solidFill>
                  <a:latin typeface="Calibri (MS)"/>
                  <a:ea typeface="Calibri (MS)"/>
                  <a:cs typeface="Calibri (MS)"/>
                  <a:sym typeface="Calibri (MS)"/>
                </a:rPr>
                <a:t>Plan d'action national pour l'égalité d'accès, la participation et la réussite dans l'enseignement supérieur (2022-2028)</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725976" y="551545"/>
            <a:ext cx="12422915" cy="750446"/>
          </a:xfrm>
          <a:prstGeom prst="rect">
            <a:avLst/>
          </a:prstGeom>
        </p:spPr>
        <p:txBody>
          <a:bodyPr anchor="t" rtlCol="false" tIns="0" lIns="0" bIns="0" rIns="0">
            <a:spAutoFit/>
          </a:bodyPr>
          <a:lstStyle/>
          <a:p>
            <a:pPr algn="l">
              <a:lnSpc>
                <a:spcPts val="7128"/>
              </a:lnSpc>
            </a:pPr>
            <a:r>
              <a:rPr lang="en-US" sz="6600" b="true">
                <a:solidFill>
                  <a:srgbClr val="4472C4"/>
                </a:solidFill>
                <a:latin typeface="Arial Bold"/>
                <a:ea typeface="Arial Bold"/>
                <a:cs typeface="Arial Bold"/>
                <a:sym typeface="Arial Bold"/>
              </a:rPr>
              <a:t>Approche en Irlande</a:t>
            </a:r>
          </a:p>
        </p:txBody>
      </p:sp>
      <p:sp>
        <p:nvSpPr>
          <p:cNvPr name="TextBox 4" id="4"/>
          <p:cNvSpPr txBox="true"/>
          <p:nvPr/>
        </p:nvSpPr>
        <p:spPr>
          <a:xfrm rot="0">
            <a:off x="725996" y="1882607"/>
            <a:ext cx="13827719" cy="6578937"/>
          </a:xfrm>
          <a:prstGeom prst="rect">
            <a:avLst/>
          </a:prstGeom>
        </p:spPr>
        <p:txBody>
          <a:bodyPr anchor="t" rtlCol="false" tIns="0" lIns="0" bIns="0" rIns="0">
            <a:spAutoFit/>
          </a:bodyPr>
          <a:lstStyle/>
          <a:p>
            <a:pPr algn="l" marL="415338" indent="-207669" lvl="1">
              <a:lnSpc>
                <a:spcPts val="1982"/>
              </a:lnSpc>
              <a:buFont typeface="Arial"/>
              <a:buChar char="•"/>
            </a:pPr>
            <a:r>
              <a:rPr lang="en-US" sz="2295">
                <a:solidFill>
                  <a:srgbClr val="1F3959"/>
                </a:solidFill>
                <a:latin typeface="Arial"/>
                <a:ea typeface="Arial"/>
                <a:cs typeface="Arial"/>
                <a:sym typeface="Arial"/>
              </a:rPr>
              <a:t>Approche ascendante, axée sur la demande, fondée sur l'expérimentation et l'apprentissage</a:t>
            </a:r>
          </a:p>
          <a:p>
            <a:pPr algn="l" marL="415338" indent="-207669" lvl="1">
              <a:lnSpc>
                <a:spcPts val="1982"/>
              </a:lnSpc>
              <a:buFont typeface="Arial"/>
              <a:buChar char="•"/>
            </a:pPr>
            <a:r>
              <a:rPr lang="en-US" sz="2295">
                <a:solidFill>
                  <a:srgbClr val="1F3959"/>
                </a:solidFill>
                <a:latin typeface="Arial"/>
                <a:ea typeface="Arial"/>
                <a:cs typeface="Arial"/>
                <a:sym typeface="Arial"/>
              </a:rPr>
              <a:t>Évolutions significatives depuis 2018 grâce à l'augmentation des investissements et des financements dans l'enseignement supérieur et la formation continue, et dans une certaine mesure dans l'éducation des adultes</a:t>
            </a:r>
          </a:p>
          <a:p>
            <a:pPr algn="l" marL="415338" indent="-207669" lvl="1">
              <a:lnSpc>
                <a:spcPts val="1982"/>
              </a:lnSpc>
              <a:buFont typeface="Arial"/>
              <a:buChar char="•"/>
            </a:pPr>
            <a:r>
              <a:rPr lang="en-US" sz="2295">
                <a:solidFill>
                  <a:srgbClr val="1F3959"/>
                </a:solidFill>
                <a:latin typeface="Arial"/>
                <a:ea typeface="Arial"/>
                <a:cs typeface="Arial"/>
                <a:sym typeface="Arial"/>
              </a:rPr>
              <a:t>Mise en œuvre inégale à travers le pays en raison du nombre limité de praticiens et d'établissements engagés</a:t>
            </a:r>
          </a:p>
          <a:p>
            <a:pPr algn="l" marL="415338" indent="-207669" lvl="1">
              <a:lnSpc>
                <a:spcPts val="1982"/>
              </a:lnSpc>
              <a:buFont typeface="Arial"/>
              <a:buChar char="•"/>
            </a:pPr>
            <a:r>
              <a:rPr lang="en-US" sz="2295">
                <a:solidFill>
                  <a:srgbClr val="1F3959"/>
                </a:solidFill>
                <a:latin typeface="Arial"/>
                <a:ea typeface="Arial"/>
                <a:cs typeface="Arial"/>
                <a:sym typeface="Arial"/>
              </a:rPr>
              <a:t>L'accent est souvent mis sur l'identification et la documentation des acquis d’expérience sans certification formelle</a:t>
            </a:r>
          </a:p>
          <a:p>
            <a:pPr algn="l" marL="415338" indent="-207669" lvl="1">
              <a:lnSpc>
                <a:spcPts val="1982"/>
              </a:lnSpc>
              <a:buFont typeface="Arial"/>
              <a:buChar char="•"/>
            </a:pPr>
            <a:r>
              <a:rPr lang="en-US" sz="2295">
                <a:solidFill>
                  <a:srgbClr val="1F3959"/>
                </a:solidFill>
                <a:latin typeface="Arial"/>
                <a:ea typeface="Arial"/>
                <a:cs typeface="Arial"/>
                <a:sym typeface="Arial"/>
              </a:rPr>
              <a:t>Utilisations les plus courantes pour l'accès, l'entrée avancée et l'exemption de crédits</a:t>
            </a:r>
          </a:p>
          <a:p>
            <a:pPr algn="l" marL="415338" indent="-207669" lvl="1">
              <a:lnSpc>
                <a:spcPts val="1982"/>
              </a:lnSpc>
              <a:buFont typeface="Arial"/>
              <a:buChar char="•"/>
            </a:pPr>
            <a:r>
              <a:rPr lang="en-US" sz="2295">
                <a:solidFill>
                  <a:srgbClr val="1F3959"/>
                </a:solidFill>
                <a:latin typeface="Arial"/>
                <a:ea typeface="Arial"/>
                <a:cs typeface="Arial"/>
                <a:sym typeface="Arial"/>
              </a:rPr>
              <a:t>Quelques exemples de diplômes complets dans l'enseignement et la formation professionnels, mais souvent avec des approches sur mesure conçues pour des groupes d'apprenants plutôt que sur une base individuelle</a:t>
            </a:r>
          </a:p>
          <a:p>
            <a:pPr algn="l" marL="415338" indent="-207669" lvl="1">
              <a:lnSpc>
                <a:spcPts val="1982"/>
              </a:lnSpc>
              <a:buFont typeface="Arial"/>
              <a:buChar char="•"/>
            </a:pPr>
            <a:r>
              <a:rPr lang="en-US" sz="2295">
                <a:solidFill>
                  <a:srgbClr val="1F3959"/>
                </a:solidFill>
                <a:latin typeface="Arial"/>
                <a:ea typeface="Arial"/>
                <a:cs typeface="Arial"/>
                <a:sym typeface="Arial"/>
              </a:rPr>
              <a:t>Très peu de preuves d'obtention de diplômes complets dans l'enseignement supérieur</a:t>
            </a:r>
          </a:p>
          <a:p>
            <a:pPr algn="l" marL="415338" indent="-207669" lvl="1">
              <a:lnSpc>
                <a:spcPts val="1982"/>
              </a:lnSpc>
              <a:buFont typeface="Arial"/>
              <a:buChar char="•"/>
            </a:pPr>
            <a:r>
              <a:rPr lang="en-US" sz="2295">
                <a:solidFill>
                  <a:srgbClr val="1F3959"/>
                </a:solidFill>
                <a:latin typeface="Arial"/>
                <a:ea typeface="Arial"/>
                <a:cs typeface="Arial"/>
                <a:sym typeface="Arial"/>
              </a:rPr>
              <a:t>Les « lacunes » sont comblées par l'évaluation de l'apprentissage par l'expérience.</a:t>
            </a:r>
          </a:p>
          <a:p>
            <a:pPr algn="l" marL="415338" indent="-207669" lvl="1">
              <a:lnSpc>
                <a:spcPts val="1982"/>
              </a:lnSpc>
              <a:buFont typeface="Arial"/>
              <a:buChar char="•"/>
            </a:pPr>
            <a:r>
              <a:rPr lang="en-US" sz="2295">
                <a:solidFill>
                  <a:srgbClr val="1F3959"/>
                </a:solidFill>
                <a:latin typeface="Arial"/>
                <a:ea typeface="Arial"/>
                <a:cs typeface="Arial"/>
                <a:sym typeface="Arial"/>
              </a:rPr>
              <a:t>Mise en œuvre inégale, mais traditionnellement axée sur la mise en œuvre sectorielle, puis décentralisée vers la mise en œuvre régionale/institutionnelle</a:t>
            </a:r>
          </a:p>
          <a:p>
            <a:pPr algn="l" marL="415338" indent="-207669" lvl="1">
              <a:lnSpc>
                <a:spcPts val="1982"/>
              </a:lnSpc>
              <a:buFont typeface="Arial"/>
              <a:buChar char="•"/>
            </a:pPr>
            <a:r>
              <a:rPr lang="en-US" sz="2295">
                <a:solidFill>
                  <a:srgbClr val="1F3959"/>
                </a:solidFill>
                <a:latin typeface="Arial"/>
                <a:ea typeface="Arial"/>
                <a:cs typeface="Arial"/>
                <a:sym typeface="Arial"/>
              </a:rPr>
              <a:t>La VAE appartient aux prestataires</a:t>
            </a:r>
          </a:p>
          <a:p>
            <a:pPr algn="l" marL="415338" indent="-207669" lvl="1">
              <a:lnSpc>
                <a:spcPts val="1982"/>
              </a:lnSpc>
              <a:buFont typeface="Arial"/>
              <a:buChar char="•"/>
            </a:pPr>
            <a:r>
              <a:rPr lang="en-US" sz="2295">
                <a:solidFill>
                  <a:srgbClr val="1F3959"/>
                </a:solidFill>
                <a:latin typeface="Arial"/>
                <a:ea typeface="Arial"/>
                <a:cs typeface="Arial"/>
                <a:sym typeface="Arial"/>
              </a:rPr>
              <a:t>Les projets financés ont permis la consolidation de projets pilotes et la mise en œuvre de nouvelles initiatives dans un contexte de fourniture continue de VAE dans tous les secteurs</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29</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386763" y="449199"/>
            <a:ext cx="9182005" cy="3715693"/>
          </a:xfrm>
          <a:prstGeom prst="rect">
            <a:avLst/>
          </a:prstGeom>
        </p:spPr>
        <p:txBody>
          <a:bodyPr anchor="t" rtlCol="false" tIns="0" lIns="0" bIns="0" rIns="0">
            <a:spAutoFit/>
          </a:bodyPr>
          <a:lstStyle/>
          <a:p>
            <a:pPr algn="l">
              <a:lnSpc>
                <a:spcPts val="5184"/>
              </a:lnSpc>
            </a:pPr>
            <a:r>
              <a:rPr lang="en-US" sz="4800" b="true">
                <a:solidFill>
                  <a:srgbClr val="4472C4"/>
                </a:solidFill>
                <a:latin typeface="Arial Bold"/>
                <a:ea typeface="Arial Bold"/>
                <a:cs typeface="Arial Bold"/>
                <a:sym typeface="Arial Bold"/>
              </a:rPr>
              <a:t>Leader européen dans le domaine de l'apprentissage tout au long de la vie</a:t>
            </a:r>
          </a:p>
        </p:txBody>
      </p:sp>
      <p:sp>
        <p:nvSpPr>
          <p:cNvPr name="TextBox 4" id="4"/>
          <p:cNvSpPr txBox="true"/>
          <p:nvPr/>
        </p:nvSpPr>
        <p:spPr>
          <a:xfrm rot="0">
            <a:off x="386782" y="2694537"/>
            <a:ext cx="11202505" cy="3778529"/>
          </a:xfrm>
          <a:prstGeom prst="rect">
            <a:avLst/>
          </a:prstGeom>
        </p:spPr>
        <p:txBody>
          <a:bodyPr anchor="t" rtlCol="false" tIns="0" lIns="0" bIns="0" rIns="0">
            <a:spAutoFit/>
          </a:bodyPr>
          <a:lstStyle/>
          <a:p>
            <a:pPr algn="l" marL="451985" indent="-225993" lvl="1">
              <a:lnSpc>
                <a:spcPts val="2157"/>
              </a:lnSpc>
              <a:buFont typeface="Arial"/>
              <a:buChar char="•"/>
            </a:pPr>
            <a:r>
              <a:rPr lang="en-US" sz="2497">
                <a:solidFill>
                  <a:srgbClr val="1F3959"/>
                </a:solidFill>
                <a:latin typeface="Arial"/>
                <a:ea typeface="Arial"/>
                <a:cs typeface="Arial"/>
                <a:sym typeface="Arial"/>
              </a:rPr>
              <a:t>Le CNC irlandais est la pierre angulaire de l'éducation, des compétences et de l'apprentissage tout au long de la vie</a:t>
            </a:r>
          </a:p>
          <a:p>
            <a:pPr algn="l" marL="451985" indent="-225993" lvl="1">
              <a:lnSpc>
                <a:spcPts val="2157"/>
              </a:lnSpc>
              <a:buFont typeface="Arial"/>
              <a:buChar char="•"/>
            </a:pPr>
            <a:r>
              <a:rPr lang="en-US" sz="2497">
                <a:solidFill>
                  <a:srgbClr val="1F3959"/>
                </a:solidFill>
                <a:latin typeface="Arial"/>
                <a:ea typeface="Arial"/>
                <a:cs typeface="Arial"/>
                <a:sym typeface="Arial"/>
              </a:rPr>
              <a:t>Complet et inclusif</a:t>
            </a:r>
          </a:p>
          <a:p>
            <a:pPr algn="l" marL="451985" indent="-225993" lvl="1">
              <a:lnSpc>
                <a:spcPts val="2157"/>
              </a:lnSpc>
              <a:buFont typeface="Arial"/>
              <a:buChar char="•"/>
            </a:pPr>
            <a:r>
              <a:rPr lang="en-US" sz="2497">
                <a:solidFill>
                  <a:srgbClr val="1F3959"/>
                </a:solidFill>
                <a:latin typeface="Arial"/>
                <a:ea typeface="Arial"/>
                <a:cs typeface="Arial"/>
                <a:sym typeface="Arial"/>
              </a:rPr>
              <a:t>Favorise la transparence et la mobilité</a:t>
            </a:r>
          </a:p>
          <a:p>
            <a:pPr algn="l" marL="451985" indent="-225993" lvl="1">
              <a:lnSpc>
                <a:spcPts val="2157"/>
              </a:lnSpc>
              <a:buFont typeface="Arial"/>
              <a:buChar char="•"/>
            </a:pPr>
            <a:r>
              <a:rPr lang="en-US" sz="2497">
                <a:solidFill>
                  <a:srgbClr val="1F3959"/>
                </a:solidFill>
                <a:latin typeface="Arial"/>
                <a:ea typeface="Arial"/>
                <a:cs typeface="Arial"/>
                <a:sym typeface="Arial"/>
              </a:rPr>
              <a:t>Met l’accent sur la VAE et la validation de l'apprentissage non formel et informel</a:t>
            </a:r>
          </a:p>
          <a:p>
            <a:pPr algn="l" marL="451985" indent="-225993" lvl="1">
              <a:lnSpc>
                <a:spcPts val="2157"/>
              </a:lnSpc>
              <a:buFont typeface="Arial"/>
              <a:buChar char="•"/>
            </a:pPr>
            <a:r>
              <a:rPr lang="en-US" sz="2497">
                <a:solidFill>
                  <a:srgbClr val="1F3959"/>
                </a:solidFill>
                <a:latin typeface="Arial"/>
                <a:ea typeface="Arial"/>
                <a:cs typeface="Arial"/>
                <a:sym typeface="Arial"/>
              </a:rPr>
              <a:t>Innovation et réformes prévues</a:t>
            </a:r>
          </a:p>
          <a:p>
            <a:pPr algn="l" marL="451985" indent="-225993" lvl="1">
              <a:lnSpc>
                <a:spcPts val="2157"/>
              </a:lnSpc>
              <a:buFont typeface="Arial"/>
              <a:buChar char="•"/>
            </a:pPr>
            <a:r>
              <a:rPr lang="en-US" sz="2497">
                <a:solidFill>
                  <a:srgbClr val="1F3959"/>
                </a:solidFill>
                <a:latin typeface="Arial"/>
                <a:ea typeface="Arial"/>
                <a:cs typeface="Arial"/>
                <a:sym typeface="Arial"/>
              </a:rPr>
              <a:t>Largement utilisé et ayant un </a:t>
            </a:r>
          </a:p>
          <a:p>
            <a:pPr algn="l" marL="451985" indent="-225993" lvl="1">
              <a:lnSpc>
                <a:spcPts val="2157"/>
              </a:lnSpc>
            </a:pPr>
            <a:r>
              <a:rPr lang="en-US" sz="2497">
                <a:solidFill>
                  <a:srgbClr val="1F3959"/>
                </a:solidFill>
                <a:latin typeface="Arial"/>
                <a:ea typeface="Arial"/>
                <a:cs typeface="Arial"/>
                <a:sym typeface="Arial"/>
              </a:rPr>
              <a:t>    impact important</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a:t>
              </a:r>
            </a:p>
          </p:txBody>
        </p:sp>
      </p:grpSp>
      <p:grpSp>
        <p:nvGrpSpPr>
          <p:cNvPr name="Group 8" id="8"/>
          <p:cNvGrpSpPr/>
          <p:nvPr/>
        </p:nvGrpSpPr>
        <p:grpSpPr>
          <a:xfrm rot="0">
            <a:off x="11680727" y="0"/>
            <a:ext cx="6607273" cy="10287000"/>
            <a:chOff x="0" y="0"/>
            <a:chExt cx="8809698" cy="13716000"/>
          </a:xfrm>
        </p:grpSpPr>
        <p:sp>
          <p:nvSpPr>
            <p:cNvPr name="Freeform 9" id="9" descr="A logo for a company  AI-generated content may be incorrect.">
              <a:hlinkClick r:id="rId4" tooltip="https://www.cedefop.europa.eu/en/country-reports/ireland-european-inventory-nqfs-2024"/>
            </p:cNvPr>
            <p:cNvSpPr/>
            <p:nvPr/>
          </p:nvSpPr>
          <p:spPr>
            <a:xfrm flipH="false" flipV="false" rot="0">
              <a:off x="0" y="0"/>
              <a:ext cx="8809736" cy="13716000"/>
            </a:xfrm>
            <a:custGeom>
              <a:avLst/>
              <a:gdLst/>
              <a:ahLst/>
              <a:cxnLst/>
              <a:rect r="r" b="b" t="t" l="l"/>
              <a:pathLst>
                <a:path h="13716000" w="8809736">
                  <a:moveTo>
                    <a:pt x="0" y="0"/>
                  </a:moveTo>
                  <a:lnTo>
                    <a:pt x="8809736" y="0"/>
                  </a:lnTo>
                  <a:lnTo>
                    <a:pt x="8809736" y="13716000"/>
                  </a:lnTo>
                  <a:lnTo>
                    <a:pt x="0" y="13716000"/>
                  </a:lnTo>
                  <a:lnTo>
                    <a:pt x="0" y="0"/>
                  </a:lnTo>
                  <a:close/>
                </a:path>
              </a:pathLst>
            </a:custGeom>
            <a:blipFill>
              <a:blip r:embed="rId5"/>
              <a:stretch>
                <a:fillRect l="-5039" t="0" r="-5039" b="0"/>
              </a:stretch>
            </a:blipFill>
          </p:spPr>
        </p:sp>
      </p:grpSp>
      <p:grpSp>
        <p:nvGrpSpPr>
          <p:cNvPr name="Group 10" id="10"/>
          <p:cNvGrpSpPr/>
          <p:nvPr/>
        </p:nvGrpSpPr>
        <p:grpSpPr>
          <a:xfrm rot="0">
            <a:off x="5339096" y="5694959"/>
            <a:ext cx="6702342" cy="4229805"/>
            <a:chOff x="0" y="0"/>
            <a:chExt cx="8936457" cy="5639740"/>
          </a:xfrm>
        </p:grpSpPr>
        <p:sp>
          <p:nvSpPr>
            <p:cNvPr name="Freeform 11" id="11" descr="A diagram with numbers and text  AI-generated content may be incorrect."/>
            <p:cNvSpPr/>
            <p:nvPr/>
          </p:nvSpPr>
          <p:spPr>
            <a:xfrm flipH="false" flipV="false" rot="0">
              <a:off x="0" y="0"/>
              <a:ext cx="8936482" cy="5639689"/>
            </a:xfrm>
            <a:custGeom>
              <a:avLst/>
              <a:gdLst/>
              <a:ahLst/>
              <a:cxnLst/>
              <a:rect r="r" b="b" t="t" l="l"/>
              <a:pathLst>
                <a:path h="5639689" w="8936482">
                  <a:moveTo>
                    <a:pt x="0" y="0"/>
                  </a:moveTo>
                  <a:lnTo>
                    <a:pt x="8936482" y="0"/>
                  </a:lnTo>
                  <a:lnTo>
                    <a:pt x="8936482" y="5639689"/>
                  </a:lnTo>
                  <a:lnTo>
                    <a:pt x="0" y="5639689"/>
                  </a:lnTo>
                  <a:lnTo>
                    <a:pt x="0" y="0"/>
                  </a:lnTo>
                  <a:close/>
                </a:path>
              </a:pathLst>
            </a:custGeom>
            <a:blipFill>
              <a:blip r:embed="rId6"/>
              <a:stretch>
                <a:fillRect l="0" t="0" r="0" b="0"/>
              </a:stretch>
            </a:blipFill>
          </p:spPr>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992600" y="9477375"/>
            <a:ext cx="1295400" cy="561975"/>
            <a:chOff x="0" y="0"/>
            <a:chExt cx="1727200" cy="749300"/>
          </a:xfrm>
        </p:grpSpPr>
        <p:sp>
          <p:nvSpPr>
            <p:cNvPr name="Freeform 3" id="3"/>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2">
                <a:alphaModFix amt="0"/>
              </a:blip>
              <a:stretch>
                <a:fillRect l="-5661" t="0" r="-5661" b="0"/>
              </a:stretch>
            </a:blipFill>
          </p:spPr>
        </p:sp>
        <p:sp>
          <p:nvSpPr>
            <p:cNvPr name="TextBox 4" id="4"/>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30</a:t>
              </a:r>
            </a:p>
          </p:txBody>
        </p:sp>
      </p:grpSp>
      <p:grpSp>
        <p:nvGrpSpPr>
          <p:cNvPr name="Group 5" id="5"/>
          <p:cNvGrpSpPr/>
          <p:nvPr/>
        </p:nvGrpSpPr>
        <p:grpSpPr>
          <a:xfrm rot="0">
            <a:off x="587807" y="4116057"/>
            <a:ext cx="3252340" cy="1959026"/>
            <a:chOff x="0" y="0"/>
            <a:chExt cx="4336453" cy="2612034"/>
          </a:xfrm>
        </p:grpSpPr>
        <p:sp>
          <p:nvSpPr>
            <p:cNvPr name="Freeform 6" id="6"/>
            <p:cNvSpPr/>
            <p:nvPr/>
          </p:nvSpPr>
          <p:spPr>
            <a:xfrm flipH="false" flipV="false" rot="0">
              <a:off x="12700" y="12700"/>
              <a:ext cx="4311142" cy="2586609"/>
            </a:xfrm>
            <a:custGeom>
              <a:avLst/>
              <a:gdLst/>
              <a:ahLst/>
              <a:cxnLst/>
              <a:rect r="r" b="b" t="t" l="l"/>
              <a:pathLst>
                <a:path h="2586609" w="4311142">
                  <a:moveTo>
                    <a:pt x="0" y="258699"/>
                  </a:moveTo>
                  <a:cubicBezTo>
                    <a:pt x="0" y="115824"/>
                    <a:pt x="116205" y="0"/>
                    <a:pt x="259715" y="0"/>
                  </a:cubicBezTo>
                  <a:lnTo>
                    <a:pt x="4051427" y="0"/>
                  </a:lnTo>
                  <a:cubicBezTo>
                    <a:pt x="4194810" y="0"/>
                    <a:pt x="4311142" y="115824"/>
                    <a:pt x="4311142" y="258699"/>
                  </a:cubicBezTo>
                  <a:lnTo>
                    <a:pt x="4311142" y="2327910"/>
                  </a:lnTo>
                  <a:cubicBezTo>
                    <a:pt x="4311142" y="2470785"/>
                    <a:pt x="4194937" y="2586609"/>
                    <a:pt x="4051427" y="2586609"/>
                  </a:cubicBezTo>
                  <a:lnTo>
                    <a:pt x="259715" y="2586609"/>
                  </a:lnTo>
                  <a:cubicBezTo>
                    <a:pt x="116205" y="2586609"/>
                    <a:pt x="0" y="2470785"/>
                    <a:pt x="0" y="2327910"/>
                  </a:cubicBezTo>
                  <a:close/>
                </a:path>
              </a:pathLst>
            </a:custGeom>
            <a:solidFill>
              <a:srgbClr val="4472C4"/>
            </a:solidFill>
          </p:spPr>
        </p:sp>
        <p:sp>
          <p:nvSpPr>
            <p:cNvPr name="Freeform 7" id="7"/>
            <p:cNvSpPr/>
            <p:nvPr/>
          </p:nvSpPr>
          <p:spPr>
            <a:xfrm flipH="false" flipV="false" rot="0">
              <a:off x="0" y="0"/>
              <a:ext cx="4336542" cy="2612009"/>
            </a:xfrm>
            <a:custGeom>
              <a:avLst/>
              <a:gdLst/>
              <a:ahLst/>
              <a:cxnLst/>
              <a:rect r="r" b="b" t="t" l="l"/>
              <a:pathLst>
                <a:path h="2612009" w="4336542">
                  <a:moveTo>
                    <a:pt x="0" y="271399"/>
                  </a:moveTo>
                  <a:cubicBezTo>
                    <a:pt x="0" y="121412"/>
                    <a:pt x="122047" y="0"/>
                    <a:pt x="272415" y="0"/>
                  </a:cubicBezTo>
                  <a:lnTo>
                    <a:pt x="4064127" y="0"/>
                  </a:lnTo>
                  <a:lnTo>
                    <a:pt x="4064127" y="12700"/>
                  </a:lnTo>
                  <a:lnTo>
                    <a:pt x="4064127" y="0"/>
                  </a:lnTo>
                  <a:cubicBezTo>
                    <a:pt x="4214495" y="0"/>
                    <a:pt x="4336542" y="121412"/>
                    <a:pt x="4336542" y="271399"/>
                  </a:cubicBezTo>
                  <a:lnTo>
                    <a:pt x="4323842" y="271399"/>
                  </a:lnTo>
                  <a:lnTo>
                    <a:pt x="4336542" y="271399"/>
                  </a:lnTo>
                  <a:lnTo>
                    <a:pt x="4336542" y="2340610"/>
                  </a:lnTo>
                  <a:lnTo>
                    <a:pt x="4323842" y="2340610"/>
                  </a:lnTo>
                  <a:lnTo>
                    <a:pt x="4336542" y="2340610"/>
                  </a:lnTo>
                  <a:cubicBezTo>
                    <a:pt x="4336542" y="2490470"/>
                    <a:pt x="4214495" y="2612009"/>
                    <a:pt x="4064127" y="2612009"/>
                  </a:cubicBezTo>
                  <a:lnTo>
                    <a:pt x="4064127" y="2599309"/>
                  </a:lnTo>
                  <a:lnTo>
                    <a:pt x="4064127" y="2612009"/>
                  </a:lnTo>
                  <a:lnTo>
                    <a:pt x="272415" y="2612009"/>
                  </a:lnTo>
                  <a:lnTo>
                    <a:pt x="272415" y="2599309"/>
                  </a:lnTo>
                  <a:lnTo>
                    <a:pt x="272415" y="2612009"/>
                  </a:lnTo>
                  <a:cubicBezTo>
                    <a:pt x="122047" y="2612009"/>
                    <a:pt x="0" y="2490597"/>
                    <a:pt x="0" y="2340610"/>
                  </a:cubicBezTo>
                  <a:lnTo>
                    <a:pt x="0" y="271399"/>
                  </a:lnTo>
                  <a:lnTo>
                    <a:pt x="12700" y="271399"/>
                  </a:lnTo>
                  <a:lnTo>
                    <a:pt x="0" y="271399"/>
                  </a:lnTo>
                  <a:moveTo>
                    <a:pt x="25400" y="271399"/>
                  </a:moveTo>
                  <a:lnTo>
                    <a:pt x="25400" y="2340610"/>
                  </a:lnTo>
                  <a:lnTo>
                    <a:pt x="12700" y="2340610"/>
                  </a:lnTo>
                  <a:lnTo>
                    <a:pt x="25400" y="2340610"/>
                  </a:lnTo>
                  <a:cubicBezTo>
                    <a:pt x="25400" y="2476373"/>
                    <a:pt x="135890" y="2586609"/>
                    <a:pt x="272415" y="2586609"/>
                  </a:cubicBezTo>
                  <a:lnTo>
                    <a:pt x="4064127" y="2586609"/>
                  </a:lnTo>
                  <a:cubicBezTo>
                    <a:pt x="4200525" y="2586609"/>
                    <a:pt x="4311142" y="2476500"/>
                    <a:pt x="4311142" y="2340610"/>
                  </a:cubicBezTo>
                  <a:lnTo>
                    <a:pt x="4311142" y="271399"/>
                  </a:lnTo>
                  <a:cubicBezTo>
                    <a:pt x="4311142" y="135636"/>
                    <a:pt x="4200652" y="25400"/>
                    <a:pt x="4064127" y="25400"/>
                  </a:cubicBezTo>
                  <a:lnTo>
                    <a:pt x="272415" y="25400"/>
                  </a:lnTo>
                  <a:lnTo>
                    <a:pt x="272415" y="12700"/>
                  </a:lnTo>
                  <a:lnTo>
                    <a:pt x="272415" y="25400"/>
                  </a:lnTo>
                  <a:cubicBezTo>
                    <a:pt x="135890" y="25400"/>
                    <a:pt x="25400" y="135509"/>
                    <a:pt x="25400" y="271399"/>
                  </a:cubicBezTo>
                  <a:close/>
                </a:path>
              </a:pathLst>
            </a:custGeom>
            <a:solidFill>
              <a:srgbClr val="FFFFFF"/>
            </a:solidFill>
          </p:spPr>
        </p:sp>
      </p:grpSp>
      <p:grpSp>
        <p:nvGrpSpPr>
          <p:cNvPr name="Group 8" id="8"/>
          <p:cNvGrpSpPr/>
          <p:nvPr/>
        </p:nvGrpSpPr>
        <p:grpSpPr>
          <a:xfrm rot="0">
            <a:off x="644623" y="4172874"/>
            <a:ext cx="3138707" cy="1845383"/>
            <a:chOff x="0" y="0"/>
            <a:chExt cx="4184942" cy="2460511"/>
          </a:xfrm>
        </p:grpSpPr>
        <p:sp>
          <p:nvSpPr>
            <p:cNvPr name="Freeform 9" id="9"/>
            <p:cNvSpPr/>
            <p:nvPr/>
          </p:nvSpPr>
          <p:spPr>
            <a:xfrm flipH="false" flipV="false" rot="0">
              <a:off x="0" y="0"/>
              <a:ext cx="4184936" cy="2460512"/>
            </a:xfrm>
            <a:custGeom>
              <a:avLst/>
              <a:gdLst/>
              <a:ahLst/>
              <a:cxnLst/>
              <a:rect r="r" b="b" t="t" l="l"/>
              <a:pathLst>
                <a:path h="2460512" w="4184936">
                  <a:moveTo>
                    <a:pt x="0" y="0"/>
                  </a:moveTo>
                  <a:lnTo>
                    <a:pt x="4184936" y="0"/>
                  </a:lnTo>
                  <a:lnTo>
                    <a:pt x="4184936" y="2460512"/>
                  </a:lnTo>
                  <a:lnTo>
                    <a:pt x="0" y="2460512"/>
                  </a:lnTo>
                  <a:close/>
                </a:path>
              </a:pathLst>
            </a:custGeom>
            <a:blipFill>
              <a:blip r:embed="rId2">
                <a:alphaModFix amt="0"/>
              </a:blip>
              <a:stretch>
                <a:fillRect l="-25435" t="0" r="-25435" b="0"/>
              </a:stretch>
            </a:blipFill>
          </p:spPr>
        </p:sp>
        <p:sp>
          <p:nvSpPr>
            <p:cNvPr name="TextBox 10" id="10"/>
            <p:cNvSpPr txBox="true"/>
            <p:nvPr/>
          </p:nvSpPr>
          <p:spPr>
            <a:xfrm>
              <a:off x="0" y="-38100"/>
              <a:ext cx="4184942" cy="2498611"/>
            </a:xfrm>
            <a:prstGeom prst="rect">
              <a:avLst/>
            </a:prstGeom>
          </p:spPr>
          <p:txBody>
            <a:bodyPr anchor="ctr" rtlCol="false" tIns="0" lIns="0" bIns="0" rIns="0"/>
            <a:lstStyle/>
            <a:p>
              <a:pPr algn="ctr">
                <a:lnSpc>
                  <a:spcPts val="3726"/>
                </a:lnSpc>
              </a:pPr>
              <a:r>
                <a:rPr lang="en-US" sz="3450">
                  <a:solidFill>
                    <a:srgbClr val="FFFFFF"/>
                  </a:solidFill>
                  <a:latin typeface="Calibri (MS)"/>
                  <a:ea typeface="Calibri (MS)"/>
                  <a:cs typeface="Calibri (MS)"/>
                  <a:sym typeface="Calibri (MS)"/>
                </a:rPr>
                <a:t>Identification</a:t>
              </a:r>
            </a:p>
          </p:txBody>
        </p:sp>
      </p:grpSp>
      <p:grpSp>
        <p:nvGrpSpPr>
          <p:cNvPr name="Group 11" id="11"/>
          <p:cNvGrpSpPr/>
          <p:nvPr/>
        </p:nvGrpSpPr>
        <p:grpSpPr>
          <a:xfrm rot="0">
            <a:off x="4153948" y="4694634"/>
            <a:ext cx="685457" cy="801853"/>
            <a:chOff x="0" y="0"/>
            <a:chExt cx="913943" cy="1069137"/>
          </a:xfrm>
        </p:grpSpPr>
        <p:sp>
          <p:nvSpPr>
            <p:cNvPr name="Freeform 12" id="12"/>
            <p:cNvSpPr/>
            <p:nvPr/>
          </p:nvSpPr>
          <p:spPr>
            <a:xfrm flipH="false" flipV="false" rot="0">
              <a:off x="0" y="0"/>
              <a:ext cx="913892" cy="1069086"/>
            </a:xfrm>
            <a:custGeom>
              <a:avLst/>
              <a:gdLst/>
              <a:ahLst/>
              <a:cxnLst/>
              <a:rect r="r" b="b" t="t" l="l"/>
              <a:pathLst>
                <a:path h="1069086" w="913892">
                  <a:moveTo>
                    <a:pt x="0" y="213868"/>
                  </a:moveTo>
                  <a:lnTo>
                    <a:pt x="456946" y="213868"/>
                  </a:lnTo>
                  <a:lnTo>
                    <a:pt x="456946" y="0"/>
                  </a:lnTo>
                  <a:lnTo>
                    <a:pt x="913892" y="534543"/>
                  </a:lnTo>
                  <a:lnTo>
                    <a:pt x="456946" y="1069086"/>
                  </a:lnTo>
                  <a:lnTo>
                    <a:pt x="456946" y="855345"/>
                  </a:lnTo>
                  <a:lnTo>
                    <a:pt x="0" y="855345"/>
                  </a:lnTo>
                  <a:close/>
                </a:path>
              </a:pathLst>
            </a:custGeom>
            <a:solidFill>
              <a:srgbClr val="B0BCDE"/>
            </a:solidFill>
          </p:spPr>
        </p:sp>
      </p:grpSp>
      <p:grpSp>
        <p:nvGrpSpPr>
          <p:cNvPr name="Group 13" id="13"/>
          <p:cNvGrpSpPr/>
          <p:nvPr/>
        </p:nvGrpSpPr>
        <p:grpSpPr>
          <a:xfrm rot="0">
            <a:off x="5114411" y="4116057"/>
            <a:ext cx="3252340" cy="1959026"/>
            <a:chOff x="0" y="0"/>
            <a:chExt cx="4336453" cy="2612034"/>
          </a:xfrm>
        </p:grpSpPr>
        <p:sp>
          <p:nvSpPr>
            <p:cNvPr name="Freeform 14" id="14"/>
            <p:cNvSpPr/>
            <p:nvPr/>
          </p:nvSpPr>
          <p:spPr>
            <a:xfrm flipH="false" flipV="false" rot="0">
              <a:off x="12700" y="12700"/>
              <a:ext cx="4311142" cy="2586609"/>
            </a:xfrm>
            <a:custGeom>
              <a:avLst/>
              <a:gdLst/>
              <a:ahLst/>
              <a:cxnLst/>
              <a:rect r="r" b="b" t="t" l="l"/>
              <a:pathLst>
                <a:path h="2586609" w="4311142">
                  <a:moveTo>
                    <a:pt x="0" y="258699"/>
                  </a:moveTo>
                  <a:cubicBezTo>
                    <a:pt x="0" y="115824"/>
                    <a:pt x="116205" y="0"/>
                    <a:pt x="259715" y="0"/>
                  </a:cubicBezTo>
                  <a:lnTo>
                    <a:pt x="4051427" y="0"/>
                  </a:lnTo>
                  <a:cubicBezTo>
                    <a:pt x="4194810" y="0"/>
                    <a:pt x="4311142" y="115824"/>
                    <a:pt x="4311142" y="258699"/>
                  </a:cubicBezTo>
                  <a:lnTo>
                    <a:pt x="4311142" y="2327910"/>
                  </a:lnTo>
                  <a:cubicBezTo>
                    <a:pt x="4311142" y="2470785"/>
                    <a:pt x="4194937" y="2586609"/>
                    <a:pt x="4051427" y="2586609"/>
                  </a:cubicBezTo>
                  <a:lnTo>
                    <a:pt x="259715" y="2586609"/>
                  </a:lnTo>
                  <a:cubicBezTo>
                    <a:pt x="116205" y="2586609"/>
                    <a:pt x="0" y="2470785"/>
                    <a:pt x="0" y="2327910"/>
                  </a:cubicBezTo>
                  <a:close/>
                </a:path>
              </a:pathLst>
            </a:custGeom>
            <a:solidFill>
              <a:srgbClr val="4472C4"/>
            </a:solidFill>
          </p:spPr>
        </p:sp>
        <p:sp>
          <p:nvSpPr>
            <p:cNvPr name="Freeform 15" id="15"/>
            <p:cNvSpPr/>
            <p:nvPr/>
          </p:nvSpPr>
          <p:spPr>
            <a:xfrm flipH="false" flipV="false" rot="0">
              <a:off x="0" y="0"/>
              <a:ext cx="4336542" cy="2612009"/>
            </a:xfrm>
            <a:custGeom>
              <a:avLst/>
              <a:gdLst/>
              <a:ahLst/>
              <a:cxnLst/>
              <a:rect r="r" b="b" t="t" l="l"/>
              <a:pathLst>
                <a:path h="2612009" w="4336542">
                  <a:moveTo>
                    <a:pt x="0" y="271399"/>
                  </a:moveTo>
                  <a:cubicBezTo>
                    <a:pt x="0" y="121412"/>
                    <a:pt x="122047" y="0"/>
                    <a:pt x="272415" y="0"/>
                  </a:cubicBezTo>
                  <a:lnTo>
                    <a:pt x="4064127" y="0"/>
                  </a:lnTo>
                  <a:lnTo>
                    <a:pt x="4064127" y="12700"/>
                  </a:lnTo>
                  <a:lnTo>
                    <a:pt x="4064127" y="0"/>
                  </a:lnTo>
                  <a:cubicBezTo>
                    <a:pt x="4214495" y="0"/>
                    <a:pt x="4336542" y="121412"/>
                    <a:pt x="4336542" y="271399"/>
                  </a:cubicBezTo>
                  <a:lnTo>
                    <a:pt x="4323842" y="271399"/>
                  </a:lnTo>
                  <a:lnTo>
                    <a:pt x="4336542" y="271399"/>
                  </a:lnTo>
                  <a:lnTo>
                    <a:pt x="4336542" y="2340610"/>
                  </a:lnTo>
                  <a:lnTo>
                    <a:pt x="4323842" y="2340610"/>
                  </a:lnTo>
                  <a:lnTo>
                    <a:pt x="4336542" y="2340610"/>
                  </a:lnTo>
                  <a:cubicBezTo>
                    <a:pt x="4336542" y="2490470"/>
                    <a:pt x="4214495" y="2612009"/>
                    <a:pt x="4064127" y="2612009"/>
                  </a:cubicBezTo>
                  <a:lnTo>
                    <a:pt x="4064127" y="2599309"/>
                  </a:lnTo>
                  <a:lnTo>
                    <a:pt x="4064127" y="2612009"/>
                  </a:lnTo>
                  <a:lnTo>
                    <a:pt x="272415" y="2612009"/>
                  </a:lnTo>
                  <a:lnTo>
                    <a:pt x="272415" y="2599309"/>
                  </a:lnTo>
                  <a:lnTo>
                    <a:pt x="272415" y="2612009"/>
                  </a:lnTo>
                  <a:cubicBezTo>
                    <a:pt x="122047" y="2612009"/>
                    <a:pt x="0" y="2490597"/>
                    <a:pt x="0" y="2340610"/>
                  </a:cubicBezTo>
                  <a:lnTo>
                    <a:pt x="0" y="271399"/>
                  </a:lnTo>
                  <a:lnTo>
                    <a:pt x="12700" y="271399"/>
                  </a:lnTo>
                  <a:lnTo>
                    <a:pt x="0" y="271399"/>
                  </a:lnTo>
                  <a:moveTo>
                    <a:pt x="25400" y="271399"/>
                  </a:moveTo>
                  <a:lnTo>
                    <a:pt x="25400" y="2340610"/>
                  </a:lnTo>
                  <a:lnTo>
                    <a:pt x="12700" y="2340610"/>
                  </a:lnTo>
                  <a:lnTo>
                    <a:pt x="25400" y="2340610"/>
                  </a:lnTo>
                  <a:cubicBezTo>
                    <a:pt x="25400" y="2476373"/>
                    <a:pt x="135890" y="2586609"/>
                    <a:pt x="272415" y="2586609"/>
                  </a:cubicBezTo>
                  <a:lnTo>
                    <a:pt x="4064127" y="2586609"/>
                  </a:lnTo>
                  <a:cubicBezTo>
                    <a:pt x="4200525" y="2586609"/>
                    <a:pt x="4311142" y="2476500"/>
                    <a:pt x="4311142" y="2340610"/>
                  </a:cubicBezTo>
                  <a:lnTo>
                    <a:pt x="4311142" y="271399"/>
                  </a:lnTo>
                  <a:cubicBezTo>
                    <a:pt x="4311142" y="135636"/>
                    <a:pt x="4200652" y="25400"/>
                    <a:pt x="4064127" y="25400"/>
                  </a:cubicBezTo>
                  <a:lnTo>
                    <a:pt x="272415" y="25400"/>
                  </a:lnTo>
                  <a:lnTo>
                    <a:pt x="272415" y="12700"/>
                  </a:lnTo>
                  <a:lnTo>
                    <a:pt x="272415" y="25400"/>
                  </a:lnTo>
                  <a:cubicBezTo>
                    <a:pt x="135890" y="25400"/>
                    <a:pt x="25400" y="135509"/>
                    <a:pt x="25400" y="271399"/>
                  </a:cubicBezTo>
                  <a:close/>
                </a:path>
              </a:pathLst>
            </a:custGeom>
            <a:solidFill>
              <a:srgbClr val="FFFFFF"/>
            </a:solidFill>
          </p:spPr>
        </p:sp>
      </p:grpSp>
      <p:grpSp>
        <p:nvGrpSpPr>
          <p:cNvPr name="Group 16" id="16"/>
          <p:cNvGrpSpPr/>
          <p:nvPr/>
        </p:nvGrpSpPr>
        <p:grpSpPr>
          <a:xfrm rot="0">
            <a:off x="5171237" y="4172874"/>
            <a:ext cx="3138707" cy="1845383"/>
            <a:chOff x="0" y="0"/>
            <a:chExt cx="4184942" cy="2460511"/>
          </a:xfrm>
        </p:grpSpPr>
        <p:sp>
          <p:nvSpPr>
            <p:cNvPr name="Freeform 17" id="17"/>
            <p:cNvSpPr/>
            <p:nvPr/>
          </p:nvSpPr>
          <p:spPr>
            <a:xfrm flipH="false" flipV="false" rot="0">
              <a:off x="0" y="0"/>
              <a:ext cx="4184936" cy="2460512"/>
            </a:xfrm>
            <a:custGeom>
              <a:avLst/>
              <a:gdLst/>
              <a:ahLst/>
              <a:cxnLst/>
              <a:rect r="r" b="b" t="t" l="l"/>
              <a:pathLst>
                <a:path h="2460512" w="4184936">
                  <a:moveTo>
                    <a:pt x="0" y="0"/>
                  </a:moveTo>
                  <a:lnTo>
                    <a:pt x="4184936" y="0"/>
                  </a:lnTo>
                  <a:lnTo>
                    <a:pt x="4184936" y="2460512"/>
                  </a:lnTo>
                  <a:lnTo>
                    <a:pt x="0" y="2460512"/>
                  </a:lnTo>
                  <a:close/>
                </a:path>
              </a:pathLst>
            </a:custGeom>
            <a:blipFill>
              <a:blip r:embed="rId2">
                <a:alphaModFix amt="0"/>
              </a:blip>
              <a:stretch>
                <a:fillRect l="-25435" t="0" r="-25435" b="0"/>
              </a:stretch>
            </a:blipFill>
          </p:spPr>
        </p:sp>
        <p:sp>
          <p:nvSpPr>
            <p:cNvPr name="TextBox 18" id="18"/>
            <p:cNvSpPr txBox="true"/>
            <p:nvPr/>
          </p:nvSpPr>
          <p:spPr>
            <a:xfrm>
              <a:off x="0" y="-38100"/>
              <a:ext cx="4184942" cy="2498611"/>
            </a:xfrm>
            <a:prstGeom prst="rect">
              <a:avLst/>
            </a:prstGeom>
          </p:spPr>
          <p:txBody>
            <a:bodyPr anchor="ctr" rtlCol="false" tIns="0" lIns="0" bIns="0" rIns="0"/>
            <a:lstStyle/>
            <a:p>
              <a:pPr algn="ctr">
                <a:lnSpc>
                  <a:spcPts val="3726"/>
                </a:lnSpc>
              </a:pPr>
              <a:r>
                <a:rPr lang="en-US" sz="3450">
                  <a:solidFill>
                    <a:srgbClr val="FFFFFF"/>
                  </a:solidFill>
                  <a:latin typeface="Calibri (MS)"/>
                  <a:ea typeface="Calibri (MS)"/>
                  <a:cs typeface="Calibri (MS)"/>
                  <a:sym typeface="Calibri (MS)"/>
                </a:rPr>
                <a:t>Documentation</a:t>
              </a:r>
            </a:p>
          </p:txBody>
        </p:sp>
      </p:grpSp>
      <p:grpSp>
        <p:nvGrpSpPr>
          <p:cNvPr name="Group 19" id="19"/>
          <p:cNvGrpSpPr/>
          <p:nvPr/>
        </p:nvGrpSpPr>
        <p:grpSpPr>
          <a:xfrm rot="0">
            <a:off x="8680561" y="4694634"/>
            <a:ext cx="685457" cy="801853"/>
            <a:chOff x="0" y="0"/>
            <a:chExt cx="913943" cy="1069137"/>
          </a:xfrm>
        </p:grpSpPr>
        <p:sp>
          <p:nvSpPr>
            <p:cNvPr name="Freeform 20" id="20"/>
            <p:cNvSpPr/>
            <p:nvPr/>
          </p:nvSpPr>
          <p:spPr>
            <a:xfrm flipH="false" flipV="false" rot="0">
              <a:off x="0" y="0"/>
              <a:ext cx="913892" cy="1069086"/>
            </a:xfrm>
            <a:custGeom>
              <a:avLst/>
              <a:gdLst/>
              <a:ahLst/>
              <a:cxnLst/>
              <a:rect r="r" b="b" t="t" l="l"/>
              <a:pathLst>
                <a:path h="1069086" w="913892">
                  <a:moveTo>
                    <a:pt x="0" y="213868"/>
                  </a:moveTo>
                  <a:lnTo>
                    <a:pt x="456946" y="213868"/>
                  </a:lnTo>
                  <a:lnTo>
                    <a:pt x="456946" y="0"/>
                  </a:lnTo>
                  <a:lnTo>
                    <a:pt x="913892" y="534543"/>
                  </a:lnTo>
                  <a:lnTo>
                    <a:pt x="456946" y="1069086"/>
                  </a:lnTo>
                  <a:lnTo>
                    <a:pt x="456946" y="855345"/>
                  </a:lnTo>
                  <a:lnTo>
                    <a:pt x="0" y="855345"/>
                  </a:lnTo>
                  <a:close/>
                </a:path>
              </a:pathLst>
            </a:custGeom>
            <a:solidFill>
              <a:srgbClr val="B0BCDE"/>
            </a:solidFill>
          </p:spPr>
        </p:sp>
      </p:grpSp>
      <p:grpSp>
        <p:nvGrpSpPr>
          <p:cNvPr name="Group 21" id="21"/>
          <p:cNvGrpSpPr/>
          <p:nvPr/>
        </p:nvGrpSpPr>
        <p:grpSpPr>
          <a:xfrm rot="0">
            <a:off x="9641024" y="4116057"/>
            <a:ext cx="3252340" cy="1959026"/>
            <a:chOff x="0" y="0"/>
            <a:chExt cx="4336453" cy="2612034"/>
          </a:xfrm>
        </p:grpSpPr>
        <p:sp>
          <p:nvSpPr>
            <p:cNvPr name="Freeform 22" id="22"/>
            <p:cNvSpPr/>
            <p:nvPr/>
          </p:nvSpPr>
          <p:spPr>
            <a:xfrm flipH="false" flipV="false" rot="0">
              <a:off x="12700" y="12700"/>
              <a:ext cx="4311142" cy="2586609"/>
            </a:xfrm>
            <a:custGeom>
              <a:avLst/>
              <a:gdLst/>
              <a:ahLst/>
              <a:cxnLst/>
              <a:rect r="r" b="b" t="t" l="l"/>
              <a:pathLst>
                <a:path h="2586609" w="4311142">
                  <a:moveTo>
                    <a:pt x="0" y="258699"/>
                  </a:moveTo>
                  <a:cubicBezTo>
                    <a:pt x="0" y="115824"/>
                    <a:pt x="116205" y="0"/>
                    <a:pt x="259715" y="0"/>
                  </a:cubicBezTo>
                  <a:lnTo>
                    <a:pt x="4051427" y="0"/>
                  </a:lnTo>
                  <a:cubicBezTo>
                    <a:pt x="4194810" y="0"/>
                    <a:pt x="4311142" y="115824"/>
                    <a:pt x="4311142" y="258699"/>
                  </a:cubicBezTo>
                  <a:lnTo>
                    <a:pt x="4311142" y="2327910"/>
                  </a:lnTo>
                  <a:cubicBezTo>
                    <a:pt x="4311142" y="2470785"/>
                    <a:pt x="4194937" y="2586609"/>
                    <a:pt x="4051427" y="2586609"/>
                  </a:cubicBezTo>
                  <a:lnTo>
                    <a:pt x="259715" y="2586609"/>
                  </a:lnTo>
                  <a:cubicBezTo>
                    <a:pt x="116205" y="2586609"/>
                    <a:pt x="0" y="2470785"/>
                    <a:pt x="0" y="2327910"/>
                  </a:cubicBezTo>
                  <a:close/>
                </a:path>
              </a:pathLst>
            </a:custGeom>
            <a:solidFill>
              <a:srgbClr val="4472C4"/>
            </a:solidFill>
          </p:spPr>
        </p:sp>
        <p:sp>
          <p:nvSpPr>
            <p:cNvPr name="Freeform 23" id="23"/>
            <p:cNvSpPr/>
            <p:nvPr/>
          </p:nvSpPr>
          <p:spPr>
            <a:xfrm flipH="false" flipV="false" rot="0">
              <a:off x="0" y="0"/>
              <a:ext cx="4336542" cy="2612009"/>
            </a:xfrm>
            <a:custGeom>
              <a:avLst/>
              <a:gdLst/>
              <a:ahLst/>
              <a:cxnLst/>
              <a:rect r="r" b="b" t="t" l="l"/>
              <a:pathLst>
                <a:path h="2612009" w="4336542">
                  <a:moveTo>
                    <a:pt x="0" y="271399"/>
                  </a:moveTo>
                  <a:cubicBezTo>
                    <a:pt x="0" y="121412"/>
                    <a:pt x="122047" y="0"/>
                    <a:pt x="272415" y="0"/>
                  </a:cubicBezTo>
                  <a:lnTo>
                    <a:pt x="4064127" y="0"/>
                  </a:lnTo>
                  <a:lnTo>
                    <a:pt x="4064127" y="12700"/>
                  </a:lnTo>
                  <a:lnTo>
                    <a:pt x="4064127" y="0"/>
                  </a:lnTo>
                  <a:cubicBezTo>
                    <a:pt x="4214495" y="0"/>
                    <a:pt x="4336542" y="121412"/>
                    <a:pt x="4336542" y="271399"/>
                  </a:cubicBezTo>
                  <a:lnTo>
                    <a:pt x="4323842" y="271399"/>
                  </a:lnTo>
                  <a:lnTo>
                    <a:pt x="4336542" y="271399"/>
                  </a:lnTo>
                  <a:lnTo>
                    <a:pt x="4336542" y="2340610"/>
                  </a:lnTo>
                  <a:lnTo>
                    <a:pt x="4323842" y="2340610"/>
                  </a:lnTo>
                  <a:lnTo>
                    <a:pt x="4336542" y="2340610"/>
                  </a:lnTo>
                  <a:cubicBezTo>
                    <a:pt x="4336542" y="2490470"/>
                    <a:pt x="4214495" y="2612009"/>
                    <a:pt x="4064127" y="2612009"/>
                  </a:cubicBezTo>
                  <a:lnTo>
                    <a:pt x="4064127" y="2599309"/>
                  </a:lnTo>
                  <a:lnTo>
                    <a:pt x="4064127" y="2612009"/>
                  </a:lnTo>
                  <a:lnTo>
                    <a:pt x="272415" y="2612009"/>
                  </a:lnTo>
                  <a:lnTo>
                    <a:pt x="272415" y="2599309"/>
                  </a:lnTo>
                  <a:lnTo>
                    <a:pt x="272415" y="2612009"/>
                  </a:lnTo>
                  <a:cubicBezTo>
                    <a:pt x="122047" y="2612009"/>
                    <a:pt x="0" y="2490597"/>
                    <a:pt x="0" y="2340610"/>
                  </a:cubicBezTo>
                  <a:lnTo>
                    <a:pt x="0" y="271399"/>
                  </a:lnTo>
                  <a:lnTo>
                    <a:pt x="12700" y="271399"/>
                  </a:lnTo>
                  <a:lnTo>
                    <a:pt x="0" y="271399"/>
                  </a:lnTo>
                  <a:moveTo>
                    <a:pt x="25400" y="271399"/>
                  </a:moveTo>
                  <a:lnTo>
                    <a:pt x="25400" y="2340610"/>
                  </a:lnTo>
                  <a:lnTo>
                    <a:pt x="12700" y="2340610"/>
                  </a:lnTo>
                  <a:lnTo>
                    <a:pt x="25400" y="2340610"/>
                  </a:lnTo>
                  <a:cubicBezTo>
                    <a:pt x="25400" y="2476373"/>
                    <a:pt x="135890" y="2586609"/>
                    <a:pt x="272415" y="2586609"/>
                  </a:cubicBezTo>
                  <a:lnTo>
                    <a:pt x="4064127" y="2586609"/>
                  </a:lnTo>
                  <a:cubicBezTo>
                    <a:pt x="4200525" y="2586609"/>
                    <a:pt x="4311142" y="2476500"/>
                    <a:pt x="4311142" y="2340610"/>
                  </a:cubicBezTo>
                  <a:lnTo>
                    <a:pt x="4311142" y="271399"/>
                  </a:lnTo>
                  <a:cubicBezTo>
                    <a:pt x="4311142" y="135636"/>
                    <a:pt x="4200652" y="25400"/>
                    <a:pt x="4064127" y="25400"/>
                  </a:cubicBezTo>
                  <a:lnTo>
                    <a:pt x="272415" y="25400"/>
                  </a:lnTo>
                  <a:lnTo>
                    <a:pt x="272415" y="12700"/>
                  </a:lnTo>
                  <a:lnTo>
                    <a:pt x="272415" y="25400"/>
                  </a:lnTo>
                  <a:cubicBezTo>
                    <a:pt x="135890" y="25400"/>
                    <a:pt x="25400" y="135509"/>
                    <a:pt x="25400" y="271399"/>
                  </a:cubicBezTo>
                  <a:close/>
                </a:path>
              </a:pathLst>
            </a:custGeom>
            <a:solidFill>
              <a:srgbClr val="FFFFFF"/>
            </a:solidFill>
          </p:spPr>
        </p:sp>
      </p:grpSp>
      <p:grpSp>
        <p:nvGrpSpPr>
          <p:cNvPr name="Group 24" id="24"/>
          <p:cNvGrpSpPr/>
          <p:nvPr/>
        </p:nvGrpSpPr>
        <p:grpSpPr>
          <a:xfrm rot="0">
            <a:off x="9697841" y="4172874"/>
            <a:ext cx="3138707" cy="1845383"/>
            <a:chOff x="0" y="0"/>
            <a:chExt cx="4184942" cy="2460511"/>
          </a:xfrm>
        </p:grpSpPr>
        <p:sp>
          <p:nvSpPr>
            <p:cNvPr name="Freeform 25" id="25"/>
            <p:cNvSpPr/>
            <p:nvPr/>
          </p:nvSpPr>
          <p:spPr>
            <a:xfrm flipH="false" flipV="false" rot="0">
              <a:off x="0" y="0"/>
              <a:ext cx="4184936" cy="2460512"/>
            </a:xfrm>
            <a:custGeom>
              <a:avLst/>
              <a:gdLst/>
              <a:ahLst/>
              <a:cxnLst/>
              <a:rect r="r" b="b" t="t" l="l"/>
              <a:pathLst>
                <a:path h="2460512" w="4184936">
                  <a:moveTo>
                    <a:pt x="0" y="0"/>
                  </a:moveTo>
                  <a:lnTo>
                    <a:pt x="4184936" y="0"/>
                  </a:lnTo>
                  <a:lnTo>
                    <a:pt x="4184936" y="2460512"/>
                  </a:lnTo>
                  <a:lnTo>
                    <a:pt x="0" y="2460512"/>
                  </a:lnTo>
                  <a:close/>
                </a:path>
              </a:pathLst>
            </a:custGeom>
            <a:blipFill>
              <a:blip r:embed="rId2">
                <a:alphaModFix amt="0"/>
              </a:blip>
              <a:stretch>
                <a:fillRect l="-25435" t="0" r="-25435" b="0"/>
              </a:stretch>
            </a:blipFill>
          </p:spPr>
        </p:sp>
        <p:sp>
          <p:nvSpPr>
            <p:cNvPr name="TextBox 26" id="26"/>
            <p:cNvSpPr txBox="true"/>
            <p:nvPr/>
          </p:nvSpPr>
          <p:spPr>
            <a:xfrm>
              <a:off x="0" y="-38100"/>
              <a:ext cx="4184942" cy="2498611"/>
            </a:xfrm>
            <a:prstGeom prst="rect">
              <a:avLst/>
            </a:prstGeom>
          </p:spPr>
          <p:txBody>
            <a:bodyPr anchor="ctr" rtlCol="false" tIns="0" lIns="0" bIns="0" rIns="0"/>
            <a:lstStyle/>
            <a:p>
              <a:pPr algn="ctr">
                <a:lnSpc>
                  <a:spcPts val="3726"/>
                </a:lnSpc>
              </a:pPr>
              <a:r>
                <a:rPr lang="en-US" sz="3450">
                  <a:solidFill>
                    <a:srgbClr val="FFFFFF"/>
                  </a:solidFill>
                  <a:latin typeface="Calibri (MS)"/>
                  <a:ea typeface="Calibri (MS)"/>
                  <a:cs typeface="Calibri (MS)"/>
                  <a:sym typeface="Calibri (MS)"/>
                </a:rPr>
                <a:t>Évaluation</a:t>
              </a:r>
            </a:p>
          </p:txBody>
        </p:sp>
      </p:grpSp>
      <p:grpSp>
        <p:nvGrpSpPr>
          <p:cNvPr name="Group 27" id="27"/>
          <p:cNvGrpSpPr/>
          <p:nvPr/>
        </p:nvGrpSpPr>
        <p:grpSpPr>
          <a:xfrm rot="0">
            <a:off x="13207174" y="4694634"/>
            <a:ext cx="685457" cy="801853"/>
            <a:chOff x="0" y="0"/>
            <a:chExt cx="913943" cy="1069137"/>
          </a:xfrm>
        </p:grpSpPr>
        <p:sp>
          <p:nvSpPr>
            <p:cNvPr name="Freeform 28" id="28"/>
            <p:cNvSpPr/>
            <p:nvPr/>
          </p:nvSpPr>
          <p:spPr>
            <a:xfrm flipH="false" flipV="false" rot="0">
              <a:off x="0" y="0"/>
              <a:ext cx="913892" cy="1069086"/>
            </a:xfrm>
            <a:custGeom>
              <a:avLst/>
              <a:gdLst/>
              <a:ahLst/>
              <a:cxnLst/>
              <a:rect r="r" b="b" t="t" l="l"/>
              <a:pathLst>
                <a:path h="1069086" w="913892">
                  <a:moveTo>
                    <a:pt x="0" y="213868"/>
                  </a:moveTo>
                  <a:lnTo>
                    <a:pt x="456946" y="213868"/>
                  </a:lnTo>
                  <a:lnTo>
                    <a:pt x="456946" y="0"/>
                  </a:lnTo>
                  <a:lnTo>
                    <a:pt x="913892" y="534543"/>
                  </a:lnTo>
                  <a:lnTo>
                    <a:pt x="456946" y="1069086"/>
                  </a:lnTo>
                  <a:lnTo>
                    <a:pt x="456946" y="855345"/>
                  </a:lnTo>
                  <a:lnTo>
                    <a:pt x="0" y="855345"/>
                  </a:lnTo>
                  <a:close/>
                </a:path>
              </a:pathLst>
            </a:custGeom>
            <a:solidFill>
              <a:srgbClr val="B0BCDE"/>
            </a:solidFill>
          </p:spPr>
        </p:sp>
      </p:grpSp>
      <p:grpSp>
        <p:nvGrpSpPr>
          <p:cNvPr name="Group 29" id="29"/>
          <p:cNvGrpSpPr/>
          <p:nvPr/>
        </p:nvGrpSpPr>
        <p:grpSpPr>
          <a:xfrm rot="0">
            <a:off x="14167628" y="4116057"/>
            <a:ext cx="3252340" cy="1959026"/>
            <a:chOff x="0" y="0"/>
            <a:chExt cx="4336453" cy="2612034"/>
          </a:xfrm>
        </p:grpSpPr>
        <p:sp>
          <p:nvSpPr>
            <p:cNvPr name="Freeform 30" id="30"/>
            <p:cNvSpPr/>
            <p:nvPr/>
          </p:nvSpPr>
          <p:spPr>
            <a:xfrm flipH="false" flipV="false" rot="0">
              <a:off x="12700" y="12700"/>
              <a:ext cx="4311142" cy="2586609"/>
            </a:xfrm>
            <a:custGeom>
              <a:avLst/>
              <a:gdLst/>
              <a:ahLst/>
              <a:cxnLst/>
              <a:rect r="r" b="b" t="t" l="l"/>
              <a:pathLst>
                <a:path h="2586609" w="4311142">
                  <a:moveTo>
                    <a:pt x="0" y="258699"/>
                  </a:moveTo>
                  <a:cubicBezTo>
                    <a:pt x="0" y="115824"/>
                    <a:pt x="116205" y="0"/>
                    <a:pt x="259715" y="0"/>
                  </a:cubicBezTo>
                  <a:lnTo>
                    <a:pt x="4051427" y="0"/>
                  </a:lnTo>
                  <a:cubicBezTo>
                    <a:pt x="4194810" y="0"/>
                    <a:pt x="4311142" y="115824"/>
                    <a:pt x="4311142" y="258699"/>
                  </a:cubicBezTo>
                  <a:lnTo>
                    <a:pt x="4311142" y="2327910"/>
                  </a:lnTo>
                  <a:cubicBezTo>
                    <a:pt x="4311142" y="2470785"/>
                    <a:pt x="4194937" y="2586609"/>
                    <a:pt x="4051427" y="2586609"/>
                  </a:cubicBezTo>
                  <a:lnTo>
                    <a:pt x="259715" y="2586609"/>
                  </a:lnTo>
                  <a:cubicBezTo>
                    <a:pt x="116205" y="2586609"/>
                    <a:pt x="0" y="2470785"/>
                    <a:pt x="0" y="2327910"/>
                  </a:cubicBezTo>
                  <a:close/>
                </a:path>
              </a:pathLst>
            </a:custGeom>
            <a:solidFill>
              <a:srgbClr val="4472C4"/>
            </a:solidFill>
          </p:spPr>
        </p:sp>
        <p:sp>
          <p:nvSpPr>
            <p:cNvPr name="Freeform 31" id="31"/>
            <p:cNvSpPr/>
            <p:nvPr/>
          </p:nvSpPr>
          <p:spPr>
            <a:xfrm flipH="false" flipV="false" rot="0">
              <a:off x="0" y="0"/>
              <a:ext cx="4336542" cy="2612009"/>
            </a:xfrm>
            <a:custGeom>
              <a:avLst/>
              <a:gdLst/>
              <a:ahLst/>
              <a:cxnLst/>
              <a:rect r="r" b="b" t="t" l="l"/>
              <a:pathLst>
                <a:path h="2612009" w="4336542">
                  <a:moveTo>
                    <a:pt x="0" y="271399"/>
                  </a:moveTo>
                  <a:cubicBezTo>
                    <a:pt x="0" y="121412"/>
                    <a:pt x="122047" y="0"/>
                    <a:pt x="272415" y="0"/>
                  </a:cubicBezTo>
                  <a:lnTo>
                    <a:pt x="4064127" y="0"/>
                  </a:lnTo>
                  <a:lnTo>
                    <a:pt x="4064127" y="12700"/>
                  </a:lnTo>
                  <a:lnTo>
                    <a:pt x="4064127" y="0"/>
                  </a:lnTo>
                  <a:cubicBezTo>
                    <a:pt x="4214495" y="0"/>
                    <a:pt x="4336542" y="121412"/>
                    <a:pt x="4336542" y="271399"/>
                  </a:cubicBezTo>
                  <a:lnTo>
                    <a:pt x="4323842" y="271399"/>
                  </a:lnTo>
                  <a:lnTo>
                    <a:pt x="4336542" y="271399"/>
                  </a:lnTo>
                  <a:lnTo>
                    <a:pt x="4336542" y="2340610"/>
                  </a:lnTo>
                  <a:lnTo>
                    <a:pt x="4323842" y="2340610"/>
                  </a:lnTo>
                  <a:lnTo>
                    <a:pt x="4336542" y="2340610"/>
                  </a:lnTo>
                  <a:cubicBezTo>
                    <a:pt x="4336542" y="2490470"/>
                    <a:pt x="4214495" y="2612009"/>
                    <a:pt x="4064127" y="2612009"/>
                  </a:cubicBezTo>
                  <a:lnTo>
                    <a:pt x="4064127" y="2599309"/>
                  </a:lnTo>
                  <a:lnTo>
                    <a:pt x="4064127" y="2612009"/>
                  </a:lnTo>
                  <a:lnTo>
                    <a:pt x="272415" y="2612009"/>
                  </a:lnTo>
                  <a:lnTo>
                    <a:pt x="272415" y="2599309"/>
                  </a:lnTo>
                  <a:lnTo>
                    <a:pt x="272415" y="2612009"/>
                  </a:lnTo>
                  <a:cubicBezTo>
                    <a:pt x="122047" y="2612009"/>
                    <a:pt x="0" y="2490597"/>
                    <a:pt x="0" y="2340610"/>
                  </a:cubicBezTo>
                  <a:lnTo>
                    <a:pt x="0" y="271399"/>
                  </a:lnTo>
                  <a:lnTo>
                    <a:pt x="12700" y="271399"/>
                  </a:lnTo>
                  <a:lnTo>
                    <a:pt x="0" y="271399"/>
                  </a:lnTo>
                  <a:moveTo>
                    <a:pt x="25400" y="271399"/>
                  </a:moveTo>
                  <a:lnTo>
                    <a:pt x="25400" y="2340610"/>
                  </a:lnTo>
                  <a:lnTo>
                    <a:pt x="12700" y="2340610"/>
                  </a:lnTo>
                  <a:lnTo>
                    <a:pt x="25400" y="2340610"/>
                  </a:lnTo>
                  <a:cubicBezTo>
                    <a:pt x="25400" y="2476373"/>
                    <a:pt x="135890" y="2586609"/>
                    <a:pt x="272415" y="2586609"/>
                  </a:cubicBezTo>
                  <a:lnTo>
                    <a:pt x="4064127" y="2586609"/>
                  </a:lnTo>
                  <a:cubicBezTo>
                    <a:pt x="4200525" y="2586609"/>
                    <a:pt x="4311142" y="2476500"/>
                    <a:pt x="4311142" y="2340610"/>
                  </a:cubicBezTo>
                  <a:lnTo>
                    <a:pt x="4311142" y="271399"/>
                  </a:lnTo>
                  <a:cubicBezTo>
                    <a:pt x="4311142" y="135636"/>
                    <a:pt x="4200652" y="25400"/>
                    <a:pt x="4064127" y="25400"/>
                  </a:cubicBezTo>
                  <a:lnTo>
                    <a:pt x="272415" y="25400"/>
                  </a:lnTo>
                  <a:lnTo>
                    <a:pt x="272415" y="12700"/>
                  </a:lnTo>
                  <a:lnTo>
                    <a:pt x="272415" y="25400"/>
                  </a:lnTo>
                  <a:cubicBezTo>
                    <a:pt x="135890" y="25400"/>
                    <a:pt x="25400" y="135509"/>
                    <a:pt x="25400" y="271399"/>
                  </a:cubicBezTo>
                  <a:close/>
                </a:path>
              </a:pathLst>
            </a:custGeom>
            <a:solidFill>
              <a:srgbClr val="FFFFFF"/>
            </a:solidFill>
          </p:spPr>
        </p:sp>
      </p:grpSp>
      <p:grpSp>
        <p:nvGrpSpPr>
          <p:cNvPr name="Group 32" id="32"/>
          <p:cNvGrpSpPr/>
          <p:nvPr/>
        </p:nvGrpSpPr>
        <p:grpSpPr>
          <a:xfrm rot="0">
            <a:off x="14224454" y="4172874"/>
            <a:ext cx="3138707" cy="1845383"/>
            <a:chOff x="0" y="0"/>
            <a:chExt cx="4184942" cy="2460511"/>
          </a:xfrm>
        </p:grpSpPr>
        <p:sp>
          <p:nvSpPr>
            <p:cNvPr name="Freeform 33" id="33"/>
            <p:cNvSpPr/>
            <p:nvPr/>
          </p:nvSpPr>
          <p:spPr>
            <a:xfrm flipH="false" flipV="false" rot="0">
              <a:off x="0" y="0"/>
              <a:ext cx="4184936" cy="2460512"/>
            </a:xfrm>
            <a:custGeom>
              <a:avLst/>
              <a:gdLst/>
              <a:ahLst/>
              <a:cxnLst/>
              <a:rect r="r" b="b" t="t" l="l"/>
              <a:pathLst>
                <a:path h="2460512" w="4184936">
                  <a:moveTo>
                    <a:pt x="0" y="0"/>
                  </a:moveTo>
                  <a:lnTo>
                    <a:pt x="4184936" y="0"/>
                  </a:lnTo>
                  <a:lnTo>
                    <a:pt x="4184936" y="2460512"/>
                  </a:lnTo>
                  <a:lnTo>
                    <a:pt x="0" y="2460512"/>
                  </a:lnTo>
                  <a:close/>
                </a:path>
              </a:pathLst>
            </a:custGeom>
            <a:blipFill>
              <a:blip r:embed="rId2">
                <a:alphaModFix amt="0"/>
              </a:blip>
              <a:stretch>
                <a:fillRect l="-25435" t="0" r="-25435" b="0"/>
              </a:stretch>
            </a:blipFill>
          </p:spPr>
        </p:sp>
        <p:sp>
          <p:nvSpPr>
            <p:cNvPr name="TextBox 34" id="34"/>
            <p:cNvSpPr txBox="true"/>
            <p:nvPr/>
          </p:nvSpPr>
          <p:spPr>
            <a:xfrm>
              <a:off x="0" y="-38100"/>
              <a:ext cx="4184942" cy="2498611"/>
            </a:xfrm>
            <a:prstGeom prst="rect">
              <a:avLst/>
            </a:prstGeom>
          </p:spPr>
          <p:txBody>
            <a:bodyPr anchor="ctr" rtlCol="false" tIns="0" lIns="0" bIns="0" rIns="0"/>
            <a:lstStyle/>
            <a:p>
              <a:pPr algn="ctr">
                <a:lnSpc>
                  <a:spcPts val="3726"/>
                </a:lnSpc>
              </a:pPr>
              <a:r>
                <a:rPr lang="en-US" sz="3450">
                  <a:solidFill>
                    <a:srgbClr val="FFFFFF"/>
                  </a:solidFill>
                  <a:latin typeface="Calibri (MS)"/>
                  <a:ea typeface="Calibri (MS)"/>
                  <a:cs typeface="Calibri (MS)"/>
                  <a:sym typeface="Calibri (MS)"/>
                </a:rPr>
                <a:t>Certification</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725996" y="2221297"/>
            <a:ext cx="10870987" cy="6626562"/>
          </a:xfrm>
          <a:prstGeom prst="rect">
            <a:avLst/>
          </a:prstGeom>
        </p:spPr>
        <p:txBody>
          <a:bodyPr anchor="t" rtlCol="false" tIns="0" lIns="0" bIns="0" rIns="0">
            <a:spAutoFit/>
          </a:bodyPr>
          <a:lstStyle/>
          <a:p>
            <a:pPr algn="l" marL="488632" indent="-244316" lvl="1">
              <a:lnSpc>
                <a:spcPts val="2916"/>
              </a:lnSpc>
              <a:buFont typeface="Arial"/>
              <a:buChar char="•"/>
            </a:pPr>
            <a:r>
              <a:rPr lang="en-US" b="true" sz="2700">
                <a:solidFill>
                  <a:srgbClr val="1F3959"/>
                </a:solidFill>
                <a:latin typeface="Arial Bold"/>
                <a:ea typeface="Arial Bold"/>
                <a:cs typeface="Arial Bold"/>
                <a:sym typeface="Arial Bold"/>
              </a:rPr>
              <a:t>Rôle du CNC</a:t>
            </a:r>
          </a:p>
          <a:p>
            <a:pPr algn="l" marL="1174432" indent="-391478" lvl="2">
              <a:lnSpc>
                <a:spcPts val="2916"/>
              </a:lnSpc>
              <a:buFont typeface="Arial"/>
              <a:buChar char="⚬"/>
            </a:pPr>
            <a:r>
              <a:rPr lang="en-US" sz="2700">
                <a:solidFill>
                  <a:srgbClr val="1F3959"/>
                </a:solidFill>
                <a:latin typeface="Arial"/>
                <a:ea typeface="Arial"/>
                <a:cs typeface="Arial"/>
                <a:sym typeface="Arial"/>
              </a:rPr>
              <a:t>Clarté des acquis d'apprentissage</a:t>
            </a:r>
          </a:p>
          <a:p>
            <a:pPr algn="l" marL="1174432" indent="-391478" lvl="2">
              <a:lnSpc>
                <a:spcPts val="2916"/>
              </a:lnSpc>
              <a:buFont typeface="Arial"/>
              <a:buChar char="⚬"/>
            </a:pPr>
            <a:r>
              <a:rPr lang="en-US" sz="2700">
                <a:solidFill>
                  <a:srgbClr val="1F3959"/>
                </a:solidFill>
                <a:latin typeface="Arial"/>
                <a:ea typeface="Arial"/>
                <a:cs typeface="Arial"/>
                <a:sym typeface="Arial"/>
              </a:rPr>
              <a:t>Systèmes modulaires</a:t>
            </a:r>
          </a:p>
          <a:p>
            <a:pPr algn="l" marL="1174432" indent="-391478" lvl="2">
              <a:lnSpc>
                <a:spcPts val="2916"/>
              </a:lnSpc>
              <a:buFont typeface="Arial"/>
              <a:buChar char="⚬"/>
            </a:pPr>
            <a:r>
              <a:rPr lang="en-US" sz="2700">
                <a:solidFill>
                  <a:srgbClr val="1F3959"/>
                </a:solidFill>
                <a:latin typeface="Arial"/>
                <a:ea typeface="Arial"/>
                <a:cs typeface="Arial"/>
                <a:sym typeface="Arial"/>
              </a:rPr>
              <a:t>CNC flexible et inclusif – nombreux petits programmes</a:t>
            </a:r>
          </a:p>
          <a:p>
            <a:pPr algn="l" marL="1174432" indent="-391478" lvl="2">
              <a:lnSpc>
                <a:spcPts val="2916"/>
              </a:lnSpc>
              <a:buFont typeface="Arial"/>
              <a:buChar char="⚬"/>
            </a:pPr>
            <a:r>
              <a:rPr lang="en-US" sz="2700">
                <a:solidFill>
                  <a:srgbClr val="1F3959"/>
                </a:solidFill>
                <a:latin typeface="Arial"/>
                <a:ea typeface="Arial"/>
                <a:cs typeface="Arial"/>
                <a:sym typeface="Arial"/>
              </a:rPr>
              <a:t>Exigences en matière d'information des apprenants, qui s'étendent à la VAE</a:t>
            </a:r>
          </a:p>
          <a:p>
            <a:pPr algn="l" marL="1174432" indent="-391478" lvl="2">
              <a:lnSpc>
                <a:spcPts val="2916"/>
              </a:lnSpc>
            </a:pPr>
          </a:p>
          <a:p>
            <a:pPr algn="l" marL="691828" indent="-345914" lvl="1">
              <a:lnSpc>
                <a:spcPts val="2916"/>
              </a:lnSpc>
              <a:buFont typeface="Arial"/>
              <a:buChar char="•"/>
            </a:pPr>
            <a:r>
              <a:rPr lang="en-US" b="true" sz="2700">
                <a:solidFill>
                  <a:srgbClr val="1F3959"/>
                </a:solidFill>
                <a:latin typeface="Arial Bold"/>
                <a:ea typeface="Arial Bold"/>
                <a:cs typeface="Arial Bold"/>
                <a:sym typeface="Arial Bold"/>
              </a:rPr>
              <a:t>Considérations : </a:t>
            </a:r>
          </a:p>
          <a:p>
            <a:pPr algn="l" marL="1377629" indent="-459210" lvl="2">
              <a:lnSpc>
                <a:spcPts val="2916"/>
              </a:lnSpc>
              <a:buFont typeface="Arial"/>
              <a:buChar char="⚬"/>
            </a:pPr>
            <a:r>
              <a:rPr lang="en-US" sz="2700">
                <a:solidFill>
                  <a:srgbClr val="1F3959"/>
                </a:solidFill>
                <a:latin typeface="Arial"/>
                <a:ea typeface="Arial"/>
                <a:cs typeface="Arial"/>
                <a:sym typeface="Arial"/>
              </a:rPr>
              <a:t>Coût</a:t>
            </a:r>
          </a:p>
          <a:p>
            <a:pPr algn="l" marL="1377629" indent="-459210" lvl="2">
              <a:lnSpc>
                <a:spcPts val="2916"/>
              </a:lnSpc>
              <a:buFont typeface="Arial"/>
              <a:buChar char="⚬"/>
            </a:pPr>
            <a:r>
              <a:rPr lang="en-US" sz="2700">
                <a:solidFill>
                  <a:srgbClr val="1F3959"/>
                </a:solidFill>
                <a:latin typeface="Arial"/>
                <a:ea typeface="Arial"/>
                <a:cs typeface="Arial"/>
                <a:sym typeface="Arial"/>
              </a:rPr>
              <a:t>Soutien aux apprenants</a:t>
            </a:r>
          </a:p>
          <a:p>
            <a:pPr algn="l" marL="1377629" indent="-459210" lvl="2">
              <a:lnSpc>
                <a:spcPts val="2916"/>
              </a:lnSpc>
              <a:buFont typeface="Arial"/>
              <a:buChar char="⚬"/>
            </a:pPr>
            <a:r>
              <a:rPr lang="en-US" sz="2700">
                <a:solidFill>
                  <a:srgbClr val="1F3959"/>
                </a:solidFill>
                <a:latin typeface="Arial"/>
                <a:ea typeface="Arial"/>
                <a:cs typeface="Arial"/>
                <a:sym typeface="Arial"/>
              </a:rPr>
              <a:t>Clarté quant à ce qui peut être réalisé/obtenu</a:t>
            </a:r>
          </a:p>
        </p:txBody>
      </p:sp>
      <p:grpSp>
        <p:nvGrpSpPr>
          <p:cNvPr name="Group 4" id="4"/>
          <p:cNvGrpSpPr/>
          <p:nvPr/>
        </p:nvGrpSpPr>
        <p:grpSpPr>
          <a:xfrm rot="0">
            <a:off x="16764000" y="9477375"/>
            <a:ext cx="1295400" cy="561975"/>
            <a:chOff x="0" y="0"/>
            <a:chExt cx="1727200" cy="749300"/>
          </a:xfrm>
        </p:grpSpPr>
        <p:sp>
          <p:nvSpPr>
            <p:cNvPr name="Freeform 5" id="5"/>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6" id="6"/>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31</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261872" y="548640"/>
            <a:ext cx="15773400" cy="1988820"/>
            <a:chOff x="0" y="0"/>
            <a:chExt cx="21031200" cy="2651760"/>
          </a:xfrm>
        </p:grpSpPr>
        <p:sp>
          <p:nvSpPr>
            <p:cNvPr name="Freeform 4" id="4"/>
            <p:cNvSpPr/>
            <p:nvPr/>
          </p:nvSpPr>
          <p:spPr>
            <a:xfrm flipH="false" flipV="false" rot="0">
              <a:off x="0" y="0"/>
              <a:ext cx="21031200" cy="2651760"/>
            </a:xfrm>
            <a:custGeom>
              <a:avLst/>
              <a:gdLst/>
              <a:ahLst/>
              <a:cxnLst/>
              <a:rect r="r" b="b" t="t" l="l"/>
              <a:pathLst>
                <a:path h="2651760" w="21031200">
                  <a:moveTo>
                    <a:pt x="0" y="0"/>
                  </a:moveTo>
                  <a:lnTo>
                    <a:pt x="21031200" y="0"/>
                  </a:lnTo>
                  <a:lnTo>
                    <a:pt x="21031200" y="2651760"/>
                  </a:lnTo>
                  <a:lnTo>
                    <a:pt x="0" y="2651760"/>
                  </a:lnTo>
                  <a:close/>
                </a:path>
              </a:pathLst>
            </a:custGeom>
            <a:blipFill>
              <a:blip r:embed="rId3">
                <a:alphaModFix amt="0"/>
              </a:blip>
              <a:stretch>
                <a:fillRect l="0" t="-104536" r="0" b="-104536"/>
              </a:stretch>
            </a:blipFill>
          </p:spPr>
        </p:sp>
        <p:sp>
          <p:nvSpPr>
            <p:cNvPr name="TextBox 5" id="5"/>
            <p:cNvSpPr txBox="true"/>
            <p:nvPr/>
          </p:nvSpPr>
          <p:spPr>
            <a:xfrm>
              <a:off x="0" y="38100"/>
              <a:ext cx="21031200" cy="2613660"/>
            </a:xfrm>
            <a:prstGeom prst="rect">
              <a:avLst/>
            </a:prstGeom>
          </p:spPr>
          <p:txBody>
            <a:bodyPr anchor="ctr" rtlCol="false" tIns="0" lIns="0" bIns="0" rIns="0"/>
            <a:lstStyle/>
            <a:p>
              <a:pPr algn="l">
                <a:lnSpc>
                  <a:spcPts val="7128"/>
                </a:lnSpc>
              </a:pPr>
              <a:r>
                <a:rPr lang="en-US" sz="6600" b="true">
                  <a:solidFill>
                    <a:srgbClr val="FFFFFF"/>
                  </a:solidFill>
                  <a:latin typeface="Arial Bold"/>
                  <a:ea typeface="Arial Bold"/>
                  <a:cs typeface="Arial Bold"/>
                  <a:sym typeface="Arial Bold"/>
                </a:rPr>
                <a:t>Communautés de pratique</a:t>
              </a:r>
            </a:p>
          </p:txBody>
        </p:sp>
      </p:grpSp>
      <p:grpSp>
        <p:nvGrpSpPr>
          <p:cNvPr name="Group 6" id="6"/>
          <p:cNvGrpSpPr/>
          <p:nvPr/>
        </p:nvGrpSpPr>
        <p:grpSpPr>
          <a:xfrm rot="0">
            <a:off x="16764000" y="9477375"/>
            <a:ext cx="1295400" cy="561975"/>
            <a:chOff x="0" y="0"/>
            <a:chExt cx="1727200" cy="749300"/>
          </a:xfrm>
        </p:grpSpPr>
        <p:sp>
          <p:nvSpPr>
            <p:cNvPr name="Freeform 7" id="7"/>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8" id="8"/>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32</a:t>
              </a:r>
            </a:p>
          </p:txBody>
        </p:sp>
      </p:grpSp>
      <p:grpSp>
        <p:nvGrpSpPr>
          <p:cNvPr name="Group 9" id="9"/>
          <p:cNvGrpSpPr/>
          <p:nvPr/>
        </p:nvGrpSpPr>
        <p:grpSpPr>
          <a:xfrm rot="0">
            <a:off x="1263796" y="3585143"/>
            <a:ext cx="6758378" cy="4291565"/>
            <a:chOff x="0" y="0"/>
            <a:chExt cx="9011171" cy="5722087"/>
          </a:xfrm>
        </p:grpSpPr>
        <p:sp>
          <p:nvSpPr>
            <p:cNvPr name="Freeform 10" id="10"/>
            <p:cNvSpPr/>
            <p:nvPr/>
          </p:nvSpPr>
          <p:spPr>
            <a:xfrm flipH="false" flipV="false" rot="0">
              <a:off x="0" y="0"/>
              <a:ext cx="9011285" cy="5722112"/>
            </a:xfrm>
            <a:custGeom>
              <a:avLst/>
              <a:gdLst/>
              <a:ahLst/>
              <a:cxnLst/>
              <a:rect r="r" b="b" t="t" l="l"/>
              <a:pathLst>
                <a:path h="5722112" w="9011285">
                  <a:moveTo>
                    <a:pt x="0" y="572262"/>
                  </a:moveTo>
                  <a:cubicBezTo>
                    <a:pt x="0" y="256159"/>
                    <a:pt x="256159" y="0"/>
                    <a:pt x="572262" y="0"/>
                  </a:cubicBezTo>
                  <a:lnTo>
                    <a:pt x="8439023" y="0"/>
                  </a:lnTo>
                  <a:cubicBezTo>
                    <a:pt x="8754999" y="0"/>
                    <a:pt x="9011285" y="256159"/>
                    <a:pt x="9011285" y="572262"/>
                  </a:cubicBezTo>
                  <a:lnTo>
                    <a:pt x="9011285" y="5149850"/>
                  </a:lnTo>
                  <a:cubicBezTo>
                    <a:pt x="9011285" y="5465826"/>
                    <a:pt x="8755126" y="5722112"/>
                    <a:pt x="8439023" y="5722112"/>
                  </a:cubicBezTo>
                  <a:lnTo>
                    <a:pt x="572262" y="5722112"/>
                  </a:lnTo>
                  <a:cubicBezTo>
                    <a:pt x="256159" y="5722112"/>
                    <a:pt x="0" y="5465953"/>
                    <a:pt x="0" y="5149850"/>
                  </a:cubicBezTo>
                  <a:close/>
                </a:path>
              </a:pathLst>
            </a:custGeom>
            <a:gradFill rotWithShape="true">
              <a:gsLst>
                <a:gs pos="0">
                  <a:srgbClr val="B0B0B0">
                    <a:alpha val="100000"/>
                  </a:srgbClr>
                </a:gs>
                <a:gs pos="50000">
                  <a:srgbClr val="A5A5A5">
                    <a:alpha val="100000"/>
                  </a:srgbClr>
                </a:gs>
                <a:gs pos="100000">
                  <a:srgbClr val="929292">
                    <a:alpha val="100000"/>
                  </a:srgbClr>
                </a:gs>
              </a:gsLst>
              <a:lin ang="5400000"/>
            </a:gradFill>
          </p:spPr>
        </p:sp>
      </p:grpSp>
      <p:grpSp>
        <p:nvGrpSpPr>
          <p:cNvPr name="Group 11" id="11"/>
          <p:cNvGrpSpPr/>
          <p:nvPr/>
        </p:nvGrpSpPr>
        <p:grpSpPr>
          <a:xfrm rot="0">
            <a:off x="2009966" y="4293765"/>
            <a:ext cx="6767903" cy="4301090"/>
            <a:chOff x="0" y="0"/>
            <a:chExt cx="9023871" cy="5734787"/>
          </a:xfrm>
        </p:grpSpPr>
        <p:sp>
          <p:nvSpPr>
            <p:cNvPr name="Freeform 12" id="12"/>
            <p:cNvSpPr/>
            <p:nvPr/>
          </p:nvSpPr>
          <p:spPr>
            <a:xfrm flipH="false" flipV="false" rot="0">
              <a:off x="6350" y="6350"/>
              <a:ext cx="9011158" cy="5722112"/>
            </a:xfrm>
            <a:custGeom>
              <a:avLst/>
              <a:gdLst/>
              <a:ahLst/>
              <a:cxnLst/>
              <a:rect r="r" b="b" t="t" l="l"/>
              <a:pathLst>
                <a:path h="5722112" w="9011158">
                  <a:moveTo>
                    <a:pt x="0" y="572262"/>
                  </a:moveTo>
                  <a:cubicBezTo>
                    <a:pt x="0" y="256159"/>
                    <a:pt x="256413" y="0"/>
                    <a:pt x="572643" y="0"/>
                  </a:cubicBezTo>
                  <a:lnTo>
                    <a:pt x="8438515" y="0"/>
                  </a:lnTo>
                  <a:cubicBezTo>
                    <a:pt x="8754745" y="0"/>
                    <a:pt x="9011158" y="256159"/>
                    <a:pt x="9011158" y="572262"/>
                  </a:cubicBezTo>
                  <a:lnTo>
                    <a:pt x="9011158" y="5149850"/>
                  </a:lnTo>
                  <a:cubicBezTo>
                    <a:pt x="9011158" y="5465826"/>
                    <a:pt x="8754745" y="5722112"/>
                    <a:pt x="8438515" y="5722112"/>
                  </a:cubicBezTo>
                  <a:lnTo>
                    <a:pt x="572643" y="5722112"/>
                  </a:lnTo>
                  <a:cubicBezTo>
                    <a:pt x="256413" y="5722112"/>
                    <a:pt x="0" y="5465953"/>
                    <a:pt x="0" y="5149850"/>
                  </a:cubicBezTo>
                  <a:close/>
                </a:path>
              </a:pathLst>
            </a:custGeom>
            <a:solidFill>
              <a:srgbClr val="FFFFFF">
                <a:alpha val="80784"/>
              </a:srgbClr>
            </a:solidFill>
          </p:spPr>
        </p:sp>
        <p:sp>
          <p:nvSpPr>
            <p:cNvPr name="Freeform 13" id="13"/>
            <p:cNvSpPr/>
            <p:nvPr/>
          </p:nvSpPr>
          <p:spPr>
            <a:xfrm flipH="false" flipV="false" rot="0">
              <a:off x="0" y="0"/>
              <a:ext cx="9023858" cy="5734812"/>
            </a:xfrm>
            <a:custGeom>
              <a:avLst/>
              <a:gdLst/>
              <a:ahLst/>
              <a:cxnLst/>
              <a:rect r="r" b="b" t="t" l="l"/>
              <a:pathLst>
                <a:path h="5734812" w="9023858">
                  <a:moveTo>
                    <a:pt x="0" y="578612"/>
                  </a:moveTo>
                  <a:cubicBezTo>
                    <a:pt x="0" y="259080"/>
                    <a:pt x="259207" y="0"/>
                    <a:pt x="578993" y="0"/>
                  </a:cubicBezTo>
                  <a:lnTo>
                    <a:pt x="8444865" y="0"/>
                  </a:lnTo>
                  <a:lnTo>
                    <a:pt x="8444865" y="6350"/>
                  </a:lnTo>
                  <a:lnTo>
                    <a:pt x="8444865" y="0"/>
                  </a:lnTo>
                  <a:cubicBezTo>
                    <a:pt x="8764651" y="0"/>
                    <a:pt x="9023858" y="259080"/>
                    <a:pt x="9023858" y="578612"/>
                  </a:cubicBezTo>
                  <a:lnTo>
                    <a:pt x="9017508" y="578612"/>
                  </a:lnTo>
                  <a:lnTo>
                    <a:pt x="9023858" y="578612"/>
                  </a:lnTo>
                  <a:lnTo>
                    <a:pt x="9023858" y="5156200"/>
                  </a:lnTo>
                  <a:lnTo>
                    <a:pt x="9017508" y="5156200"/>
                  </a:lnTo>
                  <a:lnTo>
                    <a:pt x="9023858" y="5156200"/>
                  </a:lnTo>
                  <a:cubicBezTo>
                    <a:pt x="9023858" y="5475732"/>
                    <a:pt x="8764651" y="5734812"/>
                    <a:pt x="8444865" y="5734812"/>
                  </a:cubicBezTo>
                  <a:lnTo>
                    <a:pt x="8444865" y="5728462"/>
                  </a:lnTo>
                  <a:lnTo>
                    <a:pt x="8444865" y="5734812"/>
                  </a:lnTo>
                  <a:lnTo>
                    <a:pt x="578993" y="5734812"/>
                  </a:lnTo>
                  <a:lnTo>
                    <a:pt x="578993" y="5728462"/>
                  </a:lnTo>
                  <a:lnTo>
                    <a:pt x="578993" y="5734812"/>
                  </a:lnTo>
                  <a:cubicBezTo>
                    <a:pt x="259207" y="5734812"/>
                    <a:pt x="0" y="5475732"/>
                    <a:pt x="0" y="5156200"/>
                  </a:cubicBezTo>
                  <a:lnTo>
                    <a:pt x="0" y="578612"/>
                  </a:lnTo>
                  <a:lnTo>
                    <a:pt x="6350" y="578612"/>
                  </a:lnTo>
                  <a:lnTo>
                    <a:pt x="0" y="578612"/>
                  </a:lnTo>
                  <a:moveTo>
                    <a:pt x="12700" y="578612"/>
                  </a:moveTo>
                  <a:lnTo>
                    <a:pt x="12700" y="5156200"/>
                  </a:lnTo>
                  <a:lnTo>
                    <a:pt x="6350" y="5156200"/>
                  </a:lnTo>
                  <a:lnTo>
                    <a:pt x="12700" y="5156200"/>
                  </a:lnTo>
                  <a:cubicBezTo>
                    <a:pt x="12700" y="5468747"/>
                    <a:pt x="266192" y="5722112"/>
                    <a:pt x="578993" y="5722112"/>
                  </a:cubicBezTo>
                  <a:lnTo>
                    <a:pt x="8444865" y="5722112"/>
                  </a:lnTo>
                  <a:cubicBezTo>
                    <a:pt x="8757666" y="5722112"/>
                    <a:pt x="9011158" y="5468747"/>
                    <a:pt x="9011158" y="5156200"/>
                  </a:cubicBezTo>
                  <a:lnTo>
                    <a:pt x="9011158" y="578612"/>
                  </a:lnTo>
                  <a:cubicBezTo>
                    <a:pt x="9011158" y="266065"/>
                    <a:pt x="8757666" y="12700"/>
                    <a:pt x="8444865" y="12700"/>
                  </a:cubicBezTo>
                  <a:lnTo>
                    <a:pt x="578993" y="12700"/>
                  </a:lnTo>
                  <a:lnTo>
                    <a:pt x="578993" y="6350"/>
                  </a:lnTo>
                  <a:lnTo>
                    <a:pt x="578993" y="12700"/>
                  </a:lnTo>
                  <a:cubicBezTo>
                    <a:pt x="266192" y="12700"/>
                    <a:pt x="12700" y="266065"/>
                    <a:pt x="12700" y="578612"/>
                  </a:cubicBezTo>
                  <a:close/>
                </a:path>
              </a:pathLst>
            </a:custGeom>
            <a:solidFill>
              <a:srgbClr val="A5A5A5"/>
            </a:solidFill>
          </p:spPr>
        </p:sp>
      </p:grpSp>
      <p:grpSp>
        <p:nvGrpSpPr>
          <p:cNvPr name="Group 14" id="14"/>
          <p:cNvGrpSpPr/>
          <p:nvPr/>
        </p:nvGrpSpPr>
        <p:grpSpPr>
          <a:xfrm rot="0">
            <a:off x="2135657" y="4419457"/>
            <a:ext cx="6516510" cy="4049706"/>
            <a:chOff x="0" y="0"/>
            <a:chExt cx="8688680" cy="5399608"/>
          </a:xfrm>
        </p:grpSpPr>
        <p:sp>
          <p:nvSpPr>
            <p:cNvPr name="Freeform 15" id="15"/>
            <p:cNvSpPr/>
            <p:nvPr/>
          </p:nvSpPr>
          <p:spPr>
            <a:xfrm flipH="false" flipV="false" rot="0">
              <a:off x="0" y="0"/>
              <a:ext cx="8688682" cy="5399604"/>
            </a:xfrm>
            <a:custGeom>
              <a:avLst/>
              <a:gdLst/>
              <a:ahLst/>
              <a:cxnLst/>
              <a:rect r="r" b="b" t="t" l="l"/>
              <a:pathLst>
                <a:path h="5399604" w="8688682">
                  <a:moveTo>
                    <a:pt x="0" y="0"/>
                  </a:moveTo>
                  <a:lnTo>
                    <a:pt x="8688682" y="0"/>
                  </a:lnTo>
                  <a:lnTo>
                    <a:pt x="8688682" y="5399604"/>
                  </a:lnTo>
                  <a:lnTo>
                    <a:pt x="0" y="5399604"/>
                  </a:lnTo>
                  <a:close/>
                </a:path>
              </a:pathLst>
            </a:custGeom>
            <a:blipFill>
              <a:blip r:embed="rId3">
                <a:alphaModFix amt="0"/>
              </a:blip>
              <a:stretch>
                <a:fillRect l="-29734" t="0" r="-29734" b="0"/>
              </a:stretch>
            </a:blipFill>
          </p:spPr>
        </p:sp>
        <p:sp>
          <p:nvSpPr>
            <p:cNvPr name="TextBox 16" id="16"/>
            <p:cNvSpPr txBox="true"/>
            <p:nvPr/>
          </p:nvSpPr>
          <p:spPr>
            <a:xfrm>
              <a:off x="0" y="-57150"/>
              <a:ext cx="8688680" cy="5456758"/>
            </a:xfrm>
            <a:prstGeom prst="rect">
              <a:avLst/>
            </a:prstGeom>
          </p:spPr>
          <p:txBody>
            <a:bodyPr anchor="ctr" rtlCol="false" tIns="0" lIns="0" bIns="0" rIns="0"/>
            <a:lstStyle/>
            <a:p>
              <a:pPr algn="ctr">
                <a:lnSpc>
                  <a:spcPts val="5508"/>
                </a:lnSpc>
              </a:pPr>
              <a:r>
                <a:rPr lang="en-US" sz="5100">
                  <a:solidFill>
                    <a:srgbClr val="000000"/>
                  </a:solidFill>
                  <a:latin typeface="Calibri (MS)"/>
                  <a:ea typeface="Calibri (MS)"/>
                  <a:cs typeface="Calibri (MS)"/>
                  <a:sym typeface="Calibri (MS)"/>
                </a:rPr>
                <a:t>Réseau de praticiens VAE – formation continue et enseignement supérieur</a:t>
              </a:r>
            </a:p>
          </p:txBody>
        </p:sp>
      </p:grpSp>
      <p:grpSp>
        <p:nvGrpSpPr>
          <p:cNvPr name="Group 17" id="17"/>
          <p:cNvGrpSpPr/>
          <p:nvPr/>
        </p:nvGrpSpPr>
        <p:grpSpPr>
          <a:xfrm rot="0">
            <a:off x="9524038" y="3585143"/>
            <a:ext cx="6758378" cy="4291565"/>
            <a:chOff x="0" y="0"/>
            <a:chExt cx="9011171" cy="5722087"/>
          </a:xfrm>
        </p:grpSpPr>
        <p:sp>
          <p:nvSpPr>
            <p:cNvPr name="Freeform 18" id="18"/>
            <p:cNvSpPr/>
            <p:nvPr/>
          </p:nvSpPr>
          <p:spPr>
            <a:xfrm flipH="false" flipV="false" rot="0">
              <a:off x="0" y="0"/>
              <a:ext cx="9011285" cy="5722112"/>
            </a:xfrm>
            <a:custGeom>
              <a:avLst/>
              <a:gdLst/>
              <a:ahLst/>
              <a:cxnLst/>
              <a:rect r="r" b="b" t="t" l="l"/>
              <a:pathLst>
                <a:path h="5722112" w="9011285">
                  <a:moveTo>
                    <a:pt x="0" y="572262"/>
                  </a:moveTo>
                  <a:cubicBezTo>
                    <a:pt x="0" y="256159"/>
                    <a:pt x="256159" y="0"/>
                    <a:pt x="572262" y="0"/>
                  </a:cubicBezTo>
                  <a:lnTo>
                    <a:pt x="8439023" y="0"/>
                  </a:lnTo>
                  <a:cubicBezTo>
                    <a:pt x="8754999" y="0"/>
                    <a:pt x="9011285" y="256159"/>
                    <a:pt x="9011285" y="572262"/>
                  </a:cubicBezTo>
                  <a:lnTo>
                    <a:pt x="9011285" y="5149850"/>
                  </a:lnTo>
                  <a:cubicBezTo>
                    <a:pt x="9011285" y="5465826"/>
                    <a:pt x="8755126" y="5722112"/>
                    <a:pt x="8439023" y="5722112"/>
                  </a:cubicBezTo>
                  <a:lnTo>
                    <a:pt x="572262" y="5722112"/>
                  </a:lnTo>
                  <a:cubicBezTo>
                    <a:pt x="256159" y="5722112"/>
                    <a:pt x="0" y="5465953"/>
                    <a:pt x="0" y="5149850"/>
                  </a:cubicBezTo>
                  <a:close/>
                </a:path>
              </a:pathLst>
            </a:custGeom>
            <a:gradFill rotWithShape="true">
              <a:gsLst>
                <a:gs pos="0">
                  <a:srgbClr val="B0B0B0">
                    <a:alpha val="100000"/>
                  </a:srgbClr>
                </a:gs>
                <a:gs pos="50000">
                  <a:srgbClr val="A5A5A5">
                    <a:alpha val="100000"/>
                  </a:srgbClr>
                </a:gs>
                <a:gs pos="100000">
                  <a:srgbClr val="929292">
                    <a:alpha val="100000"/>
                  </a:srgbClr>
                </a:gs>
              </a:gsLst>
              <a:lin ang="5400000"/>
            </a:gradFill>
          </p:spPr>
        </p:sp>
      </p:grpSp>
      <p:grpSp>
        <p:nvGrpSpPr>
          <p:cNvPr name="Group 19" id="19"/>
          <p:cNvGrpSpPr/>
          <p:nvPr/>
        </p:nvGrpSpPr>
        <p:grpSpPr>
          <a:xfrm rot="0">
            <a:off x="10270207" y="4293765"/>
            <a:ext cx="6767903" cy="4301090"/>
            <a:chOff x="0" y="0"/>
            <a:chExt cx="9023871" cy="5734787"/>
          </a:xfrm>
        </p:grpSpPr>
        <p:sp>
          <p:nvSpPr>
            <p:cNvPr name="Freeform 20" id="20"/>
            <p:cNvSpPr/>
            <p:nvPr/>
          </p:nvSpPr>
          <p:spPr>
            <a:xfrm flipH="false" flipV="false" rot="0">
              <a:off x="6350" y="6350"/>
              <a:ext cx="9011158" cy="5722112"/>
            </a:xfrm>
            <a:custGeom>
              <a:avLst/>
              <a:gdLst/>
              <a:ahLst/>
              <a:cxnLst/>
              <a:rect r="r" b="b" t="t" l="l"/>
              <a:pathLst>
                <a:path h="5722112" w="9011158">
                  <a:moveTo>
                    <a:pt x="0" y="572262"/>
                  </a:moveTo>
                  <a:cubicBezTo>
                    <a:pt x="0" y="256159"/>
                    <a:pt x="256413" y="0"/>
                    <a:pt x="572643" y="0"/>
                  </a:cubicBezTo>
                  <a:lnTo>
                    <a:pt x="8438515" y="0"/>
                  </a:lnTo>
                  <a:cubicBezTo>
                    <a:pt x="8754745" y="0"/>
                    <a:pt x="9011158" y="256159"/>
                    <a:pt x="9011158" y="572262"/>
                  </a:cubicBezTo>
                  <a:lnTo>
                    <a:pt x="9011158" y="5149850"/>
                  </a:lnTo>
                  <a:cubicBezTo>
                    <a:pt x="9011158" y="5465826"/>
                    <a:pt x="8754745" y="5722112"/>
                    <a:pt x="8438515" y="5722112"/>
                  </a:cubicBezTo>
                  <a:lnTo>
                    <a:pt x="572643" y="5722112"/>
                  </a:lnTo>
                  <a:cubicBezTo>
                    <a:pt x="256413" y="5722112"/>
                    <a:pt x="0" y="5465953"/>
                    <a:pt x="0" y="5149850"/>
                  </a:cubicBezTo>
                  <a:close/>
                </a:path>
              </a:pathLst>
            </a:custGeom>
            <a:solidFill>
              <a:srgbClr val="FFFFFF">
                <a:alpha val="80784"/>
              </a:srgbClr>
            </a:solidFill>
          </p:spPr>
        </p:sp>
        <p:sp>
          <p:nvSpPr>
            <p:cNvPr name="Freeform 21" id="21"/>
            <p:cNvSpPr/>
            <p:nvPr/>
          </p:nvSpPr>
          <p:spPr>
            <a:xfrm flipH="false" flipV="false" rot="0">
              <a:off x="0" y="0"/>
              <a:ext cx="9023858" cy="5734812"/>
            </a:xfrm>
            <a:custGeom>
              <a:avLst/>
              <a:gdLst/>
              <a:ahLst/>
              <a:cxnLst/>
              <a:rect r="r" b="b" t="t" l="l"/>
              <a:pathLst>
                <a:path h="5734812" w="9023858">
                  <a:moveTo>
                    <a:pt x="0" y="578612"/>
                  </a:moveTo>
                  <a:cubicBezTo>
                    <a:pt x="0" y="259080"/>
                    <a:pt x="259207" y="0"/>
                    <a:pt x="578993" y="0"/>
                  </a:cubicBezTo>
                  <a:lnTo>
                    <a:pt x="8444865" y="0"/>
                  </a:lnTo>
                  <a:lnTo>
                    <a:pt x="8444865" y="6350"/>
                  </a:lnTo>
                  <a:lnTo>
                    <a:pt x="8444865" y="0"/>
                  </a:lnTo>
                  <a:cubicBezTo>
                    <a:pt x="8764651" y="0"/>
                    <a:pt x="9023858" y="259080"/>
                    <a:pt x="9023858" y="578612"/>
                  </a:cubicBezTo>
                  <a:lnTo>
                    <a:pt x="9017508" y="578612"/>
                  </a:lnTo>
                  <a:lnTo>
                    <a:pt x="9023858" y="578612"/>
                  </a:lnTo>
                  <a:lnTo>
                    <a:pt x="9023858" y="5156200"/>
                  </a:lnTo>
                  <a:lnTo>
                    <a:pt x="9017508" y="5156200"/>
                  </a:lnTo>
                  <a:lnTo>
                    <a:pt x="9023858" y="5156200"/>
                  </a:lnTo>
                  <a:cubicBezTo>
                    <a:pt x="9023858" y="5475732"/>
                    <a:pt x="8764651" y="5734812"/>
                    <a:pt x="8444865" y="5734812"/>
                  </a:cubicBezTo>
                  <a:lnTo>
                    <a:pt x="8444865" y="5728462"/>
                  </a:lnTo>
                  <a:lnTo>
                    <a:pt x="8444865" y="5734812"/>
                  </a:lnTo>
                  <a:lnTo>
                    <a:pt x="578993" y="5734812"/>
                  </a:lnTo>
                  <a:lnTo>
                    <a:pt x="578993" y="5728462"/>
                  </a:lnTo>
                  <a:lnTo>
                    <a:pt x="578993" y="5734812"/>
                  </a:lnTo>
                  <a:cubicBezTo>
                    <a:pt x="259207" y="5734812"/>
                    <a:pt x="0" y="5475732"/>
                    <a:pt x="0" y="5156200"/>
                  </a:cubicBezTo>
                  <a:lnTo>
                    <a:pt x="0" y="578612"/>
                  </a:lnTo>
                  <a:lnTo>
                    <a:pt x="6350" y="578612"/>
                  </a:lnTo>
                  <a:lnTo>
                    <a:pt x="0" y="578612"/>
                  </a:lnTo>
                  <a:moveTo>
                    <a:pt x="12700" y="578612"/>
                  </a:moveTo>
                  <a:lnTo>
                    <a:pt x="12700" y="5156200"/>
                  </a:lnTo>
                  <a:lnTo>
                    <a:pt x="6350" y="5156200"/>
                  </a:lnTo>
                  <a:lnTo>
                    <a:pt x="12700" y="5156200"/>
                  </a:lnTo>
                  <a:cubicBezTo>
                    <a:pt x="12700" y="5468747"/>
                    <a:pt x="266192" y="5722112"/>
                    <a:pt x="578993" y="5722112"/>
                  </a:cubicBezTo>
                  <a:lnTo>
                    <a:pt x="8444865" y="5722112"/>
                  </a:lnTo>
                  <a:cubicBezTo>
                    <a:pt x="8757666" y="5722112"/>
                    <a:pt x="9011158" y="5468747"/>
                    <a:pt x="9011158" y="5156200"/>
                  </a:cubicBezTo>
                  <a:lnTo>
                    <a:pt x="9011158" y="578612"/>
                  </a:lnTo>
                  <a:cubicBezTo>
                    <a:pt x="9011158" y="266065"/>
                    <a:pt x="8757666" y="12700"/>
                    <a:pt x="8444865" y="12700"/>
                  </a:cubicBezTo>
                  <a:lnTo>
                    <a:pt x="578993" y="12700"/>
                  </a:lnTo>
                  <a:lnTo>
                    <a:pt x="578993" y="6350"/>
                  </a:lnTo>
                  <a:lnTo>
                    <a:pt x="578993" y="12700"/>
                  </a:lnTo>
                  <a:cubicBezTo>
                    <a:pt x="266192" y="12700"/>
                    <a:pt x="12700" y="266065"/>
                    <a:pt x="12700" y="578612"/>
                  </a:cubicBezTo>
                  <a:close/>
                </a:path>
              </a:pathLst>
            </a:custGeom>
            <a:solidFill>
              <a:srgbClr val="A5A5A5"/>
            </a:solidFill>
          </p:spPr>
        </p:sp>
      </p:grpSp>
      <p:grpSp>
        <p:nvGrpSpPr>
          <p:cNvPr name="Group 22" id="22"/>
          <p:cNvGrpSpPr/>
          <p:nvPr/>
        </p:nvGrpSpPr>
        <p:grpSpPr>
          <a:xfrm rot="0">
            <a:off x="10395899" y="4419457"/>
            <a:ext cx="6516510" cy="4049706"/>
            <a:chOff x="0" y="0"/>
            <a:chExt cx="8688680" cy="5399608"/>
          </a:xfrm>
        </p:grpSpPr>
        <p:sp>
          <p:nvSpPr>
            <p:cNvPr name="Freeform 23" id="23"/>
            <p:cNvSpPr/>
            <p:nvPr/>
          </p:nvSpPr>
          <p:spPr>
            <a:xfrm flipH="false" flipV="false" rot="0">
              <a:off x="0" y="0"/>
              <a:ext cx="8688682" cy="5399604"/>
            </a:xfrm>
            <a:custGeom>
              <a:avLst/>
              <a:gdLst/>
              <a:ahLst/>
              <a:cxnLst/>
              <a:rect r="r" b="b" t="t" l="l"/>
              <a:pathLst>
                <a:path h="5399604" w="8688682">
                  <a:moveTo>
                    <a:pt x="0" y="0"/>
                  </a:moveTo>
                  <a:lnTo>
                    <a:pt x="8688682" y="0"/>
                  </a:lnTo>
                  <a:lnTo>
                    <a:pt x="8688682" y="5399604"/>
                  </a:lnTo>
                  <a:lnTo>
                    <a:pt x="0" y="5399604"/>
                  </a:lnTo>
                  <a:close/>
                </a:path>
              </a:pathLst>
            </a:custGeom>
            <a:blipFill>
              <a:blip r:embed="rId3">
                <a:alphaModFix amt="0"/>
              </a:blip>
              <a:stretch>
                <a:fillRect l="-29734" t="0" r="-29734" b="0"/>
              </a:stretch>
            </a:blipFill>
          </p:spPr>
        </p:sp>
        <p:sp>
          <p:nvSpPr>
            <p:cNvPr name="TextBox 24" id="24"/>
            <p:cNvSpPr txBox="true"/>
            <p:nvPr/>
          </p:nvSpPr>
          <p:spPr>
            <a:xfrm>
              <a:off x="0" y="-57150"/>
              <a:ext cx="8688680" cy="5456758"/>
            </a:xfrm>
            <a:prstGeom prst="rect">
              <a:avLst/>
            </a:prstGeom>
          </p:spPr>
          <p:txBody>
            <a:bodyPr anchor="ctr" rtlCol="false" tIns="0" lIns="0" bIns="0" rIns="0"/>
            <a:lstStyle/>
            <a:p>
              <a:pPr algn="ctr">
                <a:lnSpc>
                  <a:spcPts val="5508"/>
                </a:lnSpc>
              </a:pPr>
              <a:r>
                <a:rPr lang="en-US" sz="5100">
                  <a:solidFill>
                    <a:srgbClr val="000000"/>
                  </a:solidFill>
                  <a:latin typeface="Calibri (MS)"/>
                  <a:ea typeface="Calibri (MS)"/>
                  <a:cs typeface="Calibri (MS)"/>
                  <a:sym typeface="Calibri (MS)"/>
                </a:rPr>
                <a:t>Acquis d’apprentissage– établissements publics d'enseignement supérieur</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817" y="1509617"/>
            <a:ext cx="6736871" cy="1122998"/>
          </a:xfrm>
          <a:prstGeom prst="rect">
            <a:avLst/>
          </a:prstGeom>
        </p:spPr>
        <p:txBody>
          <a:bodyPr anchor="t" rtlCol="false" tIns="0" lIns="0" bIns="0" rIns="0">
            <a:spAutoFit/>
          </a:bodyPr>
          <a:lstStyle/>
          <a:p>
            <a:pPr algn="l">
              <a:lnSpc>
                <a:spcPts val="4847"/>
              </a:lnSpc>
            </a:pPr>
            <a:r>
              <a:rPr lang="en-US" sz="5609" b="true">
                <a:solidFill>
                  <a:srgbClr val="FFFFFF"/>
                </a:solidFill>
                <a:latin typeface="Arial Bold"/>
                <a:ea typeface="Arial Bold"/>
                <a:cs typeface="Arial Bold"/>
                <a:sym typeface="Arial Bold"/>
              </a:rPr>
              <a:t>Étude de cas : coiffure</a:t>
            </a:r>
          </a:p>
        </p:txBody>
      </p:sp>
      <p:sp>
        <p:nvSpPr>
          <p:cNvPr name="TextBox 4" id="4"/>
          <p:cNvSpPr txBox="true"/>
          <p:nvPr/>
        </p:nvSpPr>
        <p:spPr>
          <a:xfrm rot="0">
            <a:off x="591817" y="3323036"/>
            <a:ext cx="4540661" cy="6546723"/>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L'apprentissage national de la coiffure est le premier apprentissage pouvant être entièrement réalisé par le biais de l'apprentissage par l'expérience.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ETB (Conseil de l'éducation et de la formation) Limerick and Clare a collaboré avec un groupe de pilotage dirigé par l'industrie pour développer un processus de VAE.</a:t>
            </a:r>
          </a:p>
          <a:p>
            <a:pPr algn="l" marL="691828" indent="-345914" lvl="1">
              <a:lnSpc>
                <a:spcPts val="2916"/>
              </a:lnSpc>
            </a:pPr>
          </a:p>
          <a:p>
            <a:pPr algn="l" marL="691828" indent="-345914" lvl="1">
              <a:lnSpc>
                <a:spcPts val="2916"/>
              </a:lnSpc>
            </a:pP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33</a:t>
              </a:r>
            </a:p>
          </p:txBody>
        </p:sp>
      </p:grpSp>
      <p:grpSp>
        <p:nvGrpSpPr>
          <p:cNvPr name="Group 8" id="8"/>
          <p:cNvGrpSpPr/>
          <p:nvPr/>
        </p:nvGrpSpPr>
        <p:grpSpPr>
          <a:xfrm rot="0">
            <a:off x="5284051" y="0"/>
            <a:ext cx="13941066" cy="10287000"/>
            <a:chOff x="0" y="0"/>
            <a:chExt cx="18588088" cy="13716000"/>
          </a:xfrm>
        </p:grpSpPr>
        <p:sp>
          <p:nvSpPr>
            <p:cNvPr name="Freeform 9" id="9"/>
            <p:cNvSpPr/>
            <p:nvPr/>
          </p:nvSpPr>
          <p:spPr>
            <a:xfrm flipH="false" flipV="false" rot="0">
              <a:off x="0" y="0"/>
              <a:ext cx="18588024" cy="13716000"/>
            </a:xfrm>
            <a:custGeom>
              <a:avLst/>
              <a:gdLst/>
              <a:ahLst/>
              <a:cxnLst/>
              <a:rect r="r" b="b" t="t" l="l"/>
              <a:pathLst>
                <a:path h="13716000" w="18588024">
                  <a:moveTo>
                    <a:pt x="0" y="0"/>
                  </a:moveTo>
                  <a:lnTo>
                    <a:pt x="18588024" y="0"/>
                  </a:lnTo>
                  <a:lnTo>
                    <a:pt x="18588024" y="13716000"/>
                  </a:lnTo>
                  <a:lnTo>
                    <a:pt x="0" y="13716000"/>
                  </a:lnTo>
                  <a:lnTo>
                    <a:pt x="0" y="0"/>
                  </a:lnTo>
                  <a:close/>
                </a:path>
              </a:pathLst>
            </a:custGeom>
            <a:blipFill>
              <a:blip r:embed="rId4"/>
              <a:stretch>
                <a:fillRect l="-2560" t="0" r="-2560" b="0"/>
              </a:stretch>
            </a:blipFill>
          </p:spPr>
        </p:sp>
      </p:grpSp>
      <p:sp>
        <p:nvSpPr>
          <p:cNvPr name="TextBox 10" id="10"/>
          <p:cNvSpPr txBox="true"/>
          <p:nvPr/>
        </p:nvSpPr>
        <p:spPr>
          <a:xfrm rot="0">
            <a:off x="5654068" y="178504"/>
            <a:ext cx="3489932" cy="807212"/>
          </a:xfrm>
          <a:prstGeom prst="rect">
            <a:avLst/>
          </a:prstGeom>
        </p:spPr>
        <p:txBody>
          <a:bodyPr anchor="t" rtlCol="false" tIns="0" lIns="0" bIns="0" rIns="0">
            <a:spAutoFit/>
          </a:bodyPr>
          <a:lstStyle/>
          <a:p>
            <a:pPr algn="l">
              <a:lnSpc>
                <a:spcPts val="3282"/>
              </a:lnSpc>
            </a:pPr>
            <a:r>
              <a:rPr lang="en-US" sz="2344">
                <a:solidFill>
                  <a:srgbClr val="EEFDF9"/>
                </a:solidFill>
                <a:latin typeface="Raleway Heavy"/>
                <a:ea typeface="Raleway Heavy"/>
                <a:cs typeface="Raleway Heavy"/>
                <a:sym typeface="Raleway Heavy"/>
              </a:rPr>
              <a:t>Voici</a:t>
            </a:r>
            <a:r>
              <a:rPr lang="en-US" sz="2344">
                <a:solidFill>
                  <a:srgbClr val="EEFDF9"/>
                </a:solidFill>
                <a:latin typeface="Raleway Heavy"/>
                <a:ea typeface="Raleway Heavy"/>
                <a:cs typeface="Raleway Heavy"/>
                <a:sym typeface="Raleway Heavy"/>
              </a:rPr>
              <a:t> Michelle…</a:t>
            </a:r>
          </a:p>
          <a:p>
            <a:pPr algn="l">
              <a:lnSpc>
                <a:spcPts val="3282"/>
              </a:lnSpc>
            </a:pPr>
          </a:p>
        </p:txBody>
      </p:sp>
      <p:sp>
        <p:nvSpPr>
          <p:cNvPr name="TextBox 11" id="11"/>
          <p:cNvSpPr txBox="true"/>
          <p:nvPr/>
        </p:nvSpPr>
        <p:spPr>
          <a:xfrm rot="0">
            <a:off x="5530490" y="814266"/>
            <a:ext cx="4258210" cy="3782882"/>
          </a:xfrm>
          <a:prstGeom prst="rect">
            <a:avLst/>
          </a:prstGeom>
        </p:spPr>
        <p:txBody>
          <a:bodyPr anchor="t" rtlCol="false" tIns="0" lIns="0" bIns="0" rIns="0">
            <a:spAutoFit/>
          </a:bodyPr>
          <a:lstStyle/>
          <a:p>
            <a:pPr algn="l">
              <a:lnSpc>
                <a:spcPts val="1886"/>
              </a:lnSpc>
            </a:pPr>
            <a:r>
              <a:rPr lang="en-US" sz="1173" spc="-16">
                <a:solidFill>
                  <a:srgbClr val="B5F6E5"/>
                </a:solidFill>
                <a:latin typeface="Arial MT Pro"/>
                <a:ea typeface="Arial MT Pro"/>
                <a:cs typeface="Arial MT Pro"/>
                <a:sym typeface="Arial MT Pro"/>
              </a:rPr>
              <a:t>Pendant p</a:t>
            </a:r>
            <a:r>
              <a:rPr lang="en-US" sz="1173" spc="-16">
                <a:solidFill>
                  <a:srgbClr val="B5F6E5"/>
                </a:solidFill>
                <a:latin typeface="Arial MT Pro"/>
                <a:ea typeface="Arial MT Pro"/>
                <a:cs typeface="Arial MT Pro"/>
                <a:sym typeface="Arial MT Pro"/>
              </a:rPr>
              <a:t>rès de 25 ans, Michelle a travaillé comme coiffeuse dans un salon réputé. Durant cette période, elle a perfectionné ses connaissances et ses compétences et a remporté plusieurs prix pour son travail. Malgré son succès, il n'existait jusqu'à récemment aucune distinction nationale dans sa profession. Lorsque l'opportunité s'est présentée, elle était déterminée à la saisir. Si Michelle était ravie de cette opportunité, elle était aussi un peu déçue car elle pensait devoir s'inscrire à un apprentissage de trois ans, malgré sa carrière déjà bien établie. Après avoir discuté avec le gérant du salon, </a:t>
            </a:r>
            <a:r>
              <a:rPr lang="en-US" sz="1173" spc="-16">
                <a:solidFill>
                  <a:srgbClr val="B5F6E5"/>
                </a:solidFill>
                <a:latin typeface="Arial MT Pro"/>
                <a:ea typeface="Arial MT Pro"/>
                <a:cs typeface="Arial MT Pro"/>
                <a:sym typeface="Arial MT Pro"/>
              </a:rPr>
              <a:t>Michelle a appris qu'elle pouvait atteindre son objectif beaucoup plus rapidement en faisant valider son expérience par la VAE</a:t>
            </a:r>
            <a:r>
              <a:rPr lang="en-US" sz="1173" spc="-16">
                <a:solidFill>
                  <a:srgbClr val="B5F6E5"/>
                </a:solidFill>
                <a:latin typeface="Arial MT Pro"/>
                <a:ea typeface="Arial MT Pro"/>
                <a:cs typeface="Arial MT Pro"/>
                <a:sym typeface="Arial MT Pro"/>
              </a:rPr>
              <a:t> (Validation des Acquis de l'Expérience) auprès du Collège de Formation Professionnelle et Technique du Conseil de l'Éducation et de la Formation de Limerick et Clare.</a:t>
            </a:r>
          </a:p>
          <a:p>
            <a:pPr algn="l">
              <a:lnSpc>
                <a:spcPts val="1886"/>
              </a:lnSpc>
            </a:pPr>
          </a:p>
          <a:p>
            <a:pPr algn="l">
              <a:lnSpc>
                <a:spcPts val="1947"/>
              </a:lnSpc>
            </a:pPr>
          </a:p>
        </p:txBody>
      </p:sp>
      <p:sp>
        <p:nvSpPr>
          <p:cNvPr name="TextBox 12" id="12"/>
          <p:cNvSpPr txBox="true"/>
          <p:nvPr/>
        </p:nvSpPr>
        <p:spPr>
          <a:xfrm rot="0">
            <a:off x="5641210" y="4378514"/>
            <a:ext cx="3881987" cy="2199762"/>
          </a:xfrm>
          <a:prstGeom prst="rect">
            <a:avLst/>
          </a:prstGeom>
        </p:spPr>
        <p:txBody>
          <a:bodyPr anchor="t" rtlCol="false" tIns="0" lIns="0" bIns="0" rIns="0">
            <a:spAutoFit/>
          </a:bodyPr>
          <a:lstStyle/>
          <a:p>
            <a:pPr algn="l">
              <a:lnSpc>
                <a:spcPts val="1795"/>
              </a:lnSpc>
            </a:pPr>
            <a:r>
              <a:rPr lang="en-US" sz="1180" spc="-12">
                <a:solidFill>
                  <a:srgbClr val="B5F6E5"/>
                </a:solidFill>
                <a:latin typeface="Arial MT Pro"/>
                <a:ea typeface="Arial MT Pro"/>
                <a:cs typeface="Arial MT Pro"/>
                <a:sym typeface="Arial MT Pro"/>
              </a:rPr>
              <a:t>Après avoir déposé sa candidature pour la VAE, Michelle a appris qu'elle était admissible et a entamé les démarches. Après avoir quitté le système scolaire classique suite à son baccalauréat, Michelle a eu du mal à constituer son dossier, car elle devait s'adapter à un nouvel environnement d'apprentissage. Cependant, le soutien et les conseils de son mentor VAE l'ont aidée à s'y retrouver. Finalement, Michelle a finalisé son dossier et obtenu le certificat avancé de niveau 6 en coiffure du QQI.</a:t>
            </a:r>
          </a:p>
          <a:p>
            <a:pPr algn="l">
              <a:lnSpc>
                <a:spcPts val="1795"/>
              </a:lnSpc>
            </a:pPr>
          </a:p>
        </p:txBody>
      </p:sp>
      <p:sp>
        <p:nvSpPr>
          <p:cNvPr name="TextBox 13" id="13"/>
          <p:cNvSpPr txBox="true"/>
          <p:nvPr/>
        </p:nvSpPr>
        <p:spPr>
          <a:xfrm rot="0">
            <a:off x="5654068" y="6497761"/>
            <a:ext cx="3869129" cy="1447472"/>
          </a:xfrm>
          <a:prstGeom prst="rect">
            <a:avLst/>
          </a:prstGeom>
        </p:spPr>
        <p:txBody>
          <a:bodyPr anchor="t" rtlCol="false" tIns="0" lIns="0" bIns="0" rIns="0">
            <a:spAutoFit/>
          </a:bodyPr>
          <a:lstStyle/>
          <a:p>
            <a:pPr algn="l">
              <a:lnSpc>
                <a:spcPts val="1897"/>
              </a:lnSpc>
            </a:pPr>
            <a:r>
              <a:rPr lang="en-US" sz="1170" spc="-16">
                <a:solidFill>
                  <a:srgbClr val="B5F6E5"/>
                </a:solidFill>
                <a:latin typeface="Arial MT Pro"/>
                <a:ea typeface="Arial MT Pro"/>
                <a:cs typeface="Arial MT Pro"/>
                <a:sym typeface="Arial MT Pro"/>
              </a:rPr>
              <a:t>Grâ</a:t>
            </a:r>
            <a:r>
              <a:rPr lang="en-US" sz="1170" spc="-16">
                <a:solidFill>
                  <a:srgbClr val="B5F6E5"/>
                </a:solidFill>
                <a:latin typeface="Arial MT Pro"/>
                <a:ea typeface="Arial MT Pro"/>
                <a:cs typeface="Arial MT Pro"/>
                <a:sym typeface="Arial MT Pro"/>
              </a:rPr>
              <a:t>ce à sa VAE, Michelle a exploré des opportunités en dehors du salon, mais toujours au sein de l'industrie. Elle trav</a:t>
            </a:r>
            <a:r>
              <a:rPr lang="en-US" sz="1170" spc="-16">
                <a:solidFill>
                  <a:srgbClr val="B5F6E5"/>
                </a:solidFill>
                <a:latin typeface="Arial MT Pro"/>
                <a:ea typeface="Arial MT Pro"/>
                <a:cs typeface="Arial MT Pro"/>
                <a:sym typeface="Arial MT Pro"/>
              </a:rPr>
              <a:t>aille désormais comme formatrice en coiffure et mentor VAE, inspiré</a:t>
            </a:r>
            <a:r>
              <a:rPr lang="en-US" sz="1170" spc="-16">
                <a:solidFill>
                  <a:srgbClr val="B5F6E5"/>
                </a:solidFill>
                <a:latin typeface="Arial MT Pro"/>
                <a:ea typeface="Arial MT Pro"/>
                <a:cs typeface="Arial MT Pro"/>
                <a:sym typeface="Arial MT Pro"/>
              </a:rPr>
              <a:t>e par l'aide reçue de son mentor et par l'impact positif de la VAE sur sa vie.</a:t>
            </a:r>
          </a:p>
          <a:p>
            <a:pPr algn="l">
              <a:lnSpc>
                <a:spcPts val="1925"/>
              </a:lnSpc>
            </a:pPr>
          </a:p>
        </p:txBody>
      </p:sp>
      <p:sp>
        <p:nvSpPr>
          <p:cNvPr name="TextBox 14" id="14"/>
          <p:cNvSpPr txBox="true"/>
          <p:nvPr/>
        </p:nvSpPr>
        <p:spPr>
          <a:xfrm rot="0">
            <a:off x="5375938" y="7869034"/>
            <a:ext cx="4425389" cy="1955879"/>
          </a:xfrm>
          <a:prstGeom prst="rect">
            <a:avLst/>
          </a:prstGeom>
        </p:spPr>
        <p:txBody>
          <a:bodyPr anchor="t" rtlCol="false" tIns="0" lIns="0" bIns="0" rIns="0">
            <a:spAutoFit/>
          </a:bodyPr>
          <a:lstStyle/>
          <a:p>
            <a:pPr algn="l" marL="0" indent="0" lvl="0">
              <a:lnSpc>
                <a:spcPts val="1925"/>
              </a:lnSpc>
              <a:spcBef>
                <a:spcPct val="0"/>
              </a:spcBef>
            </a:pPr>
            <a:r>
              <a:rPr lang="en-US" sz="1188" spc="-23" strike="noStrike" u="none">
                <a:solidFill>
                  <a:srgbClr val="B5F6E5"/>
                </a:solidFill>
                <a:latin typeface="Arial MT Pro"/>
                <a:ea typeface="Arial MT Pro"/>
                <a:cs typeface="Arial MT Pro"/>
                <a:sym typeface="Arial MT Pro"/>
              </a:rPr>
              <a:t>« La VAE a changé ma vie. J'ai une nouvelle carrière que j'adore, de nouveaux collègues incroyablement solidaires, un équilibre vie professionnelle/vie privée dont j'ai toujours rêvé, et je reste impliquée dans le secteur de la coiffure. Je suis maintenant mentor VAE : j'accompagne les personnes dans leur parcours VAE et j'enseigne également la coiffure de niveau 3. J'ai donc vraiment le meilleur des deux mondes. »</a:t>
            </a:r>
          </a:p>
          <a:p>
            <a:pPr algn="l" marL="0" indent="0" lvl="0">
              <a:lnSpc>
                <a:spcPts val="1925"/>
              </a:lnSpc>
              <a:spcBef>
                <a:spcPct val="0"/>
              </a:spcBef>
            </a:pPr>
          </a:p>
        </p:txBody>
      </p:sp>
      <p:sp>
        <p:nvSpPr>
          <p:cNvPr name="TextBox 15" id="15"/>
          <p:cNvSpPr txBox="true"/>
          <p:nvPr/>
        </p:nvSpPr>
        <p:spPr>
          <a:xfrm rot="0">
            <a:off x="5643838" y="9736798"/>
            <a:ext cx="882848" cy="286788"/>
          </a:xfrm>
          <a:prstGeom prst="rect">
            <a:avLst/>
          </a:prstGeom>
        </p:spPr>
        <p:txBody>
          <a:bodyPr anchor="t" rtlCol="false" tIns="0" lIns="0" bIns="0" rIns="0">
            <a:spAutoFit/>
          </a:bodyPr>
          <a:lstStyle/>
          <a:p>
            <a:pPr algn="l">
              <a:lnSpc>
                <a:spcPts val="2042"/>
              </a:lnSpc>
            </a:pPr>
            <a:r>
              <a:rPr lang="en-US" sz="1459" spc="17">
                <a:solidFill>
                  <a:srgbClr val="C9F1E5"/>
                </a:solidFill>
                <a:latin typeface="Arial MT Pro"/>
                <a:ea typeface="Arial MT Pro"/>
                <a:cs typeface="Arial MT Pro"/>
                <a:sym typeface="Arial MT Pro"/>
              </a:rPr>
              <a:t>-Michelle "</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724548" y="934431"/>
            <a:ext cx="6736871" cy="1122998"/>
          </a:xfrm>
          <a:prstGeom prst="rect">
            <a:avLst/>
          </a:prstGeom>
        </p:spPr>
        <p:txBody>
          <a:bodyPr anchor="t" rtlCol="false" tIns="0" lIns="0" bIns="0" rIns="0">
            <a:spAutoFit/>
          </a:bodyPr>
          <a:lstStyle/>
          <a:p>
            <a:pPr algn="l">
              <a:lnSpc>
                <a:spcPts val="4847"/>
              </a:lnSpc>
            </a:pPr>
            <a:r>
              <a:rPr lang="en-US" sz="5609" b="true">
                <a:solidFill>
                  <a:srgbClr val="FFFFFF"/>
                </a:solidFill>
                <a:latin typeface="Arial Bold"/>
                <a:ea typeface="Arial Bold"/>
                <a:cs typeface="Arial Bold"/>
                <a:sym typeface="Arial Bold"/>
              </a:rPr>
              <a:t>Étude de cas : Forces de défense</a:t>
            </a:r>
          </a:p>
        </p:txBody>
      </p:sp>
      <p:sp>
        <p:nvSpPr>
          <p:cNvPr name="TextBox 4" id="4"/>
          <p:cNvSpPr txBox="true"/>
          <p:nvPr/>
        </p:nvSpPr>
        <p:spPr>
          <a:xfrm rot="0">
            <a:off x="10213267" y="1330547"/>
            <a:ext cx="6828330" cy="7527150"/>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Projet national s'appuyant sur deux projets pilotes précédents menés par ETB Donegal</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10 ETB ont travaillé avec jusqu'à 10 soldats chacun</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Préparation de portfolios VAE pour l'obtention de diplômes dans des domaines tels que la communication, le traitement de texte et le travail d'équipe.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91 apprenants ont obtenu 21 diplômes majeurs et 386 diplômes mineurs dans le cadre du projet.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La majorité des diplômes étaient de niveau CNC 5, mais certains étaient de niveaux CNC 3 à 6</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Évaluation basée principalement sur le portfolio, mais aussi sur des démonstrations de compétences et des devoirs.</a:t>
            </a:r>
          </a:p>
          <a:p>
            <a:pPr algn="l" marL="691828" indent="-345914" lvl="1">
              <a:lnSpc>
                <a:spcPts val="2916"/>
              </a:lnSpc>
            </a:pP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34</a:t>
              </a:r>
            </a:p>
          </p:txBody>
        </p:sp>
      </p:grpSp>
      <p:grpSp>
        <p:nvGrpSpPr>
          <p:cNvPr name="Group 8" id="8"/>
          <p:cNvGrpSpPr/>
          <p:nvPr/>
        </p:nvGrpSpPr>
        <p:grpSpPr>
          <a:xfrm rot="0">
            <a:off x="0" y="3616423"/>
            <a:ext cx="9144000" cy="6670577"/>
            <a:chOff x="0" y="0"/>
            <a:chExt cx="12192000" cy="8894102"/>
          </a:xfrm>
        </p:grpSpPr>
        <p:sp>
          <p:nvSpPr>
            <p:cNvPr name="Freeform 9" id="9"/>
            <p:cNvSpPr/>
            <p:nvPr/>
          </p:nvSpPr>
          <p:spPr>
            <a:xfrm flipH="false" flipV="false" rot="0">
              <a:off x="0" y="0"/>
              <a:ext cx="12192000" cy="8894064"/>
            </a:xfrm>
            <a:custGeom>
              <a:avLst/>
              <a:gdLst/>
              <a:ahLst/>
              <a:cxnLst/>
              <a:rect r="r" b="b" t="t" l="l"/>
              <a:pathLst>
                <a:path h="8894064" w="12192000">
                  <a:moveTo>
                    <a:pt x="0" y="0"/>
                  </a:moveTo>
                  <a:lnTo>
                    <a:pt x="12192000" y="0"/>
                  </a:lnTo>
                  <a:lnTo>
                    <a:pt x="12192000" y="8894064"/>
                  </a:lnTo>
                  <a:lnTo>
                    <a:pt x="0" y="8894064"/>
                  </a:lnTo>
                  <a:lnTo>
                    <a:pt x="0" y="0"/>
                  </a:lnTo>
                  <a:close/>
                </a:path>
              </a:pathLst>
            </a:custGeom>
            <a:blipFill>
              <a:blip r:embed="rId4"/>
              <a:stretch>
                <a:fillRect l="0" t="-4159" r="0" b="-4159"/>
              </a:stretch>
            </a:blipFill>
          </p:spPr>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817" y="1490567"/>
            <a:ext cx="6736871" cy="1142048"/>
          </a:xfrm>
          <a:prstGeom prst="rect">
            <a:avLst/>
          </a:prstGeom>
        </p:spPr>
        <p:txBody>
          <a:bodyPr anchor="t" rtlCol="false" tIns="0" lIns="0" bIns="0" rIns="0">
            <a:spAutoFit/>
          </a:bodyPr>
          <a:lstStyle/>
          <a:p>
            <a:pPr algn="l">
              <a:lnSpc>
                <a:spcPts val="3991"/>
              </a:lnSpc>
            </a:pPr>
            <a:r>
              <a:rPr lang="en-US" sz="4620" b="true">
                <a:solidFill>
                  <a:srgbClr val="FFFFFF"/>
                </a:solidFill>
                <a:latin typeface="Arial Bold"/>
                <a:ea typeface="Arial Bold"/>
                <a:cs typeface="Arial Bold"/>
                <a:sym typeface="Arial Bold"/>
              </a:rPr>
              <a:t>Étude de cas :</a:t>
            </a:r>
          </a:p>
          <a:p>
            <a:pPr algn="l">
              <a:lnSpc>
                <a:spcPts val="3991"/>
              </a:lnSpc>
            </a:pPr>
            <a:r>
              <a:rPr lang="en-US" sz="4620" b="true">
                <a:solidFill>
                  <a:srgbClr val="FFFFFF"/>
                </a:solidFill>
                <a:latin typeface="Arial Bold"/>
                <a:ea typeface="Arial Bold"/>
                <a:cs typeface="Arial Bold"/>
                <a:sym typeface="Arial Bold"/>
              </a:rPr>
              <a:t>Secteur bancaire</a:t>
            </a:r>
          </a:p>
        </p:txBody>
      </p:sp>
      <p:sp>
        <p:nvSpPr>
          <p:cNvPr name="TextBox 4" id="4"/>
          <p:cNvSpPr txBox="true"/>
          <p:nvPr/>
        </p:nvSpPr>
        <p:spPr>
          <a:xfrm rot="0">
            <a:off x="10213267" y="1330547"/>
            <a:ext cx="7290368" cy="7527150"/>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Les travailleurs du secteur bancaire ont été identifiés comme étant à risque après la fermeture de l'Ulster Bank.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Bien qu'ils possèdent des certificats du secteur bancaire, ceux-ci ne sont pas reconnus par le CNC, ce qui signifie que lorsqu'ils postulent à un emploi, les certifications des candidats ne sont pas reconnues.</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Grâce à la VAE, 17 professionnels du secteur bancaire ont obtenu des diplômes de niveau 6 du CNC dans des matières telles que l'administration, la gestion et le commerce.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Certains d'entre eux ont poursuivi leurs études à un niveau supérieur à l’ATU (</a:t>
            </a:r>
            <a:r>
              <a:rPr lang="en-US" sz="2700">
                <a:solidFill>
                  <a:srgbClr val="0A0A0A"/>
                </a:solidFill>
                <a:latin typeface="Arial"/>
                <a:ea typeface="Arial"/>
                <a:cs typeface="Arial"/>
                <a:sym typeface="Arial"/>
              </a:rPr>
              <a:t>Atlantic Technological University)</a:t>
            </a:r>
            <a:r>
              <a:rPr lang="en-US" sz="2700">
                <a:solidFill>
                  <a:srgbClr val="1F3959"/>
                </a:solidFill>
                <a:latin typeface="Arial"/>
                <a:ea typeface="Arial"/>
                <a:cs typeface="Arial"/>
                <a:sym typeface="Arial"/>
              </a:rPr>
              <a:t>, où ils ont été admis en deuxième année grâce à la validation de leurs acquis d’expérience, ce qui leur a permis d'économiser une année de frais de scolarité.</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35</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74172" y="0"/>
            <a:ext cx="15539666" cy="10287000"/>
            <a:chOff x="0" y="0"/>
            <a:chExt cx="20719555" cy="13716000"/>
          </a:xfrm>
        </p:grpSpPr>
        <p:sp>
          <p:nvSpPr>
            <p:cNvPr name="Freeform 3" id="3"/>
            <p:cNvSpPr/>
            <p:nvPr/>
          </p:nvSpPr>
          <p:spPr>
            <a:xfrm flipH="false" flipV="false" rot="0">
              <a:off x="0" y="0"/>
              <a:ext cx="20719542" cy="13716000"/>
            </a:xfrm>
            <a:custGeom>
              <a:avLst/>
              <a:gdLst/>
              <a:ahLst/>
              <a:cxnLst/>
              <a:rect r="r" b="b" t="t" l="l"/>
              <a:pathLst>
                <a:path h="13716000" w="20719542">
                  <a:moveTo>
                    <a:pt x="0" y="0"/>
                  </a:moveTo>
                  <a:lnTo>
                    <a:pt x="20719542" y="0"/>
                  </a:lnTo>
                  <a:lnTo>
                    <a:pt x="20719542" y="13716000"/>
                  </a:lnTo>
                  <a:lnTo>
                    <a:pt x="0" y="13716000"/>
                  </a:lnTo>
                  <a:lnTo>
                    <a:pt x="0" y="0"/>
                  </a:lnTo>
                  <a:close/>
                </a:path>
              </a:pathLst>
            </a:custGeom>
            <a:blipFill>
              <a:blip r:embed="rId2"/>
              <a:stretch>
                <a:fillRect l="0" t="0" r="0" b="0"/>
              </a:stretch>
            </a:blipFill>
          </p:spPr>
        </p:sp>
      </p:grpSp>
      <p:sp>
        <p:nvSpPr>
          <p:cNvPr name="TextBox 4" id="4"/>
          <p:cNvSpPr txBox="true"/>
          <p:nvPr/>
        </p:nvSpPr>
        <p:spPr>
          <a:xfrm rot="0">
            <a:off x="2724487" y="544603"/>
            <a:ext cx="3168551" cy="456352"/>
          </a:xfrm>
          <a:prstGeom prst="rect">
            <a:avLst/>
          </a:prstGeom>
        </p:spPr>
        <p:txBody>
          <a:bodyPr anchor="t" rtlCol="false" tIns="0" lIns="0" bIns="0" rIns="0">
            <a:spAutoFit/>
          </a:bodyPr>
          <a:lstStyle/>
          <a:p>
            <a:pPr algn="ctr">
              <a:lnSpc>
                <a:spcPts val="3721"/>
              </a:lnSpc>
            </a:pPr>
            <a:r>
              <a:rPr lang="en-US" sz="2658" spc="212">
                <a:solidFill>
                  <a:srgbClr val="FDF9F9"/>
                </a:solidFill>
                <a:latin typeface="League Spartan"/>
                <a:ea typeface="League Spartan"/>
                <a:cs typeface="League Spartan"/>
                <a:sym typeface="League Spartan"/>
              </a:rPr>
              <a:t>Voici </a:t>
            </a:r>
            <a:r>
              <a:rPr lang="en-US" sz="2658" spc="212">
                <a:solidFill>
                  <a:srgbClr val="FDF9F9"/>
                </a:solidFill>
                <a:latin typeface="League Spartan"/>
                <a:ea typeface="League Spartan"/>
                <a:cs typeface="League Spartan"/>
                <a:sym typeface="League Spartan"/>
              </a:rPr>
              <a:t>Natalija...</a:t>
            </a:r>
          </a:p>
        </p:txBody>
      </p:sp>
      <p:sp>
        <p:nvSpPr>
          <p:cNvPr name="TextBox 5" id="5"/>
          <p:cNvSpPr txBox="true"/>
          <p:nvPr/>
        </p:nvSpPr>
        <p:spPr>
          <a:xfrm rot="0">
            <a:off x="1633007" y="1226550"/>
            <a:ext cx="5602521" cy="1743361"/>
          </a:xfrm>
          <a:prstGeom prst="rect">
            <a:avLst/>
          </a:prstGeom>
        </p:spPr>
        <p:txBody>
          <a:bodyPr anchor="t" rtlCol="false" tIns="0" lIns="0" bIns="0" rIns="0">
            <a:spAutoFit/>
          </a:bodyPr>
          <a:lstStyle/>
          <a:p>
            <a:pPr algn="l" marL="0" indent="0" lvl="0">
              <a:lnSpc>
                <a:spcPts val="1968"/>
              </a:lnSpc>
              <a:spcBef>
                <a:spcPct val="0"/>
              </a:spcBef>
            </a:pPr>
            <a:r>
              <a:rPr lang="en-US" sz="1204" spc="-6" strike="noStrike" u="none">
                <a:solidFill>
                  <a:srgbClr val="F1CCD6"/>
                </a:solidFill>
                <a:latin typeface="Arial MT Pro"/>
                <a:ea typeface="Arial MT Pro"/>
                <a:cs typeface="Arial MT Pro"/>
                <a:sym typeface="Arial MT Pro"/>
              </a:rPr>
              <a:t>Originaire d'Ukraine, Nataliia a suivi une formation d'enseignante et obtenu son diplôme de professeure de mathématiques et de physique. Passionnée par les enfants, elle s'est toujours investie dans la petite enfance. Il y a quelques années, elle a eu l'opportunité de partir à Dubaï pour y travailler comme enseignante en maternelle pendant quatre ans. De retour en Ukraine, elle et sa jeune fille ont été contraintes de quitter le pays en raison du conflit.</a:t>
            </a:r>
          </a:p>
          <a:p>
            <a:pPr algn="l" marL="0" indent="0" lvl="0">
              <a:lnSpc>
                <a:spcPts val="1968"/>
              </a:lnSpc>
              <a:spcBef>
                <a:spcPct val="0"/>
              </a:spcBef>
            </a:pPr>
          </a:p>
        </p:txBody>
      </p:sp>
      <p:sp>
        <p:nvSpPr>
          <p:cNvPr name="TextBox 6" id="6"/>
          <p:cNvSpPr txBox="true"/>
          <p:nvPr/>
        </p:nvSpPr>
        <p:spPr>
          <a:xfrm rot="0">
            <a:off x="1633007" y="3147209"/>
            <a:ext cx="5445209" cy="1247766"/>
          </a:xfrm>
          <a:prstGeom prst="rect">
            <a:avLst/>
          </a:prstGeom>
        </p:spPr>
        <p:txBody>
          <a:bodyPr anchor="t" rtlCol="false" tIns="0" lIns="0" bIns="0" rIns="0">
            <a:spAutoFit/>
          </a:bodyPr>
          <a:lstStyle/>
          <a:p>
            <a:pPr algn="l">
              <a:lnSpc>
                <a:spcPts val="1985"/>
              </a:lnSpc>
            </a:pPr>
            <a:r>
              <a:rPr lang="en-US" sz="1215" spc="-19">
                <a:solidFill>
                  <a:srgbClr val="F1CCD6"/>
                </a:solidFill>
                <a:latin typeface="Arial MT Pro"/>
                <a:ea typeface="Arial MT Pro"/>
                <a:cs typeface="Arial MT Pro"/>
                <a:sym typeface="Arial MT Pro"/>
              </a:rPr>
              <a:t>Arrivée en Irlande, Nataliia souhaitait poursuivre son travail dans la petite enfance. Elle a pris des cours d'anglais pour améliorer ses </a:t>
            </a:r>
            <a:r>
              <a:rPr lang="en-US" sz="1215" spc="-19">
                <a:solidFill>
                  <a:srgbClr val="F1CCD6"/>
                </a:solidFill>
                <a:latin typeface="Arial MT Pro"/>
                <a:ea typeface="Arial MT Pro"/>
                <a:cs typeface="Arial MT Pro"/>
                <a:sym typeface="Arial MT Pro"/>
              </a:rPr>
              <a:t>perspectives d'emploi. Elle a trouvé un poste dans une crèche, mais n'a pu y occuper qu'</a:t>
            </a:r>
            <a:r>
              <a:rPr lang="en-US" sz="1215" spc="-19">
                <a:solidFill>
                  <a:srgbClr val="F1CCD6"/>
                </a:solidFill>
                <a:latin typeface="Arial MT Pro"/>
                <a:ea typeface="Arial MT Pro"/>
                <a:cs typeface="Arial MT Pro"/>
                <a:sym typeface="Arial MT Pro"/>
              </a:rPr>
              <a:t>un poste d'assistante, son expérience et ses certifications n'étant pas reconnues.</a:t>
            </a:r>
          </a:p>
          <a:p>
            <a:pPr algn="l">
              <a:lnSpc>
                <a:spcPts val="1968"/>
              </a:lnSpc>
            </a:pPr>
          </a:p>
        </p:txBody>
      </p:sp>
      <p:sp>
        <p:nvSpPr>
          <p:cNvPr name="TextBox 7" id="7"/>
          <p:cNvSpPr txBox="true"/>
          <p:nvPr/>
        </p:nvSpPr>
        <p:spPr>
          <a:xfrm rot="0">
            <a:off x="1633007" y="4626481"/>
            <a:ext cx="5303016" cy="2733961"/>
          </a:xfrm>
          <a:prstGeom prst="rect">
            <a:avLst/>
          </a:prstGeom>
        </p:spPr>
        <p:txBody>
          <a:bodyPr anchor="t" rtlCol="false" tIns="0" lIns="0" bIns="0" rIns="0">
            <a:spAutoFit/>
          </a:bodyPr>
          <a:lstStyle/>
          <a:p>
            <a:pPr algn="l" marL="0" indent="0" lvl="0">
              <a:lnSpc>
                <a:spcPts val="1968"/>
              </a:lnSpc>
              <a:spcBef>
                <a:spcPct val="0"/>
              </a:spcBef>
            </a:pPr>
            <a:r>
              <a:rPr lang="en-US" sz="1204" spc="-6" strike="noStrike" u="none">
                <a:solidFill>
                  <a:srgbClr val="F1CCD6"/>
                </a:solidFill>
                <a:latin typeface="Arial MT Pro"/>
                <a:ea typeface="Arial MT Pro"/>
                <a:cs typeface="Arial MT Pro"/>
                <a:sym typeface="Arial MT Pro"/>
              </a:rPr>
              <a:t>Après avoir découvert la VAE, Nataliia a été ravie d'apprendre qu'elle pouvait faire valider son expérience et continuer à développer ses compétences pour poursuivre sa carrière dans la petite enfance. Plutôt que de devoir s'inscrire à une nouvelle formation, elle a apprécié la flexibilité offerte par la VAE. Les échanges en ligne avec son mentor VAE lui ont permis de concilier son rôle de mère célibataire, son travail et ses études. Après avoir soumis son dossier pour évaluation, elle a obtenu le certificat QQI de niveau 5 en éducation et soins de la petite enfance. Peu après, Nataliia a eu l'opportunité d'évoluer au sein de son entreprise et a été promue d'assistante à enseignante.</a:t>
            </a:r>
          </a:p>
          <a:p>
            <a:pPr algn="l" marL="0" indent="0" lvl="0">
              <a:lnSpc>
                <a:spcPts val="1968"/>
              </a:lnSpc>
              <a:spcBef>
                <a:spcPct val="0"/>
              </a:spcBef>
            </a:pPr>
          </a:p>
          <a:p>
            <a:pPr algn="l" marL="0" indent="0" lvl="0">
              <a:lnSpc>
                <a:spcPts val="1968"/>
              </a:lnSpc>
              <a:spcBef>
                <a:spcPct val="0"/>
              </a:spcBef>
            </a:pPr>
          </a:p>
        </p:txBody>
      </p:sp>
      <p:sp>
        <p:nvSpPr>
          <p:cNvPr name="TextBox 8" id="8"/>
          <p:cNvSpPr txBox="true"/>
          <p:nvPr/>
        </p:nvSpPr>
        <p:spPr>
          <a:xfrm rot="0">
            <a:off x="2735498" y="7567250"/>
            <a:ext cx="4342718" cy="1622101"/>
          </a:xfrm>
          <a:prstGeom prst="rect">
            <a:avLst/>
          </a:prstGeom>
        </p:spPr>
        <p:txBody>
          <a:bodyPr anchor="t" rtlCol="false" tIns="0" lIns="0" bIns="0" rIns="0">
            <a:spAutoFit/>
          </a:bodyPr>
          <a:lstStyle/>
          <a:p>
            <a:pPr algn="l">
              <a:lnSpc>
                <a:spcPts val="1812"/>
              </a:lnSpc>
            </a:pPr>
            <a:r>
              <a:rPr lang="en-US" sz="1279" spc="-44">
                <a:solidFill>
                  <a:srgbClr val="F1CCD6"/>
                </a:solidFill>
                <a:latin typeface="Arial MT Pro"/>
                <a:ea typeface="Arial MT Pro"/>
                <a:cs typeface="Arial MT Pro"/>
                <a:sym typeface="Arial MT Pro"/>
              </a:rPr>
              <a:t>« Je</a:t>
            </a:r>
            <a:r>
              <a:rPr lang="en-US" sz="1279" spc="-44">
                <a:solidFill>
                  <a:srgbClr val="F1CCD6"/>
                </a:solidFill>
                <a:latin typeface="Arial MT Pro"/>
                <a:ea typeface="Arial MT Pro"/>
                <a:cs typeface="Arial MT Pro"/>
                <a:sym typeface="Arial MT Pro"/>
              </a:rPr>
              <a:t> rêvais de travailler dans la petite enfance, mais je ne trouvais qu'un poste d'assistante. La VAE était la solution idéale : je n'avais pas à repartir de zéro et mon expérience antérieure a été reconnue. Grâce à la VAE, j'ai pu réaliser mon rêve et devenir éducatrice de jeunes enfants. J'en suis extrêmement reconnaissante. »</a:t>
            </a:r>
          </a:p>
          <a:p>
            <a:pPr algn="l">
              <a:lnSpc>
                <a:spcPts val="1812"/>
              </a:lnSpc>
            </a:pPr>
          </a:p>
        </p:txBody>
      </p:sp>
      <p:sp>
        <p:nvSpPr>
          <p:cNvPr name="TextBox 9" id="9"/>
          <p:cNvSpPr txBox="true"/>
          <p:nvPr/>
        </p:nvSpPr>
        <p:spPr>
          <a:xfrm rot="0">
            <a:off x="2723030" y="8975110"/>
            <a:ext cx="923925" cy="295058"/>
          </a:xfrm>
          <a:prstGeom prst="rect">
            <a:avLst/>
          </a:prstGeom>
        </p:spPr>
        <p:txBody>
          <a:bodyPr anchor="t" rtlCol="false" tIns="0" lIns="0" bIns="0" rIns="0">
            <a:spAutoFit/>
          </a:bodyPr>
          <a:lstStyle/>
          <a:p>
            <a:pPr algn="ctr">
              <a:lnSpc>
                <a:spcPts val="2111"/>
              </a:lnSpc>
            </a:pPr>
            <a:r>
              <a:rPr lang="en-US" sz="1508" spc="15">
                <a:solidFill>
                  <a:srgbClr val="F8DCE5"/>
                </a:solidFill>
                <a:latin typeface="Arial MT Pro"/>
                <a:ea typeface="Arial MT Pro"/>
                <a:cs typeface="Arial MT Pro"/>
                <a:sym typeface="Arial MT Pro"/>
              </a:rPr>
              <a:t>- Natallia "</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817" y="1471517"/>
            <a:ext cx="6736871" cy="7960138"/>
          </a:xfrm>
          <a:prstGeom prst="rect">
            <a:avLst/>
          </a:prstGeom>
        </p:spPr>
        <p:txBody>
          <a:bodyPr anchor="t" rtlCol="false" tIns="0" lIns="0" bIns="0" rIns="0">
            <a:spAutoFit/>
          </a:bodyPr>
          <a:lstStyle/>
          <a:p>
            <a:pPr algn="l">
              <a:lnSpc>
                <a:spcPts val="5934"/>
              </a:lnSpc>
            </a:pPr>
            <a:r>
              <a:rPr lang="en-US" sz="6105">
                <a:solidFill>
                  <a:srgbClr val="FFFFFF"/>
                </a:solidFill>
                <a:latin typeface="Arial"/>
                <a:ea typeface="Arial"/>
                <a:cs typeface="Arial"/>
                <a:sym typeface="Arial"/>
              </a:rPr>
              <a:t>« Mon conseil à quelqu'un qui s'intéresse à la VAE dans l'enseignement supérieur serait : foncez ! Valoriser votre expérience vécue est un cadeau. »</a:t>
            </a:r>
          </a:p>
        </p:txBody>
      </p:sp>
      <p:sp>
        <p:nvSpPr>
          <p:cNvPr name="TextBox 4" id="4"/>
          <p:cNvSpPr txBox="true"/>
          <p:nvPr/>
        </p:nvSpPr>
        <p:spPr>
          <a:xfrm rot="0">
            <a:off x="9564338" y="799605"/>
            <a:ext cx="6828330" cy="9395974"/>
          </a:xfrm>
          <a:prstGeom prst="rect">
            <a:avLst/>
          </a:prstGeom>
        </p:spPr>
        <p:txBody>
          <a:bodyPr anchor="t" rtlCol="false" tIns="0" lIns="0" bIns="0" rIns="0">
            <a:spAutoFit/>
          </a:bodyPr>
          <a:lstStyle/>
          <a:p>
            <a:pPr algn="l">
              <a:lnSpc>
                <a:spcPts val="2916"/>
              </a:lnSpc>
            </a:pPr>
            <a:r>
              <a:rPr lang="en-US" sz="2700">
                <a:solidFill>
                  <a:srgbClr val="1F3959"/>
                </a:solidFill>
                <a:latin typeface="Arial"/>
                <a:ea typeface="Arial"/>
                <a:cs typeface="Arial"/>
                <a:sym typeface="Arial"/>
              </a:rPr>
              <a:t>Lorsque </a:t>
            </a:r>
            <a:r>
              <a:rPr lang="en-US" sz="2700" u="sng">
                <a:solidFill>
                  <a:srgbClr val="0563C1"/>
                </a:solidFill>
                <a:latin typeface="Arial"/>
                <a:ea typeface="Arial"/>
                <a:cs typeface="Arial"/>
                <a:sym typeface="Arial"/>
                <a:hlinkClick r:id="rId3" tooltip="https://www.linkedin.com/in/brendan-courtney-034a1569/"/>
              </a:rPr>
              <a:t>Brendan Courtney</a:t>
            </a:r>
            <a:r>
              <a:rPr lang="en-US" sz="2700">
                <a:solidFill>
                  <a:srgbClr val="1F3959"/>
                </a:solidFill>
                <a:latin typeface="Arial"/>
                <a:ea typeface="Arial"/>
                <a:cs typeface="Arial"/>
                <a:sym typeface="Arial"/>
              </a:rPr>
              <a:t>, présentateur de télévision, producteur, animateur, activiste, designer et personnalité irlandaise bien connue, a découvert le processus </a:t>
            </a:r>
            <a:r>
              <a:rPr lang="en-US" sz="2700" u="sng">
                <a:solidFill>
                  <a:srgbClr val="0563C1"/>
                </a:solidFill>
                <a:latin typeface="Arial"/>
                <a:ea typeface="Arial"/>
                <a:cs typeface="Arial"/>
                <a:sym typeface="Arial"/>
                <a:hlinkClick r:id="rId4" tooltip="https://www.linkedin.com/feed/hashtag/?keywords=rpl&amp;highlightedUpdateUrns=urn%3Ali%3Aactivity%3A7213838546913144832"/>
              </a:rPr>
              <a:t>#VAE </a:t>
            </a:r>
            <a:r>
              <a:rPr lang="en-US" sz="2700">
                <a:solidFill>
                  <a:srgbClr val="1F3959"/>
                </a:solidFill>
                <a:latin typeface="Arial"/>
                <a:ea typeface="Arial"/>
                <a:cs typeface="Arial"/>
                <a:sym typeface="Arial"/>
              </a:rPr>
              <a:t>(Validation des acquis d’expérience), il s'est lancé dans un parcours qui a changé sa vie dans l'enseignement supérieur. Le processus VAE lui a permis de faire reconnaître ses compétences et ses talents variés, ce qui lui a permis d'obtenir un diplôme dans un domaine qui le passionne.</a:t>
            </a:r>
          </a:p>
          <a:p>
            <a:pPr algn="l">
              <a:lnSpc>
                <a:spcPts val="2916"/>
              </a:lnSpc>
            </a:pPr>
          </a:p>
          <a:p>
            <a:pPr algn="l">
              <a:lnSpc>
                <a:spcPts val="2916"/>
              </a:lnSpc>
            </a:pPr>
            <a:r>
              <a:rPr lang="en-US" sz="2700">
                <a:solidFill>
                  <a:srgbClr val="1F3959"/>
                </a:solidFill>
                <a:latin typeface="Arial"/>
                <a:ea typeface="Arial"/>
                <a:cs typeface="Arial"/>
                <a:sym typeface="Arial"/>
              </a:rPr>
              <a:t>L'université n'était pas une option pour Brendan après avoir quitté l'école, mais il a toujours aspiré à obtenir un diplôme de l'enseignement supérieur. Il a saisi l'occasion de postuler pour le master en commerce, égalité, diversité et inclusion (niveau 9) à </a:t>
            </a:r>
            <a:r>
              <a:rPr lang="en-US" sz="2700" u="sng">
                <a:solidFill>
                  <a:srgbClr val="0563C1"/>
                </a:solidFill>
                <a:latin typeface="Arial"/>
                <a:ea typeface="Arial"/>
                <a:cs typeface="Arial"/>
                <a:sym typeface="Arial"/>
                <a:hlinkClick r:id="rId5" tooltip="https://www.linkedin.com/company/iadt-dun-laoghaire-institute-of-art-design-and-technology/"/>
              </a:rPr>
              <a:t>l'Institut d'art, de design et de technologie de Dún Laoghaire</a:t>
            </a:r>
            <a:r>
              <a:rPr lang="en-US" sz="2700">
                <a:solidFill>
                  <a:srgbClr val="1F3959"/>
                </a:solidFill>
                <a:latin typeface="Arial"/>
                <a:ea typeface="Arial"/>
                <a:cs typeface="Arial"/>
                <a:sym typeface="Arial"/>
              </a:rPr>
              <a:t>.</a:t>
            </a:r>
          </a:p>
          <a:p>
            <a:pPr algn="l">
              <a:lnSpc>
                <a:spcPts val="2916"/>
              </a:lnSpc>
            </a:pPr>
          </a:p>
          <a:p>
            <a:pPr algn="l">
              <a:lnSpc>
                <a:spcPts val="2916"/>
              </a:lnSpc>
            </a:pPr>
            <a:r>
              <a:rPr lang="en-US" sz="2700">
                <a:solidFill>
                  <a:srgbClr val="1F3959"/>
                </a:solidFill>
                <a:latin typeface="Arial"/>
                <a:ea typeface="Arial"/>
                <a:cs typeface="Arial"/>
                <a:sym typeface="Arial"/>
              </a:rPr>
              <a:t>De son propre aveu, Brendan affirme que sans la VAE, il n'aurait pas obtenu le diplôme de master qui lui a donné la confiance nécessaire pour s'épanouir et poursuivre sa passion.</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6">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37</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817" y="1471517"/>
            <a:ext cx="6736871" cy="6690931"/>
          </a:xfrm>
          <a:prstGeom prst="rect">
            <a:avLst/>
          </a:prstGeom>
        </p:spPr>
        <p:txBody>
          <a:bodyPr anchor="t" rtlCol="false" tIns="0" lIns="0" bIns="0" rIns="0">
            <a:spAutoFit/>
          </a:bodyPr>
          <a:lstStyle/>
          <a:p>
            <a:pPr algn="l">
              <a:lnSpc>
                <a:spcPts val="6415"/>
              </a:lnSpc>
            </a:pPr>
            <a:r>
              <a:rPr lang="en-US" sz="6600" b="true">
                <a:solidFill>
                  <a:srgbClr val="FFFFFF"/>
                </a:solidFill>
                <a:latin typeface="Arial Bold"/>
                <a:ea typeface="Arial Bold"/>
                <a:cs typeface="Arial Bold"/>
                <a:sym typeface="Arial Bold"/>
              </a:rPr>
              <a:t>Étude de cas :</a:t>
            </a:r>
          </a:p>
          <a:p>
            <a:pPr algn="l">
              <a:lnSpc>
                <a:spcPts val="6415"/>
              </a:lnSpc>
            </a:pPr>
            <a:r>
              <a:rPr lang="en-US" sz="6600" b="true">
                <a:solidFill>
                  <a:srgbClr val="FFFFFF"/>
                </a:solidFill>
                <a:latin typeface="Arial Bold"/>
                <a:ea typeface="Arial Bold"/>
                <a:cs typeface="Arial Bold"/>
                <a:sym typeface="Arial Bold"/>
              </a:rPr>
              <a:t>Emploi</a:t>
            </a:r>
          </a:p>
          <a:p>
            <a:pPr algn="l">
              <a:lnSpc>
                <a:spcPts val="2332"/>
              </a:lnSpc>
            </a:pPr>
          </a:p>
          <a:p>
            <a:pPr algn="l">
              <a:lnSpc>
                <a:spcPts val="2332"/>
              </a:lnSpc>
            </a:pPr>
            <a:r>
              <a:rPr lang="en-US" sz="2400" b="true">
                <a:solidFill>
                  <a:srgbClr val="000000"/>
                </a:solidFill>
                <a:latin typeface="Arial Bold"/>
                <a:ea typeface="Arial Bold"/>
                <a:cs typeface="Arial Bold"/>
                <a:sym typeface="Arial Bold"/>
              </a:rPr>
              <a:t>L’ACE (Formation continue pour adultes) a développé une approche VAE pour un premier groupe de 18 agriculteurs afin qu'ils obtiennent un diplôme complet de niveau 7 en sciences environnementales et politiques sociales. </a:t>
            </a:r>
          </a:p>
          <a:p>
            <a:pPr algn="l">
              <a:lnSpc>
                <a:spcPts val="2332"/>
              </a:lnSpc>
            </a:pPr>
            <a:r>
              <a:rPr lang="en-US" sz="2400" b="true">
                <a:solidFill>
                  <a:srgbClr val="000000"/>
                </a:solidFill>
                <a:latin typeface="Arial Bold"/>
                <a:ea typeface="Arial Bold"/>
                <a:cs typeface="Arial Bold"/>
                <a:sym typeface="Arial Bold"/>
              </a:rPr>
              <a:t>Ces agriculteurs possédaient déjà une expertise considérable en matière de durabilité agricole, acquise dans le cadre du Projet de fermes laitières plus écologiques Carbery (CGDF).</a:t>
            </a:r>
          </a:p>
          <a:p>
            <a:pPr algn="l">
              <a:lnSpc>
                <a:spcPts val="2332"/>
              </a:lnSpc>
            </a:pPr>
          </a:p>
        </p:txBody>
      </p:sp>
      <p:sp>
        <p:nvSpPr>
          <p:cNvPr name="TextBox 4" id="4"/>
          <p:cNvSpPr txBox="true"/>
          <p:nvPr/>
        </p:nvSpPr>
        <p:spPr>
          <a:xfrm rot="0">
            <a:off x="9144000" y="19050"/>
            <a:ext cx="9052579" cy="10176529"/>
          </a:xfrm>
          <a:prstGeom prst="rect">
            <a:avLst/>
          </a:prstGeom>
        </p:spPr>
        <p:txBody>
          <a:bodyPr anchor="t" rtlCol="false" tIns="0" lIns="0" bIns="0" rIns="0">
            <a:spAutoFit/>
          </a:bodyPr>
          <a:lstStyle/>
          <a:p>
            <a:pPr algn="l" marL="637536" indent="-318768" lvl="1">
              <a:lnSpc>
                <a:spcPts val="2592"/>
              </a:lnSpc>
              <a:buFont typeface="Arial"/>
              <a:buChar char="•"/>
            </a:pPr>
            <a:r>
              <a:rPr lang="en-US" sz="2400">
                <a:solidFill>
                  <a:srgbClr val="1F3959"/>
                </a:solidFill>
                <a:latin typeface="Arial"/>
                <a:ea typeface="Arial"/>
                <a:cs typeface="Arial"/>
                <a:sym typeface="Arial"/>
              </a:rPr>
              <a:t>L’ACE a développé une approche VAE pour un premier groupe de 18 agriculteurs afin qu'ils obtiennent un diplôme complet de niveau 7 en sciences environnementales et politiques sociales.</a:t>
            </a:r>
          </a:p>
          <a:p>
            <a:pPr algn="l" marL="637536" indent="-318768" lvl="1">
              <a:lnSpc>
                <a:spcPts val="2592"/>
              </a:lnSpc>
            </a:pPr>
          </a:p>
          <a:p>
            <a:pPr algn="l" marL="637536" indent="-318768" lvl="1">
              <a:lnSpc>
                <a:spcPts val="2592"/>
              </a:lnSpc>
              <a:buFont typeface="Arial"/>
              <a:buChar char="•"/>
            </a:pPr>
            <a:r>
              <a:rPr lang="en-US" sz="2400">
                <a:solidFill>
                  <a:srgbClr val="1F3959"/>
                </a:solidFill>
                <a:latin typeface="Arial"/>
                <a:ea typeface="Arial"/>
                <a:cs typeface="Arial"/>
                <a:sym typeface="Arial"/>
              </a:rPr>
              <a:t>Les agriculteurs possédaient déjà une expertise considérable en matière de durabilité agricole, acquise dans le cadre du Projet de fermes laitières plus écologiques Carbery (CGDF).</a:t>
            </a:r>
          </a:p>
          <a:p>
            <a:pPr algn="l" marL="637536" indent="-318768" lvl="1">
              <a:lnSpc>
                <a:spcPts val="2592"/>
              </a:lnSpc>
            </a:pPr>
          </a:p>
          <a:p>
            <a:pPr algn="l" marL="637536" indent="-318768" lvl="1">
              <a:lnSpc>
                <a:spcPts val="2592"/>
              </a:lnSpc>
              <a:buFont typeface="Arial"/>
              <a:buChar char="•"/>
            </a:pPr>
            <a:r>
              <a:rPr lang="en-US" sz="2400">
                <a:solidFill>
                  <a:srgbClr val="1F3959"/>
                </a:solidFill>
                <a:latin typeface="Arial"/>
                <a:ea typeface="Arial"/>
                <a:cs typeface="Arial"/>
                <a:sym typeface="Arial"/>
              </a:rPr>
              <a:t>L'approche développée par l’ACE est intéressante car la </a:t>
            </a:r>
          </a:p>
          <a:p>
            <a:pPr algn="l" marL="637536" indent="-318768" lvl="1">
              <a:lnSpc>
                <a:spcPts val="2592"/>
              </a:lnSpc>
              <a:buFont typeface="Arial"/>
              <a:buChar char="•"/>
            </a:pPr>
            <a:r>
              <a:rPr lang="en-US" sz="2400">
                <a:solidFill>
                  <a:srgbClr val="1F3959"/>
                </a:solidFill>
                <a:latin typeface="Arial"/>
                <a:ea typeface="Arial"/>
                <a:cs typeface="Arial"/>
                <a:sym typeface="Arial"/>
              </a:rPr>
              <a:t>« charge de la preuve » pour le processus de VAE a été prise en charge par le prestataire de formation plutôt que par l'apprenant individuel. </a:t>
            </a:r>
          </a:p>
          <a:p>
            <a:pPr algn="l" marL="637536" indent="-318768" lvl="1">
              <a:lnSpc>
                <a:spcPts val="2592"/>
              </a:lnSpc>
            </a:pPr>
          </a:p>
          <a:p>
            <a:pPr algn="l" marL="637536" indent="-318768" lvl="1">
              <a:lnSpc>
                <a:spcPts val="2592"/>
              </a:lnSpc>
              <a:buFont typeface="Arial"/>
              <a:buChar char="•"/>
            </a:pPr>
            <a:r>
              <a:rPr lang="en-US" sz="2400">
                <a:solidFill>
                  <a:srgbClr val="1F3959"/>
                </a:solidFill>
                <a:latin typeface="Arial"/>
                <a:ea typeface="Arial"/>
                <a:cs typeface="Arial"/>
                <a:sym typeface="Arial"/>
              </a:rPr>
              <a:t>L'ACE a mis en correspondance l’apprentissage et l'expérience acquis dans le cadre du CGDF avec les acquis d'apprentissage d’un diplôme.  </a:t>
            </a:r>
          </a:p>
          <a:p>
            <a:pPr algn="l" marL="637536" indent="-318768" lvl="1">
              <a:lnSpc>
                <a:spcPts val="2592"/>
              </a:lnSpc>
              <a:buFont typeface="Arial"/>
              <a:buChar char="•"/>
            </a:pPr>
            <a:r>
              <a:rPr lang="en-US" sz="2400">
                <a:solidFill>
                  <a:srgbClr val="1F3959"/>
                </a:solidFill>
                <a:latin typeface="Arial"/>
                <a:ea typeface="Arial"/>
                <a:cs typeface="Arial"/>
                <a:sym typeface="Arial"/>
              </a:rPr>
              <a:t>Au total, des exemptions ont été accordées pour cinq modules, soit 40 crédits sur 60, ce qui signifie que les agriculteurs n'ont dû suivre que trois des modules du cours.</a:t>
            </a:r>
          </a:p>
          <a:p>
            <a:pPr algn="l" marL="637536" indent="-318768" lvl="1">
              <a:lnSpc>
                <a:spcPts val="2592"/>
              </a:lnSpc>
            </a:pPr>
          </a:p>
          <a:p>
            <a:pPr algn="l" marL="637536" indent="-318768" lvl="1">
              <a:lnSpc>
                <a:spcPts val="2592"/>
              </a:lnSpc>
              <a:buFont typeface="Arial"/>
              <a:buChar char="•"/>
            </a:pPr>
            <a:r>
              <a:rPr lang="en-US" sz="2400">
                <a:solidFill>
                  <a:srgbClr val="1F3959"/>
                </a:solidFill>
                <a:latin typeface="Arial"/>
                <a:ea typeface="Arial"/>
                <a:cs typeface="Arial"/>
                <a:sym typeface="Arial"/>
              </a:rPr>
              <a:t>Cette approche collective signifie que les apprenants n'ont pas besoin de constituer un portfolio individuel pour prouver leur apprentissage, ce qui réduit le temps consacré à la VAE, tandis que la VAE elle-même réduit le temps nécessaire pour terminer les modules restants.</a:t>
            </a:r>
          </a:p>
          <a:p>
            <a:pPr algn="l" marL="637536" indent="-318768" lvl="1">
              <a:lnSpc>
                <a:spcPts val="2592"/>
              </a:lnSpc>
            </a:pPr>
            <a:r>
              <a:rPr lang="en-US" sz="2400">
                <a:solidFill>
                  <a:srgbClr val="1F3959"/>
                </a:solidFill>
                <a:latin typeface="Arial"/>
                <a:ea typeface="Arial"/>
                <a:cs typeface="Arial"/>
                <a:sym typeface="Arial"/>
              </a:rPr>
              <a:t> </a:t>
            </a:r>
          </a:p>
          <a:p>
            <a:pPr algn="l" marL="637536" indent="-318768" lvl="1">
              <a:lnSpc>
                <a:spcPts val="2592"/>
              </a:lnSpc>
              <a:buFont typeface="Arial"/>
              <a:buChar char="•"/>
            </a:pPr>
            <a:r>
              <a:rPr lang="en-US" sz="2400">
                <a:solidFill>
                  <a:srgbClr val="1F3959"/>
                </a:solidFill>
                <a:latin typeface="Arial"/>
                <a:ea typeface="Arial"/>
                <a:cs typeface="Arial"/>
                <a:sym typeface="Arial"/>
              </a:rPr>
              <a:t>Depuis la fin du projet pilote, l’UCC (University College Cork) a ajusté le diplôme en sciences environnementales et politiques sociales afin que les modules que les participants au CGDF doivent suivre soient tous proposés au cours de la première année de ce diplôme de deux ans, réduisant ainsi le délai dans lequel les agriculteurs peuvent obtenir le diplôme.</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38</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817" y="1404842"/>
            <a:ext cx="6736871" cy="1227773"/>
          </a:xfrm>
          <a:prstGeom prst="rect">
            <a:avLst/>
          </a:prstGeom>
        </p:spPr>
        <p:txBody>
          <a:bodyPr anchor="t" rtlCol="false" tIns="0" lIns="0" bIns="0" rIns="0">
            <a:spAutoFit/>
          </a:bodyPr>
          <a:lstStyle/>
          <a:p>
            <a:pPr algn="l">
              <a:lnSpc>
                <a:spcPts val="7128"/>
              </a:lnSpc>
            </a:pPr>
            <a:r>
              <a:rPr lang="en-US" sz="6600" b="true">
                <a:solidFill>
                  <a:srgbClr val="FFFFFF"/>
                </a:solidFill>
                <a:latin typeface="Arial Bold"/>
                <a:ea typeface="Arial Bold"/>
                <a:cs typeface="Arial Bold"/>
                <a:sym typeface="Arial Bold"/>
              </a:rPr>
              <a:t>Données</a:t>
            </a:r>
          </a:p>
          <a:p>
            <a:pPr algn="l">
              <a:lnSpc>
                <a:spcPts val="7128"/>
              </a:lnSpc>
            </a:pPr>
          </a:p>
          <a:p>
            <a:pPr algn="l">
              <a:lnSpc>
                <a:spcPts val="7128"/>
              </a:lnSpc>
            </a:pPr>
          </a:p>
        </p:txBody>
      </p:sp>
      <p:sp>
        <p:nvSpPr>
          <p:cNvPr name="TextBox 4" id="4"/>
          <p:cNvSpPr txBox="true"/>
          <p:nvPr/>
        </p:nvSpPr>
        <p:spPr>
          <a:xfrm rot="0">
            <a:off x="9144000" y="9525"/>
            <a:ext cx="8683866" cy="9938404"/>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Projet TOBAR (2018-2019) : au total, 91 apprenants ont obtenu 21 diplômes majeurs et 386 diplômes mineurs dans le cadre de ce projet (de Paor, 2021).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VCCSE : plus de 200 personnes travaillant dans les secteurs de la santé, de la finance et des services communautaires dans les ETB de Donegal, Limerick et Clare ont vu leur expérience reconnue, validée et certifiée au cours de ce projet de deux ans qui a débuté en 2020, ce qui a donné lieu à l'octroi d'environ 600 diplômes.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Le Cork Institute of Technology (qui fait désormais partie du MTU) a traité 7 348 demandes de VAE acceptées, couvrant 797 modules dans 231 programmes. Trente-sept personnes ont obtenu des diplômes universitaires majeurs (jusqu'au niveau de la maîtrise) grâce à la VAE et 112 personnes ont obtenu un accès avancé à des programmes grâce à la VAE entre 1999 et 2023.</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Depuis novembre 2021, 278 apprenants ont suivi un programme VAE avec l’ETB de Limerick et Clare, couvrant 92 modules ou diplômes complets dans les domaines suivants : commerce, puériculture et éducation, coiffure, soins de santé, éducation et formation inclusives, guidage touristique régional, sports et loisirs.</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39</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96721" y="403850"/>
            <a:ext cx="15372207" cy="7915685"/>
            <a:chOff x="0" y="0"/>
            <a:chExt cx="20496276" cy="10554246"/>
          </a:xfrm>
        </p:grpSpPr>
        <p:sp>
          <p:nvSpPr>
            <p:cNvPr name="Freeform 3" id="3" descr="A map of europe with different colored countries/regions  Description automatically generated"/>
            <p:cNvSpPr/>
            <p:nvPr/>
          </p:nvSpPr>
          <p:spPr>
            <a:xfrm flipH="false" flipV="false" rot="0">
              <a:off x="0" y="0"/>
              <a:ext cx="20496276" cy="10554208"/>
            </a:xfrm>
            <a:custGeom>
              <a:avLst/>
              <a:gdLst/>
              <a:ahLst/>
              <a:cxnLst/>
              <a:rect r="r" b="b" t="t" l="l"/>
              <a:pathLst>
                <a:path h="10554208" w="20496276">
                  <a:moveTo>
                    <a:pt x="0" y="0"/>
                  </a:moveTo>
                  <a:lnTo>
                    <a:pt x="20496276" y="0"/>
                  </a:lnTo>
                  <a:lnTo>
                    <a:pt x="20496276" y="10554208"/>
                  </a:lnTo>
                  <a:lnTo>
                    <a:pt x="0" y="10554208"/>
                  </a:lnTo>
                  <a:lnTo>
                    <a:pt x="0" y="0"/>
                  </a:lnTo>
                  <a:close/>
                </a:path>
              </a:pathLst>
            </a:custGeom>
            <a:blipFill>
              <a:blip r:embed="rId2"/>
              <a:stretch>
                <a:fillRect l="0" t="-13736" r="0" b="-13736"/>
              </a:stretch>
            </a:blipFill>
          </p:spPr>
        </p:sp>
      </p:grpSp>
      <p:sp>
        <p:nvSpPr>
          <p:cNvPr name="TextBox 4" id="4"/>
          <p:cNvSpPr txBox="true"/>
          <p:nvPr/>
        </p:nvSpPr>
        <p:spPr>
          <a:xfrm rot="0">
            <a:off x="1288161" y="8887577"/>
            <a:ext cx="8958834" cy="935203"/>
          </a:xfrm>
          <a:prstGeom prst="rect">
            <a:avLst/>
          </a:prstGeom>
        </p:spPr>
        <p:txBody>
          <a:bodyPr anchor="t" rtlCol="false" tIns="0" lIns="0" bIns="0" rIns="0">
            <a:spAutoFit/>
          </a:bodyPr>
          <a:lstStyle/>
          <a:p>
            <a:pPr algn="l">
              <a:lnSpc>
                <a:spcPts val="3240"/>
              </a:lnSpc>
            </a:pPr>
            <a:r>
              <a:rPr lang="en-US" sz="2700" u="sng">
                <a:solidFill>
                  <a:srgbClr val="0563C1"/>
                </a:solidFill>
                <a:latin typeface="Calibri (MS)"/>
                <a:ea typeface="Calibri (MS)"/>
                <a:cs typeface="Calibri (MS)"/>
                <a:sym typeface="Calibri (MS)"/>
                <a:hlinkClick r:id="rId3" tooltip="https://www.cedefop.europa.eu/en/publications/9191"/>
              </a:rPr>
              <a:t>Construire une carte européenne des certifications | CEDEFOP (europa.eu)</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817" y="1404842"/>
            <a:ext cx="6736871" cy="1227773"/>
          </a:xfrm>
          <a:prstGeom prst="rect">
            <a:avLst/>
          </a:prstGeom>
        </p:spPr>
        <p:txBody>
          <a:bodyPr anchor="t" rtlCol="false" tIns="0" lIns="0" bIns="0" rIns="0">
            <a:spAutoFit/>
          </a:bodyPr>
          <a:lstStyle/>
          <a:p>
            <a:pPr algn="l">
              <a:lnSpc>
                <a:spcPts val="7128"/>
              </a:lnSpc>
            </a:pPr>
            <a:r>
              <a:rPr lang="en-US" sz="6600" b="true">
                <a:solidFill>
                  <a:srgbClr val="FFFFFF"/>
                </a:solidFill>
                <a:latin typeface="Arial Bold"/>
                <a:ea typeface="Arial Bold"/>
                <a:cs typeface="Arial Bold"/>
                <a:sym typeface="Arial Bold"/>
              </a:rPr>
              <a:t>Coûts</a:t>
            </a:r>
          </a:p>
        </p:txBody>
      </p:sp>
      <p:sp>
        <p:nvSpPr>
          <p:cNvPr name="TextBox 4" id="4"/>
          <p:cNvSpPr txBox="true"/>
          <p:nvPr/>
        </p:nvSpPr>
        <p:spPr>
          <a:xfrm rot="0">
            <a:off x="10213267" y="1330547"/>
            <a:ext cx="6828330" cy="7527150"/>
          </a:xfrm>
          <a:prstGeom prst="rect">
            <a:avLst/>
          </a:prstGeom>
        </p:spPr>
        <p:txBody>
          <a:bodyPr anchor="t" rtlCol="false" tIns="0" lIns="0" bIns="0" rIns="0">
            <a:spAutoFit/>
          </a:bodyPr>
          <a:lstStyle/>
          <a:p>
            <a:pPr algn="l" marL="691828" indent="-345914" lvl="1">
              <a:lnSpc>
                <a:spcPts val="2916"/>
              </a:lnSpc>
              <a:buFont typeface="Arial"/>
              <a:buChar char="•"/>
            </a:pPr>
            <a:r>
              <a:rPr lang="en-US" sz="2700">
                <a:solidFill>
                  <a:srgbClr val="1F3959"/>
                </a:solidFill>
                <a:latin typeface="Arial"/>
                <a:ea typeface="Arial"/>
                <a:cs typeface="Arial"/>
                <a:sym typeface="Arial"/>
              </a:rPr>
              <a:t>Variables et difficiles à répartir</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La plupart des coûts sont liés à une approche par cohorte plutôt qu'à chaque candidat individuellement. </a:t>
            </a: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Projet TOBAR : coûts supplémentaires compris entre 0 et 10 000 €, pour 23 diplômes mineurs, 96 heures de mentorat et plus de 100 heures d'évaluation.</a:t>
            </a:r>
          </a:p>
          <a:p>
            <a:pPr algn="l" marL="691828" indent="-345914" lvl="1">
              <a:lnSpc>
                <a:spcPts val="2916"/>
              </a:lnSpc>
            </a:pPr>
          </a:p>
          <a:p>
            <a:pPr algn="l" marL="691828" indent="-345914" lvl="1">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L’ETB de Donegal estime le coût à 200 € par diplôme mineur, quel que soit le niveau CNC</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40</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01663" y="1363961"/>
            <a:ext cx="8527675" cy="1988344"/>
            <a:chOff x="0" y="0"/>
            <a:chExt cx="11370234" cy="2651125"/>
          </a:xfrm>
        </p:grpSpPr>
        <p:sp>
          <p:nvSpPr>
            <p:cNvPr name="Freeform 4" id="4"/>
            <p:cNvSpPr/>
            <p:nvPr/>
          </p:nvSpPr>
          <p:spPr>
            <a:xfrm flipH="false" flipV="false" rot="0">
              <a:off x="0" y="0"/>
              <a:ext cx="11370236" cy="2651126"/>
            </a:xfrm>
            <a:custGeom>
              <a:avLst/>
              <a:gdLst/>
              <a:ahLst/>
              <a:cxnLst/>
              <a:rect r="r" b="b" t="t" l="l"/>
              <a:pathLst>
                <a:path h="2651126" w="11370236">
                  <a:moveTo>
                    <a:pt x="0" y="0"/>
                  </a:moveTo>
                  <a:lnTo>
                    <a:pt x="11370236" y="0"/>
                  </a:lnTo>
                  <a:lnTo>
                    <a:pt x="11370236" y="2651126"/>
                  </a:lnTo>
                  <a:lnTo>
                    <a:pt x="0" y="2651126"/>
                  </a:lnTo>
                  <a:close/>
                </a:path>
              </a:pathLst>
            </a:custGeom>
            <a:blipFill>
              <a:blip r:embed="rId3">
                <a:alphaModFix amt="0"/>
              </a:blip>
              <a:stretch>
                <a:fillRect l="0" t="-33568" r="0" b="-33568"/>
              </a:stretch>
            </a:blipFill>
          </p:spPr>
        </p:sp>
        <p:sp>
          <p:nvSpPr>
            <p:cNvPr name="TextBox 5" id="5"/>
            <p:cNvSpPr txBox="true"/>
            <p:nvPr/>
          </p:nvSpPr>
          <p:spPr>
            <a:xfrm>
              <a:off x="0" y="28575"/>
              <a:ext cx="11370234" cy="2622550"/>
            </a:xfrm>
            <a:prstGeom prst="rect">
              <a:avLst/>
            </a:prstGeom>
          </p:spPr>
          <p:txBody>
            <a:bodyPr anchor="ctr" rtlCol="false" tIns="0" lIns="0" bIns="0" rIns="0"/>
            <a:lstStyle/>
            <a:p>
              <a:pPr algn="l">
                <a:lnSpc>
                  <a:spcPts val="6415"/>
                </a:lnSpc>
              </a:pPr>
              <a:r>
                <a:rPr lang="en-US" sz="5940" b="true">
                  <a:solidFill>
                    <a:srgbClr val="FFFFFF"/>
                  </a:solidFill>
                  <a:latin typeface="Arial Bold"/>
                  <a:ea typeface="Arial Bold"/>
                  <a:cs typeface="Arial Bold"/>
                  <a:sym typeface="Arial Bold"/>
                </a:rPr>
                <a:t>Les micro-certifications et le CNC irlandais</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725976" y="450847"/>
            <a:ext cx="12422915" cy="750446"/>
          </a:xfrm>
          <a:prstGeom prst="rect">
            <a:avLst/>
          </a:prstGeom>
        </p:spPr>
        <p:txBody>
          <a:bodyPr anchor="t" rtlCol="false" tIns="0" lIns="0" bIns="0" rIns="0">
            <a:spAutoFit/>
          </a:bodyPr>
          <a:lstStyle/>
          <a:p>
            <a:pPr algn="l">
              <a:lnSpc>
                <a:spcPts val="7128"/>
              </a:lnSpc>
            </a:pPr>
            <a:r>
              <a:rPr lang="en-US" sz="6600" b="true">
                <a:solidFill>
                  <a:srgbClr val="4472C4"/>
                </a:solidFill>
                <a:latin typeface="Arial Bold"/>
                <a:ea typeface="Arial Bold"/>
                <a:cs typeface="Arial Bold"/>
                <a:sym typeface="Arial Bold"/>
              </a:rPr>
              <a:t>Micro-certifications en Irlande</a:t>
            </a:r>
          </a:p>
        </p:txBody>
      </p:sp>
      <p:sp>
        <p:nvSpPr>
          <p:cNvPr name="TextBox 4" id="4"/>
          <p:cNvSpPr txBox="true"/>
          <p:nvPr/>
        </p:nvSpPr>
        <p:spPr>
          <a:xfrm rot="0">
            <a:off x="883006" y="1728664"/>
            <a:ext cx="12108856" cy="7360472"/>
          </a:xfrm>
          <a:prstGeom prst="rect">
            <a:avLst/>
          </a:prstGeom>
        </p:spPr>
        <p:txBody>
          <a:bodyPr anchor="t" rtlCol="false" tIns="0" lIns="0" bIns="0" rIns="0">
            <a:spAutoFit/>
          </a:bodyPr>
          <a:lstStyle/>
          <a:p>
            <a:pPr algn="l" marL="451985" indent="-225993" lvl="1">
              <a:lnSpc>
                <a:spcPts val="2427"/>
              </a:lnSpc>
              <a:buFont typeface="Arial"/>
              <a:buChar char="•"/>
            </a:pPr>
            <a:r>
              <a:rPr lang="en-US" sz="2497">
                <a:solidFill>
                  <a:srgbClr val="1F3959"/>
                </a:solidFill>
                <a:latin typeface="Arial"/>
                <a:ea typeface="Arial"/>
                <a:cs typeface="Arial"/>
                <a:sym typeface="Arial"/>
              </a:rPr>
              <a:t>Un terme nouveau, mais pas un concept nouveau dans le système irlandais</a:t>
            </a:r>
          </a:p>
          <a:p>
            <a:pPr algn="l" marL="451985" indent="-225993" lvl="1">
              <a:lnSpc>
                <a:spcPts val="2427"/>
              </a:lnSpc>
              <a:buFont typeface="Arial"/>
              <a:buChar char="•"/>
            </a:pPr>
            <a:r>
              <a:rPr lang="en-US" sz="2497">
                <a:solidFill>
                  <a:srgbClr val="1F3959"/>
                </a:solidFill>
                <a:latin typeface="Arial"/>
                <a:ea typeface="Arial"/>
                <a:cs typeface="Arial"/>
                <a:sym typeface="Arial"/>
              </a:rPr>
              <a:t>Pas encore de définition consensuelle</a:t>
            </a:r>
          </a:p>
          <a:p>
            <a:pPr algn="l" marL="451985" indent="-225993" lvl="1">
              <a:lnSpc>
                <a:spcPts val="2427"/>
              </a:lnSpc>
              <a:buFont typeface="Arial"/>
              <a:buChar char="•"/>
            </a:pPr>
            <a:r>
              <a:rPr lang="en-US" sz="2497">
                <a:solidFill>
                  <a:srgbClr val="1F3959"/>
                </a:solidFill>
                <a:latin typeface="Arial"/>
                <a:ea typeface="Arial"/>
                <a:cs typeface="Arial"/>
                <a:sym typeface="Arial"/>
              </a:rPr>
              <a:t>Généralement accepté comme étant inférieur à 30 crédits ECTS</a:t>
            </a:r>
          </a:p>
          <a:p>
            <a:pPr algn="l" marL="451985" indent="-225993" lvl="1">
              <a:lnSpc>
                <a:spcPts val="2427"/>
              </a:lnSpc>
              <a:buFont typeface="Arial"/>
              <a:buChar char="•"/>
            </a:pPr>
            <a:r>
              <a:rPr lang="en-US" sz="2497">
                <a:solidFill>
                  <a:srgbClr val="1F3959"/>
                </a:solidFill>
                <a:latin typeface="Arial"/>
                <a:ea typeface="Arial"/>
                <a:cs typeface="Arial"/>
                <a:sym typeface="Arial"/>
              </a:rPr>
              <a:t>Le plus petit est généralement de 5 ECTS, mais on en trouve parfois de plus petits</a:t>
            </a:r>
          </a:p>
          <a:p>
            <a:pPr algn="l" marL="451985" indent="-225993" lvl="1">
              <a:lnSpc>
                <a:spcPts val="2427"/>
              </a:lnSpc>
              <a:buFont typeface="Arial"/>
              <a:buChar char="•"/>
            </a:pPr>
            <a:r>
              <a:rPr lang="en-US" sz="2497">
                <a:solidFill>
                  <a:srgbClr val="1F3959"/>
                </a:solidFill>
                <a:latin typeface="Arial"/>
                <a:ea typeface="Arial"/>
                <a:cs typeface="Arial"/>
                <a:sym typeface="Arial"/>
              </a:rPr>
              <a:t>Environ 4 000 publiées dans l'IRQ ww.irq.ie </a:t>
            </a:r>
          </a:p>
          <a:p>
            <a:pPr algn="l" marL="451985" indent="-225993" lvl="1">
              <a:lnSpc>
                <a:spcPts val="2427"/>
              </a:lnSpc>
              <a:buFont typeface="Arial"/>
              <a:buChar char="•"/>
            </a:pPr>
            <a:r>
              <a:rPr lang="en-US" sz="2497">
                <a:solidFill>
                  <a:srgbClr val="1F3959"/>
                </a:solidFill>
                <a:latin typeface="Arial"/>
                <a:ea typeface="Arial"/>
                <a:cs typeface="Arial"/>
                <a:sym typeface="Arial"/>
              </a:rPr>
              <a:t>Environ 60 % proposés dans l'enseignement supérieur, principalement par des prestataires publics</a:t>
            </a:r>
          </a:p>
          <a:p>
            <a:pPr algn="l" marL="451985" indent="-225993" lvl="1">
              <a:lnSpc>
                <a:spcPts val="2427"/>
              </a:lnSpc>
              <a:buFont typeface="Arial"/>
              <a:buChar char="•"/>
            </a:pPr>
            <a:r>
              <a:rPr lang="en-US" sz="2497">
                <a:solidFill>
                  <a:srgbClr val="1F3959"/>
                </a:solidFill>
                <a:latin typeface="Arial"/>
                <a:ea typeface="Arial"/>
                <a:cs typeface="Arial"/>
                <a:sym typeface="Arial"/>
              </a:rPr>
              <a:t>60 % dans le secteur de l'enseignement supérieur technologique</a:t>
            </a:r>
          </a:p>
          <a:p>
            <a:pPr algn="l" marL="451985" indent="-225993" lvl="1">
              <a:lnSpc>
                <a:spcPts val="2427"/>
              </a:lnSpc>
              <a:buFont typeface="Arial"/>
              <a:buChar char="•"/>
            </a:pPr>
            <a:r>
              <a:rPr lang="en-US" sz="2497">
                <a:solidFill>
                  <a:srgbClr val="1F3959"/>
                </a:solidFill>
                <a:latin typeface="Arial"/>
                <a:ea typeface="Arial"/>
                <a:cs typeface="Arial"/>
                <a:sym typeface="Arial"/>
              </a:rPr>
              <a:t>Disponible à tous les niveaux du CNC</a:t>
            </a:r>
          </a:p>
          <a:p>
            <a:pPr algn="l" marL="451985" indent="-225993" lvl="1">
              <a:lnSpc>
                <a:spcPts val="2427"/>
              </a:lnSpc>
              <a:buFont typeface="Arial"/>
              <a:buChar char="•"/>
            </a:pPr>
            <a:r>
              <a:rPr lang="en-US" sz="2497">
                <a:solidFill>
                  <a:srgbClr val="1F3959"/>
                </a:solidFill>
                <a:latin typeface="Arial"/>
                <a:ea typeface="Arial"/>
                <a:cs typeface="Arial"/>
                <a:sym typeface="Arial"/>
              </a:rPr>
              <a:t>Types de diplômes non majeurs – diplômes mineurs, à vocation spéciale et complémentaires adaptés au développement</a:t>
            </a:r>
          </a:p>
          <a:p>
            <a:pPr algn="l" marL="451985" indent="-225993" lvl="1">
              <a:lnSpc>
                <a:spcPts val="2427"/>
              </a:lnSpc>
              <a:buFont typeface="Arial"/>
              <a:buChar char="•"/>
            </a:pPr>
            <a:r>
              <a:rPr lang="en-US" sz="2497">
                <a:solidFill>
                  <a:srgbClr val="1F3959"/>
                </a:solidFill>
                <a:latin typeface="Arial"/>
                <a:ea typeface="Arial"/>
                <a:cs typeface="Arial"/>
                <a:sym typeface="Arial"/>
              </a:rPr>
              <a:t>Diplômes professionnels disponibles sous forme de micro-certifications</a:t>
            </a:r>
          </a:p>
          <a:p>
            <a:pPr algn="l" marL="451985" indent="-225993" lvl="1">
              <a:lnSpc>
                <a:spcPts val="2427"/>
              </a:lnSpc>
              <a:buFont typeface="Arial"/>
              <a:buChar char="•"/>
            </a:pPr>
            <a:r>
              <a:rPr lang="en-US" sz="2497">
                <a:solidFill>
                  <a:srgbClr val="1F3959"/>
                </a:solidFill>
                <a:latin typeface="Arial"/>
                <a:ea typeface="Arial"/>
                <a:cs typeface="Arial"/>
                <a:sym typeface="Arial"/>
              </a:rPr>
              <a:t>Mélange de certifications incluses dans le CNC et de certifications non incluses</a:t>
            </a:r>
          </a:p>
          <a:p>
            <a:pPr algn="l" marL="451985" indent="-225993" lvl="1">
              <a:lnSpc>
                <a:spcPts val="2427"/>
              </a:lnSpc>
              <a:buFont typeface="Arial"/>
              <a:buChar char="•"/>
            </a:pPr>
            <a:r>
              <a:rPr lang="en-US" sz="2497">
                <a:solidFill>
                  <a:srgbClr val="1F3959"/>
                </a:solidFill>
                <a:latin typeface="Arial"/>
                <a:ea typeface="Arial"/>
                <a:cs typeface="Arial"/>
                <a:sym typeface="Arial"/>
              </a:rPr>
              <a:t>La fourniture d'informations aux apprenants, la certification et la clarté des diplômes à l'issue de la formation sont des questions essentielles</a:t>
            </a:r>
          </a:p>
          <a:p>
            <a:pPr algn="l" marL="451985" indent="-225993" lvl="1">
              <a:lnSpc>
                <a:spcPts val="2427"/>
              </a:lnSpc>
            </a:pP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8C909A"/>
                  </a:solidFill>
                  <a:latin typeface="Arimo Bold"/>
                  <a:ea typeface="Arimo Bold"/>
                  <a:cs typeface="Arimo Bold"/>
                  <a:sym typeface="Arimo Bold"/>
                </a:rPr>
                <a:t>42</a:t>
              </a:r>
            </a:p>
          </p:txBody>
        </p:sp>
      </p:grpSp>
      <p:grpSp>
        <p:nvGrpSpPr>
          <p:cNvPr name="Group 8" id="8"/>
          <p:cNvGrpSpPr/>
          <p:nvPr/>
        </p:nvGrpSpPr>
        <p:grpSpPr>
          <a:xfrm rot="0">
            <a:off x="634556" y="9277245"/>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1828800" y="-139701"/>
            <a:ext cx="14630400" cy="10566400"/>
          </a:xfrm>
          <a:prstGeom prst="rect">
            <a:avLst/>
          </a:prstGeom>
        </p:spPr>
      </p:pic>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tretch>
            <a:fillRect/>
          </a:stretch>
        </p:blipFill>
        <p:spPr>
          <a:xfrm rot="0">
            <a:off x="-642670" y="-781401"/>
            <a:ext cx="11414538" cy="10030423"/>
          </a:xfrm>
          <a:prstGeom prst="rect">
            <a:avLst/>
          </a:prstGeom>
        </p:spPr>
      </p:pic>
      <p:pic>
        <p:nvPicPr>
          <p:cNvPr name="Picture 3" id="3"/>
          <p:cNvPicPr>
            <a:picLocks noChangeAspect="true"/>
          </p:cNvPicPr>
          <p:nvPr/>
        </p:nvPicPr>
        <p:blipFill>
          <a:blip r:embed="rId3"/>
          <a:stretch>
            <a:fillRect/>
          </a:stretch>
        </p:blipFill>
        <p:spPr>
          <a:xfrm rot="0">
            <a:off x="7069448" y="997370"/>
            <a:ext cx="11901830" cy="9869969"/>
          </a:xfrm>
          <a:prstGeom prst="rect">
            <a:avLst/>
          </a:prstGeom>
        </p:spPr>
      </p:pic>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283762" y="21431"/>
            <a:ext cx="13720467" cy="10287000"/>
            <a:chOff x="0" y="0"/>
            <a:chExt cx="18293956" cy="13716000"/>
          </a:xfrm>
        </p:grpSpPr>
        <p:sp>
          <p:nvSpPr>
            <p:cNvPr name="Freeform 3" id="3" descr="Dashboard QQI 1.1"/>
            <p:cNvSpPr/>
            <p:nvPr/>
          </p:nvSpPr>
          <p:spPr>
            <a:xfrm flipH="false" flipV="false" rot="0">
              <a:off x="0" y="0"/>
              <a:ext cx="18293969" cy="13716000"/>
            </a:xfrm>
            <a:custGeom>
              <a:avLst/>
              <a:gdLst/>
              <a:ahLst/>
              <a:cxnLst/>
              <a:rect r="r" b="b" t="t" l="l"/>
              <a:pathLst>
                <a:path h="13716000" w="18293969">
                  <a:moveTo>
                    <a:pt x="0" y="0"/>
                  </a:moveTo>
                  <a:lnTo>
                    <a:pt x="18293969" y="0"/>
                  </a:lnTo>
                  <a:lnTo>
                    <a:pt x="18293969" y="13716000"/>
                  </a:lnTo>
                  <a:lnTo>
                    <a:pt x="0" y="13716000"/>
                  </a:lnTo>
                  <a:lnTo>
                    <a:pt x="0" y="0"/>
                  </a:lnTo>
                  <a:close/>
                </a:path>
              </a:pathLst>
            </a:custGeom>
            <a:blipFill>
              <a:blip r:embed="rId2"/>
              <a:stretch>
                <a:fillRect l="0" t="0" r="0" b="0"/>
              </a:stretch>
            </a:blipFill>
          </p:spPr>
        </p:sp>
      </p:grpSp>
    </p:spTree>
  </p:cSld>
  <p:clrMapOvr>
    <a:masterClrMapping/>
  </p:clrMapOvr>
</p:sld>
</file>

<file path=ppt/slides/slide4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678424" y="132735"/>
          <a:ext cx="15392400" cy="9963150"/>
        </p:xfrm>
        <a:graphic>
          <a:graphicData uri="http://schemas.openxmlformats.org/drawingml/2006/table">
            <a:tbl>
              <a:tblPr/>
              <a:tblGrid>
                <a:gridCol w="2771415"/>
                <a:gridCol w="12620985"/>
              </a:tblGrid>
              <a:tr h="283506">
                <a:tc>
                  <a:txBody>
                    <a:bodyPr anchor="t" rtlCol="false"/>
                    <a:lstStyle/>
                    <a:p>
                      <a:pPr algn="ctr">
                        <a:lnSpc>
                          <a:spcPts val="2173"/>
                        </a:lnSpc>
                        <a:defRPr/>
                      </a:pPr>
                      <a:r>
                        <a:rPr lang="en-US" sz="1575">
                          <a:solidFill>
                            <a:srgbClr val="FFFFFF"/>
                          </a:solidFill>
                          <a:latin typeface="Arial"/>
                          <a:ea typeface="Arial"/>
                          <a:cs typeface="Arial"/>
                          <a:sym typeface="Arial"/>
                        </a:rPr>
                        <a:t>Catégorie de diplômes</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4762">
                      <a:solidFill>
                        <a:srgbClr val="000000"/>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0F6FC6"/>
                    </a:solidFill>
                  </a:tcPr>
                </a:tc>
                <a:tc>
                  <a:txBody>
                    <a:bodyPr anchor="t" rtlCol="false"/>
                    <a:lstStyle/>
                    <a:p>
                      <a:pPr algn="ctr">
                        <a:lnSpc>
                          <a:spcPts val="2173"/>
                        </a:lnSpc>
                        <a:defRPr/>
                      </a:pPr>
                      <a:r>
                        <a:rPr lang="en-US" sz="1575">
                          <a:solidFill>
                            <a:srgbClr val="FFFFFF"/>
                          </a:solidFill>
                          <a:latin typeface="Arial"/>
                          <a:ea typeface="Arial"/>
                          <a:cs typeface="Arial"/>
                          <a:sym typeface="Arial"/>
                        </a:rPr>
                        <a:t>Description</a:t>
                      </a:r>
                      <a:endParaRPr lang="en-US" sz="1100"/>
                    </a:p>
                  </a:txBody>
                  <a:tcPr marL="68580" marR="68580" marT="68580" marB="68580" anchor="ctr">
                    <a:lnL cmpd="sng" algn="ctr" cap="flat" w="4762">
                      <a:solidFill>
                        <a:srgbClr val="000000"/>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0F6FC6"/>
                    </a:solidFill>
                  </a:tcPr>
                </a:tc>
              </a:tr>
              <a:tr h="1455971">
                <a:tc>
                  <a:txBody>
                    <a:bodyPr anchor="t" rtlCol="false"/>
                    <a:lstStyle/>
                    <a:p>
                      <a:pPr algn="l">
                        <a:lnSpc>
                          <a:spcPts val="3311"/>
                        </a:lnSpc>
                        <a:defRPr/>
                      </a:pPr>
                      <a:r>
                        <a:rPr lang="en-US" sz="2400" b="true">
                          <a:solidFill>
                            <a:srgbClr val="FFFFFF"/>
                          </a:solidFill>
                          <a:latin typeface="Arial Bold"/>
                          <a:ea typeface="Arial Bold"/>
                          <a:cs typeface="Arial Bold"/>
                          <a:sym typeface="Arial Bold"/>
                        </a:rPr>
                        <a:t>Majeur</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0F6FC6"/>
                    </a:solidFill>
                  </a:tcPr>
                </a:tc>
                <a:tc>
                  <a:txBody>
                    <a:bodyPr anchor="t" rtlCol="false"/>
                    <a:lstStyle/>
                    <a:p>
                      <a:pPr algn="l">
                        <a:lnSpc>
                          <a:spcPts val="3311"/>
                        </a:lnSpc>
                        <a:defRPr/>
                      </a:pPr>
                      <a:r>
                        <a:rPr lang="en-US" sz="2400">
                          <a:solidFill>
                            <a:srgbClr val="000000"/>
                          </a:solidFill>
                          <a:latin typeface="Arial"/>
                          <a:ea typeface="Arial"/>
                          <a:cs typeface="Arial"/>
                          <a:sym typeface="Arial"/>
                        </a:rPr>
                        <a:t>La catégorie principale de diplôme attribuée à chaque niveau. Il représente un nombre important de résultats d'apprentissage.</a:t>
                      </a:r>
                      <a:endParaRPr lang="en-US" sz="1100"/>
                    </a:p>
                    <a:p>
                      <a:pPr algn="l">
                        <a:lnSpc>
                          <a:spcPts val="3311"/>
                        </a:lnSpc>
                      </a:pPr>
                      <a:r>
                        <a:rPr lang="en-US" sz="2400">
                          <a:solidFill>
                            <a:srgbClr val="000000"/>
                          </a:solidFill>
                          <a:latin typeface="Arial"/>
                          <a:ea typeface="Arial"/>
                          <a:cs typeface="Arial"/>
                          <a:sym typeface="Arial"/>
                        </a:rPr>
                        <a:t> </a:t>
                      </a:r>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90C5F6"/>
                    </a:solidFill>
                  </a:tcPr>
                </a:tc>
              </a:tr>
              <a:tr h="1770382">
                <a:tc>
                  <a:txBody>
                    <a:bodyPr anchor="t" rtlCol="false"/>
                    <a:lstStyle/>
                    <a:p>
                      <a:pPr algn="l">
                        <a:lnSpc>
                          <a:spcPts val="3311"/>
                        </a:lnSpc>
                        <a:defRPr/>
                      </a:pPr>
                      <a:r>
                        <a:rPr lang="en-US" sz="2400" b="true">
                          <a:solidFill>
                            <a:srgbClr val="FF0000"/>
                          </a:solidFill>
                          <a:latin typeface="Arial Bold"/>
                          <a:ea typeface="Arial Bold"/>
                          <a:cs typeface="Arial Bold"/>
                          <a:sym typeface="Arial Bold"/>
                        </a:rPr>
                        <a:t>Mineur</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0F6FC6"/>
                    </a:solidFill>
                  </a:tcPr>
                </a:tc>
                <a:tc>
                  <a:txBody>
                    <a:bodyPr anchor="t" rtlCol="false"/>
                    <a:lstStyle/>
                    <a:p>
                      <a:pPr algn="l">
                        <a:lnSpc>
                          <a:spcPts val="3311"/>
                        </a:lnSpc>
                        <a:defRPr/>
                      </a:pPr>
                      <a:r>
                        <a:rPr lang="en-US" sz="2400">
                          <a:solidFill>
                            <a:srgbClr val="FF0000"/>
                          </a:solidFill>
                          <a:latin typeface="Arial"/>
                          <a:ea typeface="Arial"/>
                          <a:cs typeface="Arial"/>
                          <a:sym typeface="Arial"/>
                        </a:rPr>
                        <a:t>Tous les diplômes mineurs sont liées à un diplôme majeur, ce qui permet aux apprenants de s'appuyer sur leurs diplômes mineurs pour obtenir un diplôme majeur. Il est important de noter que les diplômes mineurs constituent des réalisations à part entière. </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C7E2FA"/>
                    </a:solidFill>
                  </a:tcPr>
                </a:tc>
              </a:tr>
              <a:tr h="884899">
                <a:tc>
                  <a:txBody>
                    <a:bodyPr anchor="t" rtlCol="false"/>
                    <a:lstStyle/>
                    <a:p>
                      <a:pPr algn="l">
                        <a:lnSpc>
                          <a:spcPts val="3311"/>
                        </a:lnSpc>
                        <a:defRPr/>
                      </a:pPr>
                      <a:r>
                        <a:rPr lang="en-US" sz="2400" b="true">
                          <a:solidFill>
                            <a:srgbClr val="FF0000"/>
                          </a:solidFill>
                          <a:latin typeface="Arial Bold"/>
                          <a:ea typeface="Arial Bold"/>
                          <a:cs typeface="Arial Bold"/>
                          <a:sym typeface="Arial Bold"/>
                        </a:rPr>
                        <a:t>À vocation spéciale</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0F6FC6"/>
                    </a:solidFill>
                  </a:tcPr>
                </a:tc>
                <a:tc>
                  <a:txBody>
                    <a:bodyPr anchor="t" rtlCol="false"/>
                    <a:lstStyle/>
                    <a:p>
                      <a:pPr algn="l">
                        <a:lnSpc>
                          <a:spcPts val="3311"/>
                        </a:lnSpc>
                        <a:defRPr/>
                      </a:pPr>
                      <a:r>
                        <a:rPr lang="en-US" sz="2400">
                          <a:solidFill>
                            <a:srgbClr val="FF0000"/>
                          </a:solidFill>
                          <a:latin typeface="Arial"/>
                          <a:ea typeface="Arial"/>
                          <a:cs typeface="Arial"/>
                          <a:sym typeface="Arial"/>
                        </a:rPr>
                        <a:t>Domaines d'apprentissage spécifiques dont la portée est limitée. </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90C5F6"/>
                    </a:solidFill>
                  </a:tcPr>
                </a:tc>
              </a:tr>
              <a:tr h="1898713">
                <a:tc>
                  <a:txBody>
                    <a:bodyPr anchor="t" rtlCol="false"/>
                    <a:lstStyle/>
                    <a:p>
                      <a:pPr algn="l">
                        <a:lnSpc>
                          <a:spcPts val="3311"/>
                        </a:lnSpc>
                        <a:defRPr/>
                      </a:pPr>
                      <a:r>
                        <a:rPr lang="en-US" sz="2400" b="true">
                          <a:solidFill>
                            <a:srgbClr val="FF0000"/>
                          </a:solidFill>
                          <a:latin typeface="Arial Bold"/>
                          <a:ea typeface="Arial Bold"/>
                          <a:cs typeface="Arial Bold"/>
                          <a:sym typeface="Arial Bold"/>
                        </a:rPr>
                        <a:t>Complémentaire </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0F6FC6"/>
                    </a:solidFill>
                  </a:tcPr>
                </a:tc>
                <a:tc>
                  <a:txBody>
                    <a:bodyPr anchor="t" rtlCol="false"/>
                    <a:lstStyle/>
                    <a:p>
                      <a:pPr algn="l">
                        <a:lnSpc>
                          <a:spcPts val="3311"/>
                        </a:lnSpc>
                        <a:defRPr/>
                      </a:pPr>
                      <a:r>
                        <a:rPr lang="en-US" sz="2400">
                          <a:solidFill>
                            <a:srgbClr val="FF0000"/>
                          </a:solidFill>
                          <a:latin typeface="Arial"/>
                          <a:ea typeface="Arial"/>
                          <a:cs typeface="Arial"/>
                          <a:sym typeface="Arial"/>
                        </a:rPr>
                        <a:t>Apprentissage qui s'ajoute à une certification précédente. Il peut s'agir, par exemple, de mettre à jour et de rafraîchir des connaissances ou des compétences, ou de poursuivre le développement professionnel.</a:t>
                      </a:r>
                      <a:endParaRPr lang="en-US" sz="1100"/>
                    </a:p>
                    <a:p>
                      <a:pPr algn="l">
                        <a:lnSpc>
                          <a:spcPts val="3311"/>
                        </a:lnSpc>
                      </a:pPr>
                      <a:r>
                        <a:rPr lang="en-US" sz="2400">
                          <a:solidFill>
                            <a:srgbClr val="FF0000"/>
                          </a:solidFill>
                          <a:latin typeface="Arial"/>
                          <a:ea typeface="Arial"/>
                          <a:cs typeface="Arial"/>
                          <a:sym typeface="Arial"/>
                        </a:rPr>
                        <a:t> </a:t>
                      </a:r>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C7E2FA"/>
                    </a:solidFill>
                  </a:tcPr>
                </a:tc>
              </a:tr>
              <a:tr h="3669679">
                <a:tc>
                  <a:txBody>
                    <a:bodyPr anchor="t" rtlCol="false"/>
                    <a:lstStyle/>
                    <a:p>
                      <a:pPr algn="l">
                        <a:lnSpc>
                          <a:spcPts val="3311"/>
                        </a:lnSpc>
                        <a:defRPr/>
                      </a:pPr>
                      <a:r>
                        <a:rPr lang="en-US" sz="2400" b="true">
                          <a:solidFill>
                            <a:srgbClr val="FFFFFF"/>
                          </a:solidFill>
                          <a:latin typeface="Arial Bold"/>
                          <a:ea typeface="Arial Bold"/>
                          <a:cs typeface="Arial Bold"/>
                          <a:sym typeface="Arial Bold"/>
                        </a:rPr>
                        <a:t>Professionnel </a:t>
                      </a:r>
                      <a:endParaRPr lang="en-US" sz="1100"/>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0F6FC6"/>
                    </a:solidFill>
                  </a:tcPr>
                </a:tc>
                <a:tc>
                  <a:txBody>
                    <a:bodyPr anchor="t" rtlCol="false"/>
                    <a:lstStyle/>
                    <a:p>
                      <a:pPr algn="l">
                        <a:lnSpc>
                          <a:spcPts val="3311"/>
                        </a:lnSpc>
                        <a:defRPr/>
                      </a:pPr>
                      <a:r>
                        <a:rPr lang="en-US" sz="2400">
                          <a:solidFill>
                            <a:srgbClr val="000000"/>
                          </a:solidFill>
                          <a:latin typeface="Arial"/>
                          <a:ea typeface="Arial"/>
                          <a:cs typeface="Arial"/>
                          <a:sym typeface="Arial"/>
                        </a:rPr>
                        <a:t>Ces diplômes ont été créés afin de renforcer la capacité du CNC à résoudre les différences entre les niveaux des diplômes professionnels ou axés sur une profession. La catégorie professionnelle a implicitement introduit le concept selon lequel un diplôme peut avoir plusieurs catégories et types. Par exemple, un diplôme spécifique de licence avec mention pourrait être classé à la fois dans la catégorie majeure et dans la catégorie professionnelle, et devrait être cohérent avec le type de diplôme de licence ainsi qu'avec le type de diplôme professionnel.</a:t>
                      </a:r>
                      <a:endParaRPr lang="en-US" sz="1100"/>
                    </a:p>
                    <a:p>
                      <a:pPr algn="l">
                        <a:lnSpc>
                          <a:spcPts val="3311"/>
                        </a:lnSpc>
                      </a:pPr>
                      <a:r>
                        <a:rPr lang="en-US" sz="2400">
                          <a:solidFill>
                            <a:srgbClr val="000000"/>
                          </a:solidFill>
                          <a:latin typeface="Arial"/>
                          <a:ea typeface="Arial"/>
                          <a:cs typeface="Arial"/>
                          <a:sym typeface="Arial"/>
                        </a:rPr>
                        <a:t> </a:t>
                      </a:r>
                    </a:p>
                  </a:txBody>
                  <a:tcPr marL="68580" marR="68580" marT="68580" marB="68580" anchor="ctr">
                    <a:lnL cmpd="sng" algn="ctr" cap="flat" w="12700">
                      <a:solidFill>
                        <a:srgbClr val="FFFFFF"/>
                      </a:solidFill>
                      <a:prstDash val="solid"/>
                      <a:round/>
                      <a:headEnd type="none" w="med" len="med"/>
                      <a:tailEnd type="none" w="med" len="med"/>
                    </a:lnL>
                    <a:lnR cmpd="sng" algn="ctr" cap="flat" w="12700">
                      <a:solidFill>
                        <a:srgbClr val="FFFFFF"/>
                      </a:solidFill>
                      <a:prstDash val="solid"/>
                      <a:round/>
                      <a:headEnd type="none" w="med" len="med"/>
                      <a:tailEnd type="none" w="med" len="med"/>
                    </a:lnR>
                    <a:lnT cmpd="sng" algn="ctr" cap="flat" w="12700">
                      <a:solidFill>
                        <a:srgbClr val="FFFFFF"/>
                      </a:solidFill>
                      <a:prstDash val="solid"/>
                      <a:round/>
                      <a:headEnd type="none" w="med" len="med"/>
                      <a:tailEnd type="none" w="med" len="med"/>
                    </a:lnT>
                    <a:lnB cmpd="sng" algn="ctr" cap="flat" w="12700">
                      <a:solidFill>
                        <a:srgbClr val="FFFFFF"/>
                      </a:solidFill>
                      <a:prstDash val="solid"/>
                      <a:round/>
                      <a:headEnd type="none" w="med" len="med"/>
                      <a:tailEnd type="none" w="med" len="med"/>
                    </a:lnB>
                    <a:solidFill>
                      <a:srgbClr val="90C5F6"/>
                    </a:solidFill>
                  </a:tcPr>
                </a:tc>
              </a:tr>
            </a:tbl>
          </a:graphicData>
        </a:graphic>
      </p:graphicFrame>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9945681" y="1404842"/>
            <a:ext cx="6736871" cy="7118252"/>
          </a:xfrm>
          <a:prstGeom prst="rect">
            <a:avLst/>
          </a:prstGeom>
        </p:spPr>
        <p:txBody>
          <a:bodyPr anchor="t" rtlCol="false" tIns="0" lIns="0" bIns="0" rIns="0">
            <a:spAutoFit/>
          </a:bodyPr>
          <a:lstStyle/>
          <a:p>
            <a:pPr algn="l">
              <a:lnSpc>
                <a:spcPts val="7128"/>
              </a:lnSpc>
            </a:pPr>
            <a:r>
              <a:rPr lang="en-US" sz="6600" b="true">
                <a:solidFill>
                  <a:srgbClr val="FFFFFF"/>
                </a:solidFill>
                <a:latin typeface="Arial Bold"/>
                <a:ea typeface="Arial Bold"/>
                <a:cs typeface="Arial Bold"/>
                <a:sym typeface="Arial Bold"/>
              </a:rPr>
              <a:t>Livre vert sur les micro-certifications et les programmes courts qui y mènent</a:t>
            </a:r>
          </a:p>
        </p:txBody>
      </p:sp>
      <p:sp>
        <p:nvSpPr>
          <p:cNvPr name="TextBox 4" id="4"/>
          <p:cNvSpPr txBox="true"/>
          <p:nvPr/>
        </p:nvSpPr>
        <p:spPr>
          <a:xfrm rot="0">
            <a:off x="575558" y="312906"/>
            <a:ext cx="7960824" cy="8792823"/>
          </a:xfrm>
          <a:prstGeom prst="rect">
            <a:avLst/>
          </a:prstGeom>
        </p:spPr>
        <p:txBody>
          <a:bodyPr anchor="t" rtlCol="false" tIns="0" lIns="0" bIns="0" rIns="0">
            <a:spAutoFit/>
          </a:bodyPr>
          <a:lstStyle/>
          <a:p>
            <a:pPr algn="l">
              <a:lnSpc>
                <a:spcPts val="2916"/>
              </a:lnSpc>
            </a:pPr>
          </a:p>
          <a:p>
            <a:pPr algn="l">
              <a:lnSpc>
                <a:spcPts val="2916"/>
              </a:lnSpc>
            </a:pPr>
            <a:r>
              <a:rPr lang="en-US" sz="2700">
                <a:solidFill>
                  <a:srgbClr val="1F3959"/>
                </a:solidFill>
                <a:latin typeface="Arial"/>
                <a:ea typeface="Arial"/>
                <a:cs typeface="Arial"/>
                <a:sym typeface="Arial"/>
              </a:rPr>
              <a:t>Les micro-certifications jouent un rôle de plus en plus important dans l'apprentissage tout au long de la vie, la reconversion professionnelle et la satisfaction des besoins émergents en matière de compétences. Cette consultation est l'occasion de réfléchir à la manière dont le système de qualifications irlandais peut soutenir au mieux leur utilisation, tout en maintenant la qualité et la clarté pour les apprenants, les prestataires et les employeurs.</a:t>
            </a:r>
          </a:p>
          <a:p>
            <a:pPr algn="l">
              <a:lnSpc>
                <a:spcPts val="2916"/>
              </a:lnSpc>
            </a:pPr>
          </a:p>
          <a:p>
            <a:pPr algn="l">
              <a:lnSpc>
                <a:spcPts val="2916"/>
              </a:lnSpc>
            </a:pPr>
            <a:r>
              <a:rPr lang="en-US" sz="2700">
                <a:solidFill>
                  <a:srgbClr val="1F3959"/>
                </a:solidFill>
                <a:latin typeface="Arial"/>
                <a:ea typeface="Arial"/>
                <a:cs typeface="Arial"/>
                <a:sym typeface="Arial"/>
              </a:rPr>
              <a:t>Le document explore des questions clés, notamment :</a:t>
            </a:r>
          </a:p>
          <a:p>
            <a:pPr algn="l">
              <a:lnSpc>
                <a:spcPts val="2916"/>
              </a:lnSpc>
            </a:pPr>
          </a:p>
          <a:p>
            <a:pPr algn="l" marL="691828" indent="-345914" lvl="1">
              <a:lnSpc>
                <a:spcPts val="2916"/>
              </a:lnSpc>
              <a:buFont typeface="Arial"/>
              <a:buChar char="•"/>
            </a:pPr>
            <a:r>
              <a:rPr lang="en-US" sz="2700">
                <a:solidFill>
                  <a:srgbClr val="1F3959"/>
                </a:solidFill>
                <a:latin typeface="Arial"/>
                <a:ea typeface="Arial"/>
                <a:cs typeface="Arial"/>
                <a:sym typeface="Arial"/>
              </a:rPr>
              <a:t>Définitions et objectifs des micro-certifications</a:t>
            </a:r>
          </a:p>
          <a:p>
            <a:pPr algn="l" marL="691828" indent="-345914" lvl="1">
              <a:lnSpc>
                <a:spcPts val="2916"/>
              </a:lnSpc>
              <a:buFont typeface="Arial"/>
              <a:buChar char="•"/>
            </a:pPr>
            <a:r>
              <a:rPr lang="en-US" sz="2700">
                <a:solidFill>
                  <a:srgbClr val="1F3959"/>
                </a:solidFill>
                <a:latin typeface="Arial"/>
                <a:ea typeface="Arial"/>
                <a:cs typeface="Arial"/>
                <a:sym typeface="Arial"/>
              </a:rPr>
              <a:t>Leur place dans le cadre national des certifications (CNC)</a:t>
            </a:r>
          </a:p>
          <a:p>
            <a:pPr algn="l" marL="691828" indent="-345914" lvl="1">
              <a:lnSpc>
                <a:spcPts val="2916"/>
              </a:lnSpc>
              <a:buFont typeface="Arial"/>
              <a:buChar char="•"/>
            </a:pPr>
            <a:r>
              <a:rPr lang="en-US" sz="2700">
                <a:solidFill>
                  <a:srgbClr val="1F3959"/>
                </a:solidFill>
                <a:latin typeface="Arial"/>
                <a:ea typeface="Arial"/>
                <a:cs typeface="Arial"/>
                <a:sym typeface="Arial"/>
              </a:rPr>
              <a:t>Les considérations relatives à l'assurance qualité</a:t>
            </a:r>
          </a:p>
          <a:p>
            <a:pPr algn="l" marL="691828" indent="-345914" lvl="1">
              <a:lnSpc>
                <a:spcPts val="2916"/>
              </a:lnSpc>
              <a:buFont typeface="Arial"/>
              <a:buChar char="•"/>
            </a:pPr>
            <a:r>
              <a:rPr lang="en-US" sz="2700">
                <a:solidFill>
                  <a:srgbClr val="1F3959"/>
                </a:solidFill>
                <a:latin typeface="Arial"/>
                <a:ea typeface="Arial"/>
                <a:cs typeface="Arial"/>
                <a:sym typeface="Arial"/>
              </a:rPr>
              <a:t>La cumulabilité et les parcours vers d'autres qualifications</a:t>
            </a:r>
          </a:p>
          <a:p>
            <a:pPr algn="l" marL="691828" indent="-345914" lvl="1">
              <a:lnSpc>
                <a:spcPts val="2916"/>
              </a:lnSpc>
              <a:buFont typeface="Arial"/>
              <a:buChar char="•"/>
            </a:pPr>
            <a:r>
              <a:rPr lang="en-US" sz="2700">
                <a:solidFill>
                  <a:srgbClr val="1F3959"/>
                </a:solidFill>
                <a:latin typeface="Arial"/>
                <a:ea typeface="Arial"/>
                <a:cs typeface="Arial"/>
                <a:sym typeface="Arial"/>
              </a:rPr>
              <a:t>Les données, les titres et la validation, tant au sein du CNC qu'en dehors de celui-ci.</a:t>
            </a:r>
          </a:p>
          <a:p>
            <a:pPr algn="l" marL="691828" indent="-345914" lvl="1">
              <a:lnSpc>
                <a:spcPts val="2916"/>
              </a:lnSpc>
            </a:pPr>
          </a:p>
          <a:p>
            <a:pPr algn="l" marL="691828" indent="-345914" lvl="1">
              <a:lnSpc>
                <a:spcPts val="2916"/>
              </a:lnSpc>
            </a:pPr>
            <a:r>
              <a:rPr lang="en-US" sz="2700">
                <a:solidFill>
                  <a:srgbClr val="1F3959"/>
                </a:solidFill>
                <a:latin typeface="Calibri (MS)"/>
                <a:ea typeface="Calibri (MS)"/>
                <a:cs typeface="Calibri (MS)"/>
                <a:sym typeface="Calibri (MS)"/>
              </a:rPr>
              <a:t>📄 Lire le livre vert dans son intégralité : </a:t>
            </a:r>
            <a:r>
              <a:rPr lang="en-US" sz="2700" u="sng">
                <a:solidFill>
                  <a:srgbClr val="0563C1"/>
                </a:solidFill>
                <a:latin typeface="Calibri (MS)"/>
                <a:ea typeface="Calibri (MS)"/>
                <a:cs typeface="Calibri (MS)"/>
                <a:sym typeface="Calibri (MS)"/>
                <a:hlinkClick r:id="rId3" tooltip="https://www.qqi.ie/sites/default/files/2025-07/qqi-green-paper-on-micro-credentials.pdf"/>
              </a:rPr>
              <a:t>qqi-green-paper-on-micro-credentials.pdf</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4">
                <a:alphaModFix amt="0"/>
              </a:blip>
              <a:stretch>
                <a:fillRect l="-5661" t="0" r="-5661" b="0"/>
              </a:stretch>
            </a:blipFill>
          </p:spPr>
        </p:sp>
        <p:sp>
          <p:nvSpPr>
            <p:cNvPr name="TextBox 7" id="7"/>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FFFFFF"/>
                  </a:solidFill>
                  <a:latin typeface="Arimo Bold"/>
                  <a:ea typeface="Arimo Bold"/>
                  <a:cs typeface="Arimo Bold"/>
                  <a:sym typeface="Arimo Bold"/>
                </a:rPr>
                <a:t>47</a:t>
              </a:r>
            </a:p>
          </p:txBody>
        </p:sp>
      </p:grpSp>
      <p:grpSp>
        <p:nvGrpSpPr>
          <p:cNvPr name="Group 8" id="8"/>
          <p:cNvGrpSpPr/>
          <p:nvPr/>
        </p:nvGrpSpPr>
        <p:grpSpPr>
          <a:xfrm rot="0">
            <a:off x="575558" y="9163983"/>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5"/>
              <a:stretch>
                <a:fillRect l="0" t="0" r="0" b="3"/>
              </a:stretch>
            </a:blipFill>
          </p:spPr>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703936" y="245888"/>
            <a:ext cx="14388255" cy="769496"/>
          </a:xfrm>
          <a:prstGeom prst="rect">
            <a:avLst/>
          </a:prstGeom>
        </p:spPr>
        <p:txBody>
          <a:bodyPr anchor="t" rtlCol="false" tIns="0" lIns="0" bIns="0" rIns="0">
            <a:spAutoFit/>
          </a:bodyPr>
          <a:lstStyle/>
          <a:p>
            <a:pPr algn="l">
              <a:lnSpc>
                <a:spcPts val="4519"/>
              </a:lnSpc>
            </a:pPr>
            <a:r>
              <a:rPr lang="en-US" sz="4185" b="true">
                <a:solidFill>
                  <a:srgbClr val="4472C4"/>
                </a:solidFill>
                <a:latin typeface="Arial Bold"/>
                <a:ea typeface="Arial Bold"/>
                <a:cs typeface="Arial Bold"/>
                <a:sym typeface="Arial Bold"/>
              </a:rPr>
              <a:t>Accumulation de crédits – Approches dans le livre vert</a:t>
            </a:r>
          </a:p>
        </p:txBody>
      </p:sp>
      <p:sp>
        <p:nvSpPr>
          <p:cNvPr name="TextBox 4" id="4"/>
          <p:cNvSpPr txBox="true"/>
          <p:nvPr/>
        </p:nvSpPr>
        <p:spPr>
          <a:xfrm rot="0">
            <a:off x="480546" y="1365371"/>
            <a:ext cx="13459482" cy="7594368"/>
          </a:xfrm>
          <a:prstGeom prst="rect">
            <a:avLst/>
          </a:prstGeom>
        </p:spPr>
        <p:txBody>
          <a:bodyPr anchor="t" rtlCol="false" tIns="0" lIns="0" bIns="0" rIns="0">
            <a:spAutoFit/>
          </a:bodyPr>
          <a:lstStyle/>
          <a:p>
            <a:pPr algn="l" marL="438412" indent="-219206" lvl="1">
              <a:lnSpc>
                <a:spcPts val="2354"/>
              </a:lnSpc>
              <a:buAutoNum type="arabicPeriod" startAt="1"/>
            </a:pPr>
            <a:r>
              <a:rPr lang="en-US" b="true" sz="2422">
                <a:solidFill>
                  <a:srgbClr val="1F3959"/>
                </a:solidFill>
                <a:latin typeface="Arial Bold"/>
                <a:ea typeface="Arial Bold"/>
                <a:cs typeface="Arial Bold"/>
                <a:sym typeface="Arial Bold"/>
              </a:rPr>
              <a:t>Les parcours d'accumulation de crédits pour les micro-certifications doivent être identifiés de manière prospective</a:t>
            </a:r>
            <a:r>
              <a:rPr lang="en-US" sz="2422">
                <a:solidFill>
                  <a:srgbClr val="1F3959"/>
                </a:solidFill>
                <a:latin typeface="Arial"/>
                <a:ea typeface="Arial"/>
                <a:cs typeface="Arial"/>
                <a:sym typeface="Arial"/>
              </a:rPr>
              <a:t>, cartographiés et clairement expliqués aux apprenants. Cela n'est probablement possible qu'au sein d'un établissement. Les établissements peuvent reconnaître de manière prospective les micro-certifications délivrées par un autre établissement dans leurs parcours. </a:t>
            </a:r>
          </a:p>
          <a:p>
            <a:pPr algn="l" marL="438412" indent="-219206" lvl="1">
              <a:lnSpc>
                <a:spcPts val="2354"/>
              </a:lnSpc>
            </a:pPr>
          </a:p>
          <a:p>
            <a:pPr algn="l" marL="438412" indent="-219206" lvl="1">
              <a:lnSpc>
                <a:spcPts val="2354"/>
              </a:lnSpc>
              <a:buAutoNum type="arabicPeriod" startAt="1"/>
            </a:pPr>
            <a:r>
              <a:rPr lang="en-US" b="true" sz="2422">
                <a:solidFill>
                  <a:srgbClr val="1F3959"/>
                </a:solidFill>
                <a:latin typeface="Arial Bold"/>
                <a:ea typeface="Arial Bold"/>
                <a:cs typeface="Arial Bold"/>
                <a:sym typeface="Arial Bold"/>
              </a:rPr>
              <a:t>L'accumulation de crédits de micro-certifications peut être rétrospectivement mise en correspondance avec l'obtention d'une certification plus large</a:t>
            </a:r>
            <a:r>
              <a:rPr lang="en-US" sz="2422">
                <a:solidFill>
                  <a:srgbClr val="1F3959"/>
                </a:solidFill>
                <a:latin typeface="Arial"/>
                <a:ea typeface="Arial"/>
                <a:cs typeface="Arial"/>
                <a:sym typeface="Arial"/>
              </a:rPr>
              <a:t>. L'apprentissage doit être cohérent avec l'obtention d'une certification et conforme à la grille des indicateurs de niveau pour le niveau global de la certification et au descripteur de type de certification pertinent. Si cela aboutit à une nouvelle certification, l'établissement doit inclure cette certification dans le CNC conformément aux exigences du protocole sectoriel conjoint. Cette certification doit être publiée dans le registre irlandais des certifications pour être considérée comme un diplôme inclus dans le CNC. Cela serait possible au sein des établissements et entre eux et pourrait prendre la forme d'un diplôme conjoint. Il n'est pas nécessaire de concevoir un programme, au-delà de l'accumulation existante de diplômes de moindre importance, pour aboutir à cette certification.</a:t>
            </a:r>
          </a:p>
          <a:p>
            <a:pPr algn="l" marL="438412" indent="-219206" lvl="1">
              <a:lnSpc>
                <a:spcPts val="2354"/>
              </a:lnSpc>
            </a:pPr>
          </a:p>
          <a:p>
            <a:pPr algn="l" marL="438412" indent="-219206" lvl="1">
              <a:lnSpc>
                <a:spcPts val="2354"/>
              </a:lnSpc>
              <a:buAutoNum type="arabicPeriod" startAt="1"/>
            </a:pPr>
            <a:r>
              <a:rPr lang="en-US" b="true" sz="2422">
                <a:solidFill>
                  <a:srgbClr val="1F3959"/>
                </a:solidFill>
                <a:latin typeface="Arial Bold"/>
                <a:ea typeface="Arial Bold"/>
                <a:cs typeface="Arial Bold"/>
                <a:sym typeface="Arial Bold"/>
              </a:rPr>
              <a:t>L'accumulation de crédits de micro-certifications peut être considérée comme une validation des acquis d’expérience </a:t>
            </a:r>
            <a:r>
              <a:rPr lang="en-US" sz="2422">
                <a:solidFill>
                  <a:srgbClr val="1F3959"/>
                </a:solidFill>
                <a:latin typeface="Arial"/>
                <a:ea typeface="Arial"/>
                <a:cs typeface="Arial"/>
                <a:sym typeface="Arial"/>
              </a:rPr>
              <a:t>pour l'accès à un programme d'éducation et de formation ou pour l'obtention d'un diplôme complet, mais doit être détaillée dans une politique organisationnelle de VAE. Cela serait possible au sein des établissements et entre eux. </a:t>
            </a:r>
          </a:p>
          <a:p>
            <a:pPr algn="l" marL="438412" indent="-219206" lvl="1">
              <a:lnSpc>
                <a:spcPts val="2354"/>
              </a:lnSpc>
            </a:pP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9525"/>
              <a:ext cx="1727200" cy="758825"/>
            </a:xfrm>
            <a:prstGeom prst="rect">
              <a:avLst/>
            </a:prstGeom>
          </p:spPr>
          <p:txBody>
            <a:bodyPr anchor="ctr" rtlCol="false" tIns="0" lIns="0" bIns="0" rIns="0"/>
            <a:lstStyle/>
            <a:p>
              <a:pPr algn="r">
                <a:lnSpc>
                  <a:spcPts val="2520"/>
                </a:lnSpc>
              </a:pPr>
              <a:r>
                <a:rPr lang="en-US" b="true" sz="2100">
                  <a:solidFill>
                    <a:srgbClr val="8C909A"/>
                  </a:solidFill>
                  <a:latin typeface="Arimo Bold"/>
                  <a:ea typeface="Arimo Bold"/>
                  <a:cs typeface="Arimo Bold"/>
                  <a:sym typeface="Arimo Bold"/>
                </a:rPr>
                <a:t>48</a:t>
              </a:r>
            </a:p>
          </p:txBody>
        </p:sp>
      </p:grpSp>
      <p:grpSp>
        <p:nvGrpSpPr>
          <p:cNvPr name="Group 8" id="8"/>
          <p:cNvGrpSpPr/>
          <p:nvPr/>
        </p:nvGrpSpPr>
        <p:grpSpPr>
          <a:xfrm rot="0">
            <a:off x="500377" y="9365132"/>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01663" y="1363961"/>
            <a:ext cx="8527675" cy="1988344"/>
            <a:chOff x="0" y="0"/>
            <a:chExt cx="11370234" cy="2651125"/>
          </a:xfrm>
        </p:grpSpPr>
        <p:sp>
          <p:nvSpPr>
            <p:cNvPr name="Freeform 4" id="4"/>
            <p:cNvSpPr/>
            <p:nvPr/>
          </p:nvSpPr>
          <p:spPr>
            <a:xfrm flipH="false" flipV="false" rot="0">
              <a:off x="0" y="0"/>
              <a:ext cx="11370236" cy="2651126"/>
            </a:xfrm>
            <a:custGeom>
              <a:avLst/>
              <a:gdLst/>
              <a:ahLst/>
              <a:cxnLst/>
              <a:rect r="r" b="b" t="t" l="l"/>
              <a:pathLst>
                <a:path h="2651126" w="11370236">
                  <a:moveTo>
                    <a:pt x="0" y="0"/>
                  </a:moveTo>
                  <a:lnTo>
                    <a:pt x="11370236" y="0"/>
                  </a:lnTo>
                  <a:lnTo>
                    <a:pt x="11370236" y="2651126"/>
                  </a:lnTo>
                  <a:lnTo>
                    <a:pt x="0" y="2651126"/>
                  </a:lnTo>
                  <a:close/>
                </a:path>
              </a:pathLst>
            </a:custGeom>
            <a:blipFill>
              <a:blip r:embed="rId3">
                <a:alphaModFix amt="0"/>
              </a:blip>
              <a:stretch>
                <a:fillRect l="0" t="-33568" r="0" b="-33568"/>
              </a:stretch>
            </a:blipFill>
          </p:spPr>
        </p:sp>
        <p:sp>
          <p:nvSpPr>
            <p:cNvPr name="TextBox 5" id="5"/>
            <p:cNvSpPr txBox="true"/>
            <p:nvPr/>
          </p:nvSpPr>
          <p:spPr>
            <a:xfrm>
              <a:off x="0" y="28575"/>
              <a:ext cx="11370234" cy="2622550"/>
            </a:xfrm>
            <a:prstGeom prst="rect">
              <a:avLst/>
            </a:prstGeom>
          </p:spPr>
          <p:txBody>
            <a:bodyPr anchor="ctr" rtlCol="false" tIns="0" lIns="0" bIns="0" rIns="0"/>
            <a:lstStyle/>
            <a:p>
              <a:pPr algn="l">
                <a:lnSpc>
                  <a:spcPts val="6415"/>
                </a:lnSpc>
              </a:pPr>
              <a:r>
                <a:rPr lang="en-US" sz="5940" b="true">
                  <a:solidFill>
                    <a:srgbClr val="FFFFFF"/>
                  </a:solidFill>
                  <a:latin typeface="Arial Bold"/>
                  <a:ea typeface="Arial Bold"/>
                  <a:cs typeface="Arial Bold"/>
                  <a:sym typeface="Arial Bold"/>
                </a:rPr>
                <a:t>Merci</a:t>
              </a:r>
            </a:p>
            <a:p>
              <a:pPr algn="l">
                <a:lnSpc>
                  <a:spcPts val="6415"/>
                </a:lnSpc>
              </a:pPr>
            </a:p>
            <a:p>
              <a:pPr algn="l">
                <a:lnSpc>
                  <a:spcPts val="6415"/>
                </a:lnSpc>
              </a:pPr>
              <a:r>
                <a:rPr lang="en-US" sz="5940" b="true">
                  <a:solidFill>
                    <a:srgbClr val="FFFFFF"/>
                  </a:solidFill>
                  <a:latin typeface="Arial Bold"/>
                  <a:ea typeface="Arial Bold"/>
                  <a:cs typeface="Arial Bold"/>
                  <a:sym typeface="Arial Bold"/>
                </a:rPr>
                <a:t>Des questions ?</a:t>
              </a:r>
              <a:r>
                <a:rPr lang="en-US" b="true" sz="5940" u="sng">
                  <a:solidFill>
                    <a:srgbClr val="0563C1"/>
                  </a:solidFill>
                  <a:latin typeface="Arial Bold"/>
                  <a:ea typeface="Arial Bold"/>
                  <a:cs typeface="Arial Bold"/>
                  <a:sym typeface="Arial Bold"/>
                  <a:hlinkClick r:id="rId4" tooltip="mailto:obarry@qqi.ie"/>
                </a:rPr>
                <a:t> obarry@qqi.ie</a:t>
              </a:r>
              <a:r>
                <a:rPr lang="en-US" sz="5940" b="true">
                  <a:solidFill>
                    <a:srgbClr val="FFFFFF"/>
                  </a:solidFill>
                  <a:latin typeface="Arial Bold"/>
                  <a:ea typeface="Arial Bold"/>
                  <a:cs typeface="Arial Bold"/>
                  <a:sym typeface="Arial Bold"/>
                </a:rPr>
                <a:t> </a:t>
              </a:r>
            </a:p>
            <a:p>
              <a:pPr algn="l">
                <a:lnSpc>
                  <a:spcPts val="6415"/>
                </a:lnSpc>
              </a:pPr>
              <a:r>
                <a:rPr lang="en-US" b="true" sz="5940" u="sng">
                  <a:solidFill>
                    <a:srgbClr val="0563C1"/>
                  </a:solidFill>
                  <a:latin typeface="Arial Bold"/>
                  <a:ea typeface="Arial Bold"/>
                  <a:cs typeface="Arial Bold"/>
                  <a:sym typeface="Arial Bold"/>
                  <a:hlinkClick r:id="rId5" tooltip="mailto:nfq@qqi.ie"/>
                </a:rPr>
                <a:t>nfq@qqi.ie</a:t>
              </a:r>
              <a:r>
                <a:rPr lang="en-US" sz="5940" b="true">
                  <a:solidFill>
                    <a:srgbClr val="FFFFFF"/>
                  </a:solidFill>
                  <a:latin typeface="Arial Bold"/>
                  <a:ea typeface="Arial Bold"/>
                  <a:cs typeface="Arial Bold"/>
                  <a:sym typeface="Arial Bold"/>
                </a:rPr>
                <a:t> </a:t>
              </a:r>
            </a:p>
          </p:txBody>
        </p:sp>
      </p:grpSp>
      <p:grpSp>
        <p:nvGrpSpPr>
          <p:cNvPr name="Group 6" id="6"/>
          <p:cNvGrpSpPr/>
          <p:nvPr/>
        </p:nvGrpSpPr>
        <p:grpSpPr>
          <a:xfrm rot="0">
            <a:off x="10617803" y="960149"/>
            <a:ext cx="7151227" cy="6154445"/>
            <a:chOff x="0" y="0"/>
            <a:chExt cx="9534970" cy="8205927"/>
          </a:xfrm>
        </p:grpSpPr>
        <p:sp>
          <p:nvSpPr>
            <p:cNvPr name="Freeform 7" id="7"/>
            <p:cNvSpPr/>
            <p:nvPr/>
          </p:nvSpPr>
          <p:spPr>
            <a:xfrm flipH="false" flipV="false" rot="0">
              <a:off x="0" y="0"/>
              <a:ext cx="9535033" cy="8205978"/>
            </a:xfrm>
            <a:custGeom>
              <a:avLst/>
              <a:gdLst/>
              <a:ahLst/>
              <a:cxnLst/>
              <a:rect r="r" b="b" t="t" l="l"/>
              <a:pathLst>
                <a:path h="8205978" w="9535033">
                  <a:moveTo>
                    <a:pt x="0" y="0"/>
                  </a:moveTo>
                  <a:lnTo>
                    <a:pt x="9535033" y="0"/>
                  </a:lnTo>
                  <a:lnTo>
                    <a:pt x="9535033" y="8205978"/>
                  </a:lnTo>
                  <a:lnTo>
                    <a:pt x="0" y="8205978"/>
                  </a:lnTo>
                  <a:lnTo>
                    <a:pt x="0" y="0"/>
                  </a:lnTo>
                  <a:close/>
                </a:path>
              </a:pathLst>
            </a:custGeom>
            <a:blipFill>
              <a:blip r:embed="rId6"/>
              <a:stretch>
                <a:fillRect l="0" t="0" r="0" b="0"/>
              </a:stretch>
            </a:blipFill>
          </p:spPr>
        </p:sp>
      </p:grpSp>
      <p:grpSp>
        <p:nvGrpSpPr>
          <p:cNvPr name="Group 8" id="8"/>
          <p:cNvGrpSpPr/>
          <p:nvPr/>
        </p:nvGrpSpPr>
        <p:grpSpPr>
          <a:xfrm rot="0">
            <a:off x="14752434" y="2358133"/>
            <a:ext cx="1938699" cy="1975275"/>
            <a:chOff x="0" y="0"/>
            <a:chExt cx="2584933" cy="2633701"/>
          </a:xfrm>
        </p:grpSpPr>
        <p:sp>
          <p:nvSpPr>
            <p:cNvPr name="Freeform 9" id="9"/>
            <p:cNvSpPr/>
            <p:nvPr/>
          </p:nvSpPr>
          <p:spPr>
            <a:xfrm flipH="false" flipV="false" rot="0">
              <a:off x="0" y="0"/>
              <a:ext cx="2584958" cy="2633726"/>
            </a:xfrm>
            <a:custGeom>
              <a:avLst/>
              <a:gdLst/>
              <a:ahLst/>
              <a:cxnLst/>
              <a:rect r="r" b="b" t="t" l="l"/>
              <a:pathLst>
                <a:path h="2633726" w="2584958">
                  <a:moveTo>
                    <a:pt x="0" y="0"/>
                  </a:moveTo>
                  <a:lnTo>
                    <a:pt x="2584958" y="0"/>
                  </a:lnTo>
                  <a:lnTo>
                    <a:pt x="2584958" y="2633726"/>
                  </a:lnTo>
                  <a:lnTo>
                    <a:pt x="0" y="2633726"/>
                  </a:lnTo>
                  <a:lnTo>
                    <a:pt x="0" y="0"/>
                  </a:lnTo>
                  <a:close/>
                </a:path>
              </a:pathLst>
            </a:custGeom>
            <a:blipFill>
              <a:blip r:embed="rId7"/>
              <a:stretch>
                <a:fillRect l="0" t="0" r="0" b="0"/>
              </a:stretch>
            </a:blipFill>
          </p:spPr>
        </p:sp>
      </p:grpSp>
      <p:grpSp>
        <p:nvGrpSpPr>
          <p:cNvPr name="Group 10" id="10"/>
          <p:cNvGrpSpPr/>
          <p:nvPr/>
        </p:nvGrpSpPr>
        <p:grpSpPr>
          <a:xfrm rot="0">
            <a:off x="10685421" y="3206772"/>
            <a:ext cx="5587470" cy="1271121"/>
            <a:chOff x="0" y="0"/>
            <a:chExt cx="7449960" cy="1694828"/>
          </a:xfrm>
        </p:grpSpPr>
        <p:sp>
          <p:nvSpPr>
            <p:cNvPr name="Freeform 11" id="11"/>
            <p:cNvSpPr/>
            <p:nvPr/>
          </p:nvSpPr>
          <p:spPr>
            <a:xfrm flipH="false" flipV="false" rot="0">
              <a:off x="0" y="0"/>
              <a:ext cx="7449947" cy="1694815"/>
            </a:xfrm>
            <a:custGeom>
              <a:avLst/>
              <a:gdLst/>
              <a:ahLst/>
              <a:cxnLst/>
              <a:rect r="r" b="b" t="t" l="l"/>
              <a:pathLst>
                <a:path h="1694815" w="7449947">
                  <a:moveTo>
                    <a:pt x="0" y="0"/>
                  </a:moveTo>
                  <a:lnTo>
                    <a:pt x="7449947" y="0"/>
                  </a:lnTo>
                  <a:lnTo>
                    <a:pt x="7449947" y="1694815"/>
                  </a:lnTo>
                  <a:lnTo>
                    <a:pt x="0" y="1694815"/>
                  </a:lnTo>
                  <a:lnTo>
                    <a:pt x="0" y="0"/>
                  </a:lnTo>
                  <a:close/>
                </a:path>
              </a:pathLst>
            </a:custGeom>
            <a:blipFill>
              <a:blip r:embed="rId8"/>
              <a:stretch>
                <a:fillRect l="0" t="0" r="0" b="-1"/>
              </a:stretch>
            </a:blipFill>
          </p:spPr>
        </p:sp>
      </p:grpSp>
      <p:grpSp>
        <p:nvGrpSpPr>
          <p:cNvPr name="Group 12" id="12"/>
          <p:cNvGrpSpPr/>
          <p:nvPr/>
        </p:nvGrpSpPr>
        <p:grpSpPr>
          <a:xfrm rot="0">
            <a:off x="13128184" y="4477893"/>
            <a:ext cx="2149030" cy="320069"/>
            <a:chOff x="0" y="0"/>
            <a:chExt cx="2865374" cy="426758"/>
          </a:xfrm>
        </p:grpSpPr>
        <p:sp>
          <p:nvSpPr>
            <p:cNvPr name="Freeform 13" id="13"/>
            <p:cNvSpPr/>
            <p:nvPr/>
          </p:nvSpPr>
          <p:spPr>
            <a:xfrm flipH="false" flipV="false" rot="0">
              <a:off x="0" y="0"/>
              <a:ext cx="2865374" cy="426720"/>
            </a:xfrm>
            <a:custGeom>
              <a:avLst/>
              <a:gdLst/>
              <a:ahLst/>
              <a:cxnLst/>
              <a:rect r="r" b="b" t="t" l="l"/>
              <a:pathLst>
                <a:path h="426720" w="2865374">
                  <a:moveTo>
                    <a:pt x="0" y="0"/>
                  </a:moveTo>
                  <a:lnTo>
                    <a:pt x="2865374" y="0"/>
                  </a:lnTo>
                  <a:lnTo>
                    <a:pt x="2865374" y="426720"/>
                  </a:lnTo>
                  <a:lnTo>
                    <a:pt x="0" y="426720"/>
                  </a:lnTo>
                  <a:lnTo>
                    <a:pt x="0" y="0"/>
                  </a:lnTo>
                  <a:close/>
                </a:path>
              </a:pathLst>
            </a:custGeom>
            <a:blipFill>
              <a:blip r:embed="rId9"/>
              <a:stretch>
                <a:fillRect l="0" t="0" r="0" b="-8"/>
              </a:stretch>
            </a:blipFill>
          </p:spPr>
        </p:sp>
      </p:grpSp>
      <p:sp>
        <p:nvSpPr>
          <p:cNvPr name="TextBox 14" id="14"/>
          <p:cNvSpPr txBox="true"/>
          <p:nvPr/>
        </p:nvSpPr>
        <p:spPr>
          <a:xfrm rot="0">
            <a:off x="10837897" y="2474300"/>
            <a:ext cx="3273352" cy="519713"/>
          </a:xfrm>
          <a:prstGeom prst="rect">
            <a:avLst/>
          </a:prstGeom>
        </p:spPr>
        <p:txBody>
          <a:bodyPr anchor="t" rtlCol="false" tIns="0" lIns="0" bIns="0" rIns="0">
            <a:spAutoFit/>
          </a:bodyPr>
          <a:lstStyle/>
          <a:p>
            <a:pPr algn="l">
              <a:lnSpc>
                <a:spcPts val="3240"/>
              </a:lnSpc>
            </a:pPr>
            <a:r>
              <a:rPr lang="en-US" sz="2700">
                <a:solidFill>
                  <a:srgbClr val="000000"/>
                </a:solidFill>
                <a:latin typeface="Calibri (MS)"/>
                <a:ea typeface="Calibri (MS)"/>
                <a:cs typeface="Calibri (MS)"/>
                <a:sym typeface="Calibri (MS)"/>
              </a:rPr>
              <a:t>Participez à la conversation ! </a:t>
            </a:r>
          </a:p>
        </p:txBody>
      </p:sp>
      <p:sp>
        <p:nvSpPr>
          <p:cNvPr name="TextBox 15" id="15"/>
          <p:cNvSpPr txBox="true"/>
          <p:nvPr/>
        </p:nvSpPr>
        <p:spPr>
          <a:xfrm rot="0">
            <a:off x="5400484" y="8682266"/>
            <a:ext cx="12492590" cy="1559014"/>
          </a:xfrm>
          <a:prstGeom prst="rect">
            <a:avLst/>
          </a:prstGeom>
        </p:spPr>
        <p:txBody>
          <a:bodyPr anchor="t" rtlCol="false" tIns="0" lIns="0" bIns="0" rIns="0">
            <a:spAutoFit/>
          </a:bodyPr>
          <a:lstStyle/>
          <a:p>
            <a:pPr algn="l">
              <a:lnSpc>
                <a:spcPts val="2916"/>
              </a:lnSpc>
            </a:pPr>
            <a:r>
              <a:rPr lang="en-US" sz="2700" b="true">
                <a:solidFill>
                  <a:srgbClr val="000000"/>
                </a:solidFill>
                <a:latin typeface="Aptos Bold"/>
                <a:ea typeface="Aptos Bold"/>
                <a:cs typeface="Aptos Bold"/>
                <a:sym typeface="Aptos Bold"/>
              </a:rPr>
              <a:t>Financé par l'Union européenne. Les points de vue et opinions exprimés sont toutefois ceux des auteurs uniquement et ne reflètent pas nécessairement ceux de l'Union européenne ou de l'Agence exécutive européenne pour l'éducation et la culture. Ni l'Union européenne ni l'autorité octroyant la subvention ne peuvent en être tenues responsables.</a:t>
            </a:r>
          </a:p>
          <a:p>
            <a:pPr algn="l">
              <a:lnSpc>
                <a:spcPts val="2916"/>
              </a:lnSpc>
            </a:pP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6943758" y="7898404"/>
            <a:ext cx="2200242" cy="1140644"/>
            <a:chOff x="0" y="0"/>
            <a:chExt cx="579488" cy="300416"/>
          </a:xfrm>
        </p:grpSpPr>
        <p:sp>
          <p:nvSpPr>
            <p:cNvPr name="Freeform 3" id="3"/>
            <p:cNvSpPr/>
            <p:nvPr/>
          </p:nvSpPr>
          <p:spPr>
            <a:xfrm flipH="false" flipV="false" rot="0">
              <a:off x="0" y="0"/>
              <a:ext cx="579488" cy="300416"/>
            </a:xfrm>
            <a:custGeom>
              <a:avLst/>
              <a:gdLst/>
              <a:ahLst/>
              <a:cxnLst/>
              <a:rect r="r" b="b" t="t" l="l"/>
              <a:pathLst>
                <a:path h="300416" w="579488">
                  <a:moveTo>
                    <a:pt x="0" y="0"/>
                  </a:moveTo>
                  <a:lnTo>
                    <a:pt x="579488" y="0"/>
                  </a:lnTo>
                  <a:lnTo>
                    <a:pt x="579488" y="300416"/>
                  </a:lnTo>
                  <a:lnTo>
                    <a:pt x="0" y="300416"/>
                  </a:lnTo>
                  <a:close/>
                </a:path>
              </a:pathLst>
            </a:custGeom>
            <a:solidFill>
              <a:srgbClr val="F1F8FA"/>
            </a:solidFill>
          </p:spPr>
        </p:sp>
        <p:sp>
          <p:nvSpPr>
            <p:cNvPr name="TextBox 4" id="4"/>
            <p:cNvSpPr txBox="true"/>
            <p:nvPr/>
          </p:nvSpPr>
          <p:spPr>
            <a:xfrm>
              <a:off x="0" y="-38100"/>
              <a:ext cx="579488" cy="338516"/>
            </a:xfrm>
            <a:prstGeom prst="rect">
              <a:avLst/>
            </a:prstGeom>
          </p:spPr>
          <p:txBody>
            <a:bodyPr anchor="ctr" rtlCol="false" tIns="50800" lIns="50800" bIns="50800" rIns="50800"/>
            <a:lstStyle/>
            <a:p>
              <a:pPr algn="ctr">
                <a:lnSpc>
                  <a:spcPts val="2160"/>
                </a:lnSpc>
              </a:pPr>
            </a:p>
          </p:txBody>
        </p:sp>
      </p:grpSp>
      <p:grpSp>
        <p:nvGrpSpPr>
          <p:cNvPr name="Group 5" id="5"/>
          <p:cNvGrpSpPr/>
          <p:nvPr/>
        </p:nvGrpSpPr>
        <p:grpSpPr>
          <a:xfrm rot="0">
            <a:off x="2208990" y="0"/>
            <a:ext cx="14597682" cy="10245566"/>
            <a:chOff x="0" y="0"/>
            <a:chExt cx="19463576" cy="13660755"/>
          </a:xfrm>
        </p:grpSpPr>
        <p:sp>
          <p:nvSpPr>
            <p:cNvPr name="Freeform 6" id="6" descr="A screenshot of a computer screen  AI-generated content may be incorrect."/>
            <p:cNvSpPr/>
            <p:nvPr/>
          </p:nvSpPr>
          <p:spPr>
            <a:xfrm flipH="false" flipV="false" rot="0">
              <a:off x="0" y="0"/>
              <a:ext cx="19463638" cy="13660755"/>
            </a:xfrm>
            <a:custGeom>
              <a:avLst/>
              <a:gdLst/>
              <a:ahLst/>
              <a:cxnLst/>
              <a:rect r="r" b="b" t="t" l="l"/>
              <a:pathLst>
                <a:path h="13660755" w="19463638">
                  <a:moveTo>
                    <a:pt x="0" y="0"/>
                  </a:moveTo>
                  <a:lnTo>
                    <a:pt x="19463638" y="0"/>
                  </a:lnTo>
                  <a:lnTo>
                    <a:pt x="19463638" y="13660755"/>
                  </a:lnTo>
                  <a:lnTo>
                    <a:pt x="0" y="13660755"/>
                  </a:lnTo>
                  <a:lnTo>
                    <a:pt x="0" y="0"/>
                  </a:lnTo>
                  <a:close/>
                </a:path>
              </a:pathLst>
            </a:custGeom>
            <a:blipFill>
              <a:blip r:embed="rId2"/>
              <a:stretch>
                <a:fillRect l="0" t="-976" r="0" b="-976"/>
              </a:stretch>
            </a:blipFill>
          </p:spPr>
        </p:sp>
      </p:grpSp>
      <p:grpSp>
        <p:nvGrpSpPr>
          <p:cNvPr name="Group 7" id="7"/>
          <p:cNvGrpSpPr/>
          <p:nvPr/>
        </p:nvGrpSpPr>
        <p:grpSpPr>
          <a:xfrm rot="0">
            <a:off x="6943767" y="3419788"/>
            <a:ext cx="1872264" cy="686794"/>
            <a:chOff x="0" y="0"/>
            <a:chExt cx="493107" cy="180884"/>
          </a:xfrm>
        </p:grpSpPr>
        <p:sp>
          <p:nvSpPr>
            <p:cNvPr name="Freeform 8" id="8"/>
            <p:cNvSpPr/>
            <p:nvPr/>
          </p:nvSpPr>
          <p:spPr>
            <a:xfrm flipH="false" flipV="false" rot="0">
              <a:off x="0" y="0"/>
              <a:ext cx="493107" cy="180884"/>
            </a:xfrm>
            <a:custGeom>
              <a:avLst/>
              <a:gdLst/>
              <a:ahLst/>
              <a:cxnLst/>
              <a:rect r="r" b="b" t="t" l="l"/>
              <a:pathLst>
                <a:path h="180884" w="493107">
                  <a:moveTo>
                    <a:pt x="0" y="0"/>
                  </a:moveTo>
                  <a:lnTo>
                    <a:pt x="493107" y="0"/>
                  </a:lnTo>
                  <a:lnTo>
                    <a:pt x="493107" y="180884"/>
                  </a:lnTo>
                  <a:lnTo>
                    <a:pt x="0" y="180884"/>
                  </a:lnTo>
                  <a:close/>
                </a:path>
              </a:pathLst>
            </a:custGeom>
            <a:solidFill>
              <a:srgbClr val="F1F8FA"/>
            </a:solidFill>
          </p:spPr>
        </p:sp>
        <p:sp>
          <p:nvSpPr>
            <p:cNvPr name="TextBox 9" id="9"/>
            <p:cNvSpPr txBox="true"/>
            <p:nvPr/>
          </p:nvSpPr>
          <p:spPr>
            <a:xfrm>
              <a:off x="0" y="-38100"/>
              <a:ext cx="493107" cy="218984"/>
            </a:xfrm>
            <a:prstGeom prst="rect">
              <a:avLst/>
            </a:prstGeom>
          </p:spPr>
          <p:txBody>
            <a:bodyPr anchor="ctr" rtlCol="false" tIns="50800" lIns="50800" bIns="50800" rIns="50800"/>
            <a:lstStyle/>
            <a:p>
              <a:pPr algn="ctr">
                <a:lnSpc>
                  <a:spcPts val="2160"/>
                </a:lnSpc>
              </a:pPr>
            </a:p>
          </p:txBody>
        </p:sp>
      </p:grpSp>
      <p:sp>
        <p:nvSpPr>
          <p:cNvPr name="TextBox 10" id="10"/>
          <p:cNvSpPr txBox="true"/>
          <p:nvPr/>
        </p:nvSpPr>
        <p:spPr>
          <a:xfrm rot="0">
            <a:off x="3549296" y="1451827"/>
            <a:ext cx="1680881" cy="1633564"/>
          </a:xfrm>
          <a:prstGeom prst="rect">
            <a:avLst/>
          </a:prstGeom>
        </p:spPr>
        <p:txBody>
          <a:bodyPr anchor="t" rtlCol="false" tIns="0" lIns="0" bIns="0" rIns="0">
            <a:spAutoFit/>
          </a:bodyPr>
          <a:lstStyle/>
          <a:p>
            <a:pPr algn="l">
              <a:lnSpc>
                <a:spcPts val="1293"/>
              </a:lnSpc>
            </a:pPr>
            <a:r>
              <a:rPr lang="en-US" sz="1108" spc="-9">
                <a:solidFill>
                  <a:srgbClr val="9583EC"/>
                </a:solidFill>
                <a:latin typeface="Arial MT Pro"/>
                <a:ea typeface="Arial MT Pro"/>
                <a:cs typeface="Arial MT Pro"/>
                <a:sym typeface="Arial MT Pro"/>
              </a:rPr>
              <a:t>A</a:t>
            </a:r>
            <a:r>
              <a:rPr lang="en-US" sz="1108" spc="-9">
                <a:solidFill>
                  <a:srgbClr val="9583EC"/>
                </a:solidFill>
                <a:latin typeface="Arial MT Pro"/>
                <a:ea typeface="Arial MT Pro"/>
                <a:cs typeface="Arial MT Pro"/>
                <a:sym typeface="Arial MT Pro"/>
              </a:rPr>
              <a:t>près une vaste période de consultation publique, le Cadre national des certifications (CNC) a été établi comme l'entité nationale unique permettant de mesurer et de relier l'ensemble des acquis d'apprentissage.</a:t>
            </a:r>
          </a:p>
          <a:p>
            <a:pPr algn="l">
              <a:lnSpc>
                <a:spcPts val="1293"/>
              </a:lnSpc>
            </a:pPr>
          </a:p>
        </p:txBody>
      </p:sp>
      <p:sp>
        <p:nvSpPr>
          <p:cNvPr name="TextBox 11" id="11"/>
          <p:cNvSpPr txBox="true"/>
          <p:nvPr/>
        </p:nvSpPr>
        <p:spPr>
          <a:xfrm rot="0">
            <a:off x="3240097" y="3861666"/>
            <a:ext cx="2009775" cy="1325637"/>
          </a:xfrm>
          <a:prstGeom prst="rect">
            <a:avLst/>
          </a:prstGeom>
        </p:spPr>
        <p:txBody>
          <a:bodyPr anchor="t" rtlCol="false" tIns="0" lIns="0" bIns="0" rIns="0">
            <a:spAutoFit/>
          </a:bodyPr>
          <a:lstStyle/>
          <a:p>
            <a:pPr algn="l">
              <a:lnSpc>
                <a:spcPts val="1295"/>
              </a:lnSpc>
            </a:pPr>
            <a:r>
              <a:rPr lang="en-US" sz="1090" spc="-6">
                <a:solidFill>
                  <a:srgbClr val="9583EC"/>
                </a:solidFill>
                <a:latin typeface="Arial MT Pro"/>
                <a:ea typeface="Arial MT Pro"/>
                <a:cs typeface="Arial MT Pro"/>
                <a:sym typeface="Arial MT Pro"/>
              </a:rPr>
              <a:t>Le CNC a été auto-certifié compatible avec le Cadre des certifications de l'Espace européen de l'enseignement supérieur (QF-EEES), devenant ainsi le premier cadre national de certifications à réaliser cette démarche.</a:t>
            </a:r>
          </a:p>
        </p:txBody>
      </p:sp>
      <p:sp>
        <p:nvSpPr>
          <p:cNvPr name="TextBox 12" id="12"/>
          <p:cNvSpPr txBox="true"/>
          <p:nvPr/>
        </p:nvSpPr>
        <p:spPr>
          <a:xfrm rot="0">
            <a:off x="3200877" y="6303033"/>
            <a:ext cx="2377721" cy="1082919"/>
          </a:xfrm>
          <a:prstGeom prst="rect">
            <a:avLst/>
          </a:prstGeom>
        </p:spPr>
        <p:txBody>
          <a:bodyPr anchor="t" rtlCol="false" tIns="0" lIns="0" bIns="0" rIns="0">
            <a:spAutoFit/>
          </a:bodyPr>
          <a:lstStyle/>
          <a:p>
            <a:pPr algn="l">
              <a:lnSpc>
                <a:spcPts val="1273"/>
              </a:lnSpc>
            </a:pPr>
            <a:r>
              <a:rPr lang="en-US" sz="1104" spc="-8">
                <a:solidFill>
                  <a:srgbClr val="9583EC"/>
                </a:solidFill>
                <a:latin typeface="Arial MT Pro"/>
                <a:ea typeface="Arial MT Pro"/>
                <a:cs typeface="Arial MT Pro"/>
                <a:sym typeface="Arial MT Pro"/>
              </a:rPr>
              <a:t>L</a:t>
            </a:r>
            <a:r>
              <a:rPr lang="en-US" sz="1104" spc="-8">
                <a:solidFill>
                  <a:srgbClr val="9583EC"/>
                </a:solidFill>
                <a:latin typeface="Arial MT Pro"/>
                <a:ea typeface="Arial MT Pro"/>
                <a:cs typeface="Arial MT Pro"/>
                <a:sym typeface="Arial MT Pro"/>
              </a:rPr>
              <a:t>e CNC a été mis en référence au Cadre européen des certifications (CEC) pour l'apprentissage tout au long de la vie, devenant ainsi le premier cadre national de certifications à réaliser cette démarche.</a:t>
            </a:r>
          </a:p>
          <a:p>
            <a:pPr algn="l">
              <a:lnSpc>
                <a:spcPts val="1273"/>
              </a:lnSpc>
            </a:pPr>
          </a:p>
        </p:txBody>
      </p:sp>
      <p:sp>
        <p:nvSpPr>
          <p:cNvPr name="TextBox 13" id="13"/>
          <p:cNvSpPr txBox="true"/>
          <p:nvPr/>
        </p:nvSpPr>
        <p:spPr>
          <a:xfrm rot="0">
            <a:off x="3372284" y="7558281"/>
            <a:ext cx="2034906" cy="953121"/>
          </a:xfrm>
          <a:prstGeom prst="rect">
            <a:avLst/>
          </a:prstGeom>
        </p:spPr>
        <p:txBody>
          <a:bodyPr anchor="t" rtlCol="false" tIns="0" lIns="0" bIns="0" rIns="0">
            <a:spAutoFit/>
          </a:bodyPr>
          <a:lstStyle/>
          <a:p>
            <a:pPr algn="l">
              <a:lnSpc>
                <a:spcPts val="1233"/>
              </a:lnSpc>
            </a:pPr>
            <a:r>
              <a:rPr lang="en-US" sz="1094" spc="-3">
                <a:solidFill>
                  <a:srgbClr val="9583EC"/>
                </a:solidFill>
                <a:latin typeface="Arial MT Pro"/>
                <a:ea typeface="Arial MT Pro"/>
                <a:cs typeface="Arial MT Pro"/>
                <a:sym typeface="Arial MT Pro"/>
              </a:rPr>
              <a:t>U</a:t>
            </a:r>
            <a:r>
              <a:rPr lang="en-US" sz="1094" spc="-3">
                <a:solidFill>
                  <a:srgbClr val="9583EC"/>
                </a:solidFill>
                <a:latin typeface="Arial MT Pro"/>
                <a:ea typeface="Arial MT Pro"/>
                <a:cs typeface="Arial MT Pro"/>
                <a:sym typeface="Arial MT Pro"/>
              </a:rPr>
              <a:t>n groupe d'experts internationaux a été chargé de réaliser une étude sur l'impact et la mise en œuvre du CNC irlandais.</a:t>
            </a:r>
          </a:p>
          <a:p>
            <a:pPr algn="l">
              <a:lnSpc>
                <a:spcPts val="1233"/>
              </a:lnSpc>
            </a:pPr>
          </a:p>
        </p:txBody>
      </p:sp>
      <p:sp>
        <p:nvSpPr>
          <p:cNvPr name="TextBox 14" id="14"/>
          <p:cNvSpPr txBox="true"/>
          <p:nvPr/>
        </p:nvSpPr>
        <p:spPr>
          <a:xfrm rot="0">
            <a:off x="3534728" y="8397649"/>
            <a:ext cx="1715144" cy="796386"/>
          </a:xfrm>
          <a:prstGeom prst="rect">
            <a:avLst/>
          </a:prstGeom>
        </p:spPr>
        <p:txBody>
          <a:bodyPr anchor="t" rtlCol="false" tIns="0" lIns="0" bIns="0" rIns="0">
            <a:spAutoFit/>
          </a:bodyPr>
          <a:lstStyle/>
          <a:p>
            <a:pPr algn="l">
              <a:lnSpc>
                <a:spcPts val="1261"/>
              </a:lnSpc>
            </a:pPr>
            <a:r>
              <a:rPr lang="en-US" sz="1089" spc="1">
                <a:solidFill>
                  <a:srgbClr val="9583EC"/>
                </a:solidFill>
                <a:latin typeface="Arial MT Pro"/>
                <a:ea typeface="Arial MT Pro"/>
                <a:cs typeface="Arial MT Pro"/>
                <a:sym typeface="Arial MT Pro"/>
              </a:rPr>
              <a:t>L</a:t>
            </a:r>
            <a:r>
              <a:rPr lang="en-US" sz="1089" spc="1">
                <a:solidFill>
                  <a:srgbClr val="9583EC"/>
                </a:solidFill>
                <a:latin typeface="Arial MT Pro"/>
                <a:ea typeface="Arial MT Pro"/>
                <a:cs typeface="Arial MT Pro"/>
                <a:sym typeface="Arial MT Pro"/>
              </a:rPr>
              <a:t>e rapport intitulé « Étude sur la mise en œuvre et l'impact du cadre » a été publié.</a:t>
            </a:r>
          </a:p>
          <a:p>
            <a:pPr algn="l">
              <a:lnSpc>
                <a:spcPts val="1261"/>
              </a:lnSpc>
            </a:pPr>
          </a:p>
        </p:txBody>
      </p:sp>
      <p:sp>
        <p:nvSpPr>
          <p:cNvPr name="TextBox 15" id="15"/>
          <p:cNvSpPr txBox="true"/>
          <p:nvPr/>
        </p:nvSpPr>
        <p:spPr>
          <a:xfrm rot="0">
            <a:off x="6972342" y="3357273"/>
            <a:ext cx="1990725" cy="792775"/>
          </a:xfrm>
          <a:prstGeom prst="rect">
            <a:avLst/>
          </a:prstGeom>
        </p:spPr>
        <p:txBody>
          <a:bodyPr anchor="t" rtlCol="false" tIns="0" lIns="0" bIns="0" rIns="0">
            <a:spAutoFit/>
          </a:bodyPr>
          <a:lstStyle/>
          <a:p>
            <a:pPr algn="l">
              <a:lnSpc>
                <a:spcPts val="1226"/>
              </a:lnSpc>
            </a:pPr>
            <a:r>
              <a:rPr lang="en-US" sz="1099" spc="-6">
                <a:solidFill>
                  <a:srgbClr val="9583EC"/>
                </a:solidFill>
                <a:latin typeface="Arial MT Pro"/>
                <a:ea typeface="Arial MT Pro"/>
                <a:cs typeface="Arial MT Pro"/>
                <a:sym typeface="Arial MT Pro"/>
              </a:rPr>
              <a:t>QQI publie une « Évaluation d'impact politique du Cadre nationaldes certifications irlandais ».</a:t>
            </a:r>
          </a:p>
          <a:p>
            <a:pPr algn="l">
              <a:lnSpc>
                <a:spcPts val="1226"/>
              </a:lnSpc>
            </a:pPr>
          </a:p>
        </p:txBody>
      </p:sp>
      <p:sp>
        <p:nvSpPr>
          <p:cNvPr name="TextBox 16" id="16"/>
          <p:cNvSpPr txBox="true"/>
          <p:nvPr/>
        </p:nvSpPr>
        <p:spPr>
          <a:xfrm rot="0">
            <a:off x="6943758" y="635794"/>
            <a:ext cx="2200242" cy="1331571"/>
          </a:xfrm>
          <a:prstGeom prst="rect">
            <a:avLst/>
          </a:prstGeom>
        </p:spPr>
        <p:txBody>
          <a:bodyPr anchor="t" rtlCol="false" tIns="0" lIns="0" bIns="0" rIns="0">
            <a:spAutoFit/>
          </a:bodyPr>
          <a:lstStyle/>
          <a:p>
            <a:pPr algn="l">
              <a:lnSpc>
                <a:spcPts val="1317"/>
              </a:lnSpc>
            </a:pPr>
            <a:r>
              <a:rPr lang="en-US" sz="1085" spc="-1">
                <a:solidFill>
                  <a:srgbClr val="9583EC"/>
                </a:solidFill>
                <a:latin typeface="Arial MT Pro"/>
                <a:ea typeface="Arial MT Pro"/>
                <a:cs typeface="Arial MT Pro"/>
                <a:sym typeface="Arial MT Pro"/>
              </a:rPr>
              <a:t>La loi</a:t>
            </a:r>
            <a:r>
              <a:rPr lang="en-US" sz="1085" spc="-1">
                <a:solidFill>
                  <a:srgbClr val="9583EC"/>
                </a:solidFill>
                <a:latin typeface="Arial MT Pro"/>
                <a:ea typeface="Arial MT Pro"/>
                <a:cs typeface="Arial MT Pro"/>
                <a:sym typeface="Arial MT Pro"/>
              </a:rPr>
              <a:t> sur les certifications et l'assurance qualité (éducation et formation) réaffirme le fondement juridique du Cadre national des certifications (CNC) et confie sa gestion et son développement à l'organisme QQI.</a:t>
            </a:r>
          </a:p>
          <a:p>
            <a:pPr algn="l">
              <a:lnSpc>
                <a:spcPts val="1317"/>
              </a:lnSpc>
            </a:pPr>
          </a:p>
        </p:txBody>
      </p:sp>
      <p:sp>
        <p:nvSpPr>
          <p:cNvPr name="TextBox 17" id="17"/>
          <p:cNvSpPr txBox="true"/>
          <p:nvPr/>
        </p:nvSpPr>
        <p:spPr>
          <a:xfrm rot="0">
            <a:off x="10319460" y="328284"/>
            <a:ext cx="2276475" cy="1965640"/>
          </a:xfrm>
          <a:prstGeom prst="rect">
            <a:avLst/>
          </a:prstGeom>
        </p:spPr>
        <p:txBody>
          <a:bodyPr anchor="t" rtlCol="false" tIns="0" lIns="0" bIns="0" rIns="0">
            <a:spAutoFit/>
          </a:bodyPr>
          <a:lstStyle/>
          <a:p>
            <a:pPr algn="l">
              <a:lnSpc>
                <a:spcPts val="1291"/>
              </a:lnSpc>
            </a:pPr>
            <a:r>
              <a:rPr lang="en-US" sz="1099" spc="-6">
                <a:solidFill>
                  <a:srgbClr val="9583EC"/>
                </a:solidFill>
                <a:latin typeface="Arial MT Pro"/>
                <a:ea typeface="Arial MT Pro"/>
                <a:cs typeface="Arial MT Pro"/>
                <a:sym typeface="Arial MT Pro"/>
              </a:rPr>
              <a:t>QQI publie « Évaluation de la comparabilité des certifications du certificat avancé et du certificat supérieur », qui présente les conclusions et recommandations d'une étude commandée visant à déterminer s'il existe des différences significatives entre les apprentissages associés à ces programmes, tels qu'ils sont mis en œuvre au niveau 6 du CNC.</a:t>
            </a:r>
          </a:p>
          <a:p>
            <a:pPr algn="l">
              <a:lnSpc>
                <a:spcPts val="1291"/>
              </a:lnSpc>
            </a:pPr>
          </a:p>
        </p:txBody>
      </p:sp>
      <p:sp>
        <p:nvSpPr>
          <p:cNvPr name="TextBox 18" id="18"/>
          <p:cNvSpPr txBox="true"/>
          <p:nvPr/>
        </p:nvSpPr>
        <p:spPr>
          <a:xfrm rot="0">
            <a:off x="10352807" y="3864684"/>
            <a:ext cx="2276475" cy="844685"/>
          </a:xfrm>
          <a:prstGeom prst="rect">
            <a:avLst/>
          </a:prstGeom>
        </p:spPr>
        <p:txBody>
          <a:bodyPr anchor="t" rtlCol="false" tIns="0" lIns="0" bIns="0" rIns="0">
            <a:spAutoFit/>
          </a:bodyPr>
          <a:lstStyle/>
          <a:p>
            <a:pPr algn="l">
              <a:lnSpc>
                <a:spcPts val="1329"/>
              </a:lnSpc>
            </a:pPr>
            <a:r>
              <a:rPr lang="en-US" sz="1087">
                <a:solidFill>
                  <a:srgbClr val="9583EC"/>
                </a:solidFill>
                <a:latin typeface="Arial MT Pro"/>
                <a:ea typeface="Arial MT Pro"/>
                <a:cs typeface="Arial MT Pro"/>
                <a:sym typeface="Arial MT Pro"/>
              </a:rPr>
              <a:t>QQI 'Green Paper on the</a:t>
            </a:r>
          </a:p>
          <a:p>
            <a:pPr algn="l">
              <a:lnSpc>
                <a:spcPts val="1329"/>
              </a:lnSpc>
            </a:pPr>
            <a:r>
              <a:rPr lang="en-US" sz="1087">
                <a:solidFill>
                  <a:srgbClr val="9583EC"/>
                </a:solidFill>
                <a:latin typeface="Arial MT Pro"/>
                <a:ea typeface="Arial MT Pro"/>
                <a:cs typeface="Arial MT Pro"/>
                <a:sym typeface="Arial MT Pro"/>
              </a:rPr>
              <a:t>Qualifications System' outlines the</a:t>
            </a:r>
          </a:p>
          <a:p>
            <a:pPr algn="l">
              <a:lnSpc>
                <a:spcPts val="1329"/>
              </a:lnSpc>
            </a:pPr>
            <a:r>
              <a:rPr lang="en-US" sz="1087">
                <a:solidFill>
                  <a:srgbClr val="9583EC"/>
                </a:solidFill>
                <a:latin typeface="Arial MT Pro"/>
                <a:ea typeface="Arial MT Pro"/>
                <a:cs typeface="Arial MT Pro"/>
                <a:sym typeface="Arial MT Pro"/>
              </a:rPr>
              <a:t>Irish qualifications system and poses</a:t>
            </a:r>
          </a:p>
          <a:p>
            <a:pPr algn="l">
              <a:lnSpc>
                <a:spcPts val="1329"/>
              </a:lnSpc>
            </a:pPr>
            <a:r>
              <a:rPr lang="en-US" sz="1087">
                <a:solidFill>
                  <a:srgbClr val="9583EC"/>
                </a:solidFill>
                <a:latin typeface="Arial MT Pro"/>
                <a:ea typeface="Arial MT Pro"/>
                <a:cs typeface="Arial MT Pro"/>
                <a:sym typeface="Arial MT Pro"/>
              </a:rPr>
              <a:t>some broad questions on possible</a:t>
            </a:r>
          </a:p>
          <a:p>
            <a:pPr algn="l">
              <a:lnSpc>
                <a:spcPts val="1329"/>
              </a:lnSpc>
            </a:pPr>
            <a:r>
              <a:rPr lang="en-US" sz="1087">
                <a:solidFill>
                  <a:srgbClr val="9583EC"/>
                </a:solidFill>
                <a:latin typeface="Arial MT Pro"/>
                <a:ea typeface="Arial MT Pro"/>
                <a:cs typeface="Arial MT Pro"/>
                <a:sym typeface="Arial MT Pro"/>
              </a:rPr>
              <a:t>opportunities for its enhancement.</a:t>
            </a:r>
          </a:p>
        </p:txBody>
      </p:sp>
      <p:sp>
        <p:nvSpPr>
          <p:cNvPr name="TextBox 19" id="19"/>
          <p:cNvSpPr txBox="true"/>
          <p:nvPr/>
        </p:nvSpPr>
        <p:spPr>
          <a:xfrm rot="0">
            <a:off x="10352797" y="4902621"/>
            <a:ext cx="2209800" cy="486724"/>
          </a:xfrm>
          <a:prstGeom prst="rect">
            <a:avLst/>
          </a:prstGeom>
        </p:spPr>
        <p:txBody>
          <a:bodyPr anchor="t" rtlCol="false" tIns="0" lIns="0" bIns="0" rIns="0">
            <a:spAutoFit/>
          </a:bodyPr>
          <a:lstStyle/>
          <a:p>
            <a:pPr algn="l">
              <a:lnSpc>
                <a:spcPts val="1272"/>
              </a:lnSpc>
            </a:pPr>
            <a:r>
              <a:rPr lang="en-US" sz="1067" spc="6">
                <a:solidFill>
                  <a:srgbClr val="9583EC"/>
                </a:solidFill>
                <a:latin typeface="Arial MT Pro"/>
                <a:ea typeface="Arial MT Pro"/>
                <a:cs typeface="Arial MT Pro"/>
                <a:sym typeface="Arial MT Pro"/>
              </a:rPr>
              <a:t>The companion 'Technical Paper on</a:t>
            </a:r>
          </a:p>
          <a:p>
            <a:pPr algn="l">
              <a:lnSpc>
                <a:spcPts val="1272"/>
              </a:lnSpc>
            </a:pPr>
            <a:r>
              <a:rPr lang="en-US" sz="1067" spc="6">
                <a:solidFill>
                  <a:srgbClr val="9583EC"/>
                </a:solidFill>
                <a:latin typeface="Arial MT Pro"/>
                <a:ea typeface="Arial MT Pro"/>
                <a:cs typeface="Arial MT Pro"/>
                <a:sym typeface="Arial MT Pro"/>
              </a:rPr>
              <a:t>the Qualifications System' provides</a:t>
            </a:r>
          </a:p>
          <a:p>
            <a:pPr algn="l">
              <a:lnSpc>
                <a:spcPts val="1272"/>
              </a:lnSpc>
            </a:pPr>
            <a:r>
              <a:rPr lang="en-US" sz="1067" spc="6">
                <a:solidFill>
                  <a:srgbClr val="9583EC"/>
                </a:solidFill>
                <a:latin typeface="Arial MT Pro"/>
                <a:ea typeface="Arial MT Pro"/>
                <a:cs typeface="Arial MT Pro"/>
                <a:sym typeface="Arial MT Pro"/>
              </a:rPr>
              <a:t>more depth.</a:t>
            </a:r>
          </a:p>
        </p:txBody>
      </p:sp>
      <p:sp>
        <p:nvSpPr>
          <p:cNvPr name="TextBox 20" id="20"/>
          <p:cNvSpPr txBox="true"/>
          <p:nvPr/>
        </p:nvSpPr>
        <p:spPr>
          <a:xfrm rot="0">
            <a:off x="10352719" y="7255294"/>
            <a:ext cx="2238375" cy="793834"/>
          </a:xfrm>
          <a:prstGeom prst="rect">
            <a:avLst/>
          </a:prstGeom>
        </p:spPr>
        <p:txBody>
          <a:bodyPr anchor="t" rtlCol="false" tIns="0" lIns="0" bIns="0" rIns="0">
            <a:spAutoFit/>
          </a:bodyPr>
          <a:lstStyle/>
          <a:p>
            <a:pPr algn="l">
              <a:lnSpc>
                <a:spcPts val="1257"/>
              </a:lnSpc>
            </a:pPr>
            <a:r>
              <a:rPr lang="en-US" sz="1069" spc="6">
                <a:solidFill>
                  <a:srgbClr val="9583EC"/>
                </a:solidFill>
                <a:latin typeface="Arial MT Pro"/>
                <a:ea typeface="Arial MT Pro"/>
                <a:cs typeface="Arial MT Pro"/>
                <a:sym typeface="Arial MT Pro"/>
              </a:rPr>
              <a:t>A single updating report re-</a:t>
            </a:r>
          </a:p>
          <a:p>
            <a:pPr algn="l">
              <a:lnSpc>
                <a:spcPts val="1257"/>
              </a:lnSpc>
            </a:pPr>
            <a:r>
              <a:rPr lang="en-US" sz="1069" spc="6">
                <a:solidFill>
                  <a:srgbClr val="9583EC"/>
                </a:solidFill>
                <a:latin typeface="Arial MT Pro"/>
                <a:ea typeface="Arial MT Pro"/>
                <a:cs typeface="Arial MT Pro"/>
                <a:sym typeface="Arial MT Pro"/>
              </a:rPr>
              <a:t>referencing the NFQ to the EQF and</a:t>
            </a:r>
          </a:p>
          <a:p>
            <a:pPr algn="l">
              <a:lnSpc>
                <a:spcPts val="1257"/>
              </a:lnSpc>
            </a:pPr>
            <a:r>
              <a:rPr lang="en-US" sz="1069" spc="6">
                <a:solidFill>
                  <a:srgbClr val="9583EC"/>
                </a:solidFill>
                <a:latin typeface="Arial MT Pro"/>
                <a:ea typeface="Arial MT Pro"/>
                <a:cs typeface="Arial MT Pro"/>
                <a:sym typeface="Arial MT Pro"/>
              </a:rPr>
              <a:t>re-confirming compatibility of the</a:t>
            </a:r>
          </a:p>
          <a:p>
            <a:pPr algn="l">
              <a:lnSpc>
                <a:spcPts val="1257"/>
              </a:lnSpc>
            </a:pPr>
            <a:r>
              <a:rPr lang="en-US" sz="1069" spc="6">
                <a:solidFill>
                  <a:srgbClr val="9583EC"/>
                </a:solidFill>
                <a:latin typeface="Arial MT Pro"/>
                <a:ea typeface="Arial MT Pro"/>
                <a:cs typeface="Arial MT Pro"/>
                <a:sym typeface="Arial MT Pro"/>
              </a:rPr>
              <a:t>NFQ with QF-EHEA was completed</a:t>
            </a:r>
          </a:p>
          <a:p>
            <a:pPr algn="l">
              <a:lnSpc>
                <a:spcPts val="1257"/>
              </a:lnSpc>
            </a:pPr>
            <a:r>
              <a:rPr lang="en-US" sz="1069" spc="6">
                <a:solidFill>
                  <a:srgbClr val="9583EC"/>
                </a:solidFill>
                <a:latin typeface="Arial MT Pro"/>
                <a:ea typeface="Arial MT Pro"/>
                <a:cs typeface="Arial MT Pro"/>
                <a:sym typeface="Arial MT Pro"/>
              </a:rPr>
              <a:t>in 2020.</a:t>
            </a:r>
          </a:p>
        </p:txBody>
      </p:sp>
      <p:grpSp>
        <p:nvGrpSpPr>
          <p:cNvPr name="Group 21" id="21"/>
          <p:cNvGrpSpPr/>
          <p:nvPr/>
        </p:nvGrpSpPr>
        <p:grpSpPr>
          <a:xfrm rot="0">
            <a:off x="13886494" y="7481210"/>
            <a:ext cx="2726695" cy="1623912"/>
            <a:chOff x="0" y="0"/>
            <a:chExt cx="718142" cy="427697"/>
          </a:xfrm>
        </p:grpSpPr>
        <p:sp>
          <p:nvSpPr>
            <p:cNvPr name="Freeform 22" id="22"/>
            <p:cNvSpPr/>
            <p:nvPr/>
          </p:nvSpPr>
          <p:spPr>
            <a:xfrm flipH="false" flipV="false" rot="0">
              <a:off x="0" y="0"/>
              <a:ext cx="718142" cy="427697"/>
            </a:xfrm>
            <a:custGeom>
              <a:avLst/>
              <a:gdLst/>
              <a:ahLst/>
              <a:cxnLst/>
              <a:rect r="r" b="b" t="t" l="l"/>
              <a:pathLst>
                <a:path h="427697" w="718142">
                  <a:moveTo>
                    <a:pt x="0" y="0"/>
                  </a:moveTo>
                  <a:lnTo>
                    <a:pt x="718142" y="0"/>
                  </a:lnTo>
                  <a:lnTo>
                    <a:pt x="718142" y="427697"/>
                  </a:lnTo>
                  <a:lnTo>
                    <a:pt x="0" y="427697"/>
                  </a:lnTo>
                  <a:close/>
                </a:path>
              </a:pathLst>
            </a:custGeom>
            <a:solidFill>
              <a:srgbClr val="F1F8FA"/>
            </a:solidFill>
          </p:spPr>
        </p:sp>
        <p:sp>
          <p:nvSpPr>
            <p:cNvPr name="TextBox 23" id="23"/>
            <p:cNvSpPr txBox="true"/>
            <p:nvPr/>
          </p:nvSpPr>
          <p:spPr>
            <a:xfrm>
              <a:off x="0" y="-38100"/>
              <a:ext cx="718142" cy="465797"/>
            </a:xfrm>
            <a:prstGeom prst="rect">
              <a:avLst/>
            </a:prstGeom>
          </p:spPr>
          <p:txBody>
            <a:bodyPr anchor="ctr" rtlCol="false" tIns="50800" lIns="50800" bIns="50800" rIns="50800"/>
            <a:lstStyle/>
            <a:p>
              <a:pPr algn="ctr">
                <a:lnSpc>
                  <a:spcPts val="2160"/>
                </a:lnSpc>
              </a:pPr>
            </a:p>
          </p:txBody>
        </p:sp>
      </p:grpSp>
      <p:sp>
        <p:nvSpPr>
          <p:cNvPr name="TextBox 24" id="24"/>
          <p:cNvSpPr txBox="true"/>
          <p:nvPr/>
        </p:nvSpPr>
        <p:spPr>
          <a:xfrm rot="0">
            <a:off x="13907444" y="7473264"/>
            <a:ext cx="2464978" cy="1162735"/>
          </a:xfrm>
          <a:prstGeom prst="rect">
            <a:avLst/>
          </a:prstGeom>
        </p:spPr>
        <p:txBody>
          <a:bodyPr anchor="t" rtlCol="false" tIns="0" lIns="0" bIns="0" rIns="0">
            <a:spAutoFit/>
          </a:bodyPr>
          <a:lstStyle/>
          <a:p>
            <a:pPr algn="l">
              <a:lnSpc>
                <a:spcPts val="1288"/>
              </a:lnSpc>
            </a:pPr>
            <a:r>
              <a:rPr lang="en-US" sz="1078">
                <a:solidFill>
                  <a:srgbClr val="9583EC"/>
                </a:solidFill>
                <a:latin typeface="Arial MT Pro"/>
                <a:ea typeface="Arial MT Pro"/>
                <a:cs typeface="Arial MT Pro"/>
                <a:sym typeface="Arial MT Pro"/>
              </a:rPr>
              <a:t>QQI publie « Du comptage à la promotion d'une participation réussie : un examen des pratiques favorisant l'accès, le transfert et la progression dans l'éducation et la formation en Irlande ».</a:t>
            </a:r>
          </a:p>
          <a:p>
            <a:pPr algn="l">
              <a:lnSpc>
                <a:spcPts val="1288"/>
              </a:lnSpc>
            </a:pPr>
          </a:p>
        </p:txBody>
      </p:sp>
      <p:sp>
        <p:nvSpPr>
          <p:cNvPr name="TextBox 25" id="25"/>
          <p:cNvSpPr txBox="true"/>
          <p:nvPr/>
        </p:nvSpPr>
        <p:spPr>
          <a:xfrm rot="0">
            <a:off x="13907532" y="4470860"/>
            <a:ext cx="2324012" cy="1483142"/>
          </a:xfrm>
          <a:prstGeom prst="rect">
            <a:avLst/>
          </a:prstGeom>
        </p:spPr>
        <p:txBody>
          <a:bodyPr anchor="t" rtlCol="false" tIns="0" lIns="0" bIns="0" rIns="0">
            <a:spAutoFit/>
          </a:bodyPr>
          <a:lstStyle/>
          <a:p>
            <a:pPr algn="l">
              <a:lnSpc>
                <a:spcPts val="1307"/>
              </a:lnSpc>
            </a:pPr>
            <a:r>
              <a:rPr lang="en-US" sz="1133" spc="-14">
                <a:solidFill>
                  <a:srgbClr val="9583EC"/>
                </a:solidFill>
                <a:latin typeface="Arial MT Pro"/>
                <a:ea typeface="Arial MT Pro"/>
                <a:cs typeface="Arial MT Pro"/>
                <a:sym typeface="Arial MT Pro"/>
              </a:rPr>
              <a:t>2023 a marqué le 20e anniversaire du CNC irlandais. Un rapport intitulé « 20 ans du Cadre national des certifications irlandais : une histoire de collaboration et de coopération (2003-2023) » a été publié début 2024.</a:t>
            </a:r>
          </a:p>
          <a:p>
            <a:pPr algn="l">
              <a:lnSpc>
                <a:spcPts val="1307"/>
              </a:lnSpc>
            </a:pPr>
          </a:p>
          <a:p>
            <a:pPr algn="l">
              <a:lnSpc>
                <a:spcPts val="1307"/>
              </a:lnSpc>
            </a:pPr>
          </a:p>
        </p:txBody>
      </p:sp>
      <p:sp>
        <p:nvSpPr>
          <p:cNvPr name="TextBox 26" id="26"/>
          <p:cNvSpPr txBox="true"/>
          <p:nvPr/>
        </p:nvSpPr>
        <p:spPr>
          <a:xfrm rot="0">
            <a:off x="13906742" y="643348"/>
            <a:ext cx="2028825" cy="1794913"/>
          </a:xfrm>
          <a:prstGeom prst="rect">
            <a:avLst/>
          </a:prstGeom>
        </p:spPr>
        <p:txBody>
          <a:bodyPr anchor="t" rtlCol="false" tIns="0" lIns="0" bIns="0" rIns="0">
            <a:spAutoFit/>
          </a:bodyPr>
          <a:lstStyle/>
          <a:p>
            <a:pPr algn="l">
              <a:lnSpc>
                <a:spcPts val="1293"/>
              </a:lnSpc>
            </a:pPr>
            <a:r>
              <a:rPr lang="en-US" sz="1105" spc="-4">
                <a:solidFill>
                  <a:srgbClr val="9583EC"/>
                </a:solidFill>
                <a:latin typeface="Arial MT Pro"/>
                <a:ea typeface="Arial MT Pro"/>
                <a:cs typeface="Arial MT Pro"/>
                <a:sym typeface="Arial MT Pro"/>
              </a:rPr>
              <a:t>QQI publish 'Evaluation of the</a:t>
            </a:r>
          </a:p>
          <a:p>
            <a:pPr algn="l">
              <a:lnSpc>
                <a:spcPts val="1293"/>
              </a:lnSpc>
            </a:pPr>
            <a:r>
              <a:rPr lang="en-US" sz="1105" spc="-4">
                <a:solidFill>
                  <a:srgbClr val="9583EC"/>
                </a:solidFill>
                <a:latin typeface="Arial MT Pro"/>
                <a:ea typeface="Arial MT Pro"/>
                <a:cs typeface="Arial MT Pro"/>
                <a:sym typeface="Arial MT Pro"/>
              </a:rPr>
              <a:t>Comparability of the Advanced</a:t>
            </a:r>
          </a:p>
          <a:p>
            <a:pPr algn="l">
              <a:lnSpc>
                <a:spcPts val="1293"/>
              </a:lnSpc>
            </a:pPr>
            <a:r>
              <a:rPr lang="en-US" sz="1105" spc="-4">
                <a:solidFill>
                  <a:srgbClr val="9583EC"/>
                </a:solidFill>
                <a:latin typeface="Arial MT Pro"/>
                <a:ea typeface="Arial MT Pro"/>
                <a:cs typeface="Arial MT Pro"/>
                <a:sym typeface="Arial MT Pro"/>
              </a:rPr>
              <a:t>Certificate and Higher Certificate</a:t>
            </a:r>
          </a:p>
          <a:p>
            <a:pPr algn="l">
              <a:lnSpc>
                <a:spcPts val="1293"/>
              </a:lnSpc>
            </a:pPr>
            <a:r>
              <a:rPr lang="en-US" sz="1105" spc="-4">
                <a:solidFill>
                  <a:srgbClr val="9583EC"/>
                </a:solidFill>
                <a:latin typeface="Arial MT Pro"/>
                <a:ea typeface="Arial MT Pro"/>
                <a:cs typeface="Arial MT Pro"/>
                <a:sym typeface="Arial MT Pro"/>
              </a:rPr>
              <a:t>Qualifications' which contains</a:t>
            </a:r>
          </a:p>
          <a:p>
            <a:pPr algn="l">
              <a:lnSpc>
                <a:spcPts val="1293"/>
              </a:lnSpc>
            </a:pPr>
            <a:r>
              <a:rPr lang="en-US" sz="1105" spc="-4">
                <a:solidFill>
                  <a:srgbClr val="9583EC"/>
                </a:solidFill>
                <a:latin typeface="Arial MT Pro"/>
                <a:ea typeface="Arial MT Pro"/>
                <a:cs typeface="Arial MT Pro"/>
                <a:sym typeface="Arial MT Pro"/>
              </a:rPr>
              <a:t>findings and recommendations</a:t>
            </a:r>
          </a:p>
          <a:p>
            <a:pPr algn="l">
              <a:lnSpc>
                <a:spcPts val="1293"/>
              </a:lnSpc>
            </a:pPr>
            <a:r>
              <a:rPr lang="en-US" sz="1105" spc="-4">
                <a:solidFill>
                  <a:srgbClr val="9583EC"/>
                </a:solidFill>
                <a:latin typeface="Arial MT Pro"/>
                <a:ea typeface="Arial MT Pro"/>
                <a:cs typeface="Arial MT Pro"/>
                <a:sym typeface="Arial MT Pro"/>
              </a:rPr>
              <a:t>from a commissioned review to</a:t>
            </a:r>
          </a:p>
          <a:p>
            <a:pPr algn="l">
              <a:lnSpc>
                <a:spcPts val="1293"/>
              </a:lnSpc>
            </a:pPr>
            <a:r>
              <a:rPr lang="en-US" sz="1105" spc="-4">
                <a:solidFill>
                  <a:srgbClr val="9583EC"/>
                </a:solidFill>
                <a:latin typeface="Arial MT Pro"/>
                <a:ea typeface="Arial MT Pro"/>
                <a:cs typeface="Arial MT Pro"/>
                <a:sym typeface="Arial MT Pro"/>
              </a:rPr>
              <a:t>determine whether significant</a:t>
            </a:r>
          </a:p>
          <a:p>
            <a:pPr algn="l">
              <a:lnSpc>
                <a:spcPts val="1293"/>
              </a:lnSpc>
            </a:pPr>
            <a:r>
              <a:rPr lang="en-US" sz="1105" spc="-4">
                <a:solidFill>
                  <a:srgbClr val="9583EC"/>
                </a:solidFill>
                <a:latin typeface="Arial MT Pro"/>
                <a:ea typeface="Arial MT Pro"/>
                <a:cs typeface="Arial MT Pro"/>
                <a:sym typeface="Arial MT Pro"/>
              </a:rPr>
              <a:t>diferences exist between the</a:t>
            </a:r>
          </a:p>
          <a:p>
            <a:pPr algn="l">
              <a:lnSpc>
                <a:spcPts val="1293"/>
              </a:lnSpc>
            </a:pPr>
            <a:r>
              <a:rPr lang="en-US" sz="1105" spc="-4">
                <a:solidFill>
                  <a:srgbClr val="9583EC"/>
                </a:solidFill>
                <a:latin typeface="Arial MT Pro"/>
                <a:ea typeface="Arial MT Pro"/>
                <a:cs typeface="Arial MT Pro"/>
                <a:sym typeface="Arial MT Pro"/>
              </a:rPr>
              <a:t>learning associated with these</a:t>
            </a:r>
          </a:p>
          <a:p>
            <a:pPr algn="l">
              <a:lnSpc>
                <a:spcPts val="1293"/>
              </a:lnSpc>
            </a:pPr>
            <a:r>
              <a:rPr lang="en-US" sz="1105" spc="-4">
                <a:solidFill>
                  <a:srgbClr val="9583EC"/>
                </a:solidFill>
                <a:latin typeface="Arial MT Pro"/>
                <a:ea typeface="Arial MT Pro"/>
                <a:cs typeface="Arial MT Pro"/>
                <a:sym typeface="Arial MT Pro"/>
              </a:rPr>
              <a:t>programmes, as implemented at</a:t>
            </a:r>
          </a:p>
          <a:p>
            <a:pPr algn="l">
              <a:lnSpc>
                <a:spcPts val="1293"/>
              </a:lnSpc>
            </a:pPr>
            <a:r>
              <a:rPr lang="en-US" sz="1105" spc="-4">
                <a:solidFill>
                  <a:srgbClr val="9583EC"/>
                </a:solidFill>
                <a:latin typeface="Arial MT Pro"/>
                <a:ea typeface="Arial MT Pro"/>
                <a:cs typeface="Arial MT Pro"/>
                <a:sym typeface="Arial MT Pro"/>
              </a:rPr>
              <a:t>Level 6 on the NFQ.</a:t>
            </a:r>
          </a:p>
        </p:txBody>
      </p:sp>
      <p:sp>
        <p:nvSpPr>
          <p:cNvPr name="TextBox 27" id="27"/>
          <p:cNvSpPr txBox="true"/>
          <p:nvPr/>
        </p:nvSpPr>
        <p:spPr>
          <a:xfrm rot="0">
            <a:off x="3753256" y="1011633"/>
            <a:ext cx="983456" cy="449720"/>
          </a:xfrm>
          <a:prstGeom prst="rect">
            <a:avLst/>
          </a:prstGeom>
        </p:spPr>
        <p:txBody>
          <a:bodyPr anchor="t" rtlCol="false" tIns="0" lIns="0" bIns="0" rIns="0">
            <a:spAutoFit/>
          </a:bodyPr>
          <a:lstStyle/>
          <a:p>
            <a:pPr algn="l">
              <a:lnSpc>
                <a:spcPts val="1191"/>
              </a:lnSpc>
            </a:pPr>
            <a:r>
              <a:rPr lang="en-US" sz="1006" spc="14">
                <a:solidFill>
                  <a:srgbClr val="3FA7BB"/>
                </a:solidFill>
                <a:latin typeface="Arial MT Pro"/>
                <a:ea typeface="Arial MT Pro"/>
                <a:cs typeface="Arial MT Pro"/>
                <a:sym typeface="Arial MT Pro"/>
              </a:rPr>
              <a:t>Cadre n</a:t>
            </a:r>
            <a:r>
              <a:rPr lang="en-US" sz="1006" spc="14">
                <a:solidFill>
                  <a:srgbClr val="3FA7BB"/>
                </a:solidFill>
                <a:latin typeface="Arial MT Pro"/>
                <a:ea typeface="Arial MT Pro"/>
                <a:cs typeface="Arial MT Pro"/>
                <a:sym typeface="Arial MT Pro"/>
              </a:rPr>
              <a:t>ational</a:t>
            </a:r>
          </a:p>
          <a:p>
            <a:pPr algn="l">
              <a:lnSpc>
                <a:spcPts val="1191"/>
              </a:lnSpc>
            </a:pPr>
            <a:r>
              <a:rPr lang="en-US" sz="1006" spc="14">
                <a:solidFill>
                  <a:srgbClr val="3FA7BB"/>
                </a:solidFill>
                <a:latin typeface="Arial MT Pro"/>
                <a:ea typeface="Arial MT Pro"/>
                <a:cs typeface="Arial MT Pro"/>
                <a:sym typeface="Arial MT Pro"/>
              </a:rPr>
              <a:t>des certifications</a:t>
            </a:r>
          </a:p>
          <a:p>
            <a:pPr algn="l">
              <a:lnSpc>
                <a:spcPts val="1191"/>
              </a:lnSpc>
            </a:pPr>
          </a:p>
        </p:txBody>
      </p:sp>
      <p:grpSp>
        <p:nvGrpSpPr>
          <p:cNvPr name="Group 28" id="28"/>
          <p:cNvGrpSpPr/>
          <p:nvPr/>
        </p:nvGrpSpPr>
        <p:grpSpPr>
          <a:xfrm rot="0">
            <a:off x="6943758" y="5554382"/>
            <a:ext cx="1872264" cy="686794"/>
            <a:chOff x="0" y="0"/>
            <a:chExt cx="493107" cy="180884"/>
          </a:xfrm>
        </p:grpSpPr>
        <p:sp>
          <p:nvSpPr>
            <p:cNvPr name="Freeform 29" id="29"/>
            <p:cNvSpPr/>
            <p:nvPr/>
          </p:nvSpPr>
          <p:spPr>
            <a:xfrm flipH="false" flipV="false" rot="0">
              <a:off x="0" y="0"/>
              <a:ext cx="493107" cy="180884"/>
            </a:xfrm>
            <a:custGeom>
              <a:avLst/>
              <a:gdLst/>
              <a:ahLst/>
              <a:cxnLst/>
              <a:rect r="r" b="b" t="t" l="l"/>
              <a:pathLst>
                <a:path h="180884" w="493107">
                  <a:moveTo>
                    <a:pt x="0" y="0"/>
                  </a:moveTo>
                  <a:lnTo>
                    <a:pt x="493107" y="0"/>
                  </a:lnTo>
                  <a:lnTo>
                    <a:pt x="493107" y="180884"/>
                  </a:lnTo>
                  <a:lnTo>
                    <a:pt x="0" y="180884"/>
                  </a:lnTo>
                  <a:close/>
                </a:path>
              </a:pathLst>
            </a:custGeom>
            <a:solidFill>
              <a:srgbClr val="F1F8FA"/>
            </a:solidFill>
          </p:spPr>
        </p:sp>
        <p:sp>
          <p:nvSpPr>
            <p:cNvPr name="TextBox 30" id="30"/>
            <p:cNvSpPr txBox="true"/>
            <p:nvPr/>
          </p:nvSpPr>
          <p:spPr>
            <a:xfrm>
              <a:off x="0" y="-38100"/>
              <a:ext cx="493107" cy="218984"/>
            </a:xfrm>
            <a:prstGeom prst="rect">
              <a:avLst/>
            </a:prstGeom>
          </p:spPr>
          <p:txBody>
            <a:bodyPr anchor="ctr" rtlCol="false" tIns="50800" lIns="50800" bIns="50800" rIns="50800"/>
            <a:lstStyle/>
            <a:p>
              <a:pPr algn="ctr">
                <a:lnSpc>
                  <a:spcPts val="2160"/>
                </a:lnSpc>
              </a:pPr>
            </a:p>
          </p:txBody>
        </p:sp>
      </p:grpSp>
      <p:sp>
        <p:nvSpPr>
          <p:cNvPr name="TextBox 31" id="31"/>
          <p:cNvSpPr txBox="true"/>
          <p:nvPr/>
        </p:nvSpPr>
        <p:spPr>
          <a:xfrm rot="0">
            <a:off x="7124700" y="5569273"/>
            <a:ext cx="2019300" cy="1252727"/>
          </a:xfrm>
          <a:prstGeom prst="rect">
            <a:avLst/>
          </a:prstGeom>
        </p:spPr>
        <p:txBody>
          <a:bodyPr anchor="t" rtlCol="false" tIns="0" lIns="0" bIns="0" rIns="0">
            <a:spAutoFit/>
          </a:bodyPr>
          <a:lstStyle/>
          <a:p>
            <a:pPr algn="l">
              <a:lnSpc>
                <a:spcPts val="1260"/>
              </a:lnSpc>
            </a:pPr>
            <a:r>
              <a:rPr lang="en-US" sz="1083">
                <a:solidFill>
                  <a:srgbClr val="9583EC"/>
                </a:solidFill>
                <a:latin typeface="Arial MT Pro"/>
                <a:ea typeface="Arial MT Pro"/>
                <a:cs typeface="Arial MT Pro"/>
                <a:sym typeface="Arial MT Pro"/>
              </a:rPr>
              <a:t>QQI publie « Cadre national des certifications : Réflexions et perspectives – Perspectives sur les politiques de qualification », document complémentaire à l'évaluation d'impact politique du CNC.</a:t>
            </a:r>
          </a:p>
          <a:p>
            <a:pPr algn="l">
              <a:lnSpc>
                <a:spcPts val="1260"/>
              </a:lnSpc>
            </a:pPr>
          </a:p>
        </p:txBody>
      </p:sp>
      <p:grpSp>
        <p:nvGrpSpPr>
          <p:cNvPr name="Group 32" id="32"/>
          <p:cNvGrpSpPr/>
          <p:nvPr/>
        </p:nvGrpSpPr>
        <p:grpSpPr>
          <a:xfrm rot="0">
            <a:off x="6943758" y="7824607"/>
            <a:ext cx="1872264" cy="686794"/>
            <a:chOff x="0" y="0"/>
            <a:chExt cx="493107" cy="180884"/>
          </a:xfrm>
        </p:grpSpPr>
        <p:sp>
          <p:nvSpPr>
            <p:cNvPr name="Freeform 33" id="33"/>
            <p:cNvSpPr/>
            <p:nvPr/>
          </p:nvSpPr>
          <p:spPr>
            <a:xfrm flipH="false" flipV="false" rot="0">
              <a:off x="0" y="0"/>
              <a:ext cx="493107" cy="180884"/>
            </a:xfrm>
            <a:custGeom>
              <a:avLst/>
              <a:gdLst/>
              <a:ahLst/>
              <a:cxnLst/>
              <a:rect r="r" b="b" t="t" l="l"/>
              <a:pathLst>
                <a:path h="180884" w="493107">
                  <a:moveTo>
                    <a:pt x="0" y="0"/>
                  </a:moveTo>
                  <a:lnTo>
                    <a:pt x="493107" y="0"/>
                  </a:lnTo>
                  <a:lnTo>
                    <a:pt x="493107" y="180884"/>
                  </a:lnTo>
                  <a:lnTo>
                    <a:pt x="0" y="180884"/>
                  </a:lnTo>
                  <a:close/>
                </a:path>
              </a:pathLst>
            </a:custGeom>
            <a:solidFill>
              <a:srgbClr val="F1F8FA"/>
            </a:solidFill>
          </p:spPr>
        </p:sp>
        <p:sp>
          <p:nvSpPr>
            <p:cNvPr name="TextBox 34" id="34"/>
            <p:cNvSpPr txBox="true"/>
            <p:nvPr/>
          </p:nvSpPr>
          <p:spPr>
            <a:xfrm>
              <a:off x="0" y="-38100"/>
              <a:ext cx="493107" cy="218984"/>
            </a:xfrm>
            <a:prstGeom prst="rect">
              <a:avLst/>
            </a:prstGeom>
          </p:spPr>
          <p:txBody>
            <a:bodyPr anchor="ctr" rtlCol="false" tIns="50800" lIns="50800" bIns="50800" rIns="50800"/>
            <a:lstStyle/>
            <a:p>
              <a:pPr algn="ctr">
                <a:lnSpc>
                  <a:spcPts val="2160"/>
                </a:lnSpc>
              </a:pPr>
            </a:p>
          </p:txBody>
        </p:sp>
      </p:grpSp>
      <p:sp>
        <p:nvSpPr>
          <p:cNvPr name="TextBox 35" id="35"/>
          <p:cNvSpPr txBox="true"/>
          <p:nvPr/>
        </p:nvSpPr>
        <p:spPr>
          <a:xfrm rot="0">
            <a:off x="7034229" y="7844441"/>
            <a:ext cx="2019300" cy="1314870"/>
          </a:xfrm>
          <a:prstGeom prst="rect">
            <a:avLst/>
          </a:prstGeom>
        </p:spPr>
        <p:txBody>
          <a:bodyPr anchor="t" rtlCol="false" tIns="0" lIns="0" bIns="0" rIns="0">
            <a:spAutoFit/>
          </a:bodyPr>
          <a:lstStyle/>
          <a:p>
            <a:pPr algn="l">
              <a:lnSpc>
                <a:spcPts val="1320"/>
              </a:lnSpc>
            </a:pPr>
            <a:r>
              <a:rPr lang="en-US" sz="1103" spc="-8">
                <a:solidFill>
                  <a:srgbClr val="9583EC"/>
                </a:solidFill>
                <a:latin typeface="Arial MT Pro"/>
                <a:ea typeface="Arial MT Pro"/>
                <a:cs typeface="Arial MT Pro"/>
                <a:sym typeface="Arial MT Pro"/>
              </a:rPr>
              <a:t>QQI publie une analyse d'impact du Cadre national des certifications irlandais, présentant une synthèse des conclusions et des implications de l'analyse d'impact.</a:t>
            </a:r>
          </a:p>
          <a:p>
            <a:pPr algn="l">
              <a:lnSpc>
                <a:spcPts val="1320"/>
              </a:lnSpc>
            </a:pPr>
          </a:p>
          <a:p>
            <a:pPr algn="l">
              <a:lnSpc>
                <a:spcPts val="132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8442" y="1480318"/>
            <a:ext cx="9905438" cy="6251258"/>
            <a:chOff x="0" y="0"/>
            <a:chExt cx="13207251" cy="8335010"/>
          </a:xfrm>
        </p:grpSpPr>
        <p:sp>
          <p:nvSpPr>
            <p:cNvPr name="Freeform 3" id="3"/>
            <p:cNvSpPr/>
            <p:nvPr/>
          </p:nvSpPr>
          <p:spPr>
            <a:xfrm flipH="false" flipV="false" rot="0">
              <a:off x="0" y="0"/>
              <a:ext cx="13207237" cy="8335010"/>
            </a:xfrm>
            <a:custGeom>
              <a:avLst/>
              <a:gdLst/>
              <a:ahLst/>
              <a:cxnLst/>
              <a:rect r="r" b="b" t="t" l="l"/>
              <a:pathLst>
                <a:path h="8335010" w="13207237">
                  <a:moveTo>
                    <a:pt x="0" y="0"/>
                  </a:moveTo>
                  <a:lnTo>
                    <a:pt x="13207237" y="0"/>
                  </a:lnTo>
                  <a:lnTo>
                    <a:pt x="13207237" y="8335010"/>
                  </a:lnTo>
                  <a:lnTo>
                    <a:pt x="0" y="8335010"/>
                  </a:lnTo>
                  <a:lnTo>
                    <a:pt x="0" y="0"/>
                  </a:lnTo>
                  <a:close/>
                </a:path>
              </a:pathLst>
            </a:custGeom>
            <a:blipFill>
              <a:blip r:embed="rId2"/>
              <a:stretch>
                <a:fillRect l="0" t="0" r="0" b="0"/>
              </a:stretch>
            </a:blipFill>
          </p:spPr>
        </p:sp>
      </p:grpSp>
      <p:grpSp>
        <p:nvGrpSpPr>
          <p:cNvPr name="Group 4" id="4"/>
          <p:cNvGrpSpPr/>
          <p:nvPr/>
        </p:nvGrpSpPr>
        <p:grpSpPr>
          <a:xfrm rot="0">
            <a:off x="10284904" y="2326824"/>
            <a:ext cx="7760208" cy="5404761"/>
            <a:chOff x="0" y="0"/>
            <a:chExt cx="10346944" cy="7206348"/>
          </a:xfrm>
        </p:grpSpPr>
        <p:sp>
          <p:nvSpPr>
            <p:cNvPr name="Freeform 5" id="5"/>
            <p:cNvSpPr/>
            <p:nvPr/>
          </p:nvSpPr>
          <p:spPr>
            <a:xfrm flipH="false" flipV="false" rot="0">
              <a:off x="0" y="0"/>
              <a:ext cx="10346944" cy="7206361"/>
            </a:xfrm>
            <a:custGeom>
              <a:avLst/>
              <a:gdLst/>
              <a:ahLst/>
              <a:cxnLst/>
              <a:rect r="r" b="b" t="t" l="l"/>
              <a:pathLst>
                <a:path h="7206361" w="10346944">
                  <a:moveTo>
                    <a:pt x="0" y="0"/>
                  </a:moveTo>
                  <a:lnTo>
                    <a:pt x="10346944" y="0"/>
                  </a:lnTo>
                  <a:lnTo>
                    <a:pt x="10346944" y="7206361"/>
                  </a:lnTo>
                  <a:lnTo>
                    <a:pt x="0" y="7206361"/>
                  </a:lnTo>
                  <a:lnTo>
                    <a:pt x="0" y="0"/>
                  </a:lnTo>
                  <a:close/>
                </a:path>
              </a:pathLst>
            </a:custGeom>
            <a:blipFill>
              <a:blip r:embed="rId3"/>
              <a:stretch>
                <a:fillRect l="0" t="0" r="0" b="0"/>
              </a:stretch>
            </a:blipFill>
          </p:spPr>
        </p:sp>
      </p:grpSp>
      <p:grpSp>
        <p:nvGrpSpPr>
          <p:cNvPr name="Group 6" id="6"/>
          <p:cNvGrpSpPr/>
          <p:nvPr/>
        </p:nvGrpSpPr>
        <p:grpSpPr>
          <a:xfrm rot="0">
            <a:off x="775583" y="9183481"/>
            <a:ext cx="4416933" cy="786451"/>
            <a:chOff x="0" y="0"/>
            <a:chExt cx="5889244" cy="1048601"/>
          </a:xfrm>
        </p:grpSpPr>
        <p:sp>
          <p:nvSpPr>
            <p:cNvPr name="Freeform 7" id="7"/>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4"/>
              <a:stretch>
                <a:fillRect l="0" t="0" r="0" b="3"/>
              </a:stretch>
            </a:blipFill>
          </p:spPr>
        </p:sp>
      </p:grpSp>
      <p:sp>
        <p:nvSpPr>
          <p:cNvPr name="TextBox 8" id="8"/>
          <p:cNvSpPr txBox="true"/>
          <p:nvPr/>
        </p:nvSpPr>
        <p:spPr>
          <a:xfrm rot="0">
            <a:off x="604367" y="1925573"/>
            <a:ext cx="4110135" cy="636033"/>
          </a:xfrm>
          <a:prstGeom prst="rect">
            <a:avLst/>
          </a:prstGeom>
        </p:spPr>
        <p:txBody>
          <a:bodyPr anchor="t" rtlCol="false" tIns="0" lIns="0" bIns="0" rIns="0">
            <a:spAutoFit/>
          </a:bodyPr>
          <a:lstStyle/>
          <a:p>
            <a:pPr algn="l">
              <a:lnSpc>
                <a:spcPts val="1919"/>
              </a:lnSpc>
            </a:pPr>
            <a:r>
              <a:rPr lang="en-US" sz="1722" spc="-5">
                <a:solidFill>
                  <a:srgbClr val="67758C"/>
                </a:solidFill>
                <a:latin typeface="Roboto Condensed"/>
                <a:ea typeface="Roboto Condensed"/>
                <a:cs typeface="Roboto Condensed"/>
                <a:sym typeface="Roboto Condensed"/>
              </a:rPr>
              <a:t>C</a:t>
            </a:r>
            <a:r>
              <a:rPr lang="en-US" sz="1722" spc="-5">
                <a:solidFill>
                  <a:srgbClr val="67758C"/>
                </a:solidFill>
                <a:latin typeface="Roboto Condensed"/>
                <a:ea typeface="Roboto Condensed"/>
                <a:cs typeface="Roboto Condensed"/>
                <a:sym typeface="Roboto Condensed"/>
              </a:rPr>
              <a:t>adres de certifications – Mondialisationl</a:t>
            </a:r>
          </a:p>
          <a:p>
            <a:pPr algn="l">
              <a:lnSpc>
                <a:spcPts val="1529"/>
              </a:lnSpc>
            </a:pPr>
            <a:r>
              <a:rPr lang="en-US" sz="1373" spc="-5">
                <a:solidFill>
                  <a:srgbClr val="8B96AF"/>
                </a:solidFill>
                <a:latin typeface="Arial MT Pro"/>
                <a:ea typeface="Arial MT Pro"/>
                <a:cs typeface="Arial MT Pro"/>
                <a:sym typeface="Arial MT Pro"/>
              </a:rPr>
              <a:t>Amél</a:t>
            </a:r>
            <a:r>
              <a:rPr lang="en-US" sz="1373" spc="-5">
                <a:solidFill>
                  <a:srgbClr val="8B96AF"/>
                </a:solidFill>
                <a:latin typeface="Arial MT Pro"/>
                <a:ea typeface="Arial MT Pro"/>
                <a:cs typeface="Arial MT Pro"/>
                <a:sym typeface="Arial MT Pro"/>
              </a:rPr>
              <a:t>iorer la transparence, la qualité et la mobilité des</a:t>
            </a:r>
            <a:r>
              <a:rPr lang="en-US" sz="1373" spc="-5">
                <a:solidFill>
                  <a:srgbClr val="8B96AF"/>
                </a:solidFill>
                <a:latin typeface="Arial MT Pro"/>
                <a:ea typeface="Arial MT Pro"/>
                <a:cs typeface="Arial MT Pro"/>
                <a:sym typeface="Arial MT Pro"/>
              </a:rPr>
              <a:t> certifications, aux niveaux national et international.</a:t>
            </a:r>
          </a:p>
        </p:txBody>
      </p:sp>
      <p:sp>
        <p:nvSpPr>
          <p:cNvPr name="TextBox 9" id="9"/>
          <p:cNvSpPr txBox="true"/>
          <p:nvPr/>
        </p:nvSpPr>
        <p:spPr>
          <a:xfrm rot="0">
            <a:off x="11053042" y="2877969"/>
            <a:ext cx="4799707" cy="757616"/>
          </a:xfrm>
          <a:prstGeom prst="rect">
            <a:avLst/>
          </a:prstGeom>
        </p:spPr>
        <p:txBody>
          <a:bodyPr anchor="t" rtlCol="false" tIns="0" lIns="0" bIns="0" rIns="0">
            <a:spAutoFit/>
          </a:bodyPr>
          <a:lstStyle/>
          <a:p>
            <a:pPr algn="ctr">
              <a:lnSpc>
                <a:spcPts val="2866"/>
              </a:lnSpc>
            </a:pPr>
            <a:r>
              <a:rPr lang="en-US" sz="2047" spc="26">
                <a:solidFill>
                  <a:srgbClr val="FEA214"/>
                </a:solidFill>
                <a:latin typeface="Arial MT Pro"/>
                <a:ea typeface="Arial MT Pro"/>
                <a:cs typeface="Arial MT Pro"/>
                <a:sym typeface="Arial MT Pro"/>
              </a:rPr>
              <a:t>C</a:t>
            </a:r>
            <a:r>
              <a:rPr lang="en-US" sz="2047" spc="26">
                <a:solidFill>
                  <a:srgbClr val="FEA214"/>
                </a:solidFill>
                <a:latin typeface="Arial MT Pro"/>
                <a:ea typeface="Arial MT Pro"/>
                <a:cs typeface="Arial MT Pro"/>
                <a:sym typeface="Arial MT Pro"/>
              </a:rPr>
              <a:t>EC - Cadre européen des certifications</a:t>
            </a:r>
          </a:p>
          <a:p>
            <a:pPr algn="ctr">
              <a:lnSpc>
                <a:spcPts val="2866"/>
              </a:lnSpc>
            </a:pPr>
          </a:p>
        </p:txBody>
      </p:sp>
      <p:sp>
        <p:nvSpPr>
          <p:cNvPr name="TextBox 10" id="10"/>
          <p:cNvSpPr txBox="true"/>
          <p:nvPr/>
        </p:nvSpPr>
        <p:spPr>
          <a:xfrm rot="0">
            <a:off x="10799831" y="7332166"/>
            <a:ext cx="6935539" cy="399410"/>
          </a:xfrm>
          <a:prstGeom prst="rect">
            <a:avLst/>
          </a:prstGeom>
        </p:spPr>
        <p:txBody>
          <a:bodyPr anchor="t" rtlCol="false" tIns="0" lIns="0" bIns="0" rIns="0">
            <a:spAutoFit/>
          </a:bodyPr>
          <a:lstStyle/>
          <a:p>
            <a:pPr algn="ctr">
              <a:lnSpc>
                <a:spcPts val="1610"/>
              </a:lnSpc>
            </a:pPr>
            <a:r>
              <a:rPr lang="en-US" sz="1150">
                <a:solidFill>
                  <a:srgbClr val="1D2224"/>
                </a:solidFill>
                <a:latin typeface="Barlow Condensed Bold"/>
                <a:ea typeface="Barlow Condensed Bold"/>
                <a:cs typeface="Barlow Condensed Bold"/>
                <a:sym typeface="Barlow Condensed Bold"/>
              </a:rPr>
              <a:t>Un système de</a:t>
            </a:r>
            <a:r>
              <a:rPr lang="en-US" sz="1150">
                <a:solidFill>
                  <a:srgbClr val="1D2224"/>
                </a:solidFill>
                <a:latin typeface="Barlow Condensed Bold"/>
                <a:ea typeface="Barlow Condensed Bold"/>
                <a:cs typeface="Barlow Condensed Bold"/>
                <a:sym typeface="Barlow Condensed Bold"/>
              </a:rPr>
              <a:t> référence permettant la comparaison des systèmes nationaux de certifications sur la base des acquis d'apprentissage</a:t>
            </a:r>
          </a:p>
          <a:p>
            <a:pPr algn="ctr">
              <a:lnSpc>
                <a:spcPts val="161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8436" y="1579788"/>
            <a:ext cx="9216523" cy="6257925"/>
            <a:chOff x="0" y="0"/>
            <a:chExt cx="12288698" cy="8343900"/>
          </a:xfrm>
        </p:grpSpPr>
        <p:sp>
          <p:nvSpPr>
            <p:cNvPr name="Freeform 3" id="3"/>
            <p:cNvSpPr/>
            <p:nvPr/>
          </p:nvSpPr>
          <p:spPr>
            <a:xfrm flipH="false" flipV="false" rot="0">
              <a:off x="0" y="0"/>
              <a:ext cx="12288647" cy="8343900"/>
            </a:xfrm>
            <a:custGeom>
              <a:avLst/>
              <a:gdLst/>
              <a:ahLst/>
              <a:cxnLst/>
              <a:rect r="r" b="b" t="t" l="l"/>
              <a:pathLst>
                <a:path h="8343900" w="12288647">
                  <a:moveTo>
                    <a:pt x="0" y="0"/>
                  </a:moveTo>
                  <a:lnTo>
                    <a:pt x="12288647" y="0"/>
                  </a:lnTo>
                  <a:lnTo>
                    <a:pt x="12288647" y="8343900"/>
                  </a:lnTo>
                  <a:lnTo>
                    <a:pt x="0" y="8343900"/>
                  </a:lnTo>
                  <a:lnTo>
                    <a:pt x="0" y="0"/>
                  </a:lnTo>
                  <a:close/>
                </a:path>
              </a:pathLst>
            </a:custGeom>
            <a:blipFill>
              <a:blip r:embed="rId2"/>
              <a:stretch>
                <a:fillRect l="0" t="0" r="0" b="0"/>
              </a:stretch>
            </a:blipFill>
          </p:spPr>
        </p:sp>
      </p:grpSp>
      <p:grpSp>
        <p:nvGrpSpPr>
          <p:cNvPr name="Group 4" id="4"/>
          <p:cNvGrpSpPr/>
          <p:nvPr/>
        </p:nvGrpSpPr>
        <p:grpSpPr>
          <a:xfrm rot="0">
            <a:off x="10511800" y="5143500"/>
            <a:ext cx="7257774" cy="5000977"/>
            <a:chOff x="0" y="0"/>
            <a:chExt cx="9677032" cy="6667970"/>
          </a:xfrm>
        </p:grpSpPr>
        <p:sp>
          <p:nvSpPr>
            <p:cNvPr name="Freeform 5" id="5"/>
            <p:cNvSpPr/>
            <p:nvPr/>
          </p:nvSpPr>
          <p:spPr>
            <a:xfrm flipH="false" flipV="false" rot="0">
              <a:off x="0" y="0"/>
              <a:ext cx="9677019" cy="6668008"/>
            </a:xfrm>
            <a:custGeom>
              <a:avLst/>
              <a:gdLst/>
              <a:ahLst/>
              <a:cxnLst/>
              <a:rect r="r" b="b" t="t" l="l"/>
              <a:pathLst>
                <a:path h="6668008" w="9677019">
                  <a:moveTo>
                    <a:pt x="0" y="0"/>
                  </a:moveTo>
                  <a:lnTo>
                    <a:pt x="9677019" y="0"/>
                  </a:lnTo>
                  <a:lnTo>
                    <a:pt x="9677019" y="6668008"/>
                  </a:lnTo>
                  <a:lnTo>
                    <a:pt x="0" y="6668008"/>
                  </a:lnTo>
                  <a:lnTo>
                    <a:pt x="0" y="0"/>
                  </a:lnTo>
                  <a:close/>
                </a:path>
              </a:pathLst>
            </a:custGeom>
            <a:blipFill>
              <a:blip r:embed="rId3"/>
              <a:stretch>
                <a:fillRect l="0" t="0" r="0" b="0"/>
              </a:stretch>
            </a:blipFill>
          </p:spPr>
        </p:sp>
      </p:grpSp>
      <p:grpSp>
        <p:nvGrpSpPr>
          <p:cNvPr name="Group 6" id="6"/>
          <p:cNvGrpSpPr/>
          <p:nvPr/>
        </p:nvGrpSpPr>
        <p:grpSpPr>
          <a:xfrm rot="0">
            <a:off x="10511800" y="159201"/>
            <a:ext cx="7776200" cy="5082902"/>
            <a:chOff x="0" y="0"/>
            <a:chExt cx="10368267" cy="6777203"/>
          </a:xfrm>
        </p:grpSpPr>
        <p:sp>
          <p:nvSpPr>
            <p:cNvPr name="Freeform 7" id="7"/>
            <p:cNvSpPr/>
            <p:nvPr/>
          </p:nvSpPr>
          <p:spPr>
            <a:xfrm flipH="false" flipV="false" rot="0">
              <a:off x="0" y="0"/>
              <a:ext cx="10368280" cy="6777228"/>
            </a:xfrm>
            <a:custGeom>
              <a:avLst/>
              <a:gdLst/>
              <a:ahLst/>
              <a:cxnLst/>
              <a:rect r="r" b="b" t="t" l="l"/>
              <a:pathLst>
                <a:path h="6777228" w="10368280">
                  <a:moveTo>
                    <a:pt x="0" y="0"/>
                  </a:moveTo>
                  <a:lnTo>
                    <a:pt x="10368280" y="0"/>
                  </a:lnTo>
                  <a:lnTo>
                    <a:pt x="10368280" y="6777228"/>
                  </a:lnTo>
                  <a:lnTo>
                    <a:pt x="0" y="6777228"/>
                  </a:lnTo>
                  <a:lnTo>
                    <a:pt x="0" y="0"/>
                  </a:lnTo>
                  <a:close/>
                </a:path>
              </a:pathLst>
            </a:custGeom>
            <a:blipFill>
              <a:blip r:embed="rId4"/>
              <a:stretch>
                <a:fillRect l="0" t="0" r="0" b="0"/>
              </a:stretch>
            </a:blipFill>
          </p:spPr>
        </p:sp>
      </p:grpSp>
      <p:grpSp>
        <p:nvGrpSpPr>
          <p:cNvPr name="Group 8" id="8"/>
          <p:cNvGrpSpPr/>
          <p:nvPr/>
        </p:nvGrpSpPr>
        <p:grpSpPr>
          <a:xfrm rot="0">
            <a:off x="518436" y="9256957"/>
            <a:ext cx="4416933" cy="786451"/>
            <a:chOff x="0" y="0"/>
            <a:chExt cx="5889244" cy="1048601"/>
          </a:xfrm>
        </p:grpSpPr>
        <p:sp>
          <p:nvSpPr>
            <p:cNvPr name="Freeform 9" id="9"/>
            <p:cNvSpPr/>
            <p:nvPr/>
          </p:nvSpPr>
          <p:spPr>
            <a:xfrm flipH="false" flipV="false" rot="0">
              <a:off x="0" y="0"/>
              <a:ext cx="5889244" cy="1048639"/>
            </a:xfrm>
            <a:custGeom>
              <a:avLst/>
              <a:gdLst/>
              <a:ahLst/>
              <a:cxnLst/>
              <a:rect r="r" b="b" t="t" l="l"/>
              <a:pathLst>
                <a:path h="1048639" w="5889244">
                  <a:moveTo>
                    <a:pt x="0" y="0"/>
                  </a:moveTo>
                  <a:lnTo>
                    <a:pt x="5889244" y="0"/>
                  </a:lnTo>
                  <a:lnTo>
                    <a:pt x="5889244" y="1048639"/>
                  </a:lnTo>
                  <a:lnTo>
                    <a:pt x="0" y="1048639"/>
                  </a:lnTo>
                  <a:lnTo>
                    <a:pt x="0" y="0"/>
                  </a:lnTo>
                  <a:close/>
                </a:path>
              </a:pathLst>
            </a:custGeom>
            <a:blipFill>
              <a:blip r:embed="rId5"/>
              <a:stretch>
                <a:fillRect l="0" t="0" r="0" b="3"/>
              </a:stretch>
            </a:blipFill>
          </p:spPr>
        </p:sp>
      </p:grpSp>
      <p:sp>
        <p:nvSpPr>
          <p:cNvPr name="TextBox 10" id="10"/>
          <p:cNvSpPr txBox="true"/>
          <p:nvPr/>
        </p:nvSpPr>
        <p:spPr>
          <a:xfrm rot="0">
            <a:off x="1007291" y="2793653"/>
            <a:ext cx="6883815" cy="1305937"/>
          </a:xfrm>
          <a:prstGeom prst="rect">
            <a:avLst/>
          </a:prstGeom>
        </p:spPr>
        <p:txBody>
          <a:bodyPr anchor="t" rtlCol="false" tIns="0" lIns="0" bIns="0" rIns="0">
            <a:spAutoFit/>
          </a:bodyPr>
          <a:lstStyle/>
          <a:p>
            <a:pPr algn="l">
              <a:lnSpc>
                <a:spcPts val="4010"/>
              </a:lnSpc>
            </a:pPr>
            <a:r>
              <a:rPr lang="en-US" sz="2879">
                <a:solidFill>
                  <a:srgbClr val="4A3595"/>
                </a:solidFill>
                <a:latin typeface="Open Sans Bold"/>
                <a:ea typeface="Open Sans Bold"/>
                <a:cs typeface="Open Sans Bold"/>
                <a:sym typeface="Open Sans Bold"/>
              </a:rPr>
              <a:t>Les cert</a:t>
            </a:r>
            <a:r>
              <a:rPr lang="en-US" sz="2879">
                <a:solidFill>
                  <a:srgbClr val="4A3595"/>
                </a:solidFill>
                <a:latin typeface="Open Sans Bold"/>
                <a:ea typeface="Open Sans Bold"/>
                <a:cs typeface="Open Sans Bold"/>
                <a:sym typeface="Open Sans Bold"/>
              </a:rPr>
              <a:t>ifications peuvent transcender les frontières</a:t>
            </a:r>
          </a:p>
          <a:p>
            <a:pPr algn="l">
              <a:lnSpc>
                <a:spcPts val="2370"/>
              </a:lnSpc>
            </a:pPr>
            <a:r>
              <a:rPr lang="en-US" sz="1701">
                <a:solidFill>
                  <a:srgbClr val="524750"/>
                </a:solidFill>
                <a:latin typeface="Cooper Hewitt"/>
                <a:ea typeface="Cooper Hewitt"/>
                <a:cs typeface="Cooper Hewitt"/>
                <a:sym typeface="Cooper Hewitt"/>
              </a:rPr>
              <a:t>G</a:t>
            </a:r>
            <a:r>
              <a:rPr lang="en-US" sz="1701">
                <a:solidFill>
                  <a:srgbClr val="524750"/>
                </a:solidFill>
                <a:latin typeface="Cooper Hewitt"/>
                <a:ea typeface="Cooper Hewitt"/>
                <a:cs typeface="Cooper Hewitt"/>
                <a:sym typeface="Cooper Hewitt"/>
              </a:rPr>
              <a:t>uide comparatif des certifications au Royaume-Uni et en Irlande</a:t>
            </a:r>
          </a:p>
        </p:txBody>
      </p:sp>
      <p:sp>
        <p:nvSpPr>
          <p:cNvPr name="TextBox 11" id="11"/>
          <p:cNvSpPr txBox="true"/>
          <p:nvPr/>
        </p:nvSpPr>
        <p:spPr>
          <a:xfrm rot="0">
            <a:off x="1007291" y="4257171"/>
            <a:ext cx="1405830" cy="256279"/>
          </a:xfrm>
          <a:prstGeom prst="rect">
            <a:avLst/>
          </a:prstGeom>
        </p:spPr>
        <p:txBody>
          <a:bodyPr anchor="t" rtlCol="false" tIns="0" lIns="0" bIns="0" rIns="0">
            <a:spAutoFit/>
          </a:bodyPr>
          <a:lstStyle/>
          <a:p>
            <a:pPr algn="ctr">
              <a:lnSpc>
                <a:spcPts val="1099"/>
              </a:lnSpc>
            </a:pPr>
            <a:r>
              <a:rPr lang="en-US" sz="785">
                <a:solidFill>
                  <a:srgbClr val="4A3A3F"/>
                </a:solidFill>
                <a:latin typeface="Open Sans Bold"/>
                <a:ea typeface="Open Sans Bold"/>
                <a:cs typeface="Open Sans Bold"/>
                <a:sym typeface="Open Sans Bold"/>
              </a:rPr>
              <a:t>À prop</a:t>
            </a:r>
            <a:r>
              <a:rPr lang="en-US" sz="785">
                <a:solidFill>
                  <a:srgbClr val="4A3A3F"/>
                </a:solidFill>
                <a:latin typeface="Open Sans Bold"/>
                <a:ea typeface="Open Sans Bold"/>
                <a:cs typeface="Open Sans Bold"/>
                <a:sym typeface="Open Sans Bold"/>
              </a:rPr>
              <a:t>os de cette brochure :</a:t>
            </a:r>
          </a:p>
          <a:p>
            <a:pPr algn="ctr">
              <a:lnSpc>
                <a:spcPts val="1099"/>
              </a:lnSpc>
            </a:pPr>
          </a:p>
        </p:txBody>
      </p:sp>
      <p:sp>
        <p:nvSpPr>
          <p:cNvPr name="TextBox 12" id="12"/>
          <p:cNvSpPr txBox="true"/>
          <p:nvPr/>
        </p:nvSpPr>
        <p:spPr>
          <a:xfrm rot="0">
            <a:off x="1172348" y="4475350"/>
            <a:ext cx="5259052" cy="1698687"/>
          </a:xfrm>
          <a:prstGeom prst="rect">
            <a:avLst/>
          </a:prstGeom>
        </p:spPr>
        <p:txBody>
          <a:bodyPr anchor="t" rtlCol="false" tIns="0" lIns="0" bIns="0" rIns="0">
            <a:spAutoFit/>
          </a:bodyPr>
          <a:lstStyle/>
          <a:p>
            <a:pPr algn="l">
              <a:lnSpc>
                <a:spcPts val="1498"/>
              </a:lnSpc>
            </a:pPr>
            <a:r>
              <a:rPr lang="en-US" sz="884">
                <a:solidFill>
                  <a:srgbClr val="807380"/>
                </a:solidFill>
                <a:latin typeface="Ruda Black"/>
                <a:ea typeface="Ruda Black"/>
                <a:cs typeface="Ruda Black"/>
                <a:sym typeface="Ruda Black"/>
              </a:rPr>
              <a:t>C</a:t>
            </a:r>
            <a:r>
              <a:rPr lang="en-US" sz="884">
                <a:solidFill>
                  <a:srgbClr val="807380"/>
                </a:solidFill>
                <a:latin typeface="Ruda Black"/>
                <a:ea typeface="Ruda Black"/>
                <a:cs typeface="Ruda Black"/>
                <a:sym typeface="Ruda Black"/>
              </a:rPr>
              <a:t>ette brochure fournit des informations permettant de comparer les certifications au Royaume-Uni et en Irlande, ainsi que sur leur organisation.</a:t>
            </a:r>
          </a:p>
          <a:p>
            <a:pPr algn="l">
              <a:lnSpc>
                <a:spcPts val="1498"/>
              </a:lnSpc>
            </a:pPr>
            <a:r>
              <a:rPr lang="en-US" sz="884">
                <a:solidFill>
                  <a:srgbClr val="807380"/>
                </a:solidFill>
                <a:latin typeface="Ruda Black"/>
                <a:ea typeface="Ruda Black"/>
                <a:cs typeface="Ruda Black"/>
                <a:sym typeface="Ruda Black"/>
              </a:rPr>
              <a:t>Elle indique quelles certifications au Royaume-Uni et en Irlande sont globalement comparables en termes de niveau d’exigence.</a:t>
            </a:r>
          </a:p>
          <a:p>
            <a:pPr algn="l">
              <a:lnSpc>
                <a:spcPts val="1498"/>
              </a:lnSpc>
            </a:pPr>
            <a:r>
              <a:rPr lang="en-US" sz="884">
                <a:solidFill>
                  <a:srgbClr val="807380"/>
                </a:solidFill>
                <a:latin typeface="Ruda Black"/>
                <a:ea typeface="Ruda Black"/>
                <a:cs typeface="Ruda Black"/>
                <a:sym typeface="Ruda Black"/>
              </a:rPr>
              <a:t>L</a:t>
            </a:r>
            <a:r>
              <a:rPr lang="en-US" sz="884">
                <a:solidFill>
                  <a:srgbClr val="807380"/>
                </a:solidFill>
                <a:latin typeface="Ruda Black"/>
                <a:ea typeface="Ruda Black"/>
                <a:cs typeface="Ruda Black"/>
                <a:sym typeface="Ruda Black"/>
              </a:rPr>
              <a:t>e tableau principal présente les principales étapes de l’éducation et de l’emploi, ainsi que les niveaux comparables de certifications similaires utilisées au Royaume-Uni et e</a:t>
            </a:r>
            <a:r>
              <a:rPr lang="en-US" sz="884">
                <a:solidFill>
                  <a:srgbClr val="807380"/>
                </a:solidFill>
                <a:latin typeface="Ruda Black"/>
                <a:ea typeface="Ruda Black"/>
                <a:cs typeface="Ruda Black"/>
                <a:sym typeface="Ruda Black"/>
              </a:rPr>
              <a:t>n Irlande. Ceci permet des comparaisons générales en termes de niveau d’exigence plutôt que des équivalences directes.</a:t>
            </a:r>
          </a:p>
          <a:p>
            <a:pPr algn="l">
              <a:lnSpc>
                <a:spcPts val="804"/>
              </a:lnSpc>
            </a:pPr>
            <a:r>
              <a:rPr lang="en-US" sz="475" spc="5">
                <a:solidFill>
                  <a:srgbClr val="807380"/>
                </a:solidFill>
                <a:latin typeface="HK Modular"/>
                <a:ea typeface="HK Modular"/>
                <a:cs typeface="HK Modular"/>
                <a:sym typeface="HK Modular"/>
              </a:rPr>
              <a:t>- Les t</a:t>
            </a:r>
            <a:r>
              <a:rPr lang="en-US" sz="475" spc="5">
                <a:solidFill>
                  <a:srgbClr val="807380"/>
                </a:solidFill>
                <a:latin typeface="HK Modular"/>
                <a:ea typeface="HK Modular"/>
                <a:cs typeface="HK Modular"/>
                <a:sym typeface="HK Modular"/>
              </a:rPr>
              <a:t>ableaux 1 et 2 illustrent la façon dont les cadres de certifications britanniques et irlandais se comparent aux cadres européens de certifications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501663" y="1363961"/>
            <a:ext cx="8527675" cy="1988344"/>
            <a:chOff x="0" y="0"/>
            <a:chExt cx="11370234" cy="2651125"/>
          </a:xfrm>
        </p:grpSpPr>
        <p:sp>
          <p:nvSpPr>
            <p:cNvPr name="Freeform 4" id="4"/>
            <p:cNvSpPr/>
            <p:nvPr/>
          </p:nvSpPr>
          <p:spPr>
            <a:xfrm flipH="false" flipV="false" rot="0">
              <a:off x="0" y="0"/>
              <a:ext cx="11370236" cy="2651126"/>
            </a:xfrm>
            <a:custGeom>
              <a:avLst/>
              <a:gdLst/>
              <a:ahLst/>
              <a:cxnLst/>
              <a:rect r="r" b="b" t="t" l="l"/>
              <a:pathLst>
                <a:path h="2651126" w="11370236">
                  <a:moveTo>
                    <a:pt x="0" y="0"/>
                  </a:moveTo>
                  <a:lnTo>
                    <a:pt x="11370236" y="0"/>
                  </a:lnTo>
                  <a:lnTo>
                    <a:pt x="11370236" y="2651126"/>
                  </a:lnTo>
                  <a:lnTo>
                    <a:pt x="0" y="2651126"/>
                  </a:lnTo>
                  <a:close/>
                </a:path>
              </a:pathLst>
            </a:custGeom>
            <a:blipFill>
              <a:blip r:embed="rId3">
                <a:alphaModFix amt="0"/>
              </a:blip>
              <a:stretch>
                <a:fillRect l="0" t="-33568" r="0" b="-33568"/>
              </a:stretch>
            </a:blipFill>
          </p:spPr>
        </p:sp>
        <p:sp>
          <p:nvSpPr>
            <p:cNvPr name="TextBox 5" id="5"/>
            <p:cNvSpPr txBox="true"/>
            <p:nvPr/>
          </p:nvSpPr>
          <p:spPr>
            <a:xfrm>
              <a:off x="0" y="38100"/>
              <a:ext cx="11370234" cy="2613025"/>
            </a:xfrm>
            <a:prstGeom prst="rect">
              <a:avLst/>
            </a:prstGeom>
          </p:spPr>
          <p:txBody>
            <a:bodyPr anchor="ctr" rtlCol="false" tIns="0" lIns="0" bIns="0" rIns="0"/>
            <a:lstStyle/>
            <a:p>
              <a:pPr algn="l">
                <a:lnSpc>
                  <a:spcPts val="7128"/>
                </a:lnSpc>
              </a:pPr>
              <a:r>
                <a:rPr lang="en-US" sz="6600" b="true">
                  <a:solidFill>
                    <a:srgbClr val="FFFFFF"/>
                  </a:solidFill>
                  <a:latin typeface="Arial Bold"/>
                  <a:ea typeface="Arial Bold"/>
                  <a:cs typeface="Arial Bold"/>
                  <a:sym typeface="Arial Bold"/>
                </a:rPr>
                <a:t>QQI et le CNC irlandais</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591817" y="1404842"/>
            <a:ext cx="6737032" cy="6778466"/>
          </a:xfrm>
          <a:prstGeom prst="rect">
            <a:avLst/>
          </a:prstGeom>
        </p:spPr>
        <p:txBody>
          <a:bodyPr anchor="t" rtlCol="false" tIns="0" lIns="0" bIns="0" rIns="0">
            <a:spAutoFit/>
          </a:bodyPr>
          <a:lstStyle/>
          <a:p>
            <a:pPr algn="l">
              <a:lnSpc>
                <a:spcPts val="7128"/>
              </a:lnSpc>
            </a:pPr>
            <a:r>
              <a:rPr lang="en-US" sz="6600" b="true">
                <a:solidFill>
                  <a:srgbClr val="FFFFFF"/>
                </a:solidFill>
                <a:latin typeface="Arial Bold"/>
                <a:ea typeface="Arial Bold"/>
                <a:cs typeface="Arial Bold"/>
                <a:sym typeface="Arial Bold"/>
              </a:rPr>
              <a:t>Stratégie QQI 2025-2027 : Prendre soin des intérêts d'apprentissage </a:t>
            </a:r>
          </a:p>
        </p:txBody>
      </p:sp>
      <p:sp>
        <p:nvSpPr>
          <p:cNvPr name="TextBox 4" id="4"/>
          <p:cNvSpPr txBox="true"/>
          <p:nvPr/>
        </p:nvSpPr>
        <p:spPr>
          <a:xfrm rot="0">
            <a:off x="9006840" y="61389"/>
            <a:ext cx="9189720" cy="9976485"/>
          </a:xfrm>
          <a:prstGeom prst="rect">
            <a:avLst/>
          </a:prstGeom>
        </p:spPr>
        <p:txBody>
          <a:bodyPr anchor="t" rtlCol="false" tIns="0" lIns="0" bIns="0" rIns="0">
            <a:spAutoFit/>
          </a:bodyPr>
          <a:lstStyle/>
          <a:p>
            <a:pPr algn="l">
              <a:lnSpc>
                <a:spcPts val="3240"/>
              </a:lnSpc>
            </a:pPr>
          </a:p>
          <a:p>
            <a:pPr algn="l">
              <a:lnSpc>
                <a:spcPts val="3240"/>
              </a:lnSpc>
            </a:pPr>
            <a:r>
              <a:rPr lang="en-US" sz="3000" b="true">
                <a:solidFill>
                  <a:srgbClr val="1F3959"/>
                </a:solidFill>
                <a:latin typeface="Arial Bold"/>
                <a:ea typeface="Arial Bold"/>
                <a:cs typeface="Arial Bold"/>
                <a:sym typeface="Arial Bold"/>
              </a:rPr>
              <a:t>Pérenniser le cadre national des certifications en tant que source d'information faisant autorité pour les certifications d'enseignement supérieur de qualité garantie</a:t>
            </a:r>
          </a:p>
          <a:p>
            <a:pPr algn="l" marL="1660498" indent="-553500" lvl="2">
              <a:lnSpc>
                <a:spcPts val="3240"/>
              </a:lnSpc>
              <a:buFont typeface="Arial"/>
              <a:buChar char="⚬"/>
            </a:pPr>
            <a:r>
              <a:rPr lang="en-US" sz="3000">
                <a:solidFill>
                  <a:srgbClr val="1F3959"/>
                </a:solidFill>
                <a:latin typeface="Calibri (MS)"/>
                <a:ea typeface="Calibri (MS)"/>
                <a:cs typeface="Calibri (MS)"/>
                <a:sym typeface="Calibri (MS)"/>
              </a:rPr>
              <a:t>Poursuivre le développement des plateformes du QQI afin de promouvoir le cadre national des certifications (CNC) en tant que source d'information faisant autorité sur les certifications de qualité garantie, y compris les micro-certifications </a:t>
            </a:r>
          </a:p>
          <a:p>
            <a:pPr algn="l" marL="1660498" indent="-553500" lvl="2">
              <a:lnSpc>
                <a:spcPts val="3240"/>
              </a:lnSpc>
              <a:buFont typeface="Arial"/>
              <a:buChar char="⚬"/>
            </a:pPr>
            <a:r>
              <a:rPr lang="en-US" sz="3000">
                <a:solidFill>
                  <a:srgbClr val="1F3959"/>
                </a:solidFill>
                <a:latin typeface="Calibri (MS)"/>
                <a:ea typeface="Calibri (MS)"/>
                <a:cs typeface="Calibri (MS)"/>
                <a:sym typeface="Calibri (MS)"/>
              </a:rPr>
              <a:t>Réviser et modifier les types de diplômes actuellement répertoriés dans le CNC afin de mieux servir les apprenants dans un système d'enseignement supérieur plus intégré </a:t>
            </a:r>
          </a:p>
          <a:p>
            <a:pPr algn="l" marL="1660498" indent="-553500" lvl="2">
              <a:lnSpc>
                <a:spcPts val="3240"/>
              </a:lnSpc>
              <a:buFont typeface="Arial"/>
              <a:buChar char="⚬"/>
            </a:pPr>
            <a:r>
              <a:rPr lang="en-US" sz="3000">
                <a:solidFill>
                  <a:srgbClr val="1F3959"/>
                </a:solidFill>
                <a:latin typeface="Calibri (MS)"/>
                <a:ea typeface="Calibri (MS)"/>
                <a:cs typeface="Calibri (MS)"/>
                <a:sym typeface="Calibri (MS)"/>
              </a:rPr>
              <a:t>Améliorer le choix des apprenants grâce à la reconnaissance des organismes de certification répertoriés et inclure leurs certifications académiques et professionnelles dans le CNC </a:t>
            </a:r>
          </a:p>
          <a:p>
            <a:pPr algn="l" marL="1660498" indent="-553500" lvl="2">
              <a:lnSpc>
                <a:spcPts val="3240"/>
              </a:lnSpc>
              <a:buFont typeface="Arial"/>
              <a:buChar char="⚬"/>
            </a:pPr>
            <a:r>
              <a:rPr lang="en-US" sz="3000">
                <a:solidFill>
                  <a:srgbClr val="1F3959"/>
                </a:solidFill>
                <a:latin typeface="Calibri (MS)"/>
                <a:ea typeface="Calibri (MS)"/>
                <a:cs typeface="Calibri (MS)"/>
                <a:sym typeface="Calibri (MS)"/>
              </a:rPr>
              <a:t>entreprendre un examen réglementaire du respect par chaque prestataire de la politique d'accès, de transfert et de progression, ainsi que de la reconnaissance appropriée des acquis d’expérience </a:t>
            </a:r>
          </a:p>
        </p:txBody>
      </p:sp>
      <p:grpSp>
        <p:nvGrpSpPr>
          <p:cNvPr name="Group 5" id="5"/>
          <p:cNvGrpSpPr/>
          <p:nvPr/>
        </p:nvGrpSpPr>
        <p:grpSpPr>
          <a:xfrm rot="0">
            <a:off x="16764000" y="9477375"/>
            <a:ext cx="1295400" cy="561975"/>
            <a:chOff x="0" y="0"/>
            <a:chExt cx="1727200" cy="749300"/>
          </a:xfrm>
        </p:grpSpPr>
        <p:sp>
          <p:nvSpPr>
            <p:cNvPr name="Freeform 6" id="6"/>
            <p:cNvSpPr/>
            <p:nvPr/>
          </p:nvSpPr>
          <p:spPr>
            <a:xfrm flipH="false" flipV="false" rot="0">
              <a:off x="0" y="0"/>
              <a:ext cx="1727200" cy="749300"/>
            </a:xfrm>
            <a:custGeom>
              <a:avLst/>
              <a:gdLst/>
              <a:ahLst/>
              <a:cxnLst/>
              <a:rect r="r" b="b" t="t" l="l"/>
              <a:pathLst>
                <a:path h="749300" w="1727200">
                  <a:moveTo>
                    <a:pt x="0" y="0"/>
                  </a:moveTo>
                  <a:lnTo>
                    <a:pt x="1727200" y="0"/>
                  </a:lnTo>
                  <a:lnTo>
                    <a:pt x="1727200" y="749300"/>
                  </a:lnTo>
                  <a:lnTo>
                    <a:pt x="0" y="749300"/>
                  </a:lnTo>
                  <a:close/>
                </a:path>
              </a:pathLst>
            </a:custGeom>
            <a:blipFill>
              <a:blip r:embed="rId3">
                <a:alphaModFix amt="0"/>
              </a:blip>
              <a:stretch>
                <a:fillRect l="-5661" t="0" r="-5661" b="0"/>
              </a:stretch>
            </a:blipFill>
          </p:spPr>
        </p:sp>
        <p:sp>
          <p:nvSpPr>
            <p:cNvPr name="TextBox 7" id="7"/>
            <p:cNvSpPr txBox="true"/>
            <p:nvPr/>
          </p:nvSpPr>
          <p:spPr>
            <a:xfrm>
              <a:off x="0" y="-38100"/>
              <a:ext cx="1727200" cy="787400"/>
            </a:xfrm>
            <a:prstGeom prst="rect">
              <a:avLst/>
            </a:prstGeom>
          </p:spPr>
          <p:txBody>
            <a:bodyPr anchor="ctr" rtlCol="false" tIns="0" lIns="0" bIns="0" rIns="0"/>
            <a:lstStyle/>
            <a:p>
              <a:pPr algn="r">
                <a:lnSpc>
                  <a:spcPts val="2160"/>
                </a:lnSpc>
              </a:pPr>
              <a:r>
                <a:rPr lang="en-US" sz="1800">
                  <a:solidFill>
                    <a:srgbClr val="898989"/>
                  </a:solidFill>
                  <a:latin typeface="Calibri (MS)"/>
                  <a:ea typeface="Calibri (MS)"/>
                  <a:cs typeface="Calibri (MS)"/>
                  <a:sym typeface="Calibri (MS)"/>
                </a:rPr>
                <a:t>9</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E03F5425F2F642A6D71A5A82C4E065" ma:contentTypeVersion="18" ma:contentTypeDescription="Create a new document." ma:contentTypeScope="" ma:versionID="344ca2e8d2d7861437abaee7f285889d">
  <xsd:schema xmlns:xsd="http://www.w3.org/2001/XMLSchema" xmlns:xs="http://www.w3.org/2001/XMLSchema" xmlns:p="http://schemas.microsoft.com/office/2006/metadata/properties" xmlns:ns2="bda1bb04-55dd-4b23-8471-301a3abb4723" xmlns:ns3="eb38cb3b-04a8-4e45-b1d2-e8fc1e8a3102" targetNamespace="http://schemas.microsoft.com/office/2006/metadata/properties" ma:root="true" ma:fieldsID="3a3f16fcd1448895fff5110a0fc97e9b" ns2:_="" ns3:_="">
    <xsd:import namespace="bda1bb04-55dd-4b23-8471-301a3abb4723"/>
    <xsd:import namespace="eb38cb3b-04a8-4e45-b1d2-e8fc1e8a31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3:_dlc_DocId" minOccurs="0"/>
                <xsd:element ref="ns3:_dlc_DocIdUrl" minOccurs="0"/>
                <xsd:element ref="ns3:_dlc_DocIdPersistId"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a1bb04-55dd-4b23-8471-301a3abb4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10ffe1f-c839-4a66-9ae8-9a2945e491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Location" ma:index="2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38cb3b-04a8-4e45-b1d2-e8fc1e8a31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_dlc_DocId" ma:index="17" nillable="true" ma:displayName="Document ID Value" ma:description="The value of the document ID assigned to this item." ma:indexed="true" ma:internalName="_dlc_DocId" ma:readOnly="true">
      <xsd:simpleType>
        <xsd:restriction base="dms:Text"/>
      </xsd:simpleType>
    </xsd:element>
    <xsd:element name="_dlc_DocIdUrl" ma:index="1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9" nillable="true" ma:displayName="Persist ID" ma:description="Keep ID on add." ma:hidden="true" ma:internalName="_dlc_DocIdPersistId" ma:readOnly="true">
      <xsd:simpleType>
        <xsd:restriction base="dms:Boolean"/>
      </xsd:simpleType>
    </xsd:element>
    <xsd:element name="TaxCatchAll" ma:index="25" nillable="true" ma:displayName="Taxonomy Catch All Column" ma:hidden="true" ma:list="{963e9444-f494-4d30-a0b0-d3cdf5bcc0ce}" ma:internalName="TaxCatchAll" ma:showField="CatchAllData" ma:web="eb38cb3b-04a8-4e45-b1d2-e8fc1e8a31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bda1bb04-55dd-4b23-8471-301a3abb4723">
      <Terms xmlns="http://schemas.microsoft.com/office/infopath/2007/PartnerControls"/>
    </lcf76f155ced4ddcb4097134ff3c332f>
    <TaxCatchAll xmlns="eb38cb3b-04a8-4e45-b1d2-e8fc1e8a3102" xsi:nil="true"/>
    <_dlc_DocId xmlns="eb38cb3b-04a8-4e45-b1d2-e8fc1e8a3102">DMSQUALF-1809298897-3687</_dlc_DocId>
    <_dlc_DocIdUrl xmlns="eb38cb3b-04a8-4e45-b1d2-e8fc1e8a3102">
      <Url>https://europeantrainingfoundation.sharepoint.com/sites/Qualifications/_layouts/15/DocIdRedir.aspx?ID=DMSQUALF-1809298897-3687</Url>
      <Description>DMSQUALF-1809298897-3687</Description>
    </_dlc_DocIdUrl>
  </documentManagement>
</p:properties>
</file>

<file path=customXml/itemProps1.xml><?xml version="1.0" encoding="utf-8"?>
<ds:datastoreItem xmlns:ds="http://schemas.openxmlformats.org/officeDocument/2006/customXml" ds:itemID="{84A3A453-3838-421E-9EE5-7053C15582C9}"/>
</file>

<file path=customXml/itemProps2.xml><?xml version="1.0" encoding="utf-8"?>
<ds:datastoreItem xmlns:ds="http://schemas.openxmlformats.org/officeDocument/2006/customXml" ds:itemID="{7D6D32CB-B760-4215-A2C4-428797654F71}"/>
</file>

<file path=customXml/itemProps3.xml><?xml version="1.0" encoding="utf-8"?>
<ds:datastoreItem xmlns:ds="http://schemas.openxmlformats.org/officeDocument/2006/customXml" ds:itemID="{78FAD5BD-81C9-423E-9634-B7D7CC79956E}"/>
</file>

<file path=customXml/itemProps4.xml><?xml version="1.0" encoding="utf-8"?>
<ds:datastoreItem xmlns:ds="http://schemas.openxmlformats.org/officeDocument/2006/customXml" ds:itemID="{099DEE89-41B1-41BB-8043-314E07D3FB7D}"/>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Orlà Barry fr.pptx</dc:title>
  <cp:revision>1</cp:revision>
  <dcterms:created xsi:type="dcterms:W3CDTF">2006-08-16T00:00:00Z</dcterms:created>
  <dcterms:modified xsi:type="dcterms:W3CDTF">2011-08-01T06:04:30Z</dcterms:modified>
  <dc:identifier>DAHBGbKUDnA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0x01010083E03F5425F2F642A6D71A5A82C4E065</vt:lpwstr>
  </property>
  <property fmtid="{D5CDD505-2E9C-101B-9397-08002B2CF9AE}" pid="3" name="_dlc_DocIdItemGuid">
    <vt:lpwstr>710c465c-44e6-40b6-81da-314bdf574405</vt:lpwstr>
  </property>
</Properties>
</file>