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7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Lst>
  <p:sldSz cx="18288000" cy="10287000"/>
  <p:notesSz cx="6858000" cy="9144000"/>
  <p:embeddedFontLst>
    <p:embeddedFont>
      <p:font typeface="Roboto Bold" charset="1" panose="02000000000000000000"/>
      <p:regular r:id="rId74"/>
    </p:embeddedFont>
    <p:embeddedFont>
      <p:font typeface="TT Rounds Condensed" charset="1" panose="02000506030000020003"/>
      <p:regular r:id="rId75"/>
    </p:embeddedFont>
    <p:embeddedFont>
      <p:font typeface="Calibri (MS)" charset="1" panose="020F0502020204030204"/>
      <p:regular r:id="rId76"/>
    </p:embeddedFont>
    <p:embeddedFont>
      <p:font typeface="Roboto" charset="1" panose="02000000000000000000"/>
      <p:regular r:id="rId78"/>
    </p:embeddedFont>
    <p:embeddedFont>
      <p:font typeface="Aptos" charset="1" panose="020B0004020202020204"/>
      <p:regular r:id="rId79"/>
    </p:embeddedFont>
    <p:embeddedFont>
      <p:font typeface="Aptos Bold" charset="1" panose="020B0004020202020204"/>
      <p:regular r:id="rId80"/>
    </p:embeddedFont>
    <p:embeddedFont>
      <p:font typeface="Calibri (MS) Bold" charset="1" panose="020F0702030404030204"/>
      <p:regular r:id="rId81"/>
    </p:embeddedFont>
    <p:embeddedFont>
      <p:font typeface="Calibri (MS) Italics" charset="1" panose="020F05020202040A0204"/>
      <p:regular r:id="rId82"/>
    </p:embeddedFont>
    <p:embeddedFont>
      <p:font typeface="Calibri (MS) Bold Italics" charset="1" panose="020F07020304040A0204"/>
      <p:regular r:id="rId83"/>
    </p:embeddedFont>
    <p:embeddedFont>
      <p:font typeface="Arimo" charset="1" panose="020B0604020202020204"/>
      <p:regular r:id="rId96"/>
    </p:embeddedFont>
    <p:embeddedFont>
      <p:font typeface="Arial" charset="1" panose="020B0604020202020204"/>
      <p:regular r:id="rId110"/>
    </p:embeddedFont>
    <p:embeddedFont>
      <p:font typeface="Proxima Nova Bold" charset="1" panose="02000506030000020004"/>
      <p:regular r:id="rId111"/>
    </p:embeddedFont>
    <p:embeddedFont>
      <p:font typeface="TT Rounds Condensed Bold" charset="1" panose="02000806030000020003"/>
      <p:regular r:id="rId1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notesSlide" Target="notesSlides/notesSlide33.xml"/><Relationship Id="rId26" Type="http://schemas.openxmlformats.org/officeDocument/2006/relationships/slide" Target="slides/slide21.xml"/><Relationship Id="rId112" Type="http://schemas.openxmlformats.org/officeDocument/2006/relationships/notesSlide" Target="notesSlides/notesSlide28.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notesSlide" Target="notesSlides/notesSlide3.xml"/><Relationship Id="rId89" Type="http://schemas.openxmlformats.org/officeDocument/2006/relationships/notesSlide" Target="notesSlides/notesSlide8.xml"/><Relationship Id="rId107" Type="http://schemas.openxmlformats.org/officeDocument/2006/relationships/notesSlide" Target="notesSlides/notesSlide25.xml"/><Relationship Id="rId16" Type="http://schemas.openxmlformats.org/officeDocument/2006/relationships/slide" Target="slides/slide11.xml"/><Relationship Id="rId102" Type="http://schemas.openxmlformats.org/officeDocument/2006/relationships/notesSlide" Target="notesSlides/notesSlide20.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74.fntdata"/><Relationship Id="rId79" Type="http://schemas.openxmlformats.org/officeDocument/2006/relationships/font" Target="fonts/font79.fntdata"/><Relationship Id="rId123" Type="http://schemas.openxmlformats.org/officeDocument/2006/relationships/customXml" Target="../customXml/item3.xml"/><Relationship Id="rId5" Type="http://schemas.openxmlformats.org/officeDocument/2006/relationships/tableStyles" Target="tableStyles.xml"/><Relationship Id="rId90" Type="http://schemas.openxmlformats.org/officeDocument/2006/relationships/notesSlide" Target="notesSlides/notesSlide9.xml"/><Relationship Id="rId95" Type="http://schemas.openxmlformats.org/officeDocument/2006/relationships/notesSlide" Target="notesSlides/notesSlide14.xml"/><Relationship Id="rId113" Type="http://schemas.openxmlformats.org/officeDocument/2006/relationships/notesSlide" Target="notesSlides/notesSlide29.xml"/><Relationship Id="rId118" Type="http://schemas.openxmlformats.org/officeDocument/2006/relationships/notesSlide" Target="notesSlides/notesSlide34.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font" Target="fonts/font80.fntdata"/><Relationship Id="rId85" Type="http://schemas.openxmlformats.org/officeDocument/2006/relationships/notesSlide" Target="notesSlides/notesSlide4.xml"/><Relationship Id="rId103" Type="http://schemas.openxmlformats.org/officeDocument/2006/relationships/notesSlide" Target="notesSlides/notesSlide21.xml"/><Relationship Id="rId108" Type="http://schemas.openxmlformats.org/officeDocument/2006/relationships/notesSlide" Target="notesSlides/notesSlide26.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24" Type="http://schemas.openxmlformats.org/officeDocument/2006/relationships/customXml" Target="../customXml/item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font" Target="fonts/font75.fntdata"/><Relationship Id="rId91" Type="http://schemas.openxmlformats.org/officeDocument/2006/relationships/notesSlide" Target="notesSlides/notesSlide10.xml"/><Relationship Id="rId96" Type="http://schemas.openxmlformats.org/officeDocument/2006/relationships/font" Target="fonts/font96.fntdata"/><Relationship Id="rId1" Type="http://schemas.openxmlformats.org/officeDocument/2006/relationships/slideMaster" Target="slideMasters/slideMaster1.xml"/><Relationship Id="rId6" Type="http://schemas.openxmlformats.org/officeDocument/2006/relationships/slide" Target="slides/slide1.xml"/><Relationship Id="rId114" Type="http://schemas.openxmlformats.org/officeDocument/2006/relationships/notesSlide" Target="notesSlides/notesSlide30.xml"/><Relationship Id="rId119" Type="http://schemas.openxmlformats.org/officeDocument/2006/relationships/font" Target="fonts/font119.fntdata"/><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font" Target="fonts/font81.fntdata"/><Relationship Id="rId86" Type="http://schemas.openxmlformats.org/officeDocument/2006/relationships/notesSlide" Target="notesSlides/notesSlide5.xml"/><Relationship Id="rId4" Type="http://schemas.openxmlformats.org/officeDocument/2006/relationships/theme" Target="theme/theme1.xml"/><Relationship Id="rId9" Type="http://schemas.openxmlformats.org/officeDocument/2006/relationships/slide" Target="slides/slide4.xml"/><Relationship Id="rId109" Type="http://schemas.openxmlformats.org/officeDocument/2006/relationships/notesSlide" Target="notesSlides/notesSlide27.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4" Type="http://schemas.openxmlformats.org/officeDocument/2006/relationships/notesSlide" Target="notesSlides/notesSlide22.xml"/><Relationship Id="rId120" Type="http://schemas.openxmlformats.org/officeDocument/2006/relationships/notesSlide" Target="notesSlides/notesSlide35.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76.fntdata"/><Relationship Id="rId97" Type="http://schemas.openxmlformats.org/officeDocument/2006/relationships/notesSlide" Target="notesSlides/notesSlide15.xml"/><Relationship Id="rId7" Type="http://schemas.openxmlformats.org/officeDocument/2006/relationships/slide" Target="slides/slide2.xml"/><Relationship Id="rId71" Type="http://schemas.openxmlformats.org/officeDocument/2006/relationships/notesMaster" Target="notesMasters/notesMaster1.xml"/><Relationship Id="rId92" Type="http://schemas.openxmlformats.org/officeDocument/2006/relationships/notesSlide" Target="notesSlides/notesSlide11.xml"/><Relationship Id="rId2" Type="http://schemas.openxmlformats.org/officeDocument/2006/relationships/presProps" Target="presProps.xml"/><Relationship Id="rId29" Type="http://schemas.openxmlformats.org/officeDocument/2006/relationships/slide" Target="slides/slide24.xml"/><Relationship Id="rId110" Type="http://schemas.openxmlformats.org/officeDocument/2006/relationships/font" Target="fonts/font110.fntdata"/><Relationship Id="rId115" Type="http://schemas.openxmlformats.org/officeDocument/2006/relationships/notesSlide" Target="notesSlides/notesSlide31.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notesSlide" Target="notesSlides/notesSlide6.xml"/><Relationship Id="rId61" Type="http://schemas.openxmlformats.org/officeDocument/2006/relationships/slide" Target="slides/slide56.xml"/><Relationship Id="rId82" Type="http://schemas.openxmlformats.org/officeDocument/2006/relationships/font" Target="fonts/font82.fntdata"/><Relationship Id="rId19" Type="http://schemas.openxmlformats.org/officeDocument/2006/relationships/slide" Target="slides/slide14.xml"/><Relationship Id="rId100" Type="http://schemas.openxmlformats.org/officeDocument/2006/relationships/notesSlide" Target="notesSlides/notesSlide18.xml"/><Relationship Id="rId105" Type="http://schemas.openxmlformats.org/officeDocument/2006/relationships/notesSlide" Target="notesSlides/notesSlide23.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notesSlide" Target="notesSlides/notesSlide2.xml"/><Relationship Id="rId51" Type="http://schemas.openxmlformats.org/officeDocument/2006/relationships/slide" Target="slides/slide46.xml"/><Relationship Id="rId72" Type="http://schemas.openxmlformats.org/officeDocument/2006/relationships/theme" Target="theme/theme2.xml"/><Relationship Id="rId8" Type="http://schemas.openxmlformats.org/officeDocument/2006/relationships/slide" Target="slides/slide3.xml"/><Relationship Id="rId93" Type="http://schemas.openxmlformats.org/officeDocument/2006/relationships/notesSlide" Target="notesSlides/notesSlide12.xml"/><Relationship Id="rId98" Type="http://schemas.openxmlformats.org/officeDocument/2006/relationships/notesSlide" Target="notesSlides/notesSlide16.xml"/><Relationship Id="rId121" Type="http://schemas.openxmlformats.org/officeDocument/2006/relationships/customXml" Target="../customXml/item1.xml"/><Relationship Id="rId3" Type="http://schemas.openxmlformats.org/officeDocument/2006/relationships/viewProps" Target="viewProps.xml"/><Relationship Id="rId116" Type="http://schemas.openxmlformats.org/officeDocument/2006/relationships/notesSlide" Target="notesSlides/notesSlide32.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1" Type="http://schemas.openxmlformats.org/officeDocument/2006/relationships/font" Target="fonts/font111.fntdata"/><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font" Target="fonts/font83.fntdata"/><Relationship Id="rId88" Type="http://schemas.openxmlformats.org/officeDocument/2006/relationships/notesSlide" Target="notesSlides/notesSlide7.xml"/><Relationship Id="rId106" Type="http://schemas.openxmlformats.org/officeDocument/2006/relationships/notesSlide" Target="notesSlides/notesSlide24.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 Type="http://schemas.openxmlformats.org/officeDocument/2006/relationships/slide" Target="slides/slide5.xml"/><Relationship Id="rId101" Type="http://schemas.openxmlformats.org/officeDocument/2006/relationships/notesSlide" Target="notesSlides/notesSlide19.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notesSlide" Target="notesSlides/notesSlide1.xml"/><Relationship Id="rId78" Type="http://schemas.openxmlformats.org/officeDocument/2006/relationships/font" Target="fonts/font78.fntdata"/><Relationship Id="rId94" Type="http://schemas.openxmlformats.org/officeDocument/2006/relationships/notesSlide" Target="notesSlides/notesSlide13.xml"/><Relationship Id="rId99" Type="http://schemas.openxmlformats.org/officeDocument/2006/relationships/notesSlide" Target="notesSlides/notesSlide17.xml"/><Relationship Id="rId122" Type="http://schemas.openxmlformats.org/officeDocument/2006/relationships/customXml" Target="../customXml/item2.xml"/></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3.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4.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6.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8.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9.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1.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2.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4.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6.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7.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9.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0.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1.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2.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3.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4.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27</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30</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37</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48</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60</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5.png" Type="http://schemas.openxmlformats.org/officeDocument/2006/relationships/image"/><Relationship Id="rId8" Target="../media/image6.jpeg" Type="http://schemas.openxmlformats.org/officeDocument/2006/relationships/image"/><Relationship Id="rId9" Target="../media/image7.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6.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4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5.png" Type="http://schemas.openxmlformats.org/officeDocument/2006/relationships/image"/><Relationship Id="rId8" Target="../media/image6.jpeg" Type="http://schemas.openxmlformats.org/officeDocument/2006/relationships/image"/><Relationship Id="rId9" Target="../media/image7.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42.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http://www.kcetbqa.ie/" TargetMode="External" Type="http://schemas.openxmlformats.org/officeDocument/2006/relationships/hyperlink"/><Relationship Id="rId9" Target="../media/image43.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2" Target="../notesSlides/notesSlide8.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6.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6.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5.png" Type="http://schemas.openxmlformats.org/officeDocument/2006/relationships/image"/><Relationship Id="rId8" Target="../media/image6.jpeg" Type="http://schemas.openxmlformats.org/officeDocument/2006/relationships/image"/><Relationship Id="rId9" Target="../media/image7.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4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13" Target="../media/image14.png" Type="http://schemas.openxmlformats.org/officeDocument/2006/relationships/image"/><Relationship Id="rId14" Target="../media/image15.svg" Type="http://schemas.openxmlformats.org/officeDocument/2006/relationships/image"/><Relationship Id="rId15" Target="../media/image16.png" Type="http://schemas.openxmlformats.org/officeDocument/2006/relationships/image"/><Relationship Id="rId16" Target="../media/image17.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6.jpeg" Type="http://schemas.openxmlformats.org/officeDocument/2006/relationships/image"/><Relationship Id="rId9" Target="../media/image10.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47.png" Type="http://schemas.openxmlformats.org/officeDocument/2006/relationships/image"/><Relationship Id="rId9" Target="../media/image48.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5.png" Type="http://schemas.openxmlformats.org/officeDocument/2006/relationships/image"/><Relationship Id="rId8" Target="../media/image6.jpeg" Type="http://schemas.openxmlformats.org/officeDocument/2006/relationships/image"/><Relationship Id="rId9" Target="../media/image7.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5.png" Type="http://schemas.openxmlformats.org/officeDocument/2006/relationships/image"/><Relationship Id="rId8" Target="../media/image6.jpeg" Type="http://schemas.openxmlformats.org/officeDocument/2006/relationships/image"/><Relationship Id="rId9" Target="../media/image7.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jpeg" Type="http://schemas.openxmlformats.org/officeDocument/2006/relationships/image"/><Relationship Id="rId11" Target="../media/image51.png" Type="http://schemas.openxmlformats.org/officeDocument/2006/relationships/image"/><Relationship Id="rId12" Target="../media/image52.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49.png" Type="http://schemas.openxmlformats.org/officeDocument/2006/relationships/image"/><Relationship Id="rId9" Target="../media/image50.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53.png" Type="http://schemas.openxmlformats.org/officeDocument/2006/relationships/image"/><Relationship Id="rId7" Target="../media/image54.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5.png" Type="http://schemas.openxmlformats.org/officeDocument/2006/relationships/image"/><Relationship Id="rId8" Target="../media/image6.jpeg" Type="http://schemas.openxmlformats.org/officeDocument/2006/relationships/image"/><Relationship Id="rId9" Target="../media/image7.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5.png" Type="http://schemas.openxmlformats.org/officeDocument/2006/relationships/image"/><Relationship Id="rId8" Target="../media/image6.jpeg" Type="http://schemas.openxmlformats.org/officeDocument/2006/relationships/image"/><Relationship Id="rId9" Target="../media/image7.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5.png" Type="http://schemas.openxmlformats.org/officeDocument/2006/relationships/image"/><Relationship Id="rId8" Target="../media/image6.jpeg" Type="http://schemas.openxmlformats.org/officeDocument/2006/relationships/image"/><Relationship Id="rId9" Target="../media/image7.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5.png" Type="http://schemas.openxmlformats.org/officeDocument/2006/relationships/image"/><Relationship Id="rId8" Target="../media/image6.jpeg" Type="http://schemas.openxmlformats.org/officeDocument/2006/relationships/image"/><Relationship Id="rId9" Target="../media/image7.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6.jpe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55.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jpeg" Type="http://schemas.openxmlformats.org/officeDocument/2006/relationships/image"/><Relationship Id="rId11" Target="../media/image58.png" Type="http://schemas.openxmlformats.org/officeDocument/2006/relationships/image"/><Relationship Id="rId12" Target="../media/image59.svg" Type="http://schemas.openxmlformats.org/officeDocument/2006/relationships/image"/><Relationship Id="rId13" Target="../media/image60.png" Type="http://schemas.openxmlformats.org/officeDocument/2006/relationships/image"/><Relationship Id="rId14" Target="../media/image61.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56.png" Type="http://schemas.openxmlformats.org/officeDocument/2006/relationships/image"/><Relationship Id="rId9" Target="../media/image57.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5.png" Type="http://schemas.openxmlformats.org/officeDocument/2006/relationships/image"/><Relationship Id="rId8" Target="../media/image6.jpeg" Type="http://schemas.openxmlformats.org/officeDocument/2006/relationships/image"/><Relationship Id="rId9" Target="../media/image7.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4.png" Type="http://schemas.openxmlformats.org/officeDocument/2006/relationships/image"/><Relationship Id="rId11" Target="../media/image65.svg" Type="http://schemas.openxmlformats.org/officeDocument/2006/relationships/image"/><Relationship Id="rId12" Target="../media/image66.png" Type="http://schemas.openxmlformats.org/officeDocument/2006/relationships/image"/><Relationship Id="rId13" Target="../media/image67.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62.png" Type="http://schemas.openxmlformats.org/officeDocument/2006/relationships/image"/><Relationship Id="rId9" Target="../media/image63.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68.png" Type="http://schemas.openxmlformats.org/officeDocument/2006/relationships/image"/><Relationship Id="rId9" Target="../media/image69.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jpeg" Type="http://schemas.openxmlformats.org/officeDocument/2006/relationships/image"/><Relationship Id="rId11" Target="../media/image20.png" Type="http://schemas.openxmlformats.org/officeDocument/2006/relationships/image"/><Relationship Id="rId12" Target="../media/image21.svg" Type="http://schemas.openxmlformats.org/officeDocument/2006/relationships/image"/><Relationship Id="rId13" Target="../media/image22.png" Type="http://schemas.openxmlformats.org/officeDocument/2006/relationships/image"/><Relationship Id="rId14" Target="../media/image23.svg" Type="http://schemas.openxmlformats.org/officeDocument/2006/relationships/image"/><Relationship Id="rId15" Target="../media/image24.png" Type="http://schemas.openxmlformats.org/officeDocument/2006/relationships/image"/><Relationship Id="rId16" Target="../media/image25.svg" Type="http://schemas.openxmlformats.org/officeDocument/2006/relationships/image"/><Relationship Id="rId17" Target="../media/image26.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8.png" Type="http://schemas.openxmlformats.org/officeDocument/2006/relationships/image"/><Relationship Id="rId9" Target="../media/image19.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70.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71.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72.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5.png" Type="http://schemas.openxmlformats.org/officeDocument/2006/relationships/image"/><Relationship Id="rId8" Target="../media/image6.jpeg" Type="http://schemas.openxmlformats.org/officeDocument/2006/relationships/image"/><Relationship Id="rId9" Target="../media/image7.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6.jpeg" Type="http://schemas.openxmlformats.org/officeDocument/2006/relationships/image"/><Relationship Id="rId7" Target="../media/image73.jpe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74.jpe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7.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75.png" Type="http://schemas.openxmlformats.org/officeDocument/2006/relationships/image"/><Relationship Id="rId9" Target="../media/image76.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6.jpeg" Type="http://schemas.openxmlformats.org/officeDocument/2006/relationships/image"/><Relationship Id="rId8" Target="../media/image73.jpe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78.jpeg" Type="http://schemas.openxmlformats.org/officeDocument/2006/relationships/image"/><Relationship Id="rId8" Target="../media/image6.jpeg" Type="http://schemas.openxmlformats.org/officeDocument/2006/relationships/image"/><Relationship Id="rId9" Target="../media/image79.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jpeg" Type="http://schemas.openxmlformats.org/officeDocument/2006/relationships/image"/><Relationship Id="rId11" Target="../media/image24.png" Type="http://schemas.openxmlformats.org/officeDocument/2006/relationships/image"/><Relationship Id="rId12" Target="../media/image25.svg" Type="http://schemas.openxmlformats.org/officeDocument/2006/relationships/image"/><Relationship Id="rId13" Target="../media/image27.png" Type="http://schemas.openxmlformats.org/officeDocument/2006/relationships/image"/><Relationship Id="rId14" Target="../media/image28.svg" Type="http://schemas.openxmlformats.org/officeDocument/2006/relationships/image"/><Relationship Id="rId15" Target="../media/image29.png" Type="http://schemas.openxmlformats.org/officeDocument/2006/relationships/image"/><Relationship Id="rId16" Target="../media/image30.svg" Type="http://schemas.openxmlformats.org/officeDocument/2006/relationships/image"/><Relationship Id="rId17" Target="../media/image31.png" Type="http://schemas.openxmlformats.org/officeDocument/2006/relationships/image"/><Relationship Id="rId18" Target="../media/image32.svg" Type="http://schemas.openxmlformats.org/officeDocument/2006/relationships/image"/><Relationship Id="rId19" Target="../media/image33.png" Type="http://schemas.openxmlformats.org/officeDocument/2006/relationships/image"/><Relationship Id="rId2" Target="../media/image1.png" Type="http://schemas.openxmlformats.org/officeDocument/2006/relationships/image"/><Relationship Id="rId20" Target="../media/image34.svg" Type="http://schemas.openxmlformats.org/officeDocument/2006/relationships/image"/><Relationship Id="rId21" Target="../media/image20.png" Type="http://schemas.openxmlformats.org/officeDocument/2006/relationships/image"/><Relationship Id="rId22" Target="../media/image21.sv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22.png" Type="http://schemas.openxmlformats.org/officeDocument/2006/relationships/image"/><Relationship Id="rId9" Target="../media/image23.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6.jpeg" Type="http://schemas.openxmlformats.org/officeDocument/2006/relationships/image"/><Relationship Id="rId7" Target="../media/image73.jpe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6.jpe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2.png" Type="http://schemas.openxmlformats.org/officeDocument/2006/relationships/image"/><Relationship Id="rId11" Target="../media/image83.jpeg" Type="http://schemas.openxmlformats.org/officeDocument/2006/relationships/image"/><Relationship Id="rId2" Target="../notesSlides/notesSlide26.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6.jpeg" Type="http://schemas.openxmlformats.org/officeDocument/2006/relationships/image"/><Relationship Id="rId8" Target="../media/image80.png" Type="http://schemas.openxmlformats.org/officeDocument/2006/relationships/image"/><Relationship Id="rId9" Target="../media/image81.pn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6.jpeg" Type="http://schemas.openxmlformats.org/officeDocument/2006/relationships/image"/><Relationship Id="rId7" Target="../media/image73.jpe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84.pn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6.jpeg" Type="http://schemas.openxmlformats.org/officeDocument/2006/relationships/image"/><Relationship Id="rId7" Target="../media/image73.jpe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8.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6.jpeg" Type="http://schemas.openxmlformats.org/officeDocument/2006/relationships/image"/><Relationship Id="rId8" Target="../media/image85.pn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8.png" Type="http://schemas.openxmlformats.org/officeDocument/2006/relationships/image"/><Relationship Id="rId2" Target="../notesSlides/notesSlide29.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6.jpeg" Type="http://schemas.openxmlformats.org/officeDocument/2006/relationships/image"/><Relationship Id="rId8" Target="../media/image86.png" Type="http://schemas.openxmlformats.org/officeDocument/2006/relationships/image"/><Relationship Id="rId9" Target="../media/image87.pn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6.jpeg" Type="http://schemas.openxmlformats.org/officeDocument/2006/relationships/image"/><Relationship Id="rId7" Target="../media/image73.jpe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0.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6.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35.pn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5.png" Type="http://schemas.openxmlformats.org/officeDocument/2006/relationships/image"/><Relationship Id="rId8" Target="../media/image6.jpeg" Type="http://schemas.openxmlformats.org/officeDocument/2006/relationships/image"/><Relationship Id="rId9" Target="../media/image7.pn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2.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9.png" Type="http://schemas.openxmlformats.org/officeDocument/2006/relationships/image"/><Relationship Id="rId11" Target="../media/image90.svg" Type="http://schemas.openxmlformats.org/officeDocument/2006/relationships/image"/><Relationship Id="rId12" Target="../media/image91.png" Type="http://schemas.openxmlformats.org/officeDocument/2006/relationships/image"/><Relationship Id="rId13" Target="../media/image92.svg" Type="http://schemas.openxmlformats.org/officeDocument/2006/relationships/image"/><Relationship Id="rId14" Target="../media/image93.png" Type="http://schemas.openxmlformats.org/officeDocument/2006/relationships/image"/><Relationship Id="rId15" Target="../media/image94.svg" Type="http://schemas.openxmlformats.org/officeDocument/2006/relationships/image"/><Relationship Id="rId2" Target="../notesSlides/notesSlide33.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6.jpeg" Type="http://schemas.openxmlformats.org/officeDocument/2006/relationships/image"/></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4.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6.jpeg" Type="http://schemas.openxmlformats.org/officeDocument/2006/relationships/image"/><Relationship Id="rId8" Target="../media/image78.jpe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5.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95.pn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96.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jpeg" Type="http://schemas.openxmlformats.org/officeDocument/2006/relationships/image"/><Relationship Id="rId11" Target="../media/image36.png" Type="http://schemas.openxmlformats.org/officeDocument/2006/relationships/image"/><Relationship Id="rId12" Target="../media/image37.svg" Type="http://schemas.openxmlformats.org/officeDocument/2006/relationships/image"/><Relationship Id="rId13" Target="../media/image22.png" Type="http://schemas.openxmlformats.org/officeDocument/2006/relationships/image"/><Relationship Id="rId14" Target="../media/image23.svg" Type="http://schemas.openxmlformats.org/officeDocument/2006/relationships/image"/><Relationship Id="rId15" Target="../media/image38.png" Type="http://schemas.openxmlformats.org/officeDocument/2006/relationships/image"/><Relationship Id="rId16" Target="../media/image39.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40.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jpeg" Type="http://schemas.openxmlformats.org/officeDocument/2006/relationships/image"/><Relationship Id="rId7" Target="../media/image5.png" Type="http://schemas.openxmlformats.org/officeDocument/2006/relationships/image"/><Relationship Id="rId8" Target="../media/image6.jpeg" Type="http://schemas.openxmlformats.org/officeDocument/2006/relationships/image"/><Relationship Id="rId9" Target="../media/image7.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grpSp>
        <p:nvGrpSpPr>
          <p:cNvPr name="Group 7" id="7"/>
          <p:cNvGrpSpPr/>
          <p:nvPr/>
        </p:nvGrpSpPr>
        <p:grpSpPr>
          <a:xfrm rot="0">
            <a:off x="16726" y="0"/>
            <a:ext cx="18288000" cy="10287000"/>
            <a:chOff x="0" y="0"/>
            <a:chExt cx="24384000" cy="13716000"/>
          </a:xfrm>
        </p:grpSpPr>
        <p:sp>
          <p:nvSpPr>
            <p:cNvPr name="Freeform 8" id="8"/>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76254"/>
            </a:solidFill>
          </p:spPr>
        </p:sp>
      </p:grpSp>
      <p:grpSp>
        <p:nvGrpSpPr>
          <p:cNvPr name="Group 9" id="9"/>
          <p:cNvGrpSpPr/>
          <p:nvPr/>
        </p:nvGrpSpPr>
        <p:grpSpPr>
          <a:xfrm rot="0">
            <a:off x="16726" y="3536432"/>
            <a:ext cx="18288000" cy="3958047"/>
            <a:chOff x="0" y="0"/>
            <a:chExt cx="24384000" cy="5277396"/>
          </a:xfrm>
        </p:grpSpPr>
        <p:sp>
          <p:nvSpPr>
            <p:cNvPr name="Freeform 10" id="10"/>
            <p:cNvSpPr/>
            <p:nvPr/>
          </p:nvSpPr>
          <p:spPr>
            <a:xfrm flipH="false" flipV="false" rot="0">
              <a:off x="0" y="0"/>
              <a:ext cx="24384000" cy="5277358"/>
            </a:xfrm>
            <a:custGeom>
              <a:avLst/>
              <a:gdLst/>
              <a:ahLst/>
              <a:cxnLst/>
              <a:rect r="r" b="b" t="t" l="l"/>
              <a:pathLst>
                <a:path h="5277358" w="24384000">
                  <a:moveTo>
                    <a:pt x="0" y="0"/>
                  </a:moveTo>
                  <a:lnTo>
                    <a:pt x="24384000" y="0"/>
                  </a:lnTo>
                  <a:lnTo>
                    <a:pt x="24384000" y="5277358"/>
                  </a:lnTo>
                  <a:lnTo>
                    <a:pt x="0" y="5277358"/>
                  </a:lnTo>
                  <a:close/>
                </a:path>
              </a:pathLst>
            </a:custGeom>
            <a:solidFill>
              <a:srgbClr val="0D0D0D">
                <a:alpha val="25098"/>
              </a:srgbClr>
            </a:solidFill>
          </p:spPr>
        </p:sp>
      </p:grpSp>
      <p:grpSp>
        <p:nvGrpSpPr>
          <p:cNvPr name="Group 11" id="11"/>
          <p:cNvGrpSpPr/>
          <p:nvPr/>
        </p:nvGrpSpPr>
        <p:grpSpPr>
          <a:xfrm rot="0">
            <a:off x="8148590" y="0"/>
            <a:ext cx="10156136" cy="10287000"/>
            <a:chOff x="0" y="0"/>
            <a:chExt cx="13541515" cy="13716000"/>
          </a:xfrm>
        </p:grpSpPr>
        <p:sp>
          <p:nvSpPr>
            <p:cNvPr name="Freeform 12" id="12"/>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7"/>
              <a:stretch>
                <a:fillRect l="0" t="0" r="0" b="0"/>
              </a:stretch>
            </a:blipFill>
          </p:spPr>
        </p:sp>
      </p:grpSp>
      <p:grpSp>
        <p:nvGrpSpPr>
          <p:cNvPr name="Group 13" id="13"/>
          <p:cNvGrpSpPr/>
          <p:nvPr/>
        </p:nvGrpSpPr>
        <p:grpSpPr>
          <a:xfrm rot="0">
            <a:off x="730625" y="2785567"/>
            <a:ext cx="13716000" cy="3581400"/>
            <a:chOff x="0" y="0"/>
            <a:chExt cx="18288000" cy="4775200"/>
          </a:xfrm>
        </p:grpSpPr>
        <p:sp>
          <p:nvSpPr>
            <p:cNvPr name="Freeform 14" id="14"/>
            <p:cNvSpPr/>
            <p:nvPr/>
          </p:nvSpPr>
          <p:spPr>
            <a:xfrm flipH="false" flipV="false" rot="0">
              <a:off x="0" y="0"/>
              <a:ext cx="18288000" cy="4775200"/>
            </a:xfrm>
            <a:custGeom>
              <a:avLst/>
              <a:gdLst/>
              <a:ahLst/>
              <a:cxnLst/>
              <a:rect r="r" b="b" t="t" l="l"/>
              <a:pathLst>
                <a:path h="4775200" w="18288000">
                  <a:moveTo>
                    <a:pt x="0" y="0"/>
                  </a:moveTo>
                  <a:lnTo>
                    <a:pt x="18288000" y="0"/>
                  </a:lnTo>
                  <a:lnTo>
                    <a:pt x="18288000" y="4775200"/>
                  </a:lnTo>
                  <a:lnTo>
                    <a:pt x="0" y="4775200"/>
                  </a:lnTo>
                  <a:close/>
                </a:path>
              </a:pathLst>
            </a:custGeom>
            <a:blipFill>
              <a:blip r:embed="rId8">
                <a:alphaModFix amt="0"/>
              </a:blip>
              <a:stretch>
                <a:fillRect l="0" t="-24623" r="0" b="-24623"/>
              </a:stretch>
            </a:blipFill>
          </p:spPr>
        </p:sp>
        <p:sp>
          <p:nvSpPr>
            <p:cNvPr name="TextBox 15" id="15"/>
            <p:cNvSpPr txBox="true"/>
            <p:nvPr/>
          </p:nvSpPr>
          <p:spPr>
            <a:xfrm>
              <a:off x="0" y="85725"/>
              <a:ext cx="18288000" cy="4689475"/>
            </a:xfrm>
            <a:prstGeom prst="rect">
              <a:avLst/>
            </a:prstGeom>
          </p:spPr>
          <p:txBody>
            <a:bodyPr anchor="b" rtlCol="false" tIns="0" lIns="0" bIns="0" rIns="0"/>
            <a:lstStyle/>
            <a:p>
              <a:pPr algn="l">
                <a:lnSpc>
                  <a:spcPts val="9720"/>
                </a:lnSpc>
              </a:pPr>
              <a:r>
                <a:rPr lang="en-US" sz="9000" b="true">
                  <a:solidFill>
                    <a:srgbClr val="FFFFFF"/>
                  </a:solidFill>
                  <a:latin typeface="Roboto Bold"/>
                  <a:ea typeface="Roboto Bold"/>
                  <a:cs typeface="Roboto Bold"/>
                  <a:sym typeface="Roboto Bold"/>
                </a:rPr>
                <a:t>KCETB – Expérience VAE </a:t>
              </a:r>
            </a:p>
          </p:txBody>
        </p:sp>
      </p:grpSp>
      <p:grpSp>
        <p:nvGrpSpPr>
          <p:cNvPr name="Group 16" id="16"/>
          <p:cNvGrpSpPr/>
          <p:nvPr/>
        </p:nvGrpSpPr>
        <p:grpSpPr>
          <a:xfrm rot="0">
            <a:off x="11814981" y="306924"/>
            <a:ext cx="5850836" cy="2164813"/>
            <a:chOff x="0" y="0"/>
            <a:chExt cx="7801115" cy="2886418"/>
          </a:xfrm>
        </p:grpSpPr>
        <p:sp>
          <p:nvSpPr>
            <p:cNvPr name="Freeform 17" id="17" descr="Text  Description automatically generated"/>
            <p:cNvSpPr/>
            <p:nvPr/>
          </p:nvSpPr>
          <p:spPr>
            <a:xfrm flipH="false" flipV="false" rot="0">
              <a:off x="0" y="0"/>
              <a:ext cx="7801102" cy="2886456"/>
            </a:xfrm>
            <a:custGeom>
              <a:avLst/>
              <a:gdLst/>
              <a:ahLst/>
              <a:cxnLst/>
              <a:rect r="r" b="b" t="t" l="l"/>
              <a:pathLst>
                <a:path h="2886456" w="7801102">
                  <a:moveTo>
                    <a:pt x="0" y="0"/>
                  </a:moveTo>
                  <a:lnTo>
                    <a:pt x="7801102" y="0"/>
                  </a:lnTo>
                  <a:lnTo>
                    <a:pt x="7801102" y="2886456"/>
                  </a:lnTo>
                  <a:lnTo>
                    <a:pt x="0" y="2886456"/>
                  </a:lnTo>
                  <a:lnTo>
                    <a:pt x="0" y="0"/>
                  </a:lnTo>
                  <a:close/>
                </a:path>
              </a:pathLst>
            </a:custGeom>
            <a:blipFill>
              <a:blip r:embed="rId9"/>
              <a:stretch>
                <a:fillRect l="0" t="0" r="0" b="1"/>
              </a:stretch>
            </a:blipFill>
          </p:spPr>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8" id="8"/>
          <p:cNvGrpSpPr/>
          <p:nvPr/>
        </p:nvGrpSpPr>
        <p:grpSpPr>
          <a:xfrm rot="0">
            <a:off x="1767316" y="3351152"/>
            <a:ext cx="14595872" cy="3346485"/>
            <a:chOff x="0" y="0"/>
            <a:chExt cx="19461162" cy="4461980"/>
          </a:xfrm>
        </p:grpSpPr>
        <p:sp>
          <p:nvSpPr>
            <p:cNvPr name="Freeform 9" id="9"/>
            <p:cNvSpPr/>
            <p:nvPr/>
          </p:nvSpPr>
          <p:spPr>
            <a:xfrm flipH="false" flipV="false" rot="0">
              <a:off x="0" y="0"/>
              <a:ext cx="19461226" cy="4462018"/>
            </a:xfrm>
            <a:custGeom>
              <a:avLst/>
              <a:gdLst/>
              <a:ahLst/>
              <a:cxnLst/>
              <a:rect r="r" b="b" t="t" l="l"/>
              <a:pathLst>
                <a:path h="4462018" w="19461226">
                  <a:moveTo>
                    <a:pt x="0" y="1115441"/>
                  </a:moveTo>
                  <a:lnTo>
                    <a:pt x="17230217" y="1115441"/>
                  </a:lnTo>
                  <a:lnTo>
                    <a:pt x="17230217" y="0"/>
                  </a:lnTo>
                  <a:lnTo>
                    <a:pt x="19461226" y="2231009"/>
                  </a:lnTo>
                  <a:lnTo>
                    <a:pt x="17230217" y="4462018"/>
                  </a:lnTo>
                  <a:lnTo>
                    <a:pt x="17230217" y="3346450"/>
                  </a:lnTo>
                  <a:lnTo>
                    <a:pt x="0" y="3346450"/>
                  </a:lnTo>
                  <a:lnTo>
                    <a:pt x="1115441" y="2231009"/>
                  </a:lnTo>
                  <a:close/>
                </a:path>
              </a:pathLst>
            </a:custGeom>
            <a:solidFill>
              <a:srgbClr val="D1DFCE"/>
            </a:solidFill>
          </p:spPr>
        </p:sp>
      </p:grpSp>
      <p:grpSp>
        <p:nvGrpSpPr>
          <p:cNvPr name="Group 10" id="10"/>
          <p:cNvGrpSpPr/>
          <p:nvPr/>
        </p:nvGrpSpPr>
        <p:grpSpPr>
          <a:xfrm rot="0">
            <a:off x="1766164" y="836524"/>
            <a:ext cx="2110178" cy="3356010"/>
            <a:chOff x="0" y="0"/>
            <a:chExt cx="2813571" cy="4474680"/>
          </a:xfrm>
        </p:grpSpPr>
        <p:sp>
          <p:nvSpPr>
            <p:cNvPr name="Freeform 11" id="11"/>
            <p:cNvSpPr/>
            <p:nvPr/>
          </p:nvSpPr>
          <p:spPr>
            <a:xfrm flipH="false" flipV="false" rot="0">
              <a:off x="0" y="0"/>
              <a:ext cx="2813566" cy="4474680"/>
            </a:xfrm>
            <a:custGeom>
              <a:avLst/>
              <a:gdLst/>
              <a:ahLst/>
              <a:cxnLst/>
              <a:rect r="r" b="b" t="t" l="l"/>
              <a:pathLst>
                <a:path h="4474680" w="2813566">
                  <a:moveTo>
                    <a:pt x="0" y="0"/>
                  </a:moveTo>
                  <a:lnTo>
                    <a:pt x="2813566" y="0"/>
                  </a:lnTo>
                  <a:lnTo>
                    <a:pt x="2813566" y="4474680"/>
                  </a:lnTo>
                  <a:lnTo>
                    <a:pt x="0" y="4474680"/>
                  </a:lnTo>
                  <a:close/>
                </a:path>
              </a:pathLst>
            </a:custGeom>
            <a:blipFill>
              <a:blip r:embed="rId9">
                <a:alphaModFix amt="0"/>
              </a:blip>
              <a:stretch>
                <a:fillRect l="-154053" t="0" r="-154053" b="0"/>
              </a:stretch>
            </a:blipFill>
          </p:spPr>
        </p:sp>
        <p:sp>
          <p:nvSpPr>
            <p:cNvPr name="TextBox 12" id="12"/>
            <p:cNvSpPr txBox="true"/>
            <p:nvPr/>
          </p:nvSpPr>
          <p:spPr>
            <a:xfrm>
              <a:off x="0" y="19050"/>
              <a:ext cx="2813571" cy="4455630"/>
            </a:xfrm>
            <a:prstGeom prst="rect">
              <a:avLst/>
            </a:prstGeom>
          </p:spPr>
          <p:txBody>
            <a:bodyPr anchor="b" rtlCol="false" tIns="0" lIns="0" bIns="0" rIns="0"/>
            <a:lstStyle/>
            <a:p>
              <a:pPr algn="ctr">
                <a:lnSpc>
                  <a:spcPts val="1944"/>
                </a:lnSpc>
              </a:pPr>
              <a:r>
                <a:rPr lang="en-US" sz="1800">
                  <a:solidFill>
                    <a:srgbClr val="054559"/>
                  </a:solidFill>
                  <a:latin typeface="Aptos"/>
                  <a:ea typeface="Aptos"/>
                  <a:cs typeface="Aptos"/>
                  <a:sym typeface="Aptos"/>
                </a:rPr>
                <a:t>VAE Développement professionnel dispensé au personnel du KCETB en 2017 par l'université technique de Munster </a:t>
              </a:r>
            </a:p>
          </p:txBody>
        </p:sp>
      </p:grpSp>
      <p:grpSp>
        <p:nvGrpSpPr>
          <p:cNvPr name="Group 13" id="13"/>
          <p:cNvGrpSpPr/>
          <p:nvPr/>
        </p:nvGrpSpPr>
        <p:grpSpPr>
          <a:xfrm rot="0">
            <a:off x="2393413" y="4596555"/>
            <a:ext cx="855669" cy="855669"/>
            <a:chOff x="0" y="0"/>
            <a:chExt cx="1140892" cy="1140892"/>
          </a:xfrm>
        </p:grpSpPr>
        <p:sp>
          <p:nvSpPr>
            <p:cNvPr name="Freeform 14" id="14"/>
            <p:cNvSpPr/>
            <p:nvPr/>
          </p:nvSpPr>
          <p:spPr>
            <a:xfrm flipH="false" flipV="false" rot="0">
              <a:off x="12700" y="12700"/>
              <a:ext cx="1115441" cy="1115441"/>
            </a:xfrm>
            <a:custGeom>
              <a:avLst/>
              <a:gdLst/>
              <a:ahLst/>
              <a:cxnLst/>
              <a:rect r="r" b="b" t="t" l="l"/>
              <a:pathLst>
                <a:path h="1115441" w="1115441">
                  <a:moveTo>
                    <a:pt x="0" y="557784"/>
                  </a:moveTo>
                  <a:cubicBezTo>
                    <a:pt x="0" y="249682"/>
                    <a:pt x="249682" y="0"/>
                    <a:pt x="557784" y="0"/>
                  </a:cubicBezTo>
                  <a:cubicBezTo>
                    <a:pt x="865886" y="0"/>
                    <a:pt x="1115441" y="249682"/>
                    <a:pt x="1115441" y="557784"/>
                  </a:cubicBezTo>
                  <a:cubicBezTo>
                    <a:pt x="1115441" y="865886"/>
                    <a:pt x="865759" y="1115441"/>
                    <a:pt x="557784" y="1115441"/>
                  </a:cubicBezTo>
                  <a:cubicBezTo>
                    <a:pt x="249809" y="1115441"/>
                    <a:pt x="0" y="865759"/>
                    <a:pt x="0" y="557784"/>
                  </a:cubicBezTo>
                  <a:close/>
                </a:path>
              </a:pathLst>
            </a:custGeom>
            <a:solidFill>
              <a:srgbClr val="549E39"/>
            </a:solidFill>
          </p:spPr>
        </p:sp>
        <p:sp>
          <p:nvSpPr>
            <p:cNvPr name="Freeform 15" id="15"/>
            <p:cNvSpPr/>
            <p:nvPr/>
          </p:nvSpPr>
          <p:spPr>
            <a:xfrm flipH="false" flipV="false" rot="0">
              <a:off x="0" y="0"/>
              <a:ext cx="1140841" cy="1140968"/>
            </a:xfrm>
            <a:custGeom>
              <a:avLst/>
              <a:gdLst/>
              <a:ahLst/>
              <a:cxnLst/>
              <a:rect r="r" b="b" t="t" l="l"/>
              <a:pathLst>
                <a:path h="1140968" w="1140841">
                  <a:moveTo>
                    <a:pt x="0" y="570484"/>
                  </a:moveTo>
                  <a:cubicBezTo>
                    <a:pt x="0" y="255397"/>
                    <a:pt x="255397" y="0"/>
                    <a:pt x="570484" y="0"/>
                  </a:cubicBezTo>
                  <a:lnTo>
                    <a:pt x="570484" y="12700"/>
                  </a:lnTo>
                  <a:lnTo>
                    <a:pt x="570484" y="0"/>
                  </a:lnTo>
                  <a:cubicBezTo>
                    <a:pt x="885444" y="0"/>
                    <a:pt x="1140841" y="255397"/>
                    <a:pt x="1140841" y="570484"/>
                  </a:cubicBezTo>
                  <a:lnTo>
                    <a:pt x="1128141" y="570484"/>
                  </a:lnTo>
                  <a:lnTo>
                    <a:pt x="1140841" y="570484"/>
                  </a:lnTo>
                  <a:cubicBezTo>
                    <a:pt x="1140841" y="885571"/>
                    <a:pt x="885444" y="1140968"/>
                    <a:pt x="570357" y="1140968"/>
                  </a:cubicBezTo>
                  <a:lnTo>
                    <a:pt x="570357" y="1128268"/>
                  </a:lnTo>
                  <a:lnTo>
                    <a:pt x="570357" y="1140968"/>
                  </a:lnTo>
                  <a:cubicBezTo>
                    <a:pt x="255397" y="1140841"/>
                    <a:pt x="0" y="885444"/>
                    <a:pt x="0" y="570484"/>
                  </a:cubicBezTo>
                  <a:lnTo>
                    <a:pt x="12700" y="570484"/>
                  </a:lnTo>
                  <a:lnTo>
                    <a:pt x="25400" y="570484"/>
                  </a:lnTo>
                  <a:lnTo>
                    <a:pt x="12700" y="570484"/>
                  </a:lnTo>
                  <a:lnTo>
                    <a:pt x="0" y="570484"/>
                  </a:lnTo>
                  <a:moveTo>
                    <a:pt x="25400" y="570484"/>
                  </a:moveTo>
                  <a:cubicBezTo>
                    <a:pt x="25400" y="577469"/>
                    <a:pt x="19685" y="583184"/>
                    <a:pt x="12700" y="583184"/>
                  </a:cubicBezTo>
                  <a:cubicBezTo>
                    <a:pt x="5715" y="583184"/>
                    <a:pt x="0" y="577469"/>
                    <a:pt x="0" y="570484"/>
                  </a:cubicBezTo>
                  <a:cubicBezTo>
                    <a:pt x="0" y="563499"/>
                    <a:pt x="5715" y="557784"/>
                    <a:pt x="12700" y="557784"/>
                  </a:cubicBezTo>
                  <a:cubicBezTo>
                    <a:pt x="19685" y="557784"/>
                    <a:pt x="25400" y="563499"/>
                    <a:pt x="25400" y="570484"/>
                  </a:cubicBezTo>
                  <a:cubicBezTo>
                    <a:pt x="25400" y="871474"/>
                    <a:pt x="269367" y="1115568"/>
                    <a:pt x="570484" y="1115568"/>
                  </a:cubicBezTo>
                  <a:cubicBezTo>
                    <a:pt x="871601" y="1115568"/>
                    <a:pt x="1115441" y="871474"/>
                    <a:pt x="1115441" y="570484"/>
                  </a:cubicBezTo>
                  <a:cubicBezTo>
                    <a:pt x="1115441" y="269494"/>
                    <a:pt x="871474" y="25400"/>
                    <a:pt x="570484" y="25400"/>
                  </a:cubicBezTo>
                  <a:lnTo>
                    <a:pt x="570484" y="12700"/>
                  </a:lnTo>
                  <a:lnTo>
                    <a:pt x="570484" y="25400"/>
                  </a:lnTo>
                  <a:cubicBezTo>
                    <a:pt x="269367" y="25400"/>
                    <a:pt x="25400" y="269367"/>
                    <a:pt x="25400" y="570484"/>
                  </a:cubicBezTo>
                  <a:close/>
                </a:path>
              </a:pathLst>
            </a:custGeom>
            <a:solidFill>
              <a:srgbClr val="FFFFFF"/>
            </a:solidFill>
          </p:spPr>
        </p:sp>
      </p:grpSp>
      <p:sp>
        <p:nvSpPr>
          <p:cNvPr name="TextBox 16" id="16"/>
          <p:cNvSpPr txBox="true"/>
          <p:nvPr/>
        </p:nvSpPr>
        <p:spPr>
          <a:xfrm rot="0">
            <a:off x="4057183" y="5960650"/>
            <a:ext cx="1939490" cy="3166272"/>
          </a:xfrm>
          <a:prstGeom prst="rect">
            <a:avLst/>
          </a:prstGeom>
        </p:spPr>
        <p:txBody>
          <a:bodyPr anchor="t" rtlCol="false" tIns="0" lIns="0" bIns="0" rIns="0">
            <a:spAutoFit/>
          </a:bodyPr>
          <a:lstStyle/>
          <a:p>
            <a:pPr algn="ctr">
              <a:lnSpc>
                <a:spcPts val="1944"/>
              </a:lnSpc>
            </a:pPr>
            <a:r>
              <a:rPr lang="en-US" sz="1800">
                <a:solidFill>
                  <a:srgbClr val="054559"/>
                </a:solidFill>
                <a:latin typeface="Aptos"/>
                <a:ea typeface="Aptos"/>
                <a:cs typeface="Aptos"/>
                <a:sym typeface="Aptos"/>
              </a:rPr>
              <a:t>Le KCETB a participé au projet pilote TOBAR de validation des acquis d’expérience (VAE) mené avec les forces de défense en 2018 </a:t>
            </a:r>
          </a:p>
        </p:txBody>
      </p:sp>
      <p:grpSp>
        <p:nvGrpSpPr>
          <p:cNvPr name="Group 17" id="17"/>
          <p:cNvGrpSpPr/>
          <p:nvPr/>
        </p:nvGrpSpPr>
        <p:grpSpPr>
          <a:xfrm rot="0">
            <a:off x="4599099" y="4596555"/>
            <a:ext cx="855669" cy="855669"/>
            <a:chOff x="0" y="0"/>
            <a:chExt cx="1140892" cy="1140892"/>
          </a:xfrm>
        </p:grpSpPr>
        <p:sp>
          <p:nvSpPr>
            <p:cNvPr name="Freeform 18" id="18"/>
            <p:cNvSpPr/>
            <p:nvPr/>
          </p:nvSpPr>
          <p:spPr>
            <a:xfrm flipH="false" flipV="false" rot="0">
              <a:off x="12700" y="12700"/>
              <a:ext cx="1115441" cy="1115441"/>
            </a:xfrm>
            <a:custGeom>
              <a:avLst/>
              <a:gdLst/>
              <a:ahLst/>
              <a:cxnLst/>
              <a:rect r="r" b="b" t="t" l="l"/>
              <a:pathLst>
                <a:path h="1115441" w="1115441">
                  <a:moveTo>
                    <a:pt x="0" y="557784"/>
                  </a:moveTo>
                  <a:cubicBezTo>
                    <a:pt x="0" y="249682"/>
                    <a:pt x="249682" y="0"/>
                    <a:pt x="557784" y="0"/>
                  </a:cubicBezTo>
                  <a:cubicBezTo>
                    <a:pt x="865886" y="0"/>
                    <a:pt x="1115441" y="249682"/>
                    <a:pt x="1115441" y="557784"/>
                  </a:cubicBezTo>
                  <a:cubicBezTo>
                    <a:pt x="1115441" y="865886"/>
                    <a:pt x="865759" y="1115441"/>
                    <a:pt x="557784" y="1115441"/>
                  </a:cubicBezTo>
                  <a:cubicBezTo>
                    <a:pt x="249809" y="1115441"/>
                    <a:pt x="0" y="865759"/>
                    <a:pt x="0" y="557784"/>
                  </a:cubicBezTo>
                  <a:close/>
                </a:path>
              </a:pathLst>
            </a:custGeom>
            <a:solidFill>
              <a:srgbClr val="549E39"/>
            </a:solidFill>
          </p:spPr>
        </p:sp>
        <p:sp>
          <p:nvSpPr>
            <p:cNvPr name="Freeform 19" id="19"/>
            <p:cNvSpPr/>
            <p:nvPr/>
          </p:nvSpPr>
          <p:spPr>
            <a:xfrm flipH="false" flipV="false" rot="0">
              <a:off x="0" y="0"/>
              <a:ext cx="1140841" cy="1140968"/>
            </a:xfrm>
            <a:custGeom>
              <a:avLst/>
              <a:gdLst/>
              <a:ahLst/>
              <a:cxnLst/>
              <a:rect r="r" b="b" t="t" l="l"/>
              <a:pathLst>
                <a:path h="1140968" w="1140841">
                  <a:moveTo>
                    <a:pt x="0" y="570484"/>
                  </a:moveTo>
                  <a:cubicBezTo>
                    <a:pt x="0" y="255397"/>
                    <a:pt x="255397" y="0"/>
                    <a:pt x="570484" y="0"/>
                  </a:cubicBezTo>
                  <a:lnTo>
                    <a:pt x="570484" y="12700"/>
                  </a:lnTo>
                  <a:lnTo>
                    <a:pt x="570484" y="0"/>
                  </a:lnTo>
                  <a:cubicBezTo>
                    <a:pt x="885444" y="0"/>
                    <a:pt x="1140841" y="255397"/>
                    <a:pt x="1140841" y="570484"/>
                  </a:cubicBezTo>
                  <a:lnTo>
                    <a:pt x="1128141" y="570484"/>
                  </a:lnTo>
                  <a:lnTo>
                    <a:pt x="1140841" y="570484"/>
                  </a:lnTo>
                  <a:cubicBezTo>
                    <a:pt x="1140841" y="885571"/>
                    <a:pt x="885444" y="1140968"/>
                    <a:pt x="570357" y="1140968"/>
                  </a:cubicBezTo>
                  <a:lnTo>
                    <a:pt x="570357" y="1128268"/>
                  </a:lnTo>
                  <a:lnTo>
                    <a:pt x="570357" y="1140968"/>
                  </a:lnTo>
                  <a:cubicBezTo>
                    <a:pt x="255397" y="1140841"/>
                    <a:pt x="0" y="885444"/>
                    <a:pt x="0" y="570484"/>
                  </a:cubicBezTo>
                  <a:lnTo>
                    <a:pt x="12700" y="570484"/>
                  </a:lnTo>
                  <a:lnTo>
                    <a:pt x="25400" y="570484"/>
                  </a:lnTo>
                  <a:lnTo>
                    <a:pt x="12700" y="570484"/>
                  </a:lnTo>
                  <a:lnTo>
                    <a:pt x="0" y="570484"/>
                  </a:lnTo>
                  <a:moveTo>
                    <a:pt x="25400" y="570484"/>
                  </a:moveTo>
                  <a:cubicBezTo>
                    <a:pt x="25400" y="577469"/>
                    <a:pt x="19685" y="583184"/>
                    <a:pt x="12700" y="583184"/>
                  </a:cubicBezTo>
                  <a:cubicBezTo>
                    <a:pt x="5715" y="583184"/>
                    <a:pt x="0" y="577469"/>
                    <a:pt x="0" y="570484"/>
                  </a:cubicBezTo>
                  <a:cubicBezTo>
                    <a:pt x="0" y="563499"/>
                    <a:pt x="5715" y="557784"/>
                    <a:pt x="12700" y="557784"/>
                  </a:cubicBezTo>
                  <a:cubicBezTo>
                    <a:pt x="19685" y="557784"/>
                    <a:pt x="25400" y="563499"/>
                    <a:pt x="25400" y="570484"/>
                  </a:cubicBezTo>
                  <a:cubicBezTo>
                    <a:pt x="25400" y="871474"/>
                    <a:pt x="269367" y="1115568"/>
                    <a:pt x="570484" y="1115568"/>
                  </a:cubicBezTo>
                  <a:cubicBezTo>
                    <a:pt x="871601" y="1115568"/>
                    <a:pt x="1115441" y="871474"/>
                    <a:pt x="1115441" y="570484"/>
                  </a:cubicBezTo>
                  <a:cubicBezTo>
                    <a:pt x="1115441" y="269494"/>
                    <a:pt x="871474" y="25400"/>
                    <a:pt x="570484" y="25400"/>
                  </a:cubicBezTo>
                  <a:lnTo>
                    <a:pt x="570484" y="12700"/>
                  </a:lnTo>
                  <a:lnTo>
                    <a:pt x="570484" y="25400"/>
                  </a:lnTo>
                  <a:cubicBezTo>
                    <a:pt x="269367" y="25400"/>
                    <a:pt x="25400" y="269367"/>
                    <a:pt x="25400" y="570484"/>
                  </a:cubicBezTo>
                  <a:close/>
                </a:path>
              </a:pathLst>
            </a:custGeom>
            <a:solidFill>
              <a:srgbClr val="FFFFFF"/>
            </a:solidFill>
          </p:spPr>
        </p:sp>
      </p:grpSp>
      <p:grpSp>
        <p:nvGrpSpPr>
          <p:cNvPr name="Group 20" id="20"/>
          <p:cNvGrpSpPr/>
          <p:nvPr/>
        </p:nvGrpSpPr>
        <p:grpSpPr>
          <a:xfrm rot="0">
            <a:off x="6177524" y="836524"/>
            <a:ext cx="2110178" cy="3356010"/>
            <a:chOff x="0" y="0"/>
            <a:chExt cx="2813571" cy="4474680"/>
          </a:xfrm>
        </p:grpSpPr>
        <p:sp>
          <p:nvSpPr>
            <p:cNvPr name="Freeform 21" id="21"/>
            <p:cNvSpPr/>
            <p:nvPr/>
          </p:nvSpPr>
          <p:spPr>
            <a:xfrm flipH="false" flipV="false" rot="0">
              <a:off x="0" y="0"/>
              <a:ext cx="2813566" cy="4474680"/>
            </a:xfrm>
            <a:custGeom>
              <a:avLst/>
              <a:gdLst/>
              <a:ahLst/>
              <a:cxnLst/>
              <a:rect r="r" b="b" t="t" l="l"/>
              <a:pathLst>
                <a:path h="4474680" w="2813566">
                  <a:moveTo>
                    <a:pt x="0" y="0"/>
                  </a:moveTo>
                  <a:lnTo>
                    <a:pt x="2813566" y="0"/>
                  </a:lnTo>
                  <a:lnTo>
                    <a:pt x="2813566" y="4474680"/>
                  </a:lnTo>
                  <a:lnTo>
                    <a:pt x="0" y="4474680"/>
                  </a:lnTo>
                  <a:close/>
                </a:path>
              </a:pathLst>
            </a:custGeom>
            <a:blipFill>
              <a:blip r:embed="rId9">
                <a:alphaModFix amt="0"/>
              </a:blip>
              <a:stretch>
                <a:fillRect l="-154053" t="0" r="-154053" b="0"/>
              </a:stretch>
            </a:blipFill>
          </p:spPr>
        </p:sp>
        <p:sp>
          <p:nvSpPr>
            <p:cNvPr name="TextBox 22" id="22"/>
            <p:cNvSpPr txBox="true"/>
            <p:nvPr/>
          </p:nvSpPr>
          <p:spPr>
            <a:xfrm>
              <a:off x="0" y="19050"/>
              <a:ext cx="2813571" cy="4455630"/>
            </a:xfrm>
            <a:prstGeom prst="rect">
              <a:avLst/>
            </a:prstGeom>
          </p:spPr>
          <p:txBody>
            <a:bodyPr anchor="b" rtlCol="false" tIns="0" lIns="0" bIns="0" rIns="0"/>
            <a:lstStyle/>
            <a:p>
              <a:pPr algn="ctr">
                <a:lnSpc>
                  <a:spcPts val="1944"/>
                </a:lnSpc>
              </a:pPr>
              <a:r>
                <a:rPr lang="en-US" sz="1800">
                  <a:solidFill>
                    <a:srgbClr val="054559"/>
                  </a:solidFill>
                  <a:latin typeface="Aptos"/>
                  <a:ea typeface="Aptos"/>
                  <a:cs typeface="Aptos"/>
                  <a:sym typeface="Aptos"/>
                </a:rPr>
                <a:t>Ce projet pilote a permis au KCETB de mettre en place des procédures d'assurance qualité (AQ) solides pour la VAE</a:t>
              </a:r>
            </a:p>
          </p:txBody>
        </p:sp>
      </p:grpSp>
      <p:grpSp>
        <p:nvGrpSpPr>
          <p:cNvPr name="Group 23" id="23"/>
          <p:cNvGrpSpPr/>
          <p:nvPr/>
        </p:nvGrpSpPr>
        <p:grpSpPr>
          <a:xfrm rot="0">
            <a:off x="6804784" y="4596555"/>
            <a:ext cx="855669" cy="855669"/>
            <a:chOff x="0" y="0"/>
            <a:chExt cx="1140892" cy="1140892"/>
          </a:xfrm>
        </p:grpSpPr>
        <p:sp>
          <p:nvSpPr>
            <p:cNvPr name="Freeform 24" id="24"/>
            <p:cNvSpPr/>
            <p:nvPr/>
          </p:nvSpPr>
          <p:spPr>
            <a:xfrm flipH="false" flipV="false" rot="0">
              <a:off x="12700" y="12700"/>
              <a:ext cx="1115441" cy="1115441"/>
            </a:xfrm>
            <a:custGeom>
              <a:avLst/>
              <a:gdLst/>
              <a:ahLst/>
              <a:cxnLst/>
              <a:rect r="r" b="b" t="t" l="l"/>
              <a:pathLst>
                <a:path h="1115441" w="1115441">
                  <a:moveTo>
                    <a:pt x="0" y="557784"/>
                  </a:moveTo>
                  <a:cubicBezTo>
                    <a:pt x="0" y="249682"/>
                    <a:pt x="249682" y="0"/>
                    <a:pt x="557784" y="0"/>
                  </a:cubicBezTo>
                  <a:cubicBezTo>
                    <a:pt x="865886" y="0"/>
                    <a:pt x="1115441" y="249682"/>
                    <a:pt x="1115441" y="557784"/>
                  </a:cubicBezTo>
                  <a:cubicBezTo>
                    <a:pt x="1115441" y="865886"/>
                    <a:pt x="865759" y="1115441"/>
                    <a:pt x="557784" y="1115441"/>
                  </a:cubicBezTo>
                  <a:cubicBezTo>
                    <a:pt x="249809" y="1115441"/>
                    <a:pt x="0" y="865759"/>
                    <a:pt x="0" y="557784"/>
                  </a:cubicBezTo>
                  <a:close/>
                </a:path>
              </a:pathLst>
            </a:custGeom>
            <a:solidFill>
              <a:srgbClr val="549E39"/>
            </a:solidFill>
          </p:spPr>
        </p:sp>
        <p:sp>
          <p:nvSpPr>
            <p:cNvPr name="Freeform 25" id="25"/>
            <p:cNvSpPr/>
            <p:nvPr/>
          </p:nvSpPr>
          <p:spPr>
            <a:xfrm flipH="false" flipV="false" rot="0">
              <a:off x="0" y="0"/>
              <a:ext cx="1140841" cy="1140968"/>
            </a:xfrm>
            <a:custGeom>
              <a:avLst/>
              <a:gdLst/>
              <a:ahLst/>
              <a:cxnLst/>
              <a:rect r="r" b="b" t="t" l="l"/>
              <a:pathLst>
                <a:path h="1140968" w="1140841">
                  <a:moveTo>
                    <a:pt x="0" y="570484"/>
                  </a:moveTo>
                  <a:cubicBezTo>
                    <a:pt x="0" y="255397"/>
                    <a:pt x="255397" y="0"/>
                    <a:pt x="570484" y="0"/>
                  </a:cubicBezTo>
                  <a:lnTo>
                    <a:pt x="570484" y="12700"/>
                  </a:lnTo>
                  <a:lnTo>
                    <a:pt x="570484" y="0"/>
                  </a:lnTo>
                  <a:cubicBezTo>
                    <a:pt x="885444" y="0"/>
                    <a:pt x="1140841" y="255397"/>
                    <a:pt x="1140841" y="570484"/>
                  </a:cubicBezTo>
                  <a:lnTo>
                    <a:pt x="1128141" y="570484"/>
                  </a:lnTo>
                  <a:lnTo>
                    <a:pt x="1140841" y="570484"/>
                  </a:lnTo>
                  <a:cubicBezTo>
                    <a:pt x="1140841" y="885571"/>
                    <a:pt x="885444" y="1140968"/>
                    <a:pt x="570357" y="1140968"/>
                  </a:cubicBezTo>
                  <a:lnTo>
                    <a:pt x="570357" y="1128268"/>
                  </a:lnTo>
                  <a:lnTo>
                    <a:pt x="570357" y="1140968"/>
                  </a:lnTo>
                  <a:cubicBezTo>
                    <a:pt x="255397" y="1140841"/>
                    <a:pt x="0" y="885444"/>
                    <a:pt x="0" y="570484"/>
                  </a:cubicBezTo>
                  <a:lnTo>
                    <a:pt x="12700" y="570484"/>
                  </a:lnTo>
                  <a:lnTo>
                    <a:pt x="25400" y="570484"/>
                  </a:lnTo>
                  <a:lnTo>
                    <a:pt x="12700" y="570484"/>
                  </a:lnTo>
                  <a:lnTo>
                    <a:pt x="0" y="570484"/>
                  </a:lnTo>
                  <a:moveTo>
                    <a:pt x="25400" y="570484"/>
                  </a:moveTo>
                  <a:cubicBezTo>
                    <a:pt x="25400" y="577469"/>
                    <a:pt x="19685" y="583184"/>
                    <a:pt x="12700" y="583184"/>
                  </a:cubicBezTo>
                  <a:cubicBezTo>
                    <a:pt x="5715" y="583184"/>
                    <a:pt x="0" y="577469"/>
                    <a:pt x="0" y="570484"/>
                  </a:cubicBezTo>
                  <a:cubicBezTo>
                    <a:pt x="0" y="563499"/>
                    <a:pt x="5715" y="557784"/>
                    <a:pt x="12700" y="557784"/>
                  </a:cubicBezTo>
                  <a:cubicBezTo>
                    <a:pt x="19685" y="557784"/>
                    <a:pt x="25400" y="563499"/>
                    <a:pt x="25400" y="570484"/>
                  </a:cubicBezTo>
                  <a:cubicBezTo>
                    <a:pt x="25400" y="871474"/>
                    <a:pt x="269367" y="1115568"/>
                    <a:pt x="570484" y="1115568"/>
                  </a:cubicBezTo>
                  <a:cubicBezTo>
                    <a:pt x="871601" y="1115568"/>
                    <a:pt x="1115441" y="871474"/>
                    <a:pt x="1115441" y="570484"/>
                  </a:cubicBezTo>
                  <a:cubicBezTo>
                    <a:pt x="1115441" y="269494"/>
                    <a:pt x="871474" y="25400"/>
                    <a:pt x="570484" y="25400"/>
                  </a:cubicBezTo>
                  <a:lnTo>
                    <a:pt x="570484" y="12700"/>
                  </a:lnTo>
                  <a:lnTo>
                    <a:pt x="570484" y="25400"/>
                  </a:lnTo>
                  <a:cubicBezTo>
                    <a:pt x="269367" y="25400"/>
                    <a:pt x="25400" y="269367"/>
                    <a:pt x="25400" y="570484"/>
                  </a:cubicBezTo>
                  <a:close/>
                </a:path>
              </a:pathLst>
            </a:custGeom>
            <a:solidFill>
              <a:srgbClr val="FFFFFF"/>
            </a:solidFill>
          </p:spPr>
        </p:sp>
      </p:grpSp>
      <p:sp>
        <p:nvSpPr>
          <p:cNvPr name="TextBox 26" id="26"/>
          <p:cNvSpPr txBox="true"/>
          <p:nvPr/>
        </p:nvSpPr>
        <p:spPr>
          <a:xfrm rot="0">
            <a:off x="8468554" y="5960650"/>
            <a:ext cx="1939490" cy="3166272"/>
          </a:xfrm>
          <a:prstGeom prst="rect">
            <a:avLst/>
          </a:prstGeom>
        </p:spPr>
        <p:txBody>
          <a:bodyPr anchor="t" rtlCol="false" tIns="0" lIns="0" bIns="0" rIns="0">
            <a:spAutoFit/>
          </a:bodyPr>
          <a:lstStyle/>
          <a:p>
            <a:pPr algn="ctr">
              <a:lnSpc>
                <a:spcPts val="1944"/>
              </a:lnSpc>
            </a:pPr>
            <a:r>
              <a:rPr lang="en-US" sz="1800">
                <a:solidFill>
                  <a:srgbClr val="054559"/>
                </a:solidFill>
                <a:latin typeface="Aptos"/>
                <a:ea typeface="Aptos"/>
                <a:cs typeface="Aptos"/>
                <a:sym typeface="Aptos"/>
              </a:rPr>
              <a:t>L'engagement accru des employeurs a favorisé l'expansion de la VAE</a:t>
            </a:r>
          </a:p>
        </p:txBody>
      </p:sp>
      <p:grpSp>
        <p:nvGrpSpPr>
          <p:cNvPr name="Group 27" id="27"/>
          <p:cNvGrpSpPr/>
          <p:nvPr/>
        </p:nvGrpSpPr>
        <p:grpSpPr>
          <a:xfrm rot="0">
            <a:off x="9010460" y="4596555"/>
            <a:ext cx="855669" cy="855669"/>
            <a:chOff x="0" y="0"/>
            <a:chExt cx="1140892" cy="1140892"/>
          </a:xfrm>
        </p:grpSpPr>
        <p:sp>
          <p:nvSpPr>
            <p:cNvPr name="Freeform 28" id="28"/>
            <p:cNvSpPr/>
            <p:nvPr/>
          </p:nvSpPr>
          <p:spPr>
            <a:xfrm flipH="false" flipV="false" rot="0">
              <a:off x="12700" y="12700"/>
              <a:ext cx="1115441" cy="1115441"/>
            </a:xfrm>
            <a:custGeom>
              <a:avLst/>
              <a:gdLst/>
              <a:ahLst/>
              <a:cxnLst/>
              <a:rect r="r" b="b" t="t" l="l"/>
              <a:pathLst>
                <a:path h="1115441" w="1115441">
                  <a:moveTo>
                    <a:pt x="0" y="557784"/>
                  </a:moveTo>
                  <a:cubicBezTo>
                    <a:pt x="0" y="249682"/>
                    <a:pt x="249682" y="0"/>
                    <a:pt x="557784" y="0"/>
                  </a:cubicBezTo>
                  <a:cubicBezTo>
                    <a:pt x="865886" y="0"/>
                    <a:pt x="1115441" y="249682"/>
                    <a:pt x="1115441" y="557784"/>
                  </a:cubicBezTo>
                  <a:cubicBezTo>
                    <a:pt x="1115441" y="865886"/>
                    <a:pt x="865759" y="1115441"/>
                    <a:pt x="557784" y="1115441"/>
                  </a:cubicBezTo>
                  <a:cubicBezTo>
                    <a:pt x="249809" y="1115441"/>
                    <a:pt x="0" y="865759"/>
                    <a:pt x="0" y="557784"/>
                  </a:cubicBezTo>
                  <a:close/>
                </a:path>
              </a:pathLst>
            </a:custGeom>
            <a:solidFill>
              <a:srgbClr val="549E39"/>
            </a:solidFill>
          </p:spPr>
        </p:sp>
        <p:sp>
          <p:nvSpPr>
            <p:cNvPr name="Freeform 29" id="29"/>
            <p:cNvSpPr/>
            <p:nvPr/>
          </p:nvSpPr>
          <p:spPr>
            <a:xfrm flipH="false" flipV="false" rot="0">
              <a:off x="0" y="0"/>
              <a:ext cx="1140841" cy="1140968"/>
            </a:xfrm>
            <a:custGeom>
              <a:avLst/>
              <a:gdLst/>
              <a:ahLst/>
              <a:cxnLst/>
              <a:rect r="r" b="b" t="t" l="l"/>
              <a:pathLst>
                <a:path h="1140968" w="1140841">
                  <a:moveTo>
                    <a:pt x="0" y="570484"/>
                  </a:moveTo>
                  <a:cubicBezTo>
                    <a:pt x="0" y="255397"/>
                    <a:pt x="255397" y="0"/>
                    <a:pt x="570484" y="0"/>
                  </a:cubicBezTo>
                  <a:lnTo>
                    <a:pt x="570484" y="12700"/>
                  </a:lnTo>
                  <a:lnTo>
                    <a:pt x="570484" y="0"/>
                  </a:lnTo>
                  <a:cubicBezTo>
                    <a:pt x="885444" y="0"/>
                    <a:pt x="1140841" y="255397"/>
                    <a:pt x="1140841" y="570484"/>
                  </a:cubicBezTo>
                  <a:lnTo>
                    <a:pt x="1128141" y="570484"/>
                  </a:lnTo>
                  <a:lnTo>
                    <a:pt x="1140841" y="570484"/>
                  </a:lnTo>
                  <a:cubicBezTo>
                    <a:pt x="1140841" y="885571"/>
                    <a:pt x="885444" y="1140968"/>
                    <a:pt x="570357" y="1140968"/>
                  </a:cubicBezTo>
                  <a:lnTo>
                    <a:pt x="570357" y="1128268"/>
                  </a:lnTo>
                  <a:lnTo>
                    <a:pt x="570357" y="1140968"/>
                  </a:lnTo>
                  <a:cubicBezTo>
                    <a:pt x="255397" y="1140841"/>
                    <a:pt x="0" y="885444"/>
                    <a:pt x="0" y="570484"/>
                  </a:cubicBezTo>
                  <a:lnTo>
                    <a:pt x="12700" y="570484"/>
                  </a:lnTo>
                  <a:lnTo>
                    <a:pt x="25400" y="570484"/>
                  </a:lnTo>
                  <a:lnTo>
                    <a:pt x="12700" y="570484"/>
                  </a:lnTo>
                  <a:lnTo>
                    <a:pt x="0" y="570484"/>
                  </a:lnTo>
                  <a:moveTo>
                    <a:pt x="25400" y="570484"/>
                  </a:moveTo>
                  <a:cubicBezTo>
                    <a:pt x="25400" y="577469"/>
                    <a:pt x="19685" y="583184"/>
                    <a:pt x="12700" y="583184"/>
                  </a:cubicBezTo>
                  <a:cubicBezTo>
                    <a:pt x="5715" y="583184"/>
                    <a:pt x="0" y="577469"/>
                    <a:pt x="0" y="570484"/>
                  </a:cubicBezTo>
                  <a:cubicBezTo>
                    <a:pt x="0" y="563499"/>
                    <a:pt x="5715" y="557784"/>
                    <a:pt x="12700" y="557784"/>
                  </a:cubicBezTo>
                  <a:cubicBezTo>
                    <a:pt x="19685" y="557784"/>
                    <a:pt x="25400" y="563499"/>
                    <a:pt x="25400" y="570484"/>
                  </a:cubicBezTo>
                  <a:cubicBezTo>
                    <a:pt x="25400" y="871474"/>
                    <a:pt x="269367" y="1115568"/>
                    <a:pt x="570484" y="1115568"/>
                  </a:cubicBezTo>
                  <a:cubicBezTo>
                    <a:pt x="871601" y="1115568"/>
                    <a:pt x="1115441" y="871474"/>
                    <a:pt x="1115441" y="570484"/>
                  </a:cubicBezTo>
                  <a:cubicBezTo>
                    <a:pt x="1115441" y="269494"/>
                    <a:pt x="871474" y="25400"/>
                    <a:pt x="570484" y="25400"/>
                  </a:cubicBezTo>
                  <a:lnTo>
                    <a:pt x="570484" y="12700"/>
                  </a:lnTo>
                  <a:lnTo>
                    <a:pt x="570484" y="25400"/>
                  </a:lnTo>
                  <a:cubicBezTo>
                    <a:pt x="269367" y="25400"/>
                    <a:pt x="25400" y="269367"/>
                    <a:pt x="25400" y="570484"/>
                  </a:cubicBezTo>
                  <a:close/>
                </a:path>
              </a:pathLst>
            </a:custGeom>
            <a:solidFill>
              <a:srgbClr val="FFFFFF"/>
            </a:solidFill>
          </p:spPr>
        </p:sp>
      </p:grpSp>
      <p:grpSp>
        <p:nvGrpSpPr>
          <p:cNvPr name="Group 30" id="30"/>
          <p:cNvGrpSpPr/>
          <p:nvPr/>
        </p:nvGrpSpPr>
        <p:grpSpPr>
          <a:xfrm rot="0">
            <a:off x="10588895" y="836524"/>
            <a:ext cx="2110178" cy="3356010"/>
            <a:chOff x="0" y="0"/>
            <a:chExt cx="2813571" cy="4474680"/>
          </a:xfrm>
        </p:grpSpPr>
        <p:sp>
          <p:nvSpPr>
            <p:cNvPr name="Freeform 31" id="31"/>
            <p:cNvSpPr/>
            <p:nvPr/>
          </p:nvSpPr>
          <p:spPr>
            <a:xfrm flipH="false" flipV="false" rot="0">
              <a:off x="0" y="0"/>
              <a:ext cx="2813566" cy="4474680"/>
            </a:xfrm>
            <a:custGeom>
              <a:avLst/>
              <a:gdLst/>
              <a:ahLst/>
              <a:cxnLst/>
              <a:rect r="r" b="b" t="t" l="l"/>
              <a:pathLst>
                <a:path h="4474680" w="2813566">
                  <a:moveTo>
                    <a:pt x="0" y="0"/>
                  </a:moveTo>
                  <a:lnTo>
                    <a:pt x="2813566" y="0"/>
                  </a:lnTo>
                  <a:lnTo>
                    <a:pt x="2813566" y="4474680"/>
                  </a:lnTo>
                  <a:lnTo>
                    <a:pt x="0" y="4474680"/>
                  </a:lnTo>
                  <a:close/>
                </a:path>
              </a:pathLst>
            </a:custGeom>
            <a:blipFill>
              <a:blip r:embed="rId9">
                <a:alphaModFix amt="0"/>
              </a:blip>
              <a:stretch>
                <a:fillRect l="-154053" t="0" r="-154053" b="0"/>
              </a:stretch>
            </a:blipFill>
          </p:spPr>
        </p:sp>
        <p:sp>
          <p:nvSpPr>
            <p:cNvPr name="TextBox 32" id="32"/>
            <p:cNvSpPr txBox="true"/>
            <p:nvPr/>
          </p:nvSpPr>
          <p:spPr>
            <a:xfrm>
              <a:off x="0" y="19050"/>
              <a:ext cx="2813571" cy="4455630"/>
            </a:xfrm>
            <a:prstGeom prst="rect">
              <a:avLst/>
            </a:prstGeom>
          </p:spPr>
          <p:txBody>
            <a:bodyPr anchor="b" rtlCol="false" tIns="0" lIns="0" bIns="0" rIns="0"/>
            <a:lstStyle/>
            <a:p>
              <a:pPr algn="ctr">
                <a:lnSpc>
                  <a:spcPts val="1944"/>
                </a:lnSpc>
              </a:pPr>
              <a:r>
                <a:rPr lang="en-US" sz="1800">
                  <a:solidFill>
                    <a:srgbClr val="054559"/>
                  </a:solidFill>
                  <a:latin typeface="Aptos"/>
                  <a:ea typeface="Aptos"/>
                  <a:cs typeface="Aptos"/>
                  <a:sym typeface="Aptos"/>
                </a:rPr>
                <a:t>Une série de ressources a été créée pour promouvoir la VAE </a:t>
              </a:r>
            </a:p>
          </p:txBody>
        </p:sp>
      </p:grpSp>
      <p:grpSp>
        <p:nvGrpSpPr>
          <p:cNvPr name="Group 33" id="33"/>
          <p:cNvGrpSpPr/>
          <p:nvPr/>
        </p:nvGrpSpPr>
        <p:grpSpPr>
          <a:xfrm rot="0">
            <a:off x="11216145" y="4596555"/>
            <a:ext cx="855669" cy="855669"/>
            <a:chOff x="0" y="0"/>
            <a:chExt cx="1140892" cy="1140892"/>
          </a:xfrm>
        </p:grpSpPr>
        <p:sp>
          <p:nvSpPr>
            <p:cNvPr name="Freeform 34" id="34"/>
            <p:cNvSpPr/>
            <p:nvPr/>
          </p:nvSpPr>
          <p:spPr>
            <a:xfrm flipH="false" flipV="false" rot="0">
              <a:off x="12700" y="12700"/>
              <a:ext cx="1115441" cy="1115441"/>
            </a:xfrm>
            <a:custGeom>
              <a:avLst/>
              <a:gdLst/>
              <a:ahLst/>
              <a:cxnLst/>
              <a:rect r="r" b="b" t="t" l="l"/>
              <a:pathLst>
                <a:path h="1115441" w="1115441">
                  <a:moveTo>
                    <a:pt x="0" y="557784"/>
                  </a:moveTo>
                  <a:cubicBezTo>
                    <a:pt x="0" y="249682"/>
                    <a:pt x="249682" y="0"/>
                    <a:pt x="557784" y="0"/>
                  </a:cubicBezTo>
                  <a:cubicBezTo>
                    <a:pt x="865886" y="0"/>
                    <a:pt x="1115441" y="249682"/>
                    <a:pt x="1115441" y="557784"/>
                  </a:cubicBezTo>
                  <a:cubicBezTo>
                    <a:pt x="1115441" y="865886"/>
                    <a:pt x="865759" y="1115441"/>
                    <a:pt x="557784" y="1115441"/>
                  </a:cubicBezTo>
                  <a:cubicBezTo>
                    <a:pt x="249809" y="1115441"/>
                    <a:pt x="0" y="865759"/>
                    <a:pt x="0" y="557784"/>
                  </a:cubicBezTo>
                  <a:close/>
                </a:path>
              </a:pathLst>
            </a:custGeom>
            <a:solidFill>
              <a:srgbClr val="549E39"/>
            </a:solidFill>
          </p:spPr>
        </p:sp>
        <p:sp>
          <p:nvSpPr>
            <p:cNvPr name="Freeform 35" id="35"/>
            <p:cNvSpPr/>
            <p:nvPr/>
          </p:nvSpPr>
          <p:spPr>
            <a:xfrm flipH="false" flipV="false" rot="0">
              <a:off x="0" y="0"/>
              <a:ext cx="1140841" cy="1140968"/>
            </a:xfrm>
            <a:custGeom>
              <a:avLst/>
              <a:gdLst/>
              <a:ahLst/>
              <a:cxnLst/>
              <a:rect r="r" b="b" t="t" l="l"/>
              <a:pathLst>
                <a:path h="1140968" w="1140841">
                  <a:moveTo>
                    <a:pt x="0" y="570484"/>
                  </a:moveTo>
                  <a:cubicBezTo>
                    <a:pt x="0" y="255397"/>
                    <a:pt x="255397" y="0"/>
                    <a:pt x="570484" y="0"/>
                  </a:cubicBezTo>
                  <a:lnTo>
                    <a:pt x="570484" y="12700"/>
                  </a:lnTo>
                  <a:lnTo>
                    <a:pt x="570484" y="0"/>
                  </a:lnTo>
                  <a:cubicBezTo>
                    <a:pt x="885444" y="0"/>
                    <a:pt x="1140841" y="255397"/>
                    <a:pt x="1140841" y="570484"/>
                  </a:cubicBezTo>
                  <a:lnTo>
                    <a:pt x="1128141" y="570484"/>
                  </a:lnTo>
                  <a:lnTo>
                    <a:pt x="1140841" y="570484"/>
                  </a:lnTo>
                  <a:cubicBezTo>
                    <a:pt x="1140841" y="885571"/>
                    <a:pt x="885444" y="1140968"/>
                    <a:pt x="570357" y="1140968"/>
                  </a:cubicBezTo>
                  <a:lnTo>
                    <a:pt x="570357" y="1128268"/>
                  </a:lnTo>
                  <a:lnTo>
                    <a:pt x="570357" y="1140968"/>
                  </a:lnTo>
                  <a:cubicBezTo>
                    <a:pt x="255397" y="1140841"/>
                    <a:pt x="0" y="885444"/>
                    <a:pt x="0" y="570484"/>
                  </a:cubicBezTo>
                  <a:lnTo>
                    <a:pt x="12700" y="570484"/>
                  </a:lnTo>
                  <a:lnTo>
                    <a:pt x="25400" y="570484"/>
                  </a:lnTo>
                  <a:lnTo>
                    <a:pt x="12700" y="570484"/>
                  </a:lnTo>
                  <a:lnTo>
                    <a:pt x="0" y="570484"/>
                  </a:lnTo>
                  <a:moveTo>
                    <a:pt x="25400" y="570484"/>
                  </a:moveTo>
                  <a:cubicBezTo>
                    <a:pt x="25400" y="577469"/>
                    <a:pt x="19685" y="583184"/>
                    <a:pt x="12700" y="583184"/>
                  </a:cubicBezTo>
                  <a:cubicBezTo>
                    <a:pt x="5715" y="583184"/>
                    <a:pt x="0" y="577469"/>
                    <a:pt x="0" y="570484"/>
                  </a:cubicBezTo>
                  <a:cubicBezTo>
                    <a:pt x="0" y="563499"/>
                    <a:pt x="5715" y="557784"/>
                    <a:pt x="12700" y="557784"/>
                  </a:cubicBezTo>
                  <a:cubicBezTo>
                    <a:pt x="19685" y="557784"/>
                    <a:pt x="25400" y="563499"/>
                    <a:pt x="25400" y="570484"/>
                  </a:cubicBezTo>
                  <a:cubicBezTo>
                    <a:pt x="25400" y="871474"/>
                    <a:pt x="269367" y="1115568"/>
                    <a:pt x="570484" y="1115568"/>
                  </a:cubicBezTo>
                  <a:cubicBezTo>
                    <a:pt x="871601" y="1115568"/>
                    <a:pt x="1115441" y="871474"/>
                    <a:pt x="1115441" y="570484"/>
                  </a:cubicBezTo>
                  <a:cubicBezTo>
                    <a:pt x="1115441" y="269494"/>
                    <a:pt x="871474" y="25400"/>
                    <a:pt x="570484" y="25400"/>
                  </a:cubicBezTo>
                  <a:lnTo>
                    <a:pt x="570484" y="12700"/>
                  </a:lnTo>
                  <a:lnTo>
                    <a:pt x="570484" y="25400"/>
                  </a:lnTo>
                  <a:cubicBezTo>
                    <a:pt x="269367" y="25400"/>
                    <a:pt x="25400" y="269367"/>
                    <a:pt x="25400" y="570484"/>
                  </a:cubicBezTo>
                  <a:close/>
                </a:path>
              </a:pathLst>
            </a:custGeom>
            <a:solidFill>
              <a:srgbClr val="FFFFFF"/>
            </a:solidFill>
          </p:spPr>
        </p:sp>
      </p:grpSp>
      <p:sp>
        <p:nvSpPr>
          <p:cNvPr name="TextBox 36" id="36"/>
          <p:cNvSpPr txBox="true"/>
          <p:nvPr/>
        </p:nvSpPr>
        <p:spPr>
          <a:xfrm rot="0">
            <a:off x="12879924" y="5960650"/>
            <a:ext cx="1939490" cy="3166272"/>
          </a:xfrm>
          <a:prstGeom prst="rect">
            <a:avLst/>
          </a:prstGeom>
        </p:spPr>
        <p:txBody>
          <a:bodyPr anchor="t" rtlCol="false" tIns="0" lIns="0" bIns="0" rIns="0">
            <a:spAutoFit/>
          </a:bodyPr>
          <a:lstStyle/>
          <a:p>
            <a:pPr algn="ctr">
              <a:lnSpc>
                <a:spcPts val="1944"/>
              </a:lnSpc>
            </a:pPr>
            <a:r>
              <a:rPr lang="en-US" sz="1800">
                <a:solidFill>
                  <a:srgbClr val="054559"/>
                </a:solidFill>
                <a:latin typeface="Aptos"/>
                <a:ea typeface="Aptos"/>
                <a:cs typeface="Aptos"/>
                <a:sym typeface="Aptos"/>
              </a:rPr>
              <a:t>Formation continue proposée au KCETB pour former des mentors et des évaluateurs</a:t>
            </a:r>
          </a:p>
        </p:txBody>
      </p:sp>
      <p:grpSp>
        <p:nvGrpSpPr>
          <p:cNvPr name="Group 37" id="37"/>
          <p:cNvGrpSpPr/>
          <p:nvPr/>
        </p:nvGrpSpPr>
        <p:grpSpPr>
          <a:xfrm rot="0">
            <a:off x="13421830" y="4596555"/>
            <a:ext cx="855669" cy="855669"/>
            <a:chOff x="0" y="0"/>
            <a:chExt cx="1140892" cy="1140892"/>
          </a:xfrm>
        </p:grpSpPr>
        <p:sp>
          <p:nvSpPr>
            <p:cNvPr name="Freeform 38" id="38"/>
            <p:cNvSpPr/>
            <p:nvPr/>
          </p:nvSpPr>
          <p:spPr>
            <a:xfrm flipH="false" flipV="false" rot="0">
              <a:off x="12700" y="12700"/>
              <a:ext cx="1115441" cy="1115441"/>
            </a:xfrm>
            <a:custGeom>
              <a:avLst/>
              <a:gdLst/>
              <a:ahLst/>
              <a:cxnLst/>
              <a:rect r="r" b="b" t="t" l="l"/>
              <a:pathLst>
                <a:path h="1115441" w="1115441">
                  <a:moveTo>
                    <a:pt x="0" y="557784"/>
                  </a:moveTo>
                  <a:cubicBezTo>
                    <a:pt x="0" y="249682"/>
                    <a:pt x="249682" y="0"/>
                    <a:pt x="557784" y="0"/>
                  </a:cubicBezTo>
                  <a:cubicBezTo>
                    <a:pt x="865886" y="0"/>
                    <a:pt x="1115441" y="249682"/>
                    <a:pt x="1115441" y="557784"/>
                  </a:cubicBezTo>
                  <a:cubicBezTo>
                    <a:pt x="1115441" y="865886"/>
                    <a:pt x="865759" y="1115441"/>
                    <a:pt x="557784" y="1115441"/>
                  </a:cubicBezTo>
                  <a:cubicBezTo>
                    <a:pt x="249809" y="1115441"/>
                    <a:pt x="0" y="865759"/>
                    <a:pt x="0" y="557784"/>
                  </a:cubicBezTo>
                  <a:close/>
                </a:path>
              </a:pathLst>
            </a:custGeom>
            <a:solidFill>
              <a:srgbClr val="549E39"/>
            </a:solidFill>
          </p:spPr>
        </p:sp>
        <p:sp>
          <p:nvSpPr>
            <p:cNvPr name="Freeform 39" id="39"/>
            <p:cNvSpPr/>
            <p:nvPr/>
          </p:nvSpPr>
          <p:spPr>
            <a:xfrm flipH="false" flipV="false" rot="0">
              <a:off x="0" y="0"/>
              <a:ext cx="1140841" cy="1140968"/>
            </a:xfrm>
            <a:custGeom>
              <a:avLst/>
              <a:gdLst/>
              <a:ahLst/>
              <a:cxnLst/>
              <a:rect r="r" b="b" t="t" l="l"/>
              <a:pathLst>
                <a:path h="1140968" w="1140841">
                  <a:moveTo>
                    <a:pt x="0" y="570484"/>
                  </a:moveTo>
                  <a:cubicBezTo>
                    <a:pt x="0" y="255397"/>
                    <a:pt x="255397" y="0"/>
                    <a:pt x="570484" y="0"/>
                  </a:cubicBezTo>
                  <a:lnTo>
                    <a:pt x="570484" y="12700"/>
                  </a:lnTo>
                  <a:lnTo>
                    <a:pt x="570484" y="0"/>
                  </a:lnTo>
                  <a:cubicBezTo>
                    <a:pt x="885444" y="0"/>
                    <a:pt x="1140841" y="255397"/>
                    <a:pt x="1140841" y="570484"/>
                  </a:cubicBezTo>
                  <a:lnTo>
                    <a:pt x="1128141" y="570484"/>
                  </a:lnTo>
                  <a:lnTo>
                    <a:pt x="1140841" y="570484"/>
                  </a:lnTo>
                  <a:cubicBezTo>
                    <a:pt x="1140841" y="885571"/>
                    <a:pt x="885444" y="1140968"/>
                    <a:pt x="570357" y="1140968"/>
                  </a:cubicBezTo>
                  <a:lnTo>
                    <a:pt x="570357" y="1128268"/>
                  </a:lnTo>
                  <a:lnTo>
                    <a:pt x="570357" y="1140968"/>
                  </a:lnTo>
                  <a:cubicBezTo>
                    <a:pt x="255397" y="1140841"/>
                    <a:pt x="0" y="885444"/>
                    <a:pt x="0" y="570484"/>
                  </a:cubicBezTo>
                  <a:lnTo>
                    <a:pt x="12700" y="570484"/>
                  </a:lnTo>
                  <a:lnTo>
                    <a:pt x="25400" y="570484"/>
                  </a:lnTo>
                  <a:lnTo>
                    <a:pt x="12700" y="570484"/>
                  </a:lnTo>
                  <a:lnTo>
                    <a:pt x="0" y="570484"/>
                  </a:lnTo>
                  <a:moveTo>
                    <a:pt x="25400" y="570484"/>
                  </a:moveTo>
                  <a:cubicBezTo>
                    <a:pt x="25400" y="577469"/>
                    <a:pt x="19685" y="583184"/>
                    <a:pt x="12700" y="583184"/>
                  </a:cubicBezTo>
                  <a:cubicBezTo>
                    <a:pt x="5715" y="583184"/>
                    <a:pt x="0" y="577469"/>
                    <a:pt x="0" y="570484"/>
                  </a:cubicBezTo>
                  <a:cubicBezTo>
                    <a:pt x="0" y="563499"/>
                    <a:pt x="5715" y="557784"/>
                    <a:pt x="12700" y="557784"/>
                  </a:cubicBezTo>
                  <a:cubicBezTo>
                    <a:pt x="19685" y="557784"/>
                    <a:pt x="25400" y="563499"/>
                    <a:pt x="25400" y="570484"/>
                  </a:cubicBezTo>
                  <a:cubicBezTo>
                    <a:pt x="25400" y="871474"/>
                    <a:pt x="269367" y="1115568"/>
                    <a:pt x="570484" y="1115568"/>
                  </a:cubicBezTo>
                  <a:cubicBezTo>
                    <a:pt x="871601" y="1115568"/>
                    <a:pt x="1115441" y="871474"/>
                    <a:pt x="1115441" y="570484"/>
                  </a:cubicBezTo>
                  <a:cubicBezTo>
                    <a:pt x="1115441" y="269494"/>
                    <a:pt x="871474" y="25400"/>
                    <a:pt x="570484" y="25400"/>
                  </a:cubicBezTo>
                  <a:lnTo>
                    <a:pt x="570484" y="12700"/>
                  </a:lnTo>
                  <a:lnTo>
                    <a:pt x="570484" y="25400"/>
                  </a:lnTo>
                  <a:cubicBezTo>
                    <a:pt x="269367" y="25400"/>
                    <a:pt x="25400" y="269367"/>
                    <a:pt x="25400" y="570484"/>
                  </a:cubicBezTo>
                  <a:close/>
                </a:path>
              </a:pathLst>
            </a:custGeom>
            <a:solidFill>
              <a:srgbClr val="FFFFFF"/>
            </a:solidFill>
          </p:spPr>
        </p:sp>
      </p:grpSp>
      <p:grpSp>
        <p:nvGrpSpPr>
          <p:cNvPr name="Group 40" id="40"/>
          <p:cNvGrpSpPr/>
          <p:nvPr/>
        </p:nvGrpSpPr>
        <p:grpSpPr>
          <a:xfrm rot="0">
            <a:off x="208521" y="0"/>
            <a:ext cx="18079479" cy="1201188"/>
            <a:chOff x="0" y="0"/>
            <a:chExt cx="24105972" cy="1601584"/>
          </a:xfrm>
        </p:grpSpPr>
        <p:sp>
          <p:nvSpPr>
            <p:cNvPr name="Freeform 41" id="41"/>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42" id="42"/>
            <p:cNvSpPr txBox="true"/>
            <p:nvPr/>
          </p:nvSpPr>
          <p:spPr>
            <a:xfrm>
              <a:off x="0" y="-47625"/>
              <a:ext cx="24105972" cy="1649209"/>
            </a:xfrm>
            <a:prstGeom prst="rect">
              <a:avLst/>
            </a:prstGeom>
          </p:spPr>
          <p:txBody>
            <a:bodyPr anchor="ctr" rtlCol="false" tIns="50800" lIns="50800" bIns="50800" rIns="50800"/>
            <a:lstStyle/>
            <a:p>
              <a:pPr algn="l">
                <a:lnSpc>
                  <a:spcPts val="6480"/>
                </a:lnSpc>
              </a:pPr>
              <a:r>
                <a:rPr lang="en-US" sz="6000" b="true">
                  <a:solidFill>
                    <a:srgbClr val="FFFFFF"/>
                  </a:solidFill>
                  <a:latin typeface="Calibri (MS) Bold"/>
                  <a:ea typeface="Calibri (MS) Bold"/>
                  <a:cs typeface="Calibri (MS) Bold"/>
                  <a:sym typeface="Calibri (MS) Bold"/>
                </a:rPr>
                <a:t>Le développement de la VAE au sein du KCETB </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sp>
        <p:nvSpPr>
          <p:cNvPr name="TextBox 7" id="7"/>
          <p:cNvSpPr txBox="true"/>
          <p:nvPr/>
        </p:nvSpPr>
        <p:spPr>
          <a:xfrm rot="0">
            <a:off x="777240" y="1884045"/>
            <a:ext cx="8161020" cy="7335679"/>
          </a:xfrm>
          <a:prstGeom prst="rect">
            <a:avLst/>
          </a:prstGeom>
        </p:spPr>
        <p:txBody>
          <a:bodyPr anchor="t" rtlCol="false" tIns="0" lIns="0" bIns="0" rIns="0">
            <a:spAutoFit/>
          </a:bodyPr>
          <a:lstStyle/>
          <a:p>
            <a:pPr algn="l" marL="703088" indent="-351544" lvl="1">
              <a:lnSpc>
                <a:spcPts val="3776"/>
              </a:lnSpc>
              <a:buFont typeface="Arial"/>
              <a:buChar char="•"/>
            </a:pPr>
            <a:r>
              <a:rPr lang="en-US" sz="3885">
                <a:solidFill>
                  <a:srgbClr val="000000"/>
                </a:solidFill>
                <a:latin typeface="Calibri (MS)"/>
                <a:ea typeface="Calibri (MS)"/>
                <a:cs typeface="Calibri (MS)"/>
                <a:sym typeface="Calibri (MS)"/>
              </a:rPr>
              <a:t>Le système CAS couvre les niveaux 1 à 6 du NFQ.</a:t>
            </a:r>
          </a:p>
          <a:p>
            <a:pPr algn="l" marL="703088" indent="-351544" lvl="1">
              <a:lnSpc>
                <a:spcPts val="3776"/>
              </a:lnSpc>
              <a:buFont typeface="Arial"/>
              <a:buChar char="•"/>
            </a:pPr>
            <a:r>
              <a:rPr lang="en-US" sz="3885">
                <a:solidFill>
                  <a:srgbClr val="000000"/>
                </a:solidFill>
                <a:latin typeface="Calibri (MS)"/>
                <a:ea typeface="Calibri (MS)"/>
                <a:cs typeface="Calibri (MS)"/>
                <a:sym typeface="Calibri (MS)"/>
              </a:rPr>
              <a:t>Toutes les certifications ont la même structure : titre, niveau, type d'évaluation et structure de notation.</a:t>
            </a:r>
          </a:p>
          <a:p>
            <a:pPr algn="l" marL="703088" indent="-351544" lvl="1">
              <a:lnSpc>
                <a:spcPts val="3776"/>
              </a:lnSpc>
              <a:buFont typeface="Arial"/>
              <a:buChar char="•"/>
            </a:pPr>
            <a:r>
              <a:rPr lang="en-US" sz="3885">
                <a:solidFill>
                  <a:srgbClr val="000000"/>
                </a:solidFill>
                <a:latin typeface="Calibri (MS)"/>
                <a:ea typeface="Calibri (MS)"/>
                <a:cs typeface="Calibri (MS)"/>
                <a:sym typeface="Calibri (MS)"/>
              </a:rPr>
              <a:t>Il existe différents types de diplômes pouvant être certifiés dans le cadre du CAS : majeur, mineur, à vocation spéciale et complémentaire.</a:t>
            </a:r>
          </a:p>
          <a:p>
            <a:pPr algn="l" marL="703088" indent="-351544" lvl="1">
              <a:lnSpc>
                <a:spcPts val="3776"/>
              </a:lnSpc>
              <a:buFont typeface="Arial"/>
              <a:buChar char="•"/>
            </a:pPr>
            <a:r>
              <a:rPr lang="en-US" sz="3885">
                <a:solidFill>
                  <a:srgbClr val="000000"/>
                </a:solidFill>
                <a:latin typeface="Calibri (MS)"/>
                <a:ea typeface="Calibri (MS)"/>
                <a:cs typeface="Calibri (MS)"/>
                <a:sym typeface="Calibri (MS)"/>
              </a:rPr>
              <a:t>Chaque certification comporte une liste de résultats d'apprentissage (connaissances, aptitudes et compétences).</a:t>
            </a:r>
          </a:p>
          <a:p>
            <a:pPr algn="l" marL="703088" indent="-351544" lvl="1">
              <a:lnSpc>
                <a:spcPts val="3776"/>
              </a:lnSpc>
            </a:pPr>
          </a:p>
        </p:txBody>
      </p:sp>
      <p:sp>
        <p:nvSpPr>
          <p:cNvPr name="TextBox 8" id="8"/>
          <p:cNvSpPr txBox="true"/>
          <p:nvPr/>
        </p:nvSpPr>
        <p:spPr>
          <a:xfrm rot="0">
            <a:off x="9349740" y="1984781"/>
            <a:ext cx="7589520" cy="7234942"/>
          </a:xfrm>
          <a:prstGeom prst="rect">
            <a:avLst/>
          </a:prstGeom>
        </p:spPr>
        <p:txBody>
          <a:bodyPr anchor="t" rtlCol="false" tIns="0" lIns="0" bIns="0" rIns="0">
            <a:spAutoFit/>
          </a:bodyPr>
          <a:lstStyle/>
          <a:p>
            <a:pPr algn="l">
              <a:lnSpc>
                <a:spcPts val="3776"/>
              </a:lnSpc>
            </a:pPr>
            <a:r>
              <a:rPr lang="en-US" sz="3885" b="true">
                <a:solidFill>
                  <a:srgbClr val="000000"/>
                </a:solidFill>
                <a:latin typeface="Calibri (MS) Bold"/>
                <a:ea typeface="Calibri (MS) Bold"/>
                <a:cs typeface="Calibri (MS) Bold"/>
                <a:sym typeface="Calibri (MS) Bold"/>
              </a:rPr>
              <a:t>Avantages pour la VAE :</a:t>
            </a:r>
          </a:p>
          <a:p>
            <a:pPr algn="l" marL="703088" indent="-351544" lvl="1">
              <a:lnSpc>
                <a:spcPts val="3776"/>
              </a:lnSpc>
              <a:buFont typeface="Arial"/>
              <a:buChar char="•"/>
            </a:pPr>
            <a:r>
              <a:rPr lang="en-US" b="true" sz="3885">
                <a:solidFill>
                  <a:srgbClr val="000000"/>
                </a:solidFill>
                <a:latin typeface="Calibri (MS) Bold"/>
                <a:ea typeface="Calibri (MS) Bold"/>
                <a:cs typeface="Calibri (MS) Bold"/>
                <a:sym typeface="Calibri (MS) Bold"/>
              </a:rPr>
              <a:t>Mobilité des apprenants </a:t>
            </a:r>
            <a:r>
              <a:rPr lang="en-US" sz="3885">
                <a:solidFill>
                  <a:srgbClr val="000000"/>
                </a:solidFill>
                <a:latin typeface="Calibri (MS)"/>
                <a:ea typeface="Calibri (MS)"/>
                <a:cs typeface="Calibri (MS)"/>
                <a:sym typeface="Calibri (MS)"/>
              </a:rPr>
              <a:t>- qualifications reconnues et cumulables entre les qualifications</a:t>
            </a:r>
          </a:p>
          <a:p>
            <a:pPr algn="l" marL="703088" indent="-351544" lvl="1">
              <a:lnSpc>
                <a:spcPts val="3776"/>
              </a:lnSpc>
              <a:buFont typeface="Arial"/>
              <a:buChar char="•"/>
            </a:pPr>
            <a:r>
              <a:rPr lang="en-US" b="true" sz="3885">
                <a:solidFill>
                  <a:srgbClr val="000000"/>
                </a:solidFill>
                <a:latin typeface="Calibri (MS) Bold"/>
                <a:ea typeface="Calibri (MS) Bold"/>
                <a:cs typeface="Calibri (MS) Bold"/>
                <a:sym typeface="Calibri (MS) Bold"/>
              </a:rPr>
              <a:t>Flexibilité </a:t>
            </a:r>
            <a:r>
              <a:rPr lang="en-US" sz="3885">
                <a:solidFill>
                  <a:srgbClr val="000000"/>
                </a:solidFill>
                <a:latin typeface="Calibri (MS)"/>
                <a:ea typeface="Calibri (MS)"/>
                <a:cs typeface="Calibri (MS)"/>
                <a:sym typeface="Calibri (MS)"/>
              </a:rPr>
              <a:t>- les certifications mineures (micro-certifications) du CAS peuvent, au fil du temps, déboucher sur des certifications majeures</a:t>
            </a:r>
          </a:p>
          <a:p>
            <a:pPr algn="l" marL="703088" indent="-351544" lvl="1">
              <a:lnSpc>
                <a:spcPts val="3776"/>
              </a:lnSpc>
              <a:buFont typeface="Arial"/>
              <a:buChar char="•"/>
            </a:pPr>
            <a:r>
              <a:rPr lang="en-US" b="true" sz="3885">
                <a:solidFill>
                  <a:srgbClr val="000000"/>
                </a:solidFill>
                <a:latin typeface="Calibri (MS) Bold"/>
                <a:ea typeface="Calibri (MS) Bold"/>
                <a:cs typeface="Calibri (MS) Bold"/>
                <a:sym typeface="Calibri (MS) Bold"/>
              </a:rPr>
              <a:t>Assurance qualité </a:t>
            </a:r>
            <a:r>
              <a:rPr lang="en-US" sz="3885">
                <a:solidFill>
                  <a:srgbClr val="000000"/>
                </a:solidFill>
                <a:latin typeface="Calibri (MS)"/>
                <a:ea typeface="Calibri (MS)"/>
                <a:cs typeface="Calibri (MS)"/>
                <a:sym typeface="Calibri (MS)"/>
              </a:rPr>
              <a:t>- le QQI valide tous les programmes  </a:t>
            </a:r>
          </a:p>
          <a:p>
            <a:pPr algn="l" marL="703088" indent="-351544" lvl="1">
              <a:lnSpc>
                <a:spcPts val="3776"/>
              </a:lnSpc>
            </a:pPr>
          </a:p>
        </p:txBody>
      </p:sp>
      <p:grpSp>
        <p:nvGrpSpPr>
          <p:cNvPr name="Group 9" id="9"/>
          <p:cNvGrpSpPr/>
          <p:nvPr/>
        </p:nvGrpSpPr>
        <p:grpSpPr>
          <a:xfrm rot="0">
            <a:off x="218561" y="0"/>
            <a:ext cx="18079479" cy="1201188"/>
            <a:chOff x="0" y="0"/>
            <a:chExt cx="24105972" cy="1601584"/>
          </a:xfrm>
        </p:grpSpPr>
        <p:sp>
          <p:nvSpPr>
            <p:cNvPr name="Freeform 10" id="10"/>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11" id="11"/>
            <p:cNvSpPr txBox="true"/>
            <p:nvPr/>
          </p:nvSpPr>
          <p:spPr>
            <a:xfrm>
              <a:off x="0" y="-47625"/>
              <a:ext cx="24105972" cy="1649209"/>
            </a:xfrm>
            <a:prstGeom prst="rect">
              <a:avLst/>
            </a:prstGeom>
          </p:spPr>
          <p:txBody>
            <a:bodyPr anchor="ctr" rtlCol="false" tIns="50800" lIns="50800" bIns="50800" rIns="50800"/>
            <a:lstStyle/>
            <a:p>
              <a:pPr algn="l">
                <a:lnSpc>
                  <a:spcPts val="6480"/>
                </a:lnSpc>
              </a:pPr>
              <a:r>
                <a:rPr lang="en-US" sz="6000" b="true">
                  <a:solidFill>
                    <a:srgbClr val="FFFFFF"/>
                  </a:solidFill>
                  <a:latin typeface="Calibri (MS) Bold"/>
                  <a:ea typeface="Calibri (MS) Bold"/>
                  <a:cs typeface="Calibri (MS) Bold"/>
                  <a:sym typeface="Calibri (MS) Bold"/>
                </a:rPr>
                <a:t>Le système commun de certification</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sp>
        <p:nvSpPr>
          <p:cNvPr name="TextBox 7" id="7"/>
          <p:cNvSpPr txBox="true"/>
          <p:nvPr/>
        </p:nvSpPr>
        <p:spPr>
          <a:xfrm rot="0">
            <a:off x="418300" y="1374972"/>
            <a:ext cx="8378790" cy="7018972"/>
          </a:xfrm>
          <a:prstGeom prst="rect">
            <a:avLst/>
          </a:prstGeom>
        </p:spPr>
        <p:txBody>
          <a:bodyPr anchor="t" rtlCol="false" tIns="0" lIns="0" bIns="0" rIns="0">
            <a:spAutoFit/>
          </a:bodyPr>
          <a:lstStyle/>
          <a:p>
            <a:pPr algn="l" marL="705802" indent="-352901" lvl="1">
              <a:lnSpc>
                <a:spcPts val="4212"/>
              </a:lnSpc>
              <a:buFont typeface="Arial"/>
              <a:buChar char="•"/>
            </a:pPr>
            <a:r>
              <a:rPr lang="en-US" sz="3900">
                <a:solidFill>
                  <a:srgbClr val="000000"/>
                </a:solidFill>
                <a:latin typeface="Calibri (MS)"/>
                <a:ea typeface="Calibri (MS)"/>
                <a:cs typeface="Calibri (MS)"/>
                <a:sym typeface="Calibri (MS)"/>
              </a:rPr>
              <a:t>Le système CNC a démontré comment toutes les qualifications en Irlande s'articulent entre elles</a:t>
            </a:r>
          </a:p>
          <a:p>
            <a:pPr algn="l" marL="705802" indent="-352901" lvl="1">
              <a:lnSpc>
                <a:spcPts val="4212"/>
              </a:lnSpc>
              <a:buFont typeface="Arial"/>
              <a:buChar char="•"/>
            </a:pPr>
            <a:r>
              <a:rPr lang="en-US" sz="3900">
                <a:solidFill>
                  <a:srgbClr val="000000"/>
                </a:solidFill>
                <a:latin typeface="Calibri (MS)"/>
                <a:ea typeface="Calibri (MS)"/>
                <a:cs typeface="Calibri (MS)"/>
                <a:sym typeface="Calibri (MS)"/>
              </a:rPr>
              <a:t>Il existe 10 niveaux, du niveau élémentaire (niveau 1) au doctorat (niveau 10).</a:t>
            </a:r>
          </a:p>
          <a:p>
            <a:pPr algn="l" marL="705802" indent="-352901" lvl="1">
              <a:lnSpc>
                <a:spcPts val="4212"/>
              </a:lnSpc>
            </a:pPr>
            <a:r>
              <a:rPr lang="en-US" b="true" sz="3900">
                <a:solidFill>
                  <a:srgbClr val="000000"/>
                </a:solidFill>
                <a:latin typeface="Calibri (MS) Bold"/>
                <a:ea typeface="Calibri (MS) Bold"/>
                <a:cs typeface="Calibri (MS) Bold"/>
                <a:sym typeface="Calibri (MS) Bold"/>
              </a:rPr>
              <a:t>Avantages du point de vue de la VAE (validation des acquis d’expérience) :</a:t>
            </a:r>
          </a:p>
          <a:p>
            <a:pPr algn="l" marL="705802" indent="-352901" lvl="1">
              <a:lnSpc>
                <a:spcPts val="4212"/>
              </a:lnSpc>
              <a:buFont typeface="Arial"/>
              <a:buChar char="•"/>
            </a:pPr>
            <a:r>
              <a:rPr lang="en-US" sz="3900">
                <a:solidFill>
                  <a:srgbClr val="000000"/>
                </a:solidFill>
                <a:latin typeface="Calibri (MS)"/>
                <a:ea typeface="Calibri (MS)"/>
                <a:cs typeface="Calibri (MS)"/>
                <a:sym typeface="Calibri (MS)"/>
              </a:rPr>
              <a:t>Cela aide les apprenants à visualiser leur parcours de progression et rend les qualifications irlandaises claires et reconnues à l'échelle internationale.</a:t>
            </a:r>
          </a:p>
          <a:p>
            <a:pPr algn="l" marL="705802" indent="-352901" lvl="1">
              <a:lnSpc>
                <a:spcPts val="4212"/>
              </a:lnSpc>
              <a:buFont typeface="Arial"/>
              <a:buChar char="•"/>
            </a:pPr>
            <a:r>
              <a:rPr lang="en-US" sz="3900">
                <a:solidFill>
                  <a:srgbClr val="000000"/>
                </a:solidFill>
                <a:latin typeface="Calibri (MS)"/>
                <a:ea typeface="Calibri (MS)"/>
                <a:cs typeface="Calibri (MS)"/>
                <a:sym typeface="Calibri (MS)"/>
              </a:rPr>
              <a:t>Il favorise l'apprentissage tout au long de la vie et les transitions entre l'éducation et l'emploi. </a:t>
            </a:r>
          </a:p>
        </p:txBody>
      </p:sp>
      <p:grpSp>
        <p:nvGrpSpPr>
          <p:cNvPr name="Group 8" id="8"/>
          <p:cNvGrpSpPr/>
          <p:nvPr/>
        </p:nvGrpSpPr>
        <p:grpSpPr>
          <a:xfrm rot="0">
            <a:off x="8888530" y="3256055"/>
            <a:ext cx="9072610" cy="4682271"/>
            <a:chOff x="0" y="0"/>
            <a:chExt cx="12096814" cy="6243028"/>
          </a:xfrm>
        </p:grpSpPr>
        <p:sp>
          <p:nvSpPr>
            <p:cNvPr name="Freeform 9" id="9" descr="The National Framework of Qualifications (NFQ) explained"/>
            <p:cNvSpPr/>
            <p:nvPr/>
          </p:nvSpPr>
          <p:spPr>
            <a:xfrm flipH="false" flipV="false" rot="0">
              <a:off x="0" y="0"/>
              <a:ext cx="12096750" cy="6243066"/>
            </a:xfrm>
            <a:custGeom>
              <a:avLst/>
              <a:gdLst/>
              <a:ahLst/>
              <a:cxnLst/>
              <a:rect r="r" b="b" t="t" l="l"/>
              <a:pathLst>
                <a:path h="6243066" w="12096750">
                  <a:moveTo>
                    <a:pt x="0" y="0"/>
                  </a:moveTo>
                  <a:lnTo>
                    <a:pt x="12096750" y="0"/>
                  </a:lnTo>
                  <a:lnTo>
                    <a:pt x="12096750" y="6243066"/>
                  </a:lnTo>
                  <a:lnTo>
                    <a:pt x="0" y="6243066"/>
                  </a:lnTo>
                  <a:lnTo>
                    <a:pt x="0" y="0"/>
                  </a:lnTo>
                  <a:close/>
                </a:path>
              </a:pathLst>
            </a:custGeom>
            <a:blipFill>
              <a:blip r:embed="rId6"/>
              <a:stretch>
                <a:fillRect l="0" t="0" r="-3576" b="0"/>
              </a:stretch>
            </a:blipFill>
          </p:spPr>
        </p:sp>
      </p:grpSp>
      <p:grpSp>
        <p:nvGrpSpPr>
          <p:cNvPr name="Group 10" id="10"/>
          <p:cNvGrpSpPr/>
          <p:nvPr/>
        </p:nvGrpSpPr>
        <p:grpSpPr>
          <a:xfrm rot="0">
            <a:off x="326860" y="0"/>
            <a:ext cx="18079479" cy="1201188"/>
            <a:chOff x="0" y="0"/>
            <a:chExt cx="24105972" cy="1601584"/>
          </a:xfrm>
        </p:grpSpPr>
        <p:sp>
          <p:nvSpPr>
            <p:cNvPr name="Freeform 11" id="11"/>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12" id="12"/>
            <p:cNvSpPr txBox="true"/>
            <p:nvPr/>
          </p:nvSpPr>
          <p:spPr>
            <a:xfrm>
              <a:off x="0" y="-47625"/>
              <a:ext cx="24105972" cy="1649209"/>
            </a:xfrm>
            <a:prstGeom prst="rect">
              <a:avLst/>
            </a:prstGeom>
          </p:spPr>
          <p:txBody>
            <a:bodyPr anchor="ctr" rtlCol="false" tIns="50800" lIns="50800" bIns="50800" rIns="50800"/>
            <a:lstStyle/>
            <a:p>
              <a:pPr algn="l">
                <a:lnSpc>
                  <a:spcPts val="6480"/>
                </a:lnSpc>
              </a:pPr>
              <a:r>
                <a:rPr lang="en-US" sz="6000" b="true">
                  <a:solidFill>
                    <a:srgbClr val="FFFFFF"/>
                  </a:solidFill>
                  <a:latin typeface="Calibri (MS) Bold"/>
                  <a:ea typeface="Calibri (MS) Bold"/>
                  <a:cs typeface="Calibri (MS) Bold"/>
                  <a:sym typeface="Calibri (MS) Bold"/>
                </a:rPr>
                <a:t>Cadre national des certifications (CNC) </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grpSp>
        <p:nvGrpSpPr>
          <p:cNvPr name="Group 7" id="7"/>
          <p:cNvGrpSpPr/>
          <p:nvPr/>
        </p:nvGrpSpPr>
        <p:grpSpPr>
          <a:xfrm rot="0">
            <a:off x="16726" y="0"/>
            <a:ext cx="18288000" cy="10287000"/>
            <a:chOff x="0" y="0"/>
            <a:chExt cx="24384000" cy="13716000"/>
          </a:xfrm>
        </p:grpSpPr>
        <p:sp>
          <p:nvSpPr>
            <p:cNvPr name="Freeform 8" id="8"/>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76254"/>
            </a:solidFill>
          </p:spPr>
        </p:sp>
      </p:grpSp>
      <p:grpSp>
        <p:nvGrpSpPr>
          <p:cNvPr name="Group 9" id="9"/>
          <p:cNvGrpSpPr/>
          <p:nvPr/>
        </p:nvGrpSpPr>
        <p:grpSpPr>
          <a:xfrm rot="0">
            <a:off x="165535" y="3609594"/>
            <a:ext cx="13471884" cy="2765317"/>
            <a:chOff x="0" y="0"/>
            <a:chExt cx="17962512" cy="3687089"/>
          </a:xfrm>
        </p:grpSpPr>
        <p:sp>
          <p:nvSpPr>
            <p:cNvPr name="Freeform 10" id="10"/>
            <p:cNvSpPr/>
            <p:nvPr/>
          </p:nvSpPr>
          <p:spPr>
            <a:xfrm flipH="false" flipV="false" rot="0">
              <a:off x="28575" y="28575"/>
              <a:ext cx="17905349" cy="3629914"/>
            </a:xfrm>
            <a:custGeom>
              <a:avLst/>
              <a:gdLst/>
              <a:ahLst/>
              <a:cxnLst/>
              <a:rect r="r" b="b" t="t" l="l"/>
              <a:pathLst>
                <a:path h="3629914" w="17905349">
                  <a:moveTo>
                    <a:pt x="0" y="0"/>
                  </a:moveTo>
                  <a:lnTo>
                    <a:pt x="17905349" y="0"/>
                  </a:lnTo>
                  <a:lnTo>
                    <a:pt x="17905349" y="3629914"/>
                  </a:lnTo>
                  <a:lnTo>
                    <a:pt x="0" y="3629914"/>
                  </a:lnTo>
                  <a:close/>
                </a:path>
              </a:pathLst>
            </a:custGeom>
            <a:solidFill>
              <a:srgbClr val="87A896">
                <a:alpha val="25098"/>
              </a:srgbClr>
            </a:solidFill>
          </p:spPr>
        </p:sp>
        <p:sp>
          <p:nvSpPr>
            <p:cNvPr name="Freeform 11" id="11"/>
            <p:cNvSpPr/>
            <p:nvPr/>
          </p:nvSpPr>
          <p:spPr>
            <a:xfrm flipH="false" flipV="false" rot="0">
              <a:off x="0" y="0"/>
              <a:ext cx="17962499" cy="3687064"/>
            </a:xfrm>
            <a:custGeom>
              <a:avLst/>
              <a:gdLst/>
              <a:ahLst/>
              <a:cxnLst/>
              <a:rect r="r" b="b" t="t" l="l"/>
              <a:pathLst>
                <a:path h="3687064" w="17962499">
                  <a:moveTo>
                    <a:pt x="28575" y="0"/>
                  </a:moveTo>
                  <a:lnTo>
                    <a:pt x="17933924" y="0"/>
                  </a:lnTo>
                  <a:cubicBezTo>
                    <a:pt x="17949672" y="0"/>
                    <a:pt x="17962499" y="12827"/>
                    <a:pt x="17962499" y="28575"/>
                  </a:cubicBezTo>
                  <a:lnTo>
                    <a:pt x="17962499" y="3658489"/>
                  </a:lnTo>
                  <a:cubicBezTo>
                    <a:pt x="17962499" y="3674237"/>
                    <a:pt x="17949672" y="3687064"/>
                    <a:pt x="17933924" y="3687064"/>
                  </a:cubicBezTo>
                  <a:lnTo>
                    <a:pt x="28575" y="3687064"/>
                  </a:lnTo>
                  <a:cubicBezTo>
                    <a:pt x="12827" y="3687064"/>
                    <a:pt x="0" y="3674237"/>
                    <a:pt x="0" y="3658489"/>
                  </a:cubicBezTo>
                  <a:lnTo>
                    <a:pt x="0" y="28575"/>
                  </a:lnTo>
                  <a:cubicBezTo>
                    <a:pt x="0" y="12827"/>
                    <a:pt x="12827" y="0"/>
                    <a:pt x="28575" y="0"/>
                  </a:cubicBezTo>
                  <a:moveTo>
                    <a:pt x="28575" y="57150"/>
                  </a:moveTo>
                  <a:lnTo>
                    <a:pt x="28575" y="28575"/>
                  </a:lnTo>
                  <a:lnTo>
                    <a:pt x="57150" y="28575"/>
                  </a:lnTo>
                  <a:lnTo>
                    <a:pt x="57150" y="3658489"/>
                  </a:lnTo>
                  <a:lnTo>
                    <a:pt x="28575" y="3658489"/>
                  </a:lnTo>
                  <a:lnTo>
                    <a:pt x="28575" y="3629914"/>
                  </a:lnTo>
                  <a:lnTo>
                    <a:pt x="17933924" y="3629914"/>
                  </a:lnTo>
                  <a:lnTo>
                    <a:pt x="17933924" y="3658489"/>
                  </a:lnTo>
                  <a:lnTo>
                    <a:pt x="17905349" y="3658489"/>
                  </a:lnTo>
                  <a:lnTo>
                    <a:pt x="17905349" y="28575"/>
                  </a:lnTo>
                  <a:lnTo>
                    <a:pt x="17933924" y="28575"/>
                  </a:lnTo>
                  <a:lnTo>
                    <a:pt x="17933924" y="57150"/>
                  </a:lnTo>
                  <a:lnTo>
                    <a:pt x="28575" y="57150"/>
                  </a:lnTo>
                  <a:close/>
                </a:path>
              </a:pathLst>
            </a:custGeom>
            <a:solidFill>
              <a:srgbClr val="FFFFFF"/>
            </a:solidFill>
          </p:spPr>
        </p:sp>
      </p:grpSp>
      <p:grpSp>
        <p:nvGrpSpPr>
          <p:cNvPr name="Group 12" id="12"/>
          <p:cNvGrpSpPr/>
          <p:nvPr/>
        </p:nvGrpSpPr>
        <p:grpSpPr>
          <a:xfrm rot="0">
            <a:off x="8148590" y="0"/>
            <a:ext cx="10156136" cy="10287000"/>
            <a:chOff x="0" y="0"/>
            <a:chExt cx="13541515" cy="13716000"/>
          </a:xfrm>
        </p:grpSpPr>
        <p:sp>
          <p:nvSpPr>
            <p:cNvPr name="Freeform 13" id="13"/>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7"/>
              <a:stretch>
                <a:fillRect l="0" t="0" r="0" b="0"/>
              </a:stretch>
            </a:blipFill>
          </p:spPr>
        </p:sp>
      </p:grpSp>
      <p:grpSp>
        <p:nvGrpSpPr>
          <p:cNvPr name="Group 14" id="14"/>
          <p:cNvGrpSpPr/>
          <p:nvPr/>
        </p:nvGrpSpPr>
        <p:grpSpPr>
          <a:xfrm rot="0">
            <a:off x="186966" y="3631025"/>
            <a:ext cx="13429021" cy="2722455"/>
            <a:chOff x="0" y="0"/>
            <a:chExt cx="17905362" cy="3629939"/>
          </a:xfrm>
        </p:grpSpPr>
        <p:sp>
          <p:nvSpPr>
            <p:cNvPr name="Freeform 15" id="15"/>
            <p:cNvSpPr/>
            <p:nvPr/>
          </p:nvSpPr>
          <p:spPr>
            <a:xfrm flipH="false" flipV="false" rot="0">
              <a:off x="0" y="0"/>
              <a:ext cx="17905358" cy="3629942"/>
            </a:xfrm>
            <a:custGeom>
              <a:avLst/>
              <a:gdLst/>
              <a:ahLst/>
              <a:cxnLst/>
              <a:rect r="r" b="b" t="t" l="l"/>
              <a:pathLst>
                <a:path h="3629942" w="17905358">
                  <a:moveTo>
                    <a:pt x="0" y="0"/>
                  </a:moveTo>
                  <a:lnTo>
                    <a:pt x="17905358" y="0"/>
                  </a:lnTo>
                  <a:lnTo>
                    <a:pt x="17905358" y="3629942"/>
                  </a:lnTo>
                  <a:lnTo>
                    <a:pt x="0" y="3629942"/>
                  </a:lnTo>
                  <a:close/>
                </a:path>
              </a:pathLst>
            </a:custGeom>
            <a:blipFill>
              <a:blip r:embed="rId8">
                <a:alphaModFix amt="0"/>
              </a:blip>
              <a:stretch>
                <a:fillRect l="0" t="-46113" r="0" b="-46113"/>
              </a:stretch>
            </a:blipFill>
          </p:spPr>
        </p:sp>
        <p:sp>
          <p:nvSpPr>
            <p:cNvPr name="TextBox 16" id="16"/>
            <p:cNvSpPr txBox="true"/>
            <p:nvPr/>
          </p:nvSpPr>
          <p:spPr>
            <a:xfrm>
              <a:off x="0" y="76200"/>
              <a:ext cx="17905362" cy="3553739"/>
            </a:xfrm>
            <a:prstGeom prst="rect">
              <a:avLst/>
            </a:prstGeom>
          </p:spPr>
          <p:txBody>
            <a:bodyPr anchor="b" rtlCol="false" tIns="0" lIns="0" bIns="0" rIns="0"/>
            <a:lstStyle/>
            <a:p>
              <a:pPr algn="l">
                <a:lnSpc>
                  <a:spcPts val="7776"/>
                </a:lnSpc>
              </a:pPr>
              <a:r>
                <a:rPr lang="en-US" sz="7200" b="true">
                  <a:solidFill>
                    <a:srgbClr val="FFFFFF"/>
                  </a:solidFill>
                  <a:latin typeface="Roboto Bold"/>
                  <a:ea typeface="Roboto Bold"/>
                  <a:cs typeface="Roboto Bold"/>
                  <a:sym typeface="Roboto Bold"/>
                </a:rPr>
                <a:t>KCETB – Principes et politique en matière de qualité </a:t>
              </a:r>
            </a:p>
          </p:txBody>
        </p:sp>
      </p:grpSp>
      <p:grpSp>
        <p:nvGrpSpPr>
          <p:cNvPr name="Group 17" id="17"/>
          <p:cNvGrpSpPr/>
          <p:nvPr/>
        </p:nvGrpSpPr>
        <p:grpSpPr>
          <a:xfrm rot="0">
            <a:off x="11744325" y="306924"/>
            <a:ext cx="5921492" cy="2190950"/>
            <a:chOff x="0" y="0"/>
            <a:chExt cx="7895323" cy="2921267"/>
          </a:xfrm>
        </p:grpSpPr>
        <p:sp>
          <p:nvSpPr>
            <p:cNvPr name="Freeform 18" id="18" descr="Text  Description automatically generated"/>
            <p:cNvSpPr/>
            <p:nvPr/>
          </p:nvSpPr>
          <p:spPr>
            <a:xfrm flipH="false" flipV="false" rot="0">
              <a:off x="0" y="0"/>
              <a:ext cx="7895336" cy="2921254"/>
            </a:xfrm>
            <a:custGeom>
              <a:avLst/>
              <a:gdLst/>
              <a:ahLst/>
              <a:cxnLst/>
              <a:rect r="r" b="b" t="t" l="l"/>
              <a:pathLst>
                <a:path h="2921254" w="7895336">
                  <a:moveTo>
                    <a:pt x="0" y="0"/>
                  </a:moveTo>
                  <a:lnTo>
                    <a:pt x="7895336" y="0"/>
                  </a:lnTo>
                  <a:lnTo>
                    <a:pt x="7895336" y="2921254"/>
                  </a:lnTo>
                  <a:lnTo>
                    <a:pt x="0" y="2921254"/>
                  </a:lnTo>
                  <a:lnTo>
                    <a:pt x="0" y="0"/>
                  </a:lnTo>
                  <a:close/>
                </a:path>
              </a:pathLst>
            </a:custGeom>
            <a:blipFill>
              <a:blip r:embed="rId9"/>
              <a:stretch>
                <a:fillRect l="0" t="0" r="0" b="0"/>
              </a:stretch>
            </a:blipFill>
          </p:spPr>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grpSp>
        <p:nvGrpSpPr>
          <p:cNvPr name="Group 7" id="7"/>
          <p:cNvGrpSpPr/>
          <p:nvPr/>
        </p:nvGrpSpPr>
        <p:grpSpPr>
          <a:xfrm rot="0">
            <a:off x="10462708" y="754151"/>
            <a:ext cx="14146235" cy="7663758"/>
            <a:chOff x="0" y="0"/>
            <a:chExt cx="18861646" cy="10218344"/>
          </a:xfrm>
        </p:grpSpPr>
        <p:sp>
          <p:nvSpPr>
            <p:cNvPr name="Freeform 8" id="8" descr="A diagram of components of a company  Description automatically generated"/>
            <p:cNvSpPr/>
            <p:nvPr/>
          </p:nvSpPr>
          <p:spPr>
            <a:xfrm flipH="false" flipV="false" rot="0">
              <a:off x="0" y="0"/>
              <a:ext cx="18861660" cy="10218293"/>
            </a:xfrm>
            <a:custGeom>
              <a:avLst/>
              <a:gdLst/>
              <a:ahLst/>
              <a:cxnLst/>
              <a:rect r="r" b="b" t="t" l="l"/>
              <a:pathLst>
                <a:path h="10218293" w="18861660">
                  <a:moveTo>
                    <a:pt x="0" y="0"/>
                  </a:moveTo>
                  <a:lnTo>
                    <a:pt x="18861660" y="0"/>
                  </a:lnTo>
                  <a:lnTo>
                    <a:pt x="18861660" y="10218293"/>
                  </a:lnTo>
                  <a:lnTo>
                    <a:pt x="0" y="10218293"/>
                  </a:lnTo>
                  <a:lnTo>
                    <a:pt x="0" y="0"/>
                  </a:lnTo>
                  <a:close/>
                </a:path>
              </a:pathLst>
            </a:custGeom>
            <a:blipFill>
              <a:blip r:embed="rId6"/>
              <a:stretch>
                <a:fillRect l="0" t="-1914" r="0" b="-1915"/>
              </a:stretch>
            </a:blipFill>
          </p:spPr>
        </p:sp>
      </p:grpSp>
      <p:grpSp>
        <p:nvGrpSpPr>
          <p:cNvPr name="Group 9" id="9"/>
          <p:cNvGrpSpPr/>
          <p:nvPr/>
        </p:nvGrpSpPr>
        <p:grpSpPr>
          <a:xfrm rot="0">
            <a:off x="208521" y="0"/>
            <a:ext cx="18079479" cy="1201188"/>
            <a:chOff x="0" y="0"/>
            <a:chExt cx="24105972" cy="1601584"/>
          </a:xfrm>
        </p:grpSpPr>
        <p:sp>
          <p:nvSpPr>
            <p:cNvPr name="Freeform 10" id="10"/>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11" id="11"/>
            <p:cNvSpPr txBox="true"/>
            <p:nvPr/>
          </p:nvSpPr>
          <p:spPr>
            <a:xfrm>
              <a:off x="0" y="-47625"/>
              <a:ext cx="24105972" cy="1649209"/>
            </a:xfrm>
            <a:prstGeom prst="rect">
              <a:avLst/>
            </a:prstGeom>
          </p:spPr>
          <p:txBody>
            <a:bodyPr anchor="ctr" rtlCol="false" tIns="50800" lIns="50800" bIns="50800" rIns="50800"/>
            <a:lstStyle/>
            <a:p>
              <a:pPr algn="l">
                <a:lnSpc>
                  <a:spcPts val="6480"/>
                </a:lnSpc>
              </a:pPr>
              <a:r>
                <a:rPr lang="en-US" sz="6000" b="true">
                  <a:solidFill>
                    <a:srgbClr val="FFFFFF"/>
                  </a:solidFill>
                  <a:latin typeface="Calibri (MS) Bold"/>
                  <a:ea typeface="Calibri (MS) Bold"/>
                  <a:cs typeface="Calibri (MS) Bold"/>
                  <a:sym typeface="Calibri (MS) Bold"/>
                </a:rPr>
                <a:t>VAE au KCETB </a:t>
              </a:r>
            </a:p>
          </p:txBody>
        </p:sp>
      </p:grpSp>
      <p:sp>
        <p:nvSpPr>
          <p:cNvPr name="TextBox 12" id="12"/>
          <p:cNvSpPr txBox="true"/>
          <p:nvPr/>
        </p:nvSpPr>
        <p:spPr>
          <a:xfrm rot="0">
            <a:off x="843610" y="1260539"/>
            <a:ext cx="10016861" cy="8518341"/>
          </a:xfrm>
          <a:prstGeom prst="rect">
            <a:avLst/>
          </a:prstGeom>
        </p:spPr>
        <p:txBody>
          <a:bodyPr anchor="t" rtlCol="false" tIns="0" lIns="0" bIns="0" rIns="0">
            <a:spAutoFit/>
          </a:bodyPr>
          <a:lstStyle/>
          <a:p>
            <a:pPr algn="l" marL="651510" indent="-325755" lvl="1">
              <a:lnSpc>
                <a:spcPts val="4320"/>
              </a:lnSpc>
              <a:buFont typeface="Arial"/>
              <a:buChar char="•"/>
            </a:pPr>
            <a:r>
              <a:rPr lang="en-US" b="true" sz="3600">
                <a:solidFill>
                  <a:srgbClr val="A61B8D"/>
                </a:solidFill>
                <a:latin typeface="Calibri (MS) Bold"/>
                <a:ea typeface="Calibri (MS) Bold"/>
                <a:cs typeface="Calibri (MS) Bold"/>
                <a:sym typeface="Calibri (MS) Bold"/>
              </a:rPr>
              <a:t>Quality</a:t>
            </a:r>
            <a:r>
              <a:rPr lang="en-US" sz="3600">
                <a:solidFill>
                  <a:srgbClr val="A61B8D"/>
                </a:solidFill>
                <a:latin typeface="Calibri (MS)"/>
                <a:ea typeface="Calibri (MS)"/>
                <a:cs typeface="Calibri (MS)"/>
                <a:sym typeface="Calibri (MS)"/>
              </a:rPr>
              <a:t> </a:t>
            </a:r>
            <a:r>
              <a:rPr lang="en-US" sz="3600">
                <a:solidFill>
                  <a:srgbClr val="000000"/>
                </a:solidFill>
                <a:latin typeface="Calibri (MS)"/>
                <a:ea typeface="Calibri (MS)"/>
                <a:cs typeface="Calibri (MS)"/>
                <a:sym typeface="Calibri (MS)"/>
              </a:rPr>
              <a:t>-</a:t>
            </a:r>
            <a:r>
              <a:rPr lang="en-US" sz="3600">
                <a:solidFill>
                  <a:srgbClr val="808080"/>
                </a:solidFill>
                <a:latin typeface="Calibri (MS)"/>
                <a:ea typeface="Calibri (MS)"/>
                <a:cs typeface="Calibri (MS)"/>
                <a:sym typeface="Calibri (MS)"/>
              </a:rPr>
              <a:t> </a:t>
            </a:r>
            <a:r>
              <a:rPr lang="en-US" sz="3600">
                <a:solidFill>
                  <a:srgbClr val="000000"/>
                </a:solidFill>
                <a:latin typeface="Calibri (MS)"/>
                <a:ea typeface="Calibri (MS)"/>
                <a:cs typeface="Calibri (MS)"/>
                <a:sym typeface="Calibri (MS)"/>
              </a:rPr>
              <a:t>all RPL applications are </a:t>
            </a:r>
            <a:r>
              <a:rPr lang="en-US" b="true" sz="3600">
                <a:solidFill>
                  <a:srgbClr val="000000"/>
                </a:solidFill>
                <a:latin typeface="Calibri (MS) Bold"/>
                <a:ea typeface="Calibri (MS) Bold"/>
                <a:cs typeface="Calibri (MS) Bold"/>
                <a:sym typeface="Calibri (MS) Bold"/>
              </a:rPr>
              <a:t>part of the overall KCETB Quality Assurance process.</a:t>
            </a:r>
            <a:r>
              <a:rPr lang="en-US" sz="3600">
                <a:solidFill>
                  <a:srgbClr val="000000"/>
                </a:solidFill>
                <a:latin typeface="Calibri (MS)"/>
                <a:ea typeface="Calibri (MS)"/>
                <a:cs typeface="Calibri (MS)"/>
                <a:sym typeface="Calibri (MS)"/>
              </a:rPr>
              <a:t> </a:t>
            </a:r>
          </a:p>
          <a:p>
            <a:pPr algn="l" marL="651510" indent="-325755" lvl="1">
              <a:lnSpc>
                <a:spcPts val="4320"/>
              </a:lnSpc>
              <a:buFont typeface="Arial"/>
              <a:buChar char="•"/>
            </a:pPr>
            <a:r>
              <a:rPr lang="en-US" b="true" sz="3600">
                <a:solidFill>
                  <a:srgbClr val="016C69"/>
                </a:solidFill>
                <a:latin typeface="Calibri (MS) Bold"/>
                <a:ea typeface="Calibri (MS) Bold"/>
                <a:cs typeface="Calibri (MS) Bold"/>
                <a:sym typeface="Calibri (MS) Bold"/>
              </a:rPr>
              <a:t>Validity </a:t>
            </a:r>
            <a:r>
              <a:rPr lang="en-US" sz="3600">
                <a:solidFill>
                  <a:srgbClr val="000000"/>
                </a:solidFill>
                <a:latin typeface="Calibri (MS)"/>
                <a:ea typeface="Calibri (MS)"/>
                <a:cs typeface="Calibri (MS)"/>
                <a:sym typeface="Calibri (MS)"/>
              </a:rPr>
              <a:t>- all RPL applications are judged to have achieved the relevant </a:t>
            </a:r>
            <a:r>
              <a:rPr lang="en-US" b="true" sz="3600">
                <a:solidFill>
                  <a:srgbClr val="000000"/>
                </a:solidFill>
                <a:latin typeface="Calibri (MS) Bold"/>
                <a:ea typeface="Calibri (MS) Bold"/>
                <a:cs typeface="Calibri (MS) Bold"/>
                <a:sym typeface="Calibri (MS) Bold"/>
              </a:rPr>
              <a:t>standard</a:t>
            </a:r>
            <a:r>
              <a:rPr lang="en-US" sz="3600">
                <a:solidFill>
                  <a:srgbClr val="000000"/>
                </a:solidFill>
                <a:latin typeface="Calibri (MS)"/>
                <a:ea typeface="Calibri (MS)"/>
                <a:cs typeface="Calibri (MS)"/>
                <a:sym typeface="Calibri (MS)"/>
              </a:rPr>
              <a:t> of knowledge, skill or competence required to achieve an award </a:t>
            </a:r>
            <a:r>
              <a:rPr lang="en-US" b="true" sz="3600">
                <a:solidFill>
                  <a:srgbClr val="000000"/>
                </a:solidFill>
                <a:latin typeface="Calibri (MS) Bold"/>
                <a:ea typeface="Calibri (MS) Bold"/>
                <a:cs typeface="Calibri (MS) Bold"/>
                <a:sym typeface="Calibri (MS) Bold"/>
              </a:rPr>
              <a:t>in line with the NFQ</a:t>
            </a:r>
            <a:r>
              <a:rPr lang="en-US" sz="3600">
                <a:solidFill>
                  <a:srgbClr val="000000"/>
                </a:solidFill>
                <a:latin typeface="Calibri (MS)"/>
                <a:ea typeface="Calibri (MS)"/>
                <a:cs typeface="Calibri (MS)"/>
                <a:sym typeface="Calibri (MS)"/>
              </a:rPr>
              <a:t>. </a:t>
            </a:r>
          </a:p>
          <a:p>
            <a:pPr algn="l" marL="651510" indent="-325755" lvl="1">
              <a:lnSpc>
                <a:spcPts val="4320"/>
              </a:lnSpc>
              <a:buFont typeface="Arial"/>
              <a:buChar char="•"/>
            </a:pPr>
            <a:r>
              <a:rPr lang="en-US" b="true" sz="3600">
                <a:solidFill>
                  <a:srgbClr val="3F5563"/>
                </a:solidFill>
                <a:latin typeface="Calibri (MS) Bold"/>
                <a:ea typeface="Calibri (MS) Bold"/>
                <a:cs typeface="Calibri (MS) Bold"/>
                <a:sym typeface="Calibri (MS) Bold"/>
              </a:rPr>
              <a:t>Reliability</a:t>
            </a:r>
            <a:r>
              <a:rPr lang="en-US" sz="3600">
                <a:solidFill>
                  <a:srgbClr val="3F5563"/>
                </a:solidFill>
                <a:latin typeface="Calibri (MS)"/>
                <a:ea typeface="Calibri (MS)"/>
                <a:cs typeface="Calibri (MS)"/>
                <a:sym typeface="Calibri (MS)"/>
              </a:rPr>
              <a:t> </a:t>
            </a:r>
            <a:r>
              <a:rPr lang="en-US" sz="3600">
                <a:solidFill>
                  <a:srgbClr val="000000"/>
                </a:solidFill>
                <a:latin typeface="Calibri (MS)"/>
                <a:ea typeface="Calibri (MS)"/>
                <a:cs typeface="Calibri (MS)"/>
                <a:sym typeface="Calibri (MS)"/>
              </a:rPr>
              <a:t>- all RPL applications are assessed to ensure they are accurate, valid, and </a:t>
            </a:r>
            <a:r>
              <a:rPr lang="en-US" b="true" sz="3600">
                <a:solidFill>
                  <a:srgbClr val="000000"/>
                </a:solidFill>
                <a:latin typeface="Calibri (MS) Bold"/>
                <a:ea typeface="Calibri (MS) Bold"/>
                <a:cs typeface="Calibri (MS) Bold"/>
                <a:sym typeface="Calibri (MS) Bold"/>
              </a:rPr>
              <a:t>consistent with national standards. </a:t>
            </a:r>
          </a:p>
          <a:p>
            <a:pPr algn="l" marL="651510" indent="-325755" lvl="1">
              <a:lnSpc>
                <a:spcPts val="4320"/>
              </a:lnSpc>
              <a:buFont typeface="Arial"/>
              <a:buChar char="•"/>
            </a:pPr>
            <a:r>
              <a:rPr lang="en-US" b="true" sz="3600">
                <a:solidFill>
                  <a:srgbClr val="74BC43"/>
                </a:solidFill>
                <a:latin typeface="Calibri (MS) Bold"/>
                <a:ea typeface="Calibri (MS) Bold"/>
                <a:cs typeface="Calibri (MS) Bold"/>
                <a:sym typeface="Calibri (MS) Bold"/>
              </a:rPr>
              <a:t>Fairness</a:t>
            </a:r>
            <a:r>
              <a:rPr lang="en-US" sz="3600">
                <a:solidFill>
                  <a:srgbClr val="74BC43"/>
                </a:solidFill>
                <a:latin typeface="Calibri (MS)"/>
                <a:ea typeface="Calibri (MS)"/>
                <a:cs typeface="Calibri (MS)"/>
                <a:sym typeface="Calibri (MS)"/>
              </a:rPr>
              <a:t> </a:t>
            </a:r>
            <a:r>
              <a:rPr lang="en-US" sz="3600">
                <a:solidFill>
                  <a:srgbClr val="000000"/>
                </a:solidFill>
                <a:latin typeface="Calibri (MS)"/>
                <a:ea typeface="Calibri (MS)"/>
                <a:cs typeface="Calibri (MS)"/>
                <a:sym typeface="Calibri (MS)"/>
              </a:rPr>
              <a:t>- all RPL applications are assessed in a </a:t>
            </a:r>
            <a:r>
              <a:rPr lang="en-US" b="true" sz="3600">
                <a:solidFill>
                  <a:srgbClr val="000000"/>
                </a:solidFill>
                <a:latin typeface="Calibri (MS) Bold"/>
                <a:ea typeface="Calibri (MS) Bold"/>
                <a:cs typeface="Calibri (MS) Bold"/>
                <a:sym typeface="Calibri (MS) Bold"/>
              </a:rPr>
              <a:t>fair and consistent manner.</a:t>
            </a:r>
          </a:p>
          <a:p>
            <a:pPr algn="l" marL="651510" indent="-325755" lvl="1">
              <a:lnSpc>
                <a:spcPts val="4320"/>
              </a:lnSpc>
              <a:buFont typeface="Arial"/>
              <a:buChar char="•"/>
            </a:pPr>
            <a:r>
              <a:rPr lang="en-US" b="true" sz="3600">
                <a:solidFill>
                  <a:srgbClr val="FE5100"/>
                </a:solidFill>
                <a:latin typeface="Calibri (MS) Bold"/>
                <a:ea typeface="Calibri (MS) Bold"/>
                <a:cs typeface="Calibri (MS) Bold"/>
                <a:sym typeface="Calibri (MS) Bold"/>
              </a:rPr>
              <a:t>Transparency</a:t>
            </a:r>
            <a:r>
              <a:rPr lang="en-US" sz="3600">
                <a:solidFill>
                  <a:srgbClr val="FE5100"/>
                </a:solidFill>
                <a:latin typeface="Calibri (MS)"/>
                <a:ea typeface="Calibri (MS)"/>
                <a:cs typeface="Calibri (MS)"/>
                <a:sym typeface="Calibri (MS)"/>
              </a:rPr>
              <a:t> </a:t>
            </a:r>
            <a:r>
              <a:rPr lang="en-US" sz="3600">
                <a:solidFill>
                  <a:srgbClr val="000000"/>
                </a:solidFill>
                <a:latin typeface="Calibri (MS)"/>
                <a:ea typeface="Calibri (MS)"/>
                <a:cs typeface="Calibri (MS)"/>
                <a:sym typeface="Calibri (MS)"/>
              </a:rPr>
              <a:t>- all RPL applications are </a:t>
            </a:r>
            <a:r>
              <a:rPr lang="en-US" b="true" sz="3600">
                <a:solidFill>
                  <a:srgbClr val="000000"/>
                </a:solidFill>
                <a:latin typeface="Calibri (MS) Bold"/>
                <a:ea typeface="Calibri (MS) Bold"/>
                <a:cs typeface="Calibri (MS) Bold"/>
                <a:sym typeface="Calibri (MS) Bold"/>
              </a:rPr>
              <a:t>processed</a:t>
            </a:r>
            <a:r>
              <a:rPr lang="en-US" sz="3600">
                <a:solidFill>
                  <a:srgbClr val="000000"/>
                </a:solidFill>
                <a:latin typeface="Calibri (MS)"/>
                <a:ea typeface="Calibri (MS)"/>
                <a:cs typeface="Calibri (MS)"/>
                <a:sym typeface="Calibri (MS)"/>
              </a:rPr>
              <a:t> in a transparent manner. In turn all assessment is conducted </a:t>
            </a:r>
            <a:r>
              <a:rPr lang="en-US" b="true" sz="3600">
                <a:solidFill>
                  <a:srgbClr val="000000"/>
                </a:solidFill>
                <a:latin typeface="Calibri (MS) Bold"/>
                <a:ea typeface="Calibri (MS) Bold"/>
                <a:cs typeface="Calibri (MS) Bold"/>
                <a:sym typeface="Calibri (MS) Bold"/>
              </a:rPr>
              <a:t>in line </a:t>
            </a:r>
            <a:r>
              <a:rPr lang="en-US" sz="3600">
                <a:solidFill>
                  <a:srgbClr val="000000"/>
                </a:solidFill>
                <a:latin typeface="Calibri (MS)"/>
                <a:ea typeface="Calibri (MS)"/>
                <a:cs typeface="Calibri (MS)"/>
                <a:sym typeface="Calibri (MS)"/>
              </a:rPr>
              <a:t>with the standards of the </a:t>
            </a:r>
            <a:r>
              <a:rPr lang="en-US" b="true" sz="3600">
                <a:solidFill>
                  <a:srgbClr val="000000"/>
                </a:solidFill>
                <a:latin typeface="Calibri (MS) Bold"/>
                <a:ea typeface="Calibri (MS) Bold"/>
                <a:cs typeface="Calibri (MS) Bold"/>
                <a:sym typeface="Calibri (MS) Bold"/>
              </a:rPr>
              <a:t>relevant level on the NFQ</a:t>
            </a:r>
            <a:r>
              <a:rPr lang="en-US" sz="3600">
                <a:solidFill>
                  <a:srgbClr val="000000"/>
                </a:solidFill>
                <a:latin typeface="Calibri (MS)"/>
                <a:ea typeface="Calibri (MS)"/>
                <a:cs typeface="Calibri (MS)"/>
                <a:sym typeface="Calibri (MS)"/>
              </a:rPr>
              <a:t>​. </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1101481" y="1779784"/>
            <a:ext cx="8865479" cy="732358"/>
          </a:xfrm>
          <a:prstGeom prst="rect">
            <a:avLst/>
          </a:prstGeom>
        </p:spPr>
        <p:txBody>
          <a:bodyPr anchor="t" rtlCol="false" tIns="0" lIns="0" bIns="0" rIns="0">
            <a:spAutoFit/>
          </a:bodyPr>
          <a:lstStyle/>
          <a:p>
            <a:pPr algn="l">
              <a:lnSpc>
                <a:spcPts val="4536"/>
              </a:lnSpc>
            </a:pPr>
            <a:r>
              <a:rPr lang="en-US" sz="4200" u="sng">
                <a:solidFill>
                  <a:srgbClr val="029171"/>
                </a:solidFill>
                <a:latin typeface="Calibri (MS)"/>
                <a:ea typeface="Calibri (MS)"/>
                <a:cs typeface="Calibri (MS)"/>
                <a:sym typeface="Calibri (MS)"/>
                <a:hlinkClick r:id="rId8" tooltip="http://www.kcetbqa.ie/"/>
              </a:rPr>
              <a:t>www.kcetbqa.ie</a:t>
            </a:r>
            <a:r>
              <a:rPr lang="en-US" sz="4200">
                <a:solidFill>
                  <a:srgbClr val="000000"/>
                </a:solidFill>
                <a:latin typeface="Calibri (MS)"/>
                <a:ea typeface="Calibri (MS)"/>
                <a:cs typeface="Calibri (MS)"/>
                <a:sym typeface="Calibri (MS)"/>
              </a:rPr>
              <a:t> </a:t>
            </a:r>
          </a:p>
        </p:txBody>
      </p:sp>
      <p:grpSp>
        <p:nvGrpSpPr>
          <p:cNvPr name="Group 9" id="9"/>
          <p:cNvGrpSpPr/>
          <p:nvPr/>
        </p:nvGrpSpPr>
        <p:grpSpPr>
          <a:xfrm rot="0">
            <a:off x="11385756" y="1201188"/>
            <a:ext cx="6902244" cy="9085812"/>
            <a:chOff x="0" y="0"/>
            <a:chExt cx="9202992" cy="12114416"/>
          </a:xfrm>
        </p:grpSpPr>
        <p:sp>
          <p:nvSpPr>
            <p:cNvPr name="Freeform 10" id="10"/>
            <p:cNvSpPr/>
            <p:nvPr/>
          </p:nvSpPr>
          <p:spPr>
            <a:xfrm flipH="false" flipV="false" rot="0">
              <a:off x="0" y="0"/>
              <a:ext cx="9203055" cy="12114403"/>
            </a:xfrm>
            <a:custGeom>
              <a:avLst/>
              <a:gdLst/>
              <a:ahLst/>
              <a:cxnLst/>
              <a:rect r="r" b="b" t="t" l="l"/>
              <a:pathLst>
                <a:path h="12114403" w="9203055">
                  <a:moveTo>
                    <a:pt x="0" y="0"/>
                  </a:moveTo>
                  <a:lnTo>
                    <a:pt x="9203055" y="0"/>
                  </a:lnTo>
                  <a:lnTo>
                    <a:pt x="9203055" y="12114403"/>
                  </a:lnTo>
                  <a:lnTo>
                    <a:pt x="0" y="12114403"/>
                  </a:lnTo>
                  <a:lnTo>
                    <a:pt x="0" y="0"/>
                  </a:lnTo>
                  <a:close/>
                </a:path>
              </a:pathLst>
            </a:custGeom>
            <a:blipFill>
              <a:blip r:embed="rId9"/>
              <a:stretch>
                <a:fillRect l="0" t="-972" r="0" b="-972"/>
              </a:stretch>
            </a:blipFill>
          </p:spPr>
        </p:sp>
      </p:grpSp>
      <p:grpSp>
        <p:nvGrpSpPr>
          <p:cNvPr name="Group 11" id="11"/>
          <p:cNvGrpSpPr/>
          <p:nvPr/>
        </p:nvGrpSpPr>
        <p:grpSpPr>
          <a:xfrm rot="0">
            <a:off x="16938079" y="7773105"/>
            <a:ext cx="1139876" cy="168259"/>
            <a:chOff x="0" y="0"/>
            <a:chExt cx="1519834" cy="224346"/>
          </a:xfrm>
        </p:grpSpPr>
        <p:sp>
          <p:nvSpPr>
            <p:cNvPr name="Freeform 12" id="12"/>
            <p:cNvSpPr/>
            <p:nvPr/>
          </p:nvSpPr>
          <p:spPr>
            <a:xfrm flipH="false" flipV="false" rot="0">
              <a:off x="12700" y="12700"/>
              <a:ext cx="1496949" cy="201930"/>
            </a:xfrm>
            <a:custGeom>
              <a:avLst/>
              <a:gdLst/>
              <a:ahLst/>
              <a:cxnLst/>
              <a:rect r="r" b="b" t="t" l="l"/>
              <a:pathLst>
                <a:path h="201930" w="1496949">
                  <a:moveTo>
                    <a:pt x="0" y="0"/>
                  </a:moveTo>
                  <a:lnTo>
                    <a:pt x="1496949" y="0"/>
                  </a:lnTo>
                  <a:lnTo>
                    <a:pt x="1496949" y="201930"/>
                  </a:lnTo>
                  <a:lnTo>
                    <a:pt x="0" y="201930"/>
                  </a:lnTo>
                  <a:close/>
                </a:path>
              </a:pathLst>
            </a:custGeom>
            <a:solidFill>
              <a:srgbClr val="549E39"/>
            </a:solidFill>
          </p:spPr>
        </p:sp>
        <p:sp>
          <p:nvSpPr>
            <p:cNvPr name="Freeform 13" id="13"/>
            <p:cNvSpPr/>
            <p:nvPr/>
          </p:nvSpPr>
          <p:spPr>
            <a:xfrm flipH="false" flipV="false" rot="0">
              <a:off x="0" y="0"/>
              <a:ext cx="1522349" cy="227330"/>
            </a:xfrm>
            <a:custGeom>
              <a:avLst/>
              <a:gdLst/>
              <a:ahLst/>
              <a:cxnLst/>
              <a:rect r="r" b="b" t="t" l="l"/>
              <a:pathLst>
                <a:path h="227330" w="1522349">
                  <a:moveTo>
                    <a:pt x="12700" y="0"/>
                  </a:moveTo>
                  <a:lnTo>
                    <a:pt x="1509649" y="0"/>
                  </a:lnTo>
                  <a:cubicBezTo>
                    <a:pt x="1516634" y="0"/>
                    <a:pt x="1522349" y="5715"/>
                    <a:pt x="1522349" y="12700"/>
                  </a:cubicBezTo>
                  <a:lnTo>
                    <a:pt x="1522349" y="214630"/>
                  </a:lnTo>
                  <a:cubicBezTo>
                    <a:pt x="1522349" y="221615"/>
                    <a:pt x="1516634" y="227330"/>
                    <a:pt x="1509649" y="227330"/>
                  </a:cubicBezTo>
                  <a:lnTo>
                    <a:pt x="12700" y="227330"/>
                  </a:lnTo>
                  <a:cubicBezTo>
                    <a:pt x="5715" y="227330"/>
                    <a:pt x="0" y="221615"/>
                    <a:pt x="0" y="214630"/>
                  </a:cubicBezTo>
                  <a:lnTo>
                    <a:pt x="0" y="12700"/>
                  </a:lnTo>
                  <a:cubicBezTo>
                    <a:pt x="0" y="5715"/>
                    <a:pt x="5715" y="0"/>
                    <a:pt x="12700" y="0"/>
                  </a:cubicBezTo>
                  <a:moveTo>
                    <a:pt x="12700" y="25400"/>
                  </a:moveTo>
                  <a:lnTo>
                    <a:pt x="12700" y="12700"/>
                  </a:lnTo>
                  <a:lnTo>
                    <a:pt x="25400" y="12700"/>
                  </a:lnTo>
                  <a:lnTo>
                    <a:pt x="25400" y="214630"/>
                  </a:lnTo>
                  <a:lnTo>
                    <a:pt x="12700" y="214630"/>
                  </a:lnTo>
                  <a:lnTo>
                    <a:pt x="12700" y="201930"/>
                  </a:lnTo>
                  <a:lnTo>
                    <a:pt x="1509649" y="201930"/>
                  </a:lnTo>
                  <a:lnTo>
                    <a:pt x="1509649" y="214630"/>
                  </a:lnTo>
                  <a:lnTo>
                    <a:pt x="1496949" y="214630"/>
                  </a:lnTo>
                  <a:lnTo>
                    <a:pt x="1496949" y="12700"/>
                  </a:lnTo>
                  <a:lnTo>
                    <a:pt x="1509649" y="12700"/>
                  </a:lnTo>
                  <a:lnTo>
                    <a:pt x="1509649" y="25400"/>
                  </a:lnTo>
                  <a:lnTo>
                    <a:pt x="12700" y="25400"/>
                  </a:lnTo>
                  <a:close/>
                </a:path>
              </a:pathLst>
            </a:custGeom>
            <a:solidFill>
              <a:srgbClr val="3B7327"/>
            </a:solidFill>
          </p:spPr>
        </p:sp>
      </p:grpSp>
      <p:grpSp>
        <p:nvGrpSpPr>
          <p:cNvPr name="Group 14" id="14"/>
          <p:cNvGrpSpPr/>
          <p:nvPr/>
        </p:nvGrpSpPr>
        <p:grpSpPr>
          <a:xfrm rot="0">
            <a:off x="1010041" y="3128848"/>
            <a:ext cx="9157125" cy="6791220"/>
            <a:chOff x="0" y="0"/>
            <a:chExt cx="12209501" cy="9054960"/>
          </a:xfrm>
        </p:grpSpPr>
        <p:sp>
          <p:nvSpPr>
            <p:cNvPr name="Freeform 15" id="15"/>
            <p:cNvSpPr/>
            <p:nvPr/>
          </p:nvSpPr>
          <p:spPr>
            <a:xfrm flipH="false" flipV="false" rot="0">
              <a:off x="0" y="0"/>
              <a:ext cx="12209526" cy="9054973"/>
            </a:xfrm>
            <a:custGeom>
              <a:avLst/>
              <a:gdLst/>
              <a:ahLst/>
              <a:cxnLst/>
              <a:rect r="r" b="b" t="t" l="l"/>
              <a:pathLst>
                <a:path h="9054973" w="12209526">
                  <a:moveTo>
                    <a:pt x="0" y="0"/>
                  </a:moveTo>
                  <a:lnTo>
                    <a:pt x="12209526" y="0"/>
                  </a:lnTo>
                  <a:lnTo>
                    <a:pt x="12209526" y="9054973"/>
                  </a:lnTo>
                  <a:lnTo>
                    <a:pt x="0" y="9054973"/>
                  </a:lnTo>
                  <a:lnTo>
                    <a:pt x="0" y="0"/>
                  </a:lnTo>
                  <a:close/>
                </a:path>
              </a:pathLst>
            </a:custGeom>
            <a:blipFill>
              <a:blip r:embed="rId10"/>
              <a:stretch>
                <a:fillRect l="0" t="0" r="0" b="0"/>
              </a:stretch>
            </a:blipFill>
          </p:spPr>
        </p:sp>
      </p:grpSp>
      <p:grpSp>
        <p:nvGrpSpPr>
          <p:cNvPr name="Group 16" id="16"/>
          <p:cNvGrpSpPr/>
          <p:nvPr/>
        </p:nvGrpSpPr>
        <p:grpSpPr>
          <a:xfrm rot="0">
            <a:off x="208521" y="0"/>
            <a:ext cx="18079479" cy="1201188"/>
            <a:chOff x="0" y="0"/>
            <a:chExt cx="24105972" cy="1601584"/>
          </a:xfrm>
        </p:grpSpPr>
        <p:sp>
          <p:nvSpPr>
            <p:cNvPr name="Freeform 17" id="17"/>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18" id="18"/>
            <p:cNvSpPr txBox="true"/>
            <p:nvPr/>
          </p:nvSpPr>
          <p:spPr>
            <a:xfrm>
              <a:off x="0" y="-47625"/>
              <a:ext cx="24105972" cy="1649209"/>
            </a:xfrm>
            <a:prstGeom prst="rect">
              <a:avLst/>
            </a:prstGeom>
          </p:spPr>
          <p:txBody>
            <a:bodyPr anchor="ctr" rtlCol="false" tIns="50800" lIns="50800" bIns="50800" rIns="50800"/>
            <a:lstStyle/>
            <a:p>
              <a:pPr algn="l">
                <a:lnSpc>
                  <a:spcPts val="6480"/>
                </a:lnSpc>
              </a:pPr>
              <a:r>
                <a:rPr lang="en-US" sz="6000" b="true">
                  <a:solidFill>
                    <a:srgbClr val="FFFFFF"/>
                  </a:solidFill>
                  <a:latin typeface="Calibri (MS) Bold"/>
                  <a:ea typeface="Calibri (MS) Bold"/>
                  <a:cs typeface="Calibri (MS) Bold"/>
                  <a:sym typeface="Calibri (MS) Bold"/>
                </a:rPr>
                <a:t>Politique VAE</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8" id="8"/>
          <p:cNvGrpSpPr/>
          <p:nvPr/>
        </p:nvGrpSpPr>
        <p:grpSpPr>
          <a:xfrm rot="0">
            <a:off x="8781688" y="0"/>
            <a:ext cx="9493596" cy="1227811"/>
            <a:chOff x="0" y="0"/>
            <a:chExt cx="12658128" cy="1637081"/>
          </a:xfrm>
        </p:grpSpPr>
        <p:sp>
          <p:nvSpPr>
            <p:cNvPr name="Freeform 9" id="9"/>
            <p:cNvSpPr/>
            <p:nvPr/>
          </p:nvSpPr>
          <p:spPr>
            <a:xfrm flipH="false" flipV="false" rot="0">
              <a:off x="0" y="0"/>
              <a:ext cx="12658128" cy="1637086"/>
            </a:xfrm>
            <a:custGeom>
              <a:avLst/>
              <a:gdLst/>
              <a:ahLst/>
              <a:cxnLst/>
              <a:rect r="r" b="b" t="t" l="l"/>
              <a:pathLst>
                <a:path h="1637086" w="12658128">
                  <a:moveTo>
                    <a:pt x="0" y="0"/>
                  </a:moveTo>
                  <a:lnTo>
                    <a:pt x="12658128" y="0"/>
                  </a:lnTo>
                  <a:lnTo>
                    <a:pt x="12658128" y="1637086"/>
                  </a:lnTo>
                  <a:lnTo>
                    <a:pt x="0" y="1637086"/>
                  </a:lnTo>
                  <a:close/>
                </a:path>
              </a:pathLst>
            </a:custGeom>
            <a:blipFill>
              <a:blip r:embed="rId9">
                <a:alphaModFix amt="0"/>
              </a:blip>
              <a:stretch>
                <a:fillRect l="0" t="-100660" r="0" b="-100660"/>
              </a:stretch>
            </a:blipFill>
          </p:spPr>
        </p:sp>
        <p:sp>
          <p:nvSpPr>
            <p:cNvPr name="TextBox 10" id="10"/>
            <p:cNvSpPr txBox="true"/>
            <p:nvPr/>
          </p:nvSpPr>
          <p:spPr>
            <a:xfrm>
              <a:off x="0" y="-47625"/>
              <a:ext cx="12658128" cy="1684706"/>
            </a:xfrm>
            <a:prstGeom prst="rect">
              <a:avLst/>
            </a:prstGeom>
          </p:spPr>
          <p:txBody>
            <a:bodyPr anchor="ctr" rtlCol="false" tIns="0" lIns="0" bIns="0" rIns="0"/>
            <a:lstStyle/>
            <a:p>
              <a:pPr algn="l">
                <a:lnSpc>
                  <a:spcPts val="6480"/>
                </a:lnSpc>
              </a:pPr>
              <a:r>
                <a:rPr lang="en-US" sz="6000" b="true">
                  <a:solidFill>
                    <a:srgbClr val="FFFFFF"/>
                  </a:solidFill>
                  <a:latin typeface="Calibri (MS) Bold"/>
                  <a:ea typeface="Calibri (MS) Bold"/>
                  <a:cs typeface="Calibri (MS) Bold"/>
                  <a:sym typeface="Calibri (MS) Bold"/>
                </a:rPr>
                <a:t>Politique VAE du KCETB </a:t>
              </a:r>
            </a:p>
          </p:txBody>
        </p:sp>
      </p:grpSp>
      <p:sp>
        <p:nvSpPr>
          <p:cNvPr name="TextBox 11" id="11"/>
          <p:cNvSpPr txBox="true"/>
          <p:nvPr/>
        </p:nvSpPr>
        <p:spPr>
          <a:xfrm rot="0">
            <a:off x="9565510" y="1446495"/>
            <a:ext cx="8192414" cy="5249285"/>
          </a:xfrm>
          <a:prstGeom prst="rect">
            <a:avLst/>
          </a:prstGeom>
        </p:spPr>
        <p:txBody>
          <a:bodyPr anchor="t" rtlCol="false" tIns="0" lIns="0" bIns="0" rIns="0">
            <a:spAutoFit/>
          </a:bodyPr>
          <a:lstStyle/>
          <a:p>
            <a:pPr algn="l" marL="651510" indent="-325755" lvl="1">
              <a:lnSpc>
                <a:spcPts val="3888"/>
              </a:lnSpc>
              <a:buFont typeface="Arial"/>
              <a:buChar char="•"/>
            </a:pPr>
            <a:r>
              <a:rPr lang="en-US" sz="3600">
                <a:solidFill>
                  <a:srgbClr val="000000"/>
                </a:solidFill>
                <a:latin typeface="Calibri (MS)"/>
                <a:ea typeface="Calibri (MS)"/>
                <a:cs typeface="Calibri (MS)"/>
                <a:sym typeface="Calibri (MS)"/>
              </a:rPr>
              <a:t>La politique VAE du KCETB s'articule autour du cadre des différentes catégories de VAE disponibles pour les candidats</a:t>
            </a:r>
          </a:p>
          <a:p>
            <a:pPr algn="l" marL="651510" indent="-325755" lvl="1">
              <a:lnSpc>
                <a:spcPts val="3888"/>
              </a:lnSpc>
              <a:buFont typeface="Arial"/>
              <a:buChar char="•"/>
            </a:pPr>
            <a:r>
              <a:rPr lang="en-US" sz="3600">
                <a:solidFill>
                  <a:srgbClr val="000000"/>
                </a:solidFill>
                <a:latin typeface="Calibri (MS)"/>
                <a:ea typeface="Calibri (MS)"/>
                <a:cs typeface="Calibri (MS)"/>
                <a:sym typeface="Calibri (MS)"/>
              </a:rPr>
              <a:t>Toutes les catégories comportent :</a:t>
            </a:r>
          </a:p>
          <a:p>
            <a:pPr algn="l" marL="1228678" indent="-409559" lvl="2">
              <a:lnSpc>
                <a:spcPts val="3240"/>
              </a:lnSpc>
              <a:buFont typeface="Arial"/>
              <a:buChar char="⚬"/>
            </a:pPr>
            <a:r>
              <a:rPr lang="en-US" sz="3000">
                <a:solidFill>
                  <a:srgbClr val="000000"/>
                </a:solidFill>
                <a:latin typeface="Calibri (MS)"/>
                <a:ea typeface="Calibri (MS)"/>
                <a:cs typeface="Calibri (MS)"/>
                <a:sym typeface="Calibri (MS)"/>
              </a:rPr>
              <a:t>Une procédure étape par étape </a:t>
            </a:r>
          </a:p>
          <a:p>
            <a:pPr algn="l" marL="1228678" indent="-409559" lvl="2">
              <a:lnSpc>
                <a:spcPts val="3240"/>
              </a:lnSpc>
              <a:buFont typeface="Arial"/>
              <a:buChar char="⚬"/>
            </a:pPr>
            <a:r>
              <a:rPr lang="en-US" sz="3000">
                <a:solidFill>
                  <a:srgbClr val="000000"/>
                </a:solidFill>
                <a:latin typeface="Calibri (MS)"/>
                <a:ea typeface="Calibri (MS)"/>
                <a:cs typeface="Calibri (MS)"/>
                <a:sym typeface="Calibri (MS)"/>
              </a:rPr>
              <a:t>Comment noter</a:t>
            </a:r>
          </a:p>
          <a:p>
            <a:pPr algn="l" marL="1228678" indent="-409559" lvl="2">
              <a:lnSpc>
                <a:spcPts val="3240"/>
              </a:lnSpc>
              <a:buFont typeface="Arial"/>
              <a:buChar char="⚬"/>
            </a:pPr>
            <a:r>
              <a:rPr lang="en-US" sz="3000">
                <a:solidFill>
                  <a:srgbClr val="000000"/>
                </a:solidFill>
                <a:latin typeface="Calibri (MS)"/>
                <a:ea typeface="Calibri (MS)"/>
                <a:cs typeface="Calibri (MS)"/>
                <a:sym typeface="Calibri (MS)"/>
              </a:rPr>
              <a:t>Comment soumettre les résultats</a:t>
            </a:r>
          </a:p>
          <a:p>
            <a:pPr algn="l" marL="1474414" indent="-491471" lvl="2">
              <a:lnSpc>
                <a:spcPts val="3888"/>
              </a:lnSpc>
            </a:pPr>
          </a:p>
        </p:txBody>
      </p:sp>
      <p:grpSp>
        <p:nvGrpSpPr>
          <p:cNvPr name="Group 12" id="12"/>
          <p:cNvGrpSpPr/>
          <p:nvPr/>
        </p:nvGrpSpPr>
        <p:grpSpPr>
          <a:xfrm rot="0">
            <a:off x="7014343" y="2762107"/>
            <a:ext cx="298485" cy="7876756"/>
            <a:chOff x="0" y="0"/>
            <a:chExt cx="397980" cy="10502341"/>
          </a:xfrm>
        </p:grpSpPr>
        <p:sp>
          <p:nvSpPr>
            <p:cNvPr name="Freeform 13" id="13"/>
            <p:cNvSpPr/>
            <p:nvPr/>
          </p:nvSpPr>
          <p:spPr>
            <a:xfrm flipH="false" flipV="false" rot="0">
              <a:off x="0" y="12700"/>
              <a:ext cx="381127" cy="10488295"/>
            </a:xfrm>
            <a:custGeom>
              <a:avLst/>
              <a:gdLst/>
              <a:ahLst/>
              <a:cxnLst/>
              <a:rect r="r" b="b" t="t" l="l"/>
              <a:pathLst>
                <a:path h="10488295" w="381127">
                  <a:moveTo>
                    <a:pt x="25400" y="0"/>
                  </a:moveTo>
                  <a:lnTo>
                    <a:pt x="25400" y="10475595"/>
                  </a:lnTo>
                  <a:lnTo>
                    <a:pt x="12700" y="10475595"/>
                  </a:lnTo>
                  <a:lnTo>
                    <a:pt x="12700" y="10462895"/>
                  </a:lnTo>
                  <a:lnTo>
                    <a:pt x="381127" y="10462895"/>
                  </a:lnTo>
                  <a:lnTo>
                    <a:pt x="381127" y="10488295"/>
                  </a:lnTo>
                  <a:lnTo>
                    <a:pt x="12700" y="10488295"/>
                  </a:lnTo>
                  <a:cubicBezTo>
                    <a:pt x="5715" y="10488295"/>
                    <a:pt x="0" y="10482580"/>
                    <a:pt x="0" y="10475595"/>
                  </a:cubicBezTo>
                  <a:lnTo>
                    <a:pt x="0" y="0"/>
                  </a:lnTo>
                  <a:close/>
                </a:path>
              </a:pathLst>
            </a:custGeom>
            <a:solidFill>
              <a:srgbClr val="0989B1"/>
            </a:solidFill>
          </p:spPr>
        </p:sp>
      </p:grpSp>
      <p:grpSp>
        <p:nvGrpSpPr>
          <p:cNvPr name="Group 14" id="14"/>
          <p:cNvGrpSpPr/>
          <p:nvPr/>
        </p:nvGrpSpPr>
        <p:grpSpPr>
          <a:xfrm rot="0">
            <a:off x="7014343" y="2762107"/>
            <a:ext cx="298485" cy="6694913"/>
            <a:chOff x="0" y="0"/>
            <a:chExt cx="397980" cy="8926551"/>
          </a:xfrm>
        </p:grpSpPr>
        <p:sp>
          <p:nvSpPr>
            <p:cNvPr name="Freeform 15" id="15"/>
            <p:cNvSpPr/>
            <p:nvPr/>
          </p:nvSpPr>
          <p:spPr>
            <a:xfrm flipH="false" flipV="false" rot="0">
              <a:off x="0" y="12700"/>
              <a:ext cx="381127" cy="8912606"/>
            </a:xfrm>
            <a:custGeom>
              <a:avLst/>
              <a:gdLst/>
              <a:ahLst/>
              <a:cxnLst/>
              <a:rect r="r" b="b" t="t" l="l"/>
              <a:pathLst>
                <a:path h="8912606" w="381127">
                  <a:moveTo>
                    <a:pt x="25400" y="0"/>
                  </a:moveTo>
                  <a:lnTo>
                    <a:pt x="25400" y="8899906"/>
                  </a:lnTo>
                  <a:lnTo>
                    <a:pt x="12700" y="8899906"/>
                  </a:lnTo>
                  <a:lnTo>
                    <a:pt x="12700" y="8887206"/>
                  </a:lnTo>
                  <a:lnTo>
                    <a:pt x="381127" y="8887206"/>
                  </a:lnTo>
                  <a:lnTo>
                    <a:pt x="381127" y="8912606"/>
                  </a:lnTo>
                  <a:lnTo>
                    <a:pt x="12700" y="8912606"/>
                  </a:lnTo>
                  <a:cubicBezTo>
                    <a:pt x="5715" y="8912606"/>
                    <a:pt x="0" y="8906891"/>
                    <a:pt x="0" y="8899906"/>
                  </a:cubicBezTo>
                  <a:lnTo>
                    <a:pt x="0" y="0"/>
                  </a:lnTo>
                  <a:close/>
                </a:path>
              </a:pathLst>
            </a:custGeom>
            <a:solidFill>
              <a:srgbClr val="0989B1"/>
            </a:solidFill>
          </p:spPr>
        </p:sp>
      </p:grpSp>
      <p:grpSp>
        <p:nvGrpSpPr>
          <p:cNvPr name="Group 16" id="16"/>
          <p:cNvGrpSpPr/>
          <p:nvPr/>
        </p:nvGrpSpPr>
        <p:grpSpPr>
          <a:xfrm rot="0">
            <a:off x="7014343" y="2762107"/>
            <a:ext cx="298485" cy="5513070"/>
            <a:chOff x="0" y="0"/>
            <a:chExt cx="397980" cy="7350760"/>
          </a:xfrm>
        </p:grpSpPr>
        <p:sp>
          <p:nvSpPr>
            <p:cNvPr name="Freeform 17" id="17"/>
            <p:cNvSpPr/>
            <p:nvPr/>
          </p:nvSpPr>
          <p:spPr>
            <a:xfrm flipH="false" flipV="false" rot="0">
              <a:off x="0" y="12700"/>
              <a:ext cx="381127" cy="7336790"/>
            </a:xfrm>
            <a:custGeom>
              <a:avLst/>
              <a:gdLst/>
              <a:ahLst/>
              <a:cxnLst/>
              <a:rect r="r" b="b" t="t" l="l"/>
              <a:pathLst>
                <a:path h="7336790" w="381127">
                  <a:moveTo>
                    <a:pt x="25400" y="0"/>
                  </a:moveTo>
                  <a:lnTo>
                    <a:pt x="25400" y="7324090"/>
                  </a:lnTo>
                  <a:lnTo>
                    <a:pt x="12700" y="7324090"/>
                  </a:lnTo>
                  <a:lnTo>
                    <a:pt x="12700" y="7311390"/>
                  </a:lnTo>
                  <a:lnTo>
                    <a:pt x="381127" y="7311390"/>
                  </a:lnTo>
                  <a:lnTo>
                    <a:pt x="381127" y="7336790"/>
                  </a:lnTo>
                  <a:lnTo>
                    <a:pt x="12700" y="7336790"/>
                  </a:lnTo>
                  <a:cubicBezTo>
                    <a:pt x="5715" y="7336790"/>
                    <a:pt x="0" y="7331075"/>
                    <a:pt x="0" y="7324090"/>
                  </a:cubicBezTo>
                  <a:lnTo>
                    <a:pt x="0" y="0"/>
                  </a:lnTo>
                  <a:close/>
                </a:path>
              </a:pathLst>
            </a:custGeom>
            <a:solidFill>
              <a:srgbClr val="0989B1"/>
            </a:solidFill>
          </p:spPr>
        </p:sp>
      </p:grpSp>
      <p:grpSp>
        <p:nvGrpSpPr>
          <p:cNvPr name="Group 18" id="18"/>
          <p:cNvGrpSpPr/>
          <p:nvPr/>
        </p:nvGrpSpPr>
        <p:grpSpPr>
          <a:xfrm rot="0">
            <a:off x="7014343" y="2762107"/>
            <a:ext cx="298485" cy="4331227"/>
            <a:chOff x="0" y="0"/>
            <a:chExt cx="397980" cy="5774969"/>
          </a:xfrm>
        </p:grpSpPr>
        <p:sp>
          <p:nvSpPr>
            <p:cNvPr name="Freeform 19" id="19"/>
            <p:cNvSpPr/>
            <p:nvPr/>
          </p:nvSpPr>
          <p:spPr>
            <a:xfrm flipH="false" flipV="false" rot="0">
              <a:off x="0" y="12700"/>
              <a:ext cx="381127" cy="5760974"/>
            </a:xfrm>
            <a:custGeom>
              <a:avLst/>
              <a:gdLst/>
              <a:ahLst/>
              <a:cxnLst/>
              <a:rect r="r" b="b" t="t" l="l"/>
              <a:pathLst>
                <a:path h="5760974" w="381127">
                  <a:moveTo>
                    <a:pt x="25400" y="0"/>
                  </a:moveTo>
                  <a:lnTo>
                    <a:pt x="25400" y="5748274"/>
                  </a:lnTo>
                  <a:lnTo>
                    <a:pt x="12700" y="5748274"/>
                  </a:lnTo>
                  <a:lnTo>
                    <a:pt x="12700" y="5735574"/>
                  </a:lnTo>
                  <a:lnTo>
                    <a:pt x="381127" y="5735574"/>
                  </a:lnTo>
                  <a:lnTo>
                    <a:pt x="381127" y="5760974"/>
                  </a:lnTo>
                  <a:lnTo>
                    <a:pt x="12700" y="5760974"/>
                  </a:lnTo>
                  <a:cubicBezTo>
                    <a:pt x="5715" y="5760974"/>
                    <a:pt x="0" y="5755259"/>
                    <a:pt x="0" y="5748274"/>
                  </a:cubicBezTo>
                  <a:lnTo>
                    <a:pt x="0" y="0"/>
                  </a:lnTo>
                  <a:close/>
                </a:path>
              </a:pathLst>
            </a:custGeom>
            <a:solidFill>
              <a:srgbClr val="0989B1"/>
            </a:solidFill>
          </p:spPr>
        </p:sp>
      </p:grpSp>
      <p:grpSp>
        <p:nvGrpSpPr>
          <p:cNvPr name="Group 20" id="20"/>
          <p:cNvGrpSpPr/>
          <p:nvPr/>
        </p:nvGrpSpPr>
        <p:grpSpPr>
          <a:xfrm rot="0">
            <a:off x="7014343" y="2762107"/>
            <a:ext cx="298485" cy="3149394"/>
            <a:chOff x="0" y="0"/>
            <a:chExt cx="397980" cy="4199192"/>
          </a:xfrm>
        </p:grpSpPr>
        <p:sp>
          <p:nvSpPr>
            <p:cNvPr name="Freeform 21" id="21"/>
            <p:cNvSpPr/>
            <p:nvPr/>
          </p:nvSpPr>
          <p:spPr>
            <a:xfrm flipH="false" flipV="false" rot="0">
              <a:off x="0" y="12700"/>
              <a:ext cx="381127" cy="4185158"/>
            </a:xfrm>
            <a:custGeom>
              <a:avLst/>
              <a:gdLst/>
              <a:ahLst/>
              <a:cxnLst/>
              <a:rect r="r" b="b" t="t" l="l"/>
              <a:pathLst>
                <a:path h="4185158" w="381127">
                  <a:moveTo>
                    <a:pt x="25400" y="0"/>
                  </a:moveTo>
                  <a:lnTo>
                    <a:pt x="25400" y="4172458"/>
                  </a:lnTo>
                  <a:lnTo>
                    <a:pt x="12700" y="4172458"/>
                  </a:lnTo>
                  <a:lnTo>
                    <a:pt x="12700" y="4159758"/>
                  </a:lnTo>
                  <a:lnTo>
                    <a:pt x="381127" y="4159758"/>
                  </a:lnTo>
                  <a:lnTo>
                    <a:pt x="381127" y="4185158"/>
                  </a:lnTo>
                  <a:lnTo>
                    <a:pt x="12700" y="4185158"/>
                  </a:lnTo>
                  <a:cubicBezTo>
                    <a:pt x="5715" y="4185158"/>
                    <a:pt x="0" y="4179443"/>
                    <a:pt x="0" y="4172458"/>
                  </a:cubicBezTo>
                  <a:lnTo>
                    <a:pt x="0" y="0"/>
                  </a:lnTo>
                  <a:close/>
                </a:path>
              </a:pathLst>
            </a:custGeom>
            <a:solidFill>
              <a:srgbClr val="0989B1"/>
            </a:solidFill>
          </p:spPr>
        </p:sp>
      </p:grpSp>
      <p:grpSp>
        <p:nvGrpSpPr>
          <p:cNvPr name="Group 22" id="22"/>
          <p:cNvGrpSpPr/>
          <p:nvPr/>
        </p:nvGrpSpPr>
        <p:grpSpPr>
          <a:xfrm rot="0">
            <a:off x="7014343" y="2762107"/>
            <a:ext cx="298485" cy="1967551"/>
            <a:chOff x="0" y="0"/>
            <a:chExt cx="397980" cy="2623401"/>
          </a:xfrm>
        </p:grpSpPr>
        <p:sp>
          <p:nvSpPr>
            <p:cNvPr name="Freeform 23" id="23"/>
            <p:cNvSpPr/>
            <p:nvPr/>
          </p:nvSpPr>
          <p:spPr>
            <a:xfrm flipH="false" flipV="false" rot="0">
              <a:off x="0" y="12700"/>
              <a:ext cx="381127" cy="2609469"/>
            </a:xfrm>
            <a:custGeom>
              <a:avLst/>
              <a:gdLst/>
              <a:ahLst/>
              <a:cxnLst/>
              <a:rect r="r" b="b" t="t" l="l"/>
              <a:pathLst>
                <a:path h="2609469" w="381127">
                  <a:moveTo>
                    <a:pt x="25400" y="0"/>
                  </a:moveTo>
                  <a:lnTo>
                    <a:pt x="25400" y="2596769"/>
                  </a:lnTo>
                  <a:lnTo>
                    <a:pt x="12700" y="2596769"/>
                  </a:lnTo>
                  <a:lnTo>
                    <a:pt x="12700" y="2584069"/>
                  </a:lnTo>
                  <a:lnTo>
                    <a:pt x="381127" y="2584069"/>
                  </a:lnTo>
                  <a:lnTo>
                    <a:pt x="381127" y="2609469"/>
                  </a:lnTo>
                  <a:lnTo>
                    <a:pt x="12700" y="2609469"/>
                  </a:lnTo>
                  <a:cubicBezTo>
                    <a:pt x="5715" y="2609469"/>
                    <a:pt x="0" y="2603754"/>
                    <a:pt x="0" y="2596769"/>
                  </a:cubicBezTo>
                  <a:lnTo>
                    <a:pt x="0" y="0"/>
                  </a:lnTo>
                  <a:close/>
                </a:path>
              </a:pathLst>
            </a:custGeom>
            <a:solidFill>
              <a:srgbClr val="0989B1"/>
            </a:solidFill>
          </p:spPr>
        </p:sp>
      </p:grpSp>
      <p:grpSp>
        <p:nvGrpSpPr>
          <p:cNvPr name="Group 24" id="24"/>
          <p:cNvGrpSpPr/>
          <p:nvPr/>
        </p:nvGrpSpPr>
        <p:grpSpPr>
          <a:xfrm rot="0">
            <a:off x="7014343" y="2762107"/>
            <a:ext cx="298485" cy="785717"/>
            <a:chOff x="0" y="0"/>
            <a:chExt cx="397980" cy="1047623"/>
          </a:xfrm>
        </p:grpSpPr>
        <p:sp>
          <p:nvSpPr>
            <p:cNvPr name="Freeform 25" id="25"/>
            <p:cNvSpPr/>
            <p:nvPr/>
          </p:nvSpPr>
          <p:spPr>
            <a:xfrm flipH="false" flipV="false" rot="0">
              <a:off x="0" y="12700"/>
              <a:ext cx="381127" cy="1033653"/>
            </a:xfrm>
            <a:custGeom>
              <a:avLst/>
              <a:gdLst/>
              <a:ahLst/>
              <a:cxnLst/>
              <a:rect r="r" b="b" t="t" l="l"/>
              <a:pathLst>
                <a:path h="1033653" w="381127">
                  <a:moveTo>
                    <a:pt x="25400" y="0"/>
                  </a:moveTo>
                  <a:lnTo>
                    <a:pt x="25400" y="1020953"/>
                  </a:lnTo>
                  <a:lnTo>
                    <a:pt x="12700" y="1020953"/>
                  </a:lnTo>
                  <a:lnTo>
                    <a:pt x="12700" y="1008253"/>
                  </a:lnTo>
                  <a:lnTo>
                    <a:pt x="381127" y="1008253"/>
                  </a:lnTo>
                  <a:lnTo>
                    <a:pt x="381127" y="1033653"/>
                  </a:lnTo>
                  <a:lnTo>
                    <a:pt x="12700" y="1033653"/>
                  </a:lnTo>
                  <a:cubicBezTo>
                    <a:pt x="5715" y="1033653"/>
                    <a:pt x="0" y="1027938"/>
                    <a:pt x="0" y="1020953"/>
                  </a:cubicBezTo>
                  <a:lnTo>
                    <a:pt x="0" y="0"/>
                  </a:lnTo>
                  <a:close/>
                </a:path>
              </a:pathLst>
            </a:custGeom>
            <a:solidFill>
              <a:srgbClr val="0989B1"/>
            </a:solidFill>
          </p:spPr>
        </p:sp>
      </p:grpSp>
      <p:grpSp>
        <p:nvGrpSpPr>
          <p:cNvPr name="Group 26" id="26"/>
          <p:cNvGrpSpPr/>
          <p:nvPr/>
        </p:nvGrpSpPr>
        <p:grpSpPr>
          <a:xfrm rot="0">
            <a:off x="4407570" y="1580264"/>
            <a:ext cx="3365821" cy="369570"/>
            <a:chOff x="0" y="0"/>
            <a:chExt cx="4487761" cy="492760"/>
          </a:xfrm>
        </p:grpSpPr>
        <p:sp>
          <p:nvSpPr>
            <p:cNvPr name="Freeform 27" id="27"/>
            <p:cNvSpPr/>
            <p:nvPr/>
          </p:nvSpPr>
          <p:spPr>
            <a:xfrm flipH="false" flipV="false" rot="0">
              <a:off x="0" y="12700"/>
              <a:ext cx="4483608" cy="466090"/>
            </a:xfrm>
            <a:custGeom>
              <a:avLst/>
              <a:gdLst/>
              <a:ahLst/>
              <a:cxnLst/>
              <a:rect r="r" b="b" t="t" l="l"/>
              <a:pathLst>
                <a:path h="466090" w="4483608">
                  <a:moveTo>
                    <a:pt x="25400" y="0"/>
                  </a:moveTo>
                  <a:lnTo>
                    <a:pt x="25400" y="233045"/>
                  </a:lnTo>
                  <a:lnTo>
                    <a:pt x="12700" y="233045"/>
                  </a:lnTo>
                  <a:lnTo>
                    <a:pt x="12700" y="220345"/>
                  </a:lnTo>
                  <a:lnTo>
                    <a:pt x="4470908" y="220345"/>
                  </a:lnTo>
                  <a:cubicBezTo>
                    <a:pt x="4477893" y="220345"/>
                    <a:pt x="4483608" y="226060"/>
                    <a:pt x="4483608" y="233045"/>
                  </a:cubicBezTo>
                  <a:lnTo>
                    <a:pt x="4483608" y="466090"/>
                  </a:lnTo>
                  <a:lnTo>
                    <a:pt x="4458208" y="466090"/>
                  </a:lnTo>
                  <a:lnTo>
                    <a:pt x="4458208" y="233045"/>
                  </a:lnTo>
                  <a:lnTo>
                    <a:pt x="4470908" y="233045"/>
                  </a:lnTo>
                  <a:lnTo>
                    <a:pt x="4470908" y="245745"/>
                  </a:lnTo>
                  <a:lnTo>
                    <a:pt x="12700" y="245745"/>
                  </a:lnTo>
                  <a:cubicBezTo>
                    <a:pt x="5715" y="245745"/>
                    <a:pt x="0" y="240030"/>
                    <a:pt x="0" y="233045"/>
                  </a:cubicBezTo>
                  <a:lnTo>
                    <a:pt x="0" y="0"/>
                  </a:lnTo>
                  <a:close/>
                </a:path>
              </a:pathLst>
            </a:custGeom>
            <a:solidFill>
              <a:srgbClr val="599BD5"/>
            </a:solidFill>
          </p:spPr>
        </p:sp>
      </p:grpSp>
      <p:grpSp>
        <p:nvGrpSpPr>
          <p:cNvPr name="Group 28" id="28"/>
          <p:cNvGrpSpPr/>
          <p:nvPr/>
        </p:nvGrpSpPr>
        <p:grpSpPr>
          <a:xfrm rot="0">
            <a:off x="4785236" y="2762107"/>
            <a:ext cx="298485" cy="4331227"/>
            <a:chOff x="0" y="0"/>
            <a:chExt cx="397980" cy="5774969"/>
          </a:xfrm>
        </p:grpSpPr>
        <p:sp>
          <p:nvSpPr>
            <p:cNvPr name="Freeform 29" id="29"/>
            <p:cNvSpPr/>
            <p:nvPr/>
          </p:nvSpPr>
          <p:spPr>
            <a:xfrm flipH="false" flipV="false" rot="0">
              <a:off x="0" y="12700"/>
              <a:ext cx="381127" cy="5760974"/>
            </a:xfrm>
            <a:custGeom>
              <a:avLst/>
              <a:gdLst/>
              <a:ahLst/>
              <a:cxnLst/>
              <a:rect r="r" b="b" t="t" l="l"/>
              <a:pathLst>
                <a:path h="5760974" w="381127">
                  <a:moveTo>
                    <a:pt x="25400" y="0"/>
                  </a:moveTo>
                  <a:lnTo>
                    <a:pt x="25400" y="5748274"/>
                  </a:lnTo>
                  <a:lnTo>
                    <a:pt x="12700" y="5748274"/>
                  </a:lnTo>
                  <a:lnTo>
                    <a:pt x="12700" y="5735574"/>
                  </a:lnTo>
                  <a:lnTo>
                    <a:pt x="381127" y="5735574"/>
                  </a:lnTo>
                  <a:lnTo>
                    <a:pt x="381127" y="5760974"/>
                  </a:lnTo>
                  <a:lnTo>
                    <a:pt x="12700" y="5760974"/>
                  </a:lnTo>
                  <a:cubicBezTo>
                    <a:pt x="5715" y="5760974"/>
                    <a:pt x="0" y="5755259"/>
                    <a:pt x="0" y="5748274"/>
                  </a:cubicBezTo>
                  <a:lnTo>
                    <a:pt x="0" y="0"/>
                  </a:lnTo>
                  <a:close/>
                </a:path>
              </a:pathLst>
            </a:custGeom>
            <a:solidFill>
              <a:srgbClr val="0989B1"/>
            </a:solidFill>
          </p:spPr>
        </p:sp>
      </p:grpSp>
      <p:grpSp>
        <p:nvGrpSpPr>
          <p:cNvPr name="Group 30" id="30"/>
          <p:cNvGrpSpPr/>
          <p:nvPr/>
        </p:nvGrpSpPr>
        <p:grpSpPr>
          <a:xfrm rot="0">
            <a:off x="4785236" y="2762107"/>
            <a:ext cx="298485" cy="3149394"/>
            <a:chOff x="0" y="0"/>
            <a:chExt cx="397980" cy="4199192"/>
          </a:xfrm>
        </p:grpSpPr>
        <p:sp>
          <p:nvSpPr>
            <p:cNvPr name="Freeform 31" id="31"/>
            <p:cNvSpPr/>
            <p:nvPr/>
          </p:nvSpPr>
          <p:spPr>
            <a:xfrm flipH="false" flipV="false" rot="0">
              <a:off x="0" y="12700"/>
              <a:ext cx="381127" cy="4185158"/>
            </a:xfrm>
            <a:custGeom>
              <a:avLst/>
              <a:gdLst/>
              <a:ahLst/>
              <a:cxnLst/>
              <a:rect r="r" b="b" t="t" l="l"/>
              <a:pathLst>
                <a:path h="4185158" w="381127">
                  <a:moveTo>
                    <a:pt x="25400" y="0"/>
                  </a:moveTo>
                  <a:lnTo>
                    <a:pt x="25400" y="4172458"/>
                  </a:lnTo>
                  <a:lnTo>
                    <a:pt x="12700" y="4172458"/>
                  </a:lnTo>
                  <a:lnTo>
                    <a:pt x="12700" y="4159758"/>
                  </a:lnTo>
                  <a:lnTo>
                    <a:pt x="381127" y="4159758"/>
                  </a:lnTo>
                  <a:lnTo>
                    <a:pt x="381127" y="4185158"/>
                  </a:lnTo>
                  <a:lnTo>
                    <a:pt x="12700" y="4185158"/>
                  </a:lnTo>
                  <a:cubicBezTo>
                    <a:pt x="5715" y="4185158"/>
                    <a:pt x="0" y="4179443"/>
                    <a:pt x="0" y="4172458"/>
                  </a:cubicBezTo>
                  <a:lnTo>
                    <a:pt x="0" y="0"/>
                  </a:lnTo>
                  <a:close/>
                </a:path>
              </a:pathLst>
            </a:custGeom>
            <a:solidFill>
              <a:srgbClr val="0989B1"/>
            </a:solidFill>
          </p:spPr>
        </p:sp>
      </p:grpSp>
      <p:grpSp>
        <p:nvGrpSpPr>
          <p:cNvPr name="Group 32" id="32"/>
          <p:cNvGrpSpPr/>
          <p:nvPr/>
        </p:nvGrpSpPr>
        <p:grpSpPr>
          <a:xfrm rot="0">
            <a:off x="4785236" y="2762107"/>
            <a:ext cx="298485" cy="1967551"/>
            <a:chOff x="0" y="0"/>
            <a:chExt cx="397980" cy="2623401"/>
          </a:xfrm>
        </p:grpSpPr>
        <p:sp>
          <p:nvSpPr>
            <p:cNvPr name="Freeform 33" id="33"/>
            <p:cNvSpPr/>
            <p:nvPr/>
          </p:nvSpPr>
          <p:spPr>
            <a:xfrm flipH="false" flipV="false" rot="0">
              <a:off x="0" y="12700"/>
              <a:ext cx="381127" cy="2609469"/>
            </a:xfrm>
            <a:custGeom>
              <a:avLst/>
              <a:gdLst/>
              <a:ahLst/>
              <a:cxnLst/>
              <a:rect r="r" b="b" t="t" l="l"/>
              <a:pathLst>
                <a:path h="2609469" w="381127">
                  <a:moveTo>
                    <a:pt x="25400" y="0"/>
                  </a:moveTo>
                  <a:lnTo>
                    <a:pt x="25400" y="2596769"/>
                  </a:lnTo>
                  <a:lnTo>
                    <a:pt x="12700" y="2596769"/>
                  </a:lnTo>
                  <a:lnTo>
                    <a:pt x="12700" y="2584069"/>
                  </a:lnTo>
                  <a:lnTo>
                    <a:pt x="381127" y="2584069"/>
                  </a:lnTo>
                  <a:lnTo>
                    <a:pt x="381127" y="2609469"/>
                  </a:lnTo>
                  <a:lnTo>
                    <a:pt x="12700" y="2609469"/>
                  </a:lnTo>
                  <a:cubicBezTo>
                    <a:pt x="5715" y="2609469"/>
                    <a:pt x="0" y="2603754"/>
                    <a:pt x="0" y="2596769"/>
                  </a:cubicBezTo>
                  <a:lnTo>
                    <a:pt x="0" y="0"/>
                  </a:lnTo>
                  <a:close/>
                </a:path>
              </a:pathLst>
            </a:custGeom>
            <a:solidFill>
              <a:srgbClr val="0989B1"/>
            </a:solidFill>
          </p:spPr>
        </p:sp>
      </p:grpSp>
      <p:grpSp>
        <p:nvGrpSpPr>
          <p:cNvPr name="Group 34" id="34"/>
          <p:cNvGrpSpPr/>
          <p:nvPr/>
        </p:nvGrpSpPr>
        <p:grpSpPr>
          <a:xfrm rot="0">
            <a:off x="4785236" y="2762107"/>
            <a:ext cx="298485" cy="785717"/>
            <a:chOff x="0" y="0"/>
            <a:chExt cx="397980" cy="1047623"/>
          </a:xfrm>
        </p:grpSpPr>
        <p:sp>
          <p:nvSpPr>
            <p:cNvPr name="Freeform 35" id="35"/>
            <p:cNvSpPr/>
            <p:nvPr/>
          </p:nvSpPr>
          <p:spPr>
            <a:xfrm flipH="false" flipV="false" rot="0">
              <a:off x="0" y="12700"/>
              <a:ext cx="381127" cy="1033653"/>
            </a:xfrm>
            <a:custGeom>
              <a:avLst/>
              <a:gdLst/>
              <a:ahLst/>
              <a:cxnLst/>
              <a:rect r="r" b="b" t="t" l="l"/>
              <a:pathLst>
                <a:path h="1033653" w="381127">
                  <a:moveTo>
                    <a:pt x="25400" y="0"/>
                  </a:moveTo>
                  <a:lnTo>
                    <a:pt x="25400" y="1020953"/>
                  </a:lnTo>
                  <a:lnTo>
                    <a:pt x="12700" y="1020953"/>
                  </a:lnTo>
                  <a:lnTo>
                    <a:pt x="12700" y="1008253"/>
                  </a:lnTo>
                  <a:lnTo>
                    <a:pt x="381127" y="1008253"/>
                  </a:lnTo>
                  <a:lnTo>
                    <a:pt x="381127" y="1033653"/>
                  </a:lnTo>
                  <a:lnTo>
                    <a:pt x="12700" y="1033653"/>
                  </a:lnTo>
                  <a:cubicBezTo>
                    <a:pt x="5715" y="1033653"/>
                    <a:pt x="0" y="1027938"/>
                    <a:pt x="0" y="1020953"/>
                  </a:cubicBezTo>
                  <a:lnTo>
                    <a:pt x="0" y="0"/>
                  </a:lnTo>
                  <a:close/>
                </a:path>
              </a:pathLst>
            </a:custGeom>
            <a:solidFill>
              <a:srgbClr val="0989B1"/>
            </a:solidFill>
          </p:spPr>
        </p:sp>
      </p:grpSp>
      <p:grpSp>
        <p:nvGrpSpPr>
          <p:cNvPr name="Group 36" id="36"/>
          <p:cNvGrpSpPr/>
          <p:nvPr/>
        </p:nvGrpSpPr>
        <p:grpSpPr>
          <a:xfrm rot="0">
            <a:off x="4407570" y="1580264"/>
            <a:ext cx="1136704" cy="369570"/>
            <a:chOff x="0" y="0"/>
            <a:chExt cx="1515605" cy="492760"/>
          </a:xfrm>
        </p:grpSpPr>
        <p:sp>
          <p:nvSpPr>
            <p:cNvPr name="Freeform 37" id="37"/>
            <p:cNvSpPr/>
            <p:nvPr/>
          </p:nvSpPr>
          <p:spPr>
            <a:xfrm flipH="false" flipV="false" rot="0">
              <a:off x="0" y="12700"/>
              <a:ext cx="1511427" cy="466090"/>
            </a:xfrm>
            <a:custGeom>
              <a:avLst/>
              <a:gdLst/>
              <a:ahLst/>
              <a:cxnLst/>
              <a:rect r="r" b="b" t="t" l="l"/>
              <a:pathLst>
                <a:path h="466090" w="1511427">
                  <a:moveTo>
                    <a:pt x="25400" y="0"/>
                  </a:moveTo>
                  <a:lnTo>
                    <a:pt x="25400" y="233045"/>
                  </a:lnTo>
                  <a:lnTo>
                    <a:pt x="12700" y="233045"/>
                  </a:lnTo>
                  <a:lnTo>
                    <a:pt x="12700" y="220345"/>
                  </a:lnTo>
                  <a:lnTo>
                    <a:pt x="1498727" y="220345"/>
                  </a:lnTo>
                  <a:cubicBezTo>
                    <a:pt x="1505712" y="220345"/>
                    <a:pt x="1511427" y="226060"/>
                    <a:pt x="1511427" y="233045"/>
                  </a:cubicBezTo>
                  <a:lnTo>
                    <a:pt x="1511427" y="466090"/>
                  </a:lnTo>
                  <a:lnTo>
                    <a:pt x="1486027" y="466090"/>
                  </a:lnTo>
                  <a:lnTo>
                    <a:pt x="1486027" y="233045"/>
                  </a:lnTo>
                  <a:lnTo>
                    <a:pt x="1498727" y="233045"/>
                  </a:lnTo>
                  <a:lnTo>
                    <a:pt x="1498727" y="245745"/>
                  </a:lnTo>
                  <a:lnTo>
                    <a:pt x="12700" y="245745"/>
                  </a:lnTo>
                  <a:cubicBezTo>
                    <a:pt x="5715" y="245745"/>
                    <a:pt x="0" y="240030"/>
                    <a:pt x="0" y="233045"/>
                  </a:cubicBezTo>
                  <a:lnTo>
                    <a:pt x="0" y="0"/>
                  </a:lnTo>
                  <a:close/>
                </a:path>
              </a:pathLst>
            </a:custGeom>
            <a:solidFill>
              <a:srgbClr val="599BD5"/>
            </a:solidFill>
          </p:spPr>
        </p:sp>
      </p:grpSp>
      <p:grpSp>
        <p:nvGrpSpPr>
          <p:cNvPr name="Group 38" id="38"/>
          <p:cNvGrpSpPr/>
          <p:nvPr/>
        </p:nvGrpSpPr>
        <p:grpSpPr>
          <a:xfrm rot="0">
            <a:off x="2556119" y="2762107"/>
            <a:ext cx="298485" cy="4331227"/>
            <a:chOff x="0" y="0"/>
            <a:chExt cx="397980" cy="5774969"/>
          </a:xfrm>
        </p:grpSpPr>
        <p:sp>
          <p:nvSpPr>
            <p:cNvPr name="Freeform 39" id="39"/>
            <p:cNvSpPr/>
            <p:nvPr/>
          </p:nvSpPr>
          <p:spPr>
            <a:xfrm flipH="false" flipV="false" rot="0">
              <a:off x="0" y="12700"/>
              <a:ext cx="381127" cy="5760974"/>
            </a:xfrm>
            <a:custGeom>
              <a:avLst/>
              <a:gdLst/>
              <a:ahLst/>
              <a:cxnLst/>
              <a:rect r="r" b="b" t="t" l="l"/>
              <a:pathLst>
                <a:path h="5760974" w="381127">
                  <a:moveTo>
                    <a:pt x="25400" y="0"/>
                  </a:moveTo>
                  <a:lnTo>
                    <a:pt x="25400" y="5748274"/>
                  </a:lnTo>
                  <a:lnTo>
                    <a:pt x="12700" y="5748274"/>
                  </a:lnTo>
                  <a:lnTo>
                    <a:pt x="12700" y="5735574"/>
                  </a:lnTo>
                  <a:lnTo>
                    <a:pt x="381127" y="5735574"/>
                  </a:lnTo>
                  <a:lnTo>
                    <a:pt x="381127" y="5760974"/>
                  </a:lnTo>
                  <a:lnTo>
                    <a:pt x="12700" y="5760974"/>
                  </a:lnTo>
                  <a:cubicBezTo>
                    <a:pt x="5715" y="5760974"/>
                    <a:pt x="0" y="5755259"/>
                    <a:pt x="0" y="5748274"/>
                  </a:cubicBezTo>
                  <a:lnTo>
                    <a:pt x="0" y="0"/>
                  </a:lnTo>
                  <a:close/>
                </a:path>
              </a:pathLst>
            </a:custGeom>
            <a:solidFill>
              <a:srgbClr val="0989B1"/>
            </a:solidFill>
          </p:spPr>
        </p:sp>
      </p:grpSp>
      <p:grpSp>
        <p:nvGrpSpPr>
          <p:cNvPr name="Group 40" id="40"/>
          <p:cNvGrpSpPr/>
          <p:nvPr/>
        </p:nvGrpSpPr>
        <p:grpSpPr>
          <a:xfrm rot="0">
            <a:off x="2556119" y="2762107"/>
            <a:ext cx="298485" cy="3149394"/>
            <a:chOff x="0" y="0"/>
            <a:chExt cx="397980" cy="4199192"/>
          </a:xfrm>
        </p:grpSpPr>
        <p:sp>
          <p:nvSpPr>
            <p:cNvPr name="Freeform 41" id="41"/>
            <p:cNvSpPr/>
            <p:nvPr/>
          </p:nvSpPr>
          <p:spPr>
            <a:xfrm flipH="false" flipV="false" rot="0">
              <a:off x="0" y="12700"/>
              <a:ext cx="381127" cy="4185158"/>
            </a:xfrm>
            <a:custGeom>
              <a:avLst/>
              <a:gdLst/>
              <a:ahLst/>
              <a:cxnLst/>
              <a:rect r="r" b="b" t="t" l="l"/>
              <a:pathLst>
                <a:path h="4185158" w="381127">
                  <a:moveTo>
                    <a:pt x="25400" y="0"/>
                  </a:moveTo>
                  <a:lnTo>
                    <a:pt x="25400" y="4172458"/>
                  </a:lnTo>
                  <a:lnTo>
                    <a:pt x="12700" y="4172458"/>
                  </a:lnTo>
                  <a:lnTo>
                    <a:pt x="12700" y="4159758"/>
                  </a:lnTo>
                  <a:lnTo>
                    <a:pt x="381127" y="4159758"/>
                  </a:lnTo>
                  <a:lnTo>
                    <a:pt x="381127" y="4185158"/>
                  </a:lnTo>
                  <a:lnTo>
                    <a:pt x="12700" y="4185158"/>
                  </a:lnTo>
                  <a:cubicBezTo>
                    <a:pt x="5715" y="4185158"/>
                    <a:pt x="0" y="4179443"/>
                    <a:pt x="0" y="4172458"/>
                  </a:cubicBezTo>
                  <a:lnTo>
                    <a:pt x="0" y="0"/>
                  </a:lnTo>
                  <a:close/>
                </a:path>
              </a:pathLst>
            </a:custGeom>
            <a:solidFill>
              <a:srgbClr val="0989B1"/>
            </a:solidFill>
          </p:spPr>
        </p:sp>
      </p:grpSp>
      <p:grpSp>
        <p:nvGrpSpPr>
          <p:cNvPr name="Group 42" id="42"/>
          <p:cNvGrpSpPr/>
          <p:nvPr/>
        </p:nvGrpSpPr>
        <p:grpSpPr>
          <a:xfrm rot="0">
            <a:off x="2556119" y="2762107"/>
            <a:ext cx="298485" cy="1967551"/>
            <a:chOff x="0" y="0"/>
            <a:chExt cx="397980" cy="2623401"/>
          </a:xfrm>
        </p:grpSpPr>
        <p:sp>
          <p:nvSpPr>
            <p:cNvPr name="Freeform 43" id="43"/>
            <p:cNvSpPr/>
            <p:nvPr/>
          </p:nvSpPr>
          <p:spPr>
            <a:xfrm flipH="false" flipV="false" rot="0">
              <a:off x="0" y="12700"/>
              <a:ext cx="381127" cy="2609469"/>
            </a:xfrm>
            <a:custGeom>
              <a:avLst/>
              <a:gdLst/>
              <a:ahLst/>
              <a:cxnLst/>
              <a:rect r="r" b="b" t="t" l="l"/>
              <a:pathLst>
                <a:path h="2609469" w="381127">
                  <a:moveTo>
                    <a:pt x="25400" y="0"/>
                  </a:moveTo>
                  <a:lnTo>
                    <a:pt x="25400" y="2596769"/>
                  </a:lnTo>
                  <a:lnTo>
                    <a:pt x="12700" y="2596769"/>
                  </a:lnTo>
                  <a:lnTo>
                    <a:pt x="12700" y="2584069"/>
                  </a:lnTo>
                  <a:lnTo>
                    <a:pt x="381127" y="2584069"/>
                  </a:lnTo>
                  <a:lnTo>
                    <a:pt x="381127" y="2609469"/>
                  </a:lnTo>
                  <a:lnTo>
                    <a:pt x="12700" y="2609469"/>
                  </a:lnTo>
                  <a:cubicBezTo>
                    <a:pt x="5715" y="2609469"/>
                    <a:pt x="0" y="2603754"/>
                    <a:pt x="0" y="2596769"/>
                  </a:cubicBezTo>
                  <a:lnTo>
                    <a:pt x="0" y="0"/>
                  </a:lnTo>
                  <a:close/>
                </a:path>
              </a:pathLst>
            </a:custGeom>
            <a:solidFill>
              <a:srgbClr val="0989B1"/>
            </a:solidFill>
          </p:spPr>
        </p:sp>
      </p:grpSp>
      <p:grpSp>
        <p:nvGrpSpPr>
          <p:cNvPr name="Group 44" id="44"/>
          <p:cNvGrpSpPr/>
          <p:nvPr/>
        </p:nvGrpSpPr>
        <p:grpSpPr>
          <a:xfrm rot="0">
            <a:off x="2556119" y="2762107"/>
            <a:ext cx="298485" cy="785717"/>
            <a:chOff x="0" y="0"/>
            <a:chExt cx="397980" cy="1047623"/>
          </a:xfrm>
        </p:grpSpPr>
        <p:sp>
          <p:nvSpPr>
            <p:cNvPr name="Freeform 45" id="45"/>
            <p:cNvSpPr/>
            <p:nvPr/>
          </p:nvSpPr>
          <p:spPr>
            <a:xfrm flipH="false" flipV="false" rot="0">
              <a:off x="0" y="12700"/>
              <a:ext cx="381127" cy="1033653"/>
            </a:xfrm>
            <a:custGeom>
              <a:avLst/>
              <a:gdLst/>
              <a:ahLst/>
              <a:cxnLst/>
              <a:rect r="r" b="b" t="t" l="l"/>
              <a:pathLst>
                <a:path h="1033653" w="381127">
                  <a:moveTo>
                    <a:pt x="25400" y="0"/>
                  </a:moveTo>
                  <a:lnTo>
                    <a:pt x="25400" y="1020953"/>
                  </a:lnTo>
                  <a:lnTo>
                    <a:pt x="12700" y="1020953"/>
                  </a:lnTo>
                  <a:lnTo>
                    <a:pt x="12700" y="1008253"/>
                  </a:lnTo>
                  <a:lnTo>
                    <a:pt x="381127" y="1008253"/>
                  </a:lnTo>
                  <a:lnTo>
                    <a:pt x="381127" y="1033653"/>
                  </a:lnTo>
                  <a:lnTo>
                    <a:pt x="12700" y="1033653"/>
                  </a:lnTo>
                  <a:cubicBezTo>
                    <a:pt x="5715" y="1033653"/>
                    <a:pt x="0" y="1027938"/>
                    <a:pt x="0" y="1020953"/>
                  </a:cubicBezTo>
                  <a:lnTo>
                    <a:pt x="0" y="0"/>
                  </a:lnTo>
                  <a:close/>
                </a:path>
              </a:pathLst>
            </a:custGeom>
            <a:solidFill>
              <a:srgbClr val="0989B1"/>
            </a:solidFill>
          </p:spPr>
        </p:sp>
      </p:grpSp>
      <p:grpSp>
        <p:nvGrpSpPr>
          <p:cNvPr name="Group 46" id="46"/>
          <p:cNvGrpSpPr/>
          <p:nvPr/>
        </p:nvGrpSpPr>
        <p:grpSpPr>
          <a:xfrm rot="0">
            <a:off x="3293012" y="1580264"/>
            <a:ext cx="1136704" cy="369570"/>
            <a:chOff x="0" y="0"/>
            <a:chExt cx="1515605" cy="492760"/>
          </a:xfrm>
        </p:grpSpPr>
        <p:sp>
          <p:nvSpPr>
            <p:cNvPr name="Freeform 47" id="47"/>
            <p:cNvSpPr/>
            <p:nvPr/>
          </p:nvSpPr>
          <p:spPr>
            <a:xfrm flipH="false" flipV="false" rot="0">
              <a:off x="0" y="12700"/>
              <a:ext cx="1511427" cy="466090"/>
            </a:xfrm>
            <a:custGeom>
              <a:avLst/>
              <a:gdLst/>
              <a:ahLst/>
              <a:cxnLst/>
              <a:rect r="r" b="b" t="t" l="l"/>
              <a:pathLst>
                <a:path h="466090" w="1511427">
                  <a:moveTo>
                    <a:pt x="1511427" y="0"/>
                  </a:moveTo>
                  <a:lnTo>
                    <a:pt x="1511427" y="233045"/>
                  </a:lnTo>
                  <a:cubicBezTo>
                    <a:pt x="1511427" y="240030"/>
                    <a:pt x="1505712" y="245745"/>
                    <a:pt x="1498727" y="245745"/>
                  </a:cubicBezTo>
                  <a:lnTo>
                    <a:pt x="12700" y="245745"/>
                  </a:lnTo>
                  <a:lnTo>
                    <a:pt x="12700" y="233045"/>
                  </a:lnTo>
                  <a:lnTo>
                    <a:pt x="25400" y="233045"/>
                  </a:lnTo>
                  <a:lnTo>
                    <a:pt x="25400" y="466090"/>
                  </a:lnTo>
                  <a:lnTo>
                    <a:pt x="0" y="466090"/>
                  </a:lnTo>
                  <a:lnTo>
                    <a:pt x="0" y="233045"/>
                  </a:lnTo>
                  <a:cubicBezTo>
                    <a:pt x="0" y="226060"/>
                    <a:pt x="5715" y="220345"/>
                    <a:pt x="12700" y="220345"/>
                  </a:cubicBezTo>
                  <a:lnTo>
                    <a:pt x="1498727" y="220345"/>
                  </a:lnTo>
                  <a:lnTo>
                    <a:pt x="1498727" y="233045"/>
                  </a:lnTo>
                  <a:lnTo>
                    <a:pt x="1486027" y="233045"/>
                  </a:lnTo>
                  <a:lnTo>
                    <a:pt x="1486027" y="0"/>
                  </a:lnTo>
                  <a:close/>
                </a:path>
              </a:pathLst>
            </a:custGeom>
            <a:solidFill>
              <a:srgbClr val="599BD5"/>
            </a:solidFill>
          </p:spPr>
        </p:sp>
      </p:grpSp>
      <p:grpSp>
        <p:nvGrpSpPr>
          <p:cNvPr name="Group 48" id="48"/>
          <p:cNvGrpSpPr/>
          <p:nvPr/>
        </p:nvGrpSpPr>
        <p:grpSpPr>
          <a:xfrm rot="0">
            <a:off x="327003" y="2762107"/>
            <a:ext cx="298485" cy="4331227"/>
            <a:chOff x="0" y="0"/>
            <a:chExt cx="397980" cy="5774969"/>
          </a:xfrm>
        </p:grpSpPr>
        <p:sp>
          <p:nvSpPr>
            <p:cNvPr name="Freeform 49" id="49"/>
            <p:cNvSpPr/>
            <p:nvPr/>
          </p:nvSpPr>
          <p:spPr>
            <a:xfrm flipH="false" flipV="false" rot="0">
              <a:off x="0" y="12700"/>
              <a:ext cx="381127" cy="5760974"/>
            </a:xfrm>
            <a:custGeom>
              <a:avLst/>
              <a:gdLst/>
              <a:ahLst/>
              <a:cxnLst/>
              <a:rect r="r" b="b" t="t" l="l"/>
              <a:pathLst>
                <a:path h="5760974" w="381127">
                  <a:moveTo>
                    <a:pt x="25400" y="0"/>
                  </a:moveTo>
                  <a:lnTo>
                    <a:pt x="25400" y="5748274"/>
                  </a:lnTo>
                  <a:lnTo>
                    <a:pt x="12700" y="5748274"/>
                  </a:lnTo>
                  <a:lnTo>
                    <a:pt x="12700" y="5735574"/>
                  </a:lnTo>
                  <a:lnTo>
                    <a:pt x="381127" y="5735574"/>
                  </a:lnTo>
                  <a:lnTo>
                    <a:pt x="381127" y="5760974"/>
                  </a:lnTo>
                  <a:lnTo>
                    <a:pt x="12700" y="5760974"/>
                  </a:lnTo>
                  <a:cubicBezTo>
                    <a:pt x="5715" y="5760974"/>
                    <a:pt x="0" y="5755259"/>
                    <a:pt x="0" y="5748274"/>
                  </a:cubicBezTo>
                  <a:lnTo>
                    <a:pt x="0" y="0"/>
                  </a:lnTo>
                  <a:close/>
                </a:path>
              </a:pathLst>
            </a:custGeom>
            <a:solidFill>
              <a:srgbClr val="0989B1"/>
            </a:solidFill>
          </p:spPr>
        </p:sp>
      </p:grpSp>
      <p:grpSp>
        <p:nvGrpSpPr>
          <p:cNvPr name="Group 50" id="50"/>
          <p:cNvGrpSpPr/>
          <p:nvPr/>
        </p:nvGrpSpPr>
        <p:grpSpPr>
          <a:xfrm rot="0">
            <a:off x="327003" y="2762107"/>
            <a:ext cx="298485" cy="3149394"/>
            <a:chOff x="0" y="0"/>
            <a:chExt cx="397980" cy="4199192"/>
          </a:xfrm>
        </p:grpSpPr>
        <p:sp>
          <p:nvSpPr>
            <p:cNvPr name="Freeform 51" id="51"/>
            <p:cNvSpPr/>
            <p:nvPr/>
          </p:nvSpPr>
          <p:spPr>
            <a:xfrm flipH="false" flipV="false" rot="0">
              <a:off x="0" y="12700"/>
              <a:ext cx="381127" cy="4185158"/>
            </a:xfrm>
            <a:custGeom>
              <a:avLst/>
              <a:gdLst/>
              <a:ahLst/>
              <a:cxnLst/>
              <a:rect r="r" b="b" t="t" l="l"/>
              <a:pathLst>
                <a:path h="4185158" w="381127">
                  <a:moveTo>
                    <a:pt x="25400" y="0"/>
                  </a:moveTo>
                  <a:lnTo>
                    <a:pt x="25400" y="4172458"/>
                  </a:lnTo>
                  <a:lnTo>
                    <a:pt x="12700" y="4172458"/>
                  </a:lnTo>
                  <a:lnTo>
                    <a:pt x="12700" y="4159758"/>
                  </a:lnTo>
                  <a:lnTo>
                    <a:pt x="381127" y="4159758"/>
                  </a:lnTo>
                  <a:lnTo>
                    <a:pt x="381127" y="4185158"/>
                  </a:lnTo>
                  <a:lnTo>
                    <a:pt x="12700" y="4185158"/>
                  </a:lnTo>
                  <a:cubicBezTo>
                    <a:pt x="5715" y="4185158"/>
                    <a:pt x="0" y="4179443"/>
                    <a:pt x="0" y="4172458"/>
                  </a:cubicBezTo>
                  <a:lnTo>
                    <a:pt x="0" y="0"/>
                  </a:lnTo>
                  <a:close/>
                </a:path>
              </a:pathLst>
            </a:custGeom>
            <a:solidFill>
              <a:srgbClr val="0989B1"/>
            </a:solidFill>
          </p:spPr>
        </p:sp>
      </p:grpSp>
      <p:grpSp>
        <p:nvGrpSpPr>
          <p:cNvPr name="Group 52" id="52"/>
          <p:cNvGrpSpPr/>
          <p:nvPr/>
        </p:nvGrpSpPr>
        <p:grpSpPr>
          <a:xfrm rot="0">
            <a:off x="327003" y="2762107"/>
            <a:ext cx="298485" cy="1967551"/>
            <a:chOff x="0" y="0"/>
            <a:chExt cx="397980" cy="2623401"/>
          </a:xfrm>
        </p:grpSpPr>
        <p:sp>
          <p:nvSpPr>
            <p:cNvPr name="Freeform 53" id="53"/>
            <p:cNvSpPr/>
            <p:nvPr/>
          </p:nvSpPr>
          <p:spPr>
            <a:xfrm flipH="false" flipV="false" rot="0">
              <a:off x="0" y="12700"/>
              <a:ext cx="381127" cy="2609469"/>
            </a:xfrm>
            <a:custGeom>
              <a:avLst/>
              <a:gdLst/>
              <a:ahLst/>
              <a:cxnLst/>
              <a:rect r="r" b="b" t="t" l="l"/>
              <a:pathLst>
                <a:path h="2609469" w="381127">
                  <a:moveTo>
                    <a:pt x="25400" y="0"/>
                  </a:moveTo>
                  <a:lnTo>
                    <a:pt x="25400" y="2596769"/>
                  </a:lnTo>
                  <a:lnTo>
                    <a:pt x="12700" y="2596769"/>
                  </a:lnTo>
                  <a:lnTo>
                    <a:pt x="12700" y="2584069"/>
                  </a:lnTo>
                  <a:lnTo>
                    <a:pt x="381127" y="2584069"/>
                  </a:lnTo>
                  <a:lnTo>
                    <a:pt x="381127" y="2609469"/>
                  </a:lnTo>
                  <a:lnTo>
                    <a:pt x="12700" y="2609469"/>
                  </a:lnTo>
                  <a:cubicBezTo>
                    <a:pt x="5715" y="2609469"/>
                    <a:pt x="0" y="2603754"/>
                    <a:pt x="0" y="2596769"/>
                  </a:cubicBezTo>
                  <a:lnTo>
                    <a:pt x="0" y="0"/>
                  </a:lnTo>
                  <a:close/>
                </a:path>
              </a:pathLst>
            </a:custGeom>
            <a:solidFill>
              <a:srgbClr val="0989B1"/>
            </a:solidFill>
          </p:spPr>
        </p:sp>
      </p:grpSp>
      <p:grpSp>
        <p:nvGrpSpPr>
          <p:cNvPr name="Group 54" id="54"/>
          <p:cNvGrpSpPr/>
          <p:nvPr/>
        </p:nvGrpSpPr>
        <p:grpSpPr>
          <a:xfrm rot="0">
            <a:off x="327003" y="2762107"/>
            <a:ext cx="298485" cy="785717"/>
            <a:chOff x="0" y="0"/>
            <a:chExt cx="397980" cy="1047623"/>
          </a:xfrm>
        </p:grpSpPr>
        <p:sp>
          <p:nvSpPr>
            <p:cNvPr name="Freeform 55" id="55"/>
            <p:cNvSpPr/>
            <p:nvPr/>
          </p:nvSpPr>
          <p:spPr>
            <a:xfrm flipH="false" flipV="false" rot="0">
              <a:off x="0" y="12700"/>
              <a:ext cx="381127" cy="1033653"/>
            </a:xfrm>
            <a:custGeom>
              <a:avLst/>
              <a:gdLst/>
              <a:ahLst/>
              <a:cxnLst/>
              <a:rect r="r" b="b" t="t" l="l"/>
              <a:pathLst>
                <a:path h="1033653" w="381127">
                  <a:moveTo>
                    <a:pt x="25400" y="0"/>
                  </a:moveTo>
                  <a:lnTo>
                    <a:pt x="25400" y="1020953"/>
                  </a:lnTo>
                  <a:lnTo>
                    <a:pt x="12700" y="1020953"/>
                  </a:lnTo>
                  <a:lnTo>
                    <a:pt x="12700" y="1008253"/>
                  </a:lnTo>
                  <a:lnTo>
                    <a:pt x="381127" y="1008253"/>
                  </a:lnTo>
                  <a:lnTo>
                    <a:pt x="381127" y="1033653"/>
                  </a:lnTo>
                  <a:lnTo>
                    <a:pt x="12700" y="1033653"/>
                  </a:lnTo>
                  <a:cubicBezTo>
                    <a:pt x="5715" y="1033653"/>
                    <a:pt x="0" y="1027938"/>
                    <a:pt x="0" y="1020953"/>
                  </a:cubicBezTo>
                  <a:lnTo>
                    <a:pt x="0" y="0"/>
                  </a:lnTo>
                  <a:close/>
                </a:path>
              </a:pathLst>
            </a:custGeom>
            <a:solidFill>
              <a:srgbClr val="0989B1"/>
            </a:solidFill>
          </p:spPr>
        </p:sp>
      </p:grpSp>
      <p:grpSp>
        <p:nvGrpSpPr>
          <p:cNvPr name="Group 56" id="56"/>
          <p:cNvGrpSpPr/>
          <p:nvPr/>
        </p:nvGrpSpPr>
        <p:grpSpPr>
          <a:xfrm rot="0">
            <a:off x="1063904" y="1580264"/>
            <a:ext cx="3365821" cy="369570"/>
            <a:chOff x="0" y="0"/>
            <a:chExt cx="4487761" cy="492760"/>
          </a:xfrm>
        </p:grpSpPr>
        <p:sp>
          <p:nvSpPr>
            <p:cNvPr name="Freeform 57" id="57"/>
            <p:cNvSpPr/>
            <p:nvPr/>
          </p:nvSpPr>
          <p:spPr>
            <a:xfrm flipH="false" flipV="false" rot="0">
              <a:off x="0" y="12700"/>
              <a:ext cx="4483608" cy="466090"/>
            </a:xfrm>
            <a:custGeom>
              <a:avLst/>
              <a:gdLst/>
              <a:ahLst/>
              <a:cxnLst/>
              <a:rect r="r" b="b" t="t" l="l"/>
              <a:pathLst>
                <a:path h="466090" w="4483608">
                  <a:moveTo>
                    <a:pt x="4483608" y="0"/>
                  </a:moveTo>
                  <a:lnTo>
                    <a:pt x="4483608" y="233045"/>
                  </a:lnTo>
                  <a:cubicBezTo>
                    <a:pt x="4483608" y="240030"/>
                    <a:pt x="4477893" y="245745"/>
                    <a:pt x="4470908" y="245745"/>
                  </a:cubicBezTo>
                  <a:lnTo>
                    <a:pt x="12700" y="245745"/>
                  </a:lnTo>
                  <a:lnTo>
                    <a:pt x="12700" y="233045"/>
                  </a:lnTo>
                  <a:lnTo>
                    <a:pt x="25400" y="233045"/>
                  </a:lnTo>
                  <a:lnTo>
                    <a:pt x="25400" y="466090"/>
                  </a:lnTo>
                  <a:lnTo>
                    <a:pt x="0" y="466090"/>
                  </a:lnTo>
                  <a:lnTo>
                    <a:pt x="0" y="233045"/>
                  </a:lnTo>
                  <a:cubicBezTo>
                    <a:pt x="0" y="226060"/>
                    <a:pt x="5715" y="220345"/>
                    <a:pt x="12700" y="220345"/>
                  </a:cubicBezTo>
                  <a:lnTo>
                    <a:pt x="4470908" y="220345"/>
                  </a:lnTo>
                  <a:lnTo>
                    <a:pt x="4470908" y="233045"/>
                  </a:lnTo>
                  <a:lnTo>
                    <a:pt x="4458208" y="233045"/>
                  </a:lnTo>
                  <a:lnTo>
                    <a:pt x="4458208" y="0"/>
                  </a:lnTo>
                  <a:close/>
                </a:path>
              </a:pathLst>
            </a:custGeom>
            <a:solidFill>
              <a:srgbClr val="599BD5"/>
            </a:solidFill>
          </p:spPr>
        </p:sp>
      </p:grpSp>
      <p:grpSp>
        <p:nvGrpSpPr>
          <p:cNvPr name="Group 58" id="58"/>
          <p:cNvGrpSpPr/>
          <p:nvPr/>
        </p:nvGrpSpPr>
        <p:grpSpPr>
          <a:xfrm rot="0">
            <a:off x="145113" y="747979"/>
            <a:ext cx="8547078" cy="852297"/>
            <a:chOff x="0" y="0"/>
            <a:chExt cx="11396104" cy="1136396"/>
          </a:xfrm>
        </p:grpSpPr>
        <p:sp>
          <p:nvSpPr>
            <p:cNvPr name="Freeform 59" id="59"/>
            <p:cNvSpPr/>
            <p:nvPr/>
          </p:nvSpPr>
          <p:spPr>
            <a:xfrm flipH="false" flipV="false" rot="0">
              <a:off x="12700" y="12700"/>
              <a:ext cx="11366500" cy="1109726"/>
            </a:xfrm>
            <a:custGeom>
              <a:avLst/>
              <a:gdLst/>
              <a:ahLst/>
              <a:cxnLst/>
              <a:rect r="r" b="b" t="t" l="l"/>
              <a:pathLst>
                <a:path h="1109726" w="11366500">
                  <a:moveTo>
                    <a:pt x="0" y="0"/>
                  </a:moveTo>
                  <a:lnTo>
                    <a:pt x="11366500" y="0"/>
                  </a:lnTo>
                  <a:lnTo>
                    <a:pt x="11366500" y="1109726"/>
                  </a:lnTo>
                  <a:lnTo>
                    <a:pt x="0" y="1109726"/>
                  </a:lnTo>
                  <a:close/>
                </a:path>
              </a:pathLst>
            </a:custGeom>
            <a:solidFill>
              <a:srgbClr val="C0CF3A"/>
            </a:solidFill>
          </p:spPr>
        </p:sp>
        <p:sp>
          <p:nvSpPr>
            <p:cNvPr name="Freeform 60" id="60"/>
            <p:cNvSpPr/>
            <p:nvPr/>
          </p:nvSpPr>
          <p:spPr>
            <a:xfrm flipH="false" flipV="false" rot="0">
              <a:off x="0" y="0"/>
              <a:ext cx="11391900" cy="1135126"/>
            </a:xfrm>
            <a:custGeom>
              <a:avLst/>
              <a:gdLst/>
              <a:ahLst/>
              <a:cxnLst/>
              <a:rect r="r" b="b" t="t" l="l"/>
              <a:pathLst>
                <a:path h="1135126" w="11391900">
                  <a:moveTo>
                    <a:pt x="12700" y="0"/>
                  </a:moveTo>
                  <a:lnTo>
                    <a:pt x="11379200" y="0"/>
                  </a:lnTo>
                  <a:cubicBezTo>
                    <a:pt x="11386185" y="0"/>
                    <a:pt x="11391900" y="5715"/>
                    <a:pt x="11391900" y="12700"/>
                  </a:cubicBezTo>
                  <a:lnTo>
                    <a:pt x="11391900" y="1122426"/>
                  </a:lnTo>
                  <a:cubicBezTo>
                    <a:pt x="11391900" y="1129411"/>
                    <a:pt x="11386185" y="1135126"/>
                    <a:pt x="11379200" y="1135126"/>
                  </a:cubicBezTo>
                  <a:lnTo>
                    <a:pt x="12700" y="1135126"/>
                  </a:lnTo>
                  <a:cubicBezTo>
                    <a:pt x="5715" y="1135126"/>
                    <a:pt x="0" y="1129411"/>
                    <a:pt x="0" y="1122426"/>
                  </a:cubicBezTo>
                  <a:lnTo>
                    <a:pt x="0" y="12700"/>
                  </a:lnTo>
                  <a:cubicBezTo>
                    <a:pt x="0" y="5715"/>
                    <a:pt x="5715" y="0"/>
                    <a:pt x="12700" y="0"/>
                  </a:cubicBezTo>
                  <a:moveTo>
                    <a:pt x="12700" y="25400"/>
                  </a:moveTo>
                  <a:lnTo>
                    <a:pt x="12700" y="12700"/>
                  </a:lnTo>
                  <a:lnTo>
                    <a:pt x="25400" y="12700"/>
                  </a:lnTo>
                  <a:lnTo>
                    <a:pt x="25400" y="1122426"/>
                  </a:lnTo>
                  <a:lnTo>
                    <a:pt x="12700" y="1122426"/>
                  </a:lnTo>
                  <a:lnTo>
                    <a:pt x="12700" y="1109726"/>
                  </a:lnTo>
                  <a:lnTo>
                    <a:pt x="11379200" y="1109726"/>
                  </a:lnTo>
                  <a:lnTo>
                    <a:pt x="11379200" y="1122426"/>
                  </a:lnTo>
                  <a:lnTo>
                    <a:pt x="11366500" y="1122426"/>
                  </a:lnTo>
                  <a:lnTo>
                    <a:pt x="11366500" y="12700"/>
                  </a:lnTo>
                  <a:lnTo>
                    <a:pt x="11379200" y="12700"/>
                  </a:lnTo>
                  <a:lnTo>
                    <a:pt x="11379200" y="25400"/>
                  </a:lnTo>
                  <a:lnTo>
                    <a:pt x="12700" y="25400"/>
                  </a:lnTo>
                  <a:close/>
                </a:path>
              </a:pathLst>
            </a:custGeom>
            <a:solidFill>
              <a:srgbClr val="FFFFFF"/>
            </a:solidFill>
          </p:spPr>
        </p:sp>
      </p:grpSp>
      <p:grpSp>
        <p:nvGrpSpPr>
          <p:cNvPr name="Group 61" id="61"/>
          <p:cNvGrpSpPr/>
          <p:nvPr/>
        </p:nvGrpSpPr>
        <p:grpSpPr>
          <a:xfrm rot="0">
            <a:off x="156181" y="757990"/>
            <a:ext cx="8524923" cy="832285"/>
            <a:chOff x="0" y="0"/>
            <a:chExt cx="11366564" cy="1109713"/>
          </a:xfrm>
        </p:grpSpPr>
        <p:sp>
          <p:nvSpPr>
            <p:cNvPr name="Freeform 62" id="62"/>
            <p:cNvSpPr/>
            <p:nvPr/>
          </p:nvSpPr>
          <p:spPr>
            <a:xfrm flipH="false" flipV="false" rot="0">
              <a:off x="0" y="0"/>
              <a:ext cx="11366563" cy="1109708"/>
            </a:xfrm>
            <a:custGeom>
              <a:avLst/>
              <a:gdLst/>
              <a:ahLst/>
              <a:cxnLst/>
              <a:rect r="r" b="b" t="t" l="l"/>
              <a:pathLst>
                <a:path h="1109708" w="11366563">
                  <a:moveTo>
                    <a:pt x="0" y="0"/>
                  </a:moveTo>
                  <a:lnTo>
                    <a:pt x="11366563" y="0"/>
                  </a:lnTo>
                  <a:lnTo>
                    <a:pt x="11366563" y="1109708"/>
                  </a:lnTo>
                  <a:lnTo>
                    <a:pt x="0" y="1109708"/>
                  </a:lnTo>
                  <a:close/>
                </a:path>
              </a:pathLst>
            </a:custGeom>
            <a:blipFill>
              <a:blip r:embed="rId9">
                <a:alphaModFix amt="0"/>
              </a:blip>
              <a:stretch>
                <a:fillRect l="0" t="-149581" r="0" b="-149582"/>
              </a:stretch>
            </a:blipFill>
          </p:spPr>
        </p:sp>
        <p:sp>
          <p:nvSpPr>
            <p:cNvPr name="TextBox 63" id="63"/>
            <p:cNvSpPr txBox="true"/>
            <p:nvPr/>
          </p:nvSpPr>
          <p:spPr>
            <a:xfrm>
              <a:off x="0" y="-9525"/>
              <a:ext cx="11366564" cy="1119238"/>
            </a:xfrm>
            <a:prstGeom prst="rect">
              <a:avLst/>
            </a:prstGeom>
          </p:spPr>
          <p:txBody>
            <a:bodyPr anchor="ctr" rtlCol="false" tIns="0" lIns="0" bIns="0" rIns="0"/>
            <a:lstStyle/>
            <a:p>
              <a:pPr algn="ctr">
                <a:lnSpc>
                  <a:spcPts val="2592"/>
                </a:lnSpc>
              </a:pPr>
              <a:r>
                <a:rPr lang="en-US" b="true" sz="2400">
                  <a:solidFill>
                    <a:srgbClr val="000000"/>
                  </a:solidFill>
                  <a:latin typeface="Calibri (MS) Bold"/>
                  <a:ea typeface="Calibri (MS) Bold"/>
                  <a:cs typeface="Calibri (MS) Bold"/>
                  <a:sym typeface="Calibri (MS) Bold"/>
                </a:rPr>
                <a:t>Toutes les demandes VAE</a:t>
              </a:r>
            </a:p>
          </p:txBody>
        </p:sp>
      </p:grpSp>
      <p:grpSp>
        <p:nvGrpSpPr>
          <p:cNvPr name="Group 64" id="64"/>
          <p:cNvGrpSpPr/>
          <p:nvPr/>
        </p:nvGrpSpPr>
        <p:grpSpPr>
          <a:xfrm rot="0">
            <a:off x="142780" y="1929822"/>
            <a:ext cx="1864395" cy="852297"/>
            <a:chOff x="0" y="0"/>
            <a:chExt cx="2485860" cy="1136396"/>
          </a:xfrm>
        </p:grpSpPr>
        <p:sp>
          <p:nvSpPr>
            <p:cNvPr name="Freeform 65" id="65"/>
            <p:cNvSpPr/>
            <p:nvPr/>
          </p:nvSpPr>
          <p:spPr>
            <a:xfrm flipH="false" flipV="false" rot="0">
              <a:off x="12700" y="12700"/>
              <a:ext cx="2456307" cy="1109726"/>
            </a:xfrm>
            <a:custGeom>
              <a:avLst/>
              <a:gdLst/>
              <a:ahLst/>
              <a:cxnLst/>
              <a:rect r="r" b="b" t="t" l="l"/>
              <a:pathLst>
                <a:path h="1109726" w="2456307">
                  <a:moveTo>
                    <a:pt x="0" y="0"/>
                  </a:moveTo>
                  <a:lnTo>
                    <a:pt x="2456307" y="0"/>
                  </a:lnTo>
                  <a:lnTo>
                    <a:pt x="2456307" y="1109726"/>
                  </a:lnTo>
                  <a:lnTo>
                    <a:pt x="0" y="1109726"/>
                  </a:lnTo>
                  <a:close/>
                </a:path>
              </a:pathLst>
            </a:custGeom>
            <a:solidFill>
              <a:srgbClr val="599BD5"/>
            </a:solidFill>
          </p:spPr>
        </p:sp>
        <p:sp>
          <p:nvSpPr>
            <p:cNvPr name="Freeform 66" id="66"/>
            <p:cNvSpPr/>
            <p:nvPr/>
          </p:nvSpPr>
          <p:spPr>
            <a:xfrm flipH="false" flipV="false" rot="0">
              <a:off x="0" y="0"/>
              <a:ext cx="2481707" cy="1135126"/>
            </a:xfrm>
            <a:custGeom>
              <a:avLst/>
              <a:gdLst/>
              <a:ahLst/>
              <a:cxnLst/>
              <a:rect r="r" b="b" t="t" l="l"/>
              <a:pathLst>
                <a:path h="1135126" w="2481707">
                  <a:moveTo>
                    <a:pt x="12700" y="0"/>
                  </a:moveTo>
                  <a:lnTo>
                    <a:pt x="2469007" y="0"/>
                  </a:lnTo>
                  <a:cubicBezTo>
                    <a:pt x="2475992" y="0"/>
                    <a:pt x="2481707" y="5715"/>
                    <a:pt x="2481707" y="12700"/>
                  </a:cubicBezTo>
                  <a:lnTo>
                    <a:pt x="2481707" y="1122426"/>
                  </a:lnTo>
                  <a:cubicBezTo>
                    <a:pt x="2481707" y="1129411"/>
                    <a:pt x="2475992" y="1135126"/>
                    <a:pt x="2469007" y="1135126"/>
                  </a:cubicBezTo>
                  <a:lnTo>
                    <a:pt x="12700" y="1135126"/>
                  </a:lnTo>
                  <a:cubicBezTo>
                    <a:pt x="5715" y="1135126"/>
                    <a:pt x="0" y="1129411"/>
                    <a:pt x="0" y="1122426"/>
                  </a:cubicBezTo>
                  <a:lnTo>
                    <a:pt x="0" y="12700"/>
                  </a:lnTo>
                  <a:cubicBezTo>
                    <a:pt x="0" y="5715"/>
                    <a:pt x="5715" y="0"/>
                    <a:pt x="12700" y="0"/>
                  </a:cubicBezTo>
                  <a:moveTo>
                    <a:pt x="12700" y="25400"/>
                  </a:moveTo>
                  <a:lnTo>
                    <a:pt x="12700" y="12700"/>
                  </a:lnTo>
                  <a:lnTo>
                    <a:pt x="25400" y="12700"/>
                  </a:lnTo>
                  <a:lnTo>
                    <a:pt x="25400" y="1122426"/>
                  </a:lnTo>
                  <a:lnTo>
                    <a:pt x="12700" y="1122426"/>
                  </a:lnTo>
                  <a:lnTo>
                    <a:pt x="12700" y="1109726"/>
                  </a:lnTo>
                  <a:lnTo>
                    <a:pt x="2469007" y="1109726"/>
                  </a:lnTo>
                  <a:lnTo>
                    <a:pt x="2469007" y="1122426"/>
                  </a:lnTo>
                  <a:lnTo>
                    <a:pt x="2456307" y="1122426"/>
                  </a:lnTo>
                  <a:lnTo>
                    <a:pt x="2456307" y="12700"/>
                  </a:lnTo>
                  <a:lnTo>
                    <a:pt x="2469007" y="12700"/>
                  </a:lnTo>
                  <a:lnTo>
                    <a:pt x="2469007" y="25400"/>
                  </a:lnTo>
                  <a:lnTo>
                    <a:pt x="12700" y="25400"/>
                  </a:lnTo>
                  <a:close/>
                </a:path>
              </a:pathLst>
            </a:custGeom>
            <a:solidFill>
              <a:srgbClr val="FFFFFF"/>
            </a:solidFill>
          </p:spPr>
        </p:sp>
      </p:grpSp>
      <p:grpSp>
        <p:nvGrpSpPr>
          <p:cNvPr name="Group 67" id="67"/>
          <p:cNvGrpSpPr/>
          <p:nvPr/>
        </p:nvGrpSpPr>
        <p:grpSpPr>
          <a:xfrm rot="0">
            <a:off x="153857" y="1939833"/>
            <a:ext cx="1842240" cy="832285"/>
            <a:chOff x="0" y="0"/>
            <a:chExt cx="2456320" cy="1109713"/>
          </a:xfrm>
        </p:grpSpPr>
        <p:sp>
          <p:nvSpPr>
            <p:cNvPr name="Freeform 68" id="68"/>
            <p:cNvSpPr/>
            <p:nvPr/>
          </p:nvSpPr>
          <p:spPr>
            <a:xfrm flipH="false" flipV="false" rot="0">
              <a:off x="0" y="0"/>
              <a:ext cx="2456323" cy="1109708"/>
            </a:xfrm>
            <a:custGeom>
              <a:avLst/>
              <a:gdLst/>
              <a:ahLst/>
              <a:cxnLst/>
              <a:rect r="r" b="b" t="t" l="l"/>
              <a:pathLst>
                <a:path h="1109708" w="2456323">
                  <a:moveTo>
                    <a:pt x="0" y="0"/>
                  </a:moveTo>
                  <a:lnTo>
                    <a:pt x="2456323" y="0"/>
                  </a:lnTo>
                  <a:lnTo>
                    <a:pt x="2456323" y="1109708"/>
                  </a:lnTo>
                  <a:lnTo>
                    <a:pt x="0" y="1109708"/>
                  </a:lnTo>
                  <a:close/>
                </a:path>
              </a:pathLst>
            </a:custGeom>
            <a:blipFill>
              <a:blip r:embed="rId9">
                <a:alphaModFix amt="0"/>
              </a:blip>
              <a:stretch>
                <a:fillRect l="-7964" t="0" r="-7964" b="0"/>
              </a:stretch>
            </a:blipFill>
          </p:spPr>
        </p:sp>
        <p:sp>
          <p:nvSpPr>
            <p:cNvPr name="TextBox 69" id="69"/>
            <p:cNvSpPr txBox="true"/>
            <p:nvPr/>
          </p:nvSpPr>
          <p:spPr>
            <a:xfrm>
              <a:off x="0" y="-19050"/>
              <a:ext cx="2456320" cy="1128763"/>
            </a:xfrm>
            <a:prstGeom prst="rect">
              <a:avLst/>
            </a:prstGeom>
          </p:spPr>
          <p:txBody>
            <a:bodyPr anchor="ctr" rtlCol="false" tIns="0" lIns="0" bIns="0" rIns="0"/>
            <a:lstStyle/>
            <a:p>
              <a:pPr algn="ctr">
                <a:lnSpc>
                  <a:spcPts val="1620"/>
                </a:lnSpc>
              </a:pPr>
              <a:r>
                <a:rPr lang="en-US" sz="1500">
                  <a:solidFill>
                    <a:srgbClr val="FFFFFF"/>
                  </a:solidFill>
                  <a:latin typeface="Calibri (MS)"/>
                  <a:ea typeface="Calibri (MS)"/>
                  <a:cs typeface="Calibri (MS)"/>
                  <a:sym typeface="Calibri (MS)"/>
                </a:rPr>
                <a:t>1. </a:t>
              </a:r>
              <a:r>
                <a:rPr lang="en-US" b="true" sz="1500">
                  <a:solidFill>
                    <a:srgbClr val="FFFFFF"/>
                  </a:solidFill>
                  <a:latin typeface="Calibri (MS) Bold"/>
                  <a:ea typeface="Calibri (MS) Bold"/>
                  <a:cs typeface="Calibri (MS) Bold"/>
                  <a:sym typeface="Calibri (MS) Bold"/>
                </a:rPr>
                <a:t>Diplômes QQI CAS obtenus précédemment</a:t>
              </a:r>
            </a:p>
          </p:txBody>
        </p:sp>
      </p:grpSp>
      <p:grpSp>
        <p:nvGrpSpPr>
          <p:cNvPr name="Group 70" id="70"/>
          <p:cNvGrpSpPr/>
          <p:nvPr/>
        </p:nvGrpSpPr>
        <p:grpSpPr>
          <a:xfrm rot="0">
            <a:off x="603342" y="3111665"/>
            <a:ext cx="1864395" cy="852297"/>
            <a:chOff x="0" y="0"/>
            <a:chExt cx="2485860" cy="1136396"/>
          </a:xfrm>
        </p:grpSpPr>
        <p:sp>
          <p:nvSpPr>
            <p:cNvPr name="Freeform 71" id="71"/>
            <p:cNvSpPr/>
            <p:nvPr/>
          </p:nvSpPr>
          <p:spPr>
            <a:xfrm flipH="false" flipV="false" rot="0">
              <a:off x="12700" y="12700"/>
              <a:ext cx="2456307" cy="1109726"/>
            </a:xfrm>
            <a:custGeom>
              <a:avLst/>
              <a:gdLst/>
              <a:ahLst/>
              <a:cxnLst/>
              <a:rect r="r" b="b" t="t" l="l"/>
              <a:pathLst>
                <a:path h="1109726" w="2456307">
                  <a:moveTo>
                    <a:pt x="0" y="0"/>
                  </a:moveTo>
                  <a:lnTo>
                    <a:pt x="2456307" y="0"/>
                  </a:lnTo>
                  <a:lnTo>
                    <a:pt x="2456307" y="1109726"/>
                  </a:lnTo>
                  <a:lnTo>
                    <a:pt x="0" y="1109726"/>
                  </a:lnTo>
                  <a:close/>
                </a:path>
              </a:pathLst>
            </a:custGeom>
            <a:solidFill>
              <a:srgbClr val="0989B1"/>
            </a:solidFill>
          </p:spPr>
        </p:sp>
        <p:sp>
          <p:nvSpPr>
            <p:cNvPr name="Freeform 72" id="72"/>
            <p:cNvSpPr/>
            <p:nvPr/>
          </p:nvSpPr>
          <p:spPr>
            <a:xfrm flipH="false" flipV="false" rot="0">
              <a:off x="0" y="0"/>
              <a:ext cx="2481707" cy="1135126"/>
            </a:xfrm>
            <a:custGeom>
              <a:avLst/>
              <a:gdLst/>
              <a:ahLst/>
              <a:cxnLst/>
              <a:rect r="r" b="b" t="t" l="l"/>
              <a:pathLst>
                <a:path h="1135126" w="2481707">
                  <a:moveTo>
                    <a:pt x="12700" y="0"/>
                  </a:moveTo>
                  <a:lnTo>
                    <a:pt x="2469007" y="0"/>
                  </a:lnTo>
                  <a:cubicBezTo>
                    <a:pt x="2475992" y="0"/>
                    <a:pt x="2481707" y="5715"/>
                    <a:pt x="2481707" y="12700"/>
                  </a:cubicBezTo>
                  <a:lnTo>
                    <a:pt x="2481707" y="1122426"/>
                  </a:lnTo>
                  <a:cubicBezTo>
                    <a:pt x="2481707" y="1129411"/>
                    <a:pt x="2475992" y="1135126"/>
                    <a:pt x="2469007" y="1135126"/>
                  </a:cubicBezTo>
                  <a:lnTo>
                    <a:pt x="12700" y="1135126"/>
                  </a:lnTo>
                  <a:cubicBezTo>
                    <a:pt x="5715" y="1135126"/>
                    <a:pt x="0" y="1129411"/>
                    <a:pt x="0" y="1122426"/>
                  </a:cubicBezTo>
                  <a:lnTo>
                    <a:pt x="0" y="12700"/>
                  </a:lnTo>
                  <a:cubicBezTo>
                    <a:pt x="0" y="5715"/>
                    <a:pt x="5715" y="0"/>
                    <a:pt x="12700" y="0"/>
                  </a:cubicBezTo>
                  <a:moveTo>
                    <a:pt x="12700" y="25400"/>
                  </a:moveTo>
                  <a:lnTo>
                    <a:pt x="12700" y="12700"/>
                  </a:lnTo>
                  <a:lnTo>
                    <a:pt x="25400" y="12700"/>
                  </a:lnTo>
                  <a:lnTo>
                    <a:pt x="25400" y="1122426"/>
                  </a:lnTo>
                  <a:lnTo>
                    <a:pt x="12700" y="1122426"/>
                  </a:lnTo>
                  <a:lnTo>
                    <a:pt x="12700" y="1109726"/>
                  </a:lnTo>
                  <a:lnTo>
                    <a:pt x="2469007" y="1109726"/>
                  </a:lnTo>
                  <a:lnTo>
                    <a:pt x="2469007" y="1122426"/>
                  </a:lnTo>
                  <a:lnTo>
                    <a:pt x="2456307" y="1122426"/>
                  </a:lnTo>
                  <a:lnTo>
                    <a:pt x="2456307" y="12700"/>
                  </a:lnTo>
                  <a:lnTo>
                    <a:pt x="2469007" y="12700"/>
                  </a:lnTo>
                  <a:lnTo>
                    <a:pt x="2469007" y="25400"/>
                  </a:lnTo>
                  <a:lnTo>
                    <a:pt x="12700" y="25400"/>
                  </a:lnTo>
                  <a:close/>
                </a:path>
              </a:pathLst>
            </a:custGeom>
            <a:solidFill>
              <a:srgbClr val="FFFFFF"/>
            </a:solidFill>
          </p:spPr>
        </p:sp>
      </p:grpSp>
      <p:grpSp>
        <p:nvGrpSpPr>
          <p:cNvPr name="Group 73" id="73"/>
          <p:cNvGrpSpPr/>
          <p:nvPr/>
        </p:nvGrpSpPr>
        <p:grpSpPr>
          <a:xfrm rot="0">
            <a:off x="614420" y="3121666"/>
            <a:ext cx="1842240" cy="832285"/>
            <a:chOff x="0" y="0"/>
            <a:chExt cx="2456320" cy="1109713"/>
          </a:xfrm>
        </p:grpSpPr>
        <p:sp>
          <p:nvSpPr>
            <p:cNvPr name="Freeform 74" id="74"/>
            <p:cNvSpPr/>
            <p:nvPr/>
          </p:nvSpPr>
          <p:spPr>
            <a:xfrm flipH="false" flipV="false" rot="0">
              <a:off x="0" y="0"/>
              <a:ext cx="2456323" cy="1109708"/>
            </a:xfrm>
            <a:custGeom>
              <a:avLst/>
              <a:gdLst/>
              <a:ahLst/>
              <a:cxnLst/>
              <a:rect r="r" b="b" t="t" l="l"/>
              <a:pathLst>
                <a:path h="1109708" w="2456323">
                  <a:moveTo>
                    <a:pt x="0" y="0"/>
                  </a:moveTo>
                  <a:lnTo>
                    <a:pt x="2456323" y="0"/>
                  </a:lnTo>
                  <a:lnTo>
                    <a:pt x="2456323" y="1109708"/>
                  </a:lnTo>
                  <a:lnTo>
                    <a:pt x="0" y="1109708"/>
                  </a:lnTo>
                  <a:close/>
                </a:path>
              </a:pathLst>
            </a:custGeom>
            <a:blipFill>
              <a:blip r:embed="rId9">
                <a:alphaModFix amt="0"/>
              </a:blip>
              <a:stretch>
                <a:fillRect l="-7964" t="0" r="-7964" b="0"/>
              </a:stretch>
            </a:blipFill>
          </p:spPr>
        </p:sp>
        <p:sp>
          <p:nvSpPr>
            <p:cNvPr name="TextBox 75" id="75"/>
            <p:cNvSpPr txBox="true"/>
            <p:nvPr/>
          </p:nvSpPr>
          <p:spPr>
            <a:xfrm>
              <a:off x="0" y="-19050"/>
              <a:ext cx="2456320" cy="1128763"/>
            </a:xfrm>
            <a:prstGeom prst="rect">
              <a:avLst/>
            </a:prstGeom>
          </p:spPr>
          <p:txBody>
            <a:bodyPr anchor="ctr" rtlCol="false" tIns="0" lIns="0" bIns="0" rIns="0"/>
            <a:lstStyle/>
            <a:p>
              <a:pPr algn="ctr">
                <a:lnSpc>
                  <a:spcPts val="1620"/>
                </a:lnSpc>
              </a:pPr>
              <a:r>
                <a:rPr lang="en-US" sz="1500">
                  <a:solidFill>
                    <a:srgbClr val="FFFFFF"/>
                  </a:solidFill>
                  <a:latin typeface="Calibri (MS)"/>
                  <a:ea typeface="Calibri (MS)"/>
                  <a:cs typeface="Calibri (MS)"/>
                  <a:sym typeface="Calibri (MS)"/>
                </a:rPr>
                <a:t>S’applique aux diplômes QQI CAS</a:t>
              </a:r>
            </a:p>
          </p:txBody>
        </p:sp>
      </p:grpSp>
      <p:grpSp>
        <p:nvGrpSpPr>
          <p:cNvPr name="Group 76" id="76"/>
          <p:cNvGrpSpPr/>
          <p:nvPr/>
        </p:nvGrpSpPr>
        <p:grpSpPr>
          <a:xfrm rot="0">
            <a:off x="603342" y="4293499"/>
            <a:ext cx="1864395" cy="852297"/>
            <a:chOff x="0" y="0"/>
            <a:chExt cx="2485860" cy="1136396"/>
          </a:xfrm>
        </p:grpSpPr>
        <p:sp>
          <p:nvSpPr>
            <p:cNvPr name="Freeform 77" id="77"/>
            <p:cNvSpPr/>
            <p:nvPr/>
          </p:nvSpPr>
          <p:spPr>
            <a:xfrm flipH="false" flipV="false" rot="0">
              <a:off x="12700" y="12700"/>
              <a:ext cx="2456307" cy="1109726"/>
            </a:xfrm>
            <a:custGeom>
              <a:avLst/>
              <a:gdLst/>
              <a:ahLst/>
              <a:cxnLst/>
              <a:rect r="r" b="b" t="t" l="l"/>
              <a:pathLst>
                <a:path h="1109726" w="2456307">
                  <a:moveTo>
                    <a:pt x="0" y="0"/>
                  </a:moveTo>
                  <a:lnTo>
                    <a:pt x="2456307" y="0"/>
                  </a:lnTo>
                  <a:lnTo>
                    <a:pt x="2456307" y="1109726"/>
                  </a:lnTo>
                  <a:lnTo>
                    <a:pt x="0" y="1109726"/>
                  </a:lnTo>
                  <a:close/>
                </a:path>
              </a:pathLst>
            </a:custGeom>
            <a:solidFill>
              <a:srgbClr val="0989B1"/>
            </a:solidFill>
          </p:spPr>
        </p:sp>
        <p:sp>
          <p:nvSpPr>
            <p:cNvPr name="Freeform 78" id="78"/>
            <p:cNvSpPr/>
            <p:nvPr/>
          </p:nvSpPr>
          <p:spPr>
            <a:xfrm flipH="false" flipV="false" rot="0">
              <a:off x="0" y="0"/>
              <a:ext cx="2481707" cy="1135126"/>
            </a:xfrm>
            <a:custGeom>
              <a:avLst/>
              <a:gdLst/>
              <a:ahLst/>
              <a:cxnLst/>
              <a:rect r="r" b="b" t="t" l="l"/>
              <a:pathLst>
                <a:path h="1135126" w="2481707">
                  <a:moveTo>
                    <a:pt x="12700" y="0"/>
                  </a:moveTo>
                  <a:lnTo>
                    <a:pt x="2469007" y="0"/>
                  </a:lnTo>
                  <a:cubicBezTo>
                    <a:pt x="2475992" y="0"/>
                    <a:pt x="2481707" y="5715"/>
                    <a:pt x="2481707" y="12700"/>
                  </a:cubicBezTo>
                  <a:lnTo>
                    <a:pt x="2481707" y="1122426"/>
                  </a:lnTo>
                  <a:cubicBezTo>
                    <a:pt x="2481707" y="1129411"/>
                    <a:pt x="2475992" y="1135126"/>
                    <a:pt x="2469007" y="1135126"/>
                  </a:cubicBezTo>
                  <a:lnTo>
                    <a:pt x="12700" y="1135126"/>
                  </a:lnTo>
                  <a:cubicBezTo>
                    <a:pt x="5715" y="1135126"/>
                    <a:pt x="0" y="1129411"/>
                    <a:pt x="0" y="1122426"/>
                  </a:cubicBezTo>
                  <a:lnTo>
                    <a:pt x="0" y="12700"/>
                  </a:lnTo>
                  <a:cubicBezTo>
                    <a:pt x="0" y="5715"/>
                    <a:pt x="5715" y="0"/>
                    <a:pt x="12700" y="0"/>
                  </a:cubicBezTo>
                  <a:moveTo>
                    <a:pt x="12700" y="25400"/>
                  </a:moveTo>
                  <a:lnTo>
                    <a:pt x="12700" y="12700"/>
                  </a:lnTo>
                  <a:lnTo>
                    <a:pt x="25400" y="12700"/>
                  </a:lnTo>
                  <a:lnTo>
                    <a:pt x="25400" y="1122426"/>
                  </a:lnTo>
                  <a:lnTo>
                    <a:pt x="12700" y="1122426"/>
                  </a:lnTo>
                  <a:lnTo>
                    <a:pt x="12700" y="1109726"/>
                  </a:lnTo>
                  <a:lnTo>
                    <a:pt x="2469007" y="1109726"/>
                  </a:lnTo>
                  <a:lnTo>
                    <a:pt x="2469007" y="1122426"/>
                  </a:lnTo>
                  <a:lnTo>
                    <a:pt x="2456307" y="1122426"/>
                  </a:lnTo>
                  <a:lnTo>
                    <a:pt x="2456307" y="12700"/>
                  </a:lnTo>
                  <a:lnTo>
                    <a:pt x="2469007" y="12700"/>
                  </a:lnTo>
                  <a:lnTo>
                    <a:pt x="2469007" y="25400"/>
                  </a:lnTo>
                  <a:lnTo>
                    <a:pt x="12700" y="25400"/>
                  </a:lnTo>
                  <a:close/>
                </a:path>
              </a:pathLst>
            </a:custGeom>
            <a:solidFill>
              <a:srgbClr val="FFFFFF"/>
            </a:solidFill>
          </p:spPr>
        </p:sp>
      </p:grpSp>
      <p:grpSp>
        <p:nvGrpSpPr>
          <p:cNvPr name="Group 79" id="79"/>
          <p:cNvGrpSpPr/>
          <p:nvPr/>
        </p:nvGrpSpPr>
        <p:grpSpPr>
          <a:xfrm rot="0">
            <a:off x="614420" y="4303509"/>
            <a:ext cx="1842240" cy="832285"/>
            <a:chOff x="0" y="0"/>
            <a:chExt cx="2456320" cy="1109713"/>
          </a:xfrm>
        </p:grpSpPr>
        <p:sp>
          <p:nvSpPr>
            <p:cNvPr name="Freeform 80" id="80"/>
            <p:cNvSpPr/>
            <p:nvPr/>
          </p:nvSpPr>
          <p:spPr>
            <a:xfrm flipH="false" flipV="false" rot="0">
              <a:off x="0" y="0"/>
              <a:ext cx="2456323" cy="1109708"/>
            </a:xfrm>
            <a:custGeom>
              <a:avLst/>
              <a:gdLst/>
              <a:ahLst/>
              <a:cxnLst/>
              <a:rect r="r" b="b" t="t" l="l"/>
              <a:pathLst>
                <a:path h="1109708" w="2456323">
                  <a:moveTo>
                    <a:pt x="0" y="0"/>
                  </a:moveTo>
                  <a:lnTo>
                    <a:pt x="2456323" y="0"/>
                  </a:lnTo>
                  <a:lnTo>
                    <a:pt x="2456323" y="1109708"/>
                  </a:lnTo>
                  <a:lnTo>
                    <a:pt x="0" y="1109708"/>
                  </a:lnTo>
                  <a:close/>
                </a:path>
              </a:pathLst>
            </a:custGeom>
            <a:blipFill>
              <a:blip r:embed="rId9">
                <a:alphaModFix amt="0"/>
              </a:blip>
              <a:stretch>
                <a:fillRect l="-7964" t="0" r="-7964" b="0"/>
              </a:stretch>
            </a:blipFill>
          </p:spPr>
        </p:sp>
        <p:sp>
          <p:nvSpPr>
            <p:cNvPr name="TextBox 81" id="81"/>
            <p:cNvSpPr txBox="true"/>
            <p:nvPr/>
          </p:nvSpPr>
          <p:spPr>
            <a:xfrm>
              <a:off x="0" y="-19050"/>
              <a:ext cx="2456320" cy="1128763"/>
            </a:xfrm>
            <a:prstGeom prst="rect">
              <a:avLst/>
            </a:prstGeom>
          </p:spPr>
          <p:txBody>
            <a:bodyPr anchor="ctr" rtlCol="false" tIns="0" lIns="0" bIns="0" rIns="0"/>
            <a:lstStyle/>
            <a:p>
              <a:pPr algn="ctr">
                <a:lnSpc>
                  <a:spcPts val="1620"/>
                </a:lnSpc>
              </a:pPr>
              <a:r>
                <a:rPr lang="en-US" sz="1500">
                  <a:solidFill>
                    <a:srgbClr val="FFFFFF"/>
                  </a:solidFill>
                  <a:latin typeface="Calibri (MS)"/>
                  <a:ea typeface="Calibri (MS)"/>
                  <a:cs typeface="Calibri (MS)"/>
                  <a:sym typeface="Calibri (MS)"/>
                </a:rPr>
                <a:t>Pas de limite de temps</a:t>
              </a:r>
            </a:p>
          </p:txBody>
        </p:sp>
      </p:grpSp>
      <p:grpSp>
        <p:nvGrpSpPr>
          <p:cNvPr name="Group 82" id="82"/>
          <p:cNvGrpSpPr/>
          <p:nvPr/>
        </p:nvGrpSpPr>
        <p:grpSpPr>
          <a:xfrm rot="0">
            <a:off x="603342" y="5475341"/>
            <a:ext cx="1864395" cy="852297"/>
            <a:chOff x="0" y="0"/>
            <a:chExt cx="2485860" cy="1136396"/>
          </a:xfrm>
        </p:grpSpPr>
        <p:sp>
          <p:nvSpPr>
            <p:cNvPr name="Freeform 83" id="83"/>
            <p:cNvSpPr/>
            <p:nvPr/>
          </p:nvSpPr>
          <p:spPr>
            <a:xfrm flipH="false" flipV="false" rot="0">
              <a:off x="12700" y="12700"/>
              <a:ext cx="2456307" cy="1109726"/>
            </a:xfrm>
            <a:custGeom>
              <a:avLst/>
              <a:gdLst/>
              <a:ahLst/>
              <a:cxnLst/>
              <a:rect r="r" b="b" t="t" l="l"/>
              <a:pathLst>
                <a:path h="1109726" w="2456307">
                  <a:moveTo>
                    <a:pt x="0" y="0"/>
                  </a:moveTo>
                  <a:lnTo>
                    <a:pt x="2456307" y="0"/>
                  </a:lnTo>
                  <a:lnTo>
                    <a:pt x="2456307" y="1109726"/>
                  </a:lnTo>
                  <a:lnTo>
                    <a:pt x="0" y="1109726"/>
                  </a:lnTo>
                  <a:close/>
                </a:path>
              </a:pathLst>
            </a:custGeom>
            <a:solidFill>
              <a:srgbClr val="029676"/>
            </a:solidFill>
          </p:spPr>
        </p:sp>
        <p:sp>
          <p:nvSpPr>
            <p:cNvPr name="Freeform 84" id="84"/>
            <p:cNvSpPr/>
            <p:nvPr/>
          </p:nvSpPr>
          <p:spPr>
            <a:xfrm flipH="false" flipV="false" rot="0">
              <a:off x="0" y="0"/>
              <a:ext cx="2481707" cy="1135126"/>
            </a:xfrm>
            <a:custGeom>
              <a:avLst/>
              <a:gdLst/>
              <a:ahLst/>
              <a:cxnLst/>
              <a:rect r="r" b="b" t="t" l="l"/>
              <a:pathLst>
                <a:path h="1135126" w="2481707">
                  <a:moveTo>
                    <a:pt x="12700" y="0"/>
                  </a:moveTo>
                  <a:lnTo>
                    <a:pt x="2469007" y="0"/>
                  </a:lnTo>
                  <a:cubicBezTo>
                    <a:pt x="2475992" y="0"/>
                    <a:pt x="2481707" y="5715"/>
                    <a:pt x="2481707" y="12700"/>
                  </a:cubicBezTo>
                  <a:lnTo>
                    <a:pt x="2481707" y="1122426"/>
                  </a:lnTo>
                  <a:cubicBezTo>
                    <a:pt x="2481707" y="1129411"/>
                    <a:pt x="2475992" y="1135126"/>
                    <a:pt x="2469007" y="1135126"/>
                  </a:cubicBezTo>
                  <a:lnTo>
                    <a:pt x="12700" y="1135126"/>
                  </a:lnTo>
                  <a:cubicBezTo>
                    <a:pt x="5715" y="1135126"/>
                    <a:pt x="0" y="1129411"/>
                    <a:pt x="0" y="1122426"/>
                  </a:cubicBezTo>
                  <a:lnTo>
                    <a:pt x="0" y="12700"/>
                  </a:lnTo>
                  <a:cubicBezTo>
                    <a:pt x="0" y="5715"/>
                    <a:pt x="5715" y="0"/>
                    <a:pt x="12700" y="0"/>
                  </a:cubicBezTo>
                  <a:moveTo>
                    <a:pt x="12700" y="25400"/>
                  </a:moveTo>
                  <a:lnTo>
                    <a:pt x="12700" y="12700"/>
                  </a:lnTo>
                  <a:lnTo>
                    <a:pt x="25400" y="12700"/>
                  </a:lnTo>
                  <a:lnTo>
                    <a:pt x="25400" y="1122426"/>
                  </a:lnTo>
                  <a:lnTo>
                    <a:pt x="12700" y="1122426"/>
                  </a:lnTo>
                  <a:lnTo>
                    <a:pt x="12700" y="1109726"/>
                  </a:lnTo>
                  <a:lnTo>
                    <a:pt x="2469007" y="1109726"/>
                  </a:lnTo>
                  <a:lnTo>
                    <a:pt x="2469007" y="1122426"/>
                  </a:lnTo>
                  <a:lnTo>
                    <a:pt x="2456307" y="1122426"/>
                  </a:lnTo>
                  <a:lnTo>
                    <a:pt x="2456307" y="12700"/>
                  </a:lnTo>
                  <a:lnTo>
                    <a:pt x="2469007" y="12700"/>
                  </a:lnTo>
                  <a:lnTo>
                    <a:pt x="2469007" y="25400"/>
                  </a:lnTo>
                  <a:lnTo>
                    <a:pt x="12700" y="25400"/>
                  </a:lnTo>
                  <a:close/>
                </a:path>
              </a:pathLst>
            </a:custGeom>
            <a:solidFill>
              <a:srgbClr val="BA8C00"/>
            </a:solidFill>
          </p:spPr>
        </p:sp>
      </p:grpSp>
      <p:grpSp>
        <p:nvGrpSpPr>
          <p:cNvPr name="Group 85" id="85"/>
          <p:cNvGrpSpPr/>
          <p:nvPr/>
        </p:nvGrpSpPr>
        <p:grpSpPr>
          <a:xfrm rot="0">
            <a:off x="614420" y="5485352"/>
            <a:ext cx="1842240" cy="832285"/>
            <a:chOff x="0" y="0"/>
            <a:chExt cx="2456320" cy="1109713"/>
          </a:xfrm>
        </p:grpSpPr>
        <p:sp>
          <p:nvSpPr>
            <p:cNvPr name="Freeform 86" id="86"/>
            <p:cNvSpPr/>
            <p:nvPr/>
          </p:nvSpPr>
          <p:spPr>
            <a:xfrm flipH="false" flipV="false" rot="0">
              <a:off x="0" y="0"/>
              <a:ext cx="2456323" cy="1109708"/>
            </a:xfrm>
            <a:custGeom>
              <a:avLst/>
              <a:gdLst/>
              <a:ahLst/>
              <a:cxnLst/>
              <a:rect r="r" b="b" t="t" l="l"/>
              <a:pathLst>
                <a:path h="1109708" w="2456323">
                  <a:moveTo>
                    <a:pt x="0" y="0"/>
                  </a:moveTo>
                  <a:lnTo>
                    <a:pt x="2456323" y="0"/>
                  </a:lnTo>
                  <a:lnTo>
                    <a:pt x="2456323" y="1109708"/>
                  </a:lnTo>
                  <a:lnTo>
                    <a:pt x="0" y="1109708"/>
                  </a:lnTo>
                  <a:close/>
                </a:path>
              </a:pathLst>
            </a:custGeom>
            <a:blipFill>
              <a:blip r:embed="rId9">
                <a:alphaModFix amt="0"/>
              </a:blip>
              <a:stretch>
                <a:fillRect l="-7964" t="0" r="-7964" b="0"/>
              </a:stretch>
            </a:blipFill>
          </p:spPr>
        </p:sp>
        <p:sp>
          <p:nvSpPr>
            <p:cNvPr name="TextBox 87" id="87"/>
            <p:cNvSpPr txBox="true"/>
            <p:nvPr/>
          </p:nvSpPr>
          <p:spPr>
            <a:xfrm>
              <a:off x="0" y="-19050"/>
              <a:ext cx="2456320" cy="1128763"/>
            </a:xfrm>
            <a:prstGeom prst="rect">
              <a:avLst/>
            </a:prstGeom>
          </p:spPr>
          <p:txBody>
            <a:bodyPr anchor="ctr" rtlCol="false" tIns="0" lIns="0" bIns="0" rIns="0"/>
            <a:lstStyle/>
            <a:p>
              <a:pPr algn="ctr">
                <a:lnSpc>
                  <a:spcPts val="1620"/>
                </a:lnSpc>
              </a:pPr>
              <a:r>
                <a:rPr lang="en-US" sz="1500">
                  <a:solidFill>
                    <a:srgbClr val="FFFFFF"/>
                  </a:solidFill>
                  <a:latin typeface="Calibri (MS)"/>
                  <a:ea typeface="Calibri (MS)"/>
                  <a:cs typeface="Calibri (MS)"/>
                  <a:sym typeface="Calibri (MS)"/>
                </a:rPr>
                <a:t>Demande soumise directement au centre </a:t>
              </a:r>
            </a:p>
          </p:txBody>
        </p:sp>
      </p:grpSp>
      <p:grpSp>
        <p:nvGrpSpPr>
          <p:cNvPr name="Group 88" id="88"/>
          <p:cNvGrpSpPr/>
          <p:nvPr/>
        </p:nvGrpSpPr>
        <p:grpSpPr>
          <a:xfrm rot="0">
            <a:off x="603342" y="6657184"/>
            <a:ext cx="1864395" cy="852297"/>
            <a:chOff x="0" y="0"/>
            <a:chExt cx="2485860" cy="1136396"/>
          </a:xfrm>
        </p:grpSpPr>
        <p:sp>
          <p:nvSpPr>
            <p:cNvPr name="Freeform 89" id="89"/>
            <p:cNvSpPr/>
            <p:nvPr/>
          </p:nvSpPr>
          <p:spPr>
            <a:xfrm flipH="false" flipV="false" rot="0">
              <a:off x="12700" y="12700"/>
              <a:ext cx="2456307" cy="1109726"/>
            </a:xfrm>
            <a:custGeom>
              <a:avLst/>
              <a:gdLst/>
              <a:ahLst/>
              <a:cxnLst/>
              <a:rect r="r" b="b" t="t" l="l"/>
              <a:pathLst>
                <a:path h="1109726" w="2456307">
                  <a:moveTo>
                    <a:pt x="0" y="0"/>
                  </a:moveTo>
                  <a:lnTo>
                    <a:pt x="2456307" y="0"/>
                  </a:lnTo>
                  <a:lnTo>
                    <a:pt x="2456307" y="1109726"/>
                  </a:lnTo>
                  <a:lnTo>
                    <a:pt x="0" y="1109726"/>
                  </a:lnTo>
                  <a:close/>
                </a:path>
              </a:pathLst>
            </a:custGeom>
            <a:solidFill>
              <a:srgbClr val="029676"/>
            </a:solidFill>
          </p:spPr>
        </p:sp>
        <p:sp>
          <p:nvSpPr>
            <p:cNvPr name="Freeform 90" id="90"/>
            <p:cNvSpPr/>
            <p:nvPr/>
          </p:nvSpPr>
          <p:spPr>
            <a:xfrm flipH="false" flipV="false" rot="0">
              <a:off x="0" y="0"/>
              <a:ext cx="2481707" cy="1135126"/>
            </a:xfrm>
            <a:custGeom>
              <a:avLst/>
              <a:gdLst/>
              <a:ahLst/>
              <a:cxnLst/>
              <a:rect r="r" b="b" t="t" l="l"/>
              <a:pathLst>
                <a:path h="1135126" w="2481707">
                  <a:moveTo>
                    <a:pt x="12700" y="0"/>
                  </a:moveTo>
                  <a:lnTo>
                    <a:pt x="2469007" y="0"/>
                  </a:lnTo>
                  <a:cubicBezTo>
                    <a:pt x="2475992" y="0"/>
                    <a:pt x="2481707" y="5715"/>
                    <a:pt x="2481707" y="12700"/>
                  </a:cubicBezTo>
                  <a:lnTo>
                    <a:pt x="2481707" y="1122426"/>
                  </a:lnTo>
                  <a:cubicBezTo>
                    <a:pt x="2481707" y="1129411"/>
                    <a:pt x="2475992" y="1135126"/>
                    <a:pt x="2469007" y="1135126"/>
                  </a:cubicBezTo>
                  <a:lnTo>
                    <a:pt x="12700" y="1135126"/>
                  </a:lnTo>
                  <a:cubicBezTo>
                    <a:pt x="5715" y="1135126"/>
                    <a:pt x="0" y="1129411"/>
                    <a:pt x="0" y="1122426"/>
                  </a:cubicBezTo>
                  <a:lnTo>
                    <a:pt x="0" y="12700"/>
                  </a:lnTo>
                  <a:cubicBezTo>
                    <a:pt x="0" y="5715"/>
                    <a:pt x="5715" y="0"/>
                    <a:pt x="12700" y="0"/>
                  </a:cubicBezTo>
                  <a:moveTo>
                    <a:pt x="12700" y="25400"/>
                  </a:moveTo>
                  <a:lnTo>
                    <a:pt x="12700" y="12700"/>
                  </a:lnTo>
                  <a:lnTo>
                    <a:pt x="25400" y="12700"/>
                  </a:lnTo>
                  <a:lnTo>
                    <a:pt x="25400" y="1122426"/>
                  </a:lnTo>
                  <a:lnTo>
                    <a:pt x="12700" y="1122426"/>
                  </a:lnTo>
                  <a:lnTo>
                    <a:pt x="12700" y="1109726"/>
                  </a:lnTo>
                  <a:lnTo>
                    <a:pt x="2469007" y="1109726"/>
                  </a:lnTo>
                  <a:lnTo>
                    <a:pt x="2469007" y="1122426"/>
                  </a:lnTo>
                  <a:lnTo>
                    <a:pt x="2456307" y="1122426"/>
                  </a:lnTo>
                  <a:lnTo>
                    <a:pt x="2456307" y="12700"/>
                  </a:lnTo>
                  <a:lnTo>
                    <a:pt x="2469007" y="12700"/>
                  </a:lnTo>
                  <a:lnTo>
                    <a:pt x="2469007" y="25400"/>
                  </a:lnTo>
                  <a:lnTo>
                    <a:pt x="12700" y="25400"/>
                  </a:lnTo>
                  <a:close/>
                </a:path>
              </a:pathLst>
            </a:custGeom>
            <a:solidFill>
              <a:srgbClr val="BA8C00"/>
            </a:solidFill>
          </p:spPr>
        </p:sp>
      </p:grpSp>
      <p:grpSp>
        <p:nvGrpSpPr>
          <p:cNvPr name="Group 91" id="91"/>
          <p:cNvGrpSpPr/>
          <p:nvPr/>
        </p:nvGrpSpPr>
        <p:grpSpPr>
          <a:xfrm rot="0">
            <a:off x="614420" y="6667195"/>
            <a:ext cx="1842240" cy="832285"/>
            <a:chOff x="0" y="0"/>
            <a:chExt cx="2456320" cy="1109713"/>
          </a:xfrm>
        </p:grpSpPr>
        <p:sp>
          <p:nvSpPr>
            <p:cNvPr name="Freeform 92" id="92"/>
            <p:cNvSpPr/>
            <p:nvPr/>
          </p:nvSpPr>
          <p:spPr>
            <a:xfrm flipH="false" flipV="false" rot="0">
              <a:off x="0" y="0"/>
              <a:ext cx="2456323" cy="1109708"/>
            </a:xfrm>
            <a:custGeom>
              <a:avLst/>
              <a:gdLst/>
              <a:ahLst/>
              <a:cxnLst/>
              <a:rect r="r" b="b" t="t" l="l"/>
              <a:pathLst>
                <a:path h="1109708" w="2456323">
                  <a:moveTo>
                    <a:pt x="0" y="0"/>
                  </a:moveTo>
                  <a:lnTo>
                    <a:pt x="2456323" y="0"/>
                  </a:lnTo>
                  <a:lnTo>
                    <a:pt x="2456323" y="1109708"/>
                  </a:lnTo>
                  <a:lnTo>
                    <a:pt x="0" y="1109708"/>
                  </a:lnTo>
                  <a:close/>
                </a:path>
              </a:pathLst>
            </a:custGeom>
            <a:blipFill>
              <a:blip r:embed="rId9">
                <a:alphaModFix amt="0"/>
              </a:blip>
              <a:stretch>
                <a:fillRect l="-7964" t="0" r="-7964" b="0"/>
              </a:stretch>
            </a:blipFill>
          </p:spPr>
        </p:sp>
        <p:sp>
          <p:nvSpPr>
            <p:cNvPr name="TextBox 93" id="93"/>
            <p:cNvSpPr txBox="true"/>
            <p:nvPr/>
          </p:nvSpPr>
          <p:spPr>
            <a:xfrm>
              <a:off x="0" y="-19050"/>
              <a:ext cx="2456320" cy="1128763"/>
            </a:xfrm>
            <a:prstGeom prst="rect">
              <a:avLst/>
            </a:prstGeom>
          </p:spPr>
          <p:txBody>
            <a:bodyPr anchor="ctr" rtlCol="false" tIns="0" lIns="0" bIns="0" rIns="0"/>
            <a:lstStyle/>
            <a:p>
              <a:pPr algn="ctr">
                <a:lnSpc>
                  <a:spcPts val="1620"/>
                </a:lnSpc>
              </a:pPr>
              <a:r>
                <a:rPr lang="en-US" sz="1500">
                  <a:solidFill>
                    <a:srgbClr val="FFFFFF"/>
                  </a:solidFill>
                  <a:latin typeface="Calibri (MS)"/>
                  <a:ea typeface="Calibri (MS)"/>
                  <a:cs typeface="Calibri (MS)"/>
                  <a:sym typeface="Calibri (MS)"/>
                </a:rPr>
                <a:t>Copie du certificat déposée au centre</a:t>
              </a:r>
            </a:p>
          </p:txBody>
        </p:sp>
      </p:grpSp>
      <p:grpSp>
        <p:nvGrpSpPr>
          <p:cNvPr name="Group 94" id="94"/>
          <p:cNvGrpSpPr/>
          <p:nvPr/>
        </p:nvGrpSpPr>
        <p:grpSpPr>
          <a:xfrm rot="0">
            <a:off x="2371896" y="1929822"/>
            <a:ext cx="1864395" cy="852297"/>
            <a:chOff x="0" y="0"/>
            <a:chExt cx="2485860" cy="1136396"/>
          </a:xfrm>
        </p:grpSpPr>
        <p:sp>
          <p:nvSpPr>
            <p:cNvPr name="Freeform 95" id="95"/>
            <p:cNvSpPr/>
            <p:nvPr/>
          </p:nvSpPr>
          <p:spPr>
            <a:xfrm flipH="false" flipV="false" rot="0">
              <a:off x="12700" y="12700"/>
              <a:ext cx="2456307" cy="1109726"/>
            </a:xfrm>
            <a:custGeom>
              <a:avLst/>
              <a:gdLst/>
              <a:ahLst/>
              <a:cxnLst/>
              <a:rect r="r" b="b" t="t" l="l"/>
              <a:pathLst>
                <a:path h="1109726" w="2456307">
                  <a:moveTo>
                    <a:pt x="0" y="0"/>
                  </a:moveTo>
                  <a:lnTo>
                    <a:pt x="2456307" y="0"/>
                  </a:lnTo>
                  <a:lnTo>
                    <a:pt x="2456307" y="1109726"/>
                  </a:lnTo>
                  <a:lnTo>
                    <a:pt x="0" y="1109726"/>
                  </a:lnTo>
                  <a:close/>
                </a:path>
              </a:pathLst>
            </a:custGeom>
            <a:solidFill>
              <a:srgbClr val="599BD5"/>
            </a:solidFill>
          </p:spPr>
        </p:sp>
        <p:sp>
          <p:nvSpPr>
            <p:cNvPr name="Freeform 96" id="96"/>
            <p:cNvSpPr/>
            <p:nvPr/>
          </p:nvSpPr>
          <p:spPr>
            <a:xfrm flipH="false" flipV="false" rot="0">
              <a:off x="0" y="0"/>
              <a:ext cx="2481707" cy="1135126"/>
            </a:xfrm>
            <a:custGeom>
              <a:avLst/>
              <a:gdLst/>
              <a:ahLst/>
              <a:cxnLst/>
              <a:rect r="r" b="b" t="t" l="l"/>
              <a:pathLst>
                <a:path h="1135126" w="2481707">
                  <a:moveTo>
                    <a:pt x="12700" y="0"/>
                  </a:moveTo>
                  <a:lnTo>
                    <a:pt x="2469007" y="0"/>
                  </a:lnTo>
                  <a:cubicBezTo>
                    <a:pt x="2475992" y="0"/>
                    <a:pt x="2481707" y="5715"/>
                    <a:pt x="2481707" y="12700"/>
                  </a:cubicBezTo>
                  <a:lnTo>
                    <a:pt x="2481707" y="1122426"/>
                  </a:lnTo>
                  <a:cubicBezTo>
                    <a:pt x="2481707" y="1129411"/>
                    <a:pt x="2475992" y="1135126"/>
                    <a:pt x="2469007" y="1135126"/>
                  </a:cubicBezTo>
                  <a:lnTo>
                    <a:pt x="12700" y="1135126"/>
                  </a:lnTo>
                  <a:cubicBezTo>
                    <a:pt x="5715" y="1135126"/>
                    <a:pt x="0" y="1129411"/>
                    <a:pt x="0" y="1122426"/>
                  </a:cubicBezTo>
                  <a:lnTo>
                    <a:pt x="0" y="12700"/>
                  </a:lnTo>
                  <a:cubicBezTo>
                    <a:pt x="0" y="5715"/>
                    <a:pt x="5715" y="0"/>
                    <a:pt x="12700" y="0"/>
                  </a:cubicBezTo>
                  <a:moveTo>
                    <a:pt x="12700" y="25400"/>
                  </a:moveTo>
                  <a:lnTo>
                    <a:pt x="12700" y="12700"/>
                  </a:lnTo>
                  <a:lnTo>
                    <a:pt x="25400" y="12700"/>
                  </a:lnTo>
                  <a:lnTo>
                    <a:pt x="25400" y="1122426"/>
                  </a:lnTo>
                  <a:lnTo>
                    <a:pt x="12700" y="1122426"/>
                  </a:lnTo>
                  <a:lnTo>
                    <a:pt x="12700" y="1109726"/>
                  </a:lnTo>
                  <a:lnTo>
                    <a:pt x="2469007" y="1109726"/>
                  </a:lnTo>
                  <a:lnTo>
                    <a:pt x="2469007" y="1122426"/>
                  </a:lnTo>
                  <a:lnTo>
                    <a:pt x="2456307" y="1122426"/>
                  </a:lnTo>
                  <a:lnTo>
                    <a:pt x="2456307" y="12700"/>
                  </a:lnTo>
                  <a:lnTo>
                    <a:pt x="2469007" y="12700"/>
                  </a:lnTo>
                  <a:lnTo>
                    <a:pt x="2469007" y="25400"/>
                  </a:lnTo>
                  <a:lnTo>
                    <a:pt x="12700" y="25400"/>
                  </a:lnTo>
                  <a:close/>
                </a:path>
              </a:pathLst>
            </a:custGeom>
            <a:solidFill>
              <a:srgbClr val="FFFFFF"/>
            </a:solidFill>
          </p:spPr>
        </p:sp>
      </p:grpSp>
      <p:grpSp>
        <p:nvGrpSpPr>
          <p:cNvPr name="Group 97" id="97"/>
          <p:cNvGrpSpPr/>
          <p:nvPr/>
        </p:nvGrpSpPr>
        <p:grpSpPr>
          <a:xfrm rot="0">
            <a:off x="2382974" y="1939833"/>
            <a:ext cx="1842240" cy="832285"/>
            <a:chOff x="0" y="0"/>
            <a:chExt cx="2456320" cy="1109713"/>
          </a:xfrm>
        </p:grpSpPr>
        <p:sp>
          <p:nvSpPr>
            <p:cNvPr name="Freeform 98" id="98"/>
            <p:cNvSpPr/>
            <p:nvPr/>
          </p:nvSpPr>
          <p:spPr>
            <a:xfrm flipH="false" flipV="false" rot="0">
              <a:off x="0" y="0"/>
              <a:ext cx="2456323" cy="1109708"/>
            </a:xfrm>
            <a:custGeom>
              <a:avLst/>
              <a:gdLst/>
              <a:ahLst/>
              <a:cxnLst/>
              <a:rect r="r" b="b" t="t" l="l"/>
              <a:pathLst>
                <a:path h="1109708" w="2456323">
                  <a:moveTo>
                    <a:pt x="0" y="0"/>
                  </a:moveTo>
                  <a:lnTo>
                    <a:pt x="2456323" y="0"/>
                  </a:lnTo>
                  <a:lnTo>
                    <a:pt x="2456323" y="1109708"/>
                  </a:lnTo>
                  <a:lnTo>
                    <a:pt x="0" y="1109708"/>
                  </a:lnTo>
                  <a:close/>
                </a:path>
              </a:pathLst>
            </a:custGeom>
            <a:blipFill>
              <a:blip r:embed="rId9">
                <a:alphaModFix amt="0"/>
              </a:blip>
              <a:stretch>
                <a:fillRect l="-7964" t="0" r="-7964" b="0"/>
              </a:stretch>
            </a:blipFill>
          </p:spPr>
        </p:sp>
        <p:sp>
          <p:nvSpPr>
            <p:cNvPr name="TextBox 99" id="99"/>
            <p:cNvSpPr txBox="true"/>
            <p:nvPr/>
          </p:nvSpPr>
          <p:spPr>
            <a:xfrm>
              <a:off x="0" y="-19050"/>
              <a:ext cx="2456320" cy="1128763"/>
            </a:xfrm>
            <a:prstGeom prst="rect">
              <a:avLst/>
            </a:prstGeom>
          </p:spPr>
          <p:txBody>
            <a:bodyPr anchor="ctr" rtlCol="false" tIns="0" lIns="0" bIns="0" rIns="0"/>
            <a:lstStyle/>
            <a:p>
              <a:pPr algn="ctr">
                <a:lnSpc>
                  <a:spcPts val="1620"/>
                </a:lnSpc>
              </a:pPr>
              <a:r>
                <a:rPr lang="en-US" sz="1500">
                  <a:solidFill>
                    <a:srgbClr val="FFFFFF"/>
                  </a:solidFill>
                  <a:latin typeface="Calibri (MS)"/>
                  <a:ea typeface="Calibri (MS)"/>
                  <a:cs typeface="Calibri (MS)"/>
                  <a:sym typeface="Calibri (MS)"/>
                </a:rPr>
                <a:t>2</a:t>
              </a:r>
              <a:r>
                <a:rPr lang="en-US" b="true" sz="1500">
                  <a:solidFill>
                    <a:srgbClr val="FFFFFF"/>
                  </a:solidFill>
                  <a:latin typeface="Calibri (MS) Bold"/>
                  <a:ea typeface="Calibri (MS) Bold"/>
                  <a:cs typeface="Calibri (MS) Bold"/>
                  <a:sym typeface="Calibri (MS) Bold"/>
                </a:rPr>
                <a:t>. Exemptions</a:t>
              </a:r>
            </a:p>
          </p:txBody>
        </p:sp>
      </p:grpSp>
      <p:grpSp>
        <p:nvGrpSpPr>
          <p:cNvPr name="Group 100" id="100"/>
          <p:cNvGrpSpPr/>
          <p:nvPr/>
        </p:nvGrpSpPr>
        <p:grpSpPr>
          <a:xfrm rot="0">
            <a:off x="2832459" y="3111665"/>
            <a:ext cx="1864395" cy="852297"/>
            <a:chOff x="0" y="0"/>
            <a:chExt cx="2485860" cy="1136396"/>
          </a:xfrm>
        </p:grpSpPr>
        <p:sp>
          <p:nvSpPr>
            <p:cNvPr name="Freeform 101" id="101"/>
            <p:cNvSpPr/>
            <p:nvPr/>
          </p:nvSpPr>
          <p:spPr>
            <a:xfrm flipH="false" flipV="false" rot="0">
              <a:off x="12700" y="12700"/>
              <a:ext cx="2456307" cy="1109726"/>
            </a:xfrm>
            <a:custGeom>
              <a:avLst/>
              <a:gdLst/>
              <a:ahLst/>
              <a:cxnLst/>
              <a:rect r="r" b="b" t="t" l="l"/>
              <a:pathLst>
                <a:path h="1109726" w="2456307">
                  <a:moveTo>
                    <a:pt x="0" y="0"/>
                  </a:moveTo>
                  <a:lnTo>
                    <a:pt x="2456307" y="0"/>
                  </a:lnTo>
                  <a:lnTo>
                    <a:pt x="2456307" y="1109726"/>
                  </a:lnTo>
                  <a:lnTo>
                    <a:pt x="0" y="1109726"/>
                  </a:lnTo>
                  <a:close/>
                </a:path>
              </a:pathLst>
            </a:custGeom>
            <a:solidFill>
              <a:srgbClr val="0989B1"/>
            </a:solidFill>
          </p:spPr>
        </p:sp>
        <p:sp>
          <p:nvSpPr>
            <p:cNvPr name="Freeform 102" id="102"/>
            <p:cNvSpPr/>
            <p:nvPr/>
          </p:nvSpPr>
          <p:spPr>
            <a:xfrm flipH="false" flipV="false" rot="0">
              <a:off x="0" y="0"/>
              <a:ext cx="2481707" cy="1135126"/>
            </a:xfrm>
            <a:custGeom>
              <a:avLst/>
              <a:gdLst/>
              <a:ahLst/>
              <a:cxnLst/>
              <a:rect r="r" b="b" t="t" l="l"/>
              <a:pathLst>
                <a:path h="1135126" w="2481707">
                  <a:moveTo>
                    <a:pt x="12700" y="0"/>
                  </a:moveTo>
                  <a:lnTo>
                    <a:pt x="2469007" y="0"/>
                  </a:lnTo>
                  <a:cubicBezTo>
                    <a:pt x="2475992" y="0"/>
                    <a:pt x="2481707" y="5715"/>
                    <a:pt x="2481707" y="12700"/>
                  </a:cubicBezTo>
                  <a:lnTo>
                    <a:pt x="2481707" y="1122426"/>
                  </a:lnTo>
                  <a:cubicBezTo>
                    <a:pt x="2481707" y="1129411"/>
                    <a:pt x="2475992" y="1135126"/>
                    <a:pt x="2469007" y="1135126"/>
                  </a:cubicBezTo>
                  <a:lnTo>
                    <a:pt x="12700" y="1135126"/>
                  </a:lnTo>
                  <a:cubicBezTo>
                    <a:pt x="5715" y="1135126"/>
                    <a:pt x="0" y="1129411"/>
                    <a:pt x="0" y="1122426"/>
                  </a:cubicBezTo>
                  <a:lnTo>
                    <a:pt x="0" y="12700"/>
                  </a:lnTo>
                  <a:cubicBezTo>
                    <a:pt x="0" y="5715"/>
                    <a:pt x="5715" y="0"/>
                    <a:pt x="12700" y="0"/>
                  </a:cubicBezTo>
                  <a:moveTo>
                    <a:pt x="12700" y="25400"/>
                  </a:moveTo>
                  <a:lnTo>
                    <a:pt x="12700" y="12700"/>
                  </a:lnTo>
                  <a:lnTo>
                    <a:pt x="25400" y="12700"/>
                  </a:lnTo>
                  <a:lnTo>
                    <a:pt x="25400" y="1122426"/>
                  </a:lnTo>
                  <a:lnTo>
                    <a:pt x="12700" y="1122426"/>
                  </a:lnTo>
                  <a:lnTo>
                    <a:pt x="12700" y="1109726"/>
                  </a:lnTo>
                  <a:lnTo>
                    <a:pt x="2469007" y="1109726"/>
                  </a:lnTo>
                  <a:lnTo>
                    <a:pt x="2469007" y="1122426"/>
                  </a:lnTo>
                  <a:lnTo>
                    <a:pt x="2456307" y="1122426"/>
                  </a:lnTo>
                  <a:lnTo>
                    <a:pt x="2456307" y="12700"/>
                  </a:lnTo>
                  <a:lnTo>
                    <a:pt x="2469007" y="12700"/>
                  </a:lnTo>
                  <a:lnTo>
                    <a:pt x="2469007" y="25400"/>
                  </a:lnTo>
                  <a:lnTo>
                    <a:pt x="12700" y="25400"/>
                  </a:lnTo>
                  <a:close/>
                </a:path>
              </a:pathLst>
            </a:custGeom>
            <a:solidFill>
              <a:srgbClr val="FFFFFF"/>
            </a:solidFill>
          </p:spPr>
        </p:sp>
      </p:grpSp>
      <p:grpSp>
        <p:nvGrpSpPr>
          <p:cNvPr name="Group 103" id="103"/>
          <p:cNvGrpSpPr/>
          <p:nvPr/>
        </p:nvGrpSpPr>
        <p:grpSpPr>
          <a:xfrm rot="0">
            <a:off x="2843527" y="3121666"/>
            <a:ext cx="1842240" cy="832285"/>
            <a:chOff x="0" y="0"/>
            <a:chExt cx="2456320" cy="1109713"/>
          </a:xfrm>
        </p:grpSpPr>
        <p:sp>
          <p:nvSpPr>
            <p:cNvPr name="Freeform 104" id="104"/>
            <p:cNvSpPr/>
            <p:nvPr/>
          </p:nvSpPr>
          <p:spPr>
            <a:xfrm flipH="false" flipV="false" rot="0">
              <a:off x="0" y="0"/>
              <a:ext cx="2456323" cy="1109708"/>
            </a:xfrm>
            <a:custGeom>
              <a:avLst/>
              <a:gdLst/>
              <a:ahLst/>
              <a:cxnLst/>
              <a:rect r="r" b="b" t="t" l="l"/>
              <a:pathLst>
                <a:path h="1109708" w="2456323">
                  <a:moveTo>
                    <a:pt x="0" y="0"/>
                  </a:moveTo>
                  <a:lnTo>
                    <a:pt x="2456323" y="0"/>
                  </a:lnTo>
                  <a:lnTo>
                    <a:pt x="2456323" y="1109708"/>
                  </a:lnTo>
                  <a:lnTo>
                    <a:pt x="0" y="1109708"/>
                  </a:lnTo>
                  <a:close/>
                </a:path>
              </a:pathLst>
            </a:custGeom>
            <a:blipFill>
              <a:blip r:embed="rId9">
                <a:alphaModFix amt="0"/>
              </a:blip>
              <a:stretch>
                <a:fillRect l="-7964" t="0" r="-7964" b="0"/>
              </a:stretch>
            </a:blipFill>
          </p:spPr>
        </p:sp>
        <p:sp>
          <p:nvSpPr>
            <p:cNvPr name="TextBox 105" id="105"/>
            <p:cNvSpPr txBox="true"/>
            <p:nvPr/>
          </p:nvSpPr>
          <p:spPr>
            <a:xfrm>
              <a:off x="0" y="-19050"/>
              <a:ext cx="2456320" cy="1128763"/>
            </a:xfrm>
            <a:prstGeom prst="rect">
              <a:avLst/>
            </a:prstGeom>
          </p:spPr>
          <p:txBody>
            <a:bodyPr anchor="ctr" rtlCol="false" tIns="0" lIns="0" bIns="0" rIns="0"/>
            <a:lstStyle/>
            <a:p>
              <a:pPr algn="ctr">
                <a:lnSpc>
                  <a:spcPts val="1620"/>
                </a:lnSpc>
              </a:pPr>
              <a:r>
                <a:rPr lang="en-US" sz="1500">
                  <a:solidFill>
                    <a:srgbClr val="FFFFFF"/>
                  </a:solidFill>
                  <a:latin typeface="Calibri (MS)"/>
                  <a:ea typeface="Calibri (MS)"/>
                  <a:cs typeface="Calibri (MS)"/>
                  <a:sym typeface="Calibri (MS)"/>
                </a:rPr>
                <a:t>S’applique aux diplômes specifiques</a:t>
              </a:r>
            </a:p>
          </p:txBody>
        </p:sp>
      </p:grpSp>
      <p:grpSp>
        <p:nvGrpSpPr>
          <p:cNvPr name="Group 106" id="106"/>
          <p:cNvGrpSpPr/>
          <p:nvPr/>
        </p:nvGrpSpPr>
        <p:grpSpPr>
          <a:xfrm rot="0">
            <a:off x="2832459" y="4293499"/>
            <a:ext cx="1864395" cy="852297"/>
            <a:chOff x="0" y="0"/>
            <a:chExt cx="2485860" cy="1136396"/>
          </a:xfrm>
        </p:grpSpPr>
        <p:sp>
          <p:nvSpPr>
            <p:cNvPr name="Freeform 107" id="107"/>
            <p:cNvSpPr/>
            <p:nvPr/>
          </p:nvSpPr>
          <p:spPr>
            <a:xfrm flipH="false" flipV="false" rot="0">
              <a:off x="12700" y="12700"/>
              <a:ext cx="2456307" cy="1109726"/>
            </a:xfrm>
            <a:custGeom>
              <a:avLst/>
              <a:gdLst/>
              <a:ahLst/>
              <a:cxnLst/>
              <a:rect r="r" b="b" t="t" l="l"/>
              <a:pathLst>
                <a:path h="1109726" w="2456307">
                  <a:moveTo>
                    <a:pt x="0" y="0"/>
                  </a:moveTo>
                  <a:lnTo>
                    <a:pt x="2456307" y="0"/>
                  </a:lnTo>
                  <a:lnTo>
                    <a:pt x="2456307" y="1109726"/>
                  </a:lnTo>
                  <a:lnTo>
                    <a:pt x="0" y="1109726"/>
                  </a:lnTo>
                  <a:close/>
                </a:path>
              </a:pathLst>
            </a:custGeom>
            <a:solidFill>
              <a:srgbClr val="0989B1"/>
            </a:solidFill>
          </p:spPr>
        </p:sp>
        <p:sp>
          <p:nvSpPr>
            <p:cNvPr name="Freeform 108" id="108"/>
            <p:cNvSpPr/>
            <p:nvPr/>
          </p:nvSpPr>
          <p:spPr>
            <a:xfrm flipH="false" flipV="false" rot="0">
              <a:off x="0" y="0"/>
              <a:ext cx="2481707" cy="1135126"/>
            </a:xfrm>
            <a:custGeom>
              <a:avLst/>
              <a:gdLst/>
              <a:ahLst/>
              <a:cxnLst/>
              <a:rect r="r" b="b" t="t" l="l"/>
              <a:pathLst>
                <a:path h="1135126" w="2481707">
                  <a:moveTo>
                    <a:pt x="12700" y="0"/>
                  </a:moveTo>
                  <a:lnTo>
                    <a:pt x="2469007" y="0"/>
                  </a:lnTo>
                  <a:cubicBezTo>
                    <a:pt x="2475992" y="0"/>
                    <a:pt x="2481707" y="5715"/>
                    <a:pt x="2481707" y="12700"/>
                  </a:cubicBezTo>
                  <a:lnTo>
                    <a:pt x="2481707" y="1122426"/>
                  </a:lnTo>
                  <a:cubicBezTo>
                    <a:pt x="2481707" y="1129411"/>
                    <a:pt x="2475992" y="1135126"/>
                    <a:pt x="2469007" y="1135126"/>
                  </a:cubicBezTo>
                  <a:lnTo>
                    <a:pt x="12700" y="1135126"/>
                  </a:lnTo>
                  <a:cubicBezTo>
                    <a:pt x="5715" y="1135126"/>
                    <a:pt x="0" y="1129411"/>
                    <a:pt x="0" y="1122426"/>
                  </a:cubicBezTo>
                  <a:lnTo>
                    <a:pt x="0" y="12700"/>
                  </a:lnTo>
                  <a:cubicBezTo>
                    <a:pt x="0" y="5715"/>
                    <a:pt x="5715" y="0"/>
                    <a:pt x="12700" y="0"/>
                  </a:cubicBezTo>
                  <a:moveTo>
                    <a:pt x="12700" y="25400"/>
                  </a:moveTo>
                  <a:lnTo>
                    <a:pt x="12700" y="12700"/>
                  </a:lnTo>
                  <a:lnTo>
                    <a:pt x="25400" y="12700"/>
                  </a:lnTo>
                  <a:lnTo>
                    <a:pt x="25400" y="1122426"/>
                  </a:lnTo>
                  <a:lnTo>
                    <a:pt x="12700" y="1122426"/>
                  </a:lnTo>
                  <a:lnTo>
                    <a:pt x="12700" y="1109726"/>
                  </a:lnTo>
                  <a:lnTo>
                    <a:pt x="2469007" y="1109726"/>
                  </a:lnTo>
                  <a:lnTo>
                    <a:pt x="2469007" y="1122426"/>
                  </a:lnTo>
                  <a:lnTo>
                    <a:pt x="2456307" y="1122426"/>
                  </a:lnTo>
                  <a:lnTo>
                    <a:pt x="2456307" y="12700"/>
                  </a:lnTo>
                  <a:lnTo>
                    <a:pt x="2469007" y="12700"/>
                  </a:lnTo>
                  <a:lnTo>
                    <a:pt x="2469007" y="25400"/>
                  </a:lnTo>
                  <a:lnTo>
                    <a:pt x="12700" y="25400"/>
                  </a:lnTo>
                  <a:close/>
                </a:path>
              </a:pathLst>
            </a:custGeom>
            <a:solidFill>
              <a:srgbClr val="FFFFFF"/>
            </a:solidFill>
          </p:spPr>
        </p:sp>
      </p:grpSp>
      <p:grpSp>
        <p:nvGrpSpPr>
          <p:cNvPr name="Group 109" id="109"/>
          <p:cNvGrpSpPr/>
          <p:nvPr/>
        </p:nvGrpSpPr>
        <p:grpSpPr>
          <a:xfrm rot="0">
            <a:off x="2843527" y="4303509"/>
            <a:ext cx="1842240" cy="832285"/>
            <a:chOff x="0" y="0"/>
            <a:chExt cx="2456320" cy="1109713"/>
          </a:xfrm>
        </p:grpSpPr>
        <p:sp>
          <p:nvSpPr>
            <p:cNvPr name="Freeform 110" id="110"/>
            <p:cNvSpPr/>
            <p:nvPr/>
          </p:nvSpPr>
          <p:spPr>
            <a:xfrm flipH="false" flipV="false" rot="0">
              <a:off x="0" y="0"/>
              <a:ext cx="2456323" cy="1109708"/>
            </a:xfrm>
            <a:custGeom>
              <a:avLst/>
              <a:gdLst/>
              <a:ahLst/>
              <a:cxnLst/>
              <a:rect r="r" b="b" t="t" l="l"/>
              <a:pathLst>
                <a:path h="1109708" w="2456323">
                  <a:moveTo>
                    <a:pt x="0" y="0"/>
                  </a:moveTo>
                  <a:lnTo>
                    <a:pt x="2456323" y="0"/>
                  </a:lnTo>
                  <a:lnTo>
                    <a:pt x="2456323" y="1109708"/>
                  </a:lnTo>
                  <a:lnTo>
                    <a:pt x="0" y="1109708"/>
                  </a:lnTo>
                  <a:close/>
                </a:path>
              </a:pathLst>
            </a:custGeom>
            <a:blipFill>
              <a:blip r:embed="rId9">
                <a:alphaModFix amt="0"/>
              </a:blip>
              <a:stretch>
                <a:fillRect l="-7964" t="0" r="-7964" b="0"/>
              </a:stretch>
            </a:blipFill>
          </p:spPr>
        </p:sp>
        <p:sp>
          <p:nvSpPr>
            <p:cNvPr name="TextBox 111" id="111"/>
            <p:cNvSpPr txBox="true"/>
            <p:nvPr/>
          </p:nvSpPr>
          <p:spPr>
            <a:xfrm>
              <a:off x="0" y="-19050"/>
              <a:ext cx="2456320" cy="1128763"/>
            </a:xfrm>
            <a:prstGeom prst="rect">
              <a:avLst/>
            </a:prstGeom>
          </p:spPr>
          <p:txBody>
            <a:bodyPr anchor="ctr" rtlCol="false" tIns="0" lIns="0" bIns="0" rIns="0"/>
            <a:lstStyle/>
            <a:p>
              <a:pPr algn="ctr">
                <a:lnSpc>
                  <a:spcPts val="1620"/>
                </a:lnSpc>
              </a:pPr>
              <a:r>
                <a:rPr lang="en-US" sz="1500">
                  <a:solidFill>
                    <a:srgbClr val="FFFFFF"/>
                  </a:solidFill>
                  <a:latin typeface="Calibri (MS)"/>
                  <a:ea typeface="Calibri (MS)"/>
                  <a:cs typeface="Calibri (MS)"/>
                  <a:sym typeface="Calibri (MS)"/>
                </a:rPr>
                <a:t>Délaais  de 5 ans</a:t>
              </a:r>
            </a:p>
          </p:txBody>
        </p:sp>
      </p:grpSp>
      <p:grpSp>
        <p:nvGrpSpPr>
          <p:cNvPr name="Group 112" id="112"/>
          <p:cNvGrpSpPr/>
          <p:nvPr/>
        </p:nvGrpSpPr>
        <p:grpSpPr>
          <a:xfrm rot="0">
            <a:off x="2832459" y="5475341"/>
            <a:ext cx="1864395" cy="852297"/>
            <a:chOff x="0" y="0"/>
            <a:chExt cx="2485860" cy="1136396"/>
          </a:xfrm>
        </p:grpSpPr>
        <p:sp>
          <p:nvSpPr>
            <p:cNvPr name="Freeform 113" id="113"/>
            <p:cNvSpPr/>
            <p:nvPr/>
          </p:nvSpPr>
          <p:spPr>
            <a:xfrm flipH="false" flipV="false" rot="0">
              <a:off x="12700" y="12700"/>
              <a:ext cx="2456307" cy="1109726"/>
            </a:xfrm>
            <a:custGeom>
              <a:avLst/>
              <a:gdLst/>
              <a:ahLst/>
              <a:cxnLst/>
              <a:rect r="r" b="b" t="t" l="l"/>
              <a:pathLst>
                <a:path h="1109726" w="2456307">
                  <a:moveTo>
                    <a:pt x="0" y="0"/>
                  </a:moveTo>
                  <a:lnTo>
                    <a:pt x="2456307" y="0"/>
                  </a:lnTo>
                  <a:lnTo>
                    <a:pt x="2456307" y="1109726"/>
                  </a:lnTo>
                  <a:lnTo>
                    <a:pt x="0" y="1109726"/>
                  </a:lnTo>
                  <a:close/>
                </a:path>
              </a:pathLst>
            </a:custGeom>
            <a:solidFill>
              <a:srgbClr val="029676"/>
            </a:solidFill>
          </p:spPr>
        </p:sp>
        <p:sp>
          <p:nvSpPr>
            <p:cNvPr name="Freeform 114" id="114"/>
            <p:cNvSpPr/>
            <p:nvPr/>
          </p:nvSpPr>
          <p:spPr>
            <a:xfrm flipH="false" flipV="false" rot="0">
              <a:off x="0" y="0"/>
              <a:ext cx="2481707" cy="1135126"/>
            </a:xfrm>
            <a:custGeom>
              <a:avLst/>
              <a:gdLst/>
              <a:ahLst/>
              <a:cxnLst/>
              <a:rect r="r" b="b" t="t" l="l"/>
              <a:pathLst>
                <a:path h="1135126" w="2481707">
                  <a:moveTo>
                    <a:pt x="12700" y="0"/>
                  </a:moveTo>
                  <a:lnTo>
                    <a:pt x="2469007" y="0"/>
                  </a:lnTo>
                  <a:cubicBezTo>
                    <a:pt x="2475992" y="0"/>
                    <a:pt x="2481707" y="5715"/>
                    <a:pt x="2481707" y="12700"/>
                  </a:cubicBezTo>
                  <a:lnTo>
                    <a:pt x="2481707" y="1122426"/>
                  </a:lnTo>
                  <a:cubicBezTo>
                    <a:pt x="2481707" y="1129411"/>
                    <a:pt x="2475992" y="1135126"/>
                    <a:pt x="2469007" y="1135126"/>
                  </a:cubicBezTo>
                  <a:lnTo>
                    <a:pt x="12700" y="1135126"/>
                  </a:lnTo>
                  <a:cubicBezTo>
                    <a:pt x="5715" y="1135126"/>
                    <a:pt x="0" y="1129411"/>
                    <a:pt x="0" y="1122426"/>
                  </a:cubicBezTo>
                  <a:lnTo>
                    <a:pt x="0" y="12700"/>
                  </a:lnTo>
                  <a:cubicBezTo>
                    <a:pt x="0" y="5715"/>
                    <a:pt x="5715" y="0"/>
                    <a:pt x="12700" y="0"/>
                  </a:cubicBezTo>
                  <a:moveTo>
                    <a:pt x="12700" y="25400"/>
                  </a:moveTo>
                  <a:lnTo>
                    <a:pt x="12700" y="12700"/>
                  </a:lnTo>
                  <a:lnTo>
                    <a:pt x="25400" y="12700"/>
                  </a:lnTo>
                  <a:lnTo>
                    <a:pt x="25400" y="1122426"/>
                  </a:lnTo>
                  <a:lnTo>
                    <a:pt x="12700" y="1122426"/>
                  </a:lnTo>
                  <a:lnTo>
                    <a:pt x="12700" y="1109726"/>
                  </a:lnTo>
                  <a:lnTo>
                    <a:pt x="2469007" y="1109726"/>
                  </a:lnTo>
                  <a:lnTo>
                    <a:pt x="2469007" y="1122426"/>
                  </a:lnTo>
                  <a:lnTo>
                    <a:pt x="2456307" y="1122426"/>
                  </a:lnTo>
                  <a:lnTo>
                    <a:pt x="2456307" y="12700"/>
                  </a:lnTo>
                  <a:lnTo>
                    <a:pt x="2469007" y="12700"/>
                  </a:lnTo>
                  <a:lnTo>
                    <a:pt x="2469007" y="25400"/>
                  </a:lnTo>
                  <a:lnTo>
                    <a:pt x="12700" y="25400"/>
                  </a:lnTo>
                  <a:close/>
                </a:path>
              </a:pathLst>
            </a:custGeom>
            <a:solidFill>
              <a:srgbClr val="BA8C00"/>
            </a:solidFill>
          </p:spPr>
        </p:sp>
      </p:grpSp>
      <p:grpSp>
        <p:nvGrpSpPr>
          <p:cNvPr name="Group 115" id="115"/>
          <p:cNvGrpSpPr/>
          <p:nvPr/>
        </p:nvGrpSpPr>
        <p:grpSpPr>
          <a:xfrm rot="0">
            <a:off x="2843527" y="5485352"/>
            <a:ext cx="1842240" cy="832285"/>
            <a:chOff x="0" y="0"/>
            <a:chExt cx="2456320" cy="1109713"/>
          </a:xfrm>
        </p:grpSpPr>
        <p:sp>
          <p:nvSpPr>
            <p:cNvPr name="Freeform 116" id="116"/>
            <p:cNvSpPr/>
            <p:nvPr/>
          </p:nvSpPr>
          <p:spPr>
            <a:xfrm flipH="false" flipV="false" rot="0">
              <a:off x="0" y="0"/>
              <a:ext cx="2456323" cy="1109708"/>
            </a:xfrm>
            <a:custGeom>
              <a:avLst/>
              <a:gdLst/>
              <a:ahLst/>
              <a:cxnLst/>
              <a:rect r="r" b="b" t="t" l="l"/>
              <a:pathLst>
                <a:path h="1109708" w="2456323">
                  <a:moveTo>
                    <a:pt x="0" y="0"/>
                  </a:moveTo>
                  <a:lnTo>
                    <a:pt x="2456323" y="0"/>
                  </a:lnTo>
                  <a:lnTo>
                    <a:pt x="2456323" y="1109708"/>
                  </a:lnTo>
                  <a:lnTo>
                    <a:pt x="0" y="1109708"/>
                  </a:lnTo>
                  <a:close/>
                </a:path>
              </a:pathLst>
            </a:custGeom>
            <a:blipFill>
              <a:blip r:embed="rId9">
                <a:alphaModFix amt="0"/>
              </a:blip>
              <a:stretch>
                <a:fillRect l="-7964" t="0" r="-7964" b="0"/>
              </a:stretch>
            </a:blipFill>
          </p:spPr>
        </p:sp>
        <p:sp>
          <p:nvSpPr>
            <p:cNvPr name="TextBox 117" id="117"/>
            <p:cNvSpPr txBox="true"/>
            <p:nvPr/>
          </p:nvSpPr>
          <p:spPr>
            <a:xfrm>
              <a:off x="0" y="-19050"/>
              <a:ext cx="2456320" cy="1128763"/>
            </a:xfrm>
            <a:prstGeom prst="rect">
              <a:avLst/>
            </a:prstGeom>
          </p:spPr>
          <p:txBody>
            <a:bodyPr anchor="ctr" rtlCol="false" tIns="0" lIns="0" bIns="0" rIns="0"/>
            <a:lstStyle/>
            <a:p>
              <a:pPr algn="ctr">
                <a:lnSpc>
                  <a:spcPts val="1620"/>
                </a:lnSpc>
              </a:pPr>
              <a:r>
                <a:rPr lang="en-US" sz="1500">
                  <a:solidFill>
                    <a:srgbClr val="FFFFFF"/>
                  </a:solidFill>
                  <a:latin typeface="Calibri (MS)"/>
                  <a:ea typeface="Calibri (MS)"/>
                  <a:cs typeface="Calibri (MS)"/>
                  <a:sym typeface="Calibri (MS)"/>
                </a:rPr>
                <a:t>Demande soumise par le biais de RPL 01</a:t>
              </a:r>
            </a:p>
          </p:txBody>
        </p:sp>
      </p:grpSp>
      <p:grpSp>
        <p:nvGrpSpPr>
          <p:cNvPr name="Group 118" id="118"/>
          <p:cNvGrpSpPr/>
          <p:nvPr/>
        </p:nvGrpSpPr>
        <p:grpSpPr>
          <a:xfrm rot="0">
            <a:off x="2832459" y="6657184"/>
            <a:ext cx="1864395" cy="852297"/>
            <a:chOff x="0" y="0"/>
            <a:chExt cx="2485860" cy="1136396"/>
          </a:xfrm>
        </p:grpSpPr>
        <p:sp>
          <p:nvSpPr>
            <p:cNvPr name="Freeform 119" id="119"/>
            <p:cNvSpPr/>
            <p:nvPr/>
          </p:nvSpPr>
          <p:spPr>
            <a:xfrm flipH="false" flipV="false" rot="0">
              <a:off x="12700" y="12700"/>
              <a:ext cx="2456307" cy="1109726"/>
            </a:xfrm>
            <a:custGeom>
              <a:avLst/>
              <a:gdLst/>
              <a:ahLst/>
              <a:cxnLst/>
              <a:rect r="r" b="b" t="t" l="l"/>
              <a:pathLst>
                <a:path h="1109726" w="2456307">
                  <a:moveTo>
                    <a:pt x="0" y="0"/>
                  </a:moveTo>
                  <a:lnTo>
                    <a:pt x="2456307" y="0"/>
                  </a:lnTo>
                  <a:lnTo>
                    <a:pt x="2456307" y="1109726"/>
                  </a:lnTo>
                  <a:lnTo>
                    <a:pt x="0" y="1109726"/>
                  </a:lnTo>
                  <a:close/>
                </a:path>
              </a:pathLst>
            </a:custGeom>
            <a:solidFill>
              <a:srgbClr val="029676"/>
            </a:solidFill>
          </p:spPr>
        </p:sp>
        <p:sp>
          <p:nvSpPr>
            <p:cNvPr name="Freeform 120" id="120"/>
            <p:cNvSpPr/>
            <p:nvPr/>
          </p:nvSpPr>
          <p:spPr>
            <a:xfrm flipH="false" flipV="false" rot="0">
              <a:off x="0" y="0"/>
              <a:ext cx="2481707" cy="1135126"/>
            </a:xfrm>
            <a:custGeom>
              <a:avLst/>
              <a:gdLst/>
              <a:ahLst/>
              <a:cxnLst/>
              <a:rect r="r" b="b" t="t" l="l"/>
              <a:pathLst>
                <a:path h="1135126" w="2481707">
                  <a:moveTo>
                    <a:pt x="12700" y="0"/>
                  </a:moveTo>
                  <a:lnTo>
                    <a:pt x="2469007" y="0"/>
                  </a:lnTo>
                  <a:cubicBezTo>
                    <a:pt x="2475992" y="0"/>
                    <a:pt x="2481707" y="5715"/>
                    <a:pt x="2481707" y="12700"/>
                  </a:cubicBezTo>
                  <a:lnTo>
                    <a:pt x="2481707" y="1122426"/>
                  </a:lnTo>
                  <a:cubicBezTo>
                    <a:pt x="2481707" y="1129411"/>
                    <a:pt x="2475992" y="1135126"/>
                    <a:pt x="2469007" y="1135126"/>
                  </a:cubicBezTo>
                  <a:lnTo>
                    <a:pt x="12700" y="1135126"/>
                  </a:lnTo>
                  <a:cubicBezTo>
                    <a:pt x="5715" y="1135126"/>
                    <a:pt x="0" y="1129411"/>
                    <a:pt x="0" y="1122426"/>
                  </a:cubicBezTo>
                  <a:lnTo>
                    <a:pt x="0" y="12700"/>
                  </a:lnTo>
                  <a:cubicBezTo>
                    <a:pt x="0" y="5715"/>
                    <a:pt x="5715" y="0"/>
                    <a:pt x="12700" y="0"/>
                  </a:cubicBezTo>
                  <a:moveTo>
                    <a:pt x="12700" y="25400"/>
                  </a:moveTo>
                  <a:lnTo>
                    <a:pt x="12700" y="12700"/>
                  </a:lnTo>
                  <a:lnTo>
                    <a:pt x="25400" y="12700"/>
                  </a:lnTo>
                  <a:lnTo>
                    <a:pt x="25400" y="1122426"/>
                  </a:lnTo>
                  <a:lnTo>
                    <a:pt x="12700" y="1122426"/>
                  </a:lnTo>
                  <a:lnTo>
                    <a:pt x="12700" y="1109726"/>
                  </a:lnTo>
                  <a:lnTo>
                    <a:pt x="2469007" y="1109726"/>
                  </a:lnTo>
                  <a:lnTo>
                    <a:pt x="2469007" y="1122426"/>
                  </a:lnTo>
                  <a:lnTo>
                    <a:pt x="2456307" y="1122426"/>
                  </a:lnTo>
                  <a:lnTo>
                    <a:pt x="2456307" y="12700"/>
                  </a:lnTo>
                  <a:lnTo>
                    <a:pt x="2469007" y="12700"/>
                  </a:lnTo>
                  <a:lnTo>
                    <a:pt x="2469007" y="25400"/>
                  </a:lnTo>
                  <a:lnTo>
                    <a:pt x="12700" y="25400"/>
                  </a:lnTo>
                  <a:close/>
                </a:path>
              </a:pathLst>
            </a:custGeom>
            <a:solidFill>
              <a:srgbClr val="BA8C00"/>
            </a:solidFill>
          </p:spPr>
        </p:sp>
      </p:grpSp>
      <p:grpSp>
        <p:nvGrpSpPr>
          <p:cNvPr name="Group 121" id="121"/>
          <p:cNvGrpSpPr/>
          <p:nvPr/>
        </p:nvGrpSpPr>
        <p:grpSpPr>
          <a:xfrm rot="0">
            <a:off x="2843527" y="6667195"/>
            <a:ext cx="1842240" cy="832285"/>
            <a:chOff x="0" y="0"/>
            <a:chExt cx="2456320" cy="1109713"/>
          </a:xfrm>
        </p:grpSpPr>
        <p:sp>
          <p:nvSpPr>
            <p:cNvPr name="Freeform 122" id="122"/>
            <p:cNvSpPr/>
            <p:nvPr/>
          </p:nvSpPr>
          <p:spPr>
            <a:xfrm flipH="false" flipV="false" rot="0">
              <a:off x="0" y="0"/>
              <a:ext cx="2456323" cy="1109708"/>
            </a:xfrm>
            <a:custGeom>
              <a:avLst/>
              <a:gdLst/>
              <a:ahLst/>
              <a:cxnLst/>
              <a:rect r="r" b="b" t="t" l="l"/>
              <a:pathLst>
                <a:path h="1109708" w="2456323">
                  <a:moveTo>
                    <a:pt x="0" y="0"/>
                  </a:moveTo>
                  <a:lnTo>
                    <a:pt x="2456323" y="0"/>
                  </a:lnTo>
                  <a:lnTo>
                    <a:pt x="2456323" y="1109708"/>
                  </a:lnTo>
                  <a:lnTo>
                    <a:pt x="0" y="1109708"/>
                  </a:lnTo>
                  <a:close/>
                </a:path>
              </a:pathLst>
            </a:custGeom>
            <a:blipFill>
              <a:blip r:embed="rId9">
                <a:alphaModFix amt="0"/>
              </a:blip>
              <a:stretch>
                <a:fillRect l="-7964" t="0" r="-7964" b="0"/>
              </a:stretch>
            </a:blipFill>
          </p:spPr>
        </p:sp>
        <p:sp>
          <p:nvSpPr>
            <p:cNvPr name="TextBox 123" id="123"/>
            <p:cNvSpPr txBox="true"/>
            <p:nvPr/>
          </p:nvSpPr>
          <p:spPr>
            <a:xfrm>
              <a:off x="0" y="-19050"/>
              <a:ext cx="2456320" cy="1128763"/>
            </a:xfrm>
            <a:prstGeom prst="rect">
              <a:avLst/>
            </a:prstGeom>
          </p:spPr>
          <p:txBody>
            <a:bodyPr anchor="ctr" rtlCol="false" tIns="0" lIns="0" bIns="0" rIns="0"/>
            <a:lstStyle/>
            <a:p>
              <a:pPr algn="ctr">
                <a:lnSpc>
                  <a:spcPts val="1620"/>
                </a:lnSpc>
              </a:pPr>
              <a:r>
                <a:rPr lang="en-US" sz="1500">
                  <a:solidFill>
                    <a:srgbClr val="FFFFFF"/>
                  </a:solidFill>
                  <a:latin typeface="Calibri (MS)"/>
                  <a:ea typeface="Calibri (MS)"/>
                  <a:cs typeface="Calibri (MS)"/>
                  <a:sym typeface="Calibri (MS)"/>
                </a:rPr>
                <a:t>Examen par l’équipe de révision VAE</a:t>
              </a:r>
            </a:p>
          </p:txBody>
        </p:sp>
      </p:grpSp>
      <p:grpSp>
        <p:nvGrpSpPr>
          <p:cNvPr name="Group 124" id="124"/>
          <p:cNvGrpSpPr/>
          <p:nvPr/>
        </p:nvGrpSpPr>
        <p:grpSpPr>
          <a:xfrm rot="0">
            <a:off x="4601004" y="1929822"/>
            <a:ext cx="1864395" cy="852297"/>
            <a:chOff x="0" y="0"/>
            <a:chExt cx="2485860" cy="1136396"/>
          </a:xfrm>
        </p:grpSpPr>
        <p:sp>
          <p:nvSpPr>
            <p:cNvPr name="Freeform 125" id="125"/>
            <p:cNvSpPr/>
            <p:nvPr/>
          </p:nvSpPr>
          <p:spPr>
            <a:xfrm flipH="false" flipV="false" rot="0">
              <a:off x="12700" y="12700"/>
              <a:ext cx="2456307" cy="1109726"/>
            </a:xfrm>
            <a:custGeom>
              <a:avLst/>
              <a:gdLst/>
              <a:ahLst/>
              <a:cxnLst/>
              <a:rect r="r" b="b" t="t" l="l"/>
              <a:pathLst>
                <a:path h="1109726" w="2456307">
                  <a:moveTo>
                    <a:pt x="0" y="0"/>
                  </a:moveTo>
                  <a:lnTo>
                    <a:pt x="2456307" y="0"/>
                  </a:lnTo>
                  <a:lnTo>
                    <a:pt x="2456307" y="1109726"/>
                  </a:lnTo>
                  <a:lnTo>
                    <a:pt x="0" y="1109726"/>
                  </a:lnTo>
                  <a:close/>
                </a:path>
              </a:pathLst>
            </a:custGeom>
            <a:solidFill>
              <a:srgbClr val="599BD5"/>
            </a:solidFill>
          </p:spPr>
        </p:sp>
        <p:sp>
          <p:nvSpPr>
            <p:cNvPr name="Freeform 126" id="126"/>
            <p:cNvSpPr/>
            <p:nvPr/>
          </p:nvSpPr>
          <p:spPr>
            <a:xfrm flipH="false" flipV="false" rot="0">
              <a:off x="0" y="0"/>
              <a:ext cx="2481707" cy="1135126"/>
            </a:xfrm>
            <a:custGeom>
              <a:avLst/>
              <a:gdLst/>
              <a:ahLst/>
              <a:cxnLst/>
              <a:rect r="r" b="b" t="t" l="l"/>
              <a:pathLst>
                <a:path h="1135126" w="2481707">
                  <a:moveTo>
                    <a:pt x="12700" y="0"/>
                  </a:moveTo>
                  <a:lnTo>
                    <a:pt x="2469007" y="0"/>
                  </a:lnTo>
                  <a:cubicBezTo>
                    <a:pt x="2475992" y="0"/>
                    <a:pt x="2481707" y="5715"/>
                    <a:pt x="2481707" y="12700"/>
                  </a:cubicBezTo>
                  <a:lnTo>
                    <a:pt x="2481707" y="1122426"/>
                  </a:lnTo>
                  <a:cubicBezTo>
                    <a:pt x="2481707" y="1129411"/>
                    <a:pt x="2475992" y="1135126"/>
                    <a:pt x="2469007" y="1135126"/>
                  </a:cubicBezTo>
                  <a:lnTo>
                    <a:pt x="12700" y="1135126"/>
                  </a:lnTo>
                  <a:cubicBezTo>
                    <a:pt x="5715" y="1135126"/>
                    <a:pt x="0" y="1129411"/>
                    <a:pt x="0" y="1122426"/>
                  </a:cubicBezTo>
                  <a:lnTo>
                    <a:pt x="0" y="12700"/>
                  </a:lnTo>
                  <a:cubicBezTo>
                    <a:pt x="0" y="5715"/>
                    <a:pt x="5715" y="0"/>
                    <a:pt x="12700" y="0"/>
                  </a:cubicBezTo>
                  <a:moveTo>
                    <a:pt x="12700" y="25400"/>
                  </a:moveTo>
                  <a:lnTo>
                    <a:pt x="12700" y="12700"/>
                  </a:lnTo>
                  <a:lnTo>
                    <a:pt x="25400" y="12700"/>
                  </a:lnTo>
                  <a:lnTo>
                    <a:pt x="25400" y="1122426"/>
                  </a:lnTo>
                  <a:lnTo>
                    <a:pt x="12700" y="1122426"/>
                  </a:lnTo>
                  <a:lnTo>
                    <a:pt x="12700" y="1109726"/>
                  </a:lnTo>
                  <a:lnTo>
                    <a:pt x="2469007" y="1109726"/>
                  </a:lnTo>
                  <a:lnTo>
                    <a:pt x="2469007" y="1122426"/>
                  </a:lnTo>
                  <a:lnTo>
                    <a:pt x="2456307" y="1122426"/>
                  </a:lnTo>
                  <a:lnTo>
                    <a:pt x="2456307" y="12700"/>
                  </a:lnTo>
                  <a:lnTo>
                    <a:pt x="2469007" y="12700"/>
                  </a:lnTo>
                  <a:lnTo>
                    <a:pt x="2469007" y="25400"/>
                  </a:lnTo>
                  <a:lnTo>
                    <a:pt x="12700" y="25400"/>
                  </a:lnTo>
                  <a:close/>
                </a:path>
              </a:pathLst>
            </a:custGeom>
            <a:solidFill>
              <a:srgbClr val="FFFFFF"/>
            </a:solidFill>
          </p:spPr>
        </p:sp>
      </p:grpSp>
      <p:grpSp>
        <p:nvGrpSpPr>
          <p:cNvPr name="Group 127" id="127"/>
          <p:cNvGrpSpPr/>
          <p:nvPr/>
        </p:nvGrpSpPr>
        <p:grpSpPr>
          <a:xfrm rot="0">
            <a:off x="4602871" y="1939833"/>
            <a:ext cx="1851450" cy="832285"/>
            <a:chOff x="0" y="0"/>
            <a:chExt cx="2468601" cy="1109713"/>
          </a:xfrm>
        </p:grpSpPr>
        <p:sp>
          <p:nvSpPr>
            <p:cNvPr name="Freeform 128" id="128"/>
            <p:cNvSpPr/>
            <p:nvPr/>
          </p:nvSpPr>
          <p:spPr>
            <a:xfrm flipH="false" flipV="false" rot="0">
              <a:off x="0" y="0"/>
              <a:ext cx="2468604" cy="1109708"/>
            </a:xfrm>
            <a:custGeom>
              <a:avLst/>
              <a:gdLst/>
              <a:ahLst/>
              <a:cxnLst/>
              <a:rect r="r" b="b" t="t" l="l"/>
              <a:pathLst>
                <a:path h="1109708" w="2468604">
                  <a:moveTo>
                    <a:pt x="0" y="0"/>
                  </a:moveTo>
                  <a:lnTo>
                    <a:pt x="2468604" y="0"/>
                  </a:lnTo>
                  <a:lnTo>
                    <a:pt x="2468604" y="1109708"/>
                  </a:lnTo>
                  <a:lnTo>
                    <a:pt x="0" y="1109708"/>
                  </a:lnTo>
                  <a:close/>
                </a:path>
              </a:pathLst>
            </a:custGeom>
            <a:blipFill>
              <a:blip r:embed="rId9">
                <a:alphaModFix amt="0"/>
              </a:blip>
              <a:stretch>
                <a:fillRect l="-7676" t="0" r="-7676" b="0"/>
              </a:stretch>
            </a:blipFill>
          </p:spPr>
        </p:sp>
        <p:sp>
          <p:nvSpPr>
            <p:cNvPr name="TextBox 129" id="129"/>
            <p:cNvSpPr txBox="true"/>
            <p:nvPr/>
          </p:nvSpPr>
          <p:spPr>
            <a:xfrm>
              <a:off x="0" y="-19050"/>
              <a:ext cx="2468601" cy="1128763"/>
            </a:xfrm>
            <a:prstGeom prst="rect">
              <a:avLst/>
            </a:prstGeom>
          </p:spPr>
          <p:txBody>
            <a:bodyPr anchor="ctr" rtlCol="false" tIns="0" lIns="0" bIns="0" rIns="0"/>
            <a:lstStyle/>
            <a:p>
              <a:pPr algn="ctr">
                <a:lnSpc>
                  <a:spcPts val="1620"/>
                </a:lnSpc>
              </a:pPr>
              <a:r>
                <a:rPr lang="en-US" b="true" sz="1500">
                  <a:solidFill>
                    <a:srgbClr val="FFFFFF"/>
                  </a:solidFill>
                  <a:latin typeface="Calibri (MS) Bold"/>
                  <a:ea typeface="Calibri (MS) Bold"/>
                  <a:cs typeface="Calibri (MS) Bold"/>
                  <a:sym typeface="Calibri (MS) Bold"/>
                </a:rPr>
                <a:t>3. RPCL (reconnaissance des acquis certifiés)</a:t>
              </a:r>
            </a:p>
          </p:txBody>
        </p:sp>
      </p:grpSp>
      <p:grpSp>
        <p:nvGrpSpPr>
          <p:cNvPr name="Group 130" id="130"/>
          <p:cNvGrpSpPr/>
          <p:nvPr/>
        </p:nvGrpSpPr>
        <p:grpSpPr>
          <a:xfrm rot="0">
            <a:off x="5061566" y="3111665"/>
            <a:ext cx="1864395" cy="852297"/>
            <a:chOff x="0" y="0"/>
            <a:chExt cx="2485860" cy="1136396"/>
          </a:xfrm>
        </p:grpSpPr>
        <p:sp>
          <p:nvSpPr>
            <p:cNvPr name="Freeform 131" id="131"/>
            <p:cNvSpPr/>
            <p:nvPr/>
          </p:nvSpPr>
          <p:spPr>
            <a:xfrm flipH="false" flipV="false" rot="0">
              <a:off x="12700" y="12700"/>
              <a:ext cx="2456307" cy="1109726"/>
            </a:xfrm>
            <a:custGeom>
              <a:avLst/>
              <a:gdLst/>
              <a:ahLst/>
              <a:cxnLst/>
              <a:rect r="r" b="b" t="t" l="l"/>
              <a:pathLst>
                <a:path h="1109726" w="2456307">
                  <a:moveTo>
                    <a:pt x="0" y="0"/>
                  </a:moveTo>
                  <a:lnTo>
                    <a:pt x="2456307" y="0"/>
                  </a:lnTo>
                  <a:lnTo>
                    <a:pt x="2456307" y="1109726"/>
                  </a:lnTo>
                  <a:lnTo>
                    <a:pt x="0" y="1109726"/>
                  </a:lnTo>
                  <a:close/>
                </a:path>
              </a:pathLst>
            </a:custGeom>
            <a:solidFill>
              <a:srgbClr val="0989B1"/>
            </a:solidFill>
          </p:spPr>
        </p:sp>
        <p:sp>
          <p:nvSpPr>
            <p:cNvPr name="Freeform 132" id="132"/>
            <p:cNvSpPr/>
            <p:nvPr/>
          </p:nvSpPr>
          <p:spPr>
            <a:xfrm flipH="false" flipV="false" rot="0">
              <a:off x="0" y="0"/>
              <a:ext cx="2481707" cy="1135126"/>
            </a:xfrm>
            <a:custGeom>
              <a:avLst/>
              <a:gdLst/>
              <a:ahLst/>
              <a:cxnLst/>
              <a:rect r="r" b="b" t="t" l="l"/>
              <a:pathLst>
                <a:path h="1135126" w="2481707">
                  <a:moveTo>
                    <a:pt x="12700" y="0"/>
                  </a:moveTo>
                  <a:lnTo>
                    <a:pt x="2469007" y="0"/>
                  </a:lnTo>
                  <a:cubicBezTo>
                    <a:pt x="2475992" y="0"/>
                    <a:pt x="2481707" y="5715"/>
                    <a:pt x="2481707" y="12700"/>
                  </a:cubicBezTo>
                  <a:lnTo>
                    <a:pt x="2481707" y="1122426"/>
                  </a:lnTo>
                  <a:cubicBezTo>
                    <a:pt x="2481707" y="1129411"/>
                    <a:pt x="2475992" y="1135126"/>
                    <a:pt x="2469007" y="1135126"/>
                  </a:cubicBezTo>
                  <a:lnTo>
                    <a:pt x="12700" y="1135126"/>
                  </a:lnTo>
                  <a:cubicBezTo>
                    <a:pt x="5715" y="1135126"/>
                    <a:pt x="0" y="1129411"/>
                    <a:pt x="0" y="1122426"/>
                  </a:cubicBezTo>
                  <a:lnTo>
                    <a:pt x="0" y="12700"/>
                  </a:lnTo>
                  <a:cubicBezTo>
                    <a:pt x="0" y="5715"/>
                    <a:pt x="5715" y="0"/>
                    <a:pt x="12700" y="0"/>
                  </a:cubicBezTo>
                  <a:moveTo>
                    <a:pt x="12700" y="25400"/>
                  </a:moveTo>
                  <a:lnTo>
                    <a:pt x="12700" y="12700"/>
                  </a:lnTo>
                  <a:lnTo>
                    <a:pt x="25400" y="12700"/>
                  </a:lnTo>
                  <a:lnTo>
                    <a:pt x="25400" y="1122426"/>
                  </a:lnTo>
                  <a:lnTo>
                    <a:pt x="12700" y="1122426"/>
                  </a:lnTo>
                  <a:lnTo>
                    <a:pt x="12700" y="1109726"/>
                  </a:lnTo>
                  <a:lnTo>
                    <a:pt x="2469007" y="1109726"/>
                  </a:lnTo>
                  <a:lnTo>
                    <a:pt x="2469007" y="1122426"/>
                  </a:lnTo>
                  <a:lnTo>
                    <a:pt x="2456307" y="1122426"/>
                  </a:lnTo>
                  <a:lnTo>
                    <a:pt x="2456307" y="12700"/>
                  </a:lnTo>
                  <a:lnTo>
                    <a:pt x="2469007" y="12700"/>
                  </a:lnTo>
                  <a:lnTo>
                    <a:pt x="2469007" y="25400"/>
                  </a:lnTo>
                  <a:lnTo>
                    <a:pt x="12700" y="25400"/>
                  </a:lnTo>
                  <a:close/>
                </a:path>
              </a:pathLst>
            </a:custGeom>
            <a:solidFill>
              <a:srgbClr val="FFFFFF"/>
            </a:solidFill>
          </p:spPr>
        </p:sp>
      </p:grpSp>
      <p:grpSp>
        <p:nvGrpSpPr>
          <p:cNvPr name="Group 133" id="133"/>
          <p:cNvGrpSpPr/>
          <p:nvPr/>
        </p:nvGrpSpPr>
        <p:grpSpPr>
          <a:xfrm rot="0">
            <a:off x="5072644" y="3121666"/>
            <a:ext cx="1842240" cy="832285"/>
            <a:chOff x="0" y="0"/>
            <a:chExt cx="2456320" cy="1109713"/>
          </a:xfrm>
        </p:grpSpPr>
        <p:sp>
          <p:nvSpPr>
            <p:cNvPr name="Freeform 134" id="134"/>
            <p:cNvSpPr/>
            <p:nvPr/>
          </p:nvSpPr>
          <p:spPr>
            <a:xfrm flipH="false" flipV="false" rot="0">
              <a:off x="0" y="0"/>
              <a:ext cx="2456323" cy="1109708"/>
            </a:xfrm>
            <a:custGeom>
              <a:avLst/>
              <a:gdLst/>
              <a:ahLst/>
              <a:cxnLst/>
              <a:rect r="r" b="b" t="t" l="l"/>
              <a:pathLst>
                <a:path h="1109708" w="2456323">
                  <a:moveTo>
                    <a:pt x="0" y="0"/>
                  </a:moveTo>
                  <a:lnTo>
                    <a:pt x="2456323" y="0"/>
                  </a:lnTo>
                  <a:lnTo>
                    <a:pt x="2456323" y="1109708"/>
                  </a:lnTo>
                  <a:lnTo>
                    <a:pt x="0" y="1109708"/>
                  </a:lnTo>
                  <a:close/>
                </a:path>
              </a:pathLst>
            </a:custGeom>
            <a:blipFill>
              <a:blip r:embed="rId9">
                <a:alphaModFix amt="0"/>
              </a:blip>
              <a:stretch>
                <a:fillRect l="-7964" t="0" r="-7964" b="0"/>
              </a:stretch>
            </a:blipFill>
          </p:spPr>
        </p:sp>
        <p:sp>
          <p:nvSpPr>
            <p:cNvPr name="TextBox 135" id="135"/>
            <p:cNvSpPr txBox="true"/>
            <p:nvPr/>
          </p:nvSpPr>
          <p:spPr>
            <a:xfrm>
              <a:off x="0" y="-19050"/>
              <a:ext cx="2456320" cy="1128763"/>
            </a:xfrm>
            <a:prstGeom prst="rect">
              <a:avLst/>
            </a:prstGeom>
          </p:spPr>
          <p:txBody>
            <a:bodyPr anchor="ctr" rtlCol="false" tIns="0" lIns="0" bIns="0" rIns="0"/>
            <a:lstStyle/>
            <a:p>
              <a:pPr algn="ctr">
                <a:lnSpc>
                  <a:spcPts val="1620"/>
                </a:lnSpc>
              </a:pPr>
              <a:r>
                <a:rPr lang="en-US" sz="1500">
                  <a:solidFill>
                    <a:srgbClr val="FFFFFF"/>
                  </a:solidFill>
                  <a:latin typeface="Calibri (MS)"/>
                  <a:ea typeface="Calibri (MS)"/>
                  <a:cs typeface="Calibri (MS)"/>
                  <a:sym typeface="Calibri (MS)"/>
                </a:rPr>
                <a:t>S’applique à tous les autres diplômes</a:t>
              </a:r>
            </a:p>
          </p:txBody>
        </p:sp>
      </p:grpSp>
      <p:grpSp>
        <p:nvGrpSpPr>
          <p:cNvPr name="Group 136" id="136"/>
          <p:cNvGrpSpPr/>
          <p:nvPr/>
        </p:nvGrpSpPr>
        <p:grpSpPr>
          <a:xfrm rot="0">
            <a:off x="5061566" y="4293499"/>
            <a:ext cx="1864395" cy="852297"/>
            <a:chOff x="0" y="0"/>
            <a:chExt cx="2485860" cy="1136396"/>
          </a:xfrm>
        </p:grpSpPr>
        <p:sp>
          <p:nvSpPr>
            <p:cNvPr name="Freeform 137" id="137"/>
            <p:cNvSpPr/>
            <p:nvPr/>
          </p:nvSpPr>
          <p:spPr>
            <a:xfrm flipH="false" flipV="false" rot="0">
              <a:off x="12700" y="12700"/>
              <a:ext cx="2456307" cy="1109726"/>
            </a:xfrm>
            <a:custGeom>
              <a:avLst/>
              <a:gdLst/>
              <a:ahLst/>
              <a:cxnLst/>
              <a:rect r="r" b="b" t="t" l="l"/>
              <a:pathLst>
                <a:path h="1109726" w="2456307">
                  <a:moveTo>
                    <a:pt x="0" y="0"/>
                  </a:moveTo>
                  <a:lnTo>
                    <a:pt x="2456307" y="0"/>
                  </a:lnTo>
                  <a:lnTo>
                    <a:pt x="2456307" y="1109726"/>
                  </a:lnTo>
                  <a:lnTo>
                    <a:pt x="0" y="1109726"/>
                  </a:lnTo>
                  <a:close/>
                </a:path>
              </a:pathLst>
            </a:custGeom>
            <a:solidFill>
              <a:srgbClr val="0989B1"/>
            </a:solidFill>
          </p:spPr>
        </p:sp>
        <p:sp>
          <p:nvSpPr>
            <p:cNvPr name="Freeform 138" id="138"/>
            <p:cNvSpPr/>
            <p:nvPr/>
          </p:nvSpPr>
          <p:spPr>
            <a:xfrm flipH="false" flipV="false" rot="0">
              <a:off x="0" y="0"/>
              <a:ext cx="2481707" cy="1135126"/>
            </a:xfrm>
            <a:custGeom>
              <a:avLst/>
              <a:gdLst/>
              <a:ahLst/>
              <a:cxnLst/>
              <a:rect r="r" b="b" t="t" l="l"/>
              <a:pathLst>
                <a:path h="1135126" w="2481707">
                  <a:moveTo>
                    <a:pt x="12700" y="0"/>
                  </a:moveTo>
                  <a:lnTo>
                    <a:pt x="2469007" y="0"/>
                  </a:lnTo>
                  <a:cubicBezTo>
                    <a:pt x="2475992" y="0"/>
                    <a:pt x="2481707" y="5715"/>
                    <a:pt x="2481707" y="12700"/>
                  </a:cubicBezTo>
                  <a:lnTo>
                    <a:pt x="2481707" y="1122426"/>
                  </a:lnTo>
                  <a:cubicBezTo>
                    <a:pt x="2481707" y="1129411"/>
                    <a:pt x="2475992" y="1135126"/>
                    <a:pt x="2469007" y="1135126"/>
                  </a:cubicBezTo>
                  <a:lnTo>
                    <a:pt x="12700" y="1135126"/>
                  </a:lnTo>
                  <a:cubicBezTo>
                    <a:pt x="5715" y="1135126"/>
                    <a:pt x="0" y="1129411"/>
                    <a:pt x="0" y="1122426"/>
                  </a:cubicBezTo>
                  <a:lnTo>
                    <a:pt x="0" y="12700"/>
                  </a:lnTo>
                  <a:cubicBezTo>
                    <a:pt x="0" y="5715"/>
                    <a:pt x="5715" y="0"/>
                    <a:pt x="12700" y="0"/>
                  </a:cubicBezTo>
                  <a:moveTo>
                    <a:pt x="12700" y="25400"/>
                  </a:moveTo>
                  <a:lnTo>
                    <a:pt x="12700" y="12700"/>
                  </a:lnTo>
                  <a:lnTo>
                    <a:pt x="25400" y="12700"/>
                  </a:lnTo>
                  <a:lnTo>
                    <a:pt x="25400" y="1122426"/>
                  </a:lnTo>
                  <a:lnTo>
                    <a:pt x="12700" y="1122426"/>
                  </a:lnTo>
                  <a:lnTo>
                    <a:pt x="12700" y="1109726"/>
                  </a:lnTo>
                  <a:lnTo>
                    <a:pt x="2469007" y="1109726"/>
                  </a:lnTo>
                  <a:lnTo>
                    <a:pt x="2469007" y="1122426"/>
                  </a:lnTo>
                  <a:lnTo>
                    <a:pt x="2456307" y="1122426"/>
                  </a:lnTo>
                  <a:lnTo>
                    <a:pt x="2456307" y="12700"/>
                  </a:lnTo>
                  <a:lnTo>
                    <a:pt x="2469007" y="12700"/>
                  </a:lnTo>
                  <a:lnTo>
                    <a:pt x="2469007" y="25400"/>
                  </a:lnTo>
                  <a:lnTo>
                    <a:pt x="12700" y="25400"/>
                  </a:lnTo>
                  <a:close/>
                </a:path>
              </a:pathLst>
            </a:custGeom>
            <a:solidFill>
              <a:srgbClr val="FFFFFF"/>
            </a:solidFill>
          </p:spPr>
        </p:sp>
      </p:grpSp>
      <p:grpSp>
        <p:nvGrpSpPr>
          <p:cNvPr name="Group 139" id="139"/>
          <p:cNvGrpSpPr/>
          <p:nvPr/>
        </p:nvGrpSpPr>
        <p:grpSpPr>
          <a:xfrm rot="0">
            <a:off x="5072644" y="4303509"/>
            <a:ext cx="1842240" cy="832285"/>
            <a:chOff x="0" y="0"/>
            <a:chExt cx="2456320" cy="1109713"/>
          </a:xfrm>
        </p:grpSpPr>
        <p:sp>
          <p:nvSpPr>
            <p:cNvPr name="Freeform 140" id="140"/>
            <p:cNvSpPr/>
            <p:nvPr/>
          </p:nvSpPr>
          <p:spPr>
            <a:xfrm flipH="false" flipV="false" rot="0">
              <a:off x="0" y="0"/>
              <a:ext cx="2456323" cy="1109708"/>
            </a:xfrm>
            <a:custGeom>
              <a:avLst/>
              <a:gdLst/>
              <a:ahLst/>
              <a:cxnLst/>
              <a:rect r="r" b="b" t="t" l="l"/>
              <a:pathLst>
                <a:path h="1109708" w="2456323">
                  <a:moveTo>
                    <a:pt x="0" y="0"/>
                  </a:moveTo>
                  <a:lnTo>
                    <a:pt x="2456323" y="0"/>
                  </a:lnTo>
                  <a:lnTo>
                    <a:pt x="2456323" y="1109708"/>
                  </a:lnTo>
                  <a:lnTo>
                    <a:pt x="0" y="1109708"/>
                  </a:lnTo>
                  <a:close/>
                </a:path>
              </a:pathLst>
            </a:custGeom>
            <a:blipFill>
              <a:blip r:embed="rId9">
                <a:alphaModFix amt="0"/>
              </a:blip>
              <a:stretch>
                <a:fillRect l="-7964" t="0" r="-7964" b="0"/>
              </a:stretch>
            </a:blipFill>
          </p:spPr>
        </p:sp>
        <p:sp>
          <p:nvSpPr>
            <p:cNvPr name="TextBox 141" id="141"/>
            <p:cNvSpPr txBox="true"/>
            <p:nvPr/>
          </p:nvSpPr>
          <p:spPr>
            <a:xfrm>
              <a:off x="0" y="-19050"/>
              <a:ext cx="2456320" cy="1128763"/>
            </a:xfrm>
            <a:prstGeom prst="rect">
              <a:avLst/>
            </a:prstGeom>
          </p:spPr>
          <p:txBody>
            <a:bodyPr anchor="ctr" rtlCol="false" tIns="0" lIns="0" bIns="0" rIns="0"/>
            <a:lstStyle/>
            <a:p>
              <a:pPr algn="ctr">
                <a:lnSpc>
                  <a:spcPts val="1620"/>
                </a:lnSpc>
              </a:pPr>
              <a:r>
                <a:rPr lang="en-US" sz="1500">
                  <a:solidFill>
                    <a:srgbClr val="FFFFFF"/>
                  </a:solidFill>
                  <a:latin typeface="Calibri (MS)"/>
                  <a:ea typeface="Calibri (MS)"/>
                  <a:cs typeface="Calibri (MS)"/>
                  <a:sym typeface="Calibri (MS)"/>
                </a:rPr>
                <a:t>Pas de limite de temps</a:t>
              </a:r>
            </a:p>
          </p:txBody>
        </p:sp>
      </p:grpSp>
      <p:grpSp>
        <p:nvGrpSpPr>
          <p:cNvPr name="Group 142" id="142"/>
          <p:cNvGrpSpPr/>
          <p:nvPr/>
        </p:nvGrpSpPr>
        <p:grpSpPr>
          <a:xfrm rot="0">
            <a:off x="5061566" y="5475341"/>
            <a:ext cx="1864395" cy="852297"/>
            <a:chOff x="0" y="0"/>
            <a:chExt cx="2485860" cy="1136396"/>
          </a:xfrm>
        </p:grpSpPr>
        <p:sp>
          <p:nvSpPr>
            <p:cNvPr name="Freeform 143" id="143"/>
            <p:cNvSpPr/>
            <p:nvPr/>
          </p:nvSpPr>
          <p:spPr>
            <a:xfrm flipH="false" flipV="false" rot="0">
              <a:off x="12700" y="12700"/>
              <a:ext cx="2456307" cy="1109726"/>
            </a:xfrm>
            <a:custGeom>
              <a:avLst/>
              <a:gdLst/>
              <a:ahLst/>
              <a:cxnLst/>
              <a:rect r="r" b="b" t="t" l="l"/>
              <a:pathLst>
                <a:path h="1109726" w="2456307">
                  <a:moveTo>
                    <a:pt x="0" y="0"/>
                  </a:moveTo>
                  <a:lnTo>
                    <a:pt x="2456307" y="0"/>
                  </a:lnTo>
                  <a:lnTo>
                    <a:pt x="2456307" y="1109726"/>
                  </a:lnTo>
                  <a:lnTo>
                    <a:pt x="0" y="1109726"/>
                  </a:lnTo>
                  <a:close/>
                </a:path>
              </a:pathLst>
            </a:custGeom>
            <a:solidFill>
              <a:srgbClr val="029676"/>
            </a:solidFill>
          </p:spPr>
        </p:sp>
        <p:sp>
          <p:nvSpPr>
            <p:cNvPr name="Freeform 144" id="144"/>
            <p:cNvSpPr/>
            <p:nvPr/>
          </p:nvSpPr>
          <p:spPr>
            <a:xfrm flipH="false" flipV="false" rot="0">
              <a:off x="0" y="0"/>
              <a:ext cx="2481707" cy="1135126"/>
            </a:xfrm>
            <a:custGeom>
              <a:avLst/>
              <a:gdLst/>
              <a:ahLst/>
              <a:cxnLst/>
              <a:rect r="r" b="b" t="t" l="l"/>
              <a:pathLst>
                <a:path h="1135126" w="2481707">
                  <a:moveTo>
                    <a:pt x="12700" y="0"/>
                  </a:moveTo>
                  <a:lnTo>
                    <a:pt x="2469007" y="0"/>
                  </a:lnTo>
                  <a:cubicBezTo>
                    <a:pt x="2475992" y="0"/>
                    <a:pt x="2481707" y="5715"/>
                    <a:pt x="2481707" y="12700"/>
                  </a:cubicBezTo>
                  <a:lnTo>
                    <a:pt x="2481707" y="1122426"/>
                  </a:lnTo>
                  <a:cubicBezTo>
                    <a:pt x="2481707" y="1129411"/>
                    <a:pt x="2475992" y="1135126"/>
                    <a:pt x="2469007" y="1135126"/>
                  </a:cubicBezTo>
                  <a:lnTo>
                    <a:pt x="12700" y="1135126"/>
                  </a:lnTo>
                  <a:cubicBezTo>
                    <a:pt x="5715" y="1135126"/>
                    <a:pt x="0" y="1129411"/>
                    <a:pt x="0" y="1122426"/>
                  </a:cubicBezTo>
                  <a:lnTo>
                    <a:pt x="0" y="12700"/>
                  </a:lnTo>
                  <a:cubicBezTo>
                    <a:pt x="0" y="5715"/>
                    <a:pt x="5715" y="0"/>
                    <a:pt x="12700" y="0"/>
                  </a:cubicBezTo>
                  <a:moveTo>
                    <a:pt x="12700" y="25400"/>
                  </a:moveTo>
                  <a:lnTo>
                    <a:pt x="12700" y="12700"/>
                  </a:lnTo>
                  <a:lnTo>
                    <a:pt x="25400" y="12700"/>
                  </a:lnTo>
                  <a:lnTo>
                    <a:pt x="25400" y="1122426"/>
                  </a:lnTo>
                  <a:lnTo>
                    <a:pt x="12700" y="1122426"/>
                  </a:lnTo>
                  <a:lnTo>
                    <a:pt x="12700" y="1109726"/>
                  </a:lnTo>
                  <a:lnTo>
                    <a:pt x="2469007" y="1109726"/>
                  </a:lnTo>
                  <a:lnTo>
                    <a:pt x="2469007" y="1122426"/>
                  </a:lnTo>
                  <a:lnTo>
                    <a:pt x="2456307" y="1122426"/>
                  </a:lnTo>
                  <a:lnTo>
                    <a:pt x="2456307" y="12700"/>
                  </a:lnTo>
                  <a:lnTo>
                    <a:pt x="2469007" y="12700"/>
                  </a:lnTo>
                  <a:lnTo>
                    <a:pt x="2469007" y="25400"/>
                  </a:lnTo>
                  <a:lnTo>
                    <a:pt x="12700" y="25400"/>
                  </a:lnTo>
                  <a:close/>
                </a:path>
              </a:pathLst>
            </a:custGeom>
            <a:solidFill>
              <a:srgbClr val="BA8C00"/>
            </a:solidFill>
          </p:spPr>
        </p:sp>
      </p:grpSp>
      <p:grpSp>
        <p:nvGrpSpPr>
          <p:cNvPr name="Group 145" id="145"/>
          <p:cNvGrpSpPr/>
          <p:nvPr/>
        </p:nvGrpSpPr>
        <p:grpSpPr>
          <a:xfrm rot="0">
            <a:off x="5072644" y="5485352"/>
            <a:ext cx="1842240" cy="832285"/>
            <a:chOff x="0" y="0"/>
            <a:chExt cx="2456320" cy="1109713"/>
          </a:xfrm>
        </p:grpSpPr>
        <p:sp>
          <p:nvSpPr>
            <p:cNvPr name="Freeform 146" id="146"/>
            <p:cNvSpPr/>
            <p:nvPr/>
          </p:nvSpPr>
          <p:spPr>
            <a:xfrm flipH="false" flipV="false" rot="0">
              <a:off x="0" y="0"/>
              <a:ext cx="2456323" cy="1109708"/>
            </a:xfrm>
            <a:custGeom>
              <a:avLst/>
              <a:gdLst/>
              <a:ahLst/>
              <a:cxnLst/>
              <a:rect r="r" b="b" t="t" l="l"/>
              <a:pathLst>
                <a:path h="1109708" w="2456323">
                  <a:moveTo>
                    <a:pt x="0" y="0"/>
                  </a:moveTo>
                  <a:lnTo>
                    <a:pt x="2456323" y="0"/>
                  </a:lnTo>
                  <a:lnTo>
                    <a:pt x="2456323" y="1109708"/>
                  </a:lnTo>
                  <a:lnTo>
                    <a:pt x="0" y="1109708"/>
                  </a:lnTo>
                  <a:close/>
                </a:path>
              </a:pathLst>
            </a:custGeom>
            <a:blipFill>
              <a:blip r:embed="rId9">
                <a:alphaModFix amt="0"/>
              </a:blip>
              <a:stretch>
                <a:fillRect l="-7964" t="0" r="-7964" b="0"/>
              </a:stretch>
            </a:blipFill>
          </p:spPr>
        </p:sp>
        <p:sp>
          <p:nvSpPr>
            <p:cNvPr name="TextBox 147" id="147"/>
            <p:cNvSpPr txBox="true"/>
            <p:nvPr/>
          </p:nvSpPr>
          <p:spPr>
            <a:xfrm>
              <a:off x="0" y="-19050"/>
              <a:ext cx="2456320" cy="1128763"/>
            </a:xfrm>
            <a:prstGeom prst="rect">
              <a:avLst/>
            </a:prstGeom>
          </p:spPr>
          <p:txBody>
            <a:bodyPr anchor="ctr" rtlCol="false" tIns="0" lIns="0" bIns="0" rIns="0"/>
            <a:lstStyle/>
            <a:p>
              <a:pPr algn="ctr">
                <a:lnSpc>
                  <a:spcPts val="1620"/>
                </a:lnSpc>
              </a:pPr>
              <a:r>
                <a:rPr lang="en-US" sz="1500">
                  <a:solidFill>
                    <a:srgbClr val="FFFFFF"/>
                  </a:solidFill>
                  <a:latin typeface="Calibri (MS)"/>
                  <a:ea typeface="Calibri (MS)"/>
                  <a:cs typeface="Calibri (MS)"/>
                  <a:sym typeface="Calibri (MS)"/>
                </a:rPr>
                <a:t>Demande soumise par le biais de RPL 01</a:t>
              </a:r>
            </a:p>
          </p:txBody>
        </p:sp>
      </p:grpSp>
      <p:grpSp>
        <p:nvGrpSpPr>
          <p:cNvPr name="Group 148" id="148"/>
          <p:cNvGrpSpPr/>
          <p:nvPr/>
        </p:nvGrpSpPr>
        <p:grpSpPr>
          <a:xfrm rot="0">
            <a:off x="5061566" y="6657184"/>
            <a:ext cx="1864395" cy="852297"/>
            <a:chOff x="0" y="0"/>
            <a:chExt cx="2485860" cy="1136396"/>
          </a:xfrm>
        </p:grpSpPr>
        <p:sp>
          <p:nvSpPr>
            <p:cNvPr name="Freeform 149" id="149"/>
            <p:cNvSpPr/>
            <p:nvPr/>
          </p:nvSpPr>
          <p:spPr>
            <a:xfrm flipH="false" flipV="false" rot="0">
              <a:off x="12700" y="12700"/>
              <a:ext cx="2456307" cy="1109726"/>
            </a:xfrm>
            <a:custGeom>
              <a:avLst/>
              <a:gdLst/>
              <a:ahLst/>
              <a:cxnLst/>
              <a:rect r="r" b="b" t="t" l="l"/>
              <a:pathLst>
                <a:path h="1109726" w="2456307">
                  <a:moveTo>
                    <a:pt x="0" y="0"/>
                  </a:moveTo>
                  <a:lnTo>
                    <a:pt x="2456307" y="0"/>
                  </a:lnTo>
                  <a:lnTo>
                    <a:pt x="2456307" y="1109726"/>
                  </a:lnTo>
                  <a:lnTo>
                    <a:pt x="0" y="1109726"/>
                  </a:lnTo>
                  <a:close/>
                </a:path>
              </a:pathLst>
            </a:custGeom>
            <a:solidFill>
              <a:srgbClr val="029676"/>
            </a:solidFill>
          </p:spPr>
        </p:sp>
        <p:sp>
          <p:nvSpPr>
            <p:cNvPr name="Freeform 150" id="150"/>
            <p:cNvSpPr/>
            <p:nvPr/>
          </p:nvSpPr>
          <p:spPr>
            <a:xfrm flipH="false" flipV="false" rot="0">
              <a:off x="0" y="0"/>
              <a:ext cx="2481707" cy="1135126"/>
            </a:xfrm>
            <a:custGeom>
              <a:avLst/>
              <a:gdLst/>
              <a:ahLst/>
              <a:cxnLst/>
              <a:rect r="r" b="b" t="t" l="l"/>
              <a:pathLst>
                <a:path h="1135126" w="2481707">
                  <a:moveTo>
                    <a:pt x="12700" y="0"/>
                  </a:moveTo>
                  <a:lnTo>
                    <a:pt x="2469007" y="0"/>
                  </a:lnTo>
                  <a:cubicBezTo>
                    <a:pt x="2475992" y="0"/>
                    <a:pt x="2481707" y="5715"/>
                    <a:pt x="2481707" y="12700"/>
                  </a:cubicBezTo>
                  <a:lnTo>
                    <a:pt x="2481707" y="1122426"/>
                  </a:lnTo>
                  <a:cubicBezTo>
                    <a:pt x="2481707" y="1129411"/>
                    <a:pt x="2475992" y="1135126"/>
                    <a:pt x="2469007" y="1135126"/>
                  </a:cubicBezTo>
                  <a:lnTo>
                    <a:pt x="12700" y="1135126"/>
                  </a:lnTo>
                  <a:cubicBezTo>
                    <a:pt x="5715" y="1135126"/>
                    <a:pt x="0" y="1129411"/>
                    <a:pt x="0" y="1122426"/>
                  </a:cubicBezTo>
                  <a:lnTo>
                    <a:pt x="0" y="12700"/>
                  </a:lnTo>
                  <a:cubicBezTo>
                    <a:pt x="0" y="5715"/>
                    <a:pt x="5715" y="0"/>
                    <a:pt x="12700" y="0"/>
                  </a:cubicBezTo>
                  <a:moveTo>
                    <a:pt x="12700" y="25400"/>
                  </a:moveTo>
                  <a:lnTo>
                    <a:pt x="12700" y="12700"/>
                  </a:lnTo>
                  <a:lnTo>
                    <a:pt x="25400" y="12700"/>
                  </a:lnTo>
                  <a:lnTo>
                    <a:pt x="25400" y="1122426"/>
                  </a:lnTo>
                  <a:lnTo>
                    <a:pt x="12700" y="1122426"/>
                  </a:lnTo>
                  <a:lnTo>
                    <a:pt x="12700" y="1109726"/>
                  </a:lnTo>
                  <a:lnTo>
                    <a:pt x="2469007" y="1109726"/>
                  </a:lnTo>
                  <a:lnTo>
                    <a:pt x="2469007" y="1122426"/>
                  </a:lnTo>
                  <a:lnTo>
                    <a:pt x="2456307" y="1122426"/>
                  </a:lnTo>
                  <a:lnTo>
                    <a:pt x="2456307" y="12700"/>
                  </a:lnTo>
                  <a:lnTo>
                    <a:pt x="2469007" y="12700"/>
                  </a:lnTo>
                  <a:lnTo>
                    <a:pt x="2469007" y="25400"/>
                  </a:lnTo>
                  <a:lnTo>
                    <a:pt x="12700" y="25400"/>
                  </a:lnTo>
                  <a:close/>
                </a:path>
              </a:pathLst>
            </a:custGeom>
            <a:solidFill>
              <a:srgbClr val="BA8C00"/>
            </a:solidFill>
          </p:spPr>
        </p:sp>
      </p:grpSp>
      <p:grpSp>
        <p:nvGrpSpPr>
          <p:cNvPr name="Group 151" id="151"/>
          <p:cNvGrpSpPr/>
          <p:nvPr/>
        </p:nvGrpSpPr>
        <p:grpSpPr>
          <a:xfrm rot="0">
            <a:off x="5072644" y="6667195"/>
            <a:ext cx="1842240" cy="832285"/>
            <a:chOff x="0" y="0"/>
            <a:chExt cx="2456320" cy="1109713"/>
          </a:xfrm>
        </p:grpSpPr>
        <p:sp>
          <p:nvSpPr>
            <p:cNvPr name="Freeform 152" id="152"/>
            <p:cNvSpPr/>
            <p:nvPr/>
          </p:nvSpPr>
          <p:spPr>
            <a:xfrm flipH="false" flipV="false" rot="0">
              <a:off x="0" y="0"/>
              <a:ext cx="2456323" cy="1109708"/>
            </a:xfrm>
            <a:custGeom>
              <a:avLst/>
              <a:gdLst/>
              <a:ahLst/>
              <a:cxnLst/>
              <a:rect r="r" b="b" t="t" l="l"/>
              <a:pathLst>
                <a:path h="1109708" w="2456323">
                  <a:moveTo>
                    <a:pt x="0" y="0"/>
                  </a:moveTo>
                  <a:lnTo>
                    <a:pt x="2456323" y="0"/>
                  </a:lnTo>
                  <a:lnTo>
                    <a:pt x="2456323" y="1109708"/>
                  </a:lnTo>
                  <a:lnTo>
                    <a:pt x="0" y="1109708"/>
                  </a:lnTo>
                  <a:close/>
                </a:path>
              </a:pathLst>
            </a:custGeom>
            <a:blipFill>
              <a:blip r:embed="rId9">
                <a:alphaModFix amt="0"/>
              </a:blip>
              <a:stretch>
                <a:fillRect l="-7964" t="0" r="-7964" b="0"/>
              </a:stretch>
            </a:blipFill>
          </p:spPr>
        </p:sp>
        <p:sp>
          <p:nvSpPr>
            <p:cNvPr name="TextBox 153" id="153"/>
            <p:cNvSpPr txBox="true"/>
            <p:nvPr/>
          </p:nvSpPr>
          <p:spPr>
            <a:xfrm>
              <a:off x="0" y="-19050"/>
              <a:ext cx="2456320" cy="1128763"/>
            </a:xfrm>
            <a:prstGeom prst="rect">
              <a:avLst/>
            </a:prstGeom>
          </p:spPr>
          <p:txBody>
            <a:bodyPr anchor="ctr" rtlCol="false" tIns="0" lIns="0" bIns="0" rIns="0"/>
            <a:lstStyle/>
            <a:p>
              <a:pPr algn="ctr">
                <a:lnSpc>
                  <a:spcPts val="1620"/>
                </a:lnSpc>
              </a:pPr>
              <a:r>
                <a:rPr lang="en-US" sz="1500">
                  <a:solidFill>
                    <a:srgbClr val="FFFFFF"/>
                  </a:solidFill>
                  <a:latin typeface="Calibri (MS)"/>
                  <a:ea typeface="Calibri (MS)"/>
                  <a:cs typeface="Calibri (MS)"/>
                  <a:sym typeface="Calibri (MS)"/>
                </a:rPr>
                <a:t>Examen par l’équipe de révision VAE</a:t>
              </a:r>
            </a:p>
          </p:txBody>
        </p:sp>
      </p:grpSp>
      <p:grpSp>
        <p:nvGrpSpPr>
          <p:cNvPr name="Group 154" id="154"/>
          <p:cNvGrpSpPr/>
          <p:nvPr/>
        </p:nvGrpSpPr>
        <p:grpSpPr>
          <a:xfrm rot="0">
            <a:off x="6830120" y="1929822"/>
            <a:ext cx="1864395" cy="852297"/>
            <a:chOff x="0" y="0"/>
            <a:chExt cx="2485860" cy="1136396"/>
          </a:xfrm>
        </p:grpSpPr>
        <p:sp>
          <p:nvSpPr>
            <p:cNvPr name="Freeform 155" id="155"/>
            <p:cNvSpPr/>
            <p:nvPr/>
          </p:nvSpPr>
          <p:spPr>
            <a:xfrm flipH="false" flipV="false" rot="0">
              <a:off x="12700" y="12700"/>
              <a:ext cx="2456307" cy="1109726"/>
            </a:xfrm>
            <a:custGeom>
              <a:avLst/>
              <a:gdLst/>
              <a:ahLst/>
              <a:cxnLst/>
              <a:rect r="r" b="b" t="t" l="l"/>
              <a:pathLst>
                <a:path h="1109726" w="2456307">
                  <a:moveTo>
                    <a:pt x="0" y="0"/>
                  </a:moveTo>
                  <a:lnTo>
                    <a:pt x="2456307" y="0"/>
                  </a:lnTo>
                  <a:lnTo>
                    <a:pt x="2456307" y="1109726"/>
                  </a:lnTo>
                  <a:lnTo>
                    <a:pt x="0" y="1109726"/>
                  </a:lnTo>
                  <a:close/>
                </a:path>
              </a:pathLst>
            </a:custGeom>
            <a:solidFill>
              <a:srgbClr val="599BD5"/>
            </a:solidFill>
          </p:spPr>
        </p:sp>
        <p:sp>
          <p:nvSpPr>
            <p:cNvPr name="Freeform 156" id="156"/>
            <p:cNvSpPr/>
            <p:nvPr/>
          </p:nvSpPr>
          <p:spPr>
            <a:xfrm flipH="false" flipV="false" rot="0">
              <a:off x="0" y="0"/>
              <a:ext cx="2481707" cy="1135126"/>
            </a:xfrm>
            <a:custGeom>
              <a:avLst/>
              <a:gdLst/>
              <a:ahLst/>
              <a:cxnLst/>
              <a:rect r="r" b="b" t="t" l="l"/>
              <a:pathLst>
                <a:path h="1135126" w="2481707">
                  <a:moveTo>
                    <a:pt x="12700" y="0"/>
                  </a:moveTo>
                  <a:lnTo>
                    <a:pt x="2469007" y="0"/>
                  </a:lnTo>
                  <a:cubicBezTo>
                    <a:pt x="2475992" y="0"/>
                    <a:pt x="2481707" y="5715"/>
                    <a:pt x="2481707" y="12700"/>
                  </a:cubicBezTo>
                  <a:lnTo>
                    <a:pt x="2481707" y="1122426"/>
                  </a:lnTo>
                  <a:cubicBezTo>
                    <a:pt x="2481707" y="1129411"/>
                    <a:pt x="2475992" y="1135126"/>
                    <a:pt x="2469007" y="1135126"/>
                  </a:cubicBezTo>
                  <a:lnTo>
                    <a:pt x="12700" y="1135126"/>
                  </a:lnTo>
                  <a:cubicBezTo>
                    <a:pt x="5715" y="1135126"/>
                    <a:pt x="0" y="1129411"/>
                    <a:pt x="0" y="1122426"/>
                  </a:cubicBezTo>
                  <a:lnTo>
                    <a:pt x="0" y="12700"/>
                  </a:lnTo>
                  <a:cubicBezTo>
                    <a:pt x="0" y="5715"/>
                    <a:pt x="5715" y="0"/>
                    <a:pt x="12700" y="0"/>
                  </a:cubicBezTo>
                  <a:moveTo>
                    <a:pt x="12700" y="25400"/>
                  </a:moveTo>
                  <a:lnTo>
                    <a:pt x="12700" y="12700"/>
                  </a:lnTo>
                  <a:lnTo>
                    <a:pt x="25400" y="12700"/>
                  </a:lnTo>
                  <a:lnTo>
                    <a:pt x="25400" y="1122426"/>
                  </a:lnTo>
                  <a:lnTo>
                    <a:pt x="12700" y="1122426"/>
                  </a:lnTo>
                  <a:lnTo>
                    <a:pt x="12700" y="1109726"/>
                  </a:lnTo>
                  <a:lnTo>
                    <a:pt x="2469007" y="1109726"/>
                  </a:lnTo>
                  <a:lnTo>
                    <a:pt x="2469007" y="1122426"/>
                  </a:lnTo>
                  <a:lnTo>
                    <a:pt x="2456307" y="1122426"/>
                  </a:lnTo>
                  <a:lnTo>
                    <a:pt x="2456307" y="12700"/>
                  </a:lnTo>
                  <a:lnTo>
                    <a:pt x="2469007" y="12700"/>
                  </a:lnTo>
                  <a:lnTo>
                    <a:pt x="2469007" y="25400"/>
                  </a:lnTo>
                  <a:lnTo>
                    <a:pt x="12700" y="25400"/>
                  </a:lnTo>
                  <a:close/>
                </a:path>
              </a:pathLst>
            </a:custGeom>
            <a:solidFill>
              <a:srgbClr val="FFFFFF"/>
            </a:solidFill>
          </p:spPr>
        </p:sp>
      </p:grpSp>
      <p:grpSp>
        <p:nvGrpSpPr>
          <p:cNvPr name="Group 157" id="157"/>
          <p:cNvGrpSpPr/>
          <p:nvPr/>
        </p:nvGrpSpPr>
        <p:grpSpPr>
          <a:xfrm rot="0">
            <a:off x="6841198" y="1939833"/>
            <a:ext cx="1842240" cy="832285"/>
            <a:chOff x="0" y="0"/>
            <a:chExt cx="2456320" cy="1109713"/>
          </a:xfrm>
        </p:grpSpPr>
        <p:sp>
          <p:nvSpPr>
            <p:cNvPr name="Freeform 158" id="158"/>
            <p:cNvSpPr/>
            <p:nvPr/>
          </p:nvSpPr>
          <p:spPr>
            <a:xfrm flipH="false" flipV="false" rot="0">
              <a:off x="0" y="0"/>
              <a:ext cx="2456323" cy="1109708"/>
            </a:xfrm>
            <a:custGeom>
              <a:avLst/>
              <a:gdLst/>
              <a:ahLst/>
              <a:cxnLst/>
              <a:rect r="r" b="b" t="t" l="l"/>
              <a:pathLst>
                <a:path h="1109708" w="2456323">
                  <a:moveTo>
                    <a:pt x="0" y="0"/>
                  </a:moveTo>
                  <a:lnTo>
                    <a:pt x="2456323" y="0"/>
                  </a:lnTo>
                  <a:lnTo>
                    <a:pt x="2456323" y="1109708"/>
                  </a:lnTo>
                  <a:lnTo>
                    <a:pt x="0" y="1109708"/>
                  </a:lnTo>
                  <a:close/>
                </a:path>
              </a:pathLst>
            </a:custGeom>
            <a:blipFill>
              <a:blip r:embed="rId9">
                <a:alphaModFix amt="0"/>
              </a:blip>
              <a:stretch>
                <a:fillRect l="-7964" t="0" r="-7964" b="0"/>
              </a:stretch>
            </a:blipFill>
          </p:spPr>
        </p:sp>
        <p:sp>
          <p:nvSpPr>
            <p:cNvPr name="TextBox 159" id="159"/>
            <p:cNvSpPr txBox="true"/>
            <p:nvPr/>
          </p:nvSpPr>
          <p:spPr>
            <a:xfrm>
              <a:off x="0" y="-19050"/>
              <a:ext cx="2456320" cy="1128763"/>
            </a:xfrm>
            <a:prstGeom prst="rect">
              <a:avLst/>
            </a:prstGeom>
          </p:spPr>
          <p:txBody>
            <a:bodyPr anchor="ctr" rtlCol="false" tIns="0" lIns="0" bIns="0" rIns="0"/>
            <a:lstStyle/>
            <a:p>
              <a:pPr algn="ctr">
                <a:lnSpc>
                  <a:spcPts val="1620"/>
                </a:lnSpc>
              </a:pPr>
              <a:r>
                <a:rPr lang="en-US" b="true" sz="1500">
                  <a:solidFill>
                    <a:srgbClr val="FFFFFF"/>
                  </a:solidFill>
                  <a:latin typeface="Calibri (MS) Bold"/>
                  <a:ea typeface="Calibri (MS) Bold"/>
                  <a:cs typeface="Calibri (MS) Bold"/>
                  <a:sym typeface="Calibri (MS) Bold"/>
                </a:rPr>
                <a:t>4. RPEL (reconnaissance des acquis experientiels)</a:t>
              </a:r>
            </a:p>
          </p:txBody>
        </p:sp>
      </p:grpSp>
      <p:grpSp>
        <p:nvGrpSpPr>
          <p:cNvPr name="Group 160" id="160"/>
          <p:cNvGrpSpPr/>
          <p:nvPr/>
        </p:nvGrpSpPr>
        <p:grpSpPr>
          <a:xfrm rot="0">
            <a:off x="7290683" y="3111665"/>
            <a:ext cx="1864395" cy="852297"/>
            <a:chOff x="0" y="0"/>
            <a:chExt cx="2485860" cy="1136396"/>
          </a:xfrm>
        </p:grpSpPr>
        <p:sp>
          <p:nvSpPr>
            <p:cNvPr name="Freeform 161" id="161"/>
            <p:cNvSpPr/>
            <p:nvPr/>
          </p:nvSpPr>
          <p:spPr>
            <a:xfrm flipH="false" flipV="false" rot="0">
              <a:off x="12700" y="12700"/>
              <a:ext cx="2456307" cy="1109726"/>
            </a:xfrm>
            <a:custGeom>
              <a:avLst/>
              <a:gdLst/>
              <a:ahLst/>
              <a:cxnLst/>
              <a:rect r="r" b="b" t="t" l="l"/>
              <a:pathLst>
                <a:path h="1109726" w="2456307">
                  <a:moveTo>
                    <a:pt x="0" y="0"/>
                  </a:moveTo>
                  <a:lnTo>
                    <a:pt x="2456307" y="0"/>
                  </a:lnTo>
                  <a:lnTo>
                    <a:pt x="2456307" y="1109726"/>
                  </a:lnTo>
                  <a:lnTo>
                    <a:pt x="0" y="1109726"/>
                  </a:lnTo>
                  <a:close/>
                </a:path>
              </a:pathLst>
            </a:custGeom>
            <a:solidFill>
              <a:srgbClr val="0989B1"/>
            </a:solidFill>
          </p:spPr>
        </p:sp>
        <p:sp>
          <p:nvSpPr>
            <p:cNvPr name="Freeform 162" id="162"/>
            <p:cNvSpPr/>
            <p:nvPr/>
          </p:nvSpPr>
          <p:spPr>
            <a:xfrm flipH="false" flipV="false" rot="0">
              <a:off x="0" y="0"/>
              <a:ext cx="2481707" cy="1135126"/>
            </a:xfrm>
            <a:custGeom>
              <a:avLst/>
              <a:gdLst/>
              <a:ahLst/>
              <a:cxnLst/>
              <a:rect r="r" b="b" t="t" l="l"/>
              <a:pathLst>
                <a:path h="1135126" w="2481707">
                  <a:moveTo>
                    <a:pt x="12700" y="0"/>
                  </a:moveTo>
                  <a:lnTo>
                    <a:pt x="2469007" y="0"/>
                  </a:lnTo>
                  <a:cubicBezTo>
                    <a:pt x="2475992" y="0"/>
                    <a:pt x="2481707" y="5715"/>
                    <a:pt x="2481707" y="12700"/>
                  </a:cubicBezTo>
                  <a:lnTo>
                    <a:pt x="2481707" y="1122426"/>
                  </a:lnTo>
                  <a:cubicBezTo>
                    <a:pt x="2481707" y="1129411"/>
                    <a:pt x="2475992" y="1135126"/>
                    <a:pt x="2469007" y="1135126"/>
                  </a:cubicBezTo>
                  <a:lnTo>
                    <a:pt x="12700" y="1135126"/>
                  </a:lnTo>
                  <a:cubicBezTo>
                    <a:pt x="5715" y="1135126"/>
                    <a:pt x="0" y="1129411"/>
                    <a:pt x="0" y="1122426"/>
                  </a:cubicBezTo>
                  <a:lnTo>
                    <a:pt x="0" y="12700"/>
                  </a:lnTo>
                  <a:cubicBezTo>
                    <a:pt x="0" y="5715"/>
                    <a:pt x="5715" y="0"/>
                    <a:pt x="12700" y="0"/>
                  </a:cubicBezTo>
                  <a:moveTo>
                    <a:pt x="12700" y="25400"/>
                  </a:moveTo>
                  <a:lnTo>
                    <a:pt x="12700" y="12700"/>
                  </a:lnTo>
                  <a:lnTo>
                    <a:pt x="25400" y="12700"/>
                  </a:lnTo>
                  <a:lnTo>
                    <a:pt x="25400" y="1122426"/>
                  </a:lnTo>
                  <a:lnTo>
                    <a:pt x="12700" y="1122426"/>
                  </a:lnTo>
                  <a:lnTo>
                    <a:pt x="12700" y="1109726"/>
                  </a:lnTo>
                  <a:lnTo>
                    <a:pt x="2469007" y="1109726"/>
                  </a:lnTo>
                  <a:lnTo>
                    <a:pt x="2469007" y="1122426"/>
                  </a:lnTo>
                  <a:lnTo>
                    <a:pt x="2456307" y="1122426"/>
                  </a:lnTo>
                  <a:lnTo>
                    <a:pt x="2456307" y="12700"/>
                  </a:lnTo>
                  <a:lnTo>
                    <a:pt x="2469007" y="12700"/>
                  </a:lnTo>
                  <a:lnTo>
                    <a:pt x="2469007" y="25400"/>
                  </a:lnTo>
                  <a:lnTo>
                    <a:pt x="12700" y="25400"/>
                  </a:lnTo>
                  <a:close/>
                </a:path>
              </a:pathLst>
            </a:custGeom>
            <a:solidFill>
              <a:srgbClr val="FFFFFF"/>
            </a:solidFill>
          </p:spPr>
        </p:sp>
      </p:grpSp>
      <p:grpSp>
        <p:nvGrpSpPr>
          <p:cNvPr name="Group 163" id="163"/>
          <p:cNvGrpSpPr/>
          <p:nvPr/>
        </p:nvGrpSpPr>
        <p:grpSpPr>
          <a:xfrm rot="0">
            <a:off x="7301760" y="3121666"/>
            <a:ext cx="1842240" cy="832285"/>
            <a:chOff x="0" y="0"/>
            <a:chExt cx="2456320" cy="1109713"/>
          </a:xfrm>
        </p:grpSpPr>
        <p:sp>
          <p:nvSpPr>
            <p:cNvPr name="Freeform 164" id="164"/>
            <p:cNvSpPr/>
            <p:nvPr/>
          </p:nvSpPr>
          <p:spPr>
            <a:xfrm flipH="false" flipV="false" rot="0">
              <a:off x="0" y="0"/>
              <a:ext cx="2456323" cy="1109708"/>
            </a:xfrm>
            <a:custGeom>
              <a:avLst/>
              <a:gdLst/>
              <a:ahLst/>
              <a:cxnLst/>
              <a:rect r="r" b="b" t="t" l="l"/>
              <a:pathLst>
                <a:path h="1109708" w="2456323">
                  <a:moveTo>
                    <a:pt x="0" y="0"/>
                  </a:moveTo>
                  <a:lnTo>
                    <a:pt x="2456323" y="0"/>
                  </a:lnTo>
                  <a:lnTo>
                    <a:pt x="2456323" y="1109708"/>
                  </a:lnTo>
                  <a:lnTo>
                    <a:pt x="0" y="1109708"/>
                  </a:lnTo>
                  <a:close/>
                </a:path>
              </a:pathLst>
            </a:custGeom>
            <a:blipFill>
              <a:blip r:embed="rId9">
                <a:alphaModFix amt="0"/>
              </a:blip>
              <a:stretch>
                <a:fillRect l="-7964" t="0" r="-7964" b="0"/>
              </a:stretch>
            </a:blipFill>
          </p:spPr>
        </p:sp>
        <p:sp>
          <p:nvSpPr>
            <p:cNvPr name="TextBox 165" id="165"/>
            <p:cNvSpPr txBox="true"/>
            <p:nvPr/>
          </p:nvSpPr>
          <p:spPr>
            <a:xfrm>
              <a:off x="0" y="-19050"/>
              <a:ext cx="2456320" cy="1128763"/>
            </a:xfrm>
            <a:prstGeom prst="rect">
              <a:avLst/>
            </a:prstGeom>
          </p:spPr>
          <p:txBody>
            <a:bodyPr anchor="ctr" rtlCol="false" tIns="0" lIns="0" bIns="0" rIns="0"/>
            <a:lstStyle/>
            <a:p>
              <a:pPr algn="ctr">
                <a:lnSpc>
                  <a:spcPts val="1620"/>
                </a:lnSpc>
              </a:pPr>
              <a:r>
                <a:rPr lang="en-US" sz="1500">
                  <a:solidFill>
                    <a:srgbClr val="FFFFFF"/>
                  </a:solidFill>
                  <a:latin typeface="Calibri (MS)"/>
                  <a:ea typeface="Calibri (MS)"/>
                  <a:cs typeface="Calibri (MS)"/>
                  <a:sym typeface="Calibri (MS)"/>
                </a:rPr>
                <a:t>Pas d’apprentissage formel</a:t>
              </a:r>
            </a:p>
          </p:txBody>
        </p:sp>
      </p:grpSp>
      <p:grpSp>
        <p:nvGrpSpPr>
          <p:cNvPr name="Group 166" id="166"/>
          <p:cNvGrpSpPr/>
          <p:nvPr/>
        </p:nvGrpSpPr>
        <p:grpSpPr>
          <a:xfrm rot="0">
            <a:off x="7290683" y="4293499"/>
            <a:ext cx="1864395" cy="852297"/>
            <a:chOff x="0" y="0"/>
            <a:chExt cx="2485860" cy="1136396"/>
          </a:xfrm>
        </p:grpSpPr>
        <p:sp>
          <p:nvSpPr>
            <p:cNvPr name="Freeform 167" id="167"/>
            <p:cNvSpPr/>
            <p:nvPr/>
          </p:nvSpPr>
          <p:spPr>
            <a:xfrm flipH="false" flipV="false" rot="0">
              <a:off x="12700" y="12700"/>
              <a:ext cx="2456307" cy="1109726"/>
            </a:xfrm>
            <a:custGeom>
              <a:avLst/>
              <a:gdLst/>
              <a:ahLst/>
              <a:cxnLst/>
              <a:rect r="r" b="b" t="t" l="l"/>
              <a:pathLst>
                <a:path h="1109726" w="2456307">
                  <a:moveTo>
                    <a:pt x="0" y="0"/>
                  </a:moveTo>
                  <a:lnTo>
                    <a:pt x="2456307" y="0"/>
                  </a:lnTo>
                  <a:lnTo>
                    <a:pt x="2456307" y="1109726"/>
                  </a:lnTo>
                  <a:lnTo>
                    <a:pt x="0" y="1109726"/>
                  </a:lnTo>
                  <a:close/>
                </a:path>
              </a:pathLst>
            </a:custGeom>
            <a:solidFill>
              <a:srgbClr val="0989B1"/>
            </a:solidFill>
          </p:spPr>
        </p:sp>
        <p:sp>
          <p:nvSpPr>
            <p:cNvPr name="Freeform 168" id="168"/>
            <p:cNvSpPr/>
            <p:nvPr/>
          </p:nvSpPr>
          <p:spPr>
            <a:xfrm flipH="false" flipV="false" rot="0">
              <a:off x="0" y="0"/>
              <a:ext cx="2481707" cy="1135126"/>
            </a:xfrm>
            <a:custGeom>
              <a:avLst/>
              <a:gdLst/>
              <a:ahLst/>
              <a:cxnLst/>
              <a:rect r="r" b="b" t="t" l="l"/>
              <a:pathLst>
                <a:path h="1135126" w="2481707">
                  <a:moveTo>
                    <a:pt x="12700" y="0"/>
                  </a:moveTo>
                  <a:lnTo>
                    <a:pt x="2469007" y="0"/>
                  </a:lnTo>
                  <a:cubicBezTo>
                    <a:pt x="2475992" y="0"/>
                    <a:pt x="2481707" y="5715"/>
                    <a:pt x="2481707" y="12700"/>
                  </a:cubicBezTo>
                  <a:lnTo>
                    <a:pt x="2481707" y="1122426"/>
                  </a:lnTo>
                  <a:cubicBezTo>
                    <a:pt x="2481707" y="1129411"/>
                    <a:pt x="2475992" y="1135126"/>
                    <a:pt x="2469007" y="1135126"/>
                  </a:cubicBezTo>
                  <a:lnTo>
                    <a:pt x="12700" y="1135126"/>
                  </a:lnTo>
                  <a:cubicBezTo>
                    <a:pt x="5715" y="1135126"/>
                    <a:pt x="0" y="1129411"/>
                    <a:pt x="0" y="1122426"/>
                  </a:cubicBezTo>
                  <a:lnTo>
                    <a:pt x="0" y="12700"/>
                  </a:lnTo>
                  <a:cubicBezTo>
                    <a:pt x="0" y="5715"/>
                    <a:pt x="5715" y="0"/>
                    <a:pt x="12700" y="0"/>
                  </a:cubicBezTo>
                  <a:moveTo>
                    <a:pt x="12700" y="25400"/>
                  </a:moveTo>
                  <a:lnTo>
                    <a:pt x="12700" y="12700"/>
                  </a:lnTo>
                  <a:lnTo>
                    <a:pt x="25400" y="12700"/>
                  </a:lnTo>
                  <a:lnTo>
                    <a:pt x="25400" y="1122426"/>
                  </a:lnTo>
                  <a:lnTo>
                    <a:pt x="12700" y="1122426"/>
                  </a:lnTo>
                  <a:lnTo>
                    <a:pt x="12700" y="1109726"/>
                  </a:lnTo>
                  <a:lnTo>
                    <a:pt x="2469007" y="1109726"/>
                  </a:lnTo>
                  <a:lnTo>
                    <a:pt x="2469007" y="1122426"/>
                  </a:lnTo>
                  <a:lnTo>
                    <a:pt x="2456307" y="1122426"/>
                  </a:lnTo>
                  <a:lnTo>
                    <a:pt x="2456307" y="12700"/>
                  </a:lnTo>
                  <a:lnTo>
                    <a:pt x="2469007" y="12700"/>
                  </a:lnTo>
                  <a:lnTo>
                    <a:pt x="2469007" y="25400"/>
                  </a:lnTo>
                  <a:lnTo>
                    <a:pt x="12700" y="25400"/>
                  </a:lnTo>
                  <a:close/>
                </a:path>
              </a:pathLst>
            </a:custGeom>
            <a:solidFill>
              <a:srgbClr val="FFFFFF"/>
            </a:solidFill>
          </p:spPr>
        </p:sp>
      </p:grpSp>
      <p:grpSp>
        <p:nvGrpSpPr>
          <p:cNvPr name="Group 169" id="169"/>
          <p:cNvGrpSpPr/>
          <p:nvPr/>
        </p:nvGrpSpPr>
        <p:grpSpPr>
          <a:xfrm rot="0">
            <a:off x="7301760" y="4303509"/>
            <a:ext cx="1842240" cy="832285"/>
            <a:chOff x="0" y="0"/>
            <a:chExt cx="2456320" cy="1109713"/>
          </a:xfrm>
        </p:grpSpPr>
        <p:sp>
          <p:nvSpPr>
            <p:cNvPr name="Freeform 170" id="170"/>
            <p:cNvSpPr/>
            <p:nvPr/>
          </p:nvSpPr>
          <p:spPr>
            <a:xfrm flipH="false" flipV="false" rot="0">
              <a:off x="0" y="0"/>
              <a:ext cx="2456323" cy="1109708"/>
            </a:xfrm>
            <a:custGeom>
              <a:avLst/>
              <a:gdLst/>
              <a:ahLst/>
              <a:cxnLst/>
              <a:rect r="r" b="b" t="t" l="l"/>
              <a:pathLst>
                <a:path h="1109708" w="2456323">
                  <a:moveTo>
                    <a:pt x="0" y="0"/>
                  </a:moveTo>
                  <a:lnTo>
                    <a:pt x="2456323" y="0"/>
                  </a:lnTo>
                  <a:lnTo>
                    <a:pt x="2456323" y="1109708"/>
                  </a:lnTo>
                  <a:lnTo>
                    <a:pt x="0" y="1109708"/>
                  </a:lnTo>
                  <a:close/>
                </a:path>
              </a:pathLst>
            </a:custGeom>
            <a:blipFill>
              <a:blip r:embed="rId9">
                <a:alphaModFix amt="0"/>
              </a:blip>
              <a:stretch>
                <a:fillRect l="-7964" t="0" r="-7964" b="0"/>
              </a:stretch>
            </a:blipFill>
          </p:spPr>
        </p:sp>
        <p:sp>
          <p:nvSpPr>
            <p:cNvPr name="TextBox 171" id="171"/>
            <p:cNvSpPr txBox="true"/>
            <p:nvPr/>
          </p:nvSpPr>
          <p:spPr>
            <a:xfrm>
              <a:off x="0" y="-19050"/>
              <a:ext cx="2456320" cy="1128763"/>
            </a:xfrm>
            <a:prstGeom prst="rect">
              <a:avLst/>
            </a:prstGeom>
          </p:spPr>
          <p:txBody>
            <a:bodyPr anchor="ctr" rtlCol="false" tIns="0" lIns="0" bIns="0" rIns="0"/>
            <a:lstStyle/>
            <a:p>
              <a:pPr algn="ctr">
                <a:lnSpc>
                  <a:spcPts val="1620"/>
                </a:lnSpc>
              </a:pPr>
              <a:r>
                <a:rPr lang="en-US" sz="1500">
                  <a:solidFill>
                    <a:srgbClr val="FFFFFF"/>
                  </a:solidFill>
                  <a:latin typeface="Calibri (MS)"/>
                  <a:ea typeface="Calibri (MS)"/>
                  <a:cs typeface="Calibri (MS)"/>
                  <a:sym typeface="Calibri (MS)"/>
                </a:rPr>
                <a:t>Pas de limite de temps</a:t>
              </a:r>
            </a:p>
          </p:txBody>
        </p:sp>
      </p:grpSp>
      <p:grpSp>
        <p:nvGrpSpPr>
          <p:cNvPr name="Group 172" id="172"/>
          <p:cNvGrpSpPr/>
          <p:nvPr/>
        </p:nvGrpSpPr>
        <p:grpSpPr>
          <a:xfrm rot="0">
            <a:off x="7290683" y="5475341"/>
            <a:ext cx="1864395" cy="852297"/>
            <a:chOff x="0" y="0"/>
            <a:chExt cx="2485860" cy="1136396"/>
          </a:xfrm>
        </p:grpSpPr>
        <p:sp>
          <p:nvSpPr>
            <p:cNvPr name="Freeform 173" id="173"/>
            <p:cNvSpPr/>
            <p:nvPr/>
          </p:nvSpPr>
          <p:spPr>
            <a:xfrm flipH="false" flipV="false" rot="0">
              <a:off x="12700" y="12700"/>
              <a:ext cx="2456307" cy="1109726"/>
            </a:xfrm>
            <a:custGeom>
              <a:avLst/>
              <a:gdLst/>
              <a:ahLst/>
              <a:cxnLst/>
              <a:rect r="r" b="b" t="t" l="l"/>
              <a:pathLst>
                <a:path h="1109726" w="2456307">
                  <a:moveTo>
                    <a:pt x="0" y="0"/>
                  </a:moveTo>
                  <a:lnTo>
                    <a:pt x="2456307" y="0"/>
                  </a:lnTo>
                  <a:lnTo>
                    <a:pt x="2456307" y="1109726"/>
                  </a:lnTo>
                  <a:lnTo>
                    <a:pt x="0" y="1109726"/>
                  </a:lnTo>
                  <a:close/>
                </a:path>
              </a:pathLst>
            </a:custGeom>
            <a:solidFill>
              <a:srgbClr val="029676"/>
            </a:solidFill>
          </p:spPr>
        </p:sp>
        <p:sp>
          <p:nvSpPr>
            <p:cNvPr name="Freeform 174" id="174"/>
            <p:cNvSpPr/>
            <p:nvPr/>
          </p:nvSpPr>
          <p:spPr>
            <a:xfrm flipH="false" flipV="false" rot="0">
              <a:off x="0" y="0"/>
              <a:ext cx="2481707" cy="1135126"/>
            </a:xfrm>
            <a:custGeom>
              <a:avLst/>
              <a:gdLst/>
              <a:ahLst/>
              <a:cxnLst/>
              <a:rect r="r" b="b" t="t" l="l"/>
              <a:pathLst>
                <a:path h="1135126" w="2481707">
                  <a:moveTo>
                    <a:pt x="12700" y="0"/>
                  </a:moveTo>
                  <a:lnTo>
                    <a:pt x="2469007" y="0"/>
                  </a:lnTo>
                  <a:cubicBezTo>
                    <a:pt x="2475992" y="0"/>
                    <a:pt x="2481707" y="5715"/>
                    <a:pt x="2481707" y="12700"/>
                  </a:cubicBezTo>
                  <a:lnTo>
                    <a:pt x="2481707" y="1122426"/>
                  </a:lnTo>
                  <a:cubicBezTo>
                    <a:pt x="2481707" y="1129411"/>
                    <a:pt x="2475992" y="1135126"/>
                    <a:pt x="2469007" y="1135126"/>
                  </a:cubicBezTo>
                  <a:lnTo>
                    <a:pt x="12700" y="1135126"/>
                  </a:lnTo>
                  <a:cubicBezTo>
                    <a:pt x="5715" y="1135126"/>
                    <a:pt x="0" y="1129411"/>
                    <a:pt x="0" y="1122426"/>
                  </a:cubicBezTo>
                  <a:lnTo>
                    <a:pt x="0" y="12700"/>
                  </a:lnTo>
                  <a:cubicBezTo>
                    <a:pt x="0" y="5715"/>
                    <a:pt x="5715" y="0"/>
                    <a:pt x="12700" y="0"/>
                  </a:cubicBezTo>
                  <a:moveTo>
                    <a:pt x="12700" y="25400"/>
                  </a:moveTo>
                  <a:lnTo>
                    <a:pt x="12700" y="12700"/>
                  </a:lnTo>
                  <a:lnTo>
                    <a:pt x="25400" y="12700"/>
                  </a:lnTo>
                  <a:lnTo>
                    <a:pt x="25400" y="1122426"/>
                  </a:lnTo>
                  <a:lnTo>
                    <a:pt x="12700" y="1122426"/>
                  </a:lnTo>
                  <a:lnTo>
                    <a:pt x="12700" y="1109726"/>
                  </a:lnTo>
                  <a:lnTo>
                    <a:pt x="2469007" y="1109726"/>
                  </a:lnTo>
                  <a:lnTo>
                    <a:pt x="2469007" y="1122426"/>
                  </a:lnTo>
                  <a:lnTo>
                    <a:pt x="2456307" y="1122426"/>
                  </a:lnTo>
                  <a:lnTo>
                    <a:pt x="2456307" y="12700"/>
                  </a:lnTo>
                  <a:lnTo>
                    <a:pt x="2469007" y="12700"/>
                  </a:lnTo>
                  <a:lnTo>
                    <a:pt x="2469007" y="25400"/>
                  </a:lnTo>
                  <a:lnTo>
                    <a:pt x="12700" y="25400"/>
                  </a:lnTo>
                  <a:close/>
                </a:path>
              </a:pathLst>
            </a:custGeom>
            <a:solidFill>
              <a:srgbClr val="BA8C00"/>
            </a:solidFill>
          </p:spPr>
        </p:sp>
      </p:grpSp>
      <p:grpSp>
        <p:nvGrpSpPr>
          <p:cNvPr name="Group 175" id="175"/>
          <p:cNvGrpSpPr/>
          <p:nvPr/>
        </p:nvGrpSpPr>
        <p:grpSpPr>
          <a:xfrm rot="0">
            <a:off x="7301760" y="5485352"/>
            <a:ext cx="1842240" cy="832285"/>
            <a:chOff x="0" y="0"/>
            <a:chExt cx="2456320" cy="1109713"/>
          </a:xfrm>
        </p:grpSpPr>
        <p:sp>
          <p:nvSpPr>
            <p:cNvPr name="Freeform 176" id="176"/>
            <p:cNvSpPr/>
            <p:nvPr/>
          </p:nvSpPr>
          <p:spPr>
            <a:xfrm flipH="false" flipV="false" rot="0">
              <a:off x="0" y="0"/>
              <a:ext cx="2456323" cy="1109708"/>
            </a:xfrm>
            <a:custGeom>
              <a:avLst/>
              <a:gdLst/>
              <a:ahLst/>
              <a:cxnLst/>
              <a:rect r="r" b="b" t="t" l="l"/>
              <a:pathLst>
                <a:path h="1109708" w="2456323">
                  <a:moveTo>
                    <a:pt x="0" y="0"/>
                  </a:moveTo>
                  <a:lnTo>
                    <a:pt x="2456323" y="0"/>
                  </a:lnTo>
                  <a:lnTo>
                    <a:pt x="2456323" y="1109708"/>
                  </a:lnTo>
                  <a:lnTo>
                    <a:pt x="0" y="1109708"/>
                  </a:lnTo>
                  <a:close/>
                </a:path>
              </a:pathLst>
            </a:custGeom>
            <a:blipFill>
              <a:blip r:embed="rId9">
                <a:alphaModFix amt="0"/>
              </a:blip>
              <a:stretch>
                <a:fillRect l="-7964" t="0" r="-7964" b="0"/>
              </a:stretch>
            </a:blipFill>
          </p:spPr>
        </p:sp>
        <p:sp>
          <p:nvSpPr>
            <p:cNvPr name="TextBox 177" id="177"/>
            <p:cNvSpPr txBox="true"/>
            <p:nvPr/>
          </p:nvSpPr>
          <p:spPr>
            <a:xfrm>
              <a:off x="0" y="-19050"/>
              <a:ext cx="2456320" cy="1128763"/>
            </a:xfrm>
            <a:prstGeom prst="rect">
              <a:avLst/>
            </a:prstGeom>
          </p:spPr>
          <p:txBody>
            <a:bodyPr anchor="ctr" rtlCol="false" tIns="0" lIns="0" bIns="0" rIns="0"/>
            <a:lstStyle/>
            <a:p>
              <a:pPr algn="ctr">
                <a:lnSpc>
                  <a:spcPts val="1620"/>
                </a:lnSpc>
              </a:pPr>
              <a:r>
                <a:rPr lang="en-US" sz="1500">
                  <a:solidFill>
                    <a:srgbClr val="FFFFFF"/>
                  </a:solidFill>
                  <a:latin typeface="Calibri (MS)"/>
                  <a:ea typeface="Calibri (MS)"/>
                  <a:cs typeface="Calibri (MS)"/>
                  <a:sym typeface="Calibri (MS)"/>
                </a:rPr>
                <a:t>Demande soumise par le biais de RPL 02</a:t>
              </a:r>
            </a:p>
          </p:txBody>
        </p:sp>
      </p:grpSp>
      <p:grpSp>
        <p:nvGrpSpPr>
          <p:cNvPr name="Group 178" id="178"/>
          <p:cNvGrpSpPr/>
          <p:nvPr/>
        </p:nvGrpSpPr>
        <p:grpSpPr>
          <a:xfrm rot="0">
            <a:off x="7290683" y="6657184"/>
            <a:ext cx="1864395" cy="852297"/>
            <a:chOff x="0" y="0"/>
            <a:chExt cx="2485860" cy="1136396"/>
          </a:xfrm>
        </p:grpSpPr>
        <p:sp>
          <p:nvSpPr>
            <p:cNvPr name="Freeform 179" id="179"/>
            <p:cNvSpPr/>
            <p:nvPr/>
          </p:nvSpPr>
          <p:spPr>
            <a:xfrm flipH="false" flipV="false" rot="0">
              <a:off x="12700" y="12700"/>
              <a:ext cx="2456307" cy="1109726"/>
            </a:xfrm>
            <a:custGeom>
              <a:avLst/>
              <a:gdLst/>
              <a:ahLst/>
              <a:cxnLst/>
              <a:rect r="r" b="b" t="t" l="l"/>
              <a:pathLst>
                <a:path h="1109726" w="2456307">
                  <a:moveTo>
                    <a:pt x="0" y="0"/>
                  </a:moveTo>
                  <a:lnTo>
                    <a:pt x="2456307" y="0"/>
                  </a:lnTo>
                  <a:lnTo>
                    <a:pt x="2456307" y="1109726"/>
                  </a:lnTo>
                  <a:lnTo>
                    <a:pt x="0" y="1109726"/>
                  </a:lnTo>
                  <a:close/>
                </a:path>
              </a:pathLst>
            </a:custGeom>
            <a:solidFill>
              <a:srgbClr val="029676"/>
            </a:solidFill>
          </p:spPr>
        </p:sp>
        <p:sp>
          <p:nvSpPr>
            <p:cNvPr name="Freeform 180" id="180"/>
            <p:cNvSpPr/>
            <p:nvPr/>
          </p:nvSpPr>
          <p:spPr>
            <a:xfrm flipH="false" flipV="false" rot="0">
              <a:off x="0" y="0"/>
              <a:ext cx="2481707" cy="1135126"/>
            </a:xfrm>
            <a:custGeom>
              <a:avLst/>
              <a:gdLst/>
              <a:ahLst/>
              <a:cxnLst/>
              <a:rect r="r" b="b" t="t" l="l"/>
              <a:pathLst>
                <a:path h="1135126" w="2481707">
                  <a:moveTo>
                    <a:pt x="12700" y="0"/>
                  </a:moveTo>
                  <a:lnTo>
                    <a:pt x="2469007" y="0"/>
                  </a:lnTo>
                  <a:cubicBezTo>
                    <a:pt x="2475992" y="0"/>
                    <a:pt x="2481707" y="5715"/>
                    <a:pt x="2481707" y="12700"/>
                  </a:cubicBezTo>
                  <a:lnTo>
                    <a:pt x="2481707" y="1122426"/>
                  </a:lnTo>
                  <a:cubicBezTo>
                    <a:pt x="2481707" y="1129411"/>
                    <a:pt x="2475992" y="1135126"/>
                    <a:pt x="2469007" y="1135126"/>
                  </a:cubicBezTo>
                  <a:lnTo>
                    <a:pt x="12700" y="1135126"/>
                  </a:lnTo>
                  <a:cubicBezTo>
                    <a:pt x="5715" y="1135126"/>
                    <a:pt x="0" y="1129411"/>
                    <a:pt x="0" y="1122426"/>
                  </a:cubicBezTo>
                  <a:lnTo>
                    <a:pt x="0" y="12700"/>
                  </a:lnTo>
                  <a:cubicBezTo>
                    <a:pt x="0" y="5715"/>
                    <a:pt x="5715" y="0"/>
                    <a:pt x="12700" y="0"/>
                  </a:cubicBezTo>
                  <a:moveTo>
                    <a:pt x="12700" y="25400"/>
                  </a:moveTo>
                  <a:lnTo>
                    <a:pt x="12700" y="12700"/>
                  </a:lnTo>
                  <a:lnTo>
                    <a:pt x="25400" y="12700"/>
                  </a:lnTo>
                  <a:lnTo>
                    <a:pt x="25400" y="1122426"/>
                  </a:lnTo>
                  <a:lnTo>
                    <a:pt x="12700" y="1122426"/>
                  </a:lnTo>
                  <a:lnTo>
                    <a:pt x="12700" y="1109726"/>
                  </a:lnTo>
                  <a:lnTo>
                    <a:pt x="2469007" y="1109726"/>
                  </a:lnTo>
                  <a:lnTo>
                    <a:pt x="2469007" y="1122426"/>
                  </a:lnTo>
                  <a:lnTo>
                    <a:pt x="2456307" y="1122426"/>
                  </a:lnTo>
                  <a:lnTo>
                    <a:pt x="2456307" y="12700"/>
                  </a:lnTo>
                  <a:lnTo>
                    <a:pt x="2469007" y="12700"/>
                  </a:lnTo>
                  <a:lnTo>
                    <a:pt x="2469007" y="25400"/>
                  </a:lnTo>
                  <a:lnTo>
                    <a:pt x="12700" y="25400"/>
                  </a:lnTo>
                  <a:close/>
                </a:path>
              </a:pathLst>
            </a:custGeom>
            <a:solidFill>
              <a:srgbClr val="BA8C00"/>
            </a:solidFill>
          </p:spPr>
        </p:sp>
      </p:grpSp>
      <p:grpSp>
        <p:nvGrpSpPr>
          <p:cNvPr name="Group 181" id="181"/>
          <p:cNvGrpSpPr/>
          <p:nvPr/>
        </p:nvGrpSpPr>
        <p:grpSpPr>
          <a:xfrm rot="0">
            <a:off x="7301760" y="6667195"/>
            <a:ext cx="1842240" cy="832285"/>
            <a:chOff x="0" y="0"/>
            <a:chExt cx="2456320" cy="1109713"/>
          </a:xfrm>
        </p:grpSpPr>
        <p:sp>
          <p:nvSpPr>
            <p:cNvPr name="Freeform 182" id="182"/>
            <p:cNvSpPr/>
            <p:nvPr/>
          </p:nvSpPr>
          <p:spPr>
            <a:xfrm flipH="false" flipV="false" rot="0">
              <a:off x="0" y="0"/>
              <a:ext cx="2456323" cy="1109708"/>
            </a:xfrm>
            <a:custGeom>
              <a:avLst/>
              <a:gdLst/>
              <a:ahLst/>
              <a:cxnLst/>
              <a:rect r="r" b="b" t="t" l="l"/>
              <a:pathLst>
                <a:path h="1109708" w="2456323">
                  <a:moveTo>
                    <a:pt x="0" y="0"/>
                  </a:moveTo>
                  <a:lnTo>
                    <a:pt x="2456323" y="0"/>
                  </a:lnTo>
                  <a:lnTo>
                    <a:pt x="2456323" y="1109708"/>
                  </a:lnTo>
                  <a:lnTo>
                    <a:pt x="0" y="1109708"/>
                  </a:lnTo>
                  <a:close/>
                </a:path>
              </a:pathLst>
            </a:custGeom>
            <a:blipFill>
              <a:blip r:embed="rId9">
                <a:alphaModFix amt="0"/>
              </a:blip>
              <a:stretch>
                <a:fillRect l="-7964" t="0" r="-7964" b="0"/>
              </a:stretch>
            </a:blipFill>
          </p:spPr>
        </p:sp>
        <p:sp>
          <p:nvSpPr>
            <p:cNvPr name="TextBox 183" id="183"/>
            <p:cNvSpPr txBox="true"/>
            <p:nvPr/>
          </p:nvSpPr>
          <p:spPr>
            <a:xfrm>
              <a:off x="0" y="-19050"/>
              <a:ext cx="2456320" cy="1128763"/>
            </a:xfrm>
            <a:prstGeom prst="rect">
              <a:avLst/>
            </a:prstGeom>
          </p:spPr>
          <p:txBody>
            <a:bodyPr anchor="ctr" rtlCol="false" tIns="0" lIns="0" bIns="0" rIns="0"/>
            <a:lstStyle/>
            <a:p>
              <a:pPr algn="ctr">
                <a:lnSpc>
                  <a:spcPts val="1620"/>
                </a:lnSpc>
              </a:pPr>
              <a:r>
                <a:rPr lang="en-US" sz="1500">
                  <a:solidFill>
                    <a:srgbClr val="FFFFFF"/>
                  </a:solidFill>
                  <a:latin typeface="Calibri (MS)"/>
                  <a:ea typeface="Calibri (MS)"/>
                  <a:cs typeface="Calibri (MS)"/>
                  <a:sym typeface="Calibri (MS)"/>
                </a:rPr>
                <a:t>Examen par l’équipe de révision VAE</a:t>
              </a:r>
            </a:p>
          </p:txBody>
        </p:sp>
      </p:grpSp>
      <p:grpSp>
        <p:nvGrpSpPr>
          <p:cNvPr name="Group 184" id="184"/>
          <p:cNvGrpSpPr/>
          <p:nvPr/>
        </p:nvGrpSpPr>
        <p:grpSpPr>
          <a:xfrm rot="0">
            <a:off x="7290683" y="7839027"/>
            <a:ext cx="1864395" cy="852297"/>
            <a:chOff x="0" y="0"/>
            <a:chExt cx="2485860" cy="1136396"/>
          </a:xfrm>
        </p:grpSpPr>
        <p:sp>
          <p:nvSpPr>
            <p:cNvPr name="Freeform 185" id="185"/>
            <p:cNvSpPr/>
            <p:nvPr/>
          </p:nvSpPr>
          <p:spPr>
            <a:xfrm flipH="false" flipV="false" rot="0">
              <a:off x="12700" y="12700"/>
              <a:ext cx="2456307" cy="1109726"/>
            </a:xfrm>
            <a:custGeom>
              <a:avLst/>
              <a:gdLst/>
              <a:ahLst/>
              <a:cxnLst/>
              <a:rect r="r" b="b" t="t" l="l"/>
              <a:pathLst>
                <a:path h="1109726" w="2456307">
                  <a:moveTo>
                    <a:pt x="0" y="0"/>
                  </a:moveTo>
                  <a:lnTo>
                    <a:pt x="2456307" y="0"/>
                  </a:lnTo>
                  <a:lnTo>
                    <a:pt x="2456307" y="1109726"/>
                  </a:lnTo>
                  <a:lnTo>
                    <a:pt x="0" y="1109726"/>
                  </a:lnTo>
                  <a:close/>
                </a:path>
              </a:pathLst>
            </a:custGeom>
            <a:solidFill>
              <a:srgbClr val="029676"/>
            </a:solidFill>
          </p:spPr>
        </p:sp>
        <p:sp>
          <p:nvSpPr>
            <p:cNvPr name="Freeform 186" id="186"/>
            <p:cNvSpPr/>
            <p:nvPr/>
          </p:nvSpPr>
          <p:spPr>
            <a:xfrm flipH="false" flipV="false" rot="0">
              <a:off x="0" y="0"/>
              <a:ext cx="2481707" cy="1135126"/>
            </a:xfrm>
            <a:custGeom>
              <a:avLst/>
              <a:gdLst/>
              <a:ahLst/>
              <a:cxnLst/>
              <a:rect r="r" b="b" t="t" l="l"/>
              <a:pathLst>
                <a:path h="1135126" w="2481707">
                  <a:moveTo>
                    <a:pt x="12700" y="0"/>
                  </a:moveTo>
                  <a:lnTo>
                    <a:pt x="2469007" y="0"/>
                  </a:lnTo>
                  <a:cubicBezTo>
                    <a:pt x="2475992" y="0"/>
                    <a:pt x="2481707" y="5715"/>
                    <a:pt x="2481707" y="12700"/>
                  </a:cubicBezTo>
                  <a:lnTo>
                    <a:pt x="2481707" y="1122426"/>
                  </a:lnTo>
                  <a:cubicBezTo>
                    <a:pt x="2481707" y="1129411"/>
                    <a:pt x="2475992" y="1135126"/>
                    <a:pt x="2469007" y="1135126"/>
                  </a:cubicBezTo>
                  <a:lnTo>
                    <a:pt x="12700" y="1135126"/>
                  </a:lnTo>
                  <a:cubicBezTo>
                    <a:pt x="5715" y="1135126"/>
                    <a:pt x="0" y="1129411"/>
                    <a:pt x="0" y="1122426"/>
                  </a:cubicBezTo>
                  <a:lnTo>
                    <a:pt x="0" y="12700"/>
                  </a:lnTo>
                  <a:cubicBezTo>
                    <a:pt x="0" y="5715"/>
                    <a:pt x="5715" y="0"/>
                    <a:pt x="12700" y="0"/>
                  </a:cubicBezTo>
                  <a:moveTo>
                    <a:pt x="12700" y="25400"/>
                  </a:moveTo>
                  <a:lnTo>
                    <a:pt x="12700" y="12700"/>
                  </a:lnTo>
                  <a:lnTo>
                    <a:pt x="25400" y="12700"/>
                  </a:lnTo>
                  <a:lnTo>
                    <a:pt x="25400" y="1122426"/>
                  </a:lnTo>
                  <a:lnTo>
                    <a:pt x="12700" y="1122426"/>
                  </a:lnTo>
                  <a:lnTo>
                    <a:pt x="12700" y="1109726"/>
                  </a:lnTo>
                  <a:lnTo>
                    <a:pt x="2469007" y="1109726"/>
                  </a:lnTo>
                  <a:lnTo>
                    <a:pt x="2469007" y="1122426"/>
                  </a:lnTo>
                  <a:lnTo>
                    <a:pt x="2456307" y="1122426"/>
                  </a:lnTo>
                  <a:lnTo>
                    <a:pt x="2456307" y="12700"/>
                  </a:lnTo>
                  <a:lnTo>
                    <a:pt x="2469007" y="12700"/>
                  </a:lnTo>
                  <a:lnTo>
                    <a:pt x="2469007" y="25400"/>
                  </a:lnTo>
                  <a:lnTo>
                    <a:pt x="12700" y="25400"/>
                  </a:lnTo>
                  <a:close/>
                </a:path>
              </a:pathLst>
            </a:custGeom>
            <a:solidFill>
              <a:srgbClr val="BA8C00"/>
            </a:solidFill>
          </p:spPr>
        </p:sp>
      </p:grpSp>
      <p:grpSp>
        <p:nvGrpSpPr>
          <p:cNvPr name="Group 187" id="187"/>
          <p:cNvGrpSpPr/>
          <p:nvPr/>
        </p:nvGrpSpPr>
        <p:grpSpPr>
          <a:xfrm rot="0">
            <a:off x="7301760" y="7849029"/>
            <a:ext cx="1842240" cy="832285"/>
            <a:chOff x="0" y="0"/>
            <a:chExt cx="2456320" cy="1109713"/>
          </a:xfrm>
        </p:grpSpPr>
        <p:sp>
          <p:nvSpPr>
            <p:cNvPr name="Freeform 188" id="188"/>
            <p:cNvSpPr/>
            <p:nvPr/>
          </p:nvSpPr>
          <p:spPr>
            <a:xfrm flipH="false" flipV="false" rot="0">
              <a:off x="0" y="0"/>
              <a:ext cx="2456323" cy="1109708"/>
            </a:xfrm>
            <a:custGeom>
              <a:avLst/>
              <a:gdLst/>
              <a:ahLst/>
              <a:cxnLst/>
              <a:rect r="r" b="b" t="t" l="l"/>
              <a:pathLst>
                <a:path h="1109708" w="2456323">
                  <a:moveTo>
                    <a:pt x="0" y="0"/>
                  </a:moveTo>
                  <a:lnTo>
                    <a:pt x="2456323" y="0"/>
                  </a:lnTo>
                  <a:lnTo>
                    <a:pt x="2456323" y="1109708"/>
                  </a:lnTo>
                  <a:lnTo>
                    <a:pt x="0" y="1109708"/>
                  </a:lnTo>
                  <a:close/>
                </a:path>
              </a:pathLst>
            </a:custGeom>
            <a:blipFill>
              <a:blip r:embed="rId9">
                <a:alphaModFix amt="0"/>
              </a:blip>
              <a:stretch>
                <a:fillRect l="-7964" t="0" r="-7964" b="0"/>
              </a:stretch>
            </a:blipFill>
          </p:spPr>
        </p:sp>
        <p:sp>
          <p:nvSpPr>
            <p:cNvPr name="TextBox 189" id="189"/>
            <p:cNvSpPr txBox="true"/>
            <p:nvPr/>
          </p:nvSpPr>
          <p:spPr>
            <a:xfrm>
              <a:off x="0" y="-19050"/>
              <a:ext cx="2456320" cy="1128763"/>
            </a:xfrm>
            <a:prstGeom prst="rect">
              <a:avLst/>
            </a:prstGeom>
          </p:spPr>
          <p:txBody>
            <a:bodyPr anchor="ctr" rtlCol="false" tIns="0" lIns="0" bIns="0" rIns="0"/>
            <a:lstStyle/>
            <a:p>
              <a:pPr algn="ctr">
                <a:lnSpc>
                  <a:spcPts val="1620"/>
                </a:lnSpc>
              </a:pPr>
              <a:r>
                <a:rPr lang="en-US" sz="1500">
                  <a:solidFill>
                    <a:srgbClr val="FFFFFF"/>
                  </a:solidFill>
                  <a:latin typeface="Calibri (MS)"/>
                  <a:ea typeface="Calibri (MS)"/>
                  <a:cs typeface="Calibri (MS)"/>
                  <a:sym typeface="Calibri (MS)"/>
                </a:rPr>
                <a:t>Pas  éligible pour la RPEL: La demande reste sans suite</a:t>
              </a:r>
            </a:p>
          </p:txBody>
        </p:sp>
      </p:grpSp>
      <p:grpSp>
        <p:nvGrpSpPr>
          <p:cNvPr name="Group 190" id="190"/>
          <p:cNvGrpSpPr/>
          <p:nvPr/>
        </p:nvGrpSpPr>
        <p:grpSpPr>
          <a:xfrm rot="0">
            <a:off x="7290683" y="9020861"/>
            <a:ext cx="1864395" cy="852297"/>
            <a:chOff x="0" y="0"/>
            <a:chExt cx="2485860" cy="1136396"/>
          </a:xfrm>
        </p:grpSpPr>
        <p:sp>
          <p:nvSpPr>
            <p:cNvPr name="Freeform 191" id="191"/>
            <p:cNvSpPr/>
            <p:nvPr/>
          </p:nvSpPr>
          <p:spPr>
            <a:xfrm flipH="false" flipV="false" rot="0">
              <a:off x="12700" y="12700"/>
              <a:ext cx="2456307" cy="1109726"/>
            </a:xfrm>
            <a:custGeom>
              <a:avLst/>
              <a:gdLst/>
              <a:ahLst/>
              <a:cxnLst/>
              <a:rect r="r" b="b" t="t" l="l"/>
              <a:pathLst>
                <a:path h="1109726" w="2456307">
                  <a:moveTo>
                    <a:pt x="0" y="0"/>
                  </a:moveTo>
                  <a:lnTo>
                    <a:pt x="2456307" y="0"/>
                  </a:lnTo>
                  <a:lnTo>
                    <a:pt x="2456307" y="1109726"/>
                  </a:lnTo>
                  <a:lnTo>
                    <a:pt x="0" y="1109726"/>
                  </a:lnTo>
                  <a:close/>
                </a:path>
              </a:pathLst>
            </a:custGeom>
            <a:solidFill>
              <a:srgbClr val="029676"/>
            </a:solidFill>
          </p:spPr>
        </p:sp>
        <p:sp>
          <p:nvSpPr>
            <p:cNvPr name="Freeform 192" id="192"/>
            <p:cNvSpPr/>
            <p:nvPr/>
          </p:nvSpPr>
          <p:spPr>
            <a:xfrm flipH="false" flipV="false" rot="0">
              <a:off x="0" y="0"/>
              <a:ext cx="2481707" cy="1135126"/>
            </a:xfrm>
            <a:custGeom>
              <a:avLst/>
              <a:gdLst/>
              <a:ahLst/>
              <a:cxnLst/>
              <a:rect r="r" b="b" t="t" l="l"/>
              <a:pathLst>
                <a:path h="1135126" w="2481707">
                  <a:moveTo>
                    <a:pt x="12700" y="0"/>
                  </a:moveTo>
                  <a:lnTo>
                    <a:pt x="2469007" y="0"/>
                  </a:lnTo>
                  <a:cubicBezTo>
                    <a:pt x="2475992" y="0"/>
                    <a:pt x="2481707" y="5715"/>
                    <a:pt x="2481707" y="12700"/>
                  </a:cubicBezTo>
                  <a:lnTo>
                    <a:pt x="2481707" y="1122426"/>
                  </a:lnTo>
                  <a:cubicBezTo>
                    <a:pt x="2481707" y="1129411"/>
                    <a:pt x="2475992" y="1135126"/>
                    <a:pt x="2469007" y="1135126"/>
                  </a:cubicBezTo>
                  <a:lnTo>
                    <a:pt x="12700" y="1135126"/>
                  </a:lnTo>
                  <a:cubicBezTo>
                    <a:pt x="5715" y="1135126"/>
                    <a:pt x="0" y="1129411"/>
                    <a:pt x="0" y="1122426"/>
                  </a:cubicBezTo>
                  <a:lnTo>
                    <a:pt x="0" y="12700"/>
                  </a:lnTo>
                  <a:cubicBezTo>
                    <a:pt x="0" y="5715"/>
                    <a:pt x="5715" y="0"/>
                    <a:pt x="12700" y="0"/>
                  </a:cubicBezTo>
                  <a:moveTo>
                    <a:pt x="12700" y="25400"/>
                  </a:moveTo>
                  <a:lnTo>
                    <a:pt x="12700" y="12700"/>
                  </a:lnTo>
                  <a:lnTo>
                    <a:pt x="25400" y="12700"/>
                  </a:lnTo>
                  <a:lnTo>
                    <a:pt x="25400" y="1122426"/>
                  </a:lnTo>
                  <a:lnTo>
                    <a:pt x="12700" y="1122426"/>
                  </a:lnTo>
                  <a:lnTo>
                    <a:pt x="12700" y="1109726"/>
                  </a:lnTo>
                  <a:lnTo>
                    <a:pt x="2469007" y="1109726"/>
                  </a:lnTo>
                  <a:lnTo>
                    <a:pt x="2469007" y="1122426"/>
                  </a:lnTo>
                  <a:lnTo>
                    <a:pt x="2456307" y="1122426"/>
                  </a:lnTo>
                  <a:lnTo>
                    <a:pt x="2456307" y="12700"/>
                  </a:lnTo>
                  <a:lnTo>
                    <a:pt x="2469007" y="12700"/>
                  </a:lnTo>
                  <a:lnTo>
                    <a:pt x="2469007" y="25400"/>
                  </a:lnTo>
                  <a:lnTo>
                    <a:pt x="12700" y="25400"/>
                  </a:lnTo>
                  <a:close/>
                </a:path>
              </a:pathLst>
            </a:custGeom>
            <a:solidFill>
              <a:srgbClr val="BA8C00"/>
            </a:solidFill>
          </p:spPr>
        </p:sp>
      </p:grpSp>
      <p:grpSp>
        <p:nvGrpSpPr>
          <p:cNvPr name="Group 193" id="193"/>
          <p:cNvGrpSpPr/>
          <p:nvPr/>
        </p:nvGrpSpPr>
        <p:grpSpPr>
          <a:xfrm rot="0">
            <a:off x="7301760" y="9030872"/>
            <a:ext cx="1842240" cy="832285"/>
            <a:chOff x="0" y="0"/>
            <a:chExt cx="2456320" cy="1109713"/>
          </a:xfrm>
        </p:grpSpPr>
        <p:sp>
          <p:nvSpPr>
            <p:cNvPr name="Freeform 194" id="194"/>
            <p:cNvSpPr/>
            <p:nvPr/>
          </p:nvSpPr>
          <p:spPr>
            <a:xfrm flipH="false" flipV="false" rot="0">
              <a:off x="0" y="0"/>
              <a:ext cx="2456323" cy="1109708"/>
            </a:xfrm>
            <a:custGeom>
              <a:avLst/>
              <a:gdLst/>
              <a:ahLst/>
              <a:cxnLst/>
              <a:rect r="r" b="b" t="t" l="l"/>
              <a:pathLst>
                <a:path h="1109708" w="2456323">
                  <a:moveTo>
                    <a:pt x="0" y="0"/>
                  </a:moveTo>
                  <a:lnTo>
                    <a:pt x="2456323" y="0"/>
                  </a:lnTo>
                  <a:lnTo>
                    <a:pt x="2456323" y="1109708"/>
                  </a:lnTo>
                  <a:lnTo>
                    <a:pt x="0" y="1109708"/>
                  </a:lnTo>
                  <a:close/>
                </a:path>
              </a:pathLst>
            </a:custGeom>
            <a:blipFill>
              <a:blip r:embed="rId9">
                <a:alphaModFix amt="0"/>
              </a:blip>
              <a:stretch>
                <a:fillRect l="-7964" t="0" r="-7964" b="0"/>
              </a:stretch>
            </a:blipFill>
          </p:spPr>
        </p:sp>
        <p:sp>
          <p:nvSpPr>
            <p:cNvPr name="TextBox 195" id="195"/>
            <p:cNvSpPr txBox="true"/>
            <p:nvPr/>
          </p:nvSpPr>
          <p:spPr>
            <a:xfrm>
              <a:off x="0" y="-19050"/>
              <a:ext cx="2456320" cy="1128763"/>
            </a:xfrm>
            <a:prstGeom prst="rect">
              <a:avLst/>
            </a:prstGeom>
          </p:spPr>
          <p:txBody>
            <a:bodyPr anchor="ctr" rtlCol="false" tIns="0" lIns="0" bIns="0" rIns="0"/>
            <a:lstStyle/>
            <a:p>
              <a:pPr algn="ctr">
                <a:lnSpc>
                  <a:spcPts val="1620"/>
                </a:lnSpc>
              </a:pPr>
              <a:r>
                <a:rPr lang="en-US" sz="1500">
                  <a:solidFill>
                    <a:srgbClr val="FFFFFF"/>
                  </a:solidFill>
                  <a:latin typeface="Calibri (MS)"/>
                  <a:ea typeface="Calibri (MS)"/>
                  <a:cs typeface="Calibri (MS)"/>
                  <a:sym typeface="Calibri (MS)"/>
                </a:rPr>
                <a:t>Elgible pour la RPEL: Completer le portfolio et RPL 03</a:t>
              </a:r>
            </a:p>
          </p:txBody>
        </p:sp>
      </p:grpSp>
      <p:grpSp>
        <p:nvGrpSpPr>
          <p:cNvPr name="Group 196" id="196"/>
          <p:cNvGrpSpPr/>
          <p:nvPr/>
        </p:nvGrpSpPr>
        <p:grpSpPr>
          <a:xfrm rot="0">
            <a:off x="7290683" y="10202704"/>
            <a:ext cx="1864395" cy="852297"/>
            <a:chOff x="0" y="0"/>
            <a:chExt cx="2485860" cy="1136396"/>
          </a:xfrm>
        </p:grpSpPr>
        <p:sp>
          <p:nvSpPr>
            <p:cNvPr name="Freeform 197" id="197"/>
            <p:cNvSpPr/>
            <p:nvPr/>
          </p:nvSpPr>
          <p:spPr>
            <a:xfrm flipH="false" flipV="false" rot="0">
              <a:off x="12700" y="12700"/>
              <a:ext cx="2456307" cy="1109726"/>
            </a:xfrm>
            <a:custGeom>
              <a:avLst/>
              <a:gdLst/>
              <a:ahLst/>
              <a:cxnLst/>
              <a:rect r="r" b="b" t="t" l="l"/>
              <a:pathLst>
                <a:path h="1109726" w="2456307">
                  <a:moveTo>
                    <a:pt x="0" y="0"/>
                  </a:moveTo>
                  <a:lnTo>
                    <a:pt x="2456307" y="0"/>
                  </a:lnTo>
                  <a:lnTo>
                    <a:pt x="2456307" y="1109726"/>
                  </a:lnTo>
                  <a:lnTo>
                    <a:pt x="0" y="1109726"/>
                  </a:lnTo>
                  <a:close/>
                </a:path>
              </a:pathLst>
            </a:custGeom>
            <a:solidFill>
              <a:srgbClr val="029676"/>
            </a:solidFill>
          </p:spPr>
        </p:sp>
        <p:sp>
          <p:nvSpPr>
            <p:cNvPr name="Freeform 198" id="198"/>
            <p:cNvSpPr/>
            <p:nvPr/>
          </p:nvSpPr>
          <p:spPr>
            <a:xfrm flipH="false" flipV="false" rot="0">
              <a:off x="0" y="0"/>
              <a:ext cx="2481707" cy="1135126"/>
            </a:xfrm>
            <a:custGeom>
              <a:avLst/>
              <a:gdLst/>
              <a:ahLst/>
              <a:cxnLst/>
              <a:rect r="r" b="b" t="t" l="l"/>
              <a:pathLst>
                <a:path h="1135126" w="2481707">
                  <a:moveTo>
                    <a:pt x="12700" y="0"/>
                  </a:moveTo>
                  <a:lnTo>
                    <a:pt x="2469007" y="0"/>
                  </a:lnTo>
                  <a:cubicBezTo>
                    <a:pt x="2475992" y="0"/>
                    <a:pt x="2481707" y="5715"/>
                    <a:pt x="2481707" y="12700"/>
                  </a:cubicBezTo>
                  <a:lnTo>
                    <a:pt x="2481707" y="1122426"/>
                  </a:lnTo>
                  <a:cubicBezTo>
                    <a:pt x="2481707" y="1129411"/>
                    <a:pt x="2475992" y="1135126"/>
                    <a:pt x="2469007" y="1135126"/>
                  </a:cubicBezTo>
                  <a:lnTo>
                    <a:pt x="12700" y="1135126"/>
                  </a:lnTo>
                  <a:cubicBezTo>
                    <a:pt x="5715" y="1135126"/>
                    <a:pt x="0" y="1129411"/>
                    <a:pt x="0" y="1122426"/>
                  </a:cubicBezTo>
                  <a:lnTo>
                    <a:pt x="0" y="12700"/>
                  </a:lnTo>
                  <a:cubicBezTo>
                    <a:pt x="0" y="5715"/>
                    <a:pt x="5715" y="0"/>
                    <a:pt x="12700" y="0"/>
                  </a:cubicBezTo>
                  <a:moveTo>
                    <a:pt x="12700" y="25400"/>
                  </a:moveTo>
                  <a:lnTo>
                    <a:pt x="12700" y="12700"/>
                  </a:lnTo>
                  <a:lnTo>
                    <a:pt x="25400" y="12700"/>
                  </a:lnTo>
                  <a:lnTo>
                    <a:pt x="25400" y="1122426"/>
                  </a:lnTo>
                  <a:lnTo>
                    <a:pt x="12700" y="1122426"/>
                  </a:lnTo>
                  <a:lnTo>
                    <a:pt x="12700" y="1109726"/>
                  </a:lnTo>
                  <a:lnTo>
                    <a:pt x="2469007" y="1109726"/>
                  </a:lnTo>
                  <a:lnTo>
                    <a:pt x="2469007" y="1122426"/>
                  </a:lnTo>
                  <a:lnTo>
                    <a:pt x="2456307" y="1122426"/>
                  </a:lnTo>
                  <a:lnTo>
                    <a:pt x="2456307" y="12700"/>
                  </a:lnTo>
                  <a:lnTo>
                    <a:pt x="2469007" y="12700"/>
                  </a:lnTo>
                  <a:lnTo>
                    <a:pt x="2469007" y="25400"/>
                  </a:lnTo>
                  <a:lnTo>
                    <a:pt x="12700" y="25400"/>
                  </a:lnTo>
                  <a:close/>
                </a:path>
              </a:pathLst>
            </a:custGeom>
            <a:solidFill>
              <a:srgbClr val="BA8C00"/>
            </a:solidFill>
          </p:spPr>
        </p:sp>
      </p:grpSp>
      <p:grpSp>
        <p:nvGrpSpPr>
          <p:cNvPr name="Group 199" id="199"/>
          <p:cNvGrpSpPr/>
          <p:nvPr/>
        </p:nvGrpSpPr>
        <p:grpSpPr>
          <a:xfrm rot="0">
            <a:off x="7301760" y="10212705"/>
            <a:ext cx="1842240" cy="832285"/>
            <a:chOff x="0" y="0"/>
            <a:chExt cx="2456320" cy="1109713"/>
          </a:xfrm>
        </p:grpSpPr>
        <p:sp>
          <p:nvSpPr>
            <p:cNvPr name="Freeform 200" id="200"/>
            <p:cNvSpPr/>
            <p:nvPr/>
          </p:nvSpPr>
          <p:spPr>
            <a:xfrm flipH="false" flipV="false" rot="0">
              <a:off x="0" y="0"/>
              <a:ext cx="2456323" cy="1109708"/>
            </a:xfrm>
            <a:custGeom>
              <a:avLst/>
              <a:gdLst/>
              <a:ahLst/>
              <a:cxnLst/>
              <a:rect r="r" b="b" t="t" l="l"/>
              <a:pathLst>
                <a:path h="1109708" w="2456323">
                  <a:moveTo>
                    <a:pt x="0" y="0"/>
                  </a:moveTo>
                  <a:lnTo>
                    <a:pt x="2456323" y="0"/>
                  </a:lnTo>
                  <a:lnTo>
                    <a:pt x="2456323" y="1109708"/>
                  </a:lnTo>
                  <a:lnTo>
                    <a:pt x="0" y="1109708"/>
                  </a:lnTo>
                  <a:close/>
                </a:path>
              </a:pathLst>
            </a:custGeom>
            <a:blipFill>
              <a:blip r:embed="rId9">
                <a:alphaModFix amt="0"/>
              </a:blip>
              <a:stretch>
                <a:fillRect l="-7964" t="0" r="-7964" b="0"/>
              </a:stretch>
            </a:blipFill>
          </p:spPr>
        </p:sp>
        <p:sp>
          <p:nvSpPr>
            <p:cNvPr name="TextBox 201" id="201"/>
            <p:cNvSpPr txBox="true"/>
            <p:nvPr/>
          </p:nvSpPr>
          <p:spPr>
            <a:xfrm>
              <a:off x="0" y="-19050"/>
              <a:ext cx="2456320" cy="1128763"/>
            </a:xfrm>
            <a:prstGeom prst="rect">
              <a:avLst/>
            </a:prstGeom>
          </p:spPr>
          <p:txBody>
            <a:bodyPr anchor="ctr" rtlCol="false" tIns="0" lIns="0" bIns="0" rIns="0"/>
            <a:lstStyle/>
            <a:p>
              <a:pPr algn="ctr">
                <a:lnSpc>
                  <a:spcPts val="1620"/>
                </a:lnSpc>
              </a:pPr>
              <a:r>
                <a:rPr lang="en-US" sz="1500">
                  <a:solidFill>
                    <a:srgbClr val="FFFFFF"/>
                  </a:solidFill>
                  <a:latin typeface="Calibri (MS)"/>
                  <a:ea typeface="Calibri (MS)"/>
                  <a:cs typeface="Calibri (MS)"/>
                  <a:sym typeface="Calibri (MS)"/>
                </a:rPr>
                <a:t>Portfolio et RPL03 examinés par l’équipe de révision VAE</a:t>
              </a:r>
            </a:p>
          </p:txBody>
        </p:sp>
      </p:grpSp>
      <p:grpSp>
        <p:nvGrpSpPr>
          <p:cNvPr name="Group 202" id="202"/>
          <p:cNvGrpSpPr/>
          <p:nvPr/>
        </p:nvGrpSpPr>
        <p:grpSpPr>
          <a:xfrm rot="0">
            <a:off x="10319852" y="5627056"/>
            <a:ext cx="3302498" cy="4708865"/>
            <a:chOff x="0" y="0"/>
            <a:chExt cx="4403331" cy="6278486"/>
          </a:xfrm>
        </p:grpSpPr>
        <p:sp>
          <p:nvSpPr>
            <p:cNvPr name="Freeform 203" id="203"/>
            <p:cNvSpPr/>
            <p:nvPr/>
          </p:nvSpPr>
          <p:spPr>
            <a:xfrm flipH="false" flipV="false" rot="0">
              <a:off x="0" y="0"/>
              <a:ext cx="4403344" cy="6278499"/>
            </a:xfrm>
            <a:custGeom>
              <a:avLst/>
              <a:gdLst/>
              <a:ahLst/>
              <a:cxnLst/>
              <a:rect r="r" b="b" t="t" l="l"/>
              <a:pathLst>
                <a:path h="6278499" w="4403344">
                  <a:moveTo>
                    <a:pt x="0" y="0"/>
                  </a:moveTo>
                  <a:lnTo>
                    <a:pt x="4403344" y="0"/>
                  </a:lnTo>
                  <a:lnTo>
                    <a:pt x="4403344" y="6278499"/>
                  </a:lnTo>
                  <a:lnTo>
                    <a:pt x="0" y="6278499"/>
                  </a:lnTo>
                  <a:lnTo>
                    <a:pt x="0" y="0"/>
                  </a:lnTo>
                  <a:close/>
                </a:path>
              </a:pathLst>
            </a:custGeom>
            <a:blipFill>
              <a:blip r:embed="rId10"/>
              <a:stretch>
                <a:fillRect l="0" t="0" r="-3771" b="0"/>
              </a:stretch>
            </a:blipFill>
          </p:spPr>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8" id="8"/>
          <p:cNvGrpSpPr/>
          <p:nvPr/>
        </p:nvGrpSpPr>
        <p:grpSpPr>
          <a:xfrm rot="0">
            <a:off x="14302054" y="2891714"/>
            <a:ext cx="3267751" cy="3268285"/>
            <a:chOff x="0" y="0"/>
            <a:chExt cx="4357002" cy="4357713"/>
          </a:xfrm>
        </p:grpSpPr>
        <p:sp>
          <p:nvSpPr>
            <p:cNvPr name="Freeform 9" id="9"/>
            <p:cNvSpPr/>
            <p:nvPr/>
          </p:nvSpPr>
          <p:spPr>
            <a:xfrm flipH="false" flipV="false" rot="0">
              <a:off x="12700" y="12700"/>
              <a:ext cx="4331589" cy="4332351"/>
            </a:xfrm>
            <a:custGeom>
              <a:avLst/>
              <a:gdLst/>
              <a:ahLst/>
              <a:cxnLst/>
              <a:rect r="r" b="b" t="t" l="l"/>
              <a:pathLst>
                <a:path h="4332351" w="4331589">
                  <a:moveTo>
                    <a:pt x="0" y="2166112"/>
                  </a:moveTo>
                  <a:cubicBezTo>
                    <a:pt x="0" y="969772"/>
                    <a:pt x="969645" y="0"/>
                    <a:pt x="2165858" y="0"/>
                  </a:cubicBezTo>
                  <a:cubicBezTo>
                    <a:pt x="3362071" y="0"/>
                    <a:pt x="4331589" y="969772"/>
                    <a:pt x="4331589" y="2166112"/>
                  </a:cubicBezTo>
                  <a:cubicBezTo>
                    <a:pt x="4331589" y="3362452"/>
                    <a:pt x="3361944" y="4332351"/>
                    <a:pt x="2165858" y="4332351"/>
                  </a:cubicBezTo>
                  <a:cubicBezTo>
                    <a:pt x="969772" y="4332351"/>
                    <a:pt x="0" y="3362452"/>
                    <a:pt x="0" y="2166112"/>
                  </a:cubicBezTo>
                  <a:close/>
                </a:path>
              </a:pathLst>
            </a:custGeom>
            <a:solidFill>
              <a:srgbClr val="8AB833"/>
            </a:solidFill>
          </p:spPr>
        </p:sp>
        <p:sp>
          <p:nvSpPr>
            <p:cNvPr name="Freeform 10" id="10"/>
            <p:cNvSpPr/>
            <p:nvPr/>
          </p:nvSpPr>
          <p:spPr>
            <a:xfrm flipH="false" flipV="false" rot="0">
              <a:off x="0" y="0"/>
              <a:ext cx="4357116" cy="4357624"/>
            </a:xfrm>
            <a:custGeom>
              <a:avLst/>
              <a:gdLst/>
              <a:ahLst/>
              <a:cxnLst/>
              <a:rect r="r" b="b" t="t" l="l"/>
              <a:pathLst>
                <a:path h="4357624" w="4357116">
                  <a:moveTo>
                    <a:pt x="0" y="2178812"/>
                  </a:moveTo>
                  <a:cubicBezTo>
                    <a:pt x="0" y="975487"/>
                    <a:pt x="975360" y="0"/>
                    <a:pt x="2178558" y="0"/>
                  </a:cubicBezTo>
                  <a:lnTo>
                    <a:pt x="2178558" y="12700"/>
                  </a:lnTo>
                  <a:lnTo>
                    <a:pt x="2178558" y="0"/>
                  </a:lnTo>
                  <a:cubicBezTo>
                    <a:pt x="3381756" y="0"/>
                    <a:pt x="4357116" y="975487"/>
                    <a:pt x="4357116" y="2178812"/>
                  </a:cubicBezTo>
                  <a:lnTo>
                    <a:pt x="4344416" y="2178812"/>
                  </a:lnTo>
                  <a:lnTo>
                    <a:pt x="4357116" y="2178812"/>
                  </a:lnTo>
                  <a:cubicBezTo>
                    <a:pt x="4357116" y="3382137"/>
                    <a:pt x="3381756" y="4357624"/>
                    <a:pt x="2178558" y="4357624"/>
                  </a:cubicBezTo>
                  <a:lnTo>
                    <a:pt x="2178558" y="4344924"/>
                  </a:lnTo>
                  <a:lnTo>
                    <a:pt x="2178558" y="4357624"/>
                  </a:lnTo>
                  <a:cubicBezTo>
                    <a:pt x="975360" y="4357751"/>
                    <a:pt x="0" y="3382137"/>
                    <a:pt x="0" y="2178812"/>
                  </a:cubicBezTo>
                  <a:lnTo>
                    <a:pt x="12700" y="2178812"/>
                  </a:lnTo>
                  <a:lnTo>
                    <a:pt x="25400" y="2178812"/>
                  </a:lnTo>
                  <a:lnTo>
                    <a:pt x="12700" y="2178812"/>
                  </a:lnTo>
                  <a:lnTo>
                    <a:pt x="0" y="2178812"/>
                  </a:lnTo>
                  <a:moveTo>
                    <a:pt x="25400" y="2178812"/>
                  </a:moveTo>
                  <a:cubicBezTo>
                    <a:pt x="25400" y="2185797"/>
                    <a:pt x="19685" y="2191512"/>
                    <a:pt x="12700" y="2191512"/>
                  </a:cubicBezTo>
                  <a:cubicBezTo>
                    <a:pt x="5715" y="2191512"/>
                    <a:pt x="0" y="2185797"/>
                    <a:pt x="0" y="2178812"/>
                  </a:cubicBezTo>
                  <a:cubicBezTo>
                    <a:pt x="0" y="2171827"/>
                    <a:pt x="5715" y="2166112"/>
                    <a:pt x="12700" y="2166112"/>
                  </a:cubicBezTo>
                  <a:cubicBezTo>
                    <a:pt x="19685" y="2166112"/>
                    <a:pt x="25400" y="2171827"/>
                    <a:pt x="25400" y="2178812"/>
                  </a:cubicBezTo>
                  <a:cubicBezTo>
                    <a:pt x="25400" y="3368167"/>
                    <a:pt x="989330" y="4332224"/>
                    <a:pt x="2178558" y="4332224"/>
                  </a:cubicBezTo>
                  <a:cubicBezTo>
                    <a:pt x="3367786" y="4332224"/>
                    <a:pt x="4331716" y="3368040"/>
                    <a:pt x="4331716" y="2178812"/>
                  </a:cubicBezTo>
                  <a:cubicBezTo>
                    <a:pt x="4331716" y="989584"/>
                    <a:pt x="3367659" y="25400"/>
                    <a:pt x="2178558" y="25400"/>
                  </a:cubicBezTo>
                  <a:lnTo>
                    <a:pt x="2178558" y="12700"/>
                  </a:lnTo>
                  <a:lnTo>
                    <a:pt x="2178558" y="25400"/>
                  </a:lnTo>
                  <a:cubicBezTo>
                    <a:pt x="989330" y="25400"/>
                    <a:pt x="25400" y="989584"/>
                    <a:pt x="25400" y="2178812"/>
                  </a:cubicBezTo>
                  <a:close/>
                </a:path>
              </a:pathLst>
            </a:custGeom>
            <a:solidFill>
              <a:srgbClr val="FFFFFF"/>
            </a:solidFill>
          </p:spPr>
        </p:sp>
      </p:grpSp>
      <p:grpSp>
        <p:nvGrpSpPr>
          <p:cNvPr name="Group 11" id="11"/>
          <p:cNvGrpSpPr/>
          <p:nvPr/>
        </p:nvGrpSpPr>
        <p:grpSpPr>
          <a:xfrm rot="0">
            <a:off x="14409249" y="3000042"/>
            <a:ext cx="3051629" cy="3051629"/>
            <a:chOff x="0" y="0"/>
            <a:chExt cx="4068839" cy="4068839"/>
          </a:xfrm>
        </p:grpSpPr>
        <p:sp>
          <p:nvSpPr>
            <p:cNvPr name="Freeform 12" id="12"/>
            <p:cNvSpPr/>
            <p:nvPr/>
          </p:nvSpPr>
          <p:spPr>
            <a:xfrm flipH="false" flipV="false" rot="0">
              <a:off x="12700" y="12700"/>
              <a:ext cx="4043426" cy="4043426"/>
            </a:xfrm>
            <a:custGeom>
              <a:avLst/>
              <a:gdLst/>
              <a:ahLst/>
              <a:cxnLst/>
              <a:rect r="r" b="b" t="t" l="l"/>
              <a:pathLst>
                <a:path h="4043426" w="4043426">
                  <a:moveTo>
                    <a:pt x="0" y="2021713"/>
                  </a:moveTo>
                  <a:cubicBezTo>
                    <a:pt x="0" y="905129"/>
                    <a:pt x="905129" y="0"/>
                    <a:pt x="2021713" y="0"/>
                  </a:cubicBezTo>
                  <a:cubicBezTo>
                    <a:pt x="3138297" y="0"/>
                    <a:pt x="4043426" y="905129"/>
                    <a:pt x="4043426" y="2021713"/>
                  </a:cubicBezTo>
                  <a:cubicBezTo>
                    <a:pt x="4043426" y="3138297"/>
                    <a:pt x="3138297" y="4043426"/>
                    <a:pt x="2021713" y="4043426"/>
                  </a:cubicBezTo>
                  <a:cubicBezTo>
                    <a:pt x="905129" y="4043426"/>
                    <a:pt x="0" y="3138297"/>
                    <a:pt x="0" y="2021713"/>
                  </a:cubicBezTo>
                  <a:close/>
                </a:path>
              </a:pathLst>
            </a:custGeom>
            <a:solidFill>
              <a:srgbClr val="FFFFFF">
                <a:alpha val="80392"/>
              </a:srgbClr>
            </a:solidFill>
          </p:spPr>
        </p:sp>
        <p:sp>
          <p:nvSpPr>
            <p:cNvPr name="Freeform 13" id="13"/>
            <p:cNvSpPr/>
            <p:nvPr/>
          </p:nvSpPr>
          <p:spPr>
            <a:xfrm flipH="false" flipV="false" rot="0">
              <a:off x="0" y="0"/>
              <a:ext cx="4068826" cy="4068826"/>
            </a:xfrm>
            <a:custGeom>
              <a:avLst/>
              <a:gdLst/>
              <a:ahLst/>
              <a:cxnLst/>
              <a:rect r="r" b="b" t="t" l="l"/>
              <a:pathLst>
                <a:path h="4068826" w="4068826">
                  <a:moveTo>
                    <a:pt x="0" y="2034413"/>
                  </a:moveTo>
                  <a:cubicBezTo>
                    <a:pt x="0" y="910844"/>
                    <a:pt x="910844" y="0"/>
                    <a:pt x="2034413" y="0"/>
                  </a:cubicBezTo>
                  <a:lnTo>
                    <a:pt x="2034413" y="12700"/>
                  </a:lnTo>
                  <a:lnTo>
                    <a:pt x="2034413" y="0"/>
                  </a:lnTo>
                  <a:cubicBezTo>
                    <a:pt x="3157982" y="0"/>
                    <a:pt x="4068826" y="910844"/>
                    <a:pt x="4068826" y="2034413"/>
                  </a:cubicBezTo>
                  <a:lnTo>
                    <a:pt x="4056126" y="2034413"/>
                  </a:lnTo>
                  <a:lnTo>
                    <a:pt x="4068826" y="2034413"/>
                  </a:lnTo>
                  <a:cubicBezTo>
                    <a:pt x="4068826" y="3157982"/>
                    <a:pt x="3157982" y="4068826"/>
                    <a:pt x="2034413" y="4068826"/>
                  </a:cubicBezTo>
                  <a:lnTo>
                    <a:pt x="2034413" y="4056126"/>
                  </a:lnTo>
                  <a:lnTo>
                    <a:pt x="2034413" y="4068826"/>
                  </a:lnTo>
                  <a:cubicBezTo>
                    <a:pt x="910844" y="4068826"/>
                    <a:pt x="0" y="3157982"/>
                    <a:pt x="0" y="2034413"/>
                  </a:cubicBezTo>
                  <a:lnTo>
                    <a:pt x="12700" y="2034413"/>
                  </a:lnTo>
                  <a:lnTo>
                    <a:pt x="25400" y="2034413"/>
                  </a:lnTo>
                  <a:lnTo>
                    <a:pt x="12700" y="2034413"/>
                  </a:lnTo>
                  <a:lnTo>
                    <a:pt x="0" y="2034413"/>
                  </a:lnTo>
                  <a:moveTo>
                    <a:pt x="25400" y="2034413"/>
                  </a:moveTo>
                  <a:cubicBezTo>
                    <a:pt x="25400" y="2041398"/>
                    <a:pt x="19685" y="2047113"/>
                    <a:pt x="12700" y="2047113"/>
                  </a:cubicBezTo>
                  <a:cubicBezTo>
                    <a:pt x="5715" y="2047113"/>
                    <a:pt x="0" y="2041398"/>
                    <a:pt x="0" y="2034413"/>
                  </a:cubicBezTo>
                  <a:cubicBezTo>
                    <a:pt x="0" y="2027428"/>
                    <a:pt x="5715" y="2021713"/>
                    <a:pt x="12700" y="2021713"/>
                  </a:cubicBezTo>
                  <a:cubicBezTo>
                    <a:pt x="19685" y="2021713"/>
                    <a:pt x="25400" y="2027428"/>
                    <a:pt x="25400" y="2034413"/>
                  </a:cubicBezTo>
                  <a:cubicBezTo>
                    <a:pt x="25400" y="3144012"/>
                    <a:pt x="924814" y="4043426"/>
                    <a:pt x="2034413" y="4043426"/>
                  </a:cubicBezTo>
                  <a:cubicBezTo>
                    <a:pt x="3144012" y="4043426"/>
                    <a:pt x="4043426" y="3144012"/>
                    <a:pt x="4043426" y="2034413"/>
                  </a:cubicBezTo>
                  <a:cubicBezTo>
                    <a:pt x="4043426" y="924814"/>
                    <a:pt x="3144012" y="25400"/>
                    <a:pt x="2034413" y="25400"/>
                  </a:cubicBezTo>
                  <a:lnTo>
                    <a:pt x="2034413" y="12700"/>
                  </a:lnTo>
                  <a:lnTo>
                    <a:pt x="2034413" y="25400"/>
                  </a:lnTo>
                  <a:cubicBezTo>
                    <a:pt x="924814" y="25400"/>
                    <a:pt x="25400" y="924814"/>
                    <a:pt x="25400" y="2034413"/>
                  </a:cubicBezTo>
                  <a:close/>
                </a:path>
              </a:pathLst>
            </a:custGeom>
            <a:solidFill>
              <a:srgbClr val="8AB833"/>
            </a:solidFill>
          </p:spPr>
        </p:sp>
      </p:grpSp>
      <p:grpSp>
        <p:nvGrpSpPr>
          <p:cNvPr name="Group 14" id="14"/>
          <p:cNvGrpSpPr/>
          <p:nvPr/>
        </p:nvGrpSpPr>
        <p:grpSpPr>
          <a:xfrm rot="0">
            <a:off x="14852742" y="3442868"/>
            <a:ext cx="2166376" cy="2165966"/>
            <a:chOff x="0" y="0"/>
            <a:chExt cx="2888501" cy="2887955"/>
          </a:xfrm>
        </p:grpSpPr>
        <p:sp>
          <p:nvSpPr>
            <p:cNvPr name="Freeform 15" id="15"/>
            <p:cNvSpPr/>
            <p:nvPr/>
          </p:nvSpPr>
          <p:spPr>
            <a:xfrm flipH="false" flipV="false" rot="0">
              <a:off x="0" y="0"/>
              <a:ext cx="2888500" cy="2887952"/>
            </a:xfrm>
            <a:custGeom>
              <a:avLst/>
              <a:gdLst/>
              <a:ahLst/>
              <a:cxnLst/>
              <a:rect r="r" b="b" t="t" l="l"/>
              <a:pathLst>
                <a:path h="2887952" w="2888500">
                  <a:moveTo>
                    <a:pt x="0" y="0"/>
                  </a:moveTo>
                  <a:lnTo>
                    <a:pt x="2888500" y="0"/>
                  </a:lnTo>
                  <a:lnTo>
                    <a:pt x="2888500" y="2887952"/>
                  </a:lnTo>
                  <a:lnTo>
                    <a:pt x="0" y="2887952"/>
                  </a:lnTo>
                  <a:close/>
                </a:path>
              </a:pathLst>
            </a:custGeom>
            <a:blipFill>
              <a:blip r:embed="rId9">
                <a:alphaModFix amt="0"/>
              </a:blip>
              <a:stretch>
                <a:fillRect l="-78279" t="0" r="-78279" b="0"/>
              </a:stretch>
            </a:blipFill>
          </p:spPr>
        </p:sp>
        <p:sp>
          <p:nvSpPr>
            <p:cNvPr name="TextBox 16" id="16"/>
            <p:cNvSpPr txBox="true"/>
            <p:nvPr/>
          </p:nvSpPr>
          <p:spPr>
            <a:xfrm>
              <a:off x="0" y="-9525"/>
              <a:ext cx="2888501" cy="2897480"/>
            </a:xfrm>
            <a:prstGeom prst="rect">
              <a:avLst/>
            </a:prstGeom>
          </p:spPr>
          <p:txBody>
            <a:bodyPr anchor="ctr" rtlCol="false" tIns="0" lIns="0" bIns="0" rIns="0"/>
            <a:lstStyle/>
            <a:p>
              <a:pPr algn="ctr">
                <a:lnSpc>
                  <a:spcPts val="2592"/>
                </a:lnSpc>
              </a:pPr>
              <a:r>
                <a:rPr lang="en-US" b="true" sz="2400">
                  <a:solidFill>
                    <a:srgbClr val="000000"/>
                  </a:solidFill>
                  <a:latin typeface="Calibri (MS) Bold"/>
                  <a:ea typeface="Calibri (MS) Bold"/>
                  <a:cs typeface="Calibri (MS) Bold"/>
                  <a:sym typeface="Calibri (MS) Bold"/>
                </a:rPr>
                <a:t>Certification</a:t>
              </a:r>
            </a:p>
          </p:txBody>
        </p:sp>
      </p:grpSp>
      <p:grpSp>
        <p:nvGrpSpPr>
          <p:cNvPr name="Group 17" id="17"/>
          <p:cNvGrpSpPr/>
          <p:nvPr/>
        </p:nvGrpSpPr>
        <p:grpSpPr>
          <a:xfrm rot="2700000">
            <a:off x="10942882" y="2891885"/>
            <a:ext cx="3267370" cy="3267370"/>
            <a:chOff x="0" y="0"/>
            <a:chExt cx="4356494" cy="4356494"/>
          </a:xfrm>
        </p:grpSpPr>
        <p:sp>
          <p:nvSpPr>
            <p:cNvPr name="Freeform 18" id="18"/>
            <p:cNvSpPr/>
            <p:nvPr/>
          </p:nvSpPr>
          <p:spPr>
            <a:xfrm flipH="false" flipV="false" rot="0">
              <a:off x="12700" y="12700"/>
              <a:ext cx="4331208" cy="4331208"/>
            </a:xfrm>
            <a:custGeom>
              <a:avLst/>
              <a:gdLst/>
              <a:ahLst/>
              <a:cxnLst/>
              <a:rect r="r" b="b" t="t" l="l"/>
              <a:pathLst>
                <a:path h="4331208" w="4331208">
                  <a:moveTo>
                    <a:pt x="0" y="2165604"/>
                  </a:moveTo>
                  <a:cubicBezTo>
                    <a:pt x="0" y="969518"/>
                    <a:pt x="969518" y="0"/>
                    <a:pt x="2165604" y="0"/>
                  </a:cubicBezTo>
                  <a:cubicBezTo>
                    <a:pt x="2887472" y="0"/>
                    <a:pt x="3609340" y="0"/>
                    <a:pt x="4331208" y="0"/>
                  </a:cubicBezTo>
                  <a:cubicBezTo>
                    <a:pt x="4331208" y="721868"/>
                    <a:pt x="4331208" y="1443736"/>
                    <a:pt x="4331208" y="2165604"/>
                  </a:cubicBezTo>
                  <a:cubicBezTo>
                    <a:pt x="4331208" y="3361563"/>
                    <a:pt x="3361690" y="4331208"/>
                    <a:pt x="2165604" y="4331208"/>
                  </a:cubicBezTo>
                  <a:cubicBezTo>
                    <a:pt x="969518" y="4331208"/>
                    <a:pt x="0" y="3361563"/>
                    <a:pt x="0" y="2165604"/>
                  </a:cubicBezTo>
                  <a:close/>
                </a:path>
              </a:pathLst>
            </a:custGeom>
            <a:solidFill>
              <a:srgbClr val="C0CF3A"/>
            </a:solidFill>
          </p:spPr>
        </p:sp>
        <p:sp>
          <p:nvSpPr>
            <p:cNvPr name="Freeform 19" id="19"/>
            <p:cNvSpPr/>
            <p:nvPr/>
          </p:nvSpPr>
          <p:spPr>
            <a:xfrm flipH="false" flipV="false" rot="0">
              <a:off x="0" y="0"/>
              <a:ext cx="4356481" cy="4356608"/>
            </a:xfrm>
            <a:custGeom>
              <a:avLst/>
              <a:gdLst/>
              <a:ahLst/>
              <a:cxnLst/>
              <a:rect r="r" b="b" t="t" l="l"/>
              <a:pathLst>
                <a:path h="4356608" w="4356481">
                  <a:moveTo>
                    <a:pt x="0" y="2178304"/>
                  </a:moveTo>
                  <a:cubicBezTo>
                    <a:pt x="0" y="975233"/>
                    <a:pt x="975233" y="0"/>
                    <a:pt x="2178304" y="0"/>
                  </a:cubicBezTo>
                  <a:lnTo>
                    <a:pt x="4343781" y="0"/>
                  </a:lnTo>
                  <a:cubicBezTo>
                    <a:pt x="4350766" y="0"/>
                    <a:pt x="4356481" y="5715"/>
                    <a:pt x="4356481" y="12700"/>
                  </a:cubicBezTo>
                  <a:lnTo>
                    <a:pt x="4356481" y="2178304"/>
                  </a:lnTo>
                  <a:lnTo>
                    <a:pt x="4343781" y="2178304"/>
                  </a:lnTo>
                  <a:lnTo>
                    <a:pt x="4356481" y="2178304"/>
                  </a:lnTo>
                  <a:cubicBezTo>
                    <a:pt x="4356481" y="3381375"/>
                    <a:pt x="3381248" y="4356608"/>
                    <a:pt x="2178177" y="4356608"/>
                  </a:cubicBezTo>
                  <a:lnTo>
                    <a:pt x="2178177" y="4343908"/>
                  </a:lnTo>
                  <a:lnTo>
                    <a:pt x="2178177" y="4356608"/>
                  </a:lnTo>
                  <a:cubicBezTo>
                    <a:pt x="975233" y="4356481"/>
                    <a:pt x="0" y="3381248"/>
                    <a:pt x="0" y="2178304"/>
                  </a:cubicBezTo>
                  <a:lnTo>
                    <a:pt x="12700" y="2178304"/>
                  </a:lnTo>
                  <a:lnTo>
                    <a:pt x="0" y="2178304"/>
                  </a:lnTo>
                  <a:moveTo>
                    <a:pt x="25400" y="2178304"/>
                  </a:moveTo>
                  <a:lnTo>
                    <a:pt x="12700" y="2178304"/>
                  </a:lnTo>
                  <a:lnTo>
                    <a:pt x="25400" y="2178304"/>
                  </a:lnTo>
                  <a:cubicBezTo>
                    <a:pt x="25400" y="3367278"/>
                    <a:pt x="989203" y="4331208"/>
                    <a:pt x="2178304" y="4331208"/>
                  </a:cubicBezTo>
                  <a:cubicBezTo>
                    <a:pt x="3367405" y="4331208"/>
                    <a:pt x="4331208" y="3367405"/>
                    <a:pt x="4331208" y="2178304"/>
                  </a:cubicBezTo>
                  <a:lnTo>
                    <a:pt x="4331208" y="12700"/>
                  </a:lnTo>
                  <a:lnTo>
                    <a:pt x="4343908" y="12700"/>
                  </a:lnTo>
                  <a:lnTo>
                    <a:pt x="4343908" y="25400"/>
                  </a:lnTo>
                  <a:lnTo>
                    <a:pt x="2178304" y="25400"/>
                  </a:lnTo>
                  <a:lnTo>
                    <a:pt x="2178304" y="12700"/>
                  </a:lnTo>
                  <a:lnTo>
                    <a:pt x="2178304" y="25400"/>
                  </a:lnTo>
                  <a:cubicBezTo>
                    <a:pt x="989203" y="25400"/>
                    <a:pt x="25400" y="989203"/>
                    <a:pt x="25400" y="2178304"/>
                  </a:cubicBezTo>
                  <a:close/>
                </a:path>
              </a:pathLst>
            </a:custGeom>
            <a:solidFill>
              <a:srgbClr val="FFFFFF"/>
            </a:solidFill>
          </p:spPr>
        </p:sp>
      </p:grpSp>
      <p:grpSp>
        <p:nvGrpSpPr>
          <p:cNvPr name="Group 20" id="20"/>
          <p:cNvGrpSpPr/>
          <p:nvPr/>
        </p:nvGrpSpPr>
        <p:grpSpPr>
          <a:xfrm rot="0">
            <a:off x="11053353" y="3000042"/>
            <a:ext cx="3051629" cy="3051629"/>
            <a:chOff x="0" y="0"/>
            <a:chExt cx="4068839" cy="4068839"/>
          </a:xfrm>
        </p:grpSpPr>
        <p:sp>
          <p:nvSpPr>
            <p:cNvPr name="Freeform 21" id="21"/>
            <p:cNvSpPr/>
            <p:nvPr/>
          </p:nvSpPr>
          <p:spPr>
            <a:xfrm flipH="false" flipV="false" rot="0">
              <a:off x="12700" y="12700"/>
              <a:ext cx="4043426" cy="4043426"/>
            </a:xfrm>
            <a:custGeom>
              <a:avLst/>
              <a:gdLst/>
              <a:ahLst/>
              <a:cxnLst/>
              <a:rect r="r" b="b" t="t" l="l"/>
              <a:pathLst>
                <a:path h="4043426" w="4043426">
                  <a:moveTo>
                    <a:pt x="0" y="2021713"/>
                  </a:moveTo>
                  <a:cubicBezTo>
                    <a:pt x="0" y="905129"/>
                    <a:pt x="905129" y="0"/>
                    <a:pt x="2021713" y="0"/>
                  </a:cubicBezTo>
                  <a:cubicBezTo>
                    <a:pt x="3138297" y="0"/>
                    <a:pt x="4043426" y="905129"/>
                    <a:pt x="4043426" y="2021713"/>
                  </a:cubicBezTo>
                  <a:cubicBezTo>
                    <a:pt x="4043426" y="3138297"/>
                    <a:pt x="3138297" y="4043426"/>
                    <a:pt x="2021713" y="4043426"/>
                  </a:cubicBezTo>
                  <a:cubicBezTo>
                    <a:pt x="905129" y="4043426"/>
                    <a:pt x="0" y="3138297"/>
                    <a:pt x="0" y="2021713"/>
                  </a:cubicBezTo>
                  <a:close/>
                </a:path>
              </a:pathLst>
            </a:custGeom>
            <a:solidFill>
              <a:srgbClr val="FFFFFF">
                <a:alpha val="80392"/>
              </a:srgbClr>
            </a:solidFill>
          </p:spPr>
        </p:sp>
        <p:sp>
          <p:nvSpPr>
            <p:cNvPr name="Freeform 22" id="22"/>
            <p:cNvSpPr/>
            <p:nvPr/>
          </p:nvSpPr>
          <p:spPr>
            <a:xfrm flipH="false" flipV="false" rot="0">
              <a:off x="0" y="0"/>
              <a:ext cx="4068826" cy="4068826"/>
            </a:xfrm>
            <a:custGeom>
              <a:avLst/>
              <a:gdLst/>
              <a:ahLst/>
              <a:cxnLst/>
              <a:rect r="r" b="b" t="t" l="l"/>
              <a:pathLst>
                <a:path h="4068826" w="4068826">
                  <a:moveTo>
                    <a:pt x="0" y="2034413"/>
                  </a:moveTo>
                  <a:cubicBezTo>
                    <a:pt x="0" y="910844"/>
                    <a:pt x="910844" y="0"/>
                    <a:pt x="2034413" y="0"/>
                  </a:cubicBezTo>
                  <a:lnTo>
                    <a:pt x="2034413" y="12700"/>
                  </a:lnTo>
                  <a:lnTo>
                    <a:pt x="2034413" y="0"/>
                  </a:lnTo>
                  <a:cubicBezTo>
                    <a:pt x="3157982" y="0"/>
                    <a:pt x="4068826" y="910844"/>
                    <a:pt x="4068826" y="2034413"/>
                  </a:cubicBezTo>
                  <a:lnTo>
                    <a:pt x="4056126" y="2034413"/>
                  </a:lnTo>
                  <a:lnTo>
                    <a:pt x="4068826" y="2034413"/>
                  </a:lnTo>
                  <a:cubicBezTo>
                    <a:pt x="4068826" y="3157982"/>
                    <a:pt x="3157982" y="4068826"/>
                    <a:pt x="2034413" y="4068826"/>
                  </a:cubicBezTo>
                  <a:lnTo>
                    <a:pt x="2034413" y="4056126"/>
                  </a:lnTo>
                  <a:lnTo>
                    <a:pt x="2034413" y="4068826"/>
                  </a:lnTo>
                  <a:cubicBezTo>
                    <a:pt x="910844" y="4068826"/>
                    <a:pt x="0" y="3157982"/>
                    <a:pt x="0" y="2034413"/>
                  </a:cubicBezTo>
                  <a:lnTo>
                    <a:pt x="12700" y="2034413"/>
                  </a:lnTo>
                  <a:lnTo>
                    <a:pt x="25400" y="2034413"/>
                  </a:lnTo>
                  <a:lnTo>
                    <a:pt x="12700" y="2034413"/>
                  </a:lnTo>
                  <a:lnTo>
                    <a:pt x="0" y="2034413"/>
                  </a:lnTo>
                  <a:moveTo>
                    <a:pt x="25400" y="2034413"/>
                  </a:moveTo>
                  <a:cubicBezTo>
                    <a:pt x="25400" y="2041398"/>
                    <a:pt x="19685" y="2047113"/>
                    <a:pt x="12700" y="2047113"/>
                  </a:cubicBezTo>
                  <a:cubicBezTo>
                    <a:pt x="5715" y="2047113"/>
                    <a:pt x="0" y="2041398"/>
                    <a:pt x="0" y="2034413"/>
                  </a:cubicBezTo>
                  <a:cubicBezTo>
                    <a:pt x="0" y="2027428"/>
                    <a:pt x="5715" y="2021713"/>
                    <a:pt x="12700" y="2021713"/>
                  </a:cubicBezTo>
                  <a:cubicBezTo>
                    <a:pt x="19685" y="2021713"/>
                    <a:pt x="25400" y="2027428"/>
                    <a:pt x="25400" y="2034413"/>
                  </a:cubicBezTo>
                  <a:cubicBezTo>
                    <a:pt x="25400" y="3144012"/>
                    <a:pt x="924814" y="4043426"/>
                    <a:pt x="2034413" y="4043426"/>
                  </a:cubicBezTo>
                  <a:cubicBezTo>
                    <a:pt x="3144012" y="4043426"/>
                    <a:pt x="4043426" y="3144012"/>
                    <a:pt x="4043426" y="2034413"/>
                  </a:cubicBezTo>
                  <a:cubicBezTo>
                    <a:pt x="4043426" y="924814"/>
                    <a:pt x="3144012" y="25400"/>
                    <a:pt x="2034413" y="25400"/>
                  </a:cubicBezTo>
                  <a:lnTo>
                    <a:pt x="2034413" y="12700"/>
                  </a:lnTo>
                  <a:lnTo>
                    <a:pt x="2034413" y="25400"/>
                  </a:lnTo>
                  <a:cubicBezTo>
                    <a:pt x="924814" y="25400"/>
                    <a:pt x="25400" y="924814"/>
                    <a:pt x="25400" y="2034413"/>
                  </a:cubicBezTo>
                  <a:close/>
                </a:path>
              </a:pathLst>
            </a:custGeom>
            <a:solidFill>
              <a:srgbClr val="C0CF3A"/>
            </a:solidFill>
          </p:spPr>
        </p:sp>
      </p:grpSp>
      <p:grpSp>
        <p:nvGrpSpPr>
          <p:cNvPr name="Group 23" id="23"/>
          <p:cNvGrpSpPr/>
          <p:nvPr/>
        </p:nvGrpSpPr>
        <p:grpSpPr>
          <a:xfrm rot="0">
            <a:off x="11495113" y="3442868"/>
            <a:ext cx="2166376" cy="2165966"/>
            <a:chOff x="0" y="0"/>
            <a:chExt cx="2888501" cy="2887955"/>
          </a:xfrm>
        </p:grpSpPr>
        <p:sp>
          <p:nvSpPr>
            <p:cNvPr name="Freeform 24" id="24"/>
            <p:cNvSpPr/>
            <p:nvPr/>
          </p:nvSpPr>
          <p:spPr>
            <a:xfrm flipH="false" flipV="false" rot="0">
              <a:off x="0" y="0"/>
              <a:ext cx="2888500" cy="2887952"/>
            </a:xfrm>
            <a:custGeom>
              <a:avLst/>
              <a:gdLst/>
              <a:ahLst/>
              <a:cxnLst/>
              <a:rect r="r" b="b" t="t" l="l"/>
              <a:pathLst>
                <a:path h="2887952" w="2888500">
                  <a:moveTo>
                    <a:pt x="0" y="0"/>
                  </a:moveTo>
                  <a:lnTo>
                    <a:pt x="2888500" y="0"/>
                  </a:lnTo>
                  <a:lnTo>
                    <a:pt x="2888500" y="2887952"/>
                  </a:lnTo>
                  <a:lnTo>
                    <a:pt x="0" y="2887952"/>
                  </a:lnTo>
                  <a:close/>
                </a:path>
              </a:pathLst>
            </a:custGeom>
            <a:blipFill>
              <a:blip r:embed="rId9">
                <a:alphaModFix amt="0"/>
              </a:blip>
              <a:stretch>
                <a:fillRect l="-78279" t="0" r="-78279" b="0"/>
              </a:stretch>
            </a:blipFill>
          </p:spPr>
        </p:sp>
        <p:sp>
          <p:nvSpPr>
            <p:cNvPr name="TextBox 25" id="25"/>
            <p:cNvSpPr txBox="true"/>
            <p:nvPr/>
          </p:nvSpPr>
          <p:spPr>
            <a:xfrm>
              <a:off x="0" y="-9525"/>
              <a:ext cx="2888501" cy="2897480"/>
            </a:xfrm>
            <a:prstGeom prst="rect">
              <a:avLst/>
            </a:prstGeom>
          </p:spPr>
          <p:txBody>
            <a:bodyPr anchor="ctr" rtlCol="false" tIns="0" lIns="0" bIns="0" rIns="0"/>
            <a:lstStyle/>
            <a:p>
              <a:pPr algn="ctr">
                <a:lnSpc>
                  <a:spcPts val="2592"/>
                </a:lnSpc>
              </a:pPr>
              <a:r>
                <a:rPr lang="en-US" b="true" sz="2400">
                  <a:solidFill>
                    <a:srgbClr val="000000"/>
                  </a:solidFill>
                  <a:latin typeface="Calibri (MS) Bold"/>
                  <a:ea typeface="Calibri (MS) Bold"/>
                  <a:cs typeface="Calibri (MS) Bold"/>
                  <a:sym typeface="Calibri (MS) Bold"/>
                </a:rPr>
                <a:t>Assessment</a:t>
              </a:r>
            </a:p>
          </p:txBody>
        </p:sp>
      </p:grpSp>
      <p:grpSp>
        <p:nvGrpSpPr>
          <p:cNvPr name="Group 26" id="26"/>
          <p:cNvGrpSpPr/>
          <p:nvPr/>
        </p:nvGrpSpPr>
        <p:grpSpPr>
          <a:xfrm rot="2700000">
            <a:off x="7586986" y="2891885"/>
            <a:ext cx="3267370" cy="3267370"/>
            <a:chOff x="0" y="0"/>
            <a:chExt cx="4356494" cy="4356494"/>
          </a:xfrm>
        </p:grpSpPr>
        <p:sp>
          <p:nvSpPr>
            <p:cNvPr name="Freeform 27" id="27"/>
            <p:cNvSpPr/>
            <p:nvPr/>
          </p:nvSpPr>
          <p:spPr>
            <a:xfrm flipH="false" flipV="false" rot="0">
              <a:off x="12700" y="12700"/>
              <a:ext cx="4331208" cy="4331208"/>
            </a:xfrm>
            <a:custGeom>
              <a:avLst/>
              <a:gdLst/>
              <a:ahLst/>
              <a:cxnLst/>
              <a:rect r="r" b="b" t="t" l="l"/>
              <a:pathLst>
                <a:path h="4331208" w="4331208">
                  <a:moveTo>
                    <a:pt x="0" y="2165604"/>
                  </a:moveTo>
                  <a:cubicBezTo>
                    <a:pt x="0" y="969518"/>
                    <a:pt x="969518" y="0"/>
                    <a:pt x="2165604" y="0"/>
                  </a:cubicBezTo>
                  <a:cubicBezTo>
                    <a:pt x="2887472" y="0"/>
                    <a:pt x="3609340" y="0"/>
                    <a:pt x="4331208" y="0"/>
                  </a:cubicBezTo>
                  <a:cubicBezTo>
                    <a:pt x="4331208" y="721868"/>
                    <a:pt x="4331208" y="1443736"/>
                    <a:pt x="4331208" y="2165604"/>
                  </a:cubicBezTo>
                  <a:cubicBezTo>
                    <a:pt x="4331208" y="3361563"/>
                    <a:pt x="3361690" y="4331208"/>
                    <a:pt x="2165604" y="4331208"/>
                  </a:cubicBezTo>
                  <a:cubicBezTo>
                    <a:pt x="969518" y="4331208"/>
                    <a:pt x="0" y="3361563"/>
                    <a:pt x="0" y="2165604"/>
                  </a:cubicBezTo>
                  <a:close/>
                </a:path>
              </a:pathLst>
            </a:custGeom>
            <a:solidFill>
              <a:srgbClr val="029676"/>
            </a:solidFill>
          </p:spPr>
        </p:sp>
        <p:sp>
          <p:nvSpPr>
            <p:cNvPr name="Freeform 28" id="28"/>
            <p:cNvSpPr/>
            <p:nvPr/>
          </p:nvSpPr>
          <p:spPr>
            <a:xfrm flipH="false" flipV="false" rot="0">
              <a:off x="0" y="0"/>
              <a:ext cx="4356481" cy="4356608"/>
            </a:xfrm>
            <a:custGeom>
              <a:avLst/>
              <a:gdLst/>
              <a:ahLst/>
              <a:cxnLst/>
              <a:rect r="r" b="b" t="t" l="l"/>
              <a:pathLst>
                <a:path h="4356608" w="4356481">
                  <a:moveTo>
                    <a:pt x="0" y="2178304"/>
                  </a:moveTo>
                  <a:cubicBezTo>
                    <a:pt x="0" y="975233"/>
                    <a:pt x="975233" y="0"/>
                    <a:pt x="2178304" y="0"/>
                  </a:cubicBezTo>
                  <a:lnTo>
                    <a:pt x="4343781" y="0"/>
                  </a:lnTo>
                  <a:cubicBezTo>
                    <a:pt x="4350766" y="0"/>
                    <a:pt x="4356481" y="5715"/>
                    <a:pt x="4356481" y="12700"/>
                  </a:cubicBezTo>
                  <a:lnTo>
                    <a:pt x="4356481" y="2178304"/>
                  </a:lnTo>
                  <a:lnTo>
                    <a:pt x="4343781" y="2178304"/>
                  </a:lnTo>
                  <a:lnTo>
                    <a:pt x="4356481" y="2178304"/>
                  </a:lnTo>
                  <a:cubicBezTo>
                    <a:pt x="4356481" y="3381375"/>
                    <a:pt x="3381248" y="4356608"/>
                    <a:pt x="2178177" y="4356608"/>
                  </a:cubicBezTo>
                  <a:lnTo>
                    <a:pt x="2178177" y="4343908"/>
                  </a:lnTo>
                  <a:lnTo>
                    <a:pt x="2178177" y="4356608"/>
                  </a:lnTo>
                  <a:cubicBezTo>
                    <a:pt x="975233" y="4356481"/>
                    <a:pt x="0" y="3381248"/>
                    <a:pt x="0" y="2178304"/>
                  </a:cubicBezTo>
                  <a:lnTo>
                    <a:pt x="12700" y="2178304"/>
                  </a:lnTo>
                  <a:lnTo>
                    <a:pt x="0" y="2178304"/>
                  </a:lnTo>
                  <a:moveTo>
                    <a:pt x="25400" y="2178304"/>
                  </a:moveTo>
                  <a:lnTo>
                    <a:pt x="12700" y="2178304"/>
                  </a:lnTo>
                  <a:lnTo>
                    <a:pt x="25400" y="2178304"/>
                  </a:lnTo>
                  <a:cubicBezTo>
                    <a:pt x="25400" y="3367278"/>
                    <a:pt x="989203" y="4331208"/>
                    <a:pt x="2178304" y="4331208"/>
                  </a:cubicBezTo>
                  <a:cubicBezTo>
                    <a:pt x="3367405" y="4331208"/>
                    <a:pt x="4331208" y="3367405"/>
                    <a:pt x="4331208" y="2178304"/>
                  </a:cubicBezTo>
                  <a:lnTo>
                    <a:pt x="4331208" y="12700"/>
                  </a:lnTo>
                  <a:lnTo>
                    <a:pt x="4343908" y="12700"/>
                  </a:lnTo>
                  <a:lnTo>
                    <a:pt x="4343908" y="25400"/>
                  </a:lnTo>
                  <a:lnTo>
                    <a:pt x="2178304" y="25400"/>
                  </a:lnTo>
                  <a:lnTo>
                    <a:pt x="2178304" y="12700"/>
                  </a:lnTo>
                  <a:lnTo>
                    <a:pt x="2178304" y="25400"/>
                  </a:lnTo>
                  <a:cubicBezTo>
                    <a:pt x="989203" y="25400"/>
                    <a:pt x="25400" y="989203"/>
                    <a:pt x="25400" y="2178304"/>
                  </a:cubicBezTo>
                  <a:close/>
                </a:path>
              </a:pathLst>
            </a:custGeom>
            <a:solidFill>
              <a:srgbClr val="FFFFFF"/>
            </a:solidFill>
          </p:spPr>
        </p:sp>
      </p:grpSp>
      <p:grpSp>
        <p:nvGrpSpPr>
          <p:cNvPr name="Group 29" id="29"/>
          <p:cNvGrpSpPr/>
          <p:nvPr/>
        </p:nvGrpSpPr>
        <p:grpSpPr>
          <a:xfrm rot="0">
            <a:off x="7695724" y="3000042"/>
            <a:ext cx="3051629" cy="3051629"/>
            <a:chOff x="0" y="0"/>
            <a:chExt cx="4068839" cy="4068839"/>
          </a:xfrm>
        </p:grpSpPr>
        <p:sp>
          <p:nvSpPr>
            <p:cNvPr name="Freeform 30" id="30"/>
            <p:cNvSpPr/>
            <p:nvPr/>
          </p:nvSpPr>
          <p:spPr>
            <a:xfrm flipH="false" flipV="false" rot="0">
              <a:off x="12700" y="12700"/>
              <a:ext cx="4043426" cy="4043426"/>
            </a:xfrm>
            <a:custGeom>
              <a:avLst/>
              <a:gdLst/>
              <a:ahLst/>
              <a:cxnLst/>
              <a:rect r="r" b="b" t="t" l="l"/>
              <a:pathLst>
                <a:path h="4043426" w="4043426">
                  <a:moveTo>
                    <a:pt x="0" y="2021713"/>
                  </a:moveTo>
                  <a:cubicBezTo>
                    <a:pt x="0" y="905129"/>
                    <a:pt x="905129" y="0"/>
                    <a:pt x="2021713" y="0"/>
                  </a:cubicBezTo>
                  <a:cubicBezTo>
                    <a:pt x="3138297" y="0"/>
                    <a:pt x="4043426" y="905129"/>
                    <a:pt x="4043426" y="2021713"/>
                  </a:cubicBezTo>
                  <a:cubicBezTo>
                    <a:pt x="4043426" y="3138297"/>
                    <a:pt x="3138297" y="4043426"/>
                    <a:pt x="2021713" y="4043426"/>
                  </a:cubicBezTo>
                  <a:cubicBezTo>
                    <a:pt x="905129" y="4043426"/>
                    <a:pt x="0" y="3138297"/>
                    <a:pt x="0" y="2021713"/>
                  </a:cubicBezTo>
                  <a:close/>
                </a:path>
              </a:pathLst>
            </a:custGeom>
            <a:solidFill>
              <a:srgbClr val="FFFFFF">
                <a:alpha val="80392"/>
              </a:srgbClr>
            </a:solidFill>
          </p:spPr>
        </p:sp>
        <p:sp>
          <p:nvSpPr>
            <p:cNvPr name="Freeform 31" id="31"/>
            <p:cNvSpPr/>
            <p:nvPr/>
          </p:nvSpPr>
          <p:spPr>
            <a:xfrm flipH="false" flipV="false" rot="0">
              <a:off x="0" y="0"/>
              <a:ext cx="4068826" cy="4068826"/>
            </a:xfrm>
            <a:custGeom>
              <a:avLst/>
              <a:gdLst/>
              <a:ahLst/>
              <a:cxnLst/>
              <a:rect r="r" b="b" t="t" l="l"/>
              <a:pathLst>
                <a:path h="4068826" w="4068826">
                  <a:moveTo>
                    <a:pt x="0" y="2034413"/>
                  </a:moveTo>
                  <a:cubicBezTo>
                    <a:pt x="0" y="910844"/>
                    <a:pt x="910844" y="0"/>
                    <a:pt x="2034413" y="0"/>
                  </a:cubicBezTo>
                  <a:lnTo>
                    <a:pt x="2034413" y="12700"/>
                  </a:lnTo>
                  <a:lnTo>
                    <a:pt x="2034413" y="0"/>
                  </a:lnTo>
                  <a:cubicBezTo>
                    <a:pt x="3157982" y="0"/>
                    <a:pt x="4068826" y="910844"/>
                    <a:pt x="4068826" y="2034413"/>
                  </a:cubicBezTo>
                  <a:lnTo>
                    <a:pt x="4056126" y="2034413"/>
                  </a:lnTo>
                  <a:lnTo>
                    <a:pt x="4068826" y="2034413"/>
                  </a:lnTo>
                  <a:cubicBezTo>
                    <a:pt x="4068826" y="3157982"/>
                    <a:pt x="3157982" y="4068826"/>
                    <a:pt x="2034413" y="4068826"/>
                  </a:cubicBezTo>
                  <a:lnTo>
                    <a:pt x="2034413" y="4056126"/>
                  </a:lnTo>
                  <a:lnTo>
                    <a:pt x="2034413" y="4068826"/>
                  </a:lnTo>
                  <a:cubicBezTo>
                    <a:pt x="910844" y="4068826"/>
                    <a:pt x="0" y="3157982"/>
                    <a:pt x="0" y="2034413"/>
                  </a:cubicBezTo>
                  <a:lnTo>
                    <a:pt x="12700" y="2034413"/>
                  </a:lnTo>
                  <a:lnTo>
                    <a:pt x="25400" y="2034413"/>
                  </a:lnTo>
                  <a:lnTo>
                    <a:pt x="12700" y="2034413"/>
                  </a:lnTo>
                  <a:lnTo>
                    <a:pt x="0" y="2034413"/>
                  </a:lnTo>
                  <a:moveTo>
                    <a:pt x="25400" y="2034413"/>
                  </a:moveTo>
                  <a:cubicBezTo>
                    <a:pt x="25400" y="2041398"/>
                    <a:pt x="19685" y="2047113"/>
                    <a:pt x="12700" y="2047113"/>
                  </a:cubicBezTo>
                  <a:cubicBezTo>
                    <a:pt x="5715" y="2047113"/>
                    <a:pt x="0" y="2041398"/>
                    <a:pt x="0" y="2034413"/>
                  </a:cubicBezTo>
                  <a:cubicBezTo>
                    <a:pt x="0" y="2027428"/>
                    <a:pt x="5715" y="2021713"/>
                    <a:pt x="12700" y="2021713"/>
                  </a:cubicBezTo>
                  <a:cubicBezTo>
                    <a:pt x="19685" y="2021713"/>
                    <a:pt x="25400" y="2027428"/>
                    <a:pt x="25400" y="2034413"/>
                  </a:cubicBezTo>
                  <a:cubicBezTo>
                    <a:pt x="25400" y="3144012"/>
                    <a:pt x="924814" y="4043426"/>
                    <a:pt x="2034413" y="4043426"/>
                  </a:cubicBezTo>
                  <a:cubicBezTo>
                    <a:pt x="3144012" y="4043426"/>
                    <a:pt x="4043426" y="3144012"/>
                    <a:pt x="4043426" y="2034413"/>
                  </a:cubicBezTo>
                  <a:cubicBezTo>
                    <a:pt x="4043426" y="924814"/>
                    <a:pt x="3144012" y="25400"/>
                    <a:pt x="2034413" y="25400"/>
                  </a:cubicBezTo>
                  <a:lnTo>
                    <a:pt x="2034413" y="12700"/>
                  </a:lnTo>
                  <a:lnTo>
                    <a:pt x="2034413" y="25400"/>
                  </a:lnTo>
                  <a:cubicBezTo>
                    <a:pt x="924814" y="25400"/>
                    <a:pt x="25400" y="924814"/>
                    <a:pt x="25400" y="2034413"/>
                  </a:cubicBezTo>
                  <a:close/>
                </a:path>
              </a:pathLst>
            </a:custGeom>
            <a:solidFill>
              <a:srgbClr val="029676"/>
            </a:solidFill>
          </p:spPr>
        </p:sp>
      </p:grpSp>
      <p:grpSp>
        <p:nvGrpSpPr>
          <p:cNvPr name="Group 32" id="32"/>
          <p:cNvGrpSpPr/>
          <p:nvPr/>
        </p:nvGrpSpPr>
        <p:grpSpPr>
          <a:xfrm rot="0">
            <a:off x="8137493" y="3442868"/>
            <a:ext cx="2166376" cy="2165966"/>
            <a:chOff x="0" y="0"/>
            <a:chExt cx="2888501" cy="2887955"/>
          </a:xfrm>
        </p:grpSpPr>
        <p:sp>
          <p:nvSpPr>
            <p:cNvPr name="Freeform 33" id="33"/>
            <p:cNvSpPr/>
            <p:nvPr/>
          </p:nvSpPr>
          <p:spPr>
            <a:xfrm flipH="false" flipV="false" rot="0">
              <a:off x="0" y="0"/>
              <a:ext cx="2888500" cy="2887952"/>
            </a:xfrm>
            <a:custGeom>
              <a:avLst/>
              <a:gdLst/>
              <a:ahLst/>
              <a:cxnLst/>
              <a:rect r="r" b="b" t="t" l="l"/>
              <a:pathLst>
                <a:path h="2887952" w="2888500">
                  <a:moveTo>
                    <a:pt x="0" y="0"/>
                  </a:moveTo>
                  <a:lnTo>
                    <a:pt x="2888500" y="0"/>
                  </a:lnTo>
                  <a:lnTo>
                    <a:pt x="2888500" y="2887952"/>
                  </a:lnTo>
                  <a:lnTo>
                    <a:pt x="0" y="2887952"/>
                  </a:lnTo>
                  <a:close/>
                </a:path>
              </a:pathLst>
            </a:custGeom>
            <a:blipFill>
              <a:blip r:embed="rId9">
                <a:alphaModFix amt="0"/>
              </a:blip>
              <a:stretch>
                <a:fillRect l="-78279" t="0" r="-78279" b="0"/>
              </a:stretch>
            </a:blipFill>
          </p:spPr>
        </p:sp>
        <p:sp>
          <p:nvSpPr>
            <p:cNvPr name="TextBox 34" id="34"/>
            <p:cNvSpPr txBox="true"/>
            <p:nvPr/>
          </p:nvSpPr>
          <p:spPr>
            <a:xfrm>
              <a:off x="0" y="-9525"/>
              <a:ext cx="2888501" cy="2897480"/>
            </a:xfrm>
            <a:prstGeom prst="rect">
              <a:avLst/>
            </a:prstGeom>
          </p:spPr>
          <p:txBody>
            <a:bodyPr anchor="ctr" rtlCol="false" tIns="0" lIns="0" bIns="0" rIns="0"/>
            <a:lstStyle/>
            <a:p>
              <a:pPr algn="ctr">
                <a:lnSpc>
                  <a:spcPts val="2592"/>
                </a:lnSpc>
              </a:pPr>
              <a:r>
                <a:rPr lang="en-US" b="true" sz="2400">
                  <a:solidFill>
                    <a:srgbClr val="000000"/>
                  </a:solidFill>
                  <a:latin typeface="Calibri (MS) Bold"/>
                  <a:ea typeface="Calibri (MS) Bold"/>
                  <a:cs typeface="Calibri (MS) Bold"/>
                  <a:sym typeface="Calibri (MS) Bold"/>
                </a:rPr>
                <a:t>Documentation</a:t>
              </a:r>
            </a:p>
          </p:txBody>
        </p:sp>
      </p:grpSp>
      <p:grpSp>
        <p:nvGrpSpPr>
          <p:cNvPr name="Group 35" id="35"/>
          <p:cNvGrpSpPr/>
          <p:nvPr/>
        </p:nvGrpSpPr>
        <p:grpSpPr>
          <a:xfrm rot="2700000">
            <a:off x="4229367" y="2891885"/>
            <a:ext cx="3267370" cy="3267370"/>
            <a:chOff x="0" y="0"/>
            <a:chExt cx="4356494" cy="4356494"/>
          </a:xfrm>
        </p:grpSpPr>
        <p:sp>
          <p:nvSpPr>
            <p:cNvPr name="Freeform 36" id="36"/>
            <p:cNvSpPr/>
            <p:nvPr/>
          </p:nvSpPr>
          <p:spPr>
            <a:xfrm flipH="false" flipV="false" rot="0">
              <a:off x="12700" y="12700"/>
              <a:ext cx="4331208" cy="4331208"/>
            </a:xfrm>
            <a:custGeom>
              <a:avLst/>
              <a:gdLst/>
              <a:ahLst/>
              <a:cxnLst/>
              <a:rect r="r" b="b" t="t" l="l"/>
              <a:pathLst>
                <a:path h="4331208" w="4331208">
                  <a:moveTo>
                    <a:pt x="0" y="2165604"/>
                  </a:moveTo>
                  <a:cubicBezTo>
                    <a:pt x="0" y="969518"/>
                    <a:pt x="969518" y="0"/>
                    <a:pt x="2165604" y="0"/>
                  </a:cubicBezTo>
                  <a:cubicBezTo>
                    <a:pt x="2887472" y="0"/>
                    <a:pt x="3609340" y="0"/>
                    <a:pt x="4331208" y="0"/>
                  </a:cubicBezTo>
                  <a:cubicBezTo>
                    <a:pt x="4331208" y="721868"/>
                    <a:pt x="4331208" y="1443736"/>
                    <a:pt x="4331208" y="2165604"/>
                  </a:cubicBezTo>
                  <a:cubicBezTo>
                    <a:pt x="4331208" y="3361563"/>
                    <a:pt x="3361690" y="4331208"/>
                    <a:pt x="2165604" y="4331208"/>
                  </a:cubicBezTo>
                  <a:cubicBezTo>
                    <a:pt x="969518" y="4331208"/>
                    <a:pt x="0" y="3361563"/>
                    <a:pt x="0" y="2165604"/>
                  </a:cubicBezTo>
                  <a:close/>
                </a:path>
              </a:pathLst>
            </a:custGeom>
            <a:solidFill>
              <a:srgbClr val="599BD5"/>
            </a:solidFill>
          </p:spPr>
        </p:sp>
        <p:sp>
          <p:nvSpPr>
            <p:cNvPr name="Freeform 37" id="37"/>
            <p:cNvSpPr/>
            <p:nvPr/>
          </p:nvSpPr>
          <p:spPr>
            <a:xfrm flipH="false" flipV="false" rot="0">
              <a:off x="0" y="0"/>
              <a:ext cx="4356481" cy="4356608"/>
            </a:xfrm>
            <a:custGeom>
              <a:avLst/>
              <a:gdLst/>
              <a:ahLst/>
              <a:cxnLst/>
              <a:rect r="r" b="b" t="t" l="l"/>
              <a:pathLst>
                <a:path h="4356608" w="4356481">
                  <a:moveTo>
                    <a:pt x="0" y="2178304"/>
                  </a:moveTo>
                  <a:cubicBezTo>
                    <a:pt x="0" y="975233"/>
                    <a:pt x="975233" y="0"/>
                    <a:pt x="2178304" y="0"/>
                  </a:cubicBezTo>
                  <a:lnTo>
                    <a:pt x="4343781" y="0"/>
                  </a:lnTo>
                  <a:cubicBezTo>
                    <a:pt x="4350766" y="0"/>
                    <a:pt x="4356481" y="5715"/>
                    <a:pt x="4356481" y="12700"/>
                  </a:cubicBezTo>
                  <a:lnTo>
                    <a:pt x="4356481" y="2178304"/>
                  </a:lnTo>
                  <a:lnTo>
                    <a:pt x="4343781" y="2178304"/>
                  </a:lnTo>
                  <a:lnTo>
                    <a:pt x="4356481" y="2178304"/>
                  </a:lnTo>
                  <a:cubicBezTo>
                    <a:pt x="4356481" y="3381375"/>
                    <a:pt x="3381248" y="4356608"/>
                    <a:pt x="2178177" y="4356608"/>
                  </a:cubicBezTo>
                  <a:lnTo>
                    <a:pt x="2178177" y="4343908"/>
                  </a:lnTo>
                  <a:lnTo>
                    <a:pt x="2178177" y="4356608"/>
                  </a:lnTo>
                  <a:cubicBezTo>
                    <a:pt x="975233" y="4356481"/>
                    <a:pt x="0" y="3381248"/>
                    <a:pt x="0" y="2178304"/>
                  </a:cubicBezTo>
                  <a:lnTo>
                    <a:pt x="12700" y="2178304"/>
                  </a:lnTo>
                  <a:lnTo>
                    <a:pt x="0" y="2178304"/>
                  </a:lnTo>
                  <a:moveTo>
                    <a:pt x="25400" y="2178304"/>
                  </a:moveTo>
                  <a:lnTo>
                    <a:pt x="12700" y="2178304"/>
                  </a:lnTo>
                  <a:lnTo>
                    <a:pt x="25400" y="2178304"/>
                  </a:lnTo>
                  <a:cubicBezTo>
                    <a:pt x="25400" y="3367278"/>
                    <a:pt x="989203" y="4331208"/>
                    <a:pt x="2178304" y="4331208"/>
                  </a:cubicBezTo>
                  <a:cubicBezTo>
                    <a:pt x="3367405" y="4331208"/>
                    <a:pt x="4331208" y="3367405"/>
                    <a:pt x="4331208" y="2178304"/>
                  </a:cubicBezTo>
                  <a:lnTo>
                    <a:pt x="4331208" y="12700"/>
                  </a:lnTo>
                  <a:lnTo>
                    <a:pt x="4343908" y="12700"/>
                  </a:lnTo>
                  <a:lnTo>
                    <a:pt x="4343908" y="25400"/>
                  </a:lnTo>
                  <a:lnTo>
                    <a:pt x="2178304" y="25400"/>
                  </a:lnTo>
                  <a:lnTo>
                    <a:pt x="2178304" y="12700"/>
                  </a:lnTo>
                  <a:lnTo>
                    <a:pt x="2178304" y="25400"/>
                  </a:lnTo>
                  <a:cubicBezTo>
                    <a:pt x="989203" y="25400"/>
                    <a:pt x="25400" y="989203"/>
                    <a:pt x="25400" y="2178304"/>
                  </a:cubicBezTo>
                  <a:close/>
                </a:path>
              </a:pathLst>
            </a:custGeom>
            <a:solidFill>
              <a:srgbClr val="FFFFFF"/>
            </a:solidFill>
          </p:spPr>
        </p:sp>
      </p:grpSp>
      <p:grpSp>
        <p:nvGrpSpPr>
          <p:cNvPr name="Group 38" id="38"/>
          <p:cNvGrpSpPr/>
          <p:nvPr/>
        </p:nvGrpSpPr>
        <p:grpSpPr>
          <a:xfrm rot="0">
            <a:off x="4338104" y="3000042"/>
            <a:ext cx="3051629" cy="3051629"/>
            <a:chOff x="0" y="0"/>
            <a:chExt cx="4068839" cy="4068839"/>
          </a:xfrm>
        </p:grpSpPr>
        <p:sp>
          <p:nvSpPr>
            <p:cNvPr name="Freeform 39" id="39"/>
            <p:cNvSpPr/>
            <p:nvPr/>
          </p:nvSpPr>
          <p:spPr>
            <a:xfrm flipH="false" flipV="false" rot="0">
              <a:off x="12700" y="12700"/>
              <a:ext cx="4043426" cy="4043426"/>
            </a:xfrm>
            <a:custGeom>
              <a:avLst/>
              <a:gdLst/>
              <a:ahLst/>
              <a:cxnLst/>
              <a:rect r="r" b="b" t="t" l="l"/>
              <a:pathLst>
                <a:path h="4043426" w="4043426">
                  <a:moveTo>
                    <a:pt x="0" y="2021713"/>
                  </a:moveTo>
                  <a:cubicBezTo>
                    <a:pt x="0" y="905129"/>
                    <a:pt x="905129" y="0"/>
                    <a:pt x="2021713" y="0"/>
                  </a:cubicBezTo>
                  <a:cubicBezTo>
                    <a:pt x="3138297" y="0"/>
                    <a:pt x="4043426" y="905129"/>
                    <a:pt x="4043426" y="2021713"/>
                  </a:cubicBezTo>
                  <a:cubicBezTo>
                    <a:pt x="4043426" y="3138297"/>
                    <a:pt x="3138297" y="4043426"/>
                    <a:pt x="2021713" y="4043426"/>
                  </a:cubicBezTo>
                  <a:cubicBezTo>
                    <a:pt x="905129" y="4043426"/>
                    <a:pt x="0" y="3138297"/>
                    <a:pt x="0" y="2021713"/>
                  </a:cubicBezTo>
                  <a:close/>
                </a:path>
              </a:pathLst>
            </a:custGeom>
            <a:solidFill>
              <a:srgbClr val="FFFFFF">
                <a:alpha val="80392"/>
              </a:srgbClr>
            </a:solidFill>
          </p:spPr>
        </p:sp>
        <p:sp>
          <p:nvSpPr>
            <p:cNvPr name="Freeform 40" id="40"/>
            <p:cNvSpPr/>
            <p:nvPr/>
          </p:nvSpPr>
          <p:spPr>
            <a:xfrm flipH="false" flipV="false" rot="0">
              <a:off x="0" y="0"/>
              <a:ext cx="4068826" cy="4068826"/>
            </a:xfrm>
            <a:custGeom>
              <a:avLst/>
              <a:gdLst/>
              <a:ahLst/>
              <a:cxnLst/>
              <a:rect r="r" b="b" t="t" l="l"/>
              <a:pathLst>
                <a:path h="4068826" w="4068826">
                  <a:moveTo>
                    <a:pt x="0" y="2034413"/>
                  </a:moveTo>
                  <a:cubicBezTo>
                    <a:pt x="0" y="910844"/>
                    <a:pt x="910844" y="0"/>
                    <a:pt x="2034413" y="0"/>
                  </a:cubicBezTo>
                  <a:lnTo>
                    <a:pt x="2034413" y="12700"/>
                  </a:lnTo>
                  <a:lnTo>
                    <a:pt x="2034413" y="0"/>
                  </a:lnTo>
                  <a:cubicBezTo>
                    <a:pt x="3157982" y="0"/>
                    <a:pt x="4068826" y="910844"/>
                    <a:pt x="4068826" y="2034413"/>
                  </a:cubicBezTo>
                  <a:lnTo>
                    <a:pt x="4056126" y="2034413"/>
                  </a:lnTo>
                  <a:lnTo>
                    <a:pt x="4068826" y="2034413"/>
                  </a:lnTo>
                  <a:cubicBezTo>
                    <a:pt x="4068826" y="3157982"/>
                    <a:pt x="3157982" y="4068826"/>
                    <a:pt x="2034413" y="4068826"/>
                  </a:cubicBezTo>
                  <a:lnTo>
                    <a:pt x="2034413" y="4056126"/>
                  </a:lnTo>
                  <a:lnTo>
                    <a:pt x="2034413" y="4068826"/>
                  </a:lnTo>
                  <a:cubicBezTo>
                    <a:pt x="910844" y="4068826"/>
                    <a:pt x="0" y="3157982"/>
                    <a:pt x="0" y="2034413"/>
                  </a:cubicBezTo>
                  <a:lnTo>
                    <a:pt x="12700" y="2034413"/>
                  </a:lnTo>
                  <a:lnTo>
                    <a:pt x="25400" y="2034413"/>
                  </a:lnTo>
                  <a:lnTo>
                    <a:pt x="12700" y="2034413"/>
                  </a:lnTo>
                  <a:lnTo>
                    <a:pt x="0" y="2034413"/>
                  </a:lnTo>
                  <a:moveTo>
                    <a:pt x="25400" y="2034413"/>
                  </a:moveTo>
                  <a:cubicBezTo>
                    <a:pt x="25400" y="2041398"/>
                    <a:pt x="19685" y="2047113"/>
                    <a:pt x="12700" y="2047113"/>
                  </a:cubicBezTo>
                  <a:cubicBezTo>
                    <a:pt x="5715" y="2047113"/>
                    <a:pt x="0" y="2041398"/>
                    <a:pt x="0" y="2034413"/>
                  </a:cubicBezTo>
                  <a:cubicBezTo>
                    <a:pt x="0" y="2027428"/>
                    <a:pt x="5715" y="2021713"/>
                    <a:pt x="12700" y="2021713"/>
                  </a:cubicBezTo>
                  <a:cubicBezTo>
                    <a:pt x="19685" y="2021713"/>
                    <a:pt x="25400" y="2027428"/>
                    <a:pt x="25400" y="2034413"/>
                  </a:cubicBezTo>
                  <a:cubicBezTo>
                    <a:pt x="25400" y="3144012"/>
                    <a:pt x="924814" y="4043426"/>
                    <a:pt x="2034413" y="4043426"/>
                  </a:cubicBezTo>
                  <a:cubicBezTo>
                    <a:pt x="3144012" y="4043426"/>
                    <a:pt x="4043426" y="3144012"/>
                    <a:pt x="4043426" y="2034413"/>
                  </a:cubicBezTo>
                  <a:cubicBezTo>
                    <a:pt x="4043426" y="924814"/>
                    <a:pt x="3144012" y="25400"/>
                    <a:pt x="2034413" y="25400"/>
                  </a:cubicBezTo>
                  <a:lnTo>
                    <a:pt x="2034413" y="12700"/>
                  </a:lnTo>
                  <a:lnTo>
                    <a:pt x="2034413" y="25400"/>
                  </a:lnTo>
                  <a:cubicBezTo>
                    <a:pt x="924814" y="25400"/>
                    <a:pt x="25400" y="924814"/>
                    <a:pt x="25400" y="2034413"/>
                  </a:cubicBezTo>
                  <a:close/>
                </a:path>
              </a:pathLst>
            </a:custGeom>
            <a:solidFill>
              <a:srgbClr val="599BD5"/>
            </a:solidFill>
          </p:spPr>
        </p:sp>
      </p:grpSp>
      <p:grpSp>
        <p:nvGrpSpPr>
          <p:cNvPr name="Group 41" id="41"/>
          <p:cNvGrpSpPr/>
          <p:nvPr/>
        </p:nvGrpSpPr>
        <p:grpSpPr>
          <a:xfrm rot="0">
            <a:off x="4781598" y="3442868"/>
            <a:ext cx="2166376" cy="2165966"/>
            <a:chOff x="0" y="0"/>
            <a:chExt cx="2888501" cy="2887955"/>
          </a:xfrm>
        </p:grpSpPr>
        <p:sp>
          <p:nvSpPr>
            <p:cNvPr name="Freeform 42" id="42"/>
            <p:cNvSpPr/>
            <p:nvPr/>
          </p:nvSpPr>
          <p:spPr>
            <a:xfrm flipH="false" flipV="false" rot="0">
              <a:off x="0" y="0"/>
              <a:ext cx="2888500" cy="2887952"/>
            </a:xfrm>
            <a:custGeom>
              <a:avLst/>
              <a:gdLst/>
              <a:ahLst/>
              <a:cxnLst/>
              <a:rect r="r" b="b" t="t" l="l"/>
              <a:pathLst>
                <a:path h="2887952" w="2888500">
                  <a:moveTo>
                    <a:pt x="0" y="0"/>
                  </a:moveTo>
                  <a:lnTo>
                    <a:pt x="2888500" y="0"/>
                  </a:lnTo>
                  <a:lnTo>
                    <a:pt x="2888500" y="2887952"/>
                  </a:lnTo>
                  <a:lnTo>
                    <a:pt x="0" y="2887952"/>
                  </a:lnTo>
                  <a:close/>
                </a:path>
              </a:pathLst>
            </a:custGeom>
            <a:blipFill>
              <a:blip r:embed="rId9">
                <a:alphaModFix amt="0"/>
              </a:blip>
              <a:stretch>
                <a:fillRect l="-78279" t="0" r="-78279" b="0"/>
              </a:stretch>
            </a:blipFill>
          </p:spPr>
        </p:sp>
        <p:sp>
          <p:nvSpPr>
            <p:cNvPr name="TextBox 43" id="43"/>
            <p:cNvSpPr txBox="true"/>
            <p:nvPr/>
          </p:nvSpPr>
          <p:spPr>
            <a:xfrm>
              <a:off x="0" y="-9525"/>
              <a:ext cx="2888501" cy="2897480"/>
            </a:xfrm>
            <a:prstGeom prst="rect">
              <a:avLst/>
            </a:prstGeom>
          </p:spPr>
          <p:txBody>
            <a:bodyPr anchor="ctr" rtlCol="false" tIns="0" lIns="0" bIns="0" rIns="0"/>
            <a:lstStyle/>
            <a:p>
              <a:pPr algn="ctr">
                <a:lnSpc>
                  <a:spcPts val="2592"/>
                </a:lnSpc>
              </a:pPr>
              <a:r>
                <a:rPr lang="en-US" b="true" sz="2400">
                  <a:solidFill>
                    <a:srgbClr val="000000"/>
                  </a:solidFill>
                  <a:latin typeface="Calibri (MS) Bold"/>
                  <a:ea typeface="Calibri (MS) Bold"/>
                  <a:cs typeface="Calibri (MS) Bold"/>
                  <a:sym typeface="Calibri (MS) Bold"/>
                </a:rPr>
                <a:t>Identification</a:t>
              </a:r>
            </a:p>
          </p:txBody>
        </p:sp>
      </p:grpSp>
      <p:grpSp>
        <p:nvGrpSpPr>
          <p:cNvPr name="Group 44" id="44"/>
          <p:cNvGrpSpPr/>
          <p:nvPr/>
        </p:nvGrpSpPr>
        <p:grpSpPr>
          <a:xfrm rot="2700000">
            <a:off x="871747" y="2891885"/>
            <a:ext cx="3267370" cy="3267370"/>
            <a:chOff x="0" y="0"/>
            <a:chExt cx="4356494" cy="4356494"/>
          </a:xfrm>
        </p:grpSpPr>
        <p:sp>
          <p:nvSpPr>
            <p:cNvPr name="Freeform 45" id="45"/>
            <p:cNvSpPr/>
            <p:nvPr/>
          </p:nvSpPr>
          <p:spPr>
            <a:xfrm flipH="false" flipV="false" rot="0">
              <a:off x="12700" y="12700"/>
              <a:ext cx="4331208" cy="4331208"/>
            </a:xfrm>
            <a:custGeom>
              <a:avLst/>
              <a:gdLst/>
              <a:ahLst/>
              <a:cxnLst/>
              <a:rect r="r" b="b" t="t" l="l"/>
              <a:pathLst>
                <a:path h="4331208" w="4331208">
                  <a:moveTo>
                    <a:pt x="0" y="2165604"/>
                  </a:moveTo>
                  <a:cubicBezTo>
                    <a:pt x="0" y="969518"/>
                    <a:pt x="969518" y="0"/>
                    <a:pt x="2165604" y="0"/>
                  </a:cubicBezTo>
                  <a:cubicBezTo>
                    <a:pt x="2887472" y="0"/>
                    <a:pt x="3609340" y="0"/>
                    <a:pt x="4331208" y="0"/>
                  </a:cubicBezTo>
                  <a:cubicBezTo>
                    <a:pt x="4331208" y="721868"/>
                    <a:pt x="4331208" y="1443736"/>
                    <a:pt x="4331208" y="2165604"/>
                  </a:cubicBezTo>
                  <a:cubicBezTo>
                    <a:pt x="4331208" y="3361563"/>
                    <a:pt x="3361690" y="4331208"/>
                    <a:pt x="2165604" y="4331208"/>
                  </a:cubicBezTo>
                  <a:cubicBezTo>
                    <a:pt x="969518" y="4331208"/>
                    <a:pt x="0" y="3361563"/>
                    <a:pt x="0" y="2165604"/>
                  </a:cubicBezTo>
                  <a:close/>
                </a:path>
              </a:pathLst>
            </a:custGeom>
            <a:solidFill>
              <a:srgbClr val="0989B1"/>
            </a:solidFill>
          </p:spPr>
        </p:sp>
        <p:sp>
          <p:nvSpPr>
            <p:cNvPr name="Freeform 46" id="46"/>
            <p:cNvSpPr/>
            <p:nvPr/>
          </p:nvSpPr>
          <p:spPr>
            <a:xfrm flipH="false" flipV="false" rot="0">
              <a:off x="0" y="0"/>
              <a:ext cx="4356481" cy="4356608"/>
            </a:xfrm>
            <a:custGeom>
              <a:avLst/>
              <a:gdLst/>
              <a:ahLst/>
              <a:cxnLst/>
              <a:rect r="r" b="b" t="t" l="l"/>
              <a:pathLst>
                <a:path h="4356608" w="4356481">
                  <a:moveTo>
                    <a:pt x="0" y="2178304"/>
                  </a:moveTo>
                  <a:cubicBezTo>
                    <a:pt x="0" y="975233"/>
                    <a:pt x="975233" y="0"/>
                    <a:pt x="2178304" y="0"/>
                  </a:cubicBezTo>
                  <a:lnTo>
                    <a:pt x="4343781" y="0"/>
                  </a:lnTo>
                  <a:cubicBezTo>
                    <a:pt x="4350766" y="0"/>
                    <a:pt x="4356481" y="5715"/>
                    <a:pt x="4356481" y="12700"/>
                  </a:cubicBezTo>
                  <a:lnTo>
                    <a:pt x="4356481" y="2178304"/>
                  </a:lnTo>
                  <a:lnTo>
                    <a:pt x="4343781" y="2178304"/>
                  </a:lnTo>
                  <a:lnTo>
                    <a:pt x="4356481" y="2178304"/>
                  </a:lnTo>
                  <a:cubicBezTo>
                    <a:pt x="4356481" y="3381375"/>
                    <a:pt x="3381248" y="4356608"/>
                    <a:pt x="2178177" y="4356608"/>
                  </a:cubicBezTo>
                  <a:lnTo>
                    <a:pt x="2178177" y="4343908"/>
                  </a:lnTo>
                  <a:lnTo>
                    <a:pt x="2178177" y="4356608"/>
                  </a:lnTo>
                  <a:cubicBezTo>
                    <a:pt x="975233" y="4356481"/>
                    <a:pt x="0" y="3381248"/>
                    <a:pt x="0" y="2178304"/>
                  </a:cubicBezTo>
                  <a:lnTo>
                    <a:pt x="12700" y="2178304"/>
                  </a:lnTo>
                  <a:lnTo>
                    <a:pt x="0" y="2178304"/>
                  </a:lnTo>
                  <a:moveTo>
                    <a:pt x="25400" y="2178304"/>
                  </a:moveTo>
                  <a:lnTo>
                    <a:pt x="12700" y="2178304"/>
                  </a:lnTo>
                  <a:lnTo>
                    <a:pt x="25400" y="2178304"/>
                  </a:lnTo>
                  <a:cubicBezTo>
                    <a:pt x="25400" y="3367278"/>
                    <a:pt x="989203" y="4331208"/>
                    <a:pt x="2178304" y="4331208"/>
                  </a:cubicBezTo>
                  <a:cubicBezTo>
                    <a:pt x="3367405" y="4331208"/>
                    <a:pt x="4331208" y="3367405"/>
                    <a:pt x="4331208" y="2178304"/>
                  </a:cubicBezTo>
                  <a:lnTo>
                    <a:pt x="4331208" y="12700"/>
                  </a:lnTo>
                  <a:lnTo>
                    <a:pt x="4343908" y="12700"/>
                  </a:lnTo>
                  <a:lnTo>
                    <a:pt x="4343908" y="25400"/>
                  </a:lnTo>
                  <a:lnTo>
                    <a:pt x="2178304" y="25400"/>
                  </a:lnTo>
                  <a:lnTo>
                    <a:pt x="2178304" y="12700"/>
                  </a:lnTo>
                  <a:lnTo>
                    <a:pt x="2178304" y="25400"/>
                  </a:lnTo>
                  <a:cubicBezTo>
                    <a:pt x="989203" y="25400"/>
                    <a:pt x="25400" y="989203"/>
                    <a:pt x="25400" y="2178304"/>
                  </a:cubicBezTo>
                  <a:close/>
                </a:path>
              </a:pathLst>
            </a:custGeom>
            <a:solidFill>
              <a:srgbClr val="FFFFFF"/>
            </a:solidFill>
          </p:spPr>
        </p:sp>
      </p:grpSp>
      <p:grpSp>
        <p:nvGrpSpPr>
          <p:cNvPr name="Group 47" id="47"/>
          <p:cNvGrpSpPr/>
          <p:nvPr/>
        </p:nvGrpSpPr>
        <p:grpSpPr>
          <a:xfrm rot="0">
            <a:off x="980475" y="3000042"/>
            <a:ext cx="3051629" cy="3051629"/>
            <a:chOff x="0" y="0"/>
            <a:chExt cx="4068839" cy="4068839"/>
          </a:xfrm>
        </p:grpSpPr>
        <p:sp>
          <p:nvSpPr>
            <p:cNvPr name="Freeform 48" id="48"/>
            <p:cNvSpPr/>
            <p:nvPr/>
          </p:nvSpPr>
          <p:spPr>
            <a:xfrm flipH="false" flipV="false" rot="0">
              <a:off x="12700" y="12700"/>
              <a:ext cx="4043426" cy="4043426"/>
            </a:xfrm>
            <a:custGeom>
              <a:avLst/>
              <a:gdLst/>
              <a:ahLst/>
              <a:cxnLst/>
              <a:rect r="r" b="b" t="t" l="l"/>
              <a:pathLst>
                <a:path h="4043426" w="4043426">
                  <a:moveTo>
                    <a:pt x="0" y="2021713"/>
                  </a:moveTo>
                  <a:cubicBezTo>
                    <a:pt x="0" y="905129"/>
                    <a:pt x="905129" y="0"/>
                    <a:pt x="2021713" y="0"/>
                  </a:cubicBezTo>
                  <a:cubicBezTo>
                    <a:pt x="3138297" y="0"/>
                    <a:pt x="4043426" y="905129"/>
                    <a:pt x="4043426" y="2021713"/>
                  </a:cubicBezTo>
                  <a:cubicBezTo>
                    <a:pt x="4043426" y="3138297"/>
                    <a:pt x="3138297" y="4043426"/>
                    <a:pt x="2021713" y="4043426"/>
                  </a:cubicBezTo>
                  <a:cubicBezTo>
                    <a:pt x="905129" y="4043426"/>
                    <a:pt x="0" y="3138297"/>
                    <a:pt x="0" y="2021713"/>
                  </a:cubicBezTo>
                  <a:close/>
                </a:path>
              </a:pathLst>
            </a:custGeom>
            <a:solidFill>
              <a:srgbClr val="FFFFFF">
                <a:alpha val="80392"/>
              </a:srgbClr>
            </a:solidFill>
          </p:spPr>
        </p:sp>
        <p:sp>
          <p:nvSpPr>
            <p:cNvPr name="Freeform 49" id="49"/>
            <p:cNvSpPr/>
            <p:nvPr/>
          </p:nvSpPr>
          <p:spPr>
            <a:xfrm flipH="false" flipV="false" rot="0">
              <a:off x="0" y="0"/>
              <a:ext cx="4068826" cy="4068826"/>
            </a:xfrm>
            <a:custGeom>
              <a:avLst/>
              <a:gdLst/>
              <a:ahLst/>
              <a:cxnLst/>
              <a:rect r="r" b="b" t="t" l="l"/>
              <a:pathLst>
                <a:path h="4068826" w="4068826">
                  <a:moveTo>
                    <a:pt x="0" y="2034413"/>
                  </a:moveTo>
                  <a:cubicBezTo>
                    <a:pt x="0" y="910844"/>
                    <a:pt x="910844" y="0"/>
                    <a:pt x="2034413" y="0"/>
                  </a:cubicBezTo>
                  <a:lnTo>
                    <a:pt x="2034413" y="12700"/>
                  </a:lnTo>
                  <a:lnTo>
                    <a:pt x="2034413" y="0"/>
                  </a:lnTo>
                  <a:cubicBezTo>
                    <a:pt x="3157982" y="0"/>
                    <a:pt x="4068826" y="910844"/>
                    <a:pt x="4068826" y="2034413"/>
                  </a:cubicBezTo>
                  <a:lnTo>
                    <a:pt x="4056126" y="2034413"/>
                  </a:lnTo>
                  <a:lnTo>
                    <a:pt x="4068826" y="2034413"/>
                  </a:lnTo>
                  <a:cubicBezTo>
                    <a:pt x="4068826" y="3157982"/>
                    <a:pt x="3157982" y="4068826"/>
                    <a:pt x="2034413" y="4068826"/>
                  </a:cubicBezTo>
                  <a:lnTo>
                    <a:pt x="2034413" y="4056126"/>
                  </a:lnTo>
                  <a:lnTo>
                    <a:pt x="2034413" y="4068826"/>
                  </a:lnTo>
                  <a:cubicBezTo>
                    <a:pt x="910844" y="4068826"/>
                    <a:pt x="0" y="3157982"/>
                    <a:pt x="0" y="2034413"/>
                  </a:cubicBezTo>
                  <a:lnTo>
                    <a:pt x="12700" y="2034413"/>
                  </a:lnTo>
                  <a:lnTo>
                    <a:pt x="25400" y="2034413"/>
                  </a:lnTo>
                  <a:lnTo>
                    <a:pt x="12700" y="2034413"/>
                  </a:lnTo>
                  <a:lnTo>
                    <a:pt x="0" y="2034413"/>
                  </a:lnTo>
                  <a:moveTo>
                    <a:pt x="25400" y="2034413"/>
                  </a:moveTo>
                  <a:cubicBezTo>
                    <a:pt x="25400" y="2041398"/>
                    <a:pt x="19685" y="2047113"/>
                    <a:pt x="12700" y="2047113"/>
                  </a:cubicBezTo>
                  <a:cubicBezTo>
                    <a:pt x="5715" y="2047113"/>
                    <a:pt x="0" y="2041398"/>
                    <a:pt x="0" y="2034413"/>
                  </a:cubicBezTo>
                  <a:cubicBezTo>
                    <a:pt x="0" y="2027428"/>
                    <a:pt x="5715" y="2021713"/>
                    <a:pt x="12700" y="2021713"/>
                  </a:cubicBezTo>
                  <a:cubicBezTo>
                    <a:pt x="19685" y="2021713"/>
                    <a:pt x="25400" y="2027428"/>
                    <a:pt x="25400" y="2034413"/>
                  </a:cubicBezTo>
                  <a:cubicBezTo>
                    <a:pt x="25400" y="3144012"/>
                    <a:pt x="924814" y="4043426"/>
                    <a:pt x="2034413" y="4043426"/>
                  </a:cubicBezTo>
                  <a:cubicBezTo>
                    <a:pt x="3144012" y="4043426"/>
                    <a:pt x="4043426" y="3144012"/>
                    <a:pt x="4043426" y="2034413"/>
                  </a:cubicBezTo>
                  <a:cubicBezTo>
                    <a:pt x="4043426" y="924814"/>
                    <a:pt x="3144012" y="25400"/>
                    <a:pt x="2034413" y="25400"/>
                  </a:cubicBezTo>
                  <a:lnTo>
                    <a:pt x="2034413" y="12700"/>
                  </a:lnTo>
                  <a:lnTo>
                    <a:pt x="2034413" y="25400"/>
                  </a:lnTo>
                  <a:cubicBezTo>
                    <a:pt x="924814" y="25400"/>
                    <a:pt x="25400" y="924814"/>
                    <a:pt x="25400" y="2034413"/>
                  </a:cubicBezTo>
                  <a:close/>
                </a:path>
              </a:pathLst>
            </a:custGeom>
            <a:solidFill>
              <a:srgbClr val="0989B1"/>
            </a:solidFill>
          </p:spPr>
        </p:sp>
      </p:grpSp>
      <p:grpSp>
        <p:nvGrpSpPr>
          <p:cNvPr name="Group 50" id="50"/>
          <p:cNvGrpSpPr/>
          <p:nvPr/>
        </p:nvGrpSpPr>
        <p:grpSpPr>
          <a:xfrm rot="0">
            <a:off x="1423968" y="3442868"/>
            <a:ext cx="2166376" cy="2165966"/>
            <a:chOff x="0" y="0"/>
            <a:chExt cx="2888501" cy="2887955"/>
          </a:xfrm>
        </p:grpSpPr>
        <p:sp>
          <p:nvSpPr>
            <p:cNvPr name="Freeform 51" id="51"/>
            <p:cNvSpPr/>
            <p:nvPr/>
          </p:nvSpPr>
          <p:spPr>
            <a:xfrm flipH="false" flipV="false" rot="0">
              <a:off x="0" y="0"/>
              <a:ext cx="2888500" cy="2887952"/>
            </a:xfrm>
            <a:custGeom>
              <a:avLst/>
              <a:gdLst/>
              <a:ahLst/>
              <a:cxnLst/>
              <a:rect r="r" b="b" t="t" l="l"/>
              <a:pathLst>
                <a:path h="2887952" w="2888500">
                  <a:moveTo>
                    <a:pt x="0" y="0"/>
                  </a:moveTo>
                  <a:lnTo>
                    <a:pt x="2888500" y="0"/>
                  </a:lnTo>
                  <a:lnTo>
                    <a:pt x="2888500" y="2887952"/>
                  </a:lnTo>
                  <a:lnTo>
                    <a:pt x="0" y="2887952"/>
                  </a:lnTo>
                  <a:close/>
                </a:path>
              </a:pathLst>
            </a:custGeom>
            <a:blipFill>
              <a:blip r:embed="rId9">
                <a:alphaModFix amt="0"/>
              </a:blip>
              <a:stretch>
                <a:fillRect l="-78279" t="0" r="-78279" b="0"/>
              </a:stretch>
            </a:blipFill>
          </p:spPr>
        </p:sp>
        <p:sp>
          <p:nvSpPr>
            <p:cNvPr name="TextBox 52" id="52"/>
            <p:cNvSpPr txBox="true"/>
            <p:nvPr/>
          </p:nvSpPr>
          <p:spPr>
            <a:xfrm>
              <a:off x="0" y="-28575"/>
              <a:ext cx="2888501" cy="2916530"/>
            </a:xfrm>
            <a:prstGeom prst="rect">
              <a:avLst/>
            </a:prstGeom>
          </p:spPr>
          <p:txBody>
            <a:bodyPr anchor="ctr" rtlCol="false" tIns="0" lIns="0" bIns="0" rIns="0"/>
            <a:lstStyle/>
            <a:p>
              <a:pPr algn="ctr">
                <a:lnSpc>
                  <a:spcPts val="2916"/>
                </a:lnSpc>
              </a:pPr>
              <a:r>
                <a:rPr lang="en-US" b="true" sz="2700">
                  <a:solidFill>
                    <a:srgbClr val="000000"/>
                  </a:solidFill>
                  <a:latin typeface="Calibri (MS) Bold"/>
                  <a:ea typeface="Calibri (MS) Bold"/>
                  <a:cs typeface="Calibri (MS) Bold"/>
                  <a:sym typeface="Calibri (MS) Bold"/>
                </a:rPr>
                <a:t>Preparation</a:t>
              </a:r>
            </a:p>
          </p:txBody>
        </p:sp>
      </p:grpSp>
      <p:grpSp>
        <p:nvGrpSpPr>
          <p:cNvPr name="Group 53" id="53"/>
          <p:cNvGrpSpPr/>
          <p:nvPr/>
        </p:nvGrpSpPr>
        <p:grpSpPr>
          <a:xfrm rot="0">
            <a:off x="5239131" y="7840428"/>
            <a:ext cx="7809738" cy="761781"/>
            <a:chOff x="0" y="0"/>
            <a:chExt cx="10412984" cy="1015708"/>
          </a:xfrm>
        </p:grpSpPr>
        <p:sp>
          <p:nvSpPr>
            <p:cNvPr name="Freeform 54" id="54"/>
            <p:cNvSpPr/>
            <p:nvPr/>
          </p:nvSpPr>
          <p:spPr>
            <a:xfrm flipH="false" flipV="false" rot="0">
              <a:off x="12700" y="12700"/>
              <a:ext cx="10387584" cy="990346"/>
            </a:xfrm>
            <a:custGeom>
              <a:avLst/>
              <a:gdLst/>
              <a:ahLst/>
              <a:cxnLst/>
              <a:rect r="r" b="b" t="t" l="l"/>
              <a:pathLst>
                <a:path h="990346" w="10387584">
                  <a:moveTo>
                    <a:pt x="0" y="165100"/>
                  </a:moveTo>
                  <a:cubicBezTo>
                    <a:pt x="0" y="73914"/>
                    <a:pt x="75565" y="0"/>
                    <a:pt x="168910" y="0"/>
                  </a:cubicBezTo>
                  <a:lnTo>
                    <a:pt x="10218674" y="0"/>
                  </a:lnTo>
                  <a:cubicBezTo>
                    <a:pt x="10311892" y="0"/>
                    <a:pt x="10387584" y="73914"/>
                    <a:pt x="10387584" y="165100"/>
                  </a:cubicBezTo>
                  <a:lnTo>
                    <a:pt x="10387584" y="825246"/>
                  </a:lnTo>
                  <a:cubicBezTo>
                    <a:pt x="10387584" y="916432"/>
                    <a:pt x="10312019" y="990346"/>
                    <a:pt x="10218674" y="990346"/>
                  </a:cubicBezTo>
                  <a:lnTo>
                    <a:pt x="168910" y="990346"/>
                  </a:lnTo>
                  <a:cubicBezTo>
                    <a:pt x="75692" y="990346"/>
                    <a:pt x="0" y="916432"/>
                    <a:pt x="0" y="825246"/>
                  </a:cubicBezTo>
                  <a:close/>
                </a:path>
              </a:pathLst>
            </a:custGeom>
            <a:solidFill>
              <a:srgbClr val="549E39"/>
            </a:solidFill>
          </p:spPr>
        </p:sp>
        <p:sp>
          <p:nvSpPr>
            <p:cNvPr name="Freeform 55" id="55"/>
            <p:cNvSpPr/>
            <p:nvPr/>
          </p:nvSpPr>
          <p:spPr>
            <a:xfrm flipH="false" flipV="false" rot="0">
              <a:off x="0" y="0"/>
              <a:ext cx="10412984" cy="1015746"/>
            </a:xfrm>
            <a:custGeom>
              <a:avLst/>
              <a:gdLst/>
              <a:ahLst/>
              <a:cxnLst/>
              <a:rect r="r" b="b" t="t" l="l"/>
              <a:pathLst>
                <a:path h="1015746" w="10412984">
                  <a:moveTo>
                    <a:pt x="0" y="177800"/>
                  </a:moveTo>
                  <a:cubicBezTo>
                    <a:pt x="0" y="79248"/>
                    <a:pt x="81534" y="0"/>
                    <a:pt x="181610" y="0"/>
                  </a:cubicBezTo>
                  <a:lnTo>
                    <a:pt x="10231374" y="0"/>
                  </a:lnTo>
                  <a:lnTo>
                    <a:pt x="10231374" y="12700"/>
                  </a:lnTo>
                  <a:lnTo>
                    <a:pt x="10231374" y="0"/>
                  </a:lnTo>
                  <a:cubicBezTo>
                    <a:pt x="10331323" y="0"/>
                    <a:pt x="10412984" y="79248"/>
                    <a:pt x="10412984" y="177800"/>
                  </a:cubicBezTo>
                  <a:lnTo>
                    <a:pt x="10400284" y="177800"/>
                  </a:lnTo>
                  <a:lnTo>
                    <a:pt x="10412984" y="177800"/>
                  </a:lnTo>
                  <a:lnTo>
                    <a:pt x="10412984" y="837946"/>
                  </a:lnTo>
                  <a:lnTo>
                    <a:pt x="10400284" y="837946"/>
                  </a:lnTo>
                  <a:lnTo>
                    <a:pt x="10412984" y="837946"/>
                  </a:lnTo>
                  <a:cubicBezTo>
                    <a:pt x="10412984" y="936371"/>
                    <a:pt x="10331450" y="1015746"/>
                    <a:pt x="10231374" y="1015746"/>
                  </a:cubicBezTo>
                  <a:lnTo>
                    <a:pt x="10231374" y="1003046"/>
                  </a:lnTo>
                  <a:lnTo>
                    <a:pt x="10231374" y="1015746"/>
                  </a:lnTo>
                  <a:lnTo>
                    <a:pt x="181610" y="1015746"/>
                  </a:lnTo>
                  <a:lnTo>
                    <a:pt x="181610" y="1003046"/>
                  </a:lnTo>
                  <a:lnTo>
                    <a:pt x="181610" y="1015746"/>
                  </a:lnTo>
                  <a:cubicBezTo>
                    <a:pt x="81661" y="1015746"/>
                    <a:pt x="0" y="936498"/>
                    <a:pt x="0" y="837946"/>
                  </a:cubicBezTo>
                  <a:lnTo>
                    <a:pt x="0" y="177800"/>
                  </a:lnTo>
                  <a:lnTo>
                    <a:pt x="12700" y="177800"/>
                  </a:lnTo>
                  <a:lnTo>
                    <a:pt x="0" y="177800"/>
                  </a:lnTo>
                  <a:moveTo>
                    <a:pt x="25400" y="177800"/>
                  </a:moveTo>
                  <a:lnTo>
                    <a:pt x="25400" y="837946"/>
                  </a:lnTo>
                  <a:lnTo>
                    <a:pt x="12700" y="837946"/>
                  </a:lnTo>
                  <a:lnTo>
                    <a:pt x="25400" y="837946"/>
                  </a:lnTo>
                  <a:cubicBezTo>
                    <a:pt x="25400" y="921766"/>
                    <a:pt x="94996" y="990346"/>
                    <a:pt x="181610" y="990346"/>
                  </a:cubicBezTo>
                  <a:lnTo>
                    <a:pt x="10231374" y="990346"/>
                  </a:lnTo>
                  <a:cubicBezTo>
                    <a:pt x="10317861" y="990346"/>
                    <a:pt x="10387584" y="921893"/>
                    <a:pt x="10387584" y="837946"/>
                  </a:cubicBezTo>
                  <a:lnTo>
                    <a:pt x="10387584" y="177800"/>
                  </a:lnTo>
                  <a:cubicBezTo>
                    <a:pt x="10387584" y="93980"/>
                    <a:pt x="10317988" y="25400"/>
                    <a:pt x="10231374" y="25400"/>
                  </a:cubicBezTo>
                  <a:lnTo>
                    <a:pt x="181610" y="25400"/>
                  </a:lnTo>
                  <a:lnTo>
                    <a:pt x="181610" y="12700"/>
                  </a:lnTo>
                  <a:lnTo>
                    <a:pt x="181610" y="25400"/>
                  </a:lnTo>
                  <a:cubicBezTo>
                    <a:pt x="94996" y="25400"/>
                    <a:pt x="25400" y="93853"/>
                    <a:pt x="25400" y="177800"/>
                  </a:cubicBezTo>
                  <a:close/>
                </a:path>
              </a:pathLst>
            </a:custGeom>
            <a:solidFill>
              <a:srgbClr val="1E4012"/>
            </a:solidFill>
          </p:spPr>
        </p:sp>
        <p:sp>
          <p:nvSpPr>
            <p:cNvPr name="TextBox 56" id="56"/>
            <p:cNvSpPr txBox="true"/>
            <p:nvPr/>
          </p:nvSpPr>
          <p:spPr>
            <a:xfrm>
              <a:off x="0" y="-57150"/>
              <a:ext cx="10412984" cy="1072858"/>
            </a:xfrm>
            <a:prstGeom prst="rect">
              <a:avLst/>
            </a:prstGeom>
          </p:spPr>
          <p:txBody>
            <a:bodyPr anchor="ctr" rtlCol="false" tIns="50800" lIns="50800" bIns="50800" rIns="50800"/>
            <a:lstStyle/>
            <a:p>
              <a:pPr algn="ctr">
                <a:lnSpc>
                  <a:spcPts val="3240"/>
                </a:lnSpc>
              </a:pPr>
              <a:r>
                <a:rPr lang="en-US" sz="2700">
                  <a:solidFill>
                    <a:srgbClr val="FFFFFF"/>
                  </a:solidFill>
                  <a:latin typeface="Calibri (MS)"/>
                  <a:ea typeface="Calibri (MS)"/>
                  <a:cs typeface="Calibri (MS)"/>
                  <a:sym typeface="Calibri (MS)"/>
                </a:rPr>
                <a:t>S'applique à la reconnaissance des acquis</a:t>
              </a:r>
            </a:p>
          </p:txBody>
        </p:sp>
      </p:grpSp>
      <p:grpSp>
        <p:nvGrpSpPr>
          <p:cNvPr name="Group 57" id="57"/>
          <p:cNvGrpSpPr/>
          <p:nvPr/>
        </p:nvGrpSpPr>
        <p:grpSpPr>
          <a:xfrm rot="0">
            <a:off x="208521" y="0"/>
            <a:ext cx="18079479" cy="1201188"/>
            <a:chOff x="0" y="0"/>
            <a:chExt cx="24105972" cy="1601584"/>
          </a:xfrm>
        </p:grpSpPr>
        <p:sp>
          <p:nvSpPr>
            <p:cNvPr name="Freeform 58" id="58"/>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59" id="59"/>
            <p:cNvSpPr txBox="true"/>
            <p:nvPr/>
          </p:nvSpPr>
          <p:spPr>
            <a:xfrm>
              <a:off x="0" y="-47625"/>
              <a:ext cx="24105972" cy="1649209"/>
            </a:xfrm>
            <a:prstGeom prst="rect">
              <a:avLst/>
            </a:prstGeom>
          </p:spPr>
          <p:txBody>
            <a:bodyPr anchor="ctr" rtlCol="false" tIns="50800" lIns="50800" bIns="50800" rIns="50800"/>
            <a:lstStyle/>
            <a:p>
              <a:pPr algn="l">
                <a:lnSpc>
                  <a:spcPts val="6480"/>
                </a:lnSpc>
              </a:pPr>
              <a:r>
                <a:rPr lang="en-US" sz="6000" b="true">
                  <a:solidFill>
                    <a:srgbClr val="FFFFFF"/>
                  </a:solidFill>
                  <a:latin typeface="Calibri (MS) Bold"/>
                  <a:ea typeface="Calibri (MS) Bold"/>
                  <a:cs typeface="Calibri (MS) Bold"/>
                  <a:sym typeface="Calibri (MS) Bold"/>
                </a:rPr>
                <a:t>Étapes du processus de VAE</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grpSp>
        <p:nvGrpSpPr>
          <p:cNvPr name="Group 7" id="7"/>
          <p:cNvGrpSpPr/>
          <p:nvPr/>
        </p:nvGrpSpPr>
        <p:grpSpPr>
          <a:xfrm rot="0">
            <a:off x="16726" y="0"/>
            <a:ext cx="18288000" cy="10287000"/>
            <a:chOff x="0" y="0"/>
            <a:chExt cx="24384000" cy="13716000"/>
          </a:xfrm>
        </p:grpSpPr>
        <p:sp>
          <p:nvSpPr>
            <p:cNvPr name="Freeform 8" id="8"/>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76254"/>
            </a:solidFill>
          </p:spPr>
        </p:sp>
      </p:grpSp>
      <p:grpSp>
        <p:nvGrpSpPr>
          <p:cNvPr name="Group 9" id="9"/>
          <p:cNvGrpSpPr/>
          <p:nvPr/>
        </p:nvGrpSpPr>
        <p:grpSpPr>
          <a:xfrm rot="0">
            <a:off x="165535" y="3609594"/>
            <a:ext cx="13471884" cy="2765317"/>
            <a:chOff x="0" y="0"/>
            <a:chExt cx="17962512" cy="3687089"/>
          </a:xfrm>
        </p:grpSpPr>
        <p:sp>
          <p:nvSpPr>
            <p:cNvPr name="Freeform 10" id="10"/>
            <p:cNvSpPr/>
            <p:nvPr/>
          </p:nvSpPr>
          <p:spPr>
            <a:xfrm flipH="false" flipV="false" rot="0">
              <a:off x="28575" y="28575"/>
              <a:ext cx="17905349" cy="3629914"/>
            </a:xfrm>
            <a:custGeom>
              <a:avLst/>
              <a:gdLst/>
              <a:ahLst/>
              <a:cxnLst/>
              <a:rect r="r" b="b" t="t" l="l"/>
              <a:pathLst>
                <a:path h="3629914" w="17905349">
                  <a:moveTo>
                    <a:pt x="0" y="0"/>
                  </a:moveTo>
                  <a:lnTo>
                    <a:pt x="17905349" y="0"/>
                  </a:lnTo>
                  <a:lnTo>
                    <a:pt x="17905349" y="3629914"/>
                  </a:lnTo>
                  <a:lnTo>
                    <a:pt x="0" y="3629914"/>
                  </a:lnTo>
                  <a:close/>
                </a:path>
              </a:pathLst>
            </a:custGeom>
            <a:solidFill>
              <a:srgbClr val="87A896">
                <a:alpha val="25098"/>
              </a:srgbClr>
            </a:solidFill>
          </p:spPr>
        </p:sp>
        <p:sp>
          <p:nvSpPr>
            <p:cNvPr name="Freeform 11" id="11"/>
            <p:cNvSpPr/>
            <p:nvPr/>
          </p:nvSpPr>
          <p:spPr>
            <a:xfrm flipH="false" flipV="false" rot="0">
              <a:off x="0" y="0"/>
              <a:ext cx="17962499" cy="3687064"/>
            </a:xfrm>
            <a:custGeom>
              <a:avLst/>
              <a:gdLst/>
              <a:ahLst/>
              <a:cxnLst/>
              <a:rect r="r" b="b" t="t" l="l"/>
              <a:pathLst>
                <a:path h="3687064" w="17962499">
                  <a:moveTo>
                    <a:pt x="28575" y="0"/>
                  </a:moveTo>
                  <a:lnTo>
                    <a:pt x="17933924" y="0"/>
                  </a:lnTo>
                  <a:cubicBezTo>
                    <a:pt x="17949672" y="0"/>
                    <a:pt x="17962499" y="12827"/>
                    <a:pt x="17962499" y="28575"/>
                  </a:cubicBezTo>
                  <a:lnTo>
                    <a:pt x="17962499" y="3658489"/>
                  </a:lnTo>
                  <a:cubicBezTo>
                    <a:pt x="17962499" y="3674237"/>
                    <a:pt x="17949672" y="3687064"/>
                    <a:pt x="17933924" y="3687064"/>
                  </a:cubicBezTo>
                  <a:lnTo>
                    <a:pt x="28575" y="3687064"/>
                  </a:lnTo>
                  <a:cubicBezTo>
                    <a:pt x="12827" y="3687064"/>
                    <a:pt x="0" y="3674237"/>
                    <a:pt x="0" y="3658489"/>
                  </a:cubicBezTo>
                  <a:lnTo>
                    <a:pt x="0" y="28575"/>
                  </a:lnTo>
                  <a:cubicBezTo>
                    <a:pt x="0" y="12827"/>
                    <a:pt x="12827" y="0"/>
                    <a:pt x="28575" y="0"/>
                  </a:cubicBezTo>
                  <a:moveTo>
                    <a:pt x="28575" y="57150"/>
                  </a:moveTo>
                  <a:lnTo>
                    <a:pt x="28575" y="28575"/>
                  </a:lnTo>
                  <a:lnTo>
                    <a:pt x="57150" y="28575"/>
                  </a:lnTo>
                  <a:lnTo>
                    <a:pt x="57150" y="3658489"/>
                  </a:lnTo>
                  <a:lnTo>
                    <a:pt x="28575" y="3658489"/>
                  </a:lnTo>
                  <a:lnTo>
                    <a:pt x="28575" y="3629914"/>
                  </a:lnTo>
                  <a:lnTo>
                    <a:pt x="17933924" y="3629914"/>
                  </a:lnTo>
                  <a:lnTo>
                    <a:pt x="17933924" y="3658489"/>
                  </a:lnTo>
                  <a:lnTo>
                    <a:pt x="17905349" y="3658489"/>
                  </a:lnTo>
                  <a:lnTo>
                    <a:pt x="17905349" y="28575"/>
                  </a:lnTo>
                  <a:lnTo>
                    <a:pt x="17933924" y="28575"/>
                  </a:lnTo>
                  <a:lnTo>
                    <a:pt x="17933924" y="57150"/>
                  </a:lnTo>
                  <a:lnTo>
                    <a:pt x="28575" y="57150"/>
                  </a:lnTo>
                  <a:close/>
                </a:path>
              </a:pathLst>
            </a:custGeom>
            <a:solidFill>
              <a:srgbClr val="FFFFFF"/>
            </a:solidFill>
          </p:spPr>
        </p:sp>
      </p:grpSp>
      <p:grpSp>
        <p:nvGrpSpPr>
          <p:cNvPr name="Group 12" id="12"/>
          <p:cNvGrpSpPr/>
          <p:nvPr/>
        </p:nvGrpSpPr>
        <p:grpSpPr>
          <a:xfrm rot="0">
            <a:off x="8148590" y="0"/>
            <a:ext cx="10156136" cy="10287000"/>
            <a:chOff x="0" y="0"/>
            <a:chExt cx="13541515" cy="13716000"/>
          </a:xfrm>
        </p:grpSpPr>
        <p:sp>
          <p:nvSpPr>
            <p:cNvPr name="Freeform 13" id="13"/>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7"/>
              <a:stretch>
                <a:fillRect l="0" t="0" r="0" b="0"/>
              </a:stretch>
            </a:blipFill>
          </p:spPr>
        </p:sp>
      </p:grpSp>
      <p:grpSp>
        <p:nvGrpSpPr>
          <p:cNvPr name="Group 14" id="14"/>
          <p:cNvGrpSpPr/>
          <p:nvPr/>
        </p:nvGrpSpPr>
        <p:grpSpPr>
          <a:xfrm rot="0">
            <a:off x="186966" y="3631025"/>
            <a:ext cx="13429021" cy="2722455"/>
            <a:chOff x="0" y="0"/>
            <a:chExt cx="17905362" cy="3629939"/>
          </a:xfrm>
        </p:grpSpPr>
        <p:sp>
          <p:nvSpPr>
            <p:cNvPr name="Freeform 15" id="15"/>
            <p:cNvSpPr/>
            <p:nvPr/>
          </p:nvSpPr>
          <p:spPr>
            <a:xfrm flipH="false" flipV="false" rot="0">
              <a:off x="0" y="0"/>
              <a:ext cx="17905358" cy="3629942"/>
            </a:xfrm>
            <a:custGeom>
              <a:avLst/>
              <a:gdLst/>
              <a:ahLst/>
              <a:cxnLst/>
              <a:rect r="r" b="b" t="t" l="l"/>
              <a:pathLst>
                <a:path h="3629942" w="17905358">
                  <a:moveTo>
                    <a:pt x="0" y="0"/>
                  </a:moveTo>
                  <a:lnTo>
                    <a:pt x="17905358" y="0"/>
                  </a:lnTo>
                  <a:lnTo>
                    <a:pt x="17905358" y="3629942"/>
                  </a:lnTo>
                  <a:lnTo>
                    <a:pt x="0" y="3629942"/>
                  </a:lnTo>
                  <a:close/>
                </a:path>
              </a:pathLst>
            </a:custGeom>
            <a:blipFill>
              <a:blip r:embed="rId8">
                <a:alphaModFix amt="0"/>
              </a:blip>
              <a:stretch>
                <a:fillRect l="0" t="-46113" r="0" b="-46113"/>
              </a:stretch>
            </a:blipFill>
          </p:spPr>
        </p:sp>
        <p:sp>
          <p:nvSpPr>
            <p:cNvPr name="TextBox 16" id="16"/>
            <p:cNvSpPr txBox="true"/>
            <p:nvPr/>
          </p:nvSpPr>
          <p:spPr>
            <a:xfrm>
              <a:off x="0" y="76200"/>
              <a:ext cx="17905362" cy="3553739"/>
            </a:xfrm>
            <a:prstGeom prst="rect">
              <a:avLst/>
            </a:prstGeom>
          </p:spPr>
          <p:txBody>
            <a:bodyPr anchor="b" rtlCol="false" tIns="0" lIns="0" bIns="0" rIns="0"/>
            <a:lstStyle/>
            <a:p>
              <a:pPr algn="l">
                <a:lnSpc>
                  <a:spcPts val="7776"/>
                </a:lnSpc>
              </a:pPr>
              <a:r>
                <a:rPr lang="en-US" sz="7200" b="true">
                  <a:solidFill>
                    <a:srgbClr val="FFFFFF"/>
                  </a:solidFill>
                  <a:latin typeface="Roboto Bold"/>
                  <a:ea typeface="Roboto Bold"/>
                  <a:cs typeface="Roboto Bold"/>
                  <a:sym typeface="Roboto Bold"/>
                </a:rPr>
                <a:t>Étape 1 : Préparation</a:t>
              </a:r>
            </a:p>
          </p:txBody>
        </p:sp>
      </p:grpSp>
      <p:grpSp>
        <p:nvGrpSpPr>
          <p:cNvPr name="Group 17" id="17"/>
          <p:cNvGrpSpPr/>
          <p:nvPr/>
        </p:nvGrpSpPr>
        <p:grpSpPr>
          <a:xfrm rot="0">
            <a:off x="11744325" y="306924"/>
            <a:ext cx="5921492" cy="2190950"/>
            <a:chOff x="0" y="0"/>
            <a:chExt cx="7895323" cy="2921267"/>
          </a:xfrm>
        </p:grpSpPr>
        <p:sp>
          <p:nvSpPr>
            <p:cNvPr name="Freeform 18" id="18" descr="Text  Description automatically generated"/>
            <p:cNvSpPr/>
            <p:nvPr/>
          </p:nvSpPr>
          <p:spPr>
            <a:xfrm flipH="false" flipV="false" rot="0">
              <a:off x="0" y="0"/>
              <a:ext cx="7895336" cy="2921254"/>
            </a:xfrm>
            <a:custGeom>
              <a:avLst/>
              <a:gdLst/>
              <a:ahLst/>
              <a:cxnLst/>
              <a:rect r="r" b="b" t="t" l="l"/>
              <a:pathLst>
                <a:path h="2921254" w="7895336">
                  <a:moveTo>
                    <a:pt x="0" y="0"/>
                  </a:moveTo>
                  <a:lnTo>
                    <a:pt x="7895336" y="0"/>
                  </a:lnTo>
                  <a:lnTo>
                    <a:pt x="7895336" y="2921254"/>
                  </a:lnTo>
                  <a:lnTo>
                    <a:pt x="0" y="2921254"/>
                  </a:lnTo>
                  <a:lnTo>
                    <a:pt x="0" y="0"/>
                  </a:lnTo>
                  <a:close/>
                </a:path>
              </a:pathLst>
            </a:custGeom>
            <a:blipFill>
              <a:blip r:embed="rId9"/>
              <a:stretch>
                <a:fillRect l="0" t="0" r="0" b="0"/>
              </a:stretch>
            </a:blipFill>
          </p:spPr>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10907716" y="0"/>
            <a:ext cx="7558583" cy="10287000"/>
            <a:chOff x="0" y="0"/>
            <a:chExt cx="10078110" cy="13716000"/>
          </a:xfrm>
        </p:grpSpPr>
        <p:sp>
          <p:nvSpPr>
            <p:cNvPr name="Freeform 9" id="9"/>
            <p:cNvSpPr/>
            <p:nvPr/>
          </p:nvSpPr>
          <p:spPr>
            <a:xfrm flipH="false" flipV="false" rot="0">
              <a:off x="0" y="0"/>
              <a:ext cx="10078085" cy="13716000"/>
            </a:xfrm>
            <a:custGeom>
              <a:avLst/>
              <a:gdLst/>
              <a:ahLst/>
              <a:cxnLst/>
              <a:rect r="r" b="b" t="t" l="l"/>
              <a:pathLst>
                <a:path h="13716000" w="10078085">
                  <a:moveTo>
                    <a:pt x="0" y="0"/>
                  </a:moveTo>
                  <a:lnTo>
                    <a:pt x="10078085" y="0"/>
                  </a:lnTo>
                  <a:lnTo>
                    <a:pt x="10078085" y="13716000"/>
                  </a:lnTo>
                  <a:lnTo>
                    <a:pt x="0" y="13716000"/>
                  </a:lnTo>
                  <a:lnTo>
                    <a:pt x="0" y="0"/>
                  </a:lnTo>
                  <a:close/>
                </a:path>
              </a:pathLst>
            </a:custGeom>
            <a:blipFill>
              <a:blip r:embed="rId8"/>
              <a:stretch>
                <a:fillRect l="0" t="-6526" r="0" b="-6526"/>
              </a:stretch>
            </a:blipFill>
          </p:spPr>
        </p:sp>
      </p:grpSp>
      <p:grpSp>
        <p:nvGrpSpPr>
          <p:cNvPr name="Group 10" id="10"/>
          <p:cNvGrpSpPr/>
          <p:nvPr/>
        </p:nvGrpSpPr>
        <p:grpSpPr>
          <a:xfrm rot="0">
            <a:off x="208521" y="0"/>
            <a:ext cx="10699194" cy="1201188"/>
            <a:chOff x="0" y="0"/>
            <a:chExt cx="14265593" cy="1601584"/>
          </a:xfrm>
        </p:grpSpPr>
        <p:sp>
          <p:nvSpPr>
            <p:cNvPr name="Freeform 11" id="11"/>
            <p:cNvSpPr/>
            <p:nvPr/>
          </p:nvSpPr>
          <p:spPr>
            <a:xfrm flipH="false" flipV="false" rot="0">
              <a:off x="0" y="0"/>
              <a:ext cx="14265656" cy="1601597"/>
            </a:xfrm>
            <a:custGeom>
              <a:avLst/>
              <a:gdLst/>
              <a:ahLst/>
              <a:cxnLst/>
              <a:rect r="r" b="b" t="t" l="l"/>
              <a:pathLst>
                <a:path h="1601597" w="14265656">
                  <a:moveTo>
                    <a:pt x="0" y="0"/>
                  </a:moveTo>
                  <a:lnTo>
                    <a:pt x="14265656" y="0"/>
                  </a:lnTo>
                  <a:lnTo>
                    <a:pt x="14265656" y="1601597"/>
                  </a:lnTo>
                  <a:lnTo>
                    <a:pt x="0" y="1601597"/>
                  </a:lnTo>
                  <a:close/>
                </a:path>
              </a:pathLst>
            </a:custGeom>
            <a:solidFill>
              <a:srgbClr val="029676"/>
            </a:solidFill>
          </p:spPr>
        </p:sp>
        <p:sp>
          <p:nvSpPr>
            <p:cNvPr name="TextBox 12" id="12"/>
            <p:cNvSpPr txBox="true"/>
            <p:nvPr/>
          </p:nvSpPr>
          <p:spPr>
            <a:xfrm>
              <a:off x="0" y="47625"/>
              <a:ext cx="14265593" cy="1553959"/>
            </a:xfrm>
            <a:prstGeom prst="rect">
              <a:avLst/>
            </a:prstGeom>
          </p:spPr>
          <p:txBody>
            <a:bodyPr anchor="ctr" rtlCol="false" tIns="50800" lIns="50800" bIns="50800" rIns="50800"/>
            <a:lstStyle/>
            <a:p>
              <a:pPr algn="l">
                <a:lnSpc>
                  <a:spcPts val="4017"/>
                </a:lnSpc>
              </a:pPr>
              <a:r>
                <a:rPr lang="en-US" sz="4650" b="true">
                  <a:solidFill>
                    <a:srgbClr val="FFFFFF"/>
                  </a:solidFill>
                  <a:latin typeface="Calibri (MS) Bold"/>
                  <a:ea typeface="Calibri (MS) Bold"/>
                  <a:cs typeface="Calibri (MS) Bold"/>
                  <a:sym typeface="Calibri (MS) Bold"/>
                </a:rPr>
                <a:t>Informations pour les apprenants / candidats</a:t>
              </a:r>
            </a:p>
          </p:txBody>
        </p:sp>
      </p:grpSp>
      <p:sp>
        <p:nvSpPr>
          <p:cNvPr name="TextBox 13" id="13"/>
          <p:cNvSpPr txBox="true"/>
          <p:nvPr/>
        </p:nvSpPr>
        <p:spPr>
          <a:xfrm rot="0">
            <a:off x="1023976" y="2788920"/>
            <a:ext cx="9068276" cy="2718111"/>
          </a:xfrm>
          <a:prstGeom prst="rect">
            <a:avLst/>
          </a:prstGeom>
        </p:spPr>
        <p:txBody>
          <a:bodyPr anchor="t" rtlCol="false" tIns="0" lIns="0" bIns="0" rIns="0">
            <a:spAutoFit/>
          </a:bodyPr>
          <a:lstStyle/>
          <a:p>
            <a:pPr algn="l" marL="760095" indent="-380048" lvl="1">
              <a:lnSpc>
                <a:spcPts val="5040"/>
              </a:lnSpc>
              <a:buFont typeface="Arial"/>
              <a:buChar char="•"/>
            </a:pPr>
            <a:r>
              <a:rPr lang="en-US" sz="4200">
                <a:solidFill>
                  <a:srgbClr val="000000"/>
                </a:solidFill>
                <a:latin typeface="Calibri (MS)"/>
                <a:ea typeface="Calibri (MS)"/>
                <a:cs typeface="Calibri (MS)"/>
                <a:sym typeface="Calibri (MS)"/>
              </a:rPr>
              <a:t>Brochure disponible sur le site web du KCETBQA</a:t>
            </a:r>
          </a:p>
          <a:p>
            <a:pPr algn="l" marL="760095" indent="-380048" lvl="1">
              <a:lnSpc>
                <a:spcPts val="5040"/>
              </a:lnSpc>
              <a:buFont typeface="Arial"/>
              <a:buChar char="•"/>
            </a:pPr>
            <a:r>
              <a:rPr lang="en-US" sz="4200">
                <a:solidFill>
                  <a:srgbClr val="000000"/>
                </a:solidFill>
                <a:latin typeface="Calibri (MS)"/>
                <a:ea typeface="Calibri (MS)"/>
                <a:cs typeface="Calibri (MS)"/>
                <a:sym typeface="Calibri (MS)"/>
              </a:rPr>
              <a:t>Sensibilisation du personnel au niveau de l'ETB et du centre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1257300" y="547688"/>
            <a:ext cx="15773400" cy="1988344"/>
            <a:chOff x="0" y="0"/>
            <a:chExt cx="21031200" cy="2651125"/>
          </a:xfrm>
        </p:grpSpPr>
        <p:sp>
          <p:nvSpPr>
            <p:cNvPr name="Freeform 9" id="9"/>
            <p:cNvSpPr/>
            <p:nvPr/>
          </p:nvSpPr>
          <p:spPr>
            <a:xfrm flipH="false" flipV="false" rot="0">
              <a:off x="0" y="0"/>
              <a:ext cx="21031200" cy="2651126"/>
            </a:xfrm>
            <a:custGeom>
              <a:avLst/>
              <a:gdLst/>
              <a:ahLst/>
              <a:cxnLst/>
              <a:rect r="r" b="b" t="t" l="l"/>
              <a:pathLst>
                <a:path h="2651126" w="21031200">
                  <a:moveTo>
                    <a:pt x="0" y="0"/>
                  </a:moveTo>
                  <a:lnTo>
                    <a:pt x="21031200" y="0"/>
                  </a:lnTo>
                  <a:lnTo>
                    <a:pt x="21031200" y="2651126"/>
                  </a:lnTo>
                  <a:lnTo>
                    <a:pt x="0" y="2651126"/>
                  </a:lnTo>
                  <a:close/>
                </a:path>
              </a:pathLst>
            </a:custGeom>
            <a:blipFill>
              <a:blip r:embed="rId8">
                <a:alphaModFix amt="0"/>
              </a:blip>
              <a:stretch>
                <a:fillRect l="0" t="-104573" r="0" b="-104573"/>
              </a:stretch>
            </a:blipFill>
          </p:spPr>
        </p:sp>
        <p:sp>
          <p:nvSpPr>
            <p:cNvPr name="TextBox 10" id="10"/>
            <p:cNvSpPr txBox="true"/>
            <p:nvPr/>
          </p:nvSpPr>
          <p:spPr>
            <a:xfrm>
              <a:off x="0" y="66675"/>
              <a:ext cx="21031200" cy="2584450"/>
            </a:xfrm>
            <a:prstGeom prst="rect">
              <a:avLst/>
            </a:prstGeom>
          </p:spPr>
          <p:txBody>
            <a:bodyPr anchor="ctr" rtlCol="false" tIns="0" lIns="0" bIns="0" rIns="0"/>
            <a:lstStyle/>
            <a:p>
              <a:pPr algn="l">
                <a:lnSpc>
                  <a:spcPts val="7128"/>
                </a:lnSpc>
              </a:pPr>
              <a:r>
                <a:rPr lang="en-US" sz="6600" spc="-40">
                  <a:solidFill>
                    <a:srgbClr val="000000"/>
                  </a:solidFill>
                  <a:latin typeface="TT Rounds Condensed"/>
                  <a:ea typeface="TT Rounds Condensed"/>
                  <a:cs typeface="TT Rounds Condensed"/>
                  <a:sym typeface="TT Rounds Condensed"/>
                </a:rPr>
                <a:t>Ordre du jour</a:t>
              </a:r>
            </a:p>
          </p:txBody>
        </p:sp>
      </p:grpSp>
      <p:grpSp>
        <p:nvGrpSpPr>
          <p:cNvPr name="Group 11" id="11"/>
          <p:cNvGrpSpPr/>
          <p:nvPr/>
        </p:nvGrpSpPr>
        <p:grpSpPr>
          <a:xfrm rot="0">
            <a:off x="1257300" y="2738438"/>
            <a:ext cx="15773400" cy="1372962"/>
            <a:chOff x="0" y="0"/>
            <a:chExt cx="21031200" cy="1830616"/>
          </a:xfrm>
        </p:grpSpPr>
        <p:sp>
          <p:nvSpPr>
            <p:cNvPr name="Freeform 12" id="12"/>
            <p:cNvSpPr/>
            <p:nvPr/>
          </p:nvSpPr>
          <p:spPr>
            <a:xfrm flipH="false" flipV="false" rot="0">
              <a:off x="0" y="0"/>
              <a:ext cx="21031200" cy="1830578"/>
            </a:xfrm>
            <a:custGeom>
              <a:avLst/>
              <a:gdLst/>
              <a:ahLst/>
              <a:cxnLst/>
              <a:rect r="r" b="b" t="t" l="l"/>
              <a:pathLst>
                <a:path h="1830578" w="21031200">
                  <a:moveTo>
                    <a:pt x="0" y="183007"/>
                  </a:moveTo>
                  <a:cubicBezTo>
                    <a:pt x="0" y="81915"/>
                    <a:pt x="81915" y="0"/>
                    <a:pt x="183007" y="0"/>
                  </a:cubicBezTo>
                  <a:lnTo>
                    <a:pt x="20848193" y="0"/>
                  </a:lnTo>
                  <a:cubicBezTo>
                    <a:pt x="20949284" y="0"/>
                    <a:pt x="21031200" y="81915"/>
                    <a:pt x="21031200" y="183007"/>
                  </a:cubicBezTo>
                  <a:lnTo>
                    <a:pt x="21031200" y="1647571"/>
                  </a:lnTo>
                  <a:cubicBezTo>
                    <a:pt x="21031200" y="1748663"/>
                    <a:pt x="20949284" y="1830578"/>
                    <a:pt x="20848193" y="1830578"/>
                  </a:cubicBezTo>
                  <a:lnTo>
                    <a:pt x="183007" y="1830578"/>
                  </a:lnTo>
                  <a:cubicBezTo>
                    <a:pt x="81915" y="1830578"/>
                    <a:pt x="0" y="1748663"/>
                    <a:pt x="0" y="1647571"/>
                  </a:cubicBezTo>
                  <a:close/>
                </a:path>
              </a:pathLst>
            </a:custGeom>
            <a:solidFill>
              <a:srgbClr val="DAE6CD"/>
            </a:solidFill>
          </p:spPr>
        </p:sp>
      </p:grpSp>
      <p:sp>
        <p:nvSpPr>
          <p:cNvPr name="Freeform 13" id="13"/>
          <p:cNvSpPr/>
          <p:nvPr/>
        </p:nvSpPr>
        <p:spPr>
          <a:xfrm flipH="false" flipV="false" rot="0">
            <a:off x="1672619" y="3050067"/>
            <a:ext cx="755132" cy="755132"/>
          </a:xfrm>
          <a:custGeom>
            <a:avLst/>
            <a:gdLst/>
            <a:ahLst/>
            <a:cxnLst/>
            <a:rect r="r" b="b" t="t" l="l"/>
            <a:pathLst>
              <a:path h="755132" w="755132">
                <a:moveTo>
                  <a:pt x="0" y="0"/>
                </a:moveTo>
                <a:lnTo>
                  <a:pt x="755132" y="0"/>
                </a:lnTo>
                <a:lnTo>
                  <a:pt x="755132" y="755132"/>
                </a:lnTo>
                <a:lnTo>
                  <a:pt x="0" y="75513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14" id="14"/>
          <p:cNvGrpSpPr/>
          <p:nvPr/>
        </p:nvGrpSpPr>
        <p:grpSpPr>
          <a:xfrm rot="0">
            <a:off x="2838317" y="2736380"/>
            <a:ext cx="14197146" cy="1382487"/>
            <a:chOff x="0" y="0"/>
            <a:chExt cx="18929528" cy="1843316"/>
          </a:xfrm>
        </p:grpSpPr>
        <p:sp>
          <p:nvSpPr>
            <p:cNvPr name="Freeform 15" id="15"/>
            <p:cNvSpPr/>
            <p:nvPr/>
          </p:nvSpPr>
          <p:spPr>
            <a:xfrm flipH="false" flipV="false" rot="0">
              <a:off x="0" y="0"/>
              <a:ext cx="18929531" cy="1843320"/>
            </a:xfrm>
            <a:custGeom>
              <a:avLst/>
              <a:gdLst/>
              <a:ahLst/>
              <a:cxnLst/>
              <a:rect r="r" b="b" t="t" l="l"/>
              <a:pathLst>
                <a:path h="1843320" w="18929531">
                  <a:moveTo>
                    <a:pt x="0" y="0"/>
                  </a:moveTo>
                  <a:lnTo>
                    <a:pt x="18929531" y="0"/>
                  </a:lnTo>
                  <a:lnTo>
                    <a:pt x="18929531" y="1843320"/>
                  </a:lnTo>
                  <a:lnTo>
                    <a:pt x="0" y="1843320"/>
                  </a:lnTo>
                  <a:close/>
                </a:path>
              </a:pathLst>
            </a:custGeom>
            <a:blipFill>
              <a:blip r:embed="rId8">
                <a:alphaModFix amt="0"/>
              </a:blip>
              <a:stretch>
                <a:fillRect l="0" t="-150096" r="0" b="-150096"/>
              </a:stretch>
            </a:blipFill>
          </p:spPr>
        </p:sp>
        <p:sp>
          <p:nvSpPr>
            <p:cNvPr name="TextBox 16" id="16"/>
            <p:cNvSpPr txBox="true"/>
            <p:nvPr/>
          </p:nvSpPr>
          <p:spPr>
            <a:xfrm>
              <a:off x="0" y="-66675"/>
              <a:ext cx="18929528" cy="1909991"/>
            </a:xfrm>
            <a:prstGeom prst="rect">
              <a:avLst/>
            </a:prstGeom>
          </p:spPr>
          <p:txBody>
            <a:bodyPr anchor="ctr" rtlCol="false" tIns="0" lIns="0" bIns="0" rIns="0"/>
            <a:lstStyle/>
            <a:p>
              <a:pPr algn="l">
                <a:lnSpc>
                  <a:spcPts val="3960"/>
                </a:lnSpc>
              </a:pPr>
              <a:r>
                <a:rPr lang="en-US" sz="3300">
                  <a:solidFill>
                    <a:srgbClr val="000000"/>
                  </a:solidFill>
                  <a:latin typeface="Calibri (MS)"/>
                  <a:ea typeface="Calibri (MS)"/>
                  <a:cs typeface="Calibri (MS)"/>
                  <a:sym typeface="Calibri (MS)"/>
                </a:rPr>
                <a:t>Accueil et présentations </a:t>
              </a:r>
            </a:p>
          </p:txBody>
        </p:sp>
      </p:grpSp>
      <p:grpSp>
        <p:nvGrpSpPr>
          <p:cNvPr name="Group 17" id="17"/>
          <p:cNvGrpSpPr/>
          <p:nvPr/>
        </p:nvGrpSpPr>
        <p:grpSpPr>
          <a:xfrm rot="0">
            <a:off x="1257300" y="4457357"/>
            <a:ext cx="15773400" cy="1372962"/>
            <a:chOff x="0" y="0"/>
            <a:chExt cx="21031200" cy="1830616"/>
          </a:xfrm>
        </p:grpSpPr>
        <p:sp>
          <p:nvSpPr>
            <p:cNvPr name="Freeform 18" id="18"/>
            <p:cNvSpPr/>
            <p:nvPr/>
          </p:nvSpPr>
          <p:spPr>
            <a:xfrm flipH="false" flipV="false" rot="0">
              <a:off x="0" y="0"/>
              <a:ext cx="21031200" cy="1830578"/>
            </a:xfrm>
            <a:custGeom>
              <a:avLst/>
              <a:gdLst/>
              <a:ahLst/>
              <a:cxnLst/>
              <a:rect r="r" b="b" t="t" l="l"/>
              <a:pathLst>
                <a:path h="1830578" w="21031200">
                  <a:moveTo>
                    <a:pt x="0" y="183007"/>
                  </a:moveTo>
                  <a:cubicBezTo>
                    <a:pt x="0" y="81915"/>
                    <a:pt x="81915" y="0"/>
                    <a:pt x="183007" y="0"/>
                  </a:cubicBezTo>
                  <a:lnTo>
                    <a:pt x="20848193" y="0"/>
                  </a:lnTo>
                  <a:cubicBezTo>
                    <a:pt x="20949284" y="0"/>
                    <a:pt x="21031200" y="81915"/>
                    <a:pt x="21031200" y="183007"/>
                  </a:cubicBezTo>
                  <a:lnTo>
                    <a:pt x="21031200" y="1647571"/>
                  </a:lnTo>
                  <a:cubicBezTo>
                    <a:pt x="21031200" y="1748663"/>
                    <a:pt x="20949284" y="1830578"/>
                    <a:pt x="20848193" y="1830578"/>
                  </a:cubicBezTo>
                  <a:lnTo>
                    <a:pt x="183007" y="1830578"/>
                  </a:lnTo>
                  <a:cubicBezTo>
                    <a:pt x="81915" y="1830578"/>
                    <a:pt x="0" y="1748663"/>
                    <a:pt x="0" y="1647571"/>
                  </a:cubicBezTo>
                  <a:close/>
                </a:path>
              </a:pathLst>
            </a:custGeom>
            <a:solidFill>
              <a:srgbClr val="DAE6CD"/>
            </a:solidFill>
          </p:spPr>
        </p:sp>
      </p:grpSp>
      <p:sp>
        <p:nvSpPr>
          <p:cNvPr name="Freeform 19" id="19"/>
          <p:cNvSpPr/>
          <p:nvPr/>
        </p:nvSpPr>
        <p:spPr>
          <a:xfrm flipH="false" flipV="false" rot="0">
            <a:off x="1672619" y="4766272"/>
            <a:ext cx="755132" cy="755132"/>
          </a:xfrm>
          <a:custGeom>
            <a:avLst/>
            <a:gdLst/>
            <a:ahLst/>
            <a:cxnLst/>
            <a:rect r="r" b="b" t="t" l="l"/>
            <a:pathLst>
              <a:path h="755132" w="755132">
                <a:moveTo>
                  <a:pt x="0" y="0"/>
                </a:moveTo>
                <a:lnTo>
                  <a:pt x="755132" y="0"/>
                </a:lnTo>
                <a:lnTo>
                  <a:pt x="755132" y="755132"/>
                </a:lnTo>
                <a:lnTo>
                  <a:pt x="0" y="75513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20" id="20"/>
          <p:cNvGrpSpPr/>
          <p:nvPr/>
        </p:nvGrpSpPr>
        <p:grpSpPr>
          <a:xfrm rot="0">
            <a:off x="2838317" y="4452595"/>
            <a:ext cx="14197146" cy="1382487"/>
            <a:chOff x="0" y="0"/>
            <a:chExt cx="18929528" cy="1843316"/>
          </a:xfrm>
        </p:grpSpPr>
        <p:sp>
          <p:nvSpPr>
            <p:cNvPr name="Freeform 21" id="21"/>
            <p:cNvSpPr/>
            <p:nvPr/>
          </p:nvSpPr>
          <p:spPr>
            <a:xfrm flipH="false" flipV="false" rot="0">
              <a:off x="0" y="0"/>
              <a:ext cx="18929531" cy="1843320"/>
            </a:xfrm>
            <a:custGeom>
              <a:avLst/>
              <a:gdLst/>
              <a:ahLst/>
              <a:cxnLst/>
              <a:rect r="r" b="b" t="t" l="l"/>
              <a:pathLst>
                <a:path h="1843320" w="18929531">
                  <a:moveTo>
                    <a:pt x="0" y="0"/>
                  </a:moveTo>
                  <a:lnTo>
                    <a:pt x="18929531" y="0"/>
                  </a:lnTo>
                  <a:lnTo>
                    <a:pt x="18929531" y="1843320"/>
                  </a:lnTo>
                  <a:lnTo>
                    <a:pt x="0" y="1843320"/>
                  </a:lnTo>
                  <a:close/>
                </a:path>
              </a:pathLst>
            </a:custGeom>
            <a:blipFill>
              <a:blip r:embed="rId8">
                <a:alphaModFix amt="0"/>
              </a:blip>
              <a:stretch>
                <a:fillRect l="0" t="-150096" r="0" b="-150096"/>
              </a:stretch>
            </a:blipFill>
          </p:spPr>
        </p:sp>
        <p:sp>
          <p:nvSpPr>
            <p:cNvPr name="TextBox 22" id="22"/>
            <p:cNvSpPr txBox="true"/>
            <p:nvPr/>
          </p:nvSpPr>
          <p:spPr>
            <a:xfrm>
              <a:off x="0" y="-66675"/>
              <a:ext cx="18929528" cy="1909991"/>
            </a:xfrm>
            <a:prstGeom prst="rect">
              <a:avLst/>
            </a:prstGeom>
          </p:spPr>
          <p:txBody>
            <a:bodyPr anchor="ctr" rtlCol="false" tIns="0" lIns="0" bIns="0" rIns="0"/>
            <a:lstStyle/>
            <a:p>
              <a:pPr algn="l">
                <a:lnSpc>
                  <a:spcPts val="3960"/>
                </a:lnSpc>
              </a:pPr>
              <a:r>
                <a:rPr lang="en-US" sz="3300">
                  <a:solidFill>
                    <a:srgbClr val="000000"/>
                  </a:solidFill>
                  <a:latin typeface="Calibri (MS)"/>
                  <a:ea typeface="Calibri (MS)"/>
                  <a:cs typeface="Calibri (MS)"/>
                  <a:sym typeface="Calibri (MS)"/>
                </a:rPr>
                <a:t>Formation continue (FET), Contexte KCETB, enseignement supérieur (Martha Bolger, DFET) </a:t>
              </a:r>
            </a:p>
          </p:txBody>
        </p:sp>
      </p:grpSp>
      <p:grpSp>
        <p:nvGrpSpPr>
          <p:cNvPr name="Group 23" id="23"/>
          <p:cNvGrpSpPr/>
          <p:nvPr/>
        </p:nvGrpSpPr>
        <p:grpSpPr>
          <a:xfrm rot="0">
            <a:off x="1257300" y="6173562"/>
            <a:ext cx="15773400" cy="1372962"/>
            <a:chOff x="0" y="0"/>
            <a:chExt cx="21031200" cy="1830616"/>
          </a:xfrm>
        </p:grpSpPr>
        <p:sp>
          <p:nvSpPr>
            <p:cNvPr name="Freeform 24" id="24"/>
            <p:cNvSpPr/>
            <p:nvPr/>
          </p:nvSpPr>
          <p:spPr>
            <a:xfrm flipH="false" flipV="false" rot="0">
              <a:off x="0" y="0"/>
              <a:ext cx="21031200" cy="1830578"/>
            </a:xfrm>
            <a:custGeom>
              <a:avLst/>
              <a:gdLst/>
              <a:ahLst/>
              <a:cxnLst/>
              <a:rect r="r" b="b" t="t" l="l"/>
              <a:pathLst>
                <a:path h="1830578" w="21031200">
                  <a:moveTo>
                    <a:pt x="0" y="183007"/>
                  </a:moveTo>
                  <a:cubicBezTo>
                    <a:pt x="0" y="81915"/>
                    <a:pt x="81915" y="0"/>
                    <a:pt x="183007" y="0"/>
                  </a:cubicBezTo>
                  <a:lnTo>
                    <a:pt x="20848193" y="0"/>
                  </a:lnTo>
                  <a:cubicBezTo>
                    <a:pt x="20949284" y="0"/>
                    <a:pt x="21031200" y="81915"/>
                    <a:pt x="21031200" y="183007"/>
                  </a:cubicBezTo>
                  <a:lnTo>
                    <a:pt x="21031200" y="1647571"/>
                  </a:lnTo>
                  <a:cubicBezTo>
                    <a:pt x="21031200" y="1748663"/>
                    <a:pt x="20949284" y="1830578"/>
                    <a:pt x="20848193" y="1830578"/>
                  </a:cubicBezTo>
                  <a:lnTo>
                    <a:pt x="183007" y="1830578"/>
                  </a:lnTo>
                  <a:cubicBezTo>
                    <a:pt x="81915" y="1830578"/>
                    <a:pt x="0" y="1748663"/>
                    <a:pt x="0" y="1647571"/>
                  </a:cubicBezTo>
                  <a:close/>
                </a:path>
              </a:pathLst>
            </a:custGeom>
            <a:solidFill>
              <a:srgbClr val="DAE6CD"/>
            </a:solidFill>
          </p:spPr>
        </p:sp>
      </p:grpSp>
      <p:sp>
        <p:nvSpPr>
          <p:cNvPr name="Freeform 25" id="25"/>
          <p:cNvSpPr/>
          <p:nvPr/>
        </p:nvSpPr>
        <p:spPr>
          <a:xfrm flipH="false" flipV="false" rot="0">
            <a:off x="1672619" y="6482477"/>
            <a:ext cx="755132" cy="755132"/>
          </a:xfrm>
          <a:custGeom>
            <a:avLst/>
            <a:gdLst/>
            <a:ahLst/>
            <a:cxnLst/>
            <a:rect r="r" b="b" t="t" l="l"/>
            <a:pathLst>
              <a:path h="755132" w="755132">
                <a:moveTo>
                  <a:pt x="0" y="0"/>
                </a:moveTo>
                <a:lnTo>
                  <a:pt x="755132" y="0"/>
                </a:lnTo>
                <a:lnTo>
                  <a:pt x="755132" y="755132"/>
                </a:lnTo>
                <a:lnTo>
                  <a:pt x="0" y="75513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26" id="26"/>
          <p:cNvGrpSpPr/>
          <p:nvPr/>
        </p:nvGrpSpPr>
        <p:grpSpPr>
          <a:xfrm rot="0">
            <a:off x="2838317" y="6168800"/>
            <a:ext cx="14197146" cy="1382487"/>
            <a:chOff x="0" y="0"/>
            <a:chExt cx="18929528" cy="1843316"/>
          </a:xfrm>
        </p:grpSpPr>
        <p:sp>
          <p:nvSpPr>
            <p:cNvPr name="Freeform 27" id="27"/>
            <p:cNvSpPr/>
            <p:nvPr/>
          </p:nvSpPr>
          <p:spPr>
            <a:xfrm flipH="false" flipV="false" rot="0">
              <a:off x="0" y="0"/>
              <a:ext cx="18929531" cy="1843320"/>
            </a:xfrm>
            <a:custGeom>
              <a:avLst/>
              <a:gdLst/>
              <a:ahLst/>
              <a:cxnLst/>
              <a:rect r="r" b="b" t="t" l="l"/>
              <a:pathLst>
                <a:path h="1843320" w="18929531">
                  <a:moveTo>
                    <a:pt x="0" y="0"/>
                  </a:moveTo>
                  <a:lnTo>
                    <a:pt x="18929531" y="0"/>
                  </a:lnTo>
                  <a:lnTo>
                    <a:pt x="18929531" y="1843320"/>
                  </a:lnTo>
                  <a:lnTo>
                    <a:pt x="0" y="1843320"/>
                  </a:lnTo>
                  <a:close/>
                </a:path>
              </a:pathLst>
            </a:custGeom>
            <a:blipFill>
              <a:blip r:embed="rId8">
                <a:alphaModFix amt="0"/>
              </a:blip>
              <a:stretch>
                <a:fillRect l="0" t="-150096" r="0" b="-150096"/>
              </a:stretch>
            </a:blipFill>
          </p:spPr>
        </p:sp>
        <p:sp>
          <p:nvSpPr>
            <p:cNvPr name="TextBox 28" id="28"/>
            <p:cNvSpPr txBox="true"/>
            <p:nvPr/>
          </p:nvSpPr>
          <p:spPr>
            <a:xfrm>
              <a:off x="0" y="-66675"/>
              <a:ext cx="18929528" cy="1909991"/>
            </a:xfrm>
            <a:prstGeom prst="rect">
              <a:avLst/>
            </a:prstGeom>
          </p:spPr>
          <p:txBody>
            <a:bodyPr anchor="ctr" rtlCol="false" tIns="0" lIns="0" bIns="0" rIns="0"/>
            <a:lstStyle/>
            <a:p>
              <a:pPr algn="l">
                <a:lnSpc>
                  <a:spcPts val="3960"/>
                </a:lnSpc>
              </a:pPr>
              <a:r>
                <a:rPr lang="en-US" sz="3300">
                  <a:solidFill>
                    <a:srgbClr val="000000"/>
                  </a:solidFill>
                  <a:latin typeface="Calibri (MS)"/>
                  <a:ea typeface="Calibri (MS)"/>
                  <a:cs typeface="Calibri (MS)"/>
                  <a:sym typeface="Calibri (MS)"/>
                </a:rPr>
                <a:t>Visite des installations Institut FET de Carlow</a:t>
              </a:r>
            </a:p>
          </p:txBody>
        </p:sp>
      </p:grpSp>
      <p:grpSp>
        <p:nvGrpSpPr>
          <p:cNvPr name="Group 29" id="29"/>
          <p:cNvGrpSpPr/>
          <p:nvPr/>
        </p:nvGrpSpPr>
        <p:grpSpPr>
          <a:xfrm rot="0">
            <a:off x="1257300" y="7889767"/>
            <a:ext cx="15773400" cy="1372962"/>
            <a:chOff x="0" y="0"/>
            <a:chExt cx="21031200" cy="1830616"/>
          </a:xfrm>
        </p:grpSpPr>
        <p:sp>
          <p:nvSpPr>
            <p:cNvPr name="Freeform 30" id="30"/>
            <p:cNvSpPr/>
            <p:nvPr/>
          </p:nvSpPr>
          <p:spPr>
            <a:xfrm flipH="false" flipV="false" rot="0">
              <a:off x="0" y="0"/>
              <a:ext cx="21031200" cy="1830578"/>
            </a:xfrm>
            <a:custGeom>
              <a:avLst/>
              <a:gdLst/>
              <a:ahLst/>
              <a:cxnLst/>
              <a:rect r="r" b="b" t="t" l="l"/>
              <a:pathLst>
                <a:path h="1830578" w="21031200">
                  <a:moveTo>
                    <a:pt x="0" y="183007"/>
                  </a:moveTo>
                  <a:cubicBezTo>
                    <a:pt x="0" y="81915"/>
                    <a:pt x="81915" y="0"/>
                    <a:pt x="183007" y="0"/>
                  </a:cubicBezTo>
                  <a:lnTo>
                    <a:pt x="20848193" y="0"/>
                  </a:lnTo>
                  <a:cubicBezTo>
                    <a:pt x="20949284" y="0"/>
                    <a:pt x="21031200" y="81915"/>
                    <a:pt x="21031200" y="183007"/>
                  </a:cubicBezTo>
                  <a:lnTo>
                    <a:pt x="21031200" y="1647571"/>
                  </a:lnTo>
                  <a:cubicBezTo>
                    <a:pt x="21031200" y="1748663"/>
                    <a:pt x="20949284" y="1830578"/>
                    <a:pt x="20848193" y="1830578"/>
                  </a:cubicBezTo>
                  <a:lnTo>
                    <a:pt x="183007" y="1830578"/>
                  </a:lnTo>
                  <a:cubicBezTo>
                    <a:pt x="81915" y="1830578"/>
                    <a:pt x="0" y="1748663"/>
                    <a:pt x="0" y="1647571"/>
                  </a:cubicBezTo>
                  <a:close/>
                </a:path>
              </a:pathLst>
            </a:custGeom>
            <a:solidFill>
              <a:srgbClr val="DAE6CD"/>
            </a:solidFill>
          </p:spPr>
        </p:sp>
      </p:grpSp>
      <p:sp>
        <p:nvSpPr>
          <p:cNvPr name="Freeform 31" id="31"/>
          <p:cNvSpPr/>
          <p:nvPr/>
        </p:nvSpPr>
        <p:spPr>
          <a:xfrm flipH="false" flipV="false" rot="0">
            <a:off x="1672619" y="8198682"/>
            <a:ext cx="755132" cy="755132"/>
          </a:xfrm>
          <a:custGeom>
            <a:avLst/>
            <a:gdLst/>
            <a:ahLst/>
            <a:cxnLst/>
            <a:rect r="r" b="b" t="t" l="l"/>
            <a:pathLst>
              <a:path h="755132" w="755132">
                <a:moveTo>
                  <a:pt x="0" y="0"/>
                </a:moveTo>
                <a:lnTo>
                  <a:pt x="755132" y="0"/>
                </a:lnTo>
                <a:lnTo>
                  <a:pt x="755132" y="755132"/>
                </a:lnTo>
                <a:lnTo>
                  <a:pt x="0" y="75513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grpSp>
        <p:nvGrpSpPr>
          <p:cNvPr name="Group 32" id="32"/>
          <p:cNvGrpSpPr/>
          <p:nvPr/>
        </p:nvGrpSpPr>
        <p:grpSpPr>
          <a:xfrm rot="0">
            <a:off x="2838317" y="7885005"/>
            <a:ext cx="14197146" cy="1382487"/>
            <a:chOff x="0" y="0"/>
            <a:chExt cx="18929528" cy="1843316"/>
          </a:xfrm>
        </p:grpSpPr>
        <p:sp>
          <p:nvSpPr>
            <p:cNvPr name="Freeform 33" id="33"/>
            <p:cNvSpPr/>
            <p:nvPr/>
          </p:nvSpPr>
          <p:spPr>
            <a:xfrm flipH="false" flipV="false" rot="0">
              <a:off x="0" y="0"/>
              <a:ext cx="18929531" cy="1843320"/>
            </a:xfrm>
            <a:custGeom>
              <a:avLst/>
              <a:gdLst/>
              <a:ahLst/>
              <a:cxnLst/>
              <a:rect r="r" b="b" t="t" l="l"/>
              <a:pathLst>
                <a:path h="1843320" w="18929531">
                  <a:moveTo>
                    <a:pt x="0" y="0"/>
                  </a:moveTo>
                  <a:lnTo>
                    <a:pt x="18929531" y="0"/>
                  </a:lnTo>
                  <a:lnTo>
                    <a:pt x="18929531" y="1843320"/>
                  </a:lnTo>
                  <a:lnTo>
                    <a:pt x="0" y="1843320"/>
                  </a:lnTo>
                  <a:close/>
                </a:path>
              </a:pathLst>
            </a:custGeom>
            <a:blipFill>
              <a:blip r:embed="rId8">
                <a:alphaModFix amt="0"/>
              </a:blip>
              <a:stretch>
                <a:fillRect l="0" t="-150096" r="0" b="-150096"/>
              </a:stretch>
            </a:blipFill>
          </p:spPr>
        </p:sp>
        <p:sp>
          <p:nvSpPr>
            <p:cNvPr name="TextBox 34" id="34"/>
            <p:cNvSpPr txBox="true"/>
            <p:nvPr/>
          </p:nvSpPr>
          <p:spPr>
            <a:xfrm>
              <a:off x="0" y="-66675"/>
              <a:ext cx="18929528" cy="1909991"/>
            </a:xfrm>
            <a:prstGeom prst="rect">
              <a:avLst/>
            </a:prstGeom>
          </p:spPr>
          <p:txBody>
            <a:bodyPr anchor="ctr" rtlCol="false" tIns="0" lIns="0" bIns="0" rIns="0"/>
            <a:lstStyle/>
            <a:p>
              <a:pPr algn="l">
                <a:lnSpc>
                  <a:spcPts val="3960"/>
                </a:lnSpc>
              </a:pPr>
              <a:r>
                <a:rPr lang="en-US" sz="3300">
                  <a:solidFill>
                    <a:srgbClr val="000000"/>
                  </a:solidFill>
                  <a:latin typeface="Calibri (MS)"/>
                  <a:ea typeface="Calibri (MS)"/>
                  <a:cs typeface="Calibri (MS)"/>
                  <a:sym typeface="Calibri (MS)"/>
                </a:rPr>
                <a:t>VAE au KCETB avec études de cas de candidats (Sarah Barron et Amanda Butler)</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1763401" y="2331720"/>
            <a:ext cx="4941780" cy="7540076"/>
            <a:chOff x="0" y="0"/>
            <a:chExt cx="6589039" cy="10053434"/>
          </a:xfrm>
        </p:grpSpPr>
        <p:sp>
          <p:nvSpPr>
            <p:cNvPr name="Freeform 9" id="9"/>
            <p:cNvSpPr/>
            <p:nvPr/>
          </p:nvSpPr>
          <p:spPr>
            <a:xfrm flipH="false" flipV="false" rot="0">
              <a:off x="0" y="0"/>
              <a:ext cx="6589014" cy="10053447"/>
            </a:xfrm>
            <a:custGeom>
              <a:avLst/>
              <a:gdLst/>
              <a:ahLst/>
              <a:cxnLst/>
              <a:rect r="r" b="b" t="t" l="l"/>
              <a:pathLst>
                <a:path h="10053447" w="6589014">
                  <a:moveTo>
                    <a:pt x="0" y="0"/>
                  </a:moveTo>
                  <a:lnTo>
                    <a:pt x="6589014" y="0"/>
                  </a:lnTo>
                  <a:lnTo>
                    <a:pt x="6589014" y="10053447"/>
                  </a:lnTo>
                  <a:lnTo>
                    <a:pt x="0" y="10053447"/>
                  </a:lnTo>
                  <a:lnTo>
                    <a:pt x="0" y="0"/>
                  </a:lnTo>
                  <a:close/>
                </a:path>
              </a:pathLst>
            </a:custGeom>
            <a:blipFill>
              <a:blip r:embed="rId8"/>
              <a:stretch>
                <a:fillRect l="-9810" t="0" r="-9811" b="0"/>
              </a:stretch>
            </a:blipFill>
          </p:spPr>
        </p:sp>
      </p:grpSp>
      <p:grpSp>
        <p:nvGrpSpPr>
          <p:cNvPr name="Group 10" id="10"/>
          <p:cNvGrpSpPr/>
          <p:nvPr/>
        </p:nvGrpSpPr>
        <p:grpSpPr>
          <a:xfrm rot="0">
            <a:off x="10086832" y="2331720"/>
            <a:ext cx="4941780" cy="7534456"/>
            <a:chOff x="0" y="0"/>
            <a:chExt cx="6589039" cy="10045941"/>
          </a:xfrm>
        </p:grpSpPr>
        <p:sp>
          <p:nvSpPr>
            <p:cNvPr name="Freeform 11" id="11"/>
            <p:cNvSpPr/>
            <p:nvPr/>
          </p:nvSpPr>
          <p:spPr>
            <a:xfrm flipH="false" flipV="false" rot="0">
              <a:off x="0" y="0"/>
              <a:ext cx="6589014" cy="10045954"/>
            </a:xfrm>
            <a:custGeom>
              <a:avLst/>
              <a:gdLst/>
              <a:ahLst/>
              <a:cxnLst/>
              <a:rect r="r" b="b" t="t" l="l"/>
              <a:pathLst>
                <a:path h="10045954" w="6589014">
                  <a:moveTo>
                    <a:pt x="0" y="0"/>
                  </a:moveTo>
                  <a:lnTo>
                    <a:pt x="6589014" y="0"/>
                  </a:lnTo>
                  <a:lnTo>
                    <a:pt x="6589014" y="10045954"/>
                  </a:lnTo>
                  <a:lnTo>
                    <a:pt x="0" y="10045954"/>
                  </a:lnTo>
                  <a:lnTo>
                    <a:pt x="0" y="0"/>
                  </a:lnTo>
                  <a:close/>
                </a:path>
              </a:pathLst>
            </a:custGeom>
            <a:blipFill>
              <a:blip r:embed="rId9"/>
              <a:stretch>
                <a:fillRect l="-2776" t="0" r="-2776" b="0"/>
              </a:stretch>
            </a:blipFill>
          </p:spPr>
        </p:sp>
      </p:grpSp>
      <p:grpSp>
        <p:nvGrpSpPr>
          <p:cNvPr name="Group 12" id="12"/>
          <p:cNvGrpSpPr/>
          <p:nvPr/>
        </p:nvGrpSpPr>
        <p:grpSpPr>
          <a:xfrm rot="0">
            <a:off x="208521" y="0"/>
            <a:ext cx="18079479" cy="1201188"/>
            <a:chOff x="0" y="0"/>
            <a:chExt cx="24105972" cy="1601584"/>
          </a:xfrm>
        </p:grpSpPr>
        <p:sp>
          <p:nvSpPr>
            <p:cNvPr name="Freeform 13" id="13"/>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14" id="14"/>
            <p:cNvSpPr txBox="true"/>
            <p:nvPr/>
          </p:nvSpPr>
          <p:spPr>
            <a:xfrm>
              <a:off x="0" y="-47625"/>
              <a:ext cx="24105972" cy="1649209"/>
            </a:xfrm>
            <a:prstGeom prst="rect">
              <a:avLst/>
            </a:prstGeom>
          </p:spPr>
          <p:txBody>
            <a:bodyPr anchor="ctr" rtlCol="false" tIns="50800" lIns="50800" bIns="50800" rIns="50800"/>
            <a:lstStyle/>
            <a:p>
              <a:pPr algn="l">
                <a:lnSpc>
                  <a:spcPts val="6480"/>
                </a:lnSpc>
              </a:pPr>
              <a:r>
                <a:rPr lang="en-US" sz="6000" b="true">
                  <a:solidFill>
                    <a:srgbClr val="FFFFFF"/>
                  </a:solidFill>
                  <a:latin typeface="Calibri (MS) Bold"/>
                  <a:ea typeface="Calibri (MS) Bold"/>
                  <a:cs typeface="Calibri (MS) Bold"/>
                  <a:sym typeface="Calibri (MS) Bold"/>
                </a:rPr>
                <a:t>Formulaires de demande VAE</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grpSp>
        <p:nvGrpSpPr>
          <p:cNvPr name="Group 7" id="7"/>
          <p:cNvGrpSpPr/>
          <p:nvPr/>
        </p:nvGrpSpPr>
        <p:grpSpPr>
          <a:xfrm rot="0">
            <a:off x="16726" y="0"/>
            <a:ext cx="18288000" cy="10287000"/>
            <a:chOff x="0" y="0"/>
            <a:chExt cx="24384000" cy="13716000"/>
          </a:xfrm>
        </p:grpSpPr>
        <p:sp>
          <p:nvSpPr>
            <p:cNvPr name="Freeform 8" id="8"/>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76254"/>
            </a:solidFill>
          </p:spPr>
        </p:sp>
      </p:grpSp>
      <p:grpSp>
        <p:nvGrpSpPr>
          <p:cNvPr name="Group 9" id="9"/>
          <p:cNvGrpSpPr/>
          <p:nvPr/>
        </p:nvGrpSpPr>
        <p:grpSpPr>
          <a:xfrm rot="0">
            <a:off x="165535" y="3609594"/>
            <a:ext cx="13471884" cy="2765317"/>
            <a:chOff x="0" y="0"/>
            <a:chExt cx="17962512" cy="3687089"/>
          </a:xfrm>
        </p:grpSpPr>
        <p:sp>
          <p:nvSpPr>
            <p:cNvPr name="Freeform 10" id="10"/>
            <p:cNvSpPr/>
            <p:nvPr/>
          </p:nvSpPr>
          <p:spPr>
            <a:xfrm flipH="false" flipV="false" rot="0">
              <a:off x="28575" y="28575"/>
              <a:ext cx="17905349" cy="3629914"/>
            </a:xfrm>
            <a:custGeom>
              <a:avLst/>
              <a:gdLst/>
              <a:ahLst/>
              <a:cxnLst/>
              <a:rect r="r" b="b" t="t" l="l"/>
              <a:pathLst>
                <a:path h="3629914" w="17905349">
                  <a:moveTo>
                    <a:pt x="0" y="0"/>
                  </a:moveTo>
                  <a:lnTo>
                    <a:pt x="17905349" y="0"/>
                  </a:lnTo>
                  <a:lnTo>
                    <a:pt x="17905349" y="3629914"/>
                  </a:lnTo>
                  <a:lnTo>
                    <a:pt x="0" y="3629914"/>
                  </a:lnTo>
                  <a:close/>
                </a:path>
              </a:pathLst>
            </a:custGeom>
            <a:solidFill>
              <a:srgbClr val="87A896">
                <a:alpha val="25098"/>
              </a:srgbClr>
            </a:solidFill>
          </p:spPr>
        </p:sp>
        <p:sp>
          <p:nvSpPr>
            <p:cNvPr name="Freeform 11" id="11"/>
            <p:cNvSpPr/>
            <p:nvPr/>
          </p:nvSpPr>
          <p:spPr>
            <a:xfrm flipH="false" flipV="false" rot="0">
              <a:off x="0" y="0"/>
              <a:ext cx="17962499" cy="3687064"/>
            </a:xfrm>
            <a:custGeom>
              <a:avLst/>
              <a:gdLst/>
              <a:ahLst/>
              <a:cxnLst/>
              <a:rect r="r" b="b" t="t" l="l"/>
              <a:pathLst>
                <a:path h="3687064" w="17962499">
                  <a:moveTo>
                    <a:pt x="28575" y="0"/>
                  </a:moveTo>
                  <a:lnTo>
                    <a:pt x="17933924" y="0"/>
                  </a:lnTo>
                  <a:cubicBezTo>
                    <a:pt x="17949672" y="0"/>
                    <a:pt x="17962499" y="12827"/>
                    <a:pt x="17962499" y="28575"/>
                  </a:cubicBezTo>
                  <a:lnTo>
                    <a:pt x="17962499" y="3658489"/>
                  </a:lnTo>
                  <a:cubicBezTo>
                    <a:pt x="17962499" y="3674237"/>
                    <a:pt x="17949672" y="3687064"/>
                    <a:pt x="17933924" y="3687064"/>
                  </a:cubicBezTo>
                  <a:lnTo>
                    <a:pt x="28575" y="3687064"/>
                  </a:lnTo>
                  <a:cubicBezTo>
                    <a:pt x="12827" y="3687064"/>
                    <a:pt x="0" y="3674237"/>
                    <a:pt x="0" y="3658489"/>
                  </a:cubicBezTo>
                  <a:lnTo>
                    <a:pt x="0" y="28575"/>
                  </a:lnTo>
                  <a:cubicBezTo>
                    <a:pt x="0" y="12827"/>
                    <a:pt x="12827" y="0"/>
                    <a:pt x="28575" y="0"/>
                  </a:cubicBezTo>
                  <a:moveTo>
                    <a:pt x="28575" y="57150"/>
                  </a:moveTo>
                  <a:lnTo>
                    <a:pt x="28575" y="28575"/>
                  </a:lnTo>
                  <a:lnTo>
                    <a:pt x="57150" y="28575"/>
                  </a:lnTo>
                  <a:lnTo>
                    <a:pt x="57150" y="3658489"/>
                  </a:lnTo>
                  <a:lnTo>
                    <a:pt x="28575" y="3658489"/>
                  </a:lnTo>
                  <a:lnTo>
                    <a:pt x="28575" y="3629914"/>
                  </a:lnTo>
                  <a:lnTo>
                    <a:pt x="17933924" y="3629914"/>
                  </a:lnTo>
                  <a:lnTo>
                    <a:pt x="17933924" y="3658489"/>
                  </a:lnTo>
                  <a:lnTo>
                    <a:pt x="17905349" y="3658489"/>
                  </a:lnTo>
                  <a:lnTo>
                    <a:pt x="17905349" y="28575"/>
                  </a:lnTo>
                  <a:lnTo>
                    <a:pt x="17933924" y="28575"/>
                  </a:lnTo>
                  <a:lnTo>
                    <a:pt x="17933924" y="57150"/>
                  </a:lnTo>
                  <a:lnTo>
                    <a:pt x="28575" y="57150"/>
                  </a:lnTo>
                  <a:close/>
                </a:path>
              </a:pathLst>
            </a:custGeom>
            <a:solidFill>
              <a:srgbClr val="FFFFFF"/>
            </a:solidFill>
          </p:spPr>
        </p:sp>
      </p:grpSp>
      <p:grpSp>
        <p:nvGrpSpPr>
          <p:cNvPr name="Group 12" id="12"/>
          <p:cNvGrpSpPr/>
          <p:nvPr/>
        </p:nvGrpSpPr>
        <p:grpSpPr>
          <a:xfrm rot="0">
            <a:off x="8148590" y="0"/>
            <a:ext cx="10156136" cy="10287000"/>
            <a:chOff x="0" y="0"/>
            <a:chExt cx="13541515" cy="13716000"/>
          </a:xfrm>
        </p:grpSpPr>
        <p:sp>
          <p:nvSpPr>
            <p:cNvPr name="Freeform 13" id="13"/>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7"/>
              <a:stretch>
                <a:fillRect l="0" t="0" r="0" b="0"/>
              </a:stretch>
            </a:blipFill>
          </p:spPr>
        </p:sp>
      </p:grpSp>
      <p:grpSp>
        <p:nvGrpSpPr>
          <p:cNvPr name="Group 14" id="14"/>
          <p:cNvGrpSpPr/>
          <p:nvPr/>
        </p:nvGrpSpPr>
        <p:grpSpPr>
          <a:xfrm rot="0">
            <a:off x="186966" y="3631025"/>
            <a:ext cx="13429021" cy="2722455"/>
            <a:chOff x="0" y="0"/>
            <a:chExt cx="17905362" cy="3629939"/>
          </a:xfrm>
        </p:grpSpPr>
        <p:sp>
          <p:nvSpPr>
            <p:cNvPr name="Freeform 15" id="15"/>
            <p:cNvSpPr/>
            <p:nvPr/>
          </p:nvSpPr>
          <p:spPr>
            <a:xfrm flipH="false" flipV="false" rot="0">
              <a:off x="0" y="0"/>
              <a:ext cx="17905358" cy="3629942"/>
            </a:xfrm>
            <a:custGeom>
              <a:avLst/>
              <a:gdLst/>
              <a:ahLst/>
              <a:cxnLst/>
              <a:rect r="r" b="b" t="t" l="l"/>
              <a:pathLst>
                <a:path h="3629942" w="17905358">
                  <a:moveTo>
                    <a:pt x="0" y="0"/>
                  </a:moveTo>
                  <a:lnTo>
                    <a:pt x="17905358" y="0"/>
                  </a:lnTo>
                  <a:lnTo>
                    <a:pt x="17905358" y="3629942"/>
                  </a:lnTo>
                  <a:lnTo>
                    <a:pt x="0" y="3629942"/>
                  </a:lnTo>
                  <a:close/>
                </a:path>
              </a:pathLst>
            </a:custGeom>
            <a:blipFill>
              <a:blip r:embed="rId8">
                <a:alphaModFix amt="0"/>
              </a:blip>
              <a:stretch>
                <a:fillRect l="0" t="-46113" r="0" b="-46113"/>
              </a:stretch>
            </a:blipFill>
          </p:spPr>
        </p:sp>
        <p:sp>
          <p:nvSpPr>
            <p:cNvPr name="TextBox 16" id="16"/>
            <p:cNvSpPr txBox="true"/>
            <p:nvPr/>
          </p:nvSpPr>
          <p:spPr>
            <a:xfrm>
              <a:off x="0" y="76200"/>
              <a:ext cx="17905362" cy="3553739"/>
            </a:xfrm>
            <a:prstGeom prst="rect">
              <a:avLst/>
            </a:prstGeom>
          </p:spPr>
          <p:txBody>
            <a:bodyPr anchor="b" rtlCol="false" tIns="0" lIns="0" bIns="0" rIns="0"/>
            <a:lstStyle/>
            <a:p>
              <a:pPr algn="l">
                <a:lnSpc>
                  <a:spcPts val="7776"/>
                </a:lnSpc>
              </a:pPr>
              <a:r>
                <a:rPr lang="en-US" sz="7200" b="true">
                  <a:solidFill>
                    <a:srgbClr val="FFFFFF"/>
                  </a:solidFill>
                  <a:latin typeface="Roboto Bold"/>
                  <a:ea typeface="Roboto Bold"/>
                  <a:cs typeface="Roboto Bold"/>
                  <a:sym typeface="Roboto Bold"/>
                </a:rPr>
                <a:t>Étape 2: Identification</a:t>
              </a:r>
            </a:p>
          </p:txBody>
        </p:sp>
      </p:grpSp>
      <p:grpSp>
        <p:nvGrpSpPr>
          <p:cNvPr name="Group 17" id="17"/>
          <p:cNvGrpSpPr/>
          <p:nvPr/>
        </p:nvGrpSpPr>
        <p:grpSpPr>
          <a:xfrm rot="0">
            <a:off x="11744325" y="306924"/>
            <a:ext cx="5921492" cy="2190950"/>
            <a:chOff x="0" y="0"/>
            <a:chExt cx="7895323" cy="2921267"/>
          </a:xfrm>
        </p:grpSpPr>
        <p:sp>
          <p:nvSpPr>
            <p:cNvPr name="Freeform 18" id="18" descr="Text  Description automatically generated"/>
            <p:cNvSpPr/>
            <p:nvPr/>
          </p:nvSpPr>
          <p:spPr>
            <a:xfrm flipH="false" flipV="false" rot="0">
              <a:off x="0" y="0"/>
              <a:ext cx="7895336" cy="2921254"/>
            </a:xfrm>
            <a:custGeom>
              <a:avLst/>
              <a:gdLst/>
              <a:ahLst/>
              <a:cxnLst/>
              <a:rect r="r" b="b" t="t" l="l"/>
              <a:pathLst>
                <a:path h="2921254" w="7895336">
                  <a:moveTo>
                    <a:pt x="0" y="0"/>
                  </a:moveTo>
                  <a:lnTo>
                    <a:pt x="7895336" y="0"/>
                  </a:lnTo>
                  <a:lnTo>
                    <a:pt x="7895336" y="2921254"/>
                  </a:lnTo>
                  <a:lnTo>
                    <a:pt x="0" y="2921254"/>
                  </a:lnTo>
                  <a:lnTo>
                    <a:pt x="0" y="0"/>
                  </a:lnTo>
                  <a:close/>
                </a:path>
              </a:pathLst>
            </a:custGeom>
            <a:blipFill>
              <a:blip r:embed="rId9"/>
              <a:stretch>
                <a:fillRect l="0" t="0" r="0" b="0"/>
              </a:stretch>
            </a:blipFill>
          </p:spPr>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8" id="8"/>
          <p:cNvSpPr txBox="true"/>
          <p:nvPr/>
        </p:nvSpPr>
        <p:spPr>
          <a:xfrm rot="0">
            <a:off x="1348740" y="2811494"/>
            <a:ext cx="15590520" cy="6426041"/>
          </a:xfrm>
          <a:prstGeom prst="rect">
            <a:avLst/>
          </a:prstGeom>
        </p:spPr>
        <p:txBody>
          <a:bodyPr anchor="t" rtlCol="false" tIns="0" lIns="0" bIns="0" rIns="0">
            <a:spAutoFit/>
          </a:bodyPr>
          <a:lstStyle/>
          <a:p>
            <a:pPr algn="l" marL="760095" indent="-380048" lvl="1">
              <a:lnSpc>
                <a:spcPts val="4082"/>
              </a:lnSpc>
              <a:buFont typeface="Arial"/>
              <a:buChar char="•"/>
            </a:pPr>
            <a:r>
              <a:rPr lang="en-US" sz="4200">
                <a:solidFill>
                  <a:srgbClr val="000000"/>
                </a:solidFill>
                <a:latin typeface="Calibri (MS)"/>
                <a:ea typeface="Calibri (MS)"/>
                <a:cs typeface="Calibri (MS)"/>
                <a:sym typeface="Calibri (MS)"/>
              </a:rPr>
              <a:t>Qu'est-ce qui motive les candidats à demander une VAE ?</a:t>
            </a:r>
          </a:p>
          <a:p>
            <a:pPr algn="l" marL="1337310" indent="-445770" lvl="2">
              <a:lnSpc>
                <a:spcPts val="3499"/>
              </a:lnSpc>
              <a:buFont typeface="Arial"/>
              <a:buChar char="⚬"/>
            </a:pPr>
            <a:r>
              <a:rPr lang="en-US" b="true" sz="3600">
                <a:solidFill>
                  <a:srgbClr val="000000"/>
                </a:solidFill>
                <a:latin typeface="Calibri (MS) Bold"/>
                <a:ea typeface="Calibri (MS) Bold"/>
                <a:cs typeface="Calibri (MS) Bold"/>
                <a:sym typeface="Calibri (MS) Bold"/>
              </a:rPr>
              <a:t>Exemption </a:t>
            </a:r>
            <a:r>
              <a:rPr lang="en-US" sz="3600">
                <a:solidFill>
                  <a:srgbClr val="000000"/>
                </a:solidFill>
                <a:latin typeface="Calibri (MS)"/>
                <a:ea typeface="Calibri (MS)"/>
                <a:cs typeface="Calibri (MS)"/>
                <a:sym typeface="Calibri (MS)"/>
              </a:rPr>
              <a:t>– obtenir une exemption pour un module afin de réduire la charge de travail sur l'ensemble d'un programme</a:t>
            </a:r>
          </a:p>
          <a:p>
            <a:pPr algn="l" marL="1337310" indent="-445770" lvl="2">
              <a:lnSpc>
                <a:spcPts val="3499"/>
              </a:lnSpc>
              <a:buFont typeface="Arial"/>
              <a:buChar char="⚬"/>
            </a:pPr>
            <a:r>
              <a:rPr lang="en-US" b="true" sz="3600">
                <a:solidFill>
                  <a:srgbClr val="000000"/>
                </a:solidFill>
                <a:latin typeface="Calibri (MS) Bold"/>
                <a:ea typeface="Calibri (MS) Bold"/>
                <a:cs typeface="Calibri (MS) Bold"/>
                <a:sym typeface="Calibri (MS) Bold"/>
              </a:rPr>
              <a:t>Certification :</a:t>
            </a:r>
          </a:p>
          <a:p>
            <a:pPr algn="l" marL="2023110" indent="-505777" lvl="3">
              <a:lnSpc>
                <a:spcPts val="3499"/>
              </a:lnSpc>
              <a:buFont typeface="Arial"/>
              <a:buChar char="￭"/>
            </a:pPr>
            <a:r>
              <a:rPr lang="en-US" sz="3600">
                <a:solidFill>
                  <a:srgbClr val="000000"/>
                </a:solidFill>
                <a:latin typeface="Calibri (MS)"/>
                <a:ea typeface="Calibri (MS)"/>
                <a:cs typeface="Calibri (MS)"/>
                <a:sym typeface="Calibri (MS)"/>
              </a:rPr>
              <a:t>pour répondre aux exigences réglementaires, par exemple dans le secteur de l'éducation et de la garde des jeunes enfants</a:t>
            </a:r>
          </a:p>
          <a:p>
            <a:pPr algn="l" marL="2023110" indent="-505777" lvl="3">
              <a:lnSpc>
                <a:spcPts val="3499"/>
              </a:lnSpc>
              <a:buFont typeface="Arial"/>
              <a:buChar char="￭"/>
            </a:pPr>
            <a:r>
              <a:rPr lang="en-US" sz="3600">
                <a:solidFill>
                  <a:srgbClr val="000000"/>
                </a:solidFill>
                <a:latin typeface="Calibri (MS)"/>
                <a:ea typeface="Calibri (MS)"/>
                <a:cs typeface="Calibri (MS)"/>
                <a:sym typeface="Calibri (MS)"/>
              </a:rPr>
              <a:t>pour répondre aux demandes des employeurs dans le cadre d'un développement professionnel identifié (généralement un groupe d'apprenants)</a:t>
            </a:r>
          </a:p>
          <a:p>
            <a:pPr algn="l" marL="2023110" indent="-505777" lvl="3">
              <a:lnSpc>
                <a:spcPts val="3499"/>
              </a:lnSpc>
              <a:buFont typeface="Arial"/>
              <a:buChar char="￭"/>
            </a:pPr>
            <a:r>
              <a:rPr lang="en-US" sz="3600">
                <a:solidFill>
                  <a:srgbClr val="000000"/>
                </a:solidFill>
                <a:latin typeface="Calibri (MS)"/>
                <a:ea typeface="Calibri (MS)"/>
                <a:cs typeface="Calibri (MS)"/>
                <a:sym typeface="Calibri (MS)"/>
              </a:rPr>
              <a:t>pour répondre aux critères de candidature à un emploi afin d'obtenir un poste</a:t>
            </a:r>
          </a:p>
          <a:p>
            <a:pPr algn="l" marL="2023110" indent="-505777" lvl="3">
              <a:lnSpc>
                <a:spcPts val="3499"/>
              </a:lnSpc>
              <a:buFont typeface="Arial"/>
              <a:buChar char="￭"/>
            </a:pPr>
            <a:r>
              <a:rPr lang="en-US" sz="3600">
                <a:solidFill>
                  <a:srgbClr val="000000"/>
                </a:solidFill>
                <a:latin typeface="Calibri (MS)"/>
                <a:ea typeface="Calibri (MS)"/>
                <a:cs typeface="Calibri (MS)"/>
                <a:sym typeface="Calibri (MS)"/>
              </a:rPr>
              <a:t>pour obtenir une reconnaissance à des fins de développement personnel </a:t>
            </a:r>
          </a:p>
        </p:txBody>
      </p:sp>
      <p:grpSp>
        <p:nvGrpSpPr>
          <p:cNvPr name="Group 9" id="9"/>
          <p:cNvGrpSpPr/>
          <p:nvPr/>
        </p:nvGrpSpPr>
        <p:grpSpPr>
          <a:xfrm rot="0">
            <a:off x="208521" y="0"/>
            <a:ext cx="18079479" cy="1201188"/>
            <a:chOff x="0" y="0"/>
            <a:chExt cx="24105972" cy="1601584"/>
          </a:xfrm>
        </p:grpSpPr>
        <p:sp>
          <p:nvSpPr>
            <p:cNvPr name="Freeform 10" id="10"/>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11" id="11"/>
            <p:cNvSpPr txBox="true"/>
            <p:nvPr/>
          </p:nvSpPr>
          <p:spPr>
            <a:xfrm>
              <a:off x="0" y="-47625"/>
              <a:ext cx="24105972" cy="1649209"/>
            </a:xfrm>
            <a:prstGeom prst="rect">
              <a:avLst/>
            </a:prstGeom>
          </p:spPr>
          <p:txBody>
            <a:bodyPr anchor="ctr" rtlCol="false" tIns="50800" lIns="50800" bIns="50800" rIns="50800"/>
            <a:lstStyle/>
            <a:p>
              <a:pPr algn="l">
                <a:lnSpc>
                  <a:spcPts val="6480"/>
                </a:lnSpc>
              </a:pPr>
              <a:r>
                <a:rPr lang="en-US" sz="6000" b="true">
                  <a:solidFill>
                    <a:srgbClr val="FFFFFF"/>
                  </a:solidFill>
                  <a:latin typeface="Calibri (MS) Bold"/>
                  <a:ea typeface="Calibri (MS) Bold"/>
                  <a:cs typeface="Calibri (MS) Bold"/>
                  <a:sym typeface="Calibri (MS) Bold"/>
                </a:rPr>
                <a:t>Facteurs de motivation pour la VAE</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3679022" y="2417559"/>
            <a:ext cx="10069697" cy="6555305"/>
            <a:chOff x="0" y="0"/>
            <a:chExt cx="13426262" cy="8740407"/>
          </a:xfrm>
        </p:grpSpPr>
        <p:sp>
          <p:nvSpPr>
            <p:cNvPr name="Freeform 9" id="9"/>
            <p:cNvSpPr/>
            <p:nvPr/>
          </p:nvSpPr>
          <p:spPr>
            <a:xfrm flipH="false" flipV="false" rot="0">
              <a:off x="19050" y="19050"/>
              <a:ext cx="13388212" cy="8702294"/>
            </a:xfrm>
            <a:custGeom>
              <a:avLst/>
              <a:gdLst/>
              <a:ahLst/>
              <a:cxnLst/>
              <a:rect r="r" b="b" t="t" l="l"/>
              <a:pathLst>
                <a:path h="8702294" w="13388212">
                  <a:moveTo>
                    <a:pt x="0" y="1450467"/>
                  </a:moveTo>
                  <a:cubicBezTo>
                    <a:pt x="0" y="649351"/>
                    <a:pt x="650367" y="0"/>
                    <a:pt x="1452626" y="0"/>
                  </a:cubicBezTo>
                  <a:lnTo>
                    <a:pt x="11935587" y="0"/>
                  </a:lnTo>
                  <a:cubicBezTo>
                    <a:pt x="12737846" y="0"/>
                    <a:pt x="13388212" y="649351"/>
                    <a:pt x="13388212" y="1450467"/>
                  </a:cubicBezTo>
                  <a:lnTo>
                    <a:pt x="13388212" y="7251827"/>
                  </a:lnTo>
                  <a:cubicBezTo>
                    <a:pt x="13388212" y="8052816"/>
                    <a:pt x="12737846" y="8702294"/>
                    <a:pt x="11935587" y="8702294"/>
                  </a:cubicBezTo>
                  <a:lnTo>
                    <a:pt x="1452626" y="8702294"/>
                  </a:lnTo>
                  <a:cubicBezTo>
                    <a:pt x="650367" y="8702294"/>
                    <a:pt x="0" y="8052943"/>
                    <a:pt x="0" y="7251827"/>
                  </a:cubicBezTo>
                  <a:close/>
                </a:path>
              </a:pathLst>
            </a:custGeom>
            <a:solidFill>
              <a:srgbClr val="8AB833"/>
            </a:solidFill>
          </p:spPr>
        </p:sp>
        <p:sp>
          <p:nvSpPr>
            <p:cNvPr name="Freeform 10" id="10"/>
            <p:cNvSpPr/>
            <p:nvPr/>
          </p:nvSpPr>
          <p:spPr>
            <a:xfrm flipH="false" flipV="false" rot="0">
              <a:off x="0" y="0"/>
              <a:ext cx="13426312" cy="8740394"/>
            </a:xfrm>
            <a:custGeom>
              <a:avLst/>
              <a:gdLst/>
              <a:ahLst/>
              <a:cxnLst/>
              <a:rect r="r" b="b" t="t" l="l"/>
              <a:pathLst>
                <a:path h="8740394" w="13426312">
                  <a:moveTo>
                    <a:pt x="0" y="1469517"/>
                  </a:moveTo>
                  <a:cubicBezTo>
                    <a:pt x="0" y="657860"/>
                    <a:pt x="658876" y="0"/>
                    <a:pt x="1471676" y="0"/>
                  </a:cubicBezTo>
                  <a:lnTo>
                    <a:pt x="11954637" y="0"/>
                  </a:lnTo>
                  <a:lnTo>
                    <a:pt x="11954637" y="19050"/>
                  </a:lnTo>
                  <a:lnTo>
                    <a:pt x="11954637" y="0"/>
                  </a:lnTo>
                  <a:cubicBezTo>
                    <a:pt x="12767437" y="0"/>
                    <a:pt x="13426312" y="657860"/>
                    <a:pt x="13426312" y="1469517"/>
                  </a:cubicBezTo>
                  <a:lnTo>
                    <a:pt x="13407262" y="1469517"/>
                  </a:lnTo>
                  <a:lnTo>
                    <a:pt x="13426312" y="1469517"/>
                  </a:lnTo>
                  <a:lnTo>
                    <a:pt x="13426312" y="7270877"/>
                  </a:lnTo>
                  <a:lnTo>
                    <a:pt x="13407262" y="7270877"/>
                  </a:lnTo>
                  <a:lnTo>
                    <a:pt x="13426312" y="7270877"/>
                  </a:lnTo>
                  <a:cubicBezTo>
                    <a:pt x="13426312" y="8082407"/>
                    <a:pt x="12767437" y="8740394"/>
                    <a:pt x="11954637" y="8740394"/>
                  </a:cubicBezTo>
                  <a:lnTo>
                    <a:pt x="11954637" y="8721344"/>
                  </a:lnTo>
                  <a:lnTo>
                    <a:pt x="11954637" y="8740394"/>
                  </a:lnTo>
                  <a:lnTo>
                    <a:pt x="1471676" y="8740394"/>
                  </a:lnTo>
                  <a:lnTo>
                    <a:pt x="1471676" y="8721344"/>
                  </a:lnTo>
                  <a:lnTo>
                    <a:pt x="1471676" y="8740394"/>
                  </a:lnTo>
                  <a:cubicBezTo>
                    <a:pt x="658876" y="8740394"/>
                    <a:pt x="0" y="8082534"/>
                    <a:pt x="0" y="7270877"/>
                  </a:cubicBezTo>
                  <a:lnTo>
                    <a:pt x="0" y="1469517"/>
                  </a:lnTo>
                  <a:lnTo>
                    <a:pt x="19050" y="1469517"/>
                  </a:lnTo>
                  <a:lnTo>
                    <a:pt x="0" y="1469517"/>
                  </a:lnTo>
                  <a:moveTo>
                    <a:pt x="38100" y="1469517"/>
                  </a:moveTo>
                  <a:lnTo>
                    <a:pt x="38100" y="7270877"/>
                  </a:lnTo>
                  <a:lnTo>
                    <a:pt x="19050" y="7270877"/>
                  </a:lnTo>
                  <a:lnTo>
                    <a:pt x="38100" y="7270877"/>
                  </a:lnTo>
                  <a:cubicBezTo>
                    <a:pt x="38100" y="8061325"/>
                    <a:pt x="679958" y="8702294"/>
                    <a:pt x="1471676" y="8702294"/>
                  </a:cubicBezTo>
                  <a:lnTo>
                    <a:pt x="11954637" y="8702294"/>
                  </a:lnTo>
                  <a:cubicBezTo>
                    <a:pt x="12746355" y="8702294"/>
                    <a:pt x="13388212" y="8061452"/>
                    <a:pt x="13388212" y="7270877"/>
                  </a:cubicBezTo>
                  <a:lnTo>
                    <a:pt x="13388212" y="1469517"/>
                  </a:lnTo>
                  <a:cubicBezTo>
                    <a:pt x="13388212" y="678942"/>
                    <a:pt x="12746355" y="38100"/>
                    <a:pt x="11954637" y="38100"/>
                  </a:cubicBezTo>
                  <a:lnTo>
                    <a:pt x="1471676" y="38100"/>
                  </a:lnTo>
                  <a:lnTo>
                    <a:pt x="1471676" y="19050"/>
                  </a:lnTo>
                  <a:lnTo>
                    <a:pt x="1471676" y="38100"/>
                  </a:lnTo>
                  <a:cubicBezTo>
                    <a:pt x="679958" y="38100"/>
                    <a:pt x="38100" y="678942"/>
                    <a:pt x="38100" y="1469517"/>
                  </a:cubicBezTo>
                  <a:close/>
                </a:path>
              </a:pathLst>
            </a:custGeom>
            <a:solidFill>
              <a:srgbClr val="FFFFFF"/>
            </a:solidFill>
          </p:spPr>
        </p:sp>
      </p:grpSp>
      <p:sp>
        <p:nvSpPr>
          <p:cNvPr name="TextBox 11" id="11"/>
          <p:cNvSpPr txBox="true"/>
          <p:nvPr/>
        </p:nvSpPr>
        <p:spPr>
          <a:xfrm rot="0">
            <a:off x="4123363" y="2814276"/>
            <a:ext cx="9181014" cy="5714248"/>
          </a:xfrm>
          <a:prstGeom prst="rect">
            <a:avLst/>
          </a:prstGeom>
        </p:spPr>
        <p:txBody>
          <a:bodyPr anchor="t" rtlCol="false" tIns="0" lIns="0" bIns="0" rIns="0">
            <a:spAutoFit/>
          </a:bodyPr>
          <a:lstStyle/>
          <a:p>
            <a:pPr algn="l">
              <a:lnSpc>
                <a:spcPts val="5346"/>
              </a:lnSpc>
            </a:pPr>
            <a:r>
              <a:rPr lang="en-US" sz="4950" b="true">
                <a:solidFill>
                  <a:srgbClr val="FFFFFF"/>
                </a:solidFill>
                <a:latin typeface="Calibri (MS) Bold"/>
                <a:ea typeface="Calibri (MS) Bold"/>
                <a:cs typeface="Calibri (MS) Bold"/>
                <a:sym typeface="Calibri (MS) Bold"/>
              </a:rPr>
              <a:t>Identification </a:t>
            </a:r>
          </a:p>
          <a:p>
            <a:pPr algn="l" marL="705802" indent="-235268" lvl="2">
              <a:lnSpc>
                <a:spcPts val="4212"/>
              </a:lnSpc>
              <a:buFont typeface="Arial"/>
              <a:buChar char="⚬"/>
            </a:pPr>
            <a:r>
              <a:rPr lang="en-US" sz="3900">
                <a:solidFill>
                  <a:srgbClr val="FFFFFF"/>
                </a:solidFill>
                <a:latin typeface="Calibri (MS)"/>
                <a:ea typeface="Calibri (MS)"/>
                <a:cs typeface="Calibri (MS)"/>
                <a:sym typeface="Calibri (MS)"/>
              </a:rPr>
              <a:t>Le diplôme répond-il aux besoins du candidat ?</a:t>
            </a:r>
          </a:p>
          <a:p>
            <a:pPr algn="l" marL="705802" indent="-235268" lvl="2">
              <a:lnSpc>
                <a:spcPts val="4212"/>
              </a:lnSpc>
              <a:buFont typeface="Arial"/>
              <a:buChar char="⚬"/>
            </a:pPr>
            <a:r>
              <a:rPr lang="en-US" sz="3900">
                <a:solidFill>
                  <a:srgbClr val="FFFFFF"/>
                </a:solidFill>
                <a:latin typeface="Calibri (MS)"/>
                <a:ea typeface="Calibri (MS)"/>
                <a:cs typeface="Calibri (MS)"/>
                <a:sym typeface="Calibri (MS)"/>
              </a:rPr>
              <a:t>Le candidat disposera-t-il de suffisamment de preuves pour obtenir la certification sur la base de ses acquis d’apprentissage ?</a:t>
            </a:r>
          </a:p>
          <a:p>
            <a:pPr algn="l" marL="705802" indent="-235268" lvl="2">
              <a:lnSpc>
                <a:spcPts val="4212"/>
              </a:lnSpc>
              <a:buFont typeface="Arial"/>
              <a:buChar char="⚬"/>
            </a:pPr>
            <a:r>
              <a:rPr lang="en-US" sz="3900">
                <a:solidFill>
                  <a:srgbClr val="FFFFFF"/>
                </a:solidFill>
                <a:latin typeface="Calibri (MS)"/>
                <a:ea typeface="Calibri (MS)"/>
                <a:cs typeface="Calibri (MS)"/>
                <a:sym typeface="Calibri (MS)"/>
              </a:rPr>
              <a:t>Le candidat se situe-t-il au bon niveau (Cadre national des certifications (CNC)) ?</a:t>
            </a:r>
          </a:p>
        </p:txBody>
      </p:sp>
      <p:grpSp>
        <p:nvGrpSpPr>
          <p:cNvPr name="Group 12" id="12"/>
          <p:cNvGrpSpPr/>
          <p:nvPr/>
        </p:nvGrpSpPr>
        <p:grpSpPr>
          <a:xfrm rot="0">
            <a:off x="208521" y="0"/>
            <a:ext cx="18079479" cy="1201188"/>
            <a:chOff x="0" y="0"/>
            <a:chExt cx="24105972" cy="1601584"/>
          </a:xfrm>
        </p:grpSpPr>
        <p:sp>
          <p:nvSpPr>
            <p:cNvPr name="Freeform 13" id="13"/>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14" id="14"/>
            <p:cNvSpPr txBox="true"/>
            <p:nvPr/>
          </p:nvSpPr>
          <p:spPr>
            <a:xfrm>
              <a:off x="0" y="47625"/>
              <a:ext cx="24105972" cy="1553959"/>
            </a:xfrm>
            <a:prstGeom prst="rect">
              <a:avLst/>
            </a:prstGeom>
          </p:spPr>
          <p:txBody>
            <a:bodyPr anchor="ctr" rtlCol="false" tIns="50800" lIns="50800" bIns="50800" rIns="50800"/>
            <a:lstStyle/>
            <a:p>
              <a:pPr algn="l">
                <a:lnSpc>
                  <a:spcPts val="4017"/>
                </a:lnSpc>
              </a:pPr>
              <a:r>
                <a:rPr lang="en-US" sz="4650" b="true">
                  <a:solidFill>
                    <a:srgbClr val="FFFFFF"/>
                  </a:solidFill>
                  <a:latin typeface="Calibri (MS) Bold"/>
                  <a:ea typeface="Calibri (MS) Bold"/>
                  <a:cs typeface="Calibri (MS) Bold"/>
                  <a:sym typeface="Calibri (MS) Bold"/>
                </a:rPr>
                <a:t>Éléments à prendre en considération lors de la phase d'identification</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grpSp>
        <p:nvGrpSpPr>
          <p:cNvPr name="Group 7" id="7"/>
          <p:cNvGrpSpPr/>
          <p:nvPr/>
        </p:nvGrpSpPr>
        <p:grpSpPr>
          <a:xfrm rot="0">
            <a:off x="16726" y="0"/>
            <a:ext cx="18288000" cy="10287000"/>
            <a:chOff x="0" y="0"/>
            <a:chExt cx="24384000" cy="13716000"/>
          </a:xfrm>
        </p:grpSpPr>
        <p:sp>
          <p:nvSpPr>
            <p:cNvPr name="Freeform 8" id="8"/>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76254"/>
            </a:solidFill>
          </p:spPr>
        </p:sp>
      </p:grpSp>
      <p:grpSp>
        <p:nvGrpSpPr>
          <p:cNvPr name="Group 9" id="9"/>
          <p:cNvGrpSpPr/>
          <p:nvPr/>
        </p:nvGrpSpPr>
        <p:grpSpPr>
          <a:xfrm rot="0">
            <a:off x="165535" y="3609594"/>
            <a:ext cx="13471884" cy="2765317"/>
            <a:chOff x="0" y="0"/>
            <a:chExt cx="17962512" cy="3687089"/>
          </a:xfrm>
        </p:grpSpPr>
        <p:sp>
          <p:nvSpPr>
            <p:cNvPr name="Freeform 10" id="10"/>
            <p:cNvSpPr/>
            <p:nvPr/>
          </p:nvSpPr>
          <p:spPr>
            <a:xfrm flipH="false" flipV="false" rot="0">
              <a:off x="28575" y="28575"/>
              <a:ext cx="17905349" cy="3629914"/>
            </a:xfrm>
            <a:custGeom>
              <a:avLst/>
              <a:gdLst/>
              <a:ahLst/>
              <a:cxnLst/>
              <a:rect r="r" b="b" t="t" l="l"/>
              <a:pathLst>
                <a:path h="3629914" w="17905349">
                  <a:moveTo>
                    <a:pt x="0" y="0"/>
                  </a:moveTo>
                  <a:lnTo>
                    <a:pt x="17905349" y="0"/>
                  </a:lnTo>
                  <a:lnTo>
                    <a:pt x="17905349" y="3629914"/>
                  </a:lnTo>
                  <a:lnTo>
                    <a:pt x="0" y="3629914"/>
                  </a:lnTo>
                  <a:close/>
                </a:path>
              </a:pathLst>
            </a:custGeom>
            <a:solidFill>
              <a:srgbClr val="87A896">
                <a:alpha val="25098"/>
              </a:srgbClr>
            </a:solidFill>
          </p:spPr>
        </p:sp>
        <p:sp>
          <p:nvSpPr>
            <p:cNvPr name="Freeform 11" id="11"/>
            <p:cNvSpPr/>
            <p:nvPr/>
          </p:nvSpPr>
          <p:spPr>
            <a:xfrm flipH="false" flipV="false" rot="0">
              <a:off x="0" y="0"/>
              <a:ext cx="17962499" cy="3687064"/>
            </a:xfrm>
            <a:custGeom>
              <a:avLst/>
              <a:gdLst/>
              <a:ahLst/>
              <a:cxnLst/>
              <a:rect r="r" b="b" t="t" l="l"/>
              <a:pathLst>
                <a:path h="3687064" w="17962499">
                  <a:moveTo>
                    <a:pt x="28575" y="0"/>
                  </a:moveTo>
                  <a:lnTo>
                    <a:pt x="17933924" y="0"/>
                  </a:lnTo>
                  <a:cubicBezTo>
                    <a:pt x="17949672" y="0"/>
                    <a:pt x="17962499" y="12827"/>
                    <a:pt x="17962499" y="28575"/>
                  </a:cubicBezTo>
                  <a:lnTo>
                    <a:pt x="17962499" y="3658489"/>
                  </a:lnTo>
                  <a:cubicBezTo>
                    <a:pt x="17962499" y="3674237"/>
                    <a:pt x="17949672" y="3687064"/>
                    <a:pt x="17933924" y="3687064"/>
                  </a:cubicBezTo>
                  <a:lnTo>
                    <a:pt x="28575" y="3687064"/>
                  </a:lnTo>
                  <a:cubicBezTo>
                    <a:pt x="12827" y="3687064"/>
                    <a:pt x="0" y="3674237"/>
                    <a:pt x="0" y="3658489"/>
                  </a:cubicBezTo>
                  <a:lnTo>
                    <a:pt x="0" y="28575"/>
                  </a:lnTo>
                  <a:cubicBezTo>
                    <a:pt x="0" y="12827"/>
                    <a:pt x="12827" y="0"/>
                    <a:pt x="28575" y="0"/>
                  </a:cubicBezTo>
                  <a:moveTo>
                    <a:pt x="28575" y="57150"/>
                  </a:moveTo>
                  <a:lnTo>
                    <a:pt x="28575" y="28575"/>
                  </a:lnTo>
                  <a:lnTo>
                    <a:pt x="57150" y="28575"/>
                  </a:lnTo>
                  <a:lnTo>
                    <a:pt x="57150" y="3658489"/>
                  </a:lnTo>
                  <a:lnTo>
                    <a:pt x="28575" y="3658489"/>
                  </a:lnTo>
                  <a:lnTo>
                    <a:pt x="28575" y="3629914"/>
                  </a:lnTo>
                  <a:lnTo>
                    <a:pt x="17933924" y="3629914"/>
                  </a:lnTo>
                  <a:lnTo>
                    <a:pt x="17933924" y="3658489"/>
                  </a:lnTo>
                  <a:lnTo>
                    <a:pt x="17905349" y="3658489"/>
                  </a:lnTo>
                  <a:lnTo>
                    <a:pt x="17905349" y="28575"/>
                  </a:lnTo>
                  <a:lnTo>
                    <a:pt x="17933924" y="28575"/>
                  </a:lnTo>
                  <a:lnTo>
                    <a:pt x="17933924" y="57150"/>
                  </a:lnTo>
                  <a:lnTo>
                    <a:pt x="28575" y="57150"/>
                  </a:lnTo>
                  <a:close/>
                </a:path>
              </a:pathLst>
            </a:custGeom>
            <a:solidFill>
              <a:srgbClr val="FFFFFF"/>
            </a:solidFill>
          </p:spPr>
        </p:sp>
      </p:grpSp>
      <p:grpSp>
        <p:nvGrpSpPr>
          <p:cNvPr name="Group 12" id="12"/>
          <p:cNvGrpSpPr/>
          <p:nvPr/>
        </p:nvGrpSpPr>
        <p:grpSpPr>
          <a:xfrm rot="0">
            <a:off x="8148590" y="0"/>
            <a:ext cx="10156136" cy="10287000"/>
            <a:chOff x="0" y="0"/>
            <a:chExt cx="13541515" cy="13716000"/>
          </a:xfrm>
        </p:grpSpPr>
        <p:sp>
          <p:nvSpPr>
            <p:cNvPr name="Freeform 13" id="13"/>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7"/>
              <a:stretch>
                <a:fillRect l="0" t="0" r="0" b="0"/>
              </a:stretch>
            </a:blipFill>
          </p:spPr>
        </p:sp>
      </p:grpSp>
      <p:grpSp>
        <p:nvGrpSpPr>
          <p:cNvPr name="Group 14" id="14"/>
          <p:cNvGrpSpPr/>
          <p:nvPr/>
        </p:nvGrpSpPr>
        <p:grpSpPr>
          <a:xfrm rot="0">
            <a:off x="186966" y="3631025"/>
            <a:ext cx="13429021" cy="2722455"/>
            <a:chOff x="0" y="0"/>
            <a:chExt cx="17905362" cy="3629939"/>
          </a:xfrm>
        </p:grpSpPr>
        <p:sp>
          <p:nvSpPr>
            <p:cNvPr name="Freeform 15" id="15"/>
            <p:cNvSpPr/>
            <p:nvPr/>
          </p:nvSpPr>
          <p:spPr>
            <a:xfrm flipH="false" flipV="false" rot="0">
              <a:off x="0" y="0"/>
              <a:ext cx="17905358" cy="3629942"/>
            </a:xfrm>
            <a:custGeom>
              <a:avLst/>
              <a:gdLst/>
              <a:ahLst/>
              <a:cxnLst/>
              <a:rect r="r" b="b" t="t" l="l"/>
              <a:pathLst>
                <a:path h="3629942" w="17905358">
                  <a:moveTo>
                    <a:pt x="0" y="0"/>
                  </a:moveTo>
                  <a:lnTo>
                    <a:pt x="17905358" y="0"/>
                  </a:lnTo>
                  <a:lnTo>
                    <a:pt x="17905358" y="3629942"/>
                  </a:lnTo>
                  <a:lnTo>
                    <a:pt x="0" y="3629942"/>
                  </a:lnTo>
                  <a:close/>
                </a:path>
              </a:pathLst>
            </a:custGeom>
            <a:blipFill>
              <a:blip r:embed="rId8">
                <a:alphaModFix amt="0"/>
              </a:blip>
              <a:stretch>
                <a:fillRect l="0" t="-46113" r="0" b="-46113"/>
              </a:stretch>
            </a:blipFill>
          </p:spPr>
        </p:sp>
        <p:sp>
          <p:nvSpPr>
            <p:cNvPr name="TextBox 16" id="16"/>
            <p:cNvSpPr txBox="true"/>
            <p:nvPr/>
          </p:nvSpPr>
          <p:spPr>
            <a:xfrm>
              <a:off x="0" y="76200"/>
              <a:ext cx="17905362" cy="3553739"/>
            </a:xfrm>
            <a:prstGeom prst="rect">
              <a:avLst/>
            </a:prstGeom>
          </p:spPr>
          <p:txBody>
            <a:bodyPr anchor="b" rtlCol="false" tIns="0" lIns="0" bIns="0" rIns="0"/>
            <a:lstStyle/>
            <a:p>
              <a:pPr algn="l">
                <a:lnSpc>
                  <a:spcPts val="7776"/>
                </a:lnSpc>
              </a:pPr>
              <a:r>
                <a:rPr lang="en-US" sz="7200" b="true">
                  <a:solidFill>
                    <a:srgbClr val="FFFFFF"/>
                  </a:solidFill>
                  <a:latin typeface="Roboto Bold"/>
                  <a:ea typeface="Roboto Bold"/>
                  <a:cs typeface="Roboto Bold"/>
                  <a:sym typeface="Roboto Bold"/>
                </a:rPr>
                <a:t>Étape 3 : Documentation </a:t>
              </a:r>
            </a:p>
          </p:txBody>
        </p:sp>
      </p:grpSp>
      <p:grpSp>
        <p:nvGrpSpPr>
          <p:cNvPr name="Group 17" id="17"/>
          <p:cNvGrpSpPr/>
          <p:nvPr/>
        </p:nvGrpSpPr>
        <p:grpSpPr>
          <a:xfrm rot="0">
            <a:off x="11744325" y="306924"/>
            <a:ext cx="5921492" cy="2190950"/>
            <a:chOff x="0" y="0"/>
            <a:chExt cx="7895323" cy="2921267"/>
          </a:xfrm>
        </p:grpSpPr>
        <p:sp>
          <p:nvSpPr>
            <p:cNvPr name="Freeform 18" id="18" descr="Text  Description automatically generated"/>
            <p:cNvSpPr/>
            <p:nvPr/>
          </p:nvSpPr>
          <p:spPr>
            <a:xfrm flipH="false" flipV="false" rot="0">
              <a:off x="0" y="0"/>
              <a:ext cx="7895336" cy="2921254"/>
            </a:xfrm>
            <a:custGeom>
              <a:avLst/>
              <a:gdLst/>
              <a:ahLst/>
              <a:cxnLst/>
              <a:rect r="r" b="b" t="t" l="l"/>
              <a:pathLst>
                <a:path h="2921254" w="7895336">
                  <a:moveTo>
                    <a:pt x="0" y="0"/>
                  </a:moveTo>
                  <a:lnTo>
                    <a:pt x="7895336" y="0"/>
                  </a:lnTo>
                  <a:lnTo>
                    <a:pt x="7895336" y="2921254"/>
                  </a:lnTo>
                  <a:lnTo>
                    <a:pt x="0" y="2921254"/>
                  </a:lnTo>
                  <a:lnTo>
                    <a:pt x="0" y="0"/>
                  </a:lnTo>
                  <a:close/>
                </a:path>
              </a:pathLst>
            </a:custGeom>
            <a:blipFill>
              <a:blip r:embed="rId9"/>
              <a:stretch>
                <a:fillRect l="0" t="0" r="0" b="0"/>
              </a:stretch>
            </a:blipFill>
          </p:spPr>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1257300" y="3824964"/>
            <a:ext cx="15773400" cy="1958102"/>
            <a:chOff x="0" y="0"/>
            <a:chExt cx="21031200" cy="2610802"/>
          </a:xfrm>
        </p:grpSpPr>
        <p:sp>
          <p:nvSpPr>
            <p:cNvPr name="Freeform 9" id="9"/>
            <p:cNvSpPr/>
            <p:nvPr/>
          </p:nvSpPr>
          <p:spPr>
            <a:xfrm flipH="false" flipV="false" rot="0">
              <a:off x="0" y="0"/>
              <a:ext cx="21031200" cy="2610866"/>
            </a:xfrm>
            <a:custGeom>
              <a:avLst/>
              <a:gdLst/>
              <a:ahLst/>
              <a:cxnLst/>
              <a:rect r="r" b="b" t="t" l="l"/>
              <a:pathLst>
                <a:path h="2610866" w="21031200">
                  <a:moveTo>
                    <a:pt x="0" y="261112"/>
                  </a:moveTo>
                  <a:cubicBezTo>
                    <a:pt x="0" y="116840"/>
                    <a:pt x="116840" y="0"/>
                    <a:pt x="261112" y="0"/>
                  </a:cubicBezTo>
                  <a:lnTo>
                    <a:pt x="20770087" y="0"/>
                  </a:lnTo>
                  <a:cubicBezTo>
                    <a:pt x="20914361" y="0"/>
                    <a:pt x="21031200" y="116840"/>
                    <a:pt x="21031200" y="261112"/>
                  </a:cubicBezTo>
                  <a:lnTo>
                    <a:pt x="21031200" y="2349754"/>
                  </a:lnTo>
                  <a:cubicBezTo>
                    <a:pt x="21031200" y="2493899"/>
                    <a:pt x="20914361" y="2610866"/>
                    <a:pt x="20770089" y="2610866"/>
                  </a:cubicBezTo>
                  <a:lnTo>
                    <a:pt x="261112" y="2610866"/>
                  </a:lnTo>
                  <a:cubicBezTo>
                    <a:pt x="116840" y="2610739"/>
                    <a:pt x="0" y="2493899"/>
                    <a:pt x="0" y="2349754"/>
                  </a:cubicBezTo>
                  <a:close/>
                </a:path>
              </a:pathLst>
            </a:custGeom>
            <a:solidFill>
              <a:srgbClr val="DAE6CD"/>
            </a:solidFill>
          </p:spPr>
        </p:sp>
      </p:grpSp>
      <p:sp>
        <p:nvSpPr>
          <p:cNvPr name="Freeform 10" id="10"/>
          <p:cNvSpPr/>
          <p:nvPr/>
        </p:nvSpPr>
        <p:spPr>
          <a:xfrm flipH="false" flipV="false" rot="0">
            <a:off x="1849622" y="4239644"/>
            <a:ext cx="1076954" cy="1076954"/>
          </a:xfrm>
          <a:custGeom>
            <a:avLst/>
            <a:gdLst/>
            <a:ahLst/>
            <a:cxnLst/>
            <a:rect r="r" b="b" t="t" l="l"/>
            <a:pathLst>
              <a:path h="1076954" w="1076954">
                <a:moveTo>
                  <a:pt x="0" y="0"/>
                </a:moveTo>
                <a:lnTo>
                  <a:pt x="1076953" y="0"/>
                </a:lnTo>
                <a:lnTo>
                  <a:pt x="1076953" y="1076954"/>
                </a:lnTo>
                <a:lnTo>
                  <a:pt x="0" y="107695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1" id="11"/>
          <p:cNvGrpSpPr/>
          <p:nvPr/>
        </p:nvGrpSpPr>
        <p:grpSpPr>
          <a:xfrm rot="0">
            <a:off x="3514144" y="3794312"/>
            <a:ext cx="13521319" cy="1967627"/>
            <a:chOff x="0" y="0"/>
            <a:chExt cx="18028425" cy="2623502"/>
          </a:xfrm>
        </p:grpSpPr>
        <p:sp>
          <p:nvSpPr>
            <p:cNvPr name="Freeform 12" id="12"/>
            <p:cNvSpPr/>
            <p:nvPr/>
          </p:nvSpPr>
          <p:spPr>
            <a:xfrm flipH="false" flipV="false" rot="0">
              <a:off x="0" y="0"/>
              <a:ext cx="18028422" cy="2623502"/>
            </a:xfrm>
            <a:custGeom>
              <a:avLst/>
              <a:gdLst/>
              <a:ahLst/>
              <a:cxnLst/>
              <a:rect r="r" b="b" t="t" l="l"/>
              <a:pathLst>
                <a:path h="2623502" w="18028422">
                  <a:moveTo>
                    <a:pt x="0" y="0"/>
                  </a:moveTo>
                  <a:lnTo>
                    <a:pt x="18028422" y="0"/>
                  </a:lnTo>
                  <a:lnTo>
                    <a:pt x="18028422" y="2623502"/>
                  </a:lnTo>
                  <a:lnTo>
                    <a:pt x="0" y="2623502"/>
                  </a:lnTo>
                  <a:close/>
                </a:path>
              </a:pathLst>
            </a:custGeom>
            <a:blipFill>
              <a:blip r:embed="rId10">
                <a:alphaModFix amt="0"/>
              </a:blip>
              <a:stretch>
                <a:fillRect l="0" t="-83899" r="0" b="-83899"/>
              </a:stretch>
            </a:blipFill>
          </p:spPr>
        </p:sp>
        <p:sp>
          <p:nvSpPr>
            <p:cNvPr name="TextBox 13" id="13"/>
            <p:cNvSpPr txBox="true"/>
            <p:nvPr/>
          </p:nvSpPr>
          <p:spPr>
            <a:xfrm>
              <a:off x="0" y="-28575"/>
              <a:ext cx="18028425" cy="2652077"/>
            </a:xfrm>
            <a:prstGeom prst="rect">
              <a:avLst/>
            </a:prstGeom>
          </p:spPr>
          <p:txBody>
            <a:bodyPr anchor="ctr" rtlCol="false" tIns="0" lIns="0" bIns="0" rIns="0"/>
            <a:lstStyle/>
            <a:p>
              <a:pPr algn="l">
                <a:lnSpc>
                  <a:spcPts val="4050"/>
                </a:lnSpc>
              </a:pPr>
              <a:r>
                <a:rPr lang="en-US" sz="3750">
                  <a:solidFill>
                    <a:srgbClr val="000000"/>
                  </a:solidFill>
                  <a:latin typeface="Calibri (MS)"/>
                  <a:ea typeface="Calibri (MS)"/>
                  <a:cs typeface="Calibri (MS)"/>
                  <a:sym typeface="Calibri (MS)"/>
                </a:rPr>
                <a:t>Portfolio VAE – créé par le candidat pour les demandes basées sur l'expérience</a:t>
              </a:r>
            </a:p>
          </p:txBody>
        </p:sp>
      </p:grpSp>
      <p:grpSp>
        <p:nvGrpSpPr>
          <p:cNvPr name="Group 14" id="14"/>
          <p:cNvGrpSpPr/>
          <p:nvPr/>
        </p:nvGrpSpPr>
        <p:grpSpPr>
          <a:xfrm rot="0">
            <a:off x="1257300" y="6246705"/>
            <a:ext cx="15773400" cy="1958102"/>
            <a:chOff x="0" y="0"/>
            <a:chExt cx="21031200" cy="2610802"/>
          </a:xfrm>
        </p:grpSpPr>
        <p:sp>
          <p:nvSpPr>
            <p:cNvPr name="Freeform 15" id="15"/>
            <p:cNvSpPr/>
            <p:nvPr/>
          </p:nvSpPr>
          <p:spPr>
            <a:xfrm flipH="false" flipV="false" rot="0">
              <a:off x="0" y="0"/>
              <a:ext cx="21031200" cy="2610866"/>
            </a:xfrm>
            <a:custGeom>
              <a:avLst/>
              <a:gdLst/>
              <a:ahLst/>
              <a:cxnLst/>
              <a:rect r="r" b="b" t="t" l="l"/>
              <a:pathLst>
                <a:path h="2610866" w="21031200">
                  <a:moveTo>
                    <a:pt x="0" y="261112"/>
                  </a:moveTo>
                  <a:cubicBezTo>
                    <a:pt x="0" y="116840"/>
                    <a:pt x="116840" y="0"/>
                    <a:pt x="261112" y="0"/>
                  </a:cubicBezTo>
                  <a:lnTo>
                    <a:pt x="20770087" y="0"/>
                  </a:lnTo>
                  <a:cubicBezTo>
                    <a:pt x="20914361" y="0"/>
                    <a:pt x="21031200" y="116840"/>
                    <a:pt x="21031200" y="261112"/>
                  </a:cubicBezTo>
                  <a:lnTo>
                    <a:pt x="21031200" y="2349754"/>
                  </a:lnTo>
                  <a:cubicBezTo>
                    <a:pt x="21031200" y="2493899"/>
                    <a:pt x="20914361" y="2610866"/>
                    <a:pt x="20770089" y="2610866"/>
                  </a:cubicBezTo>
                  <a:lnTo>
                    <a:pt x="261112" y="2610866"/>
                  </a:lnTo>
                  <a:cubicBezTo>
                    <a:pt x="116840" y="2610739"/>
                    <a:pt x="0" y="2493899"/>
                    <a:pt x="0" y="2349754"/>
                  </a:cubicBezTo>
                  <a:close/>
                </a:path>
              </a:pathLst>
            </a:custGeom>
            <a:solidFill>
              <a:srgbClr val="DAE6CD"/>
            </a:solidFill>
          </p:spPr>
        </p:sp>
      </p:grpSp>
      <p:sp>
        <p:nvSpPr>
          <p:cNvPr name="Freeform 16" id="16"/>
          <p:cNvSpPr/>
          <p:nvPr/>
        </p:nvSpPr>
        <p:spPr>
          <a:xfrm flipH="false" flipV="false" rot="0">
            <a:off x="1849622" y="6687274"/>
            <a:ext cx="1076954" cy="1076954"/>
          </a:xfrm>
          <a:custGeom>
            <a:avLst/>
            <a:gdLst/>
            <a:ahLst/>
            <a:cxnLst/>
            <a:rect r="r" b="b" t="t" l="l"/>
            <a:pathLst>
              <a:path h="1076954" w="1076954">
                <a:moveTo>
                  <a:pt x="0" y="0"/>
                </a:moveTo>
                <a:lnTo>
                  <a:pt x="1076953" y="0"/>
                </a:lnTo>
                <a:lnTo>
                  <a:pt x="1076953" y="1076954"/>
                </a:lnTo>
                <a:lnTo>
                  <a:pt x="0" y="107695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17" id="17"/>
          <p:cNvGrpSpPr/>
          <p:nvPr/>
        </p:nvGrpSpPr>
        <p:grpSpPr>
          <a:xfrm rot="0">
            <a:off x="3514144" y="6241942"/>
            <a:ext cx="13521319" cy="1967627"/>
            <a:chOff x="0" y="0"/>
            <a:chExt cx="18028425" cy="2623502"/>
          </a:xfrm>
        </p:grpSpPr>
        <p:sp>
          <p:nvSpPr>
            <p:cNvPr name="Freeform 18" id="18"/>
            <p:cNvSpPr/>
            <p:nvPr/>
          </p:nvSpPr>
          <p:spPr>
            <a:xfrm flipH="false" flipV="false" rot="0">
              <a:off x="0" y="0"/>
              <a:ext cx="18028422" cy="2623502"/>
            </a:xfrm>
            <a:custGeom>
              <a:avLst/>
              <a:gdLst/>
              <a:ahLst/>
              <a:cxnLst/>
              <a:rect r="r" b="b" t="t" l="l"/>
              <a:pathLst>
                <a:path h="2623502" w="18028422">
                  <a:moveTo>
                    <a:pt x="0" y="0"/>
                  </a:moveTo>
                  <a:lnTo>
                    <a:pt x="18028422" y="0"/>
                  </a:lnTo>
                  <a:lnTo>
                    <a:pt x="18028422" y="2623502"/>
                  </a:lnTo>
                  <a:lnTo>
                    <a:pt x="0" y="2623502"/>
                  </a:lnTo>
                  <a:close/>
                </a:path>
              </a:pathLst>
            </a:custGeom>
            <a:blipFill>
              <a:blip r:embed="rId10">
                <a:alphaModFix amt="0"/>
              </a:blip>
              <a:stretch>
                <a:fillRect l="0" t="-83899" r="0" b="-83899"/>
              </a:stretch>
            </a:blipFill>
          </p:spPr>
        </p:sp>
        <p:sp>
          <p:nvSpPr>
            <p:cNvPr name="TextBox 19" id="19"/>
            <p:cNvSpPr txBox="true"/>
            <p:nvPr/>
          </p:nvSpPr>
          <p:spPr>
            <a:xfrm>
              <a:off x="0" y="-28575"/>
              <a:ext cx="18028425" cy="2652077"/>
            </a:xfrm>
            <a:prstGeom prst="rect">
              <a:avLst/>
            </a:prstGeom>
          </p:spPr>
          <p:txBody>
            <a:bodyPr anchor="ctr" rtlCol="false" tIns="0" lIns="0" bIns="0" rIns="0"/>
            <a:lstStyle/>
            <a:p>
              <a:pPr algn="l">
                <a:lnSpc>
                  <a:spcPts val="4050"/>
                </a:lnSpc>
              </a:pPr>
              <a:r>
                <a:rPr lang="en-US" sz="3750">
                  <a:solidFill>
                    <a:srgbClr val="000000"/>
                  </a:solidFill>
                  <a:latin typeface="Calibri (MS)"/>
                  <a:ea typeface="Calibri (MS)"/>
                  <a:cs typeface="Calibri (MS)"/>
                  <a:sym typeface="Calibri (MS)"/>
                </a:rPr>
                <a:t>Les modèles de documentation d'évaluation KCETB sont utilisés</a:t>
              </a:r>
            </a:p>
          </p:txBody>
        </p:sp>
      </p:grpSp>
      <p:grpSp>
        <p:nvGrpSpPr>
          <p:cNvPr name="Group 20" id="20"/>
          <p:cNvGrpSpPr/>
          <p:nvPr/>
        </p:nvGrpSpPr>
        <p:grpSpPr>
          <a:xfrm rot="0">
            <a:off x="208521" y="0"/>
            <a:ext cx="18079479" cy="1201188"/>
            <a:chOff x="0" y="0"/>
            <a:chExt cx="24105972" cy="1601584"/>
          </a:xfrm>
        </p:grpSpPr>
        <p:sp>
          <p:nvSpPr>
            <p:cNvPr name="Freeform 21" id="21"/>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22" id="22"/>
            <p:cNvSpPr txBox="true"/>
            <p:nvPr/>
          </p:nvSpPr>
          <p:spPr>
            <a:xfrm>
              <a:off x="0" y="-47625"/>
              <a:ext cx="24105972" cy="1649209"/>
            </a:xfrm>
            <a:prstGeom prst="rect">
              <a:avLst/>
            </a:prstGeom>
          </p:spPr>
          <p:txBody>
            <a:bodyPr anchor="ctr" rtlCol="false" tIns="50800" lIns="50800" bIns="50800" rIns="50800"/>
            <a:lstStyle/>
            <a:p>
              <a:pPr algn="l">
                <a:lnSpc>
                  <a:spcPts val="6480"/>
                </a:lnSpc>
              </a:pPr>
              <a:r>
                <a:rPr lang="en-US" sz="6000" b="true">
                  <a:solidFill>
                    <a:srgbClr val="FFFFFF"/>
                  </a:solidFill>
                  <a:latin typeface="Calibri (MS) Bold"/>
                  <a:ea typeface="Calibri (MS) Bold"/>
                  <a:cs typeface="Calibri (MS) Bold"/>
                  <a:sym typeface="Calibri (MS) Bold"/>
                </a:rPr>
                <a:t>Documentation</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grpSp>
        <p:nvGrpSpPr>
          <p:cNvPr name="Group 7" id="7"/>
          <p:cNvGrpSpPr/>
          <p:nvPr/>
        </p:nvGrpSpPr>
        <p:grpSpPr>
          <a:xfrm rot="0">
            <a:off x="494986" y="1504169"/>
            <a:ext cx="9321127" cy="6278194"/>
            <a:chOff x="0" y="0"/>
            <a:chExt cx="12428169" cy="8370926"/>
          </a:xfrm>
        </p:grpSpPr>
        <p:sp>
          <p:nvSpPr>
            <p:cNvPr name="Freeform 8" id="8"/>
            <p:cNvSpPr/>
            <p:nvPr/>
          </p:nvSpPr>
          <p:spPr>
            <a:xfrm flipH="false" flipV="false" rot="0">
              <a:off x="0" y="0"/>
              <a:ext cx="12428220" cy="8370951"/>
            </a:xfrm>
            <a:custGeom>
              <a:avLst/>
              <a:gdLst/>
              <a:ahLst/>
              <a:cxnLst/>
              <a:rect r="r" b="b" t="t" l="l"/>
              <a:pathLst>
                <a:path h="8370951" w="12428220">
                  <a:moveTo>
                    <a:pt x="0" y="0"/>
                  </a:moveTo>
                  <a:lnTo>
                    <a:pt x="12428220" y="0"/>
                  </a:lnTo>
                  <a:lnTo>
                    <a:pt x="12428220" y="8370951"/>
                  </a:lnTo>
                  <a:lnTo>
                    <a:pt x="0" y="8370951"/>
                  </a:lnTo>
                  <a:lnTo>
                    <a:pt x="0" y="0"/>
                  </a:lnTo>
                  <a:close/>
                </a:path>
              </a:pathLst>
            </a:custGeom>
            <a:blipFill>
              <a:blip r:embed="rId6"/>
              <a:stretch>
                <a:fillRect l="-11280" t="0" r="-11279" b="0"/>
              </a:stretch>
            </a:blipFill>
          </p:spPr>
        </p:sp>
      </p:grpSp>
      <p:grpSp>
        <p:nvGrpSpPr>
          <p:cNvPr name="Group 9" id="9"/>
          <p:cNvGrpSpPr/>
          <p:nvPr/>
        </p:nvGrpSpPr>
        <p:grpSpPr>
          <a:xfrm rot="0">
            <a:off x="9658950" y="1313917"/>
            <a:ext cx="9016670" cy="7659167"/>
            <a:chOff x="0" y="0"/>
            <a:chExt cx="12022226" cy="10212222"/>
          </a:xfrm>
        </p:grpSpPr>
        <p:sp>
          <p:nvSpPr>
            <p:cNvPr name="Freeform 10" id="10"/>
            <p:cNvSpPr/>
            <p:nvPr/>
          </p:nvSpPr>
          <p:spPr>
            <a:xfrm flipH="false" flipV="false" rot="0">
              <a:off x="0" y="0"/>
              <a:ext cx="12022201" cy="10212197"/>
            </a:xfrm>
            <a:custGeom>
              <a:avLst/>
              <a:gdLst/>
              <a:ahLst/>
              <a:cxnLst/>
              <a:rect r="r" b="b" t="t" l="l"/>
              <a:pathLst>
                <a:path h="10212197" w="12022201">
                  <a:moveTo>
                    <a:pt x="0" y="0"/>
                  </a:moveTo>
                  <a:lnTo>
                    <a:pt x="12022201" y="0"/>
                  </a:lnTo>
                  <a:lnTo>
                    <a:pt x="12022201" y="10212197"/>
                  </a:lnTo>
                  <a:lnTo>
                    <a:pt x="0" y="10212197"/>
                  </a:lnTo>
                  <a:lnTo>
                    <a:pt x="0" y="0"/>
                  </a:lnTo>
                  <a:close/>
                </a:path>
              </a:pathLst>
            </a:custGeom>
            <a:blipFill>
              <a:blip r:embed="rId7"/>
              <a:stretch>
                <a:fillRect l="0" t="0" r="0" b="0"/>
              </a:stretch>
            </a:blipFill>
          </p:spPr>
        </p:sp>
      </p:grpSp>
      <p:grpSp>
        <p:nvGrpSpPr>
          <p:cNvPr name="Group 11" id="11"/>
          <p:cNvGrpSpPr/>
          <p:nvPr/>
        </p:nvGrpSpPr>
        <p:grpSpPr>
          <a:xfrm rot="0">
            <a:off x="208521" y="0"/>
            <a:ext cx="18079479" cy="1201188"/>
            <a:chOff x="0" y="0"/>
            <a:chExt cx="24105972" cy="1601584"/>
          </a:xfrm>
        </p:grpSpPr>
        <p:sp>
          <p:nvSpPr>
            <p:cNvPr name="Freeform 12" id="12"/>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13" id="13"/>
            <p:cNvSpPr txBox="true"/>
            <p:nvPr/>
          </p:nvSpPr>
          <p:spPr>
            <a:xfrm>
              <a:off x="0" y="47625"/>
              <a:ext cx="24105972" cy="1553959"/>
            </a:xfrm>
            <a:prstGeom prst="rect">
              <a:avLst/>
            </a:prstGeom>
          </p:spPr>
          <p:txBody>
            <a:bodyPr anchor="ctr" rtlCol="false" tIns="50800" lIns="50800" bIns="50800" rIns="50800"/>
            <a:lstStyle/>
            <a:p>
              <a:pPr algn="l">
                <a:lnSpc>
                  <a:spcPts val="4017"/>
                </a:lnSpc>
              </a:pPr>
              <a:r>
                <a:rPr lang="en-US" sz="4650" b="true">
                  <a:solidFill>
                    <a:srgbClr val="FFFFFF"/>
                  </a:solidFill>
                  <a:latin typeface="Calibri (MS) Bold"/>
                  <a:ea typeface="Calibri (MS) Bold"/>
                  <a:cs typeface="Calibri (MS) Bold"/>
                  <a:sym typeface="Calibri (MS) Bold"/>
                </a:rPr>
                <a:t>Résumé de l'évaluation VAE pour l'expérience professionnelle de niveau 5</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grpSp>
        <p:nvGrpSpPr>
          <p:cNvPr name="Group 7" id="7"/>
          <p:cNvGrpSpPr/>
          <p:nvPr/>
        </p:nvGrpSpPr>
        <p:grpSpPr>
          <a:xfrm rot="0">
            <a:off x="16726" y="0"/>
            <a:ext cx="18288000" cy="10287000"/>
            <a:chOff x="0" y="0"/>
            <a:chExt cx="24384000" cy="13716000"/>
          </a:xfrm>
        </p:grpSpPr>
        <p:sp>
          <p:nvSpPr>
            <p:cNvPr name="Freeform 8" id="8"/>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76254"/>
            </a:solidFill>
          </p:spPr>
        </p:sp>
      </p:grpSp>
      <p:grpSp>
        <p:nvGrpSpPr>
          <p:cNvPr name="Group 9" id="9"/>
          <p:cNvGrpSpPr/>
          <p:nvPr/>
        </p:nvGrpSpPr>
        <p:grpSpPr>
          <a:xfrm rot="0">
            <a:off x="165535" y="3609594"/>
            <a:ext cx="13471884" cy="2765317"/>
            <a:chOff x="0" y="0"/>
            <a:chExt cx="17962512" cy="3687089"/>
          </a:xfrm>
        </p:grpSpPr>
        <p:sp>
          <p:nvSpPr>
            <p:cNvPr name="Freeform 10" id="10"/>
            <p:cNvSpPr/>
            <p:nvPr/>
          </p:nvSpPr>
          <p:spPr>
            <a:xfrm flipH="false" flipV="false" rot="0">
              <a:off x="28575" y="28575"/>
              <a:ext cx="17905349" cy="3629914"/>
            </a:xfrm>
            <a:custGeom>
              <a:avLst/>
              <a:gdLst/>
              <a:ahLst/>
              <a:cxnLst/>
              <a:rect r="r" b="b" t="t" l="l"/>
              <a:pathLst>
                <a:path h="3629914" w="17905349">
                  <a:moveTo>
                    <a:pt x="0" y="0"/>
                  </a:moveTo>
                  <a:lnTo>
                    <a:pt x="17905349" y="0"/>
                  </a:lnTo>
                  <a:lnTo>
                    <a:pt x="17905349" y="3629914"/>
                  </a:lnTo>
                  <a:lnTo>
                    <a:pt x="0" y="3629914"/>
                  </a:lnTo>
                  <a:close/>
                </a:path>
              </a:pathLst>
            </a:custGeom>
            <a:solidFill>
              <a:srgbClr val="87A896">
                <a:alpha val="25098"/>
              </a:srgbClr>
            </a:solidFill>
          </p:spPr>
        </p:sp>
        <p:sp>
          <p:nvSpPr>
            <p:cNvPr name="Freeform 11" id="11"/>
            <p:cNvSpPr/>
            <p:nvPr/>
          </p:nvSpPr>
          <p:spPr>
            <a:xfrm flipH="false" flipV="false" rot="0">
              <a:off x="0" y="0"/>
              <a:ext cx="17962499" cy="3687064"/>
            </a:xfrm>
            <a:custGeom>
              <a:avLst/>
              <a:gdLst/>
              <a:ahLst/>
              <a:cxnLst/>
              <a:rect r="r" b="b" t="t" l="l"/>
              <a:pathLst>
                <a:path h="3687064" w="17962499">
                  <a:moveTo>
                    <a:pt x="28575" y="0"/>
                  </a:moveTo>
                  <a:lnTo>
                    <a:pt x="17933924" y="0"/>
                  </a:lnTo>
                  <a:cubicBezTo>
                    <a:pt x="17949672" y="0"/>
                    <a:pt x="17962499" y="12827"/>
                    <a:pt x="17962499" y="28575"/>
                  </a:cubicBezTo>
                  <a:lnTo>
                    <a:pt x="17962499" y="3658489"/>
                  </a:lnTo>
                  <a:cubicBezTo>
                    <a:pt x="17962499" y="3674237"/>
                    <a:pt x="17949672" y="3687064"/>
                    <a:pt x="17933924" y="3687064"/>
                  </a:cubicBezTo>
                  <a:lnTo>
                    <a:pt x="28575" y="3687064"/>
                  </a:lnTo>
                  <a:cubicBezTo>
                    <a:pt x="12827" y="3687064"/>
                    <a:pt x="0" y="3674237"/>
                    <a:pt x="0" y="3658489"/>
                  </a:cubicBezTo>
                  <a:lnTo>
                    <a:pt x="0" y="28575"/>
                  </a:lnTo>
                  <a:cubicBezTo>
                    <a:pt x="0" y="12827"/>
                    <a:pt x="12827" y="0"/>
                    <a:pt x="28575" y="0"/>
                  </a:cubicBezTo>
                  <a:moveTo>
                    <a:pt x="28575" y="57150"/>
                  </a:moveTo>
                  <a:lnTo>
                    <a:pt x="28575" y="28575"/>
                  </a:lnTo>
                  <a:lnTo>
                    <a:pt x="57150" y="28575"/>
                  </a:lnTo>
                  <a:lnTo>
                    <a:pt x="57150" y="3658489"/>
                  </a:lnTo>
                  <a:lnTo>
                    <a:pt x="28575" y="3658489"/>
                  </a:lnTo>
                  <a:lnTo>
                    <a:pt x="28575" y="3629914"/>
                  </a:lnTo>
                  <a:lnTo>
                    <a:pt x="17933924" y="3629914"/>
                  </a:lnTo>
                  <a:lnTo>
                    <a:pt x="17933924" y="3658489"/>
                  </a:lnTo>
                  <a:lnTo>
                    <a:pt x="17905349" y="3658489"/>
                  </a:lnTo>
                  <a:lnTo>
                    <a:pt x="17905349" y="28575"/>
                  </a:lnTo>
                  <a:lnTo>
                    <a:pt x="17933924" y="28575"/>
                  </a:lnTo>
                  <a:lnTo>
                    <a:pt x="17933924" y="57150"/>
                  </a:lnTo>
                  <a:lnTo>
                    <a:pt x="28575" y="57150"/>
                  </a:lnTo>
                  <a:close/>
                </a:path>
              </a:pathLst>
            </a:custGeom>
            <a:solidFill>
              <a:srgbClr val="FFFFFF"/>
            </a:solidFill>
          </p:spPr>
        </p:sp>
      </p:grpSp>
      <p:grpSp>
        <p:nvGrpSpPr>
          <p:cNvPr name="Group 12" id="12"/>
          <p:cNvGrpSpPr/>
          <p:nvPr/>
        </p:nvGrpSpPr>
        <p:grpSpPr>
          <a:xfrm rot="0">
            <a:off x="8148590" y="0"/>
            <a:ext cx="10156136" cy="10287000"/>
            <a:chOff x="0" y="0"/>
            <a:chExt cx="13541515" cy="13716000"/>
          </a:xfrm>
        </p:grpSpPr>
        <p:sp>
          <p:nvSpPr>
            <p:cNvPr name="Freeform 13" id="13"/>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7"/>
              <a:stretch>
                <a:fillRect l="0" t="0" r="0" b="0"/>
              </a:stretch>
            </a:blipFill>
          </p:spPr>
        </p:sp>
      </p:grpSp>
      <p:grpSp>
        <p:nvGrpSpPr>
          <p:cNvPr name="Group 14" id="14"/>
          <p:cNvGrpSpPr/>
          <p:nvPr/>
        </p:nvGrpSpPr>
        <p:grpSpPr>
          <a:xfrm rot="0">
            <a:off x="186966" y="3631025"/>
            <a:ext cx="13429021" cy="2722455"/>
            <a:chOff x="0" y="0"/>
            <a:chExt cx="17905362" cy="3629939"/>
          </a:xfrm>
        </p:grpSpPr>
        <p:sp>
          <p:nvSpPr>
            <p:cNvPr name="Freeform 15" id="15"/>
            <p:cNvSpPr/>
            <p:nvPr/>
          </p:nvSpPr>
          <p:spPr>
            <a:xfrm flipH="false" flipV="false" rot="0">
              <a:off x="0" y="0"/>
              <a:ext cx="17905358" cy="3629942"/>
            </a:xfrm>
            <a:custGeom>
              <a:avLst/>
              <a:gdLst/>
              <a:ahLst/>
              <a:cxnLst/>
              <a:rect r="r" b="b" t="t" l="l"/>
              <a:pathLst>
                <a:path h="3629942" w="17905358">
                  <a:moveTo>
                    <a:pt x="0" y="0"/>
                  </a:moveTo>
                  <a:lnTo>
                    <a:pt x="17905358" y="0"/>
                  </a:lnTo>
                  <a:lnTo>
                    <a:pt x="17905358" y="3629942"/>
                  </a:lnTo>
                  <a:lnTo>
                    <a:pt x="0" y="3629942"/>
                  </a:lnTo>
                  <a:close/>
                </a:path>
              </a:pathLst>
            </a:custGeom>
            <a:blipFill>
              <a:blip r:embed="rId8">
                <a:alphaModFix amt="0"/>
              </a:blip>
              <a:stretch>
                <a:fillRect l="0" t="-46113" r="0" b="-46113"/>
              </a:stretch>
            </a:blipFill>
          </p:spPr>
        </p:sp>
        <p:sp>
          <p:nvSpPr>
            <p:cNvPr name="TextBox 16" id="16"/>
            <p:cNvSpPr txBox="true"/>
            <p:nvPr/>
          </p:nvSpPr>
          <p:spPr>
            <a:xfrm>
              <a:off x="0" y="76200"/>
              <a:ext cx="17905362" cy="3553739"/>
            </a:xfrm>
            <a:prstGeom prst="rect">
              <a:avLst/>
            </a:prstGeom>
          </p:spPr>
          <p:txBody>
            <a:bodyPr anchor="b" rtlCol="false" tIns="0" lIns="0" bIns="0" rIns="0"/>
            <a:lstStyle/>
            <a:p>
              <a:pPr algn="l">
                <a:lnSpc>
                  <a:spcPts val="7776"/>
                </a:lnSpc>
              </a:pPr>
              <a:r>
                <a:rPr lang="en-US" sz="7200" b="true">
                  <a:solidFill>
                    <a:srgbClr val="FFFFFF"/>
                  </a:solidFill>
                  <a:latin typeface="Roboto Bold"/>
                  <a:ea typeface="Roboto Bold"/>
                  <a:cs typeface="Roboto Bold"/>
                  <a:sym typeface="Roboto Bold"/>
                </a:rPr>
                <a:t>Étape 4 : Évaluation </a:t>
              </a:r>
            </a:p>
          </p:txBody>
        </p:sp>
      </p:grpSp>
      <p:grpSp>
        <p:nvGrpSpPr>
          <p:cNvPr name="Group 17" id="17"/>
          <p:cNvGrpSpPr/>
          <p:nvPr/>
        </p:nvGrpSpPr>
        <p:grpSpPr>
          <a:xfrm rot="0">
            <a:off x="11744325" y="306924"/>
            <a:ext cx="5921492" cy="2190950"/>
            <a:chOff x="0" y="0"/>
            <a:chExt cx="7895323" cy="2921267"/>
          </a:xfrm>
        </p:grpSpPr>
        <p:sp>
          <p:nvSpPr>
            <p:cNvPr name="Freeform 18" id="18" descr="Text  Description automatically generated"/>
            <p:cNvSpPr/>
            <p:nvPr/>
          </p:nvSpPr>
          <p:spPr>
            <a:xfrm flipH="false" flipV="false" rot="0">
              <a:off x="0" y="0"/>
              <a:ext cx="7895336" cy="2921254"/>
            </a:xfrm>
            <a:custGeom>
              <a:avLst/>
              <a:gdLst/>
              <a:ahLst/>
              <a:cxnLst/>
              <a:rect r="r" b="b" t="t" l="l"/>
              <a:pathLst>
                <a:path h="2921254" w="7895336">
                  <a:moveTo>
                    <a:pt x="0" y="0"/>
                  </a:moveTo>
                  <a:lnTo>
                    <a:pt x="7895336" y="0"/>
                  </a:lnTo>
                  <a:lnTo>
                    <a:pt x="7895336" y="2921254"/>
                  </a:lnTo>
                  <a:lnTo>
                    <a:pt x="0" y="2921254"/>
                  </a:lnTo>
                  <a:lnTo>
                    <a:pt x="0" y="0"/>
                  </a:lnTo>
                  <a:close/>
                </a:path>
              </a:pathLst>
            </a:custGeom>
            <a:blipFill>
              <a:blip r:embed="rId9"/>
              <a:stretch>
                <a:fillRect l="0" t="0" r="0" b="0"/>
              </a:stretch>
            </a:blipFill>
          </p:spPr>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aphicFrame>
        <p:nvGraphicFramePr>
          <p:cNvPr name="Table 8" id="8"/>
          <p:cNvGraphicFramePr>
            <a:graphicFrameLocks noGrp="true"/>
          </p:cNvGraphicFramePr>
          <p:nvPr/>
        </p:nvGraphicFramePr>
        <p:xfrm>
          <a:off x="1480738" y="2805112"/>
          <a:ext cx="15525750" cy="6076950"/>
        </p:xfrm>
        <a:graphic>
          <a:graphicData uri="http://schemas.openxmlformats.org/drawingml/2006/table">
            <a:tbl>
              <a:tblPr/>
              <a:tblGrid>
                <a:gridCol w="9381420"/>
                <a:gridCol w="3273020"/>
                <a:gridCol w="2871310"/>
              </a:tblGrid>
              <a:tr h="552450">
                <a:tc>
                  <a:txBody>
                    <a:bodyPr anchor="t" rtlCol="false"/>
                    <a:lstStyle/>
                    <a:p>
                      <a:pPr algn="l">
                        <a:lnSpc>
                          <a:spcPts val="3240"/>
                        </a:lnSpc>
                        <a:defRPr/>
                      </a:pPr>
                      <a:r>
                        <a:rPr lang="en-US" sz="2700" b="true">
                          <a:solidFill>
                            <a:srgbClr val="FFFFFF"/>
                          </a:solidFill>
                          <a:latin typeface="Calibri (MS) Bold"/>
                          <a:ea typeface="Calibri (MS) Bold"/>
                          <a:cs typeface="Calibri (MS) Bold"/>
                          <a:sym typeface="Calibri (MS) Bold"/>
                        </a:rPr>
                        <a:t>Points clés de l’évaluation :</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4AB5C4"/>
                    </a:solidFill>
                  </a:tcPr>
                </a:tc>
                <a:tc>
                  <a:txBody>
                    <a:bodyPr anchor="t" rtlCol="false"/>
                    <a:lstStyle/>
                    <a:p>
                      <a:pPr algn="l">
                        <a:lnSpc>
                          <a:spcPts val="3240"/>
                        </a:lnSpc>
                        <a:defRPr/>
                      </a:pPr>
                      <a:r>
                        <a:rPr lang="en-US" sz="2700" b="true">
                          <a:solidFill>
                            <a:srgbClr val="FFFFFF"/>
                          </a:solidFill>
                          <a:latin typeface="Calibri (MS) Bold"/>
                          <a:ea typeface="Calibri (MS) Bold"/>
                          <a:cs typeface="Calibri (MS) Bold"/>
                          <a:sym typeface="Calibri (MS) Bold"/>
                        </a:rPr>
                        <a:t>Évaluation en classe</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4AB5C4"/>
                    </a:solidFill>
                  </a:tcPr>
                </a:tc>
                <a:tc>
                  <a:txBody>
                    <a:bodyPr anchor="t" rtlCol="false"/>
                    <a:lstStyle/>
                    <a:p>
                      <a:pPr algn="l">
                        <a:lnSpc>
                          <a:spcPts val="3240"/>
                        </a:lnSpc>
                        <a:defRPr/>
                      </a:pPr>
                      <a:r>
                        <a:rPr lang="en-US" sz="2700" b="true">
                          <a:solidFill>
                            <a:srgbClr val="FFFFFF"/>
                          </a:solidFill>
                          <a:latin typeface="Calibri (MS) Bold"/>
                          <a:ea typeface="Calibri (MS) Bold"/>
                          <a:cs typeface="Calibri (MS) Bold"/>
                          <a:sym typeface="Calibri (MS) Bold"/>
                        </a:rPr>
                        <a:t>Évaluation VAE</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4AB5C4"/>
                    </a:solidFill>
                  </a:tcPr>
                </a:tc>
              </a:tr>
              <a:tr h="552450">
                <a:tc>
                  <a:txBody>
                    <a:bodyPr anchor="t" rtlCol="false"/>
                    <a:lstStyle/>
                    <a:p>
                      <a:pPr algn="l">
                        <a:lnSpc>
                          <a:spcPts val="3240"/>
                        </a:lnSpc>
                        <a:defRPr/>
                      </a:pPr>
                      <a:r>
                        <a:rPr lang="en-US" sz="2700">
                          <a:solidFill>
                            <a:srgbClr val="000000"/>
                          </a:solidFill>
                          <a:latin typeface="Calibri (MS)"/>
                          <a:ea typeface="Calibri (MS)"/>
                          <a:cs typeface="Calibri (MS)"/>
                          <a:sym typeface="Calibri (MS)"/>
                        </a:rPr>
                        <a:t>Tous les acquis d'apprentissage sont évalués</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c>
                  <a:txBody>
                    <a:bodyPr anchor="t" rtlCol="false"/>
                    <a:lstStyle/>
                    <a:p>
                      <a:pPr algn="ctr">
                        <a:lnSpc>
                          <a:spcPts val="3240"/>
                        </a:lnSpc>
                        <a:defRPr/>
                      </a:pPr>
                      <a:r>
                        <a:rPr lang="en-US" sz="2700">
                          <a:solidFill>
                            <a:srgbClr val="000000"/>
                          </a:solidFill>
                          <a:latin typeface="Arimo"/>
                          <a:ea typeface="Arimo"/>
                          <a:cs typeface="Arimo"/>
                          <a:sym typeface="Arimo"/>
                        </a:rPr>
                        <a:t></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c>
                  <a:txBody>
                    <a:bodyPr anchor="t" rtlCol="false"/>
                    <a:lstStyle/>
                    <a:p>
                      <a:pPr algn="ctr">
                        <a:lnSpc>
                          <a:spcPts val="3240"/>
                        </a:lnSpc>
                        <a:defRPr/>
                      </a:pPr>
                      <a:r>
                        <a:rPr lang="en-US" sz="2700">
                          <a:solidFill>
                            <a:srgbClr val="000000"/>
                          </a:solidFill>
                          <a:latin typeface="Arimo"/>
                          <a:ea typeface="Arimo"/>
                          <a:cs typeface="Arimo"/>
                          <a:sym typeface="Arimo"/>
                        </a:rPr>
                        <a:t></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r>
              <a:tr h="552450">
                <a:tc>
                  <a:txBody>
                    <a:bodyPr anchor="t" rtlCol="false"/>
                    <a:lstStyle/>
                    <a:p>
                      <a:pPr algn="l">
                        <a:lnSpc>
                          <a:spcPts val="3240"/>
                        </a:lnSpc>
                        <a:defRPr/>
                      </a:pPr>
                      <a:r>
                        <a:rPr lang="en-US" sz="2700">
                          <a:solidFill>
                            <a:srgbClr val="000000"/>
                          </a:solidFill>
                          <a:latin typeface="Calibri (MS)"/>
                          <a:ea typeface="Calibri (MS)"/>
                          <a:cs typeface="Calibri (MS)"/>
                          <a:sym typeface="Calibri (MS)"/>
                        </a:rPr>
                        <a:t>Évaluations notées</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3F5"/>
                    </a:solidFill>
                  </a:tcPr>
                </a:tc>
                <a:tc>
                  <a:txBody>
                    <a:bodyPr anchor="t" rtlCol="false"/>
                    <a:lstStyle/>
                    <a:p>
                      <a:pPr algn="ctr">
                        <a:lnSpc>
                          <a:spcPts val="3240"/>
                        </a:lnSpc>
                        <a:defRPr/>
                      </a:pPr>
                      <a:r>
                        <a:rPr lang="en-US" sz="2700">
                          <a:solidFill>
                            <a:srgbClr val="000000"/>
                          </a:solidFill>
                          <a:latin typeface="Arimo"/>
                          <a:ea typeface="Arimo"/>
                          <a:cs typeface="Arimo"/>
                          <a:sym typeface="Arimo"/>
                        </a:rPr>
                        <a:t></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3F5"/>
                    </a:solidFill>
                  </a:tcPr>
                </a:tc>
                <a:tc>
                  <a:txBody>
                    <a:bodyPr anchor="t" rtlCol="false"/>
                    <a:lstStyle/>
                    <a:p>
                      <a:pPr algn="ctr">
                        <a:lnSpc>
                          <a:spcPts val="3240"/>
                        </a:lnSpc>
                        <a:defRPr/>
                      </a:pPr>
                      <a:r>
                        <a:rPr lang="en-US" sz="2700">
                          <a:solidFill>
                            <a:srgbClr val="000000"/>
                          </a:solidFill>
                          <a:latin typeface="Arimo"/>
                          <a:ea typeface="Arimo"/>
                          <a:cs typeface="Arimo"/>
                          <a:sym typeface="Arimo"/>
                        </a:rPr>
                        <a:t></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3F5"/>
                    </a:solidFill>
                  </a:tcPr>
                </a:tc>
              </a:tr>
              <a:tr h="552450">
                <a:tc>
                  <a:txBody>
                    <a:bodyPr anchor="t" rtlCol="false"/>
                    <a:lstStyle/>
                    <a:p>
                      <a:pPr algn="l">
                        <a:lnSpc>
                          <a:spcPts val="3240"/>
                        </a:lnSpc>
                        <a:defRPr/>
                      </a:pPr>
                      <a:r>
                        <a:rPr lang="en-US" sz="2700">
                          <a:solidFill>
                            <a:srgbClr val="000000"/>
                          </a:solidFill>
                          <a:latin typeface="Calibri (MS)"/>
                          <a:ea typeface="Calibri (MS)"/>
                          <a:cs typeface="Calibri (MS)"/>
                          <a:sym typeface="Calibri (MS)"/>
                        </a:rPr>
                        <a:t>Vérification interne</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c>
                  <a:txBody>
                    <a:bodyPr anchor="t" rtlCol="false"/>
                    <a:lstStyle/>
                    <a:p>
                      <a:pPr algn="ctr">
                        <a:lnSpc>
                          <a:spcPts val="3240"/>
                        </a:lnSpc>
                        <a:defRPr/>
                      </a:pPr>
                      <a:r>
                        <a:rPr lang="en-US" sz="2700">
                          <a:solidFill>
                            <a:srgbClr val="000000"/>
                          </a:solidFill>
                          <a:latin typeface="Arimo"/>
                          <a:ea typeface="Arimo"/>
                          <a:cs typeface="Arimo"/>
                          <a:sym typeface="Arimo"/>
                        </a:rPr>
                        <a:t></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c>
                  <a:txBody>
                    <a:bodyPr anchor="t" rtlCol="false"/>
                    <a:lstStyle/>
                    <a:p>
                      <a:pPr algn="ctr">
                        <a:lnSpc>
                          <a:spcPts val="3240"/>
                        </a:lnSpc>
                        <a:defRPr/>
                      </a:pPr>
                      <a:r>
                        <a:rPr lang="en-US" sz="2700">
                          <a:solidFill>
                            <a:srgbClr val="000000"/>
                          </a:solidFill>
                          <a:latin typeface="Arimo"/>
                          <a:ea typeface="Arimo"/>
                          <a:cs typeface="Arimo"/>
                          <a:sym typeface="Arimo"/>
                        </a:rPr>
                        <a:t></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r>
              <a:tr h="552450">
                <a:tc>
                  <a:txBody>
                    <a:bodyPr anchor="t" rtlCol="false"/>
                    <a:lstStyle/>
                    <a:p>
                      <a:pPr algn="l">
                        <a:lnSpc>
                          <a:spcPts val="3240"/>
                        </a:lnSpc>
                        <a:defRPr/>
                      </a:pPr>
                      <a:r>
                        <a:rPr lang="en-US" sz="2700">
                          <a:solidFill>
                            <a:srgbClr val="000000"/>
                          </a:solidFill>
                          <a:latin typeface="Calibri (MS)"/>
                          <a:ea typeface="Calibri (MS)"/>
                          <a:cs typeface="Calibri (MS)"/>
                          <a:sym typeface="Calibri (MS)"/>
                        </a:rPr>
                        <a:t>Authentification externe</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3F5"/>
                    </a:solidFill>
                  </a:tcPr>
                </a:tc>
                <a:tc>
                  <a:txBody>
                    <a:bodyPr anchor="t" rtlCol="false"/>
                    <a:lstStyle/>
                    <a:p>
                      <a:pPr algn="ctr">
                        <a:lnSpc>
                          <a:spcPts val="3240"/>
                        </a:lnSpc>
                        <a:defRPr/>
                      </a:pPr>
                      <a:r>
                        <a:rPr lang="en-US" sz="2700">
                          <a:solidFill>
                            <a:srgbClr val="000000"/>
                          </a:solidFill>
                          <a:latin typeface="Arimo"/>
                          <a:ea typeface="Arimo"/>
                          <a:cs typeface="Arimo"/>
                          <a:sym typeface="Arimo"/>
                        </a:rPr>
                        <a:t></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3F5"/>
                    </a:solidFill>
                  </a:tcPr>
                </a:tc>
                <a:tc>
                  <a:txBody>
                    <a:bodyPr anchor="t" rtlCol="false"/>
                    <a:lstStyle/>
                    <a:p>
                      <a:pPr algn="ctr">
                        <a:lnSpc>
                          <a:spcPts val="3240"/>
                        </a:lnSpc>
                        <a:defRPr/>
                      </a:pPr>
                      <a:r>
                        <a:rPr lang="en-US" sz="2700">
                          <a:solidFill>
                            <a:srgbClr val="000000"/>
                          </a:solidFill>
                          <a:latin typeface="Arimo"/>
                          <a:ea typeface="Arimo"/>
                          <a:cs typeface="Arimo"/>
                          <a:sym typeface="Arimo"/>
                        </a:rPr>
                        <a:t></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3F5"/>
                    </a:solidFill>
                  </a:tcPr>
                </a:tc>
              </a:tr>
              <a:tr h="552450">
                <a:tc>
                  <a:txBody>
                    <a:bodyPr anchor="t" rtlCol="false"/>
                    <a:lstStyle/>
                    <a:p>
                      <a:pPr algn="l">
                        <a:lnSpc>
                          <a:spcPts val="3240"/>
                        </a:lnSpc>
                        <a:defRPr/>
                      </a:pPr>
                      <a:r>
                        <a:rPr lang="en-US" sz="2700">
                          <a:solidFill>
                            <a:srgbClr val="000000"/>
                          </a:solidFill>
                          <a:latin typeface="Calibri (MS)"/>
                          <a:ea typeface="Calibri (MS)"/>
                          <a:cs typeface="Calibri (MS)"/>
                          <a:sym typeface="Calibri (MS)"/>
                        </a:rPr>
                        <a:t>Panneau d'approbation des résultats</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c>
                  <a:txBody>
                    <a:bodyPr anchor="t" rtlCol="false"/>
                    <a:lstStyle/>
                    <a:p>
                      <a:pPr algn="ctr">
                        <a:lnSpc>
                          <a:spcPts val="3240"/>
                        </a:lnSpc>
                        <a:defRPr/>
                      </a:pPr>
                      <a:r>
                        <a:rPr lang="en-US" sz="2700">
                          <a:solidFill>
                            <a:srgbClr val="000000"/>
                          </a:solidFill>
                          <a:latin typeface="Arimo"/>
                          <a:ea typeface="Arimo"/>
                          <a:cs typeface="Arimo"/>
                          <a:sym typeface="Arimo"/>
                        </a:rPr>
                        <a:t></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c>
                  <a:txBody>
                    <a:bodyPr anchor="t" rtlCol="false"/>
                    <a:lstStyle/>
                    <a:p>
                      <a:pPr algn="ctr">
                        <a:lnSpc>
                          <a:spcPts val="3240"/>
                        </a:lnSpc>
                        <a:defRPr/>
                      </a:pPr>
                      <a:r>
                        <a:rPr lang="en-US" sz="2700">
                          <a:solidFill>
                            <a:srgbClr val="000000"/>
                          </a:solidFill>
                          <a:latin typeface="Arimo"/>
                          <a:ea typeface="Arimo"/>
                          <a:cs typeface="Arimo"/>
                          <a:sym typeface="Arimo"/>
                        </a:rPr>
                        <a:t></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r>
              <a:tr h="552450">
                <a:tc>
                  <a:txBody>
                    <a:bodyPr anchor="t" rtlCol="false"/>
                    <a:lstStyle/>
                    <a:p>
                      <a:pPr algn="l">
                        <a:lnSpc>
                          <a:spcPts val="3240"/>
                        </a:lnSpc>
                        <a:defRPr/>
                      </a:pPr>
                      <a:r>
                        <a:rPr lang="en-US" sz="2700">
                          <a:solidFill>
                            <a:srgbClr val="000000"/>
                          </a:solidFill>
                          <a:latin typeface="Calibri (MS)"/>
                          <a:ea typeface="Calibri (MS)"/>
                          <a:cs typeface="Calibri (MS)"/>
                          <a:sym typeface="Calibri (MS)"/>
                        </a:rPr>
                        <a:t>Soutien aux apprenants</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3F5"/>
                    </a:solidFill>
                  </a:tcPr>
                </a:tc>
                <a:tc>
                  <a:txBody>
                    <a:bodyPr anchor="t" rtlCol="false"/>
                    <a:lstStyle/>
                    <a:p>
                      <a:pPr algn="ctr">
                        <a:lnSpc>
                          <a:spcPts val="3240"/>
                        </a:lnSpc>
                        <a:defRPr/>
                      </a:pPr>
                      <a:r>
                        <a:rPr lang="en-US" sz="2700">
                          <a:solidFill>
                            <a:srgbClr val="000000"/>
                          </a:solidFill>
                          <a:latin typeface="Arimo"/>
                          <a:ea typeface="Arimo"/>
                          <a:cs typeface="Arimo"/>
                          <a:sym typeface="Arimo"/>
                        </a:rPr>
                        <a:t></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3F5"/>
                    </a:solidFill>
                  </a:tcPr>
                </a:tc>
                <a:tc>
                  <a:txBody>
                    <a:bodyPr anchor="t" rtlCol="false"/>
                    <a:lstStyle/>
                    <a:p>
                      <a:pPr algn="ctr">
                        <a:lnSpc>
                          <a:spcPts val="3240"/>
                        </a:lnSpc>
                        <a:defRPr/>
                      </a:pPr>
                      <a:r>
                        <a:rPr lang="en-US" sz="2700">
                          <a:solidFill>
                            <a:srgbClr val="000000"/>
                          </a:solidFill>
                          <a:latin typeface="Arimo"/>
                          <a:ea typeface="Arimo"/>
                          <a:cs typeface="Arimo"/>
                          <a:sym typeface="Arimo"/>
                        </a:rPr>
                        <a:t></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3F5"/>
                    </a:solidFill>
                  </a:tcPr>
                </a:tc>
              </a:tr>
              <a:tr h="552450">
                <a:tc>
                  <a:txBody>
                    <a:bodyPr anchor="t" rtlCol="false"/>
                    <a:lstStyle/>
                    <a:p>
                      <a:pPr algn="l">
                        <a:lnSpc>
                          <a:spcPts val="3240"/>
                        </a:lnSpc>
                        <a:defRPr/>
                      </a:pPr>
                      <a:r>
                        <a:rPr lang="en-US" sz="2700">
                          <a:solidFill>
                            <a:srgbClr val="000000"/>
                          </a:solidFill>
                          <a:latin typeface="Calibri (MS)"/>
                          <a:ea typeface="Calibri (MS)"/>
                          <a:cs typeface="Calibri (MS)"/>
                          <a:sym typeface="Calibri (MS)"/>
                        </a:rPr>
                        <a:t>Accès à des aménagements raisonnables / considération compassionnelle pour l'évaluation</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c>
                  <a:txBody>
                    <a:bodyPr anchor="t" rtlCol="false"/>
                    <a:lstStyle/>
                    <a:p>
                      <a:pPr algn="ctr">
                        <a:lnSpc>
                          <a:spcPts val="3240"/>
                        </a:lnSpc>
                        <a:defRPr/>
                      </a:pPr>
                      <a:r>
                        <a:rPr lang="en-US" sz="2700">
                          <a:solidFill>
                            <a:srgbClr val="000000"/>
                          </a:solidFill>
                          <a:latin typeface="Arimo"/>
                          <a:ea typeface="Arimo"/>
                          <a:cs typeface="Arimo"/>
                          <a:sym typeface="Arimo"/>
                        </a:rPr>
                        <a:t></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c>
                  <a:txBody>
                    <a:bodyPr anchor="t" rtlCol="false"/>
                    <a:lstStyle/>
                    <a:p>
                      <a:pPr algn="ctr">
                        <a:lnSpc>
                          <a:spcPts val="3240"/>
                        </a:lnSpc>
                        <a:defRPr/>
                      </a:pPr>
                      <a:r>
                        <a:rPr lang="en-US" sz="2700">
                          <a:solidFill>
                            <a:srgbClr val="000000"/>
                          </a:solidFill>
                          <a:latin typeface="Arimo"/>
                          <a:ea typeface="Arimo"/>
                          <a:cs typeface="Arimo"/>
                          <a:sym typeface="Arimo"/>
                        </a:rPr>
                        <a:t></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r>
              <a:tr h="552450">
                <a:tc>
                  <a:txBody>
                    <a:bodyPr anchor="t" rtlCol="false"/>
                    <a:lstStyle/>
                    <a:p>
                      <a:pPr algn="l">
                        <a:lnSpc>
                          <a:spcPts val="3240"/>
                        </a:lnSpc>
                        <a:defRPr/>
                      </a:pPr>
                      <a:r>
                        <a:rPr lang="en-US" sz="2700">
                          <a:solidFill>
                            <a:srgbClr val="000000"/>
                          </a:solidFill>
                          <a:latin typeface="Calibri (MS)"/>
                          <a:ea typeface="Calibri (MS)"/>
                          <a:cs typeface="Calibri (MS)"/>
                          <a:sym typeface="Calibri (MS)"/>
                        </a:rPr>
                        <a:t>Potentiel de Conception universelle de l'apprentissage (CUA) dans l'évaluation</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3F5"/>
                    </a:solidFill>
                  </a:tcPr>
                </a:tc>
                <a:tc>
                  <a:txBody>
                    <a:bodyPr anchor="t" rtlCol="false"/>
                    <a:lstStyle/>
                    <a:p>
                      <a:pPr algn="ctr">
                        <a:lnSpc>
                          <a:spcPts val="3240"/>
                        </a:lnSpc>
                        <a:defRPr/>
                      </a:pPr>
                      <a:r>
                        <a:rPr lang="en-US" sz="2700">
                          <a:solidFill>
                            <a:srgbClr val="000000"/>
                          </a:solidFill>
                          <a:latin typeface="Arimo"/>
                          <a:ea typeface="Arimo"/>
                          <a:cs typeface="Arimo"/>
                          <a:sym typeface="Arimo"/>
                        </a:rPr>
                        <a:t></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3F5"/>
                    </a:solidFill>
                  </a:tcPr>
                </a:tc>
                <a:tc>
                  <a:txBody>
                    <a:bodyPr anchor="t" rtlCol="false"/>
                    <a:lstStyle/>
                    <a:p>
                      <a:pPr algn="ctr">
                        <a:lnSpc>
                          <a:spcPts val="3240"/>
                        </a:lnSpc>
                        <a:defRPr/>
                      </a:pPr>
                      <a:r>
                        <a:rPr lang="en-US" sz="2700">
                          <a:solidFill>
                            <a:srgbClr val="000000"/>
                          </a:solidFill>
                          <a:latin typeface="Arimo"/>
                          <a:ea typeface="Arimo"/>
                          <a:cs typeface="Arimo"/>
                          <a:sym typeface="Arimo"/>
                        </a:rPr>
                        <a:t></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3F5"/>
                    </a:solidFill>
                  </a:tcPr>
                </a:tc>
              </a:tr>
              <a:tr h="552450">
                <a:tc>
                  <a:txBody>
                    <a:bodyPr anchor="t" rtlCol="false"/>
                    <a:lstStyle/>
                    <a:p>
                      <a:pPr algn="l">
                        <a:lnSpc>
                          <a:spcPts val="3240"/>
                        </a:lnSpc>
                        <a:defRPr/>
                      </a:pPr>
                      <a:r>
                        <a:rPr lang="en-US" sz="2700">
                          <a:solidFill>
                            <a:srgbClr val="000000"/>
                          </a:solidFill>
                          <a:latin typeface="Calibri (MS)"/>
                          <a:ea typeface="Calibri (MS)"/>
                          <a:cs typeface="Calibri (MS)"/>
                          <a:sym typeface="Calibri (MS)"/>
                        </a:rPr>
                        <a:t>Accès à la procédure d'appel</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c>
                  <a:txBody>
                    <a:bodyPr anchor="t" rtlCol="false"/>
                    <a:lstStyle/>
                    <a:p>
                      <a:pPr algn="ctr">
                        <a:lnSpc>
                          <a:spcPts val="3240"/>
                        </a:lnSpc>
                        <a:defRPr/>
                      </a:pPr>
                      <a:r>
                        <a:rPr lang="en-US" sz="2700">
                          <a:solidFill>
                            <a:srgbClr val="000000"/>
                          </a:solidFill>
                          <a:latin typeface="Arimo"/>
                          <a:ea typeface="Arimo"/>
                          <a:cs typeface="Arimo"/>
                          <a:sym typeface="Arimo"/>
                        </a:rPr>
                        <a:t></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c>
                  <a:txBody>
                    <a:bodyPr anchor="t" rtlCol="false"/>
                    <a:lstStyle/>
                    <a:p>
                      <a:pPr algn="ctr">
                        <a:lnSpc>
                          <a:spcPts val="3240"/>
                        </a:lnSpc>
                        <a:defRPr/>
                      </a:pPr>
                      <a:r>
                        <a:rPr lang="en-US" sz="2700">
                          <a:solidFill>
                            <a:srgbClr val="000000"/>
                          </a:solidFill>
                          <a:latin typeface="Arimo"/>
                          <a:ea typeface="Arimo"/>
                          <a:cs typeface="Arimo"/>
                          <a:sym typeface="Arimo"/>
                        </a:rPr>
                        <a:t></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r>
              <a:tr h="552450">
                <a:tc>
                  <a:txBody>
                    <a:bodyPr anchor="t" rtlCol="false"/>
                    <a:lstStyle/>
                    <a:p>
                      <a:pPr algn="l">
                        <a:lnSpc>
                          <a:spcPts val="3240"/>
                        </a:lnSpc>
                        <a:defRPr/>
                      </a:pPr>
                      <a:r>
                        <a:rPr lang="en-US" sz="2700">
                          <a:solidFill>
                            <a:srgbClr val="000000"/>
                          </a:solidFill>
                          <a:latin typeface="Calibri (MS)"/>
                          <a:ea typeface="Calibri (MS)"/>
                          <a:cs typeface="Calibri (MS)"/>
                          <a:sym typeface="Calibri (MS)"/>
                        </a:rPr>
                        <a:t>Certification </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3F5"/>
                    </a:solidFill>
                  </a:tcPr>
                </a:tc>
                <a:tc>
                  <a:txBody>
                    <a:bodyPr anchor="t" rtlCol="false"/>
                    <a:lstStyle/>
                    <a:p>
                      <a:pPr algn="ctr">
                        <a:lnSpc>
                          <a:spcPts val="3240"/>
                        </a:lnSpc>
                        <a:defRPr/>
                      </a:pPr>
                      <a:r>
                        <a:rPr lang="en-US" sz="2700">
                          <a:solidFill>
                            <a:srgbClr val="000000"/>
                          </a:solidFill>
                          <a:latin typeface="Arimo"/>
                          <a:ea typeface="Arimo"/>
                          <a:cs typeface="Arimo"/>
                          <a:sym typeface="Arimo"/>
                        </a:rPr>
                        <a:t></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3F5"/>
                    </a:solidFill>
                  </a:tcPr>
                </a:tc>
                <a:tc>
                  <a:txBody>
                    <a:bodyPr anchor="t" rtlCol="false"/>
                    <a:lstStyle/>
                    <a:p>
                      <a:pPr algn="ctr">
                        <a:lnSpc>
                          <a:spcPts val="3240"/>
                        </a:lnSpc>
                        <a:defRPr/>
                      </a:pPr>
                      <a:r>
                        <a:rPr lang="en-US" sz="2700">
                          <a:solidFill>
                            <a:srgbClr val="000000"/>
                          </a:solidFill>
                          <a:latin typeface="Arimo"/>
                          <a:ea typeface="Arimo"/>
                          <a:cs typeface="Arimo"/>
                          <a:sym typeface="Arimo"/>
                        </a:rPr>
                        <a:t></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3F5"/>
                    </a:solidFill>
                  </a:tcPr>
                </a:tc>
              </a:tr>
            </a:tbl>
          </a:graphicData>
        </a:graphic>
      </p:graphicFrame>
      <p:grpSp>
        <p:nvGrpSpPr>
          <p:cNvPr name="Group 9" id="9"/>
          <p:cNvGrpSpPr/>
          <p:nvPr/>
        </p:nvGrpSpPr>
        <p:grpSpPr>
          <a:xfrm rot="0">
            <a:off x="208521" y="0"/>
            <a:ext cx="18079479" cy="1201188"/>
            <a:chOff x="0" y="0"/>
            <a:chExt cx="24105972" cy="1601584"/>
          </a:xfrm>
        </p:grpSpPr>
        <p:sp>
          <p:nvSpPr>
            <p:cNvPr name="Freeform 10" id="10"/>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11" id="11"/>
            <p:cNvSpPr txBox="true"/>
            <p:nvPr/>
          </p:nvSpPr>
          <p:spPr>
            <a:xfrm>
              <a:off x="0" y="-47625"/>
              <a:ext cx="24105972" cy="1649209"/>
            </a:xfrm>
            <a:prstGeom prst="rect">
              <a:avLst/>
            </a:prstGeom>
          </p:spPr>
          <p:txBody>
            <a:bodyPr anchor="ctr" rtlCol="false" tIns="50800" lIns="50800" bIns="50800" rIns="50800"/>
            <a:lstStyle/>
            <a:p>
              <a:pPr algn="l">
                <a:lnSpc>
                  <a:spcPts val="6480"/>
                </a:lnSpc>
              </a:pPr>
              <a:r>
                <a:rPr lang="en-US" sz="6000" b="true">
                  <a:solidFill>
                    <a:srgbClr val="FFFFFF"/>
                  </a:solidFill>
                  <a:latin typeface="Calibri (MS) Bold"/>
                  <a:ea typeface="Calibri (MS) Bold"/>
                  <a:cs typeface="Calibri (MS) Bold"/>
                  <a:sym typeface="Calibri (MS) Bold"/>
                </a:rPr>
                <a:t>Comparaison entre la VAE et l'évaluation en classe</a:t>
              </a:r>
            </a:p>
          </p:txBody>
        </p:sp>
      </p:grpSp>
      <p:sp>
        <p:nvSpPr>
          <p:cNvPr name="TextBox 12" id="12"/>
          <p:cNvSpPr txBox="true"/>
          <p:nvPr/>
        </p:nvSpPr>
        <p:spPr>
          <a:xfrm rot="0">
            <a:off x="1572177" y="1645920"/>
            <a:ext cx="3822783" cy="519713"/>
          </a:xfrm>
          <a:prstGeom prst="rect">
            <a:avLst/>
          </a:prstGeom>
        </p:spPr>
        <p:txBody>
          <a:bodyPr anchor="t" rtlCol="false" tIns="0" lIns="0" bIns="0" rIns="0">
            <a:spAutoFit/>
          </a:bodyPr>
          <a:lstStyle/>
          <a:p>
            <a:pPr algn="l">
              <a:lnSpc>
                <a:spcPts val="3240"/>
              </a:lnSpc>
            </a:pPr>
            <a:r>
              <a:rPr lang="en-US" sz="2700">
                <a:solidFill>
                  <a:srgbClr val="000000"/>
                </a:solidFill>
                <a:latin typeface="Calibri (MS)"/>
                <a:ea typeface="Calibri (MS)"/>
                <a:cs typeface="Calibri (MS)"/>
                <a:sym typeface="Calibri (MS)"/>
              </a:rPr>
              <a:t>Quels sont les points communs ?</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aphicFrame>
        <p:nvGraphicFramePr>
          <p:cNvPr name="Table 8" id="8"/>
          <p:cNvGraphicFramePr>
            <a:graphicFrameLocks noGrp="true"/>
          </p:cNvGraphicFramePr>
          <p:nvPr/>
        </p:nvGraphicFramePr>
        <p:xfrm>
          <a:off x="1712119" y="3374232"/>
          <a:ext cx="14859000" cy="3867150"/>
        </p:xfrm>
        <a:graphic>
          <a:graphicData uri="http://schemas.openxmlformats.org/drawingml/2006/table">
            <a:tbl>
              <a:tblPr/>
              <a:tblGrid>
                <a:gridCol w="4953000"/>
                <a:gridCol w="4953000"/>
                <a:gridCol w="4953000"/>
              </a:tblGrid>
              <a:tr h="552450">
                <a:tc>
                  <a:txBody>
                    <a:bodyPr anchor="t" rtlCol="false"/>
                    <a:lstStyle/>
                    <a:p>
                      <a:pPr algn="l">
                        <a:lnSpc>
                          <a:spcPts val="3240"/>
                        </a:lnSpc>
                        <a:defRPr/>
                      </a:pPr>
                      <a:r>
                        <a:rPr lang="en-US" sz="2700" b="true">
                          <a:solidFill>
                            <a:srgbClr val="FFFFFF"/>
                          </a:solidFill>
                          <a:latin typeface="Calibri (MS) Bold"/>
                          <a:ea typeface="Calibri (MS) Bold"/>
                          <a:cs typeface="Calibri (MS) Bold"/>
                          <a:sym typeface="Calibri (MS) Bold"/>
                        </a:rPr>
                        <a:t>Point clé </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4AB5C4"/>
                    </a:solidFill>
                  </a:tcPr>
                </a:tc>
                <a:tc>
                  <a:txBody>
                    <a:bodyPr anchor="t" rtlCol="false"/>
                    <a:lstStyle/>
                    <a:p>
                      <a:pPr algn="l">
                        <a:lnSpc>
                          <a:spcPts val="3240"/>
                        </a:lnSpc>
                        <a:defRPr/>
                      </a:pPr>
                      <a:r>
                        <a:rPr lang="en-US" sz="2700" b="true">
                          <a:solidFill>
                            <a:srgbClr val="FFFFFF"/>
                          </a:solidFill>
                          <a:latin typeface="Calibri (MS) Bold"/>
                          <a:ea typeface="Calibri (MS) Bold"/>
                          <a:cs typeface="Calibri (MS) Bold"/>
                          <a:sym typeface="Calibri (MS) Bold"/>
                        </a:rPr>
                        <a:t>Différent (salle de classe)</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4AB5C4"/>
                    </a:solidFill>
                  </a:tcPr>
                </a:tc>
                <a:tc>
                  <a:txBody>
                    <a:bodyPr anchor="t" rtlCol="false"/>
                    <a:lstStyle/>
                    <a:p>
                      <a:pPr algn="l">
                        <a:lnSpc>
                          <a:spcPts val="3240"/>
                        </a:lnSpc>
                        <a:defRPr/>
                      </a:pPr>
                      <a:r>
                        <a:rPr lang="en-US" sz="2700" b="true">
                          <a:solidFill>
                            <a:srgbClr val="FFFFFF"/>
                          </a:solidFill>
                          <a:latin typeface="Calibri (MS) Bold"/>
                          <a:ea typeface="Calibri (MS) Bold"/>
                          <a:cs typeface="Calibri (MS) Bold"/>
                          <a:sym typeface="Calibri (MS) Bold"/>
                        </a:rPr>
                        <a:t>Différent (VAE)</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4AB5C4"/>
                    </a:solidFill>
                  </a:tcPr>
                </a:tc>
              </a:tr>
              <a:tr h="552450">
                <a:tc>
                  <a:txBody>
                    <a:bodyPr anchor="t" rtlCol="false"/>
                    <a:lstStyle/>
                    <a:p>
                      <a:pPr algn="l">
                        <a:lnSpc>
                          <a:spcPts val="3240"/>
                        </a:lnSpc>
                        <a:defRPr/>
                      </a:pPr>
                      <a:r>
                        <a:rPr lang="en-US" sz="2700">
                          <a:solidFill>
                            <a:srgbClr val="000000"/>
                          </a:solidFill>
                          <a:latin typeface="Calibri (MS)"/>
                          <a:ea typeface="Calibri (MS)"/>
                          <a:cs typeface="Calibri (MS)"/>
                          <a:sym typeface="Calibri (MS)"/>
                        </a:rPr>
                        <a:t>Soutien / orientation</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Enseignant</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Mentor</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r>
              <a:tr h="552450">
                <a:tc>
                  <a:txBody>
                    <a:bodyPr anchor="t" rtlCol="false"/>
                    <a:lstStyle/>
                    <a:p>
                      <a:pPr algn="l">
                        <a:lnSpc>
                          <a:spcPts val="3240"/>
                        </a:lnSpc>
                        <a:defRPr/>
                      </a:pPr>
                      <a:r>
                        <a:rPr lang="en-US" sz="2700">
                          <a:solidFill>
                            <a:srgbClr val="000000"/>
                          </a:solidFill>
                          <a:latin typeface="Calibri (MS)"/>
                          <a:ea typeface="Calibri (MS)"/>
                          <a:cs typeface="Calibri (MS)"/>
                          <a:sym typeface="Calibri (MS)"/>
                        </a:rPr>
                        <a:t>Apprentissage</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3F5"/>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Guidé</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3F5"/>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Réflexion</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3F5"/>
                    </a:solidFill>
                  </a:tcPr>
                </a:tc>
              </a:tr>
              <a:tr h="552450">
                <a:tc>
                  <a:txBody>
                    <a:bodyPr anchor="t" rtlCol="false"/>
                    <a:lstStyle/>
                    <a:p>
                      <a:pPr algn="l">
                        <a:lnSpc>
                          <a:spcPts val="3240"/>
                        </a:lnSpc>
                        <a:defRPr/>
                      </a:pPr>
                      <a:r>
                        <a:rPr lang="en-US" sz="2700">
                          <a:solidFill>
                            <a:srgbClr val="000000"/>
                          </a:solidFill>
                          <a:latin typeface="Calibri (MS)"/>
                          <a:ea typeface="Calibri (MS)"/>
                          <a:cs typeface="Calibri (MS)"/>
                          <a:sym typeface="Calibri (MS)"/>
                        </a:rPr>
                        <a:t>Environnement</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Salle de classe</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Travail </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r>
              <a:tr h="552450">
                <a:tc>
                  <a:txBody>
                    <a:bodyPr anchor="t" rtlCol="false"/>
                    <a:lstStyle/>
                    <a:p>
                      <a:pPr algn="l">
                        <a:lnSpc>
                          <a:spcPts val="3240"/>
                        </a:lnSpc>
                        <a:defRPr/>
                      </a:pPr>
                      <a:r>
                        <a:rPr lang="en-US" sz="2700">
                          <a:solidFill>
                            <a:srgbClr val="000000"/>
                          </a:solidFill>
                          <a:latin typeface="Calibri (MS)"/>
                          <a:ea typeface="Calibri (MS)"/>
                          <a:cs typeface="Calibri (MS)"/>
                          <a:sym typeface="Calibri (MS)"/>
                        </a:rPr>
                        <a:t>Planification</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3F5"/>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Cours programmés</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3F5"/>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Consultations sans rendez-vous</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3F5"/>
                    </a:solidFill>
                  </a:tcPr>
                </a:tc>
              </a:tr>
              <a:tr h="552450">
                <a:tc>
                  <a:txBody>
                    <a:bodyPr anchor="t" rtlCol="false"/>
                    <a:lstStyle/>
                    <a:p>
                      <a:pPr algn="l">
                        <a:lnSpc>
                          <a:spcPts val="3240"/>
                        </a:lnSpc>
                        <a:defRPr/>
                      </a:pPr>
                      <a:r>
                        <a:rPr lang="en-US" sz="2700">
                          <a:solidFill>
                            <a:srgbClr val="000000"/>
                          </a:solidFill>
                          <a:latin typeface="Calibri (MS)"/>
                          <a:ea typeface="Calibri (MS)"/>
                          <a:cs typeface="Calibri (MS)"/>
                          <a:sym typeface="Calibri (MS)"/>
                        </a:rPr>
                        <a:t>Évaluation des preuves </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Évaluation des cours </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Portfolio individuel</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r>
              <a:tr h="552450">
                <a:tc>
                  <a:txBody>
                    <a:bodyPr anchor="t" rtlCol="false"/>
                    <a:lstStyle/>
                    <a:p>
                      <a:pPr algn="l">
                        <a:lnSpc>
                          <a:spcPts val="3240"/>
                        </a:lnSpc>
                        <a:defRPr/>
                      </a:pPr>
                      <a:r>
                        <a:rPr lang="en-US" sz="2700">
                          <a:solidFill>
                            <a:srgbClr val="000000"/>
                          </a:solidFill>
                          <a:latin typeface="Calibri (MS)"/>
                          <a:ea typeface="Calibri (MS)"/>
                          <a:cs typeface="Calibri (MS)"/>
                          <a:sym typeface="Calibri (MS)"/>
                        </a:rPr>
                        <a:t>Engagement</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3F5"/>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Groupe</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3F5"/>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Individuel</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3F5"/>
                    </a:solidFill>
                  </a:tcPr>
                </a:tc>
              </a:tr>
            </a:tbl>
          </a:graphicData>
        </a:graphic>
      </p:graphicFrame>
      <p:grpSp>
        <p:nvGrpSpPr>
          <p:cNvPr name="Group 9" id="9"/>
          <p:cNvGrpSpPr/>
          <p:nvPr/>
        </p:nvGrpSpPr>
        <p:grpSpPr>
          <a:xfrm rot="0">
            <a:off x="5533434" y="7951413"/>
            <a:ext cx="7499223" cy="641223"/>
            <a:chOff x="0" y="0"/>
            <a:chExt cx="9998964" cy="854964"/>
          </a:xfrm>
        </p:grpSpPr>
        <p:sp>
          <p:nvSpPr>
            <p:cNvPr name="Freeform 10" id="10"/>
            <p:cNvSpPr/>
            <p:nvPr/>
          </p:nvSpPr>
          <p:spPr>
            <a:xfrm flipH="false" flipV="false" rot="0">
              <a:off x="12700" y="12700"/>
              <a:ext cx="9973564" cy="829564"/>
            </a:xfrm>
            <a:custGeom>
              <a:avLst/>
              <a:gdLst/>
              <a:ahLst/>
              <a:cxnLst/>
              <a:rect r="r" b="b" t="t" l="l"/>
              <a:pathLst>
                <a:path h="829564" w="9973564">
                  <a:moveTo>
                    <a:pt x="0" y="138303"/>
                  </a:moveTo>
                  <a:cubicBezTo>
                    <a:pt x="0" y="61849"/>
                    <a:pt x="63627" y="0"/>
                    <a:pt x="142113" y="0"/>
                  </a:cubicBezTo>
                  <a:lnTo>
                    <a:pt x="9831451" y="0"/>
                  </a:lnTo>
                  <a:cubicBezTo>
                    <a:pt x="9909937" y="0"/>
                    <a:pt x="9973564" y="61849"/>
                    <a:pt x="9973564" y="138303"/>
                  </a:cubicBezTo>
                  <a:lnTo>
                    <a:pt x="9973564" y="691261"/>
                  </a:lnTo>
                  <a:cubicBezTo>
                    <a:pt x="9973564" y="767588"/>
                    <a:pt x="9909937" y="829564"/>
                    <a:pt x="9831451" y="829564"/>
                  </a:cubicBezTo>
                  <a:lnTo>
                    <a:pt x="142113" y="829564"/>
                  </a:lnTo>
                  <a:cubicBezTo>
                    <a:pt x="63627" y="829564"/>
                    <a:pt x="0" y="767715"/>
                    <a:pt x="0" y="691261"/>
                  </a:cubicBezTo>
                  <a:close/>
                </a:path>
              </a:pathLst>
            </a:custGeom>
            <a:solidFill>
              <a:srgbClr val="4AB5C4"/>
            </a:solidFill>
          </p:spPr>
        </p:sp>
        <p:sp>
          <p:nvSpPr>
            <p:cNvPr name="Freeform 11" id="11"/>
            <p:cNvSpPr/>
            <p:nvPr/>
          </p:nvSpPr>
          <p:spPr>
            <a:xfrm flipH="false" flipV="false" rot="0">
              <a:off x="0" y="0"/>
              <a:ext cx="9998964" cy="854964"/>
            </a:xfrm>
            <a:custGeom>
              <a:avLst/>
              <a:gdLst/>
              <a:ahLst/>
              <a:cxnLst/>
              <a:rect r="r" b="b" t="t" l="l"/>
              <a:pathLst>
                <a:path h="854964" w="9998964">
                  <a:moveTo>
                    <a:pt x="0" y="151003"/>
                  </a:moveTo>
                  <a:cubicBezTo>
                    <a:pt x="0" y="67310"/>
                    <a:pt x="69596" y="0"/>
                    <a:pt x="154813" y="0"/>
                  </a:cubicBezTo>
                  <a:lnTo>
                    <a:pt x="9844151" y="0"/>
                  </a:lnTo>
                  <a:lnTo>
                    <a:pt x="9844151" y="12700"/>
                  </a:lnTo>
                  <a:lnTo>
                    <a:pt x="9844151" y="0"/>
                  </a:lnTo>
                  <a:cubicBezTo>
                    <a:pt x="9929368" y="0"/>
                    <a:pt x="9998964" y="67310"/>
                    <a:pt x="9998964" y="151003"/>
                  </a:cubicBezTo>
                  <a:lnTo>
                    <a:pt x="9986264" y="151003"/>
                  </a:lnTo>
                  <a:lnTo>
                    <a:pt x="9998964" y="151003"/>
                  </a:lnTo>
                  <a:lnTo>
                    <a:pt x="9998964" y="703961"/>
                  </a:lnTo>
                  <a:lnTo>
                    <a:pt x="9986264" y="703961"/>
                  </a:lnTo>
                  <a:lnTo>
                    <a:pt x="9998964" y="703961"/>
                  </a:lnTo>
                  <a:cubicBezTo>
                    <a:pt x="9998964" y="787654"/>
                    <a:pt x="9929368" y="854964"/>
                    <a:pt x="9844151" y="854964"/>
                  </a:cubicBezTo>
                  <a:lnTo>
                    <a:pt x="9844151" y="842264"/>
                  </a:lnTo>
                  <a:lnTo>
                    <a:pt x="9844151" y="854964"/>
                  </a:lnTo>
                  <a:lnTo>
                    <a:pt x="154813" y="854964"/>
                  </a:lnTo>
                  <a:lnTo>
                    <a:pt x="154813" y="842264"/>
                  </a:lnTo>
                  <a:lnTo>
                    <a:pt x="154813" y="854964"/>
                  </a:lnTo>
                  <a:cubicBezTo>
                    <a:pt x="69596" y="854964"/>
                    <a:pt x="0" y="787654"/>
                    <a:pt x="0" y="703961"/>
                  </a:cubicBezTo>
                  <a:lnTo>
                    <a:pt x="0" y="151003"/>
                  </a:lnTo>
                  <a:lnTo>
                    <a:pt x="12700" y="151003"/>
                  </a:lnTo>
                  <a:lnTo>
                    <a:pt x="0" y="151003"/>
                  </a:lnTo>
                  <a:moveTo>
                    <a:pt x="25400" y="151003"/>
                  </a:moveTo>
                  <a:lnTo>
                    <a:pt x="25400" y="703961"/>
                  </a:lnTo>
                  <a:lnTo>
                    <a:pt x="12700" y="703961"/>
                  </a:lnTo>
                  <a:lnTo>
                    <a:pt x="25400" y="703961"/>
                  </a:lnTo>
                  <a:cubicBezTo>
                    <a:pt x="25400" y="772922"/>
                    <a:pt x="83058" y="829564"/>
                    <a:pt x="154813" y="829564"/>
                  </a:cubicBezTo>
                  <a:lnTo>
                    <a:pt x="9844151" y="829564"/>
                  </a:lnTo>
                  <a:cubicBezTo>
                    <a:pt x="9915906" y="829564"/>
                    <a:pt x="9973564" y="773049"/>
                    <a:pt x="9973564" y="703961"/>
                  </a:cubicBezTo>
                  <a:lnTo>
                    <a:pt x="9973564" y="151003"/>
                  </a:lnTo>
                  <a:cubicBezTo>
                    <a:pt x="9973564" y="82042"/>
                    <a:pt x="9915906" y="25400"/>
                    <a:pt x="9844151" y="25400"/>
                  </a:cubicBezTo>
                  <a:lnTo>
                    <a:pt x="154813" y="25400"/>
                  </a:lnTo>
                  <a:lnTo>
                    <a:pt x="154813" y="12700"/>
                  </a:lnTo>
                  <a:lnTo>
                    <a:pt x="154813" y="25400"/>
                  </a:lnTo>
                  <a:cubicBezTo>
                    <a:pt x="83058" y="25400"/>
                    <a:pt x="25400" y="81915"/>
                    <a:pt x="25400" y="151003"/>
                  </a:cubicBezTo>
                  <a:close/>
                </a:path>
              </a:pathLst>
            </a:custGeom>
            <a:solidFill>
              <a:srgbClr val="1A4A51"/>
            </a:solidFill>
          </p:spPr>
        </p:sp>
        <p:sp>
          <p:nvSpPr>
            <p:cNvPr name="TextBox 12" id="12"/>
            <p:cNvSpPr txBox="true"/>
            <p:nvPr/>
          </p:nvSpPr>
          <p:spPr>
            <a:xfrm>
              <a:off x="0" y="-57150"/>
              <a:ext cx="9998964" cy="912114"/>
            </a:xfrm>
            <a:prstGeom prst="rect">
              <a:avLst/>
            </a:prstGeom>
          </p:spPr>
          <p:txBody>
            <a:bodyPr anchor="ctr" rtlCol="false" tIns="50800" lIns="50800" bIns="50800" rIns="50800"/>
            <a:lstStyle/>
            <a:p>
              <a:pPr algn="ctr">
                <a:lnSpc>
                  <a:spcPts val="3240"/>
                </a:lnSpc>
              </a:pPr>
              <a:r>
                <a:rPr lang="en-US" sz="2700">
                  <a:solidFill>
                    <a:srgbClr val="FFFFFF"/>
                  </a:solidFill>
                  <a:latin typeface="Calibri (MS)"/>
                  <a:ea typeface="Calibri (MS)"/>
                  <a:cs typeface="Calibri (MS)"/>
                  <a:sym typeface="Calibri (MS)"/>
                </a:rPr>
                <a:t>Il s'agit d'informations générales et certaines réserves s'appliquent !</a:t>
              </a:r>
            </a:p>
          </p:txBody>
        </p:sp>
      </p:grpSp>
      <p:grpSp>
        <p:nvGrpSpPr>
          <p:cNvPr name="Group 13" id="13"/>
          <p:cNvGrpSpPr/>
          <p:nvPr/>
        </p:nvGrpSpPr>
        <p:grpSpPr>
          <a:xfrm rot="0">
            <a:off x="208521" y="0"/>
            <a:ext cx="18079479" cy="1201188"/>
            <a:chOff x="0" y="0"/>
            <a:chExt cx="24105972" cy="1601584"/>
          </a:xfrm>
        </p:grpSpPr>
        <p:sp>
          <p:nvSpPr>
            <p:cNvPr name="Freeform 14" id="14"/>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15" id="15"/>
            <p:cNvSpPr txBox="true"/>
            <p:nvPr/>
          </p:nvSpPr>
          <p:spPr>
            <a:xfrm>
              <a:off x="0" y="-47625"/>
              <a:ext cx="24105972" cy="1649209"/>
            </a:xfrm>
            <a:prstGeom prst="rect">
              <a:avLst/>
            </a:prstGeom>
          </p:spPr>
          <p:txBody>
            <a:bodyPr anchor="ctr" rtlCol="false" tIns="50800" lIns="50800" bIns="50800" rIns="50800"/>
            <a:lstStyle/>
            <a:p>
              <a:pPr algn="l">
                <a:lnSpc>
                  <a:spcPts val="6480"/>
                </a:lnSpc>
              </a:pPr>
              <a:r>
                <a:rPr lang="en-US" sz="6000" b="true">
                  <a:solidFill>
                    <a:srgbClr val="FFFFFF"/>
                  </a:solidFill>
                  <a:latin typeface="Calibri (MS) Bold"/>
                  <a:ea typeface="Calibri (MS) Bold"/>
                  <a:cs typeface="Calibri (MS) Bold"/>
                  <a:sym typeface="Calibri (MS) Bold"/>
                </a:rPr>
                <a:t>Comparaison entre la VAE et l'évaluation en classe</a:t>
              </a:r>
            </a:p>
          </p:txBody>
        </p:sp>
      </p:grpSp>
      <p:sp>
        <p:nvSpPr>
          <p:cNvPr name="TextBox 16" id="16"/>
          <p:cNvSpPr txBox="true"/>
          <p:nvPr/>
        </p:nvSpPr>
        <p:spPr>
          <a:xfrm rot="0">
            <a:off x="1572177" y="1645920"/>
            <a:ext cx="3822783" cy="519713"/>
          </a:xfrm>
          <a:prstGeom prst="rect">
            <a:avLst/>
          </a:prstGeom>
        </p:spPr>
        <p:txBody>
          <a:bodyPr anchor="t" rtlCol="false" tIns="0" lIns="0" bIns="0" rIns="0">
            <a:spAutoFit/>
          </a:bodyPr>
          <a:lstStyle/>
          <a:p>
            <a:pPr algn="l">
              <a:lnSpc>
                <a:spcPts val="3240"/>
              </a:lnSpc>
            </a:pPr>
            <a:r>
              <a:rPr lang="en-US" sz="2700">
                <a:solidFill>
                  <a:srgbClr val="000000"/>
                </a:solidFill>
                <a:latin typeface="Calibri (MS)"/>
                <a:ea typeface="Calibri (MS)"/>
                <a:cs typeface="Calibri (MS)"/>
                <a:sym typeface="Calibri (MS)"/>
              </a:rPr>
              <a:t>Quelle est la différence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grpSp>
        <p:nvGrpSpPr>
          <p:cNvPr name="Group 7" id="7"/>
          <p:cNvGrpSpPr/>
          <p:nvPr/>
        </p:nvGrpSpPr>
        <p:grpSpPr>
          <a:xfrm rot="0">
            <a:off x="16726" y="18050"/>
            <a:ext cx="18288000" cy="10287000"/>
            <a:chOff x="0" y="0"/>
            <a:chExt cx="24384000" cy="13716000"/>
          </a:xfrm>
        </p:grpSpPr>
        <p:sp>
          <p:nvSpPr>
            <p:cNvPr name="Freeform 8" id="8"/>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76254"/>
            </a:solidFill>
          </p:spPr>
        </p:sp>
      </p:grpSp>
      <p:grpSp>
        <p:nvGrpSpPr>
          <p:cNvPr name="Group 9" id="9"/>
          <p:cNvGrpSpPr/>
          <p:nvPr/>
        </p:nvGrpSpPr>
        <p:grpSpPr>
          <a:xfrm rot="0">
            <a:off x="165535" y="3609594"/>
            <a:ext cx="11007004" cy="2926937"/>
            <a:chOff x="0" y="0"/>
            <a:chExt cx="14676006" cy="3902583"/>
          </a:xfrm>
        </p:grpSpPr>
        <p:sp>
          <p:nvSpPr>
            <p:cNvPr name="Freeform 10" id="10"/>
            <p:cNvSpPr/>
            <p:nvPr/>
          </p:nvSpPr>
          <p:spPr>
            <a:xfrm flipH="false" flipV="false" rot="0">
              <a:off x="28575" y="28575"/>
              <a:ext cx="14618843" cy="3845433"/>
            </a:xfrm>
            <a:custGeom>
              <a:avLst/>
              <a:gdLst/>
              <a:ahLst/>
              <a:cxnLst/>
              <a:rect r="r" b="b" t="t" l="l"/>
              <a:pathLst>
                <a:path h="3845433" w="14618843">
                  <a:moveTo>
                    <a:pt x="0" y="0"/>
                  </a:moveTo>
                  <a:lnTo>
                    <a:pt x="14618843" y="0"/>
                  </a:lnTo>
                  <a:lnTo>
                    <a:pt x="14618843" y="3845433"/>
                  </a:lnTo>
                  <a:lnTo>
                    <a:pt x="0" y="3845433"/>
                  </a:lnTo>
                  <a:close/>
                </a:path>
              </a:pathLst>
            </a:custGeom>
            <a:solidFill>
              <a:srgbClr val="87A896">
                <a:alpha val="25098"/>
              </a:srgbClr>
            </a:solidFill>
          </p:spPr>
        </p:sp>
        <p:sp>
          <p:nvSpPr>
            <p:cNvPr name="Freeform 11" id="11"/>
            <p:cNvSpPr/>
            <p:nvPr/>
          </p:nvSpPr>
          <p:spPr>
            <a:xfrm flipH="false" flipV="false" rot="0">
              <a:off x="0" y="0"/>
              <a:ext cx="14675993" cy="3902583"/>
            </a:xfrm>
            <a:custGeom>
              <a:avLst/>
              <a:gdLst/>
              <a:ahLst/>
              <a:cxnLst/>
              <a:rect r="r" b="b" t="t" l="l"/>
              <a:pathLst>
                <a:path h="3902583" w="14675993">
                  <a:moveTo>
                    <a:pt x="28575" y="0"/>
                  </a:moveTo>
                  <a:lnTo>
                    <a:pt x="14647418" y="0"/>
                  </a:lnTo>
                  <a:cubicBezTo>
                    <a:pt x="14663165" y="0"/>
                    <a:pt x="14675993" y="12827"/>
                    <a:pt x="14675993" y="28575"/>
                  </a:cubicBezTo>
                  <a:lnTo>
                    <a:pt x="14675993" y="3874008"/>
                  </a:lnTo>
                  <a:cubicBezTo>
                    <a:pt x="14675993" y="3889756"/>
                    <a:pt x="14663165" y="3902583"/>
                    <a:pt x="14647418" y="3902583"/>
                  </a:cubicBezTo>
                  <a:lnTo>
                    <a:pt x="28575" y="3902583"/>
                  </a:lnTo>
                  <a:cubicBezTo>
                    <a:pt x="12827" y="3902583"/>
                    <a:pt x="0" y="3889756"/>
                    <a:pt x="0" y="3874008"/>
                  </a:cubicBezTo>
                  <a:lnTo>
                    <a:pt x="0" y="28575"/>
                  </a:lnTo>
                  <a:cubicBezTo>
                    <a:pt x="0" y="12827"/>
                    <a:pt x="12827" y="0"/>
                    <a:pt x="28575" y="0"/>
                  </a:cubicBezTo>
                  <a:moveTo>
                    <a:pt x="28575" y="57150"/>
                  </a:moveTo>
                  <a:lnTo>
                    <a:pt x="28575" y="28575"/>
                  </a:lnTo>
                  <a:lnTo>
                    <a:pt x="57150" y="28575"/>
                  </a:lnTo>
                  <a:lnTo>
                    <a:pt x="57150" y="3874008"/>
                  </a:lnTo>
                  <a:lnTo>
                    <a:pt x="28575" y="3874008"/>
                  </a:lnTo>
                  <a:lnTo>
                    <a:pt x="28575" y="3845433"/>
                  </a:lnTo>
                  <a:lnTo>
                    <a:pt x="14647418" y="3845433"/>
                  </a:lnTo>
                  <a:lnTo>
                    <a:pt x="14647418" y="3874008"/>
                  </a:lnTo>
                  <a:lnTo>
                    <a:pt x="14618843" y="3874008"/>
                  </a:lnTo>
                  <a:lnTo>
                    <a:pt x="14618843" y="28575"/>
                  </a:lnTo>
                  <a:lnTo>
                    <a:pt x="14647418" y="28575"/>
                  </a:lnTo>
                  <a:lnTo>
                    <a:pt x="14647418" y="57150"/>
                  </a:lnTo>
                  <a:lnTo>
                    <a:pt x="28575" y="57150"/>
                  </a:lnTo>
                  <a:close/>
                </a:path>
              </a:pathLst>
            </a:custGeom>
            <a:solidFill>
              <a:srgbClr val="FFFFFF"/>
            </a:solidFill>
          </p:spPr>
        </p:sp>
      </p:grpSp>
      <p:grpSp>
        <p:nvGrpSpPr>
          <p:cNvPr name="Group 12" id="12"/>
          <p:cNvGrpSpPr/>
          <p:nvPr/>
        </p:nvGrpSpPr>
        <p:grpSpPr>
          <a:xfrm rot="0">
            <a:off x="8148590" y="0"/>
            <a:ext cx="10156136" cy="10287000"/>
            <a:chOff x="0" y="0"/>
            <a:chExt cx="13541515" cy="13716000"/>
          </a:xfrm>
        </p:grpSpPr>
        <p:sp>
          <p:nvSpPr>
            <p:cNvPr name="Freeform 13" id="13"/>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7"/>
              <a:stretch>
                <a:fillRect l="0" t="0" r="0" b="0"/>
              </a:stretch>
            </a:blipFill>
          </p:spPr>
        </p:sp>
      </p:grpSp>
      <p:grpSp>
        <p:nvGrpSpPr>
          <p:cNvPr name="Group 14" id="14"/>
          <p:cNvGrpSpPr/>
          <p:nvPr/>
        </p:nvGrpSpPr>
        <p:grpSpPr>
          <a:xfrm rot="0">
            <a:off x="186966" y="3631025"/>
            <a:ext cx="12020274" cy="2722455"/>
            <a:chOff x="0" y="0"/>
            <a:chExt cx="16027032" cy="3629939"/>
          </a:xfrm>
        </p:grpSpPr>
        <p:sp>
          <p:nvSpPr>
            <p:cNvPr name="Freeform 15" id="15"/>
            <p:cNvSpPr/>
            <p:nvPr/>
          </p:nvSpPr>
          <p:spPr>
            <a:xfrm flipH="false" flipV="false" rot="0">
              <a:off x="0" y="0"/>
              <a:ext cx="16027028" cy="3629942"/>
            </a:xfrm>
            <a:custGeom>
              <a:avLst/>
              <a:gdLst/>
              <a:ahLst/>
              <a:cxnLst/>
              <a:rect r="r" b="b" t="t" l="l"/>
              <a:pathLst>
                <a:path h="3629942" w="16027028">
                  <a:moveTo>
                    <a:pt x="0" y="0"/>
                  </a:moveTo>
                  <a:lnTo>
                    <a:pt x="16027028" y="0"/>
                  </a:lnTo>
                  <a:lnTo>
                    <a:pt x="16027028" y="3629942"/>
                  </a:lnTo>
                  <a:lnTo>
                    <a:pt x="0" y="3629942"/>
                  </a:lnTo>
                  <a:close/>
                </a:path>
              </a:pathLst>
            </a:custGeom>
            <a:blipFill>
              <a:blip r:embed="rId8">
                <a:alphaModFix amt="0"/>
              </a:blip>
              <a:stretch>
                <a:fillRect l="0" t="-36030" r="0" b="-36030"/>
              </a:stretch>
            </a:blipFill>
          </p:spPr>
        </p:sp>
        <p:sp>
          <p:nvSpPr>
            <p:cNvPr name="TextBox 16" id="16"/>
            <p:cNvSpPr txBox="true"/>
            <p:nvPr/>
          </p:nvSpPr>
          <p:spPr>
            <a:xfrm>
              <a:off x="0" y="57150"/>
              <a:ext cx="16027032" cy="3572789"/>
            </a:xfrm>
            <a:prstGeom prst="rect">
              <a:avLst/>
            </a:prstGeom>
          </p:spPr>
          <p:txBody>
            <a:bodyPr anchor="b" rtlCol="false" tIns="0" lIns="0" bIns="0" rIns="0"/>
            <a:lstStyle/>
            <a:p>
              <a:pPr algn="l">
                <a:lnSpc>
                  <a:spcPts val="6480"/>
                </a:lnSpc>
              </a:pPr>
              <a:r>
                <a:rPr lang="en-US" sz="6000" b="true">
                  <a:solidFill>
                    <a:srgbClr val="FFFFFF"/>
                  </a:solidFill>
                  <a:latin typeface="Roboto Bold"/>
                  <a:ea typeface="Roboto Bold"/>
                  <a:cs typeface="Roboto Bold"/>
                  <a:sym typeface="Roboto Bold"/>
                </a:rPr>
                <a:t>KCETB dans son contexte</a:t>
              </a:r>
            </a:p>
            <a:p>
              <a:pPr algn="l">
                <a:lnSpc>
                  <a:spcPts val="5832"/>
                </a:lnSpc>
              </a:pPr>
              <a:r>
                <a:rPr lang="en-US" sz="5400">
                  <a:solidFill>
                    <a:srgbClr val="FFFFFF"/>
                  </a:solidFill>
                  <a:latin typeface="Roboto"/>
                  <a:ea typeface="Roboto"/>
                  <a:cs typeface="Roboto"/>
                  <a:sym typeface="Roboto"/>
                </a:rPr>
                <a:t>Martha Bolger</a:t>
              </a:r>
            </a:p>
            <a:p>
              <a:pPr algn="l">
                <a:lnSpc>
                  <a:spcPts val="3240"/>
                </a:lnSpc>
              </a:pPr>
              <a:r>
                <a:rPr lang="en-US" sz="3000">
                  <a:solidFill>
                    <a:srgbClr val="FFFFFF"/>
                  </a:solidFill>
                  <a:latin typeface="Roboto"/>
                  <a:ea typeface="Roboto"/>
                  <a:cs typeface="Roboto"/>
                  <a:sym typeface="Roboto"/>
                </a:rPr>
                <a:t>Directrice de la formation continue et de l'éducation</a:t>
              </a:r>
            </a:p>
            <a:p>
              <a:pPr algn="l">
                <a:lnSpc>
                  <a:spcPts val="3240"/>
                </a:lnSpc>
              </a:pPr>
              <a:r>
                <a:rPr lang="en-US" sz="3000">
                  <a:solidFill>
                    <a:srgbClr val="FFFFFF"/>
                  </a:solidFill>
                  <a:latin typeface="Roboto"/>
                  <a:ea typeface="Roboto"/>
                  <a:cs typeface="Roboto"/>
                  <a:sym typeface="Roboto"/>
                </a:rPr>
                <a:t>Conseil de l'éducation et de la formation de Kilkenny Carlow</a:t>
              </a:r>
            </a:p>
          </p:txBody>
        </p:sp>
      </p:grpSp>
      <p:grpSp>
        <p:nvGrpSpPr>
          <p:cNvPr name="Group 17" id="17"/>
          <p:cNvGrpSpPr/>
          <p:nvPr/>
        </p:nvGrpSpPr>
        <p:grpSpPr>
          <a:xfrm rot="0">
            <a:off x="11744325" y="306924"/>
            <a:ext cx="5921492" cy="2190950"/>
            <a:chOff x="0" y="0"/>
            <a:chExt cx="7895323" cy="2921267"/>
          </a:xfrm>
        </p:grpSpPr>
        <p:sp>
          <p:nvSpPr>
            <p:cNvPr name="Freeform 18" id="18" descr="Text  Description automatically generated"/>
            <p:cNvSpPr/>
            <p:nvPr/>
          </p:nvSpPr>
          <p:spPr>
            <a:xfrm flipH="false" flipV="false" rot="0">
              <a:off x="0" y="0"/>
              <a:ext cx="7895336" cy="2921254"/>
            </a:xfrm>
            <a:custGeom>
              <a:avLst/>
              <a:gdLst/>
              <a:ahLst/>
              <a:cxnLst/>
              <a:rect r="r" b="b" t="t" l="l"/>
              <a:pathLst>
                <a:path h="2921254" w="7895336">
                  <a:moveTo>
                    <a:pt x="0" y="0"/>
                  </a:moveTo>
                  <a:lnTo>
                    <a:pt x="7895336" y="0"/>
                  </a:lnTo>
                  <a:lnTo>
                    <a:pt x="7895336" y="2921254"/>
                  </a:lnTo>
                  <a:lnTo>
                    <a:pt x="0" y="2921254"/>
                  </a:lnTo>
                  <a:lnTo>
                    <a:pt x="0" y="0"/>
                  </a:lnTo>
                  <a:close/>
                </a:path>
              </a:pathLst>
            </a:custGeom>
            <a:blipFill>
              <a:blip r:embed="rId9"/>
              <a:stretch>
                <a:fillRect l="0" t="0" r="0" b="0"/>
              </a:stretch>
            </a:blipFill>
          </p:spPr>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grpSp>
        <p:nvGrpSpPr>
          <p:cNvPr name="Group 7" id="7"/>
          <p:cNvGrpSpPr/>
          <p:nvPr/>
        </p:nvGrpSpPr>
        <p:grpSpPr>
          <a:xfrm rot="0">
            <a:off x="16726" y="0"/>
            <a:ext cx="18288000" cy="10287000"/>
            <a:chOff x="0" y="0"/>
            <a:chExt cx="24384000" cy="13716000"/>
          </a:xfrm>
        </p:grpSpPr>
        <p:sp>
          <p:nvSpPr>
            <p:cNvPr name="Freeform 8" id="8"/>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76254"/>
            </a:solidFill>
          </p:spPr>
        </p:sp>
      </p:grpSp>
      <p:grpSp>
        <p:nvGrpSpPr>
          <p:cNvPr name="Group 9" id="9"/>
          <p:cNvGrpSpPr/>
          <p:nvPr/>
        </p:nvGrpSpPr>
        <p:grpSpPr>
          <a:xfrm rot="0">
            <a:off x="165535" y="3609594"/>
            <a:ext cx="13471884" cy="2765317"/>
            <a:chOff x="0" y="0"/>
            <a:chExt cx="17962512" cy="3687089"/>
          </a:xfrm>
        </p:grpSpPr>
        <p:sp>
          <p:nvSpPr>
            <p:cNvPr name="Freeform 10" id="10"/>
            <p:cNvSpPr/>
            <p:nvPr/>
          </p:nvSpPr>
          <p:spPr>
            <a:xfrm flipH="false" flipV="false" rot="0">
              <a:off x="28575" y="28575"/>
              <a:ext cx="17905349" cy="3629914"/>
            </a:xfrm>
            <a:custGeom>
              <a:avLst/>
              <a:gdLst/>
              <a:ahLst/>
              <a:cxnLst/>
              <a:rect r="r" b="b" t="t" l="l"/>
              <a:pathLst>
                <a:path h="3629914" w="17905349">
                  <a:moveTo>
                    <a:pt x="0" y="0"/>
                  </a:moveTo>
                  <a:lnTo>
                    <a:pt x="17905349" y="0"/>
                  </a:lnTo>
                  <a:lnTo>
                    <a:pt x="17905349" y="3629914"/>
                  </a:lnTo>
                  <a:lnTo>
                    <a:pt x="0" y="3629914"/>
                  </a:lnTo>
                  <a:close/>
                </a:path>
              </a:pathLst>
            </a:custGeom>
            <a:solidFill>
              <a:srgbClr val="87A896">
                <a:alpha val="25098"/>
              </a:srgbClr>
            </a:solidFill>
          </p:spPr>
        </p:sp>
        <p:sp>
          <p:nvSpPr>
            <p:cNvPr name="Freeform 11" id="11"/>
            <p:cNvSpPr/>
            <p:nvPr/>
          </p:nvSpPr>
          <p:spPr>
            <a:xfrm flipH="false" flipV="false" rot="0">
              <a:off x="0" y="0"/>
              <a:ext cx="17962499" cy="3687064"/>
            </a:xfrm>
            <a:custGeom>
              <a:avLst/>
              <a:gdLst/>
              <a:ahLst/>
              <a:cxnLst/>
              <a:rect r="r" b="b" t="t" l="l"/>
              <a:pathLst>
                <a:path h="3687064" w="17962499">
                  <a:moveTo>
                    <a:pt x="28575" y="0"/>
                  </a:moveTo>
                  <a:lnTo>
                    <a:pt x="17933924" y="0"/>
                  </a:lnTo>
                  <a:cubicBezTo>
                    <a:pt x="17949672" y="0"/>
                    <a:pt x="17962499" y="12827"/>
                    <a:pt x="17962499" y="28575"/>
                  </a:cubicBezTo>
                  <a:lnTo>
                    <a:pt x="17962499" y="3658489"/>
                  </a:lnTo>
                  <a:cubicBezTo>
                    <a:pt x="17962499" y="3674237"/>
                    <a:pt x="17949672" y="3687064"/>
                    <a:pt x="17933924" y="3687064"/>
                  </a:cubicBezTo>
                  <a:lnTo>
                    <a:pt x="28575" y="3687064"/>
                  </a:lnTo>
                  <a:cubicBezTo>
                    <a:pt x="12827" y="3687064"/>
                    <a:pt x="0" y="3674237"/>
                    <a:pt x="0" y="3658489"/>
                  </a:cubicBezTo>
                  <a:lnTo>
                    <a:pt x="0" y="28575"/>
                  </a:lnTo>
                  <a:cubicBezTo>
                    <a:pt x="0" y="12827"/>
                    <a:pt x="12827" y="0"/>
                    <a:pt x="28575" y="0"/>
                  </a:cubicBezTo>
                  <a:moveTo>
                    <a:pt x="28575" y="57150"/>
                  </a:moveTo>
                  <a:lnTo>
                    <a:pt x="28575" y="28575"/>
                  </a:lnTo>
                  <a:lnTo>
                    <a:pt x="57150" y="28575"/>
                  </a:lnTo>
                  <a:lnTo>
                    <a:pt x="57150" y="3658489"/>
                  </a:lnTo>
                  <a:lnTo>
                    <a:pt x="28575" y="3658489"/>
                  </a:lnTo>
                  <a:lnTo>
                    <a:pt x="28575" y="3629914"/>
                  </a:lnTo>
                  <a:lnTo>
                    <a:pt x="17933924" y="3629914"/>
                  </a:lnTo>
                  <a:lnTo>
                    <a:pt x="17933924" y="3658489"/>
                  </a:lnTo>
                  <a:lnTo>
                    <a:pt x="17905349" y="3658489"/>
                  </a:lnTo>
                  <a:lnTo>
                    <a:pt x="17905349" y="28575"/>
                  </a:lnTo>
                  <a:lnTo>
                    <a:pt x="17933924" y="28575"/>
                  </a:lnTo>
                  <a:lnTo>
                    <a:pt x="17933924" y="57150"/>
                  </a:lnTo>
                  <a:lnTo>
                    <a:pt x="28575" y="57150"/>
                  </a:lnTo>
                  <a:close/>
                </a:path>
              </a:pathLst>
            </a:custGeom>
            <a:solidFill>
              <a:srgbClr val="FFFFFF"/>
            </a:solidFill>
          </p:spPr>
        </p:sp>
      </p:grpSp>
      <p:grpSp>
        <p:nvGrpSpPr>
          <p:cNvPr name="Group 12" id="12"/>
          <p:cNvGrpSpPr/>
          <p:nvPr/>
        </p:nvGrpSpPr>
        <p:grpSpPr>
          <a:xfrm rot="0">
            <a:off x="8148590" y="0"/>
            <a:ext cx="10156136" cy="10287000"/>
            <a:chOff x="0" y="0"/>
            <a:chExt cx="13541515" cy="13716000"/>
          </a:xfrm>
        </p:grpSpPr>
        <p:sp>
          <p:nvSpPr>
            <p:cNvPr name="Freeform 13" id="13"/>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7"/>
              <a:stretch>
                <a:fillRect l="0" t="0" r="0" b="0"/>
              </a:stretch>
            </a:blipFill>
          </p:spPr>
        </p:sp>
      </p:grpSp>
      <p:grpSp>
        <p:nvGrpSpPr>
          <p:cNvPr name="Group 14" id="14"/>
          <p:cNvGrpSpPr/>
          <p:nvPr/>
        </p:nvGrpSpPr>
        <p:grpSpPr>
          <a:xfrm rot="0">
            <a:off x="186966" y="3631025"/>
            <a:ext cx="13429021" cy="2722455"/>
            <a:chOff x="0" y="0"/>
            <a:chExt cx="17905362" cy="3629939"/>
          </a:xfrm>
        </p:grpSpPr>
        <p:sp>
          <p:nvSpPr>
            <p:cNvPr name="Freeform 15" id="15"/>
            <p:cNvSpPr/>
            <p:nvPr/>
          </p:nvSpPr>
          <p:spPr>
            <a:xfrm flipH="false" flipV="false" rot="0">
              <a:off x="0" y="0"/>
              <a:ext cx="17905358" cy="3629942"/>
            </a:xfrm>
            <a:custGeom>
              <a:avLst/>
              <a:gdLst/>
              <a:ahLst/>
              <a:cxnLst/>
              <a:rect r="r" b="b" t="t" l="l"/>
              <a:pathLst>
                <a:path h="3629942" w="17905358">
                  <a:moveTo>
                    <a:pt x="0" y="0"/>
                  </a:moveTo>
                  <a:lnTo>
                    <a:pt x="17905358" y="0"/>
                  </a:lnTo>
                  <a:lnTo>
                    <a:pt x="17905358" y="3629942"/>
                  </a:lnTo>
                  <a:lnTo>
                    <a:pt x="0" y="3629942"/>
                  </a:lnTo>
                  <a:close/>
                </a:path>
              </a:pathLst>
            </a:custGeom>
            <a:blipFill>
              <a:blip r:embed="rId8">
                <a:alphaModFix amt="0"/>
              </a:blip>
              <a:stretch>
                <a:fillRect l="0" t="-46113" r="0" b="-46113"/>
              </a:stretch>
            </a:blipFill>
          </p:spPr>
        </p:sp>
        <p:sp>
          <p:nvSpPr>
            <p:cNvPr name="TextBox 16" id="16"/>
            <p:cNvSpPr txBox="true"/>
            <p:nvPr/>
          </p:nvSpPr>
          <p:spPr>
            <a:xfrm>
              <a:off x="0" y="76200"/>
              <a:ext cx="17905362" cy="3553739"/>
            </a:xfrm>
            <a:prstGeom prst="rect">
              <a:avLst/>
            </a:prstGeom>
          </p:spPr>
          <p:txBody>
            <a:bodyPr anchor="b" rtlCol="false" tIns="0" lIns="0" bIns="0" rIns="0"/>
            <a:lstStyle/>
            <a:p>
              <a:pPr algn="l">
                <a:lnSpc>
                  <a:spcPts val="7776"/>
                </a:lnSpc>
              </a:pPr>
              <a:r>
                <a:rPr lang="en-US" sz="7200" b="true">
                  <a:solidFill>
                    <a:srgbClr val="FFFFFF"/>
                  </a:solidFill>
                  <a:latin typeface="Roboto Bold"/>
                  <a:ea typeface="Roboto Bold"/>
                  <a:cs typeface="Roboto Bold"/>
                  <a:sym typeface="Roboto Bold"/>
                </a:rPr>
                <a:t>Étape 5 : Certification </a:t>
              </a:r>
            </a:p>
          </p:txBody>
        </p:sp>
      </p:grpSp>
      <p:grpSp>
        <p:nvGrpSpPr>
          <p:cNvPr name="Group 17" id="17"/>
          <p:cNvGrpSpPr/>
          <p:nvPr/>
        </p:nvGrpSpPr>
        <p:grpSpPr>
          <a:xfrm rot="0">
            <a:off x="11744325" y="306924"/>
            <a:ext cx="5921492" cy="2190950"/>
            <a:chOff x="0" y="0"/>
            <a:chExt cx="7895323" cy="2921267"/>
          </a:xfrm>
        </p:grpSpPr>
        <p:sp>
          <p:nvSpPr>
            <p:cNvPr name="Freeform 18" id="18" descr="Text  Description automatically generated"/>
            <p:cNvSpPr/>
            <p:nvPr/>
          </p:nvSpPr>
          <p:spPr>
            <a:xfrm flipH="false" flipV="false" rot="0">
              <a:off x="0" y="0"/>
              <a:ext cx="7895336" cy="2921254"/>
            </a:xfrm>
            <a:custGeom>
              <a:avLst/>
              <a:gdLst/>
              <a:ahLst/>
              <a:cxnLst/>
              <a:rect r="r" b="b" t="t" l="l"/>
              <a:pathLst>
                <a:path h="2921254" w="7895336">
                  <a:moveTo>
                    <a:pt x="0" y="0"/>
                  </a:moveTo>
                  <a:lnTo>
                    <a:pt x="7895336" y="0"/>
                  </a:lnTo>
                  <a:lnTo>
                    <a:pt x="7895336" y="2921254"/>
                  </a:lnTo>
                  <a:lnTo>
                    <a:pt x="0" y="2921254"/>
                  </a:lnTo>
                  <a:lnTo>
                    <a:pt x="0" y="0"/>
                  </a:lnTo>
                  <a:close/>
                </a:path>
              </a:pathLst>
            </a:custGeom>
            <a:blipFill>
              <a:blip r:embed="rId9"/>
              <a:stretch>
                <a:fillRect l="0" t="0" r="0" b="0"/>
              </a:stretch>
            </a:blipFill>
          </p:spPr>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939975" y="1879044"/>
            <a:ext cx="15999285" cy="7340679"/>
          </a:xfrm>
          <a:prstGeom prst="rect">
            <a:avLst/>
          </a:prstGeom>
        </p:spPr>
        <p:txBody>
          <a:bodyPr anchor="t" rtlCol="false" tIns="0" lIns="0" bIns="0" rIns="0">
            <a:spAutoFit/>
          </a:bodyPr>
          <a:lstStyle/>
          <a:p>
            <a:pPr algn="l" marL="760095" indent="-380048" lvl="1">
              <a:lnSpc>
                <a:spcPts val="4536"/>
              </a:lnSpc>
              <a:buFont typeface="Arial"/>
              <a:buChar char="•"/>
            </a:pPr>
            <a:r>
              <a:rPr lang="en-US" sz="4200">
                <a:solidFill>
                  <a:srgbClr val="000000"/>
                </a:solidFill>
                <a:latin typeface="Calibri (MS)"/>
                <a:ea typeface="Calibri (MS)"/>
                <a:cs typeface="Calibri (MS)"/>
                <a:sym typeface="Calibri (MS)"/>
              </a:rPr>
              <a:t>Les évaluations VAE sont traitées à l'aide des systèmes d'assurance qualité existants :</a:t>
            </a:r>
          </a:p>
          <a:p>
            <a:pPr algn="l" marL="1337310" indent="-445770" lvl="2">
              <a:lnSpc>
                <a:spcPts val="3888"/>
              </a:lnSpc>
              <a:buFont typeface="Arial"/>
              <a:buChar char="⚬"/>
            </a:pPr>
            <a:r>
              <a:rPr lang="en-US" sz="3600">
                <a:solidFill>
                  <a:srgbClr val="000000"/>
                </a:solidFill>
                <a:latin typeface="Calibri (MS)"/>
                <a:ea typeface="Calibri (MS)"/>
                <a:cs typeface="Calibri (MS)"/>
                <a:sym typeface="Calibri (MS)"/>
              </a:rPr>
              <a:t>Vérification interne</a:t>
            </a:r>
          </a:p>
          <a:p>
            <a:pPr algn="l" marL="1337310" indent="-445770" lvl="2">
              <a:lnSpc>
                <a:spcPts val="3888"/>
              </a:lnSpc>
              <a:buFont typeface="Arial"/>
              <a:buChar char="⚬"/>
            </a:pPr>
            <a:r>
              <a:rPr lang="en-US" sz="3600">
                <a:solidFill>
                  <a:srgbClr val="000000"/>
                </a:solidFill>
                <a:latin typeface="Calibri (MS)"/>
                <a:ea typeface="Calibri (MS)"/>
                <a:cs typeface="Calibri (MS)"/>
                <a:sym typeface="Calibri (MS)"/>
              </a:rPr>
              <a:t>Authentification externe</a:t>
            </a:r>
          </a:p>
          <a:p>
            <a:pPr algn="l" marL="1337310" indent="-445770" lvl="2">
              <a:lnSpc>
                <a:spcPts val="3888"/>
              </a:lnSpc>
              <a:buFont typeface="Arial"/>
              <a:buChar char="⚬"/>
            </a:pPr>
            <a:r>
              <a:rPr lang="en-US" sz="3600">
                <a:solidFill>
                  <a:srgbClr val="000000"/>
                </a:solidFill>
                <a:latin typeface="Calibri (MS)"/>
                <a:ea typeface="Calibri (MS)"/>
                <a:cs typeface="Calibri (MS)"/>
                <a:sym typeface="Calibri (MS)"/>
              </a:rPr>
              <a:t>Processus d'approbation des résultats</a:t>
            </a:r>
          </a:p>
          <a:p>
            <a:pPr algn="l" marL="1337310" indent="-445770" lvl="2">
              <a:lnSpc>
                <a:spcPts val="3888"/>
              </a:lnSpc>
              <a:buFont typeface="Arial"/>
              <a:buChar char="⚬"/>
            </a:pPr>
            <a:r>
              <a:rPr lang="en-US" sz="3600">
                <a:solidFill>
                  <a:srgbClr val="000000"/>
                </a:solidFill>
                <a:latin typeface="Calibri (MS)"/>
                <a:ea typeface="Calibri (MS)"/>
                <a:cs typeface="Calibri (MS)"/>
                <a:sym typeface="Calibri (MS)"/>
              </a:rPr>
              <a:t>Demande de certification auprès de l'organisme de certification (QQI)</a:t>
            </a:r>
          </a:p>
          <a:p>
            <a:pPr algn="l" marL="1337310" indent="-445770" lvl="2">
              <a:lnSpc>
                <a:spcPts val="3888"/>
              </a:lnSpc>
              <a:buFont typeface="Arial"/>
              <a:buChar char="⚬"/>
            </a:pPr>
            <a:r>
              <a:rPr lang="en-US" sz="3600">
                <a:solidFill>
                  <a:srgbClr val="000000"/>
                </a:solidFill>
                <a:latin typeface="Calibri (MS)"/>
                <a:ea typeface="Calibri (MS)"/>
                <a:cs typeface="Calibri (MS)"/>
                <a:sym typeface="Calibri (MS)"/>
              </a:rPr>
              <a:t>Appels</a:t>
            </a:r>
          </a:p>
          <a:p>
            <a:pPr algn="l" marL="760095" indent="-380048" lvl="1">
              <a:lnSpc>
                <a:spcPts val="4536"/>
              </a:lnSpc>
              <a:buFont typeface="Arial"/>
              <a:buChar char="•"/>
            </a:pPr>
            <a:r>
              <a:rPr lang="en-US" sz="4200">
                <a:solidFill>
                  <a:srgbClr val="000000"/>
                </a:solidFill>
                <a:latin typeface="Calibri (MS)"/>
                <a:ea typeface="Calibri (MS)"/>
                <a:cs typeface="Calibri (MS)"/>
                <a:sym typeface="Calibri (MS)"/>
              </a:rPr>
              <a:t>Tous les portfolios VAE sont soumis aux mêmes rigueurs d'authentification que les portfolios « traditionnels ».</a:t>
            </a:r>
          </a:p>
        </p:txBody>
      </p:sp>
      <p:grpSp>
        <p:nvGrpSpPr>
          <p:cNvPr name="Group 9" id="9"/>
          <p:cNvGrpSpPr/>
          <p:nvPr/>
        </p:nvGrpSpPr>
        <p:grpSpPr>
          <a:xfrm rot="0">
            <a:off x="208521" y="0"/>
            <a:ext cx="18079479" cy="1201188"/>
            <a:chOff x="0" y="0"/>
            <a:chExt cx="24105972" cy="1601584"/>
          </a:xfrm>
        </p:grpSpPr>
        <p:sp>
          <p:nvSpPr>
            <p:cNvPr name="Freeform 10" id="10"/>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11" id="11"/>
            <p:cNvSpPr txBox="true"/>
            <p:nvPr/>
          </p:nvSpPr>
          <p:spPr>
            <a:xfrm>
              <a:off x="0" y="-47625"/>
              <a:ext cx="24105972" cy="1649209"/>
            </a:xfrm>
            <a:prstGeom prst="rect">
              <a:avLst/>
            </a:prstGeom>
          </p:spPr>
          <p:txBody>
            <a:bodyPr anchor="ctr" rtlCol="false" tIns="50800" lIns="50800" bIns="50800" rIns="50800"/>
            <a:lstStyle/>
            <a:p>
              <a:pPr algn="l">
                <a:lnSpc>
                  <a:spcPts val="6480"/>
                </a:lnSpc>
              </a:pPr>
              <a:r>
                <a:rPr lang="en-US" sz="6000" b="true">
                  <a:solidFill>
                    <a:srgbClr val="FFFFFF"/>
                  </a:solidFill>
                  <a:latin typeface="Calibri (MS) Bold"/>
                  <a:ea typeface="Calibri (MS) Bold"/>
                  <a:cs typeface="Calibri (MS) Bold"/>
                  <a:sym typeface="Calibri (MS) Bold"/>
                </a:rPr>
                <a:t>Systèmes d'assurance qualité du KCETB</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grpSp>
        <p:nvGrpSpPr>
          <p:cNvPr name="Group 7" id="7"/>
          <p:cNvGrpSpPr/>
          <p:nvPr/>
        </p:nvGrpSpPr>
        <p:grpSpPr>
          <a:xfrm rot="0">
            <a:off x="16726" y="17812"/>
            <a:ext cx="18288000" cy="10287000"/>
            <a:chOff x="0" y="0"/>
            <a:chExt cx="24384000" cy="13716000"/>
          </a:xfrm>
        </p:grpSpPr>
        <p:sp>
          <p:nvSpPr>
            <p:cNvPr name="Freeform 8" id="8"/>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76254"/>
            </a:solidFill>
          </p:spPr>
        </p:sp>
      </p:grpSp>
      <p:grpSp>
        <p:nvGrpSpPr>
          <p:cNvPr name="Group 9" id="9"/>
          <p:cNvGrpSpPr/>
          <p:nvPr/>
        </p:nvGrpSpPr>
        <p:grpSpPr>
          <a:xfrm rot="0">
            <a:off x="165535" y="3609594"/>
            <a:ext cx="13471884" cy="2765317"/>
            <a:chOff x="0" y="0"/>
            <a:chExt cx="17962512" cy="3687089"/>
          </a:xfrm>
        </p:grpSpPr>
        <p:sp>
          <p:nvSpPr>
            <p:cNvPr name="Freeform 10" id="10"/>
            <p:cNvSpPr/>
            <p:nvPr/>
          </p:nvSpPr>
          <p:spPr>
            <a:xfrm flipH="false" flipV="false" rot="0">
              <a:off x="28575" y="28575"/>
              <a:ext cx="17905349" cy="3629914"/>
            </a:xfrm>
            <a:custGeom>
              <a:avLst/>
              <a:gdLst/>
              <a:ahLst/>
              <a:cxnLst/>
              <a:rect r="r" b="b" t="t" l="l"/>
              <a:pathLst>
                <a:path h="3629914" w="17905349">
                  <a:moveTo>
                    <a:pt x="0" y="0"/>
                  </a:moveTo>
                  <a:lnTo>
                    <a:pt x="17905349" y="0"/>
                  </a:lnTo>
                  <a:lnTo>
                    <a:pt x="17905349" y="3629914"/>
                  </a:lnTo>
                  <a:lnTo>
                    <a:pt x="0" y="3629914"/>
                  </a:lnTo>
                  <a:close/>
                </a:path>
              </a:pathLst>
            </a:custGeom>
            <a:solidFill>
              <a:srgbClr val="87A896">
                <a:alpha val="25098"/>
              </a:srgbClr>
            </a:solidFill>
          </p:spPr>
        </p:sp>
        <p:sp>
          <p:nvSpPr>
            <p:cNvPr name="Freeform 11" id="11"/>
            <p:cNvSpPr/>
            <p:nvPr/>
          </p:nvSpPr>
          <p:spPr>
            <a:xfrm flipH="false" flipV="false" rot="0">
              <a:off x="0" y="0"/>
              <a:ext cx="17962499" cy="3687064"/>
            </a:xfrm>
            <a:custGeom>
              <a:avLst/>
              <a:gdLst/>
              <a:ahLst/>
              <a:cxnLst/>
              <a:rect r="r" b="b" t="t" l="l"/>
              <a:pathLst>
                <a:path h="3687064" w="17962499">
                  <a:moveTo>
                    <a:pt x="28575" y="0"/>
                  </a:moveTo>
                  <a:lnTo>
                    <a:pt x="17933924" y="0"/>
                  </a:lnTo>
                  <a:cubicBezTo>
                    <a:pt x="17949672" y="0"/>
                    <a:pt x="17962499" y="12827"/>
                    <a:pt x="17962499" y="28575"/>
                  </a:cubicBezTo>
                  <a:lnTo>
                    <a:pt x="17962499" y="3658489"/>
                  </a:lnTo>
                  <a:cubicBezTo>
                    <a:pt x="17962499" y="3674237"/>
                    <a:pt x="17949672" y="3687064"/>
                    <a:pt x="17933924" y="3687064"/>
                  </a:cubicBezTo>
                  <a:lnTo>
                    <a:pt x="28575" y="3687064"/>
                  </a:lnTo>
                  <a:cubicBezTo>
                    <a:pt x="12827" y="3687064"/>
                    <a:pt x="0" y="3674237"/>
                    <a:pt x="0" y="3658489"/>
                  </a:cubicBezTo>
                  <a:lnTo>
                    <a:pt x="0" y="28575"/>
                  </a:lnTo>
                  <a:cubicBezTo>
                    <a:pt x="0" y="12827"/>
                    <a:pt x="12827" y="0"/>
                    <a:pt x="28575" y="0"/>
                  </a:cubicBezTo>
                  <a:moveTo>
                    <a:pt x="28575" y="57150"/>
                  </a:moveTo>
                  <a:lnTo>
                    <a:pt x="28575" y="28575"/>
                  </a:lnTo>
                  <a:lnTo>
                    <a:pt x="57150" y="28575"/>
                  </a:lnTo>
                  <a:lnTo>
                    <a:pt x="57150" y="3658489"/>
                  </a:lnTo>
                  <a:lnTo>
                    <a:pt x="28575" y="3658489"/>
                  </a:lnTo>
                  <a:lnTo>
                    <a:pt x="28575" y="3629914"/>
                  </a:lnTo>
                  <a:lnTo>
                    <a:pt x="17933924" y="3629914"/>
                  </a:lnTo>
                  <a:lnTo>
                    <a:pt x="17933924" y="3658489"/>
                  </a:lnTo>
                  <a:lnTo>
                    <a:pt x="17905349" y="3658489"/>
                  </a:lnTo>
                  <a:lnTo>
                    <a:pt x="17905349" y="28575"/>
                  </a:lnTo>
                  <a:lnTo>
                    <a:pt x="17933924" y="28575"/>
                  </a:lnTo>
                  <a:lnTo>
                    <a:pt x="17933924" y="57150"/>
                  </a:lnTo>
                  <a:lnTo>
                    <a:pt x="28575" y="57150"/>
                  </a:lnTo>
                  <a:close/>
                </a:path>
              </a:pathLst>
            </a:custGeom>
            <a:solidFill>
              <a:srgbClr val="FFFFFF"/>
            </a:solidFill>
          </p:spPr>
        </p:sp>
      </p:grpSp>
      <p:grpSp>
        <p:nvGrpSpPr>
          <p:cNvPr name="Group 12" id="12"/>
          <p:cNvGrpSpPr/>
          <p:nvPr/>
        </p:nvGrpSpPr>
        <p:grpSpPr>
          <a:xfrm rot="0">
            <a:off x="8148590" y="0"/>
            <a:ext cx="10156136" cy="10287000"/>
            <a:chOff x="0" y="0"/>
            <a:chExt cx="13541515" cy="13716000"/>
          </a:xfrm>
        </p:grpSpPr>
        <p:sp>
          <p:nvSpPr>
            <p:cNvPr name="Freeform 13" id="13"/>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7"/>
              <a:stretch>
                <a:fillRect l="0" t="0" r="0" b="0"/>
              </a:stretch>
            </a:blipFill>
          </p:spPr>
        </p:sp>
      </p:grpSp>
      <p:grpSp>
        <p:nvGrpSpPr>
          <p:cNvPr name="Group 14" id="14"/>
          <p:cNvGrpSpPr/>
          <p:nvPr/>
        </p:nvGrpSpPr>
        <p:grpSpPr>
          <a:xfrm rot="0">
            <a:off x="186966" y="3631025"/>
            <a:ext cx="13429021" cy="2722455"/>
            <a:chOff x="0" y="0"/>
            <a:chExt cx="17905362" cy="3629939"/>
          </a:xfrm>
        </p:grpSpPr>
        <p:sp>
          <p:nvSpPr>
            <p:cNvPr name="Freeform 15" id="15"/>
            <p:cNvSpPr/>
            <p:nvPr/>
          </p:nvSpPr>
          <p:spPr>
            <a:xfrm flipH="false" flipV="false" rot="0">
              <a:off x="0" y="0"/>
              <a:ext cx="17905358" cy="3629942"/>
            </a:xfrm>
            <a:custGeom>
              <a:avLst/>
              <a:gdLst/>
              <a:ahLst/>
              <a:cxnLst/>
              <a:rect r="r" b="b" t="t" l="l"/>
              <a:pathLst>
                <a:path h="3629942" w="17905358">
                  <a:moveTo>
                    <a:pt x="0" y="0"/>
                  </a:moveTo>
                  <a:lnTo>
                    <a:pt x="17905358" y="0"/>
                  </a:lnTo>
                  <a:lnTo>
                    <a:pt x="17905358" y="3629942"/>
                  </a:lnTo>
                  <a:lnTo>
                    <a:pt x="0" y="3629942"/>
                  </a:lnTo>
                  <a:close/>
                </a:path>
              </a:pathLst>
            </a:custGeom>
            <a:blipFill>
              <a:blip r:embed="rId8">
                <a:alphaModFix amt="0"/>
              </a:blip>
              <a:stretch>
                <a:fillRect l="0" t="-46113" r="0" b="-46113"/>
              </a:stretch>
            </a:blipFill>
          </p:spPr>
        </p:sp>
        <p:sp>
          <p:nvSpPr>
            <p:cNvPr name="TextBox 16" id="16"/>
            <p:cNvSpPr txBox="true"/>
            <p:nvPr/>
          </p:nvSpPr>
          <p:spPr>
            <a:xfrm>
              <a:off x="0" y="76200"/>
              <a:ext cx="17905362" cy="3553739"/>
            </a:xfrm>
            <a:prstGeom prst="rect">
              <a:avLst/>
            </a:prstGeom>
          </p:spPr>
          <p:txBody>
            <a:bodyPr anchor="b" rtlCol="false" tIns="0" lIns="0" bIns="0" rIns="0"/>
            <a:lstStyle/>
            <a:p>
              <a:pPr algn="l">
                <a:lnSpc>
                  <a:spcPts val="7776"/>
                </a:lnSpc>
              </a:pPr>
              <a:r>
                <a:rPr lang="en-US" sz="7200" b="true">
                  <a:solidFill>
                    <a:srgbClr val="FFFFFF"/>
                  </a:solidFill>
                  <a:latin typeface="Roboto Bold"/>
                  <a:ea typeface="Roboto Bold"/>
                  <a:cs typeface="Roboto Bold"/>
                  <a:sym typeface="Roboto Bold"/>
                </a:rPr>
                <a:t>Soutiens VAE</a:t>
              </a:r>
            </a:p>
          </p:txBody>
        </p:sp>
      </p:grpSp>
      <p:grpSp>
        <p:nvGrpSpPr>
          <p:cNvPr name="Group 17" id="17"/>
          <p:cNvGrpSpPr/>
          <p:nvPr/>
        </p:nvGrpSpPr>
        <p:grpSpPr>
          <a:xfrm rot="0">
            <a:off x="11744325" y="306924"/>
            <a:ext cx="5921492" cy="2190950"/>
            <a:chOff x="0" y="0"/>
            <a:chExt cx="7895323" cy="2921267"/>
          </a:xfrm>
        </p:grpSpPr>
        <p:sp>
          <p:nvSpPr>
            <p:cNvPr name="Freeform 18" id="18" descr="Text  Description automatically generated"/>
            <p:cNvSpPr/>
            <p:nvPr/>
          </p:nvSpPr>
          <p:spPr>
            <a:xfrm flipH="false" flipV="false" rot="0">
              <a:off x="0" y="0"/>
              <a:ext cx="7895336" cy="2921254"/>
            </a:xfrm>
            <a:custGeom>
              <a:avLst/>
              <a:gdLst/>
              <a:ahLst/>
              <a:cxnLst/>
              <a:rect r="r" b="b" t="t" l="l"/>
              <a:pathLst>
                <a:path h="2921254" w="7895336">
                  <a:moveTo>
                    <a:pt x="0" y="0"/>
                  </a:moveTo>
                  <a:lnTo>
                    <a:pt x="7895336" y="0"/>
                  </a:lnTo>
                  <a:lnTo>
                    <a:pt x="7895336" y="2921254"/>
                  </a:lnTo>
                  <a:lnTo>
                    <a:pt x="0" y="2921254"/>
                  </a:lnTo>
                  <a:lnTo>
                    <a:pt x="0" y="0"/>
                  </a:lnTo>
                  <a:close/>
                </a:path>
              </a:pathLst>
            </a:custGeom>
            <a:blipFill>
              <a:blip r:embed="rId9"/>
              <a:stretch>
                <a:fillRect l="0" t="0" r="0" b="0"/>
              </a:stretch>
            </a:blipFill>
          </p:spPr>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grpSp>
        <p:nvGrpSpPr>
          <p:cNvPr name="Group 7" id="7"/>
          <p:cNvGrpSpPr/>
          <p:nvPr/>
        </p:nvGrpSpPr>
        <p:grpSpPr>
          <a:xfrm rot="0">
            <a:off x="10017233" y="1056237"/>
            <a:ext cx="6969900" cy="1235869"/>
            <a:chOff x="0" y="0"/>
            <a:chExt cx="9293200" cy="1647825"/>
          </a:xfrm>
        </p:grpSpPr>
        <p:sp>
          <p:nvSpPr>
            <p:cNvPr name="Freeform 8" id="8"/>
            <p:cNvSpPr/>
            <p:nvPr/>
          </p:nvSpPr>
          <p:spPr>
            <a:xfrm flipH="false" flipV="false" rot="0">
              <a:off x="0" y="0"/>
              <a:ext cx="9293204" cy="1647824"/>
            </a:xfrm>
            <a:custGeom>
              <a:avLst/>
              <a:gdLst/>
              <a:ahLst/>
              <a:cxnLst/>
              <a:rect r="r" b="b" t="t" l="l"/>
              <a:pathLst>
                <a:path h="1647824" w="9293204">
                  <a:moveTo>
                    <a:pt x="0" y="0"/>
                  </a:moveTo>
                  <a:lnTo>
                    <a:pt x="9293204" y="0"/>
                  </a:lnTo>
                  <a:lnTo>
                    <a:pt x="9293204" y="1647824"/>
                  </a:lnTo>
                  <a:lnTo>
                    <a:pt x="0" y="1647824"/>
                  </a:lnTo>
                  <a:close/>
                </a:path>
              </a:pathLst>
            </a:custGeom>
            <a:blipFill>
              <a:blip r:embed="rId7">
                <a:alphaModFix amt="0"/>
              </a:blip>
              <a:stretch>
                <a:fillRect l="0" t="-59889" r="0" b="-59889"/>
              </a:stretch>
            </a:blipFill>
          </p:spPr>
        </p:sp>
        <p:sp>
          <p:nvSpPr>
            <p:cNvPr name="TextBox 9" id="9"/>
            <p:cNvSpPr txBox="true"/>
            <p:nvPr/>
          </p:nvSpPr>
          <p:spPr>
            <a:xfrm>
              <a:off x="0" y="-38100"/>
              <a:ext cx="9293200" cy="1685925"/>
            </a:xfrm>
            <a:prstGeom prst="rect">
              <a:avLst/>
            </a:prstGeom>
          </p:spPr>
          <p:txBody>
            <a:bodyPr anchor="b" rtlCol="false" tIns="0" lIns="0" bIns="0" rIns="0"/>
            <a:lstStyle/>
            <a:p>
              <a:pPr algn="l">
                <a:lnSpc>
                  <a:spcPts val="4536"/>
                </a:lnSpc>
              </a:pPr>
              <a:r>
                <a:rPr lang="en-US" b="true" sz="4200">
                  <a:solidFill>
                    <a:srgbClr val="000000"/>
                  </a:solidFill>
                  <a:latin typeface="Calibri (MS) Bold"/>
                  <a:ea typeface="Calibri (MS) Bold"/>
                  <a:cs typeface="Calibri (MS) Bold"/>
                  <a:sym typeface="Calibri (MS) Bold"/>
                </a:rPr>
                <a:t>Participants :</a:t>
              </a:r>
            </a:p>
          </p:txBody>
        </p:sp>
      </p:grpSp>
      <p:grpSp>
        <p:nvGrpSpPr>
          <p:cNvPr name="Group 10" id="10"/>
          <p:cNvGrpSpPr/>
          <p:nvPr/>
        </p:nvGrpSpPr>
        <p:grpSpPr>
          <a:xfrm rot="0">
            <a:off x="1015584" y="2645359"/>
            <a:ext cx="7443768" cy="964444"/>
            <a:chOff x="0" y="0"/>
            <a:chExt cx="9925025" cy="1285926"/>
          </a:xfrm>
        </p:grpSpPr>
        <p:sp>
          <p:nvSpPr>
            <p:cNvPr name="Freeform 11" id="11"/>
            <p:cNvSpPr/>
            <p:nvPr/>
          </p:nvSpPr>
          <p:spPr>
            <a:xfrm flipH="false" flipV="false" rot="0">
              <a:off x="12700" y="12700"/>
              <a:ext cx="9899650" cy="1260475"/>
            </a:xfrm>
            <a:custGeom>
              <a:avLst/>
              <a:gdLst/>
              <a:ahLst/>
              <a:cxnLst/>
              <a:rect r="r" b="b" t="t" l="l"/>
              <a:pathLst>
                <a:path h="1260475" w="9899650">
                  <a:moveTo>
                    <a:pt x="0" y="210058"/>
                  </a:moveTo>
                  <a:cubicBezTo>
                    <a:pt x="0" y="94107"/>
                    <a:pt x="95758" y="0"/>
                    <a:pt x="213741" y="0"/>
                  </a:cubicBezTo>
                  <a:lnTo>
                    <a:pt x="9685909" y="0"/>
                  </a:lnTo>
                  <a:cubicBezTo>
                    <a:pt x="9804019" y="0"/>
                    <a:pt x="9899650" y="94107"/>
                    <a:pt x="9899650" y="210058"/>
                  </a:cubicBezTo>
                  <a:lnTo>
                    <a:pt x="9899650" y="1050417"/>
                  </a:lnTo>
                  <a:cubicBezTo>
                    <a:pt x="9899650" y="1166495"/>
                    <a:pt x="9803892" y="1260475"/>
                    <a:pt x="9685909" y="1260475"/>
                  </a:cubicBezTo>
                  <a:lnTo>
                    <a:pt x="213741" y="1260475"/>
                  </a:lnTo>
                  <a:cubicBezTo>
                    <a:pt x="95758" y="1260475"/>
                    <a:pt x="0" y="1166495"/>
                    <a:pt x="0" y="1050417"/>
                  </a:cubicBezTo>
                  <a:close/>
                </a:path>
              </a:pathLst>
            </a:custGeom>
            <a:solidFill>
              <a:srgbClr val="0989B1"/>
            </a:solidFill>
          </p:spPr>
        </p:sp>
        <p:sp>
          <p:nvSpPr>
            <p:cNvPr name="Freeform 12" id="12"/>
            <p:cNvSpPr/>
            <p:nvPr/>
          </p:nvSpPr>
          <p:spPr>
            <a:xfrm flipH="false" flipV="false" rot="0">
              <a:off x="0" y="0"/>
              <a:ext cx="9925050" cy="1285875"/>
            </a:xfrm>
            <a:custGeom>
              <a:avLst/>
              <a:gdLst/>
              <a:ahLst/>
              <a:cxnLst/>
              <a:rect r="r" b="b" t="t" l="l"/>
              <a:pathLst>
                <a:path h="1285875" w="9925050">
                  <a:moveTo>
                    <a:pt x="0" y="222758"/>
                  </a:moveTo>
                  <a:cubicBezTo>
                    <a:pt x="0" y="99568"/>
                    <a:pt x="101600" y="0"/>
                    <a:pt x="226441" y="0"/>
                  </a:cubicBezTo>
                  <a:lnTo>
                    <a:pt x="9698609" y="0"/>
                  </a:lnTo>
                  <a:lnTo>
                    <a:pt x="9698609" y="12700"/>
                  </a:lnTo>
                  <a:lnTo>
                    <a:pt x="9698609" y="0"/>
                  </a:lnTo>
                  <a:cubicBezTo>
                    <a:pt x="9823450" y="0"/>
                    <a:pt x="9925050" y="99568"/>
                    <a:pt x="9925050" y="222758"/>
                  </a:cubicBezTo>
                  <a:lnTo>
                    <a:pt x="9912350" y="222758"/>
                  </a:lnTo>
                  <a:lnTo>
                    <a:pt x="9925050" y="222758"/>
                  </a:lnTo>
                  <a:lnTo>
                    <a:pt x="9925050" y="1063117"/>
                  </a:lnTo>
                  <a:lnTo>
                    <a:pt x="9912350" y="1063117"/>
                  </a:lnTo>
                  <a:lnTo>
                    <a:pt x="9925050" y="1063117"/>
                  </a:lnTo>
                  <a:cubicBezTo>
                    <a:pt x="9925050" y="1186307"/>
                    <a:pt x="9823450" y="1285875"/>
                    <a:pt x="9698609" y="1285875"/>
                  </a:cubicBezTo>
                  <a:lnTo>
                    <a:pt x="9698609" y="1273175"/>
                  </a:lnTo>
                  <a:lnTo>
                    <a:pt x="9698609" y="1285875"/>
                  </a:lnTo>
                  <a:lnTo>
                    <a:pt x="226441" y="1285875"/>
                  </a:lnTo>
                  <a:lnTo>
                    <a:pt x="226441" y="1273175"/>
                  </a:lnTo>
                  <a:lnTo>
                    <a:pt x="226441" y="1285875"/>
                  </a:lnTo>
                  <a:cubicBezTo>
                    <a:pt x="101600" y="1285875"/>
                    <a:pt x="0" y="1186434"/>
                    <a:pt x="0" y="1063117"/>
                  </a:cubicBezTo>
                  <a:lnTo>
                    <a:pt x="0" y="222758"/>
                  </a:lnTo>
                  <a:lnTo>
                    <a:pt x="12700" y="222758"/>
                  </a:lnTo>
                  <a:lnTo>
                    <a:pt x="0" y="222758"/>
                  </a:lnTo>
                  <a:moveTo>
                    <a:pt x="25400" y="222758"/>
                  </a:moveTo>
                  <a:lnTo>
                    <a:pt x="25400" y="1063117"/>
                  </a:lnTo>
                  <a:lnTo>
                    <a:pt x="12700" y="1063117"/>
                  </a:lnTo>
                  <a:lnTo>
                    <a:pt x="25400" y="1063117"/>
                  </a:lnTo>
                  <a:cubicBezTo>
                    <a:pt x="25400" y="1171956"/>
                    <a:pt x="115189" y="1260475"/>
                    <a:pt x="226441" y="1260475"/>
                  </a:cubicBezTo>
                  <a:lnTo>
                    <a:pt x="9698609" y="1260475"/>
                  </a:lnTo>
                  <a:cubicBezTo>
                    <a:pt x="9809861" y="1260475"/>
                    <a:pt x="9899650" y="1171829"/>
                    <a:pt x="9899650" y="1063117"/>
                  </a:cubicBezTo>
                  <a:lnTo>
                    <a:pt x="9899650" y="222758"/>
                  </a:lnTo>
                  <a:cubicBezTo>
                    <a:pt x="9899650" y="114046"/>
                    <a:pt x="9809861" y="25400"/>
                    <a:pt x="9698609" y="25400"/>
                  </a:cubicBezTo>
                  <a:lnTo>
                    <a:pt x="226441" y="25400"/>
                  </a:lnTo>
                  <a:lnTo>
                    <a:pt x="226441" y="12700"/>
                  </a:lnTo>
                  <a:lnTo>
                    <a:pt x="226441" y="25400"/>
                  </a:lnTo>
                  <a:cubicBezTo>
                    <a:pt x="115189" y="25400"/>
                    <a:pt x="25400" y="114046"/>
                    <a:pt x="25400" y="222758"/>
                  </a:cubicBezTo>
                  <a:close/>
                </a:path>
              </a:pathLst>
            </a:custGeom>
            <a:solidFill>
              <a:srgbClr val="FFFFFF"/>
            </a:solidFill>
          </p:spPr>
        </p:sp>
      </p:grpSp>
      <p:grpSp>
        <p:nvGrpSpPr>
          <p:cNvPr name="Group 13" id="13"/>
          <p:cNvGrpSpPr/>
          <p:nvPr/>
        </p:nvGrpSpPr>
        <p:grpSpPr>
          <a:xfrm rot="0">
            <a:off x="1071258" y="2701042"/>
            <a:ext cx="7332421" cy="853097"/>
            <a:chOff x="0" y="0"/>
            <a:chExt cx="9776562" cy="1137463"/>
          </a:xfrm>
        </p:grpSpPr>
        <p:sp>
          <p:nvSpPr>
            <p:cNvPr name="Freeform 14" id="14"/>
            <p:cNvSpPr/>
            <p:nvPr/>
          </p:nvSpPr>
          <p:spPr>
            <a:xfrm flipH="false" flipV="false" rot="0">
              <a:off x="0" y="0"/>
              <a:ext cx="9776556" cy="1137460"/>
            </a:xfrm>
            <a:custGeom>
              <a:avLst/>
              <a:gdLst/>
              <a:ahLst/>
              <a:cxnLst/>
              <a:rect r="r" b="b" t="t" l="l"/>
              <a:pathLst>
                <a:path h="1137460" w="9776556">
                  <a:moveTo>
                    <a:pt x="0" y="0"/>
                  </a:moveTo>
                  <a:lnTo>
                    <a:pt x="9776556" y="0"/>
                  </a:lnTo>
                  <a:lnTo>
                    <a:pt x="9776556" y="1137460"/>
                  </a:lnTo>
                  <a:lnTo>
                    <a:pt x="0" y="1137460"/>
                  </a:lnTo>
                  <a:close/>
                </a:path>
              </a:pathLst>
            </a:custGeom>
            <a:blipFill>
              <a:blip r:embed="rId7">
                <a:alphaModFix amt="0"/>
              </a:blip>
              <a:stretch>
                <a:fillRect l="0" t="-117475" r="0" b="-117475"/>
              </a:stretch>
            </a:blipFill>
          </p:spPr>
        </p:sp>
        <p:sp>
          <p:nvSpPr>
            <p:cNvPr name="TextBox 15" id="15"/>
            <p:cNvSpPr txBox="true"/>
            <p:nvPr/>
          </p:nvSpPr>
          <p:spPr>
            <a:xfrm>
              <a:off x="0" y="-9525"/>
              <a:ext cx="9776562" cy="1146988"/>
            </a:xfrm>
            <a:prstGeom prst="rect">
              <a:avLst/>
            </a:prstGeom>
          </p:spPr>
          <p:txBody>
            <a:bodyPr anchor="ctr" rtlCol="false" tIns="0" lIns="0" bIns="0" rIns="0"/>
            <a:lstStyle/>
            <a:p>
              <a:pPr algn="l">
                <a:lnSpc>
                  <a:spcPts val="2592"/>
                </a:lnSpc>
              </a:pPr>
              <a:r>
                <a:rPr lang="en-US" b="true" sz="2400">
                  <a:solidFill>
                    <a:srgbClr val="FFFFFF"/>
                  </a:solidFill>
                  <a:latin typeface="Calibri (MS) Bold"/>
                  <a:ea typeface="Calibri (MS) Bold"/>
                  <a:cs typeface="Calibri (MS) Bold"/>
                  <a:sym typeface="Calibri (MS) Bold"/>
                </a:rPr>
                <a:t>Six sessions – 14 heures ; janvier – mars 2024</a:t>
              </a:r>
            </a:p>
          </p:txBody>
        </p:sp>
      </p:grpSp>
      <p:grpSp>
        <p:nvGrpSpPr>
          <p:cNvPr name="Group 16" id="16"/>
          <p:cNvGrpSpPr/>
          <p:nvPr/>
        </p:nvGrpSpPr>
        <p:grpSpPr>
          <a:xfrm rot="0">
            <a:off x="1015584" y="3646922"/>
            <a:ext cx="7443768" cy="964444"/>
            <a:chOff x="0" y="0"/>
            <a:chExt cx="9925025" cy="1285926"/>
          </a:xfrm>
        </p:grpSpPr>
        <p:sp>
          <p:nvSpPr>
            <p:cNvPr name="Freeform 17" id="17"/>
            <p:cNvSpPr/>
            <p:nvPr/>
          </p:nvSpPr>
          <p:spPr>
            <a:xfrm flipH="false" flipV="false" rot="0">
              <a:off x="12700" y="12700"/>
              <a:ext cx="9899650" cy="1260475"/>
            </a:xfrm>
            <a:custGeom>
              <a:avLst/>
              <a:gdLst/>
              <a:ahLst/>
              <a:cxnLst/>
              <a:rect r="r" b="b" t="t" l="l"/>
              <a:pathLst>
                <a:path h="1260475" w="9899650">
                  <a:moveTo>
                    <a:pt x="0" y="210058"/>
                  </a:moveTo>
                  <a:cubicBezTo>
                    <a:pt x="0" y="94107"/>
                    <a:pt x="95758" y="0"/>
                    <a:pt x="213741" y="0"/>
                  </a:cubicBezTo>
                  <a:lnTo>
                    <a:pt x="9685909" y="0"/>
                  </a:lnTo>
                  <a:cubicBezTo>
                    <a:pt x="9804019" y="0"/>
                    <a:pt x="9899650" y="94107"/>
                    <a:pt x="9899650" y="210058"/>
                  </a:cubicBezTo>
                  <a:lnTo>
                    <a:pt x="9899650" y="1050417"/>
                  </a:lnTo>
                  <a:cubicBezTo>
                    <a:pt x="9899650" y="1166495"/>
                    <a:pt x="9803892" y="1260475"/>
                    <a:pt x="9685909" y="1260475"/>
                  </a:cubicBezTo>
                  <a:lnTo>
                    <a:pt x="213741" y="1260475"/>
                  </a:lnTo>
                  <a:cubicBezTo>
                    <a:pt x="95758" y="1260475"/>
                    <a:pt x="0" y="1166495"/>
                    <a:pt x="0" y="1050417"/>
                  </a:cubicBezTo>
                  <a:close/>
                </a:path>
              </a:pathLst>
            </a:custGeom>
            <a:solidFill>
              <a:srgbClr val="4372C3"/>
            </a:solidFill>
          </p:spPr>
        </p:sp>
        <p:sp>
          <p:nvSpPr>
            <p:cNvPr name="Freeform 18" id="18"/>
            <p:cNvSpPr/>
            <p:nvPr/>
          </p:nvSpPr>
          <p:spPr>
            <a:xfrm flipH="false" flipV="false" rot="0">
              <a:off x="0" y="0"/>
              <a:ext cx="9925050" cy="1285875"/>
            </a:xfrm>
            <a:custGeom>
              <a:avLst/>
              <a:gdLst/>
              <a:ahLst/>
              <a:cxnLst/>
              <a:rect r="r" b="b" t="t" l="l"/>
              <a:pathLst>
                <a:path h="1285875" w="9925050">
                  <a:moveTo>
                    <a:pt x="0" y="222758"/>
                  </a:moveTo>
                  <a:cubicBezTo>
                    <a:pt x="0" y="99568"/>
                    <a:pt x="101600" y="0"/>
                    <a:pt x="226441" y="0"/>
                  </a:cubicBezTo>
                  <a:lnTo>
                    <a:pt x="9698609" y="0"/>
                  </a:lnTo>
                  <a:lnTo>
                    <a:pt x="9698609" y="12700"/>
                  </a:lnTo>
                  <a:lnTo>
                    <a:pt x="9698609" y="0"/>
                  </a:lnTo>
                  <a:cubicBezTo>
                    <a:pt x="9823450" y="0"/>
                    <a:pt x="9925050" y="99568"/>
                    <a:pt x="9925050" y="222758"/>
                  </a:cubicBezTo>
                  <a:lnTo>
                    <a:pt x="9912350" y="222758"/>
                  </a:lnTo>
                  <a:lnTo>
                    <a:pt x="9925050" y="222758"/>
                  </a:lnTo>
                  <a:lnTo>
                    <a:pt x="9925050" y="1063117"/>
                  </a:lnTo>
                  <a:lnTo>
                    <a:pt x="9912350" y="1063117"/>
                  </a:lnTo>
                  <a:lnTo>
                    <a:pt x="9925050" y="1063117"/>
                  </a:lnTo>
                  <a:cubicBezTo>
                    <a:pt x="9925050" y="1186307"/>
                    <a:pt x="9823450" y="1285875"/>
                    <a:pt x="9698609" y="1285875"/>
                  </a:cubicBezTo>
                  <a:lnTo>
                    <a:pt x="9698609" y="1273175"/>
                  </a:lnTo>
                  <a:lnTo>
                    <a:pt x="9698609" y="1285875"/>
                  </a:lnTo>
                  <a:lnTo>
                    <a:pt x="226441" y="1285875"/>
                  </a:lnTo>
                  <a:lnTo>
                    <a:pt x="226441" y="1273175"/>
                  </a:lnTo>
                  <a:lnTo>
                    <a:pt x="226441" y="1285875"/>
                  </a:lnTo>
                  <a:cubicBezTo>
                    <a:pt x="101600" y="1285875"/>
                    <a:pt x="0" y="1186434"/>
                    <a:pt x="0" y="1063117"/>
                  </a:cubicBezTo>
                  <a:lnTo>
                    <a:pt x="0" y="222758"/>
                  </a:lnTo>
                  <a:lnTo>
                    <a:pt x="12700" y="222758"/>
                  </a:lnTo>
                  <a:lnTo>
                    <a:pt x="0" y="222758"/>
                  </a:lnTo>
                  <a:moveTo>
                    <a:pt x="25400" y="222758"/>
                  </a:moveTo>
                  <a:lnTo>
                    <a:pt x="25400" y="1063117"/>
                  </a:lnTo>
                  <a:lnTo>
                    <a:pt x="12700" y="1063117"/>
                  </a:lnTo>
                  <a:lnTo>
                    <a:pt x="25400" y="1063117"/>
                  </a:lnTo>
                  <a:cubicBezTo>
                    <a:pt x="25400" y="1171956"/>
                    <a:pt x="115189" y="1260475"/>
                    <a:pt x="226441" y="1260475"/>
                  </a:cubicBezTo>
                  <a:lnTo>
                    <a:pt x="9698609" y="1260475"/>
                  </a:lnTo>
                  <a:cubicBezTo>
                    <a:pt x="9809861" y="1260475"/>
                    <a:pt x="9899650" y="1171829"/>
                    <a:pt x="9899650" y="1063117"/>
                  </a:cubicBezTo>
                  <a:lnTo>
                    <a:pt x="9899650" y="222758"/>
                  </a:lnTo>
                  <a:cubicBezTo>
                    <a:pt x="9899650" y="114046"/>
                    <a:pt x="9809861" y="25400"/>
                    <a:pt x="9698609" y="25400"/>
                  </a:cubicBezTo>
                  <a:lnTo>
                    <a:pt x="226441" y="25400"/>
                  </a:lnTo>
                  <a:lnTo>
                    <a:pt x="226441" y="12700"/>
                  </a:lnTo>
                  <a:lnTo>
                    <a:pt x="226441" y="25400"/>
                  </a:lnTo>
                  <a:cubicBezTo>
                    <a:pt x="115189" y="25400"/>
                    <a:pt x="25400" y="114046"/>
                    <a:pt x="25400" y="222758"/>
                  </a:cubicBezTo>
                  <a:close/>
                </a:path>
              </a:pathLst>
            </a:custGeom>
            <a:solidFill>
              <a:srgbClr val="FFFFFF"/>
            </a:solidFill>
          </p:spPr>
        </p:sp>
      </p:grpSp>
      <p:grpSp>
        <p:nvGrpSpPr>
          <p:cNvPr name="Group 19" id="19"/>
          <p:cNvGrpSpPr/>
          <p:nvPr/>
        </p:nvGrpSpPr>
        <p:grpSpPr>
          <a:xfrm rot="0">
            <a:off x="1071258" y="3702596"/>
            <a:ext cx="7332421" cy="853097"/>
            <a:chOff x="0" y="0"/>
            <a:chExt cx="9776562" cy="1137463"/>
          </a:xfrm>
        </p:grpSpPr>
        <p:sp>
          <p:nvSpPr>
            <p:cNvPr name="Freeform 20" id="20"/>
            <p:cNvSpPr/>
            <p:nvPr/>
          </p:nvSpPr>
          <p:spPr>
            <a:xfrm flipH="false" flipV="false" rot="0">
              <a:off x="0" y="0"/>
              <a:ext cx="9776556" cy="1137460"/>
            </a:xfrm>
            <a:custGeom>
              <a:avLst/>
              <a:gdLst/>
              <a:ahLst/>
              <a:cxnLst/>
              <a:rect r="r" b="b" t="t" l="l"/>
              <a:pathLst>
                <a:path h="1137460" w="9776556">
                  <a:moveTo>
                    <a:pt x="0" y="0"/>
                  </a:moveTo>
                  <a:lnTo>
                    <a:pt x="9776556" y="0"/>
                  </a:lnTo>
                  <a:lnTo>
                    <a:pt x="9776556" y="1137460"/>
                  </a:lnTo>
                  <a:lnTo>
                    <a:pt x="0" y="1137460"/>
                  </a:lnTo>
                  <a:close/>
                </a:path>
              </a:pathLst>
            </a:custGeom>
            <a:blipFill>
              <a:blip r:embed="rId7">
                <a:alphaModFix amt="0"/>
              </a:blip>
              <a:stretch>
                <a:fillRect l="0" t="-117475" r="0" b="-117475"/>
              </a:stretch>
            </a:blipFill>
          </p:spPr>
        </p:sp>
        <p:sp>
          <p:nvSpPr>
            <p:cNvPr name="TextBox 21" id="21"/>
            <p:cNvSpPr txBox="true"/>
            <p:nvPr/>
          </p:nvSpPr>
          <p:spPr>
            <a:xfrm>
              <a:off x="0" y="-9525"/>
              <a:ext cx="9776562" cy="1146988"/>
            </a:xfrm>
            <a:prstGeom prst="rect">
              <a:avLst/>
            </a:prstGeom>
          </p:spPr>
          <p:txBody>
            <a:bodyPr anchor="ctr" rtlCol="false" tIns="0" lIns="0" bIns="0" rIns="0"/>
            <a:lstStyle/>
            <a:p>
              <a:pPr algn="l">
                <a:lnSpc>
                  <a:spcPts val="2592"/>
                </a:lnSpc>
              </a:pPr>
              <a:r>
                <a:rPr lang="en-US" sz="2400">
                  <a:solidFill>
                    <a:srgbClr val="FFFFFF"/>
                  </a:solidFill>
                  <a:latin typeface="Calibri (MS)"/>
                  <a:ea typeface="Calibri (MS)"/>
                  <a:cs typeface="Calibri (MS)"/>
                  <a:sym typeface="Calibri (MS)"/>
                </a:rPr>
                <a:t>Session 1 :  Introduction et aperçu du processus VAE  </a:t>
              </a:r>
            </a:p>
          </p:txBody>
        </p:sp>
      </p:grpSp>
      <p:grpSp>
        <p:nvGrpSpPr>
          <p:cNvPr name="Group 22" id="22"/>
          <p:cNvGrpSpPr/>
          <p:nvPr/>
        </p:nvGrpSpPr>
        <p:grpSpPr>
          <a:xfrm rot="0">
            <a:off x="1015584" y="4648476"/>
            <a:ext cx="7443768" cy="964444"/>
            <a:chOff x="0" y="0"/>
            <a:chExt cx="9925025" cy="1285926"/>
          </a:xfrm>
        </p:grpSpPr>
        <p:sp>
          <p:nvSpPr>
            <p:cNvPr name="Freeform 23" id="23"/>
            <p:cNvSpPr/>
            <p:nvPr/>
          </p:nvSpPr>
          <p:spPr>
            <a:xfrm flipH="false" flipV="false" rot="0">
              <a:off x="12700" y="12700"/>
              <a:ext cx="9899650" cy="1260475"/>
            </a:xfrm>
            <a:custGeom>
              <a:avLst/>
              <a:gdLst/>
              <a:ahLst/>
              <a:cxnLst/>
              <a:rect r="r" b="b" t="t" l="l"/>
              <a:pathLst>
                <a:path h="1260475" w="9899650">
                  <a:moveTo>
                    <a:pt x="0" y="210058"/>
                  </a:moveTo>
                  <a:cubicBezTo>
                    <a:pt x="0" y="94107"/>
                    <a:pt x="95758" y="0"/>
                    <a:pt x="213741" y="0"/>
                  </a:cubicBezTo>
                  <a:lnTo>
                    <a:pt x="9685909" y="0"/>
                  </a:lnTo>
                  <a:cubicBezTo>
                    <a:pt x="9804019" y="0"/>
                    <a:pt x="9899650" y="94107"/>
                    <a:pt x="9899650" y="210058"/>
                  </a:cubicBezTo>
                  <a:lnTo>
                    <a:pt x="9899650" y="1050417"/>
                  </a:lnTo>
                  <a:cubicBezTo>
                    <a:pt x="9899650" y="1166495"/>
                    <a:pt x="9803892" y="1260475"/>
                    <a:pt x="9685909" y="1260475"/>
                  </a:cubicBezTo>
                  <a:lnTo>
                    <a:pt x="213741" y="1260475"/>
                  </a:lnTo>
                  <a:cubicBezTo>
                    <a:pt x="95758" y="1260475"/>
                    <a:pt x="0" y="1166495"/>
                    <a:pt x="0" y="1050417"/>
                  </a:cubicBezTo>
                  <a:close/>
                </a:path>
              </a:pathLst>
            </a:custGeom>
            <a:solidFill>
              <a:srgbClr val="4372C3"/>
            </a:solidFill>
          </p:spPr>
        </p:sp>
        <p:sp>
          <p:nvSpPr>
            <p:cNvPr name="Freeform 24" id="24"/>
            <p:cNvSpPr/>
            <p:nvPr/>
          </p:nvSpPr>
          <p:spPr>
            <a:xfrm flipH="false" flipV="false" rot="0">
              <a:off x="0" y="0"/>
              <a:ext cx="9925050" cy="1285875"/>
            </a:xfrm>
            <a:custGeom>
              <a:avLst/>
              <a:gdLst/>
              <a:ahLst/>
              <a:cxnLst/>
              <a:rect r="r" b="b" t="t" l="l"/>
              <a:pathLst>
                <a:path h="1285875" w="9925050">
                  <a:moveTo>
                    <a:pt x="0" y="222758"/>
                  </a:moveTo>
                  <a:cubicBezTo>
                    <a:pt x="0" y="99568"/>
                    <a:pt x="101600" y="0"/>
                    <a:pt x="226441" y="0"/>
                  </a:cubicBezTo>
                  <a:lnTo>
                    <a:pt x="9698609" y="0"/>
                  </a:lnTo>
                  <a:lnTo>
                    <a:pt x="9698609" y="12700"/>
                  </a:lnTo>
                  <a:lnTo>
                    <a:pt x="9698609" y="0"/>
                  </a:lnTo>
                  <a:cubicBezTo>
                    <a:pt x="9823450" y="0"/>
                    <a:pt x="9925050" y="99568"/>
                    <a:pt x="9925050" y="222758"/>
                  </a:cubicBezTo>
                  <a:lnTo>
                    <a:pt x="9912350" y="222758"/>
                  </a:lnTo>
                  <a:lnTo>
                    <a:pt x="9925050" y="222758"/>
                  </a:lnTo>
                  <a:lnTo>
                    <a:pt x="9925050" y="1063117"/>
                  </a:lnTo>
                  <a:lnTo>
                    <a:pt x="9912350" y="1063117"/>
                  </a:lnTo>
                  <a:lnTo>
                    <a:pt x="9925050" y="1063117"/>
                  </a:lnTo>
                  <a:cubicBezTo>
                    <a:pt x="9925050" y="1186307"/>
                    <a:pt x="9823450" y="1285875"/>
                    <a:pt x="9698609" y="1285875"/>
                  </a:cubicBezTo>
                  <a:lnTo>
                    <a:pt x="9698609" y="1273175"/>
                  </a:lnTo>
                  <a:lnTo>
                    <a:pt x="9698609" y="1285875"/>
                  </a:lnTo>
                  <a:lnTo>
                    <a:pt x="226441" y="1285875"/>
                  </a:lnTo>
                  <a:lnTo>
                    <a:pt x="226441" y="1273175"/>
                  </a:lnTo>
                  <a:lnTo>
                    <a:pt x="226441" y="1285875"/>
                  </a:lnTo>
                  <a:cubicBezTo>
                    <a:pt x="101600" y="1285875"/>
                    <a:pt x="0" y="1186434"/>
                    <a:pt x="0" y="1063117"/>
                  </a:cubicBezTo>
                  <a:lnTo>
                    <a:pt x="0" y="222758"/>
                  </a:lnTo>
                  <a:lnTo>
                    <a:pt x="12700" y="222758"/>
                  </a:lnTo>
                  <a:lnTo>
                    <a:pt x="0" y="222758"/>
                  </a:lnTo>
                  <a:moveTo>
                    <a:pt x="25400" y="222758"/>
                  </a:moveTo>
                  <a:lnTo>
                    <a:pt x="25400" y="1063117"/>
                  </a:lnTo>
                  <a:lnTo>
                    <a:pt x="12700" y="1063117"/>
                  </a:lnTo>
                  <a:lnTo>
                    <a:pt x="25400" y="1063117"/>
                  </a:lnTo>
                  <a:cubicBezTo>
                    <a:pt x="25400" y="1171956"/>
                    <a:pt x="115189" y="1260475"/>
                    <a:pt x="226441" y="1260475"/>
                  </a:cubicBezTo>
                  <a:lnTo>
                    <a:pt x="9698609" y="1260475"/>
                  </a:lnTo>
                  <a:cubicBezTo>
                    <a:pt x="9809861" y="1260475"/>
                    <a:pt x="9899650" y="1171829"/>
                    <a:pt x="9899650" y="1063117"/>
                  </a:cubicBezTo>
                  <a:lnTo>
                    <a:pt x="9899650" y="222758"/>
                  </a:lnTo>
                  <a:cubicBezTo>
                    <a:pt x="9899650" y="114046"/>
                    <a:pt x="9809861" y="25400"/>
                    <a:pt x="9698609" y="25400"/>
                  </a:cubicBezTo>
                  <a:lnTo>
                    <a:pt x="226441" y="25400"/>
                  </a:lnTo>
                  <a:lnTo>
                    <a:pt x="226441" y="12700"/>
                  </a:lnTo>
                  <a:lnTo>
                    <a:pt x="226441" y="25400"/>
                  </a:lnTo>
                  <a:cubicBezTo>
                    <a:pt x="115189" y="25400"/>
                    <a:pt x="25400" y="114046"/>
                    <a:pt x="25400" y="222758"/>
                  </a:cubicBezTo>
                  <a:close/>
                </a:path>
              </a:pathLst>
            </a:custGeom>
            <a:solidFill>
              <a:srgbClr val="FFFFFF"/>
            </a:solidFill>
          </p:spPr>
        </p:sp>
      </p:grpSp>
      <p:grpSp>
        <p:nvGrpSpPr>
          <p:cNvPr name="Group 25" id="25"/>
          <p:cNvGrpSpPr/>
          <p:nvPr/>
        </p:nvGrpSpPr>
        <p:grpSpPr>
          <a:xfrm rot="0">
            <a:off x="1071258" y="4704150"/>
            <a:ext cx="7332421" cy="853097"/>
            <a:chOff x="0" y="0"/>
            <a:chExt cx="9776562" cy="1137463"/>
          </a:xfrm>
        </p:grpSpPr>
        <p:sp>
          <p:nvSpPr>
            <p:cNvPr name="Freeform 26" id="26"/>
            <p:cNvSpPr/>
            <p:nvPr/>
          </p:nvSpPr>
          <p:spPr>
            <a:xfrm flipH="false" flipV="false" rot="0">
              <a:off x="0" y="0"/>
              <a:ext cx="9776556" cy="1137460"/>
            </a:xfrm>
            <a:custGeom>
              <a:avLst/>
              <a:gdLst/>
              <a:ahLst/>
              <a:cxnLst/>
              <a:rect r="r" b="b" t="t" l="l"/>
              <a:pathLst>
                <a:path h="1137460" w="9776556">
                  <a:moveTo>
                    <a:pt x="0" y="0"/>
                  </a:moveTo>
                  <a:lnTo>
                    <a:pt x="9776556" y="0"/>
                  </a:lnTo>
                  <a:lnTo>
                    <a:pt x="9776556" y="1137460"/>
                  </a:lnTo>
                  <a:lnTo>
                    <a:pt x="0" y="1137460"/>
                  </a:lnTo>
                  <a:close/>
                </a:path>
              </a:pathLst>
            </a:custGeom>
            <a:blipFill>
              <a:blip r:embed="rId7">
                <a:alphaModFix amt="0"/>
              </a:blip>
              <a:stretch>
                <a:fillRect l="0" t="-117475" r="0" b="-117475"/>
              </a:stretch>
            </a:blipFill>
          </p:spPr>
        </p:sp>
        <p:sp>
          <p:nvSpPr>
            <p:cNvPr name="TextBox 27" id="27"/>
            <p:cNvSpPr txBox="true"/>
            <p:nvPr/>
          </p:nvSpPr>
          <p:spPr>
            <a:xfrm>
              <a:off x="0" y="-9525"/>
              <a:ext cx="9776562" cy="1146988"/>
            </a:xfrm>
            <a:prstGeom prst="rect">
              <a:avLst/>
            </a:prstGeom>
          </p:spPr>
          <p:txBody>
            <a:bodyPr anchor="ctr" rtlCol="false" tIns="0" lIns="0" bIns="0" rIns="0"/>
            <a:lstStyle/>
            <a:p>
              <a:pPr algn="l">
                <a:lnSpc>
                  <a:spcPts val="2592"/>
                </a:lnSpc>
              </a:pPr>
              <a:r>
                <a:rPr lang="en-US" sz="2400">
                  <a:solidFill>
                    <a:srgbClr val="FFFFFF"/>
                  </a:solidFill>
                  <a:latin typeface="Calibri (MS)"/>
                  <a:ea typeface="Calibri (MS)"/>
                  <a:cs typeface="Calibri (MS)"/>
                  <a:sym typeface="Calibri (MS)"/>
                </a:rPr>
                <a:t>Session 2 :  Processus et étapes de la VAE, y compris une étude de cas</a:t>
              </a:r>
            </a:p>
          </p:txBody>
        </p:sp>
      </p:grpSp>
      <p:grpSp>
        <p:nvGrpSpPr>
          <p:cNvPr name="Group 28" id="28"/>
          <p:cNvGrpSpPr/>
          <p:nvPr/>
        </p:nvGrpSpPr>
        <p:grpSpPr>
          <a:xfrm rot="0">
            <a:off x="1015584" y="5650030"/>
            <a:ext cx="7443768" cy="964444"/>
            <a:chOff x="0" y="0"/>
            <a:chExt cx="9925025" cy="1285926"/>
          </a:xfrm>
        </p:grpSpPr>
        <p:sp>
          <p:nvSpPr>
            <p:cNvPr name="Freeform 29" id="29"/>
            <p:cNvSpPr/>
            <p:nvPr/>
          </p:nvSpPr>
          <p:spPr>
            <a:xfrm flipH="false" flipV="false" rot="0">
              <a:off x="12700" y="12700"/>
              <a:ext cx="9899650" cy="1260475"/>
            </a:xfrm>
            <a:custGeom>
              <a:avLst/>
              <a:gdLst/>
              <a:ahLst/>
              <a:cxnLst/>
              <a:rect r="r" b="b" t="t" l="l"/>
              <a:pathLst>
                <a:path h="1260475" w="9899650">
                  <a:moveTo>
                    <a:pt x="0" y="210058"/>
                  </a:moveTo>
                  <a:cubicBezTo>
                    <a:pt x="0" y="94107"/>
                    <a:pt x="95758" y="0"/>
                    <a:pt x="213741" y="0"/>
                  </a:cubicBezTo>
                  <a:lnTo>
                    <a:pt x="9685909" y="0"/>
                  </a:lnTo>
                  <a:cubicBezTo>
                    <a:pt x="9804019" y="0"/>
                    <a:pt x="9899650" y="94107"/>
                    <a:pt x="9899650" y="210058"/>
                  </a:cubicBezTo>
                  <a:lnTo>
                    <a:pt x="9899650" y="1050417"/>
                  </a:lnTo>
                  <a:cubicBezTo>
                    <a:pt x="9899650" y="1166495"/>
                    <a:pt x="9803892" y="1260475"/>
                    <a:pt x="9685909" y="1260475"/>
                  </a:cubicBezTo>
                  <a:lnTo>
                    <a:pt x="213741" y="1260475"/>
                  </a:lnTo>
                  <a:cubicBezTo>
                    <a:pt x="95758" y="1260475"/>
                    <a:pt x="0" y="1166495"/>
                    <a:pt x="0" y="1050417"/>
                  </a:cubicBezTo>
                  <a:close/>
                </a:path>
              </a:pathLst>
            </a:custGeom>
            <a:solidFill>
              <a:srgbClr val="4372C3"/>
            </a:solidFill>
          </p:spPr>
        </p:sp>
        <p:sp>
          <p:nvSpPr>
            <p:cNvPr name="Freeform 30" id="30"/>
            <p:cNvSpPr/>
            <p:nvPr/>
          </p:nvSpPr>
          <p:spPr>
            <a:xfrm flipH="false" flipV="false" rot="0">
              <a:off x="0" y="0"/>
              <a:ext cx="9925050" cy="1285875"/>
            </a:xfrm>
            <a:custGeom>
              <a:avLst/>
              <a:gdLst/>
              <a:ahLst/>
              <a:cxnLst/>
              <a:rect r="r" b="b" t="t" l="l"/>
              <a:pathLst>
                <a:path h="1285875" w="9925050">
                  <a:moveTo>
                    <a:pt x="0" y="222758"/>
                  </a:moveTo>
                  <a:cubicBezTo>
                    <a:pt x="0" y="99568"/>
                    <a:pt x="101600" y="0"/>
                    <a:pt x="226441" y="0"/>
                  </a:cubicBezTo>
                  <a:lnTo>
                    <a:pt x="9698609" y="0"/>
                  </a:lnTo>
                  <a:lnTo>
                    <a:pt x="9698609" y="12700"/>
                  </a:lnTo>
                  <a:lnTo>
                    <a:pt x="9698609" y="0"/>
                  </a:lnTo>
                  <a:cubicBezTo>
                    <a:pt x="9823450" y="0"/>
                    <a:pt x="9925050" y="99568"/>
                    <a:pt x="9925050" y="222758"/>
                  </a:cubicBezTo>
                  <a:lnTo>
                    <a:pt x="9912350" y="222758"/>
                  </a:lnTo>
                  <a:lnTo>
                    <a:pt x="9925050" y="222758"/>
                  </a:lnTo>
                  <a:lnTo>
                    <a:pt x="9925050" y="1063117"/>
                  </a:lnTo>
                  <a:lnTo>
                    <a:pt x="9912350" y="1063117"/>
                  </a:lnTo>
                  <a:lnTo>
                    <a:pt x="9925050" y="1063117"/>
                  </a:lnTo>
                  <a:cubicBezTo>
                    <a:pt x="9925050" y="1186307"/>
                    <a:pt x="9823450" y="1285875"/>
                    <a:pt x="9698609" y="1285875"/>
                  </a:cubicBezTo>
                  <a:lnTo>
                    <a:pt x="9698609" y="1273175"/>
                  </a:lnTo>
                  <a:lnTo>
                    <a:pt x="9698609" y="1285875"/>
                  </a:lnTo>
                  <a:lnTo>
                    <a:pt x="226441" y="1285875"/>
                  </a:lnTo>
                  <a:lnTo>
                    <a:pt x="226441" y="1273175"/>
                  </a:lnTo>
                  <a:lnTo>
                    <a:pt x="226441" y="1285875"/>
                  </a:lnTo>
                  <a:cubicBezTo>
                    <a:pt x="101600" y="1285875"/>
                    <a:pt x="0" y="1186434"/>
                    <a:pt x="0" y="1063117"/>
                  </a:cubicBezTo>
                  <a:lnTo>
                    <a:pt x="0" y="222758"/>
                  </a:lnTo>
                  <a:lnTo>
                    <a:pt x="12700" y="222758"/>
                  </a:lnTo>
                  <a:lnTo>
                    <a:pt x="0" y="222758"/>
                  </a:lnTo>
                  <a:moveTo>
                    <a:pt x="25400" y="222758"/>
                  </a:moveTo>
                  <a:lnTo>
                    <a:pt x="25400" y="1063117"/>
                  </a:lnTo>
                  <a:lnTo>
                    <a:pt x="12700" y="1063117"/>
                  </a:lnTo>
                  <a:lnTo>
                    <a:pt x="25400" y="1063117"/>
                  </a:lnTo>
                  <a:cubicBezTo>
                    <a:pt x="25400" y="1171956"/>
                    <a:pt x="115189" y="1260475"/>
                    <a:pt x="226441" y="1260475"/>
                  </a:cubicBezTo>
                  <a:lnTo>
                    <a:pt x="9698609" y="1260475"/>
                  </a:lnTo>
                  <a:cubicBezTo>
                    <a:pt x="9809861" y="1260475"/>
                    <a:pt x="9899650" y="1171829"/>
                    <a:pt x="9899650" y="1063117"/>
                  </a:cubicBezTo>
                  <a:lnTo>
                    <a:pt x="9899650" y="222758"/>
                  </a:lnTo>
                  <a:cubicBezTo>
                    <a:pt x="9899650" y="114046"/>
                    <a:pt x="9809861" y="25400"/>
                    <a:pt x="9698609" y="25400"/>
                  </a:cubicBezTo>
                  <a:lnTo>
                    <a:pt x="226441" y="25400"/>
                  </a:lnTo>
                  <a:lnTo>
                    <a:pt x="226441" y="12700"/>
                  </a:lnTo>
                  <a:lnTo>
                    <a:pt x="226441" y="25400"/>
                  </a:lnTo>
                  <a:cubicBezTo>
                    <a:pt x="115189" y="25400"/>
                    <a:pt x="25400" y="114046"/>
                    <a:pt x="25400" y="222758"/>
                  </a:cubicBezTo>
                  <a:close/>
                </a:path>
              </a:pathLst>
            </a:custGeom>
            <a:solidFill>
              <a:srgbClr val="FFFFFF"/>
            </a:solidFill>
          </p:spPr>
        </p:sp>
      </p:grpSp>
      <p:grpSp>
        <p:nvGrpSpPr>
          <p:cNvPr name="Group 31" id="31"/>
          <p:cNvGrpSpPr/>
          <p:nvPr/>
        </p:nvGrpSpPr>
        <p:grpSpPr>
          <a:xfrm rot="0">
            <a:off x="1071258" y="5705704"/>
            <a:ext cx="7332421" cy="853097"/>
            <a:chOff x="0" y="0"/>
            <a:chExt cx="9776562" cy="1137463"/>
          </a:xfrm>
        </p:grpSpPr>
        <p:sp>
          <p:nvSpPr>
            <p:cNvPr name="Freeform 32" id="32"/>
            <p:cNvSpPr/>
            <p:nvPr/>
          </p:nvSpPr>
          <p:spPr>
            <a:xfrm flipH="false" flipV="false" rot="0">
              <a:off x="0" y="0"/>
              <a:ext cx="9776556" cy="1137460"/>
            </a:xfrm>
            <a:custGeom>
              <a:avLst/>
              <a:gdLst/>
              <a:ahLst/>
              <a:cxnLst/>
              <a:rect r="r" b="b" t="t" l="l"/>
              <a:pathLst>
                <a:path h="1137460" w="9776556">
                  <a:moveTo>
                    <a:pt x="0" y="0"/>
                  </a:moveTo>
                  <a:lnTo>
                    <a:pt x="9776556" y="0"/>
                  </a:lnTo>
                  <a:lnTo>
                    <a:pt x="9776556" y="1137460"/>
                  </a:lnTo>
                  <a:lnTo>
                    <a:pt x="0" y="1137460"/>
                  </a:lnTo>
                  <a:close/>
                </a:path>
              </a:pathLst>
            </a:custGeom>
            <a:blipFill>
              <a:blip r:embed="rId7">
                <a:alphaModFix amt="0"/>
              </a:blip>
              <a:stretch>
                <a:fillRect l="0" t="-117475" r="0" b="-117475"/>
              </a:stretch>
            </a:blipFill>
          </p:spPr>
        </p:sp>
        <p:sp>
          <p:nvSpPr>
            <p:cNvPr name="TextBox 33" id="33"/>
            <p:cNvSpPr txBox="true"/>
            <p:nvPr/>
          </p:nvSpPr>
          <p:spPr>
            <a:xfrm>
              <a:off x="0" y="-9525"/>
              <a:ext cx="9776562" cy="1146988"/>
            </a:xfrm>
            <a:prstGeom prst="rect">
              <a:avLst/>
            </a:prstGeom>
          </p:spPr>
          <p:txBody>
            <a:bodyPr anchor="ctr" rtlCol="false" tIns="0" lIns="0" bIns="0" rIns="0"/>
            <a:lstStyle/>
            <a:p>
              <a:pPr algn="l">
                <a:lnSpc>
                  <a:spcPts val="2592"/>
                </a:lnSpc>
              </a:pPr>
              <a:r>
                <a:rPr lang="en-US" sz="2400">
                  <a:solidFill>
                    <a:srgbClr val="FFFFFF"/>
                  </a:solidFill>
                  <a:latin typeface="Calibri (MS)"/>
                  <a:ea typeface="Calibri (MS)"/>
                  <a:cs typeface="Calibri (MS)"/>
                  <a:sym typeface="Calibri (MS)"/>
                </a:rPr>
                <a:t>Session 3 : Structure – Rôles et documents</a:t>
              </a:r>
            </a:p>
          </p:txBody>
        </p:sp>
      </p:grpSp>
      <p:grpSp>
        <p:nvGrpSpPr>
          <p:cNvPr name="Group 34" id="34"/>
          <p:cNvGrpSpPr/>
          <p:nvPr/>
        </p:nvGrpSpPr>
        <p:grpSpPr>
          <a:xfrm rot="0">
            <a:off x="1015584" y="6651584"/>
            <a:ext cx="7443768" cy="964444"/>
            <a:chOff x="0" y="0"/>
            <a:chExt cx="9925025" cy="1285926"/>
          </a:xfrm>
        </p:grpSpPr>
        <p:sp>
          <p:nvSpPr>
            <p:cNvPr name="Freeform 35" id="35"/>
            <p:cNvSpPr/>
            <p:nvPr/>
          </p:nvSpPr>
          <p:spPr>
            <a:xfrm flipH="false" flipV="false" rot="0">
              <a:off x="12700" y="12700"/>
              <a:ext cx="9899650" cy="1260475"/>
            </a:xfrm>
            <a:custGeom>
              <a:avLst/>
              <a:gdLst/>
              <a:ahLst/>
              <a:cxnLst/>
              <a:rect r="r" b="b" t="t" l="l"/>
              <a:pathLst>
                <a:path h="1260475" w="9899650">
                  <a:moveTo>
                    <a:pt x="0" y="210058"/>
                  </a:moveTo>
                  <a:cubicBezTo>
                    <a:pt x="0" y="94107"/>
                    <a:pt x="95758" y="0"/>
                    <a:pt x="213741" y="0"/>
                  </a:cubicBezTo>
                  <a:lnTo>
                    <a:pt x="9685909" y="0"/>
                  </a:lnTo>
                  <a:cubicBezTo>
                    <a:pt x="9804019" y="0"/>
                    <a:pt x="9899650" y="94107"/>
                    <a:pt x="9899650" y="210058"/>
                  </a:cubicBezTo>
                  <a:lnTo>
                    <a:pt x="9899650" y="1050417"/>
                  </a:lnTo>
                  <a:cubicBezTo>
                    <a:pt x="9899650" y="1166495"/>
                    <a:pt x="9803892" y="1260475"/>
                    <a:pt x="9685909" y="1260475"/>
                  </a:cubicBezTo>
                  <a:lnTo>
                    <a:pt x="213741" y="1260475"/>
                  </a:lnTo>
                  <a:cubicBezTo>
                    <a:pt x="95758" y="1260475"/>
                    <a:pt x="0" y="1166495"/>
                    <a:pt x="0" y="1050417"/>
                  </a:cubicBezTo>
                  <a:close/>
                </a:path>
              </a:pathLst>
            </a:custGeom>
            <a:solidFill>
              <a:srgbClr val="4372C3"/>
            </a:solidFill>
          </p:spPr>
        </p:sp>
        <p:sp>
          <p:nvSpPr>
            <p:cNvPr name="Freeform 36" id="36"/>
            <p:cNvSpPr/>
            <p:nvPr/>
          </p:nvSpPr>
          <p:spPr>
            <a:xfrm flipH="false" flipV="false" rot="0">
              <a:off x="0" y="0"/>
              <a:ext cx="9925050" cy="1285875"/>
            </a:xfrm>
            <a:custGeom>
              <a:avLst/>
              <a:gdLst/>
              <a:ahLst/>
              <a:cxnLst/>
              <a:rect r="r" b="b" t="t" l="l"/>
              <a:pathLst>
                <a:path h="1285875" w="9925050">
                  <a:moveTo>
                    <a:pt x="0" y="222758"/>
                  </a:moveTo>
                  <a:cubicBezTo>
                    <a:pt x="0" y="99568"/>
                    <a:pt x="101600" y="0"/>
                    <a:pt x="226441" y="0"/>
                  </a:cubicBezTo>
                  <a:lnTo>
                    <a:pt x="9698609" y="0"/>
                  </a:lnTo>
                  <a:lnTo>
                    <a:pt x="9698609" y="12700"/>
                  </a:lnTo>
                  <a:lnTo>
                    <a:pt x="9698609" y="0"/>
                  </a:lnTo>
                  <a:cubicBezTo>
                    <a:pt x="9823450" y="0"/>
                    <a:pt x="9925050" y="99568"/>
                    <a:pt x="9925050" y="222758"/>
                  </a:cubicBezTo>
                  <a:lnTo>
                    <a:pt x="9912350" y="222758"/>
                  </a:lnTo>
                  <a:lnTo>
                    <a:pt x="9925050" y="222758"/>
                  </a:lnTo>
                  <a:lnTo>
                    <a:pt x="9925050" y="1063117"/>
                  </a:lnTo>
                  <a:lnTo>
                    <a:pt x="9912350" y="1063117"/>
                  </a:lnTo>
                  <a:lnTo>
                    <a:pt x="9925050" y="1063117"/>
                  </a:lnTo>
                  <a:cubicBezTo>
                    <a:pt x="9925050" y="1186307"/>
                    <a:pt x="9823450" y="1285875"/>
                    <a:pt x="9698609" y="1285875"/>
                  </a:cubicBezTo>
                  <a:lnTo>
                    <a:pt x="9698609" y="1273175"/>
                  </a:lnTo>
                  <a:lnTo>
                    <a:pt x="9698609" y="1285875"/>
                  </a:lnTo>
                  <a:lnTo>
                    <a:pt x="226441" y="1285875"/>
                  </a:lnTo>
                  <a:lnTo>
                    <a:pt x="226441" y="1273175"/>
                  </a:lnTo>
                  <a:lnTo>
                    <a:pt x="226441" y="1285875"/>
                  </a:lnTo>
                  <a:cubicBezTo>
                    <a:pt x="101600" y="1285875"/>
                    <a:pt x="0" y="1186434"/>
                    <a:pt x="0" y="1063117"/>
                  </a:cubicBezTo>
                  <a:lnTo>
                    <a:pt x="0" y="222758"/>
                  </a:lnTo>
                  <a:lnTo>
                    <a:pt x="12700" y="222758"/>
                  </a:lnTo>
                  <a:lnTo>
                    <a:pt x="0" y="222758"/>
                  </a:lnTo>
                  <a:moveTo>
                    <a:pt x="25400" y="222758"/>
                  </a:moveTo>
                  <a:lnTo>
                    <a:pt x="25400" y="1063117"/>
                  </a:lnTo>
                  <a:lnTo>
                    <a:pt x="12700" y="1063117"/>
                  </a:lnTo>
                  <a:lnTo>
                    <a:pt x="25400" y="1063117"/>
                  </a:lnTo>
                  <a:cubicBezTo>
                    <a:pt x="25400" y="1171956"/>
                    <a:pt x="115189" y="1260475"/>
                    <a:pt x="226441" y="1260475"/>
                  </a:cubicBezTo>
                  <a:lnTo>
                    <a:pt x="9698609" y="1260475"/>
                  </a:lnTo>
                  <a:cubicBezTo>
                    <a:pt x="9809861" y="1260475"/>
                    <a:pt x="9899650" y="1171829"/>
                    <a:pt x="9899650" y="1063117"/>
                  </a:cubicBezTo>
                  <a:lnTo>
                    <a:pt x="9899650" y="222758"/>
                  </a:lnTo>
                  <a:cubicBezTo>
                    <a:pt x="9899650" y="114046"/>
                    <a:pt x="9809861" y="25400"/>
                    <a:pt x="9698609" y="25400"/>
                  </a:cubicBezTo>
                  <a:lnTo>
                    <a:pt x="226441" y="25400"/>
                  </a:lnTo>
                  <a:lnTo>
                    <a:pt x="226441" y="12700"/>
                  </a:lnTo>
                  <a:lnTo>
                    <a:pt x="226441" y="25400"/>
                  </a:lnTo>
                  <a:cubicBezTo>
                    <a:pt x="115189" y="25400"/>
                    <a:pt x="25400" y="114046"/>
                    <a:pt x="25400" y="222758"/>
                  </a:cubicBezTo>
                  <a:close/>
                </a:path>
              </a:pathLst>
            </a:custGeom>
            <a:solidFill>
              <a:srgbClr val="FFFFFF"/>
            </a:solidFill>
          </p:spPr>
        </p:sp>
      </p:grpSp>
      <p:grpSp>
        <p:nvGrpSpPr>
          <p:cNvPr name="Group 37" id="37"/>
          <p:cNvGrpSpPr/>
          <p:nvPr/>
        </p:nvGrpSpPr>
        <p:grpSpPr>
          <a:xfrm rot="0">
            <a:off x="1071258" y="6707267"/>
            <a:ext cx="7332421" cy="853097"/>
            <a:chOff x="0" y="0"/>
            <a:chExt cx="9776562" cy="1137463"/>
          </a:xfrm>
        </p:grpSpPr>
        <p:sp>
          <p:nvSpPr>
            <p:cNvPr name="Freeform 38" id="38"/>
            <p:cNvSpPr/>
            <p:nvPr/>
          </p:nvSpPr>
          <p:spPr>
            <a:xfrm flipH="false" flipV="false" rot="0">
              <a:off x="0" y="0"/>
              <a:ext cx="9776556" cy="1137460"/>
            </a:xfrm>
            <a:custGeom>
              <a:avLst/>
              <a:gdLst/>
              <a:ahLst/>
              <a:cxnLst/>
              <a:rect r="r" b="b" t="t" l="l"/>
              <a:pathLst>
                <a:path h="1137460" w="9776556">
                  <a:moveTo>
                    <a:pt x="0" y="0"/>
                  </a:moveTo>
                  <a:lnTo>
                    <a:pt x="9776556" y="0"/>
                  </a:lnTo>
                  <a:lnTo>
                    <a:pt x="9776556" y="1137460"/>
                  </a:lnTo>
                  <a:lnTo>
                    <a:pt x="0" y="1137460"/>
                  </a:lnTo>
                  <a:close/>
                </a:path>
              </a:pathLst>
            </a:custGeom>
            <a:blipFill>
              <a:blip r:embed="rId7">
                <a:alphaModFix amt="0"/>
              </a:blip>
              <a:stretch>
                <a:fillRect l="0" t="-117475" r="0" b="-117475"/>
              </a:stretch>
            </a:blipFill>
          </p:spPr>
        </p:sp>
        <p:sp>
          <p:nvSpPr>
            <p:cNvPr name="TextBox 39" id="39"/>
            <p:cNvSpPr txBox="true"/>
            <p:nvPr/>
          </p:nvSpPr>
          <p:spPr>
            <a:xfrm>
              <a:off x="0" y="-9525"/>
              <a:ext cx="9776562" cy="1146988"/>
            </a:xfrm>
            <a:prstGeom prst="rect">
              <a:avLst/>
            </a:prstGeom>
          </p:spPr>
          <p:txBody>
            <a:bodyPr anchor="ctr" rtlCol="false" tIns="0" lIns="0" bIns="0" rIns="0"/>
            <a:lstStyle/>
            <a:p>
              <a:pPr algn="l">
                <a:lnSpc>
                  <a:spcPts val="2592"/>
                </a:lnSpc>
              </a:pPr>
              <a:r>
                <a:rPr lang="en-US" sz="2400">
                  <a:solidFill>
                    <a:srgbClr val="FFFFFF"/>
                  </a:solidFill>
                  <a:latin typeface="Calibri (MS)"/>
                  <a:ea typeface="Calibri (MS)"/>
                  <a:cs typeface="Calibri (MS)"/>
                  <a:sym typeface="Calibri (MS)"/>
                </a:rPr>
                <a:t>Session 4 :  Processus de mise en correspondance entre l'apprentissage par l'expérience et les acquis d'apprentissage</a:t>
              </a:r>
            </a:p>
          </p:txBody>
        </p:sp>
      </p:grpSp>
      <p:grpSp>
        <p:nvGrpSpPr>
          <p:cNvPr name="Group 40" id="40"/>
          <p:cNvGrpSpPr/>
          <p:nvPr/>
        </p:nvGrpSpPr>
        <p:grpSpPr>
          <a:xfrm rot="0">
            <a:off x="1015584" y="7653147"/>
            <a:ext cx="7443768" cy="964444"/>
            <a:chOff x="0" y="0"/>
            <a:chExt cx="9925025" cy="1285926"/>
          </a:xfrm>
        </p:grpSpPr>
        <p:sp>
          <p:nvSpPr>
            <p:cNvPr name="Freeform 41" id="41"/>
            <p:cNvSpPr/>
            <p:nvPr/>
          </p:nvSpPr>
          <p:spPr>
            <a:xfrm flipH="false" flipV="false" rot="0">
              <a:off x="12700" y="12700"/>
              <a:ext cx="9899650" cy="1260475"/>
            </a:xfrm>
            <a:custGeom>
              <a:avLst/>
              <a:gdLst/>
              <a:ahLst/>
              <a:cxnLst/>
              <a:rect r="r" b="b" t="t" l="l"/>
              <a:pathLst>
                <a:path h="1260475" w="9899650">
                  <a:moveTo>
                    <a:pt x="0" y="210058"/>
                  </a:moveTo>
                  <a:cubicBezTo>
                    <a:pt x="0" y="94107"/>
                    <a:pt x="95758" y="0"/>
                    <a:pt x="213741" y="0"/>
                  </a:cubicBezTo>
                  <a:lnTo>
                    <a:pt x="9685909" y="0"/>
                  </a:lnTo>
                  <a:cubicBezTo>
                    <a:pt x="9804019" y="0"/>
                    <a:pt x="9899650" y="94107"/>
                    <a:pt x="9899650" y="210058"/>
                  </a:cubicBezTo>
                  <a:lnTo>
                    <a:pt x="9899650" y="1050417"/>
                  </a:lnTo>
                  <a:cubicBezTo>
                    <a:pt x="9899650" y="1166495"/>
                    <a:pt x="9803892" y="1260475"/>
                    <a:pt x="9685909" y="1260475"/>
                  </a:cubicBezTo>
                  <a:lnTo>
                    <a:pt x="213741" y="1260475"/>
                  </a:lnTo>
                  <a:cubicBezTo>
                    <a:pt x="95758" y="1260475"/>
                    <a:pt x="0" y="1166495"/>
                    <a:pt x="0" y="1050417"/>
                  </a:cubicBezTo>
                  <a:close/>
                </a:path>
              </a:pathLst>
            </a:custGeom>
            <a:solidFill>
              <a:srgbClr val="4372C3"/>
            </a:solidFill>
          </p:spPr>
        </p:sp>
        <p:sp>
          <p:nvSpPr>
            <p:cNvPr name="Freeform 42" id="42"/>
            <p:cNvSpPr/>
            <p:nvPr/>
          </p:nvSpPr>
          <p:spPr>
            <a:xfrm flipH="false" flipV="false" rot="0">
              <a:off x="0" y="0"/>
              <a:ext cx="9925050" cy="1285875"/>
            </a:xfrm>
            <a:custGeom>
              <a:avLst/>
              <a:gdLst/>
              <a:ahLst/>
              <a:cxnLst/>
              <a:rect r="r" b="b" t="t" l="l"/>
              <a:pathLst>
                <a:path h="1285875" w="9925050">
                  <a:moveTo>
                    <a:pt x="0" y="222758"/>
                  </a:moveTo>
                  <a:cubicBezTo>
                    <a:pt x="0" y="99568"/>
                    <a:pt x="101600" y="0"/>
                    <a:pt x="226441" y="0"/>
                  </a:cubicBezTo>
                  <a:lnTo>
                    <a:pt x="9698609" y="0"/>
                  </a:lnTo>
                  <a:lnTo>
                    <a:pt x="9698609" y="12700"/>
                  </a:lnTo>
                  <a:lnTo>
                    <a:pt x="9698609" y="0"/>
                  </a:lnTo>
                  <a:cubicBezTo>
                    <a:pt x="9823450" y="0"/>
                    <a:pt x="9925050" y="99568"/>
                    <a:pt x="9925050" y="222758"/>
                  </a:cubicBezTo>
                  <a:lnTo>
                    <a:pt x="9912350" y="222758"/>
                  </a:lnTo>
                  <a:lnTo>
                    <a:pt x="9925050" y="222758"/>
                  </a:lnTo>
                  <a:lnTo>
                    <a:pt x="9925050" y="1063117"/>
                  </a:lnTo>
                  <a:lnTo>
                    <a:pt x="9912350" y="1063117"/>
                  </a:lnTo>
                  <a:lnTo>
                    <a:pt x="9925050" y="1063117"/>
                  </a:lnTo>
                  <a:cubicBezTo>
                    <a:pt x="9925050" y="1186307"/>
                    <a:pt x="9823450" y="1285875"/>
                    <a:pt x="9698609" y="1285875"/>
                  </a:cubicBezTo>
                  <a:lnTo>
                    <a:pt x="9698609" y="1273175"/>
                  </a:lnTo>
                  <a:lnTo>
                    <a:pt x="9698609" y="1285875"/>
                  </a:lnTo>
                  <a:lnTo>
                    <a:pt x="226441" y="1285875"/>
                  </a:lnTo>
                  <a:lnTo>
                    <a:pt x="226441" y="1273175"/>
                  </a:lnTo>
                  <a:lnTo>
                    <a:pt x="226441" y="1285875"/>
                  </a:lnTo>
                  <a:cubicBezTo>
                    <a:pt x="101600" y="1285875"/>
                    <a:pt x="0" y="1186434"/>
                    <a:pt x="0" y="1063117"/>
                  </a:cubicBezTo>
                  <a:lnTo>
                    <a:pt x="0" y="222758"/>
                  </a:lnTo>
                  <a:lnTo>
                    <a:pt x="12700" y="222758"/>
                  </a:lnTo>
                  <a:lnTo>
                    <a:pt x="0" y="222758"/>
                  </a:lnTo>
                  <a:moveTo>
                    <a:pt x="25400" y="222758"/>
                  </a:moveTo>
                  <a:lnTo>
                    <a:pt x="25400" y="1063117"/>
                  </a:lnTo>
                  <a:lnTo>
                    <a:pt x="12700" y="1063117"/>
                  </a:lnTo>
                  <a:lnTo>
                    <a:pt x="25400" y="1063117"/>
                  </a:lnTo>
                  <a:cubicBezTo>
                    <a:pt x="25400" y="1171956"/>
                    <a:pt x="115189" y="1260475"/>
                    <a:pt x="226441" y="1260475"/>
                  </a:cubicBezTo>
                  <a:lnTo>
                    <a:pt x="9698609" y="1260475"/>
                  </a:lnTo>
                  <a:cubicBezTo>
                    <a:pt x="9809861" y="1260475"/>
                    <a:pt x="9899650" y="1171829"/>
                    <a:pt x="9899650" y="1063117"/>
                  </a:cubicBezTo>
                  <a:lnTo>
                    <a:pt x="9899650" y="222758"/>
                  </a:lnTo>
                  <a:cubicBezTo>
                    <a:pt x="9899650" y="114046"/>
                    <a:pt x="9809861" y="25400"/>
                    <a:pt x="9698609" y="25400"/>
                  </a:cubicBezTo>
                  <a:lnTo>
                    <a:pt x="226441" y="25400"/>
                  </a:lnTo>
                  <a:lnTo>
                    <a:pt x="226441" y="12700"/>
                  </a:lnTo>
                  <a:lnTo>
                    <a:pt x="226441" y="25400"/>
                  </a:lnTo>
                  <a:cubicBezTo>
                    <a:pt x="115189" y="25400"/>
                    <a:pt x="25400" y="114046"/>
                    <a:pt x="25400" y="222758"/>
                  </a:cubicBezTo>
                  <a:close/>
                </a:path>
              </a:pathLst>
            </a:custGeom>
            <a:solidFill>
              <a:srgbClr val="FFFFFF"/>
            </a:solidFill>
          </p:spPr>
        </p:sp>
      </p:grpSp>
      <p:grpSp>
        <p:nvGrpSpPr>
          <p:cNvPr name="Group 43" id="43"/>
          <p:cNvGrpSpPr/>
          <p:nvPr/>
        </p:nvGrpSpPr>
        <p:grpSpPr>
          <a:xfrm rot="0">
            <a:off x="1071258" y="7708821"/>
            <a:ext cx="7332421" cy="853097"/>
            <a:chOff x="0" y="0"/>
            <a:chExt cx="9776562" cy="1137463"/>
          </a:xfrm>
        </p:grpSpPr>
        <p:sp>
          <p:nvSpPr>
            <p:cNvPr name="Freeform 44" id="44"/>
            <p:cNvSpPr/>
            <p:nvPr/>
          </p:nvSpPr>
          <p:spPr>
            <a:xfrm flipH="false" flipV="false" rot="0">
              <a:off x="0" y="0"/>
              <a:ext cx="9776556" cy="1137460"/>
            </a:xfrm>
            <a:custGeom>
              <a:avLst/>
              <a:gdLst/>
              <a:ahLst/>
              <a:cxnLst/>
              <a:rect r="r" b="b" t="t" l="l"/>
              <a:pathLst>
                <a:path h="1137460" w="9776556">
                  <a:moveTo>
                    <a:pt x="0" y="0"/>
                  </a:moveTo>
                  <a:lnTo>
                    <a:pt x="9776556" y="0"/>
                  </a:lnTo>
                  <a:lnTo>
                    <a:pt x="9776556" y="1137460"/>
                  </a:lnTo>
                  <a:lnTo>
                    <a:pt x="0" y="1137460"/>
                  </a:lnTo>
                  <a:close/>
                </a:path>
              </a:pathLst>
            </a:custGeom>
            <a:blipFill>
              <a:blip r:embed="rId7">
                <a:alphaModFix amt="0"/>
              </a:blip>
              <a:stretch>
                <a:fillRect l="0" t="-117475" r="0" b="-117475"/>
              </a:stretch>
            </a:blipFill>
          </p:spPr>
        </p:sp>
        <p:sp>
          <p:nvSpPr>
            <p:cNvPr name="TextBox 45" id="45"/>
            <p:cNvSpPr txBox="true"/>
            <p:nvPr/>
          </p:nvSpPr>
          <p:spPr>
            <a:xfrm>
              <a:off x="0" y="-9525"/>
              <a:ext cx="9776562" cy="1146988"/>
            </a:xfrm>
            <a:prstGeom prst="rect">
              <a:avLst/>
            </a:prstGeom>
          </p:spPr>
          <p:txBody>
            <a:bodyPr anchor="ctr" rtlCol="false" tIns="0" lIns="0" bIns="0" rIns="0"/>
            <a:lstStyle/>
            <a:p>
              <a:pPr algn="l">
                <a:lnSpc>
                  <a:spcPts val="2592"/>
                </a:lnSpc>
              </a:pPr>
              <a:r>
                <a:rPr lang="en-US" sz="2400">
                  <a:solidFill>
                    <a:srgbClr val="FFFFFF"/>
                  </a:solidFill>
                  <a:latin typeface="Calibri (MS)"/>
                  <a:ea typeface="Calibri (MS)"/>
                  <a:cs typeface="Calibri (MS)"/>
                  <a:sym typeface="Calibri (MS)"/>
                </a:rPr>
                <a:t>Session 5 : Évaluation d'un portfolio VAE</a:t>
              </a:r>
            </a:p>
          </p:txBody>
        </p:sp>
      </p:grpSp>
      <p:grpSp>
        <p:nvGrpSpPr>
          <p:cNvPr name="Group 46" id="46"/>
          <p:cNvGrpSpPr/>
          <p:nvPr/>
        </p:nvGrpSpPr>
        <p:grpSpPr>
          <a:xfrm rot="0">
            <a:off x="1015584" y="8654701"/>
            <a:ext cx="7443768" cy="964444"/>
            <a:chOff x="0" y="0"/>
            <a:chExt cx="9925025" cy="1285926"/>
          </a:xfrm>
        </p:grpSpPr>
        <p:sp>
          <p:nvSpPr>
            <p:cNvPr name="Freeform 47" id="47"/>
            <p:cNvSpPr/>
            <p:nvPr/>
          </p:nvSpPr>
          <p:spPr>
            <a:xfrm flipH="false" flipV="false" rot="0">
              <a:off x="12700" y="12700"/>
              <a:ext cx="9899650" cy="1260475"/>
            </a:xfrm>
            <a:custGeom>
              <a:avLst/>
              <a:gdLst/>
              <a:ahLst/>
              <a:cxnLst/>
              <a:rect r="r" b="b" t="t" l="l"/>
              <a:pathLst>
                <a:path h="1260475" w="9899650">
                  <a:moveTo>
                    <a:pt x="0" y="210058"/>
                  </a:moveTo>
                  <a:cubicBezTo>
                    <a:pt x="0" y="94107"/>
                    <a:pt x="95758" y="0"/>
                    <a:pt x="213741" y="0"/>
                  </a:cubicBezTo>
                  <a:lnTo>
                    <a:pt x="9685909" y="0"/>
                  </a:lnTo>
                  <a:cubicBezTo>
                    <a:pt x="9804019" y="0"/>
                    <a:pt x="9899650" y="94107"/>
                    <a:pt x="9899650" y="210058"/>
                  </a:cubicBezTo>
                  <a:lnTo>
                    <a:pt x="9899650" y="1050417"/>
                  </a:lnTo>
                  <a:cubicBezTo>
                    <a:pt x="9899650" y="1166495"/>
                    <a:pt x="9803892" y="1260475"/>
                    <a:pt x="9685909" y="1260475"/>
                  </a:cubicBezTo>
                  <a:lnTo>
                    <a:pt x="213741" y="1260475"/>
                  </a:lnTo>
                  <a:cubicBezTo>
                    <a:pt x="95758" y="1260475"/>
                    <a:pt x="0" y="1166495"/>
                    <a:pt x="0" y="1050417"/>
                  </a:cubicBezTo>
                  <a:close/>
                </a:path>
              </a:pathLst>
            </a:custGeom>
            <a:solidFill>
              <a:srgbClr val="4372C3"/>
            </a:solidFill>
          </p:spPr>
        </p:sp>
        <p:sp>
          <p:nvSpPr>
            <p:cNvPr name="Freeform 48" id="48"/>
            <p:cNvSpPr/>
            <p:nvPr/>
          </p:nvSpPr>
          <p:spPr>
            <a:xfrm flipH="false" flipV="false" rot="0">
              <a:off x="0" y="0"/>
              <a:ext cx="9925050" cy="1285875"/>
            </a:xfrm>
            <a:custGeom>
              <a:avLst/>
              <a:gdLst/>
              <a:ahLst/>
              <a:cxnLst/>
              <a:rect r="r" b="b" t="t" l="l"/>
              <a:pathLst>
                <a:path h="1285875" w="9925050">
                  <a:moveTo>
                    <a:pt x="0" y="222758"/>
                  </a:moveTo>
                  <a:cubicBezTo>
                    <a:pt x="0" y="99568"/>
                    <a:pt x="101600" y="0"/>
                    <a:pt x="226441" y="0"/>
                  </a:cubicBezTo>
                  <a:lnTo>
                    <a:pt x="9698609" y="0"/>
                  </a:lnTo>
                  <a:lnTo>
                    <a:pt x="9698609" y="12700"/>
                  </a:lnTo>
                  <a:lnTo>
                    <a:pt x="9698609" y="0"/>
                  </a:lnTo>
                  <a:cubicBezTo>
                    <a:pt x="9823450" y="0"/>
                    <a:pt x="9925050" y="99568"/>
                    <a:pt x="9925050" y="222758"/>
                  </a:cubicBezTo>
                  <a:lnTo>
                    <a:pt x="9912350" y="222758"/>
                  </a:lnTo>
                  <a:lnTo>
                    <a:pt x="9925050" y="222758"/>
                  </a:lnTo>
                  <a:lnTo>
                    <a:pt x="9925050" y="1063117"/>
                  </a:lnTo>
                  <a:lnTo>
                    <a:pt x="9912350" y="1063117"/>
                  </a:lnTo>
                  <a:lnTo>
                    <a:pt x="9925050" y="1063117"/>
                  </a:lnTo>
                  <a:cubicBezTo>
                    <a:pt x="9925050" y="1186307"/>
                    <a:pt x="9823450" y="1285875"/>
                    <a:pt x="9698609" y="1285875"/>
                  </a:cubicBezTo>
                  <a:lnTo>
                    <a:pt x="9698609" y="1273175"/>
                  </a:lnTo>
                  <a:lnTo>
                    <a:pt x="9698609" y="1285875"/>
                  </a:lnTo>
                  <a:lnTo>
                    <a:pt x="226441" y="1285875"/>
                  </a:lnTo>
                  <a:lnTo>
                    <a:pt x="226441" y="1273175"/>
                  </a:lnTo>
                  <a:lnTo>
                    <a:pt x="226441" y="1285875"/>
                  </a:lnTo>
                  <a:cubicBezTo>
                    <a:pt x="101600" y="1285875"/>
                    <a:pt x="0" y="1186434"/>
                    <a:pt x="0" y="1063117"/>
                  </a:cubicBezTo>
                  <a:lnTo>
                    <a:pt x="0" y="222758"/>
                  </a:lnTo>
                  <a:lnTo>
                    <a:pt x="12700" y="222758"/>
                  </a:lnTo>
                  <a:lnTo>
                    <a:pt x="0" y="222758"/>
                  </a:lnTo>
                  <a:moveTo>
                    <a:pt x="25400" y="222758"/>
                  </a:moveTo>
                  <a:lnTo>
                    <a:pt x="25400" y="1063117"/>
                  </a:lnTo>
                  <a:lnTo>
                    <a:pt x="12700" y="1063117"/>
                  </a:lnTo>
                  <a:lnTo>
                    <a:pt x="25400" y="1063117"/>
                  </a:lnTo>
                  <a:cubicBezTo>
                    <a:pt x="25400" y="1171956"/>
                    <a:pt x="115189" y="1260475"/>
                    <a:pt x="226441" y="1260475"/>
                  </a:cubicBezTo>
                  <a:lnTo>
                    <a:pt x="9698609" y="1260475"/>
                  </a:lnTo>
                  <a:cubicBezTo>
                    <a:pt x="9809861" y="1260475"/>
                    <a:pt x="9899650" y="1171829"/>
                    <a:pt x="9899650" y="1063117"/>
                  </a:cubicBezTo>
                  <a:lnTo>
                    <a:pt x="9899650" y="222758"/>
                  </a:lnTo>
                  <a:cubicBezTo>
                    <a:pt x="9899650" y="114046"/>
                    <a:pt x="9809861" y="25400"/>
                    <a:pt x="9698609" y="25400"/>
                  </a:cubicBezTo>
                  <a:lnTo>
                    <a:pt x="226441" y="25400"/>
                  </a:lnTo>
                  <a:lnTo>
                    <a:pt x="226441" y="12700"/>
                  </a:lnTo>
                  <a:lnTo>
                    <a:pt x="226441" y="25400"/>
                  </a:lnTo>
                  <a:cubicBezTo>
                    <a:pt x="115189" y="25400"/>
                    <a:pt x="25400" y="114046"/>
                    <a:pt x="25400" y="222758"/>
                  </a:cubicBezTo>
                  <a:close/>
                </a:path>
              </a:pathLst>
            </a:custGeom>
            <a:solidFill>
              <a:srgbClr val="FFFFFF"/>
            </a:solidFill>
          </p:spPr>
        </p:sp>
      </p:grpSp>
      <p:grpSp>
        <p:nvGrpSpPr>
          <p:cNvPr name="Group 49" id="49"/>
          <p:cNvGrpSpPr/>
          <p:nvPr/>
        </p:nvGrpSpPr>
        <p:grpSpPr>
          <a:xfrm rot="0">
            <a:off x="1071258" y="8710374"/>
            <a:ext cx="7332421" cy="853097"/>
            <a:chOff x="0" y="0"/>
            <a:chExt cx="9776562" cy="1137463"/>
          </a:xfrm>
        </p:grpSpPr>
        <p:sp>
          <p:nvSpPr>
            <p:cNvPr name="Freeform 50" id="50"/>
            <p:cNvSpPr/>
            <p:nvPr/>
          </p:nvSpPr>
          <p:spPr>
            <a:xfrm flipH="false" flipV="false" rot="0">
              <a:off x="0" y="0"/>
              <a:ext cx="9776556" cy="1137460"/>
            </a:xfrm>
            <a:custGeom>
              <a:avLst/>
              <a:gdLst/>
              <a:ahLst/>
              <a:cxnLst/>
              <a:rect r="r" b="b" t="t" l="l"/>
              <a:pathLst>
                <a:path h="1137460" w="9776556">
                  <a:moveTo>
                    <a:pt x="0" y="0"/>
                  </a:moveTo>
                  <a:lnTo>
                    <a:pt x="9776556" y="0"/>
                  </a:lnTo>
                  <a:lnTo>
                    <a:pt x="9776556" y="1137460"/>
                  </a:lnTo>
                  <a:lnTo>
                    <a:pt x="0" y="1137460"/>
                  </a:lnTo>
                  <a:close/>
                </a:path>
              </a:pathLst>
            </a:custGeom>
            <a:blipFill>
              <a:blip r:embed="rId7">
                <a:alphaModFix amt="0"/>
              </a:blip>
              <a:stretch>
                <a:fillRect l="0" t="-117475" r="0" b="-117475"/>
              </a:stretch>
            </a:blipFill>
          </p:spPr>
        </p:sp>
        <p:sp>
          <p:nvSpPr>
            <p:cNvPr name="TextBox 51" id="51"/>
            <p:cNvSpPr txBox="true"/>
            <p:nvPr/>
          </p:nvSpPr>
          <p:spPr>
            <a:xfrm>
              <a:off x="0" y="-9525"/>
              <a:ext cx="9776562" cy="1146988"/>
            </a:xfrm>
            <a:prstGeom prst="rect">
              <a:avLst/>
            </a:prstGeom>
          </p:spPr>
          <p:txBody>
            <a:bodyPr anchor="ctr" rtlCol="false" tIns="0" lIns="0" bIns="0" rIns="0"/>
            <a:lstStyle/>
            <a:p>
              <a:pPr algn="l">
                <a:lnSpc>
                  <a:spcPts val="2592"/>
                </a:lnSpc>
              </a:pPr>
              <a:r>
                <a:rPr lang="en-US" sz="2400">
                  <a:solidFill>
                    <a:srgbClr val="FFFFFF"/>
                  </a:solidFill>
                  <a:latin typeface="Calibri (MS)"/>
                  <a:ea typeface="Calibri (MS)"/>
                  <a:cs typeface="Calibri (MS)"/>
                  <a:sym typeface="Calibri (MS)"/>
                </a:rPr>
                <a:t>Session 6 :  Révision et évaluation</a:t>
              </a:r>
            </a:p>
          </p:txBody>
        </p:sp>
      </p:grpSp>
      <p:sp>
        <p:nvSpPr>
          <p:cNvPr name="TextBox 52" id="52"/>
          <p:cNvSpPr txBox="true"/>
          <p:nvPr/>
        </p:nvSpPr>
        <p:spPr>
          <a:xfrm rot="0">
            <a:off x="9809312" y="2582428"/>
            <a:ext cx="7129967" cy="2096795"/>
          </a:xfrm>
          <a:prstGeom prst="rect">
            <a:avLst/>
          </a:prstGeom>
        </p:spPr>
        <p:txBody>
          <a:bodyPr anchor="t" rtlCol="false" tIns="0" lIns="0" bIns="0" rIns="0">
            <a:spAutoFit/>
          </a:bodyPr>
          <a:lstStyle/>
          <a:p>
            <a:pPr algn="l" marL="542925" indent="-271462" lvl="1">
              <a:lnSpc>
                <a:spcPts val="2916"/>
              </a:lnSpc>
              <a:buFont typeface="Arial"/>
              <a:buChar char="•"/>
            </a:pPr>
            <a:r>
              <a:rPr lang="en-US" sz="3000">
                <a:solidFill>
                  <a:srgbClr val="000000"/>
                </a:solidFill>
                <a:latin typeface="Calibri (MS)"/>
                <a:ea typeface="Calibri (MS)"/>
                <a:cs typeface="Calibri (MS)"/>
                <a:sym typeface="Calibri (MS)"/>
              </a:rPr>
              <a:t>Le personnel du KCETB et autres prestataires qui souhaitaient en savoir plus sur la VAE</a:t>
            </a:r>
          </a:p>
          <a:p>
            <a:pPr algn="l" marL="542925" indent="-271462" lvl="1">
              <a:lnSpc>
                <a:spcPts val="2916"/>
              </a:lnSpc>
              <a:buFont typeface="Arial"/>
              <a:buChar char="•"/>
            </a:pPr>
            <a:r>
              <a:rPr lang="en-US" sz="3000">
                <a:solidFill>
                  <a:srgbClr val="000000"/>
                </a:solidFill>
                <a:latin typeface="Calibri (MS)"/>
                <a:ea typeface="Calibri (MS)"/>
                <a:cs typeface="Calibri (MS)"/>
                <a:sym typeface="Calibri (MS)"/>
              </a:rPr>
              <a:t>Personnes intéressées par le rôle de mentor ou d'évaluateur VAE</a:t>
            </a:r>
          </a:p>
        </p:txBody>
      </p:sp>
      <p:grpSp>
        <p:nvGrpSpPr>
          <p:cNvPr name="Group 53" id="53"/>
          <p:cNvGrpSpPr/>
          <p:nvPr/>
        </p:nvGrpSpPr>
        <p:grpSpPr>
          <a:xfrm rot="0">
            <a:off x="1025109" y="1822218"/>
            <a:ext cx="6969900" cy="614086"/>
            <a:chOff x="0" y="0"/>
            <a:chExt cx="9293200" cy="818782"/>
          </a:xfrm>
        </p:grpSpPr>
        <p:sp>
          <p:nvSpPr>
            <p:cNvPr name="Freeform 54" id="54"/>
            <p:cNvSpPr/>
            <p:nvPr/>
          </p:nvSpPr>
          <p:spPr>
            <a:xfrm flipH="false" flipV="false" rot="0">
              <a:off x="0" y="0"/>
              <a:ext cx="9293204" cy="818776"/>
            </a:xfrm>
            <a:custGeom>
              <a:avLst/>
              <a:gdLst/>
              <a:ahLst/>
              <a:cxnLst/>
              <a:rect r="r" b="b" t="t" l="l"/>
              <a:pathLst>
                <a:path h="818776" w="9293204">
                  <a:moveTo>
                    <a:pt x="0" y="0"/>
                  </a:moveTo>
                  <a:lnTo>
                    <a:pt x="9293204" y="0"/>
                  </a:lnTo>
                  <a:lnTo>
                    <a:pt x="9293204" y="818776"/>
                  </a:lnTo>
                  <a:lnTo>
                    <a:pt x="0" y="818776"/>
                  </a:lnTo>
                  <a:close/>
                </a:path>
              </a:pathLst>
            </a:custGeom>
            <a:blipFill>
              <a:blip r:embed="rId7">
                <a:alphaModFix amt="0"/>
              </a:blip>
              <a:stretch>
                <a:fillRect l="0" t="-171157" r="0" b="-171157"/>
              </a:stretch>
            </a:blipFill>
          </p:spPr>
        </p:sp>
        <p:sp>
          <p:nvSpPr>
            <p:cNvPr name="TextBox 55" id="55"/>
            <p:cNvSpPr txBox="true"/>
            <p:nvPr/>
          </p:nvSpPr>
          <p:spPr>
            <a:xfrm>
              <a:off x="0" y="9525"/>
              <a:ext cx="9293200" cy="809257"/>
            </a:xfrm>
            <a:prstGeom prst="rect">
              <a:avLst/>
            </a:prstGeom>
          </p:spPr>
          <p:txBody>
            <a:bodyPr anchor="b" rtlCol="false" tIns="0" lIns="0" bIns="0" rIns="0"/>
            <a:lstStyle/>
            <a:p>
              <a:pPr algn="l">
                <a:lnSpc>
                  <a:spcPts val="3776"/>
                </a:lnSpc>
              </a:pPr>
              <a:r>
                <a:rPr lang="en-US" b="true" sz="3885">
                  <a:solidFill>
                    <a:srgbClr val="000000"/>
                  </a:solidFill>
                  <a:latin typeface="Calibri (MS) Bold"/>
                  <a:ea typeface="Calibri (MS) Bold"/>
                  <a:cs typeface="Calibri (MS) Bold"/>
                  <a:sym typeface="Calibri (MS) Bold"/>
                </a:rPr>
                <a:t>Format </a:t>
              </a:r>
              <a:r>
                <a:rPr lang="en-US" sz="3885">
                  <a:solidFill>
                    <a:srgbClr val="000000"/>
                  </a:solidFill>
                  <a:latin typeface="Calibri (MS)"/>
                  <a:ea typeface="Calibri (MS)"/>
                  <a:cs typeface="Calibri (MS)"/>
                  <a:sym typeface="Calibri (MS)"/>
                </a:rPr>
                <a:t>:</a:t>
              </a:r>
            </a:p>
          </p:txBody>
        </p:sp>
      </p:grpSp>
      <p:sp>
        <p:nvSpPr>
          <p:cNvPr name="TextBox 56" id="56"/>
          <p:cNvSpPr txBox="true"/>
          <p:nvPr/>
        </p:nvSpPr>
        <p:spPr>
          <a:xfrm rot="0">
            <a:off x="9809312" y="5752652"/>
            <a:ext cx="7129967" cy="3768061"/>
          </a:xfrm>
          <a:prstGeom prst="rect">
            <a:avLst/>
          </a:prstGeom>
        </p:spPr>
        <p:txBody>
          <a:bodyPr anchor="t" rtlCol="false" tIns="0" lIns="0" bIns="0" rIns="0">
            <a:spAutoFit/>
          </a:bodyPr>
          <a:lstStyle/>
          <a:p>
            <a:pPr algn="l" marL="542925" indent="-271462" lvl="1">
              <a:lnSpc>
                <a:spcPts val="3240"/>
              </a:lnSpc>
              <a:buFont typeface="Arial"/>
              <a:buChar char="•"/>
            </a:pPr>
            <a:r>
              <a:rPr lang="en-US" sz="3000">
                <a:solidFill>
                  <a:srgbClr val="000000"/>
                </a:solidFill>
                <a:latin typeface="Calibri (MS)"/>
                <a:ea typeface="Calibri (MS)"/>
                <a:cs typeface="Calibri (MS)"/>
                <a:sym typeface="Calibri (MS)"/>
              </a:rPr>
              <a:t>Certification au niveau du prestataire pour les participants</a:t>
            </a:r>
          </a:p>
          <a:p>
            <a:pPr algn="l" marL="542925" indent="-271462" lvl="1">
              <a:lnSpc>
                <a:spcPts val="3240"/>
              </a:lnSpc>
              <a:buFont typeface="Arial"/>
              <a:buChar char="•"/>
            </a:pPr>
            <a:r>
              <a:rPr lang="en-US" sz="3000">
                <a:solidFill>
                  <a:srgbClr val="000000"/>
                </a:solidFill>
                <a:latin typeface="Calibri (MS)"/>
                <a:ea typeface="Calibri (MS)"/>
                <a:cs typeface="Calibri (MS)"/>
                <a:sym typeface="Calibri (MS)"/>
              </a:rPr>
              <a:t>Constitution d'une équipe VAE pour soutenir les demandes VAE</a:t>
            </a:r>
          </a:p>
          <a:p>
            <a:pPr algn="l" marL="542925" indent="-271462" lvl="1">
              <a:lnSpc>
                <a:spcPts val="3240"/>
              </a:lnSpc>
              <a:buFont typeface="Arial"/>
              <a:buChar char="•"/>
            </a:pPr>
            <a:r>
              <a:rPr lang="en-US" sz="3000">
                <a:solidFill>
                  <a:srgbClr val="000000"/>
                </a:solidFill>
                <a:latin typeface="Calibri (MS)"/>
                <a:ea typeface="Calibri (MS)"/>
                <a:cs typeface="Calibri (MS)"/>
                <a:sym typeface="Calibri (MS)"/>
              </a:rPr>
              <a:t>Élaboration d'un manuel complet sur la VAE au sein du KCETB afin de fournir toutes les ressources nécessaires à l'évaluation de la VAE</a:t>
            </a:r>
          </a:p>
          <a:p>
            <a:pPr algn="l" marL="542925" indent="-271462" lvl="1">
              <a:lnSpc>
                <a:spcPts val="3888"/>
              </a:lnSpc>
            </a:pPr>
          </a:p>
        </p:txBody>
      </p:sp>
      <p:grpSp>
        <p:nvGrpSpPr>
          <p:cNvPr name="Group 57" id="57"/>
          <p:cNvGrpSpPr/>
          <p:nvPr/>
        </p:nvGrpSpPr>
        <p:grpSpPr>
          <a:xfrm rot="0">
            <a:off x="10060800" y="4499658"/>
            <a:ext cx="6969900" cy="1235869"/>
            <a:chOff x="0" y="0"/>
            <a:chExt cx="9293200" cy="1647825"/>
          </a:xfrm>
        </p:grpSpPr>
        <p:sp>
          <p:nvSpPr>
            <p:cNvPr name="Freeform 58" id="58"/>
            <p:cNvSpPr/>
            <p:nvPr/>
          </p:nvSpPr>
          <p:spPr>
            <a:xfrm flipH="false" flipV="false" rot="0">
              <a:off x="0" y="0"/>
              <a:ext cx="9293204" cy="1647824"/>
            </a:xfrm>
            <a:custGeom>
              <a:avLst/>
              <a:gdLst/>
              <a:ahLst/>
              <a:cxnLst/>
              <a:rect r="r" b="b" t="t" l="l"/>
              <a:pathLst>
                <a:path h="1647824" w="9293204">
                  <a:moveTo>
                    <a:pt x="0" y="0"/>
                  </a:moveTo>
                  <a:lnTo>
                    <a:pt x="9293204" y="0"/>
                  </a:lnTo>
                  <a:lnTo>
                    <a:pt x="9293204" y="1647824"/>
                  </a:lnTo>
                  <a:lnTo>
                    <a:pt x="0" y="1647824"/>
                  </a:lnTo>
                  <a:close/>
                </a:path>
              </a:pathLst>
            </a:custGeom>
            <a:blipFill>
              <a:blip r:embed="rId7">
                <a:alphaModFix amt="0"/>
              </a:blip>
              <a:stretch>
                <a:fillRect l="0" t="-59889" r="0" b="-59889"/>
              </a:stretch>
            </a:blipFill>
          </p:spPr>
        </p:sp>
        <p:sp>
          <p:nvSpPr>
            <p:cNvPr name="TextBox 59" id="59"/>
            <p:cNvSpPr txBox="true"/>
            <p:nvPr/>
          </p:nvSpPr>
          <p:spPr>
            <a:xfrm>
              <a:off x="0" y="-38100"/>
              <a:ext cx="9293200" cy="1685925"/>
            </a:xfrm>
            <a:prstGeom prst="rect">
              <a:avLst/>
            </a:prstGeom>
          </p:spPr>
          <p:txBody>
            <a:bodyPr anchor="b" rtlCol="false" tIns="0" lIns="0" bIns="0" rIns="0"/>
            <a:lstStyle/>
            <a:p>
              <a:pPr algn="l">
                <a:lnSpc>
                  <a:spcPts val="4536"/>
                </a:lnSpc>
              </a:pPr>
              <a:r>
                <a:rPr lang="en-US" b="true" sz="4200">
                  <a:solidFill>
                    <a:srgbClr val="000000"/>
                  </a:solidFill>
                  <a:latin typeface="Calibri (MS) Bold"/>
                  <a:ea typeface="Calibri (MS) Bold"/>
                  <a:cs typeface="Calibri (MS) Bold"/>
                  <a:sym typeface="Calibri (MS) Bold"/>
                </a:rPr>
                <a:t>Résultats :</a:t>
              </a:r>
            </a:p>
          </p:txBody>
        </p:sp>
      </p:grpSp>
      <p:grpSp>
        <p:nvGrpSpPr>
          <p:cNvPr name="Group 60" id="60"/>
          <p:cNvGrpSpPr/>
          <p:nvPr/>
        </p:nvGrpSpPr>
        <p:grpSpPr>
          <a:xfrm rot="0">
            <a:off x="208521" y="-49654"/>
            <a:ext cx="18079479" cy="1201188"/>
            <a:chOff x="0" y="0"/>
            <a:chExt cx="24105972" cy="1601584"/>
          </a:xfrm>
        </p:grpSpPr>
        <p:sp>
          <p:nvSpPr>
            <p:cNvPr name="Freeform 61" id="61"/>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62" id="62"/>
            <p:cNvSpPr txBox="true"/>
            <p:nvPr/>
          </p:nvSpPr>
          <p:spPr>
            <a:xfrm>
              <a:off x="0" y="0"/>
              <a:ext cx="24105972" cy="1601584"/>
            </a:xfrm>
            <a:prstGeom prst="rect">
              <a:avLst/>
            </a:prstGeom>
          </p:spPr>
          <p:txBody>
            <a:bodyPr anchor="ctr" rtlCol="false" tIns="50800" lIns="50800" bIns="50800" rIns="50800"/>
            <a:lstStyle/>
            <a:p>
              <a:pPr algn="l">
                <a:lnSpc>
                  <a:spcPts val="4957"/>
                </a:lnSpc>
              </a:pPr>
              <a:r>
                <a:rPr lang="en-US" sz="5100" b="true">
                  <a:solidFill>
                    <a:srgbClr val="FFFFFF"/>
                  </a:solidFill>
                  <a:latin typeface="Calibri (MS) Bold"/>
                  <a:ea typeface="Calibri (MS) Bold"/>
                  <a:cs typeface="Calibri (MS) Bold"/>
                  <a:sym typeface="Calibri (MS) Bold"/>
                </a:rPr>
                <a:t>Structures locales : Formation VAE – en interne au sein du KCETB</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8" id="8"/>
          <p:cNvGrpSpPr/>
          <p:nvPr/>
        </p:nvGrpSpPr>
        <p:grpSpPr>
          <a:xfrm rot="0">
            <a:off x="13633637" y="1476346"/>
            <a:ext cx="4366384" cy="1438494"/>
            <a:chOff x="0" y="0"/>
            <a:chExt cx="5821845" cy="1917992"/>
          </a:xfrm>
        </p:grpSpPr>
        <p:sp>
          <p:nvSpPr>
            <p:cNvPr name="Freeform 9" id="9" descr="A logo with green circles and text  Description automatically generated"/>
            <p:cNvSpPr/>
            <p:nvPr/>
          </p:nvSpPr>
          <p:spPr>
            <a:xfrm flipH="false" flipV="false" rot="0">
              <a:off x="0" y="0"/>
              <a:ext cx="5821807" cy="1917954"/>
            </a:xfrm>
            <a:custGeom>
              <a:avLst/>
              <a:gdLst/>
              <a:ahLst/>
              <a:cxnLst/>
              <a:rect r="r" b="b" t="t" l="l"/>
              <a:pathLst>
                <a:path h="1917954" w="5821807">
                  <a:moveTo>
                    <a:pt x="0" y="0"/>
                  </a:moveTo>
                  <a:lnTo>
                    <a:pt x="5821807" y="0"/>
                  </a:lnTo>
                  <a:lnTo>
                    <a:pt x="5821807" y="1917954"/>
                  </a:lnTo>
                  <a:lnTo>
                    <a:pt x="0" y="1917954"/>
                  </a:lnTo>
                  <a:lnTo>
                    <a:pt x="0" y="0"/>
                  </a:lnTo>
                  <a:close/>
                </a:path>
              </a:pathLst>
            </a:custGeom>
            <a:blipFill>
              <a:blip r:embed="rId9"/>
              <a:stretch>
                <a:fillRect l="0" t="0" r="0" b="-2787"/>
              </a:stretch>
            </a:blipFill>
          </p:spPr>
        </p:sp>
      </p:grpSp>
      <p:sp>
        <p:nvSpPr>
          <p:cNvPr name="TextBox 10" id="10"/>
          <p:cNvSpPr txBox="true"/>
          <p:nvPr/>
        </p:nvSpPr>
        <p:spPr>
          <a:xfrm rot="0">
            <a:off x="973522" y="1559119"/>
            <a:ext cx="12808210" cy="8682180"/>
          </a:xfrm>
          <a:prstGeom prst="rect">
            <a:avLst/>
          </a:prstGeom>
        </p:spPr>
        <p:txBody>
          <a:bodyPr anchor="t" rtlCol="false" tIns="0" lIns="0" bIns="0" rIns="0">
            <a:spAutoFit/>
          </a:bodyPr>
          <a:lstStyle/>
          <a:p>
            <a:pPr algn="l">
              <a:lnSpc>
                <a:spcPts val="5040"/>
              </a:lnSpc>
            </a:pPr>
            <a:r>
              <a:rPr lang="en-US" sz="4200">
                <a:solidFill>
                  <a:srgbClr val="000000"/>
                </a:solidFill>
                <a:latin typeface="Calibri (MS)"/>
                <a:ea typeface="Calibri (MS)"/>
                <a:cs typeface="Calibri (MS)"/>
                <a:sym typeface="Calibri (MS)"/>
              </a:rPr>
              <a:t>Réseau national, intersectoriel et interinstitutionnel, créé en 2015</a:t>
            </a:r>
          </a:p>
          <a:p>
            <a:pPr algn="l" marL="903195" indent="-451598" lvl="1">
              <a:lnSpc>
                <a:spcPts val="4536"/>
              </a:lnSpc>
              <a:buFont typeface="Arial"/>
              <a:buChar char="•"/>
            </a:pPr>
            <a:r>
              <a:rPr lang="en-US" sz="4200">
                <a:solidFill>
                  <a:srgbClr val="000000"/>
                </a:solidFill>
                <a:latin typeface="Calibri (MS)"/>
                <a:ea typeface="Calibri (MS)"/>
                <a:cs typeface="Calibri (MS)"/>
                <a:sym typeface="Calibri (MS)"/>
              </a:rPr>
              <a:t>Volontaire, inclusif, indépendant</a:t>
            </a:r>
          </a:p>
          <a:p>
            <a:pPr algn="l" marL="903195" indent="-451598" lvl="1">
              <a:lnSpc>
                <a:spcPts val="4536"/>
              </a:lnSpc>
              <a:buFont typeface="Arial"/>
              <a:buChar char="•"/>
            </a:pPr>
            <a:r>
              <a:rPr lang="en-US" sz="4200">
                <a:solidFill>
                  <a:srgbClr val="000000"/>
                </a:solidFill>
                <a:latin typeface="Calibri (MS)"/>
                <a:ea typeface="Calibri (MS)"/>
                <a:cs typeface="Calibri (MS)"/>
                <a:sym typeface="Calibri (MS)"/>
              </a:rPr>
              <a:t>Formation continue, enseignement supérieur, société civile</a:t>
            </a:r>
          </a:p>
          <a:p>
            <a:pPr algn="l" marL="903195" indent="-451598" lvl="1">
              <a:lnSpc>
                <a:spcPts val="4536"/>
              </a:lnSpc>
              <a:buFont typeface="Arial"/>
              <a:buChar char="•"/>
            </a:pPr>
            <a:r>
              <a:rPr lang="en-US" sz="4200">
                <a:solidFill>
                  <a:srgbClr val="000000"/>
                </a:solidFill>
                <a:latin typeface="Calibri (MS)"/>
                <a:ea typeface="Calibri (MS)"/>
                <a:cs typeface="Calibri (MS)"/>
                <a:sym typeface="Calibri (MS)"/>
              </a:rPr>
              <a:t>Relations, collaboration, conversation et partage </a:t>
            </a:r>
          </a:p>
          <a:p>
            <a:pPr algn="l" marL="903195" indent="-451598" lvl="1">
              <a:lnSpc>
                <a:spcPts val="4536"/>
              </a:lnSpc>
              <a:buFont typeface="Arial"/>
              <a:buChar char="•"/>
            </a:pPr>
            <a:r>
              <a:rPr lang="en-US" sz="4200">
                <a:solidFill>
                  <a:srgbClr val="000000"/>
                </a:solidFill>
                <a:latin typeface="Calibri (MS)"/>
                <a:ea typeface="Calibri (MS)"/>
                <a:cs typeface="Calibri (MS)"/>
                <a:sym typeface="Calibri (MS)"/>
              </a:rPr>
              <a:t>Événements semestriels en présentiel et webinaires</a:t>
            </a:r>
          </a:p>
          <a:p>
            <a:pPr algn="l" marL="903195" indent="-451598" lvl="1">
              <a:lnSpc>
                <a:spcPts val="4536"/>
              </a:lnSpc>
              <a:buFont typeface="Arial"/>
              <a:buChar char="•"/>
            </a:pPr>
            <a:r>
              <a:rPr lang="en-US" sz="4200">
                <a:solidFill>
                  <a:srgbClr val="000000"/>
                </a:solidFill>
                <a:latin typeface="Calibri (MS)"/>
                <a:ea typeface="Calibri (MS)"/>
                <a:cs typeface="Calibri (MS)"/>
                <a:sym typeface="Calibri (MS)"/>
              </a:rPr>
              <a:t>Influencer, promouvoir et partager à l'échelle locale, nationale et internationale</a:t>
            </a:r>
          </a:p>
          <a:p>
            <a:pPr algn="l" marL="903195" indent="-451598" lvl="1">
              <a:lnSpc>
                <a:spcPts val="4536"/>
              </a:lnSpc>
            </a:pPr>
          </a:p>
          <a:p>
            <a:pPr algn="l" marL="903195" indent="-451598" lvl="1">
              <a:lnSpc>
                <a:spcPts val="4536"/>
              </a:lnSpc>
            </a:pPr>
          </a:p>
          <a:p>
            <a:pPr algn="l" marL="903195" indent="-451598" lvl="1">
              <a:lnSpc>
                <a:spcPts val="4536"/>
              </a:lnSpc>
            </a:pPr>
          </a:p>
          <a:p>
            <a:pPr algn="l" marL="903195" indent="-451598" lvl="1">
              <a:lnSpc>
                <a:spcPts val="4536"/>
              </a:lnSpc>
            </a:pPr>
          </a:p>
        </p:txBody>
      </p:sp>
      <p:grpSp>
        <p:nvGrpSpPr>
          <p:cNvPr name="Group 11" id="11"/>
          <p:cNvGrpSpPr/>
          <p:nvPr/>
        </p:nvGrpSpPr>
        <p:grpSpPr>
          <a:xfrm rot="0">
            <a:off x="208521" y="0"/>
            <a:ext cx="18079479" cy="1201188"/>
            <a:chOff x="0" y="0"/>
            <a:chExt cx="24105972" cy="1601584"/>
          </a:xfrm>
        </p:grpSpPr>
        <p:sp>
          <p:nvSpPr>
            <p:cNvPr name="Freeform 12" id="12"/>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13" id="13"/>
            <p:cNvSpPr txBox="true"/>
            <p:nvPr/>
          </p:nvSpPr>
          <p:spPr>
            <a:xfrm>
              <a:off x="0" y="-57150"/>
              <a:ext cx="24105972" cy="1658734"/>
            </a:xfrm>
            <a:prstGeom prst="rect">
              <a:avLst/>
            </a:prstGeom>
          </p:spPr>
          <p:txBody>
            <a:bodyPr anchor="ctr" rtlCol="false" tIns="50800" lIns="50800" bIns="50800" rIns="50800"/>
            <a:lstStyle/>
            <a:p>
              <a:pPr algn="l">
                <a:lnSpc>
                  <a:spcPts val="5994"/>
                </a:lnSpc>
              </a:pPr>
              <a:r>
                <a:rPr lang="en-US" sz="5550" b="true">
                  <a:solidFill>
                    <a:srgbClr val="FFFFFF"/>
                  </a:solidFill>
                  <a:latin typeface="Calibri (MS) Bold"/>
                  <a:ea typeface="Calibri (MS) Bold"/>
                  <a:cs typeface="Calibri (MS) Bold"/>
                  <a:sym typeface="Calibri (MS) Bold"/>
                </a:rPr>
                <a:t>Structures nationales : Réseau des praticiens VAE (Irlande) </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985838" y="1871662"/>
            <a:ext cx="15687675" cy="1905895"/>
            <a:chOff x="0" y="0"/>
            <a:chExt cx="20916900" cy="2541194"/>
          </a:xfrm>
        </p:grpSpPr>
        <p:sp>
          <p:nvSpPr>
            <p:cNvPr name="Freeform 9" id="9"/>
            <p:cNvSpPr/>
            <p:nvPr/>
          </p:nvSpPr>
          <p:spPr>
            <a:xfrm flipH="false" flipV="false" rot="0">
              <a:off x="0" y="0"/>
              <a:ext cx="20916900" cy="2541143"/>
            </a:xfrm>
            <a:custGeom>
              <a:avLst/>
              <a:gdLst/>
              <a:ahLst/>
              <a:cxnLst/>
              <a:rect r="r" b="b" t="t" l="l"/>
              <a:pathLst>
                <a:path h="2541143" w="20916900">
                  <a:moveTo>
                    <a:pt x="0" y="254127"/>
                  </a:moveTo>
                  <a:cubicBezTo>
                    <a:pt x="0" y="113792"/>
                    <a:pt x="113792" y="0"/>
                    <a:pt x="254127" y="0"/>
                  </a:cubicBezTo>
                  <a:lnTo>
                    <a:pt x="20662773" y="0"/>
                  </a:lnTo>
                  <a:cubicBezTo>
                    <a:pt x="20803108" y="0"/>
                    <a:pt x="20916900" y="113792"/>
                    <a:pt x="20916900" y="254127"/>
                  </a:cubicBezTo>
                  <a:lnTo>
                    <a:pt x="20916900" y="2287016"/>
                  </a:lnTo>
                  <a:cubicBezTo>
                    <a:pt x="20916900" y="2427351"/>
                    <a:pt x="20803108" y="2541143"/>
                    <a:pt x="20662773" y="2541143"/>
                  </a:cubicBezTo>
                  <a:lnTo>
                    <a:pt x="254127" y="2541143"/>
                  </a:lnTo>
                  <a:cubicBezTo>
                    <a:pt x="113792" y="2541143"/>
                    <a:pt x="0" y="2427478"/>
                    <a:pt x="0" y="2287016"/>
                  </a:cubicBezTo>
                  <a:close/>
                </a:path>
              </a:pathLst>
            </a:custGeom>
            <a:solidFill>
              <a:srgbClr val="DAE6CD"/>
            </a:solidFill>
          </p:spPr>
        </p:sp>
      </p:grpSp>
      <p:sp>
        <p:nvSpPr>
          <p:cNvPr name="Freeform 10" id="10"/>
          <p:cNvSpPr/>
          <p:nvPr/>
        </p:nvSpPr>
        <p:spPr>
          <a:xfrm flipH="false" flipV="false" rot="0">
            <a:off x="1562376" y="2301307"/>
            <a:ext cx="1048245" cy="1048245"/>
          </a:xfrm>
          <a:custGeom>
            <a:avLst/>
            <a:gdLst/>
            <a:ahLst/>
            <a:cxnLst/>
            <a:rect r="r" b="b" t="t" l="l"/>
            <a:pathLst>
              <a:path h="1048245" w="1048245">
                <a:moveTo>
                  <a:pt x="0" y="0"/>
                </a:moveTo>
                <a:lnTo>
                  <a:pt x="1048246" y="0"/>
                </a:lnTo>
                <a:lnTo>
                  <a:pt x="1048246" y="1048245"/>
                </a:lnTo>
                <a:lnTo>
                  <a:pt x="0" y="10482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1" id="11"/>
          <p:cNvGrpSpPr/>
          <p:nvPr/>
        </p:nvGrpSpPr>
        <p:grpSpPr>
          <a:xfrm rot="0">
            <a:off x="3182388" y="1867710"/>
            <a:ext cx="13495887" cy="1915420"/>
            <a:chOff x="0" y="0"/>
            <a:chExt cx="17994516" cy="2553894"/>
          </a:xfrm>
        </p:grpSpPr>
        <p:sp>
          <p:nvSpPr>
            <p:cNvPr name="Freeform 12" id="12"/>
            <p:cNvSpPr/>
            <p:nvPr/>
          </p:nvSpPr>
          <p:spPr>
            <a:xfrm flipH="false" flipV="false" rot="0">
              <a:off x="0" y="0"/>
              <a:ext cx="17994520" cy="2553892"/>
            </a:xfrm>
            <a:custGeom>
              <a:avLst/>
              <a:gdLst/>
              <a:ahLst/>
              <a:cxnLst/>
              <a:rect r="r" b="b" t="t" l="l"/>
              <a:pathLst>
                <a:path h="2553892" w="17994520">
                  <a:moveTo>
                    <a:pt x="0" y="0"/>
                  </a:moveTo>
                  <a:lnTo>
                    <a:pt x="17994520" y="0"/>
                  </a:lnTo>
                  <a:lnTo>
                    <a:pt x="17994520" y="2553892"/>
                  </a:lnTo>
                  <a:lnTo>
                    <a:pt x="0" y="2553892"/>
                  </a:lnTo>
                  <a:close/>
                </a:path>
              </a:pathLst>
            </a:custGeom>
            <a:blipFill>
              <a:blip r:embed="rId10">
                <a:alphaModFix amt="0"/>
              </a:blip>
              <a:stretch>
                <a:fillRect l="0" t="-87289" r="0" b="-87290"/>
              </a:stretch>
            </a:blipFill>
          </p:spPr>
        </p:sp>
        <p:sp>
          <p:nvSpPr>
            <p:cNvPr name="TextBox 13" id="13"/>
            <p:cNvSpPr txBox="true"/>
            <p:nvPr/>
          </p:nvSpPr>
          <p:spPr>
            <a:xfrm>
              <a:off x="0" y="-76200"/>
              <a:ext cx="17994516" cy="2630094"/>
            </a:xfrm>
            <a:prstGeom prst="rect">
              <a:avLst/>
            </a:prstGeom>
          </p:spPr>
          <p:txBody>
            <a:bodyPr anchor="ctr" rtlCol="false" tIns="0" lIns="0" bIns="0" rIns="0"/>
            <a:lstStyle/>
            <a:p>
              <a:pPr algn="l">
                <a:lnSpc>
                  <a:spcPts val="4500"/>
                </a:lnSpc>
              </a:pPr>
              <a:r>
                <a:rPr lang="en-US" sz="3750">
                  <a:solidFill>
                    <a:srgbClr val="000000"/>
                  </a:solidFill>
                  <a:latin typeface="Calibri (MS)"/>
                  <a:ea typeface="Calibri (MS)"/>
                  <a:cs typeface="Calibri (MS)"/>
                  <a:sym typeface="Calibri (MS)"/>
                </a:rPr>
                <a:t>Bouche à oreille entre apprenants</a:t>
              </a:r>
            </a:p>
          </p:txBody>
        </p:sp>
      </p:grpSp>
      <p:grpSp>
        <p:nvGrpSpPr>
          <p:cNvPr name="Group 14" id="14"/>
          <p:cNvGrpSpPr/>
          <p:nvPr/>
        </p:nvGrpSpPr>
        <p:grpSpPr>
          <a:xfrm rot="0">
            <a:off x="985838" y="4254846"/>
            <a:ext cx="15687675" cy="1905895"/>
            <a:chOff x="0" y="0"/>
            <a:chExt cx="20916900" cy="2541194"/>
          </a:xfrm>
        </p:grpSpPr>
        <p:sp>
          <p:nvSpPr>
            <p:cNvPr name="Freeform 15" id="15"/>
            <p:cNvSpPr/>
            <p:nvPr/>
          </p:nvSpPr>
          <p:spPr>
            <a:xfrm flipH="false" flipV="false" rot="0">
              <a:off x="0" y="0"/>
              <a:ext cx="20916900" cy="2541143"/>
            </a:xfrm>
            <a:custGeom>
              <a:avLst/>
              <a:gdLst/>
              <a:ahLst/>
              <a:cxnLst/>
              <a:rect r="r" b="b" t="t" l="l"/>
              <a:pathLst>
                <a:path h="2541143" w="20916900">
                  <a:moveTo>
                    <a:pt x="0" y="254127"/>
                  </a:moveTo>
                  <a:cubicBezTo>
                    <a:pt x="0" y="113792"/>
                    <a:pt x="113792" y="0"/>
                    <a:pt x="254127" y="0"/>
                  </a:cubicBezTo>
                  <a:lnTo>
                    <a:pt x="20662773" y="0"/>
                  </a:lnTo>
                  <a:cubicBezTo>
                    <a:pt x="20803108" y="0"/>
                    <a:pt x="20916900" y="113792"/>
                    <a:pt x="20916900" y="254127"/>
                  </a:cubicBezTo>
                  <a:lnTo>
                    <a:pt x="20916900" y="2287016"/>
                  </a:lnTo>
                  <a:cubicBezTo>
                    <a:pt x="20916900" y="2427351"/>
                    <a:pt x="20803108" y="2541143"/>
                    <a:pt x="20662773" y="2541143"/>
                  </a:cubicBezTo>
                  <a:lnTo>
                    <a:pt x="254127" y="2541143"/>
                  </a:lnTo>
                  <a:cubicBezTo>
                    <a:pt x="113792" y="2541143"/>
                    <a:pt x="0" y="2427478"/>
                    <a:pt x="0" y="2287016"/>
                  </a:cubicBezTo>
                  <a:close/>
                </a:path>
              </a:pathLst>
            </a:custGeom>
            <a:solidFill>
              <a:srgbClr val="DAE6CD"/>
            </a:solidFill>
          </p:spPr>
        </p:sp>
      </p:grpSp>
      <p:sp>
        <p:nvSpPr>
          <p:cNvPr name="Freeform 16" id="16"/>
          <p:cNvSpPr/>
          <p:nvPr/>
        </p:nvSpPr>
        <p:spPr>
          <a:xfrm flipH="false" flipV="false" rot="0">
            <a:off x="1562376" y="4683671"/>
            <a:ext cx="1048245" cy="1048245"/>
          </a:xfrm>
          <a:custGeom>
            <a:avLst/>
            <a:gdLst/>
            <a:ahLst/>
            <a:cxnLst/>
            <a:rect r="r" b="b" t="t" l="l"/>
            <a:pathLst>
              <a:path h="1048245" w="1048245">
                <a:moveTo>
                  <a:pt x="0" y="0"/>
                </a:moveTo>
                <a:lnTo>
                  <a:pt x="1048246" y="0"/>
                </a:lnTo>
                <a:lnTo>
                  <a:pt x="1048246" y="1048245"/>
                </a:lnTo>
                <a:lnTo>
                  <a:pt x="0" y="104824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17" id="17"/>
          <p:cNvGrpSpPr/>
          <p:nvPr/>
        </p:nvGrpSpPr>
        <p:grpSpPr>
          <a:xfrm rot="0">
            <a:off x="3182388" y="4250084"/>
            <a:ext cx="13495887" cy="1915420"/>
            <a:chOff x="0" y="0"/>
            <a:chExt cx="17994516" cy="2553894"/>
          </a:xfrm>
        </p:grpSpPr>
        <p:sp>
          <p:nvSpPr>
            <p:cNvPr name="Freeform 18" id="18"/>
            <p:cNvSpPr/>
            <p:nvPr/>
          </p:nvSpPr>
          <p:spPr>
            <a:xfrm flipH="false" flipV="false" rot="0">
              <a:off x="0" y="0"/>
              <a:ext cx="17994520" cy="2553892"/>
            </a:xfrm>
            <a:custGeom>
              <a:avLst/>
              <a:gdLst/>
              <a:ahLst/>
              <a:cxnLst/>
              <a:rect r="r" b="b" t="t" l="l"/>
              <a:pathLst>
                <a:path h="2553892" w="17994520">
                  <a:moveTo>
                    <a:pt x="0" y="0"/>
                  </a:moveTo>
                  <a:lnTo>
                    <a:pt x="17994520" y="0"/>
                  </a:lnTo>
                  <a:lnTo>
                    <a:pt x="17994520" y="2553892"/>
                  </a:lnTo>
                  <a:lnTo>
                    <a:pt x="0" y="2553892"/>
                  </a:lnTo>
                  <a:close/>
                </a:path>
              </a:pathLst>
            </a:custGeom>
            <a:blipFill>
              <a:blip r:embed="rId10">
                <a:alphaModFix amt="0"/>
              </a:blip>
              <a:stretch>
                <a:fillRect l="0" t="-87289" r="0" b="-87290"/>
              </a:stretch>
            </a:blipFill>
          </p:spPr>
        </p:sp>
        <p:sp>
          <p:nvSpPr>
            <p:cNvPr name="TextBox 19" id="19"/>
            <p:cNvSpPr txBox="true"/>
            <p:nvPr/>
          </p:nvSpPr>
          <p:spPr>
            <a:xfrm>
              <a:off x="0" y="-76200"/>
              <a:ext cx="17994516" cy="2630094"/>
            </a:xfrm>
            <a:prstGeom prst="rect">
              <a:avLst/>
            </a:prstGeom>
          </p:spPr>
          <p:txBody>
            <a:bodyPr anchor="ctr" rtlCol="false" tIns="0" lIns="0" bIns="0" rIns="0"/>
            <a:lstStyle/>
            <a:p>
              <a:pPr algn="l">
                <a:lnSpc>
                  <a:spcPts val="4500"/>
                </a:lnSpc>
              </a:pPr>
              <a:r>
                <a:rPr lang="en-US" sz="3750">
                  <a:solidFill>
                    <a:srgbClr val="000000"/>
                  </a:solidFill>
                  <a:latin typeface="Calibri (MS)"/>
                  <a:ea typeface="Calibri (MS)"/>
                  <a:cs typeface="Calibri (MS)"/>
                  <a:sym typeface="Calibri (MS)"/>
                </a:rPr>
                <a:t>Communications et événements du personnel</a:t>
              </a:r>
            </a:p>
          </p:txBody>
        </p:sp>
      </p:grpSp>
      <p:grpSp>
        <p:nvGrpSpPr>
          <p:cNvPr name="Group 20" id="20"/>
          <p:cNvGrpSpPr/>
          <p:nvPr/>
        </p:nvGrpSpPr>
        <p:grpSpPr>
          <a:xfrm rot="0">
            <a:off x="985838" y="6637210"/>
            <a:ext cx="15687675" cy="1905895"/>
            <a:chOff x="0" y="0"/>
            <a:chExt cx="20916900" cy="2541194"/>
          </a:xfrm>
        </p:grpSpPr>
        <p:sp>
          <p:nvSpPr>
            <p:cNvPr name="Freeform 21" id="21"/>
            <p:cNvSpPr/>
            <p:nvPr/>
          </p:nvSpPr>
          <p:spPr>
            <a:xfrm flipH="false" flipV="false" rot="0">
              <a:off x="0" y="0"/>
              <a:ext cx="20916900" cy="2541143"/>
            </a:xfrm>
            <a:custGeom>
              <a:avLst/>
              <a:gdLst/>
              <a:ahLst/>
              <a:cxnLst/>
              <a:rect r="r" b="b" t="t" l="l"/>
              <a:pathLst>
                <a:path h="2541143" w="20916900">
                  <a:moveTo>
                    <a:pt x="0" y="254127"/>
                  </a:moveTo>
                  <a:cubicBezTo>
                    <a:pt x="0" y="113792"/>
                    <a:pt x="113792" y="0"/>
                    <a:pt x="254127" y="0"/>
                  </a:cubicBezTo>
                  <a:lnTo>
                    <a:pt x="20662773" y="0"/>
                  </a:lnTo>
                  <a:cubicBezTo>
                    <a:pt x="20803108" y="0"/>
                    <a:pt x="20916900" y="113792"/>
                    <a:pt x="20916900" y="254127"/>
                  </a:cubicBezTo>
                  <a:lnTo>
                    <a:pt x="20916900" y="2287016"/>
                  </a:lnTo>
                  <a:cubicBezTo>
                    <a:pt x="20916900" y="2427351"/>
                    <a:pt x="20803108" y="2541143"/>
                    <a:pt x="20662773" y="2541143"/>
                  </a:cubicBezTo>
                  <a:lnTo>
                    <a:pt x="254127" y="2541143"/>
                  </a:lnTo>
                  <a:cubicBezTo>
                    <a:pt x="113792" y="2541143"/>
                    <a:pt x="0" y="2427478"/>
                    <a:pt x="0" y="2287016"/>
                  </a:cubicBezTo>
                  <a:close/>
                </a:path>
              </a:pathLst>
            </a:custGeom>
            <a:solidFill>
              <a:srgbClr val="DAE6CD"/>
            </a:solidFill>
          </p:spPr>
        </p:sp>
      </p:grpSp>
      <p:sp>
        <p:nvSpPr>
          <p:cNvPr name="Freeform 22" id="22"/>
          <p:cNvSpPr/>
          <p:nvPr/>
        </p:nvSpPr>
        <p:spPr>
          <a:xfrm flipH="false" flipV="false" rot="0">
            <a:off x="1562376" y="7066045"/>
            <a:ext cx="1048245" cy="1048245"/>
          </a:xfrm>
          <a:custGeom>
            <a:avLst/>
            <a:gdLst/>
            <a:ahLst/>
            <a:cxnLst/>
            <a:rect r="r" b="b" t="t" l="l"/>
            <a:pathLst>
              <a:path h="1048245" w="1048245">
                <a:moveTo>
                  <a:pt x="0" y="0"/>
                </a:moveTo>
                <a:lnTo>
                  <a:pt x="1048246" y="0"/>
                </a:lnTo>
                <a:lnTo>
                  <a:pt x="1048246" y="1048245"/>
                </a:lnTo>
                <a:lnTo>
                  <a:pt x="0" y="104824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23" id="23"/>
          <p:cNvGrpSpPr/>
          <p:nvPr/>
        </p:nvGrpSpPr>
        <p:grpSpPr>
          <a:xfrm rot="0">
            <a:off x="3182388" y="6632448"/>
            <a:ext cx="13495887" cy="1915420"/>
            <a:chOff x="0" y="0"/>
            <a:chExt cx="17994516" cy="2553894"/>
          </a:xfrm>
        </p:grpSpPr>
        <p:sp>
          <p:nvSpPr>
            <p:cNvPr name="Freeform 24" id="24"/>
            <p:cNvSpPr/>
            <p:nvPr/>
          </p:nvSpPr>
          <p:spPr>
            <a:xfrm flipH="false" flipV="false" rot="0">
              <a:off x="0" y="0"/>
              <a:ext cx="17994520" cy="2553892"/>
            </a:xfrm>
            <a:custGeom>
              <a:avLst/>
              <a:gdLst/>
              <a:ahLst/>
              <a:cxnLst/>
              <a:rect r="r" b="b" t="t" l="l"/>
              <a:pathLst>
                <a:path h="2553892" w="17994520">
                  <a:moveTo>
                    <a:pt x="0" y="0"/>
                  </a:moveTo>
                  <a:lnTo>
                    <a:pt x="17994520" y="0"/>
                  </a:lnTo>
                  <a:lnTo>
                    <a:pt x="17994520" y="2553892"/>
                  </a:lnTo>
                  <a:lnTo>
                    <a:pt x="0" y="2553892"/>
                  </a:lnTo>
                  <a:close/>
                </a:path>
              </a:pathLst>
            </a:custGeom>
            <a:blipFill>
              <a:blip r:embed="rId10">
                <a:alphaModFix amt="0"/>
              </a:blip>
              <a:stretch>
                <a:fillRect l="0" t="-87289" r="0" b="-87290"/>
              </a:stretch>
            </a:blipFill>
          </p:spPr>
        </p:sp>
        <p:sp>
          <p:nvSpPr>
            <p:cNvPr name="TextBox 25" id="25"/>
            <p:cNvSpPr txBox="true"/>
            <p:nvPr/>
          </p:nvSpPr>
          <p:spPr>
            <a:xfrm>
              <a:off x="0" y="-76200"/>
              <a:ext cx="17994516" cy="2630094"/>
            </a:xfrm>
            <a:prstGeom prst="rect">
              <a:avLst/>
            </a:prstGeom>
          </p:spPr>
          <p:txBody>
            <a:bodyPr anchor="ctr" rtlCol="false" tIns="0" lIns="0" bIns="0" rIns="0"/>
            <a:lstStyle/>
            <a:p>
              <a:pPr algn="l">
                <a:lnSpc>
                  <a:spcPts val="4500"/>
                </a:lnSpc>
              </a:pPr>
              <a:r>
                <a:rPr lang="en-US" sz="3750">
                  <a:solidFill>
                    <a:srgbClr val="000000"/>
                  </a:solidFill>
                  <a:latin typeface="Calibri (MS)"/>
                  <a:ea typeface="Calibri (MS)"/>
                  <a:cs typeface="Calibri (MS)"/>
                  <a:sym typeface="Calibri (MS)"/>
                </a:rPr>
                <a:t>Site web KCETB QA avec liens vers les politiques et brochure VAE</a:t>
              </a:r>
            </a:p>
          </p:txBody>
        </p:sp>
      </p:grpSp>
      <p:grpSp>
        <p:nvGrpSpPr>
          <p:cNvPr name="Group 26" id="26"/>
          <p:cNvGrpSpPr/>
          <p:nvPr/>
        </p:nvGrpSpPr>
        <p:grpSpPr>
          <a:xfrm rot="0">
            <a:off x="208521" y="0"/>
            <a:ext cx="18079479" cy="1201188"/>
            <a:chOff x="0" y="0"/>
            <a:chExt cx="24105972" cy="1601584"/>
          </a:xfrm>
        </p:grpSpPr>
        <p:sp>
          <p:nvSpPr>
            <p:cNvPr name="Freeform 27" id="27"/>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28" id="28"/>
            <p:cNvSpPr txBox="true"/>
            <p:nvPr/>
          </p:nvSpPr>
          <p:spPr>
            <a:xfrm>
              <a:off x="0" y="-47625"/>
              <a:ext cx="24105972" cy="1649209"/>
            </a:xfrm>
            <a:prstGeom prst="rect">
              <a:avLst/>
            </a:prstGeom>
          </p:spPr>
          <p:txBody>
            <a:bodyPr anchor="ctr" rtlCol="false" tIns="50800" lIns="50800" bIns="50800" rIns="50800"/>
            <a:lstStyle/>
            <a:p>
              <a:pPr algn="l">
                <a:lnSpc>
                  <a:spcPts val="6480"/>
                </a:lnSpc>
              </a:pPr>
              <a:r>
                <a:rPr lang="en-US" sz="6000" b="true">
                  <a:solidFill>
                    <a:srgbClr val="FFFFFF"/>
                  </a:solidFill>
                  <a:latin typeface="Calibri (MS) Bold"/>
                  <a:ea typeface="Calibri (MS) Bold"/>
                  <a:cs typeface="Calibri (MS) Bold"/>
                  <a:sym typeface="Calibri (MS) Bold"/>
                </a:rPr>
                <a:t>Comment les gens connaissent-ils le service VAE ?</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208521" y="-19079"/>
            <a:ext cx="18079479" cy="1201188"/>
            <a:chOff x="0" y="0"/>
            <a:chExt cx="24105972" cy="1601584"/>
          </a:xfrm>
        </p:grpSpPr>
        <p:sp>
          <p:nvSpPr>
            <p:cNvPr name="Freeform 9" id="9"/>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10" id="10"/>
            <p:cNvSpPr txBox="true"/>
            <p:nvPr/>
          </p:nvSpPr>
          <p:spPr>
            <a:xfrm>
              <a:off x="0" y="-47625"/>
              <a:ext cx="24105972" cy="1649209"/>
            </a:xfrm>
            <a:prstGeom prst="rect">
              <a:avLst/>
            </a:prstGeom>
          </p:spPr>
          <p:txBody>
            <a:bodyPr anchor="ctr" rtlCol="false" tIns="50800" lIns="50800" bIns="50800" rIns="50800"/>
            <a:lstStyle/>
            <a:p>
              <a:pPr algn="l">
                <a:lnSpc>
                  <a:spcPts val="6480"/>
                </a:lnSpc>
              </a:pPr>
              <a:r>
                <a:rPr lang="en-US" sz="6000" b="true">
                  <a:solidFill>
                    <a:srgbClr val="FFFFFF"/>
                  </a:solidFill>
                  <a:latin typeface="Calibri (MS) Bold"/>
                  <a:ea typeface="Calibri (MS) Bold"/>
                  <a:cs typeface="Calibri (MS) Bold"/>
                  <a:sym typeface="Calibri (MS) Bold"/>
                </a:rPr>
                <a:t>Rôles clés et comment ils soutiennent le candidat</a:t>
              </a:r>
            </a:p>
          </p:txBody>
        </p:sp>
      </p:grpSp>
      <p:graphicFrame>
        <p:nvGraphicFramePr>
          <p:cNvPr name="Table 11" id="11"/>
          <p:cNvGraphicFramePr>
            <a:graphicFrameLocks noGrp="true"/>
          </p:cNvGraphicFramePr>
          <p:nvPr/>
        </p:nvGraphicFramePr>
        <p:xfrm>
          <a:off x="1557339" y="2136774"/>
          <a:ext cx="15259050" cy="1657350"/>
        </p:xfrm>
        <a:graphic>
          <a:graphicData uri="http://schemas.openxmlformats.org/drawingml/2006/table">
            <a:tbl>
              <a:tblPr/>
              <a:tblGrid>
                <a:gridCol w="5086350"/>
                <a:gridCol w="5086350"/>
                <a:gridCol w="5086350"/>
              </a:tblGrid>
              <a:tr h="546215">
                <a:tc>
                  <a:txBody>
                    <a:bodyPr anchor="t" rtlCol="false"/>
                    <a:lstStyle/>
                    <a:p>
                      <a:pPr algn="l">
                        <a:lnSpc>
                          <a:spcPts val="3240"/>
                        </a:lnSpc>
                        <a:defRPr/>
                      </a:pPr>
                      <a:r>
                        <a:rPr lang="en-US" sz="2700" b="true">
                          <a:solidFill>
                            <a:srgbClr val="FFFFFF"/>
                          </a:solidFill>
                          <a:latin typeface="Calibri (MS) Bold"/>
                          <a:ea typeface="Calibri (MS) Bold"/>
                          <a:cs typeface="Calibri (MS) Bold"/>
                          <a:sym typeface="Calibri (MS) Bold"/>
                        </a:rPr>
                        <a:t>Mentor VAE</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4AB5C4"/>
                    </a:solidFill>
                  </a:tcPr>
                </a:tc>
                <a:tc>
                  <a:txBody>
                    <a:bodyPr anchor="t" rtlCol="false"/>
                    <a:lstStyle/>
                    <a:p>
                      <a:pPr algn="l">
                        <a:lnSpc>
                          <a:spcPts val="3240"/>
                        </a:lnSpc>
                        <a:defRPr/>
                      </a:pPr>
                      <a:r>
                        <a:rPr lang="en-US" b="true" sz="2700">
                          <a:solidFill>
                            <a:srgbClr val="FFFFFF"/>
                          </a:solidFill>
                          <a:latin typeface="Calibri (MS) Bold"/>
                          <a:ea typeface="Calibri (MS) Bold"/>
                          <a:cs typeface="Calibri (MS) Bold"/>
                          <a:sym typeface="Calibri (MS) Bold"/>
                        </a:rPr>
                        <a:t>Évaluateur VAE</a:t>
                      </a:r>
                      <a:endParaRPr lang="en-US" sz="1100"/>
                    </a:p>
                    <a:p>
                      <a:pPr algn="l">
                        <a:lnSpc>
                          <a:spcPts val="3240"/>
                        </a:lnSpc>
                      </a:pPr>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4AB5C4"/>
                    </a:solidFill>
                  </a:tcPr>
                </a:tc>
                <a:tc>
                  <a:txBody>
                    <a:bodyPr anchor="t" rtlCol="false"/>
                    <a:lstStyle/>
                    <a:p>
                      <a:pPr algn="l">
                        <a:lnSpc>
                          <a:spcPts val="3240"/>
                        </a:lnSpc>
                        <a:defRPr/>
                      </a:pPr>
                      <a:r>
                        <a:rPr lang="en-US" sz="2700" b="true">
                          <a:solidFill>
                            <a:srgbClr val="FFFFFF"/>
                          </a:solidFill>
                          <a:latin typeface="Calibri (MS) Bold"/>
                          <a:ea typeface="Calibri (MS) Bold"/>
                          <a:cs typeface="Calibri (MS) Bold"/>
                          <a:sym typeface="Calibri (MS) Bold"/>
                        </a:rPr>
                        <a:t>Coordonnateur VAE </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4AB5C4"/>
                    </a:solidFill>
                  </a:tcPr>
                </a:tc>
              </a:tr>
              <a:tr h="18706">
                <a:tc>
                  <a:txBody>
                    <a:bodyPr anchor="t" rtlCol="false"/>
                    <a:lstStyle/>
                    <a:p>
                      <a:pPr algn="l">
                        <a:lnSpc>
                          <a:spcPts val="3240"/>
                        </a:lnSpc>
                        <a:defRPr/>
                      </a:pPr>
                      <a:r>
                        <a:rPr lang="en-US" sz="2700">
                          <a:solidFill>
                            <a:srgbClr val="000000"/>
                          </a:solidFill>
                          <a:latin typeface="Calibri (MS)"/>
                          <a:ea typeface="Calibri (MS)"/>
                          <a:cs typeface="Calibri (MS)"/>
                          <a:sym typeface="Calibri (MS)"/>
                        </a:rPr>
                        <a:t>Fournir des conseils et un soutien appropriés au candidat </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Évaluer les documents/dossiers d'évaluation soumis</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Gérer le programme VAE conformément aux politiques du KCETB</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r>
              <a:tr h="546215">
                <a:tc>
                  <a:txBody>
                    <a:bodyPr anchor="t" rtlCol="false"/>
                    <a:lstStyle/>
                    <a:p>
                      <a:pPr algn="l">
                        <a:lnSpc>
                          <a:spcPts val="3240"/>
                        </a:lnSpc>
                        <a:defRPr/>
                      </a:pPr>
                      <a:r>
                        <a:rPr lang="en-US" sz="2700">
                          <a:solidFill>
                            <a:srgbClr val="000000"/>
                          </a:solidFill>
                          <a:latin typeface="Calibri (MS)"/>
                          <a:ea typeface="Calibri (MS)"/>
                          <a:cs typeface="Calibri (MS)"/>
                          <a:sym typeface="Calibri (MS)"/>
                        </a:rPr>
                        <a:t>Aider le candidat à comprendre le processus VAE, les spécifications des diplômes/composantes et les acquis d'apprentissage</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3F5"/>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Concevoir des fiches d'évaluation qui reflètent les acquis d'apprentissage </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3F5"/>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Fournir des conseils et un soutien à l'équipe VAE et aux candidats</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3F5"/>
                    </a:solidFill>
                  </a:tcPr>
                </a:tc>
              </a:tr>
              <a:tr h="546215">
                <a:tc gridSpan="3">
                  <a:txBody>
                    <a:bodyPr anchor="t" rtlCol="false"/>
                    <a:lstStyle/>
                    <a:p>
                      <a:pPr algn="ctr">
                        <a:lnSpc>
                          <a:spcPts val="3240"/>
                        </a:lnSpc>
                        <a:defRPr/>
                      </a:pPr>
                      <a:r>
                        <a:rPr lang="en-US" sz="2700">
                          <a:solidFill>
                            <a:srgbClr val="000000"/>
                          </a:solidFill>
                          <a:latin typeface="Calibri (MS)"/>
                          <a:ea typeface="Calibri (MS)"/>
                          <a:cs typeface="Calibri (MS)"/>
                          <a:sym typeface="Calibri (MS)"/>
                        </a:rPr>
                        <a:t>Parfois, double fonction/chevauchement des rôles</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c hMerge="true">
                  <a:txBody>
                    <a:bodyPr anchor="t" rtlCol="false"/>
                    <a:lstStyle/>
                    <a:p>
                      <a:pPr algn="ctr">
                        <a:lnSpc>
                          <a:spcPts val="3240"/>
                        </a:lnSpc>
                        <a:defRPr/>
                      </a:pPr>
                      <a:r>
                        <a:rPr lang="en-US" sz="2700">
                          <a:solidFill>
                            <a:srgbClr val="000000"/>
                          </a:solidFill>
                          <a:latin typeface="Calibri (MS)"/>
                          <a:ea typeface="Calibri (MS)"/>
                          <a:cs typeface="Calibri (MS)"/>
                          <a:sym typeface="Calibri (MS)"/>
                        </a:rPr>
                        <a:t>Parfois, double fonction/chevauchement des rôles</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c hMerge="true">
                  <a:txBody>
                    <a:bodyPr anchor="t" rtlCol="false"/>
                    <a:lstStyle/>
                    <a:p>
                      <a:pPr algn="ctr">
                        <a:lnSpc>
                          <a:spcPts val="3240"/>
                        </a:lnSpc>
                        <a:defRPr/>
                      </a:pPr>
                      <a:r>
                        <a:rPr lang="en-US" sz="2700">
                          <a:solidFill>
                            <a:srgbClr val="000000"/>
                          </a:solidFill>
                          <a:latin typeface="Calibri (MS)"/>
                          <a:ea typeface="Calibri (MS)"/>
                          <a:cs typeface="Calibri (MS)"/>
                          <a:sym typeface="Calibri (MS)"/>
                        </a:rPr>
                        <a:t>Parfois, double fonction/chevauchement des rôles</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0E5EA"/>
                    </a:solidFill>
                  </a:tcPr>
                </a:tc>
              </a:tr>
            </a:tbl>
          </a:graphicData>
        </a:graphic>
      </p:graphicFrame>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grpSp>
        <p:nvGrpSpPr>
          <p:cNvPr name="Group 7" id="7"/>
          <p:cNvGrpSpPr/>
          <p:nvPr/>
        </p:nvGrpSpPr>
        <p:grpSpPr>
          <a:xfrm rot="0">
            <a:off x="16726" y="0"/>
            <a:ext cx="18288000" cy="10287000"/>
            <a:chOff x="0" y="0"/>
            <a:chExt cx="24384000" cy="13716000"/>
          </a:xfrm>
        </p:grpSpPr>
        <p:sp>
          <p:nvSpPr>
            <p:cNvPr name="Freeform 8" id="8"/>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76254"/>
            </a:solidFill>
          </p:spPr>
        </p:sp>
      </p:grpSp>
      <p:grpSp>
        <p:nvGrpSpPr>
          <p:cNvPr name="Group 9" id="9"/>
          <p:cNvGrpSpPr/>
          <p:nvPr/>
        </p:nvGrpSpPr>
        <p:grpSpPr>
          <a:xfrm rot="0">
            <a:off x="165535" y="3609594"/>
            <a:ext cx="13471884" cy="2765317"/>
            <a:chOff x="0" y="0"/>
            <a:chExt cx="17962512" cy="3687089"/>
          </a:xfrm>
        </p:grpSpPr>
        <p:sp>
          <p:nvSpPr>
            <p:cNvPr name="Freeform 10" id="10"/>
            <p:cNvSpPr/>
            <p:nvPr/>
          </p:nvSpPr>
          <p:spPr>
            <a:xfrm flipH="false" flipV="false" rot="0">
              <a:off x="28575" y="28575"/>
              <a:ext cx="17905349" cy="3629914"/>
            </a:xfrm>
            <a:custGeom>
              <a:avLst/>
              <a:gdLst/>
              <a:ahLst/>
              <a:cxnLst/>
              <a:rect r="r" b="b" t="t" l="l"/>
              <a:pathLst>
                <a:path h="3629914" w="17905349">
                  <a:moveTo>
                    <a:pt x="0" y="0"/>
                  </a:moveTo>
                  <a:lnTo>
                    <a:pt x="17905349" y="0"/>
                  </a:lnTo>
                  <a:lnTo>
                    <a:pt x="17905349" y="3629914"/>
                  </a:lnTo>
                  <a:lnTo>
                    <a:pt x="0" y="3629914"/>
                  </a:lnTo>
                  <a:close/>
                </a:path>
              </a:pathLst>
            </a:custGeom>
            <a:solidFill>
              <a:srgbClr val="87A896">
                <a:alpha val="25098"/>
              </a:srgbClr>
            </a:solidFill>
          </p:spPr>
        </p:sp>
        <p:sp>
          <p:nvSpPr>
            <p:cNvPr name="Freeform 11" id="11"/>
            <p:cNvSpPr/>
            <p:nvPr/>
          </p:nvSpPr>
          <p:spPr>
            <a:xfrm flipH="false" flipV="false" rot="0">
              <a:off x="0" y="0"/>
              <a:ext cx="17962499" cy="3687064"/>
            </a:xfrm>
            <a:custGeom>
              <a:avLst/>
              <a:gdLst/>
              <a:ahLst/>
              <a:cxnLst/>
              <a:rect r="r" b="b" t="t" l="l"/>
              <a:pathLst>
                <a:path h="3687064" w="17962499">
                  <a:moveTo>
                    <a:pt x="28575" y="0"/>
                  </a:moveTo>
                  <a:lnTo>
                    <a:pt x="17933924" y="0"/>
                  </a:lnTo>
                  <a:cubicBezTo>
                    <a:pt x="17949672" y="0"/>
                    <a:pt x="17962499" y="12827"/>
                    <a:pt x="17962499" y="28575"/>
                  </a:cubicBezTo>
                  <a:lnTo>
                    <a:pt x="17962499" y="3658489"/>
                  </a:lnTo>
                  <a:cubicBezTo>
                    <a:pt x="17962499" y="3674237"/>
                    <a:pt x="17949672" y="3687064"/>
                    <a:pt x="17933924" y="3687064"/>
                  </a:cubicBezTo>
                  <a:lnTo>
                    <a:pt x="28575" y="3687064"/>
                  </a:lnTo>
                  <a:cubicBezTo>
                    <a:pt x="12827" y="3687064"/>
                    <a:pt x="0" y="3674237"/>
                    <a:pt x="0" y="3658489"/>
                  </a:cubicBezTo>
                  <a:lnTo>
                    <a:pt x="0" y="28575"/>
                  </a:lnTo>
                  <a:cubicBezTo>
                    <a:pt x="0" y="12827"/>
                    <a:pt x="12827" y="0"/>
                    <a:pt x="28575" y="0"/>
                  </a:cubicBezTo>
                  <a:moveTo>
                    <a:pt x="28575" y="57150"/>
                  </a:moveTo>
                  <a:lnTo>
                    <a:pt x="28575" y="28575"/>
                  </a:lnTo>
                  <a:lnTo>
                    <a:pt x="57150" y="28575"/>
                  </a:lnTo>
                  <a:lnTo>
                    <a:pt x="57150" y="3658489"/>
                  </a:lnTo>
                  <a:lnTo>
                    <a:pt x="28575" y="3658489"/>
                  </a:lnTo>
                  <a:lnTo>
                    <a:pt x="28575" y="3629914"/>
                  </a:lnTo>
                  <a:lnTo>
                    <a:pt x="17933924" y="3629914"/>
                  </a:lnTo>
                  <a:lnTo>
                    <a:pt x="17933924" y="3658489"/>
                  </a:lnTo>
                  <a:lnTo>
                    <a:pt x="17905349" y="3658489"/>
                  </a:lnTo>
                  <a:lnTo>
                    <a:pt x="17905349" y="28575"/>
                  </a:lnTo>
                  <a:lnTo>
                    <a:pt x="17933924" y="28575"/>
                  </a:lnTo>
                  <a:lnTo>
                    <a:pt x="17933924" y="57150"/>
                  </a:lnTo>
                  <a:lnTo>
                    <a:pt x="28575" y="57150"/>
                  </a:lnTo>
                  <a:close/>
                </a:path>
              </a:pathLst>
            </a:custGeom>
            <a:solidFill>
              <a:srgbClr val="FFFFFF"/>
            </a:solidFill>
          </p:spPr>
        </p:sp>
      </p:grpSp>
      <p:grpSp>
        <p:nvGrpSpPr>
          <p:cNvPr name="Group 12" id="12"/>
          <p:cNvGrpSpPr/>
          <p:nvPr/>
        </p:nvGrpSpPr>
        <p:grpSpPr>
          <a:xfrm rot="0">
            <a:off x="8148590" y="0"/>
            <a:ext cx="10156136" cy="10287000"/>
            <a:chOff x="0" y="0"/>
            <a:chExt cx="13541515" cy="13716000"/>
          </a:xfrm>
        </p:grpSpPr>
        <p:sp>
          <p:nvSpPr>
            <p:cNvPr name="Freeform 13" id="13"/>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7"/>
              <a:stretch>
                <a:fillRect l="0" t="0" r="0" b="0"/>
              </a:stretch>
            </a:blipFill>
          </p:spPr>
        </p:sp>
      </p:grpSp>
      <p:grpSp>
        <p:nvGrpSpPr>
          <p:cNvPr name="Group 14" id="14"/>
          <p:cNvGrpSpPr/>
          <p:nvPr/>
        </p:nvGrpSpPr>
        <p:grpSpPr>
          <a:xfrm rot="0">
            <a:off x="186966" y="3631025"/>
            <a:ext cx="13429021" cy="2722455"/>
            <a:chOff x="0" y="0"/>
            <a:chExt cx="17905362" cy="3629939"/>
          </a:xfrm>
        </p:grpSpPr>
        <p:sp>
          <p:nvSpPr>
            <p:cNvPr name="Freeform 15" id="15"/>
            <p:cNvSpPr/>
            <p:nvPr/>
          </p:nvSpPr>
          <p:spPr>
            <a:xfrm flipH="false" flipV="false" rot="0">
              <a:off x="0" y="0"/>
              <a:ext cx="17905358" cy="3629942"/>
            </a:xfrm>
            <a:custGeom>
              <a:avLst/>
              <a:gdLst/>
              <a:ahLst/>
              <a:cxnLst/>
              <a:rect r="r" b="b" t="t" l="l"/>
              <a:pathLst>
                <a:path h="3629942" w="17905358">
                  <a:moveTo>
                    <a:pt x="0" y="0"/>
                  </a:moveTo>
                  <a:lnTo>
                    <a:pt x="17905358" y="0"/>
                  </a:lnTo>
                  <a:lnTo>
                    <a:pt x="17905358" y="3629942"/>
                  </a:lnTo>
                  <a:lnTo>
                    <a:pt x="0" y="3629942"/>
                  </a:lnTo>
                  <a:close/>
                </a:path>
              </a:pathLst>
            </a:custGeom>
            <a:blipFill>
              <a:blip r:embed="rId8">
                <a:alphaModFix amt="0"/>
              </a:blip>
              <a:stretch>
                <a:fillRect l="0" t="-46113" r="0" b="-46113"/>
              </a:stretch>
            </a:blipFill>
          </p:spPr>
        </p:sp>
        <p:sp>
          <p:nvSpPr>
            <p:cNvPr name="TextBox 16" id="16"/>
            <p:cNvSpPr txBox="true"/>
            <p:nvPr/>
          </p:nvSpPr>
          <p:spPr>
            <a:xfrm>
              <a:off x="0" y="76200"/>
              <a:ext cx="17905362" cy="3553739"/>
            </a:xfrm>
            <a:prstGeom prst="rect">
              <a:avLst/>
            </a:prstGeom>
          </p:spPr>
          <p:txBody>
            <a:bodyPr anchor="b" rtlCol="false" tIns="0" lIns="0" bIns="0" rIns="0"/>
            <a:lstStyle/>
            <a:p>
              <a:pPr algn="l">
                <a:lnSpc>
                  <a:spcPts val="7776"/>
                </a:lnSpc>
              </a:pPr>
              <a:r>
                <a:rPr lang="en-US" sz="7200" b="true">
                  <a:solidFill>
                    <a:srgbClr val="FFFFFF"/>
                  </a:solidFill>
                  <a:latin typeface="Roboto Bold"/>
                  <a:ea typeface="Roboto Bold"/>
                  <a:cs typeface="Roboto Bold"/>
                  <a:sym typeface="Roboto Bold"/>
                </a:rPr>
                <a:t>Résultats VAE</a:t>
              </a:r>
            </a:p>
          </p:txBody>
        </p:sp>
      </p:grpSp>
      <p:grpSp>
        <p:nvGrpSpPr>
          <p:cNvPr name="Group 17" id="17"/>
          <p:cNvGrpSpPr/>
          <p:nvPr/>
        </p:nvGrpSpPr>
        <p:grpSpPr>
          <a:xfrm rot="0">
            <a:off x="11744325" y="306924"/>
            <a:ext cx="5921492" cy="2190950"/>
            <a:chOff x="0" y="0"/>
            <a:chExt cx="7895323" cy="2921267"/>
          </a:xfrm>
        </p:grpSpPr>
        <p:sp>
          <p:nvSpPr>
            <p:cNvPr name="Freeform 18" id="18" descr="Text  Description automatically generated"/>
            <p:cNvSpPr/>
            <p:nvPr/>
          </p:nvSpPr>
          <p:spPr>
            <a:xfrm flipH="false" flipV="false" rot="0">
              <a:off x="0" y="0"/>
              <a:ext cx="7895336" cy="2921254"/>
            </a:xfrm>
            <a:custGeom>
              <a:avLst/>
              <a:gdLst/>
              <a:ahLst/>
              <a:cxnLst/>
              <a:rect r="r" b="b" t="t" l="l"/>
              <a:pathLst>
                <a:path h="2921254" w="7895336">
                  <a:moveTo>
                    <a:pt x="0" y="0"/>
                  </a:moveTo>
                  <a:lnTo>
                    <a:pt x="7895336" y="0"/>
                  </a:lnTo>
                  <a:lnTo>
                    <a:pt x="7895336" y="2921254"/>
                  </a:lnTo>
                  <a:lnTo>
                    <a:pt x="0" y="2921254"/>
                  </a:lnTo>
                  <a:lnTo>
                    <a:pt x="0" y="0"/>
                  </a:lnTo>
                  <a:close/>
                </a:path>
              </a:pathLst>
            </a:custGeom>
            <a:blipFill>
              <a:blip r:embed="rId9"/>
              <a:stretch>
                <a:fillRect l="0" t="0" r="0" b="0"/>
              </a:stretch>
            </a:blipFill>
          </p:spPr>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1348740" y="2746058"/>
            <a:ext cx="15590520" cy="6473666"/>
          </a:xfrm>
          <a:prstGeom prst="rect">
            <a:avLst/>
          </a:prstGeom>
        </p:spPr>
        <p:txBody>
          <a:bodyPr anchor="t" rtlCol="false" tIns="0" lIns="0" bIns="0" rIns="0">
            <a:spAutoFit/>
          </a:bodyPr>
          <a:lstStyle/>
          <a:p>
            <a:pPr algn="l" marL="760095" indent="-380048" lvl="1">
              <a:lnSpc>
                <a:spcPts val="4536"/>
              </a:lnSpc>
              <a:buFont typeface="Arial"/>
              <a:buChar char="•"/>
            </a:pPr>
            <a:r>
              <a:rPr lang="en-US" sz="4200">
                <a:solidFill>
                  <a:srgbClr val="000000"/>
                </a:solidFill>
                <a:latin typeface="Calibri (MS)"/>
                <a:ea typeface="Calibri (MS)"/>
                <a:cs typeface="Calibri (MS)"/>
                <a:sym typeface="Calibri (MS)"/>
              </a:rPr>
              <a:t>Les demandes de VAE auprès du KCETB sont généralement utilisées pour :</a:t>
            </a:r>
          </a:p>
          <a:p>
            <a:pPr algn="l" marL="1337310" indent="-445770" lvl="2">
              <a:lnSpc>
                <a:spcPts val="3888"/>
              </a:lnSpc>
              <a:buFont typeface="Arial"/>
              <a:buChar char="⚬"/>
            </a:pPr>
            <a:r>
              <a:rPr lang="en-US" sz="3600">
                <a:solidFill>
                  <a:srgbClr val="000000"/>
                </a:solidFill>
                <a:latin typeface="Calibri (MS)"/>
                <a:ea typeface="Calibri (MS)"/>
                <a:cs typeface="Calibri (MS)"/>
                <a:sym typeface="Calibri (MS)"/>
              </a:rPr>
              <a:t>Exemptions – pour obtenir une exemption pour un ou plusieurs modules d'un programme</a:t>
            </a:r>
          </a:p>
          <a:p>
            <a:pPr algn="l" marL="1337310" indent="-445770" lvl="2">
              <a:lnSpc>
                <a:spcPts val="3888"/>
              </a:lnSpc>
              <a:buFont typeface="Arial"/>
              <a:buChar char="⚬"/>
            </a:pPr>
            <a:r>
              <a:rPr lang="en-US" sz="3600">
                <a:solidFill>
                  <a:srgbClr val="000000"/>
                </a:solidFill>
                <a:latin typeface="Calibri (MS)"/>
                <a:ea typeface="Calibri (MS)"/>
                <a:cs typeface="Calibri (MS)"/>
                <a:sym typeface="Calibri (MS)"/>
              </a:rPr>
              <a:t>Certification – pour obtenir une certification menant à :</a:t>
            </a:r>
          </a:p>
          <a:p>
            <a:pPr algn="l" marL="1914525" indent="-478631" lvl="3">
              <a:lnSpc>
                <a:spcPts val="3240"/>
              </a:lnSpc>
              <a:buFont typeface="Arial"/>
              <a:buChar char="￭"/>
            </a:pPr>
            <a:r>
              <a:rPr lang="en-US" sz="3000">
                <a:solidFill>
                  <a:srgbClr val="000000"/>
                </a:solidFill>
                <a:latin typeface="Calibri (MS)"/>
                <a:ea typeface="Calibri (MS)"/>
                <a:cs typeface="Calibri (MS)"/>
                <a:sym typeface="Calibri (MS)"/>
              </a:rPr>
              <a:t>Progression – travailler en vue d'obtenir un diplôme de niveau supérieur dans l'enseignement supérieur ou la formation continue</a:t>
            </a:r>
          </a:p>
          <a:p>
            <a:pPr algn="l" marL="1914525" indent="-478631" lvl="3">
              <a:lnSpc>
                <a:spcPts val="3240"/>
              </a:lnSpc>
              <a:buFont typeface="Arial"/>
              <a:buChar char="￭"/>
            </a:pPr>
            <a:r>
              <a:rPr lang="en-US" sz="3000">
                <a:solidFill>
                  <a:srgbClr val="000000"/>
                </a:solidFill>
                <a:latin typeface="Calibri (MS)"/>
                <a:ea typeface="Calibri (MS)"/>
                <a:cs typeface="Calibri (MS)"/>
                <a:sym typeface="Calibri (MS)"/>
              </a:rPr>
              <a:t>Emploi – pour répondre aux exigences de l'employeur </a:t>
            </a:r>
          </a:p>
        </p:txBody>
      </p:sp>
      <p:grpSp>
        <p:nvGrpSpPr>
          <p:cNvPr name="Group 9" id="9"/>
          <p:cNvGrpSpPr/>
          <p:nvPr/>
        </p:nvGrpSpPr>
        <p:grpSpPr>
          <a:xfrm rot="0">
            <a:off x="208521" y="0"/>
            <a:ext cx="18079479" cy="1201188"/>
            <a:chOff x="0" y="0"/>
            <a:chExt cx="24105972" cy="1601584"/>
          </a:xfrm>
        </p:grpSpPr>
        <p:sp>
          <p:nvSpPr>
            <p:cNvPr name="Freeform 10" id="10"/>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11" id="11"/>
            <p:cNvSpPr txBox="true"/>
            <p:nvPr/>
          </p:nvSpPr>
          <p:spPr>
            <a:xfrm>
              <a:off x="0" y="-47625"/>
              <a:ext cx="24105972" cy="1649209"/>
            </a:xfrm>
            <a:prstGeom prst="rect">
              <a:avLst/>
            </a:prstGeom>
          </p:spPr>
          <p:txBody>
            <a:bodyPr anchor="ctr" rtlCol="false" tIns="50800" lIns="50800" bIns="50800" rIns="50800"/>
            <a:lstStyle/>
            <a:p>
              <a:pPr algn="l">
                <a:lnSpc>
                  <a:spcPts val="6480"/>
                </a:lnSpc>
              </a:pPr>
              <a:r>
                <a:rPr lang="en-US" sz="6000" b="true">
                  <a:solidFill>
                    <a:srgbClr val="FFFFFF"/>
                  </a:solidFill>
                  <a:latin typeface="Calibri (MS) Bold"/>
                  <a:ea typeface="Calibri (MS) Bold"/>
                  <a:cs typeface="Calibri (MS) Bold"/>
                  <a:sym typeface="Calibri (MS) Bold"/>
                </a:rPr>
                <a:t>Résultats du VAE</a:t>
              </a:r>
            </a:p>
          </p:txBody>
        </p:sp>
      </p:grpSp>
      <p:sp>
        <p:nvSpPr>
          <p:cNvPr name="Freeform 12" id="12" descr="Decision chart outline"/>
          <p:cNvSpPr/>
          <p:nvPr/>
        </p:nvSpPr>
        <p:spPr>
          <a:xfrm flipH="false" flipV="false" rot="0">
            <a:off x="1408471" y="6699456"/>
            <a:ext cx="2411359" cy="2411359"/>
          </a:xfrm>
          <a:custGeom>
            <a:avLst/>
            <a:gdLst/>
            <a:ahLst/>
            <a:cxnLst/>
            <a:rect r="r" b="b" t="t" l="l"/>
            <a:pathLst>
              <a:path h="2411359" w="2411359">
                <a:moveTo>
                  <a:pt x="0" y="0"/>
                </a:moveTo>
                <a:lnTo>
                  <a:pt x="2411359" y="0"/>
                </a:lnTo>
                <a:lnTo>
                  <a:pt x="2411359" y="2411359"/>
                </a:lnTo>
                <a:lnTo>
                  <a:pt x="0" y="241135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Diploma roll outline"/>
          <p:cNvSpPr/>
          <p:nvPr/>
        </p:nvSpPr>
        <p:spPr>
          <a:xfrm flipH="false" flipV="false" rot="0">
            <a:off x="5929312" y="6699456"/>
            <a:ext cx="2411359" cy="2411359"/>
          </a:xfrm>
          <a:custGeom>
            <a:avLst/>
            <a:gdLst/>
            <a:ahLst/>
            <a:cxnLst/>
            <a:rect r="r" b="b" t="t" l="l"/>
            <a:pathLst>
              <a:path h="2411359" w="2411359">
                <a:moveTo>
                  <a:pt x="0" y="0"/>
                </a:moveTo>
                <a:lnTo>
                  <a:pt x="2411359" y="0"/>
                </a:lnTo>
                <a:lnTo>
                  <a:pt x="2411359" y="2411359"/>
                </a:lnTo>
                <a:lnTo>
                  <a:pt x="0" y="241135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Group success outline"/>
          <p:cNvSpPr/>
          <p:nvPr/>
        </p:nvSpPr>
        <p:spPr>
          <a:xfrm flipH="false" flipV="false" rot="0">
            <a:off x="10450154" y="6699456"/>
            <a:ext cx="2258806" cy="2411359"/>
          </a:xfrm>
          <a:custGeom>
            <a:avLst/>
            <a:gdLst/>
            <a:ahLst/>
            <a:cxnLst/>
            <a:rect r="r" b="b" t="t" l="l"/>
            <a:pathLst>
              <a:path h="2411359" w="2258806">
                <a:moveTo>
                  <a:pt x="0" y="0"/>
                </a:moveTo>
                <a:lnTo>
                  <a:pt x="2258806" y="0"/>
                </a:lnTo>
                <a:lnTo>
                  <a:pt x="2258806" y="2411359"/>
                </a:lnTo>
                <a:lnTo>
                  <a:pt x="0" y="2411359"/>
                </a:lnTo>
                <a:lnTo>
                  <a:pt x="0" y="0"/>
                </a:lnTo>
                <a:close/>
              </a:path>
            </a:pathLst>
          </a:custGeom>
          <a:blipFill>
            <a:blip r:embed="rId12">
              <a:extLst>
                <a:ext uri="{96DAC541-7B7A-43D3-8B79-37D633B846F1}">
                  <asvg:svgBlip xmlns:asvg="http://schemas.microsoft.com/office/drawing/2016/SVG/main" r:embed="rId13"/>
                </a:ext>
              </a:extLst>
            </a:blip>
            <a:stretch>
              <a:fillRect l="-3376" t="0" r="-3376" b="0"/>
            </a:stretch>
          </a:blipFill>
        </p:spPr>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1348740" y="1988820"/>
            <a:ext cx="15590520" cy="6473666"/>
          </a:xfrm>
          <a:prstGeom prst="rect">
            <a:avLst/>
          </a:prstGeom>
        </p:spPr>
        <p:txBody>
          <a:bodyPr anchor="t" rtlCol="false" tIns="0" lIns="0" bIns="0" rIns="0">
            <a:spAutoFit/>
          </a:bodyPr>
          <a:lstStyle/>
          <a:p>
            <a:pPr algn="l" marL="760095" indent="-380048" lvl="1">
              <a:lnSpc>
                <a:spcPts val="4536"/>
              </a:lnSpc>
              <a:buFont typeface="Arial"/>
              <a:buChar char="•"/>
            </a:pPr>
            <a:r>
              <a:rPr lang="en-US" sz="4200">
                <a:solidFill>
                  <a:srgbClr val="000000"/>
                </a:solidFill>
                <a:latin typeface="Calibri (MS)"/>
                <a:ea typeface="Calibri (MS)"/>
                <a:cs typeface="Calibri (MS)"/>
                <a:sym typeface="Calibri (MS)"/>
              </a:rPr>
              <a:t>RPL Tracker utilisé depuis 2021 (source des données)</a:t>
            </a:r>
          </a:p>
          <a:p>
            <a:pPr algn="l" marL="760095" indent="-380048" lvl="1">
              <a:lnSpc>
                <a:spcPts val="4536"/>
              </a:lnSpc>
              <a:buFont typeface="Arial"/>
              <a:buChar char="•"/>
            </a:pPr>
            <a:r>
              <a:rPr lang="en-US" sz="4200">
                <a:solidFill>
                  <a:srgbClr val="000000"/>
                </a:solidFill>
                <a:latin typeface="Calibri (MS)"/>
                <a:ea typeface="Calibri (MS)"/>
                <a:cs typeface="Calibri (MS)"/>
                <a:sym typeface="Calibri (MS)"/>
              </a:rPr>
              <a:t>VAE validé sous forme de :</a:t>
            </a:r>
          </a:p>
          <a:p>
            <a:pPr algn="l" marL="1337310" indent="-445770" lvl="2">
              <a:lnSpc>
                <a:spcPts val="3888"/>
              </a:lnSpc>
              <a:buFont typeface="Arial"/>
              <a:buChar char="⚬"/>
            </a:pPr>
            <a:r>
              <a:rPr lang="en-US" sz="3600">
                <a:solidFill>
                  <a:srgbClr val="000000"/>
                </a:solidFill>
                <a:latin typeface="Calibri (MS)"/>
                <a:ea typeface="Calibri (MS)"/>
                <a:cs typeface="Calibri (MS)"/>
                <a:sym typeface="Calibri (MS)"/>
              </a:rPr>
              <a:t>Diplôme majeur – diplôme complet (généralement 8 diplômes mineurs)</a:t>
            </a:r>
          </a:p>
          <a:p>
            <a:pPr algn="l" marL="1337310" indent="-445770" lvl="2">
              <a:lnSpc>
                <a:spcPts val="3888"/>
              </a:lnSpc>
              <a:buFont typeface="Arial"/>
              <a:buChar char="⚬"/>
            </a:pPr>
            <a:r>
              <a:rPr lang="en-US" sz="3600">
                <a:solidFill>
                  <a:srgbClr val="000000"/>
                </a:solidFill>
                <a:latin typeface="Calibri (MS)"/>
                <a:ea typeface="Calibri (MS)"/>
                <a:cs typeface="Calibri (MS)"/>
                <a:sym typeface="Calibri (MS)"/>
              </a:rPr>
              <a:t>Diplôme mineur – diplôme pour un composant ou une unité</a:t>
            </a:r>
          </a:p>
          <a:p>
            <a:pPr algn="l" marL="1337310" indent="-445770" lvl="2">
              <a:lnSpc>
                <a:spcPts val="3888"/>
              </a:lnSpc>
              <a:buFont typeface="Arial"/>
              <a:buChar char="⚬"/>
            </a:pPr>
            <a:r>
              <a:rPr lang="en-US" sz="3600">
                <a:solidFill>
                  <a:srgbClr val="000000"/>
                </a:solidFill>
                <a:latin typeface="Calibri (MS)"/>
                <a:ea typeface="Calibri (MS)"/>
                <a:cs typeface="Calibri (MS)"/>
                <a:sym typeface="Calibri (MS)"/>
              </a:rPr>
              <a:t>Il peut parfois y avoir plusieurs diplômes mineurs (par exemple, 4 diplômes mineurs pour un diplôme majeur)</a:t>
            </a:r>
          </a:p>
          <a:p>
            <a:pPr algn="l" marL="1337310" indent="-445770" lvl="2">
              <a:lnSpc>
                <a:spcPts val="3888"/>
              </a:lnSpc>
              <a:buFont typeface="Arial"/>
              <a:buChar char="⚬"/>
            </a:pPr>
            <a:r>
              <a:rPr lang="en-US" b="true" sz="3600">
                <a:solidFill>
                  <a:srgbClr val="000000"/>
                </a:solidFill>
                <a:latin typeface="Calibri (MS) Bold"/>
                <a:ea typeface="Calibri (MS) Bold"/>
                <a:cs typeface="Calibri (MS) Bold"/>
                <a:sym typeface="Calibri (MS) Bold"/>
              </a:rPr>
              <a:t>103 demandes reçues entre 2021 et 2025</a:t>
            </a:r>
          </a:p>
        </p:txBody>
      </p:sp>
      <p:grpSp>
        <p:nvGrpSpPr>
          <p:cNvPr name="Group 9" id="9"/>
          <p:cNvGrpSpPr/>
          <p:nvPr/>
        </p:nvGrpSpPr>
        <p:grpSpPr>
          <a:xfrm rot="0">
            <a:off x="208521" y="0"/>
            <a:ext cx="18079479" cy="1201188"/>
            <a:chOff x="0" y="0"/>
            <a:chExt cx="24105972" cy="1601584"/>
          </a:xfrm>
        </p:grpSpPr>
        <p:sp>
          <p:nvSpPr>
            <p:cNvPr name="Freeform 10" id="10"/>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11" id="11"/>
            <p:cNvSpPr txBox="true"/>
            <p:nvPr/>
          </p:nvSpPr>
          <p:spPr>
            <a:xfrm>
              <a:off x="0" y="-47625"/>
              <a:ext cx="24105972" cy="1649209"/>
            </a:xfrm>
            <a:prstGeom prst="rect">
              <a:avLst/>
            </a:prstGeom>
          </p:spPr>
          <p:txBody>
            <a:bodyPr anchor="ctr" rtlCol="false" tIns="50800" lIns="50800" bIns="50800" rIns="50800"/>
            <a:lstStyle/>
            <a:p>
              <a:pPr algn="l">
                <a:lnSpc>
                  <a:spcPts val="6480"/>
                </a:lnSpc>
              </a:pPr>
              <a:r>
                <a:rPr lang="en-US" sz="6000" b="true">
                  <a:solidFill>
                    <a:srgbClr val="FFFFFF"/>
                  </a:solidFill>
                  <a:latin typeface="Calibri (MS) Bold"/>
                  <a:ea typeface="Calibri (MS) Bold"/>
                  <a:cs typeface="Calibri (MS) Bold"/>
                  <a:sym typeface="Calibri (MS) Bold"/>
                </a:rPr>
                <a:t>Données VAE 2021 à 2025</a:t>
              </a:r>
            </a:p>
          </p:txBody>
        </p:sp>
      </p:grpSp>
      <p:sp>
        <p:nvSpPr>
          <p:cNvPr name="Freeform 12" id="12" descr="Statistics outline"/>
          <p:cNvSpPr/>
          <p:nvPr/>
        </p:nvSpPr>
        <p:spPr>
          <a:xfrm flipH="false" flipV="false" rot="0">
            <a:off x="571500" y="6394809"/>
            <a:ext cx="3586162" cy="3586162"/>
          </a:xfrm>
          <a:custGeom>
            <a:avLst/>
            <a:gdLst/>
            <a:ahLst/>
            <a:cxnLst/>
            <a:rect r="r" b="b" t="t" l="l"/>
            <a:pathLst>
              <a:path h="3586162" w="3586162">
                <a:moveTo>
                  <a:pt x="0" y="0"/>
                </a:moveTo>
                <a:lnTo>
                  <a:pt x="3586162" y="0"/>
                </a:lnTo>
                <a:lnTo>
                  <a:pt x="3586162" y="3586162"/>
                </a:lnTo>
                <a:lnTo>
                  <a:pt x="0" y="358616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1257300" y="2541289"/>
            <a:ext cx="15971110" cy="1119816"/>
            <a:chOff x="0" y="0"/>
            <a:chExt cx="21294814" cy="1493088"/>
          </a:xfrm>
        </p:grpSpPr>
        <p:sp>
          <p:nvSpPr>
            <p:cNvPr name="Freeform 9" id="9"/>
            <p:cNvSpPr/>
            <p:nvPr/>
          </p:nvSpPr>
          <p:spPr>
            <a:xfrm flipH="false" flipV="false" rot="0">
              <a:off x="0" y="0"/>
              <a:ext cx="21294852" cy="1493139"/>
            </a:xfrm>
            <a:custGeom>
              <a:avLst/>
              <a:gdLst/>
              <a:ahLst/>
              <a:cxnLst/>
              <a:rect r="r" b="b" t="t" l="l"/>
              <a:pathLst>
                <a:path h="1493139" w="21294852">
                  <a:moveTo>
                    <a:pt x="0" y="149352"/>
                  </a:moveTo>
                  <a:cubicBezTo>
                    <a:pt x="0" y="66802"/>
                    <a:pt x="66802" y="0"/>
                    <a:pt x="149352" y="0"/>
                  </a:cubicBezTo>
                  <a:lnTo>
                    <a:pt x="21145500" y="0"/>
                  </a:lnTo>
                  <a:cubicBezTo>
                    <a:pt x="21227923" y="0"/>
                    <a:pt x="21294852" y="66802"/>
                    <a:pt x="21294852" y="149352"/>
                  </a:cubicBezTo>
                  <a:lnTo>
                    <a:pt x="21294852" y="1343787"/>
                  </a:lnTo>
                  <a:cubicBezTo>
                    <a:pt x="21294852" y="1426210"/>
                    <a:pt x="21228050" y="1493139"/>
                    <a:pt x="21145500" y="1493139"/>
                  </a:cubicBezTo>
                  <a:lnTo>
                    <a:pt x="149352" y="1493139"/>
                  </a:lnTo>
                  <a:cubicBezTo>
                    <a:pt x="66802" y="1493139"/>
                    <a:pt x="0" y="1426210"/>
                    <a:pt x="0" y="1343787"/>
                  </a:cubicBezTo>
                  <a:close/>
                </a:path>
              </a:pathLst>
            </a:custGeom>
            <a:solidFill>
              <a:srgbClr val="DAE6CD"/>
            </a:solidFill>
          </p:spPr>
        </p:sp>
      </p:grpSp>
      <p:sp>
        <p:nvSpPr>
          <p:cNvPr name="Freeform 10" id="10"/>
          <p:cNvSpPr/>
          <p:nvPr/>
        </p:nvSpPr>
        <p:spPr>
          <a:xfrm flipH="false" flipV="false" rot="0">
            <a:off x="1596038" y="2793244"/>
            <a:ext cx="615896" cy="615896"/>
          </a:xfrm>
          <a:custGeom>
            <a:avLst/>
            <a:gdLst/>
            <a:ahLst/>
            <a:cxnLst/>
            <a:rect r="r" b="b" t="t" l="l"/>
            <a:pathLst>
              <a:path h="615896" w="615896">
                <a:moveTo>
                  <a:pt x="0" y="0"/>
                </a:moveTo>
                <a:lnTo>
                  <a:pt x="615896" y="0"/>
                </a:lnTo>
                <a:lnTo>
                  <a:pt x="615896" y="615896"/>
                </a:lnTo>
                <a:lnTo>
                  <a:pt x="0" y="61589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1" id="11"/>
          <p:cNvGrpSpPr/>
          <p:nvPr/>
        </p:nvGrpSpPr>
        <p:grpSpPr>
          <a:xfrm rot="0">
            <a:off x="2545928" y="2536527"/>
            <a:ext cx="14687245" cy="1129341"/>
            <a:chOff x="0" y="0"/>
            <a:chExt cx="19582994" cy="1505788"/>
          </a:xfrm>
        </p:grpSpPr>
        <p:sp>
          <p:nvSpPr>
            <p:cNvPr name="Freeform 12" id="12"/>
            <p:cNvSpPr/>
            <p:nvPr/>
          </p:nvSpPr>
          <p:spPr>
            <a:xfrm flipH="false" flipV="false" rot="0">
              <a:off x="0" y="0"/>
              <a:ext cx="19582992" cy="1505788"/>
            </a:xfrm>
            <a:custGeom>
              <a:avLst/>
              <a:gdLst/>
              <a:ahLst/>
              <a:cxnLst/>
              <a:rect r="r" b="b" t="t" l="l"/>
              <a:pathLst>
                <a:path h="1505788" w="19582992">
                  <a:moveTo>
                    <a:pt x="0" y="0"/>
                  </a:moveTo>
                  <a:lnTo>
                    <a:pt x="19582992" y="0"/>
                  </a:lnTo>
                  <a:lnTo>
                    <a:pt x="19582992" y="1505788"/>
                  </a:lnTo>
                  <a:lnTo>
                    <a:pt x="0" y="1505788"/>
                  </a:lnTo>
                  <a:close/>
                </a:path>
              </a:pathLst>
            </a:custGeom>
            <a:blipFill>
              <a:blip r:embed="rId10">
                <a:alphaModFix amt="0"/>
              </a:blip>
              <a:stretch>
                <a:fillRect l="0" t="-203405" r="0" b="-203405"/>
              </a:stretch>
            </a:blipFill>
          </p:spPr>
        </p:sp>
        <p:sp>
          <p:nvSpPr>
            <p:cNvPr name="TextBox 13" id="13"/>
            <p:cNvSpPr txBox="true"/>
            <p:nvPr/>
          </p:nvSpPr>
          <p:spPr>
            <a:xfrm>
              <a:off x="0" y="-57150"/>
              <a:ext cx="19582994" cy="1562938"/>
            </a:xfrm>
            <a:prstGeom prst="rect">
              <a:avLst/>
            </a:prstGeom>
          </p:spPr>
          <p:txBody>
            <a:bodyPr anchor="ctr" rtlCol="false" tIns="0" lIns="0" bIns="0" rIns="0"/>
            <a:lstStyle/>
            <a:p>
              <a:pPr algn="l">
                <a:lnSpc>
                  <a:spcPts val="2700"/>
                </a:lnSpc>
              </a:pPr>
              <a:r>
                <a:rPr lang="en-US" sz="2250">
                  <a:solidFill>
                    <a:srgbClr val="000000"/>
                  </a:solidFill>
                  <a:latin typeface="Calibri (MS)"/>
                  <a:ea typeface="Calibri (MS)"/>
                  <a:cs typeface="Calibri (MS)"/>
                  <a:sym typeface="Calibri (MS)"/>
                </a:rPr>
                <a:t>La formation continue (FET) offre une grande variété d'options de formation tout au long de la vie à toute personne âgée de plus de 16 ans. </a:t>
              </a:r>
            </a:p>
          </p:txBody>
        </p:sp>
      </p:grpSp>
      <p:grpSp>
        <p:nvGrpSpPr>
          <p:cNvPr name="Group 14" id="14"/>
          <p:cNvGrpSpPr/>
          <p:nvPr/>
        </p:nvGrpSpPr>
        <p:grpSpPr>
          <a:xfrm rot="0">
            <a:off x="1257300" y="3941064"/>
            <a:ext cx="15971110" cy="1119816"/>
            <a:chOff x="0" y="0"/>
            <a:chExt cx="21294814" cy="1493088"/>
          </a:xfrm>
        </p:grpSpPr>
        <p:sp>
          <p:nvSpPr>
            <p:cNvPr name="Freeform 15" id="15"/>
            <p:cNvSpPr/>
            <p:nvPr/>
          </p:nvSpPr>
          <p:spPr>
            <a:xfrm flipH="false" flipV="false" rot="0">
              <a:off x="0" y="0"/>
              <a:ext cx="21294852" cy="1493139"/>
            </a:xfrm>
            <a:custGeom>
              <a:avLst/>
              <a:gdLst/>
              <a:ahLst/>
              <a:cxnLst/>
              <a:rect r="r" b="b" t="t" l="l"/>
              <a:pathLst>
                <a:path h="1493139" w="21294852">
                  <a:moveTo>
                    <a:pt x="0" y="149352"/>
                  </a:moveTo>
                  <a:cubicBezTo>
                    <a:pt x="0" y="66802"/>
                    <a:pt x="66802" y="0"/>
                    <a:pt x="149352" y="0"/>
                  </a:cubicBezTo>
                  <a:lnTo>
                    <a:pt x="21145500" y="0"/>
                  </a:lnTo>
                  <a:cubicBezTo>
                    <a:pt x="21227923" y="0"/>
                    <a:pt x="21294852" y="66802"/>
                    <a:pt x="21294852" y="149352"/>
                  </a:cubicBezTo>
                  <a:lnTo>
                    <a:pt x="21294852" y="1343787"/>
                  </a:lnTo>
                  <a:cubicBezTo>
                    <a:pt x="21294852" y="1426210"/>
                    <a:pt x="21228050" y="1493139"/>
                    <a:pt x="21145500" y="1493139"/>
                  </a:cubicBezTo>
                  <a:lnTo>
                    <a:pt x="149352" y="1493139"/>
                  </a:lnTo>
                  <a:cubicBezTo>
                    <a:pt x="66802" y="1493139"/>
                    <a:pt x="0" y="1426210"/>
                    <a:pt x="0" y="1343787"/>
                  </a:cubicBezTo>
                  <a:close/>
                </a:path>
              </a:pathLst>
            </a:custGeom>
            <a:solidFill>
              <a:srgbClr val="DAE6CD"/>
            </a:solidFill>
          </p:spPr>
        </p:sp>
      </p:grpSp>
      <p:sp>
        <p:nvSpPr>
          <p:cNvPr name="Freeform 16" id="16"/>
          <p:cNvSpPr/>
          <p:nvPr/>
        </p:nvSpPr>
        <p:spPr>
          <a:xfrm flipH="false" flipV="false" rot="0">
            <a:off x="1596038" y="4193019"/>
            <a:ext cx="615896" cy="615896"/>
          </a:xfrm>
          <a:custGeom>
            <a:avLst/>
            <a:gdLst/>
            <a:ahLst/>
            <a:cxnLst/>
            <a:rect r="r" b="b" t="t" l="l"/>
            <a:pathLst>
              <a:path h="615896" w="615896">
                <a:moveTo>
                  <a:pt x="0" y="0"/>
                </a:moveTo>
                <a:lnTo>
                  <a:pt x="615896" y="0"/>
                </a:lnTo>
                <a:lnTo>
                  <a:pt x="615896" y="615896"/>
                </a:lnTo>
                <a:lnTo>
                  <a:pt x="0" y="61589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17" id="17"/>
          <p:cNvGrpSpPr/>
          <p:nvPr/>
        </p:nvGrpSpPr>
        <p:grpSpPr>
          <a:xfrm rot="0">
            <a:off x="2545928" y="3936302"/>
            <a:ext cx="14687245" cy="1129341"/>
            <a:chOff x="0" y="0"/>
            <a:chExt cx="19582994" cy="1505788"/>
          </a:xfrm>
        </p:grpSpPr>
        <p:sp>
          <p:nvSpPr>
            <p:cNvPr name="Freeform 18" id="18"/>
            <p:cNvSpPr/>
            <p:nvPr/>
          </p:nvSpPr>
          <p:spPr>
            <a:xfrm flipH="false" flipV="false" rot="0">
              <a:off x="0" y="0"/>
              <a:ext cx="19582992" cy="1505788"/>
            </a:xfrm>
            <a:custGeom>
              <a:avLst/>
              <a:gdLst/>
              <a:ahLst/>
              <a:cxnLst/>
              <a:rect r="r" b="b" t="t" l="l"/>
              <a:pathLst>
                <a:path h="1505788" w="19582992">
                  <a:moveTo>
                    <a:pt x="0" y="0"/>
                  </a:moveTo>
                  <a:lnTo>
                    <a:pt x="19582992" y="0"/>
                  </a:lnTo>
                  <a:lnTo>
                    <a:pt x="19582992" y="1505788"/>
                  </a:lnTo>
                  <a:lnTo>
                    <a:pt x="0" y="1505788"/>
                  </a:lnTo>
                  <a:close/>
                </a:path>
              </a:pathLst>
            </a:custGeom>
            <a:blipFill>
              <a:blip r:embed="rId10">
                <a:alphaModFix amt="0"/>
              </a:blip>
              <a:stretch>
                <a:fillRect l="0" t="-203405" r="0" b="-203405"/>
              </a:stretch>
            </a:blipFill>
          </p:spPr>
        </p:sp>
        <p:sp>
          <p:nvSpPr>
            <p:cNvPr name="TextBox 19" id="19"/>
            <p:cNvSpPr txBox="true"/>
            <p:nvPr/>
          </p:nvSpPr>
          <p:spPr>
            <a:xfrm>
              <a:off x="0" y="-57150"/>
              <a:ext cx="19582994" cy="1562938"/>
            </a:xfrm>
            <a:prstGeom prst="rect">
              <a:avLst/>
            </a:prstGeom>
          </p:spPr>
          <p:txBody>
            <a:bodyPr anchor="ctr" rtlCol="false" tIns="0" lIns="0" bIns="0" rIns="0"/>
            <a:lstStyle/>
            <a:p>
              <a:pPr algn="l">
                <a:lnSpc>
                  <a:spcPts val="2700"/>
                </a:lnSpc>
              </a:pPr>
              <a:r>
                <a:rPr lang="en-US" sz="2250">
                  <a:solidFill>
                    <a:srgbClr val="000000"/>
                  </a:solidFill>
                  <a:latin typeface="Calibri (MS)"/>
                  <a:ea typeface="Calibri (MS)"/>
                  <a:cs typeface="Calibri (MS)"/>
                  <a:sym typeface="Calibri (MS)"/>
                </a:rPr>
                <a:t>La formation continue comprend des apprentissages, des stages, des cours post-diplôme, des formations communautaires et des formations pour adultes à temps partiel, ainsi que des services de base en lecture, écriture et calcul. </a:t>
              </a:r>
            </a:p>
          </p:txBody>
        </p:sp>
      </p:grpSp>
      <p:grpSp>
        <p:nvGrpSpPr>
          <p:cNvPr name="Group 20" id="20"/>
          <p:cNvGrpSpPr/>
          <p:nvPr/>
        </p:nvGrpSpPr>
        <p:grpSpPr>
          <a:xfrm rot="0">
            <a:off x="1257300" y="5340829"/>
            <a:ext cx="15971110" cy="1119816"/>
            <a:chOff x="0" y="0"/>
            <a:chExt cx="21294814" cy="1493088"/>
          </a:xfrm>
        </p:grpSpPr>
        <p:sp>
          <p:nvSpPr>
            <p:cNvPr name="Freeform 21" id="21"/>
            <p:cNvSpPr/>
            <p:nvPr/>
          </p:nvSpPr>
          <p:spPr>
            <a:xfrm flipH="false" flipV="false" rot="0">
              <a:off x="0" y="0"/>
              <a:ext cx="21294852" cy="1493139"/>
            </a:xfrm>
            <a:custGeom>
              <a:avLst/>
              <a:gdLst/>
              <a:ahLst/>
              <a:cxnLst/>
              <a:rect r="r" b="b" t="t" l="l"/>
              <a:pathLst>
                <a:path h="1493139" w="21294852">
                  <a:moveTo>
                    <a:pt x="0" y="149352"/>
                  </a:moveTo>
                  <a:cubicBezTo>
                    <a:pt x="0" y="66802"/>
                    <a:pt x="66802" y="0"/>
                    <a:pt x="149352" y="0"/>
                  </a:cubicBezTo>
                  <a:lnTo>
                    <a:pt x="21145500" y="0"/>
                  </a:lnTo>
                  <a:cubicBezTo>
                    <a:pt x="21227923" y="0"/>
                    <a:pt x="21294852" y="66802"/>
                    <a:pt x="21294852" y="149352"/>
                  </a:cubicBezTo>
                  <a:lnTo>
                    <a:pt x="21294852" y="1343787"/>
                  </a:lnTo>
                  <a:cubicBezTo>
                    <a:pt x="21294852" y="1426210"/>
                    <a:pt x="21228050" y="1493139"/>
                    <a:pt x="21145500" y="1493139"/>
                  </a:cubicBezTo>
                  <a:lnTo>
                    <a:pt x="149352" y="1493139"/>
                  </a:lnTo>
                  <a:cubicBezTo>
                    <a:pt x="66802" y="1493139"/>
                    <a:pt x="0" y="1426210"/>
                    <a:pt x="0" y="1343787"/>
                  </a:cubicBezTo>
                  <a:close/>
                </a:path>
              </a:pathLst>
            </a:custGeom>
            <a:solidFill>
              <a:srgbClr val="DAE6CD"/>
            </a:solidFill>
          </p:spPr>
        </p:sp>
      </p:grpSp>
      <p:sp>
        <p:nvSpPr>
          <p:cNvPr name="Freeform 22" id="22"/>
          <p:cNvSpPr/>
          <p:nvPr/>
        </p:nvSpPr>
        <p:spPr>
          <a:xfrm flipH="false" flipV="false" rot="0">
            <a:off x="1596038" y="5592785"/>
            <a:ext cx="615896" cy="615896"/>
          </a:xfrm>
          <a:custGeom>
            <a:avLst/>
            <a:gdLst/>
            <a:ahLst/>
            <a:cxnLst/>
            <a:rect r="r" b="b" t="t" l="l"/>
            <a:pathLst>
              <a:path h="615896" w="615896">
                <a:moveTo>
                  <a:pt x="0" y="0"/>
                </a:moveTo>
                <a:lnTo>
                  <a:pt x="615896" y="0"/>
                </a:lnTo>
                <a:lnTo>
                  <a:pt x="615896" y="615896"/>
                </a:lnTo>
                <a:lnTo>
                  <a:pt x="0" y="61589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23" id="23"/>
          <p:cNvGrpSpPr/>
          <p:nvPr/>
        </p:nvGrpSpPr>
        <p:grpSpPr>
          <a:xfrm rot="0">
            <a:off x="2545928" y="5336067"/>
            <a:ext cx="14687245" cy="1129341"/>
            <a:chOff x="0" y="0"/>
            <a:chExt cx="19582994" cy="1505788"/>
          </a:xfrm>
        </p:grpSpPr>
        <p:sp>
          <p:nvSpPr>
            <p:cNvPr name="Freeform 24" id="24"/>
            <p:cNvSpPr/>
            <p:nvPr/>
          </p:nvSpPr>
          <p:spPr>
            <a:xfrm flipH="false" flipV="false" rot="0">
              <a:off x="0" y="0"/>
              <a:ext cx="19582992" cy="1505788"/>
            </a:xfrm>
            <a:custGeom>
              <a:avLst/>
              <a:gdLst/>
              <a:ahLst/>
              <a:cxnLst/>
              <a:rect r="r" b="b" t="t" l="l"/>
              <a:pathLst>
                <a:path h="1505788" w="19582992">
                  <a:moveTo>
                    <a:pt x="0" y="0"/>
                  </a:moveTo>
                  <a:lnTo>
                    <a:pt x="19582992" y="0"/>
                  </a:lnTo>
                  <a:lnTo>
                    <a:pt x="19582992" y="1505788"/>
                  </a:lnTo>
                  <a:lnTo>
                    <a:pt x="0" y="1505788"/>
                  </a:lnTo>
                  <a:close/>
                </a:path>
              </a:pathLst>
            </a:custGeom>
            <a:blipFill>
              <a:blip r:embed="rId10">
                <a:alphaModFix amt="0"/>
              </a:blip>
              <a:stretch>
                <a:fillRect l="0" t="-203405" r="0" b="-203405"/>
              </a:stretch>
            </a:blipFill>
          </p:spPr>
        </p:sp>
        <p:sp>
          <p:nvSpPr>
            <p:cNvPr name="TextBox 25" id="25"/>
            <p:cNvSpPr txBox="true"/>
            <p:nvPr/>
          </p:nvSpPr>
          <p:spPr>
            <a:xfrm>
              <a:off x="0" y="-57150"/>
              <a:ext cx="19582994" cy="1562938"/>
            </a:xfrm>
            <a:prstGeom prst="rect">
              <a:avLst/>
            </a:prstGeom>
          </p:spPr>
          <p:txBody>
            <a:bodyPr anchor="ctr" rtlCol="false" tIns="0" lIns="0" bIns="0" rIns="0"/>
            <a:lstStyle/>
            <a:p>
              <a:pPr algn="l">
                <a:lnSpc>
                  <a:spcPts val="2700"/>
                </a:lnSpc>
              </a:pPr>
              <a:r>
                <a:rPr lang="en-US" sz="2250">
                  <a:solidFill>
                    <a:srgbClr val="000000"/>
                  </a:solidFill>
                  <a:latin typeface="Calibri (MS)"/>
                  <a:ea typeface="Calibri (MS)"/>
                  <a:cs typeface="Calibri (MS)"/>
                  <a:sym typeface="Calibri (MS)"/>
                </a:rPr>
                <a:t>Les cours et programmes de formation continue sont dispensés par le réseau du Conseil de l'éducation et de la formation (Education and Training Board - ETB) dans tout le pays, y compris en ligne via l'eCollege de SOLAS. </a:t>
              </a:r>
            </a:p>
          </p:txBody>
        </p:sp>
      </p:grpSp>
      <p:grpSp>
        <p:nvGrpSpPr>
          <p:cNvPr name="Group 26" id="26"/>
          <p:cNvGrpSpPr/>
          <p:nvPr/>
        </p:nvGrpSpPr>
        <p:grpSpPr>
          <a:xfrm rot="0">
            <a:off x="1257300" y="6740595"/>
            <a:ext cx="15971110" cy="1119816"/>
            <a:chOff x="0" y="0"/>
            <a:chExt cx="21294814" cy="1493088"/>
          </a:xfrm>
        </p:grpSpPr>
        <p:sp>
          <p:nvSpPr>
            <p:cNvPr name="Freeform 27" id="27"/>
            <p:cNvSpPr/>
            <p:nvPr/>
          </p:nvSpPr>
          <p:spPr>
            <a:xfrm flipH="false" flipV="false" rot="0">
              <a:off x="0" y="0"/>
              <a:ext cx="21294852" cy="1493139"/>
            </a:xfrm>
            <a:custGeom>
              <a:avLst/>
              <a:gdLst/>
              <a:ahLst/>
              <a:cxnLst/>
              <a:rect r="r" b="b" t="t" l="l"/>
              <a:pathLst>
                <a:path h="1493139" w="21294852">
                  <a:moveTo>
                    <a:pt x="0" y="149352"/>
                  </a:moveTo>
                  <a:cubicBezTo>
                    <a:pt x="0" y="66802"/>
                    <a:pt x="66802" y="0"/>
                    <a:pt x="149352" y="0"/>
                  </a:cubicBezTo>
                  <a:lnTo>
                    <a:pt x="21145500" y="0"/>
                  </a:lnTo>
                  <a:cubicBezTo>
                    <a:pt x="21227923" y="0"/>
                    <a:pt x="21294852" y="66802"/>
                    <a:pt x="21294852" y="149352"/>
                  </a:cubicBezTo>
                  <a:lnTo>
                    <a:pt x="21294852" y="1343787"/>
                  </a:lnTo>
                  <a:cubicBezTo>
                    <a:pt x="21294852" y="1426210"/>
                    <a:pt x="21228050" y="1493139"/>
                    <a:pt x="21145500" y="1493139"/>
                  </a:cubicBezTo>
                  <a:lnTo>
                    <a:pt x="149352" y="1493139"/>
                  </a:lnTo>
                  <a:cubicBezTo>
                    <a:pt x="66802" y="1493139"/>
                    <a:pt x="0" y="1426210"/>
                    <a:pt x="0" y="1343787"/>
                  </a:cubicBezTo>
                  <a:close/>
                </a:path>
              </a:pathLst>
            </a:custGeom>
            <a:solidFill>
              <a:srgbClr val="DAE6CD"/>
            </a:solidFill>
          </p:spPr>
        </p:sp>
      </p:grpSp>
      <p:sp>
        <p:nvSpPr>
          <p:cNvPr name="Freeform 28" id="28"/>
          <p:cNvSpPr/>
          <p:nvPr/>
        </p:nvSpPr>
        <p:spPr>
          <a:xfrm flipH="false" flipV="false" rot="0">
            <a:off x="1596038" y="6992560"/>
            <a:ext cx="615896" cy="615896"/>
          </a:xfrm>
          <a:custGeom>
            <a:avLst/>
            <a:gdLst/>
            <a:ahLst/>
            <a:cxnLst/>
            <a:rect r="r" b="b" t="t" l="l"/>
            <a:pathLst>
              <a:path h="615896" w="615896">
                <a:moveTo>
                  <a:pt x="0" y="0"/>
                </a:moveTo>
                <a:lnTo>
                  <a:pt x="615896" y="0"/>
                </a:lnTo>
                <a:lnTo>
                  <a:pt x="615896" y="615896"/>
                </a:lnTo>
                <a:lnTo>
                  <a:pt x="0" y="615896"/>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grpSp>
        <p:nvGrpSpPr>
          <p:cNvPr name="Group 29" id="29"/>
          <p:cNvGrpSpPr/>
          <p:nvPr/>
        </p:nvGrpSpPr>
        <p:grpSpPr>
          <a:xfrm rot="0">
            <a:off x="2545928" y="6735832"/>
            <a:ext cx="14687245" cy="1129341"/>
            <a:chOff x="0" y="0"/>
            <a:chExt cx="19582994" cy="1505788"/>
          </a:xfrm>
        </p:grpSpPr>
        <p:sp>
          <p:nvSpPr>
            <p:cNvPr name="Freeform 30" id="30"/>
            <p:cNvSpPr/>
            <p:nvPr/>
          </p:nvSpPr>
          <p:spPr>
            <a:xfrm flipH="false" flipV="false" rot="0">
              <a:off x="0" y="0"/>
              <a:ext cx="19582992" cy="1505788"/>
            </a:xfrm>
            <a:custGeom>
              <a:avLst/>
              <a:gdLst/>
              <a:ahLst/>
              <a:cxnLst/>
              <a:rect r="r" b="b" t="t" l="l"/>
              <a:pathLst>
                <a:path h="1505788" w="19582992">
                  <a:moveTo>
                    <a:pt x="0" y="0"/>
                  </a:moveTo>
                  <a:lnTo>
                    <a:pt x="19582992" y="0"/>
                  </a:lnTo>
                  <a:lnTo>
                    <a:pt x="19582992" y="1505788"/>
                  </a:lnTo>
                  <a:lnTo>
                    <a:pt x="0" y="1505788"/>
                  </a:lnTo>
                  <a:close/>
                </a:path>
              </a:pathLst>
            </a:custGeom>
            <a:blipFill>
              <a:blip r:embed="rId10">
                <a:alphaModFix amt="0"/>
              </a:blip>
              <a:stretch>
                <a:fillRect l="0" t="-203405" r="0" b="-203405"/>
              </a:stretch>
            </a:blipFill>
          </p:spPr>
        </p:sp>
        <p:sp>
          <p:nvSpPr>
            <p:cNvPr name="TextBox 31" id="31"/>
            <p:cNvSpPr txBox="true"/>
            <p:nvPr/>
          </p:nvSpPr>
          <p:spPr>
            <a:xfrm>
              <a:off x="0" y="-57150"/>
              <a:ext cx="19582994" cy="1562938"/>
            </a:xfrm>
            <a:prstGeom prst="rect">
              <a:avLst/>
            </a:prstGeom>
          </p:spPr>
          <p:txBody>
            <a:bodyPr anchor="ctr" rtlCol="false" tIns="0" lIns="0" bIns="0" rIns="0"/>
            <a:lstStyle/>
            <a:p>
              <a:pPr algn="l">
                <a:lnSpc>
                  <a:spcPts val="2700"/>
                </a:lnSpc>
              </a:pPr>
              <a:r>
                <a:rPr lang="en-US" sz="2250">
                  <a:solidFill>
                    <a:srgbClr val="000000"/>
                  </a:solidFill>
                  <a:latin typeface="Calibri (MS)"/>
                  <a:ea typeface="Calibri (MS)"/>
                  <a:cs typeface="Calibri (MS)"/>
                  <a:sym typeface="Calibri (MS)"/>
                </a:rPr>
                <a:t>Les cours de formation continue sont dispensés aux niveaux 1 à 6 du Cadre national des certifications (CNC). Le VAE est proposé aux niveaux 4 à 6. </a:t>
              </a:r>
            </a:p>
          </p:txBody>
        </p:sp>
      </p:grpSp>
      <p:grpSp>
        <p:nvGrpSpPr>
          <p:cNvPr name="Group 32" id="32"/>
          <p:cNvGrpSpPr/>
          <p:nvPr/>
        </p:nvGrpSpPr>
        <p:grpSpPr>
          <a:xfrm rot="0">
            <a:off x="1257300" y="8140370"/>
            <a:ext cx="15971110" cy="1119816"/>
            <a:chOff x="0" y="0"/>
            <a:chExt cx="21294814" cy="1493088"/>
          </a:xfrm>
        </p:grpSpPr>
        <p:sp>
          <p:nvSpPr>
            <p:cNvPr name="Freeform 33" id="33"/>
            <p:cNvSpPr/>
            <p:nvPr/>
          </p:nvSpPr>
          <p:spPr>
            <a:xfrm flipH="false" flipV="false" rot="0">
              <a:off x="0" y="0"/>
              <a:ext cx="21294852" cy="1493139"/>
            </a:xfrm>
            <a:custGeom>
              <a:avLst/>
              <a:gdLst/>
              <a:ahLst/>
              <a:cxnLst/>
              <a:rect r="r" b="b" t="t" l="l"/>
              <a:pathLst>
                <a:path h="1493139" w="21294852">
                  <a:moveTo>
                    <a:pt x="0" y="149352"/>
                  </a:moveTo>
                  <a:cubicBezTo>
                    <a:pt x="0" y="66802"/>
                    <a:pt x="66802" y="0"/>
                    <a:pt x="149352" y="0"/>
                  </a:cubicBezTo>
                  <a:lnTo>
                    <a:pt x="21145500" y="0"/>
                  </a:lnTo>
                  <a:cubicBezTo>
                    <a:pt x="21227923" y="0"/>
                    <a:pt x="21294852" y="66802"/>
                    <a:pt x="21294852" y="149352"/>
                  </a:cubicBezTo>
                  <a:lnTo>
                    <a:pt x="21294852" y="1343787"/>
                  </a:lnTo>
                  <a:cubicBezTo>
                    <a:pt x="21294852" y="1426210"/>
                    <a:pt x="21228050" y="1493139"/>
                    <a:pt x="21145500" y="1493139"/>
                  </a:cubicBezTo>
                  <a:lnTo>
                    <a:pt x="149352" y="1493139"/>
                  </a:lnTo>
                  <a:cubicBezTo>
                    <a:pt x="66802" y="1493139"/>
                    <a:pt x="0" y="1426210"/>
                    <a:pt x="0" y="1343787"/>
                  </a:cubicBezTo>
                  <a:close/>
                </a:path>
              </a:pathLst>
            </a:custGeom>
            <a:solidFill>
              <a:srgbClr val="DAE6CD"/>
            </a:solidFill>
          </p:spPr>
        </p:sp>
      </p:grpSp>
      <p:grpSp>
        <p:nvGrpSpPr>
          <p:cNvPr name="Group 34" id="34"/>
          <p:cNvGrpSpPr/>
          <p:nvPr/>
        </p:nvGrpSpPr>
        <p:grpSpPr>
          <a:xfrm rot="0">
            <a:off x="1586513" y="8382800"/>
            <a:ext cx="634946" cy="634946"/>
            <a:chOff x="0" y="0"/>
            <a:chExt cx="846595" cy="846595"/>
          </a:xfrm>
        </p:grpSpPr>
        <p:sp>
          <p:nvSpPr>
            <p:cNvPr name="Freeform 35" id="35"/>
            <p:cNvSpPr/>
            <p:nvPr/>
          </p:nvSpPr>
          <p:spPr>
            <a:xfrm flipH="false" flipV="false" rot="0">
              <a:off x="12700" y="12700"/>
              <a:ext cx="821182" cy="821182"/>
            </a:xfrm>
            <a:custGeom>
              <a:avLst/>
              <a:gdLst/>
              <a:ahLst/>
              <a:cxnLst/>
              <a:rect r="r" b="b" t="t" l="l"/>
              <a:pathLst>
                <a:path h="821182" w="821182">
                  <a:moveTo>
                    <a:pt x="0" y="0"/>
                  </a:moveTo>
                  <a:lnTo>
                    <a:pt x="821182" y="0"/>
                  </a:lnTo>
                  <a:lnTo>
                    <a:pt x="821182" y="821182"/>
                  </a:lnTo>
                  <a:lnTo>
                    <a:pt x="0" y="821182"/>
                  </a:lnTo>
                  <a:close/>
                </a:path>
              </a:pathLst>
            </a:custGeom>
            <a:blipFill>
              <a:blip r:embed="rId17"/>
              <a:stretch>
                <a:fillRect l="-1546" t="-1546" r="-1548" b="-1548"/>
              </a:stretch>
            </a:blipFill>
          </p:spPr>
        </p:sp>
        <p:sp>
          <p:nvSpPr>
            <p:cNvPr name="Freeform 36" id="36"/>
            <p:cNvSpPr/>
            <p:nvPr/>
          </p:nvSpPr>
          <p:spPr>
            <a:xfrm flipH="false" flipV="false" rot="0">
              <a:off x="0" y="0"/>
              <a:ext cx="846582" cy="846582"/>
            </a:xfrm>
            <a:custGeom>
              <a:avLst/>
              <a:gdLst/>
              <a:ahLst/>
              <a:cxnLst/>
              <a:rect r="r" b="b" t="t" l="l"/>
              <a:pathLst>
                <a:path h="846582" w="846582">
                  <a:moveTo>
                    <a:pt x="12700" y="0"/>
                  </a:moveTo>
                  <a:lnTo>
                    <a:pt x="833882" y="0"/>
                  </a:lnTo>
                  <a:cubicBezTo>
                    <a:pt x="840867" y="0"/>
                    <a:pt x="846582" y="5715"/>
                    <a:pt x="846582" y="12700"/>
                  </a:cubicBezTo>
                  <a:lnTo>
                    <a:pt x="846582" y="833882"/>
                  </a:lnTo>
                  <a:cubicBezTo>
                    <a:pt x="846582" y="840867"/>
                    <a:pt x="840867" y="846582"/>
                    <a:pt x="833882" y="846582"/>
                  </a:cubicBezTo>
                  <a:lnTo>
                    <a:pt x="12700" y="846582"/>
                  </a:lnTo>
                  <a:cubicBezTo>
                    <a:pt x="5715" y="846582"/>
                    <a:pt x="0" y="840867"/>
                    <a:pt x="0" y="833882"/>
                  </a:cubicBezTo>
                  <a:lnTo>
                    <a:pt x="0" y="12700"/>
                  </a:lnTo>
                  <a:cubicBezTo>
                    <a:pt x="0" y="5715"/>
                    <a:pt x="5715" y="0"/>
                    <a:pt x="12700" y="0"/>
                  </a:cubicBezTo>
                  <a:moveTo>
                    <a:pt x="12700" y="25400"/>
                  </a:moveTo>
                  <a:lnTo>
                    <a:pt x="12700" y="12700"/>
                  </a:lnTo>
                  <a:lnTo>
                    <a:pt x="25400" y="12700"/>
                  </a:lnTo>
                  <a:lnTo>
                    <a:pt x="25400" y="833882"/>
                  </a:lnTo>
                  <a:lnTo>
                    <a:pt x="12700" y="833882"/>
                  </a:lnTo>
                  <a:lnTo>
                    <a:pt x="12700" y="821182"/>
                  </a:lnTo>
                  <a:lnTo>
                    <a:pt x="833882" y="821182"/>
                  </a:lnTo>
                  <a:lnTo>
                    <a:pt x="833882" y="833882"/>
                  </a:lnTo>
                  <a:lnTo>
                    <a:pt x="821182" y="833882"/>
                  </a:lnTo>
                  <a:lnTo>
                    <a:pt x="821182" y="12700"/>
                  </a:lnTo>
                  <a:lnTo>
                    <a:pt x="833882" y="12700"/>
                  </a:lnTo>
                  <a:lnTo>
                    <a:pt x="833882" y="25400"/>
                  </a:lnTo>
                  <a:lnTo>
                    <a:pt x="12700" y="25400"/>
                  </a:lnTo>
                  <a:close/>
                </a:path>
              </a:pathLst>
            </a:custGeom>
            <a:solidFill>
              <a:srgbClr val="FFFFFF"/>
            </a:solidFill>
          </p:spPr>
        </p:sp>
      </p:grpSp>
      <p:grpSp>
        <p:nvGrpSpPr>
          <p:cNvPr name="Group 37" id="37"/>
          <p:cNvGrpSpPr/>
          <p:nvPr/>
        </p:nvGrpSpPr>
        <p:grpSpPr>
          <a:xfrm rot="0">
            <a:off x="2545928" y="8135607"/>
            <a:ext cx="14687245" cy="1129341"/>
            <a:chOff x="0" y="0"/>
            <a:chExt cx="19582994" cy="1505788"/>
          </a:xfrm>
        </p:grpSpPr>
        <p:sp>
          <p:nvSpPr>
            <p:cNvPr name="Freeform 38" id="38"/>
            <p:cNvSpPr/>
            <p:nvPr/>
          </p:nvSpPr>
          <p:spPr>
            <a:xfrm flipH="false" flipV="false" rot="0">
              <a:off x="0" y="0"/>
              <a:ext cx="19582992" cy="1505788"/>
            </a:xfrm>
            <a:custGeom>
              <a:avLst/>
              <a:gdLst/>
              <a:ahLst/>
              <a:cxnLst/>
              <a:rect r="r" b="b" t="t" l="l"/>
              <a:pathLst>
                <a:path h="1505788" w="19582992">
                  <a:moveTo>
                    <a:pt x="0" y="0"/>
                  </a:moveTo>
                  <a:lnTo>
                    <a:pt x="19582992" y="0"/>
                  </a:lnTo>
                  <a:lnTo>
                    <a:pt x="19582992" y="1505788"/>
                  </a:lnTo>
                  <a:lnTo>
                    <a:pt x="0" y="1505788"/>
                  </a:lnTo>
                  <a:close/>
                </a:path>
              </a:pathLst>
            </a:custGeom>
            <a:blipFill>
              <a:blip r:embed="rId10">
                <a:alphaModFix amt="0"/>
              </a:blip>
              <a:stretch>
                <a:fillRect l="0" t="-203405" r="0" b="-203405"/>
              </a:stretch>
            </a:blipFill>
          </p:spPr>
        </p:sp>
        <p:sp>
          <p:nvSpPr>
            <p:cNvPr name="TextBox 39" id="39"/>
            <p:cNvSpPr txBox="true"/>
            <p:nvPr/>
          </p:nvSpPr>
          <p:spPr>
            <a:xfrm>
              <a:off x="0" y="0"/>
              <a:ext cx="19582994" cy="1505788"/>
            </a:xfrm>
            <a:prstGeom prst="rect">
              <a:avLst/>
            </a:prstGeom>
          </p:spPr>
          <p:txBody>
            <a:bodyPr anchor="ctr" rtlCol="false" tIns="0" lIns="0" bIns="0" rIns="0"/>
            <a:lstStyle/>
            <a:p>
              <a:pPr algn="l">
                <a:lnSpc>
                  <a:spcPts val="2700"/>
                </a:lnSpc>
              </a:pPr>
              <a:r>
                <a:rPr lang="en-US" sz="2250">
                  <a:solidFill>
                    <a:srgbClr val="000000"/>
                  </a:solidFill>
                  <a:latin typeface="Aptos"/>
                  <a:ea typeface="Aptos"/>
                  <a:cs typeface="Aptos"/>
                  <a:sym typeface="Aptos"/>
                </a:rPr>
                <a:t>En 2024,</a:t>
              </a:r>
              <a:r>
                <a:rPr lang="en-US" sz="2250" b="true">
                  <a:solidFill>
                    <a:srgbClr val="000000"/>
                  </a:solidFill>
                  <a:latin typeface="Aptos Bold"/>
                  <a:ea typeface="Aptos Bold"/>
                  <a:cs typeface="Aptos Bold"/>
                  <a:sym typeface="Aptos Bold"/>
                </a:rPr>
                <a:t> 230 000 apprenants uniques </a:t>
              </a:r>
              <a:r>
                <a:rPr lang="en-US" sz="2250">
                  <a:solidFill>
                    <a:srgbClr val="000000"/>
                  </a:solidFill>
                  <a:latin typeface="Aptos"/>
                  <a:ea typeface="Aptos"/>
                  <a:cs typeface="Aptos"/>
                  <a:sym typeface="Aptos"/>
                </a:rPr>
                <a:t>étaient inscrits à des programmes de formation continue  à l'échelle nationale, avec une </a:t>
              </a:r>
              <a:r>
                <a:rPr lang="en-US" sz="2250" b="true">
                  <a:solidFill>
                    <a:srgbClr val="000000"/>
                  </a:solidFill>
                  <a:latin typeface="Aptos Bold"/>
                  <a:ea typeface="Aptos Bold"/>
                  <a:cs typeface="Aptos Bold"/>
                  <a:sym typeface="Aptos Bold"/>
                </a:rPr>
                <a:t>allocation budgétaire</a:t>
              </a:r>
              <a:r>
                <a:rPr lang="en-US" sz="2250">
                  <a:solidFill>
                    <a:srgbClr val="000000"/>
                  </a:solidFill>
                  <a:latin typeface="Aptos"/>
                  <a:ea typeface="Aptos"/>
                  <a:cs typeface="Aptos"/>
                  <a:sym typeface="Aptos"/>
                </a:rPr>
                <a:t> totale </a:t>
              </a:r>
              <a:r>
                <a:rPr lang="en-US" sz="2250" b="true">
                  <a:solidFill>
                    <a:srgbClr val="000000"/>
                  </a:solidFill>
                  <a:latin typeface="Aptos Bold"/>
                  <a:ea typeface="Aptos Bold"/>
                  <a:cs typeface="Aptos Bold"/>
                  <a:sym typeface="Aptos Bold"/>
                </a:rPr>
                <a:t>de 1,08 milliard d'euros (</a:t>
              </a:r>
              <a:r>
                <a:rPr lang="en-US" sz="2250">
                  <a:solidFill>
                    <a:srgbClr val="000000"/>
                  </a:solidFill>
                  <a:latin typeface="Aptos"/>
                  <a:ea typeface="Aptos"/>
                  <a:cs typeface="Aptos"/>
                  <a:sym typeface="Aptos"/>
                </a:rPr>
                <a:t>SOLAS ; rapport annuel et états financiers 2024). </a:t>
              </a:r>
            </a:p>
          </p:txBody>
        </p:sp>
      </p:grpSp>
      <p:grpSp>
        <p:nvGrpSpPr>
          <p:cNvPr name="Group 40" id="40"/>
          <p:cNvGrpSpPr/>
          <p:nvPr/>
        </p:nvGrpSpPr>
        <p:grpSpPr>
          <a:xfrm rot="0">
            <a:off x="208521" y="0"/>
            <a:ext cx="18079479" cy="1201188"/>
            <a:chOff x="0" y="0"/>
            <a:chExt cx="24105972" cy="1601584"/>
          </a:xfrm>
        </p:grpSpPr>
        <p:sp>
          <p:nvSpPr>
            <p:cNvPr name="Freeform 41" id="41"/>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42" id="42"/>
            <p:cNvSpPr txBox="true"/>
            <p:nvPr/>
          </p:nvSpPr>
          <p:spPr>
            <a:xfrm>
              <a:off x="0" y="-47625"/>
              <a:ext cx="24105972" cy="1649209"/>
            </a:xfrm>
            <a:prstGeom prst="rect">
              <a:avLst/>
            </a:prstGeom>
          </p:spPr>
          <p:txBody>
            <a:bodyPr anchor="ctr" rtlCol="false" tIns="50800" lIns="50800" bIns="50800" rIns="50800"/>
            <a:lstStyle/>
            <a:p>
              <a:pPr algn="l">
                <a:lnSpc>
                  <a:spcPts val="6480"/>
                </a:lnSpc>
              </a:pPr>
              <a:r>
                <a:rPr lang="en-US" sz="6000" b="true">
                  <a:solidFill>
                    <a:srgbClr val="FFFFFF"/>
                  </a:solidFill>
                  <a:latin typeface="Calibri (MS) Bold"/>
                  <a:ea typeface="Calibri (MS) Bold"/>
                  <a:cs typeface="Calibri (MS) Bold"/>
                  <a:sym typeface="Calibri (MS) Bold"/>
                </a:rPr>
                <a:t>Formation continue et perfectionnement professionnel </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886587" y="2536031"/>
            <a:ext cx="12908537" cy="6845713"/>
            <a:chOff x="0" y="0"/>
            <a:chExt cx="17211383" cy="9127617"/>
          </a:xfrm>
        </p:grpSpPr>
        <p:sp>
          <p:nvSpPr>
            <p:cNvPr name="Freeform 9" id="9"/>
            <p:cNvSpPr/>
            <p:nvPr/>
          </p:nvSpPr>
          <p:spPr>
            <a:xfrm flipH="false" flipV="false" rot="0">
              <a:off x="0" y="0"/>
              <a:ext cx="17211421" cy="9127617"/>
            </a:xfrm>
            <a:custGeom>
              <a:avLst/>
              <a:gdLst/>
              <a:ahLst/>
              <a:cxnLst/>
              <a:rect r="r" b="b" t="t" l="l"/>
              <a:pathLst>
                <a:path h="9127617" w="17211421">
                  <a:moveTo>
                    <a:pt x="0" y="0"/>
                  </a:moveTo>
                  <a:lnTo>
                    <a:pt x="17211421" y="0"/>
                  </a:lnTo>
                  <a:lnTo>
                    <a:pt x="17211421" y="9127617"/>
                  </a:lnTo>
                  <a:lnTo>
                    <a:pt x="0" y="9127617"/>
                  </a:lnTo>
                  <a:lnTo>
                    <a:pt x="0" y="0"/>
                  </a:lnTo>
                  <a:close/>
                </a:path>
              </a:pathLst>
            </a:custGeom>
            <a:blipFill>
              <a:blip r:embed="rId8"/>
              <a:stretch>
                <a:fillRect l="0" t="-1728" r="0" b="-1728"/>
              </a:stretch>
            </a:blipFill>
          </p:spPr>
        </p:sp>
      </p:grpSp>
      <p:grpSp>
        <p:nvGrpSpPr>
          <p:cNvPr name="Group 10" id="10"/>
          <p:cNvGrpSpPr/>
          <p:nvPr/>
        </p:nvGrpSpPr>
        <p:grpSpPr>
          <a:xfrm rot="0">
            <a:off x="208521" y="0"/>
            <a:ext cx="18079479" cy="1201188"/>
            <a:chOff x="0" y="0"/>
            <a:chExt cx="24105972" cy="1601584"/>
          </a:xfrm>
        </p:grpSpPr>
        <p:sp>
          <p:nvSpPr>
            <p:cNvPr name="Freeform 11" id="11"/>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12" id="12"/>
            <p:cNvSpPr txBox="true"/>
            <p:nvPr/>
          </p:nvSpPr>
          <p:spPr>
            <a:xfrm>
              <a:off x="0" y="-47625"/>
              <a:ext cx="24105972" cy="1649209"/>
            </a:xfrm>
            <a:prstGeom prst="rect">
              <a:avLst/>
            </a:prstGeom>
          </p:spPr>
          <p:txBody>
            <a:bodyPr anchor="ctr" rtlCol="false" tIns="50800" lIns="50800" bIns="50800" rIns="50800"/>
            <a:lstStyle/>
            <a:p>
              <a:pPr algn="l">
                <a:lnSpc>
                  <a:spcPts val="6480"/>
                </a:lnSpc>
              </a:pPr>
              <a:r>
                <a:rPr lang="en-US" sz="6000" b="true">
                  <a:solidFill>
                    <a:srgbClr val="FFFFFF"/>
                  </a:solidFill>
                  <a:latin typeface="Calibri (MS) Bold"/>
                  <a:ea typeface="Calibri (MS) Bold"/>
                  <a:cs typeface="Calibri (MS) Bold"/>
                  <a:sym typeface="Calibri (MS) Bold"/>
                </a:rPr>
                <a:t>Catégories de VAE de 2021 à 2025</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208521" y="0"/>
            <a:ext cx="18079479" cy="1201188"/>
            <a:chOff x="0" y="0"/>
            <a:chExt cx="24105972" cy="1601584"/>
          </a:xfrm>
        </p:grpSpPr>
        <p:sp>
          <p:nvSpPr>
            <p:cNvPr name="Freeform 9" id="9"/>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10" id="10"/>
            <p:cNvSpPr txBox="true"/>
            <p:nvPr/>
          </p:nvSpPr>
          <p:spPr>
            <a:xfrm>
              <a:off x="0" y="-47625"/>
              <a:ext cx="24105972" cy="1649209"/>
            </a:xfrm>
            <a:prstGeom prst="rect">
              <a:avLst/>
            </a:prstGeom>
          </p:spPr>
          <p:txBody>
            <a:bodyPr anchor="ctr" rtlCol="false" tIns="50800" lIns="50800" bIns="50800" rIns="50800"/>
            <a:lstStyle/>
            <a:p>
              <a:pPr algn="l">
                <a:lnSpc>
                  <a:spcPts val="6480"/>
                </a:lnSpc>
              </a:pPr>
              <a:r>
                <a:rPr lang="en-US" sz="6000" b="true">
                  <a:solidFill>
                    <a:srgbClr val="FFFFFF"/>
                  </a:solidFill>
                  <a:latin typeface="Calibri (MS) Bold"/>
                  <a:ea typeface="Calibri (MS) Bold"/>
                  <a:cs typeface="Calibri (MS) Bold"/>
                  <a:sym typeface="Calibri (MS) Bold"/>
                </a:rPr>
                <a:t>Résultats de la VAE de 2021 à 2025</a:t>
              </a:r>
            </a:p>
          </p:txBody>
        </p:sp>
      </p:grpSp>
      <p:pic>
        <p:nvPicPr>
          <p:cNvPr name="Picture 11" id="11"/>
          <p:cNvPicPr>
            <a:picLocks noChangeAspect="true"/>
          </p:cNvPicPr>
          <p:nvPr/>
        </p:nvPicPr>
        <p:blipFill>
          <a:blip r:embed="rId8"/>
          <a:stretch>
            <a:fillRect/>
          </a:stretch>
        </p:blipFill>
        <p:spPr>
          <a:xfrm rot="0">
            <a:off x="-261046" y="432129"/>
            <a:ext cx="15167242" cy="9238388"/>
          </a:xfrm>
          <a:prstGeom prst="rect">
            <a:avLst/>
          </a:prstGeom>
        </p:spPr>
      </p:pic>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315420" y="4139575"/>
            <a:ext cx="11156880" cy="6121270"/>
            <a:chOff x="0" y="0"/>
            <a:chExt cx="14875840" cy="8161693"/>
          </a:xfrm>
        </p:grpSpPr>
        <p:sp>
          <p:nvSpPr>
            <p:cNvPr name="Freeform 9" id="9"/>
            <p:cNvSpPr/>
            <p:nvPr/>
          </p:nvSpPr>
          <p:spPr>
            <a:xfrm flipH="false" flipV="false" rot="0">
              <a:off x="0" y="0"/>
              <a:ext cx="14875890" cy="8161655"/>
            </a:xfrm>
            <a:custGeom>
              <a:avLst/>
              <a:gdLst/>
              <a:ahLst/>
              <a:cxnLst/>
              <a:rect r="r" b="b" t="t" l="l"/>
              <a:pathLst>
                <a:path h="8161655" w="14875890">
                  <a:moveTo>
                    <a:pt x="0" y="0"/>
                  </a:moveTo>
                  <a:lnTo>
                    <a:pt x="14875890" y="0"/>
                  </a:lnTo>
                  <a:lnTo>
                    <a:pt x="14875890" y="8161655"/>
                  </a:lnTo>
                  <a:lnTo>
                    <a:pt x="0" y="8161655"/>
                  </a:lnTo>
                  <a:lnTo>
                    <a:pt x="0" y="0"/>
                  </a:lnTo>
                  <a:close/>
                </a:path>
              </a:pathLst>
            </a:custGeom>
            <a:blipFill>
              <a:blip r:embed="rId8"/>
              <a:stretch>
                <a:fillRect l="0" t="0" r="0" b="0"/>
              </a:stretch>
            </a:blipFill>
          </p:spPr>
        </p:sp>
      </p:grpSp>
      <p:graphicFrame>
        <p:nvGraphicFramePr>
          <p:cNvPr name="Table 10" id="10"/>
          <p:cNvGraphicFramePr>
            <a:graphicFrameLocks noGrp="true"/>
          </p:cNvGraphicFramePr>
          <p:nvPr/>
        </p:nvGraphicFramePr>
        <p:xfrm>
          <a:off x="9872662" y="1468910"/>
          <a:ext cx="8077200" cy="5543550"/>
        </p:xfrm>
        <a:graphic>
          <a:graphicData uri="http://schemas.openxmlformats.org/drawingml/2006/table">
            <a:tbl>
              <a:tblPr/>
              <a:tblGrid>
                <a:gridCol w="2166643"/>
                <a:gridCol w="4942074"/>
                <a:gridCol w="968482"/>
              </a:tblGrid>
              <a:tr h="663020">
                <a:tc gridSpan="3">
                  <a:txBody>
                    <a:bodyPr anchor="t" rtlCol="false"/>
                    <a:lstStyle/>
                    <a:p>
                      <a:pPr algn="ctr">
                        <a:lnSpc>
                          <a:spcPts val="5040"/>
                        </a:lnSpc>
                        <a:defRPr/>
                      </a:pPr>
                      <a:r>
                        <a:rPr lang="en-US" sz="4200" b="true">
                          <a:solidFill>
                            <a:srgbClr val="000000"/>
                          </a:solidFill>
                          <a:latin typeface="Calibri (MS) Bold"/>
                          <a:ea typeface="Calibri (MS) Bold"/>
                          <a:cs typeface="Calibri (MS) Bold"/>
                          <a:sym typeface="Calibri (MS) Bold"/>
                        </a:rPr>
                        <a:t>Meilleurs diplômes dans le cadre de la VAE 2021-2025</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hMerge="true">
                  <a:txBody>
                    <a:bodyPr anchor="t" rtlCol="false"/>
                    <a:lstStyle/>
                    <a:p>
                      <a:pPr algn="ctr">
                        <a:lnSpc>
                          <a:spcPts val="5040"/>
                        </a:lnSpc>
                        <a:defRPr/>
                      </a:pPr>
                      <a:r>
                        <a:rPr lang="en-US" sz="4200" b="true">
                          <a:solidFill>
                            <a:srgbClr val="000000"/>
                          </a:solidFill>
                          <a:latin typeface="Calibri (MS) Bold"/>
                          <a:ea typeface="Calibri (MS) Bold"/>
                          <a:cs typeface="Calibri (MS) Bold"/>
                          <a:sym typeface="Calibri (MS) Bold"/>
                        </a:rPr>
                        <a:t>Meilleurs diplômes dans le cadre de la VAE 2021-2025</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hMerge="true">
                  <a:txBody>
                    <a:bodyPr anchor="t" rtlCol="false"/>
                    <a:lstStyle/>
                    <a:p>
                      <a:pPr algn="ctr">
                        <a:lnSpc>
                          <a:spcPts val="5040"/>
                        </a:lnSpc>
                        <a:defRPr/>
                      </a:pPr>
                      <a:r>
                        <a:rPr lang="en-US" sz="4200" b="true">
                          <a:solidFill>
                            <a:srgbClr val="000000"/>
                          </a:solidFill>
                          <a:latin typeface="Calibri (MS) Bold"/>
                          <a:ea typeface="Calibri (MS) Bold"/>
                          <a:cs typeface="Calibri (MS) Bold"/>
                          <a:sym typeface="Calibri (MS) Bold"/>
                        </a:rPr>
                        <a:t>Meilleurs diplômes dans le cadre de la VAE 2021-2025</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r>
              <a:tr h="418339">
                <a:tc>
                  <a:txBody>
                    <a:bodyPr anchor="t" rtlCol="false"/>
                    <a:lstStyle/>
                    <a:p>
                      <a:pPr algn="l">
                        <a:lnSpc>
                          <a:spcPts val="2879"/>
                        </a:lnSpc>
                        <a:defRPr/>
                      </a:pPr>
                      <a:r>
                        <a:rPr lang="en-US" sz="2400" b="true">
                          <a:solidFill>
                            <a:srgbClr val="000000"/>
                          </a:solidFill>
                          <a:latin typeface="Calibri (MS) Bold"/>
                          <a:ea typeface="Calibri (MS) Bold"/>
                          <a:cs typeface="Calibri (MS) Bold"/>
                          <a:sym typeface="Calibri (MS) Bold"/>
                        </a:rPr>
                        <a:t>Code du module</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3DED1"/>
                    </a:solidFill>
                  </a:tcPr>
                </a:tc>
                <a:tc>
                  <a:txBody>
                    <a:bodyPr anchor="t" rtlCol="false"/>
                    <a:lstStyle/>
                    <a:p>
                      <a:pPr algn="l">
                        <a:lnSpc>
                          <a:spcPts val="2879"/>
                        </a:lnSpc>
                        <a:defRPr/>
                      </a:pPr>
                      <a:r>
                        <a:rPr lang="en-US" b="true" sz="2400">
                          <a:solidFill>
                            <a:srgbClr val="000000"/>
                          </a:solidFill>
                          <a:latin typeface="Calibri (MS) Bold"/>
                          <a:ea typeface="Calibri (MS) Bold"/>
                          <a:cs typeface="Calibri (MS) Bold"/>
                          <a:sym typeface="Calibri (MS) Bold"/>
                        </a:rPr>
                        <a:t>Titre du module</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3DED1"/>
                    </a:solidFill>
                  </a:tcPr>
                </a:tc>
                <a:tc>
                  <a:txBody>
                    <a:bodyPr anchor="t" rtlCol="false"/>
                    <a:lstStyle/>
                    <a:p>
                      <a:pPr algn="l">
                        <a:lnSpc>
                          <a:spcPts val="2879"/>
                        </a:lnSpc>
                        <a:defRPr/>
                      </a:pPr>
                      <a:r>
                        <a:rPr lang="en-US" sz="2400" b="true">
                          <a:solidFill>
                            <a:srgbClr val="000000"/>
                          </a:solidFill>
                          <a:latin typeface="Calibri (MS) Bold"/>
                          <a:ea typeface="Calibri (MS) Bold"/>
                          <a:cs typeface="Calibri (MS) Bold"/>
                          <a:sym typeface="Calibri (MS) Bold"/>
                        </a:rPr>
                        <a:t>#</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3DED1"/>
                    </a:solidFill>
                  </a:tcPr>
                </a:tc>
              </a:tr>
              <a:tr h="663020">
                <a:tc>
                  <a:txBody>
                    <a:bodyPr anchor="t" rtlCol="false"/>
                    <a:lstStyle/>
                    <a:p>
                      <a:pPr algn="l">
                        <a:lnSpc>
                          <a:spcPts val="2879"/>
                        </a:lnSpc>
                        <a:defRPr/>
                      </a:pPr>
                      <a:r>
                        <a:rPr lang="en-US" sz="2400">
                          <a:solidFill>
                            <a:srgbClr val="000000"/>
                          </a:solidFill>
                          <a:latin typeface="Calibri (MS)"/>
                          <a:ea typeface="Calibri (MS)"/>
                          <a:cs typeface="Calibri (MS)"/>
                          <a:sym typeface="Calibri (MS)"/>
                        </a:rPr>
                        <a:t>5N0690</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l">
                        <a:lnSpc>
                          <a:spcPts val="2879"/>
                        </a:lnSpc>
                        <a:defRPr/>
                      </a:pPr>
                      <a:r>
                        <a:rPr lang="en-US" sz="2400">
                          <a:solidFill>
                            <a:srgbClr val="000000"/>
                          </a:solidFill>
                          <a:latin typeface="Calibri (MS)"/>
                          <a:ea typeface="Calibri (MS)"/>
                          <a:cs typeface="Calibri (MS)"/>
                          <a:sym typeface="Calibri (MS)"/>
                        </a:rPr>
                        <a:t>Communications</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l">
                        <a:lnSpc>
                          <a:spcPts val="2879"/>
                        </a:lnSpc>
                        <a:defRPr/>
                      </a:pPr>
                      <a:r>
                        <a:rPr lang="en-US" sz="2400">
                          <a:solidFill>
                            <a:srgbClr val="000000"/>
                          </a:solidFill>
                          <a:latin typeface="Calibri (MS)"/>
                          <a:ea typeface="Calibri (MS)"/>
                          <a:cs typeface="Calibri (MS)"/>
                          <a:sym typeface="Calibri (MS)"/>
                        </a:rPr>
                        <a:t>18</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r>
              <a:tr h="497774">
                <a:tc>
                  <a:txBody>
                    <a:bodyPr anchor="t" rtlCol="false"/>
                    <a:lstStyle/>
                    <a:p>
                      <a:pPr algn="l">
                        <a:lnSpc>
                          <a:spcPts val="2879"/>
                        </a:lnSpc>
                        <a:defRPr/>
                      </a:pPr>
                      <a:r>
                        <a:rPr lang="en-US" sz="2400">
                          <a:solidFill>
                            <a:srgbClr val="000000"/>
                          </a:solidFill>
                          <a:latin typeface="Calibri (MS)"/>
                          <a:ea typeface="Calibri (MS)"/>
                          <a:cs typeface="Calibri (MS)"/>
                          <a:sym typeface="Calibri (MS)"/>
                        </a:rPr>
                        <a:t>5N1356</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l">
                        <a:lnSpc>
                          <a:spcPts val="2879"/>
                        </a:lnSpc>
                        <a:defRPr/>
                      </a:pPr>
                      <a:r>
                        <a:rPr lang="en-US" sz="2400">
                          <a:solidFill>
                            <a:srgbClr val="000000"/>
                          </a:solidFill>
                          <a:latin typeface="Calibri (MS)"/>
                          <a:ea typeface="Calibri (MS)"/>
                          <a:cs typeface="Calibri (MS)"/>
                          <a:sym typeface="Calibri (MS)"/>
                        </a:rPr>
                        <a:t>Expérience professionnelle</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l">
                        <a:lnSpc>
                          <a:spcPts val="2879"/>
                        </a:lnSpc>
                        <a:defRPr/>
                      </a:pPr>
                      <a:r>
                        <a:rPr lang="en-US" sz="2400">
                          <a:solidFill>
                            <a:srgbClr val="000000"/>
                          </a:solidFill>
                          <a:latin typeface="Calibri (MS)"/>
                          <a:ea typeface="Calibri (MS)"/>
                          <a:cs typeface="Calibri (MS)"/>
                          <a:sym typeface="Calibri (MS)"/>
                        </a:rPr>
                        <a:t>16</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r>
              <a:tr h="497774">
                <a:tc>
                  <a:txBody>
                    <a:bodyPr anchor="t" rtlCol="false"/>
                    <a:lstStyle/>
                    <a:p>
                      <a:pPr algn="l">
                        <a:lnSpc>
                          <a:spcPts val="2879"/>
                        </a:lnSpc>
                        <a:defRPr/>
                      </a:pPr>
                      <a:r>
                        <a:rPr lang="en-US" sz="2400">
                          <a:solidFill>
                            <a:srgbClr val="000000"/>
                          </a:solidFill>
                          <a:latin typeface="Calibri (MS)"/>
                          <a:ea typeface="Calibri (MS)"/>
                          <a:cs typeface="Calibri (MS)"/>
                          <a:sym typeface="Calibri (MS)"/>
                        </a:rPr>
                        <a:t>6N2054</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l">
                        <a:lnSpc>
                          <a:spcPts val="2879"/>
                        </a:lnSpc>
                        <a:defRPr/>
                      </a:pPr>
                      <a:r>
                        <a:rPr lang="en-US" sz="2400">
                          <a:solidFill>
                            <a:srgbClr val="000000"/>
                          </a:solidFill>
                          <a:latin typeface="Calibri (MS)"/>
                          <a:ea typeface="Calibri (MS)"/>
                          <a:cs typeface="Calibri (MS)"/>
                          <a:sym typeface="Calibri (MS)"/>
                        </a:rPr>
                        <a:t>Vente consultative</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l">
                        <a:lnSpc>
                          <a:spcPts val="2879"/>
                        </a:lnSpc>
                        <a:defRPr/>
                      </a:pPr>
                      <a:r>
                        <a:rPr lang="en-US" sz="2400">
                          <a:solidFill>
                            <a:srgbClr val="000000"/>
                          </a:solidFill>
                          <a:latin typeface="Calibri (MS)"/>
                          <a:ea typeface="Calibri (MS)"/>
                          <a:cs typeface="Calibri (MS)"/>
                          <a:sym typeface="Calibri (MS)"/>
                        </a:rPr>
                        <a:t>9</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r>
              <a:tr h="497774">
                <a:tc>
                  <a:txBody>
                    <a:bodyPr anchor="t" rtlCol="false"/>
                    <a:lstStyle/>
                    <a:p>
                      <a:pPr algn="l">
                        <a:lnSpc>
                          <a:spcPts val="2879"/>
                        </a:lnSpc>
                        <a:defRPr/>
                      </a:pPr>
                      <a:r>
                        <a:rPr lang="en-US" sz="2400">
                          <a:solidFill>
                            <a:srgbClr val="000000"/>
                          </a:solidFill>
                          <a:latin typeface="Calibri (MS)"/>
                          <a:ea typeface="Calibri (MS)"/>
                          <a:cs typeface="Calibri (MS)"/>
                          <a:sym typeface="Calibri (MS)"/>
                        </a:rPr>
                        <a:t>4M2010</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l">
                        <a:lnSpc>
                          <a:spcPts val="2879"/>
                        </a:lnSpc>
                        <a:defRPr/>
                      </a:pPr>
                      <a:r>
                        <a:rPr lang="en-US" sz="2400">
                          <a:solidFill>
                            <a:srgbClr val="000000"/>
                          </a:solidFill>
                          <a:latin typeface="Calibri (MS)"/>
                          <a:ea typeface="Calibri (MS)"/>
                          <a:cs typeface="Calibri (MS)"/>
                          <a:sym typeface="Calibri (MS)"/>
                        </a:rPr>
                        <a:t>Apprentissage général</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l">
                        <a:lnSpc>
                          <a:spcPts val="2879"/>
                        </a:lnSpc>
                        <a:defRPr/>
                      </a:pPr>
                      <a:r>
                        <a:rPr lang="en-US" sz="2400">
                          <a:solidFill>
                            <a:srgbClr val="000000"/>
                          </a:solidFill>
                          <a:latin typeface="Calibri (MS)"/>
                          <a:ea typeface="Calibri (MS)"/>
                          <a:cs typeface="Calibri (MS)"/>
                          <a:sym typeface="Calibri (MS)"/>
                        </a:rPr>
                        <a:t>5</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r>
              <a:tr h="497774">
                <a:tc>
                  <a:txBody>
                    <a:bodyPr anchor="t" rtlCol="false"/>
                    <a:lstStyle/>
                    <a:p>
                      <a:pPr algn="l">
                        <a:lnSpc>
                          <a:spcPts val="2879"/>
                        </a:lnSpc>
                        <a:defRPr/>
                      </a:pPr>
                      <a:r>
                        <a:rPr lang="en-US" sz="2400">
                          <a:solidFill>
                            <a:srgbClr val="000000"/>
                          </a:solidFill>
                          <a:latin typeface="Calibri (MS)"/>
                          <a:ea typeface="Calibri (MS)"/>
                          <a:cs typeface="Calibri (MS)"/>
                          <a:sym typeface="Calibri (MS)"/>
                        </a:rPr>
                        <a:t>4N2138 </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l">
                        <a:lnSpc>
                          <a:spcPts val="2879"/>
                        </a:lnSpc>
                        <a:defRPr/>
                      </a:pPr>
                      <a:r>
                        <a:rPr lang="en-US" sz="2400">
                          <a:solidFill>
                            <a:srgbClr val="000000"/>
                          </a:solidFill>
                          <a:latin typeface="Calibri (MS)"/>
                          <a:ea typeface="Calibri (MS)"/>
                          <a:cs typeface="Calibri (MS)"/>
                          <a:sym typeface="Calibri (MS)"/>
                        </a:rPr>
                        <a:t>Mathématiques fonctionnelles </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l">
                        <a:lnSpc>
                          <a:spcPts val="2879"/>
                        </a:lnSpc>
                        <a:defRPr/>
                      </a:pPr>
                      <a:r>
                        <a:rPr lang="en-US" sz="2400">
                          <a:solidFill>
                            <a:srgbClr val="000000"/>
                          </a:solidFill>
                          <a:latin typeface="Calibri (MS)"/>
                          <a:ea typeface="Calibri (MS)"/>
                          <a:cs typeface="Calibri (MS)"/>
                          <a:sym typeface="Calibri (MS)"/>
                        </a:rPr>
                        <a:t>4</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r>
              <a:tr h="812523">
                <a:tc>
                  <a:txBody>
                    <a:bodyPr anchor="t" rtlCol="false"/>
                    <a:lstStyle/>
                    <a:p>
                      <a:pPr algn="l">
                        <a:lnSpc>
                          <a:spcPts val="2879"/>
                        </a:lnSpc>
                        <a:defRPr/>
                      </a:pPr>
                      <a:r>
                        <a:rPr lang="en-US" sz="2400">
                          <a:solidFill>
                            <a:srgbClr val="000000"/>
                          </a:solidFill>
                          <a:latin typeface="Calibri (MS)"/>
                          <a:ea typeface="Calibri (MS)"/>
                          <a:cs typeface="Calibri (MS)"/>
                          <a:sym typeface="Calibri (MS)"/>
                        </a:rPr>
                        <a:t>4N1125 / 4N1126</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l">
                        <a:lnSpc>
                          <a:spcPts val="2879"/>
                        </a:lnSpc>
                        <a:defRPr/>
                      </a:pPr>
                      <a:r>
                        <a:rPr lang="en-US" sz="2400">
                          <a:solidFill>
                            <a:srgbClr val="000000"/>
                          </a:solidFill>
                          <a:latin typeface="Calibri (MS)"/>
                          <a:ea typeface="Calibri (MS)"/>
                          <a:cs typeface="Calibri (MS)"/>
                          <a:sym typeface="Calibri (MS)"/>
                        </a:rPr>
                        <a:t>Compétences en technologies de l'information / Sécurité au travail</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l">
                        <a:lnSpc>
                          <a:spcPts val="2879"/>
                        </a:lnSpc>
                        <a:defRPr/>
                      </a:pPr>
                      <a:r>
                        <a:rPr lang="en-US" sz="2400">
                          <a:solidFill>
                            <a:srgbClr val="000000"/>
                          </a:solidFill>
                          <a:latin typeface="Calibri (MS)"/>
                          <a:ea typeface="Calibri (MS)"/>
                          <a:cs typeface="Calibri (MS)"/>
                          <a:sym typeface="Calibri (MS)"/>
                        </a:rPr>
                        <a:t>4</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r>
              <a:tr h="497774">
                <a:tc>
                  <a:txBody>
                    <a:bodyPr anchor="t" rtlCol="false"/>
                    <a:lstStyle/>
                    <a:p>
                      <a:pPr algn="l">
                        <a:lnSpc>
                          <a:spcPts val="2879"/>
                        </a:lnSpc>
                        <a:defRPr/>
                      </a:pPr>
                      <a:r>
                        <a:rPr lang="en-US" sz="2400">
                          <a:solidFill>
                            <a:srgbClr val="000000"/>
                          </a:solidFill>
                          <a:latin typeface="Calibri (MS)"/>
                          <a:ea typeface="Calibri (MS)"/>
                          <a:cs typeface="Calibri (MS)"/>
                          <a:sym typeface="Calibri (MS)"/>
                        </a:rPr>
                        <a:t>4N1168</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l">
                        <a:lnSpc>
                          <a:spcPts val="2879"/>
                        </a:lnSpc>
                        <a:defRPr/>
                      </a:pPr>
                      <a:r>
                        <a:rPr lang="en-US" sz="2400">
                          <a:solidFill>
                            <a:srgbClr val="000000"/>
                          </a:solidFill>
                          <a:latin typeface="Calibri (MS)"/>
                          <a:ea typeface="Calibri (MS)"/>
                          <a:cs typeface="Calibri (MS)"/>
                          <a:sym typeface="Calibri (MS)"/>
                        </a:rPr>
                        <a:t>Expérience professionnelle</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l">
                        <a:lnSpc>
                          <a:spcPts val="2879"/>
                        </a:lnSpc>
                        <a:defRPr/>
                      </a:pPr>
                      <a:r>
                        <a:rPr lang="en-US" sz="2400">
                          <a:solidFill>
                            <a:srgbClr val="000000"/>
                          </a:solidFill>
                          <a:latin typeface="Calibri (MS)"/>
                          <a:ea typeface="Calibri (MS)"/>
                          <a:cs typeface="Calibri (MS)"/>
                          <a:sym typeface="Calibri (MS)"/>
                        </a:rPr>
                        <a:t>4</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r>
              <a:tr h="497774">
                <a:tc>
                  <a:txBody>
                    <a:bodyPr anchor="t" rtlCol="false"/>
                    <a:lstStyle/>
                    <a:p>
                      <a:pPr algn="l">
                        <a:lnSpc>
                          <a:spcPts val="2879"/>
                        </a:lnSpc>
                        <a:defRPr/>
                      </a:pPr>
                      <a:r>
                        <a:rPr lang="en-US" sz="2400">
                          <a:solidFill>
                            <a:srgbClr val="000000"/>
                          </a:solidFill>
                          <a:latin typeface="Calibri (MS)"/>
                          <a:ea typeface="Calibri (MS)"/>
                          <a:cs typeface="Calibri (MS)"/>
                          <a:sym typeface="Calibri (MS)"/>
                        </a:rPr>
                        <a:t>6M21471</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l">
                        <a:lnSpc>
                          <a:spcPts val="2879"/>
                        </a:lnSpc>
                        <a:defRPr/>
                      </a:pPr>
                      <a:r>
                        <a:rPr lang="en-US" sz="2400">
                          <a:solidFill>
                            <a:srgbClr val="000000"/>
                          </a:solidFill>
                          <a:latin typeface="Calibri (MS)"/>
                          <a:ea typeface="Calibri (MS)"/>
                          <a:cs typeface="Calibri (MS)"/>
                          <a:sym typeface="Calibri (MS)"/>
                        </a:rPr>
                        <a:t>ELC</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l">
                        <a:lnSpc>
                          <a:spcPts val="2879"/>
                        </a:lnSpc>
                        <a:defRPr/>
                      </a:pPr>
                      <a:r>
                        <a:rPr lang="en-US" sz="2400">
                          <a:solidFill>
                            <a:srgbClr val="000000"/>
                          </a:solidFill>
                          <a:latin typeface="Calibri (MS)"/>
                          <a:ea typeface="Calibri (MS)"/>
                          <a:cs typeface="Calibri (MS)"/>
                          <a:sym typeface="Calibri (MS)"/>
                        </a:rPr>
                        <a:t>3</a:t>
                      </a:r>
                      <a:endParaRPr lang="en-US" sz="1100"/>
                    </a:p>
                  </a:txBody>
                  <a:tcPr marL="9525" marR="9525" marT="9525" marB="9525"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r>
            </a:tbl>
          </a:graphicData>
        </a:graphic>
      </p:graphicFrame>
      <p:grpSp>
        <p:nvGrpSpPr>
          <p:cNvPr name="Group 11" id="11"/>
          <p:cNvGrpSpPr/>
          <p:nvPr/>
        </p:nvGrpSpPr>
        <p:grpSpPr>
          <a:xfrm rot="0">
            <a:off x="208521" y="0"/>
            <a:ext cx="18079479" cy="1201188"/>
            <a:chOff x="0" y="0"/>
            <a:chExt cx="24105972" cy="1601584"/>
          </a:xfrm>
        </p:grpSpPr>
        <p:sp>
          <p:nvSpPr>
            <p:cNvPr name="Freeform 12" id="12"/>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13" id="13"/>
            <p:cNvSpPr txBox="true"/>
            <p:nvPr/>
          </p:nvSpPr>
          <p:spPr>
            <a:xfrm>
              <a:off x="0" y="-47625"/>
              <a:ext cx="24105972" cy="1649209"/>
            </a:xfrm>
            <a:prstGeom prst="rect">
              <a:avLst/>
            </a:prstGeom>
          </p:spPr>
          <p:txBody>
            <a:bodyPr anchor="ctr" rtlCol="false" tIns="50800" lIns="50800" bIns="50800" rIns="50800"/>
            <a:lstStyle/>
            <a:p>
              <a:pPr algn="l">
                <a:lnSpc>
                  <a:spcPts val="6480"/>
                </a:lnSpc>
              </a:pPr>
              <a:r>
                <a:rPr lang="en-US" sz="6000" b="true">
                  <a:solidFill>
                    <a:srgbClr val="FFFFFF"/>
                  </a:solidFill>
                  <a:latin typeface="Calibri (MS) Bold"/>
                  <a:ea typeface="Calibri (MS) Bold"/>
                  <a:cs typeface="Calibri (MS) Bold"/>
                  <a:sym typeface="Calibri (MS) Bold"/>
                </a:rPr>
                <a:t>Récompenses VAE : 2021 - 2025</a:t>
              </a:r>
            </a:p>
          </p:txBody>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grpSp>
        <p:nvGrpSpPr>
          <p:cNvPr name="Group 7" id="7"/>
          <p:cNvGrpSpPr/>
          <p:nvPr/>
        </p:nvGrpSpPr>
        <p:grpSpPr>
          <a:xfrm rot="0">
            <a:off x="16726" y="0"/>
            <a:ext cx="18288000" cy="10287000"/>
            <a:chOff x="0" y="0"/>
            <a:chExt cx="24384000" cy="13716000"/>
          </a:xfrm>
        </p:grpSpPr>
        <p:sp>
          <p:nvSpPr>
            <p:cNvPr name="Freeform 8" id="8"/>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76254"/>
            </a:solidFill>
          </p:spPr>
        </p:sp>
      </p:grpSp>
      <p:grpSp>
        <p:nvGrpSpPr>
          <p:cNvPr name="Group 9" id="9"/>
          <p:cNvGrpSpPr/>
          <p:nvPr/>
        </p:nvGrpSpPr>
        <p:grpSpPr>
          <a:xfrm rot="0">
            <a:off x="165535" y="3609594"/>
            <a:ext cx="13471884" cy="2765317"/>
            <a:chOff x="0" y="0"/>
            <a:chExt cx="17962512" cy="3687089"/>
          </a:xfrm>
        </p:grpSpPr>
        <p:sp>
          <p:nvSpPr>
            <p:cNvPr name="Freeform 10" id="10"/>
            <p:cNvSpPr/>
            <p:nvPr/>
          </p:nvSpPr>
          <p:spPr>
            <a:xfrm flipH="false" flipV="false" rot="0">
              <a:off x="28575" y="28575"/>
              <a:ext cx="17905349" cy="3629914"/>
            </a:xfrm>
            <a:custGeom>
              <a:avLst/>
              <a:gdLst/>
              <a:ahLst/>
              <a:cxnLst/>
              <a:rect r="r" b="b" t="t" l="l"/>
              <a:pathLst>
                <a:path h="3629914" w="17905349">
                  <a:moveTo>
                    <a:pt x="0" y="0"/>
                  </a:moveTo>
                  <a:lnTo>
                    <a:pt x="17905349" y="0"/>
                  </a:lnTo>
                  <a:lnTo>
                    <a:pt x="17905349" y="3629914"/>
                  </a:lnTo>
                  <a:lnTo>
                    <a:pt x="0" y="3629914"/>
                  </a:lnTo>
                  <a:close/>
                </a:path>
              </a:pathLst>
            </a:custGeom>
            <a:solidFill>
              <a:srgbClr val="87A896">
                <a:alpha val="25098"/>
              </a:srgbClr>
            </a:solidFill>
          </p:spPr>
        </p:sp>
        <p:sp>
          <p:nvSpPr>
            <p:cNvPr name="Freeform 11" id="11"/>
            <p:cNvSpPr/>
            <p:nvPr/>
          </p:nvSpPr>
          <p:spPr>
            <a:xfrm flipH="false" flipV="false" rot="0">
              <a:off x="0" y="0"/>
              <a:ext cx="17962499" cy="3687064"/>
            </a:xfrm>
            <a:custGeom>
              <a:avLst/>
              <a:gdLst/>
              <a:ahLst/>
              <a:cxnLst/>
              <a:rect r="r" b="b" t="t" l="l"/>
              <a:pathLst>
                <a:path h="3687064" w="17962499">
                  <a:moveTo>
                    <a:pt x="28575" y="0"/>
                  </a:moveTo>
                  <a:lnTo>
                    <a:pt x="17933924" y="0"/>
                  </a:lnTo>
                  <a:cubicBezTo>
                    <a:pt x="17949672" y="0"/>
                    <a:pt x="17962499" y="12827"/>
                    <a:pt x="17962499" y="28575"/>
                  </a:cubicBezTo>
                  <a:lnTo>
                    <a:pt x="17962499" y="3658489"/>
                  </a:lnTo>
                  <a:cubicBezTo>
                    <a:pt x="17962499" y="3674237"/>
                    <a:pt x="17949672" y="3687064"/>
                    <a:pt x="17933924" y="3687064"/>
                  </a:cubicBezTo>
                  <a:lnTo>
                    <a:pt x="28575" y="3687064"/>
                  </a:lnTo>
                  <a:cubicBezTo>
                    <a:pt x="12827" y="3687064"/>
                    <a:pt x="0" y="3674237"/>
                    <a:pt x="0" y="3658489"/>
                  </a:cubicBezTo>
                  <a:lnTo>
                    <a:pt x="0" y="28575"/>
                  </a:lnTo>
                  <a:cubicBezTo>
                    <a:pt x="0" y="12827"/>
                    <a:pt x="12827" y="0"/>
                    <a:pt x="28575" y="0"/>
                  </a:cubicBezTo>
                  <a:moveTo>
                    <a:pt x="28575" y="57150"/>
                  </a:moveTo>
                  <a:lnTo>
                    <a:pt x="28575" y="28575"/>
                  </a:lnTo>
                  <a:lnTo>
                    <a:pt x="57150" y="28575"/>
                  </a:lnTo>
                  <a:lnTo>
                    <a:pt x="57150" y="3658489"/>
                  </a:lnTo>
                  <a:lnTo>
                    <a:pt x="28575" y="3658489"/>
                  </a:lnTo>
                  <a:lnTo>
                    <a:pt x="28575" y="3629914"/>
                  </a:lnTo>
                  <a:lnTo>
                    <a:pt x="17933924" y="3629914"/>
                  </a:lnTo>
                  <a:lnTo>
                    <a:pt x="17933924" y="3658489"/>
                  </a:lnTo>
                  <a:lnTo>
                    <a:pt x="17905349" y="3658489"/>
                  </a:lnTo>
                  <a:lnTo>
                    <a:pt x="17905349" y="28575"/>
                  </a:lnTo>
                  <a:lnTo>
                    <a:pt x="17933924" y="28575"/>
                  </a:lnTo>
                  <a:lnTo>
                    <a:pt x="17933924" y="57150"/>
                  </a:lnTo>
                  <a:lnTo>
                    <a:pt x="28575" y="57150"/>
                  </a:lnTo>
                  <a:close/>
                </a:path>
              </a:pathLst>
            </a:custGeom>
            <a:solidFill>
              <a:srgbClr val="FFFFFF"/>
            </a:solidFill>
          </p:spPr>
        </p:sp>
      </p:grpSp>
      <p:grpSp>
        <p:nvGrpSpPr>
          <p:cNvPr name="Group 12" id="12"/>
          <p:cNvGrpSpPr/>
          <p:nvPr/>
        </p:nvGrpSpPr>
        <p:grpSpPr>
          <a:xfrm rot="0">
            <a:off x="8148590" y="0"/>
            <a:ext cx="10156136" cy="10287000"/>
            <a:chOff x="0" y="0"/>
            <a:chExt cx="13541515" cy="13716000"/>
          </a:xfrm>
        </p:grpSpPr>
        <p:sp>
          <p:nvSpPr>
            <p:cNvPr name="Freeform 13" id="13"/>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7"/>
              <a:stretch>
                <a:fillRect l="0" t="0" r="0" b="0"/>
              </a:stretch>
            </a:blipFill>
          </p:spPr>
        </p:sp>
      </p:grpSp>
      <p:grpSp>
        <p:nvGrpSpPr>
          <p:cNvPr name="Group 14" id="14"/>
          <p:cNvGrpSpPr/>
          <p:nvPr/>
        </p:nvGrpSpPr>
        <p:grpSpPr>
          <a:xfrm rot="0">
            <a:off x="186966" y="3631025"/>
            <a:ext cx="13429021" cy="2722455"/>
            <a:chOff x="0" y="0"/>
            <a:chExt cx="17905362" cy="3629939"/>
          </a:xfrm>
        </p:grpSpPr>
        <p:sp>
          <p:nvSpPr>
            <p:cNvPr name="Freeform 15" id="15"/>
            <p:cNvSpPr/>
            <p:nvPr/>
          </p:nvSpPr>
          <p:spPr>
            <a:xfrm flipH="false" flipV="false" rot="0">
              <a:off x="0" y="0"/>
              <a:ext cx="17905358" cy="3629942"/>
            </a:xfrm>
            <a:custGeom>
              <a:avLst/>
              <a:gdLst/>
              <a:ahLst/>
              <a:cxnLst/>
              <a:rect r="r" b="b" t="t" l="l"/>
              <a:pathLst>
                <a:path h="3629942" w="17905358">
                  <a:moveTo>
                    <a:pt x="0" y="0"/>
                  </a:moveTo>
                  <a:lnTo>
                    <a:pt x="17905358" y="0"/>
                  </a:lnTo>
                  <a:lnTo>
                    <a:pt x="17905358" y="3629942"/>
                  </a:lnTo>
                  <a:lnTo>
                    <a:pt x="0" y="3629942"/>
                  </a:lnTo>
                  <a:close/>
                </a:path>
              </a:pathLst>
            </a:custGeom>
            <a:blipFill>
              <a:blip r:embed="rId8">
                <a:alphaModFix amt="0"/>
              </a:blip>
              <a:stretch>
                <a:fillRect l="0" t="-46113" r="0" b="-46113"/>
              </a:stretch>
            </a:blipFill>
          </p:spPr>
        </p:sp>
        <p:sp>
          <p:nvSpPr>
            <p:cNvPr name="TextBox 16" id="16"/>
            <p:cNvSpPr txBox="true"/>
            <p:nvPr/>
          </p:nvSpPr>
          <p:spPr>
            <a:xfrm>
              <a:off x="0" y="76200"/>
              <a:ext cx="17905362" cy="3553739"/>
            </a:xfrm>
            <a:prstGeom prst="rect">
              <a:avLst/>
            </a:prstGeom>
          </p:spPr>
          <p:txBody>
            <a:bodyPr anchor="b" rtlCol="false" tIns="0" lIns="0" bIns="0" rIns="0"/>
            <a:lstStyle/>
            <a:p>
              <a:pPr algn="l">
                <a:lnSpc>
                  <a:spcPts val="7776"/>
                </a:lnSpc>
              </a:pPr>
              <a:r>
                <a:rPr lang="en-US" sz="7200" b="true">
                  <a:solidFill>
                    <a:srgbClr val="FFFFFF"/>
                  </a:solidFill>
                  <a:latin typeface="Roboto Bold"/>
                  <a:ea typeface="Roboto Bold"/>
                  <a:cs typeface="Roboto Bold"/>
                  <a:sym typeface="Roboto Bold"/>
                </a:rPr>
                <a:t>KCETB - Études de cas VAE</a:t>
              </a:r>
            </a:p>
          </p:txBody>
        </p:sp>
      </p:grpSp>
      <p:grpSp>
        <p:nvGrpSpPr>
          <p:cNvPr name="Group 17" id="17"/>
          <p:cNvGrpSpPr/>
          <p:nvPr/>
        </p:nvGrpSpPr>
        <p:grpSpPr>
          <a:xfrm rot="0">
            <a:off x="11744325" y="306924"/>
            <a:ext cx="5921492" cy="2190950"/>
            <a:chOff x="0" y="0"/>
            <a:chExt cx="7895323" cy="2921267"/>
          </a:xfrm>
        </p:grpSpPr>
        <p:sp>
          <p:nvSpPr>
            <p:cNvPr name="Freeform 18" id="18" descr="Text  Description automatically generated"/>
            <p:cNvSpPr/>
            <p:nvPr/>
          </p:nvSpPr>
          <p:spPr>
            <a:xfrm flipH="false" flipV="false" rot="0">
              <a:off x="0" y="0"/>
              <a:ext cx="7895336" cy="2921254"/>
            </a:xfrm>
            <a:custGeom>
              <a:avLst/>
              <a:gdLst/>
              <a:ahLst/>
              <a:cxnLst/>
              <a:rect r="r" b="b" t="t" l="l"/>
              <a:pathLst>
                <a:path h="2921254" w="7895336">
                  <a:moveTo>
                    <a:pt x="0" y="0"/>
                  </a:moveTo>
                  <a:lnTo>
                    <a:pt x="7895336" y="0"/>
                  </a:lnTo>
                  <a:lnTo>
                    <a:pt x="7895336" y="2921254"/>
                  </a:lnTo>
                  <a:lnTo>
                    <a:pt x="0" y="2921254"/>
                  </a:lnTo>
                  <a:lnTo>
                    <a:pt x="0" y="0"/>
                  </a:lnTo>
                  <a:close/>
                </a:path>
              </a:pathLst>
            </a:custGeom>
            <a:blipFill>
              <a:blip r:embed="rId9"/>
              <a:stretch>
                <a:fillRect l="0" t="0" r="0" b="0"/>
              </a:stretch>
            </a:blipFill>
          </p:spPr>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8" id="8"/>
          <p:cNvSpPr txBox="true"/>
          <p:nvPr/>
        </p:nvSpPr>
        <p:spPr>
          <a:xfrm rot="0">
            <a:off x="1348740" y="1355922"/>
            <a:ext cx="15590520" cy="6473666"/>
          </a:xfrm>
          <a:prstGeom prst="rect">
            <a:avLst/>
          </a:prstGeom>
        </p:spPr>
        <p:txBody>
          <a:bodyPr anchor="t" rtlCol="false" tIns="0" lIns="0" bIns="0" rIns="0">
            <a:spAutoFit/>
          </a:bodyPr>
          <a:lstStyle/>
          <a:p>
            <a:pPr algn="l" marL="760095" indent="-380048" lvl="1">
              <a:lnSpc>
                <a:spcPts val="4536"/>
              </a:lnSpc>
              <a:buFont typeface="Arial"/>
              <a:buChar char="•"/>
            </a:pPr>
            <a:r>
              <a:rPr lang="en-US" sz="4200">
                <a:solidFill>
                  <a:srgbClr val="000000"/>
                </a:solidFill>
                <a:latin typeface="Calibri (MS)"/>
                <a:ea typeface="Calibri (MS)"/>
                <a:cs typeface="Calibri (MS)"/>
                <a:sym typeface="Calibri (MS)"/>
              </a:rPr>
              <a:t>Le KCETB présente plusieurs études de cas pour illustrer la mise en pratique de la VAE.</a:t>
            </a:r>
          </a:p>
          <a:p>
            <a:pPr algn="l" marL="760095" indent="-380048" lvl="1">
              <a:lnSpc>
                <a:spcPts val="4536"/>
              </a:lnSpc>
            </a:pPr>
          </a:p>
        </p:txBody>
      </p:sp>
      <p:graphicFrame>
        <p:nvGraphicFramePr>
          <p:cNvPr name="Table 9" id="9"/>
          <p:cNvGraphicFramePr>
            <a:graphicFrameLocks noGrp="true"/>
          </p:cNvGraphicFramePr>
          <p:nvPr/>
        </p:nvGraphicFramePr>
        <p:xfrm>
          <a:off x="923544" y="2850659"/>
          <a:ext cx="16078200" cy="5676699"/>
        </p:xfrm>
        <a:graphic>
          <a:graphicData uri="http://schemas.openxmlformats.org/drawingml/2006/table">
            <a:tbl>
              <a:tblPr/>
              <a:tblGrid>
                <a:gridCol w="1569634"/>
                <a:gridCol w="5991005"/>
                <a:gridCol w="5642380"/>
                <a:gridCol w="2875182"/>
              </a:tblGrid>
              <a:tr h="629379">
                <a:tc>
                  <a:txBody>
                    <a:bodyPr anchor="t" rtlCol="false"/>
                    <a:lstStyle/>
                    <a:p>
                      <a:pPr algn="l">
                        <a:lnSpc>
                          <a:spcPts val="3240"/>
                        </a:lnSpc>
                        <a:defRPr/>
                      </a:pPr>
                      <a:r>
                        <a:rPr lang="en-US" sz="2700" b="true">
                          <a:solidFill>
                            <a:srgbClr val="FFFFFF"/>
                          </a:solidFill>
                          <a:latin typeface="Calibri (MS) Bold"/>
                          <a:ea typeface="Calibri (MS) Bold"/>
                          <a:cs typeface="Calibri (MS) Bold"/>
                          <a:sym typeface="Calibri (MS) Bold"/>
                        </a:rPr>
                        <a:t>CS #</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549E39"/>
                    </a:solidFill>
                  </a:tcPr>
                </a:tc>
                <a:tc>
                  <a:txBody>
                    <a:bodyPr anchor="t" rtlCol="false"/>
                    <a:lstStyle/>
                    <a:p>
                      <a:pPr algn="l">
                        <a:lnSpc>
                          <a:spcPts val="3240"/>
                        </a:lnSpc>
                        <a:defRPr/>
                      </a:pPr>
                      <a:r>
                        <a:rPr lang="en-US" sz="2700" b="true">
                          <a:solidFill>
                            <a:srgbClr val="FFFFFF"/>
                          </a:solidFill>
                          <a:latin typeface="Calibri (MS) Bold"/>
                          <a:ea typeface="Calibri (MS) Bold"/>
                          <a:cs typeface="Calibri (MS) Bold"/>
                          <a:sym typeface="Calibri (MS) Bold"/>
                        </a:rPr>
                        <a:t>Titre</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549E39"/>
                    </a:solidFill>
                  </a:tcPr>
                </a:tc>
                <a:tc>
                  <a:txBody>
                    <a:bodyPr anchor="t" rtlCol="false"/>
                    <a:lstStyle/>
                    <a:p>
                      <a:pPr algn="l">
                        <a:lnSpc>
                          <a:spcPts val="3240"/>
                        </a:lnSpc>
                        <a:defRPr/>
                      </a:pPr>
                      <a:r>
                        <a:rPr lang="en-US" sz="2700" b="true">
                          <a:solidFill>
                            <a:srgbClr val="FFFFFF"/>
                          </a:solidFill>
                          <a:latin typeface="Calibri (MS) Bold"/>
                          <a:ea typeface="Calibri (MS) Bold"/>
                          <a:cs typeface="Calibri (MS) Bold"/>
                          <a:sym typeface="Calibri (MS) Bold"/>
                        </a:rPr>
                        <a:t>Objectif</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549E39"/>
                    </a:solidFill>
                  </a:tcPr>
                </a:tc>
                <a:tc>
                  <a:txBody>
                    <a:bodyPr anchor="t" rtlCol="false"/>
                    <a:lstStyle/>
                    <a:p>
                      <a:pPr algn="l">
                        <a:lnSpc>
                          <a:spcPts val="3240"/>
                        </a:lnSpc>
                        <a:defRPr/>
                      </a:pPr>
                      <a:r>
                        <a:rPr lang="en-US" sz="2700" b="true">
                          <a:solidFill>
                            <a:srgbClr val="FFFFFF"/>
                          </a:solidFill>
                          <a:latin typeface="Calibri (MS) Bold"/>
                          <a:ea typeface="Calibri (MS) Bold"/>
                          <a:cs typeface="Calibri (MS) Bold"/>
                          <a:sym typeface="Calibri (MS) Bold"/>
                        </a:rPr>
                        <a:t>Présentateur </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549E39"/>
                    </a:solidFill>
                  </a:tcPr>
                </a:tc>
              </a:tr>
              <a:tr h="1385847">
                <a:tc>
                  <a:txBody>
                    <a:bodyPr anchor="t" rtlCol="false"/>
                    <a:lstStyle/>
                    <a:p>
                      <a:pPr algn="l">
                        <a:lnSpc>
                          <a:spcPts val="3240"/>
                        </a:lnSpc>
                        <a:defRPr/>
                      </a:pPr>
                      <a:r>
                        <a:rPr lang="en-US" sz="2700">
                          <a:solidFill>
                            <a:srgbClr val="000000"/>
                          </a:solidFill>
                          <a:latin typeface="Calibri (MS)"/>
                          <a:ea typeface="Calibri (MS)"/>
                          <a:cs typeface="Calibri (MS)"/>
                          <a:sym typeface="Calibri (MS)"/>
                        </a:rPr>
                        <a:t>1</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1DFCE"/>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Étude de cas sur la manière dont le CNC et le CAS  soutiennent la validation des acquis d’expérience</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1DFCE"/>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Démontre l'apprentissage par l'expérience pour l'obtention d'un diplôme important</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1DFCE"/>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Sarah Barron</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1DFCE"/>
                    </a:solidFill>
                  </a:tcPr>
                </a:tc>
              </a:tr>
              <a:tr h="629379">
                <a:tc>
                  <a:txBody>
                    <a:bodyPr anchor="t" rtlCol="false"/>
                    <a:lstStyle/>
                    <a:p>
                      <a:pPr algn="l">
                        <a:lnSpc>
                          <a:spcPts val="3240"/>
                        </a:lnSpc>
                        <a:defRPr/>
                      </a:pPr>
                      <a:r>
                        <a:rPr lang="en-US" sz="2700">
                          <a:solidFill>
                            <a:srgbClr val="000000"/>
                          </a:solidFill>
                          <a:latin typeface="Calibri (MS)"/>
                          <a:ea typeface="Calibri (MS)"/>
                          <a:cs typeface="Calibri (MS)"/>
                          <a:sym typeface="Calibri (MS)"/>
                        </a:rPr>
                        <a:t>2</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0E8"/>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Reconnaissance des acquis expérientiels (RPEL) pour l'emploi</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0E8"/>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Démontre l'impact de la certification via la VAE pour une cohorte d'employés</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0E8"/>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Sarah Barron</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0E8"/>
                    </a:solidFill>
                  </a:tcPr>
                </a:tc>
              </a:tr>
              <a:tr h="1143960">
                <a:tc>
                  <a:txBody>
                    <a:bodyPr anchor="t" rtlCol="false"/>
                    <a:lstStyle/>
                    <a:p>
                      <a:pPr algn="l">
                        <a:lnSpc>
                          <a:spcPts val="3240"/>
                        </a:lnSpc>
                        <a:defRPr/>
                      </a:pPr>
                      <a:r>
                        <a:rPr lang="en-US" sz="2700">
                          <a:solidFill>
                            <a:srgbClr val="000000"/>
                          </a:solidFill>
                          <a:latin typeface="Calibri (MS)"/>
                          <a:ea typeface="Calibri (MS)"/>
                          <a:cs typeface="Calibri (MS)"/>
                          <a:sym typeface="Calibri (MS)"/>
                        </a:rPr>
                        <a:t>3</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1DFCE"/>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RPEL pour les opportunités d'emploi</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1DFCE"/>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Démontre les résultats positifs de la VAE</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1DFCE"/>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Amanda Butler</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1DFCE"/>
                    </a:solidFill>
                  </a:tcPr>
                </a:tc>
              </a:tr>
              <a:tr h="629379">
                <a:tc>
                  <a:txBody>
                    <a:bodyPr anchor="t" rtlCol="false"/>
                    <a:lstStyle/>
                    <a:p>
                      <a:pPr algn="l">
                        <a:lnSpc>
                          <a:spcPts val="3240"/>
                        </a:lnSpc>
                        <a:defRPr/>
                      </a:pPr>
                      <a:r>
                        <a:rPr lang="en-US" sz="2700">
                          <a:solidFill>
                            <a:srgbClr val="000000"/>
                          </a:solidFill>
                          <a:latin typeface="Calibri (MS)"/>
                          <a:ea typeface="Calibri (MS)"/>
                          <a:cs typeface="Calibri (MS)"/>
                          <a:sym typeface="Calibri (MS)"/>
                        </a:rPr>
                        <a:t>4</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0E8"/>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CUA dans l'évaluation VAE </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0E8"/>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Démontre la flexibilité de l'apprentissage et de l'évaluation pour les candidats</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0E8"/>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Amanda Butler</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0E8"/>
                    </a:solidFill>
                  </a:tcPr>
                </a:tc>
              </a:tr>
              <a:tr h="629379">
                <a:tc>
                  <a:txBody>
                    <a:bodyPr anchor="t" rtlCol="false"/>
                    <a:lstStyle/>
                    <a:p>
                      <a:pPr algn="l">
                        <a:lnSpc>
                          <a:spcPts val="3240"/>
                        </a:lnSpc>
                        <a:defRPr/>
                      </a:pPr>
                      <a:r>
                        <a:rPr lang="en-US" sz="2700">
                          <a:solidFill>
                            <a:srgbClr val="000000"/>
                          </a:solidFill>
                          <a:latin typeface="Calibri (MS)"/>
                          <a:ea typeface="Calibri (MS)"/>
                          <a:cs typeface="Calibri (MS)"/>
                          <a:sym typeface="Calibri (MS)"/>
                        </a:rPr>
                        <a:t>5</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1DFCE"/>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Reconnaissance des acquis expérientiels (RPCL) pour l'exemption </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1DFCE"/>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Démontre la mise en correspondance des acquis certifiés à l'échelle internationale</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1DFCE"/>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Amanda Butler</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1DFCE"/>
                    </a:solidFill>
                  </a:tcPr>
                </a:tc>
              </a:tr>
              <a:tr h="629379">
                <a:tc>
                  <a:txBody>
                    <a:bodyPr anchor="t" rtlCol="false"/>
                    <a:lstStyle/>
                    <a:p>
                      <a:pPr algn="l">
                        <a:lnSpc>
                          <a:spcPts val="3240"/>
                        </a:lnSpc>
                        <a:defRPr/>
                      </a:pPr>
                      <a:r>
                        <a:rPr lang="en-US" sz="2700">
                          <a:solidFill>
                            <a:srgbClr val="000000"/>
                          </a:solidFill>
                          <a:latin typeface="Calibri (MS)"/>
                          <a:ea typeface="Calibri (MS)"/>
                          <a:cs typeface="Calibri (MS)"/>
                          <a:sym typeface="Calibri (MS)"/>
                        </a:rPr>
                        <a:t>6</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0E8"/>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VAE pour les membres du personnel du KCETB</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0E8"/>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Combine RPCL et RPEL </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0E8"/>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Amy Deering</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0E8"/>
                    </a:solidFill>
                  </a:tcPr>
                </a:tc>
              </a:tr>
            </a:tbl>
          </a:graphicData>
        </a:graphic>
      </p:graphicFrame>
      <p:grpSp>
        <p:nvGrpSpPr>
          <p:cNvPr name="Group 10" id="10"/>
          <p:cNvGrpSpPr/>
          <p:nvPr/>
        </p:nvGrpSpPr>
        <p:grpSpPr>
          <a:xfrm rot="0">
            <a:off x="208521" y="0"/>
            <a:ext cx="18079479" cy="1201188"/>
            <a:chOff x="0" y="0"/>
            <a:chExt cx="24105972" cy="1601584"/>
          </a:xfrm>
        </p:grpSpPr>
        <p:sp>
          <p:nvSpPr>
            <p:cNvPr name="Freeform 11" id="11"/>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12" id="12"/>
            <p:cNvSpPr txBox="true"/>
            <p:nvPr/>
          </p:nvSpPr>
          <p:spPr>
            <a:xfrm>
              <a:off x="0" y="-47625"/>
              <a:ext cx="24105972" cy="1649209"/>
            </a:xfrm>
            <a:prstGeom prst="rect">
              <a:avLst/>
            </a:prstGeom>
          </p:spPr>
          <p:txBody>
            <a:bodyPr anchor="ctr" rtlCol="false" tIns="50800" lIns="50800" bIns="50800" rIns="50800"/>
            <a:lstStyle/>
            <a:p>
              <a:pPr algn="l">
                <a:lnSpc>
                  <a:spcPts val="6480"/>
                </a:lnSpc>
              </a:pPr>
              <a:r>
                <a:rPr lang="en-US" sz="6000" b="true">
                  <a:solidFill>
                    <a:srgbClr val="FFFFFF"/>
                  </a:solidFill>
                  <a:latin typeface="Calibri (MS) Bold"/>
                  <a:ea typeface="Calibri (MS) Bold"/>
                  <a:cs typeface="Calibri (MS) Bold"/>
                  <a:sym typeface="Calibri (MS) Bold"/>
                </a:rPr>
                <a:t>Études de cas</a:t>
              </a:r>
            </a:p>
          </p:txBody>
        </p:sp>
      </p:gr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grpSp>
        <p:nvGrpSpPr>
          <p:cNvPr name="Group 7" id="7"/>
          <p:cNvGrpSpPr/>
          <p:nvPr/>
        </p:nvGrpSpPr>
        <p:grpSpPr>
          <a:xfrm rot="0">
            <a:off x="271462" y="547688"/>
            <a:ext cx="18016538" cy="1509712"/>
            <a:chOff x="0" y="0"/>
            <a:chExt cx="24022050" cy="2012950"/>
          </a:xfrm>
        </p:grpSpPr>
        <p:sp>
          <p:nvSpPr>
            <p:cNvPr name="Freeform 8" id="8"/>
            <p:cNvSpPr/>
            <p:nvPr/>
          </p:nvSpPr>
          <p:spPr>
            <a:xfrm flipH="false" flipV="false" rot="0">
              <a:off x="0" y="0"/>
              <a:ext cx="24022050" cy="2012950"/>
            </a:xfrm>
            <a:custGeom>
              <a:avLst/>
              <a:gdLst/>
              <a:ahLst/>
              <a:cxnLst/>
              <a:rect r="r" b="b" t="t" l="l"/>
              <a:pathLst>
                <a:path h="2012950" w="24022050">
                  <a:moveTo>
                    <a:pt x="0" y="0"/>
                  </a:moveTo>
                  <a:lnTo>
                    <a:pt x="24022050" y="0"/>
                  </a:lnTo>
                  <a:lnTo>
                    <a:pt x="24022050" y="2012950"/>
                  </a:lnTo>
                  <a:lnTo>
                    <a:pt x="0" y="2012950"/>
                  </a:lnTo>
                  <a:close/>
                </a:path>
              </a:pathLst>
            </a:custGeom>
            <a:blipFill>
              <a:blip r:embed="rId6">
                <a:alphaModFix amt="0"/>
              </a:blip>
              <a:stretch>
                <a:fillRect l="0" t="-182529" r="0" b="-182529"/>
              </a:stretch>
            </a:blipFill>
          </p:spPr>
        </p:sp>
        <p:sp>
          <p:nvSpPr>
            <p:cNvPr name="TextBox 9" id="9"/>
            <p:cNvSpPr txBox="true"/>
            <p:nvPr/>
          </p:nvSpPr>
          <p:spPr>
            <a:xfrm>
              <a:off x="0" y="-47625"/>
              <a:ext cx="24022050" cy="2060575"/>
            </a:xfrm>
            <a:prstGeom prst="rect">
              <a:avLst/>
            </a:prstGeom>
          </p:spPr>
          <p:txBody>
            <a:bodyPr anchor="ctr" rtlCol="false" tIns="0" lIns="0" bIns="0" rIns="0"/>
            <a:lstStyle/>
            <a:p>
              <a:pPr algn="l">
                <a:lnSpc>
                  <a:spcPts val="6480"/>
                </a:lnSpc>
              </a:pPr>
              <a:r>
                <a:rPr lang="en-US" sz="6000" b="true">
                  <a:solidFill>
                    <a:srgbClr val="FFFFFF"/>
                  </a:solidFill>
                  <a:latin typeface="Calibri (MS) Bold"/>
                  <a:ea typeface="Calibri (MS) Bold"/>
                  <a:cs typeface="Calibri (MS) Bold"/>
                  <a:sym typeface="Calibri (MS) Bold"/>
                </a:rPr>
                <a:t>Étude de cas n° 1</a:t>
              </a:r>
            </a:p>
          </p:txBody>
        </p:sp>
      </p:grpSp>
      <p:sp>
        <p:nvSpPr>
          <p:cNvPr name="TextBox 10" id="10"/>
          <p:cNvSpPr txBox="true"/>
          <p:nvPr/>
        </p:nvSpPr>
        <p:spPr>
          <a:xfrm rot="0">
            <a:off x="1348740" y="2746058"/>
            <a:ext cx="7589520" cy="6473666"/>
          </a:xfrm>
          <a:prstGeom prst="rect">
            <a:avLst/>
          </a:prstGeom>
        </p:spPr>
        <p:txBody>
          <a:bodyPr anchor="t" rtlCol="false" tIns="0" lIns="0" bIns="0" rIns="0">
            <a:spAutoFit/>
          </a:bodyPr>
          <a:lstStyle/>
          <a:p>
            <a:pPr algn="l" marL="760095" indent="-380048" lvl="1">
              <a:lnSpc>
                <a:spcPts val="4536"/>
              </a:lnSpc>
              <a:buFont typeface="Arial"/>
              <a:buChar char="•"/>
            </a:pPr>
            <a:r>
              <a:rPr lang="en-US" sz="4200">
                <a:solidFill>
                  <a:srgbClr val="000000"/>
                </a:solidFill>
                <a:latin typeface="Calibri (MS)"/>
                <a:ea typeface="Calibri (MS)"/>
                <a:cs typeface="Calibri (MS)"/>
                <a:sym typeface="Calibri (MS)"/>
              </a:rPr>
              <a:t>Étude de cas sur la manière dont le Cadre national des certifications (NFQ) soutient la reconnaissance des acquis</a:t>
            </a:r>
          </a:p>
        </p:txBody>
      </p:sp>
      <p:grpSp>
        <p:nvGrpSpPr>
          <p:cNvPr name="Group 11" id="11"/>
          <p:cNvGrpSpPr/>
          <p:nvPr/>
        </p:nvGrpSpPr>
        <p:grpSpPr>
          <a:xfrm rot="0">
            <a:off x="1257300" y="2738438"/>
            <a:ext cx="7772400" cy="6527006"/>
            <a:chOff x="0" y="0"/>
            <a:chExt cx="10363200" cy="8702675"/>
          </a:xfrm>
        </p:grpSpPr>
        <p:sp>
          <p:nvSpPr>
            <p:cNvPr name="Freeform 12" id="12" descr="Diffused spotlights shining in different directions"/>
            <p:cNvSpPr/>
            <p:nvPr/>
          </p:nvSpPr>
          <p:spPr>
            <a:xfrm flipH="false" flipV="false" rot="0">
              <a:off x="0" y="0"/>
              <a:ext cx="10363200" cy="8702675"/>
            </a:xfrm>
            <a:custGeom>
              <a:avLst/>
              <a:gdLst/>
              <a:ahLst/>
              <a:cxnLst/>
              <a:rect r="r" b="b" t="t" l="l"/>
              <a:pathLst>
                <a:path h="8702675" w="10363200">
                  <a:moveTo>
                    <a:pt x="0" y="0"/>
                  </a:moveTo>
                  <a:lnTo>
                    <a:pt x="10363200" y="0"/>
                  </a:lnTo>
                  <a:lnTo>
                    <a:pt x="10363200" y="8702675"/>
                  </a:lnTo>
                  <a:lnTo>
                    <a:pt x="0" y="8702675"/>
                  </a:lnTo>
                  <a:lnTo>
                    <a:pt x="0" y="0"/>
                  </a:lnTo>
                  <a:close/>
                </a:path>
              </a:pathLst>
            </a:custGeom>
            <a:blipFill>
              <a:blip r:embed="rId7"/>
              <a:stretch>
                <a:fillRect l="-20491" t="0" r="-5347" b="1"/>
              </a:stretch>
            </a:blipFill>
          </p:spPr>
        </p:sp>
      </p:grpSp>
      <p:sp>
        <p:nvSpPr>
          <p:cNvPr name="TextBox 13" id="13"/>
          <p:cNvSpPr txBox="true"/>
          <p:nvPr/>
        </p:nvSpPr>
        <p:spPr>
          <a:xfrm rot="0">
            <a:off x="9349740" y="2746058"/>
            <a:ext cx="7589520" cy="6473666"/>
          </a:xfrm>
          <a:prstGeom prst="rect">
            <a:avLst/>
          </a:prstGeom>
        </p:spPr>
        <p:txBody>
          <a:bodyPr anchor="t" rtlCol="false" tIns="0" lIns="0" bIns="0" rIns="0">
            <a:spAutoFit/>
          </a:bodyPr>
          <a:lstStyle/>
          <a:p>
            <a:pPr algn="l" marL="760095" indent="-380048" lvl="1">
              <a:lnSpc>
                <a:spcPts val="4536"/>
              </a:lnSpc>
              <a:buFont typeface="Arial"/>
              <a:buChar char="•"/>
            </a:pPr>
            <a:r>
              <a:rPr lang="en-US" sz="4200">
                <a:solidFill>
                  <a:srgbClr val="000000"/>
                </a:solidFill>
                <a:latin typeface="Calibri (MS)"/>
                <a:ea typeface="Calibri (MS)"/>
                <a:cs typeface="Calibri (MS)"/>
                <a:sym typeface="Calibri (MS)"/>
              </a:rPr>
              <a:t>Étude de cas sur la manière dont le Cadre national des certifications (CNC) et le Système commun de certification (CAS) soutiennent la validation des acquis d’expérience</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grpSp>
        <p:nvGrpSpPr>
          <p:cNvPr name="Group 7" id="7"/>
          <p:cNvGrpSpPr/>
          <p:nvPr/>
        </p:nvGrpSpPr>
        <p:grpSpPr>
          <a:xfrm rot="0">
            <a:off x="-421415" y="258432"/>
            <a:ext cx="20697225" cy="11339093"/>
            <a:chOff x="0" y="0"/>
            <a:chExt cx="27596300" cy="15118791"/>
          </a:xfrm>
        </p:grpSpPr>
        <p:sp>
          <p:nvSpPr>
            <p:cNvPr name="Freeform 8" id="8"/>
            <p:cNvSpPr/>
            <p:nvPr/>
          </p:nvSpPr>
          <p:spPr>
            <a:xfrm flipH="false" flipV="false" rot="0">
              <a:off x="12700" y="12700"/>
              <a:ext cx="27570937" cy="15093442"/>
            </a:xfrm>
            <a:custGeom>
              <a:avLst/>
              <a:gdLst/>
              <a:ahLst/>
              <a:cxnLst/>
              <a:rect r="r" b="b" t="t" l="l"/>
              <a:pathLst>
                <a:path h="15093442" w="27570937">
                  <a:moveTo>
                    <a:pt x="0" y="0"/>
                  </a:moveTo>
                  <a:lnTo>
                    <a:pt x="27570937" y="0"/>
                  </a:lnTo>
                  <a:lnTo>
                    <a:pt x="27570937" y="15093442"/>
                  </a:lnTo>
                  <a:lnTo>
                    <a:pt x="0" y="15093442"/>
                  </a:lnTo>
                  <a:close/>
                </a:path>
              </a:pathLst>
            </a:custGeom>
            <a:solidFill>
              <a:srgbClr val="01837C"/>
            </a:solidFill>
          </p:spPr>
        </p:sp>
        <p:sp>
          <p:nvSpPr>
            <p:cNvPr name="Freeform 9" id="9"/>
            <p:cNvSpPr/>
            <p:nvPr/>
          </p:nvSpPr>
          <p:spPr>
            <a:xfrm flipH="false" flipV="false" rot="0">
              <a:off x="0" y="0"/>
              <a:ext cx="27596337" cy="15118842"/>
            </a:xfrm>
            <a:custGeom>
              <a:avLst/>
              <a:gdLst/>
              <a:ahLst/>
              <a:cxnLst/>
              <a:rect r="r" b="b" t="t" l="l"/>
              <a:pathLst>
                <a:path h="15118842" w="27596337">
                  <a:moveTo>
                    <a:pt x="12700" y="0"/>
                  </a:moveTo>
                  <a:lnTo>
                    <a:pt x="27583637" y="0"/>
                  </a:lnTo>
                  <a:cubicBezTo>
                    <a:pt x="27590623" y="0"/>
                    <a:pt x="27596337" y="5715"/>
                    <a:pt x="27596337" y="12700"/>
                  </a:cubicBezTo>
                  <a:lnTo>
                    <a:pt x="27596337" y="15106142"/>
                  </a:lnTo>
                  <a:cubicBezTo>
                    <a:pt x="27596337" y="15113127"/>
                    <a:pt x="27590623" y="15118842"/>
                    <a:pt x="27583637" y="15118842"/>
                  </a:cubicBezTo>
                  <a:lnTo>
                    <a:pt x="12700" y="15118842"/>
                  </a:lnTo>
                  <a:cubicBezTo>
                    <a:pt x="5715" y="15118842"/>
                    <a:pt x="0" y="15113127"/>
                    <a:pt x="0" y="15106142"/>
                  </a:cubicBezTo>
                  <a:lnTo>
                    <a:pt x="0" y="12700"/>
                  </a:lnTo>
                  <a:cubicBezTo>
                    <a:pt x="0" y="5715"/>
                    <a:pt x="5715" y="0"/>
                    <a:pt x="12700" y="0"/>
                  </a:cubicBezTo>
                  <a:moveTo>
                    <a:pt x="12700" y="25400"/>
                  </a:moveTo>
                  <a:lnTo>
                    <a:pt x="12700" y="12700"/>
                  </a:lnTo>
                  <a:lnTo>
                    <a:pt x="25400" y="12700"/>
                  </a:lnTo>
                  <a:lnTo>
                    <a:pt x="25400" y="15106142"/>
                  </a:lnTo>
                  <a:lnTo>
                    <a:pt x="12700" y="15106142"/>
                  </a:lnTo>
                  <a:lnTo>
                    <a:pt x="12700" y="15093442"/>
                  </a:lnTo>
                  <a:lnTo>
                    <a:pt x="27583637" y="15093442"/>
                  </a:lnTo>
                  <a:lnTo>
                    <a:pt x="27583637" y="15106142"/>
                  </a:lnTo>
                  <a:lnTo>
                    <a:pt x="27570937" y="15106142"/>
                  </a:lnTo>
                  <a:lnTo>
                    <a:pt x="27570937" y="12700"/>
                  </a:lnTo>
                  <a:lnTo>
                    <a:pt x="27583637" y="12700"/>
                  </a:lnTo>
                  <a:lnTo>
                    <a:pt x="27583637" y="25400"/>
                  </a:lnTo>
                  <a:lnTo>
                    <a:pt x="12700" y="25400"/>
                  </a:lnTo>
                  <a:close/>
                </a:path>
              </a:pathLst>
            </a:custGeom>
            <a:solidFill>
              <a:srgbClr val="1E4012"/>
            </a:solidFill>
          </p:spPr>
        </p:sp>
      </p:grpSp>
      <p:grpSp>
        <p:nvGrpSpPr>
          <p:cNvPr name="Group 10" id="10"/>
          <p:cNvGrpSpPr/>
          <p:nvPr/>
        </p:nvGrpSpPr>
        <p:grpSpPr>
          <a:xfrm rot="0">
            <a:off x="7370950" y="3262751"/>
            <a:ext cx="7149913" cy="810330"/>
            <a:chOff x="0" y="0"/>
            <a:chExt cx="9533217" cy="1080440"/>
          </a:xfrm>
        </p:grpSpPr>
        <p:sp>
          <p:nvSpPr>
            <p:cNvPr name="Freeform 11" id="11"/>
            <p:cNvSpPr/>
            <p:nvPr/>
          </p:nvSpPr>
          <p:spPr>
            <a:xfrm flipH="false" flipV="false" rot="0">
              <a:off x="6350" y="6350"/>
              <a:ext cx="9520555" cy="1067689"/>
            </a:xfrm>
            <a:custGeom>
              <a:avLst/>
              <a:gdLst/>
              <a:ahLst/>
              <a:cxnLst/>
              <a:rect r="r" b="b" t="t" l="l"/>
              <a:pathLst>
                <a:path h="1067689" w="9520555">
                  <a:moveTo>
                    <a:pt x="0" y="0"/>
                  </a:moveTo>
                  <a:lnTo>
                    <a:pt x="9520555" y="0"/>
                  </a:lnTo>
                  <a:lnTo>
                    <a:pt x="9520555" y="1067689"/>
                  </a:lnTo>
                  <a:lnTo>
                    <a:pt x="0" y="1067689"/>
                  </a:lnTo>
                  <a:close/>
                </a:path>
              </a:pathLst>
            </a:custGeom>
            <a:solidFill>
              <a:srgbClr val="E1EFD7"/>
            </a:solidFill>
          </p:spPr>
        </p:sp>
        <p:sp>
          <p:nvSpPr>
            <p:cNvPr name="Freeform 12" id="12"/>
            <p:cNvSpPr/>
            <p:nvPr/>
          </p:nvSpPr>
          <p:spPr>
            <a:xfrm flipH="false" flipV="false" rot="0">
              <a:off x="0" y="0"/>
              <a:ext cx="9533255" cy="1080389"/>
            </a:xfrm>
            <a:custGeom>
              <a:avLst/>
              <a:gdLst/>
              <a:ahLst/>
              <a:cxnLst/>
              <a:rect r="r" b="b" t="t" l="l"/>
              <a:pathLst>
                <a:path h="1080389" w="9533255">
                  <a:moveTo>
                    <a:pt x="6350" y="0"/>
                  </a:moveTo>
                  <a:lnTo>
                    <a:pt x="9526905" y="0"/>
                  </a:lnTo>
                  <a:cubicBezTo>
                    <a:pt x="9530462" y="0"/>
                    <a:pt x="9533255" y="2794"/>
                    <a:pt x="9533255" y="6350"/>
                  </a:cubicBezTo>
                  <a:lnTo>
                    <a:pt x="9533255" y="1074039"/>
                  </a:lnTo>
                  <a:cubicBezTo>
                    <a:pt x="9533255" y="1077595"/>
                    <a:pt x="9530462" y="1080389"/>
                    <a:pt x="9526905" y="1080389"/>
                  </a:cubicBezTo>
                  <a:lnTo>
                    <a:pt x="6350" y="1080389"/>
                  </a:lnTo>
                  <a:cubicBezTo>
                    <a:pt x="2794" y="1080389"/>
                    <a:pt x="0" y="1077595"/>
                    <a:pt x="0" y="1074039"/>
                  </a:cubicBezTo>
                  <a:lnTo>
                    <a:pt x="0" y="6350"/>
                  </a:lnTo>
                  <a:cubicBezTo>
                    <a:pt x="0" y="2794"/>
                    <a:pt x="2794" y="0"/>
                    <a:pt x="6350" y="0"/>
                  </a:cubicBezTo>
                  <a:moveTo>
                    <a:pt x="6350" y="12700"/>
                  </a:moveTo>
                  <a:lnTo>
                    <a:pt x="6350" y="6350"/>
                  </a:lnTo>
                  <a:lnTo>
                    <a:pt x="12700" y="6350"/>
                  </a:lnTo>
                  <a:lnTo>
                    <a:pt x="12700" y="1074039"/>
                  </a:lnTo>
                  <a:lnTo>
                    <a:pt x="6350" y="1074039"/>
                  </a:lnTo>
                  <a:lnTo>
                    <a:pt x="6350" y="1067689"/>
                  </a:lnTo>
                  <a:lnTo>
                    <a:pt x="9526905" y="1067689"/>
                  </a:lnTo>
                  <a:lnTo>
                    <a:pt x="9526905" y="1074039"/>
                  </a:lnTo>
                  <a:lnTo>
                    <a:pt x="9520555" y="1074039"/>
                  </a:lnTo>
                  <a:lnTo>
                    <a:pt x="9520555" y="6350"/>
                  </a:lnTo>
                  <a:lnTo>
                    <a:pt x="9526905" y="6350"/>
                  </a:lnTo>
                  <a:lnTo>
                    <a:pt x="9526905" y="12700"/>
                  </a:lnTo>
                  <a:lnTo>
                    <a:pt x="6350" y="12700"/>
                  </a:lnTo>
                  <a:close/>
                </a:path>
              </a:pathLst>
            </a:custGeom>
            <a:solidFill>
              <a:srgbClr val="0989B1"/>
            </a:solidFill>
          </p:spPr>
        </p:sp>
      </p:grpSp>
      <p:sp>
        <p:nvSpPr>
          <p:cNvPr name="TextBox 13" id="13"/>
          <p:cNvSpPr txBox="true"/>
          <p:nvPr/>
        </p:nvSpPr>
        <p:spPr>
          <a:xfrm rot="0">
            <a:off x="248117" y="480479"/>
            <a:ext cx="19097396" cy="1094213"/>
          </a:xfrm>
          <a:prstGeom prst="rect">
            <a:avLst/>
          </a:prstGeom>
        </p:spPr>
        <p:txBody>
          <a:bodyPr anchor="t" rtlCol="false" tIns="0" lIns="0" bIns="0" rIns="0">
            <a:spAutoFit/>
          </a:bodyPr>
          <a:lstStyle/>
          <a:p>
            <a:pPr algn="l">
              <a:lnSpc>
                <a:spcPts val="7200"/>
              </a:lnSpc>
            </a:pPr>
            <a:r>
              <a:rPr lang="en-US" sz="6000" b="true">
                <a:solidFill>
                  <a:srgbClr val="FFFFFF"/>
                </a:solidFill>
                <a:latin typeface="Calibri (MS) Bold"/>
                <a:ea typeface="Calibri (MS) Bold"/>
                <a:cs typeface="Calibri (MS) Bold"/>
                <a:sym typeface="Calibri (MS) Bold"/>
              </a:rPr>
              <a:t>Étude de cas n° 1 : Avantages du CNC et du CAS pour la VAE </a:t>
            </a:r>
          </a:p>
        </p:txBody>
      </p:sp>
      <p:sp>
        <p:nvSpPr>
          <p:cNvPr name="TextBox 14" id="14"/>
          <p:cNvSpPr txBox="true"/>
          <p:nvPr/>
        </p:nvSpPr>
        <p:spPr>
          <a:xfrm rot="0">
            <a:off x="6498260" y="4536643"/>
            <a:ext cx="12560103" cy="4894545"/>
          </a:xfrm>
          <a:prstGeom prst="rect">
            <a:avLst/>
          </a:prstGeom>
        </p:spPr>
        <p:txBody>
          <a:bodyPr anchor="t" rtlCol="false" tIns="0" lIns="0" bIns="0" rIns="0">
            <a:spAutoFit/>
          </a:bodyPr>
          <a:lstStyle/>
          <a:p>
            <a:pPr algn="l" marL="651510" indent="-325755" lvl="1">
              <a:lnSpc>
                <a:spcPts val="4320"/>
              </a:lnSpc>
              <a:buFont typeface="Arial"/>
              <a:buChar char="•"/>
            </a:pPr>
            <a:r>
              <a:rPr lang="en-US" sz="3600">
                <a:solidFill>
                  <a:srgbClr val="FFFFFF"/>
                </a:solidFill>
                <a:latin typeface="Aptos"/>
                <a:ea typeface="Aptos"/>
                <a:cs typeface="Aptos"/>
                <a:sym typeface="Aptos"/>
              </a:rPr>
              <a:t>10 ans en tant que soldat 3 étoiles dans les forces de défense</a:t>
            </a:r>
          </a:p>
          <a:p>
            <a:pPr algn="l" marL="651510" indent="-325755" lvl="1">
              <a:lnSpc>
                <a:spcPts val="4320"/>
              </a:lnSpc>
              <a:buFont typeface="Arial"/>
              <a:buChar char="•"/>
            </a:pPr>
            <a:r>
              <a:rPr lang="en-US" sz="3600">
                <a:solidFill>
                  <a:srgbClr val="FFFFFF"/>
                </a:solidFill>
                <a:latin typeface="Aptos"/>
                <a:ea typeface="Aptos"/>
                <a:cs typeface="Aptos"/>
                <a:sym typeface="Aptos"/>
              </a:rPr>
              <a:t>Formation antérieure : diplôme de fin d'études secondaires, formation dans les forces armées, certification de niveau 3 en remise en forme et cours de surf NGB </a:t>
            </a:r>
          </a:p>
          <a:p>
            <a:pPr algn="l" marL="651510" indent="-325755" lvl="1">
              <a:lnSpc>
                <a:spcPts val="4320"/>
              </a:lnSpc>
              <a:buFont typeface="Arial"/>
              <a:buChar char="•"/>
            </a:pPr>
            <a:r>
              <a:rPr lang="en-US" sz="3600">
                <a:solidFill>
                  <a:srgbClr val="FFFFFF"/>
                </a:solidFill>
                <a:latin typeface="Aptos"/>
                <a:ea typeface="Aptos"/>
                <a:cs typeface="Aptos"/>
                <a:sym typeface="Aptos"/>
              </a:rPr>
              <a:t>Entreprise privée de remise en forme - 3 ans </a:t>
            </a:r>
          </a:p>
          <a:p>
            <a:pPr algn="l" marL="651510" indent="-325755" lvl="1">
              <a:lnSpc>
                <a:spcPts val="4320"/>
              </a:lnSpc>
              <a:buFont typeface="Arial"/>
              <a:buChar char="•"/>
            </a:pPr>
            <a:r>
              <a:rPr lang="en-US" sz="3600">
                <a:solidFill>
                  <a:srgbClr val="FFFFFF"/>
                </a:solidFill>
                <a:latin typeface="Aptos"/>
                <a:ea typeface="Aptos"/>
                <a:cs typeface="Aptos"/>
                <a:sym typeface="Aptos"/>
              </a:rPr>
              <a:t>Expérience en tant qu'entraîneur et joueur de football et de hurling</a:t>
            </a:r>
          </a:p>
          <a:p>
            <a:pPr algn="l" marL="651510" indent="-325755" lvl="1">
              <a:lnSpc>
                <a:spcPts val="4320"/>
              </a:lnSpc>
            </a:pPr>
          </a:p>
          <a:p>
            <a:pPr algn="l" marL="651510" indent="-325755" lvl="1">
              <a:lnSpc>
                <a:spcPts val="4320"/>
              </a:lnSpc>
            </a:pPr>
          </a:p>
        </p:txBody>
      </p:sp>
      <p:grpSp>
        <p:nvGrpSpPr>
          <p:cNvPr name="Group 15" id="15"/>
          <p:cNvGrpSpPr/>
          <p:nvPr/>
        </p:nvGrpSpPr>
        <p:grpSpPr>
          <a:xfrm rot="0">
            <a:off x="817626" y="3077508"/>
            <a:ext cx="5782675" cy="6126109"/>
            <a:chOff x="0" y="0"/>
            <a:chExt cx="7710234" cy="8168145"/>
          </a:xfrm>
        </p:grpSpPr>
        <p:sp>
          <p:nvSpPr>
            <p:cNvPr name="Freeform 16" id="16" descr="A person in a camouflage shirt  Description automatically generated"/>
            <p:cNvSpPr/>
            <p:nvPr/>
          </p:nvSpPr>
          <p:spPr>
            <a:xfrm flipH="false" flipV="false" rot="0">
              <a:off x="0" y="0"/>
              <a:ext cx="7710297" cy="8168132"/>
            </a:xfrm>
            <a:custGeom>
              <a:avLst/>
              <a:gdLst/>
              <a:ahLst/>
              <a:cxnLst/>
              <a:rect r="r" b="b" t="t" l="l"/>
              <a:pathLst>
                <a:path h="8168132" w="7710297">
                  <a:moveTo>
                    <a:pt x="0" y="0"/>
                  </a:moveTo>
                  <a:lnTo>
                    <a:pt x="7710297" y="0"/>
                  </a:lnTo>
                  <a:lnTo>
                    <a:pt x="7710297" y="8168132"/>
                  </a:lnTo>
                  <a:lnTo>
                    <a:pt x="0" y="8168132"/>
                  </a:lnTo>
                  <a:lnTo>
                    <a:pt x="0" y="0"/>
                  </a:lnTo>
                  <a:close/>
                </a:path>
              </a:pathLst>
            </a:custGeom>
            <a:blipFill>
              <a:blip r:embed="rId7"/>
              <a:stretch>
                <a:fillRect l="-1161" t="0" r="-1160" b="0"/>
              </a:stretch>
            </a:blipFill>
          </p:spPr>
        </p:sp>
      </p:grpSp>
      <p:sp>
        <p:nvSpPr>
          <p:cNvPr name="TextBox 17" id="17"/>
          <p:cNvSpPr txBox="true"/>
          <p:nvPr/>
        </p:nvSpPr>
        <p:spPr>
          <a:xfrm rot="0">
            <a:off x="7618838" y="3313233"/>
            <a:ext cx="5878716" cy="1131970"/>
          </a:xfrm>
          <a:prstGeom prst="rect">
            <a:avLst/>
          </a:prstGeom>
        </p:spPr>
        <p:txBody>
          <a:bodyPr anchor="t" rtlCol="false" tIns="0" lIns="0" bIns="0" rIns="0">
            <a:spAutoFit/>
          </a:bodyPr>
          <a:lstStyle/>
          <a:p>
            <a:pPr algn="l">
              <a:lnSpc>
                <a:spcPts val="5220"/>
              </a:lnSpc>
            </a:pPr>
            <a:r>
              <a:rPr lang="en-US" sz="4350" b="true">
                <a:solidFill>
                  <a:srgbClr val="01837C"/>
                </a:solidFill>
                <a:latin typeface="Aptos Bold"/>
                <a:ea typeface="Aptos Bold"/>
                <a:cs typeface="Aptos Bold"/>
                <a:sym typeface="Aptos Bold"/>
              </a:rPr>
              <a:t>Soldat Conor Shovlin </a:t>
            </a:r>
            <a:r>
              <a:rPr lang="en-US" sz="4350">
                <a:solidFill>
                  <a:srgbClr val="01837C"/>
                </a:solidFill>
                <a:latin typeface="Aptos"/>
                <a:ea typeface="Aptos"/>
                <a:cs typeface="Aptos"/>
                <a:sym typeface="Aptos"/>
              </a:rPr>
              <a:t>:</a:t>
            </a:r>
          </a:p>
          <a:p>
            <a:pPr algn="l">
              <a:lnSpc>
                <a:spcPts val="5220"/>
              </a:lnSpc>
            </a:pP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776697" y="522199"/>
            <a:ext cx="15859125" cy="8366217"/>
            <a:chOff x="0" y="0"/>
            <a:chExt cx="21145500" cy="11154956"/>
          </a:xfrm>
        </p:grpSpPr>
        <p:sp>
          <p:nvSpPr>
            <p:cNvPr name="Freeform 9" id="9" descr="A circle of dots in a black background  Description automatically generated"/>
            <p:cNvSpPr/>
            <p:nvPr/>
          </p:nvSpPr>
          <p:spPr>
            <a:xfrm flipH="false" flipV="false" rot="0">
              <a:off x="0" y="0"/>
              <a:ext cx="21145500" cy="11154918"/>
            </a:xfrm>
            <a:custGeom>
              <a:avLst/>
              <a:gdLst/>
              <a:ahLst/>
              <a:cxnLst/>
              <a:rect r="r" b="b" t="t" l="l"/>
              <a:pathLst>
                <a:path h="11154918" w="21145500">
                  <a:moveTo>
                    <a:pt x="0" y="0"/>
                  </a:moveTo>
                  <a:lnTo>
                    <a:pt x="21145500" y="0"/>
                  </a:lnTo>
                  <a:lnTo>
                    <a:pt x="21145500" y="11154918"/>
                  </a:lnTo>
                  <a:lnTo>
                    <a:pt x="0" y="11154918"/>
                  </a:lnTo>
                  <a:lnTo>
                    <a:pt x="0" y="0"/>
                  </a:lnTo>
                  <a:close/>
                </a:path>
              </a:pathLst>
            </a:custGeom>
            <a:blipFill>
              <a:blip r:embed="rId8">
                <a:alphaModFix amt="29000"/>
              </a:blip>
              <a:stretch>
                <a:fillRect l="0" t="-3314" r="0" b="-3314"/>
              </a:stretch>
            </a:blipFill>
          </p:spPr>
        </p:sp>
      </p:grpSp>
      <p:grpSp>
        <p:nvGrpSpPr>
          <p:cNvPr name="Group 10" id="10"/>
          <p:cNvGrpSpPr/>
          <p:nvPr/>
        </p:nvGrpSpPr>
        <p:grpSpPr>
          <a:xfrm rot="0">
            <a:off x="0" y="1356427"/>
            <a:ext cx="6318647" cy="692496"/>
            <a:chOff x="0" y="0"/>
            <a:chExt cx="8424862" cy="923328"/>
          </a:xfrm>
        </p:grpSpPr>
        <p:sp>
          <p:nvSpPr>
            <p:cNvPr name="Freeform 11" id="11"/>
            <p:cNvSpPr/>
            <p:nvPr/>
          </p:nvSpPr>
          <p:spPr>
            <a:xfrm flipH="false" flipV="false" rot="0">
              <a:off x="0" y="0"/>
              <a:ext cx="8424799" cy="923290"/>
            </a:xfrm>
            <a:custGeom>
              <a:avLst/>
              <a:gdLst/>
              <a:ahLst/>
              <a:cxnLst/>
              <a:rect r="r" b="b" t="t" l="l"/>
              <a:pathLst>
                <a:path h="923290" w="8424799">
                  <a:moveTo>
                    <a:pt x="0" y="0"/>
                  </a:moveTo>
                  <a:lnTo>
                    <a:pt x="8424799" y="0"/>
                  </a:lnTo>
                  <a:lnTo>
                    <a:pt x="8424799" y="923290"/>
                  </a:lnTo>
                  <a:lnTo>
                    <a:pt x="0" y="923290"/>
                  </a:lnTo>
                  <a:close/>
                </a:path>
              </a:pathLst>
            </a:custGeom>
            <a:solidFill>
              <a:srgbClr val="1C758E"/>
            </a:solidFill>
          </p:spPr>
        </p:sp>
      </p:grpSp>
      <p:grpSp>
        <p:nvGrpSpPr>
          <p:cNvPr name="Group 12" id="12"/>
          <p:cNvGrpSpPr/>
          <p:nvPr/>
        </p:nvGrpSpPr>
        <p:grpSpPr>
          <a:xfrm rot="0">
            <a:off x="0" y="721890"/>
            <a:ext cx="1514475" cy="1327042"/>
            <a:chOff x="0" y="0"/>
            <a:chExt cx="2019300" cy="1769389"/>
          </a:xfrm>
        </p:grpSpPr>
        <p:sp>
          <p:nvSpPr>
            <p:cNvPr name="Freeform 13" id="13" descr="A person in a camouflage shirt  Description automatically generated"/>
            <p:cNvSpPr/>
            <p:nvPr/>
          </p:nvSpPr>
          <p:spPr>
            <a:xfrm flipH="false" flipV="false" rot="0">
              <a:off x="0" y="0"/>
              <a:ext cx="2019300" cy="1769364"/>
            </a:xfrm>
            <a:custGeom>
              <a:avLst/>
              <a:gdLst/>
              <a:ahLst/>
              <a:cxnLst/>
              <a:rect r="r" b="b" t="t" l="l"/>
              <a:pathLst>
                <a:path h="1769364" w="2019300">
                  <a:moveTo>
                    <a:pt x="0" y="0"/>
                  </a:moveTo>
                  <a:lnTo>
                    <a:pt x="2019300" y="0"/>
                  </a:lnTo>
                  <a:lnTo>
                    <a:pt x="2019300" y="1769364"/>
                  </a:lnTo>
                  <a:lnTo>
                    <a:pt x="0" y="1769364"/>
                  </a:lnTo>
                  <a:lnTo>
                    <a:pt x="0" y="0"/>
                  </a:lnTo>
                  <a:close/>
                </a:path>
              </a:pathLst>
            </a:custGeom>
            <a:blipFill>
              <a:blip r:embed="rId9"/>
              <a:stretch>
                <a:fillRect l="0" t="-20904" r="0" b="-1"/>
              </a:stretch>
            </a:blipFill>
          </p:spPr>
        </p:sp>
      </p:grpSp>
      <p:sp>
        <p:nvSpPr>
          <p:cNvPr name="TextBox 14" id="14"/>
          <p:cNvSpPr txBox="true"/>
          <p:nvPr/>
        </p:nvSpPr>
        <p:spPr>
          <a:xfrm rot="0">
            <a:off x="1632699" y="1471393"/>
            <a:ext cx="4567714" cy="462563"/>
          </a:xfrm>
          <a:prstGeom prst="rect">
            <a:avLst/>
          </a:prstGeom>
        </p:spPr>
        <p:txBody>
          <a:bodyPr anchor="t" rtlCol="false" tIns="0" lIns="0" bIns="0" rIns="0">
            <a:spAutoFit/>
          </a:bodyPr>
          <a:lstStyle/>
          <a:p>
            <a:pPr algn="l">
              <a:lnSpc>
                <a:spcPts val="3240"/>
              </a:lnSpc>
            </a:pPr>
            <a:r>
              <a:rPr lang="en-US" sz="2700">
                <a:solidFill>
                  <a:srgbClr val="FFFFFF"/>
                </a:solidFill>
                <a:latin typeface="Aptos"/>
                <a:ea typeface="Aptos"/>
                <a:cs typeface="Aptos"/>
                <a:sym typeface="Aptos"/>
              </a:rPr>
              <a:t>Soldat Conor Shovlin :</a:t>
            </a:r>
          </a:p>
        </p:txBody>
      </p:sp>
      <p:grpSp>
        <p:nvGrpSpPr>
          <p:cNvPr name="Group 15" id="15"/>
          <p:cNvGrpSpPr/>
          <p:nvPr/>
        </p:nvGrpSpPr>
        <p:grpSpPr>
          <a:xfrm rot="0">
            <a:off x="40176" y="2489511"/>
            <a:ext cx="6113974" cy="1246499"/>
            <a:chOff x="0" y="0"/>
            <a:chExt cx="8151965" cy="1661998"/>
          </a:xfrm>
        </p:grpSpPr>
        <p:sp>
          <p:nvSpPr>
            <p:cNvPr name="Freeform 16" id="16"/>
            <p:cNvSpPr/>
            <p:nvPr/>
          </p:nvSpPr>
          <p:spPr>
            <a:xfrm flipH="false" flipV="false" rot="0">
              <a:off x="0" y="0"/>
              <a:ext cx="8152003" cy="1662049"/>
            </a:xfrm>
            <a:custGeom>
              <a:avLst/>
              <a:gdLst/>
              <a:ahLst/>
              <a:cxnLst/>
              <a:rect r="r" b="b" t="t" l="l"/>
              <a:pathLst>
                <a:path h="1662049" w="8152003">
                  <a:moveTo>
                    <a:pt x="0" y="0"/>
                  </a:moveTo>
                  <a:lnTo>
                    <a:pt x="8152003" y="0"/>
                  </a:lnTo>
                  <a:lnTo>
                    <a:pt x="8152003" y="1662049"/>
                  </a:lnTo>
                  <a:lnTo>
                    <a:pt x="0" y="1662049"/>
                  </a:lnTo>
                  <a:close/>
                </a:path>
              </a:pathLst>
            </a:custGeom>
            <a:solidFill>
              <a:srgbClr val="EF5323"/>
            </a:solidFill>
          </p:spPr>
        </p:sp>
      </p:grpSp>
      <p:sp>
        <p:nvSpPr>
          <p:cNvPr name="TextBox 17" id="17"/>
          <p:cNvSpPr txBox="true"/>
          <p:nvPr/>
        </p:nvSpPr>
        <p:spPr>
          <a:xfrm rot="0">
            <a:off x="78048" y="2595258"/>
            <a:ext cx="6135767" cy="1155059"/>
          </a:xfrm>
          <a:prstGeom prst="rect">
            <a:avLst/>
          </a:prstGeom>
        </p:spPr>
        <p:txBody>
          <a:bodyPr anchor="t" rtlCol="false" tIns="0" lIns="0" bIns="0" rIns="0">
            <a:spAutoFit/>
          </a:bodyPr>
          <a:lstStyle/>
          <a:p>
            <a:pPr algn="l">
              <a:lnSpc>
                <a:spcPts val="2160"/>
              </a:lnSpc>
            </a:pPr>
            <a:r>
              <a:rPr lang="en-US" sz="1800">
                <a:solidFill>
                  <a:srgbClr val="FFFFFF"/>
                </a:solidFill>
                <a:latin typeface="Aptos"/>
                <a:ea typeface="Aptos"/>
                <a:cs typeface="Aptos"/>
                <a:sym typeface="Aptos"/>
              </a:rPr>
              <a:t>Expérience antérieure</a:t>
            </a:r>
          </a:p>
          <a:p>
            <a:pPr algn="l" marL="325755" indent="-162878" lvl="1">
              <a:lnSpc>
                <a:spcPts val="2160"/>
              </a:lnSpc>
              <a:buAutoNum type="arabicPeriod" startAt="1"/>
            </a:pPr>
            <a:r>
              <a:rPr lang="en-US" sz="1800">
                <a:solidFill>
                  <a:srgbClr val="FFFFFF"/>
                </a:solidFill>
                <a:latin typeface="Aptos"/>
                <a:ea typeface="Aptos"/>
                <a:cs typeface="Aptos"/>
                <a:sym typeface="Aptos"/>
              </a:rPr>
              <a:t>Santé et remise en forme (3N0531) </a:t>
            </a:r>
          </a:p>
          <a:p>
            <a:pPr algn="l" marL="325755" indent="-162878" lvl="1">
              <a:lnSpc>
                <a:spcPts val="2160"/>
              </a:lnSpc>
              <a:buAutoNum type="arabicPeriod" startAt="1"/>
            </a:pPr>
            <a:r>
              <a:rPr lang="en-US" sz="1800">
                <a:solidFill>
                  <a:srgbClr val="FFFFFF"/>
                </a:solidFill>
                <a:latin typeface="Aptos"/>
                <a:ea typeface="Aptos"/>
                <a:cs typeface="Aptos"/>
                <a:sym typeface="Aptos"/>
              </a:rPr>
              <a:t>Diplôme de fin d'études</a:t>
            </a:r>
          </a:p>
          <a:p>
            <a:pPr algn="l" marL="325755" indent="-162878" lvl="1">
              <a:lnSpc>
                <a:spcPts val="2160"/>
              </a:lnSpc>
              <a:buAutoNum type="arabicPeriod" startAt="1"/>
            </a:pPr>
            <a:r>
              <a:rPr lang="en-US" sz="1800">
                <a:solidFill>
                  <a:srgbClr val="FFFFFF"/>
                </a:solidFill>
                <a:latin typeface="Aptos"/>
                <a:ea typeface="Aptos"/>
                <a:cs typeface="Aptos"/>
                <a:sym typeface="Aptos"/>
              </a:rPr>
              <a:t>Formation des forces de défense, NGB Cours de surf</a:t>
            </a:r>
          </a:p>
        </p:txBody>
      </p:sp>
      <p:grpSp>
        <p:nvGrpSpPr>
          <p:cNvPr name="Group 18" id="18"/>
          <p:cNvGrpSpPr/>
          <p:nvPr/>
        </p:nvGrpSpPr>
        <p:grpSpPr>
          <a:xfrm rot="0">
            <a:off x="3501752" y="3446155"/>
            <a:ext cx="12091264" cy="6089618"/>
            <a:chOff x="0" y="0"/>
            <a:chExt cx="16121685" cy="8119491"/>
          </a:xfrm>
        </p:grpSpPr>
        <p:sp>
          <p:nvSpPr>
            <p:cNvPr name="Freeform 19" id="19" descr="A circular chart with different colored lines  Description automatically generated with medium confidence"/>
            <p:cNvSpPr/>
            <p:nvPr/>
          </p:nvSpPr>
          <p:spPr>
            <a:xfrm flipH="false" flipV="false" rot="0">
              <a:off x="0" y="0"/>
              <a:ext cx="16121635" cy="8119491"/>
            </a:xfrm>
            <a:custGeom>
              <a:avLst/>
              <a:gdLst/>
              <a:ahLst/>
              <a:cxnLst/>
              <a:rect r="r" b="b" t="t" l="l"/>
              <a:pathLst>
                <a:path h="8119491" w="16121635">
                  <a:moveTo>
                    <a:pt x="0" y="0"/>
                  </a:moveTo>
                  <a:lnTo>
                    <a:pt x="16121635" y="0"/>
                  </a:lnTo>
                  <a:lnTo>
                    <a:pt x="16121635" y="8119491"/>
                  </a:lnTo>
                  <a:lnTo>
                    <a:pt x="0" y="8119491"/>
                  </a:lnTo>
                  <a:lnTo>
                    <a:pt x="0" y="0"/>
                  </a:lnTo>
                  <a:close/>
                </a:path>
              </a:pathLst>
            </a:custGeom>
            <a:blipFill>
              <a:blip r:embed="rId10"/>
              <a:stretch>
                <a:fillRect l="-6734" t="-24998" r="-5184" b="0"/>
              </a:stretch>
            </a:blipFill>
          </p:spPr>
        </p:sp>
      </p:grpSp>
      <p:grpSp>
        <p:nvGrpSpPr>
          <p:cNvPr name="Group 20" id="20"/>
          <p:cNvGrpSpPr/>
          <p:nvPr/>
        </p:nvGrpSpPr>
        <p:grpSpPr>
          <a:xfrm rot="0">
            <a:off x="11996137" y="1434684"/>
            <a:ext cx="6291863" cy="2394252"/>
            <a:chOff x="0" y="0"/>
            <a:chExt cx="8389150" cy="3192336"/>
          </a:xfrm>
        </p:grpSpPr>
        <p:sp>
          <p:nvSpPr>
            <p:cNvPr name="Freeform 21" id="21"/>
            <p:cNvSpPr/>
            <p:nvPr/>
          </p:nvSpPr>
          <p:spPr>
            <a:xfrm flipH="false" flipV="false" rot="0">
              <a:off x="0" y="0"/>
              <a:ext cx="8389112" cy="3192272"/>
            </a:xfrm>
            <a:custGeom>
              <a:avLst/>
              <a:gdLst/>
              <a:ahLst/>
              <a:cxnLst/>
              <a:rect r="r" b="b" t="t" l="l"/>
              <a:pathLst>
                <a:path h="3192272" w="8389112">
                  <a:moveTo>
                    <a:pt x="0" y="0"/>
                  </a:moveTo>
                  <a:lnTo>
                    <a:pt x="8389112" y="0"/>
                  </a:lnTo>
                  <a:lnTo>
                    <a:pt x="8389112" y="3192272"/>
                  </a:lnTo>
                  <a:lnTo>
                    <a:pt x="0" y="3192272"/>
                  </a:lnTo>
                  <a:close/>
                </a:path>
              </a:pathLst>
            </a:custGeom>
            <a:solidFill>
              <a:srgbClr val="A7228B"/>
            </a:solidFill>
          </p:spPr>
        </p:sp>
      </p:grpSp>
      <p:sp>
        <p:nvSpPr>
          <p:cNvPr name="TextBox 22" id="22"/>
          <p:cNvSpPr txBox="true"/>
          <p:nvPr/>
        </p:nvSpPr>
        <p:spPr>
          <a:xfrm rot="0">
            <a:off x="12252074" y="1447438"/>
            <a:ext cx="5944486" cy="2263054"/>
          </a:xfrm>
          <a:prstGeom prst="rect">
            <a:avLst/>
          </a:prstGeom>
        </p:spPr>
        <p:txBody>
          <a:bodyPr anchor="t" rtlCol="false" tIns="0" lIns="0" bIns="0" rIns="0">
            <a:spAutoFit/>
          </a:bodyPr>
          <a:lstStyle/>
          <a:p>
            <a:pPr algn="l">
              <a:lnSpc>
                <a:spcPts val="2160"/>
              </a:lnSpc>
            </a:pPr>
            <a:r>
              <a:rPr lang="en-US" sz="1800">
                <a:solidFill>
                  <a:srgbClr val="FFFFFF"/>
                </a:solidFill>
                <a:latin typeface="Aptos"/>
                <a:ea typeface="Aptos"/>
                <a:cs typeface="Aptos"/>
                <a:sym typeface="Aptos"/>
              </a:rPr>
              <a:t>Certification obtenue dans le cadre du processus VAE</a:t>
            </a:r>
          </a:p>
          <a:p>
            <a:pPr algn="l" marL="325755" indent="-162878" lvl="1">
              <a:lnSpc>
                <a:spcPts val="2160"/>
              </a:lnSpc>
              <a:buAutoNum type="arabicPeriod" startAt="1"/>
            </a:pPr>
            <a:r>
              <a:rPr lang="en-US" sz="1800">
                <a:solidFill>
                  <a:srgbClr val="FFFFFF"/>
                </a:solidFill>
                <a:latin typeface="Aptos"/>
                <a:ea typeface="Aptos"/>
                <a:cs typeface="Aptos"/>
                <a:sym typeface="Aptos"/>
              </a:rPr>
              <a:t>Technologies de l'information (4N1125)</a:t>
            </a:r>
          </a:p>
          <a:p>
            <a:pPr algn="l" marL="325755" indent="-162878" lvl="1">
              <a:lnSpc>
                <a:spcPts val="2160"/>
              </a:lnSpc>
              <a:buAutoNum type="arabicPeriod" startAt="1"/>
            </a:pPr>
            <a:r>
              <a:rPr lang="en-US" sz="1800">
                <a:solidFill>
                  <a:srgbClr val="FFFFFF"/>
                </a:solidFill>
                <a:latin typeface="Aptos"/>
                <a:ea typeface="Aptos"/>
                <a:cs typeface="Aptos"/>
                <a:sym typeface="Aptos"/>
              </a:rPr>
              <a:t>Communications (5N0690)</a:t>
            </a:r>
          </a:p>
          <a:p>
            <a:pPr algn="l" marL="325755" indent="-162878" lvl="1">
              <a:lnSpc>
                <a:spcPts val="2160"/>
              </a:lnSpc>
              <a:buAutoNum type="arabicPeriod" startAt="1"/>
            </a:pPr>
            <a:r>
              <a:rPr lang="en-US" sz="1800">
                <a:solidFill>
                  <a:srgbClr val="FFFFFF"/>
                </a:solidFill>
                <a:latin typeface="Aptos"/>
                <a:ea typeface="Aptos"/>
                <a:cs typeface="Aptos"/>
                <a:sym typeface="Aptos"/>
              </a:rPr>
              <a:t>Enseignement du surf (6N5350)</a:t>
            </a:r>
          </a:p>
          <a:p>
            <a:pPr algn="l" marL="325755" indent="-162878" lvl="1">
              <a:lnSpc>
                <a:spcPts val="2160"/>
              </a:lnSpc>
              <a:buAutoNum type="arabicPeriod" startAt="1"/>
            </a:pPr>
            <a:r>
              <a:rPr lang="en-US" sz="1800">
                <a:solidFill>
                  <a:srgbClr val="FFFFFF"/>
                </a:solidFill>
                <a:latin typeface="Aptos"/>
                <a:ea typeface="Aptos"/>
                <a:cs typeface="Aptos"/>
                <a:sym typeface="Aptos"/>
              </a:rPr>
              <a:t>Expérience professionnelle (5N1356)</a:t>
            </a:r>
          </a:p>
          <a:p>
            <a:pPr algn="l" marL="325755" indent="-162878" lvl="1">
              <a:lnSpc>
                <a:spcPts val="2160"/>
              </a:lnSpc>
              <a:buAutoNum type="arabicPeriod" startAt="1"/>
            </a:pPr>
            <a:r>
              <a:rPr lang="en-US" sz="1800">
                <a:solidFill>
                  <a:srgbClr val="FFFFFF"/>
                </a:solidFill>
                <a:latin typeface="Aptos"/>
                <a:ea typeface="Aptos"/>
                <a:cs typeface="Aptos"/>
                <a:sym typeface="Aptos"/>
              </a:rPr>
              <a:t>Sécurité et santé au travail (5N1794)</a:t>
            </a:r>
          </a:p>
          <a:p>
            <a:pPr algn="l" marL="325755" indent="-162878" lvl="1">
              <a:lnSpc>
                <a:spcPts val="2160"/>
              </a:lnSpc>
              <a:buAutoNum type="arabicPeriod" startAt="1"/>
            </a:pPr>
            <a:r>
              <a:rPr lang="en-US" sz="1800">
                <a:solidFill>
                  <a:srgbClr val="FFFFFF"/>
                </a:solidFill>
                <a:latin typeface="Aptos"/>
                <a:ea typeface="Aptos"/>
                <a:cs typeface="Aptos"/>
                <a:sym typeface="Aptos"/>
              </a:rPr>
              <a:t>Entraînement au football gaélique (5N50855)</a:t>
            </a:r>
          </a:p>
          <a:p>
            <a:pPr algn="l" marL="325755" indent="-162878" lvl="1">
              <a:lnSpc>
                <a:spcPts val="2160"/>
              </a:lnSpc>
              <a:buAutoNum type="arabicPeriod" startAt="1"/>
            </a:pPr>
            <a:r>
              <a:rPr lang="en-US" sz="1800">
                <a:solidFill>
                  <a:srgbClr val="FFFFFF"/>
                </a:solidFill>
                <a:latin typeface="Aptos"/>
                <a:ea typeface="Aptos"/>
                <a:cs typeface="Aptos"/>
                <a:sym typeface="Aptos"/>
              </a:rPr>
              <a:t>Entraînement au hurling (5N5086)</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grpSp>
        <p:nvGrpSpPr>
          <p:cNvPr name="Group 7" id="7"/>
          <p:cNvGrpSpPr/>
          <p:nvPr/>
        </p:nvGrpSpPr>
        <p:grpSpPr>
          <a:xfrm rot="0">
            <a:off x="271462" y="547688"/>
            <a:ext cx="18016538" cy="1509712"/>
            <a:chOff x="0" y="0"/>
            <a:chExt cx="24022050" cy="2012950"/>
          </a:xfrm>
        </p:grpSpPr>
        <p:sp>
          <p:nvSpPr>
            <p:cNvPr name="Freeform 8" id="8"/>
            <p:cNvSpPr/>
            <p:nvPr/>
          </p:nvSpPr>
          <p:spPr>
            <a:xfrm flipH="false" flipV="false" rot="0">
              <a:off x="0" y="0"/>
              <a:ext cx="24022050" cy="2012950"/>
            </a:xfrm>
            <a:custGeom>
              <a:avLst/>
              <a:gdLst/>
              <a:ahLst/>
              <a:cxnLst/>
              <a:rect r="r" b="b" t="t" l="l"/>
              <a:pathLst>
                <a:path h="2012950" w="24022050">
                  <a:moveTo>
                    <a:pt x="0" y="0"/>
                  </a:moveTo>
                  <a:lnTo>
                    <a:pt x="24022050" y="0"/>
                  </a:lnTo>
                  <a:lnTo>
                    <a:pt x="24022050" y="2012950"/>
                  </a:lnTo>
                  <a:lnTo>
                    <a:pt x="0" y="2012950"/>
                  </a:lnTo>
                  <a:close/>
                </a:path>
              </a:pathLst>
            </a:custGeom>
            <a:blipFill>
              <a:blip r:embed="rId7">
                <a:alphaModFix amt="0"/>
              </a:blip>
              <a:stretch>
                <a:fillRect l="0" t="-182529" r="0" b="-182529"/>
              </a:stretch>
            </a:blipFill>
          </p:spPr>
        </p:sp>
        <p:sp>
          <p:nvSpPr>
            <p:cNvPr name="TextBox 9" id="9"/>
            <p:cNvSpPr txBox="true"/>
            <p:nvPr/>
          </p:nvSpPr>
          <p:spPr>
            <a:xfrm>
              <a:off x="0" y="-47625"/>
              <a:ext cx="24022050" cy="2060575"/>
            </a:xfrm>
            <a:prstGeom prst="rect">
              <a:avLst/>
            </a:prstGeom>
          </p:spPr>
          <p:txBody>
            <a:bodyPr anchor="ctr" rtlCol="false" tIns="0" lIns="0" bIns="0" rIns="0"/>
            <a:lstStyle/>
            <a:p>
              <a:pPr algn="l">
                <a:lnSpc>
                  <a:spcPts val="6480"/>
                </a:lnSpc>
              </a:pPr>
              <a:r>
                <a:rPr lang="en-US" sz="6000" b="true">
                  <a:solidFill>
                    <a:srgbClr val="FFFFFF"/>
                  </a:solidFill>
                  <a:latin typeface="Calibri (MS) Bold"/>
                  <a:ea typeface="Calibri (MS) Bold"/>
                  <a:cs typeface="Calibri (MS) Bold"/>
                  <a:sym typeface="Calibri (MS) Bold"/>
                </a:rPr>
                <a:t>Étude de cas n° 2</a:t>
              </a:r>
            </a:p>
          </p:txBody>
        </p:sp>
      </p:grpSp>
      <p:sp>
        <p:nvSpPr>
          <p:cNvPr name="TextBox 10" id="10"/>
          <p:cNvSpPr txBox="true"/>
          <p:nvPr/>
        </p:nvSpPr>
        <p:spPr>
          <a:xfrm rot="0">
            <a:off x="1348740" y="2746058"/>
            <a:ext cx="7589520" cy="6473666"/>
          </a:xfrm>
          <a:prstGeom prst="rect">
            <a:avLst/>
          </a:prstGeom>
        </p:spPr>
        <p:txBody>
          <a:bodyPr anchor="t" rtlCol="false" tIns="0" lIns="0" bIns="0" rIns="0">
            <a:spAutoFit/>
          </a:bodyPr>
          <a:lstStyle/>
          <a:p>
            <a:pPr algn="l" marL="760095" indent="-380048" lvl="1">
              <a:lnSpc>
                <a:spcPts val="4536"/>
              </a:lnSpc>
              <a:buFont typeface="Arial"/>
              <a:buChar char="•"/>
            </a:pPr>
            <a:r>
              <a:rPr lang="en-US" sz="4200">
                <a:solidFill>
                  <a:srgbClr val="000000"/>
                </a:solidFill>
                <a:latin typeface="Calibri (MS)"/>
                <a:ea typeface="Calibri (MS)"/>
                <a:cs typeface="Calibri (MS)"/>
                <a:sym typeface="Calibri (MS)"/>
              </a:rPr>
              <a:t>Étude de cas sur la manière dont le Cadre national des certifications (NFQ) soutient la reconnaissance des acquis</a:t>
            </a:r>
          </a:p>
        </p:txBody>
      </p:sp>
      <p:grpSp>
        <p:nvGrpSpPr>
          <p:cNvPr name="Group 11" id="11"/>
          <p:cNvGrpSpPr/>
          <p:nvPr/>
        </p:nvGrpSpPr>
        <p:grpSpPr>
          <a:xfrm rot="0">
            <a:off x="1257300" y="2756487"/>
            <a:ext cx="7772400" cy="6527006"/>
            <a:chOff x="0" y="0"/>
            <a:chExt cx="10363200" cy="8702675"/>
          </a:xfrm>
        </p:grpSpPr>
        <p:sp>
          <p:nvSpPr>
            <p:cNvPr name="Freeform 12" id="12" descr="Diffused spotlights shining in different directions"/>
            <p:cNvSpPr/>
            <p:nvPr/>
          </p:nvSpPr>
          <p:spPr>
            <a:xfrm flipH="false" flipV="false" rot="0">
              <a:off x="0" y="0"/>
              <a:ext cx="10363200" cy="8702675"/>
            </a:xfrm>
            <a:custGeom>
              <a:avLst/>
              <a:gdLst/>
              <a:ahLst/>
              <a:cxnLst/>
              <a:rect r="r" b="b" t="t" l="l"/>
              <a:pathLst>
                <a:path h="8702675" w="10363200">
                  <a:moveTo>
                    <a:pt x="0" y="0"/>
                  </a:moveTo>
                  <a:lnTo>
                    <a:pt x="10363200" y="0"/>
                  </a:lnTo>
                  <a:lnTo>
                    <a:pt x="10363200" y="8702675"/>
                  </a:lnTo>
                  <a:lnTo>
                    <a:pt x="0" y="8702675"/>
                  </a:lnTo>
                  <a:lnTo>
                    <a:pt x="0" y="0"/>
                  </a:lnTo>
                  <a:close/>
                </a:path>
              </a:pathLst>
            </a:custGeom>
            <a:blipFill>
              <a:blip r:embed="rId8"/>
              <a:stretch>
                <a:fillRect l="-20491" t="0" r="-5347" b="1"/>
              </a:stretch>
            </a:blipFill>
          </p:spPr>
        </p:sp>
      </p:grpSp>
      <p:sp>
        <p:nvSpPr>
          <p:cNvPr name="TextBox 13" id="13"/>
          <p:cNvSpPr txBox="true"/>
          <p:nvPr/>
        </p:nvSpPr>
        <p:spPr>
          <a:xfrm rot="0">
            <a:off x="9349740" y="2746058"/>
            <a:ext cx="7589520" cy="6473666"/>
          </a:xfrm>
          <a:prstGeom prst="rect">
            <a:avLst/>
          </a:prstGeom>
        </p:spPr>
        <p:txBody>
          <a:bodyPr anchor="t" rtlCol="false" tIns="0" lIns="0" bIns="0" rIns="0">
            <a:spAutoFit/>
          </a:bodyPr>
          <a:lstStyle/>
          <a:p>
            <a:pPr algn="l" marL="760095" indent="-380048" lvl="1">
              <a:lnSpc>
                <a:spcPts val="4536"/>
              </a:lnSpc>
              <a:buFont typeface="Arial"/>
              <a:buChar char="•"/>
            </a:pPr>
            <a:r>
              <a:rPr lang="en-US" sz="4200">
                <a:solidFill>
                  <a:srgbClr val="000000"/>
                </a:solidFill>
                <a:latin typeface="Calibri (MS)"/>
                <a:ea typeface="Calibri (MS)"/>
                <a:cs typeface="Calibri (MS)"/>
                <a:sym typeface="Calibri (MS)"/>
              </a:rPr>
              <a:t>Reconnaissance des acquis expérientiels (RPEL) pour l'emploi</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grpSp>
        <p:nvGrpSpPr>
          <p:cNvPr name="Group 7" id="7"/>
          <p:cNvGrpSpPr/>
          <p:nvPr/>
        </p:nvGrpSpPr>
        <p:grpSpPr>
          <a:xfrm rot="0">
            <a:off x="0" y="346634"/>
            <a:ext cx="18288000" cy="10287000"/>
            <a:chOff x="0" y="0"/>
            <a:chExt cx="24384000" cy="13716000"/>
          </a:xfrm>
        </p:grpSpPr>
        <p:sp>
          <p:nvSpPr>
            <p:cNvPr name="Freeform 8" id="8" descr="A green and white logo  Description automatically generated"/>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7"/>
              <a:stretch>
                <a:fillRect l="0" t="0" r="0" b="0"/>
              </a:stretch>
            </a:blipFill>
          </p:spPr>
        </p:sp>
      </p:grpSp>
      <p:grpSp>
        <p:nvGrpSpPr>
          <p:cNvPr name="Group 9" id="9"/>
          <p:cNvGrpSpPr/>
          <p:nvPr/>
        </p:nvGrpSpPr>
        <p:grpSpPr>
          <a:xfrm rot="0">
            <a:off x="516636" y="-351939"/>
            <a:ext cx="17268377" cy="3337836"/>
            <a:chOff x="0" y="0"/>
            <a:chExt cx="23024503" cy="4450448"/>
          </a:xfrm>
        </p:grpSpPr>
        <p:sp>
          <p:nvSpPr>
            <p:cNvPr name="Freeform 10" id="10"/>
            <p:cNvSpPr/>
            <p:nvPr/>
          </p:nvSpPr>
          <p:spPr>
            <a:xfrm flipH="false" flipV="false" rot="0">
              <a:off x="0" y="0"/>
              <a:ext cx="23024508" cy="4450450"/>
            </a:xfrm>
            <a:custGeom>
              <a:avLst/>
              <a:gdLst/>
              <a:ahLst/>
              <a:cxnLst/>
              <a:rect r="r" b="b" t="t" l="l"/>
              <a:pathLst>
                <a:path h="4450450" w="23024508">
                  <a:moveTo>
                    <a:pt x="0" y="0"/>
                  </a:moveTo>
                  <a:lnTo>
                    <a:pt x="23024508" y="0"/>
                  </a:lnTo>
                  <a:lnTo>
                    <a:pt x="23024508" y="4450450"/>
                  </a:lnTo>
                  <a:lnTo>
                    <a:pt x="0" y="4450450"/>
                  </a:lnTo>
                  <a:close/>
                </a:path>
              </a:pathLst>
            </a:custGeom>
            <a:blipFill>
              <a:blip r:embed="rId8">
                <a:alphaModFix amt="0"/>
              </a:blip>
              <a:stretch>
                <a:fillRect l="0" t="-50806" r="0" b="-50806"/>
              </a:stretch>
            </a:blipFill>
          </p:spPr>
        </p:sp>
        <p:sp>
          <p:nvSpPr>
            <p:cNvPr name="TextBox 11" id="11"/>
            <p:cNvSpPr txBox="true"/>
            <p:nvPr/>
          </p:nvSpPr>
          <p:spPr>
            <a:xfrm>
              <a:off x="0" y="-57150"/>
              <a:ext cx="23024503" cy="4507598"/>
            </a:xfrm>
            <a:prstGeom prst="rect">
              <a:avLst/>
            </a:prstGeom>
          </p:spPr>
          <p:txBody>
            <a:bodyPr anchor="ctr" rtlCol="false" tIns="0" lIns="0" bIns="0" rIns="0"/>
            <a:lstStyle/>
            <a:p>
              <a:pPr algn="l">
                <a:lnSpc>
                  <a:spcPts val="6156"/>
                </a:lnSpc>
              </a:pPr>
            </a:p>
            <a:p>
              <a:pPr algn="l">
                <a:lnSpc>
                  <a:spcPts val="5994"/>
                </a:lnSpc>
              </a:pPr>
              <a:r>
                <a:rPr lang="en-US" sz="5550" b="true">
                  <a:solidFill>
                    <a:srgbClr val="FFFFFF"/>
                  </a:solidFill>
                  <a:latin typeface="Calibri (MS) Bold"/>
                  <a:ea typeface="Calibri (MS) Bold"/>
                  <a:cs typeface="Calibri (MS) Bold"/>
                  <a:sym typeface="Calibri (MS) Bold"/>
                </a:rPr>
                <a:t>Étude de cas n° 2 : Engagement des employeurs – Forces</a:t>
              </a:r>
            </a:p>
            <a:p>
              <a:pPr algn="l">
                <a:lnSpc>
                  <a:spcPts val="5994"/>
                </a:lnSpc>
              </a:pPr>
              <a:r>
                <a:rPr lang="en-US" sz="5550" b="true">
                  <a:solidFill>
                    <a:srgbClr val="FFFFFF"/>
                  </a:solidFill>
                  <a:latin typeface="Calibri (MS) Bold"/>
                  <a:ea typeface="Calibri (MS) Bold"/>
                  <a:cs typeface="Calibri (MS) Bold"/>
                  <a:sym typeface="Calibri (MS) Bold"/>
                </a:rPr>
                <a:t> de défense  </a:t>
              </a:r>
            </a:p>
            <a:p>
              <a:pPr algn="l">
                <a:lnSpc>
                  <a:spcPts val="5994"/>
                </a:lnSpc>
              </a:pPr>
            </a:p>
          </p:txBody>
        </p:sp>
      </p:grpSp>
      <p:sp>
        <p:nvSpPr>
          <p:cNvPr name="TextBox 12" id="12"/>
          <p:cNvSpPr txBox="true"/>
          <p:nvPr/>
        </p:nvSpPr>
        <p:spPr>
          <a:xfrm rot="0">
            <a:off x="421977" y="1926669"/>
            <a:ext cx="8516293" cy="8209998"/>
          </a:xfrm>
          <a:prstGeom prst="rect">
            <a:avLst/>
          </a:prstGeom>
        </p:spPr>
        <p:txBody>
          <a:bodyPr anchor="t" rtlCol="false" tIns="0" lIns="0" bIns="0" rIns="0">
            <a:spAutoFit/>
          </a:bodyPr>
          <a:lstStyle/>
          <a:p>
            <a:pPr algn="l" marL="703088" indent="-351544" lvl="1">
              <a:lnSpc>
                <a:spcPts val="3776"/>
              </a:lnSpc>
              <a:buFont typeface="Arial"/>
              <a:buChar char="•"/>
            </a:pPr>
            <a:r>
              <a:rPr lang="en-US" sz="3885">
                <a:solidFill>
                  <a:srgbClr val="FFFFFF"/>
                </a:solidFill>
                <a:latin typeface="Calibri (MS)"/>
                <a:ea typeface="Calibri (MS)"/>
                <a:cs typeface="Calibri (MS)"/>
                <a:sym typeface="Calibri (MS)"/>
              </a:rPr>
              <a:t>Dans le prolongement de la relation développée lors du TOBAR, le KCETB s'engage auprès de la caserne de Kilkenny en 2023 </a:t>
            </a:r>
          </a:p>
          <a:p>
            <a:pPr algn="l" marL="703088" indent="-351544" lvl="1">
              <a:lnSpc>
                <a:spcPts val="3776"/>
              </a:lnSpc>
              <a:buFont typeface="Arial"/>
              <a:buChar char="•"/>
            </a:pPr>
            <a:r>
              <a:rPr lang="en-US" sz="3885">
                <a:solidFill>
                  <a:srgbClr val="FFFFFF"/>
                </a:solidFill>
                <a:latin typeface="Calibri (MS)"/>
                <a:ea typeface="Calibri (MS)"/>
                <a:cs typeface="Calibri (MS)"/>
                <a:sym typeface="Calibri (MS)"/>
              </a:rPr>
              <a:t>Au cours d'une période de 8 semaines, 7 candidats ont réussi à valider :</a:t>
            </a:r>
          </a:p>
          <a:p>
            <a:pPr algn="l" marL="1388888" indent="-462963" lvl="2">
              <a:lnSpc>
                <a:spcPts val="3776"/>
              </a:lnSpc>
              <a:buFont typeface="Arial"/>
              <a:buChar char="⚬"/>
            </a:pPr>
            <a:r>
              <a:rPr lang="en-US" sz="3885">
                <a:solidFill>
                  <a:srgbClr val="FFFFFF"/>
                </a:solidFill>
                <a:latin typeface="Calibri (MS)"/>
                <a:ea typeface="Calibri (MS)"/>
                <a:cs typeface="Calibri (MS)"/>
                <a:sym typeface="Calibri (MS)"/>
              </a:rPr>
              <a:t>Niveau 4 : travail en équipe, sécurité sur le lieu de travail, expérience professionnelle et informatique</a:t>
            </a:r>
          </a:p>
          <a:p>
            <a:pPr algn="l" marL="1388888" indent="-462963" lvl="2">
              <a:lnSpc>
                <a:spcPts val="3776"/>
              </a:lnSpc>
              <a:buFont typeface="Arial"/>
              <a:buChar char="⚬"/>
            </a:pPr>
            <a:r>
              <a:rPr lang="en-US" sz="3885">
                <a:solidFill>
                  <a:srgbClr val="FFFFFF"/>
                </a:solidFill>
                <a:latin typeface="Calibri (MS)"/>
                <a:ea typeface="Calibri (MS)"/>
                <a:cs typeface="Calibri (MS)"/>
                <a:sym typeface="Calibri (MS)"/>
              </a:rPr>
              <a:t>Niveau 5 : communication, expérience professionnelle, sécurité et santé au travail, entraînement de football gaélique et entraînement de hurling</a:t>
            </a:r>
          </a:p>
          <a:p>
            <a:pPr algn="l" marL="1388888" indent="-462963" lvl="2">
              <a:lnSpc>
                <a:spcPts val="3776"/>
              </a:lnSpc>
              <a:buFont typeface="Arial"/>
              <a:buChar char="⚬"/>
            </a:pPr>
            <a:r>
              <a:rPr lang="en-US" sz="3885">
                <a:solidFill>
                  <a:srgbClr val="FFFFFF"/>
                </a:solidFill>
                <a:latin typeface="Calibri (MS)"/>
                <a:ea typeface="Calibri (MS)"/>
                <a:cs typeface="Calibri (MS)"/>
                <a:sym typeface="Calibri (MS)"/>
              </a:rPr>
              <a:t>Niveau 6 : enseignement du surf </a:t>
            </a:r>
          </a:p>
          <a:p>
            <a:pPr algn="l" marL="1388888" indent="-462963" lvl="2">
              <a:lnSpc>
                <a:spcPts val="3776"/>
              </a:lnSpc>
            </a:pPr>
          </a:p>
        </p:txBody>
      </p:sp>
      <p:grpSp>
        <p:nvGrpSpPr>
          <p:cNvPr name="Group 13" id="13"/>
          <p:cNvGrpSpPr/>
          <p:nvPr/>
        </p:nvGrpSpPr>
        <p:grpSpPr>
          <a:xfrm rot="0">
            <a:off x="9335614" y="1385335"/>
            <a:ext cx="8173507" cy="8173507"/>
            <a:chOff x="0" y="0"/>
            <a:chExt cx="10898010" cy="10898010"/>
          </a:xfrm>
        </p:grpSpPr>
        <p:sp>
          <p:nvSpPr>
            <p:cNvPr name="Freeform 14" id="14" descr="A group of people posing for a photo  Description automatically generated"/>
            <p:cNvSpPr/>
            <p:nvPr/>
          </p:nvSpPr>
          <p:spPr>
            <a:xfrm flipH="false" flipV="false" rot="0">
              <a:off x="0" y="0"/>
              <a:ext cx="10897997" cy="10897997"/>
            </a:xfrm>
            <a:custGeom>
              <a:avLst/>
              <a:gdLst/>
              <a:ahLst/>
              <a:cxnLst/>
              <a:rect r="r" b="b" t="t" l="l"/>
              <a:pathLst>
                <a:path h="10897997" w="10897997">
                  <a:moveTo>
                    <a:pt x="0" y="0"/>
                  </a:moveTo>
                  <a:lnTo>
                    <a:pt x="10897997" y="0"/>
                  </a:lnTo>
                  <a:lnTo>
                    <a:pt x="10897997" y="10897997"/>
                  </a:lnTo>
                  <a:lnTo>
                    <a:pt x="0" y="10897997"/>
                  </a:lnTo>
                  <a:lnTo>
                    <a:pt x="0" y="0"/>
                  </a:lnTo>
                  <a:close/>
                </a:path>
              </a:pathLst>
            </a:custGeom>
            <a:blipFill>
              <a:blip r:embed="rId9"/>
              <a:stretch>
                <a:fillRect l="0" t="0" r="0" b="0"/>
              </a:stretch>
            </a:blipFill>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569566" y="1538535"/>
            <a:ext cx="17156620" cy="585892"/>
            <a:chOff x="0" y="0"/>
            <a:chExt cx="22875494" cy="781190"/>
          </a:xfrm>
        </p:grpSpPr>
        <p:sp>
          <p:nvSpPr>
            <p:cNvPr name="Freeform 9" id="9"/>
            <p:cNvSpPr/>
            <p:nvPr/>
          </p:nvSpPr>
          <p:spPr>
            <a:xfrm flipH="false" flipV="false" rot="0">
              <a:off x="0" y="0"/>
              <a:ext cx="22875494" cy="781177"/>
            </a:xfrm>
            <a:custGeom>
              <a:avLst/>
              <a:gdLst/>
              <a:ahLst/>
              <a:cxnLst/>
              <a:rect r="r" b="b" t="t" l="l"/>
              <a:pathLst>
                <a:path h="781177" w="22875494">
                  <a:moveTo>
                    <a:pt x="0" y="78105"/>
                  </a:moveTo>
                  <a:cubicBezTo>
                    <a:pt x="0" y="34925"/>
                    <a:pt x="34925" y="0"/>
                    <a:pt x="78105" y="0"/>
                  </a:cubicBezTo>
                  <a:lnTo>
                    <a:pt x="22797388" y="0"/>
                  </a:lnTo>
                  <a:cubicBezTo>
                    <a:pt x="22840569" y="0"/>
                    <a:pt x="22875494" y="34925"/>
                    <a:pt x="22875494" y="78105"/>
                  </a:cubicBezTo>
                  <a:lnTo>
                    <a:pt x="22875494" y="703072"/>
                  </a:lnTo>
                  <a:cubicBezTo>
                    <a:pt x="22875494" y="746252"/>
                    <a:pt x="22840569" y="781177"/>
                    <a:pt x="22797388" y="781177"/>
                  </a:cubicBezTo>
                  <a:lnTo>
                    <a:pt x="78105" y="781177"/>
                  </a:lnTo>
                  <a:cubicBezTo>
                    <a:pt x="34925" y="781177"/>
                    <a:pt x="0" y="746252"/>
                    <a:pt x="0" y="703072"/>
                  </a:cubicBezTo>
                  <a:close/>
                </a:path>
              </a:pathLst>
            </a:custGeom>
            <a:solidFill>
              <a:srgbClr val="DAE6CD"/>
            </a:solidFill>
          </p:spPr>
        </p:sp>
      </p:grpSp>
      <p:sp>
        <p:nvSpPr>
          <p:cNvPr name="Freeform 10" id="10"/>
          <p:cNvSpPr/>
          <p:nvPr/>
        </p:nvSpPr>
        <p:spPr>
          <a:xfrm flipH="false" flipV="false" rot="0">
            <a:off x="746798" y="1670361"/>
            <a:ext cx="322555" cy="322240"/>
          </a:xfrm>
          <a:custGeom>
            <a:avLst/>
            <a:gdLst/>
            <a:ahLst/>
            <a:cxnLst/>
            <a:rect r="r" b="b" t="t" l="l"/>
            <a:pathLst>
              <a:path h="322240" w="322555">
                <a:moveTo>
                  <a:pt x="0" y="0"/>
                </a:moveTo>
                <a:lnTo>
                  <a:pt x="322555" y="0"/>
                </a:lnTo>
                <a:lnTo>
                  <a:pt x="322555" y="322240"/>
                </a:lnTo>
                <a:lnTo>
                  <a:pt x="0" y="322240"/>
                </a:lnTo>
                <a:lnTo>
                  <a:pt x="0" y="0"/>
                </a:lnTo>
                <a:close/>
              </a:path>
            </a:pathLst>
          </a:custGeom>
          <a:blipFill>
            <a:blip r:embed="rId8">
              <a:extLst>
                <a:ext uri="{96DAC541-7B7A-43D3-8B79-37D633B846F1}">
                  <asvg:svgBlip xmlns:asvg="http://schemas.microsoft.com/office/drawing/2016/SVG/main" r:embed="rId9"/>
                </a:ext>
              </a:extLst>
            </a:blip>
            <a:stretch>
              <a:fillRect l="0" t="-50" r="0" b="-47"/>
            </a:stretch>
          </a:blipFill>
        </p:spPr>
      </p:sp>
      <p:grpSp>
        <p:nvGrpSpPr>
          <p:cNvPr name="Group 11" id="11"/>
          <p:cNvGrpSpPr/>
          <p:nvPr/>
        </p:nvGrpSpPr>
        <p:grpSpPr>
          <a:xfrm rot="0">
            <a:off x="1241822" y="1533773"/>
            <a:ext cx="16337575" cy="870061"/>
            <a:chOff x="0" y="0"/>
            <a:chExt cx="21783434" cy="1160082"/>
          </a:xfrm>
        </p:grpSpPr>
        <p:sp>
          <p:nvSpPr>
            <p:cNvPr name="Freeform 12" id="12"/>
            <p:cNvSpPr/>
            <p:nvPr/>
          </p:nvSpPr>
          <p:spPr>
            <a:xfrm flipH="false" flipV="false" rot="0">
              <a:off x="0" y="0"/>
              <a:ext cx="21783438" cy="1160078"/>
            </a:xfrm>
            <a:custGeom>
              <a:avLst/>
              <a:gdLst/>
              <a:ahLst/>
              <a:cxnLst/>
              <a:rect r="r" b="b" t="t" l="l"/>
              <a:pathLst>
                <a:path h="1160078" w="21783438">
                  <a:moveTo>
                    <a:pt x="0" y="0"/>
                  </a:moveTo>
                  <a:lnTo>
                    <a:pt x="21783438" y="0"/>
                  </a:lnTo>
                  <a:lnTo>
                    <a:pt x="21783438" y="1160078"/>
                  </a:lnTo>
                  <a:lnTo>
                    <a:pt x="0" y="1160078"/>
                  </a:lnTo>
                  <a:close/>
                </a:path>
              </a:pathLst>
            </a:custGeom>
            <a:blipFill>
              <a:blip r:embed="rId10">
                <a:alphaModFix amt="0"/>
              </a:blip>
              <a:stretch>
                <a:fillRect l="0" t="-315881" r="0" b="-315881"/>
              </a:stretch>
            </a:blipFill>
          </p:spPr>
        </p:sp>
        <p:sp>
          <p:nvSpPr>
            <p:cNvPr name="TextBox 13" id="13"/>
            <p:cNvSpPr txBox="true"/>
            <p:nvPr/>
          </p:nvSpPr>
          <p:spPr>
            <a:xfrm>
              <a:off x="0" y="-47625"/>
              <a:ext cx="21783434" cy="1207707"/>
            </a:xfrm>
            <a:prstGeom prst="rect">
              <a:avLst/>
            </a:prstGeom>
          </p:spPr>
          <p:txBody>
            <a:bodyPr anchor="ctr" rtlCol="false" tIns="0" lIns="0" bIns="0" rIns="0"/>
            <a:lstStyle/>
            <a:p>
              <a:pPr algn="l">
                <a:lnSpc>
                  <a:spcPts val="2520"/>
                </a:lnSpc>
              </a:pPr>
              <a:r>
                <a:rPr lang="en-US" sz="2100">
                  <a:solidFill>
                    <a:srgbClr val="000000"/>
                  </a:solidFill>
                  <a:latin typeface="Calibri (MS)"/>
                  <a:ea typeface="Calibri (MS)"/>
                  <a:cs typeface="Calibri (MS)"/>
                  <a:sym typeface="Calibri (MS)"/>
                </a:rPr>
                <a:t>Le Conseil de l'éducation et de la formation de Kilkenny et Carlow a été créé le 1er juillet 2013 en vertu de </a:t>
              </a:r>
              <a:r>
                <a:rPr lang="en-US" sz="2100" i="true">
                  <a:solidFill>
                    <a:srgbClr val="000000"/>
                  </a:solidFill>
                  <a:latin typeface="Calibri (MS) Italics"/>
                  <a:ea typeface="Calibri (MS) Italics"/>
                  <a:cs typeface="Calibri (MS) Italics"/>
                  <a:sym typeface="Calibri (MS) Italics"/>
                </a:rPr>
                <a:t>la loi de 2013 sur les Conseils de l'éducation et de la formation</a:t>
              </a:r>
              <a:r>
                <a:rPr lang="en-US" sz="2100">
                  <a:solidFill>
                    <a:srgbClr val="000000"/>
                  </a:solidFill>
                  <a:latin typeface="Calibri (MS)"/>
                  <a:ea typeface="Calibri (MS)"/>
                  <a:cs typeface="Calibri (MS)"/>
                  <a:sym typeface="Calibri (MS)"/>
                </a:rPr>
                <a:t>. En mars 2016, les services de formation ont été transférés au KCETB en vertu de la </a:t>
              </a:r>
              <a:r>
                <a:rPr lang="en-US" sz="2100" i="true">
                  <a:solidFill>
                    <a:srgbClr val="000000"/>
                  </a:solidFill>
                  <a:latin typeface="Calibri (MS) Italics"/>
                  <a:ea typeface="Calibri (MS) Italics"/>
                  <a:cs typeface="Calibri (MS) Italics"/>
                  <a:sym typeface="Calibri (MS) Italics"/>
                </a:rPr>
                <a:t>loi de 2013 sur l'éducation et la formation continues</a:t>
              </a:r>
            </a:p>
          </p:txBody>
        </p:sp>
      </p:grpSp>
      <p:grpSp>
        <p:nvGrpSpPr>
          <p:cNvPr name="Group 14" id="14"/>
          <p:cNvGrpSpPr/>
          <p:nvPr/>
        </p:nvGrpSpPr>
        <p:grpSpPr>
          <a:xfrm rot="0">
            <a:off x="569566" y="2614203"/>
            <a:ext cx="17156620" cy="585892"/>
            <a:chOff x="0" y="0"/>
            <a:chExt cx="22875494" cy="781190"/>
          </a:xfrm>
        </p:grpSpPr>
        <p:sp>
          <p:nvSpPr>
            <p:cNvPr name="Freeform 15" id="15"/>
            <p:cNvSpPr/>
            <p:nvPr/>
          </p:nvSpPr>
          <p:spPr>
            <a:xfrm flipH="false" flipV="false" rot="0">
              <a:off x="0" y="0"/>
              <a:ext cx="22875494" cy="781177"/>
            </a:xfrm>
            <a:custGeom>
              <a:avLst/>
              <a:gdLst/>
              <a:ahLst/>
              <a:cxnLst/>
              <a:rect r="r" b="b" t="t" l="l"/>
              <a:pathLst>
                <a:path h="781177" w="22875494">
                  <a:moveTo>
                    <a:pt x="0" y="78105"/>
                  </a:moveTo>
                  <a:cubicBezTo>
                    <a:pt x="0" y="34925"/>
                    <a:pt x="34925" y="0"/>
                    <a:pt x="78105" y="0"/>
                  </a:cubicBezTo>
                  <a:lnTo>
                    <a:pt x="22797388" y="0"/>
                  </a:lnTo>
                  <a:cubicBezTo>
                    <a:pt x="22840569" y="0"/>
                    <a:pt x="22875494" y="34925"/>
                    <a:pt x="22875494" y="78105"/>
                  </a:cubicBezTo>
                  <a:lnTo>
                    <a:pt x="22875494" y="703072"/>
                  </a:lnTo>
                  <a:cubicBezTo>
                    <a:pt x="22875494" y="746252"/>
                    <a:pt x="22840569" y="781177"/>
                    <a:pt x="22797388" y="781177"/>
                  </a:cubicBezTo>
                  <a:lnTo>
                    <a:pt x="78105" y="781177"/>
                  </a:lnTo>
                  <a:cubicBezTo>
                    <a:pt x="34925" y="781177"/>
                    <a:pt x="0" y="746252"/>
                    <a:pt x="0" y="703072"/>
                  </a:cubicBezTo>
                  <a:close/>
                </a:path>
              </a:pathLst>
            </a:custGeom>
            <a:solidFill>
              <a:srgbClr val="DAE6CD"/>
            </a:solidFill>
          </p:spPr>
        </p:sp>
      </p:grpSp>
      <p:sp>
        <p:nvSpPr>
          <p:cNvPr name="Freeform 16" id="16"/>
          <p:cNvSpPr/>
          <p:nvPr/>
        </p:nvSpPr>
        <p:spPr>
          <a:xfrm flipH="false" flipV="false" rot="0">
            <a:off x="746798" y="2746029"/>
            <a:ext cx="322555" cy="322240"/>
          </a:xfrm>
          <a:custGeom>
            <a:avLst/>
            <a:gdLst/>
            <a:ahLst/>
            <a:cxnLst/>
            <a:rect r="r" b="b" t="t" l="l"/>
            <a:pathLst>
              <a:path h="322240" w="322555">
                <a:moveTo>
                  <a:pt x="0" y="0"/>
                </a:moveTo>
                <a:lnTo>
                  <a:pt x="322555" y="0"/>
                </a:lnTo>
                <a:lnTo>
                  <a:pt x="322555" y="322240"/>
                </a:lnTo>
                <a:lnTo>
                  <a:pt x="0" y="322240"/>
                </a:lnTo>
                <a:lnTo>
                  <a:pt x="0" y="0"/>
                </a:lnTo>
                <a:close/>
              </a:path>
            </a:pathLst>
          </a:custGeom>
          <a:blipFill>
            <a:blip r:embed="rId11">
              <a:extLst>
                <a:ext uri="{96DAC541-7B7A-43D3-8B79-37D633B846F1}">
                  <asvg:svgBlip xmlns:asvg="http://schemas.microsoft.com/office/drawing/2016/SVG/main" r:embed="rId12"/>
                </a:ext>
              </a:extLst>
            </a:blip>
            <a:stretch>
              <a:fillRect l="0" t="-50" r="0" b="-47"/>
            </a:stretch>
          </a:blipFill>
        </p:spPr>
      </p:sp>
      <p:grpSp>
        <p:nvGrpSpPr>
          <p:cNvPr name="Group 17" id="17"/>
          <p:cNvGrpSpPr/>
          <p:nvPr/>
        </p:nvGrpSpPr>
        <p:grpSpPr>
          <a:xfrm rot="0">
            <a:off x="1241822" y="2609440"/>
            <a:ext cx="16337575" cy="870061"/>
            <a:chOff x="0" y="0"/>
            <a:chExt cx="21783434" cy="1160082"/>
          </a:xfrm>
        </p:grpSpPr>
        <p:sp>
          <p:nvSpPr>
            <p:cNvPr name="Freeform 18" id="18"/>
            <p:cNvSpPr/>
            <p:nvPr/>
          </p:nvSpPr>
          <p:spPr>
            <a:xfrm flipH="false" flipV="false" rot="0">
              <a:off x="0" y="0"/>
              <a:ext cx="21783438" cy="1160078"/>
            </a:xfrm>
            <a:custGeom>
              <a:avLst/>
              <a:gdLst/>
              <a:ahLst/>
              <a:cxnLst/>
              <a:rect r="r" b="b" t="t" l="l"/>
              <a:pathLst>
                <a:path h="1160078" w="21783438">
                  <a:moveTo>
                    <a:pt x="0" y="0"/>
                  </a:moveTo>
                  <a:lnTo>
                    <a:pt x="21783438" y="0"/>
                  </a:lnTo>
                  <a:lnTo>
                    <a:pt x="21783438" y="1160078"/>
                  </a:lnTo>
                  <a:lnTo>
                    <a:pt x="0" y="1160078"/>
                  </a:lnTo>
                  <a:close/>
                </a:path>
              </a:pathLst>
            </a:custGeom>
            <a:blipFill>
              <a:blip r:embed="rId10">
                <a:alphaModFix amt="0"/>
              </a:blip>
              <a:stretch>
                <a:fillRect l="0" t="-315881" r="0" b="-315881"/>
              </a:stretch>
            </a:blipFill>
          </p:spPr>
        </p:sp>
        <p:sp>
          <p:nvSpPr>
            <p:cNvPr name="TextBox 19" id="19"/>
            <p:cNvSpPr txBox="true"/>
            <p:nvPr/>
          </p:nvSpPr>
          <p:spPr>
            <a:xfrm>
              <a:off x="0" y="-47625"/>
              <a:ext cx="21783434" cy="1207707"/>
            </a:xfrm>
            <a:prstGeom prst="rect">
              <a:avLst/>
            </a:prstGeom>
          </p:spPr>
          <p:txBody>
            <a:bodyPr anchor="ctr" rtlCol="false" tIns="0" lIns="0" bIns="0" rIns="0"/>
            <a:lstStyle/>
            <a:p>
              <a:pPr algn="l">
                <a:lnSpc>
                  <a:spcPts val="2520"/>
                </a:lnSpc>
              </a:pPr>
              <a:r>
                <a:rPr lang="en-US" sz="2100">
                  <a:solidFill>
                    <a:srgbClr val="000000"/>
                  </a:solidFill>
                  <a:latin typeface="Calibri (MS)"/>
                  <a:ea typeface="Calibri (MS)"/>
                  <a:cs typeface="Calibri (MS)"/>
                  <a:sym typeface="Calibri (MS)"/>
                </a:rPr>
                <a:t>Le KCETB propose un large éventail de programmes de formation continue diversifiés et de qualité garantie par l'intermédiaire de ses centres de formation continue à Carlow et Kilkenny. </a:t>
              </a:r>
            </a:p>
          </p:txBody>
        </p:sp>
      </p:grpSp>
      <p:grpSp>
        <p:nvGrpSpPr>
          <p:cNvPr name="Group 20" id="20"/>
          <p:cNvGrpSpPr/>
          <p:nvPr/>
        </p:nvGrpSpPr>
        <p:grpSpPr>
          <a:xfrm rot="0">
            <a:off x="569566" y="3689871"/>
            <a:ext cx="17156620" cy="585892"/>
            <a:chOff x="0" y="0"/>
            <a:chExt cx="22875494" cy="781190"/>
          </a:xfrm>
        </p:grpSpPr>
        <p:sp>
          <p:nvSpPr>
            <p:cNvPr name="Freeform 21" id="21"/>
            <p:cNvSpPr/>
            <p:nvPr/>
          </p:nvSpPr>
          <p:spPr>
            <a:xfrm flipH="false" flipV="false" rot="0">
              <a:off x="0" y="0"/>
              <a:ext cx="22875494" cy="781177"/>
            </a:xfrm>
            <a:custGeom>
              <a:avLst/>
              <a:gdLst/>
              <a:ahLst/>
              <a:cxnLst/>
              <a:rect r="r" b="b" t="t" l="l"/>
              <a:pathLst>
                <a:path h="781177" w="22875494">
                  <a:moveTo>
                    <a:pt x="0" y="78105"/>
                  </a:moveTo>
                  <a:cubicBezTo>
                    <a:pt x="0" y="34925"/>
                    <a:pt x="34925" y="0"/>
                    <a:pt x="78105" y="0"/>
                  </a:cubicBezTo>
                  <a:lnTo>
                    <a:pt x="22797388" y="0"/>
                  </a:lnTo>
                  <a:cubicBezTo>
                    <a:pt x="22840569" y="0"/>
                    <a:pt x="22875494" y="34925"/>
                    <a:pt x="22875494" y="78105"/>
                  </a:cubicBezTo>
                  <a:lnTo>
                    <a:pt x="22875494" y="703072"/>
                  </a:lnTo>
                  <a:cubicBezTo>
                    <a:pt x="22875494" y="746252"/>
                    <a:pt x="22840569" y="781177"/>
                    <a:pt x="22797388" y="781177"/>
                  </a:cubicBezTo>
                  <a:lnTo>
                    <a:pt x="78105" y="781177"/>
                  </a:lnTo>
                  <a:cubicBezTo>
                    <a:pt x="34925" y="781177"/>
                    <a:pt x="0" y="746252"/>
                    <a:pt x="0" y="703072"/>
                  </a:cubicBezTo>
                  <a:close/>
                </a:path>
              </a:pathLst>
            </a:custGeom>
            <a:solidFill>
              <a:srgbClr val="DAE6CD"/>
            </a:solidFill>
          </p:spPr>
        </p:sp>
      </p:grpSp>
      <p:sp>
        <p:nvSpPr>
          <p:cNvPr name="Freeform 22" id="22"/>
          <p:cNvSpPr/>
          <p:nvPr/>
        </p:nvSpPr>
        <p:spPr>
          <a:xfrm flipH="false" flipV="false" rot="0">
            <a:off x="746798" y="3821697"/>
            <a:ext cx="322555" cy="322240"/>
          </a:xfrm>
          <a:custGeom>
            <a:avLst/>
            <a:gdLst/>
            <a:ahLst/>
            <a:cxnLst/>
            <a:rect r="r" b="b" t="t" l="l"/>
            <a:pathLst>
              <a:path h="322240" w="322555">
                <a:moveTo>
                  <a:pt x="0" y="0"/>
                </a:moveTo>
                <a:lnTo>
                  <a:pt x="322555" y="0"/>
                </a:lnTo>
                <a:lnTo>
                  <a:pt x="322555" y="322240"/>
                </a:lnTo>
                <a:lnTo>
                  <a:pt x="0" y="322240"/>
                </a:lnTo>
                <a:lnTo>
                  <a:pt x="0" y="0"/>
                </a:lnTo>
                <a:close/>
              </a:path>
            </a:pathLst>
          </a:custGeom>
          <a:blipFill>
            <a:blip r:embed="rId13">
              <a:extLst>
                <a:ext uri="{96DAC541-7B7A-43D3-8B79-37D633B846F1}">
                  <asvg:svgBlip xmlns:asvg="http://schemas.microsoft.com/office/drawing/2016/SVG/main" r:embed="rId14"/>
                </a:ext>
              </a:extLst>
            </a:blip>
            <a:stretch>
              <a:fillRect l="0" t="-50" r="0" b="-47"/>
            </a:stretch>
          </a:blipFill>
        </p:spPr>
      </p:sp>
      <p:grpSp>
        <p:nvGrpSpPr>
          <p:cNvPr name="Group 23" id="23"/>
          <p:cNvGrpSpPr/>
          <p:nvPr/>
        </p:nvGrpSpPr>
        <p:grpSpPr>
          <a:xfrm rot="0">
            <a:off x="1241822" y="3685108"/>
            <a:ext cx="16337575" cy="870061"/>
            <a:chOff x="0" y="0"/>
            <a:chExt cx="21783434" cy="1160082"/>
          </a:xfrm>
        </p:grpSpPr>
        <p:sp>
          <p:nvSpPr>
            <p:cNvPr name="Freeform 24" id="24"/>
            <p:cNvSpPr/>
            <p:nvPr/>
          </p:nvSpPr>
          <p:spPr>
            <a:xfrm flipH="false" flipV="false" rot="0">
              <a:off x="0" y="0"/>
              <a:ext cx="21783438" cy="1160078"/>
            </a:xfrm>
            <a:custGeom>
              <a:avLst/>
              <a:gdLst/>
              <a:ahLst/>
              <a:cxnLst/>
              <a:rect r="r" b="b" t="t" l="l"/>
              <a:pathLst>
                <a:path h="1160078" w="21783438">
                  <a:moveTo>
                    <a:pt x="0" y="0"/>
                  </a:moveTo>
                  <a:lnTo>
                    <a:pt x="21783438" y="0"/>
                  </a:lnTo>
                  <a:lnTo>
                    <a:pt x="21783438" y="1160078"/>
                  </a:lnTo>
                  <a:lnTo>
                    <a:pt x="0" y="1160078"/>
                  </a:lnTo>
                  <a:close/>
                </a:path>
              </a:pathLst>
            </a:custGeom>
            <a:blipFill>
              <a:blip r:embed="rId10">
                <a:alphaModFix amt="0"/>
              </a:blip>
              <a:stretch>
                <a:fillRect l="0" t="-315881" r="0" b="-315881"/>
              </a:stretch>
            </a:blipFill>
          </p:spPr>
        </p:sp>
        <p:sp>
          <p:nvSpPr>
            <p:cNvPr name="TextBox 25" id="25"/>
            <p:cNvSpPr txBox="true"/>
            <p:nvPr/>
          </p:nvSpPr>
          <p:spPr>
            <a:xfrm>
              <a:off x="0" y="-47625"/>
              <a:ext cx="21783434" cy="1207707"/>
            </a:xfrm>
            <a:prstGeom prst="rect">
              <a:avLst/>
            </a:prstGeom>
          </p:spPr>
          <p:txBody>
            <a:bodyPr anchor="ctr" rtlCol="false" tIns="0" lIns="0" bIns="0" rIns="0"/>
            <a:lstStyle/>
            <a:p>
              <a:pPr algn="l">
                <a:lnSpc>
                  <a:spcPts val="2520"/>
                </a:lnSpc>
              </a:pPr>
              <a:r>
                <a:rPr lang="en-US" sz="2100">
                  <a:solidFill>
                    <a:srgbClr val="000000"/>
                  </a:solidFill>
                  <a:latin typeface="Calibri (MS)"/>
                  <a:ea typeface="Calibri (MS)"/>
                  <a:cs typeface="Calibri (MS)"/>
                  <a:sym typeface="Calibri (MS)"/>
                </a:rPr>
                <a:t>Vingt-deux programmes individuels sont financés par SOLAS (y compris l'apprentissage), tandis que d'autres initiatives et services sont financés par le ministère de l'Éducation et de la Jeunesse.  </a:t>
              </a:r>
            </a:p>
          </p:txBody>
        </p:sp>
      </p:grpSp>
      <p:grpSp>
        <p:nvGrpSpPr>
          <p:cNvPr name="Group 26" id="26"/>
          <p:cNvGrpSpPr/>
          <p:nvPr/>
        </p:nvGrpSpPr>
        <p:grpSpPr>
          <a:xfrm rot="0">
            <a:off x="569566" y="4765538"/>
            <a:ext cx="17156620" cy="585892"/>
            <a:chOff x="0" y="0"/>
            <a:chExt cx="22875494" cy="781190"/>
          </a:xfrm>
        </p:grpSpPr>
        <p:sp>
          <p:nvSpPr>
            <p:cNvPr name="Freeform 27" id="27"/>
            <p:cNvSpPr/>
            <p:nvPr/>
          </p:nvSpPr>
          <p:spPr>
            <a:xfrm flipH="false" flipV="false" rot="0">
              <a:off x="0" y="0"/>
              <a:ext cx="22875494" cy="781177"/>
            </a:xfrm>
            <a:custGeom>
              <a:avLst/>
              <a:gdLst/>
              <a:ahLst/>
              <a:cxnLst/>
              <a:rect r="r" b="b" t="t" l="l"/>
              <a:pathLst>
                <a:path h="781177" w="22875494">
                  <a:moveTo>
                    <a:pt x="0" y="78105"/>
                  </a:moveTo>
                  <a:cubicBezTo>
                    <a:pt x="0" y="34925"/>
                    <a:pt x="34925" y="0"/>
                    <a:pt x="78105" y="0"/>
                  </a:cubicBezTo>
                  <a:lnTo>
                    <a:pt x="22797388" y="0"/>
                  </a:lnTo>
                  <a:cubicBezTo>
                    <a:pt x="22840569" y="0"/>
                    <a:pt x="22875494" y="34925"/>
                    <a:pt x="22875494" y="78105"/>
                  </a:cubicBezTo>
                  <a:lnTo>
                    <a:pt x="22875494" y="703072"/>
                  </a:lnTo>
                  <a:cubicBezTo>
                    <a:pt x="22875494" y="746252"/>
                    <a:pt x="22840569" y="781177"/>
                    <a:pt x="22797388" y="781177"/>
                  </a:cubicBezTo>
                  <a:lnTo>
                    <a:pt x="78105" y="781177"/>
                  </a:lnTo>
                  <a:cubicBezTo>
                    <a:pt x="34925" y="781177"/>
                    <a:pt x="0" y="746252"/>
                    <a:pt x="0" y="703072"/>
                  </a:cubicBezTo>
                  <a:close/>
                </a:path>
              </a:pathLst>
            </a:custGeom>
            <a:solidFill>
              <a:srgbClr val="DAE6CD"/>
            </a:solidFill>
          </p:spPr>
        </p:sp>
      </p:grpSp>
      <p:sp>
        <p:nvSpPr>
          <p:cNvPr name="Freeform 28" id="28"/>
          <p:cNvSpPr/>
          <p:nvPr/>
        </p:nvSpPr>
        <p:spPr>
          <a:xfrm flipH="false" flipV="false" rot="0">
            <a:off x="746798" y="4897364"/>
            <a:ext cx="322555" cy="322240"/>
          </a:xfrm>
          <a:custGeom>
            <a:avLst/>
            <a:gdLst/>
            <a:ahLst/>
            <a:cxnLst/>
            <a:rect r="r" b="b" t="t" l="l"/>
            <a:pathLst>
              <a:path h="322240" w="322555">
                <a:moveTo>
                  <a:pt x="0" y="0"/>
                </a:moveTo>
                <a:lnTo>
                  <a:pt x="322555" y="0"/>
                </a:lnTo>
                <a:lnTo>
                  <a:pt x="322555" y="322241"/>
                </a:lnTo>
                <a:lnTo>
                  <a:pt x="0" y="322241"/>
                </a:lnTo>
                <a:lnTo>
                  <a:pt x="0" y="0"/>
                </a:lnTo>
                <a:close/>
              </a:path>
            </a:pathLst>
          </a:custGeom>
          <a:blipFill>
            <a:blip r:embed="rId15">
              <a:extLst>
                <a:ext uri="{96DAC541-7B7A-43D3-8B79-37D633B846F1}">
                  <asvg:svgBlip xmlns:asvg="http://schemas.microsoft.com/office/drawing/2016/SVG/main" r:embed="rId16"/>
                </a:ext>
              </a:extLst>
            </a:blip>
            <a:stretch>
              <a:fillRect l="0" t="-50" r="0" b="-47"/>
            </a:stretch>
          </a:blipFill>
        </p:spPr>
      </p:sp>
      <p:grpSp>
        <p:nvGrpSpPr>
          <p:cNvPr name="Group 29" id="29"/>
          <p:cNvGrpSpPr/>
          <p:nvPr/>
        </p:nvGrpSpPr>
        <p:grpSpPr>
          <a:xfrm rot="0">
            <a:off x="1241822" y="4760776"/>
            <a:ext cx="16337575" cy="870061"/>
            <a:chOff x="0" y="0"/>
            <a:chExt cx="21783434" cy="1160082"/>
          </a:xfrm>
        </p:grpSpPr>
        <p:sp>
          <p:nvSpPr>
            <p:cNvPr name="Freeform 30" id="30"/>
            <p:cNvSpPr/>
            <p:nvPr/>
          </p:nvSpPr>
          <p:spPr>
            <a:xfrm flipH="false" flipV="false" rot="0">
              <a:off x="0" y="0"/>
              <a:ext cx="21783438" cy="1160078"/>
            </a:xfrm>
            <a:custGeom>
              <a:avLst/>
              <a:gdLst/>
              <a:ahLst/>
              <a:cxnLst/>
              <a:rect r="r" b="b" t="t" l="l"/>
              <a:pathLst>
                <a:path h="1160078" w="21783438">
                  <a:moveTo>
                    <a:pt x="0" y="0"/>
                  </a:moveTo>
                  <a:lnTo>
                    <a:pt x="21783438" y="0"/>
                  </a:lnTo>
                  <a:lnTo>
                    <a:pt x="21783438" y="1160078"/>
                  </a:lnTo>
                  <a:lnTo>
                    <a:pt x="0" y="1160078"/>
                  </a:lnTo>
                  <a:close/>
                </a:path>
              </a:pathLst>
            </a:custGeom>
            <a:blipFill>
              <a:blip r:embed="rId10">
                <a:alphaModFix amt="0"/>
              </a:blip>
              <a:stretch>
                <a:fillRect l="0" t="-315881" r="0" b="-315881"/>
              </a:stretch>
            </a:blipFill>
          </p:spPr>
        </p:sp>
        <p:sp>
          <p:nvSpPr>
            <p:cNvPr name="TextBox 31" id="31"/>
            <p:cNvSpPr txBox="true"/>
            <p:nvPr/>
          </p:nvSpPr>
          <p:spPr>
            <a:xfrm>
              <a:off x="0" y="-47625"/>
              <a:ext cx="21783434" cy="1207707"/>
            </a:xfrm>
            <a:prstGeom prst="rect">
              <a:avLst/>
            </a:prstGeom>
          </p:spPr>
          <p:txBody>
            <a:bodyPr anchor="ctr" rtlCol="false" tIns="0" lIns="0" bIns="0" rIns="0"/>
            <a:lstStyle/>
            <a:p>
              <a:pPr algn="l">
                <a:lnSpc>
                  <a:spcPts val="2520"/>
                </a:lnSpc>
              </a:pPr>
              <a:r>
                <a:rPr lang="en-US" sz="2100">
                  <a:solidFill>
                    <a:srgbClr val="000000"/>
                  </a:solidFill>
                  <a:latin typeface="Calibri (MS)"/>
                  <a:ea typeface="Calibri (MS)"/>
                  <a:cs typeface="Calibri (MS)"/>
                  <a:sym typeface="Calibri (MS)"/>
                </a:rPr>
                <a:t>Le service de formation continue propose des programmes à temps plein et à temps partiel accrédités par le QQI, City and Guilds, CIDESCO, ITEC et d'autres organismes de certification. </a:t>
              </a:r>
            </a:p>
          </p:txBody>
        </p:sp>
      </p:grpSp>
      <p:grpSp>
        <p:nvGrpSpPr>
          <p:cNvPr name="Group 32" id="32"/>
          <p:cNvGrpSpPr/>
          <p:nvPr/>
        </p:nvGrpSpPr>
        <p:grpSpPr>
          <a:xfrm rot="0">
            <a:off x="569566" y="5841206"/>
            <a:ext cx="17156620" cy="585892"/>
            <a:chOff x="0" y="0"/>
            <a:chExt cx="22875494" cy="781190"/>
          </a:xfrm>
        </p:grpSpPr>
        <p:sp>
          <p:nvSpPr>
            <p:cNvPr name="Freeform 33" id="33"/>
            <p:cNvSpPr/>
            <p:nvPr/>
          </p:nvSpPr>
          <p:spPr>
            <a:xfrm flipH="false" flipV="false" rot="0">
              <a:off x="0" y="0"/>
              <a:ext cx="22875494" cy="781177"/>
            </a:xfrm>
            <a:custGeom>
              <a:avLst/>
              <a:gdLst/>
              <a:ahLst/>
              <a:cxnLst/>
              <a:rect r="r" b="b" t="t" l="l"/>
              <a:pathLst>
                <a:path h="781177" w="22875494">
                  <a:moveTo>
                    <a:pt x="0" y="78105"/>
                  </a:moveTo>
                  <a:cubicBezTo>
                    <a:pt x="0" y="34925"/>
                    <a:pt x="34925" y="0"/>
                    <a:pt x="78105" y="0"/>
                  </a:cubicBezTo>
                  <a:lnTo>
                    <a:pt x="22797388" y="0"/>
                  </a:lnTo>
                  <a:cubicBezTo>
                    <a:pt x="22840569" y="0"/>
                    <a:pt x="22875494" y="34925"/>
                    <a:pt x="22875494" y="78105"/>
                  </a:cubicBezTo>
                  <a:lnTo>
                    <a:pt x="22875494" y="703072"/>
                  </a:lnTo>
                  <a:cubicBezTo>
                    <a:pt x="22875494" y="746252"/>
                    <a:pt x="22840569" y="781177"/>
                    <a:pt x="22797388" y="781177"/>
                  </a:cubicBezTo>
                  <a:lnTo>
                    <a:pt x="78105" y="781177"/>
                  </a:lnTo>
                  <a:cubicBezTo>
                    <a:pt x="34925" y="781177"/>
                    <a:pt x="0" y="746252"/>
                    <a:pt x="0" y="703072"/>
                  </a:cubicBezTo>
                  <a:close/>
                </a:path>
              </a:pathLst>
            </a:custGeom>
            <a:solidFill>
              <a:srgbClr val="DAE6CD"/>
            </a:solidFill>
          </p:spPr>
        </p:sp>
      </p:grpSp>
      <p:sp>
        <p:nvSpPr>
          <p:cNvPr name="Freeform 34" id="34"/>
          <p:cNvSpPr/>
          <p:nvPr/>
        </p:nvSpPr>
        <p:spPr>
          <a:xfrm flipH="false" flipV="false" rot="0">
            <a:off x="746798" y="5973032"/>
            <a:ext cx="322555" cy="322240"/>
          </a:xfrm>
          <a:custGeom>
            <a:avLst/>
            <a:gdLst/>
            <a:ahLst/>
            <a:cxnLst/>
            <a:rect r="r" b="b" t="t" l="l"/>
            <a:pathLst>
              <a:path h="322240" w="322555">
                <a:moveTo>
                  <a:pt x="0" y="0"/>
                </a:moveTo>
                <a:lnTo>
                  <a:pt x="322555" y="0"/>
                </a:lnTo>
                <a:lnTo>
                  <a:pt x="322555" y="322241"/>
                </a:lnTo>
                <a:lnTo>
                  <a:pt x="0" y="322241"/>
                </a:lnTo>
                <a:lnTo>
                  <a:pt x="0" y="0"/>
                </a:lnTo>
                <a:close/>
              </a:path>
            </a:pathLst>
          </a:custGeom>
          <a:blipFill>
            <a:blip r:embed="rId17">
              <a:extLst>
                <a:ext uri="{96DAC541-7B7A-43D3-8B79-37D633B846F1}">
                  <asvg:svgBlip xmlns:asvg="http://schemas.microsoft.com/office/drawing/2016/SVG/main" r:embed="rId18"/>
                </a:ext>
              </a:extLst>
            </a:blip>
            <a:stretch>
              <a:fillRect l="0" t="-50" r="0" b="-47"/>
            </a:stretch>
          </a:blipFill>
        </p:spPr>
      </p:sp>
      <p:grpSp>
        <p:nvGrpSpPr>
          <p:cNvPr name="Group 35" id="35"/>
          <p:cNvGrpSpPr/>
          <p:nvPr/>
        </p:nvGrpSpPr>
        <p:grpSpPr>
          <a:xfrm rot="0">
            <a:off x="1241822" y="5836444"/>
            <a:ext cx="16337575" cy="870061"/>
            <a:chOff x="0" y="0"/>
            <a:chExt cx="21783434" cy="1160082"/>
          </a:xfrm>
        </p:grpSpPr>
        <p:sp>
          <p:nvSpPr>
            <p:cNvPr name="Freeform 36" id="36"/>
            <p:cNvSpPr/>
            <p:nvPr/>
          </p:nvSpPr>
          <p:spPr>
            <a:xfrm flipH="false" flipV="false" rot="0">
              <a:off x="0" y="0"/>
              <a:ext cx="21783438" cy="1160078"/>
            </a:xfrm>
            <a:custGeom>
              <a:avLst/>
              <a:gdLst/>
              <a:ahLst/>
              <a:cxnLst/>
              <a:rect r="r" b="b" t="t" l="l"/>
              <a:pathLst>
                <a:path h="1160078" w="21783438">
                  <a:moveTo>
                    <a:pt x="0" y="0"/>
                  </a:moveTo>
                  <a:lnTo>
                    <a:pt x="21783438" y="0"/>
                  </a:lnTo>
                  <a:lnTo>
                    <a:pt x="21783438" y="1160078"/>
                  </a:lnTo>
                  <a:lnTo>
                    <a:pt x="0" y="1160078"/>
                  </a:lnTo>
                  <a:close/>
                </a:path>
              </a:pathLst>
            </a:custGeom>
            <a:blipFill>
              <a:blip r:embed="rId10">
                <a:alphaModFix amt="0"/>
              </a:blip>
              <a:stretch>
                <a:fillRect l="0" t="-315881" r="0" b="-315881"/>
              </a:stretch>
            </a:blipFill>
          </p:spPr>
        </p:sp>
        <p:sp>
          <p:nvSpPr>
            <p:cNvPr name="TextBox 37" id="37"/>
            <p:cNvSpPr txBox="true"/>
            <p:nvPr/>
          </p:nvSpPr>
          <p:spPr>
            <a:xfrm>
              <a:off x="0" y="-19050"/>
              <a:ext cx="21783434" cy="1179132"/>
            </a:xfrm>
            <a:prstGeom prst="rect">
              <a:avLst/>
            </a:prstGeom>
          </p:spPr>
          <p:txBody>
            <a:bodyPr anchor="ctr" rtlCol="false" tIns="0" lIns="0" bIns="0" rIns="0"/>
            <a:lstStyle/>
            <a:p>
              <a:pPr algn="l">
                <a:lnSpc>
                  <a:spcPts val="2268"/>
                </a:lnSpc>
              </a:pPr>
              <a:r>
                <a:rPr lang="en-US" sz="2100">
                  <a:solidFill>
                    <a:srgbClr val="000000"/>
                  </a:solidFill>
                  <a:latin typeface="Calibri (MS)"/>
                  <a:ea typeface="Calibri (MS)"/>
                  <a:cs typeface="Calibri (MS)"/>
                  <a:sym typeface="Calibri (MS)"/>
                </a:rPr>
                <a:t>La stratégie de formation continue </a:t>
              </a:r>
              <a:r>
                <a:rPr lang="en-US" b="true" sz="2100" i="true">
                  <a:solidFill>
                    <a:srgbClr val="000000"/>
                  </a:solidFill>
                  <a:latin typeface="Calibri (MS) Bold Italics"/>
                  <a:ea typeface="Calibri (MS) Bold Italics"/>
                  <a:cs typeface="Calibri (MS) Bold Italics"/>
                  <a:sym typeface="Calibri (MS) Bold Italics"/>
                </a:rPr>
                <a:t>(Creating Futures : Further Education and Training Strategy 2026 – 2030</a:t>
              </a:r>
              <a:r>
                <a:rPr lang="en-US" sz="2100" i="true">
                  <a:solidFill>
                    <a:srgbClr val="000000"/>
                  </a:solidFill>
                  <a:latin typeface="Calibri (MS) Italics"/>
                  <a:ea typeface="Calibri (MS) Italics"/>
                  <a:cs typeface="Calibri (MS) Italics"/>
                  <a:sym typeface="Calibri (MS) Italics"/>
                </a:rPr>
                <a:t>) </a:t>
              </a:r>
              <a:r>
                <a:rPr lang="en-US" sz="2100">
                  <a:solidFill>
                    <a:srgbClr val="000000"/>
                  </a:solidFill>
                  <a:latin typeface="Calibri (MS)"/>
                  <a:ea typeface="Calibri (MS)"/>
                  <a:cs typeface="Calibri (MS)"/>
                  <a:sym typeface="Calibri (MS)"/>
                </a:rPr>
                <a:t>sous-tend l'orientation du service de formation continue du KCETB. </a:t>
              </a:r>
            </a:p>
          </p:txBody>
        </p:sp>
      </p:grpSp>
      <p:grpSp>
        <p:nvGrpSpPr>
          <p:cNvPr name="Group 38" id="38"/>
          <p:cNvGrpSpPr/>
          <p:nvPr/>
        </p:nvGrpSpPr>
        <p:grpSpPr>
          <a:xfrm rot="0">
            <a:off x="569566" y="6916874"/>
            <a:ext cx="17156620" cy="585892"/>
            <a:chOff x="0" y="0"/>
            <a:chExt cx="22875494" cy="781190"/>
          </a:xfrm>
        </p:grpSpPr>
        <p:sp>
          <p:nvSpPr>
            <p:cNvPr name="Freeform 39" id="39"/>
            <p:cNvSpPr/>
            <p:nvPr/>
          </p:nvSpPr>
          <p:spPr>
            <a:xfrm flipH="false" flipV="false" rot="0">
              <a:off x="0" y="0"/>
              <a:ext cx="22875494" cy="781177"/>
            </a:xfrm>
            <a:custGeom>
              <a:avLst/>
              <a:gdLst/>
              <a:ahLst/>
              <a:cxnLst/>
              <a:rect r="r" b="b" t="t" l="l"/>
              <a:pathLst>
                <a:path h="781177" w="22875494">
                  <a:moveTo>
                    <a:pt x="0" y="78105"/>
                  </a:moveTo>
                  <a:cubicBezTo>
                    <a:pt x="0" y="34925"/>
                    <a:pt x="34925" y="0"/>
                    <a:pt x="78105" y="0"/>
                  </a:cubicBezTo>
                  <a:lnTo>
                    <a:pt x="22797388" y="0"/>
                  </a:lnTo>
                  <a:cubicBezTo>
                    <a:pt x="22840569" y="0"/>
                    <a:pt x="22875494" y="34925"/>
                    <a:pt x="22875494" y="78105"/>
                  </a:cubicBezTo>
                  <a:lnTo>
                    <a:pt x="22875494" y="703072"/>
                  </a:lnTo>
                  <a:cubicBezTo>
                    <a:pt x="22875494" y="746252"/>
                    <a:pt x="22840569" y="781177"/>
                    <a:pt x="22797388" y="781177"/>
                  </a:cubicBezTo>
                  <a:lnTo>
                    <a:pt x="78105" y="781177"/>
                  </a:lnTo>
                  <a:cubicBezTo>
                    <a:pt x="34925" y="781177"/>
                    <a:pt x="0" y="746252"/>
                    <a:pt x="0" y="703072"/>
                  </a:cubicBezTo>
                  <a:close/>
                </a:path>
              </a:pathLst>
            </a:custGeom>
            <a:solidFill>
              <a:srgbClr val="DAE6CD"/>
            </a:solidFill>
          </p:spPr>
        </p:sp>
      </p:grpSp>
      <p:sp>
        <p:nvSpPr>
          <p:cNvPr name="Freeform 40" id="40"/>
          <p:cNvSpPr/>
          <p:nvPr/>
        </p:nvSpPr>
        <p:spPr>
          <a:xfrm flipH="false" flipV="false" rot="0">
            <a:off x="746798" y="7048700"/>
            <a:ext cx="322555" cy="322240"/>
          </a:xfrm>
          <a:custGeom>
            <a:avLst/>
            <a:gdLst/>
            <a:ahLst/>
            <a:cxnLst/>
            <a:rect r="r" b="b" t="t" l="l"/>
            <a:pathLst>
              <a:path h="322240" w="322555">
                <a:moveTo>
                  <a:pt x="0" y="0"/>
                </a:moveTo>
                <a:lnTo>
                  <a:pt x="322555" y="0"/>
                </a:lnTo>
                <a:lnTo>
                  <a:pt x="322555" y="322240"/>
                </a:lnTo>
                <a:lnTo>
                  <a:pt x="0" y="322240"/>
                </a:lnTo>
                <a:lnTo>
                  <a:pt x="0" y="0"/>
                </a:lnTo>
                <a:close/>
              </a:path>
            </a:pathLst>
          </a:custGeom>
          <a:blipFill>
            <a:blip r:embed="rId19">
              <a:extLst>
                <a:ext uri="{96DAC541-7B7A-43D3-8B79-37D633B846F1}">
                  <asvg:svgBlip xmlns:asvg="http://schemas.microsoft.com/office/drawing/2016/SVG/main" r:embed="rId20"/>
                </a:ext>
              </a:extLst>
            </a:blip>
            <a:stretch>
              <a:fillRect l="0" t="-50" r="0" b="-47"/>
            </a:stretch>
          </a:blipFill>
        </p:spPr>
      </p:sp>
      <p:grpSp>
        <p:nvGrpSpPr>
          <p:cNvPr name="Group 41" id="41"/>
          <p:cNvGrpSpPr/>
          <p:nvPr/>
        </p:nvGrpSpPr>
        <p:grpSpPr>
          <a:xfrm rot="0">
            <a:off x="1241822" y="6912112"/>
            <a:ext cx="16337575" cy="870061"/>
            <a:chOff x="0" y="0"/>
            <a:chExt cx="21783434" cy="1160082"/>
          </a:xfrm>
        </p:grpSpPr>
        <p:sp>
          <p:nvSpPr>
            <p:cNvPr name="Freeform 42" id="42"/>
            <p:cNvSpPr/>
            <p:nvPr/>
          </p:nvSpPr>
          <p:spPr>
            <a:xfrm flipH="false" flipV="false" rot="0">
              <a:off x="0" y="0"/>
              <a:ext cx="21783438" cy="1160078"/>
            </a:xfrm>
            <a:custGeom>
              <a:avLst/>
              <a:gdLst/>
              <a:ahLst/>
              <a:cxnLst/>
              <a:rect r="r" b="b" t="t" l="l"/>
              <a:pathLst>
                <a:path h="1160078" w="21783438">
                  <a:moveTo>
                    <a:pt x="0" y="0"/>
                  </a:moveTo>
                  <a:lnTo>
                    <a:pt x="21783438" y="0"/>
                  </a:lnTo>
                  <a:lnTo>
                    <a:pt x="21783438" y="1160078"/>
                  </a:lnTo>
                  <a:lnTo>
                    <a:pt x="0" y="1160078"/>
                  </a:lnTo>
                  <a:close/>
                </a:path>
              </a:pathLst>
            </a:custGeom>
            <a:blipFill>
              <a:blip r:embed="rId10">
                <a:alphaModFix amt="0"/>
              </a:blip>
              <a:stretch>
                <a:fillRect l="0" t="-315881" r="0" b="-315881"/>
              </a:stretch>
            </a:blipFill>
          </p:spPr>
        </p:sp>
        <p:sp>
          <p:nvSpPr>
            <p:cNvPr name="TextBox 43" id="43"/>
            <p:cNvSpPr txBox="true"/>
            <p:nvPr/>
          </p:nvSpPr>
          <p:spPr>
            <a:xfrm>
              <a:off x="0" y="-47625"/>
              <a:ext cx="21783434" cy="1207707"/>
            </a:xfrm>
            <a:prstGeom prst="rect">
              <a:avLst/>
            </a:prstGeom>
          </p:spPr>
          <p:txBody>
            <a:bodyPr anchor="ctr" rtlCol="false" tIns="0" lIns="0" bIns="0" rIns="0"/>
            <a:lstStyle/>
            <a:p>
              <a:pPr algn="l">
                <a:lnSpc>
                  <a:spcPts val="2520"/>
                </a:lnSpc>
              </a:pPr>
              <a:r>
                <a:rPr lang="en-US" sz="2100">
                  <a:solidFill>
                    <a:srgbClr val="000000"/>
                  </a:solidFill>
                  <a:latin typeface="Calibri (MS)"/>
                  <a:ea typeface="Calibri (MS)"/>
                  <a:cs typeface="Calibri (MS)"/>
                  <a:sym typeface="Calibri (MS)"/>
                </a:rPr>
                <a:t>En outre, l'accord de performance stratégique et les objectifs annuels du KCETB et de SOLAS mettent en évidence les domaines de croissance nécessaires pour mettre en œuvre les priorités de la stratégie de formation continue.</a:t>
              </a:r>
            </a:p>
          </p:txBody>
        </p:sp>
      </p:grpSp>
      <p:grpSp>
        <p:nvGrpSpPr>
          <p:cNvPr name="Group 44" id="44"/>
          <p:cNvGrpSpPr/>
          <p:nvPr/>
        </p:nvGrpSpPr>
        <p:grpSpPr>
          <a:xfrm rot="0">
            <a:off x="569566" y="7992542"/>
            <a:ext cx="17156620" cy="585892"/>
            <a:chOff x="0" y="0"/>
            <a:chExt cx="22875494" cy="781190"/>
          </a:xfrm>
        </p:grpSpPr>
        <p:sp>
          <p:nvSpPr>
            <p:cNvPr name="Freeform 45" id="45"/>
            <p:cNvSpPr/>
            <p:nvPr/>
          </p:nvSpPr>
          <p:spPr>
            <a:xfrm flipH="false" flipV="false" rot="0">
              <a:off x="0" y="0"/>
              <a:ext cx="22875494" cy="781177"/>
            </a:xfrm>
            <a:custGeom>
              <a:avLst/>
              <a:gdLst/>
              <a:ahLst/>
              <a:cxnLst/>
              <a:rect r="r" b="b" t="t" l="l"/>
              <a:pathLst>
                <a:path h="781177" w="22875494">
                  <a:moveTo>
                    <a:pt x="0" y="78105"/>
                  </a:moveTo>
                  <a:cubicBezTo>
                    <a:pt x="0" y="34925"/>
                    <a:pt x="34925" y="0"/>
                    <a:pt x="78105" y="0"/>
                  </a:cubicBezTo>
                  <a:lnTo>
                    <a:pt x="22797388" y="0"/>
                  </a:lnTo>
                  <a:cubicBezTo>
                    <a:pt x="22840569" y="0"/>
                    <a:pt x="22875494" y="34925"/>
                    <a:pt x="22875494" y="78105"/>
                  </a:cubicBezTo>
                  <a:lnTo>
                    <a:pt x="22875494" y="703072"/>
                  </a:lnTo>
                  <a:cubicBezTo>
                    <a:pt x="22875494" y="746252"/>
                    <a:pt x="22840569" y="781177"/>
                    <a:pt x="22797388" y="781177"/>
                  </a:cubicBezTo>
                  <a:lnTo>
                    <a:pt x="78105" y="781177"/>
                  </a:lnTo>
                  <a:cubicBezTo>
                    <a:pt x="34925" y="781177"/>
                    <a:pt x="0" y="746252"/>
                    <a:pt x="0" y="703072"/>
                  </a:cubicBezTo>
                  <a:close/>
                </a:path>
              </a:pathLst>
            </a:custGeom>
            <a:solidFill>
              <a:srgbClr val="DAE6CD"/>
            </a:solidFill>
          </p:spPr>
        </p:sp>
      </p:grpSp>
      <p:sp>
        <p:nvSpPr>
          <p:cNvPr name="Freeform 46" id="46"/>
          <p:cNvSpPr/>
          <p:nvPr/>
        </p:nvSpPr>
        <p:spPr>
          <a:xfrm flipH="false" flipV="false" rot="0">
            <a:off x="746798" y="8124368"/>
            <a:ext cx="322555" cy="322240"/>
          </a:xfrm>
          <a:custGeom>
            <a:avLst/>
            <a:gdLst/>
            <a:ahLst/>
            <a:cxnLst/>
            <a:rect r="r" b="b" t="t" l="l"/>
            <a:pathLst>
              <a:path h="322240" w="322555">
                <a:moveTo>
                  <a:pt x="0" y="0"/>
                </a:moveTo>
                <a:lnTo>
                  <a:pt x="322555" y="0"/>
                </a:lnTo>
                <a:lnTo>
                  <a:pt x="322555" y="322240"/>
                </a:lnTo>
                <a:lnTo>
                  <a:pt x="0" y="322240"/>
                </a:lnTo>
                <a:lnTo>
                  <a:pt x="0" y="0"/>
                </a:lnTo>
                <a:close/>
              </a:path>
            </a:pathLst>
          </a:custGeom>
          <a:blipFill>
            <a:blip r:embed="rId21">
              <a:extLst>
                <a:ext uri="{96DAC541-7B7A-43D3-8B79-37D633B846F1}">
                  <asvg:svgBlip xmlns:asvg="http://schemas.microsoft.com/office/drawing/2016/SVG/main" r:embed="rId22"/>
                </a:ext>
              </a:extLst>
            </a:blip>
            <a:stretch>
              <a:fillRect l="0" t="-50" r="0" b="-47"/>
            </a:stretch>
          </a:blipFill>
        </p:spPr>
      </p:sp>
      <p:grpSp>
        <p:nvGrpSpPr>
          <p:cNvPr name="Group 47" id="47"/>
          <p:cNvGrpSpPr/>
          <p:nvPr/>
        </p:nvGrpSpPr>
        <p:grpSpPr>
          <a:xfrm rot="0">
            <a:off x="1241822" y="7987779"/>
            <a:ext cx="16337575" cy="870061"/>
            <a:chOff x="0" y="0"/>
            <a:chExt cx="21783434" cy="1160082"/>
          </a:xfrm>
        </p:grpSpPr>
        <p:sp>
          <p:nvSpPr>
            <p:cNvPr name="Freeform 48" id="48"/>
            <p:cNvSpPr/>
            <p:nvPr/>
          </p:nvSpPr>
          <p:spPr>
            <a:xfrm flipH="false" flipV="false" rot="0">
              <a:off x="0" y="0"/>
              <a:ext cx="21783438" cy="1160078"/>
            </a:xfrm>
            <a:custGeom>
              <a:avLst/>
              <a:gdLst/>
              <a:ahLst/>
              <a:cxnLst/>
              <a:rect r="r" b="b" t="t" l="l"/>
              <a:pathLst>
                <a:path h="1160078" w="21783438">
                  <a:moveTo>
                    <a:pt x="0" y="0"/>
                  </a:moveTo>
                  <a:lnTo>
                    <a:pt x="21783438" y="0"/>
                  </a:lnTo>
                  <a:lnTo>
                    <a:pt x="21783438" y="1160078"/>
                  </a:lnTo>
                  <a:lnTo>
                    <a:pt x="0" y="1160078"/>
                  </a:lnTo>
                  <a:close/>
                </a:path>
              </a:pathLst>
            </a:custGeom>
            <a:blipFill>
              <a:blip r:embed="rId10">
                <a:alphaModFix amt="0"/>
              </a:blip>
              <a:stretch>
                <a:fillRect l="0" t="-315881" r="0" b="-315881"/>
              </a:stretch>
            </a:blipFill>
          </p:spPr>
        </p:sp>
        <p:sp>
          <p:nvSpPr>
            <p:cNvPr name="TextBox 49" id="49"/>
            <p:cNvSpPr txBox="true"/>
            <p:nvPr/>
          </p:nvSpPr>
          <p:spPr>
            <a:xfrm>
              <a:off x="0" y="-47625"/>
              <a:ext cx="21783434" cy="1207707"/>
            </a:xfrm>
            <a:prstGeom prst="rect">
              <a:avLst/>
            </a:prstGeom>
          </p:spPr>
          <p:txBody>
            <a:bodyPr anchor="ctr" rtlCol="false" tIns="0" lIns="0" bIns="0" rIns="0"/>
            <a:lstStyle/>
            <a:p>
              <a:pPr algn="l">
                <a:lnSpc>
                  <a:spcPts val="2520"/>
                </a:lnSpc>
              </a:pPr>
              <a:r>
                <a:rPr lang="en-US" sz="2100">
                  <a:solidFill>
                    <a:srgbClr val="000000"/>
                  </a:solidFill>
                  <a:latin typeface="Calibri (MS)"/>
                  <a:ea typeface="Calibri (MS)"/>
                  <a:cs typeface="Calibri (MS)"/>
                  <a:sym typeface="Calibri (MS)"/>
                </a:rPr>
                <a:t>30 sites de formation continue avec 16 470 bénéficiaires suivant un cours/programme de formation continue en 2025.</a:t>
              </a:r>
            </a:p>
          </p:txBody>
        </p:sp>
      </p:grpSp>
      <p:grpSp>
        <p:nvGrpSpPr>
          <p:cNvPr name="Group 50" id="50"/>
          <p:cNvGrpSpPr/>
          <p:nvPr/>
        </p:nvGrpSpPr>
        <p:grpSpPr>
          <a:xfrm rot="0">
            <a:off x="208521" y="-48130"/>
            <a:ext cx="18079479" cy="1201188"/>
            <a:chOff x="0" y="0"/>
            <a:chExt cx="24105972" cy="1601584"/>
          </a:xfrm>
        </p:grpSpPr>
        <p:sp>
          <p:nvSpPr>
            <p:cNvPr name="Freeform 51" id="51"/>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52" id="52"/>
            <p:cNvSpPr txBox="true"/>
            <p:nvPr/>
          </p:nvSpPr>
          <p:spPr>
            <a:xfrm>
              <a:off x="0" y="-47625"/>
              <a:ext cx="24105972" cy="1649209"/>
            </a:xfrm>
            <a:prstGeom prst="rect">
              <a:avLst/>
            </a:prstGeom>
          </p:spPr>
          <p:txBody>
            <a:bodyPr anchor="ctr" rtlCol="false" tIns="50800" lIns="50800" bIns="50800" rIns="50800"/>
            <a:lstStyle/>
            <a:p>
              <a:pPr algn="l">
                <a:lnSpc>
                  <a:spcPts val="6480"/>
                </a:lnSpc>
              </a:pPr>
              <a:r>
                <a:rPr lang="en-US" sz="6000" b="true">
                  <a:solidFill>
                    <a:srgbClr val="FFFFFF"/>
                  </a:solidFill>
                  <a:latin typeface="Calibri (MS) Bold"/>
                  <a:ea typeface="Calibri (MS) Bold"/>
                  <a:cs typeface="Calibri (MS) Bold"/>
                  <a:sym typeface="Calibri (MS) Bold"/>
                </a:rPr>
                <a:t>Contexte KCETB</a:t>
              </a:r>
            </a:p>
          </p:txBody>
        </p:sp>
      </p:gr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grpSp>
        <p:nvGrpSpPr>
          <p:cNvPr name="Group 7" id="7"/>
          <p:cNvGrpSpPr/>
          <p:nvPr/>
        </p:nvGrpSpPr>
        <p:grpSpPr>
          <a:xfrm rot="0">
            <a:off x="271462" y="547688"/>
            <a:ext cx="18016538" cy="1509712"/>
            <a:chOff x="0" y="0"/>
            <a:chExt cx="24022050" cy="2012950"/>
          </a:xfrm>
        </p:grpSpPr>
        <p:sp>
          <p:nvSpPr>
            <p:cNvPr name="Freeform 8" id="8"/>
            <p:cNvSpPr/>
            <p:nvPr/>
          </p:nvSpPr>
          <p:spPr>
            <a:xfrm flipH="false" flipV="false" rot="0">
              <a:off x="0" y="0"/>
              <a:ext cx="24022050" cy="2012950"/>
            </a:xfrm>
            <a:custGeom>
              <a:avLst/>
              <a:gdLst/>
              <a:ahLst/>
              <a:cxnLst/>
              <a:rect r="r" b="b" t="t" l="l"/>
              <a:pathLst>
                <a:path h="2012950" w="24022050">
                  <a:moveTo>
                    <a:pt x="0" y="0"/>
                  </a:moveTo>
                  <a:lnTo>
                    <a:pt x="24022050" y="0"/>
                  </a:lnTo>
                  <a:lnTo>
                    <a:pt x="24022050" y="2012950"/>
                  </a:lnTo>
                  <a:lnTo>
                    <a:pt x="0" y="2012950"/>
                  </a:lnTo>
                  <a:close/>
                </a:path>
              </a:pathLst>
            </a:custGeom>
            <a:blipFill>
              <a:blip r:embed="rId6">
                <a:alphaModFix amt="0"/>
              </a:blip>
              <a:stretch>
                <a:fillRect l="0" t="-182529" r="0" b="-182529"/>
              </a:stretch>
            </a:blipFill>
          </p:spPr>
        </p:sp>
        <p:sp>
          <p:nvSpPr>
            <p:cNvPr name="TextBox 9" id="9"/>
            <p:cNvSpPr txBox="true"/>
            <p:nvPr/>
          </p:nvSpPr>
          <p:spPr>
            <a:xfrm>
              <a:off x="0" y="-47625"/>
              <a:ext cx="24022050" cy="2060575"/>
            </a:xfrm>
            <a:prstGeom prst="rect">
              <a:avLst/>
            </a:prstGeom>
          </p:spPr>
          <p:txBody>
            <a:bodyPr anchor="ctr" rtlCol="false" tIns="0" lIns="0" bIns="0" rIns="0"/>
            <a:lstStyle/>
            <a:p>
              <a:pPr algn="l">
                <a:lnSpc>
                  <a:spcPts val="6480"/>
                </a:lnSpc>
              </a:pPr>
              <a:r>
                <a:rPr lang="en-US" sz="6000" b="true">
                  <a:solidFill>
                    <a:srgbClr val="FFFFFF"/>
                  </a:solidFill>
                  <a:latin typeface="Calibri (MS) Bold"/>
                  <a:ea typeface="Calibri (MS) Bold"/>
                  <a:cs typeface="Calibri (MS) Bold"/>
                  <a:sym typeface="Calibri (MS) Bold"/>
                </a:rPr>
                <a:t>Étude de cas n° 3</a:t>
              </a:r>
            </a:p>
          </p:txBody>
        </p:sp>
      </p:grpSp>
      <p:sp>
        <p:nvSpPr>
          <p:cNvPr name="TextBox 10" id="10"/>
          <p:cNvSpPr txBox="true"/>
          <p:nvPr/>
        </p:nvSpPr>
        <p:spPr>
          <a:xfrm rot="0">
            <a:off x="1348740" y="2746058"/>
            <a:ext cx="7589520" cy="6473666"/>
          </a:xfrm>
          <a:prstGeom prst="rect">
            <a:avLst/>
          </a:prstGeom>
        </p:spPr>
        <p:txBody>
          <a:bodyPr anchor="t" rtlCol="false" tIns="0" lIns="0" bIns="0" rIns="0">
            <a:spAutoFit/>
          </a:bodyPr>
          <a:lstStyle/>
          <a:p>
            <a:pPr algn="l" marL="760095" indent="-380048" lvl="1">
              <a:lnSpc>
                <a:spcPts val="4536"/>
              </a:lnSpc>
              <a:buFont typeface="Arial"/>
              <a:buChar char="•"/>
            </a:pPr>
            <a:r>
              <a:rPr lang="en-US" sz="4200">
                <a:solidFill>
                  <a:srgbClr val="000000"/>
                </a:solidFill>
                <a:latin typeface="Calibri (MS)"/>
                <a:ea typeface="Calibri (MS)"/>
                <a:cs typeface="Calibri (MS)"/>
                <a:sym typeface="Calibri (MS)"/>
              </a:rPr>
              <a:t>Étude de cas sur la manière dont le Cadre national des certifications (NFQ) soutient la reconnaissance des acquis</a:t>
            </a:r>
          </a:p>
        </p:txBody>
      </p:sp>
      <p:grpSp>
        <p:nvGrpSpPr>
          <p:cNvPr name="Group 11" id="11"/>
          <p:cNvGrpSpPr/>
          <p:nvPr/>
        </p:nvGrpSpPr>
        <p:grpSpPr>
          <a:xfrm rot="0">
            <a:off x="1257300" y="2738438"/>
            <a:ext cx="7772400" cy="6527006"/>
            <a:chOff x="0" y="0"/>
            <a:chExt cx="10363200" cy="8702675"/>
          </a:xfrm>
        </p:grpSpPr>
        <p:sp>
          <p:nvSpPr>
            <p:cNvPr name="Freeform 12" id="12" descr="Diffused spotlights shining in different directions"/>
            <p:cNvSpPr/>
            <p:nvPr/>
          </p:nvSpPr>
          <p:spPr>
            <a:xfrm flipH="false" flipV="false" rot="0">
              <a:off x="0" y="0"/>
              <a:ext cx="10363200" cy="8702675"/>
            </a:xfrm>
            <a:custGeom>
              <a:avLst/>
              <a:gdLst/>
              <a:ahLst/>
              <a:cxnLst/>
              <a:rect r="r" b="b" t="t" l="l"/>
              <a:pathLst>
                <a:path h="8702675" w="10363200">
                  <a:moveTo>
                    <a:pt x="0" y="0"/>
                  </a:moveTo>
                  <a:lnTo>
                    <a:pt x="10363200" y="0"/>
                  </a:lnTo>
                  <a:lnTo>
                    <a:pt x="10363200" y="8702675"/>
                  </a:lnTo>
                  <a:lnTo>
                    <a:pt x="0" y="8702675"/>
                  </a:lnTo>
                  <a:lnTo>
                    <a:pt x="0" y="0"/>
                  </a:lnTo>
                  <a:close/>
                </a:path>
              </a:pathLst>
            </a:custGeom>
            <a:blipFill>
              <a:blip r:embed="rId7"/>
              <a:stretch>
                <a:fillRect l="-20491" t="0" r="-5347" b="1"/>
              </a:stretch>
            </a:blipFill>
          </p:spPr>
        </p:sp>
      </p:grpSp>
      <p:sp>
        <p:nvSpPr>
          <p:cNvPr name="TextBox 13" id="13"/>
          <p:cNvSpPr txBox="true"/>
          <p:nvPr/>
        </p:nvSpPr>
        <p:spPr>
          <a:xfrm rot="0">
            <a:off x="9349740" y="2746058"/>
            <a:ext cx="7589520" cy="6473666"/>
          </a:xfrm>
          <a:prstGeom prst="rect">
            <a:avLst/>
          </a:prstGeom>
        </p:spPr>
        <p:txBody>
          <a:bodyPr anchor="t" rtlCol="false" tIns="0" lIns="0" bIns="0" rIns="0">
            <a:spAutoFit/>
          </a:bodyPr>
          <a:lstStyle/>
          <a:p>
            <a:pPr algn="l" marL="760095" indent="-380048" lvl="1">
              <a:lnSpc>
                <a:spcPts val="4536"/>
              </a:lnSpc>
              <a:buFont typeface="Arial"/>
              <a:buChar char="•"/>
            </a:pPr>
            <a:r>
              <a:rPr lang="en-US" sz="4200">
                <a:solidFill>
                  <a:srgbClr val="000000"/>
                </a:solidFill>
                <a:latin typeface="Calibri (MS)"/>
                <a:ea typeface="Calibri (MS)"/>
                <a:cs typeface="Calibri (MS)"/>
                <a:sym typeface="Calibri (MS)"/>
              </a:rPr>
              <a:t>RPEL pour les opportunités d'emploi</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grpSp>
        <p:nvGrpSpPr>
          <p:cNvPr name="Group 7" id="7"/>
          <p:cNvGrpSpPr/>
          <p:nvPr/>
        </p:nvGrpSpPr>
        <p:grpSpPr>
          <a:xfrm rot="0">
            <a:off x="208521" y="-19079"/>
            <a:ext cx="18079479" cy="1201188"/>
            <a:chOff x="0" y="0"/>
            <a:chExt cx="24105972" cy="1601584"/>
          </a:xfrm>
        </p:grpSpPr>
        <p:sp>
          <p:nvSpPr>
            <p:cNvPr name="Freeform 8" id="8"/>
            <p:cNvSpPr/>
            <p:nvPr/>
          </p:nvSpPr>
          <p:spPr>
            <a:xfrm flipH="false" flipV="false" rot="0">
              <a:off x="0" y="0"/>
              <a:ext cx="24105977" cy="1601580"/>
            </a:xfrm>
            <a:custGeom>
              <a:avLst/>
              <a:gdLst/>
              <a:ahLst/>
              <a:cxnLst/>
              <a:rect r="r" b="b" t="t" l="l"/>
              <a:pathLst>
                <a:path h="1601580" w="24105977">
                  <a:moveTo>
                    <a:pt x="0" y="0"/>
                  </a:moveTo>
                  <a:lnTo>
                    <a:pt x="24105977" y="0"/>
                  </a:lnTo>
                  <a:lnTo>
                    <a:pt x="24105977" y="1601580"/>
                  </a:lnTo>
                  <a:lnTo>
                    <a:pt x="0" y="1601580"/>
                  </a:lnTo>
                  <a:close/>
                </a:path>
              </a:pathLst>
            </a:custGeom>
            <a:blipFill>
              <a:blip r:embed="rId7">
                <a:alphaModFix amt="0"/>
              </a:blip>
              <a:stretch>
                <a:fillRect l="0" t="-243276" r="0" b="-243276"/>
              </a:stretch>
            </a:blipFill>
          </p:spPr>
        </p:sp>
        <p:sp>
          <p:nvSpPr>
            <p:cNvPr name="TextBox 9" id="9"/>
            <p:cNvSpPr txBox="true"/>
            <p:nvPr/>
          </p:nvSpPr>
          <p:spPr>
            <a:xfrm>
              <a:off x="0" y="-47625"/>
              <a:ext cx="24105972" cy="1649209"/>
            </a:xfrm>
            <a:prstGeom prst="rect">
              <a:avLst/>
            </a:prstGeom>
          </p:spPr>
          <p:txBody>
            <a:bodyPr anchor="ctr" rtlCol="false" tIns="0" lIns="0" bIns="0" rIns="0"/>
            <a:lstStyle/>
            <a:p>
              <a:pPr algn="l">
                <a:lnSpc>
                  <a:spcPts val="6480"/>
                </a:lnSpc>
              </a:pPr>
              <a:r>
                <a:rPr lang="en-US" b="true" sz="6000">
                  <a:solidFill>
                    <a:srgbClr val="FFFFFF"/>
                  </a:solidFill>
                  <a:latin typeface="Calibri (MS) Bold"/>
                  <a:ea typeface="Calibri (MS) Bold"/>
                  <a:cs typeface="Calibri (MS) Bold"/>
                  <a:sym typeface="Calibri (MS) Bold"/>
                </a:rPr>
                <a:t>Étude de cas n° 3 – RPEL pour l'emploi</a:t>
              </a:r>
            </a:p>
          </p:txBody>
        </p:sp>
      </p:grpSp>
      <p:sp>
        <p:nvSpPr>
          <p:cNvPr name="TextBox 10" id="10"/>
          <p:cNvSpPr txBox="true"/>
          <p:nvPr/>
        </p:nvSpPr>
        <p:spPr>
          <a:xfrm rot="0">
            <a:off x="970778" y="2130676"/>
            <a:ext cx="7258460" cy="6473704"/>
          </a:xfrm>
          <a:prstGeom prst="rect">
            <a:avLst/>
          </a:prstGeom>
        </p:spPr>
        <p:txBody>
          <a:bodyPr anchor="t" rtlCol="false" tIns="0" lIns="0" bIns="0" rIns="0">
            <a:spAutoFit/>
          </a:bodyPr>
          <a:lstStyle/>
          <a:p>
            <a:pPr algn="l" marL="760095" indent="-380048" lvl="1">
              <a:lnSpc>
                <a:spcPts val="4536"/>
              </a:lnSpc>
              <a:buFont typeface="Arial"/>
              <a:buChar char="•"/>
            </a:pPr>
            <a:r>
              <a:rPr lang="en-US" sz="4200">
                <a:solidFill>
                  <a:srgbClr val="000000"/>
                </a:solidFill>
                <a:latin typeface="Calibri (MS)"/>
                <a:ea typeface="Calibri (MS)"/>
                <a:cs typeface="Calibri (MS)"/>
                <a:sym typeface="Calibri (MS)"/>
              </a:rPr>
              <a:t>Question clé de la Biennale VAE (mai 2024) : </a:t>
            </a:r>
          </a:p>
          <a:p>
            <a:pPr algn="l" marL="760095" indent="-380048" lvl="1">
              <a:lnSpc>
                <a:spcPts val="4536"/>
              </a:lnSpc>
              <a:buFont typeface="Arial"/>
              <a:buChar char="•"/>
            </a:pPr>
            <a:r>
              <a:rPr lang="en-US" sz="4200" i="true">
                <a:solidFill>
                  <a:srgbClr val="000000"/>
                </a:solidFill>
                <a:latin typeface="Calibri (MS) Italics"/>
                <a:ea typeface="Calibri (MS) Italics"/>
                <a:cs typeface="Calibri (MS) Italics"/>
                <a:sym typeface="Calibri (MS) Italics"/>
              </a:rPr>
              <a:t>« Comment exploiter rapidement la validation pour préparer l'individu, le lieu de travail et la main-d'œuvre à l'avenir tout en respectant et en valorisant véritablement le processus d'acquisition de compétences ? »</a:t>
            </a:r>
          </a:p>
        </p:txBody>
      </p:sp>
      <p:grpSp>
        <p:nvGrpSpPr>
          <p:cNvPr name="Group 11" id="11"/>
          <p:cNvGrpSpPr/>
          <p:nvPr/>
        </p:nvGrpSpPr>
        <p:grpSpPr>
          <a:xfrm rot="5400000">
            <a:off x="13182800" y="-106470"/>
            <a:ext cx="1809931" cy="5344058"/>
            <a:chOff x="0" y="0"/>
            <a:chExt cx="2413241" cy="7125411"/>
          </a:xfrm>
        </p:grpSpPr>
        <p:sp>
          <p:nvSpPr>
            <p:cNvPr name="Freeform 12" id="12"/>
            <p:cNvSpPr/>
            <p:nvPr/>
          </p:nvSpPr>
          <p:spPr>
            <a:xfrm flipH="false" flipV="false" rot="0">
              <a:off x="12700" y="12700"/>
              <a:ext cx="2387854" cy="7100062"/>
            </a:xfrm>
            <a:custGeom>
              <a:avLst/>
              <a:gdLst/>
              <a:ahLst/>
              <a:cxnLst/>
              <a:rect r="r" b="b" t="t" l="l"/>
              <a:pathLst>
                <a:path h="7100062" w="2387854">
                  <a:moveTo>
                    <a:pt x="398018" y="0"/>
                  </a:moveTo>
                  <a:lnTo>
                    <a:pt x="1989836" y="0"/>
                  </a:lnTo>
                  <a:cubicBezTo>
                    <a:pt x="2209673" y="0"/>
                    <a:pt x="2387854" y="179451"/>
                    <a:pt x="2387854" y="400812"/>
                  </a:cubicBezTo>
                  <a:lnTo>
                    <a:pt x="2387854" y="7100062"/>
                  </a:lnTo>
                  <a:lnTo>
                    <a:pt x="0" y="7100062"/>
                  </a:lnTo>
                  <a:lnTo>
                    <a:pt x="0" y="400812"/>
                  </a:lnTo>
                  <a:cubicBezTo>
                    <a:pt x="0" y="179451"/>
                    <a:pt x="178181" y="0"/>
                    <a:pt x="398018" y="0"/>
                  </a:cubicBezTo>
                  <a:close/>
                </a:path>
              </a:pathLst>
            </a:custGeom>
            <a:solidFill>
              <a:srgbClr val="CFDEEF">
                <a:alpha val="80392"/>
              </a:srgbClr>
            </a:solidFill>
          </p:spPr>
        </p:sp>
        <p:sp>
          <p:nvSpPr>
            <p:cNvPr name="Freeform 13" id="13"/>
            <p:cNvSpPr/>
            <p:nvPr/>
          </p:nvSpPr>
          <p:spPr>
            <a:xfrm flipH="false" flipV="false" rot="0">
              <a:off x="0" y="0"/>
              <a:ext cx="2413254" cy="7125462"/>
            </a:xfrm>
            <a:custGeom>
              <a:avLst/>
              <a:gdLst/>
              <a:ahLst/>
              <a:cxnLst/>
              <a:rect r="r" b="b" t="t" l="l"/>
              <a:pathLst>
                <a:path h="7125462" w="2413254">
                  <a:moveTo>
                    <a:pt x="410718" y="0"/>
                  </a:moveTo>
                  <a:lnTo>
                    <a:pt x="2002536" y="0"/>
                  </a:lnTo>
                  <a:lnTo>
                    <a:pt x="2002536" y="12700"/>
                  </a:lnTo>
                  <a:lnTo>
                    <a:pt x="2002536" y="0"/>
                  </a:lnTo>
                  <a:cubicBezTo>
                    <a:pt x="2229485" y="0"/>
                    <a:pt x="2413254" y="185166"/>
                    <a:pt x="2413254" y="413512"/>
                  </a:cubicBezTo>
                  <a:lnTo>
                    <a:pt x="2400554" y="413512"/>
                  </a:lnTo>
                  <a:lnTo>
                    <a:pt x="2413254" y="413512"/>
                  </a:lnTo>
                  <a:lnTo>
                    <a:pt x="2413254" y="7112762"/>
                  </a:lnTo>
                  <a:cubicBezTo>
                    <a:pt x="2413254" y="7119747"/>
                    <a:pt x="2407539" y="7125462"/>
                    <a:pt x="2400554" y="7125462"/>
                  </a:cubicBezTo>
                  <a:lnTo>
                    <a:pt x="12700" y="7125462"/>
                  </a:lnTo>
                  <a:cubicBezTo>
                    <a:pt x="5715" y="7125462"/>
                    <a:pt x="0" y="7119747"/>
                    <a:pt x="0" y="7112762"/>
                  </a:cubicBezTo>
                  <a:lnTo>
                    <a:pt x="0" y="413512"/>
                  </a:lnTo>
                  <a:lnTo>
                    <a:pt x="12700" y="413512"/>
                  </a:lnTo>
                  <a:lnTo>
                    <a:pt x="0" y="413512"/>
                  </a:lnTo>
                  <a:cubicBezTo>
                    <a:pt x="0" y="185166"/>
                    <a:pt x="183769" y="0"/>
                    <a:pt x="410718" y="0"/>
                  </a:cubicBezTo>
                  <a:cubicBezTo>
                    <a:pt x="417703" y="0"/>
                    <a:pt x="423418" y="5715"/>
                    <a:pt x="423418" y="12700"/>
                  </a:cubicBezTo>
                  <a:lnTo>
                    <a:pt x="410718" y="12700"/>
                  </a:lnTo>
                  <a:lnTo>
                    <a:pt x="410718" y="0"/>
                  </a:lnTo>
                  <a:moveTo>
                    <a:pt x="410718" y="25400"/>
                  </a:moveTo>
                  <a:cubicBezTo>
                    <a:pt x="403733" y="25400"/>
                    <a:pt x="398018" y="19685"/>
                    <a:pt x="398018" y="12700"/>
                  </a:cubicBezTo>
                  <a:lnTo>
                    <a:pt x="410718" y="12700"/>
                  </a:lnTo>
                  <a:lnTo>
                    <a:pt x="410718" y="25400"/>
                  </a:lnTo>
                  <a:cubicBezTo>
                    <a:pt x="197993" y="25400"/>
                    <a:pt x="25400" y="199009"/>
                    <a:pt x="25400" y="413512"/>
                  </a:cubicBezTo>
                  <a:lnTo>
                    <a:pt x="25400" y="7112762"/>
                  </a:lnTo>
                  <a:lnTo>
                    <a:pt x="12700" y="7112762"/>
                  </a:lnTo>
                  <a:lnTo>
                    <a:pt x="12700" y="7100062"/>
                  </a:lnTo>
                  <a:lnTo>
                    <a:pt x="2400554" y="7100062"/>
                  </a:lnTo>
                  <a:lnTo>
                    <a:pt x="2400554" y="7112762"/>
                  </a:lnTo>
                  <a:lnTo>
                    <a:pt x="2387854" y="7112762"/>
                  </a:lnTo>
                  <a:lnTo>
                    <a:pt x="2387854" y="413512"/>
                  </a:lnTo>
                  <a:cubicBezTo>
                    <a:pt x="2387854" y="199009"/>
                    <a:pt x="2215261" y="25400"/>
                    <a:pt x="2002536" y="25400"/>
                  </a:cubicBezTo>
                  <a:lnTo>
                    <a:pt x="410718" y="25400"/>
                  </a:lnTo>
                  <a:close/>
                </a:path>
              </a:pathLst>
            </a:custGeom>
            <a:solidFill>
              <a:srgbClr val="CFDEEF">
                <a:alpha val="80392"/>
              </a:srgbClr>
            </a:solidFill>
          </p:spPr>
        </p:sp>
      </p:grpSp>
      <p:grpSp>
        <p:nvGrpSpPr>
          <p:cNvPr name="Group 14" id="14"/>
          <p:cNvGrpSpPr/>
          <p:nvPr/>
        </p:nvGrpSpPr>
        <p:grpSpPr>
          <a:xfrm rot="0">
            <a:off x="11425266" y="1757543"/>
            <a:ext cx="5237588" cy="1616040"/>
            <a:chOff x="0" y="0"/>
            <a:chExt cx="6983451" cy="2154720"/>
          </a:xfrm>
        </p:grpSpPr>
        <p:sp>
          <p:nvSpPr>
            <p:cNvPr name="Freeform 15" id="15"/>
            <p:cNvSpPr/>
            <p:nvPr/>
          </p:nvSpPr>
          <p:spPr>
            <a:xfrm flipH="false" flipV="false" rot="0">
              <a:off x="0" y="0"/>
              <a:ext cx="6983450" cy="2154714"/>
            </a:xfrm>
            <a:custGeom>
              <a:avLst/>
              <a:gdLst/>
              <a:ahLst/>
              <a:cxnLst/>
              <a:rect r="r" b="b" t="t" l="l"/>
              <a:pathLst>
                <a:path h="2154714" w="6983450">
                  <a:moveTo>
                    <a:pt x="0" y="0"/>
                  </a:moveTo>
                  <a:lnTo>
                    <a:pt x="6983450" y="0"/>
                  </a:lnTo>
                  <a:lnTo>
                    <a:pt x="6983450" y="2154714"/>
                  </a:lnTo>
                  <a:lnTo>
                    <a:pt x="0" y="2154714"/>
                  </a:lnTo>
                  <a:close/>
                </a:path>
              </a:pathLst>
            </a:custGeom>
            <a:blipFill>
              <a:blip r:embed="rId7">
                <a:alphaModFix amt="0"/>
              </a:blip>
              <a:stretch>
                <a:fillRect l="0" t="-13151" r="0" b="-13151"/>
              </a:stretch>
            </a:blipFill>
          </p:spPr>
        </p:sp>
        <p:sp>
          <p:nvSpPr>
            <p:cNvPr name="TextBox 16" id="16"/>
            <p:cNvSpPr txBox="true"/>
            <p:nvPr/>
          </p:nvSpPr>
          <p:spPr>
            <a:xfrm>
              <a:off x="0" y="-28575"/>
              <a:ext cx="6983451" cy="2183295"/>
            </a:xfrm>
            <a:prstGeom prst="rect">
              <a:avLst/>
            </a:prstGeom>
          </p:spPr>
          <p:txBody>
            <a:bodyPr anchor="ctr" rtlCol="false" tIns="0" lIns="0" bIns="0" rIns="0"/>
            <a:lstStyle/>
            <a:p>
              <a:pPr algn="l" marL="542925" indent="-180975" lvl="2">
                <a:lnSpc>
                  <a:spcPts val="3240"/>
                </a:lnSpc>
                <a:buFont typeface="Arial"/>
                <a:buChar char="⚬"/>
              </a:pPr>
              <a:r>
                <a:rPr lang="en-US" sz="3000">
                  <a:solidFill>
                    <a:srgbClr val="000000"/>
                  </a:solidFill>
                  <a:latin typeface="Calibri (MS)"/>
                  <a:ea typeface="Calibri (MS)"/>
                  <a:cs typeface="Calibri (MS)"/>
                  <a:sym typeface="Calibri (MS)"/>
                </a:rPr>
                <a:t>Candidat VAE – Andreijs</a:t>
              </a:r>
            </a:p>
          </p:txBody>
        </p:sp>
      </p:grpSp>
      <p:grpSp>
        <p:nvGrpSpPr>
          <p:cNvPr name="Group 17" id="17"/>
          <p:cNvGrpSpPr/>
          <p:nvPr/>
        </p:nvGrpSpPr>
        <p:grpSpPr>
          <a:xfrm rot="0">
            <a:off x="8415652" y="1431979"/>
            <a:ext cx="3023892" cy="2267179"/>
            <a:chOff x="0" y="0"/>
            <a:chExt cx="4031856" cy="3022905"/>
          </a:xfrm>
        </p:grpSpPr>
        <p:sp>
          <p:nvSpPr>
            <p:cNvPr name="Freeform 18" id="18"/>
            <p:cNvSpPr/>
            <p:nvPr/>
          </p:nvSpPr>
          <p:spPr>
            <a:xfrm flipH="false" flipV="false" rot="0">
              <a:off x="19050" y="19050"/>
              <a:ext cx="3993769" cy="2984754"/>
            </a:xfrm>
            <a:custGeom>
              <a:avLst/>
              <a:gdLst/>
              <a:ahLst/>
              <a:cxnLst/>
              <a:rect r="r" b="b" t="t" l="l"/>
              <a:pathLst>
                <a:path h="2984754" w="3993769">
                  <a:moveTo>
                    <a:pt x="0" y="497459"/>
                  </a:moveTo>
                  <a:cubicBezTo>
                    <a:pt x="0" y="222758"/>
                    <a:pt x="223393" y="0"/>
                    <a:pt x="499110" y="0"/>
                  </a:cubicBezTo>
                  <a:lnTo>
                    <a:pt x="3494659" y="0"/>
                  </a:lnTo>
                  <a:cubicBezTo>
                    <a:pt x="3770249" y="0"/>
                    <a:pt x="3993769" y="222758"/>
                    <a:pt x="3993769" y="497459"/>
                  </a:cubicBezTo>
                  <a:lnTo>
                    <a:pt x="3993769" y="2487295"/>
                  </a:lnTo>
                  <a:cubicBezTo>
                    <a:pt x="3993769" y="2761996"/>
                    <a:pt x="3770376" y="2984754"/>
                    <a:pt x="3494659" y="2984754"/>
                  </a:cubicBezTo>
                  <a:lnTo>
                    <a:pt x="499110" y="2984754"/>
                  </a:lnTo>
                  <a:cubicBezTo>
                    <a:pt x="223520" y="2984754"/>
                    <a:pt x="0" y="2761996"/>
                    <a:pt x="0" y="2487295"/>
                  </a:cubicBezTo>
                  <a:close/>
                </a:path>
              </a:pathLst>
            </a:custGeom>
            <a:solidFill>
              <a:srgbClr val="599BD5"/>
            </a:solidFill>
          </p:spPr>
        </p:sp>
        <p:sp>
          <p:nvSpPr>
            <p:cNvPr name="Freeform 19" id="19"/>
            <p:cNvSpPr/>
            <p:nvPr/>
          </p:nvSpPr>
          <p:spPr>
            <a:xfrm flipH="false" flipV="false" rot="0">
              <a:off x="0" y="0"/>
              <a:ext cx="4031869" cy="3022854"/>
            </a:xfrm>
            <a:custGeom>
              <a:avLst/>
              <a:gdLst/>
              <a:ahLst/>
              <a:cxnLst/>
              <a:rect r="r" b="b" t="t" l="l"/>
              <a:pathLst>
                <a:path h="3022854" w="4031869">
                  <a:moveTo>
                    <a:pt x="0" y="516509"/>
                  </a:moveTo>
                  <a:cubicBezTo>
                    <a:pt x="0" y="231140"/>
                    <a:pt x="232029" y="0"/>
                    <a:pt x="518160" y="0"/>
                  </a:cubicBezTo>
                  <a:lnTo>
                    <a:pt x="3513709" y="0"/>
                  </a:lnTo>
                  <a:lnTo>
                    <a:pt x="3513709" y="19050"/>
                  </a:lnTo>
                  <a:lnTo>
                    <a:pt x="3513709" y="0"/>
                  </a:lnTo>
                  <a:cubicBezTo>
                    <a:pt x="3799840" y="0"/>
                    <a:pt x="4031869" y="231140"/>
                    <a:pt x="4031869" y="516509"/>
                  </a:cubicBezTo>
                  <a:lnTo>
                    <a:pt x="4012819" y="516509"/>
                  </a:lnTo>
                  <a:lnTo>
                    <a:pt x="4031869" y="516509"/>
                  </a:lnTo>
                  <a:lnTo>
                    <a:pt x="4031869" y="2506345"/>
                  </a:lnTo>
                  <a:lnTo>
                    <a:pt x="4012819" y="2506345"/>
                  </a:lnTo>
                  <a:lnTo>
                    <a:pt x="4031869" y="2506345"/>
                  </a:lnTo>
                  <a:cubicBezTo>
                    <a:pt x="4031869" y="2791714"/>
                    <a:pt x="3799840" y="3022854"/>
                    <a:pt x="3513709" y="3022854"/>
                  </a:cubicBezTo>
                  <a:lnTo>
                    <a:pt x="3513709" y="3003804"/>
                  </a:lnTo>
                  <a:lnTo>
                    <a:pt x="3513709" y="3022854"/>
                  </a:lnTo>
                  <a:lnTo>
                    <a:pt x="518160" y="3022854"/>
                  </a:lnTo>
                  <a:lnTo>
                    <a:pt x="518160" y="3003804"/>
                  </a:lnTo>
                  <a:lnTo>
                    <a:pt x="518160" y="3022854"/>
                  </a:lnTo>
                  <a:cubicBezTo>
                    <a:pt x="232029" y="3022854"/>
                    <a:pt x="0" y="2791714"/>
                    <a:pt x="0" y="2506345"/>
                  </a:cubicBezTo>
                  <a:lnTo>
                    <a:pt x="0" y="516509"/>
                  </a:lnTo>
                  <a:lnTo>
                    <a:pt x="19050" y="516509"/>
                  </a:lnTo>
                  <a:lnTo>
                    <a:pt x="0" y="516509"/>
                  </a:lnTo>
                  <a:moveTo>
                    <a:pt x="38100" y="516509"/>
                  </a:moveTo>
                  <a:lnTo>
                    <a:pt x="38100" y="2506345"/>
                  </a:lnTo>
                  <a:lnTo>
                    <a:pt x="19050" y="2506345"/>
                  </a:lnTo>
                  <a:lnTo>
                    <a:pt x="38100" y="2506345"/>
                  </a:lnTo>
                  <a:cubicBezTo>
                    <a:pt x="38100" y="2770505"/>
                    <a:pt x="252984" y="2984754"/>
                    <a:pt x="518160" y="2984754"/>
                  </a:cubicBezTo>
                  <a:lnTo>
                    <a:pt x="3513709" y="2984754"/>
                  </a:lnTo>
                  <a:cubicBezTo>
                    <a:pt x="3778885" y="2984754"/>
                    <a:pt x="3993769" y="2770505"/>
                    <a:pt x="3993769" y="2506345"/>
                  </a:cubicBezTo>
                  <a:lnTo>
                    <a:pt x="3993769" y="516509"/>
                  </a:lnTo>
                  <a:cubicBezTo>
                    <a:pt x="3993769" y="252349"/>
                    <a:pt x="3778885" y="38100"/>
                    <a:pt x="3513709" y="38100"/>
                  </a:cubicBezTo>
                  <a:lnTo>
                    <a:pt x="518160" y="38100"/>
                  </a:lnTo>
                  <a:lnTo>
                    <a:pt x="518160" y="19050"/>
                  </a:lnTo>
                  <a:lnTo>
                    <a:pt x="518160" y="38100"/>
                  </a:lnTo>
                  <a:cubicBezTo>
                    <a:pt x="252984" y="38100"/>
                    <a:pt x="38100" y="252349"/>
                    <a:pt x="38100" y="516509"/>
                  </a:cubicBezTo>
                  <a:close/>
                </a:path>
              </a:pathLst>
            </a:custGeom>
            <a:solidFill>
              <a:srgbClr val="FFFFFF"/>
            </a:solidFill>
          </p:spPr>
        </p:sp>
      </p:grpSp>
      <p:grpSp>
        <p:nvGrpSpPr>
          <p:cNvPr name="Group 20" id="20"/>
          <p:cNvGrpSpPr/>
          <p:nvPr/>
        </p:nvGrpSpPr>
        <p:grpSpPr>
          <a:xfrm rot="0">
            <a:off x="8539220" y="1555537"/>
            <a:ext cx="2776757" cy="2020043"/>
            <a:chOff x="0" y="0"/>
            <a:chExt cx="3702342" cy="2693391"/>
          </a:xfrm>
        </p:grpSpPr>
        <p:sp>
          <p:nvSpPr>
            <p:cNvPr name="Freeform 21" id="21"/>
            <p:cNvSpPr/>
            <p:nvPr/>
          </p:nvSpPr>
          <p:spPr>
            <a:xfrm flipH="false" flipV="false" rot="0">
              <a:off x="0" y="0"/>
              <a:ext cx="3702347" cy="2693390"/>
            </a:xfrm>
            <a:custGeom>
              <a:avLst/>
              <a:gdLst/>
              <a:ahLst/>
              <a:cxnLst/>
              <a:rect r="r" b="b" t="t" l="l"/>
              <a:pathLst>
                <a:path h="2693390" w="3702347">
                  <a:moveTo>
                    <a:pt x="0" y="0"/>
                  </a:moveTo>
                  <a:lnTo>
                    <a:pt x="3702347" y="0"/>
                  </a:lnTo>
                  <a:lnTo>
                    <a:pt x="3702347" y="2693390"/>
                  </a:lnTo>
                  <a:lnTo>
                    <a:pt x="0" y="2693390"/>
                  </a:lnTo>
                  <a:close/>
                </a:path>
              </a:pathLst>
            </a:custGeom>
            <a:blipFill>
              <a:blip r:embed="rId7">
                <a:alphaModFix amt="0"/>
              </a:blip>
              <a:stretch>
                <a:fillRect l="-43338" t="0" r="-43338" b="0"/>
              </a:stretch>
            </a:blipFill>
          </p:spPr>
        </p:sp>
        <p:sp>
          <p:nvSpPr>
            <p:cNvPr name="TextBox 22" id="22"/>
            <p:cNvSpPr txBox="true"/>
            <p:nvPr/>
          </p:nvSpPr>
          <p:spPr>
            <a:xfrm>
              <a:off x="0" y="-38100"/>
              <a:ext cx="3702342" cy="2731491"/>
            </a:xfrm>
            <a:prstGeom prst="rect">
              <a:avLst/>
            </a:prstGeom>
          </p:spPr>
          <p:txBody>
            <a:bodyPr anchor="ctr" rtlCol="false" tIns="0" lIns="0" bIns="0" rIns="0"/>
            <a:lstStyle/>
            <a:p>
              <a:pPr algn="ctr">
                <a:lnSpc>
                  <a:spcPts val="4698"/>
                </a:lnSpc>
              </a:pPr>
              <a:r>
                <a:rPr lang="en-US" sz="4350">
                  <a:solidFill>
                    <a:srgbClr val="FFFFFF"/>
                  </a:solidFill>
                  <a:latin typeface="Calibri (MS)"/>
                  <a:ea typeface="Calibri (MS)"/>
                  <a:cs typeface="Calibri (MS)"/>
                  <a:sym typeface="Calibri (MS)"/>
                </a:rPr>
                <a:t>Individu :</a:t>
              </a:r>
            </a:p>
          </p:txBody>
        </p:sp>
      </p:grpSp>
      <p:grpSp>
        <p:nvGrpSpPr>
          <p:cNvPr name="Group 23" id="23"/>
          <p:cNvGrpSpPr/>
          <p:nvPr/>
        </p:nvGrpSpPr>
        <p:grpSpPr>
          <a:xfrm rot="5400000">
            <a:off x="13182800" y="2244061"/>
            <a:ext cx="1809931" cy="5344058"/>
            <a:chOff x="0" y="0"/>
            <a:chExt cx="2413241" cy="7125411"/>
          </a:xfrm>
        </p:grpSpPr>
        <p:sp>
          <p:nvSpPr>
            <p:cNvPr name="Freeform 24" id="24"/>
            <p:cNvSpPr/>
            <p:nvPr/>
          </p:nvSpPr>
          <p:spPr>
            <a:xfrm flipH="false" flipV="false" rot="0">
              <a:off x="12700" y="12700"/>
              <a:ext cx="2387854" cy="7100062"/>
            </a:xfrm>
            <a:custGeom>
              <a:avLst/>
              <a:gdLst/>
              <a:ahLst/>
              <a:cxnLst/>
              <a:rect r="r" b="b" t="t" l="l"/>
              <a:pathLst>
                <a:path h="7100062" w="2387854">
                  <a:moveTo>
                    <a:pt x="398018" y="0"/>
                  </a:moveTo>
                  <a:lnTo>
                    <a:pt x="1989836" y="0"/>
                  </a:lnTo>
                  <a:cubicBezTo>
                    <a:pt x="2209673" y="0"/>
                    <a:pt x="2387854" y="179451"/>
                    <a:pt x="2387854" y="400812"/>
                  </a:cubicBezTo>
                  <a:lnTo>
                    <a:pt x="2387854" y="7100062"/>
                  </a:lnTo>
                  <a:lnTo>
                    <a:pt x="0" y="7100062"/>
                  </a:lnTo>
                  <a:lnTo>
                    <a:pt x="0" y="400812"/>
                  </a:lnTo>
                  <a:cubicBezTo>
                    <a:pt x="0" y="179451"/>
                    <a:pt x="178181" y="0"/>
                    <a:pt x="398018" y="0"/>
                  </a:cubicBezTo>
                  <a:close/>
                </a:path>
              </a:pathLst>
            </a:custGeom>
            <a:solidFill>
              <a:srgbClr val="CCE8DD">
                <a:alpha val="80392"/>
              </a:srgbClr>
            </a:solidFill>
          </p:spPr>
        </p:sp>
        <p:sp>
          <p:nvSpPr>
            <p:cNvPr name="Freeform 25" id="25"/>
            <p:cNvSpPr/>
            <p:nvPr/>
          </p:nvSpPr>
          <p:spPr>
            <a:xfrm flipH="false" flipV="false" rot="0">
              <a:off x="0" y="0"/>
              <a:ext cx="2413254" cy="7125462"/>
            </a:xfrm>
            <a:custGeom>
              <a:avLst/>
              <a:gdLst/>
              <a:ahLst/>
              <a:cxnLst/>
              <a:rect r="r" b="b" t="t" l="l"/>
              <a:pathLst>
                <a:path h="7125462" w="2413254">
                  <a:moveTo>
                    <a:pt x="410718" y="0"/>
                  </a:moveTo>
                  <a:lnTo>
                    <a:pt x="2002536" y="0"/>
                  </a:lnTo>
                  <a:lnTo>
                    <a:pt x="2002536" y="12700"/>
                  </a:lnTo>
                  <a:lnTo>
                    <a:pt x="2002536" y="0"/>
                  </a:lnTo>
                  <a:cubicBezTo>
                    <a:pt x="2229485" y="0"/>
                    <a:pt x="2413254" y="185166"/>
                    <a:pt x="2413254" y="413512"/>
                  </a:cubicBezTo>
                  <a:lnTo>
                    <a:pt x="2400554" y="413512"/>
                  </a:lnTo>
                  <a:lnTo>
                    <a:pt x="2413254" y="413512"/>
                  </a:lnTo>
                  <a:lnTo>
                    <a:pt x="2413254" y="7112762"/>
                  </a:lnTo>
                  <a:cubicBezTo>
                    <a:pt x="2413254" y="7119747"/>
                    <a:pt x="2407539" y="7125462"/>
                    <a:pt x="2400554" y="7125462"/>
                  </a:cubicBezTo>
                  <a:lnTo>
                    <a:pt x="12700" y="7125462"/>
                  </a:lnTo>
                  <a:cubicBezTo>
                    <a:pt x="5715" y="7125462"/>
                    <a:pt x="0" y="7119747"/>
                    <a:pt x="0" y="7112762"/>
                  </a:cubicBezTo>
                  <a:lnTo>
                    <a:pt x="0" y="413512"/>
                  </a:lnTo>
                  <a:lnTo>
                    <a:pt x="12700" y="413512"/>
                  </a:lnTo>
                  <a:lnTo>
                    <a:pt x="0" y="413512"/>
                  </a:lnTo>
                  <a:cubicBezTo>
                    <a:pt x="0" y="185166"/>
                    <a:pt x="183769" y="0"/>
                    <a:pt x="410718" y="0"/>
                  </a:cubicBezTo>
                  <a:cubicBezTo>
                    <a:pt x="417703" y="0"/>
                    <a:pt x="423418" y="5715"/>
                    <a:pt x="423418" y="12700"/>
                  </a:cubicBezTo>
                  <a:lnTo>
                    <a:pt x="410718" y="12700"/>
                  </a:lnTo>
                  <a:lnTo>
                    <a:pt x="410718" y="0"/>
                  </a:lnTo>
                  <a:moveTo>
                    <a:pt x="410718" y="25400"/>
                  </a:moveTo>
                  <a:cubicBezTo>
                    <a:pt x="403733" y="25400"/>
                    <a:pt x="398018" y="19685"/>
                    <a:pt x="398018" y="12700"/>
                  </a:cubicBezTo>
                  <a:lnTo>
                    <a:pt x="410718" y="12700"/>
                  </a:lnTo>
                  <a:lnTo>
                    <a:pt x="410718" y="25400"/>
                  </a:lnTo>
                  <a:cubicBezTo>
                    <a:pt x="197993" y="25400"/>
                    <a:pt x="25400" y="199009"/>
                    <a:pt x="25400" y="413512"/>
                  </a:cubicBezTo>
                  <a:lnTo>
                    <a:pt x="25400" y="7112762"/>
                  </a:lnTo>
                  <a:lnTo>
                    <a:pt x="12700" y="7112762"/>
                  </a:lnTo>
                  <a:lnTo>
                    <a:pt x="12700" y="7100062"/>
                  </a:lnTo>
                  <a:lnTo>
                    <a:pt x="2400554" y="7100062"/>
                  </a:lnTo>
                  <a:lnTo>
                    <a:pt x="2400554" y="7112762"/>
                  </a:lnTo>
                  <a:lnTo>
                    <a:pt x="2387854" y="7112762"/>
                  </a:lnTo>
                  <a:lnTo>
                    <a:pt x="2387854" y="413512"/>
                  </a:lnTo>
                  <a:cubicBezTo>
                    <a:pt x="2387854" y="199009"/>
                    <a:pt x="2215261" y="25400"/>
                    <a:pt x="2002536" y="25400"/>
                  </a:cubicBezTo>
                  <a:lnTo>
                    <a:pt x="410718" y="25400"/>
                  </a:lnTo>
                  <a:close/>
                </a:path>
              </a:pathLst>
            </a:custGeom>
            <a:solidFill>
              <a:srgbClr val="CCE8DD">
                <a:alpha val="80392"/>
              </a:srgbClr>
            </a:solidFill>
          </p:spPr>
        </p:sp>
      </p:grpSp>
      <p:grpSp>
        <p:nvGrpSpPr>
          <p:cNvPr name="Group 26" id="26"/>
          <p:cNvGrpSpPr/>
          <p:nvPr/>
        </p:nvGrpSpPr>
        <p:grpSpPr>
          <a:xfrm rot="0">
            <a:off x="11425266" y="4108075"/>
            <a:ext cx="5237588" cy="1616040"/>
            <a:chOff x="0" y="0"/>
            <a:chExt cx="6983451" cy="2154720"/>
          </a:xfrm>
        </p:grpSpPr>
        <p:sp>
          <p:nvSpPr>
            <p:cNvPr name="Freeform 27" id="27"/>
            <p:cNvSpPr/>
            <p:nvPr/>
          </p:nvSpPr>
          <p:spPr>
            <a:xfrm flipH="false" flipV="false" rot="0">
              <a:off x="0" y="0"/>
              <a:ext cx="6983450" cy="2154714"/>
            </a:xfrm>
            <a:custGeom>
              <a:avLst/>
              <a:gdLst/>
              <a:ahLst/>
              <a:cxnLst/>
              <a:rect r="r" b="b" t="t" l="l"/>
              <a:pathLst>
                <a:path h="2154714" w="6983450">
                  <a:moveTo>
                    <a:pt x="0" y="0"/>
                  </a:moveTo>
                  <a:lnTo>
                    <a:pt x="6983450" y="0"/>
                  </a:lnTo>
                  <a:lnTo>
                    <a:pt x="6983450" y="2154714"/>
                  </a:lnTo>
                  <a:lnTo>
                    <a:pt x="0" y="2154714"/>
                  </a:lnTo>
                  <a:close/>
                </a:path>
              </a:pathLst>
            </a:custGeom>
            <a:blipFill>
              <a:blip r:embed="rId7">
                <a:alphaModFix amt="0"/>
              </a:blip>
              <a:stretch>
                <a:fillRect l="0" t="-13151" r="0" b="-13151"/>
              </a:stretch>
            </a:blipFill>
          </p:spPr>
        </p:sp>
        <p:sp>
          <p:nvSpPr>
            <p:cNvPr name="TextBox 28" id="28"/>
            <p:cNvSpPr txBox="true"/>
            <p:nvPr/>
          </p:nvSpPr>
          <p:spPr>
            <a:xfrm>
              <a:off x="0" y="-57150"/>
              <a:ext cx="6983451" cy="2211870"/>
            </a:xfrm>
            <a:prstGeom prst="rect">
              <a:avLst/>
            </a:prstGeom>
          </p:spPr>
          <p:txBody>
            <a:bodyPr anchor="ctr" rtlCol="false" tIns="0" lIns="0" bIns="0" rIns="0"/>
            <a:lstStyle/>
            <a:p>
              <a:pPr algn="l">
                <a:lnSpc>
                  <a:spcPts val="3240"/>
                </a:lnSpc>
              </a:pPr>
            </a:p>
            <a:p>
              <a:pPr algn="l">
                <a:lnSpc>
                  <a:spcPts val="3240"/>
                </a:lnSpc>
              </a:pPr>
              <a:r>
                <a:rPr lang="en-US" sz="2700">
                  <a:solidFill>
                    <a:srgbClr val="000000"/>
                  </a:solidFill>
                  <a:latin typeface="Calibri (MS)"/>
                  <a:ea typeface="Calibri (MS)"/>
                  <a:cs typeface="Calibri (MS)"/>
                  <a:sym typeface="Calibri (MS)"/>
                </a:rPr>
                <a:t> Production médiatique 6M5130</a:t>
              </a:r>
            </a:p>
          </p:txBody>
        </p:sp>
      </p:grpSp>
      <p:grpSp>
        <p:nvGrpSpPr>
          <p:cNvPr name="Group 29" id="29"/>
          <p:cNvGrpSpPr/>
          <p:nvPr/>
        </p:nvGrpSpPr>
        <p:grpSpPr>
          <a:xfrm rot="0">
            <a:off x="8415652" y="3782511"/>
            <a:ext cx="3023892" cy="2267179"/>
            <a:chOff x="0" y="0"/>
            <a:chExt cx="4031856" cy="3022905"/>
          </a:xfrm>
        </p:grpSpPr>
        <p:sp>
          <p:nvSpPr>
            <p:cNvPr name="Freeform 30" id="30"/>
            <p:cNvSpPr/>
            <p:nvPr/>
          </p:nvSpPr>
          <p:spPr>
            <a:xfrm flipH="false" flipV="false" rot="0">
              <a:off x="19050" y="19050"/>
              <a:ext cx="3993769" cy="2984754"/>
            </a:xfrm>
            <a:custGeom>
              <a:avLst/>
              <a:gdLst/>
              <a:ahLst/>
              <a:cxnLst/>
              <a:rect r="r" b="b" t="t" l="l"/>
              <a:pathLst>
                <a:path h="2984754" w="3993769">
                  <a:moveTo>
                    <a:pt x="0" y="497459"/>
                  </a:moveTo>
                  <a:cubicBezTo>
                    <a:pt x="0" y="222758"/>
                    <a:pt x="223393" y="0"/>
                    <a:pt x="499110" y="0"/>
                  </a:cubicBezTo>
                  <a:lnTo>
                    <a:pt x="3494659" y="0"/>
                  </a:lnTo>
                  <a:cubicBezTo>
                    <a:pt x="3770249" y="0"/>
                    <a:pt x="3993769" y="222758"/>
                    <a:pt x="3993769" y="497459"/>
                  </a:cubicBezTo>
                  <a:lnTo>
                    <a:pt x="3993769" y="2487295"/>
                  </a:lnTo>
                  <a:cubicBezTo>
                    <a:pt x="3993769" y="2761996"/>
                    <a:pt x="3770376" y="2984754"/>
                    <a:pt x="3494659" y="2984754"/>
                  </a:cubicBezTo>
                  <a:lnTo>
                    <a:pt x="499110" y="2984754"/>
                  </a:lnTo>
                  <a:cubicBezTo>
                    <a:pt x="223520" y="2984754"/>
                    <a:pt x="0" y="2761996"/>
                    <a:pt x="0" y="2487295"/>
                  </a:cubicBezTo>
                  <a:close/>
                </a:path>
              </a:pathLst>
            </a:custGeom>
            <a:solidFill>
              <a:srgbClr val="4CC38C"/>
            </a:solidFill>
          </p:spPr>
        </p:sp>
        <p:sp>
          <p:nvSpPr>
            <p:cNvPr name="Freeform 31" id="31"/>
            <p:cNvSpPr/>
            <p:nvPr/>
          </p:nvSpPr>
          <p:spPr>
            <a:xfrm flipH="false" flipV="false" rot="0">
              <a:off x="0" y="0"/>
              <a:ext cx="4031869" cy="3022854"/>
            </a:xfrm>
            <a:custGeom>
              <a:avLst/>
              <a:gdLst/>
              <a:ahLst/>
              <a:cxnLst/>
              <a:rect r="r" b="b" t="t" l="l"/>
              <a:pathLst>
                <a:path h="3022854" w="4031869">
                  <a:moveTo>
                    <a:pt x="0" y="516509"/>
                  </a:moveTo>
                  <a:cubicBezTo>
                    <a:pt x="0" y="231140"/>
                    <a:pt x="232029" y="0"/>
                    <a:pt x="518160" y="0"/>
                  </a:cubicBezTo>
                  <a:lnTo>
                    <a:pt x="3513709" y="0"/>
                  </a:lnTo>
                  <a:lnTo>
                    <a:pt x="3513709" y="19050"/>
                  </a:lnTo>
                  <a:lnTo>
                    <a:pt x="3513709" y="0"/>
                  </a:lnTo>
                  <a:cubicBezTo>
                    <a:pt x="3799840" y="0"/>
                    <a:pt x="4031869" y="231140"/>
                    <a:pt x="4031869" y="516509"/>
                  </a:cubicBezTo>
                  <a:lnTo>
                    <a:pt x="4012819" y="516509"/>
                  </a:lnTo>
                  <a:lnTo>
                    <a:pt x="4031869" y="516509"/>
                  </a:lnTo>
                  <a:lnTo>
                    <a:pt x="4031869" y="2506345"/>
                  </a:lnTo>
                  <a:lnTo>
                    <a:pt x="4012819" y="2506345"/>
                  </a:lnTo>
                  <a:lnTo>
                    <a:pt x="4031869" y="2506345"/>
                  </a:lnTo>
                  <a:cubicBezTo>
                    <a:pt x="4031869" y="2791714"/>
                    <a:pt x="3799840" y="3022854"/>
                    <a:pt x="3513709" y="3022854"/>
                  </a:cubicBezTo>
                  <a:lnTo>
                    <a:pt x="3513709" y="3003804"/>
                  </a:lnTo>
                  <a:lnTo>
                    <a:pt x="3513709" y="3022854"/>
                  </a:lnTo>
                  <a:lnTo>
                    <a:pt x="518160" y="3022854"/>
                  </a:lnTo>
                  <a:lnTo>
                    <a:pt x="518160" y="3003804"/>
                  </a:lnTo>
                  <a:lnTo>
                    <a:pt x="518160" y="3022854"/>
                  </a:lnTo>
                  <a:cubicBezTo>
                    <a:pt x="232029" y="3022854"/>
                    <a:pt x="0" y="2791714"/>
                    <a:pt x="0" y="2506345"/>
                  </a:cubicBezTo>
                  <a:lnTo>
                    <a:pt x="0" y="516509"/>
                  </a:lnTo>
                  <a:lnTo>
                    <a:pt x="19050" y="516509"/>
                  </a:lnTo>
                  <a:lnTo>
                    <a:pt x="0" y="516509"/>
                  </a:lnTo>
                  <a:moveTo>
                    <a:pt x="38100" y="516509"/>
                  </a:moveTo>
                  <a:lnTo>
                    <a:pt x="38100" y="2506345"/>
                  </a:lnTo>
                  <a:lnTo>
                    <a:pt x="19050" y="2506345"/>
                  </a:lnTo>
                  <a:lnTo>
                    <a:pt x="38100" y="2506345"/>
                  </a:lnTo>
                  <a:cubicBezTo>
                    <a:pt x="38100" y="2770505"/>
                    <a:pt x="252984" y="2984754"/>
                    <a:pt x="518160" y="2984754"/>
                  </a:cubicBezTo>
                  <a:lnTo>
                    <a:pt x="3513709" y="2984754"/>
                  </a:lnTo>
                  <a:cubicBezTo>
                    <a:pt x="3778885" y="2984754"/>
                    <a:pt x="3993769" y="2770505"/>
                    <a:pt x="3993769" y="2506345"/>
                  </a:cubicBezTo>
                  <a:lnTo>
                    <a:pt x="3993769" y="516509"/>
                  </a:lnTo>
                  <a:cubicBezTo>
                    <a:pt x="3993769" y="252349"/>
                    <a:pt x="3778885" y="38100"/>
                    <a:pt x="3513709" y="38100"/>
                  </a:cubicBezTo>
                  <a:lnTo>
                    <a:pt x="518160" y="38100"/>
                  </a:lnTo>
                  <a:lnTo>
                    <a:pt x="518160" y="19050"/>
                  </a:lnTo>
                  <a:lnTo>
                    <a:pt x="518160" y="38100"/>
                  </a:lnTo>
                  <a:cubicBezTo>
                    <a:pt x="252984" y="38100"/>
                    <a:pt x="38100" y="252349"/>
                    <a:pt x="38100" y="516509"/>
                  </a:cubicBezTo>
                  <a:close/>
                </a:path>
              </a:pathLst>
            </a:custGeom>
            <a:solidFill>
              <a:srgbClr val="FFFFFF"/>
            </a:solidFill>
          </p:spPr>
        </p:sp>
      </p:grpSp>
      <p:grpSp>
        <p:nvGrpSpPr>
          <p:cNvPr name="Group 32" id="32"/>
          <p:cNvGrpSpPr/>
          <p:nvPr/>
        </p:nvGrpSpPr>
        <p:grpSpPr>
          <a:xfrm rot="0">
            <a:off x="8539220" y="3906069"/>
            <a:ext cx="2776757" cy="2020043"/>
            <a:chOff x="0" y="0"/>
            <a:chExt cx="3702342" cy="2693391"/>
          </a:xfrm>
        </p:grpSpPr>
        <p:sp>
          <p:nvSpPr>
            <p:cNvPr name="Freeform 33" id="33"/>
            <p:cNvSpPr/>
            <p:nvPr/>
          </p:nvSpPr>
          <p:spPr>
            <a:xfrm flipH="false" flipV="false" rot="0">
              <a:off x="0" y="0"/>
              <a:ext cx="3702347" cy="2693390"/>
            </a:xfrm>
            <a:custGeom>
              <a:avLst/>
              <a:gdLst/>
              <a:ahLst/>
              <a:cxnLst/>
              <a:rect r="r" b="b" t="t" l="l"/>
              <a:pathLst>
                <a:path h="2693390" w="3702347">
                  <a:moveTo>
                    <a:pt x="0" y="0"/>
                  </a:moveTo>
                  <a:lnTo>
                    <a:pt x="3702347" y="0"/>
                  </a:lnTo>
                  <a:lnTo>
                    <a:pt x="3702347" y="2693390"/>
                  </a:lnTo>
                  <a:lnTo>
                    <a:pt x="0" y="2693390"/>
                  </a:lnTo>
                  <a:close/>
                </a:path>
              </a:pathLst>
            </a:custGeom>
            <a:blipFill>
              <a:blip r:embed="rId7">
                <a:alphaModFix amt="0"/>
              </a:blip>
              <a:stretch>
                <a:fillRect l="-43338" t="0" r="-43338" b="0"/>
              </a:stretch>
            </a:blipFill>
          </p:spPr>
        </p:sp>
        <p:sp>
          <p:nvSpPr>
            <p:cNvPr name="TextBox 34" id="34"/>
            <p:cNvSpPr txBox="true"/>
            <p:nvPr/>
          </p:nvSpPr>
          <p:spPr>
            <a:xfrm>
              <a:off x="0" y="-38100"/>
              <a:ext cx="3702342" cy="2731491"/>
            </a:xfrm>
            <a:prstGeom prst="rect">
              <a:avLst/>
            </a:prstGeom>
          </p:spPr>
          <p:txBody>
            <a:bodyPr anchor="ctr" rtlCol="false" tIns="0" lIns="0" bIns="0" rIns="0"/>
            <a:lstStyle/>
            <a:p>
              <a:pPr algn="ctr">
                <a:lnSpc>
                  <a:spcPts val="4698"/>
                </a:lnSpc>
              </a:pPr>
              <a:r>
                <a:rPr lang="en-US" sz="4350">
                  <a:solidFill>
                    <a:srgbClr val="FFFFFF"/>
                  </a:solidFill>
                  <a:latin typeface="Calibri (MS)"/>
                  <a:ea typeface="Calibri (MS)"/>
                  <a:cs typeface="Calibri (MS)"/>
                  <a:sym typeface="Calibri (MS)"/>
                </a:rPr>
                <a:t>Diplôme :</a:t>
              </a:r>
            </a:p>
          </p:txBody>
        </p:sp>
      </p:grpSp>
      <p:grpSp>
        <p:nvGrpSpPr>
          <p:cNvPr name="Group 35" id="35"/>
          <p:cNvGrpSpPr/>
          <p:nvPr/>
        </p:nvGrpSpPr>
        <p:grpSpPr>
          <a:xfrm rot="5400000">
            <a:off x="13182800" y="4594593"/>
            <a:ext cx="1809931" cy="5344058"/>
            <a:chOff x="0" y="0"/>
            <a:chExt cx="2413241" cy="7125411"/>
          </a:xfrm>
        </p:grpSpPr>
        <p:sp>
          <p:nvSpPr>
            <p:cNvPr name="Freeform 36" id="36"/>
            <p:cNvSpPr/>
            <p:nvPr/>
          </p:nvSpPr>
          <p:spPr>
            <a:xfrm flipH="false" flipV="false" rot="0">
              <a:off x="12700" y="12700"/>
              <a:ext cx="2387854" cy="7100062"/>
            </a:xfrm>
            <a:custGeom>
              <a:avLst/>
              <a:gdLst/>
              <a:ahLst/>
              <a:cxnLst/>
              <a:rect r="r" b="b" t="t" l="l"/>
              <a:pathLst>
                <a:path h="7100062" w="2387854">
                  <a:moveTo>
                    <a:pt x="398018" y="0"/>
                  </a:moveTo>
                  <a:lnTo>
                    <a:pt x="1989836" y="0"/>
                  </a:lnTo>
                  <a:cubicBezTo>
                    <a:pt x="2209673" y="0"/>
                    <a:pt x="2387854" y="179451"/>
                    <a:pt x="2387854" y="400812"/>
                  </a:cubicBezTo>
                  <a:lnTo>
                    <a:pt x="2387854" y="7100062"/>
                  </a:lnTo>
                  <a:lnTo>
                    <a:pt x="0" y="7100062"/>
                  </a:lnTo>
                  <a:lnTo>
                    <a:pt x="0" y="400812"/>
                  </a:lnTo>
                  <a:cubicBezTo>
                    <a:pt x="0" y="179451"/>
                    <a:pt x="178181" y="0"/>
                    <a:pt x="398018" y="0"/>
                  </a:cubicBezTo>
                  <a:close/>
                </a:path>
              </a:pathLst>
            </a:custGeom>
            <a:solidFill>
              <a:srgbClr val="D3E1CC">
                <a:alpha val="80392"/>
              </a:srgbClr>
            </a:solidFill>
          </p:spPr>
        </p:sp>
        <p:sp>
          <p:nvSpPr>
            <p:cNvPr name="Freeform 37" id="37"/>
            <p:cNvSpPr/>
            <p:nvPr/>
          </p:nvSpPr>
          <p:spPr>
            <a:xfrm flipH="false" flipV="false" rot="0">
              <a:off x="0" y="0"/>
              <a:ext cx="2413254" cy="7125462"/>
            </a:xfrm>
            <a:custGeom>
              <a:avLst/>
              <a:gdLst/>
              <a:ahLst/>
              <a:cxnLst/>
              <a:rect r="r" b="b" t="t" l="l"/>
              <a:pathLst>
                <a:path h="7125462" w="2413254">
                  <a:moveTo>
                    <a:pt x="410718" y="0"/>
                  </a:moveTo>
                  <a:lnTo>
                    <a:pt x="2002536" y="0"/>
                  </a:lnTo>
                  <a:lnTo>
                    <a:pt x="2002536" y="12700"/>
                  </a:lnTo>
                  <a:lnTo>
                    <a:pt x="2002536" y="0"/>
                  </a:lnTo>
                  <a:cubicBezTo>
                    <a:pt x="2229485" y="0"/>
                    <a:pt x="2413254" y="185166"/>
                    <a:pt x="2413254" y="413512"/>
                  </a:cubicBezTo>
                  <a:lnTo>
                    <a:pt x="2400554" y="413512"/>
                  </a:lnTo>
                  <a:lnTo>
                    <a:pt x="2413254" y="413512"/>
                  </a:lnTo>
                  <a:lnTo>
                    <a:pt x="2413254" y="7112762"/>
                  </a:lnTo>
                  <a:cubicBezTo>
                    <a:pt x="2413254" y="7119747"/>
                    <a:pt x="2407539" y="7125462"/>
                    <a:pt x="2400554" y="7125462"/>
                  </a:cubicBezTo>
                  <a:lnTo>
                    <a:pt x="12700" y="7125462"/>
                  </a:lnTo>
                  <a:cubicBezTo>
                    <a:pt x="5715" y="7125462"/>
                    <a:pt x="0" y="7119747"/>
                    <a:pt x="0" y="7112762"/>
                  </a:cubicBezTo>
                  <a:lnTo>
                    <a:pt x="0" y="413512"/>
                  </a:lnTo>
                  <a:lnTo>
                    <a:pt x="12700" y="413512"/>
                  </a:lnTo>
                  <a:lnTo>
                    <a:pt x="0" y="413512"/>
                  </a:lnTo>
                  <a:cubicBezTo>
                    <a:pt x="0" y="185166"/>
                    <a:pt x="183769" y="0"/>
                    <a:pt x="410718" y="0"/>
                  </a:cubicBezTo>
                  <a:cubicBezTo>
                    <a:pt x="417703" y="0"/>
                    <a:pt x="423418" y="5715"/>
                    <a:pt x="423418" y="12700"/>
                  </a:cubicBezTo>
                  <a:lnTo>
                    <a:pt x="410718" y="12700"/>
                  </a:lnTo>
                  <a:lnTo>
                    <a:pt x="410718" y="0"/>
                  </a:lnTo>
                  <a:moveTo>
                    <a:pt x="410718" y="25400"/>
                  </a:moveTo>
                  <a:cubicBezTo>
                    <a:pt x="403733" y="25400"/>
                    <a:pt x="398018" y="19685"/>
                    <a:pt x="398018" y="12700"/>
                  </a:cubicBezTo>
                  <a:lnTo>
                    <a:pt x="410718" y="12700"/>
                  </a:lnTo>
                  <a:lnTo>
                    <a:pt x="410718" y="25400"/>
                  </a:lnTo>
                  <a:cubicBezTo>
                    <a:pt x="197993" y="25400"/>
                    <a:pt x="25400" y="199009"/>
                    <a:pt x="25400" y="413512"/>
                  </a:cubicBezTo>
                  <a:lnTo>
                    <a:pt x="25400" y="7112762"/>
                  </a:lnTo>
                  <a:lnTo>
                    <a:pt x="12700" y="7112762"/>
                  </a:lnTo>
                  <a:lnTo>
                    <a:pt x="12700" y="7100062"/>
                  </a:lnTo>
                  <a:lnTo>
                    <a:pt x="2400554" y="7100062"/>
                  </a:lnTo>
                  <a:lnTo>
                    <a:pt x="2400554" y="7112762"/>
                  </a:lnTo>
                  <a:lnTo>
                    <a:pt x="2387854" y="7112762"/>
                  </a:lnTo>
                  <a:lnTo>
                    <a:pt x="2387854" y="413512"/>
                  </a:lnTo>
                  <a:cubicBezTo>
                    <a:pt x="2387854" y="199009"/>
                    <a:pt x="2215261" y="25400"/>
                    <a:pt x="2002536" y="25400"/>
                  </a:cubicBezTo>
                  <a:lnTo>
                    <a:pt x="410718" y="25400"/>
                  </a:lnTo>
                  <a:close/>
                </a:path>
              </a:pathLst>
            </a:custGeom>
            <a:solidFill>
              <a:srgbClr val="D3E1CC">
                <a:alpha val="80392"/>
              </a:srgbClr>
            </a:solidFill>
          </p:spPr>
        </p:sp>
      </p:grpSp>
      <p:grpSp>
        <p:nvGrpSpPr>
          <p:cNvPr name="Group 38" id="38"/>
          <p:cNvGrpSpPr/>
          <p:nvPr/>
        </p:nvGrpSpPr>
        <p:grpSpPr>
          <a:xfrm rot="0">
            <a:off x="11425266" y="6458607"/>
            <a:ext cx="5237588" cy="1616040"/>
            <a:chOff x="0" y="0"/>
            <a:chExt cx="6983451" cy="2154720"/>
          </a:xfrm>
        </p:grpSpPr>
        <p:sp>
          <p:nvSpPr>
            <p:cNvPr name="Freeform 39" id="39"/>
            <p:cNvSpPr/>
            <p:nvPr/>
          </p:nvSpPr>
          <p:spPr>
            <a:xfrm flipH="false" flipV="false" rot="0">
              <a:off x="0" y="0"/>
              <a:ext cx="6983450" cy="2154714"/>
            </a:xfrm>
            <a:custGeom>
              <a:avLst/>
              <a:gdLst/>
              <a:ahLst/>
              <a:cxnLst/>
              <a:rect r="r" b="b" t="t" l="l"/>
              <a:pathLst>
                <a:path h="2154714" w="6983450">
                  <a:moveTo>
                    <a:pt x="0" y="0"/>
                  </a:moveTo>
                  <a:lnTo>
                    <a:pt x="6983450" y="0"/>
                  </a:lnTo>
                  <a:lnTo>
                    <a:pt x="6983450" y="2154714"/>
                  </a:lnTo>
                  <a:lnTo>
                    <a:pt x="0" y="2154714"/>
                  </a:lnTo>
                  <a:close/>
                </a:path>
              </a:pathLst>
            </a:custGeom>
            <a:blipFill>
              <a:blip r:embed="rId7">
                <a:alphaModFix amt="0"/>
              </a:blip>
              <a:stretch>
                <a:fillRect l="0" t="-13151" r="0" b="-13151"/>
              </a:stretch>
            </a:blipFill>
          </p:spPr>
        </p:sp>
        <p:sp>
          <p:nvSpPr>
            <p:cNvPr name="TextBox 40" id="40"/>
            <p:cNvSpPr txBox="true"/>
            <p:nvPr/>
          </p:nvSpPr>
          <p:spPr>
            <a:xfrm>
              <a:off x="0" y="-28575"/>
              <a:ext cx="6983451" cy="2183295"/>
            </a:xfrm>
            <a:prstGeom prst="rect">
              <a:avLst/>
            </a:prstGeom>
          </p:spPr>
          <p:txBody>
            <a:bodyPr anchor="ctr" rtlCol="false" tIns="0" lIns="0" bIns="0" rIns="0"/>
            <a:lstStyle/>
            <a:p>
              <a:pPr algn="l" marL="542925" indent="-180975" lvl="2">
                <a:lnSpc>
                  <a:spcPts val="3240"/>
                </a:lnSpc>
                <a:buFont typeface="Arial"/>
                <a:buChar char="⚬"/>
              </a:pPr>
              <a:r>
                <a:rPr lang="en-US" sz="3000">
                  <a:solidFill>
                    <a:srgbClr val="000000"/>
                  </a:solidFill>
                  <a:latin typeface="Calibri (MS)"/>
                  <a:ea typeface="Calibri (MS)"/>
                  <a:cs typeface="Calibri (MS)"/>
                  <a:sym typeface="Calibri (MS)"/>
                </a:rPr>
                <a:t>YIFM (Jeunes cinéastes irlandais)</a:t>
              </a:r>
            </a:p>
          </p:txBody>
        </p:sp>
      </p:grpSp>
      <p:grpSp>
        <p:nvGrpSpPr>
          <p:cNvPr name="Group 41" id="41"/>
          <p:cNvGrpSpPr/>
          <p:nvPr/>
        </p:nvGrpSpPr>
        <p:grpSpPr>
          <a:xfrm rot="0">
            <a:off x="8415652" y="6133043"/>
            <a:ext cx="3023892" cy="2267179"/>
            <a:chOff x="0" y="0"/>
            <a:chExt cx="4031856" cy="3022905"/>
          </a:xfrm>
        </p:grpSpPr>
        <p:sp>
          <p:nvSpPr>
            <p:cNvPr name="Freeform 42" id="42"/>
            <p:cNvSpPr/>
            <p:nvPr/>
          </p:nvSpPr>
          <p:spPr>
            <a:xfrm flipH="false" flipV="false" rot="0">
              <a:off x="19050" y="19050"/>
              <a:ext cx="3993769" cy="2984754"/>
            </a:xfrm>
            <a:custGeom>
              <a:avLst/>
              <a:gdLst/>
              <a:ahLst/>
              <a:cxnLst/>
              <a:rect r="r" b="b" t="t" l="l"/>
              <a:pathLst>
                <a:path h="2984754" w="3993769">
                  <a:moveTo>
                    <a:pt x="0" y="497459"/>
                  </a:moveTo>
                  <a:cubicBezTo>
                    <a:pt x="0" y="222758"/>
                    <a:pt x="223393" y="0"/>
                    <a:pt x="499110" y="0"/>
                  </a:cubicBezTo>
                  <a:lnTo>
                    <a:pt x="3494659" y="0"/>
                  </a:lnTo>
                  <a:cubicBezTo>
                    <a:pt x="3770249" y="0"/>
                    <a:pt x="3993769" y="222758"/>
                    <a:pt x="3993769" y="497459"/>
                  </a:cubicBezTo>
                  <a:lnTo>
                    <a:pt x="3993769" y="2487295"/>
                  </a:lnTo>
                  <a:cubicBezTo>
                    <a:pt x="3993769" y="2761996"/>
                    <a:pt x="3770376" y="2984754"/>
                    <a:pt x="3494659" y="2984754"/>
                  </a:cubicBezTo>
                  <a:lnTo>
                    <a:pt x="499110" y="2984754"/>
                  </a:lnTo>
                  <a:cubicBezTo>
                    <a:pt x="223520" y="2984754"/>
                    <a:pt x="0" y="2761996"/>
                    <a:pt x="0" y="2487295"/>
                  </a:cubicBezTo>
                  <a:close/>
                </a:path>
              </a:pathLst>
            </a:custGeom>
            <a:solidFill>
              <a:srgbClr val="6FAB46"/>
            </a:solidFill>
          </p:spPr>
        </p:sp>
        <p:sp>
          <p:nvSpPr>
            <p:cNvPr name="Freeform 43" id="43"/>
            <p:cNvSpPr/>
            <p:nvPr/>
          </p:nvSpPr>
          <p:spPr>
            <a:xfrm flipH="false" flipV="false" rot="0">
              <a:off x="0" y="0"/>
              <a:ext cx="4031869" cy="3022854"/>
            </a:xfrm>
            <a:custGeom>
              <a:avLst/>
              <a:gdLst/>
              <a:ahLst/>
              <a:cxnLst/>
              <a:rect r="r" b="b" t="t" l="l"/>
              <a:pathLst>
                <a:path h="3022854" w="4031869">
                  <a:moveTo>
                    <a:pt x="0" y="516509"/>
                  </a:moveTo>
                  <a:cubicBezTo>
                    <a:pt x="0" y="231140"/>
                    <a:pt x="232029" y="0"/>
                    <a:pt x="518160" y="0"/>
                  </a:cubicBezTo>
                  <a:lnTo>
                    <a:pt x="3513709" y="0"/>
                  </a:lnTo>
                  <a:lnTo>
                    <a:pt x="3513709" y="19050"/>
                  </a:lnTo>
                  <a:lnTo>
                    <a:pt x="3513709" y="0"/>
                  </a:lnTo>
                  <a:cubicBezTo>
                    <a:pt x="3799840" y="0"/>
                    <a:pt x="4031869" y="231140"/>
                    <a:pt x="4031869" y="516509"/>
                  </a:cubicBezTo>
                  <a:lnTo>
                    <a:pt x="4012819" y="516509"/>
                  </a:lnTo>
                  <a:lnTo>
                    <a:pt x="4031869" y="516509"/>
                  </a:lnTo>
                  <a:lnTo>
                    <a:pt x="4031869" y="2506345"/>
                  </a:lnTo>
                  <a:lnTo>
                    <a:pt x="4012819" y="2506345"/>
                  </a:lnTo>
                  <a:lnTo>
                    <a:pt x="4031869" y="2506345"/>
                  </a:lnTo>
                  <a:cubicBezTo>
                    <a:pt x="4031869" y="2791714"/>
                    <a:pt x="3799840" y="3022854"/>
                    <a:pt x="3513709" y="3022854"/>
                  </a:cubicBezTo>
                  <a:lnTo>
                    <a:pt x="3513709" y="3003804"/>
                  </a:lnTo>
                  <a:lnTo>
                    <a:pt x="3513709" y="3022854"/>
                  </a:lnTo>
                  <a:lnTo>
                    <a:pt x="518160" y="3022854"/>
                  </a:lnTo>
                  <a:lnTo>
                    <a:pt x="518160" y="3003804"/>
                  </a:lnTo>
                  <a:lnTo>
                    <a:pt x="518160" y="3022854"/>
                  </a:lnTo>
                  <a:cubicBezTo>
                    <a:pt x="232029" y="3022854"/>
                    <a:pt x="0" y="2791714"/>
                    <a:pt x="0" y="2506345"/>
                  </a:cubicBezTo>
                  <a:lnTo>
                    <a:pt x="0" y="516509"/>
                  </a:lnTo>
                  <a:lnTo>
                    <a:pt x="19050" y="516509"/>
                  </a:lnTo>
                  <a:lnTo>
                    <a:pt x="0" y="516509"/>
                  </a:lnTo>
                  <a:moveTo>
                    <a:pt x="38100" y="516509"/>
                  </a:moveTo>
                  <a:lnTo>
                    <a:pt x="38100" y="2506345"/>
                  </a:lnTo>
                  <a:lnTo>
                    <a:pt x="19050" y="2506345"/>
                  </a:lnTo>
                  <a:lnTo>
                    <a:pt x="38100" y="2506345"/>
                  </a:lnTo>
                  <a:cubicBezTo>
                    <a:pt x="38100" y="2770505"/>
                    <a:pt x="252984" y="2984754"/>
                    <a:pt x="518160" y="2984754"/>
                  </a:cubicBezTo>
                  <a:lnTo>
                    <a:pt x="3513709" y="2984754"/>
                  </a:lnTo>
                  <a:cubicBezTo>
                    <a:pt x="3778885" y="2984754"/>
                    <a:pt x="3993769" y="2770505"/>
                    <a:pt x="3993769" y="2506345"/>
                  </a:cubicBezTo>
                  <a:lnTo>
                    <a:pt x="3993769" y="516509"/>
                  </a:lnTo>
                  <a:cubicBezTo>
                    <a:pt x="3993769" y="252349"/>
                    <a:pt x="3778885" y="38100"/>
                    <a:pt x="3513709" y="38100"/>
                  </a:cubicBezTo>
                  <a:lnTo>
                    <a:pt x="518160" y="38100"/>
                  </a:lnTo>
                  <a:lnTo>
                    <a:pt x="518160" y="19050"/>
                  </a:lnTo>
                  <a:lnTo>
                    <a:pt x="518160" y="38100"/>
                  </a:lnTo>
                  <a:cubicBezTo>
                    <a:pt x="252984" y="38100"/>
                    <a:pt x="38100" y="252349"/>
                    <a:pt x="38100" y="516509"/>
                  </a:cubicBezTo>
                  <a:close/>
                </a:path>
              </a:pathLst>
            </a:custGeom>
            <a:solidFill>
              <a:srgbClr val="FFFFFF"/>
            </a:solidFill>
          </p:spPr>
        </p:sp>
      </p:grpSp>
      <p:grpSp>
        <p:nvGrpSpPr>
          <p:cNvPr name="Group 44" id="44"/>
          <p:cNvGrpSpPr/>
          <p:nvPr/>
        </p:nvGrpSpPr>
        <p:grpSpPr>
          <a:xfrm rot="0">
            <a:off x="8320659" y="6256611"/>
            <a:ext cx="3104598" cy="2020043"/>
            <a:chOff x="0" y="0"/>
            <a:chExt cx="4139463" cy="2693391"/>
          </a:xfrm>
        </p:grpSpPr>
        <p:sp>
          <p:nvSpPr>
            <p:cNvPr name="Freeform 45" id="45"/>
            <p:cNvSpPr/>
            <p:nvPr/>
          </p:nvSpPr>
          <p:spPr>
            <a:xfrm flipH="false" flipV="false" rot="0">
              <a:off x="0" y="0"/>
              <a:ext cx="4139464" cy="2693390"/>
            </a:xfrm>
            <a:custGeom>
              <a:avLst/>
              <a:gdLst/>
              <a:ahLst/>
              <a:cxnLst/>
              <a:rect r="r" b="b" t="t" l="l"/>
              <a:pathLst>
                <a:path h="2693390" w="4139464">
                  <a:moveTo>
                    <a:pt x="0" y="0"/>
                  </a:moveTo>
                  <a:lnTo>
                    <a:pt x="4139464" y="0"/>
                  </a:lnTo>
                  <a:lnTo>
                    <a:pt x="4139464" y="2693390"/>
                  </a:lnTo>
                  <a:lnTo>
                    <a:pt x="0" y="2693390"/>
                  </a:lnTo>
                  <a:close/>
                </a:path>
              </a:pathLst>
            </a:custGeom>
            <a:blipFill>
              <a:blip r:embed="rId7">
                <a:alphaModFix amt="0"/>
              </a:blip>
              <a:stretch>
                <a:fillRect l="-33482" t="0" r="-33482" b="0"/>
              </a:stretch>
            </a:blipFill>
          </p:spPr>
        </p:sp>
        <p:sp>
          <p:nvSpPr>
            <p:cNvPr name="TextBox 46" id="46"/>
            <p:cNvSpPr txBox="true"/>
            <p:nvPr/>
          </p:nvSpPr>
          <p:spPr>
            <a:xfrm>
              <a:off x="0" y="-38100"/>
              <a:ext cx="4139463" cy="2731491"/>
            </a:xfrm>
            <a:prstGeom prst="rect">
              <a:avLst/>
            </a:prstGeom>
          </p:spPr>
          <p:txBody>
            <a:bodyPr anchor="ctr" rtlCol="false" tIns="0" lIns="0" bIns="0" rIns="0"/>
            <a:lstStyle/>
            <a:p>
              <a:pPr algn="ctr">
                <a:lnSpc>
                  <a:spcPts val="4698"/>
                </a:lnSpc>
              </a:pPr>
              <a:r>
                <a:rPr lang="en-US" sz="4350">
                  <a:solidFill>
                    <a:srgbClr val="FFFFFF"/>
                  </a:solidFill>
                  <a:latin typeface="Calibri (MS)"/>
                  <a:ea typeface="Calibri (MS)"/>
                  <a:cs typeface="Calibri (MS)"/>
                  <a:sym typeface="Calibri (MS)"/>
                </a:rPr>
                <a:t>Employeur :</a:t>
              </a:r>
            </a:p>
          </p:txBody>
        </p:sp>
      </p:gr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grpSp>
        <p:nvGrpSpPr>
          <p:cNvPr name="Group 7" id="7"/>
          <p:cNvGrpSpPr/>
          <p:nvPr/>
        </p:nvGrpSpPr>
        <p:grpSpPr>
          <a:xfrm rot="0">
            <a:off x="-19050" y="0"/>
            <a:ext cx="18283428" cy="10287000"/>
            <a:chOff x="0" y="0"/>
            <a:chExt cx="24377904" cy="13716000"/>
          </a:xfrm>
        </p:grpSpPr>
        <p:sp>
          <p:nvSpPr>
            <p:cNvPr name="Freeform 8" id="8"/>
            <p:cNvSpPr/>
            <p:nvPr/>
          </p:nvSpPr>
          <p:spPr>
            <a:xfrm flipH="false" flipV="false" rot="0">
              <a:off x="0" y="0"/>
              <a:ext cx="24377904" cy="13716000"/>
            </a:xfrm>
            <a:custGeom>
              <a:avLst/>
              <a:gdLst/>
              <a:ahLst/>
              <a:cxnLst/>
              <a:rect r="r" b="b" t="t" l="l"/>
              <a:pathLst>
                <a:path h="13716000" w="24377904">
                  <a:moveTo>
                    <a:pt x="0" y="0"/>
                  </a:moveTo>
                  <a:lnTo>
                    <a:pt x="24377904" y="0"/>
                  </a:lnTo>
                  <a:lnTo>
                    <a:pt x="24377904" y="13716000"/>
                  </a:lnTo>
                  <a:lnTo>
                    <a:pt x="0" y="13716000"/>
                  </a:lnTo>
                  <a:close/>
                </a:path>
              </a:pathLst>
            </a:custGeom>
            <a:solidFill>
              <a:srgbClr val="E1EFD8"/>
            </a:solidFill>
          </p:spPr>
        </p:sp>
      </p:grpSp>
      <p:grpSp>
        <p:nvGrpSpPr>
          <p:cNvPr name="Group 9" id="9"/>
          <p:cNvGrpSpPr/>
          <p:nvPr/>
        </p:nvGrpSpPr>
        <p:grpSpPr>
          <a:xfrm rot="0">
            <a:off x="1255014" y="342862"/>
            <a:ext cx="15773400" cy="1700251"/>
            <a:chOff x="0" y="0"/>
            <a:chExt cx="21031200" cy="2267001"/>
          </a:xfrm>
        </p:grpSpPr>
        <p:sp>
          <p:nvSpPr>
            <p:cNvPr name="Freeform 10" id="10"/>
            <p:cNvSpPr/>
            <p:nvPr/>
          </p:nvSpPr>
          <p:spPr>
            <a:xfrm flipH="false" flipV="false" rot="0">
              <a:off x="0" y="0"/>
              <a:ext cx="21031200" cy="2266998"/>
            </a:xfrm>
            <a:custGeom>
              <a:avLst/>
              <a:gdLst/>
              <a:ahLst/>
              <a:cxnLst/>
              <a:rect r="r" b="b" t="t" l="l"/>
              <a:pathLst>
                <a:path h="2266998" w="21031200">
                  <a:moveTo>
                    <a:pt x="0" y="0"/>
                  </a:moveTo>
                  <a:lnTo>
                    <a:pt x="21031200" y="0"/>
                  </a:lnTo>
                  <a:lnTo>
                    <a:pt x="21031200" y="2266998"/>
                  </a:lnTo>
                  <a:lnTo>
                    <a:pt x="0" y="2266998"/>
                  </a:lnTo>
                  <a:close/>
                </a:path>
              </a:pathLst>
            </a:custGeom>
            <a:blipFill>
              <a:blip r:embed="rId7">
                <a:alphaModFix amt="0"/>
              </a:blip>
              <a:stretch>
                <a:fillRect l="0" t="-130764" r="0" b="-130764"/>
              </a:stretch>
            </a:blipFill>
          </p:spPr>
        </p:sp>
        <p:sp>
          <p:nvSpPr>
            <p:cNvPr name="TextBox 11" id="11"/>
            <p:cNvSpPr txBox="true"/>
            <p:nvPr/>
          </p:nvSpPr>
          <p:spPr>
            <a:xfrm>
              <a:off x="0" y="-76200"/>
              <a:ext cx="21031200" cy="2343201"/>
            </a:xfrm>
            <a:prstGeom prst="rect">
              <a:avLst/>
            </a:prstGeom>
          </p:spPr>
          <p:txBody>
            <a:bodyPr anchor="ctr" rtlCol="false" tIns="0" lIns="0" bIns="0" rIns="0"/>
            <a:lstStyle/>
            <a:p>
              <a:pPr algn="ctr">
                <a:lnSpc>
                  <a:spcPts val="8424"/>
                </a:lnSpc>
              </a:pPr>
              <a:r>
                <a:rPr lang="en-US" b="true" sz="7800">
                  <a:solidFill>
                    <a:srgbClr val="000000"/>
                  </a:solidFill>
                  <a:latin typeface="Calibri (MS) Bold"/>
                  <a:ea typeface="Calibri (MS) Bold"/>
                  <a:cs typeface="Calibri (MS) Bold"/>
                  <a:sym typeface="Calibri (MS) Bold"/>
                </a:rPr>
                <a:t>Résultats pour les parties prenantes</a:t>
              </a:r>
            </a:p>
          </p:txBody>
        </p:sp>
      </p:grpSp>
      <p:grpSp>
        <p:nvGrpSpPr>
          <p:cNvPr name="Group 12" id="12"/>
          <p:cNvGrpSpPr/>
          <p:nvPr/>
        </p:nvGrpSpPr>
        <p:grpSpPr>
          <a:xfrm rot="0">
            <a:off x="12915900" y="9534525"/>
            <a:ext cx="4114800" cy="547688"/>
            <a:chOff x="0" y="0"/>
            <a:chExt cx="5486400" cy="730250"/>
          </a:xfrm>
        </p:grpSpPr>
        <p:sp>
          <p:nvSpPr>
            <p:cNvPr name="Freeform 13" id="13"/>
            <p:cNvSpPr/>
            <p:nvPr/>
          </p:nvSpPr>
          <p:spPr>
            <a:xfrm flipH="false" flipV="false" rot="0">
              <a:off x="0" y="0"/>
              <a:ext cx="5486400" cy="730250"/>
            </a:xfrm>
            <a:custGeom>
              <a:avLst/>
              <a:gdLst/>
              <a:ahLst/>
              <a:cxnLst/>
              <a:rect r="r" b="b" t="t" l="l"/>
              <a:pathLst>
                <a:path h="730250" w="5486400">
                  <a:moveTo>
                    <a:pt x="0" y="0"/>
                  </a:moveTo>
                  <a:lnTo>
                    <a:pt x="5486400" y="0"/>
                  </a:lnTo>
                  <a:lnTo>
                    <a:pt x="5486400" y="730250"/>
                  </a:lnTo>
                  <a:lnTo>
                    <a:pt x="0" y="730250"/>
                  </a:lnTo>
                  <a:close/>
                </a:path>
              </a:pathLst>
            </a:custGeom>
            <a:blipFill>
              <a:blip r:embed="rId7">
                <a:alphaModFix amt="0"/>
              </a:blip>
              <a:stretch>
                <a:fillRect l="0" t="-96391" r="0" b="-96391"/>
              </a:stretch>
            </a:blipFill>
          </p:spPr>
        </p:sp>
        <p:sp>
          <p:nvSpPr>
            <p:cNvPr name="TextBox 14" id="14"/>
            <p:cNvSpPr txBox="true"/>
            <p:nvPr/>
          </p:nvSpPr>
          <p:spPr>
            <a:xfrm>
              <a:off x="0" y="-38100"/>
              <a:ext cx="5486400" cy="768350"/>
            </a:xfrm>
            <a:prstGeom prst="rect">
              <a:avLst/>
            </a:prstGeom>
          </p:spPr>
          <p:txBody>
            <a:bodyPr anchor="ctr" rtlCol="false" tIns="0" lIns="0" bIns="0" rIns="0"/>
            <a:lstStyle/>
            <a:p>
              <a:pPr algn="r">
                <a:lnSpc>
                  <a:spcPts val="2160"/>
                </a:lnSpc>
              </a:pPr>
              <a:r>
                <a:rPr lang="en-US" sz="1800">
                  <a:solidFill>
                    <a:srgbClr val="898989"/>
                  </a:solidFill>
                  <a:latin typeface="Calibri (MS)"/>
                  <a:ea typeface="Calibri (MS)"/>
                  <a:cs typeface="Calibri (MS)"/>
                  <a:sym typeface="Calibri (MS)"/>
                </a:rPr>
                <a:t>52</a:t>
              </a:r>
            </a:p>
          </p:txBody>
        </p:sp>
      </p:grpSp>
      <p:grpSp>
        <p:nvGrpSpPr>
          <p:cNvPr name="Group 15" id="15"/>
          <p:cNvGrpSpPr/>
          <p:nvPr/>
        </p:nvGrpSpPr>
        <p:grpSpPr>
          <a:xfrm rot="0">
            <a:off x="1255014" y="2272379"/>
            <a:ext cx="15030450" cy="1571244"/>
            <a:chOff x="0" y="0"/>
            <a:chExt cx="20040600" cy="2094992"/>
          </a:xfrm>
        </p:grpSpPr>
        <p:sp>
          <p:nvSpPr>
            <p:cNvPr name="Freeform 16" id="16"/>
            <p:cNvSpPr/>
            <p:nvPr/>
          </p:nvSpPr>
          <p:spPr>
            <a:xfrm flipH="false" flipV="false" rot="0">
              <a:off x="0" y="0"/>
              <a:ext cx="20040600" cy="2094992"/>
            </a:xfrm>
            <a:custGeom>
              <a:avLst/>
              <a:gdLst/>
              <a:ahLst/>
              <a:cxnLst/>
              <a:rect r="r" b="b" t="t" l="l"/>
              <a:pathLst>
                <a:path h="2094992" w="20040600">
                  <a:moveTo>
                    <a:pt x="0" y="209550"/>
                  </a:moveTo>
                  <a:cubicBezTo>
                    <a:pt x="0" y="93853"/>
                    <a:pt x="93853" y="0"/>
                    <a:pt x="209550" y="0"/>
                  </a:cubicBezTo>
                  <a:lnTo>
                    <a:pt x="19831050" y="0"/>
                  </a:lnTo>
                  <a:cubicBezTo>
                    <a:pt x="19946747" y="0"/>
                    <a:pt x="20040600" y="93853"/>
                    <a:pt x="20040600" y="209550"/>
                  </a:cubicBezTo>
                  <a:lnTo>
                    <a:pt x="20040600" y="1885442"/>
                  </a:lnTo>
                  <a:cubicBezTo>
                    <a:pt x="20040600" y="2001139"/>
                    <a:pt x="19946747" y="2094992"/>
                    <a:pt x="19831050" y="2094992"/>
                  </a:cubicBezTo>
                  <a:lnTo>
                    <a:pt x="209550" y="2094992"/>
                  </a:lnTo>
                  <a:cubicBezTo>
                    <a:pt x="93853" y="2094992"/>
                    <a:pt x="0" y="2001139"/>
                    <a:pt x="0" y="1885442"/>
                  </a:cubicBezTo>
                  <a:close/>
                </a:path>
              </a:pathLst>
            </a:custGeom>
            <a:solidFill>
              <a:srgbClr val="F2F2F2"/>
            </a:solidFill>
          </p:spPr>
        </p:sp>
      </p:grpSp>
      <p:grpSp>
        <p:nvGrpSpPr>
          <p:cNvPr name="Group 17" id="17"/>
          <p:cNvGrpSpPr/>
          <p:nvPr/>
        </p:nvGrpSpPr>
        <p:grpSpPr>
          <a:xfrm rot="0">
            <a:off x="1730312" y="2625909"/>
            <a:ext cx="864184" cy="864184"/>
            <a:chOff x="0" y="0"/>
            <a:chExt cx="1152246" cy="1152246"/>
          </a:xfrm>
        </p:grpSpPr>
        <p:sp>
          <p:nvSpPr>
            <p:cNvPr name="Freeform 18" id="18"/>
            <p:cNvSpPr/>
            <p:nvPr/>
          </p:nvSpPr>
          <p:spPr>
            <a:xfrm flipH="false" flipV="false" rot="0">
              <a:off x="0" y="0"/>
              <a:ext cx="1152271" cy="1152271"/>
            </a:xfrm>
            <a:custGeom>
              <a:avLst/>
              <a:gdLst/>
              <a:ahLst/>
              <a:cxnLst/>
              <a:rect r="r" b="b" t="t" l="l"/>
              <a:pathLst>
                <a:path h="1152271" w="1152271">
                  <a:moveTo>
                    <a:pt x="0" y="0"/>
                  </a:moveTo>
                  <a:lnTo>
                    <a:pt x="1152271" y="0"/>
                  </a:lnTo>
                  <a:lnTo>
                    <a:pt x="1152271" y="1152271"/>
                  </a:lnTo>
                  <a:lnTo>
                    <a:pt x="0" y="1152271"/>
                  </a:lnTo>
                  <a:close/>
                </a:path>
              </a:pathLst>
            </a:custGeom>
            <a:blipFill>
              <a:blip r:embed="rId8"/>
              <a:stretch>
                <a:fillRect l="0" t="0" r="2" b="2"/>
              </a:stretch>
            </a:blipFill>
          </p:spPr>
        </p:sp>
      </p:grpSp>
      <p:grpSp>
        <p:nvGrpSpPr>
          <p:cNvPr name="Group 19" id="19"/>
          <p:cNvGrpSpPr/>
          <p:nvPr/>
        </p:nvGrpSpPr>
        <p:grpSpPr>
          <a:xfrm rot="0">
            <a:off x="3069793" y="2272379"/>
            <a:ext cx="13215661" cy="1571244"/>
            <a:chOff x="0" y="0"/>
            <a:chExt cx="17620882" cy="2094992"/>
          </a:xfrm>
        </p:grpSpPr>
        <p:sp>
          <p:nvSpPr>
            <p:cNvPr name="Freeform 20" id="20"/>
            <p:cNvSpPr/>
            <p:nvPr/>
          </p:nvSpPr>
          <p:spPr>
            <a:xfrm flipH="false" flipV="false" rot="0">
              <a:off x="0" y="0"/>
              <a:ext cx="17620886" cy="2094988"/>
            </a:xfrm>
            <a:custGeom>
              <a:avLst/>
              <a:gdLst/>
              <a:ahLst/>
              <a:cxnLst/>
              <a:rect r="r" b="b" t="t" l="l"/>
              <a:pathLst>
                <a:path h="2094988" w="17620886">
                  <a:moveTo>
                    <a:pt x="0" y="0"/>
                  </a:moveTo>
                  <a:lnTo>
                    <a:pt x="17620886" y="0"/>
                  </a:lnTo>
                  <a:lnTo>
                    <a:pt x="17620886" y="2094988"/>
                  </a:lnTo>
                  <a:lnTo>
                    <a:pt x="0" y="2094988"/>
                  </a:lnTo>
                  <a:close/>
                </a:path>
              </a:pathLst>
            </a:custGeom>
            <a:blipFill>
              <a:blip r:embed="rId7">
                <a:alphaModFix amt="0"/>
              </a:blip>
              <a:stretch>
                <a:fillRect l="0" t="-113887" r="0" b="-113888"/>
              </a:stretch>
            </a:blipFill>
          </p:spPr>
        </p:sp>
        <p:sp>
          <p:nvSpPr>
            <p:cNvPr name="TextBox 21" id="21"/>
            <p:cNvSpPr txBox="true"/>
            <p:nvPr/>
          </p:nvSpPr>
          <p:spPr>
            <a:xfrm>
              <a:off x="0" y="-76200"/>
              <a:ext cx="17620882" cy="2171192"/>
            </a:xfrm>
            <a:prstGeom prst="rect">
              <a:avLst/>
            </a:prstGeom>
          </p:spPr>
          <p:txBody>
            <a:bodyPr anchor="ctr" rtlCol="false" tIns="0" lIns="0" bIns="0" rIns="0"/>
            <a:lstStyle/>
            <a:p>
              <a:pPr algn="l">
                <a:lnSpc>
                  <a:spcPts val="4500"/>
                </a:lnSpc>
              </a:pPr>
              <a:r>
                <a:rPr lang="en-US" sz="3750">
                  <a:solidFill>
                    <a:srgbClr val="000000"/>
                  </a:solidFill>
                  <a:latin typeface="Calibri (MS)"/>
                  <a:ea typeface="Calibri (MS)"/>
                  <a:cs typeface="Calibri (MS)"/>
                  <a:sym typeface="Calibri (MS)"/>
                </a:rPr>
                <a:t>Une opportunité qui va changer la vie d'Andreijs en termes de carrière au sein du YIFM, lui permettant de réaliser son potentiel et de participer pleinement à la société irlandaise.</a:t>
              </a:r>
            </a:p>
          </p:txBody>
        </p:sp>
      </p:grpSp>
      <p:grpSp>
        <p:nvGrpSpPr>
          <p:cNvPr name="Group 22" id="22"/>
          <p:cNvGrpSpPr/>
          <p:nvPr/>
        </p:nvGrpSpPr>
        <p:grpSpPr>
          <a:xfrm rot="0">
            <a:off x="1255014" y="4236434"/>
            <a:ext cx="15030450" cy="1571244"/>
            <a:chOff x="0" y="0"/>
            <a:chExt cx="20040600" cy="2094992"/>
          </a:xfrm>
        </p:grpSpPr>
        <p:sp>
          <p:nvSpPr>
            <p:cNvPr name="Freeform 23" id="23"/>
            <p:cNvSpPr/>
            <p:nvPr/>
          </p:nvSpPr>
          <p:spPr>
            <a:xfrm flipH="false" flipV="false" rot="0">
              <a:off x="0" y="0"/>
              <a:ext cx="20040600" cy="2094992"/>
            </a:xfrm>
            <a:custGeom>
              <a:avLst/>
              <a:gdLst/>
              <a:ahLst/>
              <a:cxnLst/>
              <a:rect r="r" b="b" t="t" l="l"/>
              <a:pathLst>
                <a:path h="2094992" w="20040600">
                  <a:moveTo>
                    <a:pt x="0" y="209550"/>
                  </a:moveTo>
                  <a:cubicBezTo>
                    <a:pt x="0" y="93853"/>
                    <a:pt x="93853" y="0"/>
                    <a:pt x="209550" y="0"/>
                  </a:cubicBezTo>
                  <a:lnTo>
                    <a:pt x="19831050" y="0"/>
                  </a:lnTo>
                  <a:cubicBezTo>
                    <a:pt x="19946747" y="0"/>
                    <a:pt x="20040600" y="93853"/>
                    <a:pt x="20040600" y="209550"/>
                  </a:cubicBezTo>
                  <a:lnTo>
                    <a:pt x="20040600" y="1885442"/>
                  </a:lnTo>
                  <a:cubicBezTo>
                    <a:pt x="20040600" y="2001139"/>
                    <a:pt x="19946747" y="2094992"/>
                    <a:pt x="19831050" y="2094992"/>
                  </a:cubicBezTo>
                  <a:lnTo>
                    <a:pt x="209550" y="2094992"/>
                  </a:lnTo>
                  <a:cubicBezTo>
                    <a:pt x="93853" y="2094992"/>
                    <a:pt x="0" y="2001139"/>
                    <a:pt x="0" y="1885442"/>
                  </a:cubicBezTo>
                  <a:close/>
                </a:path>
              </a:pathLst>
            </a:custGeom>
            <a:solidFill>
              <a:srgbClr val="F2F2F2"/>
            </a:solidFill>
          </p:spPr>
        </p:sp>
      </p:grpSp>
      <p:grpSp>
        <p:nvGrpSpPr>
          <p:cNvPr name="Group 24" id="24"/>
          <p:cNvGrpSpPr/>
          <p:nvPr/>
        </p:nvGrpSpPr>
        <p:grpSpPr>
          <a:xfrm rot="0">
            <a:off x="1730312" y="4589964"/>
            <a:ext cx="864184" cy="864184"/>
            <a:chOff x="0" y="0"/>
            <a:chExt cx="1152246" cy="1152246"/>
          </a:xfrm>
        </p:grpSpPr>
        <p:sp>
          <p:nvSpPr>
            <p:cNvPr name="Freeform 25" id="25"/>
            <p:cNvSpPr/>
            <p:nvPr/>
          </p:nvSpPr>
          <p:spPr>
            <a:xfrm flipH="false" flipV="false" rot="0">
              <a:off x="0" y="0"/>
              <a:ext cx="1152271" cy="1152271"/>
            </a:xfrm>
            <a:custGeom>
              <a:avLst/>
              <a:gdLst/>
              <a:ahLst/>
              <a:cxnLst/>
              <a:rect r="r" b="b" t="t" l="l"/>
              <a:pathLst>
                <a:path h="1152271" w="1152271">
                  <a:moveTo>
                    <a:pt x="0" y="0"/>
                  </a:moveTo>
                  <a:lnTo>
                    <a:pt x="1152271" y="0"/>
                  </a:lnTo>
                  <a:lnTo>
                    <a:pt x="1152271" y="1152271"/>
                  </a:lnTo>
                  <a:lnTo>
                    <a:pt x="0" y="1152271"/>
                  </a:lnTo>
                  <a:close/>
                </a:path>
              </a:pathLst>
            </a:custGeom>
            <a:blipFill>
              <a:blip r:embed="rId9"/>
              <a:stretch>
                <a:fillRect l="0" t="0" r="2" b="2"/>
              </a:stretch>
            </a:blipFill>
          </p:spPr>
        </p:sp>
      </p:grpSp>
      <p:grpSp>
        <p:nvGrpSpPr>
          <p:cNvPr name="Group 26" id="26"/>
          <p:cNvGrpSpPr/>
          <p:nvPr/>
        </p:nvGrpSpPr>
        <p:grpSpPr>
          <a:xfrm rot="0">
            <a:off x="3069793" y="4236434"/>
            <a:ext cx="13215661" cy="1571244"/>
            <a:chOff x="0" y="0"/>
            <a:chExt cx="17620882" cy="2094992"/>
          </a:xfrm>
        </p:grpSpPr>
        <p:sp>
          <p:nvSpPr>
            <p:cNvPr name="Freeform 27" id="27"/>
            <p:cNvSpPr/>
            <p:nvPr/>
          </p:nvSpPr>
          <p:spPr>
            <a:xfrm flipH="false" flipV="false" rot="0">
              <a:off x="0" y="0"/>
              <a:ext cx="17620886" cy="2094988"/>
            </a:xfrm>
            <a:custGeom>
              <a:avLst/>
              <a:gdLst/>
              <a:ahLst/>
              <a:cxnLst/>
              <a:rect r="r" b="b" t="t" l="l"/>
              <a:pathLst>
                <a:path h="2094988" w="17620886">
                  <a:moveTo>
                    <a:pt x="0" y="0"/>
                  </a:moveTo>
                  <a:lnTo>
                    <a:pt x="17620886" y="0"/>
                  </a:lnTo>
                  <a:lnTo>
                    <a:pt x="17620886" y="2094988"/>
                  </a:lnTo>
                  <a:lnTo>
                    <a:pt x="0" y="2094988"/>
                  </a:lnTo>
                  <a:close/>
                </a:path>
              </a:pathLst>
            </a:custGeom>
            <a:blipFill>
              <a:blip r:embed="rId7">
                <a:alphaModFix amt="0"/>
              </a:blip>
              <a:stretch>
                <a:fillRect l="0" t="-113887" r="0" b="-113888"/>
              </a:stretch>
            </a:blipFill>
          </p:spPr>
        </p:sp>
        <p:sp>
          <p:nvSpPr>
            <p:cNvPr name="TextBox 28" id="28"/>
            <p:cNvSpPr txBox="true"/>
            <p:nvPr/>
          </p:nvSpPr>
          <p:spPr>
            <a:xfrm>
              <a:off x="0" y="-76200"/>
              <a:ext cx="17620882" cy="2171192"/>
            </a:xfrm>
            <a:prstGeom prst="rect">
              <a:avLst/>
            </a:prstGeom>
          </p:spPr>
          <p:txBody>
            <a:bodyPr anchor="ctr" rtlCol="false" tIns="0" lIns="0" bIns="0" rIns="0"/>
            <a:lstStyle/>
            <a:p>
              <a:pPr algn="l">
                <a:lnSpc>
                  <a:spcPts val="4500"/>
                </a:lnSpc>
              </a:pPr>
              <a:r>
                <a:rPr lang="en-US" sz="3750">
                  <a:solidFill>
                    <a:srgbClr val="000000"/>
                  </a:solidFill>
                  <a:latin typeface="Calibri (MS)"/>
                  <a:ea typeface="Calibri (MS)"/>
                  <a:cs typeface="Calibri (MS)"/>
                  <a:sym typeface="Calibri (MS)"/>
                </a:rPr>
                <a:t>Une opportunité pour YIFM d'engager un travailleur expérimenté et qualifié</a:t>
              </a:r>
            </a:p>
          </p:txBody>
        </p:sp>
      </p:grpSp>
      <p:grpSp>
        <p:nvGrpSpPr>
          <p:cNvPr name="Group 29" id="29"/>
          <p:cNvGrpSpPr/>
          <p:nvPr/>
        </p:nvGrpSpPr>
        <p:grpSpPr>
          <a:xfrm rot="0">
            <a:off x="1255014" y="6200489"/>
            <a:ext cx="15030450" cy="1571244"/>
            <a:chOff x="0" y="0"/>
            <a:chExt cx="20040600" cy="2094992"/>
          </a:xfrm>
        </p:grpSpPr>
        <p:sp>
          <p:nvSpPr>
            <p:cNvPr name="Freeform 30" id="30"/>
            <p:cNvSpPr/>
            <p:nvPr/>
          </p:nvSpPr>
          <p:spPr>
            <a:xfrm flipH="false" flipV="false" rot="0">
              <a:off x="0" y="0"/>
              <a:ext cx="20040600" cy="2094992"/>
            </a:xfrm>
            <a:custGeom>
              <a:avLst/>
              <a:gdLst/>
              <a:ahLst/>
              <a:cxnLst/>
              <a:rect r="r" b="b" t="t" l="l"/>
              <a:pathLst>
                <a:path h="2094992" w="20040600">
                  <a:moveTo>
                    <a:pt x="0" y="209550"/>
                  </a:moveTo>
                  <a:cubicBezTo>
                    <a:pt x="0" y="93853"/>
                    <a:pt x="93853" y="0"/>
                    <a:pt x="209550" y="0"/>
                  </a:cubicBezTo>
                  <a:lnTo>
                    <a:pt x="19831050" y="0"/>
                  </a:lnTo>
                  <a:cubicBezTo>
                    <a:pt x="19946747" y="0"/>
                    <a:pt x="20040600" y="93853"/>
                    <a:pt x="20040600" y="209550"/>
                  </a:cubicBezTo>
                  <a:lnTo>
                    <a:pt x="20040600" y="1885442"/>
                  </a:lnTo>
                  <a:cubicBezTo>
                    <a:pt x="20040600" y="2001139"/>
                    <a:pt x="19946747" y="2094992"/>
                    <a:pt x="19831050" y="2094992"/>
                  </a:cubicBezTo>
                  <a:lnTo>
                    <a:pt x="209550" y="2094992"/>
                  </a:lnTo>
                  <a:cubicBezTo>
                    <a:pt x="93853" y="2094992"/>
                    <a:pt x="0" y="2001139"/>
                    <a:pt x="0" y="1885442"/>
                  </a:cubicBezTo>
                  <a:close/>
                </a:path>
              </a:pathLst>
            </a:custGeom>
            <a:solidFill>
              <a:srgbClr val="F2F2F2"/>
            </a:solidFill>
          </p:spPr>
        </p:sp>
      </p:grpSp>
      <p:grpSp>
        <p:nvGrpSpPr>
          <p:cNvPr name="Group 31" id="31"/>
          <p:cNvGrpSpPr/>
          <p:nvPr/>
        </p:nvGrpSpPr>
        <p:grpSpPr>
          <a:xfrm rot="0">
            <a:off x="1730312" y="6554019"/>
            <a:ext cx="864184" cy="864184"/>
            <a:chOff x="0" y="0"/>
            <a:chExt cx="1152246" cy="1152246"/>
          </a:xfrm>
        </p:grpSpPr>
        <p:sp>
          <p:nvSpPr>
            <p:cNvPr name="Freeform 32" id="32"/>
            <p:cNvSpPr/>
            <p:nvPr/>
          </p:nvSpPr>
          <p:spPr>
            <a:xfrm flipH="false" flipV="false" rot="0">
              <a:off x="0" y="0"/>
              <a:ext cx="1152271" cy="1152271"/>
            </a:xfrm>
            <a:custGeom>
              <a:avLst/>
              <a:gdLst/>
              <a:ahLst/>
              <a:cxnLst/>
              <a:rect r="r" b="b" t="t" l="l"/>
              <a:pathLst>
                <a:path h="1152271" w="1152271">
                  <a:moveTo>
                    <a:pt x="0" y="0"/>
                  </a:moveTo>
                  <a:lnTo>
                    <a:pt x="1152271" y="0"/>
                  </a:lnTo>
                  <a:lnTo>
                    <a:pt x="1152271" y="1152271"/>
                  </a:lnTo>
                  <a:lnTo>
                    <a:pt x="0" y="1152271"/>
                  </a:lnTo>
                  <a:close/>
                </a:path>
              </a:pathLst>
            </a:custGeom>
            <a:blipFill>
              <a:blip r:embed="rId10"/>
              <a:stretch>
                <a:fillRect l="0" t="0" r="2" b="2"/>
              </a:stretch>
            </a:blipFill>
          </p:spPr>
        </p:sp>
      </p:grpSp>
      <p:grpSp>
        <p:nvGrpSpPr>
          <p:cNvPr name="Group 33" id="33"/>
          <p:cNvGrpSpPr/>
          <p:nvPr/>
        </p:nvGrpSpPr>
        <p:grpSpPr>
          <a:xfrm rot="0">
            <a:off x="3069793" y="6200489"/>
            <a:ext cx="13215661" cy="1571244"/>
            <a:chOff x="0" y="0"/>
            <a:chExt cx="17620882" cy="2094992"/>
          </a:xfrm>
        </p:grpSpPr>
        <p:sp>
          <p:nvSpPr>
            <p:cNvPr name="Freeform 34" id="34"/>
            <p:cNvSpPr/>
            <p:nvPr/>
          </p:nvSpPr>
          <p:spPr>
            <a:xfrm flipH="false" flipV="false" rot="0">
              <a:off x="0" y="0"/>
              <a:ext cx="17620886" cy="2094988"/>
            </a:xfrm>
            <a:custGeom>
              <a:avLst/>
              <a:gdLst/>
              <a:ahLst/>
              <a:cxnLst/>
              <a:rect r="r" b="b" t="t" l="l"/>
              <a:pathLst>
                <a:path h="2094988" w="17620886">
                  <a:moveTo>
                    <a:pt x="0" y="0"/>
                  </a:moveTo>
                  <a:lnTo>
                    <a:pt x="17620886" y="0"/>
                  </a:lnTo>
                  <a:lnTo>
                    <a:pt x="17620886" y="2094988"/>
                  </a:lnTo>
                  <a:lnTo>
                    <a:pt x="0" y="2094988"/>
                  </a:lnTo>
                  <a:close/>
                </a:path>
              </a:pathLst>
            </a:custGeom>
            <a:blipFill>
              <a:blip r:embed="rId7">
                <a:alphaModFix amt="0"/>
              </a:blip>
              <a:stretch>
                <a:fillRect l="0" t="-113887" r="0" b="-113888"/>
              </a:stretch>
            </a:blipFill>
          </p:spPr>
        </p:sp>
        <p:sp>
          <p:nvSpPr>
            <p:cNvPr name="TextBox 35" id="35"/>
            <p:cNvSpPr txBox="true"/>
            <p:nvPr/>
          </p:nvSpPr>
          <p:spPr>
            <a:xfrm>
              <a:off x="0" y="-76200"/>
              <a:ext cx="17620882" cy="2171192"/>
            </a:xfrm>
            <a:prstGeom prst="rect">
              <a:avLst/>
            </a:prstGeom>
          </p:spPr>
          <p:txBody>
            <a:bodyPr anchor="ctr" rtlCol="false" tIns="0" lIns="0" bIns="0" rIns="0"/>
            <a:lstStyle/>
            <a:p>
              <a:pPr algn="l">
                <a:lnSpc>
                  <a:spcPts val="4500"/>
                </a:lnSpc>
              </a:pPr>
              <a:r>
                <a:rPr lang="en-US" sz="3750">
                  <a:solidFill>
                    <a:srgbClr val="000000"/>
                  </a:solidFill>
                  <a:latin typeface="Calibri (MS)"/>
                  <a:ea typeface="Calibri (MS)"/>
                  <a:cs typeface="Calibri (MS)"/>
                  <a:sym typeface="Calibri (MS)"/>
                </a:rPr>
                <a:t>Pour le KCETB, cela a été l'occasion de traiter une demande de VAE pour l'obtention d'un diplôme complet.</a:t>
              </a:r>
            </a:p>
          </p:txBody>
        </p:sp>
      </p:grpSp>
      <p:grpSp>
        <p:nvGrpSpPr>
          <p:cNvPr name="Group 36" id="36"/>
          <p:cNvGrpSpPr/>
          <p:nvPr/>
        </p:nvGrpSpPr>
        <p:grpSpPr>
          <a:xfrm rot="0">
            <a:off x="208521" y="8544220"/>
            <a:ext cx="4234891" cy="1568948"/>
            <a:chOff x="0" y="0"/>
            <a:chExt cx="5646522" cy="2091931"/>
          </a:xfrm>
        </p:grpSpPr>
        <p:sp>
          <p:nvSpPr>
            <p:cNvPr name="Freeform 37" id="37" descr="A logo with text and green arrows  Description automatically generated with medium confidence"/>
            <p:cNvSpPr/>
            <p:nvPr/>
          </p:nvSpPr>
          <p:spPr>
            <a:xfrm flipH="false" flipV="false" rot="0">
              <a:off x="0" y="0"/>
              <a:ext cx="5646547" cy="2091944"/>
            </a:xfrm>
            <a:custGeom>
              <a:avLst/>
              <a:gdLst/>
              <a:ahLst/>
              <a:cxnLst/>
              <a:rect r="r" b="b" t="t" l="l"/>
              <a:pathLst>
                <a:path h="2091944" w="5646547">
                  <a:moveTo>
                    <a:pt x="0" y="0"/>
                  </a:moveTo>
                  <a:lnTo>
                    <a:pt x="5646547" y="0"/>
                  </a:lnTo>
                  <a:lnTo>
                    <a:pt x="5646547" y="2091944"/>
                  </a:lnTo>
                  <a:lnTo>
                    <a:pt x="0" y="2091944"/>
                  </a:lnTo>
                  <a:lnTo>
                    <a:pt x="0" y="0"/>
                  </a:lnTo>
                  <a:close/>
                </a:path>
              </a:pathLst>
            </a:custGeom>
            <a:blipFill>
              <a:blip r:embed="rId11"/>
              <a:stretch>
                <a:fillRect l="0" t="0" r="0" b="0"/>
              </a:stretch>
            </a:blipFill>
          </p:spPr>
        </p:sp>
      </p:gr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grpSp>
        <p:nvGrpSpPr>
          <p:cNvPr name="Group 7" id="7"/>
          <p:cNvGrpSpPr/>
          <p:nvPr/>
        </p:nvGrpSpPr>
        <p:grpSpPr>
          <a:xfrm rot="0">
            <a:off x="271462" y="547688"/>
            <a:ext cx="18016538" cy="1509712"/>
            <a:chOff x="0" y="0"/>
            <a:chExt cx="24022050" cy="2012950"/>
          </a:xfrm>
        </p:grpSpPr>
        <p:sp>
          <p:nvSpPr>
            <p:cNvPr name="Freeform 8" id="8"/>
            <p:cNvSpPr/>
            <p:nvPr/>
          </p:nvSpPr>
          <p:spPr>
            <a:xfrm flipH="false" flipV="false" rot="0">
              <a:off x="0" y="0"/>
              <a:ext cx="24022050" cy="2012950"/>
            </a:xfrm>
            <a:custGeom>
              <a:avLst/>
              <a:gdLst/>
              <a:ahLst/>
              <a:cxnLst/>
              <a:rect r="r" b="b" t="t" l="l"/>
              <a:pathLst>
                <a:path h="2012950" w="24022050">
                  <a:moveTo>
                    <a:pt x="0" y="0"/>
                  </a:moveTo>
                  <a:lnTo>
                    <a:pt x="24022050" y="0"/>
                  </a:lnTo>
                  <a:lnTo>
                    <a:pt x="24022050" y="2012950"/>
                  </a:lnTo>
                  <a:lnTo>
                    <a:pt x="0" y="2012950"/>
                  </a:lnTo>
                  <a:close/>
                </a:path>
              </a:pathLst>
            </a:custGeom>
            <a:blipFill>
              <a:blip r:embed="rId6">
                <a:alphaModFix amt="0"/>
              </a:blip>
              <a:stretch>
                <a:fillRect l="0" t="-182529" r="0" b="-182529"/>
              </a:stretch>
            </a:blipFill>
          </p:spPr>
        </p:sp>
        <p:sp>
          <p:nvSpPr>
            <p:cNvPr name="TextBox 9" id="9"/>
            <p:cNvSpPr txBox="true"/>
            <p:nvPr/>
          </p:nvSpPr>
          <p:spPr>
            <a:xfrm>
              <a:off x="0" y="-47625"/>
              <a:ext cx="24022050" cy="2060575"/>
            </a:xfrm>
            <a:prstGeom prst="rect">
              <a:avLst/>
            </a:prstGeom>
          </p:spPr>
          <p:txBody>
            <a:bodyPr anchor="ctr" rtlCol="false" tIns="0" lIns="0" bIns="0" rIns="0"/>
            <a:lstStyle/>
            <a:p>
              <a:pPr algn="l">
                <a:lnSpc>
                  <a:spcPts val="6480"/>
                </a:lnSpc>
              </a:pPr>
              <a:r>
                <a:rPr lang="en-US" sz="6000" b="true">
                  <a:solidFill>
                    <a:srgbClr val="FFFFFF"/>
                  </a:solidFill>
                  <a:latin typeface="Calibri (MS) Bold"/>
                  <a:ea typeface="Calibri (MS) Bold"/>
                  <a:cs typeface="Calibri (MS) Bold"/>
                  <a:sym typeface="Calibri (MS) Bold"/>
                </a:rPr>
                <a:t>Étude de cas n° 4</a:t>
              </a:r>
            </a:p>
          </p:txBody>
        </p:sp>
      </p:grpSp>
      <p:sp>
        <p:nvSpPr>
          <p:cNvPr name="TextBox 10" id="10"/>
          <p:cNvSpPr txBox="true"/>
          <p:nvPr/>
        </p:nvSpPr>
        <p:spPr>
          <a:xfrm rot="0">
            <a:off x="1348740" y="2746058"/>
            <a:ext cx="7589520" cy="6473666"/>
          </a:xfrm>
          <a:prstGeom prst="rect">
            <a:avLst/>
          </a:prstGeom>
        </p:spPr>
        <p:txBody>
          <a:bodyPr anchor="t" rtlCol="false" tIns="0" lIns="0" bIns="0" rIns="0">
            <a:spAutoFit/>
          </a:bodyPr>
          <a:lstStyle/>
          <a:p>
            <a:pPr algn="l" marL="760095" indent="-380048" lvl="1">
              <a:lnSpc>
                <a:spcPts val="4536"/>
              </a:lnSpc>
              <a:buFont typeface="Arial"/>
              <a:buChar char="•"/>
            </a:pPr>
            <a:r>
              <a:rPr lang="en-US" sz="4200">
                <a:solidFill>
                  <a:srgbClr val="000000"/>
                </a:solidFill>
                <a:latin typeface="Calibri (MS)"/>
                <a:ea typeface="Calibri (MS)"/>
                <a:cs typeface="Calibri (MS)"/>
                <a:sym typeface="Calibri (MS)"/>
              </a:rPr>
              <a:t>Étude de cas sur la manière dont le Cadre national des certifications (NFQ) soutient la reconnaissance des acquis</a:t>
            </a:r>
          </a:p>
        </p:txBody>
      </p:sp>
      <p:grpSp>
        <p:nvGrpSpPr>
          <p:cNvPr name="Group 11" id="11"/>
          <p:cNvGrpSpPr/>
          <p:nvPr/>
        </p:nvGrpSpPr>
        <p:grpSpPr>
          <a:xfrm rot="0">
            <a:off x="1257300" y="2738438"/>
            <a:ext cx="7772400" cy="6527006"/>
            <a:chOff x="0" y="0"/>
            <a:chExt cx="10363200" cy="8702675"/>
          </a:xfrm>
        </p:grpSpPr>
        <p:sp>
          <p:nvSpPr>
            <p:cNvPr name="Freeform 12" id="12" descr="Diffused spotlights shining in different directions"/>
            <p:cNvSpPr/>
            <p:nvPr/>
          </p:nvSpPr>
          <p:spPr>
            <a:xfrm flipH="false" flipV="false" rot="0">
              <a:off x="0" y="0"/>
              <a:ext cx="10363200" cy="8702675"/>
            </a:xfrm>
            <a:custGeom>
              <a:avLst/>
              <a:gdLst/>
              <a:ahLst/>
              <a:cxnLst/>
              <a:rect r="r" b="b" t="t" l="l"/>
              <a:pathLst>
                <a:path h="8702675" w="10363200">
                  <a:moveTo>
                    <a:pt x="0" y="0"/>
                  </a:moveTo>
                  <a:lnTo>
                    <a:pt x="10363200" y="0"/>
                  </a:lnTo>
                  <a:lnTo>
                    <a:pt x="10363200" y="8702675"/>
                  </a:lnTo>
                  <a:lnTo>
                    <a:pt x="0" y="8702675"/>
                  </a:lnTo>
                  <a:lnTo>
                    <a:pt x="0" y="0"/>
                  </a:lnTo>
                  <a:close/>
                </a:path>
              </a:pathLst>
            </a:custGeom>
            <a:blipFill>
              <a:blip r:embed="rId7"/>
              <a:stretch>
                <a:fillRect l="-20491" t="0" r="-5347" b="1"/>
              </a:stretch>
            </a:blipFill>
          </p:spPr>
        </p:sp>
      </p:grpSp>
      <p:sp>
        <p:nvSpPr>
          <p:cNvPr name="TextBox 13" id="13"/>
          <p:cNvSpPr txBox="true"/>
          <p:nvPr/>
        </p:nvSpPr>
        <p:spPr>
          <a:xfrm rot="0">
            <a:off x="9349740" y="2746058"/>
            <a:ext cx="7589520" cy="6473666"/>
          </a:xfrm>
          <a:prstGeom prst="rect">
            <a:avLst/>
          </a:prstGeom>
        </p:spPr>
        <p:txBody>
          <a:bodyPr anchor="t" rtlCol="false" tIns="0" lIns="0" bIns="0" rIns="0">
            <a:spAutoFit/>
          </a:bodyPr>
          <a:lstStyle/>
          <a:p>
            <a:pPr algn="l" marL="760095" indent="-380048" lvl="1">
              <a:lnSpc>
                <a:spcPts val="4536"/>
              </a:lnSpc>
              <a:buFont typeface="Arial"/>
              <a:buChar char="•"/>
            </a:pPr>
            <a:r>
              <a:rPr lang="en-US" sz="4200">
                <a:solidFill>
                  <a:srgbClr val="000000"/>
                </a:solidFill>
                <a:latin typeface="Calibri (MS)"/>
                <a:ea typeface="Calibri (MS)"/>
                <a:cs typeface="Calibri (MS)"/>
                <a:sym typeface="Calibri (MS)"/>
              </a:rPr>
              <a:t>CUA dans l'évaluation VAE </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grpSp>
        <p:nvGrpSpPr>
          <p:cNvPr name="Group 7" id="7"/>
          <p:cNvGrpSpPr/>
          <p:nvPr/>
        </p:nvGrpSpPr>
        <p:grpSpPr>
          <a:xfrm rot="0">
            <a:off x="407260" y="2696680"/>
            <a:ext cx="8971007" cy="6740309"/>
            <a:chOff x="0" y="0"/>
            <a:chExt cx="11961343" cy="8987079"/>
          </a:xfrm>
        </p:grpSpPr>
        <p:sp>
          <p:nvSpPr>
            <p:cNvPr name="Freeform 8" id="8"/>
            <p:cNvSpPr/>
            <p:nvPr/>
          </p:nvSpPr>
          <p:spPr>
            <a:xfrm flipH="false" flipV="false" rot="0">
              <a:off x="0" y="0"/>
              <a:ext cx="11961368" cy="8987028"/>
            </a:xfrm>
            <a:custGeom>
              <a:avLst/>
              <a:gdLst/>
              <a:ahLst/>
              <a:cxnLst/>
              <a:rect r="r" b="b" t="t" l="l"/>
              <a:pathLst>
                <a:path h="8987028" w="11961368">
                  <a:moveTo>
                    <a:pt x="0" y="0"/>
                  </a:moveTo>
                  <a:lnTo>
                    <a:pt x="11961368" y="0"/>
                  </a:lnTo>
                  <a:lnTo>
                    <a:pt x="11961368" y="8987028"/>
                  </a:lnTo>
                  <a:lnTo>
                    <a:pt x="0" y="8987028"/>
                  </a:lnTo>
                  <a:close/>
                </a:path>
              </a:pathLst>
            </a:custGeom>
            <a:solidFill>
              <a:srgbClr val="FFFFFF"/>
            </a:solidFill>
          </p:spPr>
        </p:sp>
        <p:sp>
          <p:nvSpPr>
            <p:cNvPr name="Freeform 9" id="9"/>
            <p:cNvSpPr/>
            <p:nvPr/>
          </p:nvSpPr>
          <p:spPr>
            <a:xfrm flipH="false" flipV="false" rot="0">
              <a:off x="-1524" y="-1524"/>
              <a:ext cx="11964416" cy="8990076"/>
            </a:xfrm>
            <a:custGeom>
              <a:avLst/>
              <a:gdLst/>
              <a:ahLst/>
              <a:cxnLst/>
              <a:rect r="r" b="b" t="t" l="l"/>
              <a:pathLst>
                <a:path h="8990076" w="11964416">
                  <a:moveTo>
                    <a:pt x="1524" y="0"/>
                  </a:moveTo>
                  <a:lnTo>
                    <a:pt x="11962892" y="0"/>
                  </a:lnTo>
                  <a:cubicBezTo>
                    <a:pt x="11963781" y="0"/>
                    <a:pt x="11964416" y="762"/>
                    <a:pt x="11964416" y="1524"/>
                  </a:cubicBezTo>
                  <a:lnTo>
                    <a:pt x="11964416" y="8988552"/>
                  </a:lnTo>
                  <a:cubicBezTo>
                    <a:pt x="11964416" y="8989441"/>
                    <a:pt x="11963654" y="8990076"/>
                    <a:pt x="11962892" y="8990076"/>
                  </a:cubicBezTo>
                  <a:lnTo>
                    <a:pt x="1524" y="8990076"/>
                  </a:lnTo>
                  <a:cubicBezTo>
                    <a:pt x="635" y="8990076"/>
                    <a:pt x="0" y="8989314"/>
                    <a:pt x="0" y="8988552"/>
                  </a:cubicBezTo>
                  <a:lnTo>
                    <a:pt x="0" y="1524"/>
                  </a:lnTo>
                  <a:cubicBezTo>
                    <a:pt x="0" y="635"/>
                    <a:pt x="762" y="0"/>
                    <a:pt x="1524" y="0"/>
                  </a:cubicBezTo>
                  <a:moveTo>
                    <a:pt x="1524" y="3048"/>
                  </a:moveTo>
                  <a:lnTo>
                    <a:pt x="1524" y="1524"/>
                  </a:lnTo>
                  <a:lnTo>
                    <a:pt x="3048" y="1524"/>
                  </a:lnTo>
                  <a:lnTo>
                    <a:pt x="3048" y="8988552"/>
                  </a:lnTo>
                  <a:lnTo>
                    <a:pt x="1524" y="8988552"/>
                  </a:lnTo>
                  <a:lnTo>
                    <a:pt x="1524" y="8987028"/>
                  </a:lnTo>
                  <a:lnTo>
                    <a:pt x="11962892" y="8987028"/>
                  </a:lnTo>
                  <a:lnTo>
                    <a:pt x="11962892" y="8988552"/>
                  </a:lnTo>
                  <a:lnTo>
                    <a:pt x="11961368" y="8988552"/>
                  </a:lnTo>
                  <a:lnTo>
                    <a:pt x="11961368" y="1524"/>
                  </a:lnTo>
                  <a:lnTo>
                    <a:pt x="11962892" y="1524"/>
                  </a:lnTo>
                  <a:lnTo>
                    <a:pt x="11962892" y="3048"/>
                  </a:lnTo>
                  <a:lnTo>
                    <a:pt x="1524" y="3048"/>
                  </a:lnTo>
                  <a:close/>
                </a:path>
              </a:pathLst>
            </a:custGeom>
            <a:solidFill>
              <a:srgbClr val="109075"/>
            </a:solidFill>
          </p:spPr>
        </p:sp>
        <p:sp>
          <p:nvSpPr>
            <p:cNvPr name="TextBox 10" id="10"/>
            <p:cNvSpPr txBox="true"/>
            <p:nvPr/>
          </p:nvSpPr>
          <p:spPr>
            <a:xfrm>
              <a:off x="0" y="-9525"/>
              <a:ext cx="11961343" cy="8996604"/>
            </a:xfrm>
            <a:prstGeom prst="rect">
              <a:avLst/>
            </a:prstGeom>
          </p:spPr>
          <p:txBody>
            <a:bodyPr anchor="t" rtlCol="false" tIns="50800" lIns="50800" bIns="50800" rIns="50800"/>
            <a:lstStyle/>
            <a:p>
              <a:pPr algn="l" marL="434340" indent="-217170" lvl="1">
                <a:lnSpc>
                  <a:spcPts val="2879"/>
                </a:lnSpc>
                <a:buFont typeface="Arial"/>
                <a:buChar char="•"/>
              </a:pPr>
              <a:r>
                <a:rPr lang="en-US" sz="2400">
                  <a:solidFill>
                    <a:srgbClr val="202122"/>
                  </a:solidFill>
                  <a:latin typeface="Arial"/>
                  <a:ea typeface="Arial"/>
                  <a:cs typeface="Arial"/>
                  <a:sym typeface="Arial"/>
                </a:rPr>
                <a:t>Ce cas montre comment un vendeur expérimenté ayant suivi peu d'études formelles récemment a obtenu un diplôme de niveau 6 grâce à une évaluation fondée sur la CUA et à un solide soutien de la part des évaluateurs.</a:t>
              </a:r>
            </a:p>
            <a:p>
              <a:pPr algn="l" marL="434340" indent="-217170" lvl="1">
                <a:lnSpc>
                  <a:spcPts val="2879"/>
                </a:lnSpc>
              </a:pPr>
            </a:p>
            <a:p>
              <a:pPr algn="l" marL="434340" indent="-217170" lvl="1">
                <a:lnSpc>
                  <a:spcPts val="2879"/>
                </a:lnSpc>
                <a:buFont typeface="Arial"/>
                <a:buChar char="•"/>
              </a:pPr>
              <a:r>
                <a:rPr lang="en-US" sz="2400">
                  <a:solidFill>
                    <a:srgbClr val="202122"/>
                  </a:solidFill>
                  <a:latin typeface="Arial"/>
                  <a:ea typeface="Arial"/>
                  <a:cs typeface="Arial"/>
                  <a:sym typeface="Arial"/>
                </a:rPr>
                <a:t>Patrick était l'un des neuf commerciaux à avoir obtenu le diplôme de niveau 6 du QQI en vente consultative. Contrairement à certains de ses collègues, il n'avait pas suivi d'enseignement formel depuis environ 40 ans, mais excellait dans son rôle de commercial. </a:t>
              </a:r>
            </a:p>
            <a:p>
              <a:pPr algn="l" marL="434340" indent="-217170" lvl="1">
                <a:lnSpc>
                  <a:spcPts val="2879"/>
                </a:lnSpc>
              </a:pPr>
            </a:p>
            <a:p>
              <a:pPr algn="l" marL="434340" indent="-217170" lvl="1">
                <a:lnSpc>
                  <a:spcPts val="2879"/>
                </a:lnSpc>
                <a:buFont typeface="Arial"/>
                <a:buChar char="•"/>
              </a:pPr>
              <a:r>
                <a:rPr lang="en-US" sz="2400">
                  <a:solidFill>
                    <a:srgbClr val="202122"/>
                  </a:solidFill>
                  <a:latin typeface="Arial"/>
                  <a:ea typeface="Arial"/>
                  <a:cs typeface="Arial"/>
                  <a:sym typeface="Arial"/>
                </a:rPr>
                <a:t>Les évaluations traditionnelles impliquant des recherches, une réflexion et une analyse étaient difficiles pour lui, mais grâce aux adaptations CUA, il a pu présenter ses preuves à l'aide d'un enregistrement audio de 90 minutes. Il a finalement obtenu le diplôme avec mention.</a:t>
              </a:r>
            </a:p>
          </p:txBody>
        </p:sp>
      </p:grpSp>
      <p:grpSp>
        <p:nvGrpSpPr>
          <p:cNvPr name="Group 11" id="11"/>
          <p:cNvGrpSpPr/>
          <p:nvPr/>
        </p:nvGrpSpPr>
        <p:grpSpPr>
          <a:xfrm rot="0">
            <a:off x="442341" y="1843268"/>
            <a:ext cx="8433197" cy="672455"/>
            <a:chOff x="0" y="0"/>
            <a:chExt cx="11244262" cy="896607"/>
          </a:xfrm>
        </p:grpSpPr>
        <p:sp>
          <p:nvSpPr>
            <p:cNvPr name="Freeform 12" id="12"/>
            <p:cNvSpPr/>
            <p:nvPr/>
          </p:nvSpPr>
          <p:spPr>
            <a:xfrm flipH="false" flipV="false" rot="0">
              <a:off x="0" y="0"/>
              <a:ext cx="11244199" cy="896620"/>
            </a:xfrm>
            <a:custGeom>
              <a:avLst/>
              <a:gdLst/>
              <a:ahLst/>
              <a:cxnLst/>
              <a:rect r="r" b="b" t="t" l="l"/>
              <a:pathLst>
                <a:path h="896620" w="11244199">
                  <a:moveTo>
                    <a:pt x="0" y="0"/>
                  </a:moveTo>
                  <a:lnTo>
                    <a:pt x="11244199" y="0"/>
                  </a:lnTo>
                  <a:lnTo>
                    <a:pt x="11244199" y="896620"/>
                  </a:lnTo>
                  <a:lnTo>
                    <a:pt x="0" y="896620"/>
                  </a:lnTo>
                  <a:close/>
                </a:path>
              </a:pathLst>
            </a:custGeom>
            <a:solidFill>
              <a:srgbClr val="379CA3"/>
            </a:solidFill>
          </p:spPr>
        </p:sp>
        <p:sp>
          <p:nvSpPr>
            <p:cNvPr name="TextBox 13" id="13"/>
            <p:cNvSpPr txBox="true"/>
            <p:nvPr/>
          </p:nvSpPr>
          <p:spPr>
            <a:xfrm>
              <a:off x="0" y="0"/>
              <a:ext cx="11244262" cy="896607"/>
            </a:xfrm>
            <a:prstGeom prst="rect">
              <a:avLst/>
            </a:prstGeom>
          </p:spPr>
          <p:txBody>
            <a:bodyPr anchor="t" rtlCol="false" tIns="50800" lIns="50800" bIns="50800" rIns="50800"/>
            <a:lstStyle/>
            <a:p>
              <a:pPr algn="ctr">
                <a:lnSpc>
                  <a:spcPts val="4320"/>
                </a:lnSpc>
              </a:pPr>
              <a:r>
                <a:rPr lang="en-US" b="true" sz="3600">
                  <a:solidFill>
                    <a:srgbClr val="F8F8F8"/>
                  </a:solidFill>
                  <a:latin typeface="Proxima Nova Bold"/>
                  <a:ea typeface="Proxima Nova Bold"/>
                  <a:cs typeface="Proxima Nova Bold"/>
                  <a:sym typeface="Proxima Nova Bold"/>
                </a:rPr>
                <a:t>Détails </a:t>
              </a:r>
            </a:p>
          </p:txBody>
        </p:sp>
      </p:grpSp>
      <p:grpSp>
        <p:nvGrpSpPr>
          <p:cNvPr name="Group 14" id="14"/>
          <p:cNvGrpSpPr/>
          <p:nvPr/>
        </p:nvGrpSpPr>
        <p:grpSpPr>
          <a:xfrm rot="0">
            <a:off x="9880997" y="1637319"/>
            <a:ext cx="8243059" cy="8243059"/>
            <a:chOff x="0" y="0"/>
            <a:chExt cx="10990745" cy="10990745"/>
          </a:xfrm>
        </p:grpSpPr>
        <p:sp>
          <p:nvSpPr>
            <p:cNvPr name="Freeform 15" id="15" descr="A group of people posing for a photo  Description automatically generated"/>
            <p:cNvSpPr/>
            <p:nvPr/>
          </p:nvSpPr>
          <p:spPr>
            <a:xfrm flipH="false" flipV="false" rot="0">
              <a:off x="0" y="0"/>
              <a:ext cx="10990707" cy="10990707"/>
            </a:xfrm>
            <a:custGeom>
              <a:avLst/>
              <a:gdLst/>
              <a:ahLst/>
              <a:cxnLst/>
              <a:rect r="r" b="b" t="t" l="l"/>
              <a:pathLst>
                <a:path h="10990707" w="10990707">
                  <a:moveTo>
                    <a:pt x="0" y="0"/>
                  </a:moveTo>
                  <a:lnTo>
                    <a:pt x="10990707" y="0"/>
                  </a:lnTo>
                  <a:lnTo>
                    <a:pt x="10990707" y="10990707"/>
                  </a:lnTo>
                  <a:lnTo>
                    <a:pt x="0" y="10990707"/>
                  </a:lnTo>
                  <a:lnTo>
                    <a:pt x="0" y="0"/>
                  </a:lnTo>
                  <a:close/>
                </a:path>
              </a:pathLst>
            </a:custGeom>
            <a:blipFill>
              <a:blip r:embed="rId7"/>
              <a:stretch>
                <a:fillRect l="0" t="0" r="0" b="0"/>
              </a:stretch>
            </a:blipFill>
          </p:spPr>
        </p:sp>
      </p:grpSp>
      <p:grpSp>
        <p:nvGrpSpPr>
          <p:cNvPr name="Group 16" id="16"/>
          <p:cNvGrpSpPr/>
          <p:nvPr/>
        </p:nvGrpSpPr>
        <p:grpSpPr>
          <a:xfrm rot="0">
            <a:off x="208521" y="0"/>
            <a:ext cx="18079479" cy="1201188"/>
            <a:chOff x="0" y="0"/>
            <a:chExt cx="24105972" cy="1601584"/>
          </a:xfrm>
        </p:grpSpPr>
        <p:sp>
          <p:nvSpPr>
            <p:cNvPr name="Freeform 17" id="17"/>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18" id="18"/>
            <p:cNvSpPr txBox="true"/>
            <p:nvPr/>
          </p:nvSpPr>
          <p:spPr>
            <a:xfrm>
              <a:off x="0" y="-47625"/>
              <a:ext cx="24105972" cy="1649209"/>
            </a:xfrm>
            <a:prstGeom prst="rect">
              <a:avLst/>
            </a:prstGeom>
          </p:spPr>
          <p:txBody>
            <a:bodyPr anchor="ctr" rtlCol="false" tIns="50800" lIns="50800" bIns="50800" rIns="50800"/>
            <a:lstStyle/>
            <a:p>
              <a:pPr algn="l">
                <a:lnSpc>
                  <a:spcPts val="6480"/>
                </a:lnSpc>
              </a:pPr>
              <a:r>
                <a:rPr lang="en-US" sz="6000" b="true">
                  <a:solidFill>
                    <a:srgbClr val="FFFFFF"/>
                  </a:solidFill>
                  <a:latin typeface="Calibri (MS) Bold"/>
                  <a:ea typeface="Calibri (MS) Bold"/>
                  <a:cs typeface="Calibri (MS) Bold"/>
                  <a:sym typeface="Calibri (MS) Bold"/>
                </a:rPr>
                <a:t>Étude de cas n° 4 : la CUA dans l'évaluation VAE</a:t>
              </a:r>
            </a:p>
          </p:txBody>
        </p:sp>
      </p:gr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grpSp>
        <p:nvGrpSpPr>
          <p:cNvPr name="Group 7" id="7"/>
          <p:cNvGrpSpPr/>
          <p:nvPr/>
        </p:nvGrpSpPr>
        <p:grpSpPr>
          <a:xfrm rot="0">
            <a:off x="271462" y="547688"/>
            <a:ext cx="18016538" cy="1509712"/>
            <a:chOff x="0" y="0"/>
            <a:chExt cx="24022050" cy="2012950"/>
          </a:xfrm>
        </p:grpSpPr>
        <p:sp>
          <p:nvSpPr>
            <p:cNvPr name="Freeform 8" id="8"/>
            <p:cNvSpPr/>
            <p:nvPr/>
          </p:nvSpPr>
          <p:spPr>
            <a:xfrm flipH="false" flipV="false" rot="0">
              <a:off x="0" y="0"/>
              <a:ext cx="24022050" cy="2012950"/>
            </a:xfrm>
            <a:custGeom>
              <a:avLst/>
              <a:gdLst/>
              <a:ahLst/>
              <a:cxnLst/>
              <a:rect r="r" b="b" t="t" l="l"/>
              <a:pathLst>
                <a:path h="2012950" w="24022050">
                  <a:moveTo>
                    <a:pt x="0" y="0"/>
                  </a:moveTo>
                  <a:lnTo>
                    <a:pt x="24022050" y="0"/>
                  </a:lnTo>
                  <a:lnTo>
                    <a:pt x="24022050" y="2012950"/>
                  </a:lnTo>
                  <a:lnTo>
                    <a:pt x="0" y="2012950"/>
                  </a:lnTo>
                  <a:close/>
                </a:path>
              </a:pathLst>
            </a:custGeom>
            <a:blipFill>
              <a:blip r:embed="rId6">
                <a:alphaModFix amt="0"/>
              </a:blip>
              <a:stretch>
                <a:fillRect l="0" t="-182529" r="0" b="-182529"/>
              </a:stretch>
            </a:blipFill>
          </p:spPr>
        </p:sp>
        <p:sp>
          <p:nvSpPr>
            <p:cNvPr name="TextBox 9" id="9"/>
            <p:cNvSpPr txBox="true"/>
            <p:nvPr/>
          </p:nvSpPr>
          <p:spPr>
            <a:xfrm>
              <a:off x="0" y="-47625"/>
              <a:ext cx="24022050" cy="2060575"/>
            </a:xfrm>
            <a:prstGeom prst="rect">
              <a:avLst/>
            </a:prstGeom>
          </p:spPr>
          <p:txBody>
            <a:bodyPr anchor="ctr" rtlCol="false" tIns="0" lIns="0" bIns="0" rIns="0"/>
            <a:lstStyle/>
            <a:p>
              <a:pPr algn="l">
                <a:lnSpc>
                  <a:spcPts val="6480"/>
                </a:lnSpc>
              </a:pPr>
              <a:r>
                <a:rPr lang="en-US" sz="6000" b="true">
                  <a:solidFill>
                    <a:srgbClr val="FFFFFF"/>
                  </a:solidFill>
                  <a:latin typeface="Calibri (MS) Bold"/>
                  <a:ea typeface="Calibri (MS) Bold"/>
                  <a:cs typeface="Calibri (MS) Bold"/>
                  <a:sym typeface="Calibri (MS) Bold"/>
                </a:rPr>
                <a:t>Étude de cas n° 5</a:t>
              </a:r>
            </a:p>
          </p:txBody>
        </p:sp>
      </p:grpSp>
      <p:sp>
        <p:nvSpPr>
          <p:cNvPr name="TextBox 10" id="10"/>
          <p:cNvSpPr txBox="true"/>
          <p:nvPr/>
        </p:nvSpPr>
        <p:spPr>
          <a:xfrm rot="0">
            <a:off x="1348740" y="2746058"/>
            <a:ext cx="7589520" cy="6473666"/>
          </a:xfrm>
          <a:prstGeom prst="rect">
            <a:avLst/>
          </a:prstGeom>
        </p:spPr>
        <p:txBody>
          <a:bodyPr anchor="t" rtlCol="false" tIns="0" lIns="0" bIns="0" rIns="0">
            <a:spAutoFit/>
          </a:bodyPr>
          <a:lstStyle/>
          <a:p>
            <a:pPr algn="l" marL="760095" indent="-380048" lvl="1">
              <a:lnSpc>
                <a:spcPts val="4536"/>
              </a:lnSpc>
              <a:buFont typeface="Arial"/>
              <a:buChar char="•"/>
            </a:pPr>
            <a:r>
              <a:rPr lang="en-US" sz="4200">
                <a:solidFill>
                  <a:srgbClr val="000000"/>
                </a:solidFill>
                <a:latin typeface="Calibri (MS)"/>
                <a:ea typeface="Calibri (MS)"/>
                <a:cs typeface="Calibri (MS)"/>
                <a:sym typeface="Calibri (MS)"/>
              </a:rPr>
              <a:t>Étude de cas sur la manière dont le Cadre national des certifications (NFQ) soutient la reconnaissance des acquis</a:t>
            </a:r>
          </a:p>
        </p:txBody>
      </p:sp>
      <p:grpSp>
        <p:nvGrpSpPr>
          <p:cNvPr name="Group 11" id="11"/>
          <p:cNvGrpSpPr/>
          <p:nvPr/>
        </p:nvGrpSpPr>
        <p:grpSpPr>
          <a:xfrm rot="0">
            <a:off x="1257300" y="2738438"/>
            <a:ext cx="7772400" cy="6527006"/>
            <a:chOff x="0" y="0"/>
            <a:chExt cx="10363200" cy="8702675"/>
          </a:xfrm>
        </p:grpSpPr>
        <p:sp>
          <p:nvSpPr>
            <p:cNvPr name="Freeform 12" id="12" descr="Diffused spotlights shining in different directions"/>
            <p:cNvSpPr/>
            <p:nvPr/>
          </p:nvSpPr>
          <p:spPr>
            <a:xfrm flipH="false" flipV="false" rot="0">
              <a:off x="0" y="0"/>
              <a:ext cx="10363200" cy="8702675"/>
            </a:xfrm>
            <a:custGeom>
              <a:avLst/>
              <a:gdLst/>
              <a:ahLst/>
              <a:cxnLst/>
              <a:rect r="r" b="b" t="t" l="l"/>
              <a:pathLst>
                <a:path h="8702675" w="10363200">
                  <a:moveTo>
                    <a:pt x="0" y="0"/>
                  </a:moveTo>
                  <a:lnTo>
                    <a:pt x="10363200" y="0"/>
                  </a:lnTo>
                  <a:lnTo>
                    <a:pt x="10363200" y="8702675"/>
                  </a:lnTo>
                  <a:lnTo>
                    <a:pt x="0" y="8702675"/>
                  </a:lnTo>
                  <a:lnTo>
                    <a:pt x="0" y="0"/>
                  </a:lnTo>
                  <a:close/>
                </a:path>
              </a:pathLst>
            </a:custGeom>
            <a:blipFill>
              <a:blip r:embed="rId7"/>
              <a:stretch>
                <a:fillRect l="-20491" t="0" r="-5347" b="1"/>
              </a:stretch>
            </a:blipFill>
          </p:spPr>
        </p:sp>
      </p:grpSp>
      <p:sp>
        <p:nvSpPr>
          <p:cNvPr name="TextBox 13" id="13"/>
          <p:cNvSpPr txBox="true"/>
          <p:nvPr/>
        </p:nvSpPr>
        <p:spPr>
          <a:xfrm rot="0">
            <a:off x="9349740" y="2746058"/>
            <a:ext cx="7589520" cy="6473666"/>
          </a:xfrm>
          <a:prstGeom prst="rect">
            <a:avLst/>
          </a:prstGeom>
        </p:spPr>
        <p:txBody>
          <a:bodyPr anchor="t" rtlCol="false" tIns="0" lIns="0" bIns="0" rIns="0">
            <a:spAutoFit/>
          </a:bodyPr>
          <a:lstStyle/>
          <a:p>
            <a:pPr algn="l" marL="760095" indent="-380048" lvl="1">
              <a:lnSpc>
                <a:spcPts val="4536"/>
              </a:lnSpc>
              <a:buFont typeface="Arial"/>
              <a:buChar char="•"/>
            </a:pPr>
            <a:r>
              <a:rPr lang="en-US" sz="4200">
                <a:solidFill>
                  <a:srgbClr val="000000"/>
                </a:solidFill>
                <a:latin typeface="Calibri (MS)"/>
                <a:ea typeface="Calibri (MS)"/>
                <a:cs typeface="Calibri (MS)"/>
                <a:sym typeface="Calibri (MS)"/>
              </a:rPr>
              <a:t>RPCL pour l'exemption </a:t>
            </a:r>
          </a:p>
        </p:txBody>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grpSp>
        <p:nvGrpSpPr>
          <p:cNvPr name="Group 7" id="7"/>
          <p:cNvGrpSpPr/>
          <p:nvPr/>
        </p:nvGrpSpPr>
        <p:grpSpPr>
          <a:xfrm rot="0">
            <a:off x="208521" y="-19079"/>
            <a:ext cx="18079479" cy="1201188"/>
            <a:chOff x="0" y="0"/>
            <a:chExt cx="24105972" cy="1601584"/>
          </a:xfrm>
        </p:grpSpPr>
        <p:sp>
          <p:nvSpPr>
            <p:cNvPr name="Freeform 8" id="8"/>
            <p:cNvSpPr/>
            <p:nvPr/>
          </p:nvSpPr>
          <p:spPr>
            <a:xfrm flipH="false" flipV="false" rot="0">
              <a:off x="0" y="0"/>
              <a:ext cx="24105977" cy="1601580"/>
            </a:xfrm>
            <a:custGeom>
              <a:avLst/>
              <a:gdLst/>
              <a:ahLst/>
              <a:cxnLst/>
              <a:rect r="r" b="b" t="t" l="l"/>
              <a:pathLst>
                <a:path h="1601580" w="24105977">
                  <a:moveTo>
                    <a:pt x="0" y="0"/>
                  </a:moveTo>
                  <a:lnTo>
                    <a:pt x="24105977" y="0"/>
                  </a:lnTo>
                  <a:lnTo>
                    <a:pt x="24105977" y="1601580"/>
                  </a:lnTo>
                  <a:lnTo>
                    <a:pt x="0" y="1601580"/>
                  </a:lnTo>
                  <a:close/>
                </a:path>
              </a:pathLst>
            </a:custGeom>
            <a:blipFill>
              <a:blip r:embed="rId7">
                <a:alphaModFix amt="0"/>
              </a:blip>
              <a:stretch>
                <a:fillRect l="0" t="-243276" r="0" b="-243276"/>
              </a:stretch>
            </a:blipFill>
          </p:spPr>
        </p:sp>
        <p:sp>
          <p:nvSpPr>
            <p:cNvPr name="TextBox 9" id="9"/>
            <p:cNvSpPr txBox="true"/>
            <p:nvPr/>
          </p:nvSpPr>
          <p:spPr>
            <a:xfrm>
              <a:off x="0" y="-47625"/>
              <a:ext cx="24105972" cy="1649209"/>
            </a:xfrm>
            <a:prstGeom prst="rect">
              <a:avLst/>
            </a:prstGeom>
          </p:spPr>
          <p:txBody>
            <a:bodyPr anchor="ctr" rtlCol="false" tIns="0" lIns="0" bIns="0" rIns="0"/>
            <a:lstStyle/>
            <a:p>
              <a:pPr algn="l">
                <a:lnSpc>
                  <a:spcPts val="6480"/>
                </a:lnSpc>
              </a:pPr>
              <a:r>
                <a:rPr lang="en-US" b="true" sz="6000">
                  <a:solidFill>
                    <a:srgbClr val="FFFFFF"/>
                  </a:solidFill>
                  <a:latin typeface="Calibri (MS) Bold"/>
                  <a:ea typeface="Calibri (MS) Bold"/>
                  <a:cs typeface="Calibri (MS) Bold"/>
                  <a:sym typeface="Calibri (MS) Bold"/>
                </a:rPr>
                <a:t>Étude de cas n° 5 – RPCL pour exemption </a:t>
              </a:r>
            </a:p>
          </p:txBody>
        </p:sp>
      </p:grpSp>
      <p:grpSp>
        <p:nvGrpSpPr>
          <p:cNvPr name="Group 10" id="10"/>
          <p:cNvGrpSpPr/>
          <p:nvPr/>
        </p:nvGrpSpPr>
        <p:grpSpPr>
          <a:xfrm rot="0">
            <a:off x="10236470" y="1182110"/>
            <a:ext cx="7632830" cy="9023928"/>
            <a:chOff x="0" y="0"/>
            <a:chExt cx="10177107" cy="12031904"/>
          </a:xfrm>
        </p:grpSpPr>
        <p:sp>
          <p:nvSpPr>
            <p:cNvPr name="Freeform 11" id="11" descr="Diagram  Description automatically generated"/>
            <p:cNvSpPr/>
            <p:nvPr/>
          </p:nvSpPr>
          <p:spPr>
            <a:xfrm flipH="false" flipV="false" rot="0">
              <a:off x="0" y="0"/>
              <a:ext cx="10177145" cy="12031853"/>
            </a:xfrm>
            <a:custGeom>
              <a:avLst/>
              <a:gdLst/>
              <a:ahLst/>
              <a:cxnLst/>
              <a:rect r="r" b="b" t="t" l="l"/>
              <a:pathLst>
                <a:path h="12031853" w="10177145">
                  <a:moveTo>
                    <a:pt x="0" y="0"/>
                  </a:moveTo>
                  <a:lnTo>
                    <a:pt x="10177145" y="0"/>
                  </a:lnTo>
                  <a:lnTo>
                    <a:pt x="10177145" y="12031853"/>
                  </a:lnTo>
                  <a:lnTo>
                    <a:pt x="0" y="12031853"/>
                  </a:lnTo>
                  <a:lnTo>
                    <a:pt x="0" y="0"/>
                  </a:lnTo>
                  <a:close/>
                </a:path>
              </a:pathLst>
            </a:custGeom>
            <a:blipFill>
              <a:blip r:embed="rId8"/>
              <a:stretch>
                <a:fillRect l="0" t="-2" r="0" b="-2"/>
              </a:stretch>
            </a:blipFill>
          </p:spPr>
        </p:sp>
      </p:grpSp>
      <p:sp>
        <p:nvSpPr>
          <p:cNvPr name="TextBox 12" id="12"/>
          <p:cNvSpPr txBox="true"/>
          <p:nvPr/>
        </p:nvSpPr>
        <p:spPr>
          <a:xfrm rot="0">
            <a:off x="648652" y="1915001"/>
            <a:ext cx="8403907" cy="6426041"/>
          </a:xfrm>
          <a:prstGeom prst="rect">
            <a:avLst/>
          </a:prstGeom>
        </p:spPr>
        <p:txBody>
          <a:bodyPr anchor="t" rtlCol="false" tIns="0" lIns="0" bIns="0" rIns="0">
            <a:spAutoFit/>
          </a:bodyPr>
          <a:lstStyle/>
          <a:p>
            <a:pPr algn="l" marL="741093" indent="-370546" lvl="1">
              <a:lnSpc>
                <a:spcPts val="3980"/>
              </a:lnSpc>
              <a:buFont typeface="Arial"/>
              <a:buChar char="•"/>
            </a:pPr>
            <a:r>
              <a:rPr lang="en-US" sz="4095">
                <a:solidFill>
                  <a:srgbClr val="000000"/>
                </a:solidFill>
                <a:latin typeface="Calibri (MS)"/>
                <a:ea typeface="Calibri (MS)"/>
                <a:cs typeface="Calibri (MS)"/>
                <a:sym typeface="Calibri (MS)"/>
              </a:rPr>
              <a:t>Reconnaissance des acquis certifiés (hors exemptions)</a:t>
            </a:r>
          </a:p>
          <a:p>
            <a:pPr algn="l" marL="741093" indent="-370546" lvl="1">
              <a:lnSpc>
                <a:spcPts val="3980"/>
              </a:lnSpc>
              <a:buFont typeface="Arial"/>
              <a:buChar char="•"/>
            </a:pPr>
            <a:r>
              <a:rPr lang="en-US" sz="4095">
                <a:solidFill>
                  <a:srgbClr val="000000"/>
                </a:solidFill>
                <a:latin typeface="Calibri (MS)"/>
                <a:ea typeface="Calibri (MS)"/>
                <a:cs typeface="Calibri (MS)"/>
                <a:sym typeface="Calibri (MS)"/>
              </a:rPr>
              <a:t>Processus décisionnel pour les demandes de RPCL</a:t>
            </a:r>
          </a:p>
          <a:p>
            <a:pPr algn="l" marL="741093" indent="-370546" lvl="1">
              <a:lnSpc>
                <a:spcPts val="3980"/>
              </a:lnSpc>
              <a:buFont typeface="Arial"/>
              <a:buChar char="•"/>
            </a:pPr>
            <a:r>
              <a:rPr lang="en-US" sz="4095">
                <a:solidFill>
                  <a:srgbClr val="000000"/>
                </a:solidFill>
                <a:latin typeface="Calibri (MS)"/>
                <a:ea typeface="Calibri (MS)"/>
                <a:cs typeface="Calibri (MS)"/>
                <a:sym typeface="Calibri (MS)"/>
              </a:rPr>
              <a:t>Exemple d'un candidat titulaire d'un certificat de l'Université américaine de Paris pouvant être assimilé au niveau 5 en communication</a:t>
            </a:r>
          </a:p>
          <a:p>
            <a:pPr algn="l" marL="741093" indent="-370546" lvl="1">
              <a:lnSpc>
                <a:spcPts val="3980"/>
              </a:lnSpc>
              <a:buFont typeface="Arial"/>
              <a:buChar char="•"/>
            </a:pPr>
            <a:r>
              <a:rPr lang="en-US" sz="4095">
                <a:solidFill>
                  <a:srgbClr val="000000"/>
                </a:solidFill>
                <a:latin typeface="Calibri (MS)"/>
                <a:ea typeface="Calibri (MS)"/>
                <a:cs typeface="Calibri (MS)"/>
                <a:sym typeface="Calibri (MS)"/>
              </a:rPr>
              <a:t>Le processus RPCL comprend une analyse des lacunes et un examen de l'actualité</a:t>
            </a:r>
          </a:p>
        </p:txBody>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grpSp>
        <p:nvGrpSpPr>
          <p:cNvPr name="Group 7" id="7"/>
          <p:cNvGrpSpPr/>
          <p:nvPr/>
        </p:nvGrpSpPr>
        <p:grpSpPr>
          <a:xfrm rot="0">
            <a:off x="208521" y="-19079"/>
            <a:ext cx="18079479" cy="1201188"/>
            <a:chOff x="0" y="0"/>
            <a:chExt cx="24105972" cy="1601584"/>
          </a:xfrm>
        </p:grpSpPr>
        <p:sp>
          <p:nvSpPr>
            <p:cNvPr name="Freeform 8" id="8"/>
            <p:cNvSpPr/>
            <p:nvPr/>
          </p:nvSpPr>
          <p:spPr>
            <a:xfrm flipH="false" flipV="false" rot="0">
              <a:off x="0" y="0"/>
              <a:ext cx="24105977" cy="1601580"/>
            </a:xfrm>
            <a:custGeom>
              <a:avLst/>
              <a:gdLst/>
              <a:ahLst/>
              <a:cxnLst/>
              <a:rect r="r" b="b" t="t" l="l"/>
              <a:pathLst>
                <a:path h="1601580" w="24105977">
                  <a:moveTo>
                    <a:pt x="0" y="0"/>
                  </a:moveTo>
                  <a:lnTo>
                    <a:pt x="24105977" y="0"/>
                  </a:lnTo>
                  <a:lnTo>
                    <a:pt x="24105977" y="1601580"/>
                  </a:lnTo>
                  <a:lnTo>
                    <a:pt x="0" y="1601580"/>
                  </a:lnTo>
                  <a:close/>
                </a:path>
              </a:pathLst>
            </a:custGeom>
            <a:blipFill>
              <a:blip r:embed="rId7">
                <a:alphaModFix amt="0"/>
              </a:blip>
              <a:stretch>
                <a:fillRect l="0" t="-243276" r="0" b="-243276"/>
              </a:stretch>
            </a:blipFill>
          </p:spPr>
        </p:sp>
        <p:sp>
          <p:nvSpPr>
            <p:cNvPr name="TextBox 9" id="9"/>
            <p:cNvSpPr txBox="true"/>
            <p:nvPr/>
          </p:nvSpPr>
          <p:spPr>
            <a:xfrm>
              <a:off x="0" y="-47625"/>
              <a:ext cx="24105972" cy="1649209"/>
            </a:xfrm>
            <a:prstGeom prst="rect">
              <a:avLst/>
            </a:prstGeom>
          </p:spPr>
          <p:txBody>
            <a:bodyPr anchor="ctr" rtlCol="false" tIns="0" lIns="0" bIns="0" rIns="0"/>
            <a:lstStyle/>
            <a:p>
              <a:pPr algn="l">
                <a:lnSpc>
                  <a:spcPts val="6480"/>
                </a:lnSpc>
              </a:pPr>
              <a:r>
                <a:rPr lang="en-US" b="true" sz="6000">
                  <a:solidFill>
                    <a:srgbClr val="FFFFFF"/>
                  </a:solidFill>
                  <a:latin typeface="Calibri (MS) Bold"/>
                  <a:ea typeface="Calibri (MS) Bold"/>
                  <a:cs typeface="Calibri (MS) Bold"/>
                  <a:sym typeface="Calibri (MS) Bold"/>
                </a:rPr>
                <a:t>Étude de cas n° 5 – RPCL pour exemption </a:t>
              </a:r>
            </a:p>
          </p:txBody>
        </p:sp>
      </p:grpSp>
      <p:grpSp>
        <p:nvGrpSpPr>
          <p:cNvPr name="Group 10" id="10"/>
          <p:cNvGrpSpPr/>
          <p:nvPr/>
        </p:nvGrpSpPr>
        <p:grpSpPr>
          <a:xfrm rot="0">
            <a:off x="208521" y="1182110"/>
            <a:ext cx="8075943" cy="9214352"/>
            <a:chOff x="0" y="0"/>
            <a:chExt cx="10767924" cy="12285802"/>
          </a:xfrm>
        </p:grpSpPr>
        <p:sp>
          <p:nvSpPr>
            <p:cNvPr name="Freeform 11" id="11"/>
            <p:cNvSpPr/>
            <p:nvPr/>
          </p:nvSpPr>
          <p:spPr>
            <a:xfrm flipH="false" flipV="false" rot="0">
              <a:off x="0" y="0"/>
              <a:ext cx="10767949" cy="12285853"/>
            </a:xfrm>
            <a:custGeom>
              <a:avLst/>
              <a:gdLst/>
              <a:ahLst/>
              <a:cxnLst/>
              <a:rect r="r" b="b" t="t" l="l"/>
              <a:pathLst>
                <a:path h="12285853" w="10767949">
                  <a:moveTo>
                    <a:pt x="0" y="0"/>
                  </a:moveTo>
                  <a:lnTo>
                    <a:pt x="10767949" y="0"/>
                  </a:lnTo>
                  <a:lnTo>
                    <a:pt x="10767949" y="12285853"/>
                  </a:lnTo>
                  <a:lnTo>
                    <a:pt x="0" y="12285853"/>
                  </a:lnTo>
                  <a:lnTo>
                    <a:pt x="0" y="0"/>
                  </a:lnTo>
                  <a:close/>
                </a:path>
              </a:pathLst>
            </a:custGeom>
            <a:blipFill>
              <a:blip r:embed="rId8"/>
              <a:stretch>
                <a:fillRect l="0" t="0" r="0" b="0"/>
              </a:stretch>
            </a:blipFill>
          </p:spPr>
        </p:sp>
      </p:grpSp>
      <p:grpSp>
        <p:nvGrpSpPr>
          <p:cNvPr name="Group 12" id="12"/>
          <p:cNvGrpSpPr/>
          <p:nvPr/>
        </p:nvGrpSpPr>
        <p:grpSpPr>
          <a:xfrm rot="0">
            <a:off x="8188452" y="1182110"/>
            <a:ext cx="9692745" cy="8029194"/>
            <a:chOff x="0" y="0"/>
            <a:chExt cx="12923660" cy="10705592"/>
          </a:xfrm>
        </p:grpSpPr>
        <p:sp>
          <p:nvSpPr>
            <p:cNvPr name="Freeform 13" id="13"/>
            <p:cNvSpPr/>
            <p:nvPr/>
          </p:nvSpPr>
          <p:spPr>
            <a:xfrm flipH="false" flipV="false" rot="0">
              <a:off x="0" y="0"/>
              <a:ext cx="12923647" cy="10705592"/>
            </a:xfrm>
            <a:custGeom>
              <a:avLst/>
              <a:gdLst/>
              <a:ahLst/>
              <a:cxnLst/>
              <a:rect r="r" b="b" t="t" l="l"/>
              <a:pathLst>
                <a:path h="10705592" w="12923647">
                  <a:moveTo>
                    <a:pt x="0" y="0"/>
                  </a:moveTo>
                  <a:lnTo>
                    <a:pt x="12923647" y="0"/>
                  </a:lnTo>
                  <a:lnTo>
                    <a:pt x="12923647" y="10705592"/>
                  </a:lnTo>
                  <a:lnTo>
                    <a:pt x="0" y="10705592"/>
                  </a:lnTo>
                  <a:lnTo>
                    <a:pt x="0" y="0"/>
                  </a:lnTo>
                  <a:close/>
                </a:path>
              </a:pathLst>
            </a:custGeom>
            <a:blipFill>
              <a:blip r:embed="rId9"/>
              <a:stretch>
                <a:fillRect l="0" t="0" r="0" b="0"/>
              </a:stretch>
            </a:blipFill>
          </p:spPr>
        </p:sp>
      </p:grpSp>
      <p:grpSp>
        <p:nvGrpSpPr>
          <p:cNvPr name="Group 14" id="14"/>
          <p:cNvGrpSpPr/>
          <p:nvPr/>
        </p:nvGrpSpPr>
        <p:grpSpPr>
          <a:xfrm rot="0">
            <a:off x="8503920" y="9104890"/>
            <a:ext cx="7225484" cy="1108739"/>
            <a:chOff x="0" y="0"/>
            <a:chExt cx="9633979" cy="1478318"/>
          </a:xfrm>
        </p:grpSpPr>
        <p:sp>
          <p:nvSpPr>
            <p:cNvPr name="Freeform 15" id="15"/>
            <p:cNvSpPr/>
            <p:nvPr/>
          </p:nvSpPr>
          <p:spPr>
            <a:xfrm flipH="false" flipV="false" rot="0">
              <a:off x="0" y="0"/>
              <a:ext cx="9633966" cy="1478280"/>
            </a:xfrm>
            <a:custGeom>
              <a:avLst/>
              <a:gdLst/>
              <a:ahLst/>
              <a:cxnLst/>
              <a:rect r="r" b="b" t="t" l="l"/>
              <a:pathLst>
                <a:path h="1478280" w="9633966">
                  <a:moveTo>
                    <a:pt x="0" y="0"/>
                  </a:moveTo>
                  <a:lnTo>
                    <a:pt x="9633966" y="0"/>
                  </a:lnTo>
                  <a:lnTo>
                    <a:pt x="9633966" y="1478280"/>
                  </a:lnTo>
                  <a:lnTo>
                    <a:pt x="0" y="1478280"/>
                  </a:lnTo>
                  <a:lnTo>
                    <a:pt x="0" y="0"/>
                  </a:lnTo>
                  <a:close/>
                </a:path>
              </a:pathLst>
            </a:custGeom>
            <a:blipFill>
              <a:blip r:embed="rId10"/>
              <a:stretch>
                <a:fillRect l="0" t="0" r="0" b="-2"/>
              </a:stretch>
            </a:blipFill>
          </p:spPr>
        </p:sp>
      </p:gr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grpSp>
        <p:nvGrpSpPr>
          <p:cNvPr name="Group 7" id="7"/>
          <p:cNvGrpSpPr/>
          <p:nvPr/>
        </p:nvGrpSpPr>
        <p:grpSpPr>
          <a:xfrm rot="0">
            <a:off x="271462" y="547688"/>
            <a:ext cx="18016538" cy="1509712"/>
            <a:chOff x="0" y="0"/>
            <a:chExt cx="24022050" cy="2012950"/>
          </a:xfrm>
        </p:grpSpPr>
        <p:sp>
          <p:nvSpPr>
            <p:cNvPr name="Freeform 8" id="8"/>
            <p:cNvSpPr/>
            <p:nvPr/>
          </p:nvSpPr>
          <p:spPr>
            <a:xfrm flipH="false" flipV="false" rot="0">
              <a:off x="0" y="0"/>
              <a:ext cx="24022050" cy="2012950"/>
            </a:xfrm>
            <a:custGeom>
              <a:avLst/>
              <a:gdLst/>
              <a:ahLst/>
              <a:cxnLst/>
              <a:rect r="r" b="b" t="t" l="l"/>
              <a:pathLst>
                <a:path h="2012950" w="24022050">
                  <a:moveTo>
                    <a:pt x="0" y="0"/>
                  </a:moveTo>
                  <a:lnTo>
                    <a:pt x="24022050" y="0"/>
                  </a:lnTo>
                  <a:lnTo>
                    <a:pt x="24022050" y="2012950"/>
                  </a:lnTo>
                  <a:lnTo>
                    <a:pt x="0" y="2012950"/>
                  </a:lnTo>
                  <a:close/>
                </a:path>
              </a:pathLst>
            </a:custGeom>
            <a:blipFill>
              <a:blip r:embed="rId6">
                <a:alphaModFix amt="0"/>
              </a:blip>
              <a:stretch>
                <a:fillRect l="0" t="-182529" r="0" b="-182529"/>
              </a:stretch>
            </a:blipFill>
          </p:spPr>
        </p:sp>
        <p:sp>
          <p:nvSpPr>
            <p:cNvPr name="TextBox 9" id="9"/>
            <p:cNvSpPr txBox="true"/>
            <p:nvPr/>
          </p:nvSpPr>
          <p:spPr>
            <a:xfrm>
              <a:off x="0" y="-47625"/>
              <a:ext cx="24022050" cy="2060575"/>
            </a:xfrm>
            <a:prstGeom prst="rect">
              <a:avLst/>
            </a:prstGeom>
          </p:spPr>
          <p:txBody>
            <a:bodyPr anchor="ctr" rtlCol="false" tIns="0" lIns="0" bIns="0" rIns="0"/>
            <a:lstStyle/>
            <a:p>
              <a:pPr algn="l">
                <a:lnSpc>
                  <a:spcPts val="6480"/>
                </a:lnSpc>
              </a:pPr>
              <a:r>
                <a:rPr lang="en-US" sz="6000" b="true">
                  <a:solidFill>
                    <a:srgbClr val="FFFFFF"/>
                  </a:solidFill>
                  <a:latin typeface="Calibri (MS) Bold"/>
                  <a:ea typeface="Calibri (MS) Bold"/>
                  <a:cs typeface="Calibri (MS) Bold"/>
                  <a:sym typeface="Calibri (MS) Bold"/>
                </a:rPr>
                <a:t>Étude de cas n° 6</a:t>
              </a:r>
            </a:p>
          </p:txBody>
        </p:sp>
      </p:grpSp>
      <p:sp>
        <p:nvSpPr>
          <p:cNvPr name="TextBox 10" id="10"/>
          <p:cNvSpPr txBox="true"/>
          <p:nvPr/>
        </p:nvSpPr>
        <p:spPr>
          <a:xfrm rot="0">
            <a:off x="1348740" y="2746058"/>
            <a:ext cx="7589520" cy="6473666"/>
          </a:xfrm>
          <a:prstGeom prst="rect">
            <a:avLst/>
          </a:prstGeom>
        </p:spPr>
        <p:txBody>
          <a:bodyPr anchor="t" rtlCol="false" tIns="0" lIns="0" bIns="0" rIns="0">
            <a:spAutoFit/>
          </a:bodyPr>
          <a:lstStyle/>
          <a:p>
            <a:pPr algn="l" marL="760095" indent="-380048" lvl="1">
              <a:lnSpc>
                <a:spcPts val="4536"/>
              </a:lnSpc>
              <a:buFont typeface="Arial"/>
              <a:buChar char="•"/>
            </a:pPr>
            <a:r>
              <a:rPr lang="en-US" sz="4200">
                <a:solidFill>
                  <a:srgbClr val="000000"/>
                </a:solidFill>
                <a:latin typeface="Calibri (MS)"/>
                <a:ea typeface="Calibri (MS)"/>
                <a:cs typeface="Calibri (MS)"/>
                <a:sym typeface="Calibri (MS)"/>
              </a:rPr>
              <a:t>Étude de cas sur la manière dont le Cadre national des certifications (NFQ) soutient la reconnaissance des acquis</a:t>
            </a:r>
          </a:p>
        </p:txBody>
      </p:sp>
      <p:grpSp>
        <p:nvGrpSpPr>
          <p:cNvPr name="Group 11" id="11"/>
          <p:cNvGrpSpPr/>
          <p:nvPr/>
        </p:nvGrpSpPr>
        <p:grpSpPr>
          <a:xfrm rot="0">
            <a:off x="1257300" y="2738438"/>
            <a:ext cx="7772400" cy="6527006"/>
            <a:chOff x="0" y="0"/>
            <a:chExt cx="10363200" cy="8702675"/>
          </a:xfrm>
        </p:grpSpPr>
        <p:sp>
          <p:nvSpPr>
            <p:cNvPr name="Freeform 12" id="12" descr="Diffused spotlights shining in different directions"/>
            <p:cNvSpPr/>
            <p:nvPr/>
          </p:nvSpPr>
          <p:spPr>
            <a:xfrm flipH="false" flipV="false" rot="0">
              <a:off x="0" y="0"/>
              <a:ext cx="10363200" cy="8702675"/>
            </a:xfrm>
            <a:custGeom>
              <a:avLst/>
              <a:gdLst/>
              <a:ahLst/>
              <a:cxnLst/>
              <a:rect r="r" b="b" t="t" l="l"/>
              <a:pathLst>
                <a:path h="8702675" w="10363200">
                  <a:moveTo>
                    <a:pt x="0" y="0"/>
                  </a:moveTo>
                  <a:lnTo>
                    <a:pt x="10363200" y="0"/>
                  </a:lnTo>
                  <a:lnTo>
                    <a:pt x="10363200" y="8702675"/>
                  </a:lnTo>
                  <a:lnTo>
                    <a:pt x="0" y="8702675"/>
                  </a:lnTo>
                  <a:lnTo>
                    <a:pt x="0" y="0"/>
                  </a:lnTo>
                  <a:close/>
                </a:path>
              </a:pathLst>
            </a:custGeom>
            <a:blipFill>
              <a:blip r:embed="rId7"/>
              <a:stretch>
                <a:fillRect l="-20491" t="0" r="-5347" b="1"/>
              </a:stretch>
            </a:blipFill>
          </p:spPr>
        </p:sp>
      </p:grpSp>
      <p:sp>
        <p:nvSpPr>
          <p:cNvPr name="TextBox 13" id="13"/>
          <p:cNvSpPr txBox="true"/>
          <p:nvPr/>
        </p:nvSpPr>
        <p:spPr>
          <a:xfrm rot="0">
            <a:off x="9349740" y="2746058"/>
            <a:ext cx="7589520" cy="6473666"/>
          </a:xfrm>
          <a:prstGeom prst="rect">
            <a:avLst/>
          </a:prstGeom>
        </p:spPr>
        <p:txBody>
          <a:bodyPr anchor="t" rtlCol="false" tIns="0" lIns="0" bIns="0" rIns="0">
            <a:spAutoFit/>
          </a:bodyPr>
          <a:lstStyle/>
          <a:p>
            <a:pPr algn="l" marL="760095" indent="-380048" lvl="1">
              <a:lnSpc>
                <a:spcPts val="4536"/>
              </a:lnSpc>
              <a:buFont typeface="Arial"/>
              <a:buChar char="•"/>
            </a:pPr>
            <a:r>
              <a:rPr lang="en-US" sz="4200">
                <a:solidFill>
                  <a:srgbClr val="000000"/>
                </a:solidFill>
                <a:latin typeface="Calibri (MS)"/>
                <a:ea typeface="Calibri (MS)"/>
                <a:cs typeface="Calibri (MS)"/>
                <a:sym typeface="Calibri (MS)"/>
              </a:rPr>
              <a:t>VAE pour les membres du personnel du KCETB</a:t>
            </a: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grpSp>
        <p:nvGrpSpPr>
          <p:cNvPr name="Group 7" id="7"/>
          <p:cNvGrpSpPr/>
          <p:nvPr/>
        </p:nvGrpSpPr>
        <p:grpSpPr>
          <a:xfrm rot="0">
            <a:off x="208521" y="-19079"/>
            <a:ext cx="18079479" cy="1201188"/>
            <a:chOff x="0" y="0"/>
            <a:chExt cx="24105972" cy="1601584"/>
          </a:xfrm>
        </p:grpSpPr>
        <p:sp>
          <p:nvSpPr>
            <p:cNvPr name="Freeform 8" id="8"/>
            <p:cNvSpPr/>
            <p:nvPr/>
          </p:nvSpPr>
          <p:spPr>
            <a:xfrm flipH="false" flipV="false" rot="0">
              <a:off x="0" y="0"/>
              <a:ext cx="24105977" cy="1601580"/>
            </a:xfrm>
            <a:custGeom>
              <a:avLst/>
              <a:gdLst/>
              <a:ahLst/>
              <a:cxnLst/>
              <a:rect r="r" b="b" t="t" l="l"/>
              <a:pathLst>
                <a:path h="1601580" w="24105977">
                  <a:moveTo>
                    <a:pt x="0" y="0"/>
                  </a:moveTo>
                  <a:lnTo>
                    <a:pt x="24105977" y="0"/>
                  </a:lnTo>
                  <a:lnTo>
                    <a:pt x="24105977" y="1601580"/>
                  </a:lnTo>
                  <a:lnTo>
                    <a:pt x="0" y="1601580"/>
                  </a:lnTo>
                  <a:close/>
                </a:path>
              </a:pathLst>
            </a:custGeom>
            <a:blipFill>
              <a:blip r:embed="rId7">
                <a:alphaModFix amt="0"/>
              </a:blip>
              <a:stretch>
                <a:fillRect l="0" t="-243276" r="0" b="-243276"/>
              </a:stretch>
            </a:blipFill>
          </p:spPr>
        </p:sp>
        <p:sp>
          <p:nvSpPr>
            <p:cNvPr name="TextBox 9" id="9"/>
            <p:cNvSpPr txBox="true"/>
            <p:nvPr/>
          </p:nvSpPr>
          <p:spPr>
            <a:xfrm>
              <a:off x="0" y="-47625"/>
              <a:ext cx="24105972" cy="1649209"/>
            </a:xfrm>
            <a:prstGeom prst="rect">
              <a:avLst/>
            </a:prstGeom>
          </p:spPr>
          <p:txBody>
            <a:bodyPr anchor="ctr" rtlCol="false" tIns="0" lIns="0" bIns="0" rIns="0"/>
            <a:lstStyle/>
            <a:p>
              <a:pPr algn="l">
                <a:lnSpc>
                  <a:spcPts val="6480"/>
                </a:lnSpc>
              </a:pPr>
              <a:r>
                <a:rPr lang="en-US" b="true" sz="6000">
                  <a:solidFill>
                    <a:srgbClr val="FFFFFF"/>
                  </a:solidFill>
                  <a:latin typeface="Calibri (MS) Bold"/>
                  <a:ea typeface="Calibri (MS) Bold"/>
                  <a:cs typeface="Calibri (MS) Bold"/>
                  <a:sym typeface="Calibri (MS) Bold"/>
                </a:rPr>
                <a:t>Étude de cas n° 6 – Membre du personnel du KCETB</a:t>
              </a:r>
            </a:p>
          </p:txBody>
        </p:sp>
      </p:grpSp>
      <p:sp>
        <p:nvSpPr>
          <p:cNvPr name="TextBox 10" id="10"/>
          <p:cNvSpPr txBox="true"/>
          <p:nvPr/>
        </p:nvSpPr>
        <p:spPr>
          <a:xfrm rot="0">
            <a:off x="648652" y="1915001"/>
            <a:ext cx="5116420" cy="6426041"/>
          </a:xfrm>
          <a:prstGeom prst="rect">
            <a:avLst/>
          </a:prstGeom>
        </p:spPr>
        <p:txBody>
          <a:bodyPr anchor="t" rtlCol="false" tIns="0" lIns="0" bIns="0" rIns="0">
            <a:spAutoFit/>
          </a:bodyPr>
          <a:lstStyle/>
          <a:p>
            <a:pPr algn="l" marL="741093" indent="-370546" lvl="1">
              <a:lnSpc>
                <a:spcPts val="3980"/>
              </a:lnSpc>
              <a:buFont typeface="Arial"/>
              <a:buChar char="•"/>
            </a:pPr>
            <a:r>
              <a:rPr lang="en-US" sz="4095">
                <a:solidFill>
                  <a:srgbClr val="000000"/>
                </a:solidFill>
                <a:latin typeface="Calibri (MS)"/>
                <a:ea typeface="Calibri (MS)"/>
                <a:cs typeface="Calibri (MS)"/>
                <a:sym typeface="Calibri (MS)"/>
              </a:rPr>
              <a:t>Combinaison de la reconnaissance des acquis certifiés et de la validation des acquis d’expérience</a:t>
            </a:r>
          </a:p>
          <a:p>
            <a:pPr algn="l" marL="741093" indent="-370546" lvl="1">
              <a:lnSpc>
                <a:spcPts val="3980"/>
              </a:lnSpc>
              <a:buFont typeface="Arial"/>
              <a:buChar char="•"/>
            </a:pPr>
            <a:r>
              <a:rPr lang="en-US" b="true" sz="4095">
                <a:solidFill>
                  <a:srgbClr val="000000"/>
                </a:solidFill>
                <a:latin typeface="Calibri (MS) Bold"/>
                <a:ea typeface="Calibri (MS) Bold"/>
                <a:cs typeface="Calibri (MS) Bold"/>
                <a:sym typeface="Calibri (MS) Bold"/>
              </a:rPr>
              <a:t>Acquis </a:t>
            </a:r>
            <a:r>
              <a:rPr lang="en-US" sz="4095">
                <a:solidFill>
                  <a:srgbClr val="000000"/>
                </a:solidFill>
                <a:latin typeface="Calibri (MS)"/>
                <a:ea typeface="Calibri (MS)"/>
                <a:cs typeface="Calibri (MS)"/>
                <a:sym typeface="Calibri (MS)"/>
              </a:rPr>
              <a:t>: certification complète de niveau 6 en administration de bureau</a:t>
            </a:r>
          </a:p>
          <a:p>
            <a:pPr algn="l" marL="741093" indent="-370546" lvl="1">
              <a:lnSpc>
                <a:spcPts val="3980"/>
              </a:lnSpc>
              <a:buFont typeface="Arial"/>
              <a:buChar char="•"/>
            </a:pPr>
            <a:r>
              <a:rPr lang="en-US" sz="4095">
                <a:solidFill>
                  <a:srgbClr val="000000"/>
                </a:solidFill>
                <a:latin typeface="Calibri (MS)"/>
                <a:ea typeface="Calibri (MS)"/>
                <a:cs typeface="Calibri (MS)"/>
                <a:sym typeface="Calibri (MS)"/>
              </a:rPr>
              <a:t>Avantage pour le candidat</a:t>
            </a:r>
          </a:p>
          <a:p>
            <a:pPr algn="l" marL="741093" indent="-370546" lvl="1">
              <a:lnSpc>
                <a:spcPts val="3980"/>
              </a:lnSpc>
            </a:pPr>
          </a:p>
        </p:txBody>
      </p:sp>
      <p:graphicFrame>
        <p:nvGraphicFramePr>
          <p:cNvPr name="Table 11" id="11"/>
          <p:cNvGraphicFramePr>
            <a:graphicFrameLocks noGrp="true"/>
          </p:cNvGraphicFramePr>
          <p:nvPr/>
        </p:nvGraphicFramePr>
        <p:xfrm>
          <a:off x="5726768" y="1325262"/>
          <a:ext cx="12401550" cy="4819650"/>
        </p:xfrm>
        <a:graphic>
          <a:graphicData uri="http://schemas.openxmlformats.org/drawingml/2006/table">
            <a:tbl>
              <a:tblPr/>
              <a:tblGrid>
                <a:gridCol w="4707159"/>
                <a:gridCol w="4310136"/>
                <a:gridCol w="3384255"/>
              </a:tblGrid>
              <a:tr h="552785">
                <a:tc>
                  <a:txBody>
                    <a:bodyPr anchor="t" rtlCol="false"/>
                    <a:lstStyle/>
                    <a:p>
                      <a:pPr algn="l">
                        <a:lnSpc>
                          <a:spcPts val="3240"/>
                        </a:lnSpc>
                        <a:defRPr/>
                      </a:pPr>
                      <a:r>
                        <a:rPr lang="en-US" sz="2700" b="true">
                          <a:solidFill>
                            <a:srgbClr val="FFFFFF"/>
                          </a:solidFill>
                          <a:latin typeface="Calibri (MS) Bold"/>
                          <a:ea typeface="Calibri (MS) Bold"/>
                          <a:cs typeface="Calibri (MS) Bold"/>
                          <a:sym typeface="Calibri (MS) Bold"/>
                        </a:rPr>
                        <a:t>Certificats antérieurs (RPCL)</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549E39"/>
                    </a:solidFill>
                  </a:tcPr>
                </a:tc>
                <a:tc>
                  <a:txBody>
                    <a:bodyPr anchor="t" rtlCol="false"/>
                    <a:lstStyle/>
                    <a:p>
                      <a:pPr algn="l">
                        <a:lnSpc>
                          <a:spcPts val="3240"/>
                        </a:lnSpc>
                        <a:defRPr/>
                      </a:pPr>
                      <a:r>
                        <a:rPr lang="en-US" sz="2700" b="true">
                          <a:solidFill>
                            <a:srgbClr val="FFFFFF"/>
                          </a:solidFill>
                          <a:latin typeface="Calibri (MS) Bold"/>
                          <a:ea typeface="Calibri (MS) Bold"/>
                          <a:cs typeface="Calibri (MS) Bold"/>
                          <a:sym typeface="Calibri (MS) Bold"/>
                        </a:rPr>
                        <a:t>Portfolio de preuves VAE </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549E39"/>
                    </a:solidFill>
                  </a:tcPr>
                </a:tc>
                <a:tc>
                  <a:txBody>
                    <a:bodyPr anchor="t" rtlCol="false"/>
                    <a:lstStyle/>
                    <a:p>
                      <a:pPr algn="l">
                        <a:lnSpc>
                          <a:spcPts val="3240"/>
                        </a:lnSpc>
                        <a:defRPr/>
                      </a:pPr>
                      <a:r>
                        <a:rPr lang="en-US" sz="2700" b="true">
                          <a:solidFill>
                            <a:srgbClr val="FFFFFF"/>
                          </a:solidFill>
                          <a:latin typeface="Calibri (MS) Bold"/>
                          <a:ea typeface="Calibri (MS) Bold"/>
                          <a:cs typeface="Calibri (MS) Bold"/>
                          <a:sym typeface="Calibri (MS) Bold"/>
                        </a:rPr>
                        <a:t>Lacunes selon l'évaluation </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549E39"/>
                    </a:solidFill>
                  </a:tcPr>
                </a:tc>
              </a:tr>
              <a:tr h="552785">
                <a:tc>
                  <a:txBody>
                    <a:bodyPr anchor="t" rtlCol="false"/>
                    <a:lstStyle/>
                    <a:p>
                      <a:pPr algn="l">
                        <a:lnSpc>
                          <a:spcPts val="3240"/>
                        </a:lnSpc>
                        <a:defRPr/>
                      </a:pPr>
                      <a:r>
                        <a:rPr lang="en-US" sz="2700">
                          <a:solidFill>
                            <a:srgbClr val="000000"/>
                          </a:solidFill>
                          <a:latin typeface="Calibri (MS)"/>
                          <a:ea typeface="Calibri (MS)"/>
                          <a:cs typeface="Calibri (MS)"/>
                          <a:sym typeface="Calibri (MS)"/>
                        </a:rPr>
                        <a:t>Certificat en droit du travail </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1DFCE"/>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Candidature à un emploi basée sur les compétences </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1DFCE"/>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Relecture (tâche)</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1DFCE"/>
                    </a:solidFill>
                  </a:tcPr>
                </a:tc>
              </a:tr>
              <a:tr h="950157">
                <a:tc>
                  <a:txBody>
                    <a:bodyPr anchor="t" rtlCol="false"/>
                    <a:lstStyle/>
                    <a:p>
                      <a:pPr algn="l">
                        <a:lnSpc>
                          <a:spcPts val="3240"/>
                        </a:lnSpc>
                        <a:defRPr/>
                      </a:pPr>
                      <a:r>
                        <a:rPr lang="en-US" sz="2700">
                          <a:solidFill>
                            <a:srgbClr val="000000"/>
                          </a:solidFill>
                          <a:latin typeface="Calibri (MS)"/>
                          <a:ea typeface="Calibri (MS)"/>
                          <a:cs typeface="Calibri (MS)"/>
                          <a:sym typeface="Calibri (MS)"/>
                        </a:rPr>
                        <a:t>Certificat de formation d'agent de retraite </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0E8"/>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Engagement et progression sur le lieu de travail (résumé)</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0E8"/>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Rôle de l'administration (tâche)</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0E8"/>
                    </a:solidFill>
                  </a:tcPr>
                </a:tc>
              </a:tr>
              <a:tr h="552785">
                <a:tc>
                  <a:txBody>
                    <a:bodyPr anchor="t" rtlCol="false"/>
                    <a:lstStyle/>
                    <a:p>
                      <a:pPr algn="l">
                        <a:lnSpc>
                          <a:spcPts val="3240"/>
                        </a:lnSpc>
                        <a:defRPr/>
                      </a:pPr>
                      <a:r>
                        <a:rPr lang="en-US" sz="2700">
                          <a:solidFill>
                            <a:srgbClr val="000000"/>
                          </a:solidFill>
                          <a:latin typeface="Calibri (MS)"/>
                          <a:ea typeface="Calibri (MS)"/>
                          <a:cs typeface="Calibri (MS)"/>
                          <a:sym typeface="Calibri (MS)"/>
                        </a:rPr>
                        <a:t>Certificat de niveau 5 en service à la clientèle</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1DFCE"/>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Communication (résumé)</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1DFCE"/>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Développement personnel (tâche)</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1DFCE"/>
                    </a:solidFill>
                  </a:tcPr>
                </a:tc>
              </a:tr>
              <a:tr h="552785">
                <a:tc>
                  <a:txBody>
                    <a:bodyPr anchor="t" rtlCol="false"/>
                    <a:lstStyle/>
                    <a:p>
                      <a:pPr algn="l">
                        <a:lnSpc>
                          <a:spcPts val="3240"/>
                        </a:lnSpc>
                        <a:defRPr/>
                      </a:pPr>
                      <a:r>
                        <a:rPr lang="en-US" sz="2700">
                          <a:solidFill>
                            <a:srgbClr val="000000"/>
                          </a:solidFill>
                          <a:latin typeface="Calibri (MS)"/>
                          <a:ea typeface="Calibri (MS)"/>
                          <a:cs typeface="Calibri (MS)"/>
                          <a:sym typeface="Calibri (MS)"/>
                        </a:rPr>
                        <a:t>Droit du travail CIPD (Institut agréé du personnel et du développement)</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0E8"/>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Direction et gestion (résumé)</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0E8"/>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Gestion des ressources pour le service clientèle (tâche)</a:t>
                      </a:r>
                      <a:endParaRPr lang="en-US" sz="1100"/>
                    </a:p>
                    <a:p>
                      <a:pPr algn="l">
                        <a:lnSpc>
                          <a:spcPts val="3240"/>
                        </a:lnSpc>
                      </a:pPr>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0E8"/>
                    </a:solidFill>
                  </a:tcPr>
                </a:tc>
              </a:tr>
              <a:tr h="552785">
                <a:tc>
                  <a:txBody>
                    <a:bodyPr anchor="t" rtlCol="false"/>
                    <a:lstStyle/>
                    <a:p>
                      <a:pPr algn="l">
                        <a:lnSpc>
                          <a:spcPts val="3240"/>
                        </a:lnSpc>
                        <a:defRPr/>
                      </a:pPr>
                      <a:r>
                        <a:rPr lang="en-US" sz="2700">
                          <a:solidFill>
                            <a:srgbClr val="000000"/>
                          </a:solidFill>
                          <a:latin typeface="Calibri (MS)"/>
                          <a:ea typeface="Calibri (MS)"/>
                          <a:cs typeface="Calibri (MS)"/>
                          <a:sym typeface="Calibri (MS)"/>
                        </a:rPr>
                        <a:t>Ressources humaines CIPD</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1DFCE"/>
                    </a:solidFill>
                  </a:tcPr>
                </a:tc>
                <a:tc>
                  <a:txBody>
                    <a:bodyPr anchor="t" rtlCol="false"/>
                    <a:lstStyle/>
                    <a:p>
                      <a:pPr algn="l">
                        <a:lnSpc>
                          <a:spcPts val="3240"/>
                        </a:lnSpc>
                        <a:defRPr/>
                      </a:pPr>
                      <a:r>
                        <a:rPr lang="en-US" sz="2700">
                          <a:solidFill>
                            <a:srgbClr val="000000"/>
                          </a:solidFill>
                          <a:latin typeface="Calibri (MS)"/>
                          <a:ea typeface="Calibri (MS)"/>
                          <a:cs typeface="Calibri (MS)"/>
                          <a:sym typeface="Calibri (MS)"/>
                        </a:rPr>
                        <a:t>Administration de la réception et service à la clientèle (brève présentation)</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1DFCE"/>
                    </a:solidFill>
                  </a:tcPr>
                </a:tc>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1DFCE"/>
                    </a:solidFill>
                  </a:tcPr>
                </a:tc>
              </a:tr>
              <a:tr h="552785">
                <a:tc>
                  <a:txBody>
                    <a:bodyPr anchor="t" rtlCol="false"/>
                    <a:lstStyle/>
                    <a:p>
                      <a:pPr algn="l">
                        <a:lnSpc>
                          <a:spcPts val="3240"/>
                        </a:lnSpc>
                        <a:defRPr/>
                      </a:pPr>
                      <a:r>
                        <a:rPr lang="en-US" sz="2700">
                          <a:solidFill>
                            <a:srgbClr val="000000"/>
                          </a:solidFill>
                          <a:latin typeface="Calibri (MS)"/>
                          <a:ea typeface="Calibri (MS)"/>
                          <a:cs typeface="Calibri (MS)"/>
                          <a:sym typeface="Calibri (MS)"/>
                        </a:rPr>
                        <a:t>Cycle et processus administratifs des retraites du secteur public (PAPS) - Formation</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0E8"/>
                    </a:solidFill>
                  </a:tcPr>
                </a:tc>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0E8"/>
                    </a:solidFill>
                  </a:tcPr>
                </a:tc>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E9F0E8"/>
                    </a:solidFill>
                  </a:tcPr>
                </a:tc>
              </a:tr>
              <a:tr h="552785">
                <a:tc>
                  <a:txBody>
                    <a:bodyPr anchor="t" rtlCol="false"/>
                    <a:lstStyle/>
                    <a:p>
                      <a:pPr algn="l">
                        <a:lnSpc>
                          <a:spcPts val="3240"/>
                        </a:lnSpc>
                        <a:defRPr/>
                      </a:pPr>
                      <a:r>
                        <a:rPr lang="en-US" sz="2700">
                          <a:solidFill>
                            <a:srgbClr val="000000"/>
                          </a:solidFill>
                          <a:latin typeface="Calibri (MS)"/>
                          <a:ea typeface="Calibri (MS)"/>
                          <a:cs typeface="Calibri (MS)"/>
                          <a:sym typeface="Calibri (MS)"/>
                        </a:rPr>
                        <a:t>Études sur le commerce de détail niveau 5 (plusieurs composantes)</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1DFCE"/>
                    </a:solidFill>
                  </a:tcPr>
                </a:tc>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1DFCE"/>
                    </a:solidFill>
                  </a:tcPr>
                </a:tc>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solidFill>
                      <a:srgbClr val="D1DFCE"/>
                    </a:solidFill>
                  </a:tcPr>
                </a:tc>
              </a:tr>
            </a:tbl>
          </a:graphicData>
        </a:graphic>
      </p:graphicFrame>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31864" y="-115267"/>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8" id="8"/>
          <p:cNvGrpSpPr/>
          <p:nvPr/>
        </p:nvGrpSpPr>
        <p:grpSpPr>
          <a:xfrm rot="0">
            <a:off x="1574359" y="2232355"/>
            <a:ext cx="14884841" cy="7033089"/>
            <a:chOff x="0" y="0"/>
            <a:chExt cx="19846455" cy="9377451"/>
          </a:xfrm>
        </p:grpSpPr>
        <p:sp>
          <p:nvSpPr>
            <p:cNvPr name="Freeform 9" id="9" descr="A map of a state with colorful dots and text  Description automatically generated"/>
            <p:cNvSpPr/>
            <p:nvPr/>
          </p:nvSpPr>
          <p:spPr>
            <a:xfrm flipH="false" flipV="false" rot="0">
              <a:off x="0" y="0"/>
              <a:ext cx="19846417" cy="9377426"/>
            </a:xfrm>
            <a:custGeom>
              <a:avLst/>
              <a:gdLst/>
              <a:ahLst/>
              <a:cxnLst/>
              <a:rect r="r" b="b" t="t" l="l"/>
              <a:pathLst>
                <a:path h="9377426" w="19846417">
                  <a:moveTo>
                    <a:pt x="0" y="0"/>
                  </a:moveTo>
                  <a:lnTo>
                    <a:pt x="19846417" y="0"/>
                  </a:lnTo>
                  <a:lnTo>
                    <a:pt x="19846417" y="9377426"/>
                  </a:lnTo>
                  <a:lnTo>
                    <a:pt x="0" y="9377426"/>
                  </a:lnTo>
                  <a:lnTo>
                    <a:pt x="0" y="0"/>
                  </a:lnTo>
                  <a:close/>
                </a:path>
              </a:pathLst>
            </a:custGeom>
            <a:blipFill>
              <a:blip r:embed="rId9"/>
              <a:stretch>
                <a:fillRect l="0" t="-50" r="0" b="-50"/>
              </a:stretch>
            </a:blipFill>
          </p:spPr>
        </p:sp>
      </p:grpSp>
      <p:grpSp>
        <p:nvGrpSpPr>
          <p:cNvPr name="Group 10" id="10"/>
          <p:cNvGrpSpPr/>
          <p:nvPr/>
        </p:nvGrpSpPr>
        <p:grpSpPr>
          <a:xfrm rot="0">
            <a:off x="208521" y="0"/>
            <a:ext cx="18079479" cy="1201188"/>
            <a:chOff x="0" y="0"/>
            <a:chExt cx="24105972" cy="1601584"/>
          </a:xfrm>
        </p:grpSpPr>
        <p:sp>
          <p:nvSpPr>
            <p:cNvPr name="Freeform 11" id="11"/>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12" id="12"/>
            <p:cNvSpPr txBox="true"/>
            <p:nvPr/>
          </p:nvSpPr>
          <p:spPr>
            <a:xfrm>
              <a:off x="0" y="-47625"/>
              <a:ext cx="24105972" cy="1649209"/>
            </a:xfrm>
            <a:prstGeom prst="rect">
              <a:avLst/>
            </a:prstGeom>
          </p:spPr>
          <p:txBody>
            <a:bodyPr anchor="ctr" rtlCol="false" tIns="50800" lIns="50800" bIns="50800" rIns="50800"/>
            <a:lstStyle/>
            <a:p>
              <a:pPr algn="l">
                <a:lnSpc>
                  <a:spcPts val="6480"/>
                </a:lnSpc>
              </a:pPr>
              <a:r>
                <a:rPr lang="en-US" sz="6000" b="true">
                  <a:solidFill>
                    <a:srgbClr val="FFFFFF"/>
                  </a:solidFill>
                  <a:latin typeface="Calibri (MS) Bold"/>
                  <a:ea typeface="Calibri (MS) Bold"/>
                  <a:cs typeface="Calibri (MS) Bold"/>
                  <a:sym typeface="Calibri (MS) Bold"/>
                </a:rPr>
                <a:t>Emplacement du service KCETB </a:t>
              </a:r>
            </a:p>
          </p:txBody>
        </p:sp>
      </p:grpSp>
      <p:sp>
        <p:nvSpPr>
          <p:cNvPr name="TextBox 13" id="13"/>
          <p:cNvSpPr txBox="true"/>
          <p:nvPr/>
        </p:nvSpPr>
        <p:spPr>
          <a:xfrm rot="0">
            <a:off x="10130384" y="4026897"/>
            <a:ext cx="4324052" cy="393366"/>
          </a:xfrm>
          <a:prstGeom prst="rect">
            <a:avLst/>
          </a:prstGeom>
        </p:spPr>
        <p:txBody>
          <a:bodyPr anchor="t" rtlCol="false" tIns="0" lIns="0" bIns="0" rIns="0">
            <a:spAutoFit/>
          </a:bodyPr>
          <a:lstStyle/>
          <a:p>
            <a:pPr algn="ctr">
              <a:lnSpc>
                <a:spcPts val="2993"/>
              </a:lnSpc>
            </a:pPr>
            <a:r>
              <a:rPr lang="en-US" sz="2138" spc="21">
                <a:solidFill>
                  <a:srgbClr val="5D5F61"/>
                </a:solidFill>
                <a:latin typeface="Calibri (MS)"/>
                <a:ea typeface="Calibri (MS)"/>
                <a:cs typeface="Calibri (MS)"/>
                <a:sym typeface="Calibri (MS)"/>
              </a:rPr>
              <a:t>Programmes </a:t>
            </a:r>
            <a:r>
              <a:rPr lang="en-US" sz="2138" spc="21">
                <a:solidFill>
                  <a:srgbClr val="5D5F61"/>
                </a:solidFill>
                <a:latin typeface="Calibri (MS)"/>
                <a:ea typeface="Calibri (MS)"/>
                <a:cs typeface="Calibri (MS)"/>
                <a:sym typeface="Calibri (MS)"/>
              </a:rPr>
              <a:t>d'éducation pour adultes</a:t>
            </a:r>
          </a:p>
        </p:txBody>
      </p:sp>
      <p:sp>
        <p:nvSpPr>
          <p:cNvPr name="TextBox 14" id="14"/>
          <p:cNvSpPr txBox="true"/>
          <p:nvPr/>
        </p:nvSpPr>
        <p:spPr>
          <a:xfrm rot="0">
            <a:off x="10143444" y="4458363"/>
            <a:ext cx="428625" cy="411999"/>
          </a:xfrm>
          <a:prstGeom prst="rect">
            <a:avLst/>
          </a:prstGeom>
        </p:spPr>
        <p:txBody>
          <a:bodyPr anchor="t" rtlCol="false" tIns="0" lIns="0" bIns="0" rIns="0">
            <a:spAutoFit/>
          </a:bodyPr>
          <a:lstStyle/>
          <a:p>
            <a:pPr algn="ctr">
              <a:lnSpc>
                <a:spcPts val="3016"/>
              </a:lnSpc>
            </a:pPr>
            <a:r>
              <a:rPr lang="en-US" sz="2154">
                <a:solidFill>
                  <a:srgbClr val="5D5F61"/>
                </a:solidFill>
                <a:latin typeface="Calibri (MS)"/>
                <a:ea typeface="Calibri (MS)"/>
                <a:cs typeface="Calibri (MS)"/>
                <a:sym typeface="Calibri (MS)"/>
              </a:rPr>
              <a:t>PLC</a:t>
            </a:r>
          </a:p>
        </p:txBody>
      </p:sp>
      <p:sp>
        <p:nvSpPr>
          <p:cNvPr name="TextBox 15" id="15"/>
          <p:cNvSpPr txBox="true"/>
          <p:nvPr/>
        </p:nvSpPr>
        <p:spPr>
          <a:xfrm rot="0">
            <a:off x="10130384" y="4961558"/>
            <a:ext cx="8751094" cy="319698"/>
          </a:xfrm>
          <a:prstGeom prst="rect">
            <a:avLst/>
          </a:prstGeom>
        </p:spPr>
        <p:txBody>
          <a:bodyPr anchor="t" rtlCol="false" tIns="0" lIns="0" bIns="0" rIns="0">
            <a:spAutoFit/>
          </a:bodyPr>
          <a:lstStyle/>
          <a:p>
            <a:pPr algn="l">
              <a:lnSpc>
                <a:spcPts val="2328"/>
              </a:lnSpc>
            </a:pPr>
            <a:r>
              <a:rPr lang="en-US" sz="1663" spc="36">
                <a:solidFill>
                  <a:srgbClr val="5D5F61"/>
                </a:solidFill>
                <a:latin typeface="Calibri (MS)"/>
                <a:ea typeface="Calibri (MS)"/>
                <a:cs typeface="Calibri (MS)"/>
                <a:sym typeface="Calibri (MS)"/>
              </a:rPr>
              <a:t>Services de formation (apprentissage, formation en alternance et en milieu scolaire (SST)</a:t>
            </a:r>
          </a:p>
        </p:txBody>
      </p:sp>
      <p:sp>
        <p:nvSpPr>
          <p:cNvPr name="TextBox 16" id="16"/>
          <p:cNvSpPr txBox="true"/>
          <p:nvPr/>
        </p:nvSpPr>
        <p:spPr>
          <a:xfrm rot="0">
            <a:off x="10125473" y="5412197"/>
            <a:ext cx="4328964" cy="1115562"/>
          </a:xfrm>
          <a:prstGeom prst="rect">
            <a:avLst/>
          </a:prstGeom>
        </p:spPr>
        <p:txBody>
          <a:bodyPr anchor="t" rtlCol="false" tIns="0" lIns="0" bIns="0" rIns="0">
            <a:spAutoFit/>
          </a:bodyPr>
          <a:lstStyle/>
          <a:p>
            <a:pPr algn="l">
              <a:lnSpc>
                <a:spcPts val="2859"/>
              </a:lnSpc>
            </a:pPr>
            <a:r>
              <a:rPr lang="en-US" sz="2140" spc="8">
                <a:solidFill>
                  <a:srgbClr val="5D5F61"/>
                </a:solidFill>
                <a:latin typeface="Calibri (MS)"/>
                <a:ea typeface="Calibri (MS)"/>
                <a:cs typeface="Calibri (MS)"/>
                <a:sym typeface="Calibri (MS)"/>
              </a:rPr>
              <a:t>Initiative locale de formation</a:t>
            </a:r>
          </a:p>
          <a:p>
            <a:pPr algn="l">
              <a:lnSpc>
                <a:spcPts val="2859"/>
              </a:lnSpc>
            </a:pPr>
            <a:r>
              <a:rPr lang="en-US" sz="2140" spc="8">
                <a:solidFill>
                  <a:srgbClr val="5D5F61"/>
                </a:solidFill>
                <a:latin typeface="Calibri (MS)"/>
                <a:ea typeface="Calibri (MS)"/>
                <a:cs typeface="Calibri (MS)"/>
                <a:sym typeface="Calibri (MS)"/>
              </a:rPr>
              <a:t>Centres de formation communautaires</a:t>
            </a:r>
          </a:p>
          <a:p>
            <a:pPr algn="l">
              <a:lnSpc>
                <a:spcPts val="2859"/>
              </a:lnSpc>
            </a:pPr>
          </a:p>
        </p:txBody>
      </p:sp>
      <p:sp>
        <p:nvSpPr>
          <p:cNvPr name="TextBox 17" id="17"/>
          <p:cNvSpPr txBox="true"/>
          <p:nvPr/>
        </p:nvSpPr>
        <p:spPr>
          <a:xfrm rot="0">
            <a:off x="9737250" y="6347053"/>
            <a:ext cx="3482578" cy="793212"/>
          </a:xfrm>
          <a:prstGeom prst="rect">
            <a:avLst/>
          </a:prstGeom>
        </p:spPr>
        <p:txBody>
          <a:bodyPr anchor="t" rtlCol="false" tIns="0" lIns="0" bIns="0" rIns="0">
            <a:spAutoFit/>
          </a:bodyPr>
          <a:lstStyle/>
          <a:p>
            <a:pPr algn="ctr">
              <a:lnSpc>
                <a:spcPts val="3004"/>
              </a:lnSpc>
            </a:pPr>
            <a:r>
              <a:rPr lang="en-US" sz="2146">
                <a:solidFill>
                  <a:srgbClr val="5D5F61"/>
                </a:solidFill>
                <a:latin typeface="Calibri (MS)"/>
                <a:ea typeface="Calibri (MS)"/>
                <a:cs typeface="Calibri (MS)"/>
                <a:sym typeface="Calibri (MS)"/>
              </a:rPr>
              <a:t>Programme </a:t>
            </a:r>
            <a:r>
              <a:rPr lang="en-US" sz="2146">
                <a:solidFill>
                  <a:srgbClr val="5D5F61"/>
                </a:solidFill>
                <a:latin typeface="Calibri (MS)"/>
                <a:ea typeface="Calibri (MS)"/>
                <a:cs typeface="Calibri (MS)"/>
                <a:sym typeface="Calibri (MS)"/>
              </a:rPr>
              <a:t>Youthreach</a:t>
            </a:r>
          </a:p>
          <a:p>
            <a:pPr algn="l">
              <a:lnSpc>
                <a:spcPts val="3004"/>
              </a:lnSpc>
            </a:pPr>
          </a:p>
        </p:txBody>
      </p:sp>
      <p:sp>
        <p:nvSpPr>
          <p:cNvPr name="TextBox 18" id="18"/>
          <p:cNvSpPr txBox="true"/>
          <p:nvPr/>
        </p:nvSpPr>
        <p:spPr>
          <a:xfrm rot="0">
            <a:off x="10143444" y="6728317"/>
            <a:ext cx="2038648" cy="411948"/>
          </a:xfrm>
          <a:prstGeom prst="rect">
            <a:avLst/>
          </a:prstGeom>
        </p:spPr>
        <p:txBody>
          <a:bodyPr anchor="t" rtlCol="false" tIns="0" lIns="0" bIns="0" rIns="0">
            <a:spAutoFit/>
          </a:bodyPr>
          <a:lstStyle/>
          <a:p>
            <a:pPr algn="ctr">
              <a:lnSpc>
                <a:spcPts val="3019"/>
              </a:lnSpc>
            </a:pPr>
            <a:r>
              <a:rPr lang="en-US" sz="2156" spc="2">
                <a:solidFill>
                  <a:srgbClr val="5D5F61"/>
                </a:solidFill>
                <a:latin typeface="Calibri (MS)"/>
                <a:ea typeface="Calibri (MS)"/>
                <a:cs typeface="Calibri (MS)"/>
                <a:sym typeface="Calibri (MS)"/>
              </a:rPr>
              <a:t>Bureaux du </a:t>
            </a:r>
            <a:r>
              <a:rPr lang="en-US" sz="2156" spc="2">
                <a:solidFill>
                  <a:srgbClr val="5D5F61"/>
                </a:solidFill>
                <a:latin typeface="Calibri (MS)"/>
                <a:ea typeface="Calibri (MS)"/>
                <a:cs typeface="Calibri (MS)"/>
                <a:sym typeface="Calibri (MS)"/>
              </a:rPr>
              <a:t>KCETB</a:t>
            </a:r>
          </a:p>
        </p:txBody>
      </p:sp>
      <p:sp>
        <p:nvSpPr>
          <p:cNvPr name="TextBox 19" id="19"/>
          <p:cNvSpPr txBox="true"/>
          <p:nvPr/>
        </p:nvSpPr>
        <p:spPr>
          <a:xfrm rot="0">
            <a:off x="10125473" y="7216465"/>
            <a:ext cx="1261835" cy="394859"/>
          </a:xfrm>
          <a:prstGeom prst="rect">
            <a:avLst/>
          </a:prstGeom>
        </p:spPr>
        <p:txBody>
          <a:bodyPr anchor="t" rtlCol="false" tIns="0" lIns="0" bIns="0" rIns="0">
            <a:spAutoFit/>
          </a:bodyPr>
          <a:lstStyle/>
          <a:p>
            <a:pPr algn="l">
              <a:lnSpc>
                <a:spcPts val="2911"/>
              </a:lnSpc>
            </a:pPr>
            <a:r>
              <a:rPr lang="en-US" sz="2079" spc="62">
                <a:solidFill>
                  <a:srgbClr val="5D5F61"/>
                </a:solidFill>
                <a:latin typeface="Calibri (MS)"/>
                <a:ea typeface="Calibri (MS)"/>
                <a:cs typeface="Calibri (MS)"/>
                <a:sym typeface="Calibri (MS)"/>
              </a:rPr>
              <a:t>É</a:t>
            </a:r>
            <a:r>
              <a:rPr lang="en-US" sz="2079" spc="62">
                <a:solidFill>
                  <a:srgbClr val="5D5F61"/>
                </a:solidFill>
                <a:latin typeface="Calibri (MS)"/>
                <a:ea typeface="Calibri (MS)"/>
                <a:cs typeface="Calibri (MS)"/>
                <a:sym typeface="Calibri (MS)"/>
              </a:rPr>
              <a:t>coles</a:t>
            </a:r>
          </a:p>
        </p:txBody>
      </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grpSp>
        <p:nvGrpSpPr>
          <p:cNvPr name="Group 7" id="7"/>
          <p:cNvGrpSpPr/>
          <p:nvPr/>
        </p:nvGrpSpPr>
        <p:grpSpPr>
          <a:xfrm rot="0">
            <a:off x="16726" y="0"/>
            <a:ext cx="18288000" cy="10287000"/>
            <a:chOff x="0" y="0"/>
            <a:chExt cx="24384000" cy="13716000"/>
          </a:xfrm>
        </p:grpSpPr>
        <p:sp>
          <p:nvSpPr>
            <p:cNvPr name="Freeform 8" id="8"/>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76254"/>
            </a:solidFill>
          </p:spPr>
        </p:sp>
      </p:grpSp>
      <p:grpSp>
        <p:nvGrpSpPr>
          <p:cNvPr name="Group 9" id="9"/>
          <p:cNvGrpSpPr/>
          <p:nvPr/>
        </p:nvGrpSpPr>
        <p:grpSpPr>
          <a:xfrm rot="0">
            <a:off x="165535" y="3609594"/>
            <a:ext cx="13471884" cy="2765317"/>
            <a:chOff x="0" y="0"/>
            <a:chExt cx="17962512" cy="3687089"/>
          </a:xfrm>
        </p:grpSpPr>
        <p:sp>
          <p:nvSpPr>
            <p:cNvPr name="Freeform 10" id="10"/>
            <p:cNvSpPr/>
            <p:nvPr/>
          </p:nvSpPr>
          <p:spPr>
            <a:xfrm flipH="false" flipV="false" rot="0">
              <a:off x="28575" y="28575"/>
              <a:ext cx="17905349" cy="3629914"/>
            </a:xfrm>
            <a:custGeom>
              <a:avLst/>
              <a:gdLst/>
              <a:ahLst/>
              <a:cxnLst/>
              <a:rect r="r" b="b" t="t" l="l"/>
              <a:pathLst>
                <a:path h="3629914" w="17905349">
                  <a:moveTo>
                    <a:pt x="0" y="0"/>
                  </a:moveTo>
                  <a:lnTo>
                    <a:pt x="17905349" y="0"/>
                  </a:lnTo>
                  <a:lnTo>
                    <a:pt x="17905349" y="3629914"/>
                  </a:lnTo>
                  <a:lnTo>
                    <a:pt x="0" y="3629914"/>
                  </a:lnTo>
                  <a:close/>
                </a:path>
              </a:pathLst>
            </a:custGeom>
            <a:solidFill>
              <a:srgbClr val="87A896">
                <a:alpha val="25098"/>
              </a:srgbClr>
            </a:solidFill>
          </p:spPr>
        </p:sp>
        <p:sp>
          <p:nvSpPr>
            <p:cNvPr name="Freeform 11" id="11"/>
            <p:cNvSpPr/>
            <p:nvPr/>
          </p:nvSpPr>
          <p:spPr>
            <a:xfrm flipH="false" flipV="false" rot="0">
              <a:off x="0" y="0"/>
              <a:ext cx="17962499" cy="3687064"/>
            </a:xfrm>
            <a:custGeom>
              <a:avLst/>
              <a:gdLst/>
              <a:ahLst/>
              <a:cxnLst/>
              <a:rect r="r" b="b" t="t" l="l"/>
              <a:pathLst>
                <a:path h="3687064" w="17962499">
                  <a:moveTo>
                    <a:pt x="28575" y="0"/>
                  </a:moveTo>
                  <a:lnTo>
                    <a:pt x="17933924" y="0"/>
                  </a:lnTo>
                  <a:cubicBezTo>
                    <a:pt x="17949672" y="0"/>
                    <a:pt x="17962499" y="12827"/>
                    <a:pt x="17962499" y="28575"/>
                  </a:cubicBezTo>
                  <a:lnTo>
                    <a:pt x="17962499" y="3658489"/>
                  </a:lnTo>
                  <a:cubicBezTo>
                    <a:pt x="17962499" y="3674237"/>
                    <a:pt x="17949672" y="3687064"/>
                    <a:pt x="17933924" y="3687064"/>
                  </a:cubicBezTo>
                  <a:lnTo>
                    <a:pt x="28575" y="3687064"/>
                  </a:lnTo>
                  <a:cubicBezTo>
                    <a:pt x="12827" y="3687064"/>
                    <a:pt x="0" y="3674237"/>
                    <a:pt x="0" y="3658489"/>
                  </a:cubicBezTo>
                  <a:lnTo>
                    <a:pt x="0" y="28575"/>
                  </a:lnTo>
                  <a:cubicBezTo>
                    <a:pt x="0" y="12827"/>
                    <a:pt x="12827" y="0"/>
                    <a:pt x="28575" y="0"/>
                  </a:cubicBezTo>
                  <a:moveTo>
                    <a:pt x="28575" y="57150"/>
                  </a:moveTo>
                  <a:lnTo>
                    <a:pt x="28575" y="28575"/>
                  </a:lnTo>
                  <a:lnTo>
                    <a:pt x="57150" y="28575"/>
                  </a:lnTo>
                  <a:lnTo>
                    <a:pt x="57150" y="3658489"/>
                  </a:lnTo>
                  <a:lnTo>
                    <a:pt x="28575" y="3658489"/>
                  </a:lnTo>
                  <a:lnTo>
                    <a:pt x="28575" y="3629914"/>
                  </a:lnTo>
                  <a:lnTo>
                    <a:pt x="17933924" y="3629914"/>
                  </a:lnTo>
                  <a:lnTo>
                    <a:pt x="17933924" y="3658489"/>
                  </a:lnTo>
                  <a:lnTo>
                    <a:pt x="17905349" y="3658489"/>
                  </a:lnTo>
                  <a:lnTo>
                    <a:pt x="17905349" y="28575"/>
                  </a:lnTo>
                  <a:lnTo>
                    <a:pt x="17933924" y="28575"/>
                  </a:lnTo>
                  <a:lnTo>
                    <a:pt x="17933924" y="57150"/>
                  </a:lnTo>
                  <a:lnTo>
                    <a:pt x="28575" y="57150"/>
                  </a:lnTo>
                  <a:close/>
                </a:path>
              </a:pathLst>
            </a:custGeom>
            <a:solidFill>
              <a:srgbClr val="FFFFFF"/>
            </a:solidFill>
          </p:spPr>
        </p:sp>
      </p:grpSp>
      <p:grpSp>
        <p:nvGrpSpPr>
          <p:cNvPr name="Group 12" id="12"/>
          <p:cNvGrpSpPr/>
          <p:nvPr/>
        </p:nvGrpSpPr>
        <p:grpSpPr>
          <a:xfrm rot="0">
            <a:off x="8148590" y="0"/>
            <a:ext cx="10156136" cy="10287000"/>
            <a:chOff x="0" y="0"/>
            <a:chExt cx="13541515" cy="13716000"/>
          </a:xfrm>
        </p:grpSpPr>
        <p:sp>
          <p:nvSpPr>
            <p:cNvPr name="Freeform 13" id="13"/>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7"/>
              <a:stretch>
                <a:fillRect l="0" t="0" r="0" b="0"/>
              </a:stretch>
            </a:blipFill>
          </p:spPr>
        </p:sp>
      </p:grpSp>
      <p:grpSp>
        <p:nvGrpSpPr>
          <p:cNvPr name="Group 14" id="14"/>
          <p:cNvGrpSpPr/>
          <p:nvPr/>
        </p:nvGrpSpPr>
        <p:grpSpPr>
          <a:xfrm rot="0">
            <a:off x="186966" y="3631025"/>
            <a:ext cx="13429021" cy="2722455"/>
            <a:chOff x="0" y="0"/>
            <a:chExt cx="17905362" cy="3629939"/>
          </a:xfrm>
        </p:grpSpPr>
        <p:sp>
          <p:nvSpPr>
            <p:cNvPr name="Freeform 15" id="15"/>
            <p:cNvSpPr/>
            <p:nvPr/>
          </p:nvSpPr>
          <p:spPr>
            <a:xfrm flipH="false" flipV="false" rot="0">
              <a:off x="0" y="0"/>
              <a:ext cx="17905358" cy="3629942"/>
            </a:xfrm>
            <a:custGeom>
              <a:avLst/>
              <a:gdLst/>
              <a:ahLst/>
              <a:cxnLst/>
              <a:rect r="r" b="b" t="t" l="l"/>
              <a:pathLst>
                <a:path h="3629942" w="17905358">
                  <a:moveTo>
                    <a:pt x="0" y="0"/>
                  </a:moveTo>
                  <a:lnTo>
                    <a:pt x="17905358" y="0"/>
                  </a:lnTo>
                  <a:lnTo>
                    <a:pt x="17905358" y="3629942"/>
                  </a:lnTo>
                  <a:lnTo>
                    <a:pt x="0" y="3629942"/>
                  </a:lnTo>
                  <a:close/>
                </a:path>
              </a:pathLst>
            </a:custGeom>
            <a:blipFill>
              <a:blip r:embed="rId8">
                <a:alphaModFix amt="0"/>
              </a:blip>
              <a:stretch>
                <a:fillRect l="0" t="-46113" r="0" b="-46113"/>
              </a:stretch>
            </a:blipFill>
          </p:spPr>
        </p:sp>
        <p:sp>
          <p:nvSpPr>
            <p:cNvPr name="TextBox 16" id="16"/>
            <p:cNvSpPr txBox="true"/>
            <p:nvPr/>
          </p:nvSpPr>
          <p:spPr>
            <a:xfrm>
              <a:off x="0" y="76200"/>
              <a:ext cx="17905362" cy="3553739"/>
            </a:xfrm>
            <a:prstGeom prst="rect">
              <a:avLst/>
            </a:prstGeom>
          </p:spPr>
          <p:txBody>
            <a:bodyPr anchor="b" rtlCol="false" tIns="0" lIns="0" bIns="0" rIns="0"/>
            <a:lstStyle/>
            <a:p>
              <a:pPr algn="l">
                <a:lnSpc>
                  <a:spcPts val="7776"/>
                </a:lnSpc>
              </a:pPr>
              <a:r>
                <a:rPr lang="en-US" sz="7200" b="true">
                  <a:solidFill>
                    <a:srgbClr val="FFFFFF"/>
                  </a:solidFill>
                  <a:latin typeface="Roboto Bold"/>
                  <a:ea typeface="Roboto Bold"/>
                  <a:cs typeface="Roboto Bold"/>
                  <a:sym typeface="Roboto Bold"/>
                </a:rPr>
                <a:t>KCETB VAE - Conclusion</a:t>
              </a:r>
            </a:p>
          </p:txBody>
        </p:sp>
      </p:grpSp>
      <p:grpSp>
        <p:nvGrpSpPr>
          <p:cNvPr name="Group 17" id="17"/>
          <p:cNvGrpSpPr/>
          <p:nvPr/>
        </p:nvGrpSpPr>
        <p:grpSpPr>
          <a:xfrm rot="0">
            <a:off x="11744325" y="306924"/>
            <a:ext cx="5921492" cy="2190950"/>
            <a:chOff x="0" y="0"/>
            <a:chExt cx="7895323" cy="2921267"/>
          </a:xfrm>
        </p:grpSpPr>
        <p:sp>
          <p:nvSpPr>
            <p:cNvPr name="Freeform 18" id="18" descr="Text  Description automatically generated"/>
            <p:cNvSpPr/>
            <p:nvPr/>
          </p:nvSpPr>
          <p:spPr>
            <a:xfrm flipH="false" flipV="false" rot="0">
              <a:off x="0" y="0"/>
              <a:ext cx="7895336" cy="2921254"/>
            </a:xfrm>
            <a:custGeom>
              <a:avLst/>
              <a:gdLst/>
              <a:ahLst/>
              <a:cxnLst/>
              <a:rect r="r" b="b" t="t" l="l"/>
              <a:pathLst>
                <a:path h="2921254" w="7895336">
                  <a:moveTo>
                    <a:pt x="0" y="0"/>
                  </a:moveTo>
                  <a:lnTo>
                    <a:pt x="7895336" y="0"/>
                  </a:lnTo>
                  <a:lnTo>
                    <a:pt x="7895336" y="2921254"/>
                  </a:lnTo>
                  <a:lnTo>
                    <a:pt x="0" y="2921254"/>
                  </a:lnTo>
                  <a:lnTo>
                    <a:pt x="0" y="0"/>
                  </a:lnTo>
                  <a:close/>
                </a:path>
              </a:pathLst>
            </a:custGeom>
            <a:blipFill>
              <a:blip r:embed="rId9"/>
              <a:stretch>
                <a:fillRect l="0" t="0" r="0" b="0"/>
              </a:stretch>
            </a:blipFill>
          </p:spPr>
        </p:sp>
      </p:gr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grpSp>
        <p:nvGrpSpPr>
          <p:cNvPr name="Group 7" id="7"/>
          <p:cNvGrpSpPr/>
          <p:nvPr/>
        </p:nvGrpSpPr>
        <p:grpSpPr>
          <a:xfrm rot="0">
            <a:off x="-547745" y="-515731"/>
            <a:ext cx="20697225" cy="11339093"/>
            <a:chOff x="0" y="0"/>
            <a:chExt cx="27596300" cy="15118791"/>
          </a:xfrm>
        </p:grpSpPr>
        <p:sp>
          <p:nvSpPr>
            <p:cNvPr name="Freeform 8" id="8"/>
            <p:cNvSpPr/>
            <p:nvPr/>
          </p:nvSpPr>
          <p:spPr>
            <a:xfrm flipH="false" flipV="false" rot="0">
              <a:off x="12700" y="12700"/>
              <a:ext cx="27570937" cy="15093442"/>
            </a:xfrm>
            <a:custGeom>
              <a:avLst/>
              <a:gdLst/>
              <a:ahLst/>
              <a:cxnLst/>
              <a:rect r="r" b="b" t="t" l="l"/>
              <a:pathLst>
                <a:path h="15093442" w="27570937">
                  <a:moveTo>
                    <a:pt x="0" y="0"/>
                  </a:moveTo>
                  <a:lnTo>
                    <a:pt x="27570937" y="0"/>
                  </a:lnTo>
                  <a:lnTo>
                    <a:pt x="27570937" y="15093442"/>
                  </a:lnTo>
                  <a:lnTo>
                    <a:pt x="0" y="15093442"/>
                  </a:lnTo>
                  <a:close/>
                </a:path>
              </a:pathLst>
            </a:custGeom>
            <a:solidFill>
              <a:srgbClr val="01837C"/>
            </a:solidFill>
          </p:spPr>
        </p:sp>
        <p:sp>
          <p:nvSpPr>
            <p:cNvPr name="Freeform 9" id="9"/>
            <p:cNvSpPr/>
            <p:nvPr/>
          </p:nvSpPr>
          <p:spPr>
            <a:xfrm flipH="false" flipV="false" rot="0">
              <a:off x="0" y="0"/>
              <a:ext cx="27596337" cy="15118842"/>
            </a:xfrm>
            <a:custGeom>
              <a:avLst/>
              <a:gdLst/>
              <a:ahLst/>
              <a:cxnLst/>
              <a:rect r="r" b="b" t="t" l="l"/>
              <a:pathLst>
                <a:path h="15118842" w="27596337">
                  <a:moveTo>
                    <a:pt x="12700" y="0"/>
                  </a:moveTo>
                  <a:lnTo>
                    <a:pt x="27583637" y="0"/>
                  </a:lnTo>
                  <a:cubicBezTo>
                    <a:pt x="27590623" y="0"/>
                    <a:pt x="27596337" y="5715"/>
                    <a:pt x="27596337" y="12700"/>
                  </a:cubicBezTo>
                  <a:lnTo>
                    <a:pt x="27596337" y="15106142"/>
                  </a:lnTo>
                  <a:cubicBezTo>
                    <a:pt x="27596337" y="15113127"/>
                    <a:pt x="27590623" y="15118842"/>
                    <a:pt x="27583637" y="15118842"/>
                  </a:cubicBezTo>
                  <a:lnTo>
                    <a:pt x="12700" y="15118842"/>
                  </a:lnTo>
                  <a:cubicBezTo>
                    <a:pt x="5715" y="15118842"/>
                    <a:pt x="0" y="15113127"/>
                    <a:pt x="0" y="15106142"/>
                  </a:cubicBezTo>
                  <a:lnTo>
                    <a:pt x="0" y="12700"/>
                  </a:lnTo>
                  <a:cubicBezTo>
                    <a:pt x="0" y="5715"/>
                    <a:pt x="5715" y="0"/>
                    <a:pt x="12700" y="0"/>
                  </a:cubicBezTo>
                  <a:moveTo>
                    <a:pt x="12700" y="25400"/>
                  </a:moveTo>
                  <a:lnTo>
                    <a:pt x="12700" y="12700"/>
                  </a:lnTo>
                  <a:lnTo>
                    <a:pt x="25400" y="12700"/>
                  </a:lnTo>
                  <a:lnTo>
                    <a:pt x="25400" y="15106142"/>
                  </a:lnTo>
                  <a:lnTo>
                    <a:pt x="12700" y="15106142"/>
                  </a:lnTo>
                  <a:lnTo>
                    <a:pt x="12700" y="15093442"/>
                  </a:lnTo>
                  <a:lnTo>
                    <a:pt x="27583637" y="15093442"/>
                  </a:lnTo>
                  <a:lnTo>
                    <a:pt x="27583637" y="15106142"/>
                  </a:lnTo>
                  <a:lnTo>
                    <a:pt x="27570937" y="15106142"/>
                  </a:lnTo>
                  <a:lnTo>
                    <a:pt x="27570937" y="12700"/>
                  </a:lnTo>
                  <a:lnTo>
                    <a:pt x="27583637" y="12700"/>
                  </a:lnTo>
                  <a:lnTo>
                    <a:pt x="27583637" y="25400"/>
                  </a:lnTo>
                  <a:lnTo>
                    <a:pt x="12700" y="25400"/>
                  </a:lnTo>
                  <a:close/>
                </a:path>
              </a:pathLst>
            </a:custGeom>
            <a:solidFill>
              <a:srgbClr val="1E4012"/>
            </a:solidFill>
          </p:spPr>
        </p:sp>
      </p:grpSp>
      <p:sp>
        <p:nvSpPr>
          <p:cNvPr name="TextBox 10" id="10"/>
          <p:cNvSpPr txBox="true"/>
          <p:nvPr/>
        </p:nvSpPr>
        <p:spPr>
          <a:xfrm rot="0">
            <a:off x="927106" y="16412"/>
            <a:ext cx="4646428" cy="1094213"/>
          </a:xfrm>
          <a:prstGeom prst="rect">
            <a:avLst/>
          </a:prstGeom>
        </p:spPr>
        <p:txBody>
          <a:bodyPr anchor="t" rtlCol="false" tIns="0" lIns="0" bIns="0" rIns="0">
            <a:spAutoFit/>
          </a:bodyPr>
          <a:lstStyle/>
          <a:p>
            <a:pPr algn="l">
              <a:lnSpc>
                <a:spcPts val="7200"/>
              </a:lnSpc>
            </a:pPr>
            <a:r>
              <a:rPr lang="en-US" sz="6000" b="true">
                <a:solidFill>
                  <a:srgbClr val="FFFFFF"/>
                </a:solidFill>
                <a:latin typeface="Calibri (MS) Bold"/>
                <a:ea typeface="Calibri (MS) Bold"/>
                <a:cs typeface="Calibri (MS) Bold"/>
                <a:sym typeface="Calibri (MS) Bold"/>
              </a:rPr>
              <a:t>VAE au KCETB </a:t>
            </a:r>
          </a:p>
        </p:txBody>
      </p:sp>
      <p:grpSp>
        <p:nvGrpSpPr>
          <p:cNvPr name="Group 11" id="11"/>
          <p:cNvGrpSpPr/>
          <p:nvPr/>
        </p:nvGrpSpPr>
        <p:grpSpPr>
          <a:xfrm rot="0">
            <a:off x="1074410" y="1414148"/>
            <a:ext cx="2874607" cy="1055846"/>
            <a:chOff x="0" y="0"/>
            <a:chExt cx="3832809" cy="1407795"/>
          </a:xfrm>
        </p:grpSpPr>
        <p:sp>
          <p:nvSpPr>
            <p:cNvPr name="Freeform 12" id="12"/>
            <p:cNvSpPr/>
            <p:nvPr/>
          </p:nvSpPr>
          <p:spPr>
            <a:xfrm flipH="false" flipV="false" rot="0">
              <a:off x="12700" y="12700"/>
              <a:ext cx="3807333" cy="1382522"/>
            </a:xfrm>
            <a:custGeom>
              <a:avLst/>
              <a:gdLst/>
              <a:ahLst/>
              <a:cxnLst/>
              <a:rect r="r" b="b" t="t" l="l"/>
              <a:pathLst>
                <a:path h="1382522" w="3807333">
                  <a:moveTo>
                    <a:pt x="0" y="138303"/>
                  </a:moveTo>
                  <a:cubicBezTo>
                    <a:pt x="0" y="61849"/>
                    <a:pt x="62611" y="0"/>
                    <a:pt x="139827" y="0"/>
                  </a:cubicBezTo>
                  <a:lnTo>
                    <a:pt x="3667506" y="0"/>
                  </a:lnTo>
                  <a:cubicBezTo>
                    <a:pt x="3744722" y="0"/>
                    <a:pt x="3807333" y="61849"/>
                    <a:pt x="3807333" y="138303"/>
                  </a:cubicBezTo>
                  <a:lnTo>
                    <a:pt x="3807333" y="1244219"/>
                  </a:lnTo>
                  <a:cubicBezTo>
                    <a:pt x="3807333" y="1320546"/>
                    <a:pt x="3744722" y="1382522"/>
                    <a:pt x="3667506" y="1382522"/>
                  </a:cubicBezTo>
                  <a:lnTo>
                    <a:pt x="139827" y="1382522"/>
                  </a:lnTo>
                  <a:cubicBezTo>
                    <a:pt x="62611" y="1382395"/>
                    <a:pt x="0" y="1320546"/>
                    <a:pt x="0" y="1244219"/>
                  </a:cubicBezTo>
                  <a:close/>
                </a:path>
              </a:pathLst>
            </a:custGeom>
            <a:solidFill>
              <a:srgbClr val="549E39"/>
            </a:solidFill>
          </p:spPr>
        </p:sp>
        <p:sp>
          <p:nvSpPr>
            <p:cNvPr name="Freeform 13" id="13"/>
            <p:cNvSpPr/>
            <p:nvPr/>
          </p:nvSpPr>
          <p:spPr>
            <a:xfrm flipH="false" flipV="false" rot="0">
              <a:off x="0" y="0"/>
              <a:ext cx="3832733" cy="1407922"/>
            </a:xfrm>
            <a:custGeom>
              <a:avLst/>
              <a:gdLst/>
              <a:ahLst/>
              <a:cxnLst/>
              <a:rect r="r" b="b" t="t" l="l"/>
              <a:pathLst>
                <a:path h="1407922" w="3832733">
                  <a:moveTo>
                    <a:pt x="0" y="151003"/>
                  </a:moveTo>
                  <a:cubicBezTo>
                    <a:pt x="0" y="67437"/>
                    <a:pt x="68453" y="0"/>
                    <a:pt x="152527" y="0"/>
                  </a:cubicBezTo>
                  <a:lnTo>
                    <a:pt x="3680206" y="0"/>
                  </a:lnTo>
                  <a:lnTo>
                    <a:pt x="3680206" y="12700"/>
                  </a:lnTo>
                  <a:lnTo>
                    <a:pt x="3680206" y="0"/>
                  </a:lnTo>
                  <a:cubicBezTo>
                    <a:pt x="3764280" y="0"/>
                    <a:pt x="3832733" y="67437"/>
                    <a:pt x="3832733" y="151003"/>
                  </a:cubicBezTo>
                  <a:lnTo>
                    <a:pt x="3820033" y="151003"/>
                  </a:lnTo>
                  <a:lnTo>
                    <a:pt x="3832733" y="151003"/>
                  </a:lnTo>
                  <a:lnTo>
                    <a:pt x="3832733" y="1256919"/>
                  </a:lnTo>
                  <a:lnTo>
                    <a:pt x="3820033" y="1256919"/>
                  </a:lnTo>
                  <a:lnTo>
                    <a:pt x="3832733" y="1256919"/>
                  </a:lnTo>
                  <a:cubicBezTo>
                    <a:pt x="3832733" y="1340358"/>
                    <a:pt x="3764280" y="1407922"/>
                    <a:pt x="3680206" y="1407922"/>
                  </a:cubicBezTo>
                  <a:lnTo>
                    <a:pt x="3680206" y="1395222"/>
                  </a:lnTo>
                  <a:lnTo>
                    <a:pt x="3680206" y="1407922"/>
                  </a:lnTo>
                  <a:lnTo>
                    <a:pt x="152527" y="1407922"/>
                  </a:lnTo>
                  <a:lnTo>
                    <a:pt x="152527" y="1395222"/>
                  </a:lnTo>
                  <a:lnTo>
                    <a:pt x="152527" y="1407922"/>
                  </a:lnTo>
                  <a:cubicBezTo>
                    <a:pt x="68453" y="1407795"/>
                    <a:pt x="0" y="1340358"/>
                    <a:pt x="0" y="1256919"/>
                  </a:cubicBezTo>
                  <a:lnTo>
                    <a:pt x="0" y="151003"/>
                  </a:lnTo>
                  <a:lnTo>
                    <a:pt x="12700" y="151003"/>
                  </a:lnTo>
                  <a:lnTo>
                    <a:pt x="0" y="151003"/>
                  </a:lnTo>
                  <a:moveTo>
                    <a:pt x="25400" y="151003"/>
                  </a:moveTo>
                  <a:lnTo>
                    <a:pt x="25400" y="1256919"/>
                  </a:lnTo>
                  <a:lnTo>
                    <a:pt x="12700" y="1256919"/>
                  </a:lnTo>
                  <a:lnTo>
                    <a:pt x="25400" y="1256919"/>
                  </a:lnTo>
                  <a:cubicBezTo>
                    <a:pt x="25400" y="1326134"/>
                    <a:pt x="82169" y="1382522"/>
                    <a:pt x="152527" y="1382522"/>
                  </a:cubicBezTo>
                  <a:lnTo>
                    <a:pt x="3680206" y="1382522"/>
                  </a:lnTo>
                  <a:cubicBezTo>
                    <a:pt x="3750564" y="1382522"/>
                    <a:pt x="3807333" y="1326134"/>
                    <a:pt x="3807333" y="1256919"/>
                  </a:cubicBezTo>
                  <a:lnTo>
                    <a:pt x="3807333" y="151003"/>
                  </a:lnTo>
                  <a:cubicBezTo>
                    <a:pt x="3807333" y="81788"/>
                    <a:pt x="3750564" y="25400"/>
                    <a:pt x="3680206" y="25400"/>
                  </a:cubicBezTo>
                  <a:lnTo>
                    <a:pt x="152527" y="25400"/>
                  </a:lnTo>
                  <a:lnTo>
                    <a:pt x="152527" y="12700"/>
                  </a:lnTo>
                  <a:lnTo>
                    <a:pt x="152527" y="25400"/>
                  </a:lnTo>
                  <a:cubicBezTo>
                    <a:pt x="82169" y="25400"/>
                    <a:pt x="25400" y="81788"/>
                    <a:pt x="25400" y="151003"/>
                  </a:cubicBezTo>
                  <a:close/>
                </a:path>
              </a:pathLst>
            </a:custGeom>
            <a:solidFill>
              <a:srgbClr val="FFFFFF"/>
            </a:solidFill>
          </p:spPr>
        </p:sp>
      </p:grpSp>
      <p:sp>
        <p:nvSpPr>
          <p:cNvPr name="TextBox 14" id="14"/>
          <p:cNvSpPr txBox="true"/>
          <p:nvPr/>
        </p:nvSpPr>
        <p:spPr>
          <a:xfrm rot="0">
            <a:off x="1188206" y="1518418"/>
            <a:ext cx="2647017" cy="545021"/>
          </a:xfrm>
          <a:prstGeom prst="rect">
            <a:avLst/>
          </a:prstGeom>
        </p:spPr>
        <p:txBody>
          <a:bodyPr anchor="t" rtlCol="false" tIns="0" lIns="0" bIns="0" rIns="0">
            <a:spAutoFit/>
          </a:bodyPr>
          <a:lstStyle/>
          <a:p>
            <a:pPr algn="l">
              <a:lnSpc>
                <a:spcPts val="2592"/>
              </a:lnSpc>
            </a:pPr>
            <a:r>
              <a:rPr lang="en-US" sz="2400" b="true">
                <a:solidFill>
                  <a:srgbClr val="FFFFFF"/>
                </a:solidFill>
                <a:latin typeface="Calibri (MS) Bold"/>
                <a:ea typeface="Calibri (MS) Bold"/>
                <a:cs typeface="Calibri (MS) Bold"/>
                <a:sym typeface="Calibri (MS) Bold"/>
              </a:rPr>
              <a:t>Opportunités</a:t>
            </a:r>
          </a:p>
        </p:txBody>
      </p:sp>
      <p:grpSp>
        <p:nvGrpSpPr>
          <p:cNvPr name="Group 15" id="15"/>
          <p:cNvGrpSpPr/>
          <p:nvPr/>
        </p:nvGrpSpPr>
        <p:grpSpPr>
          <a:xfrm rot="0">
            <a:off x="1659284" y="2105349"/>
            <a:ext cx="2874607" cy="7103850"/>
            <a:chOff x="0" y="0"/>
            <a:chExt cx="3832809" cy="9471800"/>
          </a:xfrm>
        </p:grpSpPr>
        <p:sp>
          <p:nvSpPr>
            <p:cNvPr name="Freeform 16" id="16"/>
            <p:cNvSpPr/>
            <p:nvPr/>
          </p:nvSpPr>
          <p:spPr>
            <a:xfrm flipH="false" flipV="false" rot="0">
              <a:off x="12700" y="12700"/>
              <a:ext cx="3807460" cy="9446387"/>
            </a:xfrm>
            <a:custGeom>
              <a:avLst/>
              <a:gdLst/>
              <a:ahLst/>
              <a:cxnLst/>
              <a:rect r="r" b="b" t="t" l="l"/>
              <a:pathLst>
                <a:path h="9446387" w="3807460">
                  <a:moveTo>
                    <a:pt x="0" y="382270"/>
                  </a:moveTo>
                  <a:cubicBezTo>
                    <a:pt x="0" y="171196"/>
                    <a:pt x="170434" y="0"/>
                    <a:pt x="380746" y="0"/>
                  </a:cubicBezTo>
                  <a:lnTo>
                    <a:pt x="3426714" y="0"/>
                  </a:lnTo>
                  <a:cubicBezTo>
                    <a:pt x="3637026" y="0"/>
                    <a:pt x="3807460" y="171196"/>
                    <a:pt x="3807460" y="382270"/>
                  </a:cubicBezTo>
                  <a:lnTo>
                    <a:pt x="3807460" y="9064117"/>
                  </a:lnTo>
                  <a:cubicBezTo>
                    <a:pt x="3807460" y="9275191"/>
                    <a:pt x="3637026" y="9446387"/>
                    <a:pt x="3426714" y="9446387"/>
                  </a:cubicBezTo>
                  <a:lnTo>
                    <a:pt x="380746" y="9446387"/>
                  </a:lnTo>
                  <a:cubicBezTo>
                    <a:pt x="170434" y="9446387"/>
                    <a:pt x="0" y="9275318"/>
                    <a:pt x="0" y="9064117"/>
                  </a:cubicBezTo>
                  <a:close/>
                </a:path>
              </a:pathLst>
            </a:custGeom>
            <a:solidFill>
              <a:srgbClr val="FFFFFF">
                <a:alpha val="80784"/>
              </a:srgbClr>
            </a:solidFill>
          </p:spPr>
        </p:sp>
        <p:sp>
          <p:nvSpPr>
            <p:cNvPr name="Freeform 17" id="17"/>
            <p:cNvSpPr/>
            <p:nvPr/>
          </p:nvSpPr>
          <p:spPr>
            <a:xfrm flipH="false" flipV="false" rot="0">
              <a:off x="0" y="0"/>
              <a:ext cx="3832860" cy="9471787"/>
            </a:xfrm>
            <a:custGeom>
              <a:avLst/>
              <a:gdLst/>
              <a:ahLst/>
              <a:cxnLst/>
              <a:rect r="r" b="b" t="t" l="l"/>
              <a:pathLst>
                <a:path h="9471787" w="3832860">
                  <a:moveTo>
                    <a:pt x="0" y="394970"/>
                  </a:moveTo>
                  <a:cubicBezTo>
                    <a:pt x="0" y="176911"/>
                    <a:pt x="176149" y="0"/>
                    <a:pt x="393446" y="0"/>
                  </a:cubicBezTo>
                  <a:lnTo>
                    <a:pt x="3439414" y="0"/>
                  </a:lnTo>
                  <a:lnTo>
                    <a:pt x="3439414" y="12700"/>
                  </a:lnTo>
                  <a:lnTo>
                    <a:pt x="3439414" y="0"/>
                  </a:lnTo>
                  <a:cubicBezTo>
                    <a:pt x="3656711" y="0"/>
                    <a:pt x="3832860" y="176911"/>
                    <a:pt x="3832860" y="394970"/>
                  </a:cubicBezTo>
                  <a:lnTo>
                    <a:pt x="3820160" y="394970"/>
                  </a:lnTo>
                  <a:lnTo>
                    <a:pt x="3832860" y="394970"/>
                  </a:lnTo>
                  <a:lnTo>
                    <a:pt x="3832860" y="9076817"/>
                  </a:lnTo>
                  <a:lnTo>
                    <a:pt x="3820160" y="9076817"/>
                  </a:lnTo>
                  <a:lnTo>
                    <a:pt x="3832860" y="9076817"/>
                  </a:lnTo>
                  <a:cubicBezTo>
                    <a:pt x="3832860" y="9294876"/>
                    <a:pt x="3656711" y="9471787"/>
                    <a:pt x="3439414" y="9471787"/>
                  </a:cubicBezTo>
                  <a:lnTo>
                    <a:pt x="3439414" y="9459087"/>
                  </a:lnTo>
                  <a:lnTo>
                    <a:pt x="3439414" y="9471787"/>
                  </a:lnTo>
                  <a:lnTo>
                    <a:pt x="393446" y="9471787"/>
                  </a:lnTo>
                  <a:lnTo>
                    <a:pt x="393446" y="9459087"/>
                  </a:lnTo>
                  <a:lnTo>
                    <a:pt x="393446" y="9471787"/>
                  </a:lnTo>
                  <a:cubicBezTo>
                    <a:pt x="176149" y="9471787"/>
                    <a:pt x="0" y="9294876"/>
                    <a:pt x="0" y="9076817"/>
                  </a:cubicBezTo>
                  <a:lnTo>
                    <a:pt x="0" y="394970"/>
                  </a:lnTo>
                  <a:lnTo>
                    <a:pt x="12700" y="394970"/>
                  </a:lnTo>
                  <a:lnTo>
                    <a:pt x="0" y="394970"/>
                  </a:lnTo>
                  <a:moveTo>
                    <a:pt x="25400" y="394970"/>
                  </a:moveTo>
                  <a:lnTo>
                    <a:pt x="25400" y="9076817"/>
                  </a:lnTo>
                  <a:lnTo>
                    <a:pt x="12700" y="9076817"/>
                  </a:lnTo>
                  <a:lnTo>
                    <a:pt x="25400" y="9076817"/>
                  </a:lnTo>
                  <a:cubicBezTo>
                    <a:pt x="25400" y="9280906"/>
                    <a:pt x="190246" y="9446387"/>
                    <a:pt x="393446" y="9446387"/>
                  </a:cubicBezTo>
                  <a:lnTo>
                    <a:pt x="3439414" y="9446387"/>
                  </a:lnTo>
                  <a:cubicBezTo>
                    <a:pt x="3642614" y="9446387"/>
                    <a:pt x="3807460" y="9281033"/>
                    <a:pt x="3807460" y="9076817"/>
                  </a:cubicBezTo>
                  <a:lnTo>
                    <a:pt x="3807460" y="394970"/>
                  </a:lnTo>
                  <a:cubicBezTo>
                    <a:pt x="3807460" y="190754"/>
                    <a:pt x="3642614" y="25400"/>
                    <a:pt x="3439414" y="25400"/>
                  </a:cubicBezTo>
                  <a:lnTo>
                    <a:pt x="393446" y="25400"/>
                  </a:lnTo>
                  <a:lnTo>
                    <a:pt x="393446" y="12700"/>
                  </a:lnTo>
                  <a:lnTo>
                    <a:pt x="393446" y="25400"/>
                  </a:lnTo>
                  <a:cubicBezTo>
                    <a:pt x="190246" y="25400"/>
                    <a:pt x="25400" y="190754"/>
                    <a:pt x="25400" y="394970"/>
                  </a:cubicBezTo>
                  <a:close/>
                </a:path>
              </a:pathLst>
            </a:custGeom>
            <a:solidFill>
              <a:srgbClr val="549E39"/>
            </a:solidFill>
          </p:spPr>
        </p:sp>
      </p:grpSp>
      <p:sp>
        <p:nvSpPr>
          <p:cNvPr name="TextBox 18" id="18"/>
          <p:cNvSpPr txBox="true"/>
          <p:nvPr/>
        </p:nvSpPr>
        <p:spPr>
          <a:xfrm rot="0">
            <a:off x="1856718" y="2293249"/>
            <a:ext cx="2479748" cy="6718516"/>
          </a:xfrm>
          <a:prstGeom prst="rect">
            <a:avLst/>
          </a:prstGeom>
        </p:spPr>
        <p:txBody>
          <a:bodyPr anchor="t" rtlCol="false" tIns="0" lIns="0" bIns="0" rIns="0">
            <a:spAutoFit/>
          </a:bodyPr>
          <a:lstStyle/>
          <a:p>
            <a:pPr algn="l" marL="434340" indent="-144780" lvl="2">
              <a:lnSpc>
                <a:spcPts val="2592"/>
              </a:lnSpc>
              <a:buFont typeface="Arial"/>
              <a:buChar char="⚬"/>
            </a:pPr>
            <a:r>
              <a:rPr lang="en-US" sz="2400">
                <a:solidFill>
                  <a:srgbClr val="000000"/>
                </a:solidFill>
                <a:latin typeface="Calibri (MS)"/>
                <a:ea typeface="Calibri (MS)"/>
                <a:cs typeface="Calibri (MS)"/>
                <a:sym typeface="Calibri (MS)"/>
              </a:rPr>
              <a:t>Une opportunité unique pour les candidats de faire reconnaître leurs compétences informelles et formelles </a:t>
            </a:r>
          </a:p>
          <a:p>
            <a:pPr algn="l" marL="434340" indent="-144780" lvl="2">
              <a:lnSpc>
                <a:spcPts val="2592"/>
              </a:lnSpc>
              <a:buFont typeface="Arial"/>
              <a:buChar char="⚬"/>
            </a:pPr>
            <a:r>
              <a:rPr lang="en-US" sz="2400">
                <a:solidFill>
                  <a:srgbClr val="000000"/>
                </a:solidFill>
                <a:latin typeface="Calibri (MS)"/>
                <a:ea typeface="Calibri (MS)"/>
                <a:cs typeface="Calibri (MS)"/>
                <a:sym typeface="Calibri (MS)"/>
              </a:rPr>
              <a:t>Mise à disposition de divers points d'accès aux programmes KCETB pour les apprenants </a:t>
            </a:r>
          </a:p>
          <a:p>
            <a:pPr algn="l" marL="434340" indent="-144780" lvl="2">
              <a:lnSpc>
                <a:spcPts val="2592"/>
              </a:lnSpc>
              <a:buFont typeface="Arial"/>
              <a:buChar char="⚬"/>
            </a:pPr>
            <a:r>
              <a:rPr lang="en-US" sz="2400">
                <a:solidFill>
                  <a:srgbClr val="000000"/>
                </a:solidFill>
                <a:latin typeface="Calibri (MS)"/>
                <a:ea typeface="Calibri (MS)"/>
                <a:cs typeface="Calibri (MS)"/>
                <a:sym typeface="Calibri (MS)"/>
              </a:rPr>
              <a:t>Forte sensibilisation du centre à l'offre</a:t>
            </a:r>
          </a:p>
        </p:txBody>
      </p:sp>
      <p:grpSp>
        <p:nvGrpSpPr>
          <p:cNvPr name="Group 19" id="19"/>
          <p:cNvGrpSpPr/>
          <p:nvPr/>
        </p:nvGrpSpPr>
        <p:grpSpPr>
          <a:xfrm rot="0">
            <a:off x="4372385" y="1413796"/>
            <a:ext cx="917734" cy="710946"/>
            <a:chOff x="0" y="0"/>
            <a:chExt cx="1223645" cy="947928"/>
          </a:xfrm>
        </p:grpSpPr>
        <p:sp>
          <p:nvSpPr>
            <p:cNvPr name="Freeform 20" id="20"/>
            <p:cNvSpPr/>
            <p:nvPr/>
          </p:nvSpPr>
          <p:spPr>
            <a:xfrm flipH="false" flipV="false" rot="0">
              <a:off x="0" y="0"/>
              <a:ext cx="1223645" cy="947928"/>
            </a:xfrm>
            <a:custGeom>
              <a:avLst/>
              <a:gdLst/>
              <a:ahLst/>
              <a:cxnLst/>
              <a:rect r="r" b="b" t="t" l="l"/>
              <a:pathLst>
                <a:path h="947928" w="1223645">
                  <a:moveTo>
                    <a:pt x="0" y="189611"/>
                  </a:moveTo>
                  <a:lnTo>
                    <a:pt x="749681" y="189611"/>
                  </a:lnTo>
                  <a:lnTo>
                    <a:pt x="749681" y="0"/>
                  </a:lnTo>
                  <a:lnTo>
                    <a:pt x="1223645" y="473964"/>
                  </a:lnTo>
                  <a:lnTo>
                    <a:pt x="749681" y="947928"/>
                  </a:lnTo>
                  <a:lnTo>
                    <a:pt x="749681" y="758317"/>
                  </a:lnTo>
                  <a:lnTo>
                    <a:pt x="0" y="758317"/>
                  </a:lnTo>
                  <a:close/>
                </a:path>
              </a:pathLst>
            </a:custGeom>
            <a:solidFill>
              <a:srgbClr val="B3CCAE"/>
            </a:solidFill>
          </p:spPr>
        </p:sp>
      </p:grpSp>
      <p:grpSp>
        <p:nvGrpSpPr>
          <p:cNvPr name="Group 21" id="21"/>
          <p:cNvGrpSpPr/>
          <p:nvPr/>
        </p:nvGrpSpPr>
        <p:grpSpPr>
          <a:xfrm rot="0">
            <a:off x="5661536" y="1414148"/>
            <a:ext cx="2874607" cy="1055846"/>
            <a:chOff x="0" y="0"/>
            <a:chExt cx="3832809" cy="1407795"/>
          </a:xfrm>
        </p:grpSpPr>
        <p:sp>
          <p:nvSpPr>
            <p:cNvPr name="Freeform 22" id="22"/>
            <p:cNvSpPr/>
            <p:nvPr/>
          </p:nvSpPr>
          <p:spPr>
            <a:xfrm flipH="false" flipV="false" rot="0">
              <a:off x="12700" y="12700"/>
              <a:ext cx="3807333" cy="1382522"/>
            </a:xfrm>
            <a:custGeom>
              <a:avLst/>
              <a:gdLst/>
              <a:ahLst/>
              <a:cxnLst/>
              <a:rect r="r" b="b" t="t" l="l"/>
              <a:pathLst>
                <a:path h="1382522" w="3807333">
                  <a:moveTo>
                    <a:pt x="0" y="138303"/>
                  </a:moveTo>
                  <a:cubicBezTo>
                    <a:pt x="0" y="61849"/>
                    <a:pt x="62611" y="0"/>
                    <a:pt x="139827" y="0"/>
                  </a:cubicBezTo>
                  <a:lnTo>
                    <a:pt x="3667506" y="0"/>
                  </a:lnTo>
                  <a:cubicBezTo>
                    <a:pt x="3744722" y="0"/>
                    <a:pt x="3807333" y="61849"/>
                    <a:pt x="3807333" y="138303"/>
                  </a:cubicBezTo>
                  <a:lnTo>
                    <a:pt x="3807333" y="1244219"/>
                  </a:lnTo>
                  <a:cubicBezTo>
                    <a:pt x="3807333" y="1320546"/>
                    <a:pt x="3744722" y="1382522"/>
                    <a:pt x="3667506" y="1382522"/>
                  </a:cubicBezTo>
                  <a:lnTo>
                    <a:pt x="139827" y="1382522"/>
                  </a:lnTo>
                  <a:cubicBezTo>
                    <a:pt x="62611" y="1382395"/>
                    <a:pt x="0" y="1320546"/>
                    <a:pt x="0" y="1244219"/>
                  </a:cubicBezTo>
                  <a:close/>
                </a:path>
              </a:pathLst>
            </a:custGeom>
            <a:solidFill>
              <a:srgbClr val="549E39"/>
            </a:solidFill>
          </p:spPr>
        </p:sp>
        <p:sp>
          <p:nvSpPr>
            <p:cNvPr name="Freeform 23" id="23"/>
            <p:cNvSpPr/>
            <p:nvPr/>
          </p:nvSpPr>
          <p:spPr>
            <a:xfrm flipH="false" flipV="false" rot="0">
              <a:off x="0" y="0"/>
              <a:ext cx="3832733" cy="1407922"/>
            </a:xfrm>
            <a:custGeom>
              <a:avLst/>
              <a:gdLst/>
              <a:ahLst/>
              <a:cxnLst/>
              <a:rect r="r" b="b" t="t" l="l"/>
              <a:pathLst>
                <a:path h="1407922" w="3832733">
                  <a:moveTo>
                    <a:pt x="0" y="151003"/>
                  </a:moveTo>
                  <a:cubicBezTo>
                    <a:pt x="0" y="67437"/>
                    <a:pt x="68453" y="0"/>
                    <a:pt x="152527" y="0"/>
                  </a:cubicBezTo>
                  <a:lnTo>
                    <a:pt x="3680206" y="0"/>
                  </a:lnTo>
                  <a:lnTo>
                    <a:pt x="3680206" y="12700"/>
                  </a:lnTo>
                  <a:lnTo>
                    <a:pt x="3680206" y="0"/>
                  </a:lnTo>
                  <a:cubicBezTo>
                    <a:pt x="3764280" y="0"/>
                    <a:pt x="3832733" y="67437"/>
                    <a:pt x="3832733" y="151003"/>
                  </a:cubicBezTo>
                  <a:lnTo>
                    <a:pt x="3820033" y="151003"/>
                  </a:lnTo>
                  <a:lnTo>
                    <a:pt x="3832733" y="151003"/>
                  </a:lnTo>
                  <a:lnTo>
                    <a:pt x="3832733" y="1256919"/>
                  </a:lnTo>
                  <a:lnTo>
                    <a:pt x="3820033" y="1256919"/>
                  </a:lnTo>
                  <a:lnTo>
                    <a:pt x="3832733" y="1256919"/>
                  </a:lnTo>
                  <a:cubicBezTo>
                    <a:pt x="3832733" y="1340358"/>
                    <a:pt x="3764280" y="1407922"/>
                    <a:pt x="3680206" y="1407922"/>
                  </a:cubicBezTo>
                  <a:lnTo>
                    <a:pt x="3680206" y="1395222"/>
                  </a:lnTo>
                  <a:lnTo>
                    <a:pt x="3680206" y="1407922"/>
                  </a:lnTo>
                  <a:lnTo>
                    <a:pt x="152527" y="1407922"/>
                  </a:lnTo>
                  <a:lnTo>
                    <a:pt x="152527" y="1395222"/>
                  </a:lnTo>
                  <a:lnTo>
                    <a:pt x="152527" y="1407922"/>
                  </a:lnTo>
                  <a:cubicBezTo>
                    <a:pt x="68453" y="1407795"/>
                    <a:pt x="0" y="1340358"/>
                    <a:pt x="0" y="1256919"/>
                  </a:cubicBezTo>
                  <a:lnTo>
                    <a:pt x="0" y="151003"/>
                  </a:lnTo>
                  <a:lnTo>
                    <a:pt x="12700" y="151003"/>
                  </a:lnTo>
                  <a:lnTo>
                    <a:pt x="0" y="151003"/>
                  </a:lnTo>
                  <a:moveTo>
                    <a:pt x="25400" y="151003"/>
                  </a:moveTo>
                  <a:lnTo>
                    <a:pt x="25400" y="1256919"/>
                  </a:lnTo>
                  <a:lnTo>
                    <a:pt x="12700" y="1256919"/>
                  </a:lnTo>
                  <a:lnTo>
                    <a:pt x="25400" y="1256919"/>
                  </a:lnTo>
                  <a:cubicBezTo>
                    <a:pt x="25400" y="1326134"/>
                    <a:pt x="82169" y="1382522"/>
                    <a:pt x="152527" y="1382522"/>
                  </a:cubicBezTo>
                  <a:lnTo>
                    <a:pt x="3680206" y="1382522"/>
                  </a:lnTo>
                  <a:cubicBezTo>
                    <a:pt x="3750564" y="1382522"/>
                    <a:pt x="3807333" y="1326134"/>
                    <a:pt x="3807333" y="1256919"/>
                  </a:cubicBezTo>
                  <a:lnTo>
                    <a:pt x="3807333" y="151003"/>
                  </a:lnTo>
                  <a:cubicBezTo>
                    <a:pt x="3807333" y="81788"/>
                    <a:pt x="3750564" y="25400"/>
                    <a:pt x="3680206" y="25400"/>
                  </a:cubicBezTo>
                  <a:lnTo>
                    <a:pt x="152527" y="25400"/>
                  </a:lnTo>
                  <a:lnTo>
                    <a:pt x="152527" y="12700"/>
                  </a:lnTo>
                  <a:lnTo>
                    <a:pt x="152527" y="25400"/>
                  </a:lnTo>
                  <a:cubicBezTo>
                    <a:pt x="82169" y="25400"/>
                    <a:pt x="25400" y="81788"/>
                    <a:pt x="25400" y="151003"/>
                  </a:cubicBezTo>
                  <a:close/>
                </a:path>
              </a:pathLst>
            </a:custGeom>
            <a:solidFill>
              <a:srgbClr val="FFFFFF"/>
            </a:solidFill>
          </p:spPr>
        </p:sp>
      </p:grpSp>
      <p:sp>
        <p:nvSpPr>
          <p:cNvPr name="TextBox 24" id="24"/>
          <p:cNvSpPr txBox="true"/>
          <p:nvPr/>
        </p:nvSpPr>
        <p:spPr>
          <a:xfrm rot="0">
            <a:off x="5775331" y="1518418"/>
            <a:ext cx="2647017" cy="545021"/>
          </a:xfrm>
          <a:prstGeom prst="rect">
            <a:avLst/>
          </a:prstGeom>
        </p:spPr>
        <p:txBody>
          <a:bodyPr anchor="t" rtlCol="false" tIns="0" lIns="0" bIns="0" rIns="0">
            <a:spAutoFit/>
          </a:bodyPr>
          <a:lstStyle/>
          <a:p>
            <a:pPr algn="l">
              <a:lnSpc>
                <a:spcPts val="2592"/>
              </a:lnSpc>
            </a:pPr>
            <a:r>
              <a:rPr lang="en-US" sz="2400" b="true">
                <a:solidFill>
                  <a:srgbClr val="FFFFFF"/>
                </a:solidFill>
                <a:latin typeface="Calibri (MS) Bold"/>
                <a:ea typeface="Calibri (MS) Bold"/>
                <a:cs typeface="Calibri (MS) Bold"/>
                <a:sym typeface="Calibri (MS) Bold"/>
              </a:rPr>
              <a:t>Points forts</a:t>
            </a:r>
          </a:p>
        </p:txBody>
      </p:sp>
      <p:grpSp>
        <p:nvGrpSpPr>
          <p:cNvPr name="Group 25" id="25"/>
          <p:cNvGrpSpPr/>
          <p:nvPr/>
        </p:nvGrpSpPr>
        <p:grpSpPr>
          <a:xfrm rot="0">
            <a:off x="6246409" y="2105349"/>
            <a:ext cx="2874607" cy="7103850"/>
            <a:chOff x="0" y="0"/>
            <a:chExt cx="3832809" cy="9471800"/>
          </a:xfrm>
        </p:grpSpPr>
        <p:sp>
          <p:nvSpPr>
            <p:cNvPr name="Freeform 26" id="26"/>
            <p:cNvSpPr/>
            <p:nvPr/>
          </p:nvSpPr>
          <p:spPr>
            <a:xfrm flipH="false" flipV="false" rot="0">
              <a:off x="12700" y="12700"/>
              <a:ext cx="3807460" cy="9446387"/>
            </a:xfrm>
            <a:custGeom>
              <a:avLst/>
              <a:gdLst/>
              <a:ahLst/>
              <a:cxnLst/>
              <a:rect r="r" b="b" t="t" l="l"/>
              <a:pathLst>
                <a:path h="9446387" w="3807460">
                  <a:moveTo>
                    <a:pt x="0" y="382270"/>
                  </a:moveTo>
                  <a:cubicBezTo>
                    <a:pt x="0" y="171196"/>
                    <a:pt x="170434" y="0"/>
                    <a:pt x="380746" y="0"/>
                  </a:cubicBezTo>
                  <a:lnTo>
                    <a:pt x="3426714" y="0"/>
                  </a:lnTo>
                  <a:cubicBezTo>
                    <a:pt x="3637026" y="0"/>
                    <a:pt x="3807460" y="171196"/>
                    <a:pt x="3807460" y="382270"/>
                  </a:cubicBezTo>
                  <a:lnTo>
                    <a:pt x="3807460" y="9064117"/>
                  </a:lnTo>
                  <a:cubicBezTo>
                    <a:pt x="3807460" y="9275191"/>
                    <a:pt x="3637026" y="9446387"/>
                    <a:pt x="3426714" y="9446387"/>
                  </a:cubicBezTo>
                  <a:lnTo>
                    <a:pt x="380746" y="9446387"/>
                  </a:lnTo>
                  <a:cubicBezTo>
                    <a:pt x="170434" y="9446387"/>
                    <a:pt x="0" y="9275318"/>
                    <a:pt x="0" y="9064117"/>
                  </a:cubicBezTo>
                  <a:close/>
                </a:path>
              </a:pathLst>
            </a:custGeom>
            <a:solidFill>
              <a:srgbClr val="FFFFFF">
                <a:alpha val="80784"/>
              </a:srgbClr>
            </a:solidFill>
          </p:spPr>
        </p:sp>
        <p:sp>
          <p:nvSpPr>
            <p:cNvPr name="Freeform 27" id="27"/>
            <p:cNvSpPr/>
            <p:nvPr/>
          </p:nvSpPr>
          <p:spPr>
            <a:xfrm flipH="false" flipV="false" rot="0">
              <a:off x="0" y="0"/>
              <a:ext cx="3832860" cy="9471787"/>
            </a:xfrm>
            <a:custGeom>
              <a:avLst/>
              <a:gdLst/>
              <a:ahLst/>
              <a:cxnLst/>
              <a:rect r="r" b="b" t="t" l="l"/>
              <a:pathLst>
                <a:path h="9471787" w="3832860">
                  <a:moveTo>
                    <a:pt x="0" y="394970"/>
                  </a:moveTo>
                  <a:cubicBezTo>
                    <a:pt x="0" y="176911"/>
                    <a:pt x="176149" y="0"/>
                    <a:pt x="393446" y="0"/>
                  </a:cubicBezTo>
                  <a:lnTo>
                    <a:pt x="3439414" y="0"/>
                  </a:lnTo>
                  <a:lnTo>
                    <a:pt x="3439414" y="12700"/>
                  </a:lnTo>
                  <a:lnTo>
                    <a:pt x="3439414" y="0"/>
                  </a:lnTo>
                  <a:cubicBezTo>
                    <a:pt x="3656711" y="0"/>
                    <a:pt x="3832860" y="176911"/>
                    <a:pt x="3832860" y="394970"/>
                  </a:cubicBezTo>
                  <a:lnTo>
                    <a:pt x="3820160" y="394970"/>
                  </a:lnTo>
                  <a:lnTo>
                    <a:pt x="3832860" y="394970"/>
                  </a:lnTo>
                  <a:lnTo>
                    <a:pt x="3832860" y="9076817"/>
                  </a:lnTo>
                  <a:lnTo>
                    <a:pt x="3820160" y="9076817"/>
                  </a:lnTo>
                  <a:lnTo>
                    <a:pt x="3832860" y="9076817"/>
                  </a:lnTo>
                  <a:cubicBezTo>
                    <a:pt x="3832860" y="9294876"/>
                    <a:pt x="3656711" y="9471787"/>
                    <a:pt x="3439414" y="9471787"/>
                  </a:cubicBezTo>
                  <a:lnTo>
                    <a:pt x="3439414" y="9459087"/>
                  </a:lnTo>
                  <a:lnTo>
                    <a:pt x="3439414" y="9471787"/>
                  </a:lnTo>
                  <a:lnTo>
                    <a:pt x="393446" y="9471787"/>
                  </a:lnTo>
                  <a:lnTo>
                    <a:pt x="393446" y="9459087"/>
                  </a:lnTo>
                  <a:lnTo>
                    <a:pt x="393446" y="9471787"/>
                  </a:lnTo>
                  <a:cubicBezTo>
                    <a:pt x="176149" y="9471787"/>
                    <a:pt x="0" y="9294876"/>
                    <a:pt x="0" y="9076817"/>
                  </a:cubicBezTo>
                  <a:lnTo>
                    <a:pt x="0" y="394970"/>
                  </a:lnTo>
                  <a:lnTo>
                    <a:pt x="12700" y="394970"/>
                  </a:lnTo>
                  <a:lnTo>
                    <a:pt x="0" y="394970"/>
                  </a:lnTo>
                  <a:moveTo>
                    <a:pt x="25400" y="394970"/>
                  </a:moveTo>
                  <a:lnTo>
                    <a:pt x="25400" y="9076817"/>
                  </a:lnTo>
                  <a:lnTo>
                    <a:pt x="12700" y="9076817"/>
                  </a:lnTo>
                  <a:lnTo>
                    <a:pt x="25400" y="9076817"/>
                  </a:lnTo>
                  <a:cubicBezTo>
                    <a:pt x="25400" y="9280906"/>
                    <a:pt x="190246" y="9446387"/>
                    <a:pt x="393446" y="9446387"/>
                  </a:cubicBezTo>
                  <a:lnTo>
                    <a:pt x="3439414" y="9446387"/>
                  </a:lnTo>
                  <a:cubicBezTo>
                    <a:pt x="3642614" y="9446387"/>
                    <a:pt x="3807460" y="9281033"/>
                    <a:pt x="3807460" y="9076817"/>
                  </a:cubicBezTo>
                  <a:lnTo>
                    <a:pt x="3807460" y="394970"/>
                  </a:lnTo>
                  <a:cubicBezTo>
                    <a:pt x="3807460" y="190754"/>
                    <a:pt x="3642614" y="25400"/>
                    <a:pt x="3439414" y="25400"/>
                  </a:cubicBezTo>
                  <a:lnTo>
                    <a:pt x="393446" y="25400"/>
                  </a:lnTo>
                  <a:lnTo>
                    <a:pt x="393446" y="12700"/>
                  </a:lnTo>
                  <a:lnTo>
                    <a:pt x="393446" y="25400"/>
                  </a:lnTo>
                  <a:cubicBezTo>
                    <a:pt x="190246" y="25400"/>
                    <a:pt x="25400" y="190754"/>
                    <a:pt x="25400" y="394970"/>
                  </a:cubicBezTo>
                  <a:close/>
                </a:path>
              </a:pathLst>
            </a:custGeom>
            <a:solidFill>
              <a:srgbClr val="549E39"/>
            </a:solidFill>
          </p:spPr>
        </p:sp>
      </p:grpSp>
      <p:sp>
        <p:nvSpPr>
          <p:cNvPr name="TextBox 28" id="28"/>
          <p:cNvSpPr txBox="true"/>
          <p:nvPr/>
        </p:nvSpPr>
        <p:spPr>
          <a:xfrm rot="0">
            <a:off x="6443834" y="2293249"/>
            <a:ext cx="2479748" cy="6718516"/>
          </a:xfrm>
          <a:prstGeom prst="rect">
            <a:avLst/>
          </a:prstGeom>
        </p:spPr>
        <p:txBody>
          <a:bodyPr anchor="t" rtlCol="false" tIns="0" lIns="0" bIns="0" rIns="0">
            <a:spAutoFit/>
          </a:bodyPr>
          <a:lstStyle/>
          <a:p>
            <a:pPr algn="l" marL="434340" indent="-144780" lvl="2">
              <a:lnSpc>
                <a:spcPts val="2592"/>
              </a:lnSpc>
              <a:buFont typeface="Arial"/>
              <a:buChar char="⚬"/>
            </a:pPr>
            <a:r>
              <a:rPr lang="en-US" sz="2400">
                <a:solidFill>
                  <a:srgbClr val="000000"/>
                </a:solidFill>
                <a:latin typeface="Calibri (MS)"/>
                <a:ea typeface="Calibri (MS)"/>
                <a:cs typeface="Calibri (MS)"/>
                <a:sym typeface="Calibri (MS)"/>
              </a:rPr>
              <a:t> Mécanisme rentable pour offrir une accréditation aux candidats</a:t>
            </a:r>
          </a:p>
          <a:p>
            <a:pPr algn="l" marL="434340" indent="-144780" lvl="2">
              <a:lnSpc>
                <a:spcPts val="2592"/>
              </a:lnSpc>
              <a:buFont typeface="Arial"/>
              <a:buChar char="⚬"/>
            </a:pPr>
            <a:r>
              <a:rPr lang="en-US" sz="2400">
                <a:solidFill>
                  <a:srgbClr val="000000"/>
                </a:solidFill>
                <a:latin typeface="Calibri (MS)"/>
                <a:ea typeface="Calibri (MS)"/>
                <a:cs typeface="Calibri (MS)"/>
                <a:sym typeface="Calibri (MS)"/>
              </a:rPr>
              <a:t>Processus d'assurance qualité robustes</a:t>
            </a:r>
          </a:p>
          <a:p>
            <a:pPr algn="l" marL="434340" indent="-144780" lvl="2">
              <a:lnSpc>
                <a:spcPts val="2592"/>
              </a:lnSpc>
              <a:buFont typeface="Arial"/>
              <a:buChar char="⚬"/>
            </a:pPr>
            <a:r>
              <a:rPr lang="en-US" sz="2400">
                <a:solidFill>
                  <a:srgbClr val="000000"/>
                </a:solidFill>
                <a:latin typeface="Calibri (MS)"/>
                <a:ea typeface="Calibri (MS)"/>
                <a:cs typeface="Calibri (MS)"/>
                <a:sym typeface="Calibri (MS)"/>
              </a:rPr>
              <a:t>Collaboration avec les employeurs afin d'identifier les possibilités de VAE</a:t>
            </a:r>
          </a:p>
        </p:txBody>
      </p:sp>
      <p:grpSp>
        <p:nvGrpSpPr>
          <p:cNvPr name="Group 29" id="29"/>
          <p:cNvGrpSpPr/>
          <p:nvPr/>
        </p:nvGrpSpPr>
        <p:grpSpPr>
          <a:xfrm rot="0">
            <a:off x="8959510" y="1413796"/>
            <a:ext cx="917734" cy="710946"/>
            <a:chOff x="0" y="0"/>
            <a:chExt cx="1223645" cy="947928"/>
          </a:xfrm>
        </p:grpSpPr>
        <p:sp>
          <p:nvSpPr>
            <p:cNvPr name="Freeform 30" id="30"/>
            <p:cNvSpPr/>
            <p:nvPr/>
          </p:nvSpPr>
          <p:spPr>
            <a:xfrm flipH="false" flipV="false" rot="0">
              <a:off x="0" y="0"/>
              <a:ext cx="1223645" cy="947928"/>
            </a:xfrm>
            <a:custGeom>
              <a:avLst/>
              <a:gdLst/>
              <a:ahLst/>
              <a:cxnLst/>
              <a:rect r="r" b="b" t="t" l="l"/>
              <a:pathLst>
                <a:path h="947928" w="1223645">
                  <a:moveTo>
                    <a:pt x="0" y="189611"/>
                  </a:moveTo>
                  <a:lnTo>
                    <a:pt x="749681" y="189611"/>
                  </a:lnTo>
                  <a:lnTo>
                    <a:pt x="749681" y="0"/>
                  </a:lnTo>
                  <a:lnTo>
                    <a:pt x="1223645" y="473964"/>
                  </a:lnTo>
                  <a:lnTo>
                    <a:pt x="749681" y="947928"/>
                  </a:lnTo>
                  <a:lnTo>
                    <a:pt x="749681" y="758317"/>
                  </a:lnTo>
                  <a:lnTo>
                    <a:pt x="0" y="758317"/>
                  </a:lnTo>
                  <a:close/>
                </a:path>
              </a:pathLst>
            </a:custGeom>
            <a:solidFill>
              <a:srgbClr val="B3CCAE"/>
            </a:solidFill>
          </p:spPr>
        </p:sp>
      </p:grpSp>
      <p:grpSp>
        <p:nvGrpSpPr>
          <p:cNvPr name="Group 31" id="31"/>
          <p:cNvGrpSpPr/>
          <p:nvPr/>
        </p:nvGrpSpPr>
        <p:grpSpPr>
          <a:xfrm rot="0">
            <a:off x="10248652" y="1414148"/>
            <a:ext cx="2874607" cy="1055846"/>
            <a:chOff x="0" y="0"/>
            <a:chExt cx="3832809" cy="1407795"/>
          </a:xfrm>
        </p:grpSpPr>
        <p:sp>
          <p:nvSpPr>
            <p:cNvPr name="Freeform 32" id="32"/>
            <p:cNvSpPr/>
            <p:nvPr/>
          </p:nvSpPr>
          <p:spPr>
            <a:xfrm flipH="false" flipV="false" rot="0">
              <a:off x="12700" y="12700"/>
              <a:ext cx="3807333" cy="1382522"/>
            </a:xfrm>
            <a:custGeom>
              <a:avLst/>
              <a:gdLst/>
              <a:ahLst/>
              <a:cxnLst/>
              <a:rect r="r" b="b" t="t" l="l"/>
              <a:pathLst>
                <a:path h="1382522" w="3807333">
                  <a:moveTo>
                    <a:pt x="0" y="138303"/>
                  </a:moveTo>
                  <a:cubicBezTo>
                    <a:pt x="0" y="61849"/>
                    <a:pt x="62611" y="0"/>
                    <a:pt x="139827" y="0"/>
                  </a:cubicBezTo>
                  <a:lnTo>
                    <a:pt x="3667506" y="0"/>
                  </a:lnTo>
                  <a:cubicBezTo>
                    <a:pt x="3744722" y="0"/>
                    <a:pt x="3807333" y="61849"/>
                    <a:pt x="3807333" y="138303"/>
                  </a:cubicBezTo>
                  <a:lnTo>
                    <a:pt x="3807333" y="1244219"/>
                  </a:lnTo>
                  <a:cubicBezTo>
                    <a:pt x="3807333" y="1320546"/>
                    <a:pt x="3744722" y="1382522"/>
                    <a:pt x="3667506" y="1382522"/>
                  </a:cubicBezTo>
                  <a:lnTo>
                    <a:pt x="139827" y="1382522"/>
                  </a:lnTo>
                  <a:cubicBezTo>
                    <a:pt x="62611" y="1382395"/>
                    <a:pt x="0" y="1320546"/>
                    <a:pt x="0" y="1244219"/>
                  </a:cubicBezTo>
                  <a:close/>
                </a:path>
              </a:pathLst>
            </a:custGeom>
            <a:solidFill>
              <a:srgbClr val="549E39"/>
            </a:solidFill>
          </p:spPr>
        </p:sp>
        <p:sp>
          <p:nvSpPr>
            <p:cNvPr name="Freeform 33" id="33"/>
            <p:cNvSpPr/>
            <p:nvPr/>
          </p:nvSpPr>
          <p:spPr>
            <a:xfrm flipH="false" flipV="false" rot="0">
              <a:off x="0" y="0"/>
              <a:ext cx="3832733" cy="1407922"/>
            </a:xfrm>
            <a:custGeom>
              <a:avLst/>
              <a:gdLst/>
              <a:ahLst/>
              <a:cxnLst/>
              <a:rect r="r" b="b" t="t" l="l"/>
              <a:pathLst>
                <a:path h="1407922" w="3832733">
                  <a:moveTo>
                    <a:pt x="0" y="151003"/>
                  </a:moveTo>
                  <a:cubicBezTo>
                    <a:pt x="0" y="67437"/>
                    <a:pt x="68453" y="0"/>
                    <a:pt x="152527" y="0"/>
                  </a:cubicBezTo>
                  <a:lnTo>
                    <a:pt x="3680206" y="0"/>
                  </a:lnTo>
                  <a:lnTo>
                    <a:pt x="3680206" y="12700"/>
                  </a:lnTo>
                  <a:lnTo>
                    <a:pt x="3680206" y="0"/>
                  </a:lnTo>
                  <a:cubicBezTo>
                    <a:pt x="3764280" y="0"/>
                    <a:pt x="3832733" y="67437"/>
                    <a:pt x="3832733" y="151003"/>
                  </a:cubicBezTo>
                  <a:lnTo>
                    <a:pt x="3820033" y="151003"/>
                  </a:lnTo>
                  <a:lnTo>
                    <a:pt x="3832733" y="151003"/>
                  </a:lnTo>
                  <a:lnTo>
                    <a:pt x="3832733" y="1256919"/>
                  </a:lnTo>
                  <a:lnTo>
                    <a:pt x="3820033" y="1256919"/>
                  </a:lnTo>
                  <a:lnTo>
                    <a:pt x="3832733" y="1256919"/>
                  </a:lnTo>
                  <a:cubicBezTo>
                    <a:pt x="3832733" y="1340358"/>
                    <a:pt x="3764280" y="1407922"/>
                    <a:pt x="3680206" y="1407922"/>
                  </a:cubicBezTo>
                  <a:lnTo>
                    <a:pt x="3680206" y="1395222"/>
                  </a:lnTo>
                  <a:lnTo>
                    <a:pt x="3680206" y="1407922"/>
                  </a:lnTo>
                  <a:lnTo>
                    <a:pt x="152527" y="1407922"/>
                  </a:lnTo>
                  <a:lnTo>
                    <a:pt x="152527" y="1395222"/>
                  </a:lnTo>
                  <a:lnTo>
                    <a:pt x="152527" y="1407922"/>
                  </a:lnTo>
                  <a:cubicBezTo>
                    <a:pt x="68453" y="1407795"/>
                    <a:pt x="0" y="1340358"/>
                    <a:pt x="0" y="1256919"/>
                  </a:cubicBezTo>
                  <a:lnTo>
                    <a:pt x="0" y="151003"/>
                  </a:lnTo>
                  <a:lnTo>
                    <a:pt x="12700" y="151003"/>
                  </a:lnTo>
                  <a:lnTo>
                    <a:pt x="0" y="151003"/>
                  </a:lnTo>
                  <a:moveTo>
                    <a:pt x="25400" y="151003"/>
                  </a:moveTo>
                  <a:lnTo>
                    <a:pt x="25400" y="1256919"/>
                  </a:lnTo>
                  <a:lnTo>
                    <a:pt x="12700" y="1256919"/>
                  </a:lnTo>
                  <a:lnTo>
                    <a:pt x="25400" y="1256919"/>
                  </a:lnTo>
                  <a:cubicBezTo>
                    <a:pt x="25400" y="1326134"/>
                    <a:pt x="82169" y="1382522"/>
                    <a:pt x="152527" y="1382522"/>
                  </a:cubicBezTo>
                  <a:lnTo>
                    <a:pt x="3680206" y="1382522"/>
                  </a:lnTo>
                  <a:cubicBezTo>
                    <a:pt x="3750564" y="1382522"/>
                    <a:pt x="3807333" y="1326134"/>
                    <a:pt x="3807333" y="1256919"/>
                  </a:cubicBezTo>
                  <a:lnTo>
                    <a:pt x="3807333" y="151003"/>
                  </a:lnTo>
                  <a:cubicBezTo>
                    <a:pt x="3807333" y="81788"/>
                    <a:pt x="3750564" y="25400"/>
                    <a:pt x="3680206" y="25400"/>
                  </a:cubicBezTo>
                  <a:lnTo>
                    <a:pt x="152527" y="25400"/>
                  </a:lnTo>
                  <a:lnTo>
                    <a:pt x="152527" y="12700"/>
                  </a:lnTo>
                  <a:lnTo>
                    <a:pt x="152527" y="25400"/>
                  </a:lnTo>
                  <a:cubicBezTo>
                    <a:pt x="82169" y="25400"/>
                    <a:pt x="25400" y="81788"/>
                    <a:pt x="25400" y="151003"/>
                  </a:cubicBezTo>
                  <a:close/>
                </a:path>
              </a:pathLst>
            </a:custGeom>
            <a:solidFill>
              <a:srgbClr val="FFFFFF"/>
            </a:solidFill>
          </p:spPr>
        </p:sp>
      </p:grpSp>
      <p:sp>
        <p:nvSpPr>
          <p:cNvPr name="TextBox 34" id="34"/>
          <p:cNvSpPr txBox="true"/>
          <p:nvPr/>
        </p:nvSpPr>
        <p:spPr>
          <a:xfrm rot="0">
            <a:off x="10362448" y="1518418"/>
            <a:ext cx="2647017" cy="545021"/>
          </a:xfrm>
          <a:prstGeom prst="rect">
            <a:avLst/>
          </a:prstGeom>
        </p:spPr>
        <p:txBody>
          <a:bodyPr anchor="t" rtlCol="false" tIns="0" lIns="0" bIns="0" rIns="0">
            <a:spAutoFit/>
          </a:bodyPr>
          <a:lstStyle/>
          <a:p>
            <a:pPr algn="l">
              <a:lnSpc>
                <a:spcPts val="2592"/>
              </a:lnSpc>
            </a:pPr>
            <a:r>
              <a:rPr lang="en-US" sz="2400" b="true">
                <a:solidFill>
                  <a:srgbClr val="FFFFFF"/>
                </a:solidFill>
                <a:latin typeface="Calibri (MS) Bold"/>
                <a:ea typeface="Calibri (MS) Bold"/>
                <a:cs typeface="Calibri (MS) Bold"/>
                <a:sym typeface="Calibri (MS) Bold"/>
              </a:rPr>
              <a:t>Menaces</a:t>
            </a:r>
            <a:r>
              <a:rPr lang="en-US" sz="2400">
                <a:solidFill>
                  <a:srgbClr val="FFFFFF"/>
                </a:solidFill>
                <a:latin typeface="Calibri (MS)"/>
                <a:ea typeface="Calibri (MS)"/>
                <a:cs typeface="Calibri (MS)"/>
                <a:sym typeface="Calibri (MS)"/>
              </a:rPr>
              <a:t> </a:t>
            </a:r>
          </a:p>
        </p:txBody>
      </p:sp>
      <p:grpSp>
        <p:nvGrpSpPr>
          <p:cNvPr name="Group 35" id="35"/>
          <p:cNvGrpSpPr/>
          <p:nvPr/>
        </p:nvGrpSpPr>
        <p:grpSpPr>
          <a:xfrm rot="0">
            <a:off x="10833525" y="2105349"/>
            <a:ext cx="2874607" cy="7103850"/>
            <a:chOff x="0" y="0"/>
            <a:chExt cx="3832809" cy="9471800"/>
          </a:xfrm>
        </p:grpSpPr>
        <p:sp>
          <p:nvSpPr>
            <p:cNvPr name="Freeform 36" id="36"/>
            <p:cNvSpPr/>
            <p:nvPr/>
          </p:nvSpPr>
          <p:spPr>
            <a:xfrm flipH="false" flipV="false" rot="0">
              <a:off x="12700" y="12700"/>
              <a:ext cx="3807460" cy="9446387"/>
            </a:xfrm>
            <a:custGeom>
              <a:avLst/>
              <a:gdLst/>
              <a:ahLst/>
              <a:cxnLst/>
              <a:rect r="r" b="b" t="t" l="l"/>
              <a:pathLst>
                <a:path h="9446387" w="3807460">
                  <a:moveTo>
                    <a:pt x="0" y="382270"/>
                  </a:moveTo>
                  <a:cubicBezTo>
                    <a:pt x="0" y="171196"/>
                    <a:pt x="170434" y="0"/>
                    <a:pt x="380746" y="0"/>
                  </a:cubicBezTo>
                  <a:lnTo>
                    <a:pt x="3426714" y="0"/>
                  </a:lnTo>
                  <a:cubicBezTo>
                    <a:pt x="3637026" y="0"/>
                    <a:pt x="3807460" y="171196"/>
                    <a:pt x="3807460" y="382270"/>
                  </a:cubicBezTo>
                  <a:lnTo>
                    <a:pt x="3807460" y="9064117"/>
                  </a:lnTo>
                  <a:cubicBezTo>
                    <a:pt x="3807460" y="9275191"/>
                    <a:pt x="3637026" y="9446387"/>
                    <a:pt x="3426714" y="9446387"/>
                  </a:cubicBezTo>
                  <a:lnTo>
                    <a:pt x="380746" y="9446387"/>
                  </a:lnTo>
                  <a:cubicBezTo>
                    <a:pt x="170434" y="9446387"/>
                    <a:pt x="0" y="9275318"/>
                    <a:pt x="0" y="9064117"/>
                  </a:cubicBezTo>
                  <a:close/>
                </a:path>
              </a:pathLst>
            </a:custGeom>
            <a:solidFill>
              <a:srgbClr val="FFFFFF">
                <a:alpha val="80784"/>
              </a:srgbClr>
            </a:solidFill>
          </p:spPr>
        </p:sp>
        <p:sp>
          <p:nvSpPr>
            <p:cNvPr name="Freeform 37" id="37"/>
            <p:cNvSpPr/>
            <p:nvPr/>
          </p:nvSpPr>
          <p:spPr>
            <a:xfrm flipH="false" flipV="false" rot="0">
              <a:off x="0" y="0"/>
              <a:ext cx="3832860" cy="9471787"/>
            </a:xfrm>
            <a:custGeom>
              <a:avLst/>
              <a:gdLst/>
              <a:ahLst/>
              <a:cxnLst/>
              <a:rect r="r" b="b" t="t" l="l"/>
              <a:pathLst>
                <a:path h="9471787" w="3832860">
                  <a:moveTo>
                    <a:pt x="0" y="394970"/>
                  </a:moveTo>
                  <a:cubicBezTo>
                    <a:pt x="0" y="176911"/>
                    <a:pt x="176149" y="0"/>
                    <a:pt x="393446" y="0"/>
                  </a:cubicBezTo>
                  <a:lnTo>
                    <a:pt x="3439414" y="0"/>
                  </a:lnTo>
                  <a:lnTo>
                    <a:pt x="3439414" y="12700"/>
                  </a:lnTo>
                  <a:lnTo>
                    <a:pt x="3439414" y="0"/>
                  </a:lnTo>
                  <a:cubicBezTo>
                    <a:pt x="3656711" y="0"/>
                    <a:pt x="3832860" y="176911"/>
                    <a:pt x="3832860" y="394970"/>
                  </a:cubicBezTo>
                  <a:lnTo>
                    <a:pt x="3820160" y="394970"/>
                  </a:lnTo>
                  <a:lnTo>
                    <a:pt x="3832860" y="394970"/>
                  </a:lnTo>
                  <a:lnTo>
                    <a:pt x="3832860" y="9076817"/>
                  </a:lnTo>
                  <a:lnTo>
                    <a:pt x="3820160" y="9076817"/>
                  </a:lnTo>
                  <a:lnTo>
                    <a:pt x="3832860" y="9076817"/>
                  </a:lnTo>
                  <a:cubicBezTo>
                    <a:pt x="3832860" y="9294876"/>
                    <a:pt x="3656711" y="9471787"/>
                    <a:pt x="3439414" y="9471787"/>
                  </a:cubicBezTo>
                  <a:lnTo>
                    <a:pt x="3439414" y="9459087"/>
                  </a:lnTo>
                  <a:lnTo>
                    <a:pt x="3439414" y="9471787"/>
                  </a:lnTo>
                  <a:lnTo>
                    <a:pt x="393446" y="9471787"/>
                  </a:lnTo>
                  <a:lnTo>
                    <a:pt x="393446" y="9459087"/>
                  </a:lnTo>
                  <a:lnTo>
                    <a:pt x="393446" y="9471787"/>
                  </a:lnTo>
                  <a:cubicBezTo>
                    <a:pt x="176149" y="9471787"/>
                    <a:pt x="0" y="9294876"/>
                    <a:pt x="0" y="9076817"/>
                  </a:cubicBezTo>
                  <a:lnTo>
                    <a:pt x="0" y="394970"/>
                  </a:lnTo>
                  <a:lnTo>
                    <a:pt x="12700" y="394970"/>
                  </a:lnTo>
                  <a:lnTo>
                    <a:pt x="0" y="394970"/>
                  </a:lnTo>
                  <a:moveTo>
                    <a:pt x="25400" y="394970"/>
                  </a:moveTo>
                  <a:lnTo>
                    <a:pt x="25400" y="9076817"/>
                  </a:lnTo>
                  <a:lnTo>
                    <a:pt x="12700" y="9076817"/>
                  </a:lnTo>
                  <a:lnTo>
                    <a:pt x="25400" y="9076817"/>
                  </a:lnTo>
                  <a:cubicBezTo>
                    <a:pt x="25400" y="9280906"/>
                    <a:pt x="190246" y="9446387"/>
                    <a:pt x="393446" y="9446387"/>
                  </a:cubicBezTo>
                  <a:lnTo>
                    <a:pt x="3439414" y="9446387"/>
                  </a:lnTo>
                  <a:cubicBezTo>
                    <a:pt x="3642614" y="9446387"/>
                    <a:pt x="3807460" y="9281033"/>
                    <a:pt x="3807460" y="9076817"/>
                  </a:cubicBezTo>
                  <a:lnTo>
                    <a:pt x="3807460" y="394970"/>
                  </a:lnTo>
                  <a:cubicBezTo>
                    <a:pt x="3807460" y="190754"/>
                    <a:pt x="3642614" y="25400"/>
                    <a:pt x="3439414" y="25400"/>
                  </a:cubicBezTo>
                  <a:lnTo>
                    <a:pt x="393446" y="25400"/>
                  </a:lnTo>
                  <a:lnTo>
                    <a:pt x="393446" y="12700"/>
                  </a:lnTo>
                  <a:lnTo>
                    <a:pt x="393446" y="25400"/>
                  </a:lnTo>
                  <a:cubicBezTo>
                    <a:pt x="190246" y="25400"/>
                    <a:pt x="25400" y="190754"/>
                    <a:pt x="25400" y="394970"/>
                  </a:cubicBezTo>
                  <a:close/>
                </a:path>
              </a:pathLst>
            </a:custGeom>
            <a:solidFill>
              <a:srgbClr val="549E39"/>
            </a:solidFill>
          </p:spPr>
        </p:sp>
      </p:grpSp>
      <p:sp>
        <p:nvSpPr>
          <p:cNvPr name="TextBox 38" id="38"/>
          <p:cNvSpPr txBox="true"/>
          <p:nvPr/>
        </p:nvSpPr>
        <p:spPr>
          <a:xfrm rot="0">
            <a:off x="11030960" y="2293249"/>
            <a:ext cx="2479748" cy="6718516"/>
          </a:xfrm>
          <a:prstGeom prst="rect">
            <a:avLst/>
          </a:prstGeom>
        </p:spPr>
        <p:txBody>
          <a:bodyPr anchor="t" rtlCol="false" tIns="0" lIns="0" bIns="0" rIns="0">
            <a:spAutoFit/>
          </a:bodyPr>
          <a:lstStyle/>
          <a:p>
            <a:pPr algn="l" marL="434340" indent="-144780" lvl="2">
              <a:lnSpc>
                <a:spcPts val="2592"/>
              </a:lnSpc>
              <a:buFont typeface="Arial"/>
              <a:buChar char="⚬"/>
            </a:pPr>
            <a:r>
              <a:rPr lang="en-US" sz="2400">
                <a:solidFill>
                  <a:srgbClr val="000000"/>
                </a:solidFill>
                <a:latin typeface="Calibri (MS)"/>
                <a:ea typeface="Calibri (MS)"/>
                <a:cs typeface="Calibri (MS)"/>
                <a:sym typeface="Calibri (MS)"/>
              </a:rPr>
              <a:t>Ressources limitées pour soutenir le travail de VAE</a:t>
            </a:r>
          </a:p>
        </p:txBody>
      </p:sp>
      <p:grpSp>
        <p:nvGrpSpPr>
          <p:cNvPr name="Group 39" id="39"/>
          <p:cNvGrpSpPr/>
          <p:nvPr/>
        </p:nvGrpSpPr>
        <p:grpSpPr>
          <a:xfrm rot="0">
            <a:off x="13546626" y="1413796"/>
            <a:ext cx="917734" cy="710946"/>
            <a:chOff x="0" y="0"/>
            <a:chExt cx="1223645" cy="947928"/>
          </a:xfrm>
        </p:grpSpPr>
        <p:sp>
          <p:nvSpPr>
            <p:cNvPr name="Freeform 40" id="40"/>
            <p:cNvSpPr/>
            <p:nvPr/>
          </p:nvSpPr>
          <p:spPr>
            <a:xfrm flipH="false" flipV="false" rot="0">
              <a:off x="0" y="0"/>
              <a:ext cx="1223645" cy="947928"/>
            </a:xfrm>
            <a:custGeom>
              <a:avLst/>
              <a:gdLst/>
              <a:ahLst/>
              <a:cxnLst/>
              <a:rect r="r" b="b" t="t" l="l"/>
              <a:pathLst>
                <a:path h="947928" w="1223645">
                  <a:moveTo>
                    <a:pt x="0" y="189611"/>
                  </a:moveTo>
                  <a:lnTo>
                    <a:pt x="749681" y="189611"/>
                  </a:lnTo>
                  <a:lnTo>
                    <a:pt x="749681" y="0"/>
                  </a:lnTo>
                  <a:lnTo>
                    <a:pt x="1223645" y="473964"/>
                  </a:lnTo>
                  <a:lnTo>
                    <a:pt x="749681" y="947928"/>
                  </a:lnTo>
                  <a:lnTo>
                    <a:pt x="749681" y="758317"/>
                  </a:lnTo>
                  <a:lnTo>
                    <a:pt x="0" y="758317"/>
                  </a:lnTo>
                  <a:close/>
                </a:path>
              </a:pathLst>
            </a:custGeom>
            <a:solidFill>
              <a:srgbClr val="B3CCAE"/>
            </a:solidFill>
          </p:spPr>
        </p:sp>
      </p:grpSp>
      <p:grpSp>
        <p:nvGrpSpPr>
          <p:cNvPr name="Group 41" id="41"/>
          <p:cNvGrpSpPr/>
          <p:nvPr/>
        </p:nvGrpSpPr>
        <p:grpSpPr>
          <a:xfrm rot="0">
            <a:off x="14835778" y="1414148"/>
            <a:ext cx="2874607" cy="1055846"/>
            <a:chOff x="0" y="0"/>
            <a:chExt cx="3832809" cy="1407795"/>
          </a:xfrm>
        </p:grpSpPr>
        <p:sp>
          <p:nvSpPr>
            <p:cNvPr name="Freeform 42" id="42"/>
            <p:cNvSpPr/>
            <p:nvPr/>
          </p:nvSpPr>
          <p:spPr>
            <a:xfrm flipH="false" flipV="false" rot="0">
              <a:off x="12700" y="12700"/>
              <a:ext cx="3807333" cy="1382522"/>
            </a:xfrm>
            <a:custGeom>
              <a:avLst/>
              <a:gdLst/>
              <a:ahLst/>
              <a:cxnLst/>
              <a:rect r="r" b="b" t="t" l="l"/>
              <a:pathLst>
                <a:path h="1382522" w="3807333">
                  <a:moveTo>
                    <a:pt x="0" y="138303"/>
                  </a:moveTo>
                  <a:cubicBezTo>
                    <a:pt x="0" y="61849"/>
                    <a:pt x="62611" y="0"/>
                    <a:pt x="139827" y="0"/>
                  </a:cubicBezTo>
                  <a:lnTo>
                    <a:pt x="3667506" y="0"/>
                  </a:lnTo>
                  <a:cubicBezTo>
                    <a:pt x="3744722" y="0"/>
                    <a:pt x="3807333" y="61849"/>
                    <a:pt x="3807333" y="138303"/>
                  </a:cubicBezTo>
                  <a:lnTo>
                    <a:pt x="3807333" y="1244219"/>
                  </a:lnTo>
                  <a:cubicBezTo>
                    <a:pt x="3807333" y="1320546"/>
                    <a:pt x="3744722" y="1382522"/>
                    <a:pt x="3667506" y="1382522"/>
                  </a:cubicBezTo>
                  <a:lnTo>
                    <a:pt x="139827" y="1382522"/>
                  </a:lnTo>
                  <a:cubicBezTo>
                    <a:pt x="62611" y="1382395"/>
                    <a:pt x="0" y="1320546"/>
                    <a:pt x="0" y="1244219"/>
                  </a:cubicBezTo>
                  <a:close/>
                </a:path>
              </a:pathLst>
            </a:custGeom>
            <a:solidFill>
              <a:srgbClr val="549E39"/>
            </a:solidFill>
          </p:spPr>
        </p:sp>
        <p:sp>
          <p:nvSpPr>
            <p:cNvPr name="Freeform 43" id="43"/>
            <p:cNvSpPr/>
            <p:nvPr/>
          </p:nvSpPr>
          <p:spPr>
            <a:xfrm flipH="false" flipV="false" rot="0">
              <a:off x="0" y="0"/>
              <a:ext cx="3832733" cy="1407922"/>
            </a:xfrm>
            <a:custGeom>
              <a:avLst/>
              <a:gdLst/>
              <a:ahLst/>
              <a:cxnLst/>
              <a:rect r="r" b="b" t="t" l="l"/>
              <a:pathLst>
                <a:path h="1407922" w="3832733">
                  <a:moveTo>
                    <a:pt x="0" y="151003"/>
                  </a:moveTo>
                  <a:cubicBezTo>
                    <a:pt x="0" y="67437"/>
                    <a:pt x="68453" y="0"/>
                    <a:pt x="152527" y="0"/>
                  </a:cubicBezTo>
                  <a:lnTo>
                    <a:pt x="3680206" y="0"/>
                  </a:lnTo>
                  <a:lnTo>
                    <a:pt x="3680206" y="12700"/>
                  </a:lnTo>
                  <a:lnTo>
                    <a:pt x="3680206" y="0"/>
                  </a:lnTo>
                  <a:cubicBezTo>
                    <a:pt x="3764280" y="0"/>
                    <a:pt x="3832733" y="67437"/>
                    <a:pt x="3832733" y="151003"/>
                  </a:cubicBezTo>
                  <a:lnTo>
                    <a:pt x="3820033" y="151003"/>
                  </a:lnTo>
                  <a:lnTo>
                    <a:pt x="3832733" y="151003"/>
                  </a:lnTo>
                  <a:lnTo>
                    <a:pt x="3832733" y="1256919"/>
                  </a:lnTo>
                  <a:lnTo>
                    <a:pt x="3820033" y="1256919"/>
                  </a:lnTo>
                  <a:lnTo>
                    <a:pt x="3832733" y="1256919"/>
                  </a:lnTo>
                  <a:cubicBezTo>
                    <a:pt x="3832733" y="1340358"/>
                    <a:pt x="3764280" y="1407922"/>
                    <a:pt x="3680206" y="1407922"/>
                  </a:cubicBezTo>
                  <a:lnTo>
                    <a:pt x="3680206" y="1395222"/>
                  </a:lnTo>
                  <a:lnTo>
                    <a:pt x="3680206" y="1407922"/>
                  </a:lnTo>
                  <a:lnTo>
                    <a:pt x="152527" y="1407922"/>
                  </a:lnTo>
                  <a:lnTo>
                    <a:pt x="152527" y="1395222"/>
                  </a:lnTo>
                  <a:lnTo>
                    <a:pt x="152527" y="1407922"/>
                  </a:lnTo>
                  <a:cubicBezTo>
                    <a:pt x="68453" y="1407795"/>
                    <a:pt x="0" y="1340358"/>
                    <a:pt x="0" y="1256919"/>
                  </a:cubicBezTo>
                  <a:lnTo>
                    <a:pt x="0" y="151003"/>
                  </a:lnTo>
                  <a:lnTo>
                    <a:pt x="12700" y="151003"/>
                  </a:lnTo>
                  <a:lnTo>
                    <a:pt x="0" y="151003"/>
                  </a:lnTo>
                  <a:moveTo>
                    <a:pt x="25400" y="151003"/>
                  </a:moveTo>
                  <a:lnTo>
                    <a:pt x="25400" y="1256919"/>
                  </a:lnTo>
                  <a:lnTo>
                    <a:pt x="12700" y="1256919"/>
                  </a:lnTo>
                  <a:lnTo>
                    <a:pt x="25400" y="1256919"/>
                  </a:lnTo>
                  <a:cubicBezTo>
                    <a:pt x="25400" y="1326134"/>
                    <a:pt x="82169" y="1382522"/>
                    <a:pt x="152527" y="1382522"/>
                  </a:cubicBezTo>
                  <a:lnTo>
                    <a:pt x="3680206" y="1382522"/>
                  </a:lnTo>
                  <a:cubicBezTo>
                    <a:pt x="3750564" y="1382522"/>
                    <a:pt x="3807333" y="1326134"/>
                    <a:pt x="3807333" y="1256919"/>
                  </a:cubicBezTo>
                  <a:lnTo>
                    <a:pt x="3807333" y="151003"/>
                  </a:lnTo>
                  <a:cubicBezTo>
                    <a:pt x="3807333" y="81788"/>
                    <a:pt x="3750564" y="25400"/>
                    <a:pt x="3680206" y="25400"/>
                  </a:cubicBezTo>
                  <a:lnTo>
                    <a:pt x="152527" y="25400"/>
                  </a:lnTo>
                  <a:lnTo>
                    <a:pt x="152527" y="12700"/>
                  </a:lnTo>
                  <a:lnTo>
                    <a:pt x="152527" y="25400"/>
                  </a:lnTo>
                  <a:cubicBezTo>
                    <a:pt x="82169" y="25400"/>
                    <a:pt x="25400" y="81788"/>
                    <a:pt x="25400" y="151003"/>
                  </a:cubicBezTo>
                  <a:close/>
                </a:path>
              </a:pathLst>
            </a:custGeom>
            <a:solidFill>
              <a:srgbClr val="FFFFFF"/>
            </a:solidFill>
          </p:spPr>
        </p:sp>
      </p:grpSp>
      <p:sp>
        <p:nvSpPr>
          <p:cNvPr name="TextBox 44" id="44"/>
          <p:cNvSpPr txBox="true"/>
          <p:nvPr/>
        </p:nvSpPr>
        <p:spPr>
          <a:xfrm rot="0">
            <a:off x="14949564" y="1518418"/>
            <a:ext cx="2647017" cy="545021"/>
          </a:xfrm>
          <a:prstGeom prst="rect">
            <a:avLst/>
          </a:prstGeom>
        </p:spPr>
        <p:txBody>
          <a:bodyPr anchor="t" rtlCol="false" tIns="0" lIns="0" bIns="0" rIns="0">
            <a:spAutoFit/>
          </a:bodyPr>
          <a:lstStyle/>
          <a:p>
            <a:pPr algn="l">
              <a:lnSpc>
                <a:spcPts val="2592"/>
              </a:lnSpc>
            </a:pPr>
            <a:r>
              <a:rPr lang="en-US" sz="2400" b="true">
                <a:solidFill>
                  <a:srgbClr val="FFFFFF"/>
                </a:solidFill>
                <a:latin typeface="Calibri (MS) Bold"/>
                <a:ea typeface="Calibri (MS) Bold"/>
                <a:cs typeface="Calibri (MS) Bold"/>
                <a:sym typeface="Calibri (MS) Bold"/>
              </a:rPr>
              <a:t>Défis</a:t>
            </a:r>
          </a:p>
        </p:txBody>
      </p:sp>
      <p:grpSp>
        <p:nvGrpSpPr>
          <p:cNvPr name="Group 45" id="45"/>
          <p:cNvGrpSpPr/>
          <p:nvPr/>
        </p:nvGrpSpPr>
        <p:grpSpPr>
          <a:xfrm rot="0">
            <a:off x="15420651" y="2105349"/>
            <a:ext cx="2874607" cy="7103850"/>
            <a:chOff x="0" y="0"/>
            <a:chExt cx="3832809" cy="9471800"/>
          </a:xfrm>
        </p:grpSpPr>
        <p:sp>
          <p:nvSpPr>
            <p:cNvPr name="Freeform 46" id="46"/>
            <p:cNvSpPr/>
            <p:nvPr/>
          </p:nvSpPr>
          <p:spPr>
            <a:xfrm flipH="false" flipV="false" rot="0">
              <a:off x="12700" y="12700"/>
              <a:ext cx="3807460" cy="9446387"/>
            </a:xfrm>
            <a:custGeom>
              <a:avLst/>
              <a:gdLst/>
              <a:ahLst/>
              <a:cxnLst/>
              <a:rect r="r" b="b" t="t" l="l"/>
              <a:pathLst>
                <a:path h="9446387" w="3807460">
                  <a:moveTo>
                    <a:pt x="0" y="382270"/>
                  </a:moveTo>
                  <a:cubicBezTo>
                    <a:pt x="0" y="171196"/>
                    <a:pt x="170434" y="0"/>
                    <a:pt x="380746" y="0"/>
                  </a:cubicBezTo>
                  <a:lnTo>
                    <a:pt x="3426714" y="0"/>
                  </a:lnTo>
                  <a:cubicBezTo>
                    <a:pt x="3637026" y="0"/>
                    <a:pt x="3807460" y="171196"/>
                    <a:pt x="3807460" y="382270"/>
                  </a:cubicBezTo>
                  <a:lnTo>
                    <a:pt x="3807460" y="9064117"/>
                  </a:lnTo>
                  <a:cubicBezTo>
                    <a:pt x="3807460" y="9275191"/>
                    <a:pt x="3637026" y="9446387"/>
                    <a:pt x="3426714" y="9446387"/>
                  </a:cubicBezTo>
                  <a:lnTo>
                    <a:pt x="380746" y="9446387"/>
                  </a:lnTo>
                  <a:cubicBezTo>
                    <a:pt x="170434" y="9446387"/>
                    <a:pt x="0" y="9275318"/>
                    <a:pt x="0" y="9064117"/>
                  </a:cubicBezTo>
                  <a:close/>
                </a:path>
              </a:pathLst>
            </a:custGeom>
            <a:solidFill>
              <a:srgbClr val="FFFFFF">
                <a:alpha val="80784"/>
              </a:srgbClr>
            </a:solidFill>
          </p:spPr>
        </p:sp>
        <p:sp>
          <p:nvSpPr>
            <p:cNvPr name="Freeform 47" id="47"/>
            <p:cNvSpPr/>
            <p:nvPr/>
          </p:nvSpPr>
          <p:spPr>
            <a:xfrm flipH="false" flipV="false" rot="0">
              <a:off x="0" y="0"/>
              <a:ext cx="3832860" cy="9471787"/>
            </a:xfrm>
            <a:custGeom>
              <a:avLst/>
              <a:gdLst/>
              <a:ahLst/>
              <a:cxnLst/>
              <a:rect r="r" b="b" t="t" l="l"/>
              <a:pathLst>
                <a:path h="9471787" w="3832860">
                  <a:moveTo>
                    <a:pt x="0" y="394970"/>
                  </a:moveTo>
                  <a:cubicBezTo>
                    <a:pt x="0" y="176911"/>
                    <a:pt x="176149" y="0"/>
                    <a:pt x="393446" y="0"/>
                  </a:cubicBezTo>
                  <a:lnTo>
                    <a:pt x="3439414" y="0"/>
                  </a:lnTo>
                  <a:lnTo>
                    <a:pt x="3439414" y="12700"/>
                  </a:lnTo>
                  <a:lnTo>
                    <a:pt x="3439414" y="0"/>
                  </a:lnTo>
                  <a:cubicBezTo>
                    <a:pt x="3656711" y="0"/>
                    <a:pt x="3832860" y="176911"/>
                    <a:pt x="3832860" y="394970"/>
                  </a:cubicBezTo>
                  <a:lnTo>
                    <a:pt x="3820160" y="394970"/>
                  </a:lnTo>
                  <a:lnTo>
                    <a:pt x="3832860" y="394970"/>
                  </a:lnTo>
                  <a:lnTo>
                    <a:pt x="3832860" y="9076817"/>
                  </a:lnTo>
                  <a:lnTo>
                    <a:pt x="3820160" y="9076817"/>
                  </a:lnTo>
                  <a:lnTo>
                    <a:pt x="3832860" y="9076817"/>
                  </a:lnTo>
                  <a:cubicBezTo>
                    <a:pt x="3832860" y="9294876"/>
                    <a:pt x="3656711" y="9471787"/>
                    <a:pt x="3439414" y="9471787"/>
                  </a:cubicBezTo>
                  <a:lnTo>
                    <a:pt x="3439414" y="9459087"/>
                  </a:lnTo>
                  <a:lnTo>
                    <a:pt x="3439414" y="9471787"/>
                  </a:lnTo>
                  <a:lnTo>
                    <a:pt x="393446" y="9471787"/>
                  </a:lnTo>
                  <a:lnTo>
                    <a:pt x="393446" y="9459087"/>
                  </a:lnTo>
                  <a:lnTo>
                    <a:pt x="393446" y="9471787"/>
                  </a:lnTo>
                  <a:cubicBezTo>
                    <a:pt x="176149" y="9471787"/>
                    <a:pt x="0" y="9294876"/>
                    <a:pt x="0" y="9076817"/>
                  </a:cubicBezTo>
                  <a:lnTo>
                    <a:pt x="0" y="394970"/>
                  </a:lnTo>
                  <a:lnTo>
                    <a:pt x="12700" y="394970"/>
                  </a:lnTo>
                  <a:lnTo>
                    <a:pt x="0" y="394970"/>
                  </a:lnTo>
                  <a:moveTo>
                    <a:pt x="25400" y="394970"/>
                  </a:moveTo>
                  <a:lnTo>
                    <a:pt x="25400" y="9076817"/>
                  </a:lnTo>
                  <a:lnTo>
                    <a:pt x="12700" y="9076817"/>
                  </a:lnTo>
                  <a:lnTo>
                    <a:pt x="25400" y="9076817"/>
                  </a:lnTo>
                  <a:cubicBezTo>
                    <a:pt x="25400" y="9280906"/>
                    <a:pt x="190246" y="9446387"/>
                    <a:pt x="393446" y="9446387"/>
                  </a:cubicBezTo>
                  <a:lnTo>
                    <a:pt x="3439414" y="9446387"/>
                  </a:lnTo>
                  <a:cubicBezTo>
                    <a:pt x="3642614" y="9446387"/>
                    <a:pt x="3807460" y="9281033"/>
                    <a:pt x="3807460" y="9076817"/>
                  </a:cubicBezTo>
                  <a:lnTo>
                    <a:pt x="3807460" y="394970"/>
                  </a:lnTo>
                  <a:cubicBezTo>
                    <a:pt x="3807460" y="190754"/>
                    <a:pt x="3642614" y="25400"/>
                    <a:pt x="3439414" y="25400"/>
                  </a:cubicBezTo>
                  <a:lnTo>
                    <a:pt x="393446" y="25400"/>
                  </a:lnTo>
                  <a:lnTo>
                    <a:pt x="393446" y="12700"/>
                  </a:lnTo>
                  <a:lnTo>
                    <a:pt x="393446" y="25400"/>
                  </a:lnTo>
                  <a:cubicBezTo>
                    <a:pt x="190246" y="25400"/>
                    <a:pt x="25400" y="190754"/>
                    <a:pt x="25400" y="394970"/>
                  </a:cubicBezTo>
                  <a:close/>
                </a:path>
              </a:pathLst>
            </a:custGeom>
            <a:solidFill>
              <a:srgbClr val="549E39"/>
            </a:solidFill>
          </p:spPr>
        </p:sp>
      </p:grpSp>
      <p:sp>
        <p:nvSpPr>
          <p:cNvPr name="TextBox 48" id="48"/>
          <p:cNvSpPr txBox="true"/>
          <p:nvPr/>
        </p:nvSpPr>
        <p:spPr>
          <a:xfrm rot="0">
            <a:off x="15618076" y="2293249"/>
            <a:ext cx="2479748" cy="6718516"/>
          </a:xfrm>
          <a:prstGeom prst="rect">
            <a:avLst/>
          </a:prstGeom>
        </p:spPr>
        <p:txBody>
          <a:bodyPr anchor="t" rtlCol="false" tIns="0" lIns="0" bIns="0" rIns="0">
            <a:spAutoFit/>
          </a:bodyPr>
          <a:lstStyle/>
          <a:p>
            <a:pPr algn="l" marL="434340" indent="-144780" lvl="2">
              <a:lnSpc>
                <a:spcPts val="2592"/>
              </a:lnSpc>
              <a:buFont typeface="Arial"/>
              <a:buChar char="⚬"/>
            </a:pPr>
            <a:r>
              <a:rPr lang="en-US" sz="2400">
                <a:solidFill>
                  <a:srgbClr val="000000"/>
                </a:solidFill>
                <a:latin typeface="Calibri (MS)"/>
                <a:ea typeface="Calibri (MS)"/>
                <a:cs typeface="Calibri (MS)"/>
                <a:sym typeface="Calibri (MS)"/>
              </a:rPr>
              <a:t>Encourager la pratique réflexive chez le candidat </a:t>
            </a:r>
          </a:p>
          <a:p>
            <a:pPr algn="l" marL="434340" indent="-144780" lvl="2">
              <a:lnSpc>
                <a:spcPts val="2592"/>
              </a:lnSpc>
              <a:buFont typeface="Arial"/>
              <a:buChar char="⚬"/>
            </a:pPr>
            <a:r>
              <a:rPr lang="en-US" sz="2400">
                <a:solidFill>
                  <a:srgbClr val="000000"/>
                </a:solidFill>
                <a:latin typeface="Calibri (MS)"/>
                <a:ea typeface="Calibri (MS)"/>
                <a:cs typeface="Calibri (MS)"/>
                <a:sym typeface="Calibri (MS)"/>
              </a:rPr>
              <a:t>Gérer les attentes des candidats</a:t>
            </a:r>
          </a:p>
        </p:txBody>
      </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8" id="8"/>
          <p:cNvGrpSpPr/>
          <p:nvPr/>
        </p:nvGrpSpPr>
        <p:grpSpPr>
          <a:xfrm rot="0">
            <a:off x="905827" y="1722263"/>
            <a:ext cx="5703418" cy="6311360"/>
            <a:chOff x="0" y="0"/>
            <a:chExt cx="7604557" cy="8415147"/>
          </a:xfrm>
        </p:grpSpPr>
        <p:sp>
          <p:nvSpPr>
            <p:cNvPr name="Freeform 9" id="9"/>
            <p:cNvSpPr/>
            <p:nvPr/>
          </p:nvSpPr>
          <p:spPr>
            <a:xfrm flipH="false" flipV="false" rot="0">
              <a:off x="0" y="0"/>
              <a:ext cx="7604552" cy="8415142"/>
            </a:xfrm>
            <a:custGeom>
              <a:avLst/>
              <a:gdLst/>
              <a:ahLst/>
              <a:cxnLst/>
              <a:rect r="r" b="b" t="t" l="l"/>
              <a:pathLst>
                <a:path h="8415142" w="7604552">
                  <a:moveTo>
                    <a:pt x="0" y="0"/>
                  </a:moveTo>
                  <a:lnTo>
                    <a:pt x="7604552" y="0"/>
                  </a:lnTo>
                  <a:lnTo>
                    <a:pt x="7604552" y="8415142"/>
                  </a:lnTo>
                  <a:lnTo>
                    <a:pt x="0" y="8415142"/>
                  </a:lnTo>
                  <a:close/>
                </a:path>
              </a:pathLst>
            </a:custGeom>
            <a:blipFill>
              <a:blip r:embed="rId9">
                <a:alphaModFix amt="0"/>
              </a:blip>
              <a:stretch>
                <a:fillRect l="-91979" t="0" r="-91979" b="0"/>
              </a:stretch>
            </a:blipFill>
          </p:spPr>
        </p:sp>
        <p:sp>
          <p:nvSpPr>
            <p:cNvPr name="TextBox 10" id="10"/>
            <p:cNvSpPr txBox="true"/>
            <p:nvPr/>
          </p:nvSpPr>
          <p:spPr>
            <a:xfrm>
              <a:off x="0" y="114300"/>
              <a:ext cx="7604557" cy="8300847"/>
            </a:xfrm>
            <a:prstGeom prst="rect">
              <a:avLst/>
            </a:prstGeom>
          </p:spPr>
          <p:txBody>
            <a:bodyPr anchor="ctr" rtlCol="false" tIns="0" lIns="0" bIns="0" rIns="0"/>
            <a:lstStyle/>
            <a:p>
              <a:pPr algn="ctr">
                <a:lnSpc>
                  <a:spcPts val="10692"/>
                </a:lnSpc>
              </a:pPr>
              <a:r>
                <a:rPr lang="en-US" sz="9900" spc="-60">
                  <a:solidFill>
                    <a:srgbClr val="E3DED1"/>
                  </a:solidFill>
                  <a:latin typeface="TT Rounds Condensed"/>
                  <a:ea typeface="TT Rounds Condensed"/>
                  <a:cs typeface="TT Rounds Condensed"/>
                  <a:sym typeface="TT Rounds Condensed"/>
                </a:rPr>
                <a:t>la VAE en action</a:t>
              </a:r>
            </a:p>
          </p:txBody>
        </p:sp>
      </p:grpSp>
      <p:grpSp>
        <p:nvGrpSpPr>
          <p:cNvPr name="Group 11" id="11"/>
          <p:cNvGrpSpPr/>
          <p:nvPr/>
        </p:nvGrpSpPr>
        <p:grpSpPr>
          <a:xfrm rot="0">
            <a:off x="7750473" y="456467"/>
            <a:ext cx="9883035" cy="2526554"/>
            <a:chOff x="0" y="0"/>
            <a:chExt cx="13177380" cy="3368738"/>
          </a:xfrm>
        </p:grpSpPr>
        <p:sp>
          <p:nvSpPr>
            <p:cNvPr name="Freeform 12" id="12"/>
            <p:cNvSpPr/>
            <p:nvPr/>
          </p:nvSpPr>
          <p:spPr>
            <a:xfrm flipH="false" flipV="false" rot="0">
              <a:off x="0" y="0"/>
              <a:ext cx="13177520" cy="3368802"/>
            </a:xfrm>
            <a:custGeom>
              <a:avLst/>
              <a:gdLst/>
              <a:ahLst/>
              <a:cxnLst/>
              <a:rect r="r" b="b" t="t" l="l"/>
              <a:pathLst>
                <a:path h="3368802" w="13177520">
                  <a:moveTo>
                    <a:pt x="0" y="336931"/>
                  </a:moveTo>
                  <a:cubicBezTo>
                    <a:pt x="0" y="150876"/>
                    <a:pt x="150876" y="0"/>
                    <a:pt x="336931" y="0"/>
                  </a:cubicBezTo>
                  <a:lnTo>
                    <a:pt x="12840589" y="0"/>
                  </a:lnTo>
                  <a:cubicBezTo>
                    <a:pt x="13026644" y="0"/>
                    <a:pt x="13177520" y="150876"/>
                    <a:pt x="13177520" y="336931"/>
                  </a:cubicBezTo>
                  <a:lnTo>
                    <a:pt x="13177520" y="3031871"/>
                  </a:lnTo>
                  <a:cubicBezTo>
                    <a:pt x="13177520" y="3217926"/>
                    <a:pt x="13026644" y="3368802"/>
                    <a:pt x="12840589" y="3368802"/>
                  </a:cubicBezTo>
                  <a:lnTo>
                    <a:pt x="336931" y="3368802"/>
                  </a:lnTo>
                  <a:cubicBezTo>
                    <a:pt x="150876" y="3368802"/>
                    <a:pt x="0" y="3217926"/>
                    <a:pt x="0" y="3031871"/>
                  </a:cubicBezTo>
                  <a:close/>
                </a:path>
              </a:pathLst>
            </a:custGeom>
            <a:solidFill>
              <a:srgbClr val="E3DED1"/>
            </a:solidFill>
          </p:spPr>
        </p:sp>
      </p:grpSp>
      <p:sp>
        <p:nvSpPr>
          <p:cNvPr name="Freeform 13" id="13"/>
          <p:cNvSpPr/>
          <p:nvPr/>
        </p:nvSpPr>
        <p:spPr>
          <a:xfrm flipH="false" flipV="false" rot="0">
            <a:off x="8514759" y="1024938"/>
            <a:ext cx="1389602" cy="1389602"/>
          </a:xfrm>
          <a:custGeom>
            <a:avLst/>
            <a:gdLst/>
            <a:ahLst/>
            <a:cxnLst/>
            <a:rect r="r" b="b" t="t" l="l"/>
            <a:pathLst>
              <a:path h="1389602" w="1389602">
                <a:moveTo>
                  <a:pt x="0" y="0"/>
                </a:moveTo>
                <a:lnTo>
                  <a:pt x="1389603" y="0"/>
                </a:lnTo>
                <a:lnTo>
                  <a:pt x="1389603" y="1389602"/>
                </a:lnTo>
                <a:lnTo>
                  <a:pt x="0" y="138960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14" id="14"/>
          <p:cNvGrpSpPr/>
          <p:nvPr/>
        </p:nvGrpSpPr>
        <p:grpSpPr>
          <a:xfrm rot="0">
            <a:off x="10663895" y="451704"/>
            <a:ext cx="6974386" cy="2536079"/>
            <a:chOff x="0" y="0"/>
            <a:chExt cx="9299181" cy="3381438"/>
          </a:xfrm>
        </p:grpSpPr>
        <p:sp>
          <p:nvSpPr>
            <p:cNvPr name="Freeform 15" id="15"/>
            <p:cNvSpPr/>
            <p:nvPr/>
          </p:nvSpPr>
          <p:spPr>
            <a:xfrm flipH="false" flipV="false" rot="0">
              <a:off x="0" y="0"/>
              <a:ext cx="9299180" cy="3381444"/>
            </a:xfrm>
            <a:custGeom>
              <a:avLst/>
              <a:gdLst/>
              <a:ahLst/>
              <a:cxnLst/>
              <a:rect r="r" b="b" t="t" l="l"/>
              <a:pathLst>
                <a:path h="3381444" w="9299180">
                  <a:moveTo>
                    <a:pt x="0" y="0"/>
                  </a:moveTo>
                  <a:lnTo>
                    <a:pt x="9299180" y="0"/>
                  </a:lnTo>
                  <a:lnTo>
                    <a:pt x="9299180" y="3381444"/>
                  </a:lnTo>
                  <a:lnTo>
                    <a:pt x="0" y="3381444"/>
                  </a:lnTo>
                  <a:close/>
                </a:path>
              </a:pathLst>
            </a:custGeom>
            <a:blipFill>
              <a:blip r:embed="rId9">
                <a:alphaModFix amt="0"/>
              </a:blip>
              <a:stretch>
                <a:fillRect l="0" t="-3585" r="0" b="-3584"/>
              </a:stretch>
            </a:blipFill>
          </p:spPr>
        </p:sp>
        <p:sp>
          <p:nvSpPr>
            <p:cNvPr name="TextBox 16" id="16"/>
            <p:cNvSpPr txBox="true"/>
            <p:nvPr/>
          </p:nvSpPr>
          <p:spPr>
            <a:xfrm>
              <a:off x="0" y="-76200"/>
              <a:ext cx="9299181" cy="3457638"/>
            </a:xfrm>
            <a:prstGeom prst="rect">
              <a:avLst/>
            </a:prstGeom>
          </p:spPr>
          <p:txBody>
            <a:bodyPr anchor="ctr" rtlCol="false" tIns="0" lIns="0" bIns="0" rIns="0"/>
            <a:lstStyle/>
            <a:p>
              <a:pPr algn="l">
                <a:lnSpc>
                  <a:spcPts val="4500"/>
                </a:lnSpc>
              </a:pPr>
              <a:r>
                <a:rPr lang="en-US" sz="3750">
                  <a:solidFill>
                    <a:srgbClr val="000000"/>
                  </a:solidFill>
                  <a:latin typeface="Calibri (MS)"/>
                  <a:ea typeface="Calibri (MS)"/>
                  <a:cs typeface="Calibri (MS)"/>
                  <a:sym typeface="Calibri (MS)"/>
                </a:rPr>
                <a:t>Chaque application est unique</a:t>
              </a:r>
            </a:p>
          </p:txBody>
        </p:sp>
      </p:grpSp>
      <p:grpSp>
        <p:nvGrpSpPr>
          <p:cNvPr name="Group 17" id="17"/>
          <p:cNvGrpSpPr/>
          <p:nvPr/>
        </p:nvGrpSpPr>
        <p:grpSpPr>
          <a:xfrm rot="0">
            <a:off x="7750473" y="3614661"/>
            <a:ext cx="9883035" cy="2526554"/>
            <a:chOff x="0" y="0"/>
            <a:chExt cx="13177380" cy="3368738"/>
          </a:xfrm>
        </p:grpSpPr>
        <p:sp>
          <p:nvSpPr>
            <p:cNvPr name="Freeform 18" id="18"/>
            <p:cNvSpPr/>
            <p:nvPr/>
          </p:nvSpPr>
          <p:spPr>
            <a:xfrm flipH="false" flipV="false" rot="0">
              <a:off x="0" y="0"/>
              <a:ext cx="13177520" cy="3368802"/>
            </a:xfrm>
            <a:custGeom>
              <a:avLst/>
              <a:gdLst/>
              <a:ahLst/>
              <a:cxnLst/>
              <a:rect r="r" b="b" t="t" l="l"/>
              <a:pathLst>
                <a:path h="3368802" w="13177520">
                  <a:moveTo>
                    <a:pt x="0" y="336931"/>
                  </a:moveTo>
                  <a:cubicBezTo>
                    <a:pt x="0" y="150876"/>
                    <a:pt x="150876" y="0"/>
                    <a:pt x="336931" y="0"/>
                  </a:cubicBezTo>
                  <a:lnTo>
                    <a:pt x="12840589" y="0"/>
                  </a:lnTo>
                  <a:cubicBezTo>
                    <a:pt x="13026644" y="0"/>
                    <a:pt x="13177520" y="150876"/>
                    <a:pt x="13177520" y="336931"/>
                  </a:cubicBezTo>
                  <a:lnTo>
                    <a:pt x="13177520" y="3031871"/>
                  </a:lnTo>
                  <a:cubicBezTo>
                    <a:pt x="13177520" y="3217926"/>
                    <a:pt x="13026644" y="3368802"/>
                    <a:pt x="12840589" y="3368802"/>
                  </a:cubicBezTo>
                  <a:lnTo>
                    <a:pt x="336931" y="3368802"/>
                  </a:lnTo>
                  <a:cubicBezTo>
                    <a:pt x="150876" y="3368802"/>
                    <a:pt x="0" y="3217926"/>
                    <a:pt x="0" y="3031871"/>
                  </a:cubicBezTo>
                  <a:close/>
                </a:path>
              </a:pathLst>
            </a:custGeom>
            <a:solidFill>
              <a:srgbClr val="DBEFD4"/>
            </a:solidFill>
          </p:spPr>
        </p:sp>
      </p:grpSp>
      <p:sp>
        <p:nvSpPr>
          <p:cNvPr name="Freeform 19" id="19"/>
          <p:cNvSpPr/>
          <p:nvPr/>
        </p:nvSpPr>
        <p:spPr>
          <a:xfrm flipH="false" flipV="false" rot="0">
            <a:off x="8514759" y="4183142"/>
            <a:ext cx="1389602" cy="1389602"/>
          </a:xfrm>
          <a:custGeom>
            <a:avLst/>
            <a:gdLst/>
            <a:ahLst/>
            <a:cxnLst/>
            <a:rect r="r" b="b" t="t" l="l"/>
            <a:pathLst>
              <a:path h="1389602" w="1389602">
                <a:moveTo>
                  <a:pt x="0" y="0"/>
                </a:moveTo>
                <a:lnTo>
                  <a:pt x="1389603" y="0"/>
                </a:lnTo>
                <a:lnTo>
                  <a:pt x="1389603" y="1389602"/>
                </a:lnTo>
                <a:lnTo>
                  <a:pt x="0" y="138960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20" id="20"/>
          <p:cNvGrpSpPr/>
          <p:nvPr/>
        </p:nvGrpSpPr>
        <p:grpSpPr>
          <a:xfrm rot="0">
            <a:off x="10663895" y="3609899"/>
            <a:ext cx="6974386" cy="2536079"/>
            <a:chOff x="0" y="0"/>
            <a:chExt cx="9299181" cy="3381438"/>
          </a:xfrm>
        </p:grpSpPr>
        <p:sp>
          <p:nvSpPr>
            <p:cNvPr name="Freeform 21" id="21"/>
            <p:cNvSpPr/>
            <p:nvPr/>
          </p:nvSpPr>
          <p:spPr>
            <a:xfrm flipH="false" flipV="false" rot="0">
              <a:off x="0" y="0"/>
              <a:ext cx="9299180" cy="3381444"/>
            </a:xfrm>
            <a:custGeom>
              <a:avLst/>
              <a:gdLst/>
              <a:ahLst/>
              <a:cxnLst/>
              <a:rect r="r" b="b" t="t" l="l"/>
              <a:pathLst>
                <a:path h="3381444" w="9299180">
                  <a:moveTo>
                    <a:pt x="0" y="0"/>
                  </a:moveTo>
                  <a:lnTo>
                    <a:pt x="9299180" y="0"/>
                  </a:lnTo>
                  <a:lnTo>
                    <a:pt x="9299180" y="3381444"/>
                  </a:lnTo>
                  <a:lnTo>
                    <a:pt x="0" y="3381444"/>
                  </a:lnTo>
                  <a:close/>
                </a:path>
              </a:pathLst>
            </a:custGeom>
            <a:blipFill>
              <a:blip r:embed="rId9">
                <a:alphaModFix amt="0"/>
              </a:blip>
              <a:stretch>
                <a:fillRect l="0" t="-3585" r="0" b="-3584"/>
              </a:stretch>
            </a:blipFill>
          </p:spPr>
        </p:sp>
        <p:sp>
          <p:nvSpPr>
            <p:cNvPr name="TextBox 22" id="22"/>
            <p:cNvSpPr txBox="true"/>
            <p:nvPr/>
          </p:nvSpPr>
          <p:spPr>
            <a:xfrm>
              <a:off x="0" y="-76200"/>
              <a:ext cx="9299181" cy="3457638"/>
            </a:xfrm>
            <a:prstGeom prst="rect">
              <a:avLst/>
            </a:prstGeom>
          </p:spPr>
          <p:txBody>
            <a:bodyPr anchor="ctr" rtlCol="false" tIns="0" lIns="0" bIns="0" rIns="0"/>
            <a:lstStyle/>
            <a:p>
              <a:pPr algn="l">
                <a:lnSpc>
                  <a:spcPts val="4500"/>
                </a:lnSpc>
              </a:pPr>
              <a:r>
                <a:rPr lang="en-US" sz="3750">
                  <a:solidFill>
                    <a:srgbClr val="000000"/>
                  </a:solidFill>
                  <a:latin typeface="Calibri (MS)"/>
                  <a:ea typeface="Calibri (MS)"/>
                  <a:cs typeface="Calibri (MS)"/>
                  <a:sym typeface="Calibri (MS)"/>
                </a:rPr>
                <a:t>Beaucoup d'apprentissage pour tous</a:t>
              </a:r>
            </a:p>
          </p:txBody>
        </p:sp>
      </p:grpSp>
      <p:grpSp>
        <p:nvGrpSpPr>
          <p:cNvPr name="Group 23" id="23"/>
          <p:cNvGrpSpPr/>
          <p:nvPr/>
        </p:nvGrpSpPr>
        <p:grpSpPr>
          <a:xfrm rot="0">
            <a:off x="7750473" y="6772866"/>
            <a:ext cx="9883035" cy="2526554"/>
            <a:chOff x="0" y="0"/>
            <a:chExt cx="13177380" cy="3368738"/>
          </a:xfrm>
        </p:grpSpPr>
        <p:sp>
          <p:nvSpPr>
            <p:cNvPr name="Freeform 24" id="24"/>
            <p:cNvSpPr/>
            <p:nvPr/>
          </p:nvSpPr>
          <p:spPr>
            <a:xfrm flipH="false" flipV="false" rot="0">
              <a:off x="0" y="0"/>
              <a:ext cx="13177520" cy="3368802"/>
            </a:xfrm>
            <a:custGeom>
              <a:avLst/>
              <a:gdLst/>
              <a:ahLst/>
              <a:cxnLst/>
              <a:rect r="r" b="b" t="t" l="l"/>
              <a:pathLst>
                <a:path h="3368802" w="13177520">
                  <a:moveTo>
                    <a:pt x="0" y="336931"/>
                  </a:moveTo>
                  <a:cubicBezTo>
                    <a:pt x="0" y="150876"/>
                    <a:pt x="150876" y="0"/>
                    <a:pt x="336931" y="0"/>
                  </a:cubicBezTo>
                  <a:lnTo>
                    <a:pt x="12840589" y="0"/>
                  </a:lnTo>
                  <a:cubicBezTo>
                    <a:pt x="13026644" y="0"/>
                    <a:pt x="13177520" y="150876"/>
                    <a:pt x="13177520" y="336931"/>
                  </a:cubicBezTo>
                  <a:lnTo>
                    <a:pt x="13177520" y="3031871"/>
                  </a:lnTo>
                  <a:cubicBezTo>
                    <a:pt x="13177520" y="3217926"/>
                    <a:pt x="13026644" y="3368802"/>
                    <a:pt x="12840589" y="3368802"/>
                  </a:cubicBezTo>
                  <a:lnTo>
                    <a:pt x="336931" y="3368802"/>
                  </a:lnTo>
                  <a:cubicBezTo>
                    <a:pt x="150876" y="3368802"/>
                    <a:pt x="0" y="3217926"/>
                    <a:pt x="0" y="3031871"/>
                  </a:cubicBezTo>
                  <a:close/>
                </a:path>
              </a:pathLst>
            </a:custGeom>
            <a:solidFill>
              <a:srgbClr val="DBF0F3"/>
            </a:solidFill>
          </p:spPr>
        </p:sp>
      </p:grpSp>
      <p:sp>
        <p:nvSpPr>
          <p:cNvPr name="Freeform 25" id="25"/>
          <p:cNvSpPr/>
          <p:nvPr/>
        </p:nvSpPr>
        <p:spPr>
          <a:xfrm flipH="false" flipV="false" rot="0">
            <a:off x="8514759" y="7341337"/>
            <a:ext cx="1389602" cy="1389602"/>
          </a:xfrm>
          <a:custGeom>
            <a:avLst/>
            <a:gdLst/>
            <a:ahLst/>
            <a:cxnLst/>
            <a:rect r="r" b="b" t="t" l="l"/>
            <a:pathLst>
              <a:path h="1389602" w="1389602">
                <a:moveTo>
                  <a:pt x="0" y="0"/>
                </a:moveTo>
                <a:lnTo>
                  <a:pt x="1389603" y="0"/>
                </a:lnTo>
                <a:lnTo>
                  <a:pt x="1389603" y="1389602"/>
                </a:lnTo>
                <a:lnTo>
                  <a:pt x="0" y="138960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grpSp>
        <p:nvGrpSpPr>
          <p:cNvPr name="Group 26" id="26"/>
          <p:cNvGrpSpPr/>
          <p:nvPr/>
        </p:nvGrpSpPr>
        <p:grpSpPr>
          <a:xfrm rot="0">
            <a:off x="10663895" y="6768103"/>
            <a:ext cx="6974386" cy="2536079"/>
            <a:chOff x="0" y="0"/>
            <a:chExt cx="9299181" cy="3381438"/>
          </a:xfrm>
        </p:grpSpPr>
        <p:sp>
          <p:nvSpPr>
            <p:cNvPr name="Freeform 27" id="27"/>
            <p:cNvSpPr/>
            <p:nvPr/>
          </p:nvSpPr>
          <p:spPr>
            <a:xfrm flipH="false" flipV="false" rot="0">
              <a:off x="0" y="0"/>
              <a:ext cx="9299180" cy="3381444"/>
            </a:xfrm>
            <a:custGeom>
              <a:avLst/>
              <a:gdLst/>
              <a:ahLst/>
              <a:cxnLst/>
              <a:rect r="r" b="b" t="t" l="l"/>
              <a:pathLst>
                <a:path h="3381444" w="9299180">
                  <a:moveTo>
                    <a:pt x="0" y="0"/>
                  </a:moveTo>
                  <a:lnTo>
                    <a:pt x="9299180" y="0"/>
                  </a:lnTo>
                  <a:lnTo>
                    <a:pt x="9299180" y="3381444"/>
                  </a:lnTo>
                  <a:lnTo>
                    <a:pt x="0" y="3381444"/>
                  </a:lnTo>
                  <a:close/>
                </a:path>
              </a:pathLst>
            </a:custGeom>
            <a:blipFill>
              <a:blip r:embed="rId9">
                <a:alphaModFix amt="0"/>
              </a:blip>
              <a:stretch>
                <a:fillRect l="0" t="-3585" r="0" b="-3584"/>
              </a:stretch>
            </a:blipFill>
          </p:spPr>
        </p:sp>
        <p:sp>
          <p:nvSpPr>
            <p:cNvPr name="TextBox 28" id="28"/>
            <p:cNvSpPr txBox="true"/>
            <p:nvPr/>
          </p:nvSpPr>
          <p:spPr>
            <a:xfrm>
              <a:off x="0" y="-76200"/>
              <a:ext cx="9299181" cy="3457638"/>
            </a:xfrm>
            <a:prstGeom prst="rect">
              <a:avLst/>
            </a:prstGeom>
          </p:spPr>
          <p:txBody>
            <a:bodyPr anchor="ctr" rtlCol="false" tIns="0" lIns="0" bIns="0" rIns="0"/>
            <a:lstStyle/>
            <a:p>
              <a:pPr algn="l">
                <a:lnSpc>
                  <a:spcPts val="4500"/>
                </a:lnSpc>
              </a:pPr>
              <a:r>
                <a:rPr lang="en-US" sz="3750">
                  <a:solidFill>
                    <a:srgbClr val="000000"/>
                  </a:solidFill>
                  <a:latin typeface="Calibri (MS)"/>
                  <a:ea typeface="Calibri (MS)"/>
                  <a:cs typeface="Calibri (MS)"/>
                  <a:sym typeface="Calibri (MS)"/>
                </a:rPr>
                <a:t>Des commentaires très positifs de la part de ceux qui s'engagent</a:t>
              </a:r>
            </a:p>
          </p:txBody>
        </p:sp>
      </p:gr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grpSp>
        <p:nvGrpSpPr>
          <p:cNvPr name="Group 7" id="7"/>
          <p:cNvGrpSpPr/>
          <p:nvPr/>
        </p:nvGrpSpPr>
        <p:grpSpPr>
          <a:xfrm rot="0">
            <a:off x="9770678" y="547688"/>
            <a:ext cx="8517322" cy="2710958"/>
            <a:chOff x="0" y="0"/>
            <a:chExt cx="11356429" cy="3614610"/>
          </a:xfrm>
        </p:grpSpPr>
        <p:sp>
          <p:nvSpPr>
            <p:cNvPr name="Freeform 8" id="8"/>
            <p:cNvSpPr/>
            <p:nvPr/>
          </p:nvSpPr>
          <p:spPr>
            <a:xfrm flipH="false" flipV="false" rot="0">
              <a:off x="0" y="0"/>
              <a:ext cx="11356424" cy="3614610"/>
            </a:xfrm>
            <a:custGeom>
              <a:avLst/>
              <a:gdLst/>
              <a:ahLst/>
              <a:cxnLst/>
              <a:rect r="r" b="b" t="t" l="l"/>
              <a:pathLst>
                <a:path h="3614610" w="11356424">
                  <a:moveTo>
                    <a:pt x="0" y="0"/>
                  </a:moveTo>
                  <a:lnTo>
                    <a:pt x="11356424" y="0"/>
                  </a:lnTo>
                  <a:lnTo>
                    <a:pt x="11356424" y="3614610"/>
                  </a:lnTo>
                  <a:lnTo>
                    <a:pt x="0" y="3614610"/>
                  </a:lnTo>
                  <a:close/>
                </a:path>
              </a:pathLst>
            </a:custGeom>
            <a:blipFill>
              <a:blip r:embed="rId7">
                <a:alphaModFix amt="0"/>
              </a:blip>
              <a:stretch>
                <a:fillRect l="0" t="-11218" r="0" b="-11218"/>
              </a:stretch>
            </a:blipFill>
          </p:spPr>
        </p:sp>
        <p:sp>
          <p:nvSpPr>
            <p:cNvPr name="TextBox 9" id="9"/>
            <p:cNvSpPr txBox="true"/>
            <p:nvPr/>
          </p:nvSpPr>
          <p:spPr>
            <a:xfrm>
              <a:off x="0" y="66675"/>
              <a:ext cx="11356429" cy="3547935"/>
            </a:xfrm>
            <a:prstGeom prst="rect">
              <a:avLst/>
            </a:prstGeom>
          </p:spPr>
          <p:txBody>
            <a:bodyPr anchor="ctr" rtlCol="false" tIns="0" lIns="0" bIns="0" rIns="0"/>
            <a:lstStyle/>
            <a:p>
              <a:pPr algn="l">
                <a:lnSpc>
                  <a:spcPts val="7128"/>
                </a:lnSpc>
              </a:pPr>
              <a:r>
                <a:rPr lang="en-US" b="true" sz="6600" spc="-40">
                  <a:solidFill>
                    <a:srgbClr val="000000"/>
                  </a:solidFill>
                  <a:latin typeface="TT Rounds Condensed Bold"/>
                  <a:ea typeface="TT Rounds Condensed Bold"/>
                  <a:cs typeface="TT Rounds Condensed Bold"/>
                  <a:sym typeface="TT Rounds Condensed Bold"/>
                </a:rPr>
                <a:t>Témoignage Nutrio bio  </a:t>
              </a:r>
            </a:p>
          </p:txBody>
        </p:sp>
      </p:grpSp>
      <p:grpSp>
        <p:nvGrpSpPr>
          <p:cNvPr name="Group 10" id="10"/>
          <p:cNvGrpSpPr/>
          <p:nvPr/>
        </p:nvGrpSpPr>
        <p:grpSpPr>
          <a:xfrm rot="0">
            <a:off x="29" y="19"/>
            <a:ext cx="9174823" cy="10286981"/>
            <a:chOff x="0" y="0"/>
            <a:chExt cx="12233097" cy="13715975"/>
          </a:xfrm>
        </p:grpSpPr>
        <p:sp>
          <p:nvSpPr>
            <p:cNvPr name="Freeform 11" id="11" descr="A green and white logo  Description automatically generated"/>
            <p:cNvSpPr/>
            <p:nvPr/>
          </p:nvSpPr>
          <p:spPr>
            <a:xfrm flipH="false" flipV="false" rot="0">
              <a:off x="0" y="0"/>
              <a:ext cx="12233148" cy="13716000"/>
            </a:xfrm>
            <a:custGeom>
              <a:avLst/>
              <a:gdLst/>
              <a:ahLst/>
              <a:cxnLst/>
              <a:rect r="r" b="b" t="t" l="l"/>
              <a:pathLst>
                <a:path h="13716000" w="12233148">
                  <a:moveTo>
                    <a:pt x="0" y="0"/>
                  </a:moveTo>
                  <a:lnTo>
                    <a:pt x="12233148" y="0"/>
                  </a:lnTo>
                  <a:lnTo>
                    <a:pt x="12233148" y="13716000"/>
                  </a:lnTo>
                  <a:lnTo>
                    <a:pt x="0" y="13716000"/>
                  </a:lnTo>
                  <a:lnTo>
                    <a:pt x="0" y="0"/>
                  </a:lnTo>
                  <a:close/>
                </a:path>
              </a:pathLst>
            </a:custGeom>
            <a:blipFill>
              <a:blip r:embed="rId8"/>
              <a:stretch>
                <a:fillRect l="-99326" t="0" r="0" b="0"/>
              </a:stretch>
            </a:blipFill>
          </p:spPr>
        </p:sp>
      </p:grpSp>
      <p:sp>
        <p:nvSpPr>
          <p:cNvPr name="TextBox 12" id="12"/>
          <p:cNvSpPr txBox="true"/>
          <p:nvPr/>
        </p:nvSpPr>
        <p:spPr>
          <a:xfrm rot="0">
            <a:off x="9266291" y="2794149"/>
            <a:ext cx="8460924" cy="7186165"/>
          </a:xfrm>
          <a:prstGeom prst="rect">
            <a:avLst/>
          </a:prstGeom>
        </p:spPr>
        <p:txBody>
          <a:bodyPr anchor="t" rtlCol="false" tIns="0" lIns="0" bIns="0" rIns="0">
            <a:spAutoFit/>
          </a:bodyPr>
          <a:lstStyle/>
          <a:p>
            <a:pPr algn="l">
              <a:lnSpc>
                <a:spcPts val="2268"/>
              </a:lnSpc>
            </a:pPr>
            <a:r>
              <a:rPr lang="en-US" sz="2100" i="true">
                <a:solidFill>
                  <a:srgbClr val="000000"/>
                </a:solidFill>
                <a:latin typeface="Calibri (MS) Italics"/>
                <a:ea typeface="Calibri (MS) Italics"/>
                <a:cs typeface="Calibri (MS) Italics"/>
                <a:sym typeface="Calibri (MS) Italics"/>
              </a:rPr>
              <a:t>« J'ai trouvé le cours sur la vente consultative enrichissant, stimulant et agréable. En tant qu'employés sur le terrain, nous avons tendance à considérer comme acquis ce que nous faisons chaque jour.</a:t>
            </a:r>
          </a:p>
          <a:p>
            <a:pPr algn="l">
              <a:lnSpc>
                <a:spcPts val="2268"/>
              </a:lnSpc>
            </a:pPr>
            <a:r>
              <a:rPr lang="en-US" sz="2100" i="true">
                <a:solidFill>
                  <a:srgbClr val="000000"/>
                </a:solidFill>
                <a:latin typeface="Calibri (MS) Italics"/>
                <a:ea typeface="Calibri (MS) Italics"/>
                <a:cs typeface="Calibri (MS) Italics"/>
                <a:sym typeface="Calibri (MS) Italics"/>
              </a:rPr>
              <a:t>Le module de formation nous a amenés à réfléchir à ce que nous apportons à notre organisation au sein de CAHG. Il m'a appris que nous offrons à nos utilisateurs finaux une solution complète.</a:t>
            </a:r>
          </a:p>
          <a:p>
            <a:pPr algn="l">
              <a:lnSpc>
                <a:spcPts val="2268"/>
              </a:lnSpc>
            </a:pPr>
            <a:r>
              <a:rPr lang="en-US" sz="2100" i="true">
                <a:solidFill>
                  <a:srgbClr val="000000"/>
                </a:solidFill>
                <a:latin typeface="Calibri (MS) Italics"/>
                <a:ea typeface="Calibri (MS) Italics"/>
                <a:cs typeface="Calibri (MS) Italics"/>
                <a:sym typeface="Calibri (MS) Italics"/>
              </a:rPr>
              <a:t>Par exemple, nous effectuons des évaluations minérales, des programmes de dosage et de vaccination, des protocoles de santé pour les veaux, des prélèvements d'ensilage et bien d'autres tâches pour aider les exploitations agricoles. Les résultats d'apprentissage ont mis l'accent sur les tâches que nous effectuons quotidiennement.</a:t>
            </a:r>
          </a:p>
          <a:p>
            <a:pPr algn="l">
              <a:lnSpc>
                <a:spcPts val="2268"/>
              </a:lnSpc>
            </a:pPr>
            <a:r>
              <a:rPr lang="en-US" sz="2100" i="true">
                <a:solidFill>
                  <a:srgbClr val="000000"/>
                </a:solidFill>
                <a:latin typeface="Calibri (MS) Italics"/>
                <a:ea typeface="Calibri (MS) Italics"/>
                <a:cs typeface="Calibri (MS) Italics"/>
                <a:sym typeface="Calibri (MS) Italics"/>
              </a:rPr>
              <a:t>Cela a permis aux chefs d'entreprise d'échanger des idées entre eux, ce qui était formidable après avoir été empêchés pendant si longtemps par la COVID de nous asseoir tous ensemble dans une salle de cours. Il y a eu des moments stressants, où l'on se serait arraché les cheveux parce que le cours exigeait des informations plus structurées, mais cela nous a fait réfléchir et nous a poussés à aller encore plus loin.</a:t>
            </a:r>
          </a:p>
          <a:p>
            <a:pPr algn="l">
              <a:lnSpc>
                <a:spcPts val="2268"/>
              </a:lnSpc>
            </a:pPr>
            <a:r>
              <a:rPr lang="en-US" sz="2100" i="true">
                <a:solidFill>
                  <a:srgbClr val="000000"/>
                </a:solidFill>
                <a:latin typeface="Calibri (MS) Italics"/>
                <a:ea typeface="Calibri (MS) Italics"/>
                <a:cs typeface="Calibri (MS) Italics"/>
                <a:sym typeface="Calibri (MS) Italics"/>
              </a:rPr>
              <a:t>Je tiens à remercier l’ETB d'avoir organisé ce cours, pour le temps, l'énergie et le dévouement qu’il a consacrés aux participants et à notre entreprise pour nous avoir permis de suivre une formation continue au sein de notre organisation.</a:t>
            </a:r>
          </a:p>
          <a:p>
            <a:pPr algn="l">
              <a:lnSpc>
                <a:spcPts val="2268"/>
              </a:lnSpc>
            </a:pPr>
            <a:r>
              <a:rPr lang="en-US" sz="2100" i="true">
                <a:solidFill>
                  <a:srgbClr val="000000"/>
                </a:solidFill>
                <a:latin typeface="Calibri (MS) Italics"/>
                <a:ea typeface="Calibri (MS) Italics"/>
                <a:cs typeface="Calibri (MS) Italics"/>
                <a:sym typeface="Calibri (MS) Italics"/>
              </a:rPr>
              <a:t>Merci à tous. »</a:t>
            </a:r>
          </a:p>
          <a:p>
            <a:pPr algn="l">
              <a:lnSpc>
                <a:spcPts val="2268"/>
              </a:lnSpc>
            </a:pPr>
          </a:p>
        </p:txBody>
      </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8" id="8"/>
          <p:cNvGrpSpPr/>
          <p:nvPr/>
        </p:nvGrpSpPr>
        <p:grpSpPr>
          <a:xfrm rot="0">
            <a:off x="5880497" y="2738438"/>
            <a:ext cx="6527006" cy="6527006"/>
            <a:chOff x="0" y="0"/>
            <a:chExt cx="8702675" cy="8702675"/>
          </a:xfrm>
        </p:grpSpPr>
        <p:sp>
          <p:nvSpPr>
            <p:cNvPr name="Freeform 9" id="9" descr="Icon"/>
            <p:cNvSpPr/>
            <p:nvPr/>
          </p:nvSpPr>
          <p:spPr>
            <a:xfrm flipH="false" flipV="false" rot="0">
              <a:off x="0" y="0"/>
              <a:ext cx="8702675" cy="8702675"/>
            </a:xfrm>
            <a:custGeom>
              <a:avLst/>
              <a:gdLst/>
              <a:ahLst/>
              <a:cxnLst/>
              <a:rect r="r" b="b" t="t" l="l"/>
              <a:pathLst>
                <a:path h="8702675" w="8702675">
                  <a:moveTo>
                    <a:pt x="0" y="0"/>
                  </a:moveTo>
                  <a:lnTo>
                    <a:pt x="8702675" y="0"/>
                  </a:lnTo>
                  <a:lnTo>
                    <a:pt x="8702675" y="8702675"/>
                  </a:lnTo>
                  <a:lnTo>
                    <a:pt x="0" y="8702675"/>
                  </a:lnTo>
                  <a:lnTo>
                    <a:pt x="0" y="0"/>
                  </a:lnTo>
                  <a:close/>
                </a:path>
              </a:pathLst>
            </a:custGeom>
            <a:blipFill>
              <a:blip r:embed="rId9"/>
              <a:stretch>
                <a:fillRect l="0" t="0" r="0" b="0"/>
              </a:stretch>
            </a:blipFill>
          </p:spPr>
        </p:sp>
      </p:grpSp>
      <p:grpSp>
        <p:nvGrpSpPr>
          <p:cNvPr name="Group 10" id="10"/>
          <p:cNvGrpSpPr/>
          <p:nvPr/>
        </p:nvGrpSpPr>
        <p:grpSpPr>
          <a:xfrm rot="0">
            <a:off x="208521" y="6782"/>
            <a:ext cx="18079479" cy="1201188"/>
            <a:chOff x="0" y="0"/>
            <a:chExt cx="24105972" cy="1601584"/>
          </a:xfrm>
        </p:grpSpPr>
        <p:sp>
          <p:nvSpPr>
            <p:cNvPr name="Freeform 11" id="11"/>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12" id="12"/>
            <p:cNvSpPr txBox="true"/>
            <p:nvPr/>
          </p:nvSpPr>
          <p:spPr>
            <a:xfrm>
              <a:off x="0" y="-47625"/>
              <a:ext cx="24105972" cy="1649209"/>
            </a:xfrm>
            <a:prstGeom prst="rect">
              <a:avLst/>
            </a:prstGeom>
          </p:spPr>
          <p:txBody>
            <a:bodyPr anchor="ctr" rtlCol="false" tIns="50800" lIns="50800" bIns="50800" rIns="50800"/>
            <a:lstStyle/>
            <a:p>
              <a:pPr algn="l">
                <a:lnSpc>
                  <a:spcPts val="6480"/>
                </a:lnSpc>
              </a:pPr>
              <a:r>
                <a:rPr lang="en-US" sz="6000" b="true">
                  <a:solidFill>
                    <a:srgbClr val="FFFFFF"/>
                  </a:solidFill>
                  <a:latin typeface="Calibri (MS) Bold"/>
                  <a:ea typeface="Calibri (MS) Bold"/>
                  <a:cs typeface="Calibri (MS) Bold"/>
                  <a:sym typeface="Calibri (MS) Bold"/>
                </a:rPr>
                <a:t>Assembler le puzzle VAE </a:t>
              </a:r>
            </a:p>
          </p:txBody>
        </p:sp>
      </p:gr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1257300" y="2702814"/>
            <a:ext cx="15773400" cy="6527006"/>
            <a:chOff x="0" y="0"/>
            <a:chExt cx="21031200" cy="8702675"/>
          </a:xfrm>
        </p:grpSpPr>
        <p:sp>
          <p:nvSpPr>
            <p:cNvPr name="Freeform 9" id="9" descr="Magnifying glass and question mark"/>
            <p:cNvSpPr/>
            <p:nvPr/>
          </p:nvSpPr>
          <p:spPr>
            <a:xfrm flipH="false" flipV="false" rot="0">
              <a:off x="0" y="0"/>
              <a:ext cx="21031200" cy="8702675"/>
            </a:xfrm>
            <a:custGeom>
              <a:avLst/>
              <a:gdLst/>
              <a:ahLst/>
              <a:cxnLst/>
              <a:rect r="r" b="b" t="t" l="l"/>
              <a:pathLst>
                <a:path h="8702675" w="21031200">
                  <a:moveTo>
                    <a:pt x="0" y="0"/>
                  </a:moveTo>
                  <a:lnTo>
                    <a:pt x="21031200" y="0"/>
                  </a:lnTo>
                  <a:lnTo>
                    <a:pt x="21031200" y="8702675"/>
                  </a:lnTo>
                  <a:lnTo>
                    <a:pt x="0" y="8702675"/>
                  </a:lnTo>
                  <a:lnTo>
                    <a:pt x="0" y="0"/>
                  </a:lnTo>
                  <a:close/>
                </a:path>
              </a:pathLst>
            </a:custGeom>
            <a:blipFill>
              <a:blip r:embed="rId8"/>
              <a:stretch>
                <a:fillRect l="0" t="-17968" r="0" b="-17968"/>
              </a:stretch>
            </a:blipFill>
          </p:spPr>
        </p:sp>
      </p:grpSp>
      <p:grpSp>
        <p:nvGrpSpPr>
          <p:cNvPr name="Group 10" id="10"/>
          <p:cNvGrpSpPr/>
          <p:nvPr/>
        </p:nvGrpSpPr>
        <p:grpSpPr>
          <a:xfrm rot="0">
            <a:off x="208521" y="6782"/>
            <a:ext cx="18079479" cy="1201188"/>
            <a:chOff x="0" y="0"/>
            <a:chExt cx="24105972" cy="1601584"/>
          </a:xfrm>
        </p:grpSpPr>
        <p:sp>
          <p:nvSpPr>
            <p:cNvPr name="Freeform 11" id="11"/>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12" id="12"/>
            <p:cNvSpPr txBox="true"/>
            <p:nvPr/>
          </p:nvSpPr>
          <p:spPr>
            <a:xfrm>
              <a:off x="0" y="-47625"/>
              <a:ext cx="24105972" cy="1649209"/>
            </a:xfrm>
            <a:prstGeom prst="rect">
              <a:avLst/>
            </a:prstGeom>
          </p:spPr>
          <p:txBody>
            <a:bodyPr anchor="ctr" rtlCol="false" tIns="50800" lIns="50800" bIns="50800" rIns="50800"/>
            <a:lstStyle/>
            <a:p>
              <a:pPr algn="l">
                <a:lnSpc>
                  <a:spcPts val="6480"/>
                </a:lnSpc>
              </a:pPr>
              <a:r>
                <a:rPr lang="en-US" sz="6000" b="true">
                  <a:solidFill>
                    <a:srgbClr val="FFFFFF"/>
                  </a:solidFill>
                  <a:latin typeface="Calibri (MS) Bold"/>
                  <a:ea typeface="Calibri (MS) Bold"/>
                  <a:cs typeface="Calibri (MS) Bold"/>
                  <a:sym typeface="Calibri (MS) Bold"/>
                </a:rPr>
                <a:t>Questions-réponses  </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4"/>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5"/>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1257300" y="2741143"/>
            <a:ext cx="15773400" cy="1372962"/>
            <a:chOff x="0" y="0"/>
            <a:chExt cx="21031200" cy="1830616"/>
          </a:xfrm>
        </p:grpSpPr>
        <p:sp>
          <p:nvSpPr>
            <p:cNvPr name="Freeform 9" id="9"/>
            <p:cNvSpPr/>
            <p:nvPr/>
          </p:nvSpPr>
          <p:spPr>
            <a:xfrm flipH="false" flipV="false" rot="0">
              <a:off x="0" y="0"/>
              <a:ext cx="21031200" cy="1830578"/>
            </a:xfrm>
            <a:custGeom>
              <a:avLst/>
              <a:gdLst/>
              <a:ahLst/>
              <a:cxnLst/>
              <a:rect r="r" b="b" t="t" l="l"/>
              <a:pathLst>
                <a:path h="1830578" w="21031200">
                  <a:moveTo>
                    <a:pt x="0" y="183007"/>
                  </a:moveTo>
                  <a:cubicBezTo>
                    <a:pt x="0" y="81915"/>
                    <a:pt x="81915" y="0"/>
                    <a:pt x="183007" y="0"/>
                  </a:cubicBezTo>
                  <a:lnTo>
                    <a:pt x="20848193" y="0"/>
                  </a:lnTo>
                  <a:cubicBezTo>
                    <a:pt x="20949284" y="0"/>
                    <a:pt x="21031200" y="81915"/>
                    <a:pt x="21031200" y="183007"/>
                  </a:cubicBezTo>
                  <a:lnTo>
                    <a:pt x="21031200" y="1647571"/>
                  </a:lnTo>
                  <a:cubicBezTo>
                    <a:pt x="21031200" y="1748663"/>
                    <a:pt x="20949284" y="1830578"/>
                    <a:pt x="20848193" y="1830578"/>
                  </a:cubicBezTo>
                  <a:lnTo>
                    <a:pt x="183007" y="1830578"/>
                  </a:lnTo>
                  <a:cubicBezTo>
                    <a:pt x="81915" y="1830578"/>
                    <a:pt x="0" y="1748663"/>
                    <a:pt x="0" y="1647571"/>
                  </a:cubicBezTo>
                  <a:close/>
                </a:path>
              </a:pathLst>
            </a:custGeom>
            <a:solidFill>
              <a:srgbClr val="DAE6CD"/>
            </a:solidFill>
          </p:spPr>
        </p:sp>
      </p:grpSp>
      <p:sp>
        <p:nvSpPr>
          <p:cNvPr name="Freeform 10" id="10"/>
          <p:cNvSpPr/>
          <p:nvPr/>
        </p:nvSpPr>
        <p:spPr>
          <a:xfrm flipH="false" flipV="false" rot="0">
            <a:off x="1672619" y="3050067"/>
            <a:ext cx="755132" cy="755132"/>
          </a:xfrm>
          <a:custGeom>
            <a:avLst/>
            <a:gdLst/>
            <a:ahLst/>
            <a:cxnLst/>
            <a:rect r="r" b="b" t="t" l="l"/>
            <a:pathLst>
              <a:path h="755132" w="755132">
                <a:moveTo>
                  <a:pt x="0" y="0"/>
                </a:moveTo>
                <a:lnTo>
                  <a:pt x="755132" y="0"/>
                </a:lnTo>
                <a:lnTo>
                  <a:pt x="755132" y="755132"/>
                </a:lnTo>
                <a:lnTo>
                  <a:pt x="0" y="75513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1" id="11"/>
          <p:cNvGrpSpPr/>
          <p:nvPr/>
        </p:nvGrpSpPr>
        <p:grpSpPr>
          <a:xfrm rot="0">
            <a:off x="2838317" y="2736380"/>
            <a:ext cx="14197146" cy="1382487"/>
            <a:chOff x="0" y="0"/>
            <a:chExt cx="18929528" cy="1843316"/>
          </a:xfrm>
        </p:grpSpPr>
        <p:sp>
          <p:nvSpPr>
            <p:cNvPr name="Freeform 12" id="12"/>
            <p:cNvSpPr/>
            <p:nvPr/>
          </p:nvSpPr>
          <p:spPr>
            <a:xfrm flipH="false" flipV="false" rot="0">
              <a:off x="0" y="0"/>
              <a:ext cx="18929531" cy="1843320"/>
            </a:xfrm>
            <a:custGeom>
              <a:avLst/>
              <a:gdLst/>
              <a:ahLst/>
              <a:cxnLst/>
              <a:rect r="r" b="b" t="t" l="l"/>
              <a:pathLst>
                <a:path h="1843320" w="18929531">
                  <a:moveTo>
                    <a:pt x="0" y="0"/>
                  </a:moveTo>
                  <a:lnTo>
                    <a:pt x="18929531" y="0"/>
                  </a:lnTo>
                  <a:lnTo>
                    <a:pt x="18929531" y="1843320"/>
                  </a:lnTo>
                  <a:lnTo>
                    <a:pt x="0" y="1843320"/>
                  </a:lnTo>
                  <a:close/>
                </a:path>
              </a:pathLst>
            </a:custGeom>
            <a:blipFill>
              <a:blip r:embed="rId10">
                <a:alphaModFix amt="0"/>
              </a:blip>
              <a:stretch>
                <a:fillRect l="0" t="-150096" r="0" b="-150096"/>
              </a:stretch>
            </a:blipFill>
          </p:spPr>
        </p:sp>
        <p:sp>
          <p:nvSpPr>
            <p:cNvPr name="TextBox 13" id="13"/>
            <p:cNvSpPr txBox="true"/>
            <p:nvPr/>
          </p:nvSpPr>
          <p:spPr>
            <a:xfrm>
              <a:off x="0" y="-19050"/>
              <a:ext cx="18929528" cy="1862366"/>
            </a:xfrm>
            <a:prstGeom prst="rect">
              <a:avLst/>
            </a:prstGeom>
          </p:spPr>
          <p:txBody>
            <a:bodyPr anchor="ctr" rtlCol="false" tIns="0" lIns="0" bIns="0" rIns="0"/>
            <a:lstStyle/>
            <a:p>
              <a:pPr algn="l">
                <a:lnSpc>
                  <a:spcPts val="2754"/>
                </a:lnSpc>
              </a:pPr>
              <a:r>
                <a:rPr lang="en-US" sz="2550">
                  <a:solidFill>
                    <a:srgbClr val="000000"/>
                  </a:solidFill>
                  <a:latin typeface="Calibri (MS)"/>
                  <a:ea typeface="Calibri (MS)"/>
                  <a:cs typeface="Calibri (MS)"/>
                  <a:sym typeface="Calibri (MS)"/>
                </a:rPr>
                <a:t>La création d'un système tertiaire unifié est l'une des priorités du ministère de l'Enseignement supérieur, de la Recherche, de l'Innovation et des Sciences. </a:t>
              </a:r>
            </a:p>
          </p:txBody>
        </p:sp>
      </p:grpSp>
      <p:grpSp>
        <p:nvGrpSpPr>
          <p:cNvPr name="Group 14" id="14"/>
          <p:cNvGrpSpPr/>
          <p:nvPr/>
        </p:nvGrpSpPr>
        <p:grpSpPr>
          <a:xfrm rot="0">
            <a:off x="1257300" y="4457357"/>
            <a:ext cx="15773400" cy="1372962"/>
            <a:chOff x="0" y="0"/>
            <a:chExt cx="21031200" cy="1830616"/>
          </a:xfrm>
        </p:grpSpPr>
        <p:sp>
          <p:nvSpPr>
            <p:cNvPr name="Freeform 15" id="15"/>
            <p:cNvSpPr/>
            <p:nvPr/>
          </p:nvSpPr>
          <p:spPr>
            <a:xfrm flipH="false" flipV="false" rot="0">
              <a:off x="0" y="0"/>
              <a:ext cx="21031200" cy="1830578"/>
            </a:xfrm>
            <a:custGeom>
              <a:avLst/>
              <a:gdLst/>
              <a:ahLst/>
              <a:cxnLst/>
              <a:rect r="r" b="b" t="t" l="l"/>
              <a:pathLst>
                <a:path h="1830578" w="21031200">
                  <a:moveTo>
                    <a:pt x="0" y="183007"/>
                  </a:moveTo>
                  <a:cubicBezTo>
                    <a:pt x="0" y="81915"/>
                    <a:pt x="81915" y="0"/>
                    <a:pt x="183007" y="0"/>
                  </a:cubicBezTo>
                  <a:lnTo>
                    <a:pt x="20848193" y="0"/>
                  </a:lnTo>
                  <a:cubicBezTo>
                    <a:pt x="20949284" y="0"/>
                    <a:pt x="21031200" y="81915"/>
                    <a:pt x="21031200" y="183007"/>
                  </a:cubicBezTo>
                  <a:lnTo>
                    <a:pt x="21031200" y="1647571"/>
                  </a:lnTo>
                  <a:cubicBezTo>
                    <a:pt x="21031200" y="1748663"/>
                    <a:pt x="20949284" y="1830578"/>
                    <a:pt x="20848193" y="1830578"/>
                  </a:cubicBezTo>
                  <a:lnTo>
                    <a:pt x="183007" y="1830578"/>
                  </a:lnTo>
                  <a:cubicBezTo>
                    <a:pt x="81915" y="1830578"/>
                    <a:pt x="0" y="1748663"/>
                    <a:pt x="0" y="1647571"/>
                  </a:cubicBezTo>
                  <a:close/>
                </a:path>
              </a:pathLst>
            </a:custGeom>
            <a:solidFill>
              <a:srgbClr val="DAE6CD"/>
            </a:solidFill>
          </p:spPr>
        </p:sp>
      </p:grpSp>
      <p:sp>
        <p:nvSpPr>
          <p:cNvPr name="Freeform 16" id="16"/>
          <p:cNvSpPr/>
          <p:nvPr/>
        </p:nvSpPr>
        <p:spPr>
          <a:xfrm flipH="false" flipV="false" rot="0">
            <a:off x="1672619" y="4766272"/>
            <a:ext cx="755132" cy="755132"/>
          </a:xfrm>
          <a:custGeom>
            <a:avLst/>
            <a:gdLst/>
            <a:ahLst/>
            <a:cxnLst/>
            <a:rect r="r" b="b" t="t" l="l"/>
            <a:pathLst>
              <a:path h="755132" w="755132">
                <a:moveTo>
                  <a:pt x="0" y="0"/>
                </a:moveTo>
                <a:lnTo>
                  <a:pt x="755132" y="0"/>
                </a:lnTo>
                <a:lnTo>
                  <a:pt x="755132" y="755132"/>
                </a:lnTo>
                <a:lnTo>
                  <a:pt x="0" y="75513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17" id="17"/>
          <p:cNvGrpSpPr/>
          <p:nvPr/>
        </p:nvGrpSpPr>
        <p:grpSpPr>
          <a:xfrm rot="0">
            <a:off x="2838317" y="4452595"/>
            <a:ext cx="14197146" cy="1382487"/>
            <a:chOff x="0" y="0"/>
            <a:chExt cx="18929528" cy="1843316"/>
          </a:xfrm>
        </p:grpSpPr>
        <p:sp>
          <p:nvSpPr>
            <p:cNvPr name="Freeform 18" id="18"/>
            <p:cNvSpPr/>
            <p:nvPr/>
          </p:nvSpPr>
          <p:spPr>
            <a:xfrm flipH="false" flipV="false" rot="0">
              <a:off x="0" y="0"/>
              <a:ext cx="18929531" cy="1843320"/>
            </a:xfrm>
            <a:custGeom>
              <a:avLst/>
              <a:gdLst/>
              <a:ahLst/>
              <a:cxnLst/>
              <a:rect r="r" b="b" t="t" l="l"/>
              <a:pathLst>
                <a:path h="1843320" w="18929531">
                  <a:moveTo>
                    <a:pt x="0" y="0"/>
                  </a:moveTo>
                  <a:lnTo>
                    <a:pt x="18929531" y="0"/>
                  </a:lnTo>
                  <a:lnTo>
                    <a:pt x="18929531" y="1843320"/>
                  </a:lnTo>
                  <a:lnTo>
                    <a:pt x="0" y="1843320"/>
                  </a:lnTo>
                  <a:close/>
                </a:path>
              </a:pathLst>
            </a:custGeom>
            <a:blipFill>
              <a:blip r:embed="rId10">
                <a:alphaModFix amt="0"/>
              </a:blip>
              <a:stretch>
                <a:fillRect l="0" t="-150096" r="0" b="-150096"/>
              </a:stretch>
            </a:blipFill>
          </p:spPr>
        </p:sp>
        <p:sp>
          <p:nvSpPr>
            <p:cNvPr name="TextBox 19" id="19"/>
            <p:cNvSpPr txBox="true"/>
            <p:nvPr/>
          </p:nvSpPr>
          <p:spPr>
            <a:xfrm>
              <a:off x="0" y="-19050"/>
              <a:ext cx="18929528" cy="1862366"/>
            </a:xfrm>
            <a:prstGeom prst="rect">
              <a:avLst/>
            </a:prstGeom>
          </p:spPr>
          <p:txBody>
            <a:bodyPr anchor="ctr" rtlCol="false" tIns="0" lIns="0" bIns="0" rIns="0"/>
            <a:lstStyle/>
            <a:p>
              <a:pPr algn="l">
                <a:lnSpc>
                  <a:spcPts val="2754"/>
                </a:lnSpc>
              </a:pPr>
              <a:r>
                <a:rPr lang="en-US" sz="2550">
                  <a:solidFill>
                    <a:srgbClr val="000000"/>
                  </a:solidFill>
                  <a:latin typeface="Calibri (MS)"/>
                  <a:ea typeface="Calibri (MS)"/>
                  <a:cs typeface="Calibri (MS)"/>
                  <a:sym typeface="Calibri (MS)"/>
                </a:rPr>
                <a:t>La vision pour </a:t>
              </a:r>
              <a:r>
                <a:rPr lang="en-US" sz="2550" b="true">
                  <a:solidFill>
                    <a:srgbClr val="000000"/>
                  </a:solidFill>
                  <a:latin typeface="Calibri (MS) Bold"/>
                  <a:ea typeface="Calibri (MS) Bold"/>
                  <a:cs typeface="Calibri (MS) Bold"/>
                  <a:sym typeface="Calibri (MS) Bold"/>
                </a:rPr>
                <a:t>« faire progresser un système tertiaire plus unifié pour l'apprentissage, les compétences et les connaissances » </a:t>
              </a:r>
              <a:r>
                <a:rPr lang="en-US" sz="2550">
                  <a:solidFill>
                    <a:srgbClr val="000000"/>
                  </a:solidFill>
                  <a:latin typeface="Calibri (MS)"/>
                  <a:ea typeface="Calibri (MS)"/>
                  <a:cs typeface="Calibri (MS)"/>
                  <a:sym typeface="Calibri (MS)"/>
                </a:rPr>
                <a:t>identifie la nécessité d'approches plus diversifiées et plus accessibles de l'apprentissage visant à répondre aux besoins des apprenants. </a:t>
              </a:r>
            </a:p>
          </p:txBody>
        </p:sp>
      </p:grpSp>
      <p:grpSp>
        <p:nvGrpSpPr>
          <p:cNvPr name="Group 20" id="20"/>
          <p:cNvGrpSpPr/>
          <p:nvPr/>
        </p:nvGrpSpPr>
        <p:grpSpPr>
          <a:xfrm rot="0">
            <a:off x="1257300" y="6173562"/>
            <a:ext cx="15773400" cy="1372962"/>
            <a:chOff x="0" y="0"/>
            <a:chExt cx="21031200" cy="1830616"/>
          </a:xfrm>
        </p:grpSpPr>
        <p:sp>
          <p:nvSpPr>
            <p:cNvPr name="Freeform 21" id="21"/>
            <p:cNvSpPr/>
            <p:nvPr/>
          </p:nvSpPr>
          <p:spPr>
            <a:xfrm flipH="false" flipV="false" rot="0">
              <a:off x="0" y="0"/>
              <a:ext cx="21031200" cy="1830578"/>
            </a:xfrm>
            <a:custGeom>
              <a:avLst/>
              <a:gdLst/>
              <a:ahLst/>
              <a:cxnLst/>
              <a:rect r="r" b="b" t="t" l="l"/>
              <a:pathLst>
                <a:path h="1830578" w="21031200">
                  <a:moveTo>
                    <a:pt x="0" y="183007"/>
                  </a:moveTo>
                  <a:cubicBezTo>
                    <a:pt x="0" y="81915"/>
                    <a:pt x="81915" y="0"/>
                    <a:pt x="183007" y="0"/>
                  </a:cubicBezTo>
                  <a:lnTo>
                    <a:pt x="20848193" y="0"/>
                  </a:lnTo>
                  <a:cubicBezTo>
                    <a:pt x="20949284" y="0"/>
                    <a:pt x="21031200" y="81915"/>
                    <a:pt x="21031200" y="183007"/>
                  </a:cubicBezTo>
                  <a:lnTo>
                    <a:pt x="21031200" y="1647571"/>
                  </a:lnTo>
                  <a:cubicBezTo>
                    <a:pt x="21031200" y="1748663"/>
                    <a:pt x="20949284" y="1830578"/>
                    <a:pt x="20848193" y="1830578"/>
                  </a:cubicBezTo>
                  <a:lnTo>
                    <a:pt x="183007" y="1830578"/>
                  </a:lnTo>
                  <a:cubicBezTo>
                    <a:pt x="81915" y="1830578"/>
                    <a:pt x="0" y="1748663"/>
                    <a:pt x="0" y="1647571"/>
                  </a:cubicBezTo>
                  <a:close/>
                </a:path>
              </a:pathLst>
            </a:custGeom>
            <a:solidFill>
              <a:srgbClr val="DAE6CD"/>
            </a:solidFill>
          </p:spPr>
        </p:sp>
      </p:grpSp>
      <p:sp>
        <p:nvSpPr>
          <p:cNvPr name="Freeform 22" id="22"/>
          <p:cNvSpPr/>
          <p:nvPr/>
        </p:nvSpPr>
        <p:spPr>
          <a:xfrm flipH="false" flipV="false" rot="0">
            <a:off x="1672619" y="6482477"/>
            <a:ext cx="755132" cy="755132"/>
          </a:xfrm>
          <a:custGeom>
            <a:avLst/>
            <a:gdLst/>
            <a:ahLst/>
            <a:cxnLst/>
            <a:rect r="r" b="b" t="t" l="l"/>
            <a:pathLst>
              <a:path h="755132" w="755132">
                <a:moveTo>
                  <a:pt x="0" y="0"/>
                </a:moveTo>
                <a:lnTo>
                  <a:pt x="755132" y="0"/>
                </a:lnTo>
                <a:lnTo>
                  <a:pt x="755132" y="755132"/>
                </a:lnTo>
                <a:lnTo>
                  <a:pt x="0" y="75513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23" id="23"/>
          <p:cNvGrpSpPr/>
          <p:nvPr/>
        </p:nvGrpSpPr>
        <p:grpSpPr>
          <a:xfrm rot="0">
            <a:off x="2838317" y="6168800"/>
            <a:ext cx="14197146" cy="1382487"/>
            <a:chOff x="0" y="0"/>
            <a:chExt cx="18929528" cy="1843316"/>
          </a:xfrm>
        </p:grpSpPr>
        <p:sp>
          <p:nvSpPr>
            <p:cNvPr name="Freeform 24" id="24"/>
            <p:cNvSpPr/>
            <p:nvPr/>
          </p:nvSpPr>
          <p:spPr>
            <a:xfrm flipH="false" flipV="false" rot="0">
              <a:off x="0" y="0"/>
              <a:ext cx="18929531" cy="1843320"/>
            </a:xfrm>
            <a:custGeom>
              <a:avLst/>
              <a:gdLst/>
              <a:ahLst/>
              <a:cxnLst/>
              <a:rect r="r" b="b" t="t" l="l"/>
              <a:pathLst>
                <a:path h="1843320" w="18929531">
                  <a:moveTo>
                    <a:pt x="0" y="0"/>
                  </a:moveTo>
                  <a:lnTo>
                    <a:pt x="18929531" y="0"/>
                  </a:lnTo>
                  <a:lnTo>
                    <a:pt x="18929531" y="1843320"/>
                  </a:lnTo>
                  <a:lnTo>
                    <a:pt x="0" y="1843320"/>
                  </a:lnTo>
                  <a:close/>
                </a:path>
              </a:pathLst>
            </a:custGeom>
            <a:blipFill>
              <a:blip r:embed="rId10">
                <a:alphaModFix amt="0"/>
              </a:blip>
              <a:stretch>
                <a:fillRect l="0" t="-150096" r="0" b="-150096"/>
              </a:stretch>
            </a:blipFill>
          </p:spPr>
        </p:sp>
        <p:sp>
          <p:nvSpPr>
            <p:cNvPr name="TextBox 25" id="25"/>
            <p:cNvSpPr txBox="true"/>
            <p:nvPr/>
          </p:nvSpPr>
          <p:spPr>
            <a:xfrm>
              <a:off x="0" y="-19050"/>
              <a:ext cx="18929528" cy="1862366"/>
            </a:xfrm>
            <a:prstGeom prst="rect">
              <a:avLst/>
            </a:prstGeom>
          </p:spPr>
          <p:txBody>
            <a:bodyPr anchor="ctr" rtlCol="false" tIns="0" lIns="0" bIns="0" rIns="0"/>
            <a:lstStyle/>
            <a:p>
              <a:pPr algn="l">
                <a:lnSpc>
                  <a:spcPts val="2754"/>
                </a:lnSpc>
              </a:pPr>
              <a:r>
                <a:rPr lang="en-US" sz="2550">
                  <a:solidFill>
                    <a:srgbClr val="000000"/>
                  </a:solidFill>
                  <a:latin typeface="Calibri (MS)"/>
                  <a:ea typeface="Calibri (MS)"/>
                  <a:cs typeface="Calibri (MS)"/>
                  <a:sym typeface="Calibri (MS)"/>
                </a:rPr>
                <a:t>Cette politique vise à garantir que les passerelles entre l'enseignement et la formation continus et l'enseignement supérieur soient claires et cohérentes et que tous les obstacles à la progression soient supprimés.</a:t>
              </a:r>
            </a:p>
          </p:txBody>
        </p:sp>
      </p:grpSp>
      <p:grpSp>
        <p:nvGrpSpPr>
          <p:cNvPr name="Group 26" id="26"/>
          <p:cNvGrpSpPr/>
          <p:nvPr/>
        </p:nvGrpSpPr>
        <p:grpSpPr>
          <a:xfrm rot="0">
            <a:off x="1257300" y="7889767"/>
            <a:ext cx="15773400" cy="1372962"/>
            <a:chOff x="0" y="0"/>
            <a:chExt cx="21031200" cy="1830616"/>
          </a:xfrm>
        </p:grpSpPr>
        <p:sp>
          <p:nvSpPr>
            <p:cNvPr name="Freeform 27" id="27"/>
            <p:cNvSpPr/>
            <p:nvPr/>
          </p:nvSpPr>
          <p:spPr>
            <a:xfrm flipH="false" flipV="false" rot="0">
              <a:off x="0" y="0"/>
              <a:ext cx="21031200" cy="1830578"/>
            </a:xfrm>
            <a:custGeom>
              <a:avLst/>
              <a:gdLst/>
              <a:ahLst/>
              <a:cxnLst/>
              <a:rect r="r" b="b" t="t" l="l"/>
              <a:pathLst>
                <a:path h="1830578" w="21031200">
                  <a:moveTo>
                    <a:pt x="0" y="183007"/>
                  </a:moveTo>
                  <a:cubicBezTo>
                    <a:pt x="0" y="81915"/>
                    <a:pt x="81915" y="0"/>
                    <a:pt x="183007" y="0"/>
                  </a:cubicBezTo>
                  <a:lnTo>
                    <a:pt x="20848193" y="0"/>
                  </a:lnTo>
                  <a:cubicBezTo>
                    <a:pt x="20949284" y="0"/>
                    <a:pt x="21031200" y="81915"/>
                    <a:pt x="21031200" y="183007"/>
                  </a:cubicBezTo>
                  <a:lnTo>
                    <a:pt x="21031200" y="1647571"/>
                  </a:lnTo>
                  <a:cubicBezTo>
                    <a:pt x="21031200" y="1748663"/>
                    <a:pt x="20949284" y="1830578"/>
                    <a:pt x="20848193" y="1830578"/>
                  </a:cubicBezTo>
                  <a:lnTo>
                    <a:pt x="183007" y="1830578"/>
                  </a:lnTo>
                  <a:cubicBezTo>
                    <a:pt x="81915" y="1830578"/>
                    <a:pt x="0" y="1748663"/>
                    <a:pt x="0" y="1647571"/>
                  </a:cubicBezTo>
                  <a:close/>
                </a:path>
              </a:pathLst>
            </a:custGeom>
            <a:solidFill>
              <a:srgbClr val="DAE6CD"/>
            </a:solidFill>
          </p:spPr>
        </p:sp>
      </p:grpSp>
      <p:sp>
        <p:nvSpPr>
          <p:cNvPr name="Freeform 28" id="28"/>
          <p:cNvSpPr/>
          <p:nvPr/>
        </p:nvSpPr>
        <p:spPr>
          <a:xfrm flipH="false" flipV="false" rot="0">
            <a:off x="1672619" y="8198682"/>
            <a:ext cx="755132" cy="755132"/>
          </a:xfrm>
          <a:custGeom>
            <a:avLst/>
            <a:gdLst/>
            <a:ahLst/>
            <a:cxnLst/>
            <a:rect r="r" b="b" t="t" l="l"/>
            <a:pathLst>
              <a:path h="755132" w="755132">
                <a:moveTo>
                  <a:pt x="0" y="0"/>
                </a:moveTo>
                <a:lnTo>
                  <a:pt x="755132" y="0"/>
                </a:lnTo>
                <a:lnTo>
                  <a:pt x="755132" y="755132"/>
                </a:lnTo>
                <a:lnTo>
                  <a:pt x="0" y="75513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grpSp>
        <p:nvGrpSpPr>
          <p:cNvPr name="Group 29" id="29"/>
          <p:cNvGrpSpPr/>
          <p:nvPr/>
        </p:nvGrpSpPr>
        <p:grpSpPr>
          <a:xfrm rot="0">
            <a:off x="2838317" y="7885005"/>
            <a:ext cx="14197146" cy="1382487"/>
            <a:chOff x="0" y="0"/>
            <a:chExt cx="18929528" cy="1843316"/>
          </a:xfrm>
        </p:grpSpPr>
        <p:sp>
          <p:nvSpPr>
            <p:cNvPr name="Freeform 30" id="30"/>
            <p:cNvSpPr/>
            <p:nvPr/>
          </p:nvSpPr>
          <p:spPr>
            <a:xfrm flipH="false" flipV="false" rot="0">
              <a:off x="0" y="0"/>
              <a:ext cx="18929531" cy="1843320"/>
            </a:xfrm>
            <a:custGeom>
              <a:avLst/>
              <a:gdLst/>
              <a:ahLst/>
              <a:cxnLst/>
              <a:rect r="r" b="b" t="t" l="l"/>
              <a:pathLst>
                <a:path h="1843320" w="18929531">
                  <a:moveTo>
                    <a:pt x="0" y="0"/>
                  </a:moveTo>
                  <a:lnTo>
                    <a:pt x="18929531" y="0"/>
                  </a:lnTo>
                  <a:lnTo>
                    <a:pt x="18929531" y="1843320"/>
                  </a:lnTo>
                  <a:lnTo>
                    <a:pt x="0" y="1843320"/>
                  </a:lnTo>
                  <a:close/>
                </a:path>
              </a:pathLst>
            </a:custGeom>
            <a:blipFill>
              <a:blip r:embed="rId10">
                <a:alphaModFix amt="0"/>
              </a:blip>
              <a:stretch>
                <a:fillRect l="0" t="-150096" r="0" b="-150096"/>
              </a:stretch>
            </a:blipFill>
          </p:spPr>
        </p:sp>
        <p:sp>
          <p:nvSpPr>
            <p:cNvPr name="TextBox 31" id="31"/>
            <p:cNvSpPr txBox="true"/>
            <p:nvPr/>
          </p:nvSpPr>
          <p:spPr>
            <a:xfrm>
              <a:off x="0" y="-19050"/>
              <a:ext cx="18929528" cy="1862366"/>
            </a:xfrm>
            <a:prstGeom prst="rect">
              <a:avLst/>
            </a:prstGeom>
          </p:spPr>
          <p:txBody>
            <a:bodyPr anchor="ctr" rtlCol="false" tIns="0" lIns="0" bIns="0" rIns="0"/>
            <a:lstStyle/>
            <a:p>
              <a:pPr algn="l">
                <a:lnSpc>
                  <a:spcPts val="2754"/>
                </a:lnSpc>
              </a:pPr>
              <a:r>
                <a:rPr lang="en-US" sz="2550">
                  <a:solidFill>
                    <a:srgbClr val="000000"/>
                  </a:solidFill>
                  <a:latin typeface="Calibri (MS)"/>
                  <a:ea typeface="Calibri (MS)"/>
                  <a:cs typeface="Calibri (MS)"/>
                  <a:sym typeface="Calibri (MS)"/>
                </a:rPr>
                <a:t>Le KCETB a conclu une alliance stratégique avec le SETU afin de proposer conjointement quatre diplômes adaptés aux besoins régionaux en matière de compétences. </a:t>
              </a:r>
            </a:p>
          </p:txBody>
        </p:sp>
      </p:grpSp>
      <p:grpSp>
        <p:nvGrpSpPr>
          <p:cNvPr name="Group 32" id="32"/>
          <p:cNvGrpSpPr/>
          <p:nvPr/>
        </p:nvGrpSpPr>
        <p:grpSpPr>
          <a:xfrm rot="0">
            <a:off x="208521" y="0"/>
            <a:ext cx="18079479" cy="1201188"/>
            <a:chOff x="0" y="0"/>
            <a:chExt cx="24105972" cy="1601584"/>
          </a:xfrm>
        </p:grpSpPr>
        <p:sp>
          <p:nvSpPr>
            <p:cNvPr name="Freeform 33" id="33"/>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34" id="34"/>
            <p:cNvSpPr txBox="true"/>
            <p:nvPr/>
          </p:nvSpPr>
          <p:spPr>
            <a:xfrm>
              <a:off x="0" y="-47625"/>
              <a:ext cx="24105972" cy="1649209"/>
            </a:xfrm>
            <a:prstGeom prst="rect">
              <a:avLst/>
            </a:prstGeom>
          </p:spPr>
          <p:txBody>
            <a:bodyPr anchor="ctr" rtlCol="false" tIns="50800" lIns="50800" bIns="50800" rIns="50800"/>
            <a:lstStyle/>
            <a:p>
              <a:pPr algn="l">
                <a:lnSpc>
                  <a:spcPts val="6480"/>
                </a:lnSpc>
              </a:pPr>
              <a:r>
                <a:rPr lang="en-US" sz="6000" b="true">
                  <a:solidFill>
                    <a:srgbClr val="FFFFFF"/>
                  </a:solidFill>
                  <a:latin typeface="Calibri (MS) Bold"/>
                  <a:ea typeface="Calibri (MS) Bold"/>
                  <a:cs typeface="Calibri (MS) Bold"/>
                  <a:sym typeface="Calibri (MS) Bold"/>
                </a:rPr>
                <a:t>Système d'enseignement supérieur en Irlande</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sp>
        <p:nvSpPr>
          <p:cNvPr name="Freeform 7" id="7"/>
          <p:cNvSpPr/>
          <p:nvPr/>
        </p:nvSpPr>
        <p:spPr>
          <a:xfrm flipH="false" flipV="false" rot="0">
            <a:off x="-6563" y="0"/>
            <a:ext cx="186442" cy="10309489"/>
          </a:xfrm>
          <a:custGeom>
            <a:avLst/>
            <a:gdLst/>
            <a:ahLst/>
            <a:cxnLst/>
            <a:rect r="r" b="b" t="t" l="l"/>
            <a:pathLst>
              <a:path h="10309489" w="186442">
                <a:moveTo>
                  <a:pt x="0" y="0"/>
                </a:moveTo>
                <a:lnTo>
                  <a:pt x="186443" y="0"/>
                </a:lnTo>
                <a:lnTo>
                  <a:pt x="186443" y="10309489"/>
                </a:lnTo>
                <a:lnTo>
                  <a:pt x="0" y="1030948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8" id="8"/>
          <p:cNvGrpSpPr/>
          <p:nvPr/>
        </p:nvGrpSpPr>
        <p:grpSpPr>
          <a:xfrm rot="0">
            <a:off x="1257300" y="3440868"/>
            <a:ext cx="15773400" cy="5122135"/>
            <a:chOff x="0" y="0"/>
            <a:chExt cx="21031200" cy="6829514"/>
          </a:xfrm>
        </p:grpSpPr>
        <p:sp>
          <p:nvSpPr>
            <p:cNvPr name="Freeform 9" id="9"/>
            <p:cNvSpPr/>
            <p:nvPr/>
          </p:nvSpPr>
          <p:spPr>
            <a:xfrm flipH="false" flipV="false" rot="0">
              <a:off x="0" y="0"/>
              <a:ext cx="21031200" cy="6829552"/>
            </a:xfrm>
            <a:custGeom>
              <a:avLst/>
              <a:gdLst/>
              <a:ahLst/>
              <a:cxnLst/>
              <a:rect r="r" b="b" t="t" l="l"/>
              <a:pathLst>
                <a:path h="6829552" w="21031200">
                  <a:moveTo>
                    <a:pt x="0" y="0"/>
                  </a:moveTo>
                  <a:lnTo>
                    <a:pt x="21031200" y="0"/>
                  </a:lnTo>
                  <a:lnTo>
                    <a:pt x="21031200" y="6829552"/>
                  </a:lnTo>
                  <a:lnTo>
                    <a:pt x="0" y="6829552"/>
                  </a:lnTo>
                  <a:lnTo>
                    <a:pt x="0" y="0"/>
                  </a:lnTo>
                  <a:close/>
                </a:path>
              </a:pathLst>
            </a:custGeom>
            <a:blipFill>
              <a:blip r:embed="rId9"/>
              <a:stretch>
                <a:fillRect l="0" t="0" r="0" b="0"/>
              </a:stretch>
            </a:blipFill>
          </p:spPr>
        </p:sp>
      </p:grpSp>
      <p:grpSp>
        <p:nvGrpSpPr>
          <p:cNvPr name="Group 10" id="10"/>
          <p:cNvGrpSpPr/>
          <p:nvPr/>
        </p:nvGrpSpPr>
        <p:grpSpPr>
          <a:xfrm rot="0">
            <a:off x="208521" y="0"/>
            <a:ext cx="18079479" cy="1201188"/>
            <a:chOff x="0" y="0"/>
            <a:chExt cx="24105972" cy="1601584"/>
          </a:xfrm>
        </p:grpSpPr>
        <p:sp>
          <p:nvSpPr>
            <p:cNvPr name="Freeform 11" id="11"/>
            <p:cNvSpPr/>
            <p:nvPr/>
          </p:nvSpPr>
          <p:spPr>
            <a:xfrm flipH="false" flipV="false" rot="0">
              <a:off x="0" y="0"/>
              <a:ext cx="24105997" cy="1601597"/>
            </a:xfrm>
            <a:custGeom>
              <a:avLst/>
              <a:gdLst/>
              <a:ahLst/>
              <a:cxnLst/>
              <a:rect r="r" b="b" t="t" l="l"/>
              <a:pathLst>
                <a:path h="1601597" w="24105997">
                  <a:moveTo>
                    <a:pt x="0" y="0"/>
                  </a:moveTo>
                  <a:lnTo>
                    <a:pt x="24105997" y="0"/>
                  </a:lnTo>
                  <a:lnTo>
                    <a:pt x="24105997" y="1601597"/>
                  </a:lnTo>
                  <a:lnTo>
                    <a:pt x="0" y="1601597"/>
                  </a:lnTo>
                  <a:close/>
                </a:path>
              </a:pathLst>
            </a:custGeom>
            <a:solidFill>
              <a:srgbClr val="029676"/>
            </a:solidFill>
          </p:spPr>
        </p:sp>
        <p:sp>
          <p:nvSpPr>
            <p:cNvPr name="TextBox 12" id="12"/>
            <p:cNvSpPr txBox="true"/>
            <p:nvPr/>
          </p:nvSpPr>
          <p:spPr>
            <a:xfrm>
              <a:off x="0" y="-57150"/>
              <a:ext cx="24105972" cy="1658734"/>
            </a:xfrm>
            <a:prstGeom prst="rect">
              <a:avLst/>
            </a:prstGeom>
          </p:spPr>
          <p:txBody>
            <a:bodyPr anchor="ctr" rtlCol="false" tIns="50800" lIns="50800" bIns="50800" rIns="50800"/>
            <a:lstStyle/>
            <a:p>
              <a:pPr algn="l">
                <a:lnSpc>
                  <a:spcPts val="5994"/>
                </a:lnSpc>
              </a:pPr>
              <a:r>
                <a:rPr lang="en-US" sz="5550" b="true">
                  <a:solidFill>
                    <a:srgbClr val="FFFFFF"/>
                  </a:solidFill>
                  <a:latin typeface="Calibri (MS) Bold"/>
                  <a:ea typeface="Calibri (MS) Bold"/>
                  <a:cs typeface="Calibri (MS) Bold"/>
                  <a:sym typeface="Calibri (MS) Bold"/>
                </a:rPr>
                <a:t>Diplômes universitaires disponibles à Kilkenny et Carlow </a:t>
              </a:r>
            </a:p>
          </p:txBody>
        </p:sp>
      </p:grpSp>
      <p:sp>
        <p:nvSpPr>
          <p:cNvPr name="TextBox 13" id="13"/>
          <p:cNvSpPr txBox="true"/>
          <p:nvPr/>
        </p:nvSpPr>
        <p:spPr>
          <a:xfrm rot="0">
            <a:off x="1600106" y="3522091"/>
            <a:ext cx="6336349" cy="1473658"/>
          </a:xfrm>
          <a:prstGeom prst="rect">
            <a:avLst/>
          </a:prstGeom>
        </p:spPr>
        <p:txBody>
          <a:bodyPr anchor="t" rtlCol="false" tIns="0" lIns="0" bIns="0" rIns="0">
            <a:spAutoFit/>
          </a:bodyPr>
          <a:lstStyle/>
          <a:p>
            <a:pPr algn="ctr">
              <a:lnSpc>
                <a:spcPts val="3824"/>
              </a:lnSpc>
            </a:pPr>
            <a:r>
              <a:rPr lang="en-US" sz="2731" spc="103">
                <a:solidFill>
                  <a:srgbClr val="F7FAF5"/>
                </a:solidFill>
                <a:latin typeface="Calibri (MS)"/>
                <a:ea typeface="Calibri (MS)"/>
                <a:cs typeface="Calibri (MS)"/>
                <a:sym typeface="Calibri (MS)"/>
              </a:rPr>
              <a:t>Institut </a:t>
            </a:r>
            <a:r>
              <a:rPr lang="en-US" sz="2731" spc="103">
                <a:solidFill>
                  <a:srgbClr val="F7FAF5"/>
                </a:solidFill>
                <a:latin typeface="Calibri (MS)"/>
                <a:ea typeface="Calibri (MS)"/>
                <a:cs typeface="Calibri (MS)"/>
                <a:sym typeface="Calibri (MS)"/>
              </a:rPr>
              <a:t>Carlow de formation et d'enseignement techniques</a:t>
            </a:r>
          </a:p>
          <a:p>
            <a:pPr algn="ctr">
              <a:lnSpc>
                <a:spcPts val="3824"/>
              </a:lnSpc>
            </a:pPr>
          </a:p>
        </p:txBody>
      </p:sp>
      <p:sp>
        <p:nvSpPr>
          <p:cNvPr name="TextBox 14" id="14"/>
          <p:cNvSpPr txBox="true"/>
          <p:nvPr/>
        </p:nvSpPr>
        <p:spPr>
          <a:xfrm rot="0">
            <a:off x="9771226" y="3733282"/>
            <a:ext cx="6538615" cy="1051274"/>
          </a:xfrm>
          <a:prstGeom prst="rect">
            <a:avLst/>
          </a:prstGeom>
        </p:spPr>
        <p:txBody>
          <a:bodyPr anchor="t" rtlCol="false" tIns="0" lIns="0" bIns="0" rIns="0">
            <a:spAutoFit/>
          </a:bodyPr>
          <a:lstStyle/>
          <a:p>
            <a:pPr algn="ctr">
              <a:lnSpc>
                <a:spcPts val="4005"/>
              </a:lnSpc>
            </a:pPr>
            <a:r>
              <a:rPr lang="en-US" sz="2861" spc="51">
                <a:solidFill>
                  <a:srgbClr val="F6FAF5"/>
                </a:solidFill>
                <a:latin typeface="Calibri (MS)"/>
                <a:ea typeface="Calibri (MS)"/>
                <a:cs typeface="Calibri (MS)"/>
                <a:sym typeface="Calibri (MS)"/>
              </a:rPr>
              <a:t>Collège de formation continue de Kilkenny</a:t>
            </a:r>
          </a:p>
          <a:p>
            <a:pPr algn="ctr">
              <a:lnSpc>
                <a:spcPts val="4005"/>
              </a:lnSpc>
            </a:pPr>
          </a:p>
        </p:txBody>
      </p:sp>
      <p:sp>
        <p:nvSpPr>
          <p:cNvPr name="TextBox 15" id="15"/>
          <p:cNvSpPr txBox="true"/>
          <p:nvPr/>
        </p:nvSpPr>
        <p:spPr>
          <a:xfrm rot="0">
            <a:off x="1426014" y="5221867"/>
            <a:ext cx="7285881" cy="891575"/>
          </a:xfrm>
          <a:prstGeom prst="rect">
            <a:avLst/>
          </a:prstGeom>
        </p:spPr>
        <p:txBody>
          <a:bodyPr anchor="t" rtlCol="false" tIns="0" lIns="0" bIns="0" rIns="0">
            <a:spAutoFit/>
          </a:bodyPr>
          <a:lstStyle/>
          <a:p>
            <a:pPr algn="l">
              <a:lnSpc>
                <a:spcPts val="3351"/>
              </a:lnSpc>
            </a:pPr>
            <a:r>
              <a:rPr lang="en-US" sz="2643" spc="118">
                <a:solidFill>
                  <a:srgbClr val="0F100F"/>
                </a:solidFill>
                <a:latin typeface="Calibri (MS)"/>
                <a:ea typeface="Calibri (MS)"/>
                <a:cs typeface="Calibri (MS)"/>
                <a:sym typeface="Calibri (MS)"/>
              </a:rPr>
              <a:t>Li</a:t>
            </a:r>
            <a:r>
              <a:rPr lang="en-US" sz="2643" spc="118">
                <a:solidFill>
                  <a:srgbClr val="0F100F"/>
                </a:solidFill>
                <a:latin typeface="Calibri (MS)"/>
                <a:ea typeface="Calibri (MS)"/>
                <a:cs typeface="Calibri (MS)"/>
                <a:sym typeface="Calibri (MS)"/>
              </a:rPr>
              <a:t>cence en soins de santé appliqués (campus de Waterford de la SETU)</a:t>
            </a:r>
          </a:p>
        </p:txBody>
      </p:sp>
      <p:sp>
        <p:nvSpPr>
          <p:cNvPr name="TextBox 16" id="16"/>
          <p:cNvSpPr txBox="true"/>
          <p:nvPr/>
        </p:nvSpPr>
        <p:spPr>
          <a:xfrm rot="0">
            <a:off x="9282921" y="5231943"/>
            <a:ext cx="7290579" cy="1691261"/>
          </a:xfrm>
          <a:prstGeom prst="rect">
            <a:avLst/>
          </a:prstGeom>
        </p:spPr>
        <p:txBody>
          <a:bodyPr anchor="t" rtlCol="false" tIns="0" lIns="0" bIns="0" rIns="0">
            <a:spAutoFit/>
          </a:bodyPr>
          <a:lstStyle/>
          <a:p>
            <a:pPr algn="l">
              <a:lnSpc>
                <a:spcPts val="3268"/>
              </a:lnSpc>
            </a:pPr>
            <a:r>
              <a:rPr lang="en-US" sz="2633" spc="123">
                <a:solidFill>
                  <a:srgbClr val="0F100F"/>
                </a:solidFill>
                <a:latin typeface="Calibri (MS)"/>
                <a:ea typeface="Calibri (MS)"/>
                <a:cs typeface="Calibri (MS)"/>
                <a:sym typeface="Calibri (MS)"/>
              </a:rPr>
              <a:t>Li</a:t>
            </a:r>
            <a:r>
              <a:rPr lang="en-US" sz="2633" spc="123">
                <a:solidFill>
                  <a:srgbClr val="0F100F"/>
                </a:solidFill>
                <a:latin typeface="Calibri (MS)"/>
                <a:ea typeface="Calibri (MS)"/>
                <a:cs typeface="Calibri (MS)"/>
                <a:sym typeface="Calibri (MS)"/>
              </a:rPr>
              <a:t>cence (avec mention) en santé publique et promotion de la santé (campus de Waterford de la SETU)</a:t>
            </a:r>
          </a:p>
          <a:p>
            <a:pPr algn="l">
              <a:lnSpc>
                <a:spcPts val="3268"/>
              </a:lnSpc>
            </a:pPr>
          </a:p>
        </p:txBody>
      </p:sp>
      <p:sp>
        <p:nvSpPr>
          <p:cNvPr name="TextBox 17" id="17"/>
          <p:cNvSpPr txBox="true"/>
          <p:nvPr/>
        </p:nvSpPr>
        <p:spPr>
          <a:xfrm rot="0">
            <a:off x="1420592" y="6814030"/>
            <a:ext cx="7291303" cy="1438673"/>
          </a:xfrm>
          <a:prstGeom prst="rect">
            <a:avLst/>
          </a:prstGeom>
        </p:spPr>
        <p:txBody>
          <a:bodyPr anchor="t" rtlCol="false" tIns="0" lIns="0" bIns="0" rIns="0">
            <a:spAutoFit/>
          </a:bodyPr>
          <a:lstStyle/>
          <a:p>
            <a:pPr algn="l">
              <a:lnSpc>
                <a:spcPts val="3724"/>
              </a:lnSpc>
            </a:pPr>
            <a:r>
              <a:rPr lang="en-US" sz="2606" spc="156">
                <a:solidFill>
                  <a:srgbClr val="0F100F"/>
                </a:solidFill>
                <a:latin typeface="Calibri (MS)"/>
                <a:ea typeface="Calibri (MS)"/>
                <a:cs typeface="Calibri (MS)"/>
                <a:sym typeface="Calibri (MS)"/>
              </a:rPr>
              <a:t>L</a:t>
            </a:r>
            <a:r>
              <a:rPr lang="en-US" sz="2606" spc="156">
                <a:solidFill>
                  <a:srgbClr val="0F100F"/>
                </a:solidFill>
                <a:latin typeface="Calibri (MS)"/>
                <a:ea typeface="Calibri (MS)"/>
                <a:cs typeface="Calibri (MS)"/>
                <a:sym typeface="Calibri (MS)"/>
              </a:rPr>
              <a:t>icence en tourisme et services hôteliers (campus de Waterford de la SETU)</a:t>
            </a:r>
          </a:p>
          <a:p>
            <a:pPr algn="l">
              <a:lnSpc>
                <a:spcPts val="3724"/>
              </a:lnSpc>
            </a:pPr>
          </a:p>
        </p:txBody>
      </p:sp>
      <p:sp>
        <p:nvSpPr>
          <p:cNvPr name="TextBox 18" id="18"/>
          <p:cNvSpPr txBox="true"/>
          <p:nvPr/>
        </p:nvSpPr>
        <p:spPr>
          <a:xfrm rot="0">
            <a:off x="9282921" y="7020511"/>
            <a:ext cx="6743926" cy="1346919"/>
          </a:xfrm>
          <a:prstGeom prst="rect">
            <a:avLst/>
          </a:prstGeom>
        </p:spPr>
        <p:txBody>
          <a:bodyPr anchor="t" rtlCol="false" tIns="0" lIns="0" bIns="0" rIns="0">
            <a:spAutoFit/>
          </a:bodyPr>
          <a:lstStyle/>
          <a:p>
            <a:pPr algn="l">
              <a:lnSpc>
                <a:spcPts val="3460"/>
              </a:lnSpc>
            </a:pPr>
            <a:r>
              <a:rPr lang="en-US" sz="2471" spc="205">
                <a:solidFill>
                  <a:srgbClr val="0F100F"/>
                </a:solidFill>
                <a:latin typeface="Calibri (MS)"/>
                <a:ea typeface="Calibri (MS)"/>
                <a:cs typeface="Calibri (MS)"/>
                <a:sym typeface="Calibri (MS)"/>
              </a:rPr>
              <a:t>Lice</a:t>
            </a:r>
            <a:r>
              <a:rPr lang="en-US" sz="2471" spc="205">
                <a:solidFill>
                  <a:srgbClr val="0F100F"/>
                </a:solidFill>
                <a:latin typeface="Calibri (MS)"/>
                <a:ea typeface="Calibri (MS)"/>
                <a:cs typeface="Calibri (MS)"/>
                <a:sym typeface="Calibri (MS)"/>
              </a:rPr>
              <a:t>nce (avec mention) en gestion des technologies de l'information (campus de Carlow de la SETU</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63" y="0"/>
            <a:ext cx="274187" cy="10287000"/>
          </a:xfrm>
          <a:custGeom>
            <a:avLst/>
            <a:gdLst/>
            <a:ahLst/>
            <a:cxnLst/>
            <a:rect r="r" b="b" t="t" l="l"/>
            <a:pathLst>
              <a:path h="10287000" w="274187">
                <a:moveTo>
                  <a:pt x="0" y="0"/>
                </a:moveTo>
                <a:lnTo>
                  <a:pt x="274187" y="0"/>
                </a:lnTo>
                <a:lnTo>
                  <a:pt x="274187"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8141760" y="0"/>
            <a:ext cx="10156136" cy="10287000"/>
            <a:chOff x="0" y="0"/>
            <a:chExt cx="13541515" cy="13716000"/>
          </a:xfrm>
        </p:grpSpPr>
        <p:sp>
          <p:nvSpPr>
            <p:cNvPr name="Freeform 4" id="4"/>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5"/>
              <a:stretch>
                <a:fillRect l="0" t="0" r="0" b="0"/>
              </a:stretch>
            </a:blipFill>
          </p:spPr>
        </p:sp>
      </p:grpSp>
      <p:grpSp>
        <p:nvGrpSpPr>
          <p:cNvPr name="Group 5" id="5"/>
          <p:cNvGrpSpPr/>
          <p:nvPr/>
        </p:nvGrpSpPr>
        <p:grpSpPr>
          <a:xfrm rot="0">
            <a:off x="14125165" y="8739121"/>
            <a:ext cx="3643903" cy="1349997"/>
            <a:chOff x="0" y="0"/>
            <a:chExt cx="4858537" cy="1799996"/>
          </a:xfrm>
        </p:grpSpPr>
        <p:sp>
          <p:nvSpPr>
            <p:cNvPr name="Freeform 6" id="6" descr="A close-up of a logo  Description automatically generated with medium confidence"/>
            <p:cNvSpPr/>
            <p:nvPr/>
          </p:nvSpPr>
          <p:spPr>
            <a:xfrm flipH="false" flipV="false" rot="0">
              <a:off x="0" y="0"/>
              <a:ext cx="4858512" cy="1799971"/>
            </a:xfrm>
            <a:custGeom>
              <a:avLst/>
              <a:gdLst/>
              <a:ahLst/>
              <a:cxnLst/>
              <a:rect r="r" b="b" t="t" l="l"/>
              <a:pathLst>
                <a:path h="1799971" w="4858512">
                  <a:moveTo>
                    <a:pt x="0" y="0"/>
                  </a:moveTo>
                  <a:lnTo>
                    <a:pt x="4858512" y="0"/>
                  </a:lnTo>
                  <a:lnTo>
                    <a:pt x="4858512" y="1799971"/>
                  </a:lnTo>
                  <a:lnTo>
                    <a:pt x="0" y="1799971"/>
                  </a:lnTo>
                  <a:lnTo>
                    <a:pt x="0" y="0"/>
                  </a:lnTo>
                  <a:close/>
                </a:path>
              </a:pathLst>
            </a:custGeom>
            <a:blipFill>
              <a:blip r:embed="rId6"/>
              <a:stretch>
                <a:fillRect l="-83" t="0" r="-84" b="-1"/>
              </a:stretch>
            </a:blipFill>
          </p:spPr>
        </p:sp>
      </p:grpSp>
      <p:grpSp>
        <p:nvGrpSpPr>
          <p:cNvPr name="Group 7" id="7"/>
          <p:cNvGrpSpPr/>
          <p:nvPr/>
        </p:nvGrpSpPr>
        <p:grpSpPr>
          <a:xfrm rot="0">
            <a:off x="16726" y="0"/>
            <a:ext cx="18288000" cy="10287000"/>
            <a:chOff x="0" y="0"/>
            <a:chExt cx="24384000" cy="13716000"/>
          </a:xfrm>
        </p:grpSpPr>
        <p:sp>
          <p:nvSpPr>
            <p:cNvPr name="Freeform 8" id="8"/>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276254"/>
            </a:solidFill>
          </p:spPr>
        </p:sp>
      </p:grpSp>
      <p:grpSp>
        <p:nvGrpSpPr>
          <p:cNvPr name="Group 9" id="9"/>
          <p:cNvGrpSpPr/>
          <p:nvPr/>
        </p:nvGrpSpPr>
        <p:grpSpPr>
          <a:xfrm rot="0">
            <a:off x="165535" y="3609594"/>
            <a:ext cx="13471884" cy="2765317"/>
            <a:chOff x="0" y="0"/>
            <a:chExt cx="17962512" cy="3687089"/>
          </a:xfrm>
        </p:grpSpPr>
        <p:sp>
          <p:nvSpPr>
            <p:cNvPr name="Freeform 10" id="10"/>
            <p:cNvSpPr/>
            <p:nvPr/>
          </p:nvSpPr>
          <p:spPr>
            <a:xfrm flipH="false" flipV="false" rot="0">
              <a:off x="28575" y="28575"/>
              <a:ext cx="17905349" cy="3629914"/>
            </a:xfrm>
            <a:custGeom>
              <a:avLst/>
              <a:gdLst/>
              <a:ahLst/>
              <a:cxnLst/>
              <a:rect r="r" b="b" t="t" l="l"/>
              <a:pathLst>
                <a:path h="3629914" w="17905349">
                  <a:moveTo>
                    <a:pt x="0" y="0"/>
                  </a:moveTo>
                  <a:lnTo>
                    <a:pt x="17905349" y="0"/>
                  </a:lnTo>
                  <a:lnTo>
                    <a:pt x="17905349" y="3629914"/>
                  </a:lnTo>
                  <a:lnTo>
                    <a:pt x="0" y="3629914"/>
                  </a:lnTo>
                  <a:close/>
                </a:path>
              </a:pathLst>
            </a:custGeom>
            <a:solidFill>
              <a:srgbClr val="87A896">
                <a:alpha val="25098"/>
              </a:srgbClr>
            </a:solidFill>
          </p:spPr>
        </p:sp>
        <p:sp>
          <p:nvSpPr>
            <p:cNvPr name="Freeform 11" id="11"/>
            <p:cNvSpPr/>
            <p:nvPr/>
          </p:nvSpPr>
          <p:spPr>
            <a:xfrm flipH="false" flipV="false" rot="0">
              <a:off x="0" y="0"/>
              <a:ext cx="17962499" cy="3687064"/>
            </a:xfrm>
            <a:custGeom>
              <a:avLst/>
              <a:gdLst/>
              <a:ahLst/>
              <a:cxnLst/>
              <a:rect r="r" b="b" t="t" l="l"/>
              <a:pathLst>
                <a:path h="3687064" w="17962499">
                  <a:moveTo>
                    <a:pt x="28575" y="0"/>
                  </a:moveTo>
                  <a:lnTo>
                    <a:pt x="17933924" y="0"/>
                  </a:lnTo>
                  <a:cubicBezTo>
                    <a:pt x="17949672" y="0"/>
                    <a:pt x="17962499" y="12827"/>
                    <a:pt x="17962499" y="28575"/>
                  </a:cubicBezTo>
                  <a:lnTo>
                    <a:pt x="17962499" y="3658489"/>
                  </a:lnTo>
                  <a:cubicBezTo>
                    <a:pt x="17962499" y="3674237"/>
                    <a:pt x="17949672" y="3687064"/>
                    <a:pt x="17933924" y="3687064"/>
                  </a:cubicBezTo>
                  <a:lnTo>
                    <a:pt x="28575" y="3687064"/>
                  </a:lnTo>
                  <a:cubicBezTo>
                    <a:pt x="12827" y="3687064"/>
                    <a:pt x="0" y="3674237"/>
                    <a:pt x="0" y="3658489"/>
                  </a:cubicBezTo>
                  <a:lnTo>
                    <a:pt x="0" y="28575"/>
                  </a:lnTo>
                  <a:cubicBezTo>
                    <a:pt x="0" y="12827"/>
                    <a:pt x="12827" y="0"/>
                    <a:pt x="28575" y="0"/>
                  </a:cubicBezTo>
                  <a:moveTo>
                    <a:pt x="28575" y="57150"/>
                  </a:moveTo>
                  <a:lnTo>
                    <a:pt x="28575" y="28575"/>
                  </a:lnTo>
                  <a:lnTo>
                    <a:pt x="57150" y="28575"/>
                  </a:lnTo>
                  <a:lnTo>
                    <a:pt x="57150" y="3658489"/>
                  </a:lnTo>
                  <a:lnTo>
                    <a:pt x="28575" y="3658489"/>
                  </a:lnTo>
                  <a:lnTo>
                    <a:pt x="28575" y="3629914"/>
                  </a:lnTo>
                  <a:lnTo>
                    <a:pt x="17933924" y="3629914"/>
                  </a:lnTo>
                  <a:lnTo>
                    <a:pt x="17933924" y="3658489"/>
                  </a:lnTo>
                  <a:lnTo>
                    <a:pt x="17905349" y="3658489"/>
                  </a:lnTo>
                  <a:lnTo>
                    <a:pt x="17905349" y="28575"/>
                  </a:lnTo>
                  <a:lnTo>
                    <a:pt x="17933924" y="28575"/>
                  </a:lnTo>
                  <a:lnTo>
                    <a:pt x="17933924" y="57150"/>
                  </a:lnTo>
                  <a:lnTo>
                    <a:pt x="28575" y="57150"/>
                  </a:lnTo>
                  <a:close/>
                </a:path>
              </a:pathLst>
            </a:custGeom>
            <a:solidFill>
              <a:srgbClr val="FFFFFF"/>
            </a:solidFill>
          </p:spPr>
        </p:sp>
      </p:grpSp>
      <p:grpSp>
        <p:nvGrpSpPr>
          <p:cNvPr name="Group 12" id="12"/>
          <p:cNvGrpSpPr/>
          <p:nvPr/>
        </p:nvGrpSpPr>
        <p:grpSpPr>
          <a:xfrm rot="0">
            <a:off x="8148590" y="0"/>
            <a:ext cx="10156136" cy="10287000"/>
            <a:chOff x="0" y="0"/>
            <a:chExt cx="13541515" cy="13716000"/>
          </a:xfrm>
        </p:grpSpPr>
        <p:sp>
          <p:nvSpPr>
            <p:cNvPr name="Freeform 13" id="13"/>
            <p:cNvSpPr/>
            <p:nvPr/>
          </p:nvSpPr>
          <p:spPr>
            <a:xfrm flipH="false" flipV="false" rot="0">
              <a:off x="0" y="0"/>
              <a:ext cx="13541502" cy="13716000"/>
            </a:xfrm>
            <a:custGeom>
              <a:avLst/>
              <a:gdLst/>
              <a:ahLst/>
              <a:cxnLst/>
              <a:rect r="r" b="b" t="t" l="l"/>
              <a:pathLst>
                <a:path h="13716000" w="13541502">
                  <a:moveTo>
                    <a:pt x="0" y="0"/>
                  </a:moveTo>
                  <a:lnTo>
                    <a:pt x="13541502" y="0"/>
                  </a:lnTo>
                  <a:lnTo>
                    <a:pt x="13541502" y="13716000"/>
                  </a:lnTo>
                  <a:lnTo>
                    <a:pt x="0" y="13716000"/>
                  </a:lnTo>
                  <a:lnTo>
                    <a:pt x="0" y="0"/>
                  </a:lnTo>
                  <a:close/>
                </a:path>
              </a:pathLst>
            </a:custGeom>
            <a:blipFill>
              <a:blip r:embed="rId7"/>
              <a:stretch>
                <a:fillRect l="0" t="0" r="0" b="0"/>
              </a:stretch>
            </a:blipFill>
          </p:spPr>
        </p:sp>
      </p:grpSp>
      <p:grpSp>
        <p:nvGrpSpPr>
          <p:cNvPr name="Group 14" id="14"/>
          <p:cNvGrpSpPr/>
          <p:nvPr/>
        </p:nvGrpSpPr>
        <p:grpSpPr>
          <a:xfrm rot="0">
            <a:off x="186966" y="3631025"/>
            <a:ext cx="14286271" cy="2722455"/>
            <a:chOff x="0" y="0"/>
            <a:chExt cx="19048362" cy="3629939"/>
          </a:xfrm>
        </p:grpSpPr>
        <p:sp>
          <p:nvSpPr>
            <p:cNvPr name="Freeform 15" id="15"/>
            <p:cNvSpPr/>
            <p:nvPr/>
          </p:nvSpPr>
          <p:spPr>
            <a:xfrm flipH="false" flipV="false" rot="0">
              <a:off x="0" y="0"/>
              <a:ext cx="19048358" cy="3629942"/>
            </a:xfrm>
            <a:custGeom>
              <a:avLst/>
              <a:gdLst/>
              <a:ahLst/>
              <a:cxnLst/>
              <a:rect r="r" b="b" t="t" l="l"/>
              <a:pathLst>
                <a:path h="3629942" w="19048358">
                  <a:moveTo>
                    <a:pt x="0" y="0"/>
                  </a:moveTo>
                  <a:lnTo>
                    <a:pt x="19048358" y="0"/>
                  </a:lnTo>
                  <a:lnTo>
                    <a:pt x="19048358" y="3629942"/>
                  </a:lnTo>
                  <a:lnTo>
                    <a:pt x="0" y="3629942"/>
                  </a:lnTo>
                  <a:close/>
                </a:path>
              </a:pathLst>
            </a:custGeom>
            <a:blipFill>
              <a:blip r:embed="rId8">
                <a:alphaModFix amt="0"/>
              </a:blip>
              <a:stretch>
                <a:fillRect l="0" t="-52249" r="0" b="-52248"/>
              </a:stretch>
            </a:blipFill>
          </p:spPr>
        </p:sp>
        <p:sp>
          <p:nvSpPr>
            <p:cNvPr name="TextBox 16" id="16"/>
            <p:cNvSpPr txBox="true"/>
            <p:nvPr/>
          </p:nvSpPr>
          <p:spPr>
            <a:xfrm>
              <a:off x="0" y="66675"/>
              <a:ext cx="19048362" cy="3563264"/>
            </a:xfrm>
            <a:prstGeom prst="rect">
              <a:avLst/>
            </a:prstGeom>
          </p:spPr>
          <p:txBody>
            <a:bodyPr anchor="b" rtlCol="false" tIns="0" lIns="0" bIns="0" rIns="0"/>
            <a:lstStyle/>
            <a:p>
              <a:pPr algn="l">
                <a:lnSpc>
                  <a:spcPts val="6998"/>
                </a:lnSpc>
              </a:pPr>
              <a:r>
                <a:rPr lang="en-US" sz="6480" b="true">
                  <a:solidFill>
                    <a:srgbClr val="FFFFFF"/>
                  </a:solidFill>
                  <a:latin typeface="Roboto Bold"/>
                  <a:ea typeface="Roboto Bold"/>
                  <a:cs typeface="Roboto Bold"/>
                  <a:sym typeface="Roboto Bold"/>
                </a:rPr>
                <a:t>VAE au KCETB</a:t>
              </a:r>
            </a:p>
            <a:p>
              <a:pPr algn="l">
                <a:lnSpc>
                  <a:spcPts val="4665"/>
                </a:lnSpc>
              </a:pPr>
            </a:p>
            <a:p>
              <a:pPr algn="l">
                <a:lnSpc>
                  <a:spcPts val="4082"/>
                </a:lnSpc>
              </a:pPr>
              <a:r>
                <a:rPr lang="en-US" sz="3779">
                  <a:solidFill>
                    <a:srgbClr val="FFFFFF"/>
                  </a:solidFill>
                  <a:latin typeface="Roboto"/>
                  <a:ea typeface="Roboto"/>
                  <a:cs typeface="Roboto"/>
                  <a:sym typeface="Roboto"/>
                </a:rPr>
                <a:t>Sarah Barron, responsable assurance qualité et responsable tertiaire</a:t>
              </a:r>
            </a:p>
            <a:p>
              <a:pPr algn="l">
                <a:lnSpc>
                  <a:spcPts val="4082"/>
                </a:lnSpc>
              </a:pPr>
              <a:r>
                <a:rPr lang="en-US" sz="3779">
                  <a:solidFill>
                    <a:srgbClr val="FFFFFF"/>
                  </a:solidFill>
                  <a:latin typeface="Roboto"/>
                  <a:ea typeface="Roboto"/>
                  <a:cs typeface="Roboto"/>
                  <a:sym typeface="Roboto"/>
                </a:rPr>
                <a:t>Amanda Butler, coordinatrice assurance qualité (responsable VAE) </a:t>
              </a:r>
            </a:p>
          </p:txBody>
        </p:sp>
      </p:grpSp>
      <p:grpSp>
        <p:nvGrpSpPr>
          <p:cNvPr name="Group 17" id="17"/>
          <p:cNvGrpSpPr/>
          <p:nvPr/>
        </p:nvGrpSpPr>
        <p:grpSpPr>
          <a:xfrm rot="0">
            <a:off x="11744325" y="306924"/>
            <a:ext cx="5921492" cy="2190950"/>
            <a:chOff x="0" y="0"/>
            <a:chExt cx="7895323" cy="2921267"/>
          </a:xfrm>
        </p:grpSpPr>
        <p:sp>
          <p:nvSpPr>
            <p:cNvPr name="Freeform 18" id="18" descr="Text  Description automatically generated"/>
            <p:cNvSpPr/>
            <p:nvPr/>
          </p:nvSpPr>
          <p:spPr>
            <a:xfrm flipH="false" flipV="false" rot="0">
              <a:off x="0" y="0"/>
              <a:ext cx="7895336" cy="2921254"/>
            </a:xfrm>
            <a:custGeom>
              <a:avLst/>
              <a:gdLst/>
              <a:ahLst/>
              <a:cxnLst/>
              <a:rect r="r" b="b" t="t" l="l"/>
              <a:pathLst>
                <a:path h="2921254" w="7895336">
                  <a:moveTo>
                    <a:pt x="0" y="0"/>
                  </a:moveTo>
                  <a:lnTo>
                    <a:pt x="7895336" y="0"/>
                  </a:lnTo>
                  <a:lnTo>
                    <a:pt x="7895336" y="2921254"/>
                  </a:lnTo>
                  <a:lnTo>
                    <a:pt x="0" y="2921254"/>
                  </a:lnTo>
                  <a:lnTo>
                    <a:pt x="0" y="0"/>
                  </a:lnTo>
                  <a:close/>
                </a:path>
              </a:pathLst>
            </a:custGeom>
            <a:blipFill>
              <a:blip r:embed="rId9"/>
              <a:stretch>
                <a:fillRect l="0" t="0" r="0" b="0"/>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E03F5425F2F642A6D71A5A82C4E065" ma:contentTypeVersion="18" ma:contentTypeDescription="Create a new document." ma:contentTypeScope="" ma:versionID="344ca2e8d2d7861437abaee7f285889d">
  <xsd:schema xmlns:xsd="http://www.w3.org/2001/XMLSchema" xmlns:xs="http://www.w3.org/2001/XMLSchema" xmlns:p="http://schemas.microsoft.com/office/2006/metadata/properties" xmlns:ns2="bda1bb04-55dd-4b23-8471-301a3abb4723" xmlns:ns3="eb38cb3b-04a8-4e45-b1d2-e8fc1e8a3102" targetNamespace="http://schemas.microsoft.com/office/2006/metadata/properties" ma:root="true" ma:fieldsID="3a3f16fcd1448895fff5110a0fc97e9b" ns2:_="" ns3:_="">
    <xsd:import namespace="bda1bb04-55dd-4b23-8471-301a3abb4723"/>
    <xsd:import namespace="eb38cb3b-04a8-4e45-b1d2-e8fc1e8a310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3:_dlc_DocId" minOccurs="0"/>
                <xsd:element ref="ns3:_dlc_DocIdUrl" minOccurs="0"/>
                <xsd:element ref="ns3:_dlc_DocIdPersistId"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a1bb04-55dd-4b23-8471-301a3abb47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10ffe1f-c839-4a66-9ae8-9a2945e491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Location" ma:index="2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38cb3b-04a8-4e45-b1d2-e8fc1e8a310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_dlc_DocId" ma:index="17" nillable="true" ma:displayName="Document ID Value" ma:description="The value of the document ID assigned to this item." ma:indexed="true" ma:internalName="_dlc_DocId" ma:readOnly="true">
      <xsd:simpleType>
        <xsd:restriction base="dms:Text"/>
      </xsd:simpleType>
    </xsd:element>
    <xsd:element name="_dlc_DocIdUrl" ma:index="1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9" nillable="true" ma:displayName="Persist ID" ma:description="Keep ID on add." ma:hidden="true" ma:internalName="_dlc_DocIdPersistId" ma:readOnly="true">
      <xsd:simpleType>
        <xsd:restriction base="dms:Boolean"/>
      </xsd:simpleType>
    </xsd:element>
    <xsd:element name="TaxCatchAll" ma:index="25" nillable="true" ma:displayName="Taxonomy Catch All Column" ma:hidden="true" ma:list="{963e9444-f494-4d30-a0b0-d3cdf5bcc0ce}" ma:internalName="TaxCatchAll" ma:showField="CatchAllData" ma:web="eb38cb3b-04a8-4e45-b1d2-e8fc1e8a31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bda1bb04-55dd-4b23-8471-301a3abb4723">
      <Terms xmlns="http://schemas.microsoft.com/office/infopath/2007/PartnerControls"/>
    </lcf76f155ced4ddcb4097134ff3c332f>
    <TaxCatchAll xmlns="eb38cb3b-04a8-4e45-b1d2-e8fc1e8a3102" xsi:nil="true"/>
    <_dlc_DocId xmlns="eb38cb3b-04a8-4e45-b1d2-e8fc1e8a3102">DMSQUALF-1809298897-3692</_dlc_DocId>
    <_dlc_DocIdUrl xmlns="eb38cb3b-04a8-4e45-b1d2-e8fc1e8a3102">
      <Url>https://europeantrainingfoundation.sharepoint.com/sites/Qualifications/_layouts/15/DocIdRedir.aspx?ID=DMSQUALF-1809298897-3692</Url>
      <Description>DMSQUALF-1809298897-3692</Description>
    </_dlc_DocIdUrl>
  </documentManagement>
</p:properties>
</file>

<file path=customXml/itemProps1.xml><?xml version="1.0" encoding="utf-8"?>
<ds:datastoreItem xmlns:ds="http://schemas.openxmlformats.org/officeDocument/2006/customXml" ds:itemID="{FC614D20-6D2D-458C-BC6F-8DE3FECB3CCD}"/>
</file>

<file path=customXml/itemProps2.xml><?xml version="1.0" encoding="utf-8"?>
<ds:datastoreItem xmlns:ds="http://schemas.openxmlformats.org/officeDocument/2006/customXml" ds:itemID="{6A8D0CBF-036C-49F7-A1AA-B1289F182272}"/>
</file>

<file path=customXml/itemProps3.xml><?xml version="1.0" encoding="utf-8"?>
<ds:datastoreItem xmlns:ds="http://schemas.openxmlformats.org/officeDocument/2006/customXml" ds:itemID="{AFA90EE0-4C93-43B5-A894-FBB7A7AA4482}"/>
</file>

<file path=customXml/itemProps4.xml><?xml version="1.0" encoding="utf-8"?>
<ds:datastoreItem xmlns:ds="http://schemas.openxmlformats.org/officeDocument/2006/customXml" ds:itemID="{89F47DF2-55A0-4306-BA5A-F8DEF6CAFB22}"/>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KCETB_ETF site visit  -  Read-Only fr.pptx</dc:title>
  <cp:revision>1</cp:revision>
  <dcterms:created xsi:type="dcterms:W3CDTF">2006-08-16T00:00:00Z</dcterms:created>
  <dcterms:modified xsi:type="dcterms:W3CDTF">2011-08-01T06:04:30Z</dcterms:modified>
  <dc:identifier>DAHBGszDcZA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0x01010083E03F5425F2F642A6D71A5A82C4E065</vt:lpwstr>
  </property>
  <property fmtid="{D5CDD505-2E9C-101B-9397-08002B2CF9AE}" pid="3" name="_dlc_DocIdItemGuid">
    <vt:lpwstr>ce16ea8b-3c87-4a1e-9b77-cea3bba12602</vt:lpwstr>
  </property>
</Properties>
</file>