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21"/>
  </p:notesMasterIdLst>
  <p:handoutMasterIdLst>
    <p:handoutMasterId r:id="rId22"/>
  </p:handoutMasterIdLst>
  <p:sldIdLst>
    <p:sldId id="287" r:id="rId6"/>
    <p:sldId id="2147328465" r:id="rId7"/>
    <p:sldId id="328" r:id="rId8"/>
    <p:sldId id="347" r:id="rId9"/>
    <p:sldId id="2147328466" r:id="rId10"/>
    <p:sldId id="348" r:id="rId11"/>
    <p:sldId id="349" r:id="rId12"/>
    <p:sldId id="2147328467" r:id="rId13"/>
    <p:sldId id="1448943783" r:id="rId14"/>
    <p:sldId id="2147328459" r:id="rId15"/>
    <p:sldId id="342" r:id="rId16"/>
    <p:sldId id="2147328460" r:id="rId17"/>
    <p:sldId id="343" r:id="rId18"/>
    <p:sldId id="2147328461" r:id="rId19"/>
    <p:sldId id="2147328468" r:id="rId20"/>
  </p:sldIdLst>
  <p:sldSz cx="9144000" cy="5143500" type="screen16x9"/>
  <p:notesSz cx="6858000" cy="9144000"/>
  <p:custDataLst>
    <p:tags r:id="rId23"/>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34" autoAdjust="0"/>
  </p:normalViewPr>
  <p:slideViewPr>
    <p:cSldViewPr snapToGrid="0">
      <p:cViewPr varScale="1">
        <p:scale>
          <a:sx n="37" d="100"/>
          <a:sy n="37" d="100"/>
        </p:scale>
        <p:origin x="1288" y="24"/>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2025-10-16</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2025-10-16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295771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89160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96BC1283-BBF5-BDCE-63C3-6E742C173E76}"/>
              </a:ext>
            </a:extLst>
          </p:cNvPr>
          <p:cNvSpPr>
            <a:spLocks noGrp="1"/>
          </p:cNvSpPr>
          <p:nvPr>
            <p:ph type="body" idx="1"/>
          </p:nvPr>
        </p:nvSpPr>
        <p:spPr/>
        <p:txBody>
          <a:bodyPr/>
          <a:lstStyle/>
          <a:p>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404367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295428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107F0-51B0-574D-7111-D9391A809BF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4B3B588-206F-0800-F9B4-A1AD25ED82D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CA85E5-BF6A-242C-D582-C75FB2EDED8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the data we use to monitor our goals and indicators are based on our own data base system. All job seekers are registered there and the we have extensive information about each jobseekers. For the monitoring of the operational plan we have develop an dynamic desktop in the programme </a:t>
            </a:r>
            <a:r>
              <a:rPr lang="en-GB" dirty="0" err="1"/>
              <a:t>Qlicksense</a:t>
            </a:r>
            <a:r>
              <a:rPr lang="en-GB" dirty="0"/>
              <a:t> where we can monitor the goals and indicators. </a:t>
            </a:r>
          </a:p>
          <a:p>
            <a:endParaRPr lang="sv-SE" dirty="0"/>
          </a:p>
        </p:txBody>
      </p:sp>
      <p:sp>
        <p:nvSpPr>
          <p:cNvPr id="4" name="Platshållare för bildnummer 3">
            <a:extLst>
              <a:ext uri="{FF2B5EF4-FFF2-40B4-BE49-F238E27FC236}">
                <a16:creationId xmlns:a16="http://schemas.microsoft.com/office/drawing/2014/main" id="{3CEE487A-ED49-5D90-55D6-97F5A917CE3F}"/>
              </a:ext>
            </a:extLst>
          </p:cNvPr>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286044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85369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0" name="Rektangel">
            <a:extLst>
              <a:ext uri="{FF2B5EF4-FFF2-40B4-BE49-F238E27FC236}">
                <a16:creationId xmlns:a16="http://schemas.microsoft.com/office/drawing/2014/main" id="{42471F8E-02EA-4CE1-BE1B-A1E039DB565A}"/>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1"/>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4" name="Rektangel">
            <a:extLst>
              <a:ext uri="{FF2B5EF4-FFF2-40B4-BE49-F238E27FC236}">
                <a16:creationId xmlns:a16="http://schemas.microsoft.com/office/drawing/2014/main" id="{663B7BE2-35F6-4DF8-BDBF-699196D76BCC}"/>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2025-10-16</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3" name="Rektangel">
            <a:extLst>
              <a:ext uri="{FF2B5EF4-FFF2-40B4-BE49-F238E27FC236}">
                <a16:creationId xmlns:a16="http://schemas.microsoft.com/office/drawing/2014/main" id="{397C658D-2B73-493A-BA48-66C606A31CF3}"/>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2025-10-16</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2025-10-16</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AE4A9F4B-9713-4A78-86FA-86F0195E56B4}"/>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2025-10-16</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9832B3E-BFD7-45BF-9F30-CC7A7EFEF014}"/>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76B9463C-9FA1-F912-0047-0EE3957638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676" b="11676"/>
          <a:stretch>
            <a:fillRect/>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5328000" cy="756000"/>
          </a:xfrm>
          <a:solidFill>
            <a:schemeClr val="accent1"/>
          </a:solidFill>
        </p:spPr>
        <p:txBody>
          <a:bodyPr/>
          <a:lstStyle/>
          <a:p>
            <a:r>
              <a:rPr lang="en-GB" dirty="0"/>
              <a:t>Monitoring of ALMPs</a:t>
            </a:r>
            <a:endParaRPr lang="sv-SE" dirty="0"/>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75680"/>
            <a:ext cx="5328000" cy="756000"/>
          </a:xfrm>
          <a:solidFill>
            <a:schemeClr val="accent1"/>
          </a:solidFill>
        </p:spPr>
        <p:txBody>
          <a:bodyPr/>
          <a:lstStyle/>
          <a:p>
            <a:r>
              <a:rPr lang="sv-SE" altLang="sv-SE" dirty="0"/>
              <a:t>Joel Pousette, </a:t>
            </a:r>
            <a:r>
              <a:rPr lang="sv-SE" altLang="sv-SE" dirty="0" err="1"/>
              <a:t>Analyst</a:t>
            </a:r>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68E5177-49F4-59CB-713B-CE76240C6B3F}"/>
              </a:ext>
            </a:extLst>
          </p:cNvPr>
          <p:cNvSpPr>
            <a:spLocks noGrp="1"/>
          </p:cNvSpPr>
          <p:nvPr>
            <p:ph type="title"/>
          </p:nvPr>
        </p:nvSpPr>
        <p:spPr/>
        <p:txBody>
          <a:bodyPr/>
          <a:lstStyle/>
          <a:p>
            <a:r>
              <a:rPr lang="en-US" sz="2400" dirty="0"/>
              <a:t>Summary – assessment of goal achievement </a:t>
            </a:r>
            <a:endParaRPr lang="sv-SE" sz="2400" dirty="0"/>
          </a:p>
        </p:txBody>
      </p:sp>
      <p:graphicFrame>
        <p:nvGraphicFramePr>
          <p:cNvPr id="5" name="Platshållare för innehåll 4">
            <a:extLst>
              <a:ext uri="{FF2B5EF4-FFF2-40B4-BE49-F238E27FC236}">
                <a16:creationId xmlns:a16="http://schemas.microsoft.com/office/drawing/2014/main" id="{DC692CDC-FC0A-C9A6-71EB-4A0A46505D2F}"/>
              </a:ext>
            </a:extLst>
          </p:cNvPr>
          <p:cNvGraphicFramePr>
            <a:graphicFrameLocks noGrp="1"/>
          </p:cNvGraphicFramePr>
          <p:nvPr>
            <p:ph idx="1"/>
            <p:extLst>
              <p:ext uri="{D42A27DB-BD31-4B8C-83A1-F6EECF244321}">
                <p14:modId xmlns:p14="http://schemas.microsoft.com/office/powerpoint/2010/main" val="1934551405"/>
              </p:ext>
            </p:extLst>
          </p:nvPr>
        </p:nvGraphicFramePr>
        <p:xfrm>
          <a:off x="371843" y="885500"/>
          <a:ext cx="6702057" cy="3933719"/>
        </p:xfrm>
        <a:graphic>
          <a:graphicData uri="http://schemas.openxmlformats.org/drawingml/2006/table">
            <a:tbl>
              <a:tblPr firstRow="1" firstCol="1" bandRow="1"/>
              <a:tblGrid>
                <a:gridCol w="5509499">
                  <a:extLst>
                    <a:ext uri="{9D8B030D-6E8A-4147-A177-3AD203B41FA5}">
                      <a16:colId xmlns:a16="http://schemas.microsoft.com/office/drawing/2014/main" val="3386683438"/>
                    </a:ext>
                  </a:extLst>
                </a:gridCol>
                <a:gridCol w="1192558">
                  <a:extLst>
                    <a:ext uri="{9D8B030D-6E8A-4147-A177-3AD203B41FA5}">
                      <a16:colId xmlns:a16="http://schemas.microsoft.com/office/drawing/2014/main" val="2210834972"/>
                    </a:ext>
                  </a:extLst>
                </a:gridCol>
              </a:tblGrid>
              <a:tr h="218208">
                <a:tc>
                  <a:txBody>
                    <a:bodyPr/>
                    <a:lstStyle/>
                    <a:p>
                      <a:r>
                        <a:rPr lang="sv-SE" sz="1000" dirty="0">
                          <a:solidFill>
                            <a:schemeClr val="bg1"/>
                          </a:solidFill>
                          <a:effectLst/>
                          <a:latin typeface="Arial" panose="020B0604020202020204" pitchFamily="34" charset="0"/>
                          <a:ea typeface="Georgia" panose="02040502050405020303" pitchFamily="18" charset="0"/>
                          <a:cs typeface="Times New Roman" panose="02020603050405020304" pitchFamily="18" charset="0"/>
                        </a:rPr>
                        <a:t>Target</a:t>
                      </a:r>
                    </a:p>
                  </a:txBody>
                  <a:tcPr marL="41755" marR="41755" marT="22037" marB="22037">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5A"/>
                    </a:solidFill>
                  </a:tcPr>
                </a:tc>
                <a:tc>
                  <a:txBody>
                    <a:bodyPr/>
                    <a:lstStyle/>
                    <a:p>
                      <a:r>
                        <a:rPr lang="sv-SE" sz="1000" dirty="0" err="1">
                          <a:solidFill>
                            <a:schemeClr val="bg1"/>
                          </a:solidFill>
                        </a:rPr>
                        <a:t>Assessment</a:t>
                      </a:r>
                      <a:endParaRPr lang="sv-SE" sz="1000" dirty="0">
                        <a:solidFill>
                          <a:schemeClr val="bg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5A"/>
                    </a:solidFill>
                  </a:tcPr>
                </a:tc>
                <a:extLst>
                  <a:ext uri="{0D108BD9-81ED-4DB2-BD59-A6C34878D82A}">
                    <a16:rowId xmlns:a16="http://schemas.microsoft.com/office/drawing/2014/main" val="2741501943"/>
                  </a:ext>
                </a:extLst>
              </a:tr>
              <a:tr h="291617">
                <a:tc>
                  <a:txBody>
                    <a:bodyPr/>
                    <a:lstStyle/>
                    <a:p>
                      <a:r>
                        <a:rPr lang="sv-SE" sz="1000" b="1" dirty="0" err="1"/>
                        <a:t>Outcome</a:t>
                      </a:r>
                      <a:r>
                        <a:rPr lang="sv-SE" sz="1000" b="1" dirty="0"/>
                        <a:t> </a:t>
                      </a:r>
                      <a:r>
                        <a:rPr lang="sv-SE" sz="1000" b="1" dirty="0" err="1"/>
                        <a:t>target</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effectLst/>
                          <a:latin typeface="Arial" panose="020B0604020202020204" pitchFamily="34" charset="0"/>
                          <a:ea typeface="Georgia" panose="02040502050405020303" pitchFamily="18" charset="0"/>
                          <a:cs typeface="Times New Roman" panose="02020603050405020304" pitchFamily="18" charset="0"/>
                        </a:rPr>
                        <a:t> </a:t>
                      </a: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8518670"/>
                  </a:ext>
                </a:extLst>
              </a:tr>
              <a:tr h="218208">
                <a:tc>
                  <a:txBody>
                    <a:bodyPr/>
                    <a:lstStyle/>
                    <a:p>
                      <a:r>
                        <a:rPr lang="en-US" sz="1000" dirty="0"/>
                        <a:t>Prevent an increase in long-term unemployment among women and men</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t>On </a:t>
                      </a:r>
                      <a:r>
                        <a:rPr lang="sv-SE" sz="1000" dirty="0" err="1"/>
                        <a:t>track</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1E1"/>
                    </a:solidFill>
                  </a:tcPr>
                </a:tc>
                <a:extLst>
                  <a:ext uri="{0D108BD9-81ED-4DB2-BD59-A6C34878D82A}">
                    <a16:rowId xmlns:a16="http://schemas.microsoft.com/office/drawing/2014/main" val="2362044489"/>
                  </a:ext>
                </a:extLst>
              </a:tr>
              <a:tr h="352441">
                <a:tc>
                  <a:txBody>
                    <a:bodyPr/>
                    <a:lstStyle/>
                    <a:p>
                      <a:r>
                        <a:rPr lang="en-US" sz="1000" dirty="0"/>
                        <a:t>Maintain a high proportion of job-seeking women and men with disabilities who enter employment or education</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t>On </a:t>
                      </a:r>
                      <a:r>
                        <a:rPr lang="sv-SE" sz="1000" dirty="0" err="1"/>
                        <a:t>track</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1E1"/>
                    </a:solidFill>
                  </a:tcPr>
                </a:tc>
                <a:extLst>
                  <a:ext uri="{0D108BD9-81ED-4DB2-BD59-A6C34878D82A}">
                    <a16:rowId xmlns:a16="http://schemas.microsoft.com/office/drawing/2014/main" val="2857970554"/>
                  </a:ext>
                </a:extLst>
              </a:tr>
              <a:tr h="352441">
                <a:tc>
                  <a:txBody>
                    <a:bodyPr/>
                    <a:lstStyle/>
                    <a:p>
                      <a:r>
                        <a:rPr lang="en-US" sz="1000" dirty="0"/>
                        <a:t>Increase the share of women and men who begin studies</a:t>
                      </a:r>
                      <a:endParaRPr lang="sv-SE" sz="10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b="0" dirty="0" err="1"/>
                        <a:t>Significantly</a:t>
                      </a:r>
                      <a:r>
                        <a:rPr lang="sv-SE" sz="1000" b="0" dirty="0"/>
                        <a:t> </a:t>
                      </a:r>
                      <a:r>
                        <a:rPr lang="sv-SE" sz="1000" b="0" dirty="0" err="1"/>
                        <a:t>below</a:t>
                      </a:r>
                      <a:r>
                        <a:rPr lang="sv-SE" sz="1000" b="0" dirty="0"/>
                        <a:t> plan </a:t>
                      </a:r>
                      <a:endParaRPr lang="sv-SE" sz="1000" b="0" kern="12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DDD"/>
                    </a:solidFill>
                  </a:tcPr>
                </a:tc>
                <a:extLst>
                  <a:ext uri="{0D108BD9-81ED-4DB2-BD59-A6C34878D82A}">
                    <a16:rowId xmlns:a16="http://schemas.microsoft.com/office/drawing/2014/main" val="2956609934"/>
                  </a:ext>
                </a:extLst>
              </a:tr>
              <a:tr h="218208">
                <a:tc>
                  <a:txBody>
                    <a:bodyPr/>
                    <a:lstStyle/>
                    <a:p>
                      <a:r>
                        <a:rPr lang="sv-SE" sz="1000" b="1" dirty="0"/>
                        <a:t>Output </a:t>
                      </a:r>
                      <a:r>
                        <a:rPr lang="sv-SE" sz="1000" b="1" dirty="0" err="1"/>
                        <a:t>target</a:t>
                      </a:r>
                      <a:endParaRPr lang="sv-SE" sz="1000" b="1"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sv-SE" sz="1000" b="0" dirty="0">
                        <a:solidFill>
                          <a:srgbClr val="FF0000"/>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984353"/>
                  </a:ext>
                </a:extLst>
              </a:tr>
              <a:tr h="352441">
                <a:tc>
                  <a:txBody>
                    <a:bodyPr/>
                    <a:lstStyle/>
                    <a:p>
                      <a:r>
                        <a:rPr lang="en-US" sz="1000" dirty="0"/>
                        <a:t>Increase the number of people in subsidized employment</a:t>
                      </a:r>
                      <a:endParaRPr lang="sv-SE" sz="10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b="0" dirty="0" err="1"/>
                        <a:t>Significantly</a:t>
                      </a:r>
                      <a:r>
                        <a:rPr lang="sv-SE" sz="1000" b="0" dirty="0"/>
                        <a:t> </a:t>
                      </a:r>
                      <a:r>
                        <a:rPr lang="sv-SE" sz="1000" b="0" dirty="0" err="1"/>
                        <a:t>below</a:t>
                      </a:r>
                      <a:r>
                        <a:rPr lang="sv-SE" sz="1000" b="0" dirty="0"/>
                        <a:t> plan </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DDD"/>
                    </a:solidFill>
                  </a:tcPr>
                </a:tc>
                <a:extLst>
                  <a:ext uri="{0D108BD9-81ED-4DB2-BD59-A6C34878D82A}">
                    <a16:rowId xmlns:a16="http://schemas.microsoft.com/office/drawing/2014/main" val="1071185183"/>
                  </a:ext>
                </a:extLst>
              </a:tr>
              <a:tr h="218208">
                <a:tc>
                  <a:txBody>
                    <a:bodyPr/>
                    <a:lstStyle/>
                    <a:p>
                      <a:r>
                        <a:rPr lang="en-US" sz="1000" dirty="0"/>
                        <a:t>Maintain the current level of participation (job seekers) in vocational training</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err="1"/>
                        <a:t>Slightly</a:t>
                      </a:r>
                      <a:r>
                        <a:rPr lang="sv-SE" sz="1000" dirty="0"/>
                        <a:t> </a:t>
                      </a:r>
                      <a:r>
                        <a:rPr lang="sv-SE" sz="1000" dirty="0" err="1"/>
                        <a:t>below</a:t>
                      </a:r>
                      <a:r>
                        <a:rPr lang="sv-SE" sz="1000" dirty="0"/>
                        <a:t> plan</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9CA"/>
                    </a:solidFill>
                  </a:tcPr>
                </a:tc>
                <a:extLst>
                  <a:ext uri="{0D108BD9-81ED-4DB2-BD59-A6C34878D82A}">
                    <a16:rowId xmlns:a16="http://schemas.microsoft.com/office/drawing/2014/main" val="1536054446"/>
                  </a:ext>
                </a:extLst>
              </a:tr>
              <a:tr h="352441">
                <a:tc>
                  <a:txBody>
                    <a:bodyPr/>
                    <a:lstStyle/>
                    <a:p>
                      <a:r>
                        <a:rPr lang="en-US" sz="1000" dirty="0"/>
                        <a:t>Maintain the current level of participation (job seekers) at the private recruitment company</a:t>
                      </a:r>
                      <a:r>
                        <a:rPr lang="sv-SE" sz="1350" b="0" i="0" kern="1200" dirty="0">
                          <a:solidFill>
                            <a:schemeClr val="tx1"/>
                          </a:solidFill>
                          <a:effectLst/>
                          <a:latin typeface="+mn-lt"/>
                          <a:ea typeface="+mn-ea"/>
                          <a:cs typeface="+mn-cs"/>
                        </a:rPr>
                        <a:t> </a:t>
                      </a:r>
                      <a:endParaRPr lang="sv-SE" sz="10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b="0" dirty="0" err="1"/>
                        <a:t>Significantly</a:t>
                      </a:r>
                      <a:r>
                        <a:rPr lang="sv-SE" sz="1000" b="0" dirty="0"/>
                        <a:t> </a:t>
                      </a:r>
                      <a:r>
                        <a:rPr lang="sv-SE" sz="1000" b="0" dirty="0" err="1"/>
                        <a:t>below</a:t>
                      </a:r>
                      <a:r>
                        <a:rPr lang="sv-SE" sz="1000" b="0" dirty="0"/>
                        <a:t> plan </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DDD"/>
                    </a:solidFill>
                  </a:tcPr>
                </a:tc>
                <a:extLst>
                  <a:ext uri="{0D108BD9-81ED-4DB2-BD59-A6C34878D82A}">
                    <a16:rowId xmlns:a16="http://schemas.microsoft.com/office/drawing/2014/main" val="1054379544"/>
                  </a:ext>
                </a:extLst>
              </a:tr>
              <a:tr h="352441">
                <a:tc>
                  <a:txBody>
                    <a:bodyPr/>
                    <a:lstStyle/>
                    <a:p>
                      <a:r>
                        <a:rPr lang="en-US" sz="1000" dirty="0"/>
                        <a:t>Increase gender equality and equity in our use of interventions</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b="0" dirty="0" err="1"/>
                        <a:t>Significantly</a:t>
                      </a:r>
                      <a:r>
                        <a:rPr lang="sv-SE" sz="1000" b="0" dirty="0"/>
                        <a:t> </a:t>
                      </a:r>
                      <a:r>
                        <a:rPr lang="sv-SE" sz="1000" b="0" dirty="0" err="1"/>
                        <a:t>below</a:t>
                      </a:r>
                      <a:r>
                        <a:rPr lang="sv-SE" sz="1000" b="0" dirty="0"/>
                        <a:t> plan </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DDDD"/>
                    </a:solidFill>
                  </a:tcPr>
                </a:tc>
                <a:extLst>
                  <a:ext uri="{0D108BD9-81ED-4DB2-BD59-A6C34878D82A}">
                    <a16:rowId xmlns:a16="http://schemas.microsoft.com/office/drawing/2014/main" val="908487120"/>
                  </a:ext>
                </a:extLst>
              </a:tr>
              <a:tr h="218208">
                <a:tc>
                  <a:txBody>
                    <a:bodyPr/>
                    <a:lstStyle/>
                    <a:p>
                      <a:r>
                        <a:rPr lang="en-US" sz="1000" dirty="0"/>
                        <a:t>Increase the number of people who apply for regular education</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t>Data not </a:t>
                      </a:r>
                      <a:r>
                        <a:rPr lang="sv-SE" sz="1000" dirty="0" err="1"/>
                        <a:t>available</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3930937"/>
                  </a:ext>
                </a:extLst>
              </a:tr>
              <a:tr h="218208">
                <a:tc>
                  <a:txBody>
                    <a:bodyPr/>
                    <a:lstStyle/>
                    <a:p>
                      <a:r>
                        <a:rPr lang="en-US" sz="1000" dirty="0"/>
                        <a:t>Strengthen support for jobseekers who are furthest from the labor market</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t>On </a:t>
                      </a:r>
                      <a:r>
                        <a:rPr lang="sv-SE" sz="1000" dirty="0" err="1"/>
                        <a:t>track</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1E1"/>
                    </a:solidFill>
                  </a:tcPr>
                </a:tc>
                <a:extLst>
                  <a:ext uri="{0D108BD9-81ED-4DB2-BD59-A6C34878D82A}">
                    <a16:rowId xmlns:a16="http://schemas.microsoft.com/office/drawing/2014/main" val="2649778891"/>
                  </a:ext>
                </a:extLst>
              </a:tr>
              <a:tr h="352441">
                <a:tc>
                  <a:txBody>
                    <a:bodyPr/>
                    <a:lstStyle/>
                    <a:p>
                      <a:r>
                        <a:rPr lang="en-US" sz="1000" dirty="0"/>
                        <a:t>Ensure that the monitoring of jobseekers enables improved matching, particularly for those furthest from the labor market</a:t>
                      </a:r>
                      <a:endParaRPr lang="sv-SE" sz="10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a:t>On </a:t>
                      </a:r>
                      <a:r>
                        <a:rPr lang="sv-SE" sz="1000" dirty="0" err="1"/>
                        <a:t>track</a:t>
                      </a:r>
                      <a:endParaRPr lang="sv-SE" sz="1000" b="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1E1"/>
                    </a:solidFill>
                  </a:tcPr>
                </a:tc>
                <a:extLst>
                  <a:ext uri="{0D108BD9-81ED-4DB2-BD59-A6C34878D82A}">
                    <a16:rowId xmlns:a16="http://schemas.microsoft.com/office/drawing/2014/main" val="3914339678"/>
                  </a:ext>
                </a:extLst>
              </a:tr>
              <a:tr h="218208">
                <a:tc>
                  <a:txBody>
                    <a:bodyPr/>
                    <a:lstStyle/>
                    <a:p>
                      <a:r>
                        <a:rPr lang="en-US" sz="1000" dirty="0"/>
                        <a:t>Increase the quality of case management and reduce incorrect payments</a:t>
                      </a:r>
                      <a:endParaRPr lang="sv-SE" sz="1000" dirty="0">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00" dirty="0" err="1"/>
                        <a:t>Slightly</a:t>
                      </a:r>
                      <a:r>
                        <a:rPr lang="sv-SE" sz="1000" dirty="0"/>
                        <a:t> </a:t>
                      </a:r>
                      <a:r>
                        <a:rPr lang="sv-SE" sz="1000" dirty="0" err="1"/>
                        <a:t>below</a:t>
                      </a:r>
                      <a:r>
                        <a:rPr lang="sv-SE" sz="1000" dirty="0"/>
                        <a:t> plan</a:t>
                      </a:r>
                      <a:endParaRPr lang="sv-SE" sz="1000" dirty="0">
                        <a:solidFill>
                          <a:schemeClr val="tx1"/>
                        </a:solidFill>
                        <a:effectLst/>
                        <a:latin typeface="Arial" panose="020B0604020202020204" pitchFamily="34" charset="0"/>
                        <a:ea typeface="Georgia" panose="02040502050405020303" pitchFamily="18" charset="0"/>
                        <a:cs typeface="Times New Roman" panose="02020603050405020304" pitchFamily="18" charset="0"/>
                      </a:endParaRPr>
                    </a:p>
                  </a:txBody>
                  <a:tcPr marL="41755" marR="41755" marT="22037" marB="22037" anchor="ctr">
                    <a:lnL w="3175"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9CA"/>
                    </a:solidFill>
                  </a:tcPr>
                </a:tc>
                <a:extLst>
                  <a:ext uri="{0D108BD9-81ED-4DB2-BD59-A6C34878D82A}">
                    <a16:rowId xmlns:a16="http://schemas.microsoft.com/office/drawing/2014/main" val="3586124327"/>
                  </a:ext>
                </a:extLst>
              </a:tr>
            </a:tbl>
          </a:graphicData>
        </a:graphic>
      </p:graphicFrame>
    </p:spTree>
    <p:extLst>
      <p:ext uri="{BB962C8B-B14F-4D97-AF65-F5344CB8AC3E}">
        <p14:creationId xmlns:p14="http://schemas.microsoft.com/office/powerpoint/2010/main" val="408772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FBA78-4DC7-1D8A-7E07-086B9E8B3A9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9D0F223-8E8F-CE08-013C-6C2CBA33011B}"/>
              </a:ext>
            </a:extLst>
          </p:cNvPr>
          <p:cNvSpPr>
            <a:spLocks noGrp="1"/>
          </p:cNvSpPr>
          <p:nvPr>
            <p:ph type="title"/>
          </p:nvPr>
        </p:nvSpPr>
        <p:spPr/>
        <p:txBody>
          <a:bodyPr/>
          <a:lstStyle/>
          <a:p>
            <a:r>
              <a:rPr lang="en-GB" dirty="0"/>
              <a:t>Monitoring the operational plan</a:t>
            </a:r>
            <a:br>
              <a:rPr lang="en-GB" dirty="0"/>
            </a:br>
            <a:endParaRPr lang="sv-SE" dirty="0"/>
          </a:p>
        </p:txBody>
      </p:sp>
      <p:sp>
        <p:nvSpPr>
          <p:cNvPr id="4" name="Underrubrik 3">
            <a:extLst>
              <a:ext uri="{FF2B5EF4-FFF2-40B4-BE49-F238E27FC236}">
                <a16:creationId xmlns:a16="http://schemas.microsoft.com/office/drawing/2014/main" id="{12574F42-E1C0-5B48-43DE-2934A9753871}"/>
              </a:ext>
            </a:extLst>
          </p:cNvPr>
          <p:cNvSpPr>
            <a:spLocks noGrp="1"/>
          </p:cNvSpPr>
          <p:nvPr>
            <p:ph idx="1"/>
          </p:nvPr>
        </p:nvSpPr>
        <p:spPr/>
        <p:txBody>
          <a:bodyPr/>
          <a:lstStyle/>
          <a:p>
            <a:pPr lvl="0"/>
            <a:r>
              <a:rPr lang="en-GB" dirty="0"/>
              <a:t>Monthly and tertial monitoring</a:t>
            </a:r>
          </a:p>
          <a:p>
            <a:pPr lvl="0"/>
            <a:r>
              <a:rPr lang="en-GB" dirty="0"/>
              <a:t>Annual report </a:t>
            </a:r>
          </a:p>
          <a:p>
            <a:pPr lvl="0"/>
            <a:r>
              <a:rPr lang="en-GB" dirty="0"/>
              <a:t>Forecast for payment</a:t>
            </a:r>
          </a:p>
          <a:p>
            <a:pPr marL="0" indent="0">
              <a:buNone/>
            </a:pPr>
            <a:endParaRPr lang="en-GB" dirty="0"/>
          </a:p>
          <a:p>
            <a:endParaRPr lang="en-GB" dirty="0"/>
          </a:p>
          <a:p>
            <a:pPr marL="0" indent="0">
              <a:buNone/>
            </a:pPr>
            <a:endParaRPr lang="sv-SE" dirty="0"/>
          </a:p>
        </p:txBody>
      </p:sp>
      <p:pic>
        <p:nvPicPr>
          <p:cNvPr id="5" name="Bildobjekt 4">
            <a:extLst>
              <a:ext uri="{FF2B5EF4-FFF2-40B4-BE49-F238E27FC236}">
                <a16:creationId xmlns:a16="http://schemas.microsoft.com/office/drawing/2014/main" id="{FAD1202F-EF19-4DDC-34CC-E948DA98C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26534"/>
            <a:ext cx="4104167" cy="2736966"/>
          </a:xfrm>
          <a:prstGeom prst="rect">
            <a:avLst/>
          </a:prstGeom>
        </p:spPr>
      </p:pic>
    </p:spTree>
    <p:extLst>
      <p:ext uri="{BB962C8B-B14F-4D97-AF65-F5344CB8AC3E}">
        <p14:creationId xmlns:p14="http://schemas.microsoft.com/office/powerpoint/2010/main" val="299111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07F99-EDD3-3483-9173-DF0C257CA871}"/>
              </a:ext>
            </a:extLst>
          </p:cNvPr>
          <p:cNvSpPr>
            <a:spLocks noGrp="1"/>
          </p:cNvSpPr>
          <p:nvPr>
            <p:ph type="title"/>
          </p:nvPr>
        </p:nvSpPr>
        <p:spPr>
          <a:xfrm>
            <a:off x="575043" y="164973"/>
            <a:ext cx="7422784" cy="675000"/>
          </a:xfrm>
        </p:spPr>
        <p:txBody>
          <a:bodyPr/>
          <a:lstStyle/>
          <a:p>
            <a:r>
              <a:rPr lang="sv-SE" sz="2800" dirty="0"/>
              <a:t>Challenges in </a:t>
            </a:r>
            <a:r>
              <a:rPr lang="sv-SE" sz="2800" dirty="0" err="1"/>
              <a:t>analyzing</a:t>
            </a:r>
            <a:r>
              <a:rPr lang="sv-SE" sz="2800" dirty="0"/>
              <a:t> the </a:t>
            </a:r>
            <a:r>
              <a:rPr lang="sv-SE" sz="2800" dirty="0" err="1"/>
              <a:t>results</a:t>
            </a:r>
            <a:endParaRPr lang="en-US" dirty="0"/>
          </a:p>
        </p:txBody>
      </p:sp>
      <p:sp>
        <p:nvSpPr>
          <p:cNvPr id="3" name="Platshållare för innehåll 2">
            <a:extLst>
              <a:ext uri="{FF2B5EF4-FFF2-40B4-BE49-F238E27FC236}">
                <a16:creationId xmlns:a16="http://schemas.microsoft.com/office/drawing/2014/main" id="{BE0BFFEA-2167-3A41-EE8F-8B32C31EB1D8}"/>
              </a:ext>
            </a:extLst>
          </p:cNvPr>
          <p:cNvSpPr>
            <a:spLocks noGrp="1"/>
          </p:cNvSpPr>
          <p:nvPr>
            <p:ph idx="1"/>
          </p:nvPr>
        </p:nvSpPr>
        <p:spPr>
          <a:xfrm>
            <a:off x="575043" y="839973"/>
            <a:ext cx="7529994" cy="3979246"/>
          </a:xfrm>
        </p:spPr>
        <p:txBody>
          <a:bodyPr/>
          <a:lstStyle/>
          <a:p>
            <a:r>
              <a:rPr lang="en-US" b="1" dirty="0"/>
              <a:t>We manage and measure things that the organization has limited ability to fully influence or control.</a:t>
            </a:r>
            <a:endParaRPr lang="en-US" dirty="0"/>
          </a:p>
          <a:p>
            <a:r>
              <a:rPr lang="en-US" sz="1400" dirty="0"/>
              <a:t>At times, it is difficult to measure whether the PES has carried out activities for the jobseeker that actually brought them closer to employment (progression).</a:t>
            </a:r>
            <a:br>
              <a:rPr lang="en-US" sz="1400" dirty="0"/>
            </a:br>
            <a:r>
              <a:rPr lang="en-US" sz="1400" dirty="0"/>
              <a:t>This is particularly challenging in cases where individuals do not find work after an intervention.</a:t>
            </a:r>
          </a:p>
          <a:p>
            <a:r>
              <a:rPr lang="en-US" sz="1400" dirty="0"/>
              <a:t>We often struggle to determine what constitutes the PES contribution. What is due to the economy? Changed behaviors? Have other conditions shifted?</a:t>
            </a:r>
            <a:br>
              <a:rPr lang="en-US" sz="1400" dirty="0"/>
            </a:br>
            <a:r>
              <a:rPr lang="en-US" sz="1400" dirty="0"/>
              <a:t>It is difficult to create “pure” outcome and output indicators. Outcomes are often (almost always) affected by factors outside the PES. This applies partly to output indicators as well.</a:t>
            </a:r>
          </a:p>
          <a:p>
            <a:r>
              <a:rPr lang="en-US" sz="1400" dirty="0"/>
              <a:t>Sometimes it is difficult to determine when the organization has done a “good” job.</a:t>
            </a:r>
            <a:br>
              <a:rPr lang="en-US" sz="1400" dirty="0"/>
            </a:br>
            <a:r>
              <a:rPr lang="en-US" sz="1400" dirty="0"/>
              <a:t>Unemployment will never be zero.</a:t>
            </a:r>
          </a:p>
          <a:p>
            <a:pPr lvl="1"/>
            <a:endParaRPr lang="sv-SE" sz="1600" dirty="0"/>
          </a:p>
          <a:p>
            <a:pPr lvl="1"/>
            <a:endParaRPr lang="sv-SE" sz="1400" dirty="0"/>
          </a:p>
          <a:p>
            <a:endParaRPr lang="sv-SE" sz="1700" b="1" dirty="0">
              <a:solidFill>
                <a:srgbClr val="FF0000"/>
              </a:solidFill>
            </a:endParaRPr>
          </a:p>
          <a:p>
            <a:pPr marL="342900" lvl="1" indent="0">
              <a:buNone/>
            </a:pPr>
            <a:endParaRPr lang="sv-SE" sz="500" dirty="0"/>
          </a:p>
          <a:p>
            <a:endParaRPr lang="en-US" dirty="0"/>
          </a:p>
        </p:txBody>
      </p:sp>
    </p:spTree>
    <p:extLst>
      <p:ext uri="{BB962C8B-B14F-4D97-AF65-F5344CB8AC3E}">
        <p14:creationId xmlns:p14="http://schemas.microsoft.com/office/powerpoint/2010/main" val="1848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9FB5-37F6-276D-0670-500F89E6AAF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589EDD-9305-D07D-E2ED-8DD3F2025BA3}"/>
              </a:ext>
            </a:extLst>
          </p:cNvPr>
          <p:cNvSpPr>
            <a:spLocks noGrp="1"/>
          </p:cNvSpPr>
          <p:nvPr>
            <p:ph type="title"/>
          </p:nvPr>
        </p:nvSpPr>
        <p:spPr>
          <a:xfrm>
            <a:off x="575043" y="388194"/>
            <a:ext cx="7422784" cy="675000"/>
          </a:xfrm>
        </p:spPr>
        <p:txBody>
          <a:bodyPr/>
          <a:lstStyle/>
          <a:p>
            <a:r>
              <a:rPr lang="en-GB" dirty="0"/>
              <a:t>Data sources used to support the approach</a:t>
            </a:r>
            <a:br>
              <a:rPr lang="sv-SE" dirty="0"/>
            </a:br>
            <a:endParaRPr lang="sv-SE" dirty="0"/>
          </a:p>
        </p:txBody>
      </p:sp>
      <p:sp>
        <p:nvSpPr>
          <p:cNvPr id="4" name="Underrubrik 3">
            <a:extLst>
              <a:ext uri="{FF2B5EF4-FFF2-40B4-BE49-F238E27FC236}">
                <a16:creationId xmlns:a16="http://schemas.microsoft.com/office/drawing/2014/main" id="{9264C4FC-1798-FAFF-E88B-30F8CAEA34C3}"/>
              </a:ext>
            </a:extLst>
          </p:cNvPr>
          <p:cNvSpPr>
            <a:spLocks noGrp="1"/>
          </p:cNvSpPr>
          <p:nvPr>
            <p:ph idx="13"/>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sv-SE" dirty="0"/>
          </a:p>
        </p:txBody>
      </p:sp>
      <p:sp>
        <p:nvSpPr>
          <p:cNvPr id="3" name="Platshållare för innehåll 2">
            <a:extLst>
              <a:ext uri="{FF2B5EF4-FFF2-40B4-BE49-F238E27FC236}">
                <a16:creationId xmlns:a16="http://schemas.microsoft.com/office/drawing/2014/main" id="{5D874BD9-EB87-A18F-951A-B47A3551EEB6}"/>
              </a:ext>
            </a:extLst>
          </p:cNvPr>
          <p:cNvSpPr>
            <a:spLocks noGrp="1"/>
          </p:cNvSpPr>
          <p:nvPr>
            <p:ph idx="14"/>
          </p:nvPr>
        </p:nvSpPr>
        <p:spPr>
          <a:xfrm>
            <a:off x="657225" y="1065903"/>
            <a:ext cx="4084896" cy="3825073"/>
          </a:xfrm>
        </p:spPr>
        <p:txBody>
          <a:bodyPr/>
          <a:lstStyle/>
          <a:p>
            <a:r>
              <a:rPr lang="en-GB" dirty="0"/>
              <a:t>All job seekers are registered in our data system.</a:t>
            </a:r>
          </a:p>
          <a:p>
            <a:pPr marL="0" indent="0">
              <a:buNone/>
            </a:pPr>
            <a:endParaRPr lang="en-GB" dirty="0"/>
          </a:p>
          <a:p>
            <a:r>
              <a:rPr lang="en-GB" dirty="0"/>
              <a:t>Extensive information about each jobseekers. </a:t>
            </a:r>
          </a:p>
          <a:p>
            <a:pPr marL="0" indent="0">
              <a:buNone/>
            </a:pPr>
            <a:endParaRPr lang="en-GB" dirty="0"/>
          </a:p>
          <a:p>
            <a:r>
              <a:rPr lang="sv-SE" dirty="0"/>
              <a:t>In </a:t>
            </a:r>
            <a:r>
              <a:rPr lang="sv-SE" dirty="0" err="1"/>
              <a:t>some</a:t>
            </a:r>
            <a:r>
              <a:rPr lang="sv-SE" dirty="0"/>
              <a:t> </a:t>
            </a:r>
            <a:r>
              <a:rPr lang="sv-SE" dirty="0" err="1"/>
              <a:t>randomized</a:t>
            </a:r>
            <a:r>
              <a:rPr lang="sv-SE" dirty="0"/>
              <a:t> studies </a:t>
            </a:r>
            <a:r>
              <a:rPr lang="sv-SE" dirty="0" err="1"/>
              <a:t>we</a:t>
            </a:r>
            <a:r>
              <a:rPr lang="sv-SE" dirty="0"/>
              <a:t> </a:t>
            </a:r>
            <a:r>
              <a:rPr lang="sv-SE" dirty="0" err="1"/>
              <a:t>use</a:t>
            </a:r>
            <a:r>
              <a:rPr lang="sv-SE" dirty="0"/>
              <a:t> </a:t>
            </a:r>
            <a:r>
              <a:rPr lang="sv-SE" dirty="0" err="1"/>
              <a:t>other</a:t>
            </a:r>
            <a:r>
              <a:rPr lang="sv-SE" dirty="0"/>
              <a:t> data </a:t>
            </a:r>
            <a:r>
              <a:rPr lang="sv-SE" dirty="0" err="1"/>
              <a:t>bases</a:t>
            </a:r>
            <a:r>
              <a:rPr lang="sv-SE" dirty="0"/>
              <a:t> for </a:t>
            </a:r>
            <a:r>
              <a:rPr lang="sv-SE" dirty="0" err="1"/>
              <a:t>example</a:t>
            </a:r>
            <a:r>
              <a:rPr lang="sv-SE" dirty="0"/>
              <a:t> from the Swedish tax </a:t>
            </a:r>
            <a:r>
              <a:rPr lang="sv-SE" dirty="0" err="1"/>
              <a:t>office</a:t>
            </a:r>
            <a:endParaRPr lang="sv-SE" dirty="0"/>
          </a:p>
        </p:txBody>
      </p:sp>
      <p:pic>
        <p:nvPicPr>
          <p:cNvPr id="6" name="Bildobjekt 5">
            <a:extLst>
              <a:ext uri="{FF2B5EF4-FFF2-40B4-BE49-F238E27FC236}">
                <a16:creationId xmlns:a16="http://schemas.microsoft.com/office/drawing/2014/main" id="{FA1E252E-5E7A-3081-69E3-43D8A2718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644" y="1289250"/>
            <a:ext cx="2933183" cy="3016988"/>
          </a:xfrm>
          <a:prstGeom prst="rect">
            <a:avLst/>
          </a:prstGeom>
        </p:spPr>
      </p:pic>
    </p:spTree>
    <p:extLst>
      <p:ext uri="{BB962C8B-B14F-4D97-AF65-F5344CB8AC3E}">
        <p14:creationId xmlns:p14="http://schemas.microsoft.com/office/powerpoint/2010/main" val="77163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D195-B1E9-7669-C7BC-38C19DD5A10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FE6314A-F439-1710-5465-FEAF52F1F2A7}"/>
              </a:ext>
            </a:extLst>
          </p:cNvPr>
          <p:cNvSpPr>
            <a:spLocks noGrp="1"/>
          </p:cNvSpPr>
          <p:nvPr>
            <p:ph type="title"/>
          </p:nvPr>
        </p:nvSpPr>
        <p:spPr>
          <a:xfrm>
            <a:off x="575042" y="388193"/>
            <a:ext cx="8384660" cy="1235044"/>
          </a:xfrm>
        </p:spPr>
        <p:txBody>
          <a:bodyPr/>
          <a:lstStyle/>
          <a:p>
            <a:r>
              <a:rPr lang="en-GB" dirty="0"/>
              <a:t>Case: </a:t>
            </a:r>
            <a:r>
              <a:rPr lang="en-US" dirty="0"/>
              <a:t>From randomized study on contracting out employment services to management impact</a:t>
            </a:r>
            <a:br>
              <a:rPr lang="sv-SE" dirty="0"/>
            </a:br>
            <a:endParaRPr lang="sv-SE" dirty="0"/>
          </a:p>
        </p:txBody>
      </p:sp>
      <p:sp>
        <p:nvSpPr>
          <p:cNvPr id="4" name="Underrubrik 3">
            <a:extLst>
              <a:ext uri="{FF2B5EF4-FFF2-40B4-BE49-F238E27FC236}">
                <a16:creationId xmlns:a16="http://schemas.microsoft.com/office/drawing/2014/main" id="{E80B2DA1-4718-8C93-6826-CF121F2344C9}"/>
              </a:ext>
            </a:extLst>
          </p:cNvPr>
          <p:cNvSpPr>
            <a:spLocks noGrp="1"/>
          </p:cNvSpPr>
          <p:nvPr>
            <p:ph idx="13"/>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sv-SE" dirty="0"/>
          </a:p>
        </p:txBody>
      </p:sp>
      <p:sp>
        <p:nvSpPr>
          <p:cNvPr id="3" name="Platshållare för innehåll 2">
            <a:extLst>
              <a:ext uri="{FF2B5EF4-FFF2-40B4-BE49-F238E27FC236}">
                <a16:creationId xmlns:a16="http://schemas.microsoft.com/office/drawing/2014/main" id="{71AFED14-8EE6-101F-03AB-F9B77BF59BA3}"/>
              </a:ext>
            </a:extLst>
          </p:cNvPr>
          <p:cNvSpPr>
            <a:spLocks noGrp="1"/>
          </p:cNvSpPr>
          <p:nvPr>
            <p:ph idx="14"/>
          </p:nvPr>
        </p:nvSpPr>
        <p:spPr>
          <a:xfrm>
            <a:off x="447525" y="1808999"/>
            <a:ext cx="6697554" cy="2608521"/>
          </a:xfrm>
        </p:spPr>
        <p:txBody>
          <a:bodyPr/>
          <a:lstStyle/>
          <a:p>
            <a:r>
              <a:rPr lang="en-GB" dirty="0"/>
              <a:t>One of the most extensive randomised study ever conducted </a:t>
            </a:r>
          </a:p>
          <a:p>
            <a:r>
              <a:rPr lang="en-GB" dirty="0"/>
              <a:t>Showed small or no positive results for vulnerable groups including youth</a:t>
            </a:r>
          </a:p>
          <a:p>
            <a:r>
              <a:rPr lang="sv-SE" dirty="0" err="1"/>
              <a:t>Resultated</a:t>
            </a:r>
            <a:r>
              <a:rPr lang="sv-SE" dirty="0"/>
              <a:t> in </a:t>
            </a:r>
            <a:r>
              <a:rPr lang="sv-SE" dirty="0" err="1"/>
              <a:t>numerous</a:t>
            </a:r>
            <a:r>
              <a:rPr lang="sv-SE" dirty="0"/>
              <a:t> </a:t>
            </a:r>
            <a:r>
              <a:rPr lang="sv-SE" dirty="0" err="1"/>
              <a:t>activities</a:t>
            </a:r>
            <a:r>
              <a:rPr lang="sv-SE" dirty="0"/>
              <a:t> in the </a:t>
            </a:r>
            <a:r>
              <a:rPr lang="sv-SE" dirty="0" err="1"/>
              <a:t>operational</a:t>
            </a:r>
            <a:r>
              <a:rPr lang="sv-SE" dirty="0"/>
              <a:t> plan </a:t>
            </a:r>
            <a:r>
              <a:rPr lang="sv-SE" dirty="0" err="1"/>
              <a:t>with</a:t>
            </a:r>
            <a:r>
              <a:rPr lang="sv-SE" dirty="0"/>
              <a:t> the </a:t>
            </a:r>
            <a:r>
              <a:rPr lang="sv-SE" dirty="0" err="1"/>
              <a:t>purpose</a:t>
            </a:r>
            <a:r>
              <a:rPr lang="sv-SE" dirty="0"/>
              <a:t> </a:t>
            </a:r>
            <a:r>
              <a:rPr lang="sv-SE" dirty="0" err="1"/>
              <a:t>of</a:t>
            </a:r>
            <a:r>
              <a:rPr lang="sv-SE" dirty="0"/>
              <a:t> </a:t>
            </a:r>
            <a:r>
              <a:rPr lang="sv-SE" dirty="0" err="1"/>
              <a:t>improving</a:t>
            </a:r>
            <a:r>
              <a:rPr lang="sv-SE" dirty="0"/>
              <a:t> the program:</a:t>
            </a:r>
          </a:p>
          <a:p>
            <a:pPr lvl="1"/>
            <a:r>
              <a:rPr lang="sv-SE" dirty="0" err="1"/>
              <a:t>removing</a:t>
            </a:r>
            <a:r>
              <a:rPr lang="sv-SE" dirty="0"/>
              <a:t> the private </a:t>
            </a:r>
            <a:r>
              <a:rPr lang="sv-SE" dirty="0" err="1"/>
              <a:t>private</a:t>
            </a:r>
            <a:r>
              <a:rPr lang="sv-SE" dirty="0"/>
              <a:t> </a:t>
            </a:r>
            <a:r>
              <a:rPr lang="sv-SE" dirty="0" err="1"/>
              <a:t>providers</a:t>
            </a:r>
            <a:r>
              <a:rPr lang="sv-SE" dirty="0"/>
              <a:t> </a:t>
            </a:r>
            <a:r>
              <a:rPr lang="sv-SE" dirty="0" err="1"/>
              <a:t>with</a:t>
            </a:r>
            <a:r>
              <a:rPr lang="sv-SE" dirty="0"/>
              <a:t> the </a:t>
            </a:r>
            <a:r>
              <a:rPr lang="sv-SE" dirty="0" err="1"/>
              <a:t>poorest</a:t>
            </a:r>
            <a:r>
              <a:rPr lang="sv-SE" dirty="0"/>
              <a:t> </a:t>
            </a:r>
            <a:r>
              <a:rPr lang="sv-SE" dirty="0" err="1"/>
              <a:t>results</a:t>
            </a:r>
            <a:r>
              <a:rPr lang="sv-SE" dirty="0"/>
              <a:t> and </a:t>
            </a:r>
          </a:p>
          <a:p>
            <a:pPr lvl="1"/>
            <a:r>
              <a:rPr lang="sv-SE" dirty="0" err="1"/>
              <a:t>changing</a:t>
            </a:r>
            <a:r>
              <a:rPr lang="sv-SE" dirty="0"/>
              <a:t> the </a:t>
            </a:r>
            <a:r>
              <a:rPr lang="sv-SE" dirty="0" err="1"/>
              <a:t>payment</a:t>
            </a:r>
            <a:r>
              <a:rPr lang="sv-SE" dirty="0"/>
              <a:t> </a:t>
            </a:r>
            <a:r>
              <a:rPr lang="sv-SE" dirty="0" err="1"/>
              <a:t>model</a:t>
            </a:r>
            <a:r>
              <a:rPr lang="sv-SE" dirty="0"/>
              <a:t> </a:t>
            </a:r>
            <a:r>
              <a:rPr lang="sv-SE" dirty="0" err="1"/>
              <a:t>with</a:t>
            </a:r>
            <a:r>
              <a:rPr lang="sv-SE" dirty="0"/>
              <a:t> </a:t>
            </a:r>
            <a:r>
              <a:rPr lang="sv-SE" dirty="0" err="1"/>
              <a:t>more</a:t>
            </a:r>
            <a:r>
              <a:rPr lang="sv-SE" dirty="0"/>
              <a:t> focus on an </a:t>
            </a:r>
            <a:r>
              <a:rPr lang="sv-SE" dirty="0" err="1"/>
              <a:t>outcome</a:t>
            </a:r>
            <a:r>
              <a:rPr lang="sv-SE" dirty="0"/>
              <a:t> </a:t>
            </a:r>
            <a:r>
              <a:rPr lang="sv-SE" dirty="0" err="1"/>
              <a:t>based</a:t>
            </a:r>
            <a:r>
              <a:rPr lang="sv-SE" dirty="0"/>
              <a:t> </a:t>
            </a:r>
            <a:r>
              <a:rPr lang="sv-SE" dirty="0" err="1"/>
              <a:t>model</a:t>
            </a:r>
            <a:r>
              <a:rPr lang="sv-SE" dirty="0"/>
              <a:t> and </a:t>
            </a:r>
            <a:r>
              <a:rPr lang="sv-SE" dirty="0" err="1"/>
              <a:t>job</a:t>
            </a:r>
            <a:r>
              <a:rPr lang="sv-SE" dirty="0"/>
              <a:t> duration </a:t>
            </a:r>
          </a:p>
        </p:txBody>
      </p:sp>
    </p:spTree>
    <p:extLst>
      <p:ext uri="{BB962C8B-B14F-4D97-AF65-F5344CB8AC3E}">
        <p14:creationId xmlns:p14="http://schemas.microsoft.com/office/powerpoint/2010/main" val="160524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A82E9-70F8-4B90-DE6A-13B608DF9A4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40BA824-F08E-F5CD-45B7-AB8DBA22A24C}"/>
              </a:ext>
            </a:extLst>
          </p:cNvPr>
          <p:cNvSpPr>
            <a:spLocks noGrp="1"/>
          </p:cNvSpPr>
          <p:nvPr>
            <p:ph type="ctrTitle"/>
          </p:nvPr>
        </p:nvSpPr>
        <p:spPr>
          <a:xfrm>
            <a:off x="1870204" y="1935277"/>
            <a:ext cx="5693090" cy="511901"/>
          </a:xfrm>
        </p:spPr>
        <p:txBody>
          <a:bodyPr/>
          <a:lstStyle/>
          <a:p>
            <a:br>
              <a:rPr lang="sv-SE" dirty="0"/>
            </a:br>
            <a:br>
              <a:rPr lang="sv-SE" dirty="0"/>
            </a:br>
            <a:r>
              <a:rPr lang="sv-SE" dirty="0" err="1"/>
              <a:t>Thank</a:t>
            </a:r>
            <a:r>
              <a:rPr lang="sv-SE" dirty="0"/>
              <a:t> </a:t>
            </a:r>
            <a:r>
              <a:rPr lang="sv-SE" dirty="0" err="1"/>
              <a:t>you</a:t>
            </a:r>
            <a:r>
              <a:rPr lang="sv-SE" dirty="0"/>
              <a:t>!</a:t>
            </a:r>
            <a:endParaRPr lang="en-US" dirty="0"/>
          </a:p>
        </p:txBody>
      </p:sp>
    </p:spTree>
    <p:extLst>
      <p:ext uri="{BB962C8B-B14F-4D97-AF65-F5344CB8AC3E}">
        <p14:creationId xmlns:p14="http://schemas.microsoft.com/office/powerpoint/2010/main" val="382985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D6C5-B19F-3484-DC30-AEAB39BB8EC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C15ECED-70AB-8012-7869-79E8FAAD122B}"/>
              </a:ext>
            </a:extLst>
          </p:cNvPr>
          <p:cNvSpPr>
            <a:spLocks noGrp="1"/>
          </p:cNvSpPr>
          <p:nvPr>
            <p:ph type="ctrTitle"/>
          </p:nvPr>
        </p:nvSpPr>
        <p:spPr>
          <a:xfrm>
            <a:off x="1268819" y="1502886"/>
            <a:ext cx="6741041" cy="892984"/>
          </a:xfrm>
        </p:spPr>
        <p:txBody>
          <a:bodyPr/>
          <a:lstStyle/>
          <a:p>
            <a:r>
              <a:rPr lang="sv-SE" b="0" dirty="0"/>
              <a:t>Generell information </a:t>
            </a:r>
            <a:r>
              <a:rPr lang="sv-SE" b="0" dirty="0" err="1"/>
              <a:t>about</a:t>
            </a:r>
            <a:r>
              <a:rPr lang="sv-SE" b="0" dirty="0"/>
              <a:t> Arbetsförmedlingen (Swedish PES) and the </a:t>
            </a:r>
            <a:r>
              <a:rPr lang="sv-SE" b="0" dirty="0" err="1"/>
              <a:t>Department</a:t>
            </a:r>
            <a:r>
              <a:rPr lang="sv-SE" b="0" dirty="0"/>
              <a:t> </a:t>
            </a:r>
            <a:r>
              <a:rPr lang="sv-SE" b="0" dirty="0" err="1"/>
              <a:t>of</a:t>
            </a:r>
            <a:r>
              <a:rPr lang="sv-SE" b="0" dirty="0"/>
              <a:t> </a:t>
            </a:r>
            <a:r>
              <a:rPr lang="sv-SE" b="0" dirty="0" err="1"/>
              <a:t>Analysis</a:t>
            </a:r>
            <a:r>
              <a:rPr lang="sv-SE" b="0" dirty="0"/>
              <a:t> </a:t>
            </a:r>
            <a:endParaRPr lang="en-US" b="0" dirty="0"/>
          </a:p>
        </p:txBody>
      </p:sp>
    </p:spTree>
    <p:extLst>
      <p:ext uri="{BB962C8B-B14F-4D97-AF65-F5344CB8AC3E}">
        <p14:creationId xmlns:p14="http://schemas.microsoft.com/office/powerpoint/2010/main" val="367002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C0FEC-B06E-D994-7E76-169E778B3EBD}"/>
              </a:ext>
            </a:extLst>
          </p:cNvPr>
          <p:cNvSpPr>
            <a:spLocks noGrp="1"/>
          </p:cNvSpPr>
          <p:nvPr>
            <p:ph type="title"/>
          </p:nvPr>
        </p:nvSpPr>
        <p:spPr>
          <a:xfrm>
            <a:off x="575042" y="324280"/>
            <a:ext cx="9327910" cy="745567"/>
          </a:xfrm>
        </p:spPr>
        <p:txBody>
          <a:bodyPr/>
          <a:lstStyle/>
          <a:p>
            <a:r>
              <a:rPr lang="sv-SE" dirty="0"/>
              <a:t>Arbetsförmedlingen – </a:t>
            </a:r>
            <a:br>
              <a:rPr lang="sv-SE" dirty="0"/>
            </a:br>
            <a:r>
              <a:rPr lang="sv-SE" dirty="0"/>
              <a:t>The Swedish Public </a:t>
            </a:r>
            <a:r>
              <a:rPr lang="sv-SE" dirty="0" err="1"/>
              <a:t>Employment</a:t>
            </a:r>
            <a:r>
              <a:rPr lang="sv-SE" dirty="0"/>
              <a:t> Services</a:t>
            </a:r>
          </a:p>
        </p:txBody>
      </p:sp>
      <p:sp>
        <p:nvSpPr>
          <p:cNvPr id="4" name="Underrubrik 3">
            <a:extLst>
              <a:ext uri="{FF2B5EF4-FFF2-40B4-BE49-F238E27FC236}">
                <a16:creationId xmlns:a16="http://schemas.microsoft.com/office/drawing/2014/main" id="{2A889C2A-BC79-4C98-A073-B6ED4A97DA5E}"/>
              </a:ext>
            </a:extLst>
          </p:cNvPr>
          <p:cNvSpPr>
            <a:spLocks noGrp="1"/>
          </p:cNvSpPr>
          <p:nvPr>
            <p:ph idx="1"/>
          </p:nvPr>
        </p:nvSpPr>
        <p:spPr>
          <a:xfrm>
            <a:off x="575042" y="1227510"/>
            <a:ext cx="7421825" cy="3420000"/>
          </a:xfrm>
        </p:spPr>
        <p:txBody>
          <a:bodyPr/>
          <a:lstStyle/>
          <a:p>
            <a:pPr marL="285750" lvl="0" indent="-285750">
              <a:spcBef>
                <a:spcPts val="0"/>
              </a:spcBef>
              <a:buClr>
                <a:srgbClr val="92D050"/>
              </a:buClr>
              <a:buSzTx/>
              <a:buFont typeface="Arial" panose="020B0604020202020204" pitchFamily="34" charset="0"/>
              <a:buChar char="•"/>
              <a:defRPr/>
            </a:pPr>
            <a:r>
              <a:rPr lang="en-US" dirty="0" err="1"/>
              <a:t>Aprox</a:t>
            </a:r>
            <a:r>
              <a:rPr lang="en-US" dirty="0"/>
              <a:t>. 11 000 employees and 100 local offices around the country</a:t>
            </a:r>
          </a:p>
          <a:p>
            <a:pPr marL="285750" lvl="0" indent="-285750">
              <a:spcBef>
                <a:spcPts val="0"/>
              </a:spcBef>
              <a:buClr>
                <a:srgbClr val="92D050"/>
              </a:buClr>
              <a:buSzTx/>
              <a:buFont typeface="Arial" panose="020B0604020202020204" pitchFamily="34" charset="0"/>
              <a:buChar char="•"/>
              <a:defRPr/>
            </a:pPr>
            <a:r>
              <a:rPr lang="en-US" dirty="0"/>
              <a:t>PES Sweden is divided into six regions. Headquarter is located in Stockholm. </a:t>
            </a:r>
            <a:endParaRPr lang="en-US" sz="1700" b="1" dirty="0"/>
          </a:p>
          <a:p>
            <a:pPr marL="0" indent="0">
              <a:buNone/>
            </a:pPr>
            <a:r>
              <a:rPr lang="sv-SE" b="1" dirty="0"/>
              <a:t>The </a:t>
            </a:r>
            <a:r>
              <a:rPr lang="sv-SE" b="1" dirty="0" err="1"/>
              <a:t>main</a:t>
            </a:r>
            <a:r>
              <a:rPr lang="sv-SE" b="1" dirty="0"/>
              <a:t> mission </a:t>
            </a:r>
            <a:r>
              <a:rPr lang="sv-SE" b="1" dirty="0" err="1"/>
              <a:t>of</a:t>
            </a:r>
            <a:r>
              <a:rPr lang="sv-SE" b="1" dirty="0"/>
              <a:t> the Swedish PES is to: </a:t>
            </a:r>
            <a:r>
              <a:rPr lang="sv-SE" dirty="0"/>
              <a:t> </a:t>
            </a:r>
          </a:p>
          <a:p>
            <a:r>
              <a:rPr lang="en-US" dirty="0"/>
              <a:t>Effectively bring together job seekers with employers who are looking for labor</a:t>
            </a:r>
          </a:p>
          <a:p>
            <a:r>
              <a:rPr lang="en-US" dirty="0"/>
              <a:t>work to shorten unemployment periods for job seekers and vacancy periods for employers</a:t>
            </a:r>
          </a:p>
          <a:p>
            <a:r>
              <a:rPr lang="en-US" dirty="0"/>
              <a:t>provide support and measures when justified to strengthen a job seeker’s chances of obtaining employment</a:t>
            </a:r>
          </a:p>
          <a:p>
            <a:r>
              <a:rPr lang="en-US" dirty="0"/>
              <a:t>through employment-promoting measures encourage employers to hire job seekers who cannot obtain work without support.</a:t>
            </a:r>
            <a:endParaRPr lang="sv-SE" dirty="0"/>
          </a:p>
        </p:txBody>
      </p:sp>
    </p:spTree>
    <p:extLst>
      <p:ext uri="{BB962C8B-B14F-4D97-AF65-F5344CB8AC3E}">
        <p14:creationId xmlns:p14="http://schemas.microsoft.com/office/powerpoint/2010/main" val="135661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FC96C-3171-5F89-62DD-D2F6FB1EE34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198A77-1696-42EF-2497-DEE5543765DF}"/>
              </a:ext>
            </a:extLst>
          </p:cNvPr>
          <p:cNvSpPr>
            <a:spLocks noGrp="1"/>
          </p:cNvSpPr>
          <p:nvPr>
            <p:ph type="title"/>
          </p:nvPr>
        </p:nvSpPr>
        <p:spPr>
          <a:xfrm>
            <a:off x="575042" y="119782"/>
            <a:ext cx="8248001" cy="675000"/>
          </a:xfrm>
        </p:spPr>
        <p:txBody>
          <a:bodyPr/>
          <a:lstStyle/>
          <a:p>
            <a:r>
              <a:rPr lang="sv-SE" dirty="0"/>
              <a:t>The Departement </a:t>
            </a:r>
            <a:r>
              <a:rPr lang="sv-SE" dirty="0" err="1"/>
              <a:t>of</a:t>
            </a:r>
            <a:r>
              <a:rPr lang="sv-SE" dirty="0"/>
              <a:t> </a:t>
            </a:r>
            <a:r>
              <a:rPr lang="sv-SE" dirty="0" err="1"/>
              <a:t>Analysis</a:t>
            </a:r>
            <a:r>
              <a:rPr lang="sv-SE" dirty="0"/>
              <a:t> at the Swedish PES</a:t>
            </a:r>
          </a:p>
        </p:txBody>
      </p:sp>
      <p:sp>
        <p:nvSpPr>
          <p:cNvPr id="4" name="Underrubrik 3">
            <a:extLst>
              <a:ext uri="{FF2B5EF4-FFF2-40B4-BE49-F238E27FC236}">
                <a16:creationId xmlns:a16="http://schemas.microsoft.com/office/drawing/2014/main" id="{9837B550-6551-7B61-F80A-11DF03BD5BC9}"/>
              </a:ext>
            </a:extLst>
          </p:cNvPr>
          <p:cNvSpPr>
            <a:spLocks noGrp="1"/>
          </p:cNvSpPr>
          <p:nvPr>
            <p:ph idx="1"/>
          </p:nvPr>
        </p:nvSpPr>
        <p:spPr>
          <a:xfrm>
            <a:off x="385744" y="794782"/>
            <a:ext cx="4186256" cy="4348718"/>
          </a:xfrm>
        </p:spPr>
        <p:txBody>
          <a:bodyPr/>
          <a:lstStyle/>
          <a:p>
            <a:pPr marL="0" indent="0">
              <a:buNone/>
            </a:pPr>
            <a:r>
              <a:rPr lang="en-US" dirty="0"/>
              <a:t>The Swedish PES is committed to ensure that its support for job seekers is guided by evidence and best practices. This is a key responsibility of the Department of Analysis.</a:t>
            </a:r>
          </a:p>
          <a:p>
            <a:pPr marL="0" indent="0">
              <a:buNone/>
            </a:pPr>
            <a:r>
              <a:rPr lang="en-US" dirty="0"/>
              <a:t>We are around </a:t>
            </a:r>
            <a:r>
              <a:rPr lang="en-US" b="1" dirty="0"/>
              <a:t>60 people</a:t>
            </a:r>
            <a:r>
              <a:rPr lang="en-US" dirty="0"/>
              <a:t>, including many with PhDs in economics and statistics, alongside colleagues with strong expertise in qualitative research.</a:t>
            </a:r>
          </a:p>
          <a:p>
            <a:pPr marL="0" indent="0">
              <a:buNone/>
            </a:pPr>
            <a:r>
              <a:rPr lang="en-US" dirty="0"/>
              <a:t>The unit both conducts randomized studies in order to give insight into what kind of </a:t>
            </a:r>
            <a:r>
              <a:rPr lang="en-US" b="1" dirty="0"/>
              <a:t>ALMPs</a:t>
            </a:r>
            <a:r>
              <a:rPr lang="en-US" dirty="0"/>
              <a:t> are efficient, and  monitors the overall goals established by the Swedish PES.</a:t>
            </a:r>
          </a:p>
          <a:p>
            <a:pPr marL="0" indent="0">
              <a:spcBef>
                <a:spcPts val="0"/>
              </a:spcBef>
              <a:buClr>
                <a:srgbClr val="92D050"/>
              </a:buClr>
              <a:buSzTx/>
              <a:buNone/>
              <a:defRPr/>
            </a:pPr>
            <a:endParaRPr lang="en-US"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sv-SE" dirty="0"/>
          </a:p>
        </p:txBody>
      </p:sp>
      <p:pic>
        <p:nvPicPr>
          <p:cNvPr id="6" name="Bildobjekt 5">
            <a:extLst>
              <a:ext uri="{FF2B5EF4-FFF2-40B4-BE49-F238E27FC236}">
                <a16:creationId xmlns:a16="http://schemas.microsoft.com/office/drawing/2014/main" id="{2921B78C-5541-EEBB-63C4-550D5C913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806" y="962921"/>
            <a:ext cx="4123450" cy="2749826"/>
          </a:xfrm>
          <a:prstGeom prst="rect">
            <a:avLst/>
          </a:prstGeom>
        </p:spPr>
      </p:pic>
    </p:spTree>
    <p:extLst>
      <p:ext uri="{BB962C8B-B14F-4D97-AF65-F5344CB8AC3E}">
        <p14:creationId xmlns:p14="http://schemas.microsoft.com/office/powerpoint/2010/main" val="26341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D4D7C3-C768-0C74-3478-2815D66EB9D3}"/>
              </a:ext>
            </a:extLst>
          </p:cNvPr>
          <p:cNvSpPr>
            <a:spLocks noGrp="1"/>
          </p:cNvSpPr>
          <p:nvPr>
            <p:ph type="ctrTitle"/>
          </p:nvPr>
        </p:nvSpPr>
        <p:spPr>
          <a:xfrm>
            <a:off x="1870204" y="1935277"/>
            <a:ext cx="5693090" cy="511901"/>
          </a:xfrm>
        </p:spPr>
        <p:txBody>
          <a:bodyPr/>
          <a:lstStyle/>
          <a:p>
            <a:br>
              <a:rPr lang="sv-SE" dirty="0"/>
            </a:br>
            <a:br>
              <a:rPr lang="sv-SE" dirty="0"/>
            </a:br>
            <a:r>
              <a:rPr lang="sv-SE" dirty="0" err="1"/>
              <a:t>What</a:t>
            </a:r>
            <a:r>
              <a:rPr lang="sv-SE" dirty="0"/>
              <a:t> </a:t>
            </a:r>
            <a:r>
              <a:rPr lang="sv-SE" dirty="0" err="1"/>
              <a:t>are</a:t>
            </a:r>
            <a:r>
              <a:rPr lang="sv-SE" dirty="0"/>
              <a:t> </a:t>
            </a:r>
            <a:r>
              <a:rPr lang="sv-SE" dirty="0" err="1"/>
              <a:t>effective</a:t>
            </a:r>
            <a:r>
              <a:rPr lang="sv-SE" dirty="0"/>
              <a:t> ALMP for </a:t>
            </a:r>
            <a:r>
              <a:rPr lang="sv-SE" dirty="0" err="1"/>
              <a:t>vulnerable</a:t>
            </a:r>
            <a:r>
              <a:rPr lang="sv-SE" dirty="0"/>
              <a:t> </a:t>
            </a:r>
            <a:r>
              <a:rPr lang="sv-SE" dirty="0" err="1"/>
              <a:t>groups</a:t>
            </a:r>
            <a:r>
              <a:rPr lang="sv-SE" dirty="0"/>
              <a:t> and </a:t>
            </a:r>
            <a:r>
              <a:rPr lang="sv-SE" dirty="0" err="1"/>
              <a:t>youth</a:t>
            </a:r>
            <a:r>
              <a:rPr lang="sv-SE" dirty="0"/>
              <a:t> in the Swedish </a:t>
            </a:r>
            <a:r>
              <a:rPr lang="sv-SE" dirty="0" err="1"/>
              <a:t>context</a:t>
            </a:r>
            <a:r>
              <a:rPr lang="sv-SE" dirty="0"/>
              <a:t>?</a:t>
            </a:r>
            <a:endParaRPr lang="en-US" dirty="0"/>
          </a:p>
        </p:txBody>
      </p:sp>
    </p:spTree>
    <p:extLst>
      <p:ext uri="{BB962C8B-B14F-4D97-AF65-F5344CB8AC3E}">
        <p14:creationId xmlns:p14="http://schemas.microsoft.com/office/powerpoint/2010/main" val="410552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4EFBC-F3A0-7E6D-4B6A-50B13273038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21C61CF-AE07-A0CE-46F2-3D3914C69095}"/>
              </a:ext>
            </a:extLst>
          </p:cNvPr>
          <p:cNvSpPr>
            <a:spLocks noGrp="1"/>
          </p:cNvSpPr>
          <p:nvPr>
            <p:ph type="title"/>
          </p:nvPr>
        </p:nvSpPr>
        <p:spPr/>
        <p:txBody>
          <a:bodyPr/>
          <a:lstStyle/>
          <a:p>
            <a:r>
              <a:rPr lang="sv-SE" dirty="0" err="1"/>
              <a:t>What</a:t>
            </a:r>
            <a:r>
              <a:rPr lang="sv-SE" dirty="0"/>
              <a:t> </a:t>
            </a:r>
            <a:r>
              <a:rPr lang="sv-SE" dirty="0" err="1"/>
              <a:t>are</a:t>
            </a:r>
            <a:r>
              <a:rPr lang="sv-SE" dirty="0"/>
              <a:t> </a:t>
            </a:r>
            <a:r>
              <a:rPr lang="sv-SE" dirty="0" err="1"/>
              <a:t>effective</a:t>
            </a:r>
            <a:r>
              <a:rPr lang="sv-SE" dirty="0"/>
              <a:t> ALMP</a:t>
            </a:r>
          </a:p>
        </p:txBody>
      </p:sp>
      <p:sp>
        <p:nvSpPr>
          <p:cNvPr id="4" name="Underrubrik 3">
            <a:extLst>
              <a:ext uri="{FF2B5EF4-FFF2-40B4-BE49-F238E27FC236}">
                <a16:creationId xmlns:a16="http://schemas.microsoft.com/office/drawing/2014/main" id="{F2637C41-B7DE-92A6-CD29-358538CC8A12}"/>
              </a:ext>
            </a:extLst>
          </p:cNvPr>
          <p:cNvSpPr>
            <a:spLocks noGrp="1"/>
          </p:cNvSpPr>
          <p:nvPr>
            <p:ph idx="1"/>
          </p:nvPr>
        </p:nvSpPr>
        <p:spPr>
          <a:xfrm>
            <a:off x="576002" y="861750"/>
            <a:ext cx="7421825" cy="3420000"/>
          </a:xfrm>
        </p:spPr>
        <p:txBody>
          <a:bodyPr/>
          <a:lstStyle/>
          <a:p>
            <a:pPr marL="0" indent="0">
              <a:spcBef>
                <a:spcPts val="0"/>
              </a:spcBef>
              <a:buClr>
                <a:srgbClr val="92D050"/>
              </a:buClr>
              <a:buSzTx/>
              <a:buNone/>
              <a:defRPr/>
            </a:pPr>
            <a:r>
              <a:rPr lang="en-US" dirty="0"/>
              <a:t>Based on evaluations conducted both by our unit and by other institutions, we find solid evidence that these </a:t>
            </a:r>
            <a:r>
              <a:rPr lang="en-US" dirty="0" err="1"/>
              <a:t>programmes</a:t>
            </a:r>
            <a:r>
              <a:rPr lang="en-US" dirty="0"/>
              <a:t> generally have positive effects on vulnerable groups :</a:t>
            </a:r>
          </a:p>
          <a:p>
            <a:pPr marL="0" indent="0">
              <a:spcBef>
                <a:spcPts val="0"/>
              </a:spcBef>
              <a:buClr>
                <a:srgbClr val="92D050"/>
              </a:buClr>
              <a:buSzTx/>
              <a:buNone/>
              <a:defRPr/>
            </a:pPr>
            <a:endParaRPr lang="en-US" dirty="0"/>
          </a:p>
          <a:p>
            <a:pPr>
              <a:spcBef>
                <a:spcPts val="0"/>
              </a:spcBef>
              <a:buClr>
                <a:srgbClr val="92D050"/>
              </a:buClr>
              <a:buSzTx/>
              <a:defRPr/>
            </a:pPr>
            <a:r>
              <a:rPr lang="en-US" dirty="0"/>
              <a:t>Vocational training</a:t>
            </a:r>
          </a:p>
          <a:p>
            <a:pPr>
              <a:spcBef>
                <a:spcPts val="0"/>
              </a:spcBef>
              <a:buClr>
                <a:srgbClr val="92D050"/>
              </a:buClr>
              <a:buSzTx/>
              <a:defRPr/>
            </a:pPr>
            <a:r>
              <a:rPr lang="en-US" dirty="0"/>
              <a:t>Intensive job coaching </a:t>
            </a:r>
          </a:p>
          <a:p>
            <a:pPr>
              <a:spcBef>
                <a:spcPts val="0"/>
              </a:spcBef>
              <a:buClr>
                <a:srgbClr val="92D050"/>
              </a:buClr>
              <a:buSzTx/>
              <a:defRPr/>
            </a:pPr>
            <a:r>
              <a:rPr lang="sv-SE" dirty="0" err="1"/>
              <a:t>Subsidized</a:t>
            </a:r>
            <a:r>
              <a:rPr lang="sv-SE" dirty="0"/>
              <a:t> </a:t>
            </a:r>
            <a:r>
              <a:rPr lang="sv-SE" dirty="0" err="1"/>
              <a:t>employment</a:t>
            </a:r>
            <a:endParaRPr lang="sv-SE"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sv-SE" dirty="0"/>
          </a:p>
        </p:txBody>
      </p:sp>
    </p:spTree>
    <p:extLst>
      <p:ext uri="{BB962C8B-B14F-4D97-AF65-F5344CB8AC3E}">
        <p14:creationId xmlns:p14="http://schemas.microsoft.com/office/powerpoint/2010/main" val="55341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C05B-A4E7-DAB1-7C94-D19C7C0A152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E2C7E18-7B93-C6C1-17CD-675D4751BAA9}"/>
              </a:ext>
            </a:extLst>
          </p:cNvPr>
          <p:cNvSpPr>
            <a:spLocks noGrp="1"/>
          </p:cNvSpPr>
          <p:nvPr>
            <p:ph type="title"/>
          </p:nvPr>
        </p:nvSpPr>
        <p:spPr/>
        <p:txBody>
          <a:bodyPr/>
          <a:lstStyle/>
          <a:p>
            <a:r>
              <a:rPr lang="sv-SE" dirty="0" err="1"/>
              <a:t>What</a:t>
            </a:r>
            <a:r>
              <a:rPr lang="sv-SE" dirty="0"/>
              <a:t> </a:t>
            </a:r>
            <a:r>
              <a:rPr lang="sv-SE" dirty="0" err="1"/>
              <a:t>programmes</a:t>
            </a:r>
            <a:r>
              <a:rPr lang="sv-SE" dirty="0"/>
              <a:t> do </a:t>
            </a:r>
            <a:r>
              <a:rPr lang="sv-SE" dirty="0" err="1"/>
              <a:t>we</a:t>
            </a:r>
            <a:r>
              <a:rPr lang="sv-SE" dirty="0"/>
              <a:t> </a:t>
            </a:r>
            <a:r>
              <a:rPr lang="sv-SE" dirty="0" err="1"/>
              <a:t>have</a:t>
            </a:r>
            <a:r>
              <a:rPr lang="sv-SE" dirty="0"/>
              <a:t> for </a:t>
            </a:r>
            <a:r>
              <a:rPr lang="sv-SE" dirty="0" err="1"/>
              <a:t>youth</a:t>
            </a:r>
            <a:r>
              <a:rPr lang="sv-SE" dirty="0"/>
              <a:t>?</a:t>
            </a:r>
          </a:p>
        </p:txBody>
      </p:sp>
      <p:sp>
        <p:nvSpPr>
          <p:cNvPr id="4" name="Underrubrik 3">
            <a:extLst>
              <a:ext uri="{FF2B5EF4-FFF2-40B4-BE49-F238E27FC236}">
                <a16:creationId xmlns:a16="http://schemas.microsoft.com/office/drawing/2014/main" id="{86FABA27-8354-07B3-4FE4-BC4672C94582}"/>
              </a:ext>
            </a:extLst>
          </p:cNvPr>
          <p:cNvSpPr>
            <a:spLocks noGrp="1"/>
          </p:cNvSpPr>
          <p:nvPr>
            <p:ph idx="1"/>
          </p:nvPr>
        </p:nvSpPr>
        <p:spPr>
          <a:xfrm>
            <a:off x="680846" y="1117419"/>
            <a:ext cx="7421825" cy="3420000"/>
          </a:xfrm>
        </p:spPr>
        <p:txBody>
          <a:bodyPr/>
          <a:lstStyle/>
          <a:p>
            <a:pPr marL="0" indent="0">
              <a:spcBef>
                <a:spcPts val="0"/>
              </a:spcBef>
              <a:buClr>
                <a:srgbClr val="92D050"/>
              </a:buClr>
              <a:buSzTx/>
              <a:buNone/>
              <a:defRPr/>
            </a:pPr>
            <a:r>
              <a:rPr lang="en-US" dirty="0"/>
              <a:t>Apart from the </a:t>
            </a:r>
            <a:r>
              <a:rPr lang="en-US" dirty="0" err="1"/>
              <a:t>programmes</a:t>
            </a:r>
            <a:r>
              <a:rPr lang="en-US" dirty="0"/>
              <a:t> mentioned in the last slide we have three </a:t>
            </a:r>
            <a:r>
              <a:rPr lang="en-US" dirty="0" err="1"/>
              <a:t>programmes</a:t>
            </a:r>
            <a:r>
              <a:rPr lang="en-US" dirty="0"/>
              <a:t> especially constructed with the purpose of meeting the needs of the youth.</a:t>
            </a:r>
          </a:p>
          <a:p>
            <a:pPr marL="0" indent="0">
              <a:spcBef>
                <a:spcPts val="0"/>
              </a:spcBef>
              <a:buClr>
                <a:srgbClr val="92D050"/>
              </a:buClr>
              <a:buSzTx/>
              <a:buNone/>
              <a:defRPr/>
            </a:pPr>
            <a:endParaRPr lang="en-US" dirty="0"/>
          </a:p>
          <a:p>
            <a:pPr>
              <a:spcBef>
                <a:spcPts val="0"/>
              </a:spcBef>
              <a:buClr>
                <a:srgbClr val="92D050"/>
              </a:buClr>
              <a:buSzTx/>
              <a:defRPr/>
            </a:pPr>
            <a:r>
              <a:rPr lang="en-US" dirty="0"/>
              <a:t>UGA – a </a:t>
            </a:r>
            <a:r>
              <a:rPr lang="en-US" dirty="0" err="1"/>
              <a:t>programme</a:t>
            </a:r>
            <a:r>
              <a:rPr lang="en-US" dirty="0"/>
              <a:t> that youth enters after 3 months of unemployment</a:t>
            </a:r>
          </a:p>
          <a:p>
            <a:pPr>
              <a:spcBef>
                <a:spcPts val="0"/>
              </a:spcBef>
              <a:buClr>
                <a:srgbClr val="92D050"/>
              </a:buClr>
              <a:buSzTx/>
              <a:defRPr/>
            </a:pPr>
            <a:r>
              <a:rPr lang="en-US" dirty="0" err="1"/>
              <a:t>Samstart</a:t>
            </a:r>
            <a:r>
              <a:rPr lang="en-US" dirty="0"/>
              <a:t> – a collaboration with the schools and the Swedish PES</a:t>
            </a:r>
          </a:p>
          <a:p>
            <a:pPr>
              <a:spcBef>
                <a:spcPts val="0"/>
              </a:spcBef>
              <a:buClr>
                <a:srgbClr val="92D050"/>
              </a:buClr>
              <a:buSzTx/>
              <a:defRPr/>
            </a:pPr>
            <a:r>
              <a:rPr lang="en-US" dirty="0"/>
              <a:t>Study-motivating course at </a:t>
            </a:r>
            <a:r>
              <a:rPr lang="sv-SE" dirty="0"/>
              <a:t>folk </a:t>
            </a:r>
            <a:r>
              <a:rPr lang="sv-SE" dirty="0" err="1"/>
              <a:t>high</a:t>
            </a:r>
            <a:r>
              <a:rPr lang="sv-SE" dirty="0"/>
              <a:t> </a:t>
            </a:r>
            <a:r>
              <a:rPr lang="sv-SE" dirty="0" err="1"/>
              <a:t>school</a:t>
            </a:r>
            <a:r>
              <a:rPr lang="sv-SE" dirty="0"/>
              <a:t> for </a:t>
            </a:r>
            <a:r>
              <a:rPr lang="sv-SE" dirty="0" err="1"/>
              <a:t>people</a:t>
            </a:r>
            <a:r>
              <a:rPr lang="sv-SE" dirty="0"/>
              <a:t> </a:t>
            </a:r>
            <a:r>
              <a:rPr lang="sv-SE" dirty="0" err="1"/>
              <a:t>lacking</a:t>
            </a:r>
            <a:r>
              <a:rPr lang="sv-SE" dirty="0"/>
              <a:t> </a:t>
            </a:r>
            <a:r>
              <a:rPr lang="en-US" dirty="0"/>
              <a:t>secondary education</a:t>
            </a:r>
            <a:endParaRPr lang="sv-SE" dirty="0"/>
          </a:p>
          <a:p>
            <a:pPr marL="0" indent="0">
              <a:spcBef>
                <a:spcPts val="0"/>
              </a:spcBef>
              <a:buClr>
                <a:srgbClr val="92D050"/>
              </a:buClr>
              <a:buSzTx/>
              <a:buNone/>
              <a:defRPr/>
            </a:pPr>
            <a:endParaRPr lang="en-US" dirty="0"/>
          </a:p>
          <a:p>
            <a:pPr>
              <a:spcBef>
                <a:spcPts val="0"/>
              </a:spcBef>
              <a:buClr>
                <a:srgbClr val="92D050"/>
              </a:buClr>
              <a:buSzTx/>
              <a:defRPr/>
            </a:pPr>
            <a:endParaRPr lang="en-US" dirty="0"/>
          </a:p>
          <a:p>
            <a:pPr marL="0" indent="0">
              <a:spcBef>
                <a:spcPts val="0"/>
              </a:spcBef>
              <a:buClr>
                <a:srgbClr val="92D050"/>
              </a:buClr>
              <a:buSzTx/>
              <a:buNone/>
              <a:defRPr/>
            </a:pPr>
            <a:endParaRPr lang="en-US" dirty="0"/>
          </a:p>
          <a:p>
            <a:pPr marL="0" indent="0">
              <a:spcBef>
                <a:spcPts val="0"/>
              </a:spcBef>
              <a:buClr>
                <a:srgbClr val="92D050"/>
              </a:buClr>
              <a:buSzTx/>
              <a:buNone/>
              <a:defRPr/>
            </a:pPr>
            <a:endParaRPr lang="sv-SE" dirty="0"/>
          </a:p>
        </p:txBody>
      </p:sp>
    </p:spTree>
    <p:extLst>
      <p:ext uri="{BB962C8B-B14F-4D97-AF65-F5344CB8AC3E}">
        <p14:creationId xmlns:p14="http://schemas.microsoft.com/office/powerpoint/2010/main" val="306716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C4CD-5DBA-F586-80B1-4CD7308DBD8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218901D-7335-8C1C-FF86-9F5025E2E151}"/>
              </a:ext>
            </a:extLst>
          </p:cNvPr>
          <p:cNvSpPr>
            <a:spLocks noGrp="1"/>
          </p:cNvSpPr>
          <p:nvPr>
            <p:ph type="ctrTitle"/>
          </p:nvPr>
        </p:nvSpPr>
        <p:spPr>
          <a:xfrm>
            <a:off x="1870204" y="1935277"/>
            <a:ext cx="5693090" cy="511901"/>
          </a:xfrm>
        </p:spPr>
        <p:txBody>
          <a:bodyPr/>
          <a:lstStyle/>
          <a:p>
            <a:br>
              <a:rPr lang="sv-SE" dirty="0"/>
            </a:br>
            <a:br>
              <a:rPr lang="sv-SE" dirty="0"/>
            </a:br>
            <a:r>
              <a:rPr lang="sv-SE" dirty="0"/>
              <a:t>From </a:t>
            </a:r>
            <a:r>
              <a:rPr lang="sv-SE" dirty="0" err="1"/>
              <a:t>evidence</a:t>
            </a:r>
            <a:r>
              <a:rPr lang="sv-SE" dirty="0"/>
              <a:t> to planning and </a:t>
            </a:r>
            <a:r>
              <a:rPr lang="sv-SE" dirty="0" err="1"/>
              <a:t>monitoring</a:t>
            </a:r>
            <a:r>
              <a:rPr lang="sv-SE" dirty="0"/>
              <a:t> </a:t>
            </a:r>
            <a:endParaRPr lang="en-US" dirty="0"/>
          </a:p>
        </p:txBody>
      </p:sp>
    </p:spTree>
    <p:extLst>
      <p:ext uri="{BB962C8B-B14F-4D97-AF65-F5344CB8AC3E}">
        <p14:creationId xmlns:p14="http://schemas.microsoft.com/office/powerpoint/2010/main" val="315299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2A4FD-4E78-FAD8-4FE9-F1AB47A10E06}"/>
              </a:ext>
            </a:extLst>
          </p:cNvPr>
          <p:cNvSpPr>
            <a:spLocks noGrp="1"/>
          </p:cNvSpPr>
          <p:nvPr>
            <p:ph type="title"/>
          </p:nvPr>
        </p:nvSpPr>
        <p:spPr>
          <a:xfrm>
            <a:off x="578425" y="378099"/>
            <a:ext cx="7422784" cy="675000"/>
          </a:xfrm>
        </p:spPr>
        <p:txBody>
          <a:bodyPr/>
          <a:lstStyle/>
          <a:p>
            <a:r>
              <a:rPr lang="en-US" sz="2400" dirty="0"/>
              <a:t>The Results Chain – a model for planning and monitoring</a:t>
            </a:r>
            <a:endParaRPr lang="sv-SE" dirty="0"/>
          </a:p>
        </p:txBody>
      </p:sp>
      <p:sp>
        <p:nvSpPr>
          <p:cNvPr id="32" name="Rubrik 1">
            <a:extLst>
              <a:ext uri="{FF2B5EF4-FFF2-40B4-BE49-F238E27FC236}">
                <a16:creationId xmlns:a16="http://schemas.microsoft.com/office/drawing/2014/main" id="{D71C9B4D-F931-496D-AFEC-25A3E1AE8E3B}"/>
              </a:ext>
              <a:ext uri="{C183D7F6-B498-43B3-948B-1728B52AA6E4}">
                <adec:decorative xmlns:adec="http://schemas.microsoft.com/office/drawing/2017/decorative" val="1"/>
              </a:ext>
            </a:extLst>
          </p:cNvPr>
          <p:cNvSpPr txBox="1">
            <a:spLocks/>
          </p:cNvSpPr>
          <p:nvPr/>
        </p:nvSpPr>
        <p:spPr>
          <a:xfrm>
            <a:off x="578425" y="152951"/>
            <a:ext cx="7704967" cy="675000"/>
          </a:xfrm>
          <a:prstGeom prst="rect">
            <a:avLst/>
          </a:prstGeom>
        </p:spPr>
        <p:txBody>
          <a:bodyPr vert="horz" lIns="0" tIns="0" rIns="0" bIns="0" rtlCol="0" anchor="b" anchorCtr="0">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sv-SE" sz="2400" b="1" i="0" u="none" strike="noStrike" kern="1200" cap="none" spc="0" normalizeH="0" baseline="0" noProof="0" dirty="0">
              <a:ln>
                <a:noFill/>
              </a:ln>
              <a:solidFill>
                <a:srgbClr val="00005A"/>
              </a:solidFill>
              <a:effectLst/>
              <a:uLnTx/>
              <a:uFillTx/>
              <a:latin typeface="Arial"/>
              <a:ea typeface="+mj-ea"/>
              <a:cs typeface="+mj-cs"/>
            </a:endParaRPr>
          </a:p>
        </p:txBody>
      </p:sp>
      <p:grpSp>
        <p:nvGrpSpPr>
          <p:cNvPr id="3" name="Grupp 2" descr="Ovan är en visualisering av ”effektkedjan” som är den modell myndigheten använder som grund för planering och uppföljning. Modellen innebär att aktiviteter, prestationer och resultat ska relateras till varandra med tydlig koppling mot de långsiktiga effekter som verksamheten ska bidra till. Syftet är att tydliggöra samband mellan vad vi gör och vad vi ska åstadkomma inom olika delar av verksamheten. Kopplingarna ska så långt möjligt baseras på evidens och erfarenhet. Detta ska bidra till att styrningen kan utformas i linje med bästa tillgängliga kunskap om vad som ger effekter och resultat.  &#10;&#10;Arbetet med effektkedjan innebär att myndigheten först sätter resultatmål för året, dessa ska vara kopplat till uppdrag i regleringsbrevet och relateras till de övergripande effekter vi strävar mot.  Sedan definieras mål för myndighetens viktigaste prestationer för att nå resultat. För resultat- och prestationsmål anges också mått för uppföljning med målnivåer för året. Därefter tas aktiviteter fram som beskriver vad som ska göras under året för att nå dessa mål. Kopplingarna mellan de olika delarna ska baseras på aktuell kunskap och erfarenhet om hur resultat och effekter bäst nås. &#10;Prestationsmål och aktiviteter ska brytas ner och konkretiseras genom hela styrkedjan. I detta kommer olika delar av organisationen ha olika fokus beroende på ansvarsområden, men alla behöver tydligt visa hur deras verksamhet ska bidra till att myndigheten som helhet når sina mål. Verksamhet på nivå två till fem bör ha särskilt fokus på prestationer och aktiviteter och kan vid behov bygga på med egna mål och mått för att tydliggöra sitt bidrag till myndighetens prioriteringar och mål.&#10;">
            <a:extLst>
              <a:ext uri="{FF2B5EF4-FFF2-40B4-BE49-F238E27FC236}">
                <a16:creationId xmlns:a16="http://schemas.microsoft.com/office/drawing/2014/main" id="{F4F661A6-98DE-D23B-B2A2-47DD169D3386}"/>
              </a:ext>
            </a:extLst>
          </p:cNvPr>
          <p:cNvGrpSpPr/>
          <p:nvPr/>
        </p:nvGrpSpPr>
        <p:grpSpPr>
          <a:xfrm>
            <a:off x="414939" y="1345023"/>
            <a:ext cx="8421697" cy="2850459"/>
            <a:chOff x="414939" y="1345023"/>
            <a:chExt cx="8421697" cy="2850459"/>
          </a:xfrm>
        </p:grpSpPr>
        <p:sp>
          <p:nvSpPr>
            <p:cNvPr id="12" name="Rectangle 11">
              <a:extLst>
                <a:ext uri="{FF2B5EF4-FFF2-40B4-BE49-F238E27FC236}">
                  <a16:creationId xmlns:a16="http://schemas.microsoft.com/office/drawing/2014/main" id="{165A74EE-93E9-4DD9-8B93-84E1DFDEBA37}"/>
                </a:ext>
              </a:extLst>
            </p:cNvPr>
            <p:cNvSpPr/>
            <p:nvPr/>
          </p:nvSpPr>
          <p:spPr>
            <a:xfrm>
              <a:off x="414939" y="2314519"/>
              <a:ext cx="8421697" cy="1880963"/>
            </a:xfrm>
            <a:prstGeom prst="rect">
              <a:avLst/>
            </a:prstGeom>
            <a:solidFill>
              <a:schemeClr val="accent2">
                <a:lumMod val="20000"/>
                <a:lumOff val="80000"/>
              </a:schemeClr>
            </a:solidFill>
            <a:ln w="9525">
              <a:solidFill>
                <a:schemeClr val="bg2">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90B4CC25-4DB7-4591-8528-4B37C34DD4A1}"/>
                </a:ext>
              </a:extLst>
            </p:cNvPr>
            <p:cNvSpPr txBox="1"/>
            <p:nvPr/>
          </p:nvSpPr>
          <p:spPr>
            <a:xfrm>
              <a:off x="637025" y="1345023"/>
              <a:ext cx="1657942" cy="830997"/>
            </a:xfrm>
            <a:prstGeom prst="rect">
              <a:avLst/>
            </a:prstGeom>
            <a:solidFill>
              <a:schemeClr val="accent2">
                <a:lumMod val="40000"/>
                <a:lumOff val="60000"/>
              </a:schemeClr>
            </a:solidFill>
            <a:ln w="9525">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US" sz="1200" b="1" dirty="0"/>
                <a:t>Prerequisites</a:t>
              </a:r>
              <a:br>
                <a:rPr lang="en-US" sz="1200" dirty="0"/>
              </a:br>
              <a:r>
                <a:rPr lang="en-US" sz="1200" dirty="0"/>
                <a:t>Important factors that influence our ability to achieve results.</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ruta 7">
              <a:extLst>
                <a:ext uri="{FF2B5EF4-FFF2-40B4-BE49-F238E27FC236}">
                  <a16:creationId xmlns:a16="http://schemas.microsoft.com/office/drawing/2014/main" id="{C74E028E-748E-48C5-872F-89B0F1D91FA9}"/>
                </a:ext>
              </a:extLst>
            </p:cNvPr>
            <p:cNvSpPr txBox="1"/>
            <p:nvPr/>
          </p:nvSpPr>
          <p:spPr>
            <a:xfrm>
              <a:off x="578425" y="2532428"/>
              <a:ext cx="1755816" cy="276999"/>
            </a:xfrm>
            <a:prstGeom prst="rect">
              <a:avLst/>
            </a:prstGeom>
            <a:solidFill>
              <a:schemeClr val="accent1"/>
            </a:soli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Arial"/>
                  <a:ea typeface="+mn-ea"/>
                  <a:cs typeface="+mn-cs"/>
                </a:rPr>
                <a:t>Activities</a:t>
              </a:r>
              <a:endParaRPr kumimoji="0" lang="sv-SE"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9" name="Arrow: Chevron 12">
              <a:extLst>
                <a:ext uri="{FF2B5EF4-FFF2-40B4-BE49-F238E27FC236}">
                  <a16:creationId xmlns:a16="http://schemas.microsoft.com/office/drawing/2014/main" id="{C1C51C73-9B35-4C14-B86A-E486DC6A48C5}"/>
                </a:ext>
              </a:extLst>
            </p:cNvPr>
            <p:cNvSpPr/>
            <p:nvPr/>
          </p:nvSpPr>
          <p:spPr>
            <a:xfrm rot="5400000">
              <a:off x="1298327" y="2157359"/>
              <a:ext cx="174966" cy="341085"/>
            </a:xfrm>
            <a:prstGeom prst="chevron">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22" name="textruta 7">
              <a:extLst>
                <a:ext uri="{FF2B5EF4-FFF2-40B4-BE49-F238E27FC236}">
                  <a16:creationId xmlns:a16="http://schemas.microsoft.com/office/drawing/2014/main" id="{7E4199F0-5008-4CB0-9248-46F97E868080}"/>
                </a:ext>
              </a:extLst>
            </p:cNvPr>
            <p:cNvSpPr txBox="1"/>
            <p:nvPr/>
          </p:nvSpPr>
          <p:spPr>
            <a:xfrm>
              <a:off x="578425" y="2809427"/>
              <a:ext cx="1755816" cy="1200329"/>
            </a:xfrm>
            <a:prstGeom prst="rect">
              <a:avLst/>
            </a:prstGeom>
            <a:solidFill>
              <a:schemeClr val="bg1"/>
            </a:soli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lvl="0">
                <a:defRPr/>
              </a:pPr>
              <a:r>
                <a:rPr lang="en-US" sz="900" dirty="0"/>
                <a:t>Outlines the activities </a:t>
              </a:r>
              <a:r>
                <a:rPr lang="en-US" sz="900" b="1" dirty="0"/>
                <a:t>we carry out </a:t>
              </a:r>
              <a:r>
                <a:rPr lang="en-US" sz="900" dirty="0"/>
                <a:t>within the organization to achieve results, including processes, continuous improvement, and production.</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Arrow: Chevron 12">
              <a:extLst>
                <a:ext uri="{FF2B5EF4-FFF2-40B4-BE49-F238E27FC236}">
                  <a16:creationId xmlns:a16="http://schemas.microsoft.com/office/drawing/2014/main" id="{6C65174B-42D3-4B9B-965E-82E9826F9AAA}"/>
                </a:ext>
              </a:extLst>
            </p:cNvPr>
            <p:cNvSpPr/>
            <p:nvPr/>
          </p:nvSpPr>
          <p:spPr>
            <a:xfrm>
              <a:off x="2413925" y="3113090"/>
              <a:ext cx="174966" cy="341085"/>
            </a:xfrm>
            <a:prstGeom prst="chevron">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28" name="Ellips 27">
              <a:extLst>
                <a:ext uri="{FF2B5EF4-FFF2-40B4-BE49-F238E27FC236}">
                  <a16:creationId xmlns:a16="http://schemas.microsoft.com/office/drawing/2014/main" id="{E9A0192B-DD29-45D8-8DC2-29CDF6EF2C33}"/>
                </a:ext>
              </a:extLst>
            </p:cNvPr>
            <p:cNvSpPr/>
            <p:nvPr/>
          </p:nvSpPr>
          <p:spPr>
            <a:xfrm>
              <a:off x="2331811" y="3013954"/>
              <a:ext cx="331832" cy="52838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0" name="textruta 7">
              <a:extLst>
                <a:ext uri="{FF2B5EF4-FFF2-40B4-BE49-F238E27FC236}">
                  <a16:creationId xmlns:a16="http://schemas.microsoft.com/office/drawing/2014/main" id="{EE89194D-8DC6-4AE4-B346-6834C592C8D3}"/>
                </a:ext>
              </a:extLst>
            </p:cNvPr>
            <p:cNvSpPr txBox="1"/>
            <p:nvPr/>
          </p:nvSpPr>
          <p:spPr>
            <a:xfrm>
              <a:off x="2691506" y="2522279"/>
              <a:ext cx="1755816" cy="276999"/>
            </a:xfrm>
            <a:prstGeom prst="rect">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sv-SE" sz="1200" dirty="0">
                  <a:solidFill>
                    <a:schemeClr val="bg1"/>
                  </a:solidFill>
                </a:rPr>
                <a:t>Outputs</a:t>
              </a:r>
              <a:endParaRPr kumimoji="0" lang="sv-SE"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8" name="textruta 7">
              <a:extLst>
                <a:ext uri="{FF2B5EF4-FFF2-40B4-BE49-F238E27FC236}">
                  <a16:creationId xmlns:a16="http://schemas.microsoft.com/office/drawing/2014/main" id="{CD4D17D4-51A9-4ECD-979A-03DCE30B16A4}"/>
                </a:ext>
              </a:extLst>
            </p:cNvPr>
            <p:cNvSpPr txBox="1"/>
            <p:nvPr/>
          </p:nvSpPr>
          <p:spPr>
            <a:xfrm>
              <a:off x="2691506" y="2799279"/>
              <a:ext cx="1755816" cy="1200329"/>
            </a:xfrm>
            <a:prstGeom prst="rect">
              <a:avLst/>
            </a:prstGeom>
            <a:solidFill>
              <a:schemeClr val="bg1"/>
            </a:soli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lvl="0">
                <a:defRPr/>
              </a:pPr>
              <a:r>
                <a:rPr lang="en-US" sz="900" dirty="0"/>
                <a:t>Describes </a:t>
              </a:r>
              <a:r>
                <a:rPr lang="en-US" sz="900" b="1" dirty="0"/>
                <a:t>the internal outcomes </a:t>
              </a:r>
              <a:r>
                <a:rPr lang="en-US" sz="900" dirty="0"/>
                <a:t>of our operations, often in the form of volumes and flows. Should clearly contribute to the results.</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Arrow: Chevron 22">
              <a:extLst>
                <a:ext uri="{FF2B5EF4-FFF2-40B4-BE49-F238E27FC236}">
                  <a16:creationId xmlns:a16="http://schemas.microsoft.com/office/drawing/2014/main" id="{12B0AF56-E1CC-4927-B78A-9E150FBD6135}"/>
                </a:ext>
              </a:extLst>
            </p:cNvPr>
            <p:cNvSpPr/>
            <p:nvPr/>
          </p:nvSpPr>
          <p:spPr>
            <a:xfrm>
              <a:off x="4544574" y="3113090"/>
              <a:ext cx="174966" cy="341085"/>
            </a:xfrm>
            <a:prstGeom prst="chevron">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18" name="Ellips 17">
              <a:extLst>
                <a:ext uri="{FF2B5EF4-FFF2-40B4-BE49-F238E27FC236}">
                  <a16:creationId xmlns:a16="http://schemas.microsoft.com/office/drawing/2014/main" id="{BB4EBE57-35B4-4AC5-89F0-5B6173CC787F}"/>
                </a:ext>
              </a:extLst>
            </p:cNvPr>
            <p:cNvSpPr/>
            <p:nvPr/>
          </p:nvSpPr>
          <p:spPr>
            <a:xfrm>
              <a:off x="4457073" y="3013954"/>
              <a:ext cx="331832" cy="52838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1" name="textruta 7">
              <a:extLst>
                <a:ext uri="{FF2B5EF4-FFF2-40B4-BE49-F238E27FC236}">
                  <a16:creationId xmlns:a16="http://schemas.microsoft.com/office/drawing/2014/main" id="{E7C53DD5-F019-4589-809D-962FA471F245}"/>
                </a:ext>
              </a:extLst>
            </p:cNvPr>
            <p:cNvSpPr txBox="1"/>
            <p:nvPr/>
          </p:nvSpPr>
          <p:spPr>
            <a:xfrm>
              <a:off x="4794837" y="2531131"/>
              <a:ext cx="1769379" cy="276999"/>
            </a:xfrm>
            <a:prstGeom prst="rect">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sv-SE" sz="1200" dirty="0" err="1">
                  <a:solidFill>
                    <a:schemeClr val="bg1"/>
                  </a:solidFill>
                </a:rPr>
                <a:t>Outcomes</a:t>
              </a:r>
              <a:endParaRPr kumimoji="0" lang="sv-SE"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7" name="textruta 6">
              <a:extLst>
                <a:ext uri="{FF2B5EF4-FFF2-40B4-BE49-F238E27FC236}">
                  <a16:creationId xmlns:a16="http://schemas.microsoft.com/office/drawing/2014/main" id="{5437DCC2-FB79-41B1-827E-169DF81869A6}"/>
                </a:ext>
              </a:extLst>
            </p:cNvPr>
            <p:cNvSpPr txBox="1"/>
            <p:nvPr/>
          </p:nvSpPr>
          <p:spPr>
            <a:xfrm>
              <a:off x="4804588" y="2799278"/>
              <a:ext cx="1755816" cy="1338828"/>
            </a:xfrm>
            <a:prstGeom prst="rect">
              <a:avLst/>
            </a:prstGeom>
            <a:solidFill>
              <a:schemeClr val="bg1"/>
            </a:soli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lvl="0">
                <a:defRPr/>
              </a:pPr>
              <a:r>
                <a:rPr lang="en-US" sz="900" dirty="0"/>
                <a:t>Describes the external change generated by our activities and outputs. It arises through the interaction between the organization, the surrounding environment, and customers, and should clearly contribute to the overall objectives.</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Arrow: Chevron 23">
              <a:extLst>
                <a:ext uri="{FF2B5EF4-FFF2-40B4-BE49-F238E27FC236}">
                  <a16:creationId xmlns:a16="http://schemas.microsoft.com/office/drawing/2014/main" id="{A358FEFA-DD44-464D-BB92-9932D0513E2F}"/>
                </a:ext>
              </a:extLst>
            </p:cNvPr>
            <p:cNvSpPr/>
            <p:nvPr/>
          </p:nvSpPr>
          <p:spPr>
            <a:xfrm>
              <a:off x="6636997" y="3113090"/>
              <a:ext cx="174966" cy="341085"/>
            </a:xfrm>
            <a:prstGeom prst="chevron">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black"/>
                </a:solidFill>
                <a:effectLst/>
                <a:uLnTx/>
                <a:uFillTx/>
                <a:latin typeface="Arial"/>
                <a:ea typeface="+mn-ea"/>
                <a:cs typeface="+mn-cs"/>
              </a:endParaRPr>
            </a:p>
          </p:txBody>
        </p:sp>
        <p:sp>
          <p:nvSpPr>
            <p:cNvPr id="26" name="textruta 7">
              <a:extLst>
                <a:ext uri="{FF2B5EF4-FFF2-40B4-BE49-F238E27FC236}">
                  <a16:creationId xmlns:a16="http://schemas.microsoft.com/office/drawing/2014/main" id="{4F84A654-B0FF-42AD-917B-35B74B507143}"/>
                </a:ext>
              </a:extLst>
            </p:cNvPr>
            <p:cNvSpPr txBox="1"/>
            <p:nvPr/>
          </p:nvSpPr>
          <p:spPr>
            <a:xfrm>
              <a:off x="6918219" y="2531131"/>
              <a:ext cx="1763509" cy="276999"/>
            </a:xfrm>
            <a:prstGeom prst="rect">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sv-SE" sz="1200" dirty="0">
                  <a:solidFill>
                    <a:schemeClr val="bg1"/>
                  </a:solidFill>
                </a:rPr>
                <a:t>Long-term </a:t>
              </a:r>
              <a:r>
                <a:rPr lang="sv-SE" sz="1200" dirty="0" err="1">
                  <a:solidFill>
                    <a:schemeClr val="bg1"/>
                  </a:solidFill>
                </a:rPr>
                <a:t>effects</a:t>
              </a:r>
              <a:endParaRPr kumimoji="0" lang="sv-SE"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ruta 5">
              <a:extLst>
                <a:ext uri="{FF2B5EF4-FFF2-40B4-BE49-F238E27FC236}">
                  <a16:creationId xmlns:a16="http://schemas.microsoft.com/office/drawing/2014/main" id="{2F1DE656-1D2D-443F-863E-71A9E3E243B1}"/>
                </a:ext>
              </a:extLst>
            </p:cNvPr>
            <p:cNvSpPr txBox="1"/>
            <p:nvPr/>
          </p:nvSpPr>
          <p:spPr>
            <a:xfrm>
              <a:off x="6918220" y="2803891"/>
              <a:ext cx="1759629" cy="1061829"/>
            </a:xfrm>
            <a:prstGeom prst="rect">
              <a:avLst/>
            </a:prstGeom>
            <a:solidFill>
              <a:schemeClr val="bg1"/>
            </a:soli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lvl="0">
                <a:defRPr/>
              </a:pPr>
              <a:r>
                <a:rPr lang="en-US" sz="900" dirty="0"/>
                <a:t>Describes developments in the labor market and the societal value that the organization is expected to contribute to.</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Rak pilkoppling 10">
              <a:extLst>
                <a:ext uri="{FF2B5EF4-FFF2-40B4-BE49-F238E27FC236}">
                  <a16:creationId xmlns:a16="http://schemas.microsoft.com/office/drawing/2014/main" id="{0F12F06A-9EBC-4664-89E9-AD1E51ABE692}"/>
                </a:ext>
              </a:extLst>
            </p:cNvPr>
            <p:cNvCxnSpPr>
              <a:cxnSpLocks/>
            </p:cNvCxnSpPr>
            <p:nvPr/>
          </p:nvCxnSpPr>
          <p:spPr>
            <a:xfrm>
              <a:off x="4653320" y="2054718"/>
              <a:ext cx="0" cy="76600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1" name="textruta 26">
              <a:extLst>
                <a:ext uri="{FF2B5EF4-FFF2-40B4-BE49-F238E27FC236}">
                  <a16:creationId xmlns:a16="http://schemas.microsoft.com/office/drawing/2014/main" id="{8B681C19-6E55-4303-8928-7ACFAE8F62F8}"/>
                </a:ext>
              </a:extLst>
            </p:cNvPr>
            <p:cNvSpPr txBox="1"/>
            <p:nvPr/>
          </p:nvSpPr>
          <p:spPr>
            <a:xfrm>
              <a:off x="2507025" y="1411799"/>
              <a:ext cx="5278081" cy="646331"/>
            </a:xfrm>
            <a:prstGeom prst="rect">
              <a:avLst/>
            </a:prstGeom>
            <a:solidFill>
              <a:schemeClr val="bg1"/>
            </a:solidFill>
            <a:ln w="19050">
              <a:solidFill>
                <a:schemeClr val="accent3"/>
              </a:solidFill>
            </a:ln>
          </p:spPr>
          <p:txBody>
            <a:bodyPr wrap="square" rtlCol="0">
              <a:spAutoFit/>
            </a:bodyPr>
            <a:lstStyle/>
            <a:p>
              <a:pPr lvl="0">
                <a:defRPr/>
              </a:pPr>
              <a:r>
                <a:rPr lang="en-US" sz="1200" dirty="0"/>
                <a:t>“Making the right things happen” by identifying how we can best create results. Goals and indicators are set for the most important outcomes and outputs. Planning and follow-up should connect actions with objectives.</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4" name="Rak pilkoppling 10">
              <a:extLst>
                <a:ext uri="{FF2B5EF4-FFF2-40B4-BE49-F238E27FC236}">
                  <a16:creationId xmlns:a16="http://schemas.microsoft.com/office/drawing/2014/main" id="{7E880A23-C0CC-4B3E-8950-FDA8E842AA61}"/>
                </a:ext>
              </a:extLst>
            </p:cNvPr>
            <p:cNvCxnSpPr>
              <a:cxnSpLocks/>
            </p:cNvCxnSpPr>
            <p:nvPr/>
          </p:nvCxnSpPr>
          <p:spPr>
            <a:xfrm>
              <a:off x="2588675" y="2054718"/>
              <a:ext cx="0" cy="76600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1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mpelpresentation" id="{A6A424B9-5551-48E4-B674-B5BFF42BDE45}" vid="{7A173A92-39FC-4964-AFE7-D061311E3B56}"/>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mpelpresentation" id="{A6A424B9-5551-48E4-B674-B5BFF42BDE45}" vid="{4608A1C6-260A-49BE-9E24-D53CC5A8B47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f4adf3-0360-4285-b414-8a1933b4cf43" xsi:nil="true"/>
    <lcf76f155ced4ddcb4097134ff3c332f xmlns="f3ae32bb-a161-4da2-a912-3fd4ef5c7b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D2F5C2D7F38543A7DECC0B91FBF8EC" ma:contentTypeVersion="19" ma:contentTypeDescription="Create a new document." ma:contentTypeScope="" ma:versionID="9fce32f6bad04881a67983cf5f4806a3">
  <xsd:schema xmlns:xsd="http://www.w3.org/2001/XMLSchema" xmlns:xs="http://www.w3.org/2001/XMLSchema" xmlns:p="http://schemas.microsoft.com/office/2006/metadata/properties" xmlns:ns2="f3ae32bb-a161-4da2-a912-3fd4ef5c7b4c" xmlns:ns3="5bf4adf3-0360-4285-b414-8a1933b4cf43" targetNamespace="http://schemas.microsoft.com/office/2006/metadata/properties" ma:root="true" ma:fieldsID="b9288dda55de7c157cd3ed87d5e3b8f8" ns2:_="" ns3:_="">
    <xsd:import namespace="f3ae32bb-a161-4da2-a912-3fd4ef5c7b4c"/>
    <xsd:import namespace="5bf4adf3-0360-4285-b414-8a1933b4cf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e32bb-a161-4da2-a912-3fd4ef5c7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f4adf3-0360-4285-b414-8a1933b4cf4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9058e7-3c1f-447e-868b-29c765caa27c}" ma:internalName="TaxCatchAll" ma:showField="CatchAllData" ma:web="5bf4adf3-0360-4285-b414-8a1933b4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7897B-B9E7-4322-8D3C-7CBB93A81149}">
  <ds:schemaRefs>
    <ds:schemaRef ds:uri="http://schemas.microsoft.com/sharepoint/v3/contenttype/forms"/>
  </ds:schemaRefs>
</ds:datastoreItem>
</file>

<file path=customXml/itemProps2.xml><?xml version="1.0" encoding="utf-8"?>
<ds:datastoreItem xmlns:ds="http://schemas.openxmlformats.org/officeDocument/2006/customXml" ds:itemID="{26646930-1310-4B62-9FC1-F2494042B82D}">
  <ds:schemaRefs>
    <ds:schemaRef ds:uri="http://schemas.microsoft.com/office/2006/metadata/properties"/>
    <ds:schemaRef ds:uri="http://schemas.microsoft.com/office/infopath/2007/PartnerControls"/>
    <ds:schemaRef ds:uri="5bf4adf3-0360-4285-b414-8a1933b4cf43"/>
    <ds:schemaRef ds:uri="f3ae32bb-a161-4da2-a912-3fd4ef5c7b4c"/>
  </ds:schemaRefs>
</ds:datastoreItem>
</file>

<file path=customXml/itemProps3.xml><?xml version="1.0" encoding="utf-8"?>
<ds:datastoreItem xmlns:ds="http://schemas.openxmlformats.org/officeDocument/2006/customXml" ds:itemID="{59FA1C38-3E7E-4F8B-A888-82D93BAA1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e32bb-a161-4da2-a912-3fd4ef5c7b4c"/>
    <ds:schemaRef ds:uri="5bf4adf3-0360-4285-b414-8a1933b4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Exempelpresentation (Af 00423 2.0)</Template>
  <TotalTime>0</TotalTime>
  <Words>1039</Words>
  <Application>Microsoft Office PowerPoint</Application>
  <PresentationFormat>On-screen Show (16:9)</PresentationFormat>
  <Paragraphs>115</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Helvetica Neue Medium</vt:lpstr>
      <vt:lpstr>Arbetsförmedlingen, vit</vt:lpstr>
      <vt:lpstr>Arbetsförmedlingen, blå</vt:lpstr>
      <vt:lpstr>Monitoring of ALMPs</vt:lpstr>
      <vt:lpstr>Generell information about Arbetsförmedlingen (Swedish PES) and the Department of Analysis </vt:lpstr>
      <vt:lpstr>Arbetsförmedlingen –  The Swedish Public Employment Services</vt:lpstr>
      <vt:lpstr>The Departement of Analysis at the Swedish PES</vt:lpstr>
      <vt:lpstr>  What are effective ALMP for vulnerable groups and youth in the Swedish context?</vt:lpstr>
      <vt:lpstr>What are effective ALMP</vt:lpstr>
      <vt:lpstr>What programmes do we have for youth?</vt:lpstr>
      <vt:lpstr>  From evidence to planning and monitoring </vt:lpstr>
      <vt:lpstr>The Results Chain – a model for planning and monitoring</vt:lpstr>
      <vt:lpstr>Summary – assessment of goal achievement </vt:lpstr>
      <vt:lpstr>Monitoring the operational plan </vt:lpstr>
      <vt:lpstr>Challenges in analyzing the results</vt:lpstr>
      <vt:lpstr>Data sources used to support the approach </vt:lpstr>
      <vt:lpstr>Case: From randomized study on contracting out employment services to management impact </vt:lpstr>
      <vt:lpstr>  Thank you!</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Pousette Lilljeqvist</dc:creator>
  <dc:description>Af 00423 2.0 (2022-03-28)</dc:description>
  <cp:lastModifiedBy>Ioanna Bakogianni (ETF)</cp:lastModifiedBy>
  <cp:revision>65</cp:revision>
  <dcterms:created xsi:type="dcterms:W3CDTF">2025-08-07T07:51:23Z</dcterms:created>
  <dcterms:modified xsi:type="dcterms:W3CDTF">2025-10-16T05:44:08Z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fa6ee23f-d530-4499-ae4f-e9b23976f323</vt:lpwstr>
  </property>
  <property fmtid="{D5CDD505-2E9C-101B-9397-08002B2CF9AE}" pid="3" name="ContentTypeId">
    <vt:lpwstr>0x010100C9D2F5C2D7F38543A7DECC0B91FBF8EC</vt:lpwstr>
  </property>
  <property fmtid="{D5CDD505-2E9C-101B-9397-08002B2CF9AE}" pid="4" name="MediaServiceImageTags">
    <vt:lpwstr/>
  </property>
</Properties>
</file>