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71" r:id="rId2"/>
    <p:sldId id="279" r:id="rId3"/>
    <p:sldId id="282" r:id="rId4"/>
    <p:sldId id="283" r:id="rId5"/>
    <p:sldId id="290" r:id="rId6"/>
    <p:sldId id="289" r:id="rId7"/>
    <p:sldId id="285" r:id="rId8"/>
    <p:sldId id="287" r:id="rId9"/>
    <p:sldId id="286" r:id="rId10"/>
    <p:sldId id="288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53984-9128-4167-B813-4356A4E441A4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2659E-A006-4BF5-9B14-0FB254EA5E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13991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3CCD9-1888-4952-BBEA-A6C4BC39B98A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4AAC4-FBF9-4A0E-A9A4-CA69CD4851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9300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4AAC4-FBF9-4A0E-A9A4-CA69CD48518B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0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8DE5-7E6A-4E86-B100-659ADEBB2819}" type="datetimeFigureOut">
              <a:rPr lang="en-GB" smtClean="0"/>
              <a:pPr/>
              <a:t>21/09/2025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C631-EB98-46CC-9867-3AB40F6995A1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new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v.gov.mk/" TargetMode="External"/><Relationship Id="rId2" Type="http://schemas.openxmlformats.org/officeDocument/2006/relationships/hyperlink" Target="mailto:Goran.Petkovski@av.gov.m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4572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Employment Service Agency of the Republic of North Macedonia</a:t>
            </a:r>
          </a:p>
        </p:txBody>
      </p:sp>
      <p:pic>
        <p:nvPicPr>
          <p:cNvPr id="6" name="Picture 5" descr="Logo samo sli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90600"/>
            <a:ext cx="1676400" cy="1402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1562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Practices </a:t>
            </a:r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</a:rPr>
              <a:t>in Data Usage for Effective Youth ALMPs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9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Conclusion 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&amp; 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Lessons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Start simple → build gradually (entries → follow-up → quality)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Invest in IT &amp; data interoperability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Disaggregate: gender, age, region, ethnicity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Focus on quality as well as quantity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Use data for decisions, not just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reports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208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46180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Goran Petkovski</a:t>
            </a:r>
          </a:p>
          <a:p>
            <a:r>
              <a:rPr lang="en-US" sz="2000" dirty="0">
                <a:latin typeface="Cambria" pitchFamily="18" charset="0"/>
              </a:rPr>
              <a:t>Employment Service Agency of the Republic of North Macedonia </a:t>
            </a:r>
            <a:endParaRPr lang="mk-MK" sz="2000" dirty="0">
              <a:latin typeface="Cambria" pitchFamily="18" charset="0"/>
            </a:endParaRPr>
          </a:p>
          <a:p>
            <a:r>
              <a:rPr lang="en-US" sz="2000" i="1" dirty="0">
                <a:latin typeface="Cambria" pitchFamily="18" charset="0"/>
              </a:rPr>
              <a:t>Head of Unit for EU integrations and </a:t>
            </a:r>
            <a:r>
              <a:rPr lang="en-US" sz="2000" i="1" dirty="0" smtClean="0">
                <a:latin typeface="Cambria" pitchFamily="18" charset="0"/>
              </a:rPr>
              <a:t>Projects</a:t>
            </a:r>
            <a:endParaRPr lang="en-US" sz="2000" b="1" dirty="0">
              <a:latin typeface="Cambria" pitchFamily="18" charset="0"/>
            </a:endParaRPr>
          </a:p>
          <a:p>
            <a:r>
              <a:rPr lang="en-US" sz="2000" b="1" dirty="0">
                <a:latin typeface="Cambria" pitchFamily="18" charset="0"/>
                <a:hlinkClick r:id="rId2"/>
              </a:rPr>
              <a:t>Goran.Petkovski@av.gov.mk</a:t>
            </a:r>
            <a:r>
              <a:rPr lang="en-US" sz="2000" b="1" dirty="0">
                <a:latin typeface="Cambria" pitchFamily="18" charset="0"/>
              </a:rPr>
              <a:t> </a:t>
            </a:r>
            <a:endParaRPr lang="en-US" sz="2000" b="1" dirty="0" smtClean="0">
              <a:latin typeface="Cambria" pitchFamily="18" charset="0"/>
            </a:endParaRPr>
          </a:p>
          <a:p>
            <a:r>
              <a:rPr lang="en-US" sz="2000" b="1" dirty="0" smtClean="0">
                <a:latin typeface="Cambria" pitchFamily="18" charset="0"/>
                <a:hlinkClick r:id="rId3"/>
              </a:rPr>
              <a:t>www.av.gov.mk</a:t>
            </a:r>
            <a:r>
              <a:rPr lang="en-US" sz="2000" b="1" dirty="0" smtClean="0">
                <a:latin typeface="Cambria" pitchFamily="18" charset="0"/>
              </a:rPr>
              <a:t> </a:t>
            </a:r>
            <a:endParaRPr lang="en-US" sz="2000" b="1" dirty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209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4000" b="1" i="1" dirty="0" smtClean="0">
                <a:latin typeface="Cambria" pitchFamily="18" charset="0"/>
              </a:rPr>
              <a:t>Thank </a:t>
            </a:r>
            <a:r>
              <a:rPr lang="en-US" sz="40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you</a:t>
            </a:r>
            <a:r>
              <a:rPr lang="en-US" sz="4000" b="1" i="1" dirty="0" smtClean="0">
                <a:latin typeface="Cambria" pitchFamily="18" charset="0"/>
              </a:rPr>
              <a:t> for your attention</a:t>
            </a:r>
            <a:endParaRPr lang="en-GB" sz="4000" b="1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95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YG in North Macedonia</a:t>
            </a:r>
          </a:p>
          <a:p>
            <a:pPr algn="just"/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Youth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unemployment (40%) &amp; NEET rate (31%) before 2018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Traditional PES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programmes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fragmented, supply-driven, not person-focused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EU Youth Guarantee offered a clear promise: an offer within 4 months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2018 pilot in 3 municipalities → 40% received offers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2019 national rollout → monitoring became central to credibility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Data-driven approach turned statistics into real pathways for young people</a:t>
            </a:r>
          </a:p>
          <a:p>
            <a:pPr algn="just"/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05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0216" y="1371600"/>
            <a:ext cx="9144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From 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Traditional Monitoring to 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EMCO</a:t>
            </a:r>
          </a:p>
          <a:p>
            <a:pPr algn="just"/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Old system: counted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programmes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not people or pathways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EMCO framework: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Aggregate: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big picture (youth unemployment, NEETs)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Direct: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entrants, exits, type &amp; timeliness of offers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Follow-up: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outcomes after 6, 12, 18 months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Shift from inputs → outcomes, national stats → EU comparability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4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29172"/>
            <a:ext cx="9144000" cy="656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/>
              <a:t>Aggregate monitoring 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indicators</a:t>
            </a:r>
          </a:p>
          <a:p>
            <a:pPr algn="just"/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/>
              <a:t>Main </a:t>
            </a:r>
            <a:r>
              <a:rPr lang="en-US" sz="2000" b="1" dirty="0" smtClean="0"/>
              <a:t>Indicator: NEET rate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 smtClean="0"/>
              <a:t>Supplementary indicators 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dirty="0" smtClean="0"/>
              <a:t>Youth </a:t>
            </a:r>
            <a:r>
              <a:rPr lang="en-US" sz="2000" dirty="0"/>
              <a:t>education attainment level </a:t>
            </a:r>
            <a:r>
              <a:rPr lang="en-US" sz="2000" dirty="0" smtClean="0"/>
              <a:t>(%)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dirty="0"/>
              <a:t>Youth unemployment rate </a:t>
            </a:r>
            <a:r>
              <a:rPr lang="en-US" sz="2000" dirty="0" smtClean="0"/>
              <a:t>(%)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dirty="0"/>
              <a:t>Employment rate of young people aged </a:t>
            </a:r>
            <a:r>
              <a:rPr lang="en-US" sz="2000" dirty="0" smtClean="0"/>
              <a:t>(%)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dirty="0"/>
              <a:t>Proportion of people with low educational attainment level aged </a:t>
            </a:r>
            <a:r>
              <a:rPr lang="en-US" sz="2000" dirty="0" smtClean="0"/>
              <a:t>(%)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000" dirty="0"/>
              <a:t>Youth unemployment ratio </a:t>
            </a:r>
            <a:r>
              <a:rPr lang="en-US" sz="2000" dirty="0" smtClean="0"/>
              <a:t>(%) </a:t>
            </a:r>
          </a:p>
          <a:p>
            <a:pPr marL="285750" indent="-285750">
              <a:lnSpc>
                <a:spcPct val="110000"/>
              </a:lnSpc>
              <a:buFontTx/>
              <a:buChar char="-"/>
            </a:pPr>
            <a:endParaRPr lang="en-US" b="1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mk-MK" dirty="0" smtClean="0">
                <a:latin typeface="Cambria" pitchFamily="18" charset="0"/>
              </a:rPr>
              <a:t>              </a:t>
            </a:r>
            <a:endParaRPr lang="en-US" dirty="0" smtClean="0">
              <a:latin typeface="Cambria" pitchFamily="18" charset="0"/>
            </a:endParaRPr>
          </a:p>
          <a:p>
            <a:pPr algn="just"/>
            <a:endParaRPr lang="en-US" dirty="0" smtClean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            </a:t>
            </a:r>
            <a:endParaRPr lang="en-US" sz="2000" dirty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890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Direct monitoring indicators</a:t>
            </a:r>
          </a:p>
          <a:p>
            <a:pPr algn="just"/>
            <a:endParaRPr lang="en-US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Main 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Proportion of young people in the YG preparatory phase beyond the four month target</a:t>
            </a:r>
          </a:p>
          <a:p>
            <a:pPr>
              <a:lnSpc>
                <a:spcPct val="110000"/>
              </a:lnSpc>
            </a:pP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Supplementary 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Number of young people exiting the YG preparatory phase with a positive known outcome within 4 months</a:t>
            </a:r>
          </a:p>
          <a:p>
            <a:pPr>
              <a:lnSpc>
                <a:spcPct val="110000"/>
              </a:lnSpc>
            </a:pP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Supplementary 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Average annual stock of young people in the YG preparatory phase compared to the annual average NEET population. </a:t>
            </a:r>
          </a:p>
          <a:p>
            <a:pPr algn="just"/>
            <a:endParaRPr lang="en-US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mk-MK" dirty="0" smtClean="0">
                <a:latin typeface="Cambria" pitchFamily="18" charset="0"/>
              </a:rPr>
              <a:t>              </a:t>
            </a:r>
            <a:endParaRPr lang="en-US" dirty="0" smtClean="0">
              <a:latin typeface="Cambria" pitchFamily="18" charset="0"/>
            </a:endParaRPr>
          </a:p>
          <a:p>
            <a:pPr algn="just"/>
            <a:endParaRPr lang="en-US" dirty="0" smtClean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            </a:t>
            </a:r>
            <a:endParaRPr lang="en-US" sz="2000" dirty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85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678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Follow up indicators </a:t>
            </a:r>
            <a:endParaRPr lang="en-US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Main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Situation of young YG clients after exiting the YG service (at six-, 12-, and 18- month intervals), percentage</a:t>
            </a:r>
          </a:p>
          <a:p>
            <a:pPr>
              <a:lnSpc>
                <a:spcPct val="110000"/>
              </a:lnSpc>
            </a:pP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Supplementary 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Situation of young YG clients after exiting the YG service (at six-, 12-, and 18- month intervals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Supplementary Indicator: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Situation of young YG clients after exiting the YG service (at six-, 12-, and 18- month intervals), by type of offer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en-US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mk-MK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 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84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7251"/>
            <a:ext cx="9144000" cy="73613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Interoperability and Data Exchange</a:t>
            </a:r>
            <a:endParaRPr lang="en-US" sz="2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9888"/>
            <a:ext cx="9144000" cy="418086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b="1" dirty="0" smtClean="0"/>
          </a:p>
          <a:p>
            <a:pPr marL="0" indent="0">
              <a:lnSpc>
                <a:spcPct val="110000"/>
              </a:lnSpc>
              <a:buNone/>
            </a:pPr>
            <a:endParaRPr lang="en-US" b="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b="1" dirty="0" smtClean="0"/>
              <a:t>   </a:t>
            </a:r>
            <a:endParaRPr lang="en-US" b="1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09" y="1506792"/>
            <a:ext cx="7210327" cy="4055808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467256" y="2290718"/>
            <a:ext cx="222894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PES unemployment registers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676400" y="2290718"/>
            <a:ext cx="17892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Social Security records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91200" y="3124200"/>
            <a:ext cx="127874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TAX authorities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95400" y="3246819"/>
            <a:ext cx="162757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/>
              <a:t>Education Management of Information System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4000" y="4800600"/>
            <a:ext cx="176304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Health insurance fund</a:t>
            </a:r>
          </a:p>
        </p:txBody>
      </p:sp>
    </p:spTree>
    <p:extLst>
      <p:ext uri="{BB962C8B-B14F-4D97-AF65-F5344CB8AC3E}">
        <p14:creationId xmlns:p14="http://schemas.microsoft.com/office/powerpoint/2010/main" val="4057456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How 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Data is Collected &amp; 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Used</a:t>
            </a:r>
          </a:p>
          <a:p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Registration: profile youth (age, education, vulnerabilities)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Services: record type of offer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Exit: job, education, training, traineeship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Follow-up: sustainability check at 6 &amp; 12 months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Data cross-validated with tax, registry, social welfare (education still weak link)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Insights: training = stronger long-term impact; subsidies = quick but less sustainable</a:t>
            </a:r>
          </a:p>
          <a:p>
            <a:pPr algn="just"/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mk-MK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 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endParaRPr lang="mk-MK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59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Results</a:t>
            </a:r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130,000+ youth entered since 2018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37–43% exit with offers within 4 months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Regional improvements: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Polog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&amp; Northeast → +10% success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NEET rate fell from 31% (2016) to 24% (2021)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Persistent gaps: Roma, young women with care duties, rural youth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Beyond numbers: quality assessments (contract length, wages, training relevance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Logo samo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09600"/>
            <a:ext cx="120924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29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2F5C2D7F38543A7DECC0B91FBF8EC" ma:contentTypeVersion="19" ma:contentTypeDescription="Create a new document." ma:contentTypeScope="" ma:versionID="9fce32f6bad04881a67983cf5f4806a3">
  <xsd:schema xmlns:xsd="http://www.w3.org/2001/XMLSchema" xmlns:xs="http://www.w3.org/2001/XMLSchema" xmlns:p="http://schemas.microsoft.com/office/2006/metadata/properties" xmlns:ns2="f3ae32bb-a161-4da2-a912-3fd4ef5c7b4c" xmlns:ns3="5bf4adf3-0360-4285-b414-8a1933b4cf43" targetNamespace="http://schemas.microsoft.com/office/2006/metadata/properties" ma:root="true" ma:fieldsID="b9288dda55de7c157cd3ed87d5e3b8f8" ns2:_="" ns3:_="">
    <xsd:import namespace="f3ae32bb-a161-4da2-a912-3fd4ef5c7b4c"/>
    <xsd:import namespace="5bf4adf3-0360-4285-b414-8a1933b4cf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e32bb-a161-4da2-a912-3fd4ef5c7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4adf3-0360-4285-b414-8a1933b4cf4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9058e7-3c1f-447e-868b-29c765caa27c}" ma:internalName="TaxCatchAll" ma:showField="CatchAllData" ma:web="5bf4adf3-0360-4285-b414-8a1933b4cf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f4adf3-0360-4285-b414-8a1933b4cf43" xsi:nil="true"/>
    <lcf76f155ced4ddcb4097134ff3c332f xmlns="f3ae32bb-a161-4da2-a912-3fd4ef5c7b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0ACCB7F-2131-4E16-ACEE-F5E92CD7B762}"/>
</file>

<file path=customXml/itemProps2.xml><?xml version="1.0" encoding="utf-8"?>
<ds:datastoreItem xmlns:ds="http://schemas.openxmlformats.org/officeDocument/2006/customXml" ds:itemID="{CE612B98-65D6-46F5-8548-A30AC2DD0AAF}"/>
</file>

<file path=customXml/itemProps3.xml><?xml version="1.0" encoding="utf-8"?>
<ds:datastoreItem xmlns:ds="http://schemas.openxmlformats.org/officeDocument/2006/customXml" ds:itemID="{5062D188-F8CF-4005-9914-8611BFD14BD8}"/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1782</TotalTime>
  <Words>568</Words>
  <Application>Microsoft Office PowerPoint</Application>
  <PresentationFormat>On-screen Show (4:3)</PresentationFormat>
  <Paragraphs>113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Interoperability and Data Exchange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Biljana Zivkovska</dc:creator>
  <cp:lastModifiedBy>User</cp:lastModifiedBy>
  <cp:revision>197</cp:revision>
  <dcterms:created xsi:type="dcterms:W3CDTF">2012-05-04T11:57:58Z</dcterms:created>
  <dcterms:modified xsi:type="dcterms:W3CDTF">2025-09-21T16:56:06Z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0x010100C9D2F5C2D7F38543A7DECC0B91FBF8EC</vt:lpwstr>
  </property>
</Properties>
</file>