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rawing2.xml" ContentType="application/vnd.ms-office.drawingml.diagramDrawing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5" r:id="rId3"/>
    <p:sldId id="289" r:id="rId4"/>
    <p:sldId id="288" r:id="rId5"/>
    <p:sldId id="291" r:id="rId6"/>
    <p:sldId id="292" r:id="rId7"/>
    <p:sldId id="282" r:id="rId8"/>
    <p:sldId id="286" r:id="rId9"/>
    <p:sldId id="287" r:id="rId10"/>
    <p:sldId id="295" r:id="rId11"/>
    <p:sldId id="275" r:id="rId12"/>
    <p:sldId id="296" r:id="rId13"/>
    <p:sldId id="294" r:id="rId14"/>
    <p:sldId id="271" r:id="rId15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4">
          <p15:clr>
            <a:srgbClr val="A4A3A4"/>
          </p15:clr>
        </p15:guide>
        <p15:guide id="2" orient="horz" pos="2902">
          <p15:clr>
            <a:srgbClr val="A4A3A4"/>
          </p15:clr>
        </p15:guide>
        <p15:guide id="3" pos="345">
          <p15:clr>
            <a:srgbClr val="A4A3A4"/>
          </p15:clr>
        </p15:guide>
        <p15:guide id="4" pos="5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FF3"/>
    <a:srgbClr val="E6320F"/>
    <a:srgbClr val="EBF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6395" autoAdjust="0"/>
  </p:normalViewPr>
  <p:slideViewPr>
    <p:cSldViewPr snapToGrid="0" snapToObjects="1">
      <p:cViewPr varScale="1">
        <p:scale>
          <a:sx n="129" d="100"/>
          <a:sy n="129" d="100"/>
        </p:scale>
        <p:origin x="520" y="72"/>
      </p:cViewPr>
      <p:guideLst>
        <p:guide orient="horz" pos="524"/>
        <p:guide orient="horz" pos="2902"/>
        <p:guide pos="345"/>
        <p:guide pos="5366"/>
      </p:guideLst>
    </p:cSldViewPr>
  </p:slideViewPr>
  <p:outlineViewPr>
    <p:cViewPr>
      <p:scale>
        <a:sx n="33" d="100"/>
        <a:sy n="33" d="100"/>
      </p:scale>
      <p:origin x="0" y="-4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3486" y="-15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tigkai\Desktop\Auswertungen%20&#220;BA_Dropout_AME_MNE_K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de-AT" sz="1200" dirty="0" err="1"/>
              <a:t>Success</a:t>
            </a:r>
            <a:r>
              <a:rPr lang="de-AT" sz="1200" dirty="0"/>
              <a:t>-Rate </a:t>
            </a:r>
            <a:r>
              <a:rPr lang="de-AT" sz="1200" dirty="0" smtClean="0"/>
              <a:t>TG </a:t>
            </a:r>
            <a:r>
              <a:rPr lang="de-AT" sz="1200" dirty="0"/>
              <a:t>+3M in </a:t>
            </a:r>
            <a:r>
              <a:rPr lang="de-AT" sz="1200" dirty="0" err="1"/>
              <a:t>qualification</a:t>
            </a:r>
            <a:r>
              <a:rPr lang="de-AT" sz="1200" dirty="0"/>
              <a:t> </a:t>
            </a:r>
            <a:r>
              <a:rPr lang="de-AT" sz="1200" dirty="0" err="1"/>
              <a:t>or</a:t>
            </a:r>
            <a:r>
              <a:rPr lang="de-AT" sz="1200" dirty="0"/>
              <a:t> </a:t>
            </a:r>
            <a:r>
              <a:rPr lang="de-AT" sz="1200" dirty="0" err="1"/>
              <a:t>employment</a:t>
            </a:r>
            <a:r>
              <a:rPr lang="de-AT" sz="1200" dirty="0"/>
              <a:t> (2023/24)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shade val="65000"/>
                  </a:schemeClr>
                </a:gs>
                <a:gs pos="100000">
                  <a:schemeClr val="accent1">
                    <a:shade val="65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'AME_Jahre_LO_20-23'!$B$35:$B$44</c:f>
              <c:strCache>
                <c:ptCount val="10"/>
                <c:pt idx="0">
                  <c:v>Bgld</c:v>
                </c:pt>
                <c:pt idx="1">
                  <c:v>Ktn</c:v>
                </c:pt>
                <c:pt idx="2">
                  <c:v>NÖ</c:v>
                </c:pt>
                <c:pt idx="3">
                  <c:v>OÖ</c:v>
                </c:pt>
                <c:pt idx="4">
                  <c:v>Sbg</c:v>
                </c:pt>
                <c:pt idx="5">
                  <c:v>Stmk</c:v>
                </c:pt>
                <c:pt idx="6">
                  <c:v>Tirol</c:v>
                </c:pt>
                <c:pt idx="7">
                  <c:v>Vbg</c:v>
                </c:pt>
                <c:pt idx="8">
                  <c:v>Wien</c:v>
                </c:pt>
                <c:pt idx="9">
                  <c:v>Region</c:v>
                </c:pt>
              </c:strCache>
            </c:strRef>
          </c:cat>
          <c:val>
            <c:numRef>
              <c:f>'AME_Jahre_LO_20-23'!$C$35:$C$44</c:f>
            </c:numRef>
          </c:val>
          <c:extLst>
            <c:ext xmlns:c16="http://schemas.microsoft.com/office/drawing/2014/chart" uri="{C3380CC4-5D6E-409C-BE32-E72D297353CC}">
              <c16:uniqueId val="{00000000-E87D-4AF9-85AF-AEF45E517C28}"/>
            </c:ext>
          </c:extLst>
        </c:ser>
        <c:ser>
          <c:idx val="1"/>
          <c:order val="1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'AME_Jahre_LO_20-23'!$B$35:$B$44</c:f>
              <c:strCache>
                <c:ptCount val="10"/>
                <c:pt idx="0">
                  <c:v>Bgld</c:v>
                </c:pt>
                <c:pt idx="1">
                  <c:v>Ktn</c:v>
                </c:pt>
                <c:pt idx="2">
                  <c:v>NÖ</c:v>
                </c:pt>
                <c:pt idx="3">
                  <c:v>OÖ</c:v>
                </c:pt>
                <c:pt idx="4">
                  <c:v>Sbg</c:v>
                </c:pt>
                <c:pt idx="5">
                  <c:v>Stmk</c:v>
                </c:pt>
                <c:pt idx="6">
                  <c:v>Tirol</c:v>
                </c:pt>
                <c:pt idx="7">
                  <c:v>Vbg</c:v>
                </c:pt>
                <c:pt idx="8">
                  <c:v>Wien</c:v>
                </c:pt>
                <c:pt idx="9">
                  <c:v>Region</c:v>
                </c:pt>
              </c:strCache>
            </c:strRef>
          </c:cat>
          <c:val>
            <c:numRef>
              <c:f>'AME_Jahre_LO_20-23'!$D$35:$D$44</c:f>
            </c:numRef>
          </c:val>
          <c:extLst>
            <c:ext xmlns:c16="http://schemas.microsoft.com/office/drawing/2014/chart" uri="{C3380CC4-5D6E-409C-BE32-E72D297353CC}">
              <c16:uniqueId val="{00000001-E87D-4AF9-85AF-AEF45E517C28}"/>
            </c:ext>
          </c:extLst>
        </c:ser>
        <c:ser>
          <c:idx val="2"/>
          <c:order val="2"/>
          <c:spPr>
            <a:gradFill>
              <a:gsLst>
                <a:gs pos="0">
                  <a:schemeClr val="accent1">
                    <a:tint val="65000"/>
                  </a:schemeClr>
                </a:gs>
                <a:gs pos="100000">
                  <a:schemeClr val="accent1">
                    <a:tint val="65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7D-4AF9-85AF-AEF45E517C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'AME_Jahre_LO_20-23'!$B$35:$B$44</c:f>
              <c:strCache>
                <c:ptCount val="10"/>
                <c:pt idx="0">
                  <c:v>Bgld</c:v>
                </c:pt>
                <c:pt idx="1">
                  <c:v>Ktn</c:v>
                </c:pt>
                <c:pt idx="2">
                  <c:v>NÖ</c:v>
                </c:pt>
                <c:pt idx="3">
                  <c:v>OÖ</c:v>
                </c:pt>
                <c:pt idx="4">
                  <c:v>Sbg</c:v>
                </c:pt>
                <c:pt idx="5">
                  <c:v>Stmk</c:v>
                </c:pt>
                <c:pt idx="6">
                  <c:v>Tirol</c:v>
                </c:pt>
                <c:pt idx="7">
                  <c:v>Vbg</c:v>
                </c:pt>
                <c:pt idx="8">
                  <c:v>Wien</c:v>
                </c:pt>
                <c:pt idx="9">
                  <c:v>Region</c:v>
                </c:pt>
              </c:strCache>
            </c:strRef>
          </c:cat>
          <c:val>
            <c:numRef>
              <c:f>'AME_Jahre_LO_20-23'!$E$35:$E$44</c:f>
              <c:numCache>
                <c:formatCode>#\ ##0.00%</c:formatCode>
                <c:ptCount val="10"/>
                <c:pt idx="0">
                  <c:v>0.51111111111100005</c:v>
                </c:pt>
                <c:pt idx="1">
                  <c:v>0.64864864864799998</c:v>
                </c:pt>
                <c:pt idx="2">
                  <c:v>0.70769230769199998</c:v>
                </c:pt>
                <c:pt idx="3">
                  <c:v>0.69354838709599997</c:v>
                </c:pt>
                <c:pt idx="4">
                  <c:v>0.58823529411700004</c:v>
                </c:pt>
                <c:pt idx="5">
                  <c:v>0.60869565217300003</c:v>
                </c:pt>
                <c:pt idx="6">
                  <c:v>0.5625</c:v>
                </c:pt>
                <c:pt idx="7">
                  <c:v>0.444444444444</c:v>
                </c:pt>
                <c:pt idx="8">
                  <c:v>0.36524822694999998</c:v>
                </c:pt>
                <c:pt idx="9">
                  <c:v>0.50459558823499995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7D-4AF9-85AF-AEF45E517C2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98910648"/>
        <c:axId val="698909008"/>
      </c:barChart>
      <c:catAx>
        <c:axId val="69891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8909008"/>
        <c:crosses val="autoZero"/>
        <c:auto val="1"/>
        <c:lblAlgn val="ctr"/>
        <c:lblOffset val="100"/>
        <c:noMultiLvlLbl val="0"/>
      </c:catAx>
      <c:valAx>
        <c:axId val="698909008"/>
        <c:scaling>
          <c:orientation val="minMax"/>
        </c:scaling>
        <c:delete val="1"/>
        <c:axPos val="l"/>
        <c:numFmt formatCode="#\ ##0.00%" sourceLinked="1"/>
        <c:majorTickMark val="none"/>
        <c:minorTickMark val="none"/>
        <c:tickLblPos val="nextTo"/>
        <c:crossAx val="698910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5A3F0-9E8A-42D4-9296-BF13381E008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5F46792F-C224-491E-81B4-7E34D1BA436F}">
      <dgm:prSet phldrT="[Text]" custT="1"/>
      <dgm:spPr/>
      <dgm:t>
        <a:bodyPr/>
        <a:lstStyle/>
        <a:p>
          <a:r>
            <a:rPr lang="de-DE" sz="1050" b="1" dirty="0" err="1" smtClean="0">
              <a:latin typeface="+mn-lt"/>
            </a:rPr>
            <a:t>Vocational</a:t>
          </a:r>
          <a:r>
            <a:rPr lang="de-DE" sz="1050" b="1" dirty="0" smtClean="0">
              <a:latin typeface="+mn-lt"/>
            </a:rPr>
            <a:t> </a:t>
          </a:r>
          <a:r>
            <a:rPr lang="de-DE" sz="1050" b="1" dirty="0" err="1" smtClean="0">
              <a:latin typeface="+mn-lt"/>
            </a:rPr>
            <a:t>school</a:t>
          </a:r>
          <a:r>
            <a:rPr lang="de-DE" sz="1050" b="1" dirty="0" smtClean="0">
              <a:latin typeface="+mn-lt"/>
            </a:rPr>
            <a:t> [</a:t>
          </a:r>
          <a:r>
            <a:rPr lang="de-DE" sz="1050" b="1" dirty="0" err="1" smtClean="0">
              <a:latin typeface="+mn-lt"/>
            </a:rPr>
            <a:t>theoratical</a:t>
          </a:r>
          <a:r>
            <a:rPr lang="de-DE" sz="1050" b="1" dirty="0" smtClean="0">
              <a:latin typeface="+mn-lt"/>
            </a:rPr>
            <a:t> </a:t>
          </a:r>
          <a:r>
            <a:rPr lang="de-DE" sz="1050" b="1" dirty="0" err="1" smtClean="0">
              <a:latin typeface="+mn-lt"/>
            </a:rPr>
            <a:t>education</a:t>
          </a:r>
          <a:r>
            <a:rPr lang="de-DE" sz="1050" b="1" dirty="0" smtClean="0">
              <a:latin typeface="+mn-lt"/>
            </a:rPr>
            <a:t>]</a:t>
          </a:r>
          <a:endParaRPr lang="de-DE" sz="1050" dirty="0"/>
        </a:p>
      </dgm:t>
    </dgm:pt>
    <dgm:pt modelId="{3496D70D-35D5-4A6E-8FA8-14C96C4A0DAA}" type="parTrans" cxnId="{92B8C507-4DFA-4DD7-9226-556AD5D67208}">
      <dgm:prSet/>
      <dgm:spPr/>
      <dgm:t>
        <a:bodyPr/>
        <a:lstStyle/>
        <a:p>
          <a:endParaRPr lang="de-DE"/>
        </a:p>
      </dgm:t>
    </dgm:pt>
    <dgm:pt modelId="{0F536F02-B2C7-4541-8BFE-1E8D844F323F}" type="sibTrans" cxnId="{92B8C507-4DFA-4DD7-9226-556AD5D67208}">
      <dgm:prSet/>
      <dgm:spPr/>
      <dgm:t>
        <a:bodyPr/>
        <a:lstStyle/>
        <a:p>
          <a:endParaRPr lang="de-DE"/>
        </a:p>
      </dgm:t>
    </dgm:pt>
    <dgm:pt modelId="{63F6A092-4E8F-4D32-9BF6-1317C994CD24}">
      <dgm:prSet custT="1"/>
      <dgm:spPr/>
      <dgm:t>
        <a:bodyPr/>
        <a:lstStyle/>
        <a:p>
          <a:r>
            <a:rPr lang="de-DE" sz="900" dirty="0">
              <a:latin typeface="+mn-lt"/>
            </a:rPr>
            <a:t> 20% </a:t>
          </a:r>
          <a:r>
            <a:rPr lang="de-DE" sz="900" dirty="0" err="1" smtClean="0">
              <a:latin typeface="+mn-lt"/>
            </a:rPr>
            <a:t>of</a:t>
          </a:r>
          <a:r>
            <a:rPr lang="de-DE" sz="900" dirty="0" smtClean="0">
              <a:latin typeface="+mn-lt"/>
            </a:rPr>
            <a:t> </a:t>
          </a:r>
          <a:r>
            <a:rPr lang="de-DE" sz="900" dirty="0" err="1" smtClean="0">
              <a:latin typeface="+mn-lt"/>
            </a:rPr>
            <a:t>training</a:t>
          </a:r>
          <a:r>
            <a:rPr lang="de-DE" sz="900" dirty="0" smtClean="0">
              <a:latin typeface="+mn-lt"/>
            </a:rPr>
            <a:t> </a:t>
          </a:r>
          <a:r>
            <a:rPr lang="de-DE" sz="900" dirty="0" err="1" smtClean="0">
              <a:latin typeface="+mn-lt"/>
            </a:rPr>
            <a:t>period</a:t>
          </a:r>
          <a:endParaRPr lang="de-DE" sz="900" dirty="0">
            <a:latin typeface="+mn-lt"/>
          </a:endParaRPr>
        </a:p>
      </dgm:t>
    </dgm:pt>
    <dgm:pt modelId="{791ABB3D-F33B-46DB-AA3C-437E6D8EE4A6}" type="parTrans" cxnId="{BB23E080-A6E1-40D1-B4E0-6437597E0CB0}">
      <dgm:prSet/>
      <dgm:spPr/>
      <dgm:t>
        <a:bodyPr/>
        <a:lstStyle/>
        <a:p>
          <a:endParaRPr lang="de-DE"/>
        </a:p>
      </dgm:t>
    </dgm:pt>
    <dgm:pt modelId="{34EBFF5B-0AE7-4A32-A717-EC4ACBFADF78}" type="sibTrans" cxnId="{BB23E080-A6E1-40D1-B4E0-6437597E0CB0}">
      <dgm:prSet/>
      <dgm:spPr/>
      <dgm:t>
        <a:bodyPr/>
        <a:lstStyle/>
        <a:p>
          <a:endParaRPr lang="de-DE"/>
        </a:p>
      </dgm:t>
    </dgm:pt>
    <dgm:pt modelId="{F8F2ECA1-6C6E-437F-8558-980E0513F634}">
      <dgm:prSet custT="1"/>
      <dgm:spPr/>
      <dgm:t>
        <a:bodyPr/>
        <a:lstStyle/>
        <a:p>
          <a:r>
            <a:rPr lang="de-DE" sz="900" dirty="0" smtClean="0">
              <a:latin typeface="+mn-lt"/>
            </a:rPr>
            <a:t>Scholar Curriculum</a:t>
          </a:r>
          <a:endParaRPr lang="de-DE" sz="900" dirty="0">
            <a:latin typeface="+mn-lt"/>
          </a:endParaRPr>
        </a:p>
      </dgm:t>
    </dgm:pt>
    <dgm:pt modelId="{7D20D6C0-EE1E-42D3-80B2-452218914BFB}" type="parTrans" cxnId="{325F23E7-EB5F-45CB-938C-128917ED422F}">
      <dgm:prSet/>
      <dgm:spPr/>
      <dgm:t>
        <a:bodyPr/>
        <a:lstStyle/>
        <a:p>
          <a:endParaRPr lang="de-DE"/>
        </a:p>
      </dgm:t>
    </dgm:pt>
    <dgm:pt modelId="{B670999A-0D1E-4AA6-82CA-9A843647AAE0}" type="sibTrans" cxnId="{325F23E7-EB5F-45CB-938C-128917ED422F}">
      <dgm:prSet/>
      <dgm:spPr/>
      <dgm:t>
        <a:bodyPr/>
        <a:lstStyle/>
        <a:p>
          <a:endParaRPr lang="de-DE"/>
        </a:p>
      </dgm:t>
    </dgm:pt>
    <dgm:pt modelId="{0D3F90B5-A5B1-4934-A103-66A761DFED70}">
      <dgm:prSet custT="1"/>
      <dgm:spPr/>
      <dgm:t>
        <a:bodyPr/>
        <a:lstStyle/>
        <a:p>
          <a:r>
            <a:rPr lang="de-AT" sz="900" dirty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Theory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and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general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education</a:t>
          </a:r>
          <a:endParaRPr lang="de-DE" sz="900" dirty="0">
            <a:latin typeface="+mn-lt"/>
          </a:endParaRPr>
        </a:p>
      </dgm:t>
    </dgm:pt>
    <dgm:pt modelId="{318E1E79-7B1B-4740-A4F0-19F98C3D168F}" type="parTrans" cxnId="{AC732CB4-3C74-4B4C-97D5-B83376D06A32}">
      <dgm:prSet/>
      <dgm:spPr/>
      <dgm:t>
        <a:bodyPr/>
        <a:lstStyle/>
        <a:p>
          <a:endParaRPr lang="de-DE"/>
        </a:p>
      </dgm:t>
    </dgm:pt>
    <dgm:pt modelId="{40C866D7-5878-41A6-9DEF-CEAE9D659EDB}" type="sibTrans" cxnId="{AC732CB4-3C74-4B4C-97D5-B83376D06A32}">
      <dgm:prSet/>
      <dgm:spPr/>
      <dgm:t>
        <a:bodyPr/>
        <a:lstStyle/>
        <a:p>
          <a:endParaRPr lang="de-DE"/>
        </a:p>
      </dgm:t>
    </dgm:pt>
    <dgm:pt modelId="{CBDEFFF8-7B7C-461B-84F1-D46DDD301E8B}">
      <dgm:prSet custT="1"/>
      <dgm:spPr/>
      <dgm:t>
        <a:bodyPr/>
        <a:lstStyle/>
        <a:p>
          <a:r>
            <a:rPr lang="de-AT" sz="900" dirty="0" err="1" smtClean="0">
              <a:latin typeface="+mn-lt"/>
            </a:rPr>
            <a:t>Completes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practical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training</a:t>
          </a:r>
          <a:r>
            <a:rPr lang="de-AT" sz="900" dirty="0" smtClean="0">
              <a:latin typeface="+mn-lt"/>
            </a:rPr>
            <a:t> in </a:t>
          </a:r>
          <a:r>
            <a:rPr lang="de-AT" sz="900" dirty="0" err="1" smtClean="0">
              <a:latin typeface="+mn-lt"/>
            </a:rPr>
            <a:t>the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workplace</a:t>
          </a:r>
          <a:endParaRPr lang="de-AT" sz="900" dirty="0">
            <a:latin typeface="+mn-lt"/>
          </a:endParaRPr>
        </a:p>
      </dgm:t>
    </dgm:pt>
    <dgm:pt modelId="{4C0028FA-4E65-4ECA-BFAE-8008EA631DD6}" type="parTrans" cxnId="{47432784-2085-4947-91E4-14138EDB0699}">
      <dgm:prSet/>
      <dgm:spPr/>
      <dgm:t>
        <a:bodyPr/>
        <a:lstStyle/>
        <a:p>
          <a:endParaRPr lang="de-DE"/>
        </a:p>
      </dgm:t>
    </dgm:pt>
    <dgm:pt modelId="{5B080B04-44B8-40C6-9046-55E4856EBA39}" type="sibTrans" cxnId="{47432784-2085-4947-91E4-14138EDB0699}">
      <dgm:prSet/>
      <dgm:spPr/>
      <dgm:t>
        <a:bodyPr/>
        <a:lstStyle/>
        <a:p>
          <a:endParaRPr lang="de-DE"/>
        </a:p>
      </dgm:t>
    </dgm:pt>
    <dgm:pt modelId="{31ECDA51-6C99-4D34-8133-B9201BFC56E0}">
      <dgm:prSet custT="1"/>
      <dgm:spPr/>
      <dgm:t>
        <a:bodyPr/>
        <a:lstStyle/>
        <a:p>
          <a:r>
            <a:rPr lang="de-AT" sz="900" dirty="0" smtClean="0">
              <a:latin typeface="+mn-lt"/>
            </a:rPr>
            <a:t>Option </a:t>
          </a:r>
          <a:r>
            <a:rPr lang="de-AT" sz="900" dirty="0" err="1" smtClean="0">
              <a:latin typeface="+mn-lt"/>
            </a:rPr>
            <a:t>for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extended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learning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period</a:t>
          </a:r>
          <a:r>
            <a:rPr lang="de-AT" sz="900" dirty="0" smtClean="0">
              <a:latin typeface="+mn-lt"/>
            </a:rPr>
            <a:t> (+1year)</a:t>
          </a:r>
          <a:endParaRPr lang="de-AT" sz="900" dirty="0">
            <a:latin typeface="+mn-lt"/>
          </a:endParaRPr>
        </a:p>
      </dgm:t>
    </dgm:pt>
    <dgm:pt modelId="{E683AFA5-A92F-4291-B7D3-25E0558DE970}" type="parTrans" cxnId="{9AF3997B-B91E-4CE2-ADDB-125BB1289319}">
      <dgm:prSet/>
      <dgm:spPr/>
      <dgm:t>
        <a:bodyPr/>
        <a:lstStyle/>
        <a:p>
          <a:endParaRPr lang="de-DE"/>
        </a:p>
      </dgm:t>
    </dgm:pt>
    <dgm:pt modelId="{8908B340-E4A5-4634-A936-8AA31D818623}" type="sibTrans" cxnId="{9AF3997B-B91E-4CE2-ADDB-125BB1289319}">
      <dgm:prSet/>
      <dgm:spPr/>
      <dgm:t>
        <a:bodyPr/>
        <a:lstStyle/>
        <a:p>
          <a:endParaRPr lang="de-DE"/>
        </a:p>
      </dgm:t>
    </dgm:pt>
    <dgm:pt modelId="{1C25618C-454E-4FFE-B923-54E7AABF3837}" type="pres">
      <dgm:prSet presAssocID="{92D5A3F0-9E8A-42D4-9296-BF13381E00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BF746C5-4C2E-4689-AFAD-96C808BD4AB0}" type="pres">
      <dgm:prSet presAssocID="{5F46792F-C224-491E-81B4-7E34D1BA436F}" presName="centerShape" presStyleLbl="node0" presStyleIdx="0" presStyleCnt="1"/>
      <dgm:spPr/>
      <dgm:t>
        <a:bodyPr/>
        <a:lstStyle/>
        <a:p>
          <a:endParaRPr lang="de-DE"/>
        </a:p>
      </dgm:t>
    </dgm:pt>
    <dgm:pt modelId="{CE8267E1-C675-48B1-B09A-830EEF67A206}" type="pres">
      <dgm:prSet presAssocID="{63F6A092-4E8F-4D32-9BF6-1317C994CD2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4F9E85-CAF7-4F8D-8010-5E25396888FF}" type="pres">
      <dgm:prSet presAssocID="{63F6A092-4E8F-4D32-9BF6-1317C994CD24}" presName="dummy" presStyleCnt="0"/>
      <dgm:spPr/>
    </dgm:pt>
    <dgm:pt modelId="{89E230B7-2CB8-4B4A-82A5-2B71E551F194}" type="pres">
      <dgm:prSet presAssocID="{34EBFF5B-0AE7-4A32-A717-EC4ACBFADF78}" presName="sibTrans" presStyleLbl="sibTrans2D1" presStyleIdx="0" presStyleCnt="5" custLinFactNeighborX="1197" custLinFactNeighborY="842"/>
      <dgm:spPr/>
      <dgm:t>
        <a:bodyPr/>
        <a:lstStyle/>
        <a:p>
          <a:endParaRPr lang="de-DE"/>
        </a:p>
      </dgm:t>
    </dgm:pt>
    <dgm:pt modelId="{9D37D343-8E1C-4CD2-9A7E-FED472E3356B}" type="pres">
      <dgm:prSet presAssocID="{F8F2ECA1-6C6E-437F-8558-980E0513F6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8F0D4F-4BFC-4068-94C8-AB23823A8325}" type="pres">
      <dgm:prSet presAssocID="{F8F2ECA1-6C6E-437F-8558-980E0513F634}" presName="dummy" presStyleCnt="0"/>
      <dgm:spPr/>
    </dgm:pt>
    <dgm:pt modelId="{72A8BF1E-E390-4790-8439-260D12BB4A98}" type="pres">
      <dgm:prSet presAssocID="{B670999A-0D1E-4AA6-82CA-9A843647AAE0}" presName="sibTrans" presStyleLbl="sibTrans2D1" presStyleIdx="1" presStyleCnt="5"/>
      <dgm:spPr/>
      <dgm:t>
        <a:bodyPr/>
        <a:lstStyle/>
        <a:p>
          <a:endParaRPr lang="de-DE"/>
        </a:p>
      </dgm:t>
    </dgm:pt>
    <dgm:pt modelId="{97ECD10C-9D42-4350-8EB6-14D9E311FF5B}" type="pres">
      <dgm:prSet presAssocID="{0D3F90B5-A5B1-4934-A103-66A761DFED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50D664-1CD8-4A26-BB06-2E69FF223114}" type="pres">
      <dgm:prSet presAssocID="{0D3F90B5-A5B1-4934-A103-66A761DFED70}" presName="dummy" presStyleCnt="0"/>
      <dgm:spPr/>
    </dgm:pt>
    <dgm:pt modelId="{330AA3C4-3A53-46C9-AEDD-4D1D8C97CE8B}" type="pres">
      <dgm:prSet presAssocID="{40C866D7-5878-41A6-9DEF-CEAE9D659EDB}" presName="sibTrans" presStyleLbl="sibTrans2D1" presStyleIdx="2" presStyleCnt="5"/>
      <dgm:spPr/>
      <dgm:t>
        <a:bodyPr/>
        <a:lstStyle/>
        <a:p>
          <a:endParaRPr lang="de-DE"/>
        </a:p>
      </dgm:t>
    </dgm:pt>
    <dgm:pt modelId="{F400BA28-FE67-490A-B56C-59CEA9B4BF7E}" type="pres">
      <dgm:prSet presAssocID="{CBDEFFF8-7B7C-461B-84F1-D46DDD301E8B}" presName="node" presStyleLbl="node1" presStyleIdx="3" presStyleCnt="5" custScaleX="1104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223FDB-84AE-4AA3-9A62-692FE0701FD6}" type="pres">
      <dgm:prSet presAssocID="{CBDEFFF8-7B7C-461B-84F1-D46DDD301E8B}" presName="dummy" presStyleCnt="0"/>
      <dgm:spPr/>
    </dgm:pt>
    <dgm:pt modelId="{CCB2BBE6-E23C-49AB-8BDC-562FFBD0C82A}" type="pres">
      <dgm:prSet presAssocID="{5B080B04-44B8-40C6-9046-55E4856EBA39}" presName="sibTrans" presStyleLbl="sibTrans2D1" presStyleIdx="3" presStyleCnt="5"/>
      <dgm:spPr/>
      <dgm:t>
        <a:bodyPr/>
        <a:lstStyle/>
        <a:p>
          <a:endParaRPr lang="de-DE"/>
        </a:p>
      </dgm:t>
    </dgm:pt>
    <dgm:pt modelId="{FE69B0EE-FE1D-4B8F-8AAE-3BF49D9EF055}" type="pres">
      <dgm:prSet presAssocID="{31ECDA51-6C99-4D34-8133-B9201BFC56E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37F0B1-C2EB-4376-923F-766208FCC964}" type="pres">
      <dgm:prSet presAssocID="{31ECDA51-6C99-4D34-8133-B9201BFC56E0}" presName="dummy" presStyleCnt="0"/>
      <dgm:spPr/>
    </dgm:pt>
    <dgm:pt modelId="{22A5D304-298B-411E-A224-7E34C79FA68A}" type="pres">
      <dgm:prSet presAssocID="{8908B340-E4A5-4634-A936-8AA31D818623}" presName="sibTrans" presStyleLbl="sibTrans2D1" presStyleIdx="4" presStyleCnt="5"/>
      <dgm:spPr/>
      <dgm:t>
        <a:bodyPr/>
        <a:lstStyle/>
        <a:p>
          <a:endParaRPr lang="de-DE"/>
        </a:p>
      </dgm:t>
    </dgm:pt>
  </dgm:ptLst>
  <dgm:cxnLst>
    <dgm:cxn modelId="{D36AC442-59AF-4024-AEF4-996F3A4BCF2A}" type="presOf" srcId="{40C866D7-5878-41A6-9DEF-CEAE9D659EDB}" destId="{330AA3C4-3A53-46C9-AEDD-4D1D8C97CE8B}" srcOrd="0" destOrd="0" presId="urn:microsoft.com/office/officeart/2005/8/layout/radial6"/>
    <dgm:cxn modelId="{BB23E080-A6E1-40D1-B4E0-6437597E0CB0}" srcId="{5F46792F-C224-491E-81B4-7E34D1BA436F}" destId="{63F6A092-4E8F-4D32-9BF6-1317C994CD24}" srcOrd="0" destOrd="0" parTransId="{791ABB3D-F33B-46DB-AA3C-437E6D8EE4A6}" sibTransId="{34EBFF5B-0AE7-4A32-A717-EC4ACBFADF78}"/>
    <dgm:cxn modelId="{39983427-7F27-4006-8C89-7EDB9B046C14}" type="presOf" srcId="{0D3F90B5-A5B1-4934-A103-66A761DFED70}" destId="{97ECD10C-9D42-4350-8EB6-14D9E311FF5B}" srcOrd="0" destOrd="0" presId="urn:microsoft.com/office/officeart/2005/8/layout/radial6"/>
    <dgm:cxn modelId="{CE6A25E1-9CD0-4E74-B9AE-5C78536A289A}" type="presOf" srcId="{92D5A3F0-9E8A-42D4-9296-BF13381E0083}" destId="{1C25618C-454E-4FFE-B923-54E7AABF3837}" srcOrd="0" destOrd="0" presId="urn:microsoft.com/office/officeart/2005/8/layout/radial6"/>
    <dgm:cxn modelId="{E6B09033-6D35-46C4-8AF5-86BBF7AFCE2C}" type="presOf" srcId="{34EBFF5B-0AE7-4A32-A717-EC4ACBFADF78}" destId="{89E230B7-2CB8-4B4A-82A5-2B71E551F194}" srcOrd="0" destOrd="0" presId="urn:microsoft.com/office/officeart/2005/8/layout/radial6"/>
    <dgm:cxn modelId="{B44496E0-9433-4374-B704-38D0B23C107B}" type="presOf" srcId="{CBDEFFF8-7B7C-461B-84F1-D46DDD301E8B}" destId="{F400BA28-FE67-490A-B56C-59CEA9B4BF7E}" srcOrd="0" destOrd="0" presId="urn:microsoft.com/office/officeart/2005/8/layout/radial6"/>
    <dgm:cxn modelId="{4E4C2A46-12E7-4E40-AB3C-71D2D969A2D0}" type="presOf" srcId="{63F6A092-4E8F-4D32-9BF6-1317C994CD24}" destId="{CE8267E1-C675-48B1-B09A-830EEF67A206}" srcOrd="0" destOrd="0" presId="urn:microsoft.com/office/officeart/2005/8/layout/radial6"/>
    <dgm:cxn modelId="{325F23E7-EB5F-45CB-938C-128917ED422F}" srcId="{5F46792F-C224-491E-81B4-7E34D1BA436F}" destId="{F8F2ECA1-6C6E-437F-8558-980E0513F634}" srcOrd="1" destOrd="0" parTransId="{7D20D6C0-EE1E-42D3-80B2-452218914BFB}" sibTransId="{B670999A-0D1E-4AA6-82CA-9A843647AAE0}"/>
    <dgm:cxn modelId="{47432784-2085-4947-91E4-14138EDB0699}" srcId="{5F46792F-C224-491E-81B4-7E34D1BA436F}" destId="{CBDEFFF8-7B7C-461B-84F1-D46DDD301E8B}" srcOrd="3" destOrd="0" parTransId="{4C0028FA-4E65-4ECA-BFAE-8008EA631DD6}" sibTransId="{5B080B04-44B8-40C6-9046-55E4856EBA39}"/>
    <dgm:cxn modelId="{E69F0ACD-B4D3-4EB0-8AD6-E11EDF8CF4A4}" type="presOf" srcId="{5B080B04-44B8-40C6-9046-55E4856EBA39}" destId="{CCB2BBE6-E23C-49AB-8BDC-562FFBD0C82A}" srcOrd="0" destOrd="0" presId="urn:microsoft.com/office/officeart/2005/8/layout/radial6"/>
    <dgm:cxn modelId="{D811FF2D-6CBB-4EDC-AD15-671B60518A0F}" type="presOf" srcId="{F8F2ECA1-6C6E-437F-8558-980E0513F634}" destId="{9D37D343-8E1C-4CD2-9A7E-FED472E3356B}" srcOrd="0" destOrd="0" presId="urn:microsoft.com/office/officeart/2005/8/layout/radial6"/>
    <dgm:cxn modelId="{DB4ECD1A-C5B1-431D-B4D5-240F00446324}" type="presOf" srcId="{8908B340-E4A5-4634-A936-8AA31D818623}" destId="{22A5D304-298B-411E-A224-7E34C79FA68A}" srcOrd="0" destOrd="0" presId="urn:microsoft.com/office/officeart/2005/8/layout/radial6"/>
    <dgm:cxn modelId="{0BD92000-BAC4-40CA-B1EC-A2B99CA2D487}" type="presOf" srcId="{5F46792F-C224-491E-81B4-7E34D1BA436F}" destId="{ABF746C5-4C2E-4689-AFAD-96C808BD4AB0}" srcOrd="0" destOrd="0" presId="urn:microsoft.com/office/officeart/2005/8/layout/radial6"/>
    <dgm:cxn modelId="{65C4CE7A-F273-4FD2-9A6D-5C40D7797D23}" type="presOf" srcId="{B670999A-0D1E-4AA6-82CA-9A843647AAE0}" destId="{72A8BF1E-E390-4790-8439-260D12BB4A98}" srcOrd="0" destOrd="0" presId="urn:microsoft.com/office/officeart/2005/8/layout/radial6"/>
    <dgm:cxn modelId="{9AF3997B-B91E-4CE2-ADDB-125BB1289319}" srcId="{5F46792F-C224-491E-81B4-7E34D1BA436F}" destId="{31ECDA51-6C99-4D34-8133-B9201BFC56E0}" srcOrd="4" destOrd="0" parTransId="{E683AFA5-A92F-4291-B7D3-25E0558DE970}" sibTransId="{8908B340-E4A5-4634-A936-8AA31D818623}"/>
    <dgm:cxn modelId="{F4210B6E-F404-453E-9BB6-802A09B7D20A}" type="presOf" srcId="{31ECDA51-6C99-4D34-8133-B9201BFC56E0}" destId="{FE69B0EE-FE1D-4B8F-8AAE-3BF49D9EF055}" srcOrd="0" destOrd="0" presId="urn:microsoft.com/office/officeart/2005/8/layout/radial6"/>
    <dgm:cxn modelId="{AC732CB4-3C74-4B4C-97D5-B83376D06A32}" srcId="{5F46792F-C224-491E-81B4-7E34D1BA436F}" destId="{0D3F90B5-A5B1-4934-A103-66A761DFED70}" srcOrd="2" destOrd="0" parTransId="{318E1E79-7B1B-4740-A4F0-19F98C3D168F}" sibTransId="{40C866D7-5878-41A6-9DEF-CEAE9D659EDB}"/>
    <dgm:cxn modelId="{92B8C507-4DFA-4DD7-9226-556AD5D67208}" srcId="{92D5A3F0-9E8A-42D4-9296-BF13381E0083}" destId="{5F46792F-C224-491E-81B4-7E34D1BA436F}" srcOrd="0" destOrd="0" parTransId="{3496D70D-35D5-4A6E-8FA8-14C96C4A0DAA}" sibTransId="{0F536F02-B2C7-4541-8BFE-1E8D844F323F}"/>
    <dgm:cxn modelId="{6D3D4361-869B-4545-9A01-5EAB97E12C3A}" type="presParOf" srcId="{1C25618C-454E-4FFE-B923-54E7AABF3837}" destId="{ABF746C5-4C2E-4689-AFAD-96C808BD4AB0}" srcOrd="0" destOrd="0" presId="urn:microsoft.com/office/officeart/2005/8/layout/radial6"/>
    <dgm:cxn modelId="{CD4B8B35-F2D5-4D02-A62B-31E61FE6B26B}" type="presParOf" srcId="{1C25618C-454E-4FFE-B923-54E7AABF3837}" destId="{CE8267E1-C675-48B1-B09A-830EEF67A206}" srcOrd="1" destOrd="0" presId="urn:microsoft.com/office/officeart/2005/8/layout/radial6"/>
    <dgm:cxn modelId="{D3DC5AD1-A8FA-4351-9161-D66A44F58FE8}" type="presParOf" srcId="{1C25618C-454E-4FFE-B923-54E7AABF3837}" destId="{814F9E85-CAF7-4F8D-8010-5E25396888FF}" srcOrd="2" destOrd="0" presId="urn:microsoft.com/office/officeart/2005/8/layout/radial6"/>
    <dgm:cxn modelId="{A4835100-FF37-49F1-8F83-A025B2C2D027}" type="presParOf" srcId="{1C25618C-454E-4FFE-B923-54E7AABF3837}" destId="{89E230B7-2CB8-4B4A-82A5-2B71E551F194}" srcOrd="3" destOrd="0" presId="urn:microsoft.com/office/officeart/2005/8/layout/radial6"/>
    <dgm:cxn modelId="{2F664678-601D-4AB4-B91D-D81D7245B924}" type="presParOf" srcId="{1C25618C-454E-4FFE-B923-54E7AABF3837}" destId="{9D37D343-8E1C-4CD2-9A7E-FED472E3356B}" srcOrd="4" destOrd="0" presId="urn:microsoft.com/office/officeart/2005/8/layout/radial6"/>
    <dgm:cxn modelId="{65BA55AD-0F8B-4E41-AE0A-368D7AF4873A}" type="presParOf" srcId="{1C25618C-454E-4FFE-B923-54E7AABF3837}" destId="{D88F0D4F-4BFC-4068-94C8-AB23823A8325}" srcOrd="5" destOrd="0" presId="urn:microsoft.com/office/officeart/2005/8/layout/radial6"/>
    <dgm:cxn modelId="{88026BAD-0D8A-478E-A1F1-537CB036F91D}" type="presParOf" srcId="{1C25618C-454E-4FFE-B923-54E7AABF3837}" destId="{72A8BF1E-E390-4790-8439-260D12BB4A98}" srcOrd="6" destOrd="0" presId="urn:microsoft.com/office/officeart/2005/8/layout/radial6"/>
    <dgm:cxn modelId="{88A7A120-F308-4EE9-A38E-D40DC13FD5BA}" type="presParOf" srcId="{1C25618C-454E-4FFE-B923-54E7AABF3837}" destId="{97ECD10C-9D42-4350-8EB6-14D9E311FF5B}" srcOrd="7" destOrd="0" presId="urn:microsoft.com/office/officeart/2005/8/layout/radial6"/>
    <dgm:cxn modelId="{0BFF5826-DD98-4E9A-B99F-EBDF6A380D19}" type="presParOf" srcId="{1C25618C-454E-4FFE-B923-54E7AABF3837}" destId="{E650D664-1CD8-4A26-BB06-2E69FF223114}" srcOrd="8" destOrd="0" presId="urn:microsoft.com/office/officeart/2005/8/layout/radial6"/>
    <dgm:cxn modelId="{BEC854EE-E270-4FF5-8467-1AB8638BDC38}" type="presParOf" srcId="{1C25618C-454E-4FFE-B923-54E7AABF3837}" destId="{330AA3C4-3A53-46C9-AEDD-4D1D8C97CE8B}" srcOrd="9" destOrd="0" presId="urn:microsoft.com/office/officeart/2005/8/layout/radial6"/>
    <dgm:cxn modelId="{838CCDFA-C0D4-4205-8489-1B1266F5BCF6}" type="presParOf" srcId="{1C25618C-454E-4FFE-B923-54E7AABF3837}" destId="{F400BA28-FE67-490A-B56C-59CEA9B4BF7E}" srcOrd="10" destOrd="0" presId="urn:microsoft.com/office/officeart/2005/8/layout/radial6"/>
    <dgm:cxn modelId="{DC767D06-D72C-4D91-9301-06D2FB2BFA65}" type="presParOf" srcId="{1C25618C-454E-4FFE-B923-54E7AABF3837}" destId="{46223FDB-84AE-4AA3-9A62-692FE0701FD6}" srcOrd="11" destOrd="0" presId="urn:microsoft.com/office/officeart/2005/8/layout/radial6"/>
    <dgm:cxn modelId="{E7AB7336-C6E1-45BC-AD48-41D82B4E71A2}" type="presParOf" srcId="{1C25618C-454E-4FFE-B923-54E7AABF3837}" destId="{CCB2BBE6-E23C-49AB-8BDC-562FFBD0C82A}" srcOrd="12" destOrd="0" presId="urn:microsoft.com/office/officeart/2005/8/layout/radial6"/>
    <dgm:cxn modelId="{C6A75D1A-2293-47E6-9CF3-609F30D0BCF6}" type="presParOf" srcId="{1C25618C-454E-4FFE-B923-54E7AABF3837}" destId="{FE69B0EE-FE1D-4B8F-8AAE-3BF49D9EF055}" srcOrd="13" destOrd="0" presId="urn:microsoft.com/office/officeart/2005/8/layout/radial6"/>
    <dgm:cxn modelId="{64D469A3-01FD-4725-891A-97455C8AA9F7}" type="presParOf" srcId="{1C25618C-454E-4FFE-B923-54E7AABF3837}" destId="{2737F0B1-C2EB-4376-923F-766208FCC964}" srcOrd="14" destOrd="0" presId="urn:microsoft.com/office/officeart/2005/8/layout/radial6"/>
    <dgm:cxn modelId="{B33A4B9D-0F6D-4F84-8804-4FA46C0A2928}" type="presParOf" srcId="{1C25618C-454E-4FFE-B923-54E7AABF3837}" destId="{22A5D304-298B-411E-A224-7E34C79FA6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2E3BAB-E2CD-4640-A442-643E3EF9C99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CCB30-D7F5-412E-8DD0-567EC27483C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e-DE" dirty="0"/>
        </a:p>
      </dgm:t>
    </dgm:pt>
    <dgm:pt modelId="{7BA2A212-D317-48A7-B213-AFCC44C559C6}" type="parTrans" cxnId="{42DDE931-D550-4605-B13B-F6DB617A3591}">
      <dgm:prSet/>
      <dgm:spPr/>
      <dgm:t>
        <a:bodyPr/>
        <a:lstStyle/>
        <a:p>
          <a:endParaRPr lang="de-DE"/>
        </a:p>
      </dgm:t>
    </dgm:pt>
    <dgm:pt modelId="{FE84FD4C-5F9E-4C9D-8AFA-C63F0A58C80D}" type="sibTrans" cxnId="{42DDE931-D550-4605-B13B-F6DB617A3591}">
      <dgm:prSet/>
      <dgm:spPr/>
      <dgm:t>
        <a:bodyPr/>
        <a:lstStyle/>
        <a:p>
          <a:endParaRPr lang="de-DE"/>
        </a:p>
      </dgm:t>
    </dgm:pt>
    <dgm:pt modelId="{CE4293D7-0B4B-4A2E-98A0-0ECA37619E69}" type="pres">
      <dgm:prSet presAssocID="{992E3BAB-E2CD-4640-A442-643E3EF9C9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70A5C87-95AB-4BAF-BACB-64443647273E}" type="pres">
      <dgm:prSet presAssocID="{F6CCCB30-D7F5-412E-8DD0-567EC27483C0}" presName="centerShape" presStyleLbl="node0" presStyleIdx="0" presStyleCnt="1" custScaleX="100000" custScaleY="94634" custLinFactNeighborX="1972" custLinFactNeighborY="737"/>
      <dgm:spPr/>
      <dgm:t>
        <a:bodyPr/>
        <a:lstStyle/>
        <a:p>
          <a:endParaRPr lang="de-DE"/>
        </a:p>
      </dgm:t>
    </dgm:pt>
  </dgm:ptLst>
  <dgm:cxnLst>
    <dgm:cxn modelId="{FA8B7FD9-ED22-4EAE-8DAF-5318D2D74A9A}" type="presOf" srcId="{992E3BAB-E2CD-4640-A442-643E3EF9C991}" destId="{CE4293D7-0B4B-4A2E-98A0-0ECA37619E69}" srcOrd="0" destOrd="0" presId="urn:microsoft.com/office/officeart/2005/8/layout/radial6"/>
    <dgm:cxn modelId="{5D09311E-529E-40E1-A0D8-507538F92633}" type="presOf" srcId="{F6CCCB30-D7F5-412E-8DD0-567EC27483C0}" destId="{070A5C87-95AB-4BAF-BACB-64443647273E}" srcOrd="0" destOrd="0" presId="urn:microsoft.com/office/officeart/2005/8/layout/radial6"/>
    <dgm:cxn modelId="{42DDE931-D550-4605-B13B-F6DB617A3591}" srcId="{992E3BAB-E2CD-4640-A442-643E3EF9C991}" destId="{F6CCCB30-D7F5-412E-8DD0-567EC27483C0}" srcOrd="0" destOrd="0" parTransId="{7BA2A212-D317-48A7-B213-AFCC44C559C6}" sibTransId="{FE84FD4C-5F9E-4C9D-8AFA-C63F0A58C80D}"/>
    <dgm:cxn modelId="{20AA8B40-5AFF-41E5-ADE7-5F2D5AC66BE3}" type="presParOf" srcId="{CE4293D7-0B4B-4A2E-98A0-0ECA37619E69}" destId="{070A5C87-95AB-4BAF-BACB-64443647273E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D5A3F0-9E8A-42D4-9296-BF13381E008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5F46792F-C224-491E-81B4-7E34D1BA436F}">
      <dgm:prSet phldrT="[Text]" custT="1"/>
      <dgm:spPr/>
      <dgm:t>
        <a:bodyPr/>
        <a:lstStyle/>
        <a:p>
          <a:r>
            <a:rPr lang="de-DE" sz="1050" b="1" dirty="0" err="1" smtClean="0">
              <a:latin typeface="+mn-lt"/>
            </a:rPr>
            <a:t>Vocational</a:t>
          </a:r>
          <a:r>
            <a:rPr lang="de-DE" sz="1050" b="1" dirty="0" smtClean="0">
              <a:latin typeface="+mn-lt"/>
            </a:rPr>
            <a:t> </a:t>
          </a:r>
          <a:r>
            <a:rPr lang="de-DE" sz="1050" b="1" dirty="0" err="1" smtClean="0">
              <a:latin typeface="+mn-lt"/>
            </a:rPr>
            <a:t>school</a:t>
          </a:r>
          <a:r>
            <a:rPr lang="de-DE" sz="1050" b="1" dirty="0" smtClean="0">
              <a:latin typeface="+mn-lt"/>
            </a:rPr>
            <a:t> [</a:t>
          </a:r>
          <a:r>
            <a:rPr lang="de-DE" sz="1050" b="1" dirty="0" err="1" smtClean="0">
              <a:latin typeface="+mn-lt"/>
            </a:rPr>
            <a:t>theoratical</a:t>
          </a:r>
          <a:r>
            <a:rPr lang="de-DE" sz="1050" b="1" dirty="0" smtClean="0">
              <a:latin typeface="+mn-lt"/>
            </a:rPr>
            <a:t> </a:t>
          </a:r>
          <a:r>
            <a:rPr lang="de-DE" sz="1050" b="1" dirty="0" err="1" smtClean="0">
              <a:latin typeface="+mn-lt"/>
            </a:rPr>
            <a:t>education</a:t>
          </a:r>
          <a:r>
            <a:rPr lang="de-DE" sz="1050" b="1" dirty="0" smtClean="0">
              <a:latin typeface="+mn-lt"/>
            </a:rPr>
            <a:t>]</a:t>
          </a:r>
          <a:endParaRPr lang="de-DE" sz="1050" dirty="0"/>
        </a:p>
      </dgm:t>
    </dgm:pt>
    <dgm:pt modelId="{3496D70D-35D5-4A6E-8FA8-14C96C4A0DAA}" type="parTrans" cxnId="{92B8C507-4DFA-4DD7-9226-556AD5D67208}">
      <dgm:prSet/>
      <dgm:spPr/>
      <dgm:t>
        <a:bodyPr/>
        <a:lstStyle/>
        <a:p>
          <a:endParaRPr lang="de-DE"/>
        </a:p>
      </dgm:t>
    </dgm:pt>
    <dgm:pt modelId="{0F536F02-B2C7-4541-8BFE-1E8D844F323F}" type="sibTrans" cxnId="{92B8C507-4DFA-4DD7-9226-556AD5D67208}">
      <dgm:prSet/>
      <dgm:spPr/>
      <dgm:t>
        <a:bodyPr/>
        <a:lstStyle/>
        <a:p>
          <a:endParaRPr lang="de-DE"/>
        </a:p>
      </dgm:t>
    </dgm:pt>
    <dgm:pt modelId="{63F6A092-4E8F-4D32-9BF6-1317C994CD24}">
      <dgm:prSet custT="1"/>
      <dgm:spPr/>
      <dgm:t>
        <a:bodyPr/>
        <a:lstStyle/>
        <a:p>
          <a:r>
            <a:rPr lang="de-DE" sz="900" dirty="0">
              <a:latin typeface="+mn-lt"/>
            </a:rPr>
            <a:t> 20% </a:t>
          </a:r>
          <a:r>
            <a:rPr lang="de-DE" sz="900" dirty="0" err="1" smtClean="0">
              <a:latin typeface="+mn-lt"/>
            </a:rPr>
            <a:t>of</a:t>
          </a:r>
          <a:r>
            <a:rPr lang="de-DE" sz="900" dirty="0" smtClean="0">
              <a:latin typeface="+mn-lt"/>
            </a:rPr>
            <a:t> Training time</a:t>
          </a:r>
          <a:endParaRPr lang="de-DE" sz="900" dirty="0">
            <a:latin typeface="+mn-lt"/>
          </a:endParaRPr>
        </a:p>
      </dgm:t>
    </dgm:pt>
    <dgm:pt modelId="{791ABB3D-F33B-46DB-AA3C-437E6D8EE4A6}" type="parTrans" cxnId="{BB23E080-A6E1-40D1-B4E0-6437597E0CB0}">
      <dgm:prSet/>
      <dgm:spPr/>
      <dgm:t>
        <a:bodyPr/>
        <a:lstStyle/>
        <a:p>
          <a:endParaRPr lang="de-DE"/>
        </a:p>
      </dgm:t>
    </dgm:pt>
    <dgm:pt modelId="{34EBFF5B-0AE7-4A32-A717-EC4ACBFADF78}" type="sibTrans" cxnId="{BB23E080-A6E1-40D1-B4E0-6437597E0CB0}">
      <dgm:prSet/>
      <dgm:spPr/>
      <dgm:t>
        <a:bodyPr/>
        <a:lstStyle/>
        <a:p>
          <a:endParaRPr lang="de-DE"/>
        </a:p>
      </dgm:t>
    </dgm:pt>
    <dgm:pt modelId="{F8F2ECA1-6C6E-437F-8558-980E0513F634}">
      <dgm:prSet custT="1"/>
      <dgm:spPr/>
      <dgm:t>
        <a:bodyPr/>
        <a:lstStyle/>
        <a:p>
          <a:r>
            <a:rPr lang="de-DE" sz="900" dirty="0" smtClean="0">
              <a:latin typeface="+mn-lt"/>
            </a:rPr>
            <a:t>Scholar Curriculum</a:t>
          </a:r>
          <a:endParaRPr lang="de-DE" sz="900" dirty="0">
            <a:latin typeface="+mn-lt"/>
          </a:endParaRPr>
        </a:p>
      </dgm:t>
    </dgm:pt>
    <dgm:pt modelId="{7D20D6C0-EE1E-42D3-80B2-452218914BFB}" type="parTrans" cxnId="{325F23E7-EB5F-45CB-938C-128917ED422F}">
      <dgm:prSet/>
      <dgm:spPr/>
      <dgm:t>
        <a:bodyPr/>
        <a:lstStyle/>
        <a:p>
          <a:endParaRPr lang="de-DE"/>
        </a:p>
      </dgm:t>
    </dgm:pt>
    <dgm:pt modelId="{B670999A-0D1E-4AA6-82CA-9A843647AAE0}" type="sibTrans" cxnId="{325F23E7-EB5F-45CB-938C-128917ED422F}">
      <dgm:prSet/>
      <dgm:spPr/>
      <dgm:t>
        <a:bodyPr/>
        <a:lstStyle/>
        <a:p>
          <a:endParaRPr lang="de-DE"/>
        </a:p>
      </dgm:t>
    </dgm:pt>
    <dgm:pt modelId="{0D3F90B5-A5B1-4934-A103-66A761DFED70}">
      <dgm:prSet custT="1"/>
      <dgm:spPr/>
      <dgm:t>
        <a:bodyPr/>
        <a:lstStyle/>
        <a:p>
          <a:r>
            <a:rPr lang="de-AT" sz="900" dirty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Theory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and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general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education</a:t>
          </a:r>
          <a:endParaRPr lang="de-DE" sz="900" dirty="0">
            <a:latin typeface="+mn-lt"/>
          </a:endParaRPr>
        </a:p>
      </dgm:t>
    </dgm:pt>
    <dgm:pt modelId="{318E1E79-7B1B-4740-A4F0-19F98C3D168F}" type="parTrans" cxnId="{AC732CB4-3C74-4B4C-97D5-B83376D06A32}">
      <dgm:prSet/>
      <dgm:spPr/>
      <dgm:t>
        <a:bodyPr/>
        <a:lstStyle/>
        <a:p>
          <a:endParaRPr lang="de-DE"/>
        </a:p>
      </dgm:t>
    </dgm:pt>
    <dgm:pt modelId="{40C866D7-5878-41A6-9DEF-CEAE9D659EDB}" type="sibTrans" cxnId="{AC732CB4-3C74-4B4C-97D5-B83376D06A32}">
      <dgm:prSet/>
      <dgm:spPr/>
      <dgm:t>
        <a:bodyPr/>
        <a:lstStyle/>
        <a:p>
          <a:endParaRPr lang="de-DE"/>
        </a:p>
      </dgm:t>
    </dgm:pt>
    <dgm:pt modelId="{CBDEFFF8-7B7C-461B-84F1-D46DDD301E8B}">
      <dgm:prSet custT="1"/>
      <dgm:spPr/>
      <dgm:t>
        <a:bodyPr/>
        <a:lstStyle/>
        <a:p>
          <a:r>
            <a:rPr lang="de-AT" sz="900" dirty="0" err="1" smtClean="0">
              <a:latin typeface="+mn-lt"/>
            </a:rPr>
            <a:t>Completes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practical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training</a:t>
          </a:r>
          <a:r>
            <a:rPr lang="de-AT" sz="900" dirty="0" smtClean="0">
              <a:latin typeface="+mn-lt"/>
            </a:rPr>
            <a:t> in </a:t>
          </a:r>
          <a:r>
            <a:rPr lang="de-AT" sz="900" dirty="0" err="1" smtClean="0">
              <a:latin typeface="+mn-lt"/>
            </a:rPr>
            <a:t>the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workplace</a:t>
          </a:r>
          <a:endParaRPr lang="de-AT" sz="900" dirty="0">
            <a:latin typeface="+mn-lt"/>
          </a:endParaRPr>
        </a:p>
      </dgm:t>
    </dgm:pt>
    <dgm:pt modelId="{4C0028FA-4E65-4ECA-BFAE-8008EA631DD6}" type="parTrans" cxnId="{47432784-2085-4947-91E4-14138EDB0699}">
      <dgm:prSet/>
      <dgm:spPr/>
      <dgm:t>
        <a:bodyPr/>
        <a:lstStyle/>
        <a:p>
          <a:endParaRPr lang="de-DE"/>
        </a:p>
      </dgm:t>
    </dgm:pt>
    <dgm:pt modelId="{5B080B04-44B8-40C6-9046-55E4856EBA39}" type="sibTrans" cxnId="{47432784-2085-4947-91E4-14138EDB0699}">
      <dgm:prSet/>
      <dgm:spPr/>
      <dgm:t>
        <a:bodyPr/>
        <a:lstStyle/>
        <a:p>
          <a:endParaRPr lang="de-DE"/>
        </a:p>
      </dgm:t>
    </dgm:pt>
    <dgm:pt modelId="{A571F70E-1AD2-4A4B-8E42-232ED8236C78}">
      <dgm:prSet custT="1"/>
      <dgm:spPr/>
      <dgm:t>
        <a:bodyPr/>
        <a:lstStyle/>
        <a:p>
          <a:r>
            <a:rPr lang="de-AT" sz="900" dirty="0" smtClean="0">
              <a:latin typeface="+mn-lt"/>
            </a:rPr>
            <a:t>Option </a:t>
          </a:r>
          <a:r>
            <a:rPr lang="de-AT" sz="900" dirty="0" err="1" smtClean="0">
              <a:latin typeface="+mn-lt"/>
            </a:rPr>
            <a:t>for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extended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learning</a:t>
          </a:r>
          <a:r>
            <a:rPr lang="de-AT" sz="900" dirty="0" smtClean="0">
              <a:latin typeface="+mn-lt"/>
            </a:rPr>
            <a:t> </a:t>
          </a:r>
          <a:r>
            <a:rPr lang="de-AT" sz="900" dirty="0" err="1" smtClean="0">
              <a:latin typeface="+mn-lt"/>
            </a:rPr>
            <a:t>period</a:t>
          </a:r>
          <a:r>
            <a:rPr lang="de-AT" sz="900" dirty="0" smtClean="0">
              <a:latin typeface="+mn-lt"/>
            </a:rPr>
            <a:t> (+1year)</a:t>
          </a:r>
          <a:endParaRPr lang="de-AT" sz="900" dirty="0">
            <a:latin typeface="+mn-lt"/>
          </a:endParaRPr>
        </a:p>
      </dgm:t>
    </dgm:pt>
    <dgm:pt modelId="{E36490EA-D14A-4A79-A5DB-83BEAC667441}" type="parTrans" cxnId="{73F1692B-7653-4073-BA6A-3C0E6A383CFD}">
      <dgm:prSet/>
      <dgm:spPr/>
      <dgm:t>
        <a:bodyPr/>
        <a:lstStyle/>
        <a:p>
          <a:endParaRPr lang="de-DE"/>
        </a:p>
      </dgm:t>
    </dgm:pt>
    <dgm:pt modelId="{FE25F150-51AD-4D8E-9399-E2A799E99D4D}" type="sibTrans" cxnId="{73F1692B-7653-4073-BA6A-3C0E6A383CFD}">
      <dgm:prSet/>
      <dgm:spPr/>
      <dgm:t>
        <a:bodyPr/>
        <a:lstStyle/>
        <a:p>
          <a:endParaRPr lang="de-DE"/>
        </a:p>
      </dgm:t>
    </dgm:pt>
    <dgm:pt modelId="{1C25618C-454E-4FFE-B923-54E7AABF3837}" type="pres">
      <dgm:prSet presAssocID="{92D5A3F0-9E8A-42D4-9296-BF13381E00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BF746C5-4C2E-4689-AFAD-96C808BD4AB0}" type="pres">
      <dgm:prSet presAssocID="{5F46792F-C224-491E-81B4-7E34D1BA436F}" presName="centerShape" presStyleLbl="node0" presStyleIdx="0" presStyleCnt="1"/>
      <dgm:spPr/>
      <dgm:t>
        <a:bodyPr/>
        <a:lstStyle/>
        <a:p>
          <a:endParaRPr lang="de-DE"/>
        </a:p>
      </dgm:t>
    </dgm:pt>
    <dgm:pt modelId="{CE8267E1-C675-48B1-B09A-830EEF67A206}" type="pres">
      <dgm:prSet presAssocID="{63F6A092-4E8F-4D32-9BF6-1317C994CD2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4F9E85-CAF7-4F8D-8010-5E25396888FF}" type="pres">
      <dgm:prSet presAssocID="{63F6A092-4E8F-4D32-9BF6-1317C994CD24}" presName="dummy" presStyleCnt="0"/>
      <dgm:spPr/>
    </dgm:pt>
    <dgm:pt modelId="{89E230B7-2CB8-4B4A-82A5-2B71E551F194}" type="pres">
      <dgm:prSet presAssocID="{34EBFF5B-0AE7-4A32-A717-EC4ACBFADF78}" presName="sibTrans" presStyleLbl="sibTrans2D1" presStyleIdx="0" presStyleCnt="5" custLinFactNeighborX="1197" custLinFactNeighborY="842"/>
      <dgm:spPr/>
      <dgm:t>
        <a:bodyPr/>
        <a:lstStyle/>
        <a:p>
          <a:endParaRPr lang="de-DE"/>
        </a:p>
      </dgm:t>
    </dgm:pt>
    <dgm:pt modelId="{9D37D343-8E1C-4CD2-9A7E-FED472E3356B}" type="pres">
      <dgm:prSet presAssocID="{F8F2ECA1-6C6E-437F-8558-980E0513F6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8F0D4F-4BFC-4068-94C8-AB23823A8325}" type="pres">
      <dgm:prSet presAssocID="{F8F2ECA1-6C6E-437F-8558-980E0513F634}" presName="dummy" presStyleCnt="0"/>
      <dgm:spPr/>
    </dgm:pt>
    <dgm:pt modelId="{72A8BF1E-E390-4790-8439-260D12BB4A98}" type="pres">
      <dgm:prSet presAssocID="{B670999A-0D1E-4AA6-82CA-9A843647AAE0}" presName="sibTrans" presStyleLbl="sibTrans2D1" presStyleIdx="1" presStyleCnt="5"/>
      <dgm:spPr/>
      <dgm:t>
        <a:bodyPr/>
        <a:lstStyle/>
        <a:p>
          <a:endParaRPr lang="de-DE"/>
        </a:p>
      </dgm:t>
    </dgm:pt>
    <dgm:pt modelId="{97ECD10C-9D42-4350-8EB6-14D9E311FF5B}" type="pres">
      <dgm:prSet presAssocID="{0D3F90B5-A5B1-4934-A103-66A761DFED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50D664-1CD8-4A26-BB06-2E69FF223114}" type="pres">
      <dgm:prSet presAssocID="{0D3F90B5-A5B1-4934-A103-66A761DFED70}" presName="dummy" presStyleCnt="0"/>
      <dgm:spPr/>
    </dgm:pt>
    <dgm:pt modelId="{330AA3C4-3A53-46C9-AEDD-4D1D8C97CE8B}" type="pres">
      <dgm:prSet presAssocID="{40C866D7-5878-41A6-9DEF-CEAE9D659EDB}" presName="sibTrans" presStyleLbl="sibTrans2D1" presStyleIdx="2" presStyleCnt="5"/>
      <dgm:spPr/>
      <dgm:t>
        <a:bodyPr/>
        <a:lstStyle/>
        <a:p>
          <a:endParaRPr lang="de-DE"/>
        </a:p>
      </dgm:t>
    </dgm:pt>
    <dgm:pt modelId="{F400BA28-FE67-490A-B56C-59CEA9B4BF7E}" type="pres">
      <dgm:prSet presAssocID="{CBDEFFF8-7B7C-461B-84F1-D46DDD301E8B}" presName="node" presStyleLbl="node1" presStyleIdx="3" presStyleCnt="5" custScaleX="10842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223FDB-84AE-4AA3-9A62-692FE0701FD6}" type="pres">
      <dgm:prSet presAssocID="{CBDEFFF8-7B7C-461B-84F1-D46DDD301E8B}" presName="dummy" presStyleCnt="0"/>
      <dgm:spPr/>
    </dgm:pt>
    <dgm:pt modelId="{CCB2BBE6-E23C-49AB-8BDC-562FFBD0C82A}" type="pres">
      <dgm:prSet presAssocID="{5B080B04-44B8-40C6-9046-55E4856EBA39}" presName="sibTrans" presStyleLbl="sibTrans2D1" presStyleIdx="3" presStyleCnt="5"/>
      <dgm:spPr/>
      <dgm:t>
        <a:bodyPr/>
        <a:lstStyle/>
        <a:p>
          <a:endParaRPr lang="de-DE"/>
        </a:p>
      </dgm:t>
    </dgm:pt>
    <dgm:pt modelId="{8AD2C4EF-2D23-472A-B877-621AC7342FC2}" type="pres">
      <dgm:prSet presAssocID="{A571F70E-1AD2-4A4B-8E42-232ED8236C7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B2DBB7-2332-47D6-825D-B6B0DB9F1182}" type="pres">
      <dgm:prSet presAssocID="{A571F70E-1AD2-4A4B-8E42-232ED8236C78}" presName="dummy" presStyleCnt="0"/>
      <dgm:spPr/>
    </dgm:pt>
    <dgm:pt modelId="{A3EC6326-FAAC-4A35-96C0-569E5D1C713F}" type="pres">
      <dgm:prSet presAssocID="{FE25F150-51AD-4D8E-9399-E2A799E99D4D}" presName="sibTrans" presStyleLbl="sibTrans2D1" presStyleIdx="4" presStyleCnt="5"/>
      <dgm:spPr/>
      <dgm:t>
        <a:bodyPr/>
        <a:lstStyle/>
        <a:p>
          <a:endParaRPr lang="de-DE"/>
        </a:p>
      </dgm:t>
    </dgm:pt>
  </dgm:ptLst>
  <dgm:cxnLst>
    <dgm:cxn modelId="{D36AC442-59AF-4024-AEF4-996F3A4BCF2A}" type="presOf" srcId="{40C866D7-5878-41A6-9DEF-CEAE9D659EDB}" destId="{330AA3C4-3A53-46C9-AEDD-4D1D8C97CE8B}" srcOrd="0" destOrd="0" presId="urn:microsoft.com/office/officeart/2005/8/layout/radial6"/>
    <dgm:cxn modelId="{BB23E080-A6E1-40D1-B4E0-6437597E0CB0}" srcId="{5F46792F-C224-491E-81B4-7E34D1BA436F}" destId="{63F6A092-4E8F-4D32-9BF6-1317C994CD24}" srcOrd="0" destOrd="0" parTransId="{791ABB3D-F33B-46DB-AA3C-437E6D8EE4A6}" sibTransId="{34EBFF5B-0AE7-4A32-A717-EC4ACBFADF78}"/>
    <dgm:cxn modelId="{39983427-7F27-4006-8C89-7EDB9B046C14}" type="presOf" srcId="{0D3F90B5-A5B1-4934-A103-66A761DFED70}" destId="{97ECD10C-9D42-4350-8EB6-14D9E311FF5B}" srcOrd="0" destOrd="0" presId="urn:microsoft.com/office/officeart/2005/8/layout/radial6"/>
    <dgm:cxn modelId="{CE6A25E1-9CD0-4E74-B9AE-5C78536A289A}" type="presOf" srcId="{92D5A3F0-9E8A-42D4-9296-BF13381E0083}" destId="{1C25618C-454E-4FFE-B923-54E7AABF3837}" srcOrd="0" destOrd="0" presId="urn:microsoft.com/office/officeart/2005/8/layout/radial6"/>
    <dgm:cxn modelId="{E6B09033-6D35-46C4-8AF5-86BBF7AFCE2C}" type="presOf" srcId="{34EBFF5B-0AE7-4A32-A717-EC4ACBFADF78}" destId="{89E230B7-2CB8-4B4A-82A5-2B71E551F194}" srcOrd="0" destOrd="0" presId="urn:microsoft.com/office/officeart/2005/8/layout/radial6"/>
    <dgm:cxn modelId="{B44496E0-9433-4374-B704-38D0B23C107B}" type="presOf" srcId="{CBDEFFF8-7B7C-461B-84F1-D46DDD301E8B}" destId="{F400BA28-FE67-490A-B56C-59CEA9B4BF7E}" srcOrd="0" destOrd="0" presId="urn:microsoft.com/office/officeart/2005/8/layout/radial6"/>
    <dgm:cxn modelId="{73F1692B-7653-4073-BA6A-3C0E6A383CFD}" srcId="{5F46792F-C224-491E-81B4-7E34D1BA436F}" destId="{A571F70E-1AD2-4A4B-8E42-232ED8236C78}" srcOrd="4" destOrd="0" parTransId="{E36490EA-D14A-4A79-A5DB-83BEAC667441}" sibTransId="{FE25F150-51AD-4D8E-9399-E2A799E99D4D}"/>
    <dgm:cxn modelId="{C298DA37-D37C-4BC6-89C5-EEB0A70A7A27}" type="presOf" srcId="{A571F70E-1AD2-4A4B-8E42-232ED8236C78}" destId="{8AD2C4EF-2D23-472A-B877-621AC7342FC2}" srcOrd="0" destOrd="0" presId="urn:microsoft.com/office/officeart/2005/8/layout/radial6"/>
    <dgm:cxn modelId="{4E4C2A46-12E7-4E40-AB3C-71D2D969A2D0}" type="presOf" srcId="{63F6A092-4E8F-4D32-9BF6-1317C994CD24}" destId="{CE8267E1-C675-48B1-B09A-830EEF67A206}" srcOrd="0" destOrd="0" presId="urn:microsoft.com/office/officeart/2005/8/layout/radial6"/>
    <dgm:cxn modelId="{325F23E7-EB5F-45CB-938C-128917ED422F}" srcId="{5F46792F-C224-491E-81B4-7E34D1BA436F}" destId="{F8F2ECA1-6C6E-437F-8558-980E0513F634}" srcOrd="1" destOrd="0" parTransId="{7D20D6C0-EE1E-42D3-80B2-452218914BFB}" sibTransId="{B670999A-0D1E-4AA6-82CA-9A843647AAE0}"/>
    <dgm:cxn modelId="{A4364601-0469-4655-8F6E-36D1AA7586A2}" type="presOf" srcId="{FE25F150-51AD-4D8E-9399-E2A799E99D4D}" destId="{A3EC6326-FAAC-4A35-96C0-569E5D1C713F}" srcOrd="0" destOrd="0" presId="urn:microsoft.com/office/officeart/2005/8/layout/radial6"/>
    <dgm:cxn modelId="{47432784-2085-4947-91E4-14138EDB0699}" srcId="{5F46792F-C224-491E-81B4-7E34D1BA436F}" destId="{CBDEFFF8-7B7C-461B-84F1-D46DDD301E8B}" srcOrd="3" destOrd="0" parTransId="{4C0028FA-4E65-4ECA-BFAE-8008EA631DD6}" sibTransId="{5B080B04-44B8-40C6-9046-55E4856EBA39}"/>
    <dgm:cxn modelId="{E69F0ACD-B4D3-4EB0-8AD6-E11EDF8CF4A4}" type="presOf" srcId="{5B080B04-44B8-40C6-9046-55E4856EBA39}" destId="{CCB2BBE6-E23C-49AB-8BDC-562FFBD0C82A}" srcOrd="0" destOrd="0" presId="urn:microsoft.com/office/officeart/2005/8/layout/radial6"/>
    <dgm:cxn modelId="{D811FF2D-6CBB-4EDC-AD15-671B60518A0F}" type="presOf" srcId="{F8F2ECA1-6C6E-437F-8558-980E0513F634}" destId="{9D37D343-8E1C-4CD2-9A7E-FED472E3356B}" srcOrd="0" destOrd="0" presId="urn:microsoft.com/office/officeart/2005/8/layout/radial6"/>
    <dgm:cxn modelId="{0BD92000-BAC4-40CA-B1EC-A2B99CA2D487}" type="presOf" srcId="{5F46792F-C224-491E-81B4-7E34D1BA436F}" destId="{ABF746C5-4C2E-4689-AFAD-96C808BD4AB0}" srcOrd="0" destOrd="0" presId="urn:microsoft.com/office/officeart/2005/8/layout/radial6"/>
    <dgm:cxn modelId="{65C4CE7A-F273-4FD2-9A6D-5C40D7797D23}" type="presOf" srcId="{B670999A-0D1E-4AA6-82CA-9A843647AAE0}" destId="{72A8BF1E-E390-4790-8439-260D12BB4A98}" srcOrd="0" destOrd="0" presId="urn:microsoft.com/office/officeart/2005/8/layout/radial6"/>
    <dgm:cxn modelId="{AC732CB4-3C74-4B4C-97D5-B83376D06A32}" srcId="{5F46792F-C224-491E-81B4-7E34D1BA436F}" destId="{0D3F90B5-A5B1-4934-A103-66A761DFED70}" srcOrd="2" destOrd="0" parTransId="{318E1E79-7B1B-4740-A4F0-19F98C3D168F}" sibTransId="{40C866D7-5878-41A6-9DEF-CEAE9D659EDB}"/>
    <dgm:cxn modelId="{92B8C507-4DFA-4DD7-9226-556AD5D67208}" srcId="{92D5A3F0-9E8A-42D4-9296-BF13381E0083}" destId="{5F46792F-C224-491E-81B4-7E34D1BA436F}" srcOrd="0" destOrd="0" parTransId="{3496D70D-35D5-4A6E-8FA8-14C96C4A0DAA}" sibTransId="{0F536F02-B2C7-4541-8BFE-1E8D844F323F}"/>
    <dgm:cxn modelId="{6D3D4361-869B-4545-9A01-5EAB97E12C3A}" type="presParOf" srcId="{1C25618C-454E-4FFE-B923-54E7AABF3837}" destId="{ABF746C5-4C2E-4689-AFAD-96C808BD4AB0}" srcOrd="0" destOrd="0" presId="urn:microsoft.com/office/officeart/2005/8/layout/radial6"/>
    <dgm:cxn modelId="{CD4B8B35-F2D5-4D02-A62B-31E61FE6B26B}" type="presParOf" srcId="{1C25618C-454E-4FFE-B923-54E7AABF3837}" destId="{CE8267E1-C675-48B1-B09A-830EEF67A206}" srcOrd="1" destOrd="0" presId="urn:microsoft.com/office/officeart/2005/8/layout/radial6"/>
    <dgm:cxn modelId="{D3DC5AD1-A8FA-4351-9161-D66A44F58FE8}" type="presParOf" srcId="{1C25618C-454E-4FFE-B923-54E7AABF3837}" destId="{814F9E85-CAF7-4F8D-8010-5E25396888FF}" srcOrd="2" destOrd="0" presId="urn:microsoft.com/office/officeart/2005/8/layout/radial6"/>
    <dgm:cxn modelId="{A4835100-FF37-49F1-8F83-A025B2C2D027}" type="presParOf" srcId="{1C25618C-454E-4FFE-B923-54E7AABF3837}" destId="{89E230B7-2CB8-4B4A-82A5-2B71E551F194}" srcOrd="3" destOrd="0" presId="urn:microsoft.com/office/officeart/2005/8/layout/radial6"/>
    <dgm:cxn modelId="{2F664678-601D-4AB4-B91D-D81D7245B924}" type="presParOf" srcId="{1C25618C-454E-4FFE-B923-54E7AABF3837}" destId="{9D37D343-8E1C-4CD2-9A7E-FED472E3356B}" srcOrd="4" destOrd="0" presId="urn:microsoft.com/office/officeart/2005/8/layout/radial6"/>
    <dgm:cxn modelId="{65BA55AD-0F8B-4E41-AE0A-368D7AF4873A}" type="presParOf" srcId="{1C25618C-454E-4FFE-B923-54E7AABF3837}" destId="{D88F0D4F-4BFC-4068-94C8-AB23823A8325}" srcOrd="5" destOrd="0" presId="urn:microsoft.com/office/officeart/2005/8/layout/radial6"/>
    <dgm:cxn modelId="{88026BAD-0D8A-478E-A1F1-537CB036F91D}" type="presParOf" srcId="{1C25618C-454E-4FFE-B923-54E7AABF3837}" destId="{72A8BF1E-E390-4790-8439-260D12BB4A98}" srcOrd="6" destOrd="0" presId="urn:microsoft.com/office/officeart/2005/8/layout/radial6"/>
    <dgm:cxn modelId="{88A7A120-F308-4EE9-A38E-D40DC13FD5BA}" type="presParOf" srcId="{1C25618C-454E-4FFE-B923-54E7AABF3837}" destId="{97ECD10C-9D42-4350-8EB6-14D9E311FF5B}" srcOrd="7" destOrd="0" presId="urn:microsoft.com/office/officeart/2005/8/layout/radial6"/>
    <dgm:cxn modelId="{0BFF5826-DD98-4E9A-B99F-EBDF6A380D19}" type="presParOf" srcId="{1C25618C-454E-4FFE-B923-54E7AABF3837}" destId="{E650D664-1CD8-4A26-BB06-2E69FF223114}" srcOrd="8" destOrd="0" presId="urn:microsoft.com/office/officeart/2005/8/layout/radial6"/>
    <dgm:cxn modelId="{BEC854EE-E270-4FF5-8467-1AB8638BDC38}" type="presParOf" srcId="{1C25618C-454E-4FFE-B923-54E7AABF3837}" destId="{330AA3C4-3A53-46C9-AEDD-4D1D8C97CE8B}" srcOrd="9" destOrd="0" presId="urn:microsoft.com/office/officeart/2005/8/layout/radial6"/>
    <dgm:cxn modelId="{838CCDFA-C0D4-4205-8489-1B1266F5BCF6}" type="presParOf" srcId="{1C25618C-454E-4FFE-B923-54E7AABF3837}" destId="{F400BA28-FE67-490A-B56C-59CEA9B4BF7E}" srcOrd="10" destOrd="0" presId="urn:microsoft.com/office/officeart/2005/8/layout/radial6"/>
    <dgm:cxn modelId="{DC767D06-D72C-4D91-9301-06D2FB2BFA65}" type="presParOf" srcId="{1C25618C-454E-4FFE-B923-54E7AABF3837}" destId="{46223FDB-84AE-4AA3-9A62-692FE0701FD6}" srcOrd="11" destOrd="0" presId="urn:microsoft.com/office/officeart/2005/8/layout/radial6"/>
    <dgm:cxn modelId="{E7AB7336-C6E1-45BC-AD48-41D82B4E71A2}" type="presParOf" srcId="{1C25618C-454E-4FFE-B923-54E7AABF3837}" destId="{CCB2BBE6-E23C-49AB-8BDC-562FFBD0C82A}" srcOrd="12" destOrd="0" presId="urn:microsoft.com/office/officeart/2005/8/layout/radial6"/>
    <dgm:cxn modelId="{F642B9AD-E281-4E4D-ACF4-778761BA601F}" type="presParOf" srcId="{1C25618C-454E-4FFE-B923-54E7AABF3837}" destId="{8AD2C4EF-2D23-472A-B877-621AC7342FC2}" srcOrd="13" destOrd="0" presId="urn:microsoft.com/office/officeart/2005/8/layout/radial6"/>
    <dgm:cxn modelId="{1DA6360E-3B22-484A-811E-5ED38A3B7A0D}" type="presParOf" srcId="{1C25618C-454E-4FFE-B923-54E7AABF3837}" destId="{62B2DBB7-2332-47D6-825D-B6B0DB9F1182}" srcOrd="14" destOrd="0" presId="urn:microsoft.com/office/officeart/2005/8/layout/radial6"/>
    <dgm:cxn modelId="{339A3746-6649-4D6C-9E63-BBDA3098C218}" type="presParOf" srcId="{1C25618C-454E-4FFE-B923-54E7AABF3837}" destId="{A3EC6326-FAAC-4A35-96C0-569E5D1C713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2E3BAB-E2CD-4640-A442-643E3EF9C99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CCB30-D7F5-412E-8DD0-567EC27483C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e-DE" dirty="0"/>
        </a:p>
      </dgm:t>
    </dgm:pt>
    <dgm:pt modelId="{7BA2A212-D317-48A7-B213-AFCC44C559C6}" type="parTrans" cxnId="{42DDE931-D550-4605-B13B-F6DB617A3591}">
      <dgm:prSet/>
      <dgm:spPr/>
      <dgm:t>
        <a:bodyPr/>
        <a:lstStyle/>
        <a:p>
          <a:endParaRPr lang="de-DE"/>
        </a:p>
      </dgm:t>
    </dgm:pt>
    <dgm:pt modelId="{FE84FD4C-5F9E-4C9D-8AFA-C63F0A58C80D}" type="sibTrans" cxnId="{42DDE931-D550-4605-B13B-F6DB617A3591}">
      <dgm:prSet/>
      <dgm:spPr/>
      <dgm:t>
        <a:bodyPr/>
        <a:lstStyle/>
        <a:p>
          <a:endParaRPr lang="de-DE"/>
        </a:p>
      </dgm:t>
    </dgm:pt>
    <dgm:pt modelId="{CE4293D7-0B4B-4A2E-98A0-0ECA37619E69}" type="pres">
      <dgm:prSet presAssocID="{992E3BAB-E2CD-4640-A442-643E3EF9C9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70A5C87-95AB-4BAF-BACB-64443647273E}" type="pres">
      <dgm:prSet presAssocID="{F6CCCB30-D7F5-412E-8DD0-567EC27483C0}" presName="centerShape" presStyleLbl="node0" presStyleIdx="0" presStyleCnt="1" custScaleX="100000" custScaleY="94634" custLinFactNeighborX="1972" custLinFactNeighborY="737"/>
      <dgm:spPr/>
      <dgm:t>
        <a:bodyPr/>
        <a:lstStyle/>
        <a:p>
          <a:endParaRPr lang="de-DE"/>
        </a:p>
      </dgm:t>
    </dgm:pt>
  </dgm:ptLst>
  <dgm:cxnLst>
    <dgm:cxn modelId="{FA8B7FD9-ED22-4EAE-8DAF-5318D2D74A9A}" type="presOf" srcId="{992E3BAB-E2CD-4640-A442-643E3EF9C991}" destId="{CE4293D7-0B4B-4A2E-98A0-0ECA37619E69}" srcOrd="0" destOrd="0" presId="urn:microsoft.com/office/officeart/2005/8/layout/radial6"/>
    <dgm:cxn modelId="{5D09311E-529E-40E1-A0D8-507538F92633}" type="presOf" srcId="{F6CCCB30-D7F5-412E-8DD0-567EC27483C0}" destId="{070A5C87-95AB-4BAF-BACB-64443647273E}" srcOrd="0" destOrd="0" presId="urn:microsoft.com/office/officeart/2005/8/layout/radial6"/>
    <dgm:cxn modelId="{42DDE931-D550-4605-B13B-F6DB617A3591}" srcId="{992E3BAB-E2CD-4640-A442-643E3EF9C991}" destId="{F6CCCB30-D7F5-412E-8DD0-567EC27483C0}" srcOrd="0" destOrd="0" parTransId="{7BA2A212-D317-48A7-B213-AFCC44C559C6}" sibTransId="{FE84FD4C-5F9E-4C9D-8AFA-C63F0A58C80D}"/>
    <dgm:cxn modelId="{20AA8B40-5AFF-41E5-ADE7-5F2D5AC66BE3}" type="presParOf" srcId="{CE4293D7-0B4B-4A2E-98A0-0ECA37619E69}" destId="{070A5C87-95AB-4BAF-BACB-64443647273E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5D304-298B-411E-A224-7E34C79FA68A}">
      <dsp:nvSpPr>
        <dsp:cNvPr id="0" name=""/>
        <dsp:cNvSpPr/>
      </dsp:nvSpPr>
      <dsp:spPr>
        <a:xfrm>
          <a:off x="407023" y="379783"/>
          <a:ext cx="2534025" cy="2534025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2BBE6-E23C-49AB-8BDC-562FFBD0C82A}">
      <dsp:nvSpPr>
        <dsp:cNvPr id="0" name=""/>
        <dsp:cNvSpPr/>
      </dsp:nvSpPr>
      <dsp:spPr>
        <a:xfrm>
          <a:off x="407023" y="379783"/>
          <a:ext cx="2534025" cy="2534025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AA3C4-3A53-46C9-AEDD-4D1D8C97CE8B}">
      <dsp:nvSpPr>
        <dsp:cNvPr id="0" name=""/>
        <dsp:cNvSpPr/>
      </dsp:nvSpPr>
      <dsp:spPr>
        <a:xfrm>
          <a:off x="407023" y="379783"/>
          <a:ext cx="2534025" cy="2534025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8BF1E-E390-4790-8439-260D12BB4A98}">
      <dsp:nvSpPr>
        <dsp:cNvPr id="0" name=""/>
        <dsp:cNvSpPr/>
      </dsp:nvSpPr>
      <dsp:spPr>
        <a:xfrm>
          <a:off x="407023" y="379783"/>
          <a:ext cx="2534025" cy="2534025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230B7-2CB8-4B4A-82A5-2B71E551F194}">
      <dsp:nvSpPr>
        <dsp:cNvPr id="0" name=""/>
        <dsp:cNvSpPr/>
      </dsp:nvSpPr>
      <dsp:spPr>
        <a:xfrm>
          <a:off x="437355" y="401119"/>
          <a:ext cx="2534025" cy="2534025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746C5-4C2E-4689-AFAD-96C808BD4AB0}">
      <dsp:nvSpPr>
        <dsp:cNvPr id="0" name=""/>
        <dsp:cNvSpPr/>
      </dsp:nvSpPr>
      <dsp:spPr>
        <a:xfrm>
          <a:off x="1090412" y="1063171"/>
          <a:ext cx="1167247" cy="1167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err="1" smtClean="0">
              <a:latin typeface="+mn-lt"/>
            </a:rPr>
            <a:t>Vocational</a:t>
          </a:r>
          <a:r>
            <a:rPr lang="de-DE" sz="1050" b="1" kern="1200" dirty="0" smtClean="0">
              <a:latin typeface="+mn-lt"/>
            </a:rPr>
            <a:t> </a:t>
          </a:r>
          <a:r>
            <a:rPr lang="de-DE" sz="1050" b="1" kern="1200" dirty="0" err="1" smtClean="0">
              <a:latin typeface="+mn-lt"/>
            </a:rPr>
            <a:t>school</a:t>
          </a:r>
          <a:r>
            <a:rPr lang="de-DE" sz="1050" b="1" kern="1200" dirty="0" smtClean="0">
              <a:latin typeface="+mn-lt"/>
            </a:rPr>
            <a:t> [</a:t>
          </a:r>
          <a:r>
            <a:rPr lang="de-DE" sz="1050" b="1" kern="1200" dirty="0" err="1" smtClean="0">
              <a:latin typeface="+mn-lt"/>
            </a:rPr>
            <a:t>theoratical</a:t>
          </a:r>
          <a:r>
            <a:rPr lang="de-DE" sz="1050" b="1" kern="1200" dirty="0" smtClean="0">
              <a:latin typeface="+mn-lt"/>
            </a:rPr>
            <a:t> </a:t>
          </a:r>
          <a:r>
            <a:rPr lang="de-DE" sz="1050" b="1" kern="1200" dirty="0" err="1" smtClean="0">
              <a:latin typeface="+mn-lt"/>
            </a:rPr>
            <a:t>education</a:t>
          </a:r>
          <a:r>
            <a:rPr lang="de-DE" sz="1050" b="1" kern="1200" dirty="0" smtClean="0">
              <a:latin typeface="+mn-lt"/>
            </a:rPr>
            <a:t>]</a:t>
          </a:r>
          <a:endParaRPr lang="de-DE" sz="1050" kern="1200" dirty="0"/>
        </a:p>
      </dsp:txBody>
      <dsp:txXfrm>
        <a:off x="1261351" y="1234110"/>
        <a:ext cx="825369" cy="825369"/>
      </dsp:txXfrm>
    </dsp:sp>
    <dsp:sp modelId="{CE8267E1-C675-48B1-B09A-830EEF67A206}">
      <dsp:nvSpPr>
        <dsp:cNvPr id="0" name=""/>
        <dsp:cNvSpPr/>
      </dsp:nvSpPr>
      <dsp:spPr>
        <a:xfrm>
          <a:off x="1265499" y="660"/>
          <a:ext cx="817073" cy="8170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>
              <a:latin typeface="+mn-lt"/>
            </a:rPr>
            <a:t> 20% </a:t>
          </a:r>
          <a:r>
            <a:rPr lang="de-DE" sz="900" kern="1200" dirty="0" err="1" smtClean="0">
              <a:latin typeface="+mn-lt"/>
            </a:rPr>
            <a:t>of</a:t>
          </a:r>
          <a:r>
            <a:rPr lang="de-DE" sz="900" kern="1200" dirty="0" smtClean="0">
              <a:latin typeface="+mn-lt"/>
            </a:rPr>
            <a:t> </a:t>
          </a:r>
          <a:r>
            <a:rPr lang="de-DE" sz="900" kern="1200" dirty="0" err="1" smtClean="0">
              <a:latin typeface="+mn-lt"/>
            </a:rPr>
            <a:t>training</a:t>
          </a:r>
          <a:r>
            <a:rPr lang="de-DE" sz="900" kern="1200" dirty="0" smtClean="0">
              <a:latin typeface="+mn-lt"/>
            </a:rPr>
            <a:t> </a:t>
          </a:r>
          <a:r>
            <a:rPr lang="de-DE" sz="900" kern="1200" dirty="0" err="1" smtClean="0">
              <a:latin typeface="+mn-lt"/>
            </a:rPr>
            <a:t>period</a:t>
          </a:r>
          <a:endParaRPr lang="de-DE" sz="900" kern="1200" dirty="0">
            <a:latin typeface="+mn-lt"/>
          </a:endParaRPr>
        </a:p>
      </dsp:txBody>
      <dsp:txXfrm>
        <a:off x="1385157" y="120318"/>
        <a:ext cx="577757" cy="577757"/>
      </dsp:txXfrm>
    </dsp:sp>
    <dsp:sp modelId="{9D37D343-8E1C-4CD2-9A7E-FED472E3356B}">
      <dsp:nvSpPr>
        <dsp:cNvPr id="0" name=""/>
        <dsp:cNvSpPr/>
      </dsp:nvSpPr>
      <dsp:spPr>
        <a:xfrm>
          <a:off x="2442524" y="855820"/>
          <a:ext cx="817073" cy="8170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latin typeface="+mn-lt"/>
            </a:rPr>
            <a:t>Scholar Curriculum</a:t>
          </a:r>
          <a:endParaRPr lang="de-DE" sz="900" kern="1200" dirty="0">
            <a:latin typeface="+mn-lt"/>
          </a:endParaRPr>
        </a:p>
      </dsp:txBody>
      <dsp:txXfrm>
        <a:off x="2562182" y="975478"/>
        <a:ext cx="577757" cy="577757"/>
      </dsp:txXfrm>
    </dsp:sp>
    <dsp:sp modelId="{97ECD10C-9D42-4350-8EB6-14D9E311FF5B}">
      <dsp:nvSpPr>
        <dsp:cNvPr id="0" name=""/>
        <dsp:cNvSpPr/>
      </dsp:nvSpPr>
      <dsp:spPr>
        <a:xfrm>
          <a:off x="1992941" y="2239496"/>
          <a:ext cx="817073" cy="8170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kern="1200" dirty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Theory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and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general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education</a:t>
          </a:r>
          <a:endParaRPr lang="de-DE" sz="900" kern="1200" dirty="0">
            <a:latin typeface="+mn-lt"/>
          </a:endParaRPr>
        </a:p>
      </dsp:txBody>
      <dsp:txXfrm>
        <a:off x="2112599" y="2359154"/>
        <a:ext cx="577757" cy="577757"/>
      </dsp:txXfrm>
    </dsp:sp>
    <dsp:sp modelId="{F400BA28-FE67-490A-B56C-59CEA9B4BF7E}">
      <dsp:nvSpPr>
        <dsp:cNvPr id="0" name=""/>
        <dsp:cNvSpPr/>
      </dsp:nvSpPr>
      <dsp:spPr>
        <a:xfrm>
          <a:off x="495210" y="2239496"/>
          <a:ext cx="902768" cy="8170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kern="1200" dirty="0" err="1" smtClean="0">
              <a:latin typeface="+mn-lt"/>
            </a:rPr>
            <a:t>Completes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practical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training</a:t>
          </a:r>
          <a:r>
            <a:rPr lang="de-AT" sz="900" kern="1200" dirty="0" smtClean="0">
              <a:latin typeface="+mn-lt"/>
            </a:rPr>
            <a:t> in </a:t>
          </a:r>
          <a:r>
            <a:rPr lang="de-AT" sz="900" kern="1200" dirty="0" err="1" smtClean="0">
              <a:latin typeface="+mn-lt"/>
            </a:rPr>
            <a:t>the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workplace</a:t>
          </a:r>
          <a:endParaRPr lang="de-AT" sz="900" kern="1200" dirty="0">
            <a:latin typeface="+mn-lt"/>
          </a:endParaRPr>
        </a:p>
      </dsp:txBody>
      <dsp:txXfrm>
        <a:off x="627417" y="2359154"/>
        <a:ext cx="638354" cy="577757"/>
      </dsp:txXfrm>
    </dsp:sp>
    <dsp:sp modelId="{FE69B0EE-FE1D-4B8F-8AAE-3BF49D9EF055}">
      <dsp:nvSpPr>
        <dsp:cNvPr id="0" name=""/>
        <dsp:cNvSpPr/>
      </dsp:nvSpPr>
      <dsp:spPr>
        <a:xfrm>
          <a:off x="88473" y="855820"/>
          <a:ext cx="817073" cy="8170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kern="1200" dirty="0" smtClean="0">
              <a:latin typeface="+mn-lt"/>
            </a:rPr>
            <a:t>Option </a:t>
          </a:r>
          <a:r>
            <a:rPr lang="de-AT" sz="900" kern="1200" dirty="0" err="1" smtClean="0">
              <a:latin typeface="+mn-lt"/>
            </a:rPr>
            <a:t>for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extended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learning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period</a:t>
          </a:r>
          <a:r>
            <a:rPr lang="de-AT" sz="900" kern="1200" dirty="0" smtClean="0">
              <a:latin typeface="+mn-lt"/>
            </a:rPr>
            <a:t> (+1year)</a:t>
          </a:r>
          <a:endParaRPr lang="de-AT" sz="900" kern="1200" dirty="0">
            <a:latin typeface="+mn-lt"/>
          </a:endParaRPr>
        </a:p>
      </dsp:txBody>
      <dsp:txXfrm>
        <a:off x="208131" y="975478"/>
        <a:ext cx="577757" cy="577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A5C87-95AB-4BAF-BACB-64443647273E}">
      <dsp:nvSpPr>
        <dsp:cNvPr id="0" name=""/>
        <dsp:cNvSpPr/>
      </dsp:nvSpPr>
      <dsp:spPr>
        <a:xfrm>
          <a:off x="0" y="954137"/>
          <a:ext cx="1299493" cy="12297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200" kern="1200" dirty="0"/>
        </a:p>
      </dsp:txBody>
      <dsp:txXfrm>
        <a:off x="190306" y="1134231"/>
        <a:ext cx="918881" cy="869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C6326-FAAC-4A35-96C0-569E5D1C713F}">
      <dsp:nvSpPr>
        <dsp:cNvPr id="0" name=""/>
        <dsp:cNvSpPr/>
      </dsp:nvSpPr>
      <dsp:spPr>
        <a:xfrm>
          <a:off x="407023" y="379783"/>
          <a:ext cx="2534025" cy="2534025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2BBE6-E23C-49AB-8BDC-562FFBD0C82A}">
      <dsp:nvSpPr>
        <dsp:cNvPr id="0" name=""/>
        <dsp:cNvSpPr/>
      </dsp:nvSpPr>
      <dsp:spPr>
        <a:xfrm>
          <a:off x="407023" y="379783"/>
          <a:ext cx="2534025" cy="2534025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AA3C4-3A53-46C9-AEDD-4D1D8C97CE8B}">
      <dsp:nvSpPr>
        <dsp:cNvPr id="0" name=""/>
        <dsp:cNvSpPr/>
      </dsp:nvSpPr>
      <dsp:spPr>
        <a:xfrm>
          <a:off x="407023" y="379783"/>
          <a:ext cx="2534025" cy="2534025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8BF1E-E390-4790-8439-260D12BB4A98}">
      <dsp:nvSpPr>
        <dsp:cNvPr id="0" name=""/>
        <dsp:cNvSpPr/>
      </dsp:nvSpPr>
      <dsp:spPr>
        <a:xfrm>
          <a:off x="407023" y="379783"/>
          <a:ext cx="2534025" cy="2534025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230B7-2CB8-4B4A-82A5-2B71E551F194}">
      <dsp:nvSpPr>
        <dsp:cNvPr id="0" name=""/>
        <dsp:cNvSpPr/>
      </dsp:nvSpPr>
      <dsp:spPr>
        <a:xfrm>
          <a:off x="437355" y="401119"/>
          <a:ext cx="2534025" cy="2534025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746C5-4C2E-4689-AFAD-96C808BD4AB0}">
      <dsp:nvSpPr>
        <dsp:cNvPr id="0" name=""/>
        <dsp:cNvSpPr/>
      </dsp:nvSpPr>
      <dsp:spPr>
        <a:xfrm>
          <a:off x="1090412" y="1063171"/>
          <a:ext cx="1167247" cy="1167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err="1" smtClean="0">
              <a:latin typeface="+mn-lt"/>
            </a:rPr>
            <a:t>Vocational</a:t>
          </a:r>
          <a:r>
            <a:rPr lang="de-DE" sz="1050" b="1" kern="1200" dirty="0" smtClean="0">
              <a:latin typeface="+mn-lt"/>
            </a:rPr>
            <a:t> </a:t>
          </a:r>
          <a:r>
            <a:rPr lang="de-DE" sz="1050" b="1" kern="1200" dirty="0" err="1" smtClean="0">
              <a:latin typeface="+mn-lt"/>
            </a:rPr>
            <a:t>school</a:t>
          </a:r>
          <a:r>
            <a:rPr lang="de-DE" sz="1050" b="1" kern="1200" dirty="0" smtClean="0">
              <a:latin typeface="+mn-lt"/>
            </a:rPr>
            <a:t> [</a:t>
          </a:r>
          <a:r>
            <a:rPr lang="de-DE" sz="1050" b="1" kern="1200" dirty="0" err="1" smtClean="0">
              <a:latin typeface="+mn-lt"/>
            </a:rPr>
            <a:t>theoratical</a:t>
          </a:r>
          <a:r>
            <a:rPr lang="de-DE" sz="1050" b="1" kern="1200" dirty="0" smtClean="0">
              <a:latin typeface="+mn-lt"/>
            </a:rPr>
            <a:t> </a:t>
          </a:r>
          <a:r>
            <a:rPr lang="de-DE" sz="1050" b="1" kern="1200" dirty="0" err="1" smtClean="0">
              <a:latin typeface="+mn-lt"/>
            </a:rPr>
            <a:t>education</a:t>
          </a:r>
          <a:r>
            <a:rPr lang="de-DE" sz="1050" b="1" kern="1200" dirty="0" smtClean="0">
              <a:latin typeface="+mn-lt"/>
            </a:rPr>
            <a:t>]</a:t>
          </a:r>
          <a:endParaRPr lang="de-DE" sz="1050" kern="1200" dirty="0"/>
        </a:p>
      </dsp:txBody>
      <dsp:txXfrm>
        <a:off x="1261351" y="1234110"/>
        <a:ext cx="825369" cy="825369"/>
      </dsp:txXfrm>
    </dsp:sp>
    <dsp:sp modelId="{CE8267E1-C675-48B1-B09A-830EEF67A206}">
      <dsp:nvSpPr>
        <dsp:cNvPr id="0" name=""/>
        <dsp:cNvSpPr/>
      </dsp:nvSpPr>
      <dsp:spPr>
        <a:xfrm>
          <a:off x="1265499" y="660"/>
          <a:ext cx="817073" cy="8170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>
              <a:latin typeface="+mn-lt"/>
            </a:rPr>
            <a:t> 20% </a:t>
          </a:r>
          <a:r>
            <a:rPr lang="de-DE" sz="900" kern="1200" dirty="0" err="1" smtClean="0">
              <a:latin typeface="+mn-lt"/>
            </a:rPr>
            <a:t>of</a:t>
          </a:r>
          <a:r>
            <a:rPr lang="de-DE" sz="900" kern="1200" dirty="0" smtClean="0">
              <a:latin typeface="+mn-lt"/>
            </a:rPr>
            <a:t> Training time</a:t>
          </a:r>
          <a:endParaRPr lang="de-DE" sz="900" kern="1200" dirty="0">
            <a:latin typeface="+mn-lt"/>
          </a:endParaRPr>
        </a:p>
      </dsp:txBody>
      <dsp:txXfrm>
        <a:off x="1385157" y="120318"/>
        <a:ext cx="577757" cy="577757"/>
      </dsp:txXfrm>
    </dsp:sp>
    <dsp:sp modelId="{9D37D343-8E1C-4CD2-9A7E-FED472E3356B}">
      <dsp:nvSpPr>
        <dsp:cNvPr id="0" name=""/>
        <dsp:cNvSpPr/>
      </dsp:nvSpPr>
      <dsp:spPr>
        <a:xfrm>
          <a:off x="2442524" y="855820"/>
          <a:ext cx="817073" cy="8170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latin typeface="+mn-lt"/>
            </a:rPr>
            <a:t>Scholar Curriculum</a:t>
          </a:r>
          <a:endParaRPr lang="de-DE" sz="900" kern="1200" dirty="0">
            <a:latin typeface="+mn-lt"/>
          </a:endParaRPr>
        </a:p>
      </dsp:txBody>
      <dsp:txXfrm>
        <a:off x="2562182" y="975478"/>
        <a:ext cx="577757" cy="577757"/>
      </dsp:txXfrm>
    </dsp:sp>
    <dsp:sp modelId="{97ECD10C-9D42-4350-8EB6-14D9E311FF5B}">
      <dsp:nvSpPr>
        <dsp:cNvPr id="0" name=""/>
        <dsp:cNvSpPr/>
      </dsp:nvSpPr>
      <dsp:spPr>
        <a:xfrm>
          <a:off x="1992941" y="2239496"/>
          <a:ext cx="817073" cy="8170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kern="1200" dirty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Theory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and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general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education</a:t>
          </a:r>
          <a:endParaRPr lang="de-DE" sz="900" kern="1200" dirty="0">
            <a:latin typeface="+mn-lt"/>
          </a:endParaRPr>
        </a:p>
      </dsp:txBody>
      <dsp:txXfrm>
        <a:off x="2112599" y="2359154"/>
        <a:ext cx="577757" cy="577757"/>
      </dsp:txXfrm>
    </dsp:sp>
    <dsp:sp modelId="{F400BA28-FE67-490A-B56C-59CEA9B4BF7E}">
      <dsp:nvSpPr>
        <dsp:cNvPr id="0" name=""/>
        <dsp:cNvSpPr/>
      </dsp:nvSpPr>
      <dsp:spPr>
        <a:xfrm>
          <a:off x="503625" y="2239496"/>
          <a:ext cx="885936" cy="8170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kern="1200" dirty="0" err="1" smtClean="0">
              <a:latin typeface="+mn-lt"/>
            </a:rPr>
            <a:t>Completes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practical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training</a:t>
          </a:r>
          <a:r>
            <a:rPr lang="de-AT" sz="900" kern="1200" dirty="0" smtClean="0">
              <a:latin typeface="+mn-lt"/>
            </a:rPr>
            <a:t> in </a:t>
          </a:r>
          <a:r>
            <a:rPr lang="de-AT" sz="900" kern="1200" dirty="0" err="1" smtClean="0">
              <a:latin typeface="+mn-lt"/>
            </a:rPr>
            <a:t>the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workplace</a:t>
          </a:r>
          <a:endParaRPr lang="de-AT" sz="900" kern="1200" dirty="0">
            <a:latin typeface="+mn-lt"/>
          </a:endParaRPr>
        </a:p>
      </dsp:txBody>
      <dsp:txXfrm>
        <a:off x="633367" y="2359154"/>
        <a:ext cx="626452" cy="577757"/>
      </dsp:txXfrm>
    </dsp:sp>
    <dsp:sp modelId="{8AD2C4EF-2D23-472A-B877-621AC7342FC2}">
      <dsp:nvSpPr>
        <dsp:cNvPr id="0" name=""/>
        <dsp:cNvSpPr/>
      </dsp:nvSpPr>
      <dsp:spPr>
        <a:xfrm>
          <a:off x="88473" y="855820"/>
          <a:ext cx="817073" cy="8170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kern="1200" dirty="0" smtClean="0">
              <a:latin typeface="+mn-lt"/>
            </a:rPr>
            <a:t>Option </a:t>
          </a:r>
          <a:r>
            <a:rPr lang="de-AT" sz="900" kern="1200" dirty="0" err="1" smtClean="0">
              <a:latin typeface="+mn-lt"/>
            </a:rPr>
            <a:t>for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extended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learning</a:t>
          </a:r>
          <a:r>
            <a:rPr lang="de-AT" sz="900" kern="1200" dirty="0" smtClean="0">
              <a:latin typeface="+mn-lt"/>
            </a:rPr>
            <a:t> </a:t>
          </a:r>
          <a:r>
            <a:rPr lang="de-AT" sz="900" kern="1200" dirty="0" err="1" smtClean="0">
              <a:latin typeface="+mn-lt"/>
            </a:rPr>
            <a:t>period</a:t>
          </a:r>
          <a:r>
            <a:rPr lang="de-AT" sz="900" kern="1200" dirty="0" smtClean="0">
              <a:latin typeface="+mn-lt"/>
            </a:rPr>
            <a:t> (+1year)</a:t>
          </a:r>
          <a:endParaRPr lang="de-AT" sz="900" kern="1200" dirty="0">
            <a:latin typeface="+mn-lt"/>
          </a:endParaRPr>
        </a:p>
      </dsp:txBody>
      <dsp:txXfrm>
        <a:off x="208131" y="975478"/>
        <a:ext cx="577757" cy="577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A5C87-95AB-4BAF-BACB-64443647273E}">
      <dsp:nvSpPr>
        <dsp:cNvPr id="0" name=""/>
        <dsp:cNvSpPr/>
      </dsp:nvSpPr>
      <dsp:spPr>
        <a:xfrm>
          <a:off x="0" y="954137"/>
          <a:ext cx="1299493" cy="12297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200" kern="1200" dirty="0"/>
        </a:p>
      </dsp:txBody>
      <dsp:txXfrm>
        <a:off x="190306" y="1134231"/>
        <a:ext cx="918881" cy="869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2016" y="943030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12.09.2025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2945659" y="9428583"/>
            <a:ext cx="904784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03" y="496332"/>
            <a:ext cx="1544093" cy="50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2016" y="942858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674688"/>
            <a:ext cx="7432675" cy="4181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54894" y="4963319"/>
            <a:ext cx="5090351" cy="42188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45659" y="9428582"/>
            <a:ext cx="904784" cy="498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-mit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Federal Ministry of Labour, Social Affairs, Health, Care and Consumer Protection, Republic of Austria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1" y="205200"/>
            <a:ext cx="2160119" cy="669598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" y="1008000"/>
            <a:ext cx="9144001" cy="4136400"/>
          </a:xfrm>
          <a:prstGeom prst="rect">
            <a:avLst/>
          </a:prstGeom>
          <a:solidFill>
            <a:srgbClr val="EBF0F4"/>
          </a:solidFill>
          <a:ln>
            <a:solidFill>
              <a:srgbClr val="EBF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342800"/>
            <a:ext cx="7978526" cy="969606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 smtClean="0"/>
              <a:t>Title of the presentation</a:t>
            </a:r>
            <a:br>
              <a:rPr lang="en-GB" noProof="0" dirty="0" smtClean="0"/>
            </a:br>
            <a:r>
              <a:rPr lang="en-GB" noProof="0" dirty="0" smtClean="0"/>
              <a:t>maximum two lines</a:t>
            </a:r>
            <a:endParaRPr lang="en-GB" noProof="0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 hasCustomPrompt="1"/>
          </p:nvPr>
        </p:nvSpPr>
        <p:spPr>
          <a:xfrm>
            <a:off x="539999" y="2361600"/>
            <a:ext cx="7978526" cy="1390388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Optional subtitles should not be </a:t>
            </a:r>
            <a:br>
              <a:rPr lang="en-GB" noProof="0" dirty="0" smtClean="0"/>
            </a:br>
            <a:r>
              <a:rPr lang="en-GB" noProof="0" dirty="0" smtClean="0"/>
              <a:t>longer than 2 lines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4320000"/>
            <a:ext cx="3422650" cy="415529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 smtClean="0"/>
              <a:t>Edit title master format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651752" y="1692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sozialministerium.gv.at</a:t>
            </a:r>
            <a:endParaRPr lang="de-AT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Text-links-Bild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1" y="1296000"/>
            <a:ext cx="3812400" cy="332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705350" y="1295998"/>
            <a:ext cx="3813175" cy="33264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Add image by clicking icon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Presentation title and date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246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-Text-links-Bild-u-Fototext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1" y="1296000"/>
            <a:ext cx="3812400" cy="332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705350" y="1295998"/>
            <a:ext cx="3813175" cy="30510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Add image by clicking icon</a:t>
            </a:r>
            <a:endParaRPr lang="en-GB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705351" y="4347074"/>
            <a:ext cx="3813175" cy="275725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sz="1400" noProof="0" dirty="0" smtClean="0"/>
              <a:t>Image: XY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Presentation title and date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765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_Marginalspalte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539751" y="1295999"/>
            <a:ext cx="5990589" cy="3326400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789419" y="1295999"/>
            <a:ext cx="1729105" cy="33264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noProof="0" dirty="0" smtClean="0"/>
              <a:t>Edit text by clicking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and date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275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1" y="788400"/>
            <a:ext cx="7978525" cy="4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6" name="SmartArt-Platzhalter 5"/>
          <p:cNvSpPr>
            <a:spLocks noGrp="1"/>
          </p:cNvSpPr>
          <p:nvPr>
            <p:ph type="dgm" sz="quarter" idx="14" hasCustomPrompt="1"/>
          </p:nvPr>
        </p:nvSpPr>
        <p:spPr>
          <a:xfrm>
            <a:off x="539750" y="1295999"/>
            <a:ext cx="7978776" cy="3326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Add SmartArt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and date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830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539751" y="1296000"/>
            <a:ext cx="7978775" cy="3326400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and date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151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-beliebig-2-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540000" y="1295999"/>
            <a:ext cx="3838575" cy="332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 hasCustomPrompt="1"/>
          </p:nvPr>
        </p:nvSpPr>
        <p:spPr>
          <a:xfrm>
            <a:off x="4679951" y="1295999"/>
            <a:ext cx="3838575" cy="3326400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Presentation title and date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827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936000"/>
            <a:ext cx="5389200" cy="1264276"/>
          </a:xfrm>
        </p:spPr>
        <p:txBody>
          <a:bodyPr/>
          <a:lstStyle>
            <a:lvl1pPr>
              <a:lnSpc>
                <a:spcPct val="11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3780000"/>
            <a:ext cx="3423600" cy="963216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 smtClean="0"/>
              <a:t>Edit text master format</a:t>
            </a:r>
          </a:p>
        </p:txBody>
      </p:sp>
    </p:spTree>
    <p:extLst>
      <p:ext uri="{BB962C8B-B14F-4D97-AF65-F5344CB8AC3E}">
        <p14:creationId xmlns:p14="http://schemas.microsoft.com/office/powerpoint/2010/main" val="117854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1" y="1630800"/>
            <a:ext cx="7978775" cy="29761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941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-ohne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Federal Ministry of Labour, Social Affairs, Health, Care and Consumer Protection, Republic of Austria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1" y="205200"/>
            <a:ext cx="2160119" cy="6695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0000" y="1083600"/>
            <a:ext cx="7978526" cy="969606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 smtClean="0"/>
              <a:t>Title of the presentation</a:t>
            </a:r>
            <a:br>
              <a:rPr lang="en-GB" noProof="0" dirty="0" smtClean="0"/>
            </a:br>
            <a:r>
              <a:rPr lang="en-GB" noProof="0" dirty="0" smtClean="0"/>
              <a:t>maximum two lines</a:t>
            </a:r>
            <a:endParaRPr lang="en-GB" noProof="0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 hasCustomPrompt="1"/>
          </p:nvPr>
        </p:nvSpPr>
        <p:spPr>
          <a:xfrm>
            <a:off x="539999" y="2098800"/>
            <a:ext cx="7978526" cy="1390388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Optional subtitles should not be </a:t>
            </a:r>
            <a:br>
              <a:rPr lang="en-GB" noProof="0" dirty="0" smtClean="0"/>
            </a:br>
            <a:r>
              <a:rPr lang="en-GB" noProof="0" dirty="0" smtClean="0"/>
              <a:t>longer than 2 lines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4320000"/>
            <a:ext cx="3422650" cy="415529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 smtClean="0"/>
              <a:t>Edit title master format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651752" y="1692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sozialministerium.gv.at</a:t>
            </a:r>
            <a:endParaRPr lang="de-AT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7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Text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296000"/>
            <a:ext cx="7978776" cy="3380775"/>
          </a:xfrm>
        </p:spPr>
        <p:txBody>
          <a:bodyPr/>
          <a:lstStyle>
            <a:lvl1pPr indent="-252000">
              <a:lnSpc>
                <a:spcPct val="110000"/>
              </a:lnSpc>
              <a:spcAft>
                <a:spcPts val="1200"/>
              </a:spcAft>
              <a:defRPr/>
            </a:lvl1pPr>
            <a:lvl2pPr indent="-252000">
              <a:lnSpc>
                <a:spcPct val="110000"/>
              </a:lnSpc>
              <a:spcAft>
                <a:spcPts val="1200"/>
              </a:spcAft>
              <a:defRPr/>
            </a:lvl2pPr>
            <a:lvl3pPr marL="755650" indent="-250825">
              <a:lnSpc>
                <a:spcPct val="110000"/>
              </a:lnSpc>
              <a:spcAft>
                <a:spcPts val="1200"/>
              </a:spcAft>
              <a:defRPr/>
            </a:lvl3pPr>
            <a:lvl4pPr marL="1044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defRPr/>
            </a:lvl4pPr>
            <a:lvl5pPr marL="1296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1" y="788400"/>
            <a:ext cx="7978525" cy="432000"/>
          </a:xfrm>
        </p:spPr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Presentation title and date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034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Text-2-nebene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1" y="788400"/>
            <a:ext cx="7978525" cy="432000"/>
          </a:xfrm>
        </p:spPr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296000"/>
            <a:ext cx="3812400" cy="3380775"/>
          </a:xfrm>
        </p:spPr>
        <p:txBody>
          <a:bodyPr/>
          <a:lstStyle>
            <a:lvl1pPr indent="-252000">
              <a:lnSpc>
                <a:spcPct val="110000"/>
              </a:lnSpc>
              <a:spcAft>
                <a:spcPts val="1200"/>
              </a:spcAft>
              <a:defRPr/>
            </a:lvl1pPr>
            <a:lvl2pPr indent="-252000">
              <a:lnSpc>
                <a:spcPct val="110000"/>
              </a:lnSpc>
              <a:spcAft>
                <a:spcPts val="1200"/>
              </a:spcAft>
              <a:defRPr/>
            </a:lvl2pPr>
            <a:lvl3pPr marL="755650" indent="-250825">
              <a:lnSpc>
                <a:spcPct val="110000"/>
              </a:lnSpc>
              <a:spcAft>
                <a:spcPts val="1200"/>
              </a:spcAft>
              <a:defRPr/>
            </a:lvl3pPr>
            <a:lvl4pPr marL="1044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defRPr/>
            </a:lvl4pPr>
            <a:lvl5pPr marL="1296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06125" y="1295999"/>
            <a:ext cx="3812400" cy="3380775"/>
          </a:xfrm>
        </p:spPr>
        <p:txBody>
          <a:bodyPr/>
          <a:lstStyle>
            <a:lvl1pPr indent="-252000">
              <a:lnSpc>
                <a:spcPct val="110000"/>
              </a:lnSpc>
              <a:spcAft>
                <a:spcPts val="1200"/>
              </a:spcAft>
              <a:defRPr/>
            </a:lvl1pPr>
            <a:lvl2pPr indent="-252000">
              <a:lnSpc>
                <a:spcPct val="110000"/>
              </a:lnSpc>
              <a:spcAft>
                <a:spcPts val="1200"/>
              </a:spcAft>
              <a:defRPr/>
            </a:lvl2pPr>
            <a:lvl3pPr marL="755650" indent="-250825">
              <a:lnSpc>
                <a:spcPct val="110000"/>
              </a:lnSpc>
              <a:spcAft>
                <a:spcPts val="1200"/>
              </a:spcAft>
              <a:defRPr/>
            </a:lvl3pPr>
            <a:lvl4pPr marL="1044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defRPr/>
            </a:lvl4pPr>
            <a:lvl5pPr marL="1296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Presentation title and date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358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Text-und-Marginal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1" y="788400"/>
            <a:ext cx="7978525" cy="432000"/>
          </a:xfrm>
        </p:spPr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296000"/>
            <a:ext cx="5990400" cy="3380775"/>
          </a:xfrm>
        </p:spPr>
        <p:txBody>
          <a:bodyPr/>
          <a:lstStyle>
            <a:lvl1pPr indent="-252000">
              <a:lnSpc>
                <a:spcPct val="110000"/>
              </a:lnSpc>
              <a:spcAft>
                <a:spcPts val="1200"/>
              </a:spcAft>
              <a:defRPr/>
            </a:lvl1pPr>
            <a:lvl2pPr indent="-252000">
              <a:lnSpc>
                <a:spcPct val="110000"/>
              </a:lnSpc>
              <a:spcAft>
                <a:spcPts val="1200"/>
              </a:spcAft>
              <a:defRPr/>
            </a:lvl2pPr>
            <a:lvl3pPr marL="755650" indent="-250825">
              <a:lnSpc>
                <a:spcPct val="110000"/>
              </a:lnSpc>
              <a:spcAft>
                <a:spcPts val="1200"/>
              </a:spcAft>
              <a:defRPr/>
            </a:lvl3pPr>
            <a:lvl4pPr marL="1044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defRPr/>
            </a:lvl4pPr>
            <a:lvl5pPr marL="1296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790526" y="1295999"/>
            <a:ext cx="1728000" cy="3380775"/>
          </a:xfrm>
        </p:spPr>
        <p:txBody>
          <a:bodyPr/>
          <a:lstStyle>
            <a:lvl1pPr marL="0" indent="0">
              <a:lnSpc>
                <a:spcPct val="110000"/>
              </a:lnSpc>
              <a:spcAft>
                <a:spcPts val="1200"/>
              </a:spcAft>
              <a:buNone/>
              <a:defRPr sz="1400"/>
            </a:lvl1pPr>
            <a:lvl2pPr indent="-252000">
              <a:lnSpc>
                <a:spcPts val="2400"/>
              </a:lnSpc>
              <a:spcAft>
                <a:spcPts val="1200"/>
              </a:spcAft>
              <a:defRPr/>
            </a:lvl2pPr>
            <a:lvl3pPr marL="755650" indent="-250825">
              <a:lnSpc>
                <a:spcPts val="2400"/>
              </a:lnSpc>
              <a:spcAft>
                <a:spcPts val="1200"/>
              </a:spcAft>
              <a:defRPr/>
            </a:lvl3pPr>
            <a:lvl4pPr marL="1044000" indent="-2520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defRPr/>
            </a:lvl4pPr>
            <a:lvl5pPr marL="1296000" indent="-2520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 smtClean="0"/>
              <a:t>Edit text by clicking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Presentation title and date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173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1" y="788400"/>
            <a:ext cx="7978525" cy="4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1" y="1296000"/>
            <a:ext cx="7978775" cy="332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Add image by clicking icon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and date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4665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-Bild-u-Fot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1" y="788400"/>
            <a:ext cx="7978525" cy="4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1" y="1296000"/>
            <a:ext cx="7978775" cy="3326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Add image by clicking icon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305425" y="4314825"/>
            <a:ext cx="3213100" cy="307975"/>
          </a:xfrm>
          <a:solidFill>
            <a:schemeClr val="bg2"/>
          </a:solidFill>
        </p:spPr>
        <p:txBody>
          <a:bodyPr lIns="108000" rIns="108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en-GB" noProof="0" dirty="0" smtClean="0"/>
              <a:t>Image: XY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and date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8598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ild-links-Text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295998"/>
            <a:ext cx="3813175" cy="332640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Add image by clicking icon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06125" y="1296000"/>
            <a:ext cx="3812400" cy="332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Presentation title and date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3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-Bild-u-Fototext-links-Text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295998"/>
            <a:ext cx="3813175" cy="30510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Add image by clicking icon</a:t>
            </a:r>
            <a:endParaRPr lang="en-GB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347074"/>
            <a:ext cx="3813175" cy="275725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sz="1400" noProof="0" dirty="0" smtClean="0"/>
              <a:t>Image: XY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06125" y="1296000"/>
            <a:ext cx="3812400" cy="332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Presentation title and date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30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1" y="788399"/>
            <a:ext cx="7978525" cy="43342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1" y="1296000"/>
            <a:ext cx="7978525" cy="3327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4788000"/>
            <a:ext cx="6875916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smtClean="0"/>
              <a:t>Presentation title and date</a:t>
            </a:r>
            <a:endParaRPr lang="en-GB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4788000"/>
            <a:ext cx="960324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206269C-C24E-4E80-9A4B-E7E19BB59A67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6651752" y="1692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sozialministerium.gv.at</a:t>
            </a:r>
            <a:endParaRPr lang="de-AT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Federal Ministry of Labour, Social Affairs, Health, Care and Consumer Protection, Republic of Austria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" y="205199"/>
            <a:ext cx="1619995" cy="5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52000" marR="0" indent="-252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04000" marR="0" indent="-252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1200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Tx/>
        <a:buFont typeface="Arial" pitchFamily="34" charset="0"/>
        <a:buChar char="•"/>
        <a:defRPr sz="1800" kern="1200" baseline="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–"/>
        <a:defRPr sz="1800" kern="1200" baseline="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24.at/News/2019/3/Lehrstellenboerse-Abheben-zum-neuen-Traumjob" TargetMode="Externa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ai.hartig@sozialministerium.gv.at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phEIHqSEiG0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Work-</a:t>
            </a:r>
            <a:r>
              <a:rPr lang="de-AT" dirty="0" err="1" smtClean="0"/>
              <a:t>Based</a:t>
            </a:r>
            <a:r>
              <a:rPr lang="de-AT" dirty="0" smtClean="0"/>
              <a:t> </a:t>
            </a:r>
            <a:r>
              <a:rPr lang="de-AT" dirty="0" err="1" smtClean="0"/>
              <a:t>learning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/>
              <a:t>Y</a:t>
            </a:r>
            <a:r>
              <a:rPr lang="de-AT" dirty="0" smtClean="0"/>
              <a:t>outh in Austria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sz="2000" dirty="0" smtClean="0"/>
              <a:t>International Conference on Youth </a:t>
            </a:r>
            <a:r>
              <a:rPr lang="de-AT" sz="2000" dirty="0" err="1" smtClean="0"/>
              <a:t>Employment</a:t>
            </a:r>
            <a:r>
              <a:rPr lang="de-AT" sz="2000" dirty="0" smtClean="0"/>
              <a:t> </a:t>
            </a:r>
            <a:r>
              <a:rPr lang="de-AT" sz="2000" dirty="0" err="1" smtClean="0"/>
              <a:t>and</a:t>
            </a:r>
            <a:r>
              <a:rPr lang="de-AT" sz="2000" dirty="0" smtClean="0"/>
              <a:t> Skills Development: Partner </a:t>
            </a:r>
            <a:r>
              <a:rPr lang="de-AT" sz="2000" dirty="0" err="1" smtClean="0"/>
              <a:t>Dialogue</a:t>
            </a:r>
            <a:r>
              <a:rPr lang="de-AT" sz="2000" dirty="0" smtClean="0"/>
              <a:t> </a:t>
            </a:r>
            <a:r>
              <a:rPr lang="de-AT" sz="2000" dirty="0" err="1" smtClean="0"/>
              <a:t>for</a:t>
            </a:r>
            <a:r>
              <a:rPr lang="de-AT" sz="2000" dirty="0" smtClean="0"/>
              <a:t> </a:t>
            </a:r>
            <a:r>
              <a:rPr lang="de-AT" sz="2000" dirty="0" err="1" smtClean="0"/>
              <a:t>effective</a:t>
            </a:r>
            <a:r>
              <a:rPr lang="de-AT" sz="2000" dirty="0" smtClean="0"/>
              <a:t> School-</a:t>
            </a:r>
            <a:r>
              <a:rPr lang="de-AT" sz="2000" dirty="0" err="1" smtClean="0"/>
              <a:t>to</a:t>
            </a:r>
            <a:r>
              <a:rPr lang="de-AT" sz="2000" dirty="0" smtClean="0"/>
              <a:t>-Work-Transition in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year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/>
              <a:t>W</a:t>
            </a:r>
            <a:r>
              <a:rPr lang="de-AT" sz="2000" dirty="0" smtClean="0"/>
              <a:t>orking </a:t>
            </a:r>
            <a:r>
              <a:rPr lang="de-AT" sz="2000" dirty="0" err="1" smtClean="0"/>
              <a:t>Professions</a:t>
            </a:r>
            <a:r>
              <a:rPr lang="de-AT" sz="2000" dirty="0" smtClean="0"/>
              <a:t> 2025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smtClean="0"/>
              <a:t>Astana – </a:t>
            </a:r>
            <a:r>
              <a:rPr lang="de-AT" dirty="0" err="1" smtClean="0"/>
              <a:t>Kazakhstan</a:t>
            </a:r>
            <a:r>
              <a:rPr lang="de-AT" dirty="0" smtClean="0"/>
              <a:t>, 24.9.2025	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508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 descr="In 5 Schritten zum Ziel: ..."/>
          <p:cNvGrpSpPr/>
          <p:nvPr/>
        </p:nvGrpSpPr>
        <p:grpSpPr>
          <a:xfrm>
            <a:off x="671909" y="2119490"/>
            <a:ext cx="6741316" cy="2671595"/>
            <a:chOff x="671909" y="2119490"/>
            <a:chExt cx="6741316" cy="2671595"/>
          </a:xfrm>
        </p:grpSpPr>
        <p:sp>
          <p:nvSpPr>
            <p:cNvPr id="5" name="L-Form 4"/>
            <p:cNvSpPr/>
            <p:nvPr/>
          </p:nvSpPr>
          <p:spPr>
            <a:xfrm rot="5400000">
              <a:off x="983421" y="3088992"/>
              <a:ext cx="938320" cy="1561344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Freihandform 6"/>
            <p:cNvSpPr/>
            <p:nvPr/>
          </p:nvSpPr>
          <p:spPr>
            <a:xfrm>
              <a:off x="826792" y="3555497"/>
              <a:ext cx="1409590" cy="1235588"/>
            </a:xfrm>
            <a:custGeom>
              <a:avLst/>
              <a:gdLst>
                <a:gd name="connsiteX0" fmla="*/ 0 w 1409590"/>
                <a:gd name="connsiteY0" fmla="*/ 0 h 1235588"/>
                <a:gd name="connsiteX1" fmla="*/ 1409590 w 1409590"/>
                <a:gd name="connsiteY1" fmla="*/ 0 h 1235588"/>
                <a:gd name="connsiteX2" fmla="*/ 1409590 w 1409590"/>
                <a:gd name="connsiteY2" fmla="*/ 1235588 h 1235588"/>
                <a:gd name="connsiteX3" fmla="*/ 0 w 1409590"/>
                <a:gd name="connsiteY3" fmla="*/ 1235588 h 1235588"/>
                <a:gd name="connsiteX4" fmla="*/ 0 w 1409590"/>
                <a:gd name="connsiteY4" fmla="*/ 0 h 123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590" h="1235588">
                  <a:moveTo>
                    <a:pt x="0" y="0"/>
                  </a:moveTo>
                  <a:lnTo>
                    <a:pt x="1409590" y="0"/>
                  </a:lnTo>
                  <a:lnTo>
                    <a:pt x="1409590" y="1235588"/>
                  </a:lnTo>
                  <a:lnTo>
                    <a:pt x="0" y="12355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700" kern="1200" dirty="0" err="1" smtClean="0"/>
                <a:t>Preparational</a:t>
              </a:r>
              <a:r>
                <a:rPr lang="de-AT" sz="1700" kern="1200" dirty="0" smtClean="0"/>
                <a:t> </a:t>
              </a:r>
              <a:r>
                <a:rPr lang="de-AT" sz="1700" kern="1200" dirty="0" err="1" smtClean="0"/>
                <a:t>projects</a:t>
              </a:r>
              <a:r>
                <a:rPr lang="de-AT" sz="1700" kern="1200" dirty="0" smtClean="0"/>
                <a:t/>
              </a:r>
              <a:br>
                <a:rPr lang="de-AT" sz="1700" kern="1200" dirty="0" smtClean="0"/>
              </a:br>
              <a:endParaRPr lang="de-DE" sz="1700" kern="1200" dirty="0"/>
            </a:p>
          </p:txBody>
        </p:sp>
        <p:sp>
          <p:nvSpPr>
            <p:cNvPr id="8" name="Gleichschenkliges Dreieck 7"/>
            <p:cNvSpPr/>
            <p:nvPr/>
          </p:nvSpPr>
          <p:spPr>
            <a:xfrm>
              <a:off x="1970422" y="2974044"/>
              <a:ext cx="265960" cy="265960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L-Form 9"/>
            <p:cNvSpPr/>
            <p:nvPr/>
          </p:nvSpPr>
          <p:spPr>
            <a:xfrm rot="5400000">
              <a:off x="2709035" y="2661987"/>
              <a:ext cx="938320" cy="1561344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Freihandform 11"/>
            <p:cNvSpPr/>
            <p:nvPr/>
          </p:nvSpPr>
          <p:spPr>
            <a:xfrm>
              <a:off x="2552405" y="3128492"/>
              <a:ext cx="1527869" cy="1235588"/>
            </a:xfrm>
            <a:custGeom>
              <a:avLst/>
              <a:gdLst>
                <a:gd name="connsiteX0" fmla="*/ 0 w 1409590"/>
                <a:gd name="connsiteY0" fmla="*/ 0 h 1235588"/>
                <a:gd name="connsiteX1" fmla="*/ 1409590 w 1409590"/>
                <a:gd name="connsiteY1" fmla="*/ 0 h 1235588"/>
                <a:gd name="connsiteX2" fmla="*/ 1409590 w 1409590"/>
                <a:gd name="connsiteY2" fmla="*/ 1235588 h 1235588"/>
                <a:gd name="connsiteX3" fmla="*/ 0 w 1409590"/>
                <a:gd name="connsiteY3" fmla="*/ 1235588 h 1235588"/>
                <a:gd name="connsiteX4" fmla="*/ 0 w 1409590"/>
                <a:gd name="connsiteY4" fmla="*/ 0 h 123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590" h="1235588">
                  <a:moveTo>
                    <a:pt x="0" y="0"/>
                  </a:moveTo>
                  <a:lnTo>
                    <a:pt x="1409590" y="0"/>
                  </a:lnTo>
                  <a:lnTo>
                    <a:pt x="1409590" y="1235588"/>
                  </a:lnTo>
                  <a:lnTo>
                    <a:pt x="0" y="12355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700" kern="1200" dirty="0" smtClean="0"/>
                <a:t>Youth Coaching</a:t>
              </a:r>
              <a:endParaRPr lang="de-DE" sz="1700" kern="1200" dirty="0"/>
            </a:p>
          </p:txBody>
        </p:sp>
        <p:sp>
          <p:nvSpPr>
            <p:cNvPr id="13" name="Gleichschenkliges Dreieck 12"/>
            <p:cNvSpPr/>
            <p:nvPr/>
          </p:nvSpPr>
          <p:spPr>
            <a:xfrm>
              <a:off x="3696037" y="2547039"/>
              <a:ext cx="265960" cy="265960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L-Form 14"/>
            <p:cNvSpPr/>
            <p:nvPr/>
          </p:nvSpPr>
          <p:spPr>
            <a:xfrm rot="5400000">
              <a:off x="4434650" y="2234982"/>
              <a:ext cx="938320" cy="1561344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Freihandform 15"/>
            <p:cNvSpPr/>
            <p:nvPr/>
          </p:nvSpPr>
          <p:spPr>
            <a:xfrm>
              <a:off x="4278021" y="2701487"/>
              <a:ext cx="1409590" cy="1235588"/>
            </a:xfrm>
            <a:custGeom>
              <a:avLst/>
              <a:gdLst>
                <a:gd name="connsiteX0" fmla="*/ 0 w 1409590"/>
                <a:gd name="connsiteY0" fmla="*/ 0 h 1235588"/>
                <a:gd name="connsiteX1" fmla="*/ 1409590 w 1409590"/>
                <a:gd name="connsiteY1" fmla="*/ 0 h 1235588"/>
                <a:gd name="connsiteX2" fmla="*/ 1409590 w 1409590"/>
                <a:gd name="connsiteY2" fmla="*/ 1235588 h 1235588"/>
                <a:gd name="connsiteX3" fmla="*/ 0 w 1409590"/>
                <a:gd name="connsiteY3" fmla="*/ 1235588 h 1235588"/>
                <a:gd name="connsiteX4" fmla="*/ 0 w 1409590"/>
                <a:gd name="connsiteY4" fmla="*/ 0 h 123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590" h="1235588">
                  <a:moveTo>
                    <a:pt x="0" y="0"/>
                  </a:moveTo>
                  <a:lnTo>
                    <a:pt x="1409590" y="0"/>
                  </a:lnTo>
                  <a:lnTo>
                    <a:pt x="1409590" y="1235588"/>
                  </a:lnTo>
                  <a:lnTo>
                    <a:pt x="0" y="12355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700" kern="1200" dirty="0" smtClean="0"/>
                <a:t>Fit </a:t>
              </a:r>
              <a:r>
                <a:rPr lang="de-AT" sz="1700" kern="1200" dirty="0" err="1" smtClean="0"/>
                <a:t>for</a:t>
              </a:r>
              <a:r>
                <a:rPr lang="de-AT" sz="1700" kern="1200" dirty="0" smtClean="0"/>
                <a:t> Training</a:t>
              </a:r>
              <a:endParaRPr lang="de-DE" sz="1700" kern="1200" dirty="0"/>
            </a:p>
          </p:txBody>
        </p:sp>
        <p:sp>
          <p:nvSpPr>
            <p:cNvPr id="17" name="Gleichschenkliges Dreieck 16"/>
            <p:cNvSpPr/>
            <p:nvPr/>
          </p:nvSpPr>
          <p:spPr>
            <a:xfrm>
              <a:off x="5421651" y="2120034"/>
              <a:ext cx="265960" cy="265960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L-Form 21"/>
            <p:cNvSpPr/>
            <p:nvPr/>
          </p:nvSpPr>
          <p:spPr>
            <a:xfrm rot="5400000">
              <a:off x="6160264" y="1807978"/>
              <a:ext cx="938320" cy="1561344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Freihandform 23"/>
            <p:cNvSpPr/>
            <p:nvPr/>
          </p:nvSpPr>
          <p:spPr>
            <a:xfrm>
              <a:off x="6003635" y="2274482"/>
              <a:ext cx="1409590" cy="1235588"/>
            </a:xfrm>
            <a:custGeom>
              <a:avLst/>
              <a:gdLst>
                <a:gd name="connsiteX0" fmla="*/ 0 w 1409590"/>
                <a:gd name="connsiteY0" fmla="*/ 0 h 1235588"/>
                <a:gd name="connsiteX1" fmla="*/ 1409590 w 1409590"/>
                <a:gd name="connsiteY1" fmla="*/ 0 h 1235588"/>
                <a:gd name="connsiteX2" fmla="*/ 1409590 w 1409590"/>
                <a:gd name="connsiteY2" fmla="*/ 1235588 h 1235588"/>
                <a:gd name="connsiteX3" fmla="*/ 0 w 1409590"/>
                <a:gd name="connsiteY3" fmla="*/ 1235588 h 1235588"/>
                <a:gd name="connsiteX4" fmla="*/ 0 w 1409590"/>
                <a:gd name="connsiteY4" fmla="*/ 0 h 123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590" h="1235588">
                  <a:moveTo>
                    <a:pt x="0" y="0"/>
                  </a:moveTo>
                  <a:lnTo>
                    <a:pt x="1409590" y="0"/>
                  </a:lnTo>
                  <a:lnTo>
                    <a:pt x="1409590" y="1235588"/>
                  </a:lnTo>
                  <a:lnTo>
                    <a:pt x="0" y="12355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700" kern="1200" dirty="0" smtClean="0"/>
                <a:t>Supra-company </a:t>
              </a:r>
              <a:r>
                <a:rPr lang="de-DE" sz="1700" kern="1200" dirty="0" err="1" smtClean="0"/>
                <a:t>training</a:t>
              </a:r>
              <a:endParaRPr lang="de-DE" sz="1700" kern="1200" dirty="0"/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10</a:t>
            </a:fld>
            <a:endParaRPr lang="de-AT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7948611" y="2118612"/>
            <a:ext cx="0" cy="26716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890712" y="844420"/>
            <a:ext cx="2843213" cy="3077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AT" sz="1400" dirty="0" smtClean="0"/>
              <a:t>Orientation </a:t>
            </a:r>
            <a:r>
              <a:rPr lang="de-AT" sz="1400" dirty="0" err="1" smtClean="0"/>
              <a:t>and</a:t>
            </a:r>
            <a:r>
              <a:rPr lang="de-AT" sz="1400" dirty="0" smtClean="0"/>
              <a:t> </a:t>
            </a:r>
            <a:r>
              <a:rPr lang="de-AT" sz="1400" dirty="0" err="1" smtClean="0"/>
              <a:t>Guidance</a:t>
            </a:r>
            <a:endParaRPr lang="de-AT" sz="1400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330660" y="810350"/>
            <a:ext cx="1466851" cy="5232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1400" dirty="0" err="1" smtClean="0"/>
              <a:t>Preparation</a:t>
            </a:r>
            <a:r>
              <a:rPr lang="de-AT" sz="1400" dirty="0" smtClean="0"/>
              <a:t> </a:t>
            </a:r>
            <a:r>
              <a:rPr lang="de-AT" sz="1400" dirty="0" err="1" smtClean="0"/>
              <a:t>and</a:t>
            </a:r>
            <a:r>
              <a:rPr lang="de-AT" sz="1400" dirty="0" smtClean="0"/>
              <a:t> </a:t>
            </a:r>
            <a:r>
              <a:rPr lang="de-AT" sz="1400" dirty="0" err="1" smtClean="0"/>
              <a:t>Introduction</a:t>
            </a:r>
            <a:endParaRPr lang="de-AT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4856956" y="841519"/>
            <a:ext cx="2843213" cy="3077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1400" dirty="0" err="1" smtClean="0"/>
              <a:t>Qualification</a:t>
            </a:r>
            <a:r>
              <a:rPr lang="de-AT" sz="1400" dirty="0" smtClean="0"/>
              <a:t> </a:t>
            </a:r>
            <a:r>
              <a:rPr lang="de-AT" sz="1400" dirty="0" err="1" smtClean="0"/>
              <a:t>and</a:t>
            </a:r>
            <a:r>
              <a:rPr lang="de-AT" sz="1400" dirty="0" smtClean="0"/>
              <a:t> </a:t>
            </a:r>
            <a:r>
              <a:rPr lang="de-AT" sz="1400" dirty="0" err="1" smtClean="0"/>
              <a:t>Palcement</a:t>
            </a:r>
            <a:endParaRPr lang="de-AT" sz="1400" dirty="0" smtClean="0"/>
          </a:p>
        </p:txBody>
      </p:sp>
      <p:sp>
        <p:nvSpPr>
          <p:cNvPr id="23" name="Richtungspfeil 22"/>
          <p:cNvSpPr/>
          <p:nvPr/>
        </p:nvSpPr>
        <p:spPr>
          <a:xfrm>
            <a:off x="330659" y="1444283"/>
            <a:ext cx="7435390" cy="385763"/>
          </a:xfrm>
          <a:prstGeom prst="homePlat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 smtClean="0">
                <a:solidFill>
                  <a:schemeClr val="bg2"/>
                </a:solidFill>
              </a:rPr>
              <a:t>Stabilization</a:t>
            </a:r>
            <a:r>
              <a:rPr lang="de-AT" sz="1400" dirty="0" smtClean="0">
                <a:solidFill>
                  <a:schemeClr val="bg2"/>
                </a:solidFill>
              </a:rPr>
              <a:t> </a:t>
            </a:r>
            <a:r>
              <a:rPr lang="de-AT" sz="1400" dirty="0" err="1" smtClean="0">
                <a:solidFill>
                  <a:schemeClr val="bg2"/>
                </a:solidFill>
              </a:rPr>
              <a:t>and</a:t>
            </a:r>
            <a:r>
              <a:rPr lang="de-AT" sz="1400" dirty="0" smtClean="0">
                <a:solidFill>
                  <a:schemeClr val="bg2"/>
                </a:solidFill>
              </a:rPr>
              <a:t> Support</a:t>
            </a:r>
            <a:endParaRPr lang="de-AT" sz="1400" dirty="0">
              <a:solidFill>
                <a:schemeClr val="bg2"/>
              </a:solidFill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7953372" y="2118612"/>
            <a:ext cx="947739" cy="2785300"/>
            <a:chOff x="7953372" y="2118612"/>
            <a:chExt cx="947739" cy="2785300"/>
          </a:xfrm>
        </p:grpSpPr>
        <p:sp>
          <p:nvSpPr>
            <p:cNvPr id="9" name="Textfeld 8"/>
            <p:cNvSpPr txBox="1"/>
            <p:nvPr/>
          </p:nvSpPr>
          <p:spPr>
            <a:xfrm>
              <a:off x="7996236" y="2118612"/>
              <a:ext cx="9048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100" b="1" dirty="0" smtClean="0"/>
                <a:t>High-</a:t>
              </a:r>
              <a:r>
                <a:rPr lang="de-AT" sz="1100" b="1" dirty="0" err="1" smtClean="0"/>
                <a:t>threshold</a:t>
              </a:r>
              <a:endParaRPr lang="de-AT" sz="800" b="1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996236" y="4473025"/>
              <a:ext cx="9048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100" b="1" dirty="0" smtClean="0"/>
                <a:t>Low-</a:t>
              </a:r>
              <a:r>
                <a:rPr lang="de-AT" sz="1100" b="1" dirty="0" err="1" smtClean="0"/>
                <a:t>threshold</a:t>
              </a:r>
              <a:endParaRPr lang="de-AT" sz="1100" b="1" dirty="0"/>
            </a:p>
          </p:txBody>
        </p:sp>
        <p:cxnSp>
          <p:nvCxnSpPr>
            <p:cNvPr id="27" name="Gerade Verbindung mit Pfeil 26"/>
            <p:cNvCxnSpPr/>
            <p:nvPr/>
          </p:nvCxnSpPr>
          <p:spPr>
            <a:xfrm>
              <a:off x="7953372" y="2118612"/>
              <a:ext cx="0" cy="2671639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49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1600" dirty="0" smtClean="0"/>
              <a:t>Professional </a:t>
            </a:r>
            <a:r>
              <a:rPr lang="de-AT" sz="1600" dirty="0" err="1" smtClean="0"/>
              <a:t>business</a:t>
            </a:r>
            <a:r>
              <a:rPr lang="de-AT" sz="1600" dirty="0" smtClean="0"/>
              <a:t> </a:t>
            </a:r>
            <a:r>
              <a:rPr lang="de-AT" sz="1600" dirty="0" err="1" smtClean="0"/>
              <a:t>contacts</a:t>
            </a:r>
            <a:r>
              <a:rPr lang="de-AT" sz="1600" dirty="0" smtClean="0"/>
              <a:t> </a:t>
            </a:r>
            <a:r>
              <a:rPr lang="de-AT" sz="1600" dirty="0" err="1" smtClean="0"/>
              <a:t>and</a:t>
            </a:r>
            <a:r>
              <a:rPr lang="de-AT" sz="1600" dirty="0" smtClean="0"/>
              <a:t> </a:t>
            </a:r>
            <a:r>
              <a:rPr lang="de-AT" sz="1600" dirty="0" err="1" smtClean="0"/>
              <a:t>consulting</a:t>
            </a:r>
            <a:r>
              <a:rPr lang="de-AT" sz="1600" dirty="0" smtClean="0"/>
              <a:t> in</a:t>
            </a:r>
            <a:endParaRPr lang="de-AT" sz="1600" dirty="0"/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1600" dirty="0"/>
              <a:t>apprenticeship offices of the Austrian Federal Economic </a:t>
            </a:r>
            <a:r>
              <a:rPr lang="en-US" sz="1600" dirty="0" smtClean="0"/>
              <a:t>Chamber</a:t>
            </a:r>
            <a:r>
              <a:rPr lang="de-AT" sz="1600" dirty="0" smtClean="0"/>
              <a:t>, </a:t>
            </a:r>
            <a:endParaRPr lang="de-AT" sz="1600" dirty="0"/>
          </a:p>
          <a:p>
            <a:pPr lvl="4">
              <a:buFont typeface="Wingdings" panose="05000000000000000000" pitchFamily="2" charset="2"/>
              <a:buChar char="ü"/>
            </a:pPr>
            <a:r>
              <a:rPr lang="de-AT" sz="1600" dirty="0" smtClean="0"/>
              <a:t>Public </a:t>
            </a:r>
            <a:r>
              <a:rPr lang="de-AT" sz="1600" dirty="0" err="1" smtClean="0"/>
              <a:t>Employment</a:t>
            </a:r>
            <a:r>
              <a:rPr lang="de-AT" sz="1600" dirty="0" smtClean="0"/>
              <a:t> Service </a:t>
            </a:r>
            <a:r>
              <a:rPr lang="de-AT" sz="1600" dirty="0" err="1" smtClean="0"/>
              <a:t>for</a:t>
            </a:r>
            <a:r>
              <a:rPr lang="de-AT" sz="1600" dirty="0" smtClean="0"/>
              <a:t> </a:t>
            </a:r>
            <a:r>
              <a:rPr lang="de-AT" sz="1600" dirty="0" err="1" smtClean="0"/>
              <a:t>companies</a:t>
            </a:r>
            <a:r>
              <a:rPr lang="de-AT" sz="1600" dirty="0" smtClean="0"/>
              <a:t>, </a:t>
            </a:r>
            <a:endParaRPr lang="de-AT" sz="1600" dirty="0"/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1600" dirty="0" smtClean="0"/>
              <a:t>business </a:t>
            </a:r>
            <a:r>
              <a:rPr lang="en-US" sz="1600" dirty="0"/>
              <a:t>service for people with disabilities</a:t>
            </a:r>
            <a:r>
              <a:rPr lang="de-AT" sz="1600" dirty="0" smtClean="0"/>
              <a:t>, </a:t>
            </a:r>
            <a:endParaRPr lang="de-AT" sz="1600" dirty="0"/>
          </a:p>
          <a:p>
            <a:pPr lvl="4">
              <a:buFont typeface="Wingdings" panose="05000000000000000000" pitchFamily="2" charset="2"/>
              <a:buChar char="ü"/>
            </a:pPr>
            <a:r>
              <a:rPr lang="de-AT" sz="1600" dirty="0" err="1" smtClean="0"/>
              <a:t>youth</a:t>
            </a:r>
            <a:r>
              <a:rPr lang="de-AT" sz="1600" dirty="0" smtClean="0"/>
              <a:t> </a:t>
            </a:r>
            <a:r>
              <a:rPr lang="de-AT" sz="1600" dirty="0" err="1" smtClean="0"/>
              <a:t>programmes</a:t>
            </a:r>
            <a:endParaRPr lang="de-AT" sz="1600" dirty="0"/>
          </a:p>
          <a:p>
            <a:pPr marL="252000" lvl="4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Strong financial incentives: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market policy support instruments for training companies</a:t>
            </a:r>
          </a:p>
          <a:p>
            <a:pPr marL="252000" lvl="4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Good networks, importance of apprenticeships for Austrian economy widely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recognised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yet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shortage of apprentices</a:t>
            </a:r>
            <a:endParaRPr lang="de-AT" sz="1600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 err="1"/>
              <a:t>Employer</a:t>
            </a:r>
            <a:r>
              <a:rPr lang="de-AT" u="sng" dirty="0"/>
              <a:t> Engagement </a:t>
            </a:r>
            <a:r>
              <a:rPr lang="de-AT" u="sng" dirty="0" err="1"/>
              <a:t>Strategies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Work-based Learning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5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Presentation title and date</a:t>
            </a:r>
            <a:endParaRPr lang="en-GB" noProof="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50" y="470336"/>
            <a:ext cx="3998646" cy="224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" y="2088760"/>
            <a:ext cx="3555939" cy="236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74" y="2861389"/>
            <a:ext cx="2731334" cy="181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el 14"/>
          <p:cNvSpPr>
            <a:spLocks noGrp="1"/>
          </p:cNvSpPr>
          <p:nvPr>
            <p:ph type="title"/>
          </p:nvPr>
        </p:nvSpPr>
        <p:spPr>
          <a:xfrm>
            <a:off x="599312" y="1087722"/>
            <a:ext cx="3206569" cy="541506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de-AT" dirty="0" err="1" smtClean="0"/>
              <a:t>Impressions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000" dirty="0" smtClean="0">
                <a:hlinkClick r:id="rId5"/>
              </a:rPr>
              <a:t>- link </a:t>
            </a:r>
            <a:r>
              <a:rPr lang="de-AT" sz="1000" dirty="0" err="1" smtClean="0">
                <a:hlinkClick r:id="rId5"/>
              </a:rPr>
              <a:t>to</a:t>
            </a:r>
            <a:r>
              <a:rPr lang="de-AT" sz="1000" dirty="0" smtClean="0">
                <a:hlinkClick r:id="rId5"/>
              </a:rPr>
              <a:t> </a:t>
            </a:r>
            <a:r>
              <a:rPr lang="de-AT" sz="1000" dirty="0" err="1" smtClean="0">
                <a:hlinkClick r:id="rId5"/>
              </a:rPr>
              <a:t>video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2488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Many young people </a:t>
            </a:r>
            <a:r>
              <a:rPr lang="en-US" dirty="0"/>
              <a:t>with </a:t>
            </a:r>
            <a:r>
              <a:rPr lang="en-US" dirty="0" smtClean="0"/>
              <a:t>psychosocial problems</a:t>
            </a:r>
          </a:p>
          <a:p>
            <a:r>
              <a:rPr lang="en-US" dirty="0"/>
              <a:t>F</a:t>
            </a:r>
            <a:r>
              <a:rPr lang="en-US" dirty="0" smtClean="0"/>
              <a:t>requent </a:t>
            </a:r>
            <a:r>
              <a:rPr lang="en-US" dirty="0"/>
              <a:t>lack of language </a:t>
            </a:r>
            <a:r>
              <a:rPr lang="en-US" dirty="0" smtClean="0"/>
              <a:t>skills (mainly in Vienna)</a:t>
            </a:r>
          </a:p>
          <a:p>
            <a:r>
              <a:rPr lang="en-US" dirty="0" smtClean="0"/>
              <a:t>Mobility </a:t>
            </a:r>
            <a:r>
              <a:rPr lang="en-US" dirty="0"/>
              <a:t>issues in rural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Discussion on quality of company training</a:t>
            </a:r>
          </a:p>
          <a:p>
            <a:r>
              <a:rPr lang="en-US" dirty="0" smtClean="0"/>
              <a:t>General matching problems on the </a:t>
            </a:r>
            <a:r>
              <a:rPr lang="en-US" dirty="0" err="1" smtClean="0"/>
              <a:t>labour</a:t>
            </a:r>
            <a:r>
              <a:rPr lang="en-US" dirty="0" smtClean="0"/>
              <a:t> market</a:t>
            </a:r>
            <a:endParaRPr lang="en-US" dirty="0"/>
          </a:p>
          <a:p>
            <a:endParaRPr lang="en-US" dirty="0" smtClean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Challenges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(Supra) </a:t>
            </a:r>
            <a:r>
              <a:rPr lang="de-AT" dirty="0"/>
              <a:t>Company Training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540001" y="4787999"/>
            <a:ext cx="6875916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Work-based Learning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1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for your attention!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Kai Hartig</a:t>
            </a:r>
          </a:p>
          <a:p>
            <a:r>
              <a:rPr lang="de-DE" b="1" dirty="0" smtClean="0">
                <a:solidFill>
                  <a:schemeClr val="tx2"/>
                </a:solidFill>
              </a:rPr>
              <a:t>Federal </a:t>
            </a:r>
            <a:r>
              <a:rPr lang="de-DE" b="1" dirty="0" err="1" smtClean="0">
                <a:solidFill>
                  <a:schemeClr val="tx2"/>
                </a:solidFill>
              </a:rPr>
              <a:t>Ministry</a:t>
            </a:r>
            <a:r>
              <a:rPr lang="de-DE" b="1" dirty="0" smtClean="0">
                <a:solidFill>
                  <a:schemeClr val="tx2"/>
                </a:solidFill>
              </a:rPr>
              <a:t> Labour, </a:t>
            </a:r>
            <a:r>
              <a:rPr lang="de-DE" b="1" dirty="0" err="1" smtClean="0">
                <a:solidFill>
                  <a:schemeClr val="tx2"/>
                </a:solidFill>
              </a:rPr>
              <a:t>Social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Affairs</a:t>
            </a:r>
            <a:r>
              <a:rPr lang="de-DE" b="1" dirty="0" smtClean="0">
                <a:solidFill>
                  <a:schemeClr val="tx2"/>
                </a:solidFill>
              </a:rPr>
              <a:t>, </a:t>
            </a:r>
            <a:r>
              <a:rPr lang="de-DE" b="1" dirty="0" err="1" smtClean="0">
                <a:solidFill>
                  <a:schemeClr val="tx2"/>
                </a:solidFill>
              </a:rPr>
              <a:t>Health</a:t>
            </a:r>
            <a:r>
              <a:rPr lang="de-DE" b="1" dirty="0" smtClean="0">
                <a:solidFill>
                  <a:schemeClr val="tx2"/>
                </a:solidFill>
              </a:rPr>
              <a:t>, Care </a:t>
            </a:r>
            <a:r>
              <a:rPr lang="de-DE" b="1" dirty="0" err="1" smtClean="0">
                <a:solidFill>
                  <a:schemeClr val="tx2"/>
                </a:solidFill>
              </a:rPr>
              <a:t>and</a:t>
            </a:r>
            <a:r>
              <a:rPr lang="de-DE" b="1" dirty="0" smtClean="0">
                <a:solidFill>
                  <a:schemeClr val="tx2"/>
                </a:solidFill>
              </a:rPr>
              <a:t> Consumer </a:t>
            </a:r>
            <a:r>
              <a:rPr lang="de-DE" b="1" dirty="0" err="1" smtClean="0">
                <a:solidFill>
                  <a:schemeClr val="tx2"/>
                </a:solidFill>
              </a:rPr>
              <a:t>Protection</a:t>
            </a:r>
            <a:endParaRPr lang="de-DE" b="1" dirty="0">
              <a:solidFill>
                <a:schemeClr val="tx2"/>
              </a:solidFill>
            </a:endParaRPr>
          </a:p>
          <a:p>
            <a:r>
              <a:rPr lang="de-DE" dirty="0" smtClean="0"/>
              <a:t>Unit – </a:t>
            </a:r>
            <a:r>
              <a:rPr lang="de-DE" dirty="0"/>
              <a:t>Integration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adolescents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young</a:t>
            </a:r>
            <a:r>
              <a:rPr lang="de-DE" dirty="0" smtClean="0"/>
              <a:t> </a:t>
            </a:r>
            <a:r>
              <a:rPr lang="de-DE" dirty="0" err="1" smtClean="0"/>
              <a:t>adults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labour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endParaRPr lang="de-AT" dirty="0"/>
          </a:p>
          <a:p>
            <a:r>
              <a:rPr lang="de-DE" dirty="0">
                <a:hlinkClick r:id="rId2"/>
              </a:rPr>
              <a:t>kai.hartig@sozialministerium.gv.at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2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Pupils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10th schoolgrade (</a:t>
            </a:r>
            <a:r>
              <a:rPr lang="el-GR" dirty="0" smtClean="0"/>
              <a:t>≈</a:t>
            </a:r>
            <a:r>
              <a:rPr lang="de-AT" dirty="0" smtClean="0"/>
              <a:t>16 </a:t>
            </a:r>
            <a:r>
              <a:rPr lang="de-AT" dirty="0" err="1" smtClean="0"/>
              <a:t>years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Work-based learning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2</a:t>
            </a:fld>
            <a:endParaRPr lang="en-GB" noProof="0" dirty="0"/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8859" y="1220400"/>
            <a:ext cx="5113445" cy="356454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829839" y="4174565"/>
            <a:ext cx="858992" cy="21544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AT" sz="800" b="1" dirty="0" err="1" smtClean="0"/>
              <a:t>Apprenticeship</a:t>
            </a:r>
            <a:endParaRPr lang="de-AT" sz="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817805" y="4117732"/>
            <a:ext cx="53671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600" b="1" dirty="0" smtClean="0"/>
              <a:t>Higher </a:t>
            </a:r>
            <a:r>
              <a:rPr lang="de-AT" sz="600" b="1" dirty="0" err="1" smtClean="0"/>
              <a:t>Vocational</a:t>
            </a:r>
            <a:r>
              <a:rPr lang="de-AT" sz="600" b="1" dirty="0" smtClean="0"/>
              <a:t> School</a:t>
            </a:r>
            <a:endParaRPr lang="de-AT" sz="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035157" y="4097621"/>
            <a:ext cx="53513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600" b="1" dirty="0" err="1" smtClean="0"/>
              <a:t>Interm</a:t>
            </a:r>
            <a:r>
              <a:rPr lang="de-AT" sz="600" b="1" dirty="0" smtClean="0"/>
              <a:t>. </a:t>
            </a:r>
            <a:r>
              <a:rPr lang="de-AT" sz="600" b="1" dirty="0" err="1" smtClean="0"/>
              <a:t>Vocational</a:t>
            </a:r>
            <a:r>
              <a:rPr lang="de-AT" sz="600" b="1" dirty="0" smtClean="0"/>
              <a:t> School</a:t>
            </a:r>
            <a:endParaRPr lang="de-AT" sz="600" b="1" dirty="0"/>
          </a:p>
        </p:txBody>
      </p:sp>
      <p:sp>
        <p:nvSpPr>
          <p:cNvPr id="11" name="Textplatzhalter 3"/>
          <p:cNvSpPr txBox="1">
            <a:spLocks/>
          </p:cNvSpPr>
          <p:nvPr/>
        </p:nvSpPr>
        <p:spPr>
          <a:xfrm>
            <a:off x="5653447" y="1295999"/>
            <a:ext cx="3157385" cy="3380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5650" indent="-2508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4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–"/>
              <a:defRPr sz="1800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38%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each</a:t>
            </a:r>
            <a:r>
              <a:rPr lang="de-AT" dirty="0"/>
              <a:t> </a:t>
            </a:r>
            <a:r>
              <a:rPr lang="de-AT" dirty="0" err="1"/>
              <a:t>cohort</a:t>
            </a:r>
            <a:r>
              <a:rPr lang="de-AT" dirty="0"/>
              <a:t> </a:t>
            </a:r>
            <a:r>
              <a:rPr lang="de-AT" dirty="0" err="1"/>
              <a:t>take</a:t>
            </a:r>
            <a:r>
              <a:rPr lang="de-AT" dirty="0"/>
              <a:t> </a:t>
            </a:r>
            <a:r>
              <a:rPr lang="de-AT" dirty="0" err="1"/>
              <a:t>up</a:t>
            </a:r>
            <a:r>
              <a:rPr lang="de-AT" dirty="0"/>
              <a:t> </a:t>
            </a:r>
            <a:r>
              <a:rPr lang="de-AT" dirty="0" smtClean="0"/>
              <a:t>an </a:t>
            </a:r>
            <a:r>
              <a:rPr lang="de-AT" dirty="0" err="1" smtClean="0"/>
              <a:t>apprenticeship</a:t>
            </a:r>
            <a:r>
              <a:rPr lang="de-AT" dirty="0" smtClean="0"/>
              <a:t> </a:t>
            </a:r>
            <a:r>
              <a:rPr lang="de-AT" dirty="0" err="1"/>
              <a:t>within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dual </a:t>
            </a:r>
            <a:r>
              <a:rPr lang="de-AT" dirty="0" err="1" smtClean="0"/>
              <a:t>system</a:t>
            </a:r>
            <a:r>
              <a:rPr lang="de-AT" dirty="0" smtClean="0"/>
              <a:t> (</a:t>
            </a:r>
            <a:r>
              <a:rPr lang="de-AT" dirty="0" err="1" smtClean="0"/>
              <a:t>Vocational</a:t>
            </a:r>
            <a:r>
              <a:rPr lang="de-AT" dirty="0" smtClean="0"/>
              <a:t> Training)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 smtClean="0"/>
              <a:t>Most </a:t>
            </a:r>
            <a:r>
              <a:rPr lang="de-AT" dirty="0" err="1" smtClean="0"/>
              <a:t>common</a:t>
            </a:r>
            <a:r>
              <a:rPr lang="de-AT" dirty="0" smtClean="0"/>
              <a:t> </a:t>
            </a:r>
            <a:r>
              <a:rPr lang="de-AT" dirty="0" err="1" smtClean="0"/>
              <a:t>qualification</a:t>
            </a:r>
            <a:r>
              <a:rPr lang="de-AT" dirty="0" smtClean="0"/>
              <a:t> in Austria (1/3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population</a:t>
            </a:r>
            <a:r>
              <a:rPr lang="de-AT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Outstanding </a:t>
            </a:r>
            <a:r>
              <a:rPr lang="de-AT" dirty="0" err="1"/>
              <a:t>relevance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economy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skilled</a:t>
            </a:r>
            <a:r>
              <a:rPr lang="de-AT" dirty="0"/>
              <a:t> </a:t>
            </a:r>
            <a:r>
              <a:rPr lang="de-AT" dirty="0" err="1"/>
              <a:t>workers</a:t>
            </a:r>
            <a:endParaRPr lang="de-AT" dirty="0"/>
          </a:p>
          <a:p>
            <a:pPr marL="0" indent="0">
              <a:buNone/>
            </a:pPr>
            <a:endParaRPr lang="de-AT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4602037" y="4163898"/>
            <a:ext cx="527654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600" b="1" dirty="0" smtClean="0"/>
              <a:t>Academic School</a:t>
            </a:r>
            <a:endParaRPr lang="de-AT" sz="600" b="1" dirty="0"/>
          </a:p>
        </p:txBody>
      </p:sp>
    </p:spTree>
    <p:extLst>
      <p:ext uri="{BB962C8B-B14F-4D97-AF65-F5344CB8AC3E}">
        <p14:creationId xmlns:p14="http://schemas.microsoft.com/office/powerpoint/2010/main" val="41826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0001" y="694895"/>
            <a:ext cx="7978525" cy="333880"/>
          </a:xfrm>
        </p:spPr>
        <p:txBody>
          <a:bodyPr/>
          <a:lstStyle/>
          <a:p>
            <a:r>
              <a:rPr lang="de-AT" u="sng" dirty="0" err="1" smtClean="0"/>
              <a:t>Apprenticeship</a:t>
            </a:r>
            <a:r>
              <a:rPr lang="de-AT" u="sng" dirty="0" smtClean="0"/>
              <a:t> – </a:t>
            </a:r>
            <a:r>
              <a:rPr lang="de-AT" u="sng" dirty="0" err="1" smtClean="0"/>
              <a:t>Vocational</a:t>
            </a:r>
            <a:r>
              <a:rPr lang="de-AT" u="sng" dirty="0" smtClean="0"/>
              <a:t> Education </a:t>
            </a:r>
            <a:r>
              <a:rPr lang="de-AT" u="sng" dirty="0" err="1" smtClean="0"/>
              <a:t>and</a:t>
            </a:r>
            <a:r>
              <a:rPr lang="de-AT" u="sng" dirty="0" smtClean="0"/>
              <a:t> Training</a:t>
            </a:r>
            <a:endParaRPr lang="de-AT" u="sng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Work-based Learning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525131" y="4788000"/>
            <a:ext cx="960324" cy="200025"/>
          </a:xfrm>
        </p:spPr>
        <p:txBody>
          <a:bodyPr/>
          <a:lstStyle/>
          <a:p>
            <a:fld id="{1206269C-C24E-4E80-9A4B-E7E19BB59A67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56" name="Gruppieren 55"/>
          <p:cNvGrpSpPr/>
          <p:nvPr/>
        </p:nvGrpSpPr>
        <p:grpSpPr>
          <a:xfrm>
            <a:off x="426279" y="1183096"/>
            <a:ext cx="2897884" cy="3604904"/>
            <a:chOff x="426279" y="1182265"/>
            <a:chExt cx="2897884" cy="3604904"/>
          </a:xfrm>
        </p:grpSpPr>
        <p:sp>
          <p:nvSpPr>
            <p:cNvPr id="21" name="Titel 2"/>
            <p:cNvSpPr txBox="1">
              <a:spLocks/>
            </p:cNvSpPr>
            <p:nvPr/>
          </p:nvSpPr>
          <p:spPr>
            <a:xfrm>
              <a:off x="579542" y="1182265"/>
              <a:ext cx="1966548" cy="33388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ts val="3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de-AT" sz="1800" dirty="0" smtClean="0"/>
                <a:t>Training Company</a:t>
              </a:r>
              <a:endParaRPr lang="de-AT" sz="1800" dirty="0"/>
            </a:p>
          </p:txBody>
        </p:sp>
        <p:grpSp>
          <p:nvGrpSpPr>
            <p:cNvPr id="39" name="Gruppieren 38"/>
            <p:cNvGrpSpPr/>
            <p:nvPr/>
          </p:nvGrpSpPr>
          <p:grpSpPr>
            <a:xfrm>
              <a:off x="426279" y="1670169"/>
              <a:ext cx="2897884" cy="3117000"/>
              <a:chOff x="426279" y="1670169"/>
              <a:chExt cx="2897884" cy="3117000"/>
            </a:xfrm>
          </p:grpSpPr>
          <p:sp>
            <p:nvSpPr>
              <p:cNvPr id="40" name="Halbbogen 39"/>
              <p:cNvSpPr/>
              <p:nvPr/>
            </p:nvSpPr>
            <p:spPr>
              <a:xfrm>
                <a:off x="641699" y="2020818"/>
                <a:ext cx="2415702" cy="2415702"/>
              </a:xfrm>
              <a:prstGeom prst="blockArc">
                <a:avLst>
                  <a:gd name="adj1" fmla="val 12600000"/>
                  <a:gd name="adj2" fmla="val 16200000"/>
                  <a:gd name="adj3" fmla="val 4505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Halbbogen 40"/>
              <p:cNvSpPr/>
              <p:nvPr/>
            </p:nvSpPr>
            <p:spPr>
              <a:xfrm>
                <a:off x="641699" y="2020818"/>
                <a:ext cx="2415702" cy="2415702"/>
              </a:xfrm>
              <a:prstGeom prst="blockArc">
                <a:avLst>
                  <a:gd name="adj1" fmla="val 9000000"/>
                  <a:gd name="adj2" fmla="val 12600000"/>
                  <a:gd name="adj3" fmla="val 4505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Halbbogen 41"/>
              <p:cNvSpPr/>
              <p:nvPr/>
            </p:nvSpPr>
            <p:spPr>
              <a:xfrm>
                <a:off x="641699" y="2020818"/>
                <a:ext cx="2415702" cy="2415702"/>
              </a:xfrm>
              <a:prstGeom prst="blockArc">
                <a:avLst>
                  <a:gd name="adj1" fmla="val 5400000"/>
                  <a:gd name="adj2" fmla="val 9000000"/>
                  <a:gd name="adj3" fmla="val 4505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Halbbogen 42"/>
              <p:cNvSpPr/>
              <p:nvPr/>
            </p:nvSpPr>
            <p:spPr>
              <a:xfrm>
                <a:off x="641699" y="2020818"/>
                <a:ext cx="2415702" cy="2415702"/>
              </a:xfrm>
              <a:prstGeom prst="blockArc">
                <a:avLst>
                  <a:gd name="adj1" fmla="val 1800000"/>
                  <a:gd name="adj2" fmla="val 5400000"/>
                  <a:gd name="adj3" fmla="val 4505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Halbbogen 43"/>
              <p:cNvSpPr/>
              <p:nvPr/>
            </p:nvSpPr>
            <p:spPr>
              <a:xfrm>
                <a:off x="641699" y="2020818"/>
                <a:ext cx="2415702" cy="2415702"/>
              </a:xfrm>
              <a:prstGeom prst="blockArc">
                <a:avLst>
                  <a:gd name="adj1" fmla="val 19800000"/>
                  <a:gd name="adj2" fmla="val 1800000"/>
                  <a:gd name="adj3" fmla="val 4505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Halbbogen 44"/>
              <p:cNvSpPr/>
              <p:nvPr/>
            </p:nvSpPr>
            <p:spPr>
              <a:xfrm>
                <a:off x="641699" y="2020818"/>
                <a:ext cx="2415702" cy="2415702"/>
              </a:xfrm>
              <a:prstGeom prst="blockArc">
                <a:avLst>
                  <a:gd name="adj1" fmla="val 16200000"/>
                  <a:gd name="adj2" fmla="val 19800000"/>
                  <a:gd name="adj3" fmla="val 4505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Freihandform 45"/>
              <p:cNvSpPr/>
              <p:nvPr/>
            </p:nvSpPr>
            <p:spPr>
              <a:xfrm>
                <a:off x="1288548" y="2677779"/>
                <a:ext cx="1139241" cy="1101780"/>
              </a:xfrm>
              <a:custGeom>
                <a:avLst/>
                <a:gdLst>
                  <a:gd name="connsiteX0" fmla="*/ 0 w 1139241"/>
                  <a:gd name="connsiteY0" fmla="*/ 550890 h 1101780"/>
                  <a:gd name="connsiteX1" fmla="*/ 569621 w 1139241"/>
                  <a:gd name="connsiteY1" fmla="*/ 0 h 1101780"/>
                  <a:gd name="connsiteX2" fmla="*/ 1139242 w 1139241"/>
                  <a:gd name="connsiteY2" fmla="*/ 550890 h 1101780"/>
                  <a:gd name="connsiteX3" fmla="*/ 569621 w 1139241"/>
                  <a:gd name="connsiteY3" fmla="*/ 1101780 h 1101780"/>
                  <a:gd name="connsiteX4" fmla="*/ 0 w 1139241"/>
                  <a:gd name="connsiteY4" fmla="*/ 550890 h 110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9241" h="1101780">
                    <a:moveTo>
                      <a:pt x="0" y="550890"/>
                    </a:moveTo>
                    <a:cubicBezTo>
                      <a:pt x="0" y="246642"/>
                      <a:pt x="255028" y="0"/>
                      <a:pt x="569621" y="0"/>
                    </a:cubicBezTo>
                    <a:cubicBezTo>
                      <a:pt x="884214" y="0"/>
                      <a:pt x="1139242" y="246642"/>
                      <a:pt x="1139242" y="550890"/>
                    </a:cubicBezTo>
                    <a:cubicBezTo>
                      <a:pt x="1139242" y="855138"/>
                      <a:pt x="884214" y="1101780"/>
                      <a:pt x="569621" y="1101780"/>
                    </a:cubicBezTo>
                    <a:cubicBezTo>
                      <a:pt x="255028" y="1101780"/>
                      <a:pt x="0" y="855138"/>
                      <a:pt x="0" y="550890"/>
                    </a:cubicBez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0808" tIns="175322" rIns="180808" bIns="175322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1050" b="1" kern="1200" dirty="0">
                  <a:latin typeface="+mn-lt"/>
                </a:endParaRPr>
              </a:p>
            </p:txBody>
          </p:sp>
          <p:sp>
            <p:nvSpPr>
              <p:cNvPr id="47" name="Freihandform 46"/>
              <p:cNvSpPr/>
              <p:nvPr/>
            </p:nvSpPr>
            <p:spPr>
              <a:xfrm>
                <a:off x="1471696" y="1670169"/>
                <a:ext cx="755708" cy="755708"/>
              </a:xfrm>
              <a:custGeom>
                <a:avLst/>
                <a:gdLst>
                  <a:gd name="connsiteX0" fmla="*/ 0 w 755708"/>
                  <a:gd name="connsiteY0" fmla="*/ 377854 h 755708"/>
                  <a:gd name="connsiteX1" fmla="*/ 377854 w 755708"/>
                  <a:gd name="connsiteY1" fmla="*/ 0 h 755708"/>
                  <a:gd name="connsiteX2" fmla="*/ 755708 w 755708"/>
                  <a:gd name="connsiteY2" fmla="*/ 377854 h 755708"/>
                  <a:gd name="connsiteX3" fmla="*/ 377854 w 755708"/>
                  <a:gd name="connsiteY3" fmla="*/ 755708 h 755708"/>
                  <a:gd name="connsiteX4" fmla="*/ 0 w 755708"/>
                  <a:gd name="connsiteY4" fmla="*/ 377854 h 75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5708" h="755708">
                    <a:moveTo>
                      <a:pt x="0" y="377854"/>
                    </a:moveTo>
                    <a:cubicBezTo>
                      <a:pt x="0" y="169171"/>
                      <a:pt x="169171" y="0"/>
                      <a:pt x="377854" y="0"/>
                    </a:cubicBezTo>
                    <a:cubicBezTo>
                      <a:pt x="586537" y="0"/>
                      <a:pt x="755708" y="169171"/>
                      <a:pt x="755708" y="377854"/>
                    </a:cubicBezTo>
                    <a:cubicBezTo>
                      <a:pt x="755708" y="586537"/>
                      <a:pt x="586537" y="755708"/>
                      <a:pt x="377854" y="755708"/>
                    </a:cubicBezTo>
                    <a:cubicBezTo>
                      <a:pt x="169171" y="755708"/>
                      <a:pt x="0" y="586537"/>
                      <a:pt x="0" y="377854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101" tIns="122101" rIns="122101" bIns="122101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900" kern="1200" dirty="0" smtClean="0">
                    <a:latin typeface="+mn-lt"/>
                  </a:rPr>
                  <a:t>80</a:t>
                </a:r>
                <a:r>
                  <a:rPr lang="de-DE" sz="900" kern="1200" dirty="0">
                    <a:latin typeface="+mn-lt"/>
                  </a:rPr>
                  <a:t>% </a:t>
                </a:r>
                <a:r>
                  <a:rPr lang="de-DE" sz="900" kern="1200" dirty="0" err="1" smtClean="0">
                    <a:latin typeface="+mn-lt"/>
                  </a:rPr>
                  <a:t>of</a:t>
                </a:r>
                <a:r>
                  <a:rPr lang="de-DE" sz="900" kern="1200" dirty="0" smtClean="0">
                    <a:latin typeface="+mn-lt"/>
                  </a:rPr>
                  <a:t> </a:t>
                </a:r>
                <a:r>
                  <a:rPr lang="de-DE" sz="900" kern="1200" dirty="0" err="1" smtClean="0">
                    <a:latin typeface="+mn-lt"/>
                  </a:rPr>
                  <a:t>training</a:t>
                </a:r>
                <a:r>
                  <a:rPr lang="de-DE" sz="900" kern="1200" dirty="0" smtClean="0">
                    <a:latin typeface="+mn-lt"/>
                  </a:rPr>
                  <a:t> </a:t>
                </a:r>
                <a:r>
                  <a:rPr lang="de-DE" sz="900" kern="1200" dirty="0" err="1" smtClean="0">
                    <a:latin typeface="+mn-lt"/>
                  </a:rPr>
                  <a:t>period</a:t>
                </a:r>
                <a:endParaRPr lang="de-DE" sz="900" kern="1200" dirty="0">
                  <a:latin typeface="+mn-lt"/>
                </a:endParaRPr>
              </a:p>
            </p:txBody>
          </p:sp>
          <p:sp>
            <p:nvSpPr>
              <p:cNvPr id="48" name="Freihandform 47"/>
              <p:cNvSpPr/>
              <p:nvPr/>
            </p:nvSpPr>
            <p:spPr>
              <a:xfrm>
                <a:off x="2494165" y="2260492"/>
                <a:ext cx="829998" cy="755708"/>
              </a:xfrm>
              <a:custGeom>
                <a:avLst/>
                <a:gdLst>
                  <a:gd name="connsiteX0" fmla="*/ 0 w 755708"/>
                  <a:gd name="connsiteY0" fmla="*/ 377854 h 755708"/>
                  <a:gd name="connsiteX1" fmla="*/ 377854 w 755708"/>
                  <a:gd name="connsiteY1" fmla="*/ 0 h 755708"/>
                  <a:gd name="connsiteX2" fmla="*/ 755708 w 755708"/>
                  <a:gd name="connsiteY2" fmla="*/ 377854 h 755708"/>
                  <a:gd name="connsiteX3" fmla="*/ 377854 w 755708"/>
                  <a:gd name="connsiteY3" fmla="*/ 755708 h 755708"/>
                  <a:gd name="connsiteX4" fmla="*/ 0 w 755708"/>
                  <a:gd name="connsiteY4" fmla="*/ 377854 h 75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5708" h="755708">
                    <a:moveTo>
                      <a:pt x="0" y="377854"/>
                    </a:moveTo>
                    <a:cubicBezTo>
                      <a:pt x="0" y="169171"/>
                      <a:pt x="169171" y="0"/>
                      <a:pt x="377854" y="0"/>
                    </a:cubicBezTo>
                    <a:cubicBezTo>
                      <a:pt x="586537" y="0"/>
                      <a:pt x="755708" y="169171"/>
                      <a:pt x="755708" y="377854"/>
                    </a:cubicBezTo>
                    <a:cubicBezTo>
                      <a:pt x="755708" y="586537"/>
                      <a:pt x="586537" y="755708"/>
                      <a:pt x="377854" y="755708"/>
                    </a:cubicBezTo>
                    <a:cubicBezTo>
                      <a:pt x="169171" y="755708"/>
                      <a:pt x="0" y="586537"/>
                      <a:pt x="0" y="377854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101" tIns="122101" rIns="122101" bIns="122101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900" kern="1200" dirty="0" smtClean="0">
                    <a:latin typeface="+mn-lt"/>
                  </a:rPr>
                  <a:t>Duration: </a:t>
                </a:r>
                <a:br>
                  <a:rPr lang="de-DE" sz="900" kern="1200" dirty="0" smtClean="0">
                    <a:latin typeface="+mn-lt"/>
                  </a:rPr>
                </a:br>
                <a:r>
                  <a:rPr lang="de-DE" sz="900" b="1" kern="1200" dirty="0" smtClean="0">
                    <a:latin typeface="+mn-lt"/>
                  </a:rPr>
                  <a:t>2-4 </a:t>
                </a:r>
                <a:r>
                  <a:rPr lang="de-DE" sz="900" b="1" kern="1200" dirty="0" err="1" smtClean="0">
                    <a:latin typeface="+mn-lt"/>
                  </a:rPr>
                  <a:t>years</a:t>
                </a:r>
                <a:r>
                  <a:rPr lang="de-DE" sz="900" b="1" kern="1200" dirty="0" smtClean="0">
                    <a:latin typeface="+mn-lt"/>
                  </a:rPr>
                  <a:t/>
                </a:r>
                <a:br>
                  <a:rPr lang="de-DE" sz="900" b="1" kern="1200" dirty="0" smtClean="0">
                    <a:latin typeface="+mn-lt"/>
                  </a:rPr>
                </a:br>
                <a:r>
                  <a:rPr lang="de-DE" sz="900" kern="1200" dirty="0" smtClean="0">
                    <a:latin typeface="+mn-lt"/>
                  </a:rPr>
                  <a:t>(200 </a:t>
                </a:r>
                <a:r>
                  <a:rPr lang="de-DE" sz="900" kern="1200" dirty="0" err="1" smtClean="0">
                    <a:latin typeface="+mn-lt"/>
                  </a:rPr>
                  <a:t>professions</a:t>
                </a:r>
                <a:r>
                  <a:rPr lang="de-DE" sz="900" kern="1200" dirty="0" smtClean="0">
                    <a:latin typeface="+mn-lt"/>
                  </a:rPr>
                  <a:t>)</a:t>
                </a:r>
                <a:endParaRPr lang="de-DE" sz="900" kern="1200" dirty="0">
                  <a:latin typeface="+mn-lt"/>
                </a:endParaRPr>
              </a:p>
            </p:txBody>
          </p:sp>
          <p:sp>
            <p:nvSpPr>
              <p:cNvPr id="49" name="Freihandform 48"/>
              <p:cNvSpPr/>
              <p:nvPr/>
            </p:nvSpPr>
            <p:spPr>
              <a:xfrm>
                <a:off x="2494165" y="3441138"/>
                <a:ext cx="755708" cy="755708"/>
              </a:xfrm>
              <a:custGeom>
                <a:avLst/>
                <a:gdLst>
                  <a:gd name="connsiteX0" fmla="*/ 0 w 755708"/>
                  <a:gd name="connsiteY0" fmla="*/ 377854 h 755708"/>
                  <a:gd name="connsiteX1" fmla="*/ 377854 w 755708"/>
                  <a:gd name="connsiteY1" fmla="*/ 0 h 755708"/>
                  <a:gd name="connsiteX2" fmla="*/ 755708 w 755708"/>
                  <a:gd name="connsiteY2" fmla="*/ 377854 h 755708"/>
                  <a:gd name="connsiteX3" fmla="*/ 377854 w 755708"/>
                  <a:gd name="connsiteY3" fmla="*/ 755708 h 755708"/>
                  <a:gd name="connsiteX4" fmla="*/ 0 w 755708"/>
                  <a:gd name="connsiteY4" fmla="*/ 377854 h 75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5708" h="755708">
                    <a:moveTo>
                      <a:pt x="0" y="377854"/>
                    </a:moveTo>
                    <a:cubicBezTo>
                      <a:pt x="0" y="169171"/>
                      <a:pt x="169171" y="0"/>
                      <a:pt x="377854" y="0"/>
                    </a:cubicBezTo>
                    <a:cubicBezTo>
                      <a:pt x="586537" y="0"/>
                      <a:pt x="755708" y="169171"/>
                      <a:pt x="755708" y="377854"/>
                    </a:cubicBezTo>
                    <a:cubicBezTo>
                      <a:pt x="755708" y="586537"/>
                      <a:pt x="586537" y="755708"/>
                      <a:pt x="377854" y="755708"/>
                    </a:cubicBezTo>
                    <a:cubicBezTo>
                      <a:pt x="169171" y="755708"/>
                      <a:pt x="0" y="586537"/>
                      <a:pt x="0" y="377854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101" tIns="122101" rIns="122101" bIns="122101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900" dirty="0" smtClean="0"/>
                  <a:t>Practice </a:t>
                </a:r>
              </a:p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900" dirty="0" smtClean="0"/>
                  <a:t>T</a:t>
                </a:r>
                <a:r>
                  <a:rPr lang="de-DE" sz="900" kern="1200" dirty="0" smtClean="0">
                    <a:latin typeface="+mn-lt"/>
                  </a:rPr>
                  <a:t>echnical-, </a:t>
                </a:r>
                <a:r>
                  <a:rPr lang="de-DE" sz="900" kern="1200" dirty="0" err="1" smtClean="0">
                    <a:latin typeface="+mn-lt"/>
                  </a:rPr>
                  <a:t>work</a:t>
                </a:r>
                <a:r>
                  <a:rPr lang="de-DE" sz="900" kern="1200" dirty="0" smtClean="0">
                    <a:latin typeface="+mn-lt"/>
                  </a:rPr>
                  <a:t>- </a:t>
                </a:r>
                <a:r>
                  <a:rPr lang="de-DE" sz="900" kern="1200" dirty="0" err="1" smtClean="0">
                    <a:latin typeface="+mn-lt"/>
                  </a:rPr>
                  <a:t>and</a:t>
                </a:r>
                <a:r>
                  <a:rPr lang="de-DE" sz="900" kern="1200" dirty="0" smtClean="0">
                    <a:latin typeface="+mn-lt"/>
                  </a:rPr>
                  <a:t> </a:t>
                </a:r>
                <a:r>
                  <a:rPr lang="de-DE" sz="900" kern="1200" dirty="0" err="1" smtClean="0">
                    <a:latin typeface="+mn-lt"/>
                  </a:rPr>
                  <a:t>social</a:t>
                </a:r>
                <a:r>
                  <a:rPr lang="de-DE" sz="900" kern="1200" dirty="0" smtClean="0">
                    <a:latin typeface="+mn-lt"/>
                  </a:rPr>
                  <a:t> </a:t>
                </a:r>
                <a:r>
                  <a:rPr lang="de-DE" sz="900" kern="1200" dirty="0" err="1" smtClean="0">
                    <a:latin typeface="+mn-lt"/>
                  </a:rPr>
                  <a:t>skills</a:t>
                </a:r>
                <a:endParaRPr lang="de-DE" sz="900" kern="1200" dirty="0">
                  <a:latin typeface="+mn-lt"/>
                </a:endParaRPr>
              </a:p>
            </p:txBody>
          </p:sp>
          <p:sp>
            <p:nvSpPr>
              <p:cNvPr id="50" name="Freihandform 49"/>
              <p:cNvSpPr/>
              <p:nvPr/>
            </p:nvSpPr>
            <p:spPr>
              <a:xfrm>
                <a:off x="1428118" y="4031461"/>
                <a:ext cx="842864" cy="755708"/>
              </a:xfrm>
              <a:custGeom>
                <a:avLst/>
                <a:gdLst>
                  <a:gd name="connsiteX0" fmla="*/ 0 w 842864"/>
                  <a:gd name="connsiteY0" fmla="*/ 377854 h 755708"/>
                  <a:gd name="connsiteX1" fmla="*/ 421432 w 842864"/>
                  <a:gd name="connsiteY1" fmla="*/ 0 h 755708"/>
                  <a:gd name="connsiteX2" fmla="*/ 842864 w 842864"/>
                  <a:gd name="connsiteY2" fmla="*/ 377854 h 755708"/>
                  <a:gd name="connsiteX3" fmla="*/ 421432 w 842864"/>
                  <a:gd name="connsiteY3" fmla="*/ 755708 h 755708"/>
                  <a:gd name="connsiteX4" fmla="*/ 0 w 842864"/>
                  <a:gd name="connsiteY4" fmla="*/ 377854 h 75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2864" h="755708">
                    <a:moveTo>
                      <a:pt x="0" y="377854"/>
                    </a:moveTo>
                    <a:cubicBezTo>
                      <a:pt x="0" y="169171"/>
                      <a:pt x="188682" y="0"/>
                      <a:pt x="421432" y="0"/>
                    </a:cubicBezTo>
                    <a:cubicBezTo>
                      <a:pt x="654182" y="0"/>
                      <a:pt x="842864" y="169171"/>
                      <a:pt x="842864" y="377854"/>
                    </a:cubicBezTo>
                    <a:cubicBezTo>
                      <a:pt x="842864" y="586537"/>
                      <a:pt x="654182" y="755708"/>
                      <a:pt x="421432" y="755708"/>
                    </a:cubicBezTo>
                    <a:cubicBezTo>
                      <a:pt x="188682" y="755708"/>
                      <a:pt x="0" y="586537"/>
                      <a:pt x="0" y="377854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3595" tIns="120831" rIns="133595" bIns="120831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800" kern="1200" dirty="0" err="1" smtClean="0">
                    <a:latin typeface="+mn-lt"/>
                  </a:rPr>
                  <a:t>Detailed</a:t>
                </a:r>
                <a:r>
                  <a:rPr lang="de-DE" sz="800" kern="1200" dirty="0" smtClean="0">
                    <a:latin typeface="+mn-lt"/>
                  </a:rPr>
                  <a:t> </a:t>
                </a:r>
                <a:r>
                  <a:rPr lang="de-DE" sz="800" kern="1200" dirty="0" err="1" smtClean="0">
                    <a:latin typeface="+mn-lt"/>
                  </a:rPr>
                  <a:t>training</a:t>
                </a:r>
                <a:r>
                  <a:rPr lang="de-DE" sz="800" kern="1200" dirty="0" smtClean="0">
                    <a:latin typeface="+mn-lt"/>
                  </a:rPr>
                  <a:t> </a:t>
                </a:r>
                <a:r>
                  <a:rPr lang="de-DE" sz="800" kern="1200" dirty="0" err="1" smtClean="0">
                    <a:latin typeface="+mn-lt"/>
                  </a:rPr>
                  <a:t>regulations</a:t>
                </a:r>
                <a:r>
                  <a:rPr lang="de-DE" sz="800" kern="1200" dirty="0" smtClean="0">
                    <a:latin typeface="+mn-lt"/>
                  </a:rPr>
                  <a:t> / </a:t>
                </a:r>
                <a:r>
                  <a:rPr lang="de-DE" sz="800" kern="1200" dirty="0" err="1" smtClean="0">
                    <a:latin typeface="+mn-lt"/>
                  </a:rPr>
                  <a:t>curriculum</a:t>
                </a:r>
                <a:endParaRPr lang="de-DE" sz="900" kern="1200" dirty="0">
                  <a:latin typeface="+mn-lt"/>
                </a:endParaRPr>
              </a:p>
            </p:txBody>
          </p:sp>
          <p:sp>
            <p:nvSpPr>
              <p:cNvPr id="51" name="Freihandform 50"/>
              <p:cNvSpPr/>
              <p:nvPr/>
            </p:nvSpPr>
            <p:spPr>
              <a:xfrm>
                <a:off x="426279" y="3441138"/>
                <a:ext cx="801602" cy="755708"/>
              </a:xfrm>
              <a:custGeom>
                <a:avLst/>
                <a:gdLst>
                  <a:gd name="connsiteX0" fmla="*/ 0 w 801602"/>
                  <a:gd name="connsiteY0" fmla="*/ 377854 h 755708"/>
                  <a:gd name="connsiteX1" fmla="*/ 400801 w 801602"/>
                  <a:gd name="connsiteY1" fmla="*/ 0 h 755708"/>
                  <a:gd name="connsiteX2" fmla="*/ 801602 w 801602"/>
                  <a:gd name="connsiteY2" fmla="*/ 377854 h 755708"/>
                  <a:gd name="connsiteX3" fmla="*/ 400801 w 801602"/>
                  <a:gd name="connsiteY3" fmla="*/ 755708 h 755708"/>
                  <a:gd name="connsiteX4" fmla="*/ 0 w 801602"/>
                  <a:gd name="connsiteY4" fmla="*/ 377854 h 75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602" h="755708">
                    <a:moveTo>
                      <a:pt x="0" y="377854"/>
                    </a:moveTo>
                    <a:cubicBezTo>
                      <a:pt x="0" y="169171"/>
                      <a:pt x="179445" y="0"/>
                      <a:pt x="400801" y="0"/>
                    </a:cubicBezTo>
                    <a:cubicBezTo>
                      <a:pt x="622157" y="0"/>
                      <a:pt x="801602" y="169171"/>
                      <a:pt x="801602" y="377854"/>
                    </a:cubicBezTo>
                    <a:cubicBezTo>
                      <a:pt x="801602" y="586537"/>
                      <a:pt x="622157" y="755708"/>
                      <a:pt x="400801" y="755708"/>
                    </a:cubicBezTo>
                    <a:cubicBezTo>
                      <a:pt x="179445" y="755708"/>
                      <a:pt x="0" y="586537"/>
                      <a:pt x="0" y="377854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822" tIns="122101" rIns="128822" bIns="122101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900" kern="1200" dirty="0" err="1" smtClean="0">
                    <a:latin typeface="+mn-lt"/>
                  </a:rPr>
                  <a:t>Contract</a:t>
                </a:r>
                <a:r>
                  <a:rPr lang="de-DE" sz="900" kern="1200" dirty="0" smtClean="0">
                    <a:latin typeface="+mn-lt"/>
                  </a:rPr>
                  <a:t> </a:t>
                </a:r>
                <a:r>
                  <a:rPr lang="de-DE" sz="900" kern="1200" dirty="0" err="1" smtClean="0">
                    <a:latin typeface="+mn-lt"/>
                  </a:rPr>
                  <a:t>with</a:t>
                </a:r>
                <a:r>
                  <a:rPr lang="de-DE" sz="900" kern="1200" dirty="0" smtClean="0">
                    <a:latin typeface="+mn-lt"/>
                  </a:rPr>
                  <a:t> </a:t>
                </a:r>
                <a:r>
                  <a:rPr lang="de-DE" sz="900" kern="1200" dirty="0" err="1" smtClean="0">
                    <a:latin typeface="+mn-lt"/>
                  </a:rPr>
                  <a:t>company</a:t>
                </a:r>
                <a:endParaRPr lang="de-DE" sz="900" kern="1200" dirty="0">
                  <a:latin typeface="+mn-lt"/>
                </a:endParaRPr>
              </a:p>
            </p:txBody>
          </p:sp>
          <p:sp>
            <p:nvSpPr>
              <p:cNvPr id="52" name="Freihandform 51"/>
              <p:cNvSpPr/>
              <p:nvPr/>
            </p:nvSpPr>
            <p:spPr>
              <a:xfrm>
                <a:off x="449225" y="2260492"/>
                <a:ext cx="778655" cy="755708"/>
              </a:xfrm>
              <a:custGeom>
                <a:avLst/>
                <a:gdLst>
                  <a:gd name="connsiteX0" fmla="*/ 0 w 755708"/>
                  <a:gd name="connsiteY0" fmla="*/ 377854 h 755708"/>
                  <a:gd name="connsiteX1" fmla="*/ 377854 w 755708"/>
                  <a:gd name="connsiteY1" fmla="*/ 0 h 755708"/>
                  <a:gd name="connsiteX2" fmla="*/ 755708 w 755708"/>
                  <a:gd name="connsiteY2" fmla="*/ 377854 h 755708"/>
                  <a:gd name="connsiteX3" fmla="*/ 377854 w 755708"/>
                  <a:gd name="connsiteY3" fmla="*/ 755708 h 755708"/>
                  <a:gd name="connsiteX4" fmla="*/ 0 w 755708"/>
                  <a:gd name="connsiteY4" fmla="*/ 377854 h 75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5708" h="755708">
                    <a:moveTo>
                      <a:pt x="0" y="377854"/>
                    </a:moveTo>
                    <a:cubicBezTo>
                      <a:pt x="0" y="169171"/>
                      <a:pt x="169171" y="0"/>
                      <a:pt x="377854" y="0"/>
                    </a:cubicBezTo>
                    <a:cubicBezTo>
                      <a:pt x="586537" y="0"/>
                      <a:pt x="755708" y="169171"/>
                      <a:pt x="755708" y="377854"/>
                    </a:cubicBezTo>
                    <a:cubicBezTo>
                      <a:pt x="755708" y="586537"/>
                      <a:pt x="586537" y="755708"/>
                      <a:pt x="377854" y="755708"/>
                    </a:cubicBezTo>
                    <a:cubicBezTo>
                      <a:pt x="169171" y="755708"/>
                      <a:pt x="0" y="586537"/>
                      <a:pt x="0" y="377854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101" tIns="122101" rIns="122101" bIns="122101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900" kern="1200" dirty="0" err="1" smtClean="0">
                    <a:latin typeface="+mn-lt"/>
                  </a:rPr>
                  <a:t>Apprentice</a:t>
                </a:r>
                <a:r>
                  <a:rPr lang="de-DE" sz="900" kern="1200" dirty="0" smtClean="0">
                    <a:latin typeface="+mn-lt"/>
                  </a:rPr>
                  <a:t> </a:t>
                </a:r>
                <a:r>
                  <a:rPr lang="de-DE" sz="900" kern="1200" dirty="0" err="1" smtClean="0">
                    <a:latin typeface="+mn-lt"/>
                  </a:rPr>
                  <a:t>income</a:t>
                </a:r>
                <a:endParaRPr lang="de-DE" sz="900" kern="1200" dirty="0">
                  <a:latin typeface="+mn-lt"/>
                </a:endParaRPr>
              </a:p>
            </p:txBody>
          </p:sp>
        </p:grpSp>
      </p:grpSp>
      <p:grpSp>
        <p:nvGrpSpPr>
          <p:cNvPr id="57" name="Gruppieren 56"/>
          <p:cNvGrpSpPr/>
          <p:nvPr/>
        </p:nvGrpSpPr>
        <p:grpSpPr>
          <a:xfrm>
            <a:off x="3239332" y="1180468"/>
            <a:ext cx="3844978" cy="3585641"/>
            <a:chOff x="3239332" y="1180468"/>
            <a:chExt cx="3844978" cy="3585641"/>
          </a:xfrm>
        </p:grpSpPr>
        <p:grpSp>
          <p:nvGrpSpPr>
            <p:cNvPr id="55" name="Gruppieren 54"/>
            <p:cNvGrpSpPr/>
            <p:nvPr/>
          </p:nvGrpSpPr>
          <p:grpSpPr>
            <a:xfrm>
              <a:off x="3239332" y="1180468"/>
              <a:ext cx="3844978" cy="3585641"/>
              <a:chOff x="3239332" y="1180468"/>
              <a:chExt cx="3844978" cy="3585641"/>
            </a:xfrm>
          </p:grpSpPr>
          <p:sp>
            <p:nvSpPr>
              <p:cNvPr id="22" name="Titel 2"/>
              <p:cNvSpPr txBox="1">
                <a:spLocks/>
              </p:cNvSpPr>
              <p:nvPr/>
            </p:nvSpPr>
            <p:spPr>
              <a:xfrm>
                <a:off x="4529859" y="1180468"/>
                <a:ext cx="1966548" cy="33388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ts val="3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tx2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de-AT" sz="1800" dirty="0" err="1" smtClean="0"/>
                  <a:t>Vocational</a:t>
                </a:r>
                <a:r>
                  <a:rPr lang="de-AT" sz="1800" dirty="0" smtClean="0"/>
                  <a:t> School</a:t>
                </a:r>
                <a:endParaRPr lang="de-AT" sz="1800" dirty="0"/>
              </a:p>
            </p:txBody>
          </p:sp>
          <p:graphicFrame>
            <p:nvGraphicFramePr>
              <p:cNvPr id="7" name="Diagramm 6"/>
              <p:cNvGraphicFramePr/>
              <p:nvPr>
                <p:extLst>
                  <p:ext uri="{D42A27DB-BD31-4B8C-83A1-F6EECF244321}">
                    <p14:modId xmlns:p14="http://schemas.microsoft.com/office/powerpoint/2010/main" val="3069614537"/>
                  </p:ext>
                </p:extLst>
              </p:nvPr>
            </p:nvGraphicFramePr>
            <p:xfrm>
              <a:off x="3736238" y="1691232"/>
              <a:ext cx="3348072" cy="307487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4" name="Kreuz 13"/>
              <p:cNvSpPr/>
              <p:nvPr/>
            </p:nvSpPr>
            <p:spPr>
              <a:xfrm>
                <a:off x="3239332" y="2969399"/>
                <a:ext cx="554182" cy="532762"/>
              </a:xfrm>
              <a:prstGeom prst="plus">
                <a:avLst>
                  <a:gd name="adj" fmla="val 36892"/>
                </a:avLst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20" name="Ellipse 19"/>
            <p:cNvSpPr/>
            <p:nvPr/>
          </p:nvSpPr>
          <p:spPr>
            <a:xfrm>
              <a:off x="4809251" y="2754334"/>
              <a:ext cx="1189064" cy="1165230"/>
            </a:xfrm>
            <a:prstGeom prst="ellipse">
              <a:avLst/>
            </a:prstGeom>
            <a:blipFill rotWithShape="1">
              <a:blip r:embed="rId8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8" name="Gruppieren 57"/>
          <p:cNvGrpSpPr/>
          <p:nvPr/>
        </p:nvGrpSpPr>
        <p:grpSpPr>
          <a:xfrm>
            <a:off x="6795026" y="1182265"/>
            <a:ext cx="2234253" cy="3605735"/>
            <a:chOff x="6795026" y="1182265"/>
            <a:chExt cx="2234253" cy="3605735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6795026" y="1182265"/>
              <a:ext cx="2234253" cy="3605735"/>
              <a:chOff x="6795026" y="1182265"/>
              <a:chExt cx="2234253" cy="3605735"/>
            </a:xfrm>
          </p:grpSpPr>
          <p:sp>
            <p:nvSpPr>
              <p:cNvPr id="23" name="Titel 2"/>
              <p:cNvSpPr txBox="1">
                <a:spLocks/>
              </p:cNvSpPr>
              <p:nvPr/>
            </p:nvSpPr>
            <p:spPr>
              <a:xfrm>
                <a:off x="6795026" y="1182265"/>
                <a:ext cx="1966548" cy="33388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ts val="3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tx2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de-AT" sz="1800" dirty="0" err="1" smtClean="0"/>
                  <a:t>Qualification</a:t>
                </a:r>
                <a:r>
                  <a:rPr lang="de-AT" sz="1800" dirty="0" smtClean="0"/>
                  <a:t> </a:t>
                </a:r>
                <a:r>
                  <a:rPr lang="de-AT" sz="1800" dirty="0" err="1" smtClean="0"/>
                  <a:t>Certificate</a:t>
                </a:r>
                <a:endParaRPr lang="de-AT" sz="1800" dirty="0"/>
              </a:p>
            </p:txBody>
          </p:sp>
          <p:grpSp>
            <p:nvGrpSpPr>
              <p:cNvPr id="53" name="Gruppieren 52"/>
              <p:cNvGrpSpPr/>
              <p:nvPr/>
            </p:nvGrpSpPr>
            <p:grpSpPr>
              <a:xfrm>
                <a:off x="7077331" y="1740171"/>
                <a:ext cx="1951948" cy="3047829"/>
                <a:chOff x="7077331" y="1740171"/>
                <a:chExt cx="1951948" cy="3047829"/>
              </a:xfrm>
            </p:grpSpPr>
            <p:graphicFrame>
              <p:nvGraphicFramePr>
                <p:cNvPr id="13" name="Diagramm 12"/>
                <p:cNvGraphicFramePr/>
                <p:nvPr>
                  <p:extLst>
                    <p:ext uri="{D42A27DB-BD31-4B8C-83A1-F6EECF244321}">
                      <p14:modId xmlns:p14="http://schemas.microsoft.com/office/powerpoint/2010/main" val="3124536699"/>
                    </p:ext>
                  </p:extLst>
                </p:nvPr>
              </p:nvGraphicFramePr>
              <p:xfrm>
                <a:off x="7729786" y="1740171"/>
                <a:ext cx="1299493" cy="304782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9" r:lo="rId10" r:qs="rId11" r:cs="rId12"/>
                </a:graphicData>
              </a:graphic>
            </p:graphicFrame>
            <p:sp>
              <p:nvSpPr>
                <p:cNvPr id="15" name="Pfeil nach rechts 14"/>
                <p:cNvSpPr/>
                <p:nvPr/>
              </p:nvSpPr>
              <p:spPr>
                <a:xfrm>
                  <a:off x="7077331" y="3068088"/>
                  <a:ext cx="568429" cy="399956"/>
                </a:xfrm>
                <a:prstGeom prst="rightArrow">
                  <a:avLst/>
                </a:prstGeom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</p:grpSp>
        </p:grpSp>
        <p:sp>
          <p:nvSpPr>
            <p:cNvPr id="26" name="Textfeld 25"/>
            <p:cNvSpPr txBox="1"/>
            <p:nvPr/>
          </p:nvSpPr>
          <p:spPr>
            <a:xfrm>
              <a:off x="7998512" y="3919564"/>
              <a:ext cx="9094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dirty="0" err="1" smtClean="0"/>
                <a:t>Skilled</a:t>
              </a:r>
              <a:r>
                <a:rPr lang="de-AT" sz="900" dirty="0" smtClean="0"/>
                <a:t> </a:t>
              </a:r>
              <a:r>
                <a:rPr lang="de-AT" sz="900" dirty="0" err="1" smtClean="0"/>
                <a:t>worker</a:t>
              </a:r>
              <a:r>
                <a:rPr lang="de-AT" sz="900" dirty="0" smtClean="0"/>
                <a:t> after final </a:t>
              </a:r>
              <a:r>
                <a:rPr lang="de-AT" sz="900" dirty="0" err="1" smtClean="0"/>
                <a:t>examination</a:t>
              </a:r>
              <a:endParaRPr lang="de-AT" sz="900" dirty="0"/>
            </a:p>
          </p:txBody>
        </p:sp>
      </p:grpSp>
      <p:pic>
        <p:nvPicPr>
          <p:cNvPr id="61" name="Grafik 6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5636">
            <a:off x="7552160" y="1579987"/>
            <a:ext cx="1074840" cy="10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Work-based learning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4</a:t>
            </a:fld>
            <a:endParaRPr lang="en-GB" noProof="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540001" y="1220400"/>
            <a:ext cx="8248123" cy="3531973"/>
            <a:chOff x="540001" y="1220400"/>
            <a:chExt cx="8248123" cy="3531973"/>
          </a:xfrm>
        </p:grpSpPr>
        <p:pic>
          <p:nvPicPr>
            <p:cNvPr id="7" name="Grafik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40001" y="1220400"/>
              <a:ext cx="6783150" cy="3531973"/>
            </a:xfrm>
            <a:prstGeom prst="rect">
              <a:avLst/>
            </a:prstGeom>
          </p:spPr>
        </p:pic>
        <p:grpSp>
          <p:nvGrpSpPr>
            <p:cNvPr id="4" name="Gruppieren 3"/>
            <p:cNvGrpSpPr/>
            <p:nvPr/>
          </p:nvGrpSpPr>
          <p:grpSpPr>
            <a:xfrm>
              <a:off x="6166882" y="2021439"/>
              <a:ext cx="2621242" cy="1643897"/>
              <a:chOff x="6186115" y="2033298"/>
              <a:chExt cx="2678514" cy="1643897"/>
            </a:xfrm>
          </p:grpSpPr>
          <p:sp>
            <p:nvSpPr>
              <p:cNvPr id="8" name="Textfeld 7"/>
              <p:cNvSpPr txBox="1"/>
              <p:nvPr/>
            </p:nvSpPr>
            <p:spPr>
              <a:xfrm>
                <a:off x="6186115" y="2033298"/>
                <a:ext cx="2051436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200" dirty="0" err="1" smtClean="0"/>
                  <a:t>Compulsory</a:t>
                </a:r>
                <a:r>
                  <a:rPr lang="de-AT" sz="1200" dirty="0" smtClean="0"/>
                  <a:t> </a:t>
                </a:r>
                <a:r>
                  <a:rPr lang="de-AT" sz="1200" dirty="0"/>
                  <a:t>S</a:t>
                </a:r>
                <a:r>
                  <a:rPr lang="de-AT" sz="1200" dirty="0" smtClean="0"/>
                  <a:t>chool</a:t>
                </a:r>
                <a:endParaRPr lang="de-AT" sz="1200" dirty="0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6190090" y="2316569"/>
                <a:ext cx="2674539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200" dirty="0" err="1" smtClean="0"/>
                  <a:t>Apprenticeship</a:t>
                </a:r>
                <a:r>
                  <a:rPr lang="de-AT" sz="1200" dirty="0" smtClean="0"/>
                  <a:t> – </a:t>
                </a:r>
                <a:r>
                  <a:rPr lang="de-AT" sz="1200" dirty="0" err="1" smtClean="0"/>
                  <a:t>Vocational</a:t>
                </a:r>
                <a:r>
                  <a:rPr lang="de-AT" sz="1200" dirty="0" smtClean="0"/>
                  <a:t> Training</a:t>
                </a:r>
                <a:endParaRPr lang="de-AT" sz="1200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6186115" y="2566389"/>
                <a:ext cx="2266122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200" dirty="0" smtClean="0"/>
                  <a:t>Intermediate </a:t>
                </a:r>
                <a:r>
                  <a:rPr lang="de-AT" sz="1200" dirty="0" err="1"/>
                  <a:t>V</a:t>
                </a:r>
                <a:r>
                  <a:rPr lang="de-AT" sz="1200" dirty="0" err="1" smtClean="0"/>
                  <a:t>oactional</a:t>
                </a:r>
                <a:r>
                  <a:rPr lang="de-AT" sz="1200" dirty="0" smtClean="0"/>
                  <a:t> </a:t>
                </a:r>
                <a:r>
                  <a:rPr lang="de-AT" sz="1200" dirty="0"/>
                  <a:t>S</a:t>
                </a:r>
                <a:r>
                  <a:rPr lang="de-AT" sz="1200" dirty="0" smtClean="0"/>
                  <a:t>chool</a:t>
                </a:r>
                <a:endParaRPr lang="de-AT" sz="1200" dirty="0"/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6186115" y="3095578"/>
                <a:ext cx="2266122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200" dirty="0" smtClean="0"/>
                  <a:t>Higher </a:t>
                </a:r>
                <a:r>
                  <a:rPr lang="de-AT" sz="1200" dirty="0" err="1"/>
                  <a:t>V</a:t>
                </a:r>
                <a:r>
                  <a:rPr lang="de-AT" sz="1200" dirty="0" err="1" smtClean="0"/>
                  <a:t>oactional</a:t>
                </a:r>
                <a:r>
                  <a:rPr lang="de-AT" sz="1200" dirty="0" smtClean="0"/>
                  <a:t> </a:t>
                </a:r>
                <a:r>
                  <a:rPr lang="de-AT" sz="1200" dirty="0"/>
                  <a:t>S</a:t>
                </a:r>
                <a:r>
                  <a:rPr lang="de-AT" sz="1200" dirty="0" smtClean="0"/>
                  <a:t>chool</a:t>
                </a:r>
                <a:endParaRPr lang="de-AT" sz="1200" dirty="0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6190090" y="2858473"/>
                <a:ext cx="2266122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200" dirty="0" smtClean="0"/>
                  <a:t>Academic </a:t>
                </a:r>
                <a:r>
                  <a:rPr lang="de-AT" sz="1200" dirty="0" err="1" smtClean="0"/>
                  <a:t>school</a:t>
                </a:r>
                <a:endParaRPr lang="de-AT" sz="1200" dirty="0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6190090" y="3400196"/>
                <a:ext cx="2266122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200" dirty="0" smtClean="0"/>
                  <a:t>High </a:t>
                </a:r>
                <a:r>
                  <a:rPr lang="de-AT" sz="1200" dirty="0"/>
                  <a:t>S</a:t>
                </a:r>
                <a:r>
                  <a:rPr lang="de-AT" sz="1200" dirty="0" smtClean="0"/>
                  <a:t>chool / </a:t>
                </a:r>
                <a:r>
                  <a:rPr lang="de-AT" sz="1200" dirty="0"/>
                  <a:t>U</a:t>
                </a:r>
                <a:r>
                  <a:rPr lang="de-AT" sz="1200" dirty="0" smtClean="0"/>
                  <a:t>niversity</a:t>
                </a:r>
                <a:endParaRPr lang="de-AT" sz="1200" dirty="0"/>
              </a:p>
            </p:txBody>
          </p:sp>
        </p:grpSp>
      </p:grp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Uneployment</a:t>
            </a:r>
            <a:r>
              <a:rPr lang="de-AT" dirty="0" smtClean="0"/>
              <a:t> rate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highest</a:t>
            </a:r>
            <a:r>
              <a:rPr lang="de-AT" dirty="0" smtClean="0"/>
              <a:t> </a:t>
            </a:r>
            <a:r>
              <a:rPr lang="de-AT" dirty="0" err="1" smtClean="0"/>
              <a:t>education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273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0001" y="694895"/>
            <a:ext cx="7978525" cy="333880"/>
          </a:xfrm>
        </p:spPr>
        <p:txBody>
          <a:bodyPr/>
          <a:lstStyle/>
          <a:p>
            <a:r>
              <a:rPr lang="de-AT" u="sng" dirty="0" smtClean="0"/>
              <a:t>Supra Company </a:t>
            </a:r>
            <a:r>
              <a:rPr lang="de-AT" u="sng" dirty="0" err="1" smtClean="0"/>
              <a:t>Apprenticeship</a:t>
            </a:r>
            <a:r>
              <a:rPr lang="de-AT" u="sng" dirty="0" smtClean="0"/>
              <a:t> (Public </a:t>
            </a:r>
            <a:r>
              <a:rPr lang="de-AT" u="sng" dirty="0" err="1" smtClean="0"/>
              <a:t>Employment</a:t>
            </a:r>
            <a:r>
              <a:rPr lang="de-AT" u="sng" dirty="0" smtClean="0"/>
              <a:t> Service)</a:t>
            </a:r>
            <a:endParaRPr lang="de-AT" u="sng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Work-based Learning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525131" y="4788000"/>
            <a:ext cx="960324" cy="200025"/>
          </a:xfrm>
        </p:spPr>
        <p:txBody>
          <a:bodyPr/>
          <a:lstStyle/>
          <a:p>
            <a:fld id="{1206269C-C24E-4E80-9A4B-E7E19BB59A67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38" name="Gruppieren 37"/>
          <p:cNvGrpSpPr/>
          <p:nvPr/>
        </p:nvGrpSpPr>
        <p:grpSpPr>
          <a:xfrm>
            <a:off x="271689" y="1190265"/>
            <a:ext cx="2979064" cy="3519547"/>
            <a:chOff x="271689" y="1190265"/>
            <a:chExt cx="2979064" cy="3519547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271689" y="1580626"/>
              <a:ext cx="2979064" cy="3129186"/>
              <a:chOff x="271689" y="1580626"/>
              <a:chExt cx="2979064" cy="3129186"/>
            </a:xfrm>
          </p:grpSpPr>
          <p:sp>
            <p:nvSpPr>
              <p:cNvPr id="17" name="Halbbogen 16"/>
              <p:cNvSpPr/>
              <p:nvPr/>
            </p:nvSpPr>
            <p:spPr>
              <a:xfrm>
                <a:off x="538906" y="1931814"/>
                <a:ext cx="2425963" cy="2425963"/>
              </a:xfrm>
              <a:prstGeom prst="blockArc">
                <a:avLst>
                  <a:gd name="adj1" fmla="val 12598099"/>
                  <a:gd name="adj2" fmla="val 16274541"/>
                  <a:gd name="adj3" fmla="val 4496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Halbbogen 17"/>
              <p:cNvSpPr/>
              <p:nvPr/>
            </p:nvSpPr>
            <p:spPr>
              <a:xfrm>
                <a:off x="538579" y="1932382"/>
                <a:ext cx="2425963" cy="2425963"/>
              </a:xfrm>
              <a:prstGeom prst="blockArc">
                <a:avLst>
                  <a:gd name="adj1" fmla="val 9000000"/>
                  <a:gd name="adj2" fmla="val 12600000"/>
                  <a:gd name="adj3" fmla="val 4496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Halbbogen 23"/>
              <p:cNvSpPr/>
              <p:nvPr/>
            </p:nvSpPr>
            <p:spPr>
              <a:xfrm>
                <a:off x="538579" y="1932382"/>
                <a:ext cx="2425963" cy="2425963"/>
              </a:xfrm>
              <a:prstGeom prst="blockArc">
                <a:avLst>
                  <a:gd name="adj1" fmla="val 5400000"/>
                  <a:gd name="adj2" fmla="val 9000000"/>
                  <a:gd name="adj3" fmla="val 4496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Halbbogen 24"/>
              <p:cNvSpPr/>
              <p:nvPr/>
            </p:nvSpPr>
            <p:spPr>
              <a:xfrm>
                <a:off x="538579" y="1932382"/>
                <a:ext cx="2425963" cy="2425963"/>
              </a:xfrm>
              <a:prstGeom prst="blockArc">
                <a:avLst>
                  <a:gd name="adj1" fmla="val 1800000"/>
                  <a:gd name="adj2" fmla="val 5400000"/>
                  <a:gd name="adj3" fmla="val 4496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Halbbogen 25"/>
              <p:cNvSpPr/>
              <p:nvPr/>
            </p:nvSpPr>
            <p:spPr>
              <a:xfrm>
                <a:off x="538579" y="1932382"/>
                <a:ext cx="2425963" cy="2425963"/>
              </a:xfrm>
              <a:prstGeom prst="blockArc">
                <a:avLst>
                  <a:gd name="adj1" fmla="val 19800000"/>
                  <a:gd name="adj2" fmla="val 1800000"/>
                  <a:gd name="adj3" fmla="val 4496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Halbbogen 26"/>
              <p:cNvSpPr/>
              <p:nvPr/>
            </p:nvSpPr>
            <p:spPr>
              <a:xfrm>
                <a:off x="538242" y="1931800"/>
                <a:ext cx="2425963" cy="2425963"/>
              </a:xfrm>
              <a:prstGeom prst="blockArc">
                <a:avLst>
                  <a:gd name="adj1" fmla="val 16276467"/>
                  <a:gd name="adj2" fmla="val 19801950"/>
                  <a:gd name="adj3" fmla="val 4496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Freihandform 27"/>
              <p:cNvSpPr/>
              <p:nvPr/>
            </p:nvSpPr>
            <p:spPr>
              <a:xfrm>
                <a:off x="1189265" y="2593188"/>
                <a:ext cx="1141901" cy="1104352"/>
              </a:xfrm>
              <a:custGeom>
                <a:avLst/>
                <a:gdLst>
                  <a:gd name="connsiteX0" fmla="*/ 0 w 1141901"/>
                  <a:gd name="connsiteY0" fmla="*/ 552176 h 1104352"/>
                  <a:gd name="connsiteX1" fmla="*/ 570951 w 1141901"/>
                  <a:gd name="connsiteY1" fmla="*/ 0 h 1104352"/>
                  <a:gd name="connsiteX2" fmla="*/ 1141902 w 1141901"/>
                  <a:gd name="connsiteY2" fmla="*/ 552176 h 1104352"/>
                  <a:gd name="connsiteX3" fmla="*/ 570951 w 1141901"/>
                  <a:gd name="connsiteY3" fmla="*/ 1104352 h 1104352"/>
                  <a:gd name="connsiteX4" fmla="*/ 0 w 1141901"/>
                  <a:gd name="connsiteY4" fmla="*/ 552176 h 1104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1901" h="1104352">
                    <a:moveTo>
                      <a:pt x="0" y="552176"/>
                    </a:moveTo>
                    <a:cubicBezTo>
                      <a:pt x="0" y="247218"/>
                      <a:pt x="255623" y="0"/>
                      <a:pt x="570951" y="0"/>
                    </a:cubicBezTo>
                    <a:cubicBezTo>
                      <a:pt x="886279" y="0"/>
                      <a:pt x="1141902" y="247218"/>
                      <a:pt x="1141902" y="552176"/>
                    </a:cubicBezTo>
                    <a:cubicBezTo>
                      <a:pt x="1141902" y="857134"/>
                      <a:pt x="886279" y="1104352"/>
                      <a:pt x="570951" y="1104352"/>
                    </a:cubicBezTo>
                    <a:cubicBezTo>
                      <a:pt x="255623" y="1104352"/>
                      <a:pt x="0" y="857134"/>
                      <a:pt x="0" y="552176"/>
                    </a:cubicBez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1198" tIns="175699" rIns="181198" bIns="175699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1050" b="1" kern="1200" dirty="0">
                  <a:latin typeface="+mn-lt"/>
                </a:endParaRPr>
              </a:p>
            </p:txBody>
          </p:sp>
          <p:sp>
            <p:nvSpPr>
              <p:cNvPr id="29" name="Freihandform 28"/>
              <p:cNvSpPr/>
              <p:nvPr/>
            </p:nvSpPr>
            <p:spPr>
              <a:xfrm>
                <a:off x="1398860" y="1580626"/>
                <a:ext cx="757472" cy="757472"/>
              </a:xfrm>
              <a:custGeom>
                <a:avLst/>
                <a:gdLst>
                  <a:gd name="connsiteX0" fmla="*/ 0 w 757472"/>
                  <a:gd name="connsiteY0" fmla="*/ 378736 h 757472"/>
                  <a:gd name="connsiteX1" fmla="*/ 378736 w 757472"/>
                  <a:gd name="connsiteY1" fmla="*/ 0 h 757472"/>
                  <a:gd name="connsiteX2" fmla="*/ 757472 w 757472"/>
                  <a:gd name="connsiteY2" fmla="*/ 378736 h 757472"/>
                  <a:gd name="connsiteX3" fmla="*/ 378736 w 757472"/>
                  <a:gd name="connsiteY3" fmla="*/ 757472 h 757472"/>
                  <a:gd name="connsiteX4" fmla="*/ 0 w 757472"/>
                  <a:gd name="connsiteY4" fmla="*/ 378736 h 75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472" h="757472">
                    <a:moveTo>
                      <a:pt x="0" y="378736"/>
                    </a:moveTo>
                    <a:cubicBezTo>
                      <a:pt x="0" y="169566"/>
                      <a:pt x="169566" y="0"/>
                      <a:pt x="378736" y="0"/>
                    </a:cubicBezTo>
                    <a:cubicBezTo>
                      <a:pt x="587906" y="0"/>
                      <a:pt x="757472" y="169566"/>
                      <a:pt x="757472" y="378736"/>
                    </a:cubicBezTo>
                    <a:cubicBezTo>
                      <a:pt x="757472" y="587906"/>
                      <a:pt x="587906" y="757472"/>
                      <a:pt x="378736" y="757472"/>
                    </a:cubicBezTo>
                    <a:cubicBezTo>
                      <a:pt x="169566" y="757472"/>
                      <a:pt x="0" y="587906"/>
                      <a:pt x="0" y="378736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359" tIns="122359" rIns="122359" bIns="122359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900" b="0" kern="1200" dirty="0" err="1" smtClean="0">
                    <a:latin typeface="+mn-lt"/>
                  </a:rPr>
                  <a:t>Contract</a:t>
                </a:r>
                <a:r>
                  <a:rPr lang="de-AT" sz="900" b="0" kern="1200" dirty="0" smtClean="0">
                    <a:latin typeface="+mn-lt"/>
                  </a:rPr>
                  <a:t> </a:t>
                </a:r>
                <a:r>
                  <a:rPr lang="de-AT" sz="900" b="0" kern="1200" dirty="0" err="1" smtClean="0">
                    <a:latin typeface="+mn-lt"/>
                  </a:rPr>
                  <a:t>with</a:t>
                </a:r>
                <a:r>
                  <a:rPr lang="de-AT" sz="900" b="0" kern="1200" dirty="0" smtClean="0">
                    <a:latin typeface="+mn-lt"/>
                  </a:rPr>
                  <a:t> PES</a:t>
                </a:r>
                <a:endParaRPr lang="de-DE" sz="900" kern="1200" dirty="0">
                  <a:latin typeface="+mn-lt"/>
                </a:endParaRPr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2340193" y="2111817"/>
                <a:ext cx="910560" cy="819426"/>
              </a:xfrm>
              <a:custGeom>
                <a:avLst/>
                <a:gdLst>
                  <a:gd name="connsiteX0" fmla="*/ 0 w 876449"/>
                  <a:gd name="connsiteY0" fmla="*/ 378736 h 757472"/>
                  <a:gd name="connsiteX1" fmla="*/ 438225 w 876449"/>
                  <a:gd name="connsiteY1" fmla="*/ 0 h 757472"/>
                  <a:gd name="connsiteX2" fmla="*/ 876450 w 876449"/>
                  <a:gd name="connsiteY2" fmla="*/ 378736 h 757472"/>
                  <a:gd name="connsiteX3" fmla="*/ 438225 w 876449"/>
                  <a:gd name="connsiteY3" fmla="*/ 757472 h 757472"/>
                  <a:gd name="connsiteX4" fmla="*/ 0 w 876449"/>
                  <a:gd name="connsiteY4" fmla="*/ 378736 h 75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449" h="757472">
                    <a:moveTo>
                      <a:pt x="0" y="378736"/>
                    </a:moveTo>
                    <a:cubicBezTo>
                      <a:pt x="0" y="169566"/>
                      <a:pt x="196200" y="0"/>
                      <a:pt x="438225" y="0"/>
                    </a:cubicBezTo>
                    <a:cubicBezTo>
                      <a:pt x="680250" y="0"/>
                      <a:pt x="876450" y="169566"/>
                      <a:pt x="876450" y="378736"/>
                    </a:cubicBezTo>
                    <a:cubicBezTo>
                      <a:pt x="876450" y="587906"/>
                      <a:pt x="680250" y="757472"/>
                      <a:pt x="438225" y="757472"/>
                    </a:cubicBezTo>
                    <a:cubicBezTo>
                      <a:pt x="196200" y="757472"/>
                      <a:pt x="0" y="587906"/>
                      <a:pt x="0" y="378736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9783" tIns="122359" rIns="139783" bIns="122359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900" b="0" kern="1200" dirty="0" err="1" smtClean="0">
                    <a:latin typeface="+mn-lt"/>
                  </a:rPr>
                  <a:t>Pedagogical</a:t>
                </a:r>
                <a:r>
                  <a:rPr lang="de-AT" sz="900" b="0" kern="1200" dirty="0" smtClean="0">
                    <a:latin typeface="+mn-lt"/>
                  </a:rPr>
                  <a:t> </a:t>
                </a:r>
                <a:r>
                  <a:rPr lang="de-AT" sz="900" b="0" kern="1200" dirty="0" err="1" smtClean="0">
                    <a:latin typeface="+mn-lt"/>
                  </a:rPr>
                  <a:t>support</a:t>
                </a:r>
                <a:r>
                  <a:rPr lang="de-AT" sz="900" b="0" kern="1200" dirty="0" smtClean="0">
                    <a:latin typeface="+mn-lt"/>
                  </a:rPr>
                  <a:t>    </a:t>
                </a:r>
                <a:r>
                  <a:rPr lang="de-AT" sz="900" dirty="0" err="1" smtClean="0"/>
                  <a:t>and</a:t>
                </a:r>
                <a:r>
                  <a:rPr lang="de-AT" sz="900" dirty="0" smtClean="0"/>
                  <a:t> Learning </a:t>
                </a:r>
                <a:r>
                  <a:rPr lang="de-AT" sz="900" dirty="0" err="1" smtClean="0"/>
                  <a:t>assistance</a:t>
                </a:r>
                <a:endParaRPr lang="de-AT" sz="900" dirty="0"/>
              </a:p>
            </p:txBody>
          </p:sp>
          <p:sp>
            <p:nvSpPr>
              <p:cNvPr id="31" name="Freihandform 30"/>
              <p:cNvSpPr/>
              <p:nvPr/>
            </p:nvSpPr>
            <p:spPr>
              <a:xfrm>
                <a:off x="2399680" y="3359484"/>
                <a:ext cx="831077" cy="757472"/>
              </a:xfrm>
              <a:custGeom>
                <a:avLst/>
                <a:gdLst>
                  <a:gd name="connsiteX0" fmla="*/ 0 w 757472"/>
                  <a:gd name="connsiteY0" fmla="*/ 378736 h 757472"/>
                  <a:gd name="connsiteX1" fmla="*/ 378736 w 757472"/>
                  <a:gd name="connsiteY1" fmla="*/ 0 h 757472"/>
                  <a:gd name="connsiteX2" fmla="*/ 757472 w 757472"/>
                  <a:gd name="connsiteY2" fmla="*/ 378736 h 757472"/>
                  <a:gd name="connsiteX3" fmla="*/ 378736 w 757472"/>
                  <a:gd name="connsiteY3" fmla="*/ 757472 h 757472"/>
                  <a:gd name="connsiteX4" fmla="*/ 0 w 757472"/>
                  <a:gd name="connsiteY4" fmla="*/ 378736 h 75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472" h="757472">
                    <a:moveTo>
                      <a:pt x="0" y="378736"/>
                    </a:moveTo>
                    <a:cubicBezTo>
                      <a:pt x="0" y="169566"/>
                      <a:pt x="169566" y="0"/>
                      <a:pt x="378736" y="0"/>
                    </a:cubicBezTo>
                    <a:cubicBezTo>
                      <a:pt x="587906" y="0"/>
                      <a:pt x="757472" y="169566"/>
                      <a:pt x="757472" y="378736"/>
                    </a:cubicBezTo>
                    <a:cubicBezTo>
                      <a:pt x="757472" y="587906"/>
                      <a:pt x="587906" y="757472"/>
                      <a:pt x="378736" y="757472"/>
                    </a:cubicBezTo>
                    <a:cubicBezTo>
                      <a:pt x="169566" y="757472"/>
                      <a:pt x="0" y="587906"/>
                      <a:pt x="0" y="378736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359" tIns="122359" rIns="122359" bIns="122359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900" b="0" kern="1200" dirty="0" smtClean="0">
                    <a:latin typeface="+mn-lt"/>
                  </a:rPr>
                  <a:t>Practice – professional </a:t>
                </a:r>
                <a:r>
                  <a:rPr lang="de-AT" sz="900" b="0" kern="1200" dirty="0" err="1" smtClean="0">
                    <a:latin typeface="+mn-lt"/>
                  </a:rPr>
                  <a:t>trainers</a:t>
                </a:r>
                <a:endParaRPr lang="de-AT" sz="900" b="0" kern="1200" dirty="0">
                  <a:latin typeface="+mn-lt"/>
                </a:endParaRPr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1273962" y="3952340"/>
                <a:ext cx="955196" cy="757472"/>
              </a:xfrm>
              <a:custGeom>
                <a:avLst/>
                <a:gdLst>
                  <a:gd name="connsiteX0" fmla="*/ 0 w 955196"/>
                  <a:gd name="connsiteY0" fmla="*/ 378736 h 757472"/>
                  <a:gd name="connsiteX1" fmla="*/ 477598 w 955196"/>
                  <a:gd name="connsiteY1" fmla="*/ 0 h 757472"/>
                  <a:gd name="connsiteX2" fmla="*/ 955196 w 955196"/>
                  <a:gd name="connsiteY2" fmla="*/ 378736 h 757472"/>
                  <a:gd name="connsiteX3" fmla="*/ 477598 w 955196"/>
                  <a:gd name="connsiteY3" fmla="*/ 757472 h 757472"/>
                  <a:gd name="connsiteX4" fmla="*/ 0 w 955196"/>
                  <a:gd name="connsiteY4" fmla="*/ 378736 h 75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196" h="757472">
                    <a:moveTo>
                      <a:pt x="0" y="378736"/>
                    </a:moveTo>
                    <a:cubicBezTo>
                      <a:pt x="0" y="169566"/>
                      <a:pt x="213828" y="0"/>
                      <a:pt x="477598" y="0"/>
                    </a:cubicBezTo>
                    <a:cubicBezTo>
                      <a:pt x="741368" y="0"/>
                      <a:pt x="955196" y="169566"/>
                      <a:pt x="955196" y="378736"/>
                    </a:cubicBezTo>
                    <a:cubicBezTo>
                      <a:pt x="955196" y="587906"/>
                      <a:pt x="741368" y="757472"/>
                      <a:pt x="477598" y="757472"/>
                    </a:cubicBezTo>
                    <a:cubicBezTo>
                      <a:pt x="213828" y="757472"/>
                      <a:pt x="0" y="587906"/>
                      <a:pt x="0" y="378736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1315" tIns="122359" rIns="151315" bIns="122359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900" b="1" kern="1200" dirty="0" smtClean="0">
                    <a:latin typeface="+mn-lt"/>
                  </a:rPr>
                  <a:t>Placement </a:t>
                </a:r>
                <a:r>
                  <a:rPr lang="de-AT" sz="900" b="1" kern="1200" dirty="0" err="1" smtClean="0">
                    <a:latin typeface="+mn-lt"/>
                  </a:rPr>
                  <a:t>of</a:t>
                </a:r>
                <a:r>
                  <a:rPr lang="de-AT" sz="900" b="1" kern="1200" dirty="0" smtClean="0">
                    <a:latin typeface="+mn-lt"/>
                  </a:rPr>
                  <a:t> </a:t>
                </a:r>
                <a:r>
                  <a:rPr lang="de-AT" sz="900" b="1" kern="1200" dirty="0" err="1" smtClean="0">
                    <a:latin typeface="+mn-lt"/>
                  </a:rPr>
                  <a:t>internships</a:t>
                </a:r>
                <a:r>
                  <a:rPr lang="de-AT" sz="900" b="1" kern="1200" dirty="0" smtClean="0">
                    <a:latin typeface="+mn-lt"/>
                  </a:rPr>
                  <a:t> in </a:t>
                </a:r>
                <a:r>
                  <a:rPr lang="de-AT" sz="900" b="1" kern="1200" dirty="0" err="1" smtClean="0">
                    <a:latin typeface="+mn-lt"/>
                  </a:rPr>
                  <a:t>companies</a:t>
                </a:r>
                <a:endParaRPr lang="de-AT" sz="900" b="1" kern="1200" dirty="0">
                  <a:latin typeface="+mn-lt"/>
                </a:endParaRPr>
              </a:p>
            </p:txBody>
          </p:sp>
          <p:sp>
            <p:nvSpPr>
              <p:cNvPr id="33" name="Freihandform 32"/>
              <p:cNvSpPr/>
              <p:nvPr/>
            </p:nvSpPr>
            <p:spPr>
              <a:xfrm>
                <a:off x="293777" y="3359484"/>
                <a:ext cx="861852" cy="757472"/>
              </a:xfrm>
              <a:custGeom>
                <a:avLst/>
                <a:gdLst>
                  <a:gd name="connsiteX0" fmla="*/ 0 w 861852"/>
                  <a:gd name="connsiteY0" fmla="*/ 378736 h 757472"/>
                  <a:gd name="connsiteX1" fmla="*/ 430926 w 861852"/>
                  <a:gd name="connsiteY1" fmla="*/ 0 h 757472"/>
                  <a:gd name="connsiteX2" fmla="*/ 861852 w 861852"/>
                  <a:gd name="connsiteY2" fmla="*/ 378736 h 757472"/>
                  <a:gd name="connsiteX3" fmla="*/ 430926 w 861852"/>
                  <a:gd name="connsiteY3" fmla="*/ 757472 h 757472"/>
                  <a:gd name="connsiteX4" fmla="*/ 0 w 861852"/>
                  <a:gd name="connsiteY4" fmla="*/ 378736 h 75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1852" h="757472">
                    <a:moveTo>
                      <a:pt x="0" y="378736"/>
                    </a:moveTo>
                    <a:cubicBezTo>
                      <a:pt x="0" y="169566"/>
                      <a:pt x="192932" y="0"/>
                      <a:pt x="430926" y="0"/>
                    </a:cubicBezTo>
                    <a:cubicBezTo>
                      <a:pt x="668920" y="0"/>
                      <a:pt x="861852" y="169566"/>
                      <a:pt x="861852" y="378736"/>
                    </a:cubicBezTo>
                    <a:cubicBezTo>
                      <a:pt x="861852" y="587906"/>
                      <a:pt x="668920" y="757472"/>
                      <a:pt x="430926" y="757472"/>
                    </a:cubicBezTo>
                    <a:cubicBezTo>
                      <a:pt x="192932" y="757472"/>
                      <a:pt x="0" y="587906"/>
                      <a:pt x="0" y="378736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7645" tIns="122359" rIns="137645" bIns="122359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900" b="1" kern="1200" dirty="0" smtClean="0">
                    <a:latin typeface="+mn-lt"/>
                  </a:rPr>
                  <a:t>Placement in </a:t>
                </a:r>
                <a:r>
                  <a:rPr lang="de-AT" sz="900" b="1" kern="1200" dirty="0" err="1" smtClean="0">
                    <a:latin typeface="+mn-lt"/>
                  </a:rPr>
                  <a:t>company</a:t>
                </a:r>
                <a:r>
                  <a:rPr lang="de-AT" sz="900" b="1" kern="1200" dirty="0" smtClean="0">
                    <a:latin typeface="+mn-lt"/>
                  </a:rPr>
                  <a:t> </a:t>
                </a:r>
                <a:r>
                  <a:rPr lang="de-AT" sz="900" b="1" kern="1200" dirty="0" err="1" smtClean="0">
                    <a:latin typeface="+mn-lt"/>
                  </a:rPr>
                  <a:t>apprentice-ships</a:t>
                </a:r>
                <a:endParaRPr lang="de-AT" sz="900" b="1" kern="1200" dirty="0">
                  <a:latin typeface="+mn-lt"/>
                </a:endParaRPr>
              </a:p>
            </p:txBody>
          </p:sp>
          <p:sp>
            <p:nvSpPr>
              <p:cNvPr id="34" name="Freihandform 33"/>
              <p:cNvSpPr/>
              <p:nvPr/>
            </p:nvSpPr>
            <p:spPr>
              <a:xfrm>
                <a:off x="271689" y="2111817"/>
                <a:ext cx="906028" cy="881380"/>
              </a:xfrm>
              <a:custGeom>
                <a:avLst/>
                <a:gdLst>
                  <a:gd name="connsiteX0" fmla="*/ 0 w 906028"/>
                  <a:gd name="connsiteY0" fmla="*/ 440690 h 881380"/>
                  <a:gd name="connsiteX1" fmla="*/ 453014 w 906028"/>
                  <a:gd name="connsiteY1" fmla="*/ 0 h 881380"/>
                  <a:gd name="connsiteX2" fmla="*/ 906028 w 906028"/>
                  <a:gd name="connsiteY2" fmla="*/ 440690 h 881380"/>
                  <a:gd name="connsiteX3" fmla="*/ 453014 w 906028"/>
                  <a:gd name="connsiteY3" fmla="*/ 881380 h 881380"/>
                  <a:gd name="connsiteX4" fmla="*/ 0 w 906028"/>
                  <a:gd name="connsiteY4" fmla="*/ 440690 h 88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6028" h="881380">
                    <a:moveTo>
                      <a:pt x="0" y="440690"/>
                    </a:moveTo>
                    <a:cubicBezTo>
                      <a:pt x="0" y="197304"/>
                      <a:pt x="202821" y="0"/>
                      <a:pt x="453014" y="0"/>
                    </a:cubicBezTo>
                    <a:cubicBezTo>
                      <a:pt x="703207" y="0"/>
                      <a:pt x="906028" y="197304"/>
                      <a:pt x="906028" y="440690"/>
                    </a:cubicBezTo>
                    <a:cubicBezTo>
                      <a:pt x="906028" y="684076"/>
                      <a:pt x="703207" y="881380"/>
                      <a:pt x="453014" y="881380"/>
                    </a:cubicBezTo>
                    <a:cubicBezTo>
                      <a:pt x="202821" y="881380"/>
                      <a:pt x="0" y="684076"/>
                      <a:pt x="0" y="44069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4115" tIns="140505" rIns="144115" bIns="14050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900" b="0" kern="1200" dirty="0" err="1" smtClean="0">
                    <a:latin typeface="+mn-lt"/>
                  </a:rPr>
                  <a:t>Psychosocial</a:t>
                </a:r>
                <a:r>
                  <a:rPr lang="de-AT" sz="900" b="0" kern="1200" dirty="0" smtClean="0">
                    <a:latin typeface="+mn-lt"/>
                  </a:rPr>
                  <a:t> </a:t>
                </a:r>
                <a:r>
                  <a:rPr lang="de-AT" sz="900" b="0" kern="1200" dirty="0" err="1" smtClean="0">
                    <a:latin typeface="+mn-lt"/>
                  </a:rPr>
                  <a:t>support</a:t>
                </a:r>
                <a:r>
                  <a:rPr lang="de-AT" sz="900" b="0" kern="1200" dirty="0" smtClean="0">
                    <a:latin typeface="+mn-lt"/>
                  </a:rPr>
                  <a:t> (individual </a:t>
                </a:r>
                <a:r>
                  <a:rPr lang="de-AT" sz="900" b="0" kern="1200" dirty="0" err="1" smtClean="0">
                    <a:latin typeface="+mn-lt"/>
                  </a:rPr>
                  <a:t>and</a:t>
                </a:r>
                <a:r>
                  <a:rPr lang="de-AT" sz="900" b="0" kern="1200" dirty="0" smtClean="0">
                    <a:latin typeface="+mn-lt"/>
                  </a:rPr>
                  <a:t> </a:t>
                </a:r>
                <a:r>
                  <a:rPr lang="de-AT" sz="900" b="0" kern="1200" dirty="0" err="1" smtClean="0">
                    <a:latin typeface="+mn-lt"/>
                  </a:rPr>
                  <a:t>group</a:t>
                </a:r>
                <a:r>
                  <a:rPr lang="de-AT" sz="900" b="0" kern="1200" dirty="0" smtClean="0">
                    <a:latin typeface="+mn-lt"/>
                  </a:rPr>
                  <a:t>)</a:t>
                </a:r>
                <a:endParaRPr lang="de-AT" sz="900" b="0" kern="1200" dirty="0">
                  <a:latin typeface="+mn-lt"/>
                </a:endParaRPr>
              </a:p>
            </p:txBody>
          </p:sp>
        </p:grpSp>
        <p:sp>
          <p:nvSpPr>
            <p:cNvPr id="21" name="Titel 2"/>
            <p:cNvSpPr txBox="1">
              <a:spLocks/>
            </p:cNvSpPr>
            <p:nvPr/>
          </p:nvSpPr>
          <p:spPr>
            <a:xfrm>
              <a:off x="540000" y="1190265"/>
              <a:ext cx="1966548" cy="33388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ts val="3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de-AT" sz="1800" dirty="0" smtClean="0"/>
                <a:t>Educational Training Institution</a:t>
              </a:r>
              <a:endParaRPr lang="de-AT" sz="1800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3170497" y="1168850"/>
            <a:ext cx="3847522" cy="3541253"/>
            <a:chOff x="3170497" y="1168850"/>
            <a:chExt cx="3847522" cy="3541253"/>
          </a:xfrm>
        </p:grpSpPr>
        <p:sp>
          <p:nvSpPr>
            <p:cNvPr id="14" name="Kreuz 13"/>
            <p:cNvSpPr/>
            <p:nvPr/>
          </p:nvSpPr>
          <p:spPr>
            <a:xfrm>
              <a:off x="3170497" y="2877977"/>
              <a:ext cx="554182" cy="532762"/>
            </a:xfrm>
            <a:prstGeom prst="plus">
              <a:avLst>
                <a:gd name="adj" fmla="val 36892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39" name="Gruppieren 38"/>
            <p:cNvGrpSpPr/>
            <p:nvPr/>
          </p:nvGrpSpPr>
          <p:grpSpPr>
            <a:xfrm>
              <a:off x="3669947" y="1168850"/>
              <a:ext cx="3348072" cy="3541253"/>
              <a:chOff x="3669947" y="1168850"/>
              <a:chExt cx="3348072" cy="3541253"/>
            </a:xfrm>
          </p:grpSpPr>
          <p:grpSp>
            <p:nvGrpSpPr>
              <p:cNvPr id="36" name="Gruppieren 35"/>
              <p:cNvGrpSpPr/>
              <p:nvPr/>
            </p:nvGrpSpPr>
            <p:grpSpPr>
              <a:xfrm>
                <a:off x="3669947" y="1635226"/>
                <a:ext cx="3348072" cy="3074877"/>
                <a:chOff x="3669947" y="1635226"/>
                <a:chExt cx="3348072" cy="3074877"/>
              </a:xfrm>
            </p:grpSpPr>
            <p:graphicFrame>
              <p:nvGraphicFramePr>
                <p:cNvPr id="7" name="Diagramm 6"/>
                <p:cNvGraphicFramePr/>
                <p:nvPr>
                  <p:extLst>
                    <p:ext uri="{D42A27DB-BD31-4B8C-83A1-F6EECF244321}">
                      <p14:modId xmlns:p14="http://schemas.microsoft.com/office/powerpoint/2010/main" val="1557428114"/>
                    </p:ext>
                  </p:extLst>
                </p:nvPr>
              </p:nvGraphicFramePr>
              <p:xfrm>
                <a:off x="3669947" y="1635226"/>
                <a:ext cx="3348072" cy="307487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sp>
              <p:nvSpPr>
                <p:cNvPr id="20" name="Ellipse 19"/>
                <p:cNvSpPr/>
                <p:nvPr/>
              </p:nvSpPr>
              <p:spPr>
                <a:xfrm>
                  <a:off x="4764368" y="2677603"/>
                  <a:ext cx="1206839" cy="1179054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3">
                  <a:schemeClr val="accent3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22" name="Titel 2"/>
              <p:cNvSpPr txBox="1">
                <a:spLocks/>
              </p:cNvSpPr>
              <p:nvPr/>
            </p:nvSpPr>
            <p:spPr>
              <a:xfrm>
                <a:off x="4360709" y="1168850"/>
                <a:ext cx="1966548" cy="333880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ts val="3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tx2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de-AT" sz="1800" dirty="0" err="1" smtClean="0"/>
                  <a:t>Vocational</a:t>
                </a:r>
                <a:r>
                  <a:rPr lang="de-AT" sz="1800" dirty="0" smtClean="0"/>
                  <a:t> School</a:t>
                </a:r>
                <a:endParaRPr lang="de-AT" sz="1800" dirty="0"/>
              </a:p>
            </p:txBody>
          </p:sp>
        </p:grpSp>
      </p:grpSp>
      <p:grpSp>
        <p:nvGrpSpPr>
          <p:cNvPr id="37" name="Gruppieren 36"/>
          <p:cNvGrpSpPr/>
          <p:nvPr/>
        </p:nvGrpSpPr>
        <p:grpSpPr>
          <a:xfrm>
            <a:off x="6755484" y="1190265"/>
            <a:ext cx="2214483" cy="3506313"/>
            <a:chOff x="6755484" y="1190265"/>
            <a:chExt cx="2214483" cy="3506313"/>
          </a:xfrm>
        </p:grpSpPr>
        <p:graphicFrame>
          <p:nvGraphicFramePr>
            <p:cNvPr id="13" name="Diagramm 12"/>
            <p:cNvGraphicFramePr/>
            <p:nvPr>
              <p:extLst>
                <p:ext uri="{D42A27DB-BD31-4B8C-83A1-F6EECF244321}">
                  <p14:modId xmlns:p14="http://schemas.microsoft.com/office/powerpoint/2010/main" val="4039350753"/>
                </p:ext>
              </p:extLst>
            </p:nvPr>
          </p:nvGraphicFramePr>
          <p:xfrm>
            <a:off x="7670474" y="1648749"/>
            <a:ext cx="1299493" cy="30478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5" name="Pfeil nach rechts 14"/>
            <p:cNvSpPr/>
            <p:nvPr/>
          </p:nvSpPr>
          <p:spPr>
            <a:xfrm>
              <a:off x="7018019" y="2976666"/>
              <a:ext cx="568429" cy="399956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Titel 2"/>
            <p:cNvSpPr txBox="1">
              <a:spLocks/>
            </p:cNvSpPr>
            <p:nvPr/>
          </p:nvSpPr>
          <p:spPr>
            <a:xfrm>
              <a:off x="6755484" y="1190265"/>
              <a:ext cx="1966548" cy="33388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ts val="3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de-AT" sz="1800" dirty="0" err="1" smtClean="0"/>
                <a:t>Qualification</a:t>
              </a:r>
              <a:r>
                <a:rPr lang="de-AT" sz="1800" dirty="0" smtClean="0"/>
                <a:t> </a:t>
              </a:r>
              <a:r>
                <a:rPr lang="de-AT" sz="1800" dirty="0" err="1" smtClean="0"/>
                <a:t>Certificate</a:t>
              </a:r>
              <a:endParaRPr lang="de-AT" sz="1800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939199" y="3846301"/>
              <a:ext cx="9094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dirty="0" err="1" smtClean="0"/>
                <a:t>Skilled</a:t>
              </a:r>
              <a:r>
                <a:rPr lang="de-AT" sz="900" dirty="0" smtClean="0"/>
                <a:t> </a:t>
              </a:r>
              <a:r>
                <a:rPr lang="de-AT" sz="900" dirty="0" err="1" smtClean="0"/>
                <a:t>worker</a:t>
              </a:r>
              <a:r>
                <a:rPr lang="de-AT" sz="900" dirty="0" smtClean="0"/>
                <a:t> after final </a:t>
              </a:r>
              <a:r>
                <a:rPr lang="de-AT" sz="900" dirty="0" err="1" smtClean="0"/>
                <a:t>examination</a:t>
              </a:r>
              <a:endParaRPr lang="de-AT" sz="900" dirty="0"/>
            </a:p>
          </p:txBody>
        </p:sp>
      </p:grpSp>
      <p:pic>
        <p:nvPicPr>
          <p:cNvPr id="42" name="Grafik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5636">
            <a:off x="7552160" y="1579987"/>
            <a:ext cx="1074840" cy="10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Work-based learning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6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04" y="392499"/>
            <a:ext cx="3591419" cy="179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96" y="1871991"/>
            <a:ext cx="2294639" cy="171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09" y="3445629"/>
            <a:ext cx="2383607" cy="1589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5" y="2982507"/>
            <a:ext cx="2890563" cy="162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el 14"/>
          <p:cNvSpPr>
            <a:spLocks noGrp="1"/>
          </p:cNvSpPr>
          <p:nvPr>
            <p:ph type="title"/>
          </p:nvPr>
        </p:nvSpPr>
        <p:spPr>
          <a:xfrm rot="16200000">
            <a:off x="-127199" y="1451955"/>
            <a:ext cx="1605550" cy="396753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de-AT" dirty="0" err="1" smtClean="0"/>
              <a:t>Impressions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000" dirty="0">
                <a:hlinkClick r:id="rId6"/>
              </a:rPr>
              <a:t>link </a:t>
            </a:r>
            <a:r>
              <a:rPr lang="de-AT" sz="1000" dirty="0" err="1">
                <a:hlinkClick r:id="rId6"/>
              </a:rPr>
              <a:t>to</a:t>
            </a:r>
            <a:r>
              <a:rPr lang="de-AT" sz="1000" dirty="0">
                <a:hlinkClick r:id="rId6"/>
              </a:rPr>
              <a:t> </a:t>
            </a:r>
            <a:r>
              <a:rPr lang="de-AT" sz="1000" dirty="0" err="1">
                <a:hlinkClick r:id="rId6"/>
              </a:rPr>
              <a:t>video</a:t>
            </a:r>
            <a:endParaRPr lang="de-AT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8" y="810172"/>
            <a:ext cx="3245781" cy="169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73" y="2276301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73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Success</a:t>
            </a:r>
            <a:r>
              <a:rPr lang="de-AT" dirty="0" smtClean="0"/>
              <a:t>-rate Supra Company Training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Work-based learning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7</a:t>
            </a:fld>
            <a:endParaRPr lang="en-GB" noProof="0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/>
          </p:nvPr>
        </p:nvGraphicFramePr>
        <p:xfrm>
          <a:off x="2195623" y="14659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20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Preparational</a:t>
            </a:r>
            <a:r>
              <a:rPr lang="de-AT" dirty="0" smtClean="0"/>
              <a:t> Labour Market-Projects </a:t>
            </a:r>
            <a:br>
              <a:rPr lang="de-AT" dirty="0" smtClean="0"/>
            </a:br>
            <a:r>
              <a:rPr lang="de-AT" dirty="0" err="1" smtClean="0"/>
              <a:t>Characteristics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40001" y="1801252"/>
            <a:ext cx="7978775" cy="2976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AT" dirty="0" smtClean="0"/>
              <a:t>Open </a:t>
            </a:r>
            <a:r>
              <a:rPr lang="de-AT" dirty="0" err="1" smtClean="0"/>
              <a:t>space</a:t>
            </a:r>
            <a:r>
              <a:rPr lang="de-AT" dirty="0" smtClean="0"/>
              <a:t> / easy </a:t>
            </a:r>
            <a:r>
              <a:rPr lang="de-AT" dirty="0" err="1" smtClean="0"/>
              <a:t>accsess</a:t>
            </a:r>
            <a:endParaRPr lang="de-AT" dirty="0" smtClean="0"/>
          </a:p>
          <a:p>
            <a:pPr>
              <a:spcAft>
                <a:spcPts val="600"/>
              </a:spcAft>
            </a:pPr>
            <a:r>
              <a:rPr lang="de-AT" dirty="0" err="1" smtClean="0"/>
              <a:t>Activities</a:t>
            </a:r>
            <a:r>
              <a:rPr lang="de-AT" dirty="0" smtClean="0"/>
              <a:t> </a:t>
            </a:r>
            <a:r>
              <a:rPr lang="de-AT" dirty="0" err="1" smtClean="0"/>
              <a:t>that</a:t>
            </a:r>
            <a:r>
              <a:rPr lang="de-AT" dirty="0" smtClean="0"/>
              <a:t> </a:t>
            </a:r>
            <a:r>
              <a:rPr lang="de-AT" dirty="0" err="1" smtClean="0"/>
              <a:t>appeal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young</a:t>
            </a:r>
            <a:r>
              <a:rPr lang="de-AT" dirty="0" smtClean="0"/>
              <a:t> </a:t>
            </a:r>
            <a:r>
              <a:rPr lang="de-AT" dirty="0" err="1" smtClean="0"/>
              <a:t>people</a:t>
            </a:r>
            <a:r>
              <a:rPr lang="de-AT" dirty="0" smtClean="0"/>
              <a:t> (</a:t>
            </a:r>
            <a:r>
              <a:rPr lang="de-AT" dirty="0" err="1" smtClean="0"/>
              <a:t>sports</a:t>
            </a:r>
            <a:r>
              <a:rPr lang="de-AT" dirty="0" smtClean="0"/>
              <a:t>, </a:t>
            </a:r>
            <a:r>
              <a:rPr lang="de-AT" dirty="0" err="1" smtClean="0"/>
              <a:t>hands</a:t>
            </a:r>
            <a:r>
              <a:rPr lang="de-AT" dirty="0" smtClean="0"/>
              <a:t>-on-</a:t>
            </a:r>
            <a:r>
              <a:rPr lang="de-AT" dirty="0" err="1" smtClean="0"/>
              <a:t>activities</a:t>
            </a:r>
            <a:r>
              <a:rPr lang="de-AT" dirty="0" smtClean="0"/>
              <a:t>, </a:t>
            </a:r>
            <a:r>
              <a:rPr lang="de-AT" dirty="0" err="1" smtClean="0"/>
              <a:t>creation</a:t>
            </a:r>
            <a:r>
              <a:rPr lang="de-AT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de-AT" dirty="0"/>
              <a:t>„</a:t>
            </a:r>
            <a:r>
              <a:rPr lang="de-AT" dirty="0" err="1"/>
              <a:t>doing</a:t>
            </a:r>
            <a:r>
              <a:rPr lang="de-AT" dirty="0"/>
              <a:t> </a:t>
            </a:r>
            <a:r>
              <a:rPr lang="de-AT" dirty="0" err="1"/>
              <a:t>something</a:t>
            </a:r>
            <a:r>
              <a:rPr lang="de-AT" dirty="0"/>
              <a:t> </a:t>
            </a:r>
            <a:r>
              <a:rPr lang="de-AT" dirty="0" err="1"/>
              <a:t>meaningful</a:t>
            </a:r>
            <a:r>
              <a:rPr lang="de-AT" dirty="0"/>
              <a:t> </a:t>
            </a:r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pressure</a:t>
            </a:r>
            <a:r>
              <a:rPr lang="de-AT" dirty="0" smtClean="0"/>
              <a:t>“</a:t>
            </a:r>
          </a:p>
          <a:p>
            <a:pPr>
              <a:spcAft>
                <a:spcPts val="600"/>
              </a:spcAft>
            </a:pPr>
            <a:r>
              <a:rPr lang="de-AT" dirty="0" smtClean="0"/>
              <a:t>Multi-professional </a:t>
            </a:r>
            <a:r>
              <a:rPr lang="de-AT" dirty="0" err="1" smtClean="0"/>
              <a:t>staff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support</a:t>
            </a:r>
            <a:endParaRPr lang="de-AT" dirty="0" smtClean="0"/>
          </a:p>
          <a:p>
            <a:pPr>
              <a:spcAft>
                <a:spcPts val="600"/>
              </a:spcAft>
            </a:pPr>
            <a:r>
              <a:rPr lang="de-AT" dirty="0"/>
              <a:t>Professional Coaching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educational</a:t>
            </a:r>
            <a:r>
              <a:rPr lang="de-AT" dirty="0"/>
              <a:t> </a:t>
            </a:r>
            <a:r>
              <a:rPr lang="de-AT" dirty="0" err="1" smtClean="0"/>
              <a:t>counseling</a:t>
            </a:r>
            <a:endParaRPr lang="de-AT" dirty="0" smtClean="0"/>
          </a:p>
          <a:p>
            <a:pPr>
              <a:spcAft>
                <a:spcPts val="600"/>
              </a:spcAft>
            </a:pPr>
            <a:r>
              <a:rPr lang="de-AT" dirty="0" err="1" smtClean="0"/>
              <a:t>Earning</a:t>
            </a:r>
            <a:r>
              <a:rPr lang="de-AT" dirty="0" smtClean="0"/>
              <a:t> </a:t>
            </a:r>
            <a:r>
              <a:rPr lang="de-AT" dirty="0" err="1" smtClean="0"/>
              <a:t>small</a:t>
            </a:r>
            <a:r>
              <a:rPr lang="de-AT" dirty="0" smtClean="0"/>
              <a:t> </a:t>
            </a:r>
            <a:r>
              <a:rPr lang="de-AT" dirty="0" err="1" smtClean="0"/>
              <a:t>amounts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money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8</a:t>
            </a:fld>
            <a:endParaRPr lang="de-AT" dirty="0"/>
          </a:p>
        </p:txBody>
      </p:sp>
      <p:pic>
        <p:nvPicPr>
          <p:cNvPr id="6" name="Grafik 5" descr="Projekt Tore für meine Zukunft: Voller Einsatz für ein erfolgreiches Leben  - Donaustad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24" y="2778101"/>
            <a:ext cx="2832408" cy="192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 descr="ReSt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620" y="671942"/>
            <a:ext cx="2386712" cy="1323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40000" y="4788000"/>
            <a:ext cx="6875916" cy="200025"/>
          </a:xfrm>
          <a:prstGeom prst="rect">
            <a:avLst/>
          </a:prstGeom>
        </p:spPr>
        <p:txBody>
          <a:bodyPr/>
          <a:lstStyle/>
          <a:p>
            <a:r>
              <a:rPr lang="en-GB" sz="1000" noProof="0" dirty="0" smtClean="0"/>
              <a:t>Work-based Learning</a:t>
            </a:r>
          </a:p>
        </p:txBody>
      </p:sp>
    </p:spTree>
    <p:extLst>
      <p:ext uri="{BB962C8B-B14F-4D97-AF65-F5344CB8AC3E}">
        <p14:creationId xmlns:p14="http://schemas.microsoft.com/office/powerpoint/2010/main" val="11092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Preparational</a:t>
            </a:r>
            <a:r>
              <a:rPr lang="de-AT" dirty="0" smtClean="0"/>
              <a:t> Labour Market-Projects</a:t>
            </a:r>
            <a:br>
              <a:rPr lang="de-AT" dirty="0" smtClean="0"/>
            </a:br>
            <a:r>
              <a:rPr lang="de-AT" dirty="0" smtClean="0"/>
              <a:t>Targets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AT" dirty="0" err="1" smtClean="0"/>
              <a:t>Increase</a:t>
            </a:r>
            <a:r>
              <a:rPr lang="de-AT" dirty="0" smtClean="0"/>
              <a:t> </a:t>
            </a:r>
            <a:r>
              <a:rPr lang="de-AT" dirty="0"/>
              <a:t>in </a:t>
            </a:r>
            <a:r>
              <a:rPr lang="de-AT" dirty="0" err="1"/>
              <a:t>commitment</a:t>
            </a:r>
            <a:r>
              <a:rPr lang="de-AT" dirty="0"/>
              <a:t> </a:t>
            </a:r>
            <a:r>
              <a:rPr lang="de-AT" dirty="0" err="1"/>
              <a:t>over</a:t>
            </a:r>
            <a:r>
              <a:rPr lang="de-AT" dirty="0"/>
              <a:t> time</a:t>
            </a:r>
          </a:p>
          <a:p>
            <a:pPr>
              <a:spcAft>
                <a:spcPts val="600"/>
              </a:spcAft>
            </a:pPr>
            <a:r>
              <a:rPr lang="de-AT" dirty="0"/>
              <a:t>Providing </a:t>
            </a:r>
            <a:r>
              <a:rPr lang="de-AT" dirty="0" err="1"/>
              <a:t>daily</a:t>
            </a:r>
            <a:r>
              <a:rPr lang="de-AT" dirty="0"/>
              <a:t> </a:t>
            </a:r>
            <a:r>
              <a:rPr lang="de-AT" dirty="0" err="1"/>
              <a:t>structure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social</a:t>
            </a:r>
            <a:r>
              <a:rPr lang="de-AT" dirty="0"/>
              <a:t> </a:t>
            </a:r>
            <a:r>
              <a:rPr lang="de-AT" dirty="0" err="1" smtClean="0"/>
              <a:t>connection</a:t>
            </a:r>
            <a:endParaRPr lang="de-AT" dirty="0" smtClean="0"/>
          </a:p>
          <a:p>
            <a:pPr>
              <a:spcAft>
                <a:spcPts val="600"/>
              </a:spcAft>
            </a:pPr>
            <a:r>
              <a:rPr lang="de-AT" dirty="0" err="1"/>
              <a:t>Acquisition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social</a:t>
            </a:r>
            <a:r>
              <a:rPr lang="de-AT" dirty="0"/>
              <a:t> </a:t>
            </a:r>
            <a:r>
              <a:rPr lang="de-AT" dirty="0" err="1" smtClean="0"/>
              <a:t>skills</a:t>
            </a:r>
            <a:r>
              <a:rPr lang="de-AT" dirty="0" smtClean="0"/>
              <a:t> – </a:t>
            </a:r>
            <a:r>
              <a:rPr lang="de-AT" dirty="0" err="1" smtClean="0"/>
              <a:t>practical</a:t>
            </a:r>
            <a:r>
              <a:rPr lang="de-AT" dirty="0" smtClean="0"/>
              <a:t> </a:t>
            </a:r>
            <a:r>
              <a:rPr lang="de-AT" dirty="0" err="1" smtClean="0"/>
              <a:t>approach</a:t>
            </a:r>
            <a:endParaRPr lang="de-AT" dirty="0" smtClean="0"/>
          </a:p>
          <a:p>
            <a:pPr>
              <a:spcAft>
                <a:spcPts val="600"/>
              </a:spcAft>
            </a:pPr>
            <a:r>
              <a:rPr lang="de-AT" dirty="0" err="1" smtClean="0"/>
              <a:t>Vocational</a:t>
            </a:r>
            <a:r>
              <a:rPr lang="de-AT" dirty="0" smtClean="0"/>
              <a:t> </a:t>
            </a:r>
            <a:r>
              <a:rPr lang="de-AT" dirty="0"/>
              <a:t>(</a:t>
            </a:r>
            <a:r>
              <a:rPr lang="de-AT" dirty="0" err="1" smtClean="0"/>
              <a:t>re</a:t>
            </a:r>
            <a:r>
              <a:rPr lang="de-AT" dirty="0" smtClean="0"/>
              <a:t>)</a:t>
            </a:r>
            <a:r>
              <a:rPr lang="de-AT" dirty="0" err="1" smtClean="0"/>
              <a:t>orientation</a:t>
            </a:r>
            <a:endParaRPr lang="de-AT" dirty="0" smtClean="0"/>
          </a:p>
          <a:p>
            <a:pPr>
              <a:spcAft>
                <a:spcPts val="600"/>
              </a:spcAft>
            </a:pPr>
            <a:r>
              <a:rPr lang="de-AT" dirty="0" smtClean="0"/>
              <a:t>First </a:t>
            </a:r>
            <a:r>
              <a:rPr lang="de-AT" dirty="0" err="1"/>
              <a:t>work</a:t>
            </a:r>
            <a:r>
              <a:rPr lang="de-AT" dirty="0"/>
              <a:t> </a:t>
            </a:r>
            <a:r>
              <a:rPr lang="de-AT" dirty="0" err="1"/>
              <a:t>experience</a:t>
            </a:r>
            <a:r>
              <a:rPr lang="de-AT" dirty="0"/>
              <a:t> </a:t>
            </a:r>
          </a:p>
          <a:p>
            <a:pPr>
              <a:spcAft>
                <a:spcPts val="600"/>
              </a:spcAft>
            </a:pPr>
            <a:r>
              <a:rPr lang="de-AT" dirty="0" smtClean="0"/>
              <a:t>Placement </a:t>
            </a:r>
            <a:r>
              <a:rPr lang="de-AT" dirty="0"/>
              <a:t>in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 smtClean="0"/>
              <a:t>projects</a:t>
            </a:r>
            <a:r>
              <a:rPr lang="de-AT" dirty="0" smtClean="0"/>
              <a:t>, </a:t>
            </a:r>
            <a:r>
              <a:rPr lang="de-AT" dirty="0" err="1" smtClean="0"/>
              <a:t>training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employment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9</a:t>
            </a:fld>
            <a:endParaRPr lang="de-AT" dirty="0"/>
          </a:p>
        </p:txBody>
      </p:sp>
      <p:pic>
        <p:nvPicPr>
          <p:cNvPr id="7" name="Grafik 6" descr="spacelab wird work.spa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131" y="624325"/>
            <a:ext cx="3016250" cy="201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 descr="LogIn-Arbeit aber anders! - bis-ebensees Webseite!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41" y="2867935"/>
            <a:ext cx="2865129" cy="202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41146" y="4781578"/>
            <a:ext cx="6875916" cy="200025"/>
          </a:xfrm>
          <a:prstGeom prst="rect">
            <a:avLst/>
          </a:prstGeom>
        </p:spPr>
        <p:txBody>
          <a:bodyPr/>
          <a:lstStyle/>
          <a:p>
            <a:r>
              <a:rPr lang="en-GB" sz="1000" noProof="0" dirty="0" smtClean="0"/>
              <a:t>Work-based Learning</a:t>
            </a:r>
          </a:p>
        </p:txBody>
      </p:sp>
    </p:spTree>
    <p:extLst>
      <p:ext uri="{BB962C8B-B14F-4D97-AF65-F5344CB8AC3E}">
        <p14:creationId xmlns:p14="http://schemas.microsoft.com/office/powerpoint/2010/main" val="25003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-zeiliges-Logo">
  <a:themeElements>
    <a:clrScheme name="AT-2025-Farben-fin">
      <a:dk1>
        <a:srgbClr val="000000"/>
      </a:dk1>
      <a:lt1>
        <a:srgbClr val="EFF4F7"/>
      </a:lt1>
      <a:dk2>
        <a:srgbClr val="B92B06"/>
      </a:dk2>
      <a:lt2>
        <a:srgbClr val="FFFFFF"/>
      </a:lt2>
      <a:accent1>
        <a:srgbClr val="CA0237"/>
      </a:accent1>
      <a:accent2>
        <a:srgbClr val="0063A3"/>
      </a:accent2>
      <a:accent3>
        <a:srgbClr val="38713F"/>
      </a:accent3>
      <a:accent4>
        <a:srgbClr val="471D70"/>
      </a:accent4>
      <a:accent5>
        <a:srgbClr val="236B76"/>
      </a:accent5>
      <a:accent6>
        <a:srgbClr val="895A00"/>
      </a:accent6>
      <a:hlink>
        <a:srgbClr val="1C1C1C"/>
      </a:hlink>
      <a:folHlink>
        <a:srgbClr val="63636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-PPT-16x9-2025-BMASGPK.potx" id="{61BA8E9E-AA62-443A-8112-B0001A63EEB1}" vid="{F542E318-B4FC-4D85-8022-5871767498F1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9" ma:contentTypeDescription="Create a new document." ma:contentTypeScope="" ma:versionID="9fce32f6bad04881a67983cf5f4806a3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b9288dda55de7c157cd3ed87d5e3b8f8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702461-F0D2-411E-9617-8042381E8245}"/>
</file>

<file path=customXml/itemProps2.xml><?xml version="1.0" encoding="utf-8"?>
<ds:datastoreItem xmlns:ds="http://schemas.openxmlformats.org/officeDocument/2006/customXml" ds:itemID="{7278DB7B-12A3-415B-8C5B-60FCD261A246}"/>
</file>

<file path=customXml/itemProps3.xml><?xml version="1.0" encoding="utf-8"?>
<ds:datastoreItem xmlns:ds="http://schemas.openxmlformats.org/officeDocument/2006/customXml" ds:itemID="{E07D55B9-78F3-4E31-A674-737E0EC106B0}"/>
</file>

<file path=docProps/app.xml><?xml version="1.0" encoding="utf-8"?>
<Properties xmlns="http://schemas.openxmlformats.org/officeDocument/2006/extended-properties" xmlns:vt="http://schemas.openxmlformats.org/officeDocument/2006/docPropsVTypes">
  <Template>EN-PPT-16x9-2025-BMASGPK</Template>
  <TotalTime>0</TotalTime>
  <Words>579</Words>
  <Application>Microsoft Office PowerPoint</Application>
  <PresentationFormat>Bildschirmpräsentation (16:9)</PresentationFormat>
  <Paragraphs>123</Paragraphs>
  <Slides>14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Courier New</vt:lpstr>
      <vt:lpstr>Symbol</vt:lpstr>
      <vt:lpstr>Wingdings</vt:lpstr>
      <vt:lpstr>3-zeiliges-Logo</vt:lpstr>
      <vt:lpstr>Work-Based learning for Youth in Austria</vt:lpstr>
      <vt:lpstr>Pupils by 10th schoolgrade (≈16 years)</vt:lpstr>
      <vt:lpstr>Apprenticeship – Vocational Education and Training</vt:lpstr>
      <vt:lpstr>Uneployment rate by highest education</vt:lpstr>
      <vt:lpstr>Supra Company Apprenticeship (Public Employment Service)</vt:lpstr>
      <vt:lpstr>Impressions link to video</vt:lpstr>
      <vt:lpstr>Success-rate Supra Company Training</vt:lpstr>
      <vt:lpstr>Preparational Labour Market-Projects  Characteristics</vt:lpstr>
      <vt:lpstr>Preparational Labour Market-Projects Targets</vt:lpstr>
      <vt:lpstr>PowerPoint-Präsentation</vt:lpstr>
      <vt:lpstr>Employer Engagement Strategies</vt:lpstr>
      <vt:lpstr>Impressions - link to video</vt:lpstr>
      <vt:lpstr>Challenges for (Supra) Company Training</vt:lpstr>
      <vt:lpstr>Thanks for your attention!</vt:lpstr>
    </vt:vector>
  </TitlesOfParts>
  <Company>Bundesministerium für Arbeit, Familie und Jugend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Hartig Kai</dc:creator>
  <cp:lastModifiedBy>Hartig Kai</cp:lastModifiedBy>
  <cp:revision>85</cp:revision>
  <cp:lastPrinted>2018-07-05T18:23:58Z</cp:lastPrinted>
  <dcterms:created xsi:type="dcterms:W3CDTF">2025-09-05T13:50:55Z</dcterms:created>
  <dcterms:modified xsi:type="dcterms:W3CDTF">2025-09-12T13:25:05Z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0x010100C9D2F5C2D7F38543A7DECC0B91FBF8EC</vt:lpwstr>
  </property>
</Properties>
</file>