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2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3.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0"/>
  </p:notesMasterIdLst>
  <p:sldIdLst>
    <p:sldId id="568" r:id="rId3"/>
    <p:sldId id="2142534729" r:id="rId4"/>
    <p:sldId id="2142534730" r:id="rId5"/>
    <p:sldId id="324" r:id="rId6"/>
    <p:sldId id="1363" r:id="rId7"/>
    <p:sldId id="1370" r:id="rId8"/>
    <p:sldId id="214253473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4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44F832-FA25-4EAE-A5A1-EAFDE20EF905}" v="2" dt="2025-09-18T07:52:18.4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743974758074739"/>
          <c:y val="3.9657142857142856E-2"/>
          <c:w val="0.85632292385634268"/>
          <c:h val="0.65688548931383572"/>
        </c:manualLayout>
      </c:layout>
      <c:barChart>
        <c:barDir val="col"/>
        <c:grouping val="stacked"/>
        <c:varyColors val="0"/>
        <c:ser>
          <c:idx val="0"/>
          <c:order val="0"/>
          <c:tx>
            <c:strRef>
              <c:f>g_share_Pop_NEET!$A$2</c:f>
              <c:strCache>
                <c:ptCount val="1"/>
                <c:pt idx="0">
                  <c:v>Re-entrants</c:v>
                </c:pt>
              </c:strCache>
            </c:strRef>
          </c:tx>
          <c:spPr>
            <a:solidFill>
              <a:schemeClr val="accent4"/>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g_share_Pop_NEET!$B$2:$E$2</c:f>
              <c:numCache>
                <c:formatCode>0.00</c:formatCode>
                <c:ptCount val="4"/>
                <c:pt idx="0">
                  <c:v>0.78849595785140991</c:v>
                </c:pt>
                <c:pt idx="1">
                  <c:v>1.8484535217285156</c:v>
                </c:pt>
                <c:pt idx="2">
                  <c:v>0.79905593395233154</c:v>
                </c:pt>
                <c:pt idx="3">
                  <c:v>1.0894684791564941</c:v>
                </c:pt>
              </c:numCache>
            </c:numRef>
          </c:val>
          <c:extLst>
            <c:ext xmlns:c16="http://schemas.microsoft.com/office/drawing/2014/chart" uri="{C3380CC4-5D6E-409C-BE32-E72D297353CC}">
              <c16:uniqueId val="{00000000-3198-4482-85CF-02A9B09702BB}"/>
            </c:ext>
          </c:extLst>
        </c:ser>
        <c:ser>
          <c:idx val="1"/>
          <c:order val="1"/>
          <c:tx>
            <c:strRef>
              <c:f>g_share_Pop_NEET!$A$3</c:f>
              <c:strCache>
                <c:ptCount val="1"/>
                <c:pt idx="0">
                  <c:v>Short-term unemployed</c:v>
                </c:pt>
              </c:strCache>
            </c:strRef>
          </c:tx>
          <c:spPr>
            <a:solidFill>
              <a:schemeClr val="bg1">
                <a:lumMod val="6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g_share_Pop_NEET!$B$3:$E$3</c:f>
              <c:numCache>
                <c:formatCode>0.00</c:formatCode>
                <c:ptCount val="4"/>
                <c:pt idx="0">
                  <c:v>4.2717208862304688</c:v>
                </c:pt>
                <c:pt idx="1">
                  <c:v>5.1112561225891113</c:v>
                </c:pt>
                <c:pt idx="2">
                  <c:v>4.2374587059020996</c:v>
                </c:pt>
                <c:pt idx="3">
                  <c:v>4.4837498664855957</c:v>
                </c:pt>
              </c:numCache>
            </c:numRef>
          </c:val>
          <c:extLst>
            <c:ext xmlns:c16="http://schemas.microsoft.com/office/drawing/2014/chart" uri="{C3380CC4-5D6E-409C-BE32-E72D297353CC}">
              <c16:uniqueId val="{00000001-3198-4482-85CF-02A9B09702BB}"/>
            </c:ext>
          </c:extLst>
        </c:ser>
        <c:ser>
          <c:idx val="2"/>
          <c:order val="2"/>
          <c:tx>
            <c:strRef>
              <c:f>g_share_Pop_NEET!$A$4</c:f>
              <c:strCache>
                <c:ptCount val="1"/>
                <c:pt idx="0">
                  <c:v>Long-term unemployed</c:v>
                </c:pt>
              </c:strCache>
            </c:strRef>
          </c:tx>
          <c:spPr>
            <a:solidFill>
              <a:schemeClr val="tx1">
                <a:lumMod val="75000"/>
                <a:lumOff val="2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g_share_Pop_NEET!$B$4:$E$4</c:f>
              <c:numCache>
                <c:formatCode>0.00</c:formatCode>
                <c:ptCount val="4"/>
                <c:pt idx="0">
                  <c:v>3.7485692501068115</c:v>
                </c:pt>
                <c:pt idx="1">
                  <c:v>3.1010630130767822</c:v>
                </c:pt>
                <c:pt idx="2">
                  <c:v>2.7407236099243164</c:v>
                </c:pt>
                <c:pt idx="3">
                  <c:v>2.3734207153320313</c:v>
                </c:pt>
              </c:numCache>
            </c:numRef>
          </c:val>
          <c:extLst>
            <c:ext xmlns:c16="http://schemas.microsoft.com/office/drawing/2014/chart" uri="{C3380CC4-5D6E-409C-BE32-E72D297353CC}">
              <c16:uniqueId val="{00000002-3198-4482-85CF-02A9B09702BB}"/>
            </c:ext>
          </c:extLst>
        </c:ser>
        <c:ser>
          <c:idx val="3"/>
          <c:order val="3"/>
          <c:tx>
            <c:strRef>
              <c:f>g_share_Pop_NEET!$A$5</c:f>
              <c:strCache>
                <c:ptCount val="1"/>
                <c:pt idx="0">
                  <c:v>Illness or disabilty</c:v>
                </c:pt>
              </c:strCache>
            </c:strRef>
          </c:tx>
          <c:spPr>
            <a:solidFill>
              <a:srgbClr val="C00000"/>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g_share_Pop_NEET!$B$5:$E$5</c:f>
              <c:numCache>
                <c:formatCode>0.00</c:formatCode>
                <c:ptCount val="4"/>
                <c:pt idx="0">
                  <c:v>1.0548038482666016</c:v>
                </c:pt>
                <c:pt idx="1">
                  <c:v>0.77052527666091919</c:v>
                </c:pt>
                <c:pt idx="2">
                  <c:v>0.81176286935806274</c:v>
                </c:pt>
                <c:pt idx="3">
                  <c:v>0.7769894003868103</c:v>
                </c:pt>
              </c:numCache>
            </c:numRef>
          </c:val>
          <c:extLst>
            <c:ext xmlns:c16="http://schemas.microsoft.com/office/drawing/2014/chart" uri="{C3380CC4-5D6E-409C-BE32-E72D297353CC}">
              <c16:uniqueId val="{00000003-3198-4482-85CF-02A9B09702BB}"/>
            </c:ext>
          </c:extLst>
        </c:ser>
        <c:ser>
          <c:idx val="4"/>
          <c:order val="4"/>
          <c:tx>
            <c:strRef>
              <c:f>g_share_Pop_NEET!$A$6</c:f>
              <c:strCache>
                <c:ptCount val="1"/>
                <c:pt idx="0">
                  <c:v>Family/care responsibilities</c:v>
                </c:pt>
              </c:strCache>
            </c:strRef>
          </c:tx>
          <c:spPr>
            <a:solidFill>
              <a:schemeClr val="accent6">
                <a:lumMod val="7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g_share_Pop_NEET!$B$6:$E$6</c:f>
              <c:numCache>
                <c:formatCode>0.00</c:formatCode>
                <c:ptCount val="4"/>
                <c:pt idx="0">
                  <c:v>5.366157054901123</c:v>
                </c:pt>
                <c:pt idx="1">
                  <c:v>2.1081686019897461</c:v>
                </c:pt>
                <c:pt idx="2">
                  <c:v>1.9281684160232544</c:v>
                </c:pt>
                <c:pt idx="3">
                  <c:v>1.5457320213317871</c:v>
                </c:pt>
              </c:numCache>
            </c:numRef>
          </c:val>
          <c:extLst>
            <c:ext xmlns:c16="http://schemas.microsoft.com/office/drawing/2014/chart" uri="{C3380CC4-5D6E-409C-BE32-E72D297353CC}">
              <c16:uniqueId val="{00000004-3198-4482-85CF-02A9B09702BB}"/>
            </c:ext>
          </c:extLst>
        </c:ser>
        <c:ser>
          <c:idx val="5"/>
          <c:order val="5"/>
          <c:tx>
            <c:strRef>
              <c:f>g_share_Pop_NEET!$A$7</c:f>
              <c:strCache>
                <c:ptCount val="1"/>
                <c:pt idx="0">
                  <c:v>Personal reasons</c:v>
                </c:pt>
              </c:strCache>
            </c:strRef>
          </c:tx>
          <c:spPr>
            <a:solidFill>
              <a:schemeClr val="accent5"/>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g_share_Pop_NEET!$B$7:$E$7</c:f>
              <c:numCache>
                <c:formatCode>0.00</c:formatCode>
                <c:ptCount val="4"/>
                <c:pt idx="0">
                  <c:v>0</c:v>
                </c:pt>
                <c:pt idx="1">
                  <c:v>0.63705587387084961</c:v>
                </c:pt>
                <c:pt idx="2">
                  <c:v>0.37941357493400574</c:v>
                </c:pt>
                <c:pt idx="3">
                  <c:v>0.29153862595558167</c:v>
                </c:pt>
              </c:numCache>
            </c:numRef>
          </c:val>
          <c:extLst>
            <c:ext xmlns:c16="http://schemas.microsoft.com/office/drawing/2014/chart" uri="{C3380CC4-5D6E-409C-BE32-E72D297353CC}">
              <c16:uniqueId val="{00000005-3198-4482-85CF-02A9B09702BB}"/>
            </c:ext>
          </c:extLst>
        </c:ser>
        <c:ser>
          <c:idx val="6"/>
          <c:order val="6"/>
          <c:tx>
            <c:strRef>
              <c:f>g_share_Pop_NEET!$A$8</c:f>
              <c:strCache>
                <c:ptCount val="1"/>
                <c:pt idx="0">
                  <c:v>Discouraged workers</c:v>
                </c:pt>
              </c:strCache>
            </c:strRef>
          </c:tx>
          <c:spPr>
            <a:solidFill>
              <a:schemeClr val="accent2">
                <a:lumMod val="7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g_share_Pop_NEET!$B$8:$E$8</c:f>
              <c:numCache>
                <c:formatCode>0.00</c:formatCode>
                <c:ptCount val="4"/>
                <c:pt idx="0">
                  <c:v>0.22483241558074951</c:v>
                </c:pt>
                <c:pt idx="1">
                  <c:v>0.63635742664337158</c:v>
                </c:pt>
                <c:pt idx="2">
                  <c:v>0.69358420372009277</c:v>
                </c:pt>
                <c:pt idx="3">
                  <c:v>0.59150809049606323</c:v>
                </c:pt>
              </c:numCache>
            </c:numRef>
          </c:val>
          <c:extLst>
            <c:ext xmlns:c16="http://schemas.microsoft.com/office/drawing/2014/chart" uri="{C3380CC4-5D6E-409C-BE32-E72D297353CC}">
              <c16:uniqueId val="{00000006-3198-4482-85CF-02A9B09702BB}"/>
            </c:ext>
          </c:extLst>
        </c:ser>
        <c:ser>
          <c:idx val="7"/>
          <c:order val="7"/>
          <c:tx>
            <c:strRef>
              <c:f>g_share_Pop_NEET!$A$9</c:f>
              <c:strCache>
                <c:ptCount val="1"/>
                <c:pt idx="0">
                  <c:v>Other</c:v>
                </c:pt>
              </c:strCache>
            </c:strRef>
          </c:tx>
          <c:spPr>
            <a:solidFill>
              <a:schemeClr val="bg1">
                <a:lumMod val="95000"/>
              </a:schemeClr>
            </a:solidFill>
            <a:ln>
              <a:solidFill>
                <a:schemeClr val="tx1"/>
              </a:solidFill>
            </a:ln>
            <a:effectLst/>
          </c:spPr>
          <c:invertIfNegative val="0"/>
          <c:cat>
            <c:strRef>
              <c:f>g_share_Pop_NEET!$B$1:$E$1</c:f>
              <c:strCache>
                <c:ptCount val="4"/>
                <c:pt idx="0">
                  <c:v>2020</c:v>
                </c:pt>
                <c:pt idx="1">
                  <c:v>2021</c:v>
                </c:pt>
                <c:pt idx="2">
                  <c:v>2022</c:v>
                </c:pt>
                <c:pt idx="3">
                  <c:v>2023</c:v>
                </c:pt>
              </c:strCache>
            </c:strRef>
          </c:cat>
          <c:val>
            <c:numRef>
              <c:f>g_share_Pop_NEET!$B$9:$E$9</c:f>
              <c:numCache>
                <c:formatCode>0.00</c:formatCode>
                <c:ptCount val="4"/>
                <c:pt idx="0">
                  <c:v>4.5235013961791992</c:v>
                </c:pt>
                <c:pt idx="1">
                  <c:v>4.8765850067138672</c:v>
                </c:pt>
                <c:pt idx="2">
                  <c:v>3.8071191310882568</c:v>
                </c:pt>
                <c:pt idx="3">
                  <c:v>4.0890326499938965</c:v>
                </c:pt>
              </c:numCache>
            </c:numRef>
          </c:val>
          <c:extLst>
            <c:ext xmlns:c16="http://schemas.microsoft.com/office/drawing/2014/chart" uri="{C3380CC4-5D6E-409C-BE32-E72D297353CC}">
              <c16:uniqueId val="{00000007-3198-4482-85CF-02A9B09702BB}"/>
            </c:ext>
          </c:extLst>
        </c:ser>
        <c:dLbls>
          <c:showLegendKey val="0"/>
          <c:showVal val="0"/>
          <c:showCatName val="0"/>
          <c:showSerName val="0"/>
          <c:showPercent val="0"/>
          <c:showBubbleSize val="0"/>
        </c:dLbls>
        <c:gapWidth val="80"/>
        <c:overlap val="100"/>
        <c:axId val="571603824"/>
        <c:axId val="571610544"/>
      </c:barChart>
      <c:lineChart>
        <c:grouping val="standard"/>
        <c:varyColors val="0"/>
        <c:ser>
          <c:idx val="8"/>
          <c:order val="8"/>
          <c:tx>
            <c:strRef>
              <c:f>g_share_Pop_NEET!$A$10</c:f>
              <c:strCache>
                <c:ptCount val="1"/>
                <c:pt idx="0">
                  <c:v>total NEET</c:v>
                </c:pt>
              </c:strCache>
            </c:strRef>
          </c:tx>
          <c:spPr>
            <a:ln w="28575" cap="rnd">
              <a:noFill/>
              <a:round/>
            </a:ln>
            <a:effectLst/>
          </c:spPr>
          <c:marker>
            <c:symbol val="none"/>
          </c:marker>
          <c:dLbls>
            <c:numFmt formatCode="#,##0.0" sourceLinked="0"/>
            <c:spPr>
              <a:noFill/>
              <a:ln w="28575">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ru-RU"/>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g_share_Pop_NEET!$B$1:$E$1</c:f>
              <c:strCache>
                <c:ptCount val="4"/>
                <c:pt idx="0">
                  <c:v>2020</c:v>
                </c:pt>
                <c:pt idx="1">
                  <c:v>2021</c:v>
                </c:pt>
                <c:pt idx="2">
                  <c:v>2022</c:v>
                </c:pt>
                <c:pt idx="3">
                  <c:v>2023</c:v>
                </c:pt>
              </c:strCache>
            </c:strRef>
          </c:cat>
          <c:val>
            <c:numRef>
              <c:f>g_share_Pop_NEET!$B$10:$E$10</c:f>
              <c:numCache>
                <c:formatCode>0.00</c:formatCode>
                <c:ptCount val="4"/>
                <c:pt idx="0">
                  <c:v>19.978080749511719</c:v>
                </c:pt>
                <c:pt idx="1">
                  <c:v>19.089466094970703</c:v>
                </c:pt>
                <c:pt idx="2">
                  <c:v>15.397286415100098</c:v>
                </c:pt>
                <c:pt idx="3">
                  <c:v>15.241439819335938</c:v>
                </c:pt>
              </c:numCache>
            </c:numRef>
          </c:val>
          <c:smooth val="0"/>
          <c:extLst>
            <c:ext xmlns:c16="http://schemas.microsoft.com/office/drawing/2014/chart" uri="{C3380CC4-5D6E-409C-BE32-E72D297353CC}">
              <c16:uniqueId val="{00000008-3198-4482-85CF-02A9B09702BB}"/>
            </c:ext>
          </c:extLst>
        </c:ser>
        <c:dLbls>
          <c:showLegendKey val="0"/>
          <c:showVal val="0"/>
          <c:showCatName val="0"/>
          <c:showSerName val="0"/>
          <c:showPercent val="0"/>
          <c:showBubbleSize val="0"/>
        </c:dLbls>
        <c:marker val="1"/>
        <c:smooth val="0"/>
        <c:axId val="571603824"/>
        <c:axId val="571610544"/>
      </c:lineChart>
      <c:catAx>
        <c:axId val="57160382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ru-RU"/>
          </a:p>
        </c:txPr>
        <c:crossAx val="571610544"/>
        <c:crosses val="autoZero"/>
        <c:auto val="1"/>
        <c:lblAlgn val="ctr"/>
        <c:lblOffset val="100"/>
        <c:noMultiLvlLbl val="0"/>
      </c:catAx>
      <c:valAx>
        <c:axId val="5716105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50" b="0" i="0" u="none" strike="noStrike" kern="1200" baseline="0">
                    <a:solidFill>
                      <a:schemeClr val="tx1"/>
                    </a:solidFill>
                    <a:latin typeface="+mn-lt"/>
                    <a:ea typeface="+mn-ea"/>
                    <a:cs typeface="+mn-cs"/>
                  </a:defRPr>
                </a:pPr>
                <a:r>
                  <a:rPr lang="de-DE"/>
                  <a:t>% share on population </a:t>
                </a:r>
                <a:r>
                  <a:rPr lang="de-DE" baseline="0"/>
                  <a:t>(15-29)</a:t>
                </a:r>
                <a:endParaRPr lang="de-DE"/>
              </a:p>
            </c:rich>
          </c:tx>
          <c:overlay val="0"/>
          <c:spPr>
            <a:noFill/>
            <a:ln>
              <a:noFill/>
            </a:ln>
            <a:effectLst/>
          </c:spPr>
          <c:txPr>
            <a:bodyPr rot="-54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ru-RU"/>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ru-RU"/>
          </a:p>
        </c:txPr>
        <c:crossAx val="571603824"/>
        <c:crosses val="autoZero"/>
        <c:crossBetween val="between"/>
      </c:valAx>
      <c:spPr>
        <a:noFill/>
        <a:ln>
          <a:solidFill>
            <a:schemeClr val="tx1"/>
          </a:solid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Narrow" panose="020B060602020203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050">
          <a:solidFill>
            <a:schemeClr val="tx1"/>
          </a:solidFill>
        </a:defRPr>
      </a:pPr>
      <a:endParaRPr lang="ru-RU"/>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0484EC-5586-4D4C-94F4-E34DF6B07AD1}" type="datetimeFigureOut">
              <a:rPr lang="en-US" smtClean="0"/>
              <a:t>9/19/2025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B185CA-FBF0-4030-B4EB-D9B84E7BDBE9}" type="slidenum">
              <a:rPr lang="en-US" smtClean="0"/>
              <a:t>‹#›</a:t>
            </a:fld>
            <a:endParaRPr lang="en-US"/>
          </a:p>
        </p:txBody>
      </p:sp>
    </p:spTree>
    <p:extLst>
      <p:ext uri="{BB962C8B-B14F-4D97-AF65-F5344CB8AC3E}">
        <p14:creationId xmlns:p14="http://schemas.microsoft.com/office/powerpoint/2010/main" val="30181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CA499-3FB9-E073-F6EA-F245FB1CE0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4BACCB-9CC8-FF9D-1070-507CE810F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FCB104-CFB7-75A2-EA9F-6FF7649FED54}"/>
              </a:ext>
            </a:extLst>
          </p:cNvPr>
          <p:cNvSpPr>
            <a:spLocks noGrp="1"/>
          </p:cNvSpPr>
          <p:nvPr>
            <p:ph type="body" idx="1"/>
          </p:nvPr>
        </p:nvSpPr>
        <p:spPr/>
        <p:txBody>
          <a:bodyPr/>
          <a:lstStyle/>
          <a:p>
            <a:pPr>
              <a:lnSpc>
                <a:spcPct val="115000"/>
              </a:lnSpc>
              <a:spcAft>
                <a:spcPts val="800"/>
              </a:spcAft>
              <a:buNone/>
            </a:pPr>
            <a:r>
              <a:rPr lang="en-GB" sz="1800" b="1" kern="100">
                <a:effectLst/>
                <a:latin typeface="Aptos" panose="020B0004020202020204" pitchFamily="34" charset="0"/>
                <a:ea typeface="Aptos" panose="020B0004020202020204" pitchFamily="34" charset="0"/>
                <a:cs typeface="Arial" panose="020B0604020202020204" pitchFamily="34" charset="0"/>
              </a:rPr>
              <a:t>Slide 21</a:t>
            </a:r>
          </a:p>
          <a:p>
            <a:pPr>
              <a:lnSpc>
                <a:spcPct val="115000"/>
              </a:lnSpc>
              <a:spcAft>
                <a:spcPts val="800"/>
              </a:spcAft>
              <a:buNone/>
            </a:pPr>
            <a:endParaRPr lang="en-GB" sz="1800" b="1" kern="10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en-GB" sz="1800" b="1" kern="100">
                <a:effectLst/>
                <a:latin typeface="Aptos" panose="020B0004020202020204" pitchFamily="34" charset="0"/>
                <a:ea typeface="Aptos" panose="020B0004020202020204" pitchFamily="34" charset="0"/>
                <a:cs typeface="Arial" panose="020B0604020202020204" pitchFamily="34" charset="0"/>
              </a:rPr>
              <a:t>HOW ETF delivers impact now and what can it further do?</a:t>
            </a:r>
          </a:p>
          <a:p>
            <a:pPr>
              <a:lnSpc>
                <a:spcPct val="115000"/>
              </a:lnSpc>
              <a:spcAft>
                <a:spcPts val="800"/>
              </a:spcAft>
              <a:buNone/>
            </a:pPr>
            <a:endParaRPr lang="en-GB" sz="1800" kern="10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en-GB" sz="1800" kern="100">
                <a:effectLst/>
                <a:latin typeface="Aptos" panose="020B0004020202020204" pitchFamily="34" charset="0"/>
                <a:ea typeface="Aptos" panose="020B0004020202020204" pitchFamily="34" charset="0"/>
                <a:cs typeface="Arial" panose="020B0604020202020204" pitchFamily="34" charset="0"/>
              </a:rPr>
              <a:t>How ETFs work ensures impact is our biggest driver. Over the years, we have seen in our partner countries studies remaining on ministerial shelves, we have seen policies and strategies not implemented, we have seen structures developed without sustainable foundations, we have seen processes that have didn’t allow space for calibration, we have seen decisions taken without consultations with social partners and stakeholders. For us, it is clear that is not only what you know but how you create conditions to implement what you know. </a:t>
            </a:r>
          </a:p>
          <a:p>
            <a:pPr>
              <a:lnSpc>
                <a:spcPct val="115000"/>
              </a:lnSpc>
              <a:spcAft>
                <a:spcPts val="800"/>
              </a:spcAft>
              <a:buNone/>
            </a:pPr>
            <a:r>
              <a:rPr lang="en-GB" sz="1800" kern="100">
                <a:effectLst/>
                <a:latin typeface="Aptos" panose="020B0004020202020204" pitchFamily="34" charset="0"/>
                <a:ea typeface="Aptos" panose="020B0004020202020204" pitchFamily="34" charset="0"/>
                <a:cs typeface="Arial" panose="020B0604020202020204" pitchFamily="34" charset="0"/>
              </a:rPr>
              <a:t>ETF though a European agency, is seen by our partners as a neutral broker. This unique feature makes ETF a pivotal partner in Team Europe approach. We are well recognised as a knowledge hub and well trusted for our knowledge and ability to contextualise our expertise to provide policy advice. This trust forges partnerships with international organisations and international financial institutions but also member states. We are increasingly seen as a connector of different partners.</a:t>
            </a:r>
          </a:p>
          <a:p>
            <a:pPr>
              <a:lnSpc>
                <a:spcPct val="115000"/>
              </a:lnSpc>
              <a:spcAft>
                <a:spcPts val="800"/>
              </a:spcAft>
              <a:buNone/>
            </a:pPr>
            <a:r>
              <a:rPr lang="en-GB" sz="1800" kern="100">
                <a:effectLst/>
                <a:latin typeface="Aptos" panose="020B0004020202020204" pitchFamily="34" charset="0"/>
                <a:ea typeface="Aptos" panose="020B0004020202020204" pitchFamily="34" charset="0"/>
                <a:cs typeface="Arial" panose="020B0604020202020204" pitchFamily="34" charset="0"/>
              </a:rPr>
              <a:t>This is where we believe our added value is most impactful. This is where we feel that our history better serve our future. </a:t>
            </a:r>
          </a:p>
          <a:p>
            <a:pPr>
              <a:lnSpc>
                <a:spcPct val="115000"/>
              </a:lnSpc>
              <a:spcAft>
                <a:spcPts val="800"/>
              </a:spcAft>
              <a:buNone/>
            </a:pPr>
            <a:r>
              <a:rPr lang="en-GB" sz="1800" kern="100">
                <a:effectLst/>
                <a:latin typeface="Aptos" panose="020B0004020202020204" pitchFamily="34" charset="0"/>
                <a:ea typeface="Aptos" panose="020B0004020202020204" pitchFamily="34" charset="0"/>
                <a:cs typeface="Arial" panose="020B0604020202020204" pitchFamily="34" charset="0"/>
              </a:rPr>
              <a:t>To discuss this aspiration further we have developed some questions for your input.</a:t>
            </a: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Stronger presence in the countries in a systematised way?</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How do we work more closely and in a structured way with: </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EU Delegations and EU agencies</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EU Member States and development agencies </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IFIs and other international organisations?</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Sectoral policy priorities? </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800" kern="100">
                <a:effectLst/>
                <a:latin typeface="Aptos" panose="020B0004020202020204" pitchFamily="34" charset="0"/>
                <a:ea typeface="Aptos" panose="020B0004020202020204" pitchFamily="34" charset="0"/>
                <a:cs typeface="Arial" panose="020B0604020202020204" pitchFamily="34" charset="0"/>
              </a:rPr>
              <a:t>EU Accession?</a:t>
            </a:r>
            <a:r>
              <a:rPr lang="en-US" sz="1800" kern="100">
                <a:effectLst/>
                <a:latin typeface="Arial" panose="020B0604020202020204" pitchFamily="34" charset="0"/>
                <a:ea typeface="Aptos" panose="020B0004020202020204" pitchFamily="34" charset="0"/>
                <a:cs typeface="Arial" panose="020B0604020202020204" pitchFamily="34" charset="0"/>
              </a:rPr>
              <a:t>​</a:t>
            </a:r>
            <a:endParaRPr lang="en-GB" sz="1800" kern="100">
              <a:effectLst/>
              <a:latin typeface="Aptos" panose="020B0004020202020204" pitchFamily="34" charset="0"/>
              <a:ea typeface="Aptos" panose="020B0004020202020204" pitchFamily="34" charset="0"/>
              <a:cs typeface="Arial" panose="020B0604020202020204" pitchFamily="34" charset="0"/>
            </a:endParaRPr>
          </a:p>
          <a:p>
            <a:endParaRPr lang="en-GB"/>
          </a:p>
        </p:txBody>
      </p:sp>
      <p:sp>
        <p:nvSpPr>
          <p:cNvPr id="4" name="Slide Number Placeholder 3">
            <a:extLst>
              <a:ext uri="{FF2B5EF4-FFF2-40B4-BE49-F238E27FC236}">
                <a16:creationId xmlns:a16="http://schemas.microsoft.com/office/drawing/2014/main" id="{7F3031F7-320C-8603-A29C-BB2EA092E5B0}"/>
              </a:ext>
            </a:extLst>
          </p:cNvPr>
          <p:cNvSpPr>
            <a:spLocks noGrp="1"/>
          </p:cNvSpPr>
          <p:nvPr>
            <p:ph type="sldNum" sz="quarter" idx="5"/>
          </p:nvPr>
        </p:nvSpPr>
        <p:spPr/>
        <p:txBody>
          <a:bodyPr/>
          <a:lstStyle/>
          <a:p>
            <a:fld id="{C5901154-29F1-4540-AAF2-C14E2170DDE2}" type="slidenum">
              <a:rPr lang="en-GB" smtClean="0"/>
              <a:t>2</a:t>
            </a:fld>
            <a:endParaRPr lang="en-GB"/>
          </a:p>
        </p:txBody>
      </p:sp>
    </p:spTree>
    <p:extLst>
      <p:ext uri="{BB962C8B-B14F-4D97-AF65-F5344CB8AC3E}">
        <p14:creationId xmlns:p14="http://schemas.microsoft.com/office/powerpoint/2010/main" val="3839960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9B185CA-FBF0-4030-B4EB-D9B84E7BDBE9}" type="slidenum">
              <a:rPr lang="en-US" smtClean="0"/>
              <a:t>3</a:t>
            </a:fld>
            <a:endParaRPr lang="en-US"/>
          </a:p>
        </p:txBody>
      </p:sp>
    </p:spTree>
    <p:extLst>
      <p:ext uri="{BB962C8B-B14F-4D97-AF65-F5344CB8AC3E}">
        <p14:creationId xmlns:p14="http://schemas.microsoft.com/office/powerpoint/2010/main" val="982226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353C8-03AC-DACB-26B7-74DEFC60BF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D2DCFE-0F95-0437-BEA0-1627F85C39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A6A221-84EC-4D0B-2146-7E5D5F9DC29D}"/>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5" name="Footer Placeholder 4">
            <a:extLst>
              <a:ext uri="{FF2B5EF4-FFF2-40B4-BE49-F238E27FC236}">
                <a16:creationId xmlns:a16="http://schemas.microsoft.com/office/drawing/2014/main" id="{EEFD3496-3581-2841-7130-6A7B7AFEC3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7994A0-EF9B-6373-8E2D-282E25E9855D}"/>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748895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93B0-EA3E-5F2B-B9E6-C0E40E67B0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D5AA6E-BC8E-A793-D2D8-E25876FC09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6314AF-85D7-0F3D-47DB-C9DCD51FBFDD}"/>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5" name="Footer Placeholder 4">
            <a:extLst>
              <a:ext uri="{FF2B5EF4-FFF2-40B4-BE49-F238E27FC236}">
                <a16:creationId xmlns:a16="http://schemas.microsoft.com/office/drawing/2014/main" id="{9A4D0116-1917-5BF4-0573-0709142C23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43F45D-6E9E-F689-F6ED-9638F163DC3F}"/>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1462953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099B9C-AF3C-C552-130F-A63892251A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71B2BF-F9B3-245C-8CA5-9AC7FAF0E4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88011D-B4E7-8EC6-7182-90E42FCB9B3A}"/>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5" name="Footer Placeholder 4">
            <a:extLst>
              <a:ext uri="{FF2B5EF4-FFF2-40B4-BE49-F238E27FC236}">
                <a16:creationId xmlns:a16="http://schemas.microsoft.com/office/drawing/2014/main" id="{8F2224C7-E2F6-888F-FDC6-583BC73F0D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E4E78D-159E-C15C-9DAF-FB6EDBF633F3}"/>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3691513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Only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48148-254D-380F-0F18-172D3FA7AB9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9BA1FC7-42A7-8D35-0F97-7359A4764A9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pic>
        <p:nvPicPr>
          <p:cNvPr id="9" name="Graphic 8">
            <a:extLst>
              <a:ext uri="{FF2B5EF4-FFF2-40B4-BE49-F238E27FC236}">
                <a16:creationId xmlns:a16="http://schemas.microsoft.com/office/drawing/2014/main" id="{838CCB66-5D7B-A6C1-CD9F-6F738C7304F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7989" y="6013118"/>
            <a:ext cx="933132" cy="563981"/>
          </a:xfrm>
          <a:prstGeom prst="rect">
            <a:avLst/>
          </a:prstGeom>
        </p:spPr>
      </p:pic>
      <p:sp>
        <p:nvSpPr>
          <p:cNvPr id="8" name="Text Placeholder 7">
            <a:extLst>
              <a:ext uri="{FF2B5EF4-FFF2-40B4-BE49-F238E27FC236}">
                <a16:creationId xmlns:a16="http://schemas.microsoft.com/office/drawing/2014/main" id="{12EFBF49-0A40-7C91-FB4D-C18833774F6B}"/>
              </a:ext>
            </a:extLst>
          </p:cNvPr>
          <p:cNvSpPr>
            <a:spLocks noGrp="1"/>
          </p:cNvSpPr>
          <p:nvPr>
            <p:ph type="body" sz="quarter" idx="13"/>
          </p:nvPr>
        </p:nvSpPr>
        <p:spPr>
          <a:xfrm>
            <a:off x="0" y="1"/>
            <a:ext cx="12192000" cy="79325"/>
          </a:xfrm>
          <a:custGeom>
            <a:avLst/>
            <a:gdLst>
              <a:gd name="connsiteX0" fmla="*/ 0 w 12192000"/>
              <a:gd name="connsiteY0" fmla="*/ 0 h 79325"/>
              <a:gd name="connsiteX1" fmla="*/ 12192000 w 12192000"/>
              <a:gd name="connsiteY1" fmla="*/ 0 h 79325"/>
              <a:gd name="connsiteX2" fmla="*/ 12192000 w 12192000"/>
              <a:gd name="connsiteY2" fmla="*/ 79325 h 79325"/>
              <a:gd name="connsiteX3" fmla="*/ 0 w 12192000"/>
              <a:gd name="connsiteY3" fmla="*/ 79325 h 79325"/>
            </a:gdLst>
            <a:ahLst/>
            <a:cxnLst>
              <a:cxn ang="0">
                <a:pos x="connsiteX0" y="connsiteY0"/>
              </a:cxn>
              <a:cxn ang="0">
                <a:pos x="connsiteX1" y="connsiteY1"/>
              </a:cxn>
              <a:cxn ang="0">
                <a:pos x="connsiteX2" y="connsiteY2"/>
              </a:cxn>
              <a:cxn ang="0">
                <a:pos x="connsiteX3" y="connsiteY3"/>
              </a:cxn>
            </a:cxnLst>
            <a:rect l="l" t="t" r="r" b="b"/>
            <a:pathLst>
              <a:path w="12192000" h="79325">
                <a:moveTo>
                  <a:pt x="0" y="0"/>
                </a:moveTo>
                <a:lnTo>
                  <a:pt x="12192000" y="0"/>
                </a:lnTo>
                <a:lnTo>
                  <a:pt x="12192000" y="79325"/>
                </a:lnTo>
                <a:lnTo>
                  <a:pt x="0" y="79325"/>
                </a:lnTo>
                <a:close/>
              </a:path>
            </a:pathLst>
          </a:custGeom>
          <a:solidFill>
            <a:schemeClr val="accent1"/>
          </a:solidFill>
        </p:spPr>
        <p:txBody>
          <a:bodyPr wrap="square">
            <a:noAutofit/>
          </a:bodyPr>
          <a:lstStyle>
            <a:lvl1pPr>
              <a:defRPr sz="100">
                <a:solidFill>
                  <a:schemeClr val="accent1">
                    <a:alpha val="0"/>
                  </a:schemeClr>
                </a:solidFill>
              </a:defRPr>
            </a:lvl1pPr>
          </a:lstStyle>
          <a:p>
            <a:pPr lvl="0"/>
            <a:endParaRPr lang="en-GB"/>
          </a:p>
        </p:txBody>
      </p:sp>
      <p:sp>
        <p:nvSpPr>
          <p:cNvPr id="4" name="Slide Number Placeholder 5">
            <a:extLst>
              <a:ext uri="{FF2B5EF4-FFF2-40B4-BE49-F238E27FC236}">
                <a16:creationId xmlns:a16="http://schemas.microsoft.com/office/drawing/2014/main" id="{3252CE60-CC5A-C29C-5594-F8E0521E0CC4}"/>
              </a:ext>
            </a:extLst>
          </p:cNvPr>
          <p:cNvSpPr>
            <a:spLocks noGrp="1"/>
          </p:cNvSpPr>
          <p:nvPr>
            <p:ph type="sldNum" sz="quarter" idx="4"/>
          </p:nvPr>
        </p:nvSpPr>
        <p:spPr>
          <a:xfrm>
            <a:off x="5885688" y="6403849"/>
            <a:ext cx="420624" cy="226298"/>
          </a:xfrm>
          <a:prstGeom prst="rect">
            <a:avLst/>
          </a:prstGeom>
        </p:spPr>
        <p:txBody>
          <a:bodyPr vert="horz" lIns="91440" tIns="45720" rIns="91440" bIns="45720" rtlCol="0" anchor="ctr"/>
          <a:lstStyle>
            <a:lvl1pPr algn="ctr">
              <a:defRPr sz="900">
                <a:solidFill>
                  <a:schemeClr val="tx1">
                    <a:tint val="82000"/>
                  </a:schemeClr>
                </a:solidFill>
              </a:defRPr>
            </a:lvl1pPr>
          </a:lstStyle>
          <a:p>
            <a:fld id="{F14C80AF-EA39-4A35-8630-1F8E47F55333}" type="slidenum">
              <a:rPr lang="en-GB" smtClean="0"/>
              <a:pPr/>
              <a:t>‹#›</a:t>
            </a:fld>
            <a:endParaRPr lang="en-GB"/>
          </a:p>
        </p:txBody>
      </p:sp>
    </p:spTree>
    <p:extLst>
      <p:ext uri="{BB962C8B-B14F-4D97-AF65-F5344CB8AC3E}">
        <p14:creationId xmlns:p14="http://schemas.microsoft.com/office/powerpoint/2010/main" val="3772060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958">
          <p15:clr>
            <a:srgbClr val="FBAE40"/>
          </p15:clr>
        </p15:guide>
        <p15:guide id="2" orient="horz" pos="822">
          <p15:clr>
            <a:srgbClr val="FBAE40"/>
          </p15:clr>
        </p15:guide>
        <p15:guide id="3" orient="horz" pos="36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alpha val="14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9" name="Slide Number Placeholder 5"/>
          <p:cNvSpPr>
            <a:spLocks noGrp="1"/>
          </p:cNvSpPr>
          <p:nvPr>
            <p:ph type="sldNum" sz="quarter" idx="4"/>
          </p:nvPr>
        </p:nvSpPr>
        <p:spPr>
          <a:xfrm>
            <a:off x="8639175" y="6175375"/>
            <a:ext cx="2743200"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fld id="{B28DE320-A0D4-47B4-8B88-A7646D1D9E60}" type="slidenum">
              <a:rPr lang="en-GB" smtClean="0"/>
              <a:pPr/>
              <a:t>‹#›</a:t>
            </a:fld>
            <a:endParaRPr lang="en-GB"/>
          </a:p>
        </p:txBody>
      </p:sp>
    </p:spTree>
    <p:extLst>
      <p:ext uri="{BB962C8B-B14F-4D97-AF65-F5344CB8AC3E}">
        <p14:creationId xmlns:p14="http://schemas.microsoft.com/office/powerpoint/2010/main" val="4224554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Slide Number Placeholder 5"/>
          <p:cNvSpPr>
            <a:spLocks noGrp="1"/>
          </p:cNvSpPr>
          <p:nvPr>
            <p:ph type="sldNum" sz="quarter" idx="4"/>
          </p:nvPr>
        </p:nvSpPr>
        <p:spPr>
          <a:xfrm>
            <a:off x="9846732" y="6194425"/>
            <a:ext cx="150706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7" name="Footer Placeholder 3"/>
          <p:cNvSpPr>
            <a:spLocks noGrp="1"/>
          </p:cNvSpPr>
          <p:nvPr>
            <p:ph type="ftr" sz="quarter" idx="4294967295"/>
          </p:nvPr>
        </p:nvSpPr>
        <p:spPr>
          <a:xfrm>
            <a:off x="3820583" y="6182255"/>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1772026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Slide Number Placeholder 5"/>
          <p:cNvSpPr>
            <a:spLocks noGrp="1"/>
          </p:cNvSpPr>
          <p:nvPr>
            <p:ph type="sldNum" sz="quarter" idx="4"/>
          </p:nvPr>
        </p:nvSpPr>
        <p:spPr>
          <a:xfrm>
            <a:off x="9736667" y="6184900"/>
            <a:ext cx="1620308"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6" name="Footer Placeholder 3"/>
          <p:cNvSpPr>
            <a:spLocks noGrp="1"/>
          </p:cNvSpPr>
          <p:nvPr>
            <p:ph type="ftr" sz="quarter" idx="4294967295"/>
          </p:nvPr>
        </p:nvSpPr>
        <p:spPr>
          <a:xfrm>
            <a:off x="3464983" y="6184899"/>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1632335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lide Number Placeholder 5"/>
          <p:cNvSpPr>
            <a:spLocks noGrp="1"/>
          </p:cNvSpPr>
          <p:nvPr>
            <p:ph type="sldNum" sz="quarter" idx="4"/>
          </p:nvPr>
        </p:nvSpPr>
        <p:spPr>
          <a:xfrm>
            <a:off x="10041466" y="6194425"/>
            <a:ext cx="1312333"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7" name="Footer Placeholder 3"/>
          <p:cNvSpPr>
            <a:spLocks noGrp="1"/>
          </p:cNvSpPr>
          <p:nvPr>
            <p:ph type="ftr" sz="quarter" idx="4294967295"/>
          </p:nvPr>
        </p:nvSpPr>
        <p:spPr>
          <a:xfrm>
            <a:off x="3625849" y="6194425"/>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3923402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Slide Number Placeholder 5"/>
          <p:cNvSpPr>
            <a:spLocks noGrp="1"/>
          </p:cNvSpPr>
          <p:nvPr>
            <p:ph type="sldNum" sz="quarter" idx="12"/>
          </p:nvPr>
        </p:nvSpPr>
        <p:spPr>
          <a:xfrm>
            <a:off x="9694332" y="6203950"/>
            <a:ext cx="165946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9" name="Footer Placeholder 3"/>
          <p:cNvSpPr>
            <a:spLocks noGrp="1"/>
          </p:cNvSpPr>
          <p:nvPr>
            <p:ph type="ftr" sz="quarter" idx="4294967295"/>
          </p:nvPr>
        </p:nvSpPr>
        <p:spPr>
          <a:xfrm>
            <a:off x="3710515" y="6204480"/>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1899845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8" name="Slide Number Placeholder 5"/>
          <p:cNvSpPr>
            <a:spLocks noGrp="1"/>
          </p:cNvSpPr>
          <p:nvPr>
            <p:ph type="sldNum" sz="quarter" idx="4"/>
          </p:nvPr>
        </p:nvSpPr>
        <p:spPr>
          <a:xfrm>
            <a:off x="9728200" y="6184900"/>
            <a:ext cx="1625600"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5" name="Footer Placeholder 3"/>
          <p:cNvSpPr>
            <a:spLocks noGrp="1"/>
          </p:cNvSpPr>
          <p:nvPr>
            <p:ph type="ftr" sz="quarter" idx="4294967295"/>
          </p:nvPr>
        </p:nvSpPr>
        <p:spPr>
          <a:xfrm>
            <a:off x="3710515" y="6184899"/>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2394271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 name="Slide Number Placeholder 5"/>
          <p:cNvSpPr>
            <a:spLocks noGrp="1"/>
          </p:cNvSpPr>
          <p:nvPr>
            <p:ph type="sldNum" sz="quarter" idx="4"/>
          </p:nvPr>
        </p:nvSpPr>
        <p:spPr>
          <a:xfrm>
            <a:off x="9889067" y="6194425"/>
            <a:ext cx="1464732"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4" name="Footer Placeholder 3"/>
          <p:cNvSpPr>
            <a:spLocks noGrp="1"/>
          </p:cNvSpPr>
          <p:nvPr>
            <p:ph type="ftr" sz="quarter" idx="4294967295"/>
          </p:nvPr>
        </p:nvSpPr>
        <p:spPr>
          <a:xfrm>
            <a:off x="3778249" y="6216650"/>
            <a:ext cx="5910944" cy="342900"/>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968222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E5AED-9E23-AF23-DF19-1EE4D359E1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BFEE38-0899-D5FE-AD41-7A58A18108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82059-30B7-B48E-7F8F-8D145789842D}"/>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5" name="Footer Placeholder 4">
            <a:extLst>
              <a:ext uri="{FF2B5EF4-FFF2-40B4-BE49-F238E27FC236}">
                <a16:creationId xmlns:a16="http://schemas.microsoft.com/office/drawing/2014/main" id="{2B65A238-0726-1808-C742-B3AC4E361B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523ED1-D733-6702-759F-B73361A351BE}"/>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32349715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Slide Number Placeholder 5"/>
          <p:cNvSpPr>
            <a:spLocks noGrp="1"/>
          </p:cNvSpPr>
          <p:nvPr>
            <p:ph type="sldNum" sz="quarter" idx="4"/>
          </p:nvPr>
        </p:nvSpPr>
        <p:spPr>
          <a:xfrm>
            <a:off x="9982200" y="6175375"/>
            <a:ext cx="1371600"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96878" y="5684978"/>
            <a:ext cx="1494589" cy="1036497"/>
          </a:xfrm>
          <a:prstGeom prst="rect">
            <a:avLst/>
          </a:prstGeom>
        </p:spPr>
      </p:pic>
      <p:sp>
        <p:nvSpPr>
          <p:cNvPr id="12" name="Footer Placeholder 3"/>
          <p:cNvSpPr>
            <a:spLocks noGrp="1"/>
          </p:cNvSpPr>
          <p:nvPr>
            <p:ph type="ftr" sz="quarter" idx="4294967295"/>
          </p:nvPr>
        </p:nvSpPr>
        <p:spPr>
          <a:xfrm>
            <a:off x="4057649" y="6175375"/>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10344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Slide Number Placeholder 5"/>
          <p:cNvSpPr>
            <a:spLocks noGrp="1"/>
          </p:cNvSpPr>
          <p:nvPr>
            <p:ph type="sldNum" sz="quarter" idx="4"/>
          </p:nvPr>
        </p:nvSpPr>
        <p:spPr>
          <a:xfrm>
            <a:off x="10024532" y="6184900"/>
            <a:ext cx="132926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7" name="Footer Placeholder 3"/>
          <p:cNvSpPr>
            <a:spLocks noGrp="1"/>
          </p:cNvSpPr>
          <p:nvPr>
            <p:ph type="ftr" sz="quarter" idx="4294967295"/>
          </p:nvPr>
        </p:nvSpPr>
        <p:spPr>
          <a:xfrm>
            <a:off x="3752849" y="6197600"/>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48034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5"/>
          <p:cNvSpPr>
            <a:spLocks noGrp="1"/>
          </p:cNvSpPr>
          <p:nvPr>
            <p:ph type="sldNum" sz="quarter" idx="4"/>
          </p:nvPr>
        </p:nvSpPr>
        <p:spPr>
          <a:xfrm>
            <a:off x="9897532" y="6194425"/>
            <a:ext cx="145626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6" name="Footer Placeholder 3"/>
          <p:cNvSpPr>
            <a:spLocks noGrp="1"/>
          </p:cNvSpPr>
          <p:nvPr>
            <p:ph type="ftr" sz="quarter" idx="4294967295"/>
          </p:nvPr>
        </p:nvSpPr>
        <p:spPr>
          <a:xfrm>
            <a:off x="3862916" y="6194424"/>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3519728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5"/>
          <p:cNvSpPr>
            <a:spLocks noGrp="1"/>
          </p:cNvSpPr>
          <p:nvPr>
            <p:ph type="sldNum" sz="quarter" idx="4"/>
          </p:nvPr>
        </p:nvSpPr>
        <p:spPr>
          <a:xfrm>
            <a:off x="9968592" y="6194425"/>
            <a:ext cx="1385207"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	</a:t>
            </a:r>
            <a:fld id="{B28DE320-A0D4-47B4-8B88-A7646D1D9E60}" type="slidenum">
              <a:rPr lang="en-GB" smtClean="0"/>
              <a:pPr/>
              <a:t>‹#›</a:t>
            </a:fld>
            <a:endParaRPr lang="en-GB"/>
          </a:p>
        </p:txBody>
      </p:sp>
      <p:sp>
        <p:nvSpPr>
          <p:cNvPr id="6" name="Footer Placeholder 3"/>
          <p:cNvSpPr>
            <a:spLocks noGrp="1"/>
          </p:cNvSpPr>
          <p:nvPr>
            <p:ph type="ftr" sz="quarter" idx="4294967295"/>
          </p:nvPr>
        </p:nvSpPr>
        <p:spPr>
          <a:xfrm>
            <a:off x="3939116" y="6199188"/>
            <a:ext cx="5910944" cy="365125"/>
          </a:xfrm>
        </p:spPr>
        <p:txBody>
          <a:bodyPr/>
          <a:lstStyle/>
          <a:p>
            <a:r>
              <a:rPr lang="en-GB" sz="1000">
                <a:latin typeface="Arial" panose="020B0604020202020204" pitchFamily="34" charset="0"/>
                <a:cs typeface="Arial" panose="020B0604020202020204" pitchFamily="34" charset="0"/>
              </a:rPr>
              <a:t>Joint EC-ETF Seminar on Western Balkans and Turkey – ETF, Turin 4 – 5 December 2017</a:t>
            </a:r>
          </a:p>
        </p:txBody>
      </p:sp>
    </p:spTree>
    <p:extLst>
      <p:ext uri="{BB962C8B-B14F-4D97-AF65-F5344CB8AC3E}">
        <p14:creationId xmlns:p14="http://schemas.microsoft.com/office/powerpoint/2010/main" val="3471703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7585D-30BA-FF58-8460-D3B20FEE26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27DDA5-96A5-C54C-8834-25013FCEACE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C351F9-6C27-53E3-1026-95CC49DB87BB}"/>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5" name="Footer Placeholder 4">
            <a:extLst>
              <a:ext uri="{FF2B5EF4-FFF2-40B4-BE49-F238E27FC236}">
                <a16:creationId xmlns:a16="http://schemas.microsoft.com/office/drawing/2014/main" id="{D31B493C-FE89-DD4C-548B-BBEFF6282F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95057C-08B3-0F73-EBAB-E3C0C4752487}"/>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1125180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D8025-B3E6-8D04-5672-70AFA1EF26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DFD1C8-98A3-2362-785B-0C11EDF707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E3764C-B184-E4DD-6E04-BCE5F92313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ABA2AB-3755-8B13-9674-F42172DD6CFA}"/>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6" name="Footer Placeholder 5">
            <a:extLst>
              <a:ext uri="{FF2B5EF4-FFF2-40B4-BE49-F238E27FC236}">
                <a16:creationId xmlns:a16="http://schemas.microsoft.com/office/drawing/2014/main" id="{0B180465-2A6B-7590-A210-CD434C3F79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B323F-EA44-927C-DA16-22A62E789E10}"/>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2797909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08C11-5BCA-1803-7B78-8B7CFA0D4A5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E1C374-8DFE-9BA6-881A-5D989049E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D17724-E809-1CD8-13B3-8E4E7F1729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E8C6D3-BA4E-AB0B-CFAD-5A000449DA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35811E-8028-8CE6-FC98-D691FBBA20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334D44-36BA-31E9-0100-0CBCCEE79C59}"/>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8" name="Footer Placeholder 7">
            <a:extLst>
              <a:ext uri="{FF2B5EF4-FFF2-40B4-BE49-F238E27FC236}">
                <a16:creationId xmlns:a16="http://schemas.microsoft.com/office/drawing/2014/main" id="{136D1709-07A4-1254-F2A6-B750E4F5F0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1804B1-652D-F8AB-7CF3-3BD1B0481438}"/>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3988585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7B48-2492-27F9-655A-C86C492D63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02B469-32EE-8551-A730-B3C0C016A9BC}"/>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4" name="Footer Placeholder 3">
            <a:extLst>
              <a:ext uri="{FF2B5EF4-FFF2-40B4-BE49-F238E27FC236}">
                <a16:creationId xmlns:a16="http://schemas.microsoft.com/office/drawing/2014/main" id="{58319D4E-D533-CB73-7282-1F41117A22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A0BA56-8D93-C179-94B9-004F0A2554AC}"/>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305361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582A21-E01E-070C-79B2-545647DA88DA}"/>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3" name="Footer Placeholder 2">
            <a:extLst>
              <a:ext uri="{FF2B5EF4-FFF2-40B4-BE49-F238E27FC236}">
                <a16:creationId xmlns:a16="http://schemas.microsoft.com/office/drawing/2014/main" id="{132D160E-910F-F314-DBFE-EA6FB1DE1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60113C-2B66-7939-591F-82039121B80C}"/>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2713380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64AA4-ADD4-AE1E-B7A0-D19BEEA3F8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16D8C6-9BFA-ED9F-1004-2E0EC5A2D0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FEF76A-88BA-91E2-841D-37A1F9ACCF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038228-B7CC-C0DE-C9BD-9B30BFD2FF57}"/>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6" name="Footer Placeholder 5">
            <a:extLst>
              <a:ext uri="{FF2B5EF4-FFF2-40B4-BE49-F238E27FC236}">
                <a16:creationId xmlns:a16="http://schemas.microsoft.com/office/drawing/2014/main" id="{25889CDB-29DA-B124-FAB0-05C76AF958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E8B122-78EB-4B29-4DE2-64FA214F596C}"/>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2786957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B32CE-AAFB-CA87-4585-0CB3231A42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5E0AF9-3841-8B28-25FD-8A689545B4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FBEA96-57ED-4746-1074-D36EAF0E76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1ADE46-9443-7C71-BB6D-63950504C973}"/>
              </a:ext>
            </a:extLst>
          </p:cNvPr>
          <p:cNvSpPr>
            <a:spLocks noGrp="1"/>
          </p:cNvSpPr>
          <p:nvPr>
            <p:ph type="dt" sz="half" idx="10"/>
          </p:nvPr>
        </p:nvSpPr>
        <p:spPr/>
        <p:txBody>
          <a:bodyPr/>
          <a:lstStyle/>
          <a:p>
            <a:fld id="{E9C77270-A3CB-4703-8152-BA48F8965D19}" type="datetimeFigureOut">
              <a:rPr lang="en-US" smtClean="0"/>
              <a:t>9/19/2025</a:t>
            </a:fld>
            <a:endParaRPr lang="en-US"/>
          </a:p>
        </p:txBody>
      </p:sp>
      <p:sp>
        <p:nvSpPr>
          <p:cNvPr id="6" name="Footer Placeholder 5">
            <a:extLst>
              <a:ext uri="{FF2B5EF4-FFF2-40B4-BE49-F238E27FC236}">
                <a16:creationId xmlns:a16="http://schemas.microsoft.com/office/drawing/2014/main" id="{2EC10826-D94A-E0A1-ADFE-B33B6438B3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2163B6-9A0A-F57A-BEE5-0231396F30B1}"/>
              </a:ext>
            </a:extLst>
          </p:cNvPr>
          <p:cNvSpPr>
            <a:spLocks noGrp="1"/>
          </p:cNvSpPr>
          <p:nvPr>
            <p:ph type="sldNum" sz="quarter" idx="12"/>
          </p:nvPr>
        </p:nvSpPr>
        <p:spPr/>
        <p:txBody>
          <a:bodyPr/>
          <a:lstStyle/>
          <a:p>
            <a:fld id="{5E781CDE-86C5-49C7-BC53-67C8F76EB856}" type="slidenum">
              <a:rPr lang="en-US" smtClean="0"/>
              <a:t>‹#›</a:t>
            </a:fld>
            <a:endParaRPr lang="en-US"/>
          </a:p>
        </p:txBody>
      </p:sp>
    </p:spTree>
    <p:extLst>
      <p:ext uri="{BB962C8B-B14F-4D97-AF65-F5344CB8AC3E}">
        <p14:creationId xmlns:p14="http://schemas.microsoft.com/office/powerpoint/2010/main" val="470246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EE469F-B9EE-AA2E-4A21-043C227F38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115BCB2-B092-6755-B374-375CF54D05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523A39-99DC-8A91-1E88-93B6FE4DB7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C77270-A3CB-4703-8152-BA48F8965D19}" type="datetimeFigureOut">
              <a:rPr lang="en-US" smtClean="0"/>
              <a:t>9/19/2025</a:t>
            </a:fld>
            <a:endParaRPr lang="en-US"/>
          </a:p>
        </p:txBody>
      </p:sp>
      <p:sp>
        <p:nvSpPr>
          <p:cNvPr id="5" name="Footer Placeholder 4">
            <a:extLst>
              <a:ext uri="{FF2B5EF4-FFF2-40B4-BE49-F238E27FC236}">
                <a16:creationId xmlns:a16="http://schemas.microsoft.com/office/drawing/2014/main" id="{43102010-5DAA-BFF2-5C08-03E5A8E99E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DA41B18-495D-88BE-18A8-06A1F431E2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E781CDE-86C5-49C7-BC53-67C8F76EB856}" type="slidenum">
              <a:rPr lang="en-US" smtClean="0"/>
              <a:t>‹#›</a:t>
            </a:fld>
            <a:endParaRPr lang="en-US"/>
          </a:p>
        </p:txBody>
      </p:sp>
    </p:spTree>
    <p:extLst>
      <p:ext uri="{BB962C8B-B14F-4D97-AF65-F5344CB8AC3E}">
        <p14:creationId xmlns:p14="http://schemas.microsoft.com/office/powerpoint/2010/main" val="1640393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4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p:cNvSpPr>
            <a:spLocks noGrp="1"/>
          </p:cNvSpPr>
          <p:nvPr>
            <p:ph type="ftr" sz="quarter" idx="3"/>
          </p:nvPr>
        </p:nvSpPr>
        <p:spPr>
          <a:xfrm>
            <a:off x="4038600" y="6194425"/>
            <a:ext cx="4114800" cy="365125"/>
          </a:xfrm>
          <a:prstGeom prst="rect">
            <a:avLst/>
          </a:prstGeom>
        </p:spPr>
        <p:txBody>
          <a:bodyPr vert="horz" lIns="91440" tIns="45720" rIns="91440" bIns="45720" rtlCol="0" anchor="ctr"/>
          <a:lstStyle>
            <a:lvl1pPr algn="ctr">
              <a:defRPr lang="en-GB" sz="1100" smtClean="0">
                <a:solidFill>
                  <a:schemeClr val="accent1">
                    <a:lumMod val="75000"/>
                  </a:schemeClr>
                </a:solidFill>
                <a:effectLst/>
              </a:defRPr>
            </a:lvl1pPr>
          </a:lstStyle>
          <a:p>
            <a:r>
              <a:rPr lang="en-GB">
                <a:latin typeface="Arial" panose="020B0604020202020204" pitchFamily="34" charset="0"/>
                <a:cs typeface="Arial" panose="020B0604020202020204" pitchFamily="34" charset="0"/>
              </a:rPr>
              <a:t>UNESCO Regional Seminar on Work-based Learning </a:t>
            </a:r>
          </a:p>
          <a:p>
            <a:r>
              <a:rPr lang="en-GB">
                <a:latin typeface="Arial" panose="020B0604020202020204" pitchFamily="34" charset="0"/>
                <a:cs typeface="Arial" panose="020B0604020202020204" pitchFamily="34" charset="0"/>
              </a:rPr>
              <a:t> – ETF, Gaborone 1 – 2 March 2018</a:t>
            </a:r>
          </a:p>
          <a:p>
            <a:endParaRPr lang="en-GB"/>
          </a:p>
        </p:txBody>
      </p:sp>
      <p:sp>
        <p:nvSpPr>
          <p:cNvPr id="8" name="Slide Number Placeholder 5"/>
          <p:cNvSpPr>
            <a:spLocks noGrp="1"/>
          </p:cNvSpPr>
          <p:nvPr>
            <p:ph type="sldNum" sz="quarter" idx="4"/>
          </p:nvPr>
        </p:nvSpPr>
        <p:spPr>
          <a:xfrm>
            <a:off x="8610600" y="6194425"/>
            <a:ext cx="2743200" cy="365125"/>
          </a:xfrm>
          <a:prstGeom prst="rect">
            <a:avLst/>
          </a:prstGeom>
        </p:spPr>
        <p:txBody>
          <a:bodyPr vert="horz" lIns="91440" tIns="45720" rIns="91440" bIns="45720" rtlCol="0" anchor="ctr"/>
          <a:lstStyle>
            <a:lvl1pPr algn="r">
              <a:defRPr sz="1200">
                <a:solidFill>
                  <a:schemeClr val="accent1">
                    <a:lumMod val="75000"/>
                  </a:schemeClr>
                </a:solidFill>
                <a:latin typeface="Arial" panose="020B0604020202020204" pitchFamily="34" charset="0"/>
                <a:cs typeface="Arial" panose="020B0604020202020204" pitchFamily="34" charset="0"/>
              </a:defRPr>
            </a:lvl1pPr>
          </a:lstStyle>
          <a:p>
            <a:r>
              <a:rPr lang="en-GB"/>
              <a:t>Turin, </a:t>
            </a:r>
            <a:fld id="{A5015943-61C0-44DC-907F-CAE94D453A0F}" type="datetimeFigureOut">
              <a:rPr lang="en-GB" smtClean="0"/>
              <a:pPr/>
              <a:t>19/09/2025</a:t>
            </a:fld>
            <a:r>
              <a:rPr lang="en-GB"/>
              <a:t> 	</a:t>
            </a:r>
            <a:fld id="{B28DE320-A0D4-47B4-8B88-A7646D1D9E60}" type="slidenum">
              <a:rPr lang="en-GB" smtClean="0"/>
              <a:pPr/>
              <a:t>‹#›</a:t>
            </a:fld>
            <a:endParaRPr lang="en-GB"/>
          </a:p>
        </p:txBody>
      </p:sp>
      <p:cxnSp>
        <p:nvCxnSpPr>
          <p:cNvPr id="11" name="Straight Connector 10"/>
          <p:cNvCxnSpPr/>
          <p:nvPr userDrawn="1"/>
        </p:nvCxnSpPr>
        <p:spPr>
          <a:xfrm>
            <a:off x="10744200" y="6299200"/>
            <a:ext cx="0" cy="158051"/>
          </a:xfrm>
          <a:prstGeom prst="line">
            <a:avLst/>
          </a:prstGeom>
          <a:ln w="762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95294" y="5933869"/>
            <a:ext cx="1457331" cy="625681"/>
          </a:xfrm>
          <a:prstGeom prst="rect">
            <a:avLst/>
          </a:prstGeom>
        </p:spPr>
      </p:pic>
    </p:spTree>
    <p:extLst>
      <p:ext uri="{BB962C8B-B14F-4D97-AF65-F5344CB8AC3E}">
        <p14:creationId xmlns:p14="http://schemas.microsoft.com/office/powerpoint/2010/main" val="161442522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20000"/>
        </a:lnSpc>
        <a:spcBef>
          <a:spcPts val="1000"/>
        </a:spcBef>
        <a:buFont typeface="Wingdings" panose="05000000000000000000" pitchFamily="2" charset="2"/>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20000"/>
        </a:lnSpc>
        <a:spcBef>
          <a:spcPts val="500"/>
        </a:spcBef>
        <a:buFont typeface="Wingdings" panose="05000000000000000000" pitchFamily="2" charset="2"/>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20000"/>
        </a:lnSpc>
        <a:spcBef>
          <a:spcPts val="500"/>
        </a:spcBef>
        <a:buFont typeface="Wingdings" panose="05000000000000000000" pitchFamily="2" charset="2"/>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20000"/>
        </a:lnSpc>
        <a:spcBef>
          <a:spcPts val="500"/>
        </a:spcBef>
        <a:buFont typeface="Wingdings" panose="05000000000000000000" pitchFamily="2" charset="2"/>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20000"/>
        </a:lnSpc>
        <a:spcBef>
          <a:spcPts val="500"/>
        </a:spcBef>
        <a:buFont typeface="Wingdings" panose="05000000000000000000" pitchFamily="2" charset="2"/>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etf.europa.eu/en/publications-and-resources/publications/education-skills-and-employment-trends-and-developments-0" TargetMode="External"/><Relationship Id="rId2" Type="http://schemas.openxmlformats.org/officeDocument/2006/relationships/image" Target="../media/image7.png"/><Relationship Id="rId1" Type="http://schemas.openxmlformats.org/officeDocument/2006/relationships/slideLayout" Target="../slideLayouts/slideLayout6.xml"/><Relationship Id="rId5" Type="http://schemas.openxmlformats.org/officeDocument/2006/relationships/image" Target="../media/image2.sv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1.xml"/><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2E0B4-457F-1385-A3AB-F898E1542202}"/>
              </a:ext>
            </a:extLst>
          </p:cNvPr>
          <p:cNvSpPr>
            <a:spLocks noGrp="1"/>
          </p:cNvSpPr>
          <p:nvPr>
            <p:ph type="ctrTitle"/>
          </p:nvPr>
        </p:nvSpPr>
        <p:spPr>
          <a:xfrm>
            <a:off x="1450848" y="2448150"/>
            <a:ext cx="9144000" cy="2387600"/>
          </a:xfrm>
        </p:spPr>
        <p:txBody>
          <a:bodyPr>
            <a:normAutofit fontScale="90000"/>
          </a:bodyPr>
          <a:lstStyle/>
          <a:p>
            <a:r>
              <a:rPr lang="ru-RU" sz="5400" dirty="0"/>
              <a:t>Политические подходы к поддержке переходов молодёжи </a:t>
            </a:r>
            <a:br>
              <a:rPr lang="ru-RU" sz="5400" dirty="0"/>
            </a:br>
            <a:r>
              <a:rPr lang="ru-RU" sz="3200" dirty="0"/>
              <a:t>На примере Гарантии для молодёжи ЕС</a:t>
            </a:r>
            <a:endParaRPr lang="en-US" sz="3100" dirty="0"/>
          </a:p>
        </p:txBody>
      </p:sp>
      <p:sp>
        <p:nvSpPr>
          <p:cNvPr id="3" name="Subtitle 2">
            <a:extLst>
              <a:ext uri="{FF2B5EF4-FFF2-40B4-BE49-F238E27FC236}">
                <a16:creationId xmlns:a16="http://schemas.microsoft.com/office/drawing/2014/main" id="{10F7D7FA-A006-DAEC-ED7B-9FB815B51324}"/>
              </a:ext>
            </a:extLst>
          </p:cNvPr>
          <p:cNvSpPr>
            <a:spLocks noGrp="1"/>
          </p:cNvSpPr>
          <p:nvPr>
            <p:ph type="subTitle" idx="1"/>
          </p:nvPr>
        </p:nvSpPr>
        <p:spPr>
          <a:xfrm>
            <a:off x="2418700" y="5396425"/>
            <a:ext cx="7592075" cy="778950"/>
          </a:xfrm>
        </p:spPr>
        <p:txBody>
          <a:bodyPr>
            <a:normAutofit/>
          </a:bodyPr>
          <a:lstStyle/>
          <a:p>
            <a:r>
              <a:rPr lang="ru-RU" sz="2000" dirty="0"/>
              <a:t>Астана, 24 сентября 2025 года</a:t>
            </a:r>
            <a:r>
              <a:rPr lang="en-GB" sz="2000" dirty="0"/>
              <a:t>; </a:t>
            </a:r>
            <a:r>
              <a:rPr lang="ru-RU" sz="2000" dirty="0"/>
              <a:t>Кристина </a:t>
            </a:r>
            <a:r>
              <a:rPr lang="ru-RU" sz="2000" dirty="0" err="1"/>
              <a:t>Мереута</a:t>
            </a:r>
            <a:r>
              <a:rPr lang="ru-RU" sz="2000" dirty="0"/>
              <a:t>, ЕФО</a:t>
            </a:r>
            <a:endParaRPr lang="en-GB" sz="2000" dirty="0"/>
          </a:p>
        </p:txBody>
      </p:sp>
      <p:sp>
        <p:nvSpPr>
          <p:cNvPr id="4" name="Slide Number Placeholder 3">
            <a:extLst>
              <a:ext uri="{FF2B5EF4-FFF2-40B4-BE49-F238E27FC236}">
                <a16:creationId xmlns:a16="http://schemas.microsoft.com/office/drawing/2014/main" id="{6702F895-C2FA-A399-4597-9B33898529AA}"/>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DE320-A0D4-47B4-8B88-A7646D1D9E60}" type="slidenum">
              <a:rPr kumimoji="0" lang="en-GB" sz="1200" b="0" i="0" u="none" strike="noStrike" kern="1200" cap="none" spc="0" normalizeH="0" baseline="0" noProof="0" smtClean="0">
                <a:ln>
                  <a:noFill/>
                </a:ln>
                <a:solidFill>
                  <a:srgbClr val="418AB3">
                    <a:lumMod val="75000"/>
                  </a:srgb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srgbClr val="418AB3">
                  <a:lumMod val="75000"/>
                </a:srgbClr>
              </a:solidFill>
              <a:effectLst/>
              <a:uLnTx/>
              <a:uFillTx/>
              <a:latin typeface="Arial" panose="020B0604020202020204" pitchFamily="34" charset="0"/>
              <a:ea typeface="+mn-ea"/>
              <a:cs typeface="Arial" panose="020B0604020202020204" pitchFamily="34" charset="0"/>
            </a:endParaRPr>
          </a:p>
        </p:txBody>
      </p:sp>
      <p:pic>
        <p:nvPicPr>
          <p:cNvPr id="5" name="Graphic 4">
            <a:extLst>
              <a:ext uri="{FF2B5EF4-FFF2-40B4-BE49-F238E27FC236}">
                <a16:creationId xmlns:a16="http://schemas.microsoft.com/office/drawing/2014/main" id="{B759548F-DC37-B4D2-AF48-2BAB8D92B76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125670" y="241397"/>
            <a:ext cx="3393045" cy="2398777"/>
          </a:xfrm>
          <a:prstGeom prst="rect">
            <a:avLst/>
          </a:prstGeom>
        </p:spPr>
      </p:pic>
    </p:spTree>
    <p:extLst>
      <p:ext uri="{BB962C8B-B14F-4D97-AF65-F5344CB8AC3E}">
        <p14:creationId xmlns:p14="http://schemas.microsoft.com/office/powerpoint/2010/main" val="164310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CE78F-A4F4-CEEA-690A-A3CBA99FD64E}"/>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F94F8858-06B6-49ED-F6D7-DC4B6322E825}"/>
              </a:ext>
            </a:extLst>
          </p:cNvPr>
          <p:cNvSpPr>
            <a:spLocks noGrp="1"/>
          </p:cNvSpPr>
          <p:nvPr>
            <p:ph type="title"/>
          </p:nvPr>
        </p:nvSpPr>
        <p:spPr>
          <a:xfrm>
            <a:off x="402641" y="416302"/>
            <a:ext cx="11376025" cy="828674"/>
          </a:xfrm>
        </p:spPr>
        <p:txBody>
          <a:bodyPr/>
          <a:lstStyle/>
          <a:p>
            <a:r>
              <a:rPr lang="ru-RU" dirty="0"/>
              <a:t>ГАРАНТИЯ МОЛОДЕЖИ</a:t>
            </a:r>
            <a:endParaRPr lang="en-GB" b="0" dirty="0"/>
          </a:p>
        </p:txBody>
      </p:sp>
      <p:sp>
        <p:nvSpPr>
          <p:cNvPr id="18" name="Text Placeholder 17">
            <a:extLst>
              <a:ext uri="{FF2B5EF4-FFF2-40B4-BE49-F238E27FC236}">
                <a16:creationId xmlns:a16="http://schemas.microsoft.com/office/drawing/2014/main" id="{38B89739-C888-2ADE-F457-83F1E9A4FB69}"/>
              </a:ext>
            </a:extLst>
          </p:cNvPr>
          <p:cNvSpPr>
            <a:spLocks noGrp="1"/>
          </p:cNvSpPr>
          <p:nvPr>
            <p:ph type="body" sz="quarter" idx="13"/>
          </p:nvPr>
        </p:nvSpPr>
        <p:spPr>
          <a:solidFill>
            <a:schemeClr val="accent1"/>
          </a:solidFill>
        </p:spPr>
        <p:txBody>
          <a:bodyPr/>
          <a:lstStyle/>
          <a:p>
            <a:endParaRPr lang="en-GB"/>
          </a:p>
        </p:txBody>
      </p:sp>
      <p:sp>
        <p:nvSpPr>
          <p:cNvPr id="13" name="Slide Number Placeholder 12">
            <a:extLst>
              <a:ext uri="{FF2B5EF4-FFF2-40B4-BE49-F238E27FC236}">
                <a16:creationId xmlns:a16="http://schemas.microsoft.com/office/drawing/2014/main" id="{4E218963-5ECA-585F-93E7-7E178A36B6DC}"/>
              </a:ext>
            </a:extLst>
          </p:cNvPr>
          <p:cNvSpPr>
            <a:spLocks noGrp="1"/>
          </p:cNvSpPr>
          <p:nvPr>
            <p:ph type="sldNum" sz="quarter" idx="4"/>
          </p:nvPr>
        </p:nvSpPr>
        <p:spPr>
          <a:xfrm>
            <a:off x="5885688" y="6403849"/>
            <a:ext cx="420624" cy="226298"/>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14C80AF-EA39-4A35-8630-1F8E47F55333}" type="slidenum">
              <a:rPr kumimoji="0" lang="en-GB" sz="900" b="0" i="0" u="none" strike="noStrike" kern="1200" cap="none" spc="0" normalizeH="0" baseline="0" noProof="0" smtClean="0">
                <a:ln>
                  <a:noFill/>
                </a:ln>
                <a:solidFill>
                  <a:srgbClr val="455560">
                    <a:tint val="82000"/>
                  </a:srgb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GB" sz="900" b="0" i="0" u="none" strike="noStrike" kern="1200" cap="none" spc="0" normalizeH="0" baseline="0" noProof="0">
              <a:ln>
                <a:noFill/>
              </a:ln>
              <a:solidFill>
                <a:srgbClr val="455560">
                  <a:tint val="82000"/>
                </a:srgbClr>
              </a:solidFill>
              <a:effectLst/>
              <a:uLnTx/>
              <a:uFillTx/>
              <a:latin typeface="Arial" panose="020B0604020202020204"/>
              <a:ea typeface="+mn-ea"/>
              <a:cs typeface="+mn-cs"/>
            </a:endParaRPr>
          </a:p>
        </p:txBody>
      </p:sp>
      <p:sp>
        <p:nvSpPr>
          <p:cNvPr id="9" name="Triangle 8">
            <a:extLst>
              <a:ext uri="{FF2B5EF4-FFF2-40B4-BE49-F238E27FC236}">
                <a16:creationId xmlns:a16="http://schemas.microsoft.com/office/drawing/2014/main" id="{BEF19DF4-C391-D792-4F05-5C8C7B353F03}"/>
              </a:ext>
            </a:extLst>
          </p:cNvPr>
          <p:cNvSpPr/>
          <p:nvPr/>
        </p:nvSpPr>
        <p:spPr>
          <a:xfrm rot="2710082">
            <a:off x="2783514" y="1451820"/>
            <a:ext cx="917639" cy="456519"/>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2" name="Triangle 11">
            <a:extLst>
              <a:ext uri="{FF2B5EF4-FFF2-40B4-BE49-F238E27FC236}">
                <a16:creationId xmlns:a16="http://schemas.microsoft.com/office/drawing/2014/main" id="{36E631B2-E7D2-FC83-F975-9F801135471B}"/>
              </a:ext>
            </a:extLst>
          </p:cNvPr>
          <p:cNvSpPr/>
          <p:nvPr/>
        </p:nvSpPr>
        <p:spPr>
          <a:xfrm rot="2710082">
            <a:off x="11176885" y="1449626"/>
            <a:ext cx="917639" cy="456519"/>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4" name="Triangle 13">
            <a:extLst>
              <a:ext uri="{FF2B5EF4-FFF2-40B4-BE49-F238E27FC236}">
                <a16:creationId xmlns:a16="http://schemas.microsoft.com/office/drawing/2014/main" id="{877B3A79-5247-483D-D779-0CE4992FFEA3}"/>
              </a:ext>
            </a:extLst>
          </p:cNvPr>
          <p:cNvSpPr/>
          <p:nvPr/>
        </p:nvSpPr>
        <p:spPr>
          <a:xfrm rot="2710082">
            <a:off x="6980199" y="1449627"/>
            <a:ext cx="917639" cy="456519"/>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 name="TextBox 1">
            <a:extLst>
              <a:ext uri="{FF2B5EF4-FFF2-40B4-BE49-F238E27FC236}">
                <a16:creationId xmlns:a16="http://schemas.microsoft.com/office/drawing/2014/main" id="{60E43E46-EB09-0453-0E65-D186A8780FFD}"/>
              </a:ext>
            </a:extLst>
          </p:cNvPr>
          <p:cNvSpPr txBox="1"/>
          <p:nvPr/>
        </p:nvSpPr>
        <p:spPr>
          <a:xfrm>
            <a:off x="413334" y="1068297"/>
            <a:ext cx="9901098" cy="4861011"/>
          </a:xfrm>
          <a:prstGeom prst="rect">
            <a:avLst/>
          </a:prstGeom>
          <a:noFill/>
        </p:spPr>
        <p:txBody>
          <a:bodyPr wrap="square" lIns="91440" tIns="45720" rIns="91440" bIns="45720" rtlCol="0" anchor="t">
            <a:spAutoFit/>
          </a:bodyPr>
          <a:lstStyle/>
          <a:p>
            <a:pPr>
              <a:lnSpc>
                <a:spcPct val="120000"/>
              </a:lnSpc>
            </a:pPr>
            <a:r>
              <a:rPr lang="ru-RU" sz="1600" b="1" dirty="0"/>
              <a:t>Что такое гарантия молодежи</a:t>
            </a:r>
            <a:r>
              <a:rPr lang="en-GB" sz="1600" b="1" dirty="0"/>
              <a:t>?</a:t>
            </a:r>
          </a:p>
          <a:p>
            <a:pPr>
              <a:lnSpc>
                <a:spcPct val="120000"/>
              </a:lnSpc>
              <a:spcAft>
                <a:spcPts val="1200"/>
              </a:spcAft>
            </a:pPr>
            <a:r>
              <a:rPr lang="ru-RU" sz="1400" dirty="0"/>
              <a:t>Инициатива ЕС, обеспечивающая, чтобы </a:t>
            </a:r>
            <a:r>
              <a:rPr lang="ru-RU" sz="1400" b="1" dirty="0"/>
              <a:t>все молодые люди до 30 лет</a:t>
            </a:r>
            <a:r>
              <a:rPr lang="ru-RU" sz="1400" dirty="0"/>
              <a:t> получали </a:t>
            </a:r>
            <a:r>
              <a:rPr lang="ru-RU" sz="1400" b="1" dirty="0"/>
              <a:t>качественное предложение</a:t>
            </a:r>
            <a:r>
              <a:rPr lang="ru-RU" sz="1400" dirty="0"/>
              <a:t> по трудоустройству, продолжению образования, стажировке или профессиональному обучению </a:t>
            </a:r>
            <a:r>
              <a:rPr lang="ru-RU" sz="1400" b="1" dirty="0"/>
              <a:t>в течение 4 месяцев</a:t>
            </a:r>
            <a:r>
              <a:rPr lang="ru-RU" sz="1400" dirty="0"/>
              <a:t> после потери работы или завершения обучения.</a:t>
            </a:r>
            <a:endParaRPr lang="en-GB" sz="1400" dirty="0"/>
          </a:p>
          <a:p>
            <a:pPr>
              <a:lnSpc>
                <a:spcPct val="120000"/>
              </a:lnSpc>
            </a:pPr>
            <a:r>
              <a:rPr lang="ru-RU" sz="1600" b="1" dirty="0"/>
              <a:t>Почему это важно</a:t>
            </a:r>
            <a:endParaRPr lang="en-GB" sz="1600" b="1" dirty="0"/>
          </a:p>
          <a:p>
            <a:pPr>
              <a:lnSpc>
                <a:spcPct val="120000"/>
              </a:lnSpc>
              <a:spcAft>
                <a:spcPts val="1200"/>
              </a:spcAft>
            </a:pPr>
            <a:r>
              <a:rPr lang="ru-RU" sz="1400" dirty="0"/>
              <a:t>Преодоление безработицы среди молодёжи имеет ключевое значение для экономической стабильности, социальной интеграции и долгосрочной устойчивости рынков труда</a:t>
            </a:r>
            <a:r>
              <a:rPr lang="en-GB" sz="1400" dirty="0"/>
              <a:t>.</a:t>
            </a:r>
          </a:p>
          <a:p>
            <a:pPr>
              <a:lnSpc>
                <a:spcPct val="120000"/>
              </a:lnSpc>
              <a:buClr>
                <a:srgbClr val="97BE0D"/>
              </a:buClr>
            </a:pPr>
            <a:r>
              <a:rPr lang="ru-RU" sz="1600" b="1" dirty="0"/>
              <a:t>Роль ЕФО</a:t>
            </a:r>
            <a:endParaRPr lang="en-GB" sz="1600" b="1" dirty="0"/>
          </a:p>
          <a:p>
            <a:pPr marL="285750" indent="-285750">
              <a:lnSpc>
                <a:spcPct val="120000"/>
              </a:lnSpc>
              <a:spcAft>
                <a:spcPts val="600"/>
              </a:spcAft>
              <a:buClr>
                <a:srgbClr val="97BE0D"/>
              </a:buClr>
              <a:buFont typeface="Wingdings" panose="05000000000000000000" pitchFamily="2" charset="2"/>
              <a:buChar char="§"/>
            </a:pPr>
            <a:r>
              <a:rPr lang="ru-RU" sz="1400" b="1" dirty="0"/>
              <a:t>Политические консультации</a:t>
            </a:r>
            <a:r>
              <a:rPr lang="en-GB" sz="1400" dirty="0"/>
              <a:t>: </a:t>
            </a:r>
            <a:r>
              <a:rPr lang="ru-RU" sz="1400" dirty="0"/>
              <a:t>поддержка соседних стран в разработке стратегий занятости молодёжи в соответствии с принципами Гарантии для молодёжи</a:t>
            </a:r>
            <a:endParaRPr lang="en-GB" sz="1400" dirty="0"/>
          </a:p>
          <a:p>
            <a:pPr marL="285750" indent="-285750">
              <a:lnSpc>
                <a:spcPct val="120000"/>
              </a:lnSpc>
              <a:spcAft>
                <a:spcPts val="600"/>
              </a:spcAft>
              <a:buClr>
                <a:srgbClr val="97BE0D"/>
              </a:buClr>
              <a:buFont typeface="Wingdings" panose="05000000000000000000" pitchFamily="2" charset="2"/>
              <a:buChar char="§"/>
            </a:pPr>
            <a:r>
              <a:rPr lang="ru-RU" sz="1400" b="1" dirty="0"/>
              <a:t>Развитие потенциала</a:t>
            </a:r>
            <a:r>
              <a:rPr lang="en-GB" sz="1400" dirty="0"/>
              <a:t>: </a:t>
            </a:r>
            <a:r>
              <a:rPr lang="ru-RU" sz="1400" dirty="0"/>
              <a:t>сотрудничество с министерствами, службами занятости и учебными заведениями для повышения охвата, эффективности и мониторинга</a:t>
            </a:r>
            <a:endParaRPr lang="en-GB" sz="1400" dirty="0"/>
          </a:p>
          <a:p>
            <a:pPr marL="285750" indent="-285750">
              <a:lnSpc>
                <a:spcPct val="120000"/>
              </a:lnSpc>
              <a:spcAft>
                <a:spcPts val="600"/>
              </a:spcAft>
              <a:buClr>
                <a:srgbClr val="97BE0D"/>
              </a:buClr>
              <a:buFont typeface="Wingdings" panose="05000000000000000000" pitchFamily="2" charset="2"/>
              <a:buChar char="§"/>
            </a:pPr>
            <a:r>
              <a:rPr lang="ru-RU" sz="1400" b="1" dirty="0"/>
              <a:t>Взаимное обучение</a:t>
            </a:r>
            <a:r>
              <a:rPr lang="en-GB" sz="1400" dirty="0"/>
              <a:t>: </a:t>
            </a:r>
            <a:r>
              <a:rPr lang="ru-RU" sz="1400" dirty="0"/>
              <a:t>организация обменов опытом между странами ЕС и партнёрами для распространения успешных практик</a:t>
            </a:r>
            <a:endParaRPr lang="en-GB" sz="1400" dirty="0"/>
          </a:p>
          <a:p>
            <a:pPr marL="285750" indent="-285750">
              <a:lnSpc>
                <a:spcPct val="120000"/>
              </a:lnSpc>
              <a:spcAft>
                <a:spcPts val="600"/>
              </a:spcAft>
              <a:buClr>
                <a:srgbClr val="97BE0D"/>
              </a:buClr>
              <a:buFont typeface="Wingdings" panose="05000000000000000000" pitchFamily="2" charset="2"/>
              <a:buChar char="§"/>
            </a:pPr>
            <a:r>
              <a:rPr lang="ru-RU" sz="1400" b="1" dirty="0"/>
              <a:t>Мониторинг и анализ</a:t>
            </a:r>
            <a:r>
              <a:rPr lang="en-GB" sz="1400" dirty="0"/>
              <a:t>: </a:t>
            </a:r>
            <a:r>
              <a:rPr lang="ru-RU" sz="1400" dirty="0"/>
              <a:t>сбор доказательной базы по переходам молодёжи, дефициту навыков и влиянию политик с целью поддержки национальных реформ</a:t>
            </a:r>
            <a:endParaRPr lang="en-GB" sz="1400" dirty="0"/>
          </a:p>
        </p:txBody>
      </p:sp>
      <p:pic>
        <p:nvPicPr>
          <p:cNvPr id="5" name="Graphic 4">
            <a:extLst>
              <a:ext uri="{FF2B5EF4-FFF2-40B4-BE49-F238E27FC236}">
                <a16:creationId xmlns:a16="http://schemas.microsoft.com/office/drawing/2014/main" id="{002AD998-79E3-4B4A-D880-951798F600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5621" y="4284561"/>
            <a:ext cx="3393045" cy="2398777"/>
          </a:xfrm>
          <a:prstGeom prst="rect">
            <a:avLst/>
          </a:prstGeom>
        </p:spPr>
      </p:pic>
    </p:spTree>
    <p:extLst>
      <p:ext uri="{BB962C8B-B14F-4D97-AF65-F5344CB8AC3E}">
        <p14:creationId xmlns:p14="http://schemas.microsoft.com/office/powerpoint/2010/main" val="2032886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DA683-ADDF-D66C-C19B-EA07BEC2ED9E}"/>
              </a:ext>
            </a:extLst>
          </p:cNvPr>
          <p:cNvSpPr>
            <a:spLocks noGrp="1"/>
          </p:cNvSpPr>
          <p:nvPr>
            <p:ph type="title"/>
          </p:nvPr>
        </p:nvSpPr>
        <p:spPr>
          <a:xfrm>
            <a:off x="537761" y="529193"/>
            <a:ext cx="10515601" cy="1000009"/>
          </a:xfrm>
        </p:spPr>
        <p:txBody>
          <a:bodyPr>
            <a:normAutofit/>
          </a:bodyPr>
          <a:lstStyle/>
          <a:p>
            <a:pPr>
              <a:lnSpc>
                <a:spcPct val="120000"/>
              </a:lnSpc>
            </a:pPr>
            <a:r>
              <a:rPr lang="ru-RU" sz="2400" dirty="0">
                <a:solidFill>
                  <a:schemeClr val="accent1"/>
                </a:solidFill>
                <a:cs typeface="Arial"/>
              </a:rPr>
              <a:t>ГАРАНТИЯ МОЛОДЕЖИ: ФАКТОРЫ, ВЛИЯЮЩИЕ НА ПРОФИЛЬ И ПОЛИТИКУ В ОТНОШЕНИИ МОЛОДЕЖИ</a:t>
            </a:r>
            <a:endParaRPr lang="en-GB" sz="2400" dirty="0">
              <a:solidFill>
                <a:schemeClr val="accent1"/>
              </a:solidFill>
              <a:cs typeface="Arial"/>
            </a:endParaRPr>
          </a:p>
        </p:txBody>
      </p:sp>
      <p:sp>
        <p:nvSpPr>
          <p:cNvPr id="3" name="Rectangle: Rounded Corners 2">
            <a:extLst>
              <a:ext uri="{FF2B5EF4-FFF2-40B4-BE49-F238E27FC236}">
                <a16:creationId xmlns:a16="http://schemas.microsoft.com/office/drawing/2014/main" id="{CB220282-0F0E-F051-8143-2D39E3DB3BFB}"/>
              </a:ext>
            </a:extLst>
          </p:cNvPr>
          <p:cNvSpPr/>
          <p:nvPr/>
        </p:nvSpPr>
        <p:spPr>
          <a:xfrm>
            <a:off x="537761" y="1860152"/>
            <a:ext cx="3505429" cy="1800000"/>
          </a:xfrm>
          <a:prstGeom prst="roundRect">
            <a:avLst>
              <a:gd name="adj" fmla="val 6122"/>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ru-RU" dirty="0"/>
              <a:t>Выпадение из рынка труда и бедность</a:t>
            </a:r>
          </a:p>
          <a:p>
            <a:pPr lvl="0" algn="ctr">
              <a:lnSpc>
                <a:spcPct val="110000"/>
              </a:lnSpc>
            </a:pPr>
            <a:r>
              <a:rPr lang="ru-RU" dirty="0"/>
              <a:t>Уязвимость и устойчивость</a:t>
            </a:r>
            <a:endParaRPr lang="en-GB" dirty="0"/>
          </a:p>
        </p:txBody>
      </p:sp>
      <p:sp>
        <p:nvSpPr>
          <p:cNvPr id="5" name="Rectangle: Rounded Corners 4">
            <a:extLst>
              <a:ext uri="{FF2B5EF4-FFF2-40B4-BE49-F238E27FC236}">
                <a16:creationId xmlns:a16="http://schemas.microsoft.com/office/drawing/2014/main" id="{77290954-A720-13DD-8EC4-15A716FEAAEA}"/>
              </a:ext>
            </a:extLst>
          </p:cNvPr>
          <p:cNvSpPr/>
          <p:nvPr/>
        </p:nvSpPr>
        <p:spPr>
          <a:xfrm>
            <a:off x="4343285" y="1860152"/>
            <a:ext cx="3505429" cy="1800000"/>
          </a:xfrm>
          <a:prstGeom prst="roundRect">
            <a:avLst>
              <a:gd name="adj" fmla="val 6122"/>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ru-RU" dirty="0"/>
              <a:t>Несоответствие и нехватка навыков</a:t>
            </a:r>
            <a:endParaRPr lang="en-GB" dirty="0"/>
          </a:p>
        </p:txBody>
      </p:sp>
      <p:sp>
        <p:nvSpPr>
          <p:cNvPr id="6" name="Rectangle: Rounded Corners 5">
            <a:extLst>
              <a:ext uri="{FF2B5EF4-FFF2-40B4-BE49-F238E27FC236}">
                <a16:creationId xmlns:a16="http://schemas.microsoft.com/office/drawing/2014/main" id="{F188B128-6D52-5899-9D0F-29373BB7C391}"/>
              </a:ext>
            </a:extLst>
          </p:cNvPr>
          <p:cNvSpPr/>
          <p:nvPr/>
        </p:nvSpPr>
        <p:spPr>
          <a:xfrm>
            <a:off x="8142614" y="1860152"/>
            <a:ext cx="3505429" cy="1800000"/>
          </a:xfrm>
          <a:prstGeom prst="roundRect">
            <a:avLst>
              <a:gd name="adj" fmla="val 6122"/>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ru-RU" dirty="0"/>
              <a:t>Сохраняющиеся гендерные различия, особенно в возрастной группе 25–29 лет; низкая активность в поиске работы среди молодых женщин</a:t>
            </a:r>
            <a:endParaRPr lang="en-GB" dirty="0"/>
          </a:p>
        </p:txBody>
      </p:sp>
      <p:sp>
        <p:nvSpPr>
          <p:cNvPr id="7" name="Rectangle: Rounded Corners 6">
            <a:extLst>
              <a:ext uri="{FF2B5EF4-FFF2-40B4-BE49-F238E27FC236}">
                <a16:creationId xmlns:a16="http://schemas.microsoft.com/office/drawing/2014/main" id="{8D849173-BF72-9602-4E43-537449C6A324}"/>
              </a:ext>
            </a:extLst>
          </p:cNvPr>
          <p:cNvSpPr/>
          <p:nvPr/>
        </p:nvSpPr>
        <p:spPr>
          <a:xfrm>
            <a:off x="537761" y="4061689"/>
            <a:ext cx="3505429" cy="1800000"/>
          </a:xfrm>
          <a:prstGeom prst="roundRect">
            <a:avLst>
              <a:gd name="adj" fmla="val 6122"/>
            </a:avLst>
          </a:prstGeom>
          <a:solidFill>
            <a:srgbClr val="009C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ru-RU" dirty="0"/>
              <a:t>Лучшее удержание и прогресс в системе начального образования, но недостаточная актуальность навыков</a:t>
            </a:r>
            <a:endParaRPr lang="en-GB" dirty="0"/>
          </a:p>
        </p:txBody>
      </p:sp>
      <p:sp>
        <p:nvSpPr>
          <p:cNvPr id="8" name="Rectangle: Rounded Corners 7">
            <a:extLst>
              <a:ext uri="{FF2B5EF4-FFF2-40B4-BE49-F238E27FC236}">
                <a16:creationId xmlns:a16="http://schemas.microsoft.com/office/drawing/2014/main" id="{30ACDEE9-B759-2D45-D86D-325A79A12769}"/>
              </a:ext>
            </a:extLst>
          </p:cNvPr>
          <p:cNvSpPr/>
          <p:nvPr/>
        </p:nvSpPr>
        <p:spPr>
          <a:xfrm>
            <a:off x="4343285" y="4061689"/>
            <a:ext cx="3505429" cy="1800000"/>
          </a:xfrm>
          <a:prstGeom prst="roundRect">
            <a:avLst>
              <a:gd name="adj" fmla="val 6122"/>
            </a:avLst>
          </a:prstGeom>
          <a:solidFill>
            <a:srgbClr val="332A8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ru-RU" dirty="0"/>
              <a:t>Ограниченные возможности для продолжения обучения, включая второй шанс на образование и гибкие траектории обучения</a:t>
            </a:r>
            <a:endParaRPr lang="en-GB" dirty="0"/>
          </a:p>
        </p:txBody>
      </p:sp>
      <p:sp>
        <p:nvSpPr>
          <p:cNvPr id="9" name="Rectangle: Rounded Corners 8">
            <a:extLst>
              <a:ext uri="{FF2B5EF4-FFF2-40B4-BE49-F238E27FC236}">
                <a16:creationId xmlns:a16="http://schemas.microsoft.com/office/drawing/2014/main" id="{1646CE92-0542-F394-6FDB-2D885438E74F}"/>
              </a:ext>
            </a:extLst>
          </p:cNvPr>
          <p:cNvSpPr/>
          <p:nvPr/>
        </p:nvSpPr>
        <p:spPr>
          <a:xfrm>
            <a:off x="8142614" y="4061689"/>
            <a:ext cx="3505429" cy="1800000"/>
          </a:xfrm>
          <a:prstGeom prst="roundRect">
            <a:avLst>
              <a:gd name="adj" fmla="val 6122"/>
            </a:avLst>
          </a:prstGeom>
          <a:solidFill>
            <a:srgbClr val="97BE0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0000"/>
              </a:lnSpc>
            </a:pPr>
            <a:r>
              <a:rPr lang="ru-RU" dirty="0"/>
              <a:t>Использование цифровых и предпринимательских навыков молодёжи и учёт их ожиданий (например, при проектировании и оказании услуг поддержки)</a:t>
            </a:r>
            <a:endParaRPr lang="en-GB" dirty="0"/>
          </a:p>
        </p:txBody>
      </p:sp>
    </p:spTree>
    <p:extLst>
      <p:ext uri="{BB962C8B-B14F-4D97-AF65-F5344CB8AC3E}">
        <p14:creationId xmlns:p14="http://schemas.microsoft.com/office/powerpoint/2010/main" val="3777183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FDEE0-7A2F-4D50-25A0-5593CC2554CD}"/>
              </a:ext>
            </a:extLst>
          </p:cNvPr>
          <p:cNvSpPr>
            <a:spLocks noGrp="1"/>
          </p:cNvSpPr>
          <p:nvPr>
            <p:ph type="title"/>
          </p:nvPr>
        </p:nvSpPr>
        <p:spPr>
          <a:xfrm>
            <a:off x="634408" y="651259"/>
            <a:ext cx="10221912" cy="476249"/>
          </a:xfrm>
        </p:spPr>
        <p:txBody>
          <a:bodyPr>
            <a:noAutofit/>
          </a:bodyPr>
          <a:lstStyle/>
          <a:p>
            <a:r>
              <a:rPr lang="ru-RU" sz="3600" dirty="0">
                <a:solidFill>
                  <a:schemeClr val="accent1"/>
                </a:solidFill>
                <a:cs typeface="Arial"/>
              </a:rPr>
              <a:t>ВЫЗОВЫ, СВЯЗАННЫЕ С ГАРАНТИЕЙ МОЛОДЕЖИ</a:t>
            </a:r>
            <a:endParaRPr lang="en-GB" sz="3600" dirty="0">
              <a:solidFill>
                <a:schemeClr val="accent1"/>
              </a:solidFill>
              <a:cs typeface="Arial"/>
            </a:endParaRPr>
          </a:p>
        </p:txBody>
      </p:sp>
      <p:sp>
        <p:nvSpPr>
          <p:cNvPr id="3" name="Content Placeholder 2">
            <a:extLst>
              <a:ext uri="{FF2B5EF4-FFF2-40B4-BE49-F238E27FC236}">
                <a16:creationId xmlns:a16="http://schemas.microsoft.com/office/drawing/2014/main" id="{55F3C27A-7378-4227-65F4-C9DE341C090A}"/>
              </a:ext>
            </a:extLst>
          </p:cNvPr>
          <p:cNvSpPr>
            <a:spLocks noGrp="1"/>
          </p:cNvSpPr>
          <p:nvPr>
            <p:ph sz="half" idx="1"/>
          </p:nvPr>
        </p:nvSpPr>
        <p:spPr>
          <a:xfrm>
            <a:off x="714375" y="1304925"/>
            <a:ext cx="10439400" cy="5128926"/>
          </a:xfrm>
          <a:ln>
            <a:noFill/>
          </a:ln>
        </p:spPr>
        <p:txBody>
          <a:bodyPr>
            <a:normAutofit fontScale="85000" lnSpcReduction="10000"/>
          </a:bodyPr>
          <a:lstStyle/>
          <a:p>
            <a:pPr marL="285750" indent="-285750">
              <a:lnSpc>
                <a:spcPct val="130000"/>
              </a:lnSpc>
              <a:buFont typeface="Wingdings" panose="05000000000000000000" pitchFamily="2" charset="2"/>
              <a:buChar char="§"/>
            </a:pPr>
            <a:r>
              <a:rPr lang="ru-RU" sz="2000" dirty="0"/>
              <a:t>Раннее вмешательство, качественное образование, профессиональное консультирование и обучение на рабочем месте</a:t>
            </a:r>
          </a:p>
          <a:p>
            <a:pPr marL="285750" indent="-285750">
              <a:lnSpc>
                <a:spcPct val="130000"/>
              </a:lnSpc>
              <a:buFont typeface="Wingdings" panose="05000000000000000000" pitchFamily="2" charset="2"/>
              <a:buChar char="§"/>
            </a:pPr>
            <a:r>
              <a:rPr lang="ru-RU" sz="2000" dirty="0"/>
              <a:t>Картирование и регистрация молодых людей в рамках Гарантии молодежи в сельских и удаленных районах и/или среди уязвимых групп</a:t>
            </a:r>
          </a:p>
          <a:p>
            <a:pPr marL="285750" indent="-285750">
              <a:lnSpc>
                <a:spcPct val="130000"/>
              </a:lnSpc>
              <a:buFont typeface="Wingdings" panose="05000000000000000000" pitchFamily="2" charset="2"/>
              <a:buChar char="§"/>
            </a:pPr>
            <a:r>
              <a:rPr lang="ru-RU" sz="2000" dirty="0"/>
              <a:t>Сотрудничество между участниками Гарантии молодежи, включая учреждения образования, провайдеров профессионального обучения и занятости, с соблюдением требований по защите данных</a:t>
            </a:r>
          </a:p>
          <a:p>
            <a:pPr marL="285750" indent="-285750">
              <a:lnSpc>
                <a:spcPct val="130000"/>
              </a:lnSpc>
              <a:buFont typeface="Wingdings" panose="05000000000000000000" pitchFamily="2" charset="2"/>
              <a:buChar char="§"/>
            </a:pPr>
            <a:r>
              <a:rPr lang="ru-RU" sz="2000" dirty="0"/>
              <a:t>Роль и потенциал социальных партнеров, молодежных организаций и специализированных НПО</a:t>
            </a:r>
          </a:p>
          <a:p>
            <a:pPr marL="285750" indent="-285750">
              <a:lnSpc>
                <a:spcPct val="130000"/>
              </a:lnSpc>
              <a:buFont typeface="Wingdings" panose="05000000000000000000" pitchFamily="2" charset="2"/>
              <a:buChar char="§"/>
            </a:pPr>
            <a:r>
              <a:rPr lang="ru-RU" sz="2000" dirty="0"/>
              <a:t>Недостаточное развитие механизмов охвата и служб поддержки, а также </a:t>
            </a:r>
            <a:r>
              <a:rPr lang="ru-RU" sz="2000" dirty="0" err="1"/>
              <a:t>неинтегрированность</a:t>
            </a:r>
            <a:r>
              <a:rPr lang="ru-RU" sz="2000" dirty="0"/>
              <a:t> услуг Гарантии молодежи</a:t>
            </a:r>
          </a:p>
          <a:p>
            <a:pPr marL="285750" indent="-285750">
              <a:lnSpc>
                <a:spcPct val="130000"/>
              </a:lnSpc>
              <a:buFont typeface="Wingdings" panose="05000000000000000000" pitchFamily="2" charset="2"/>
              <a:buChar char="§"/>
            </a:pPr>
            <a:r>
              <a:rPr lang="ru-RU" sz="2000" dirty="0"/>
              <a:t>Обеспечение равного доступа и возможностей для безработной, неактивной и уязвимой молодежи (NEET)</a:t>
            </a:r>
          </a:p>
          <a:p>
            <a:pPr marL="285750" indent="-285750">
              <a:lnSpc>
                <a:spcPct val="130000"/>
              </a:lnSpc>
              <a:buFont typeface="Wingdings" panose="05000000000000000000" pitchFamily="2" charset="2"/>
              <a:buChar char="§"/>
            </a:pPr>
            <a:r>
              <a:rPr lang="ru-RU" sz="2000" dirty="0"/>
              <a:t>Обеспечение человеческих и финансовых ресурсов (занятость, образование, профессиональное обучение, поставщики социальных услуг)</a:t>
            </a:r>
            <a:endParaRPr lang="en-GB" sz="2000" b="0" dirty="0"/>
          </a:p>
        </p:txBody>
      </p:sp>
      <p:pic>
        <p:nvPicPr>
          <p:cNvPr id="4" name="Graphic 3">
            <a:extLst>
              <a:ext uri="{FF2B5EF4-FFF2-40B4-BE49-F238E27FC236}">
                <a16:creationId xmlns:a16="http://schemas.microsoft.com/office/drawing/2014/main" id="{F4A1E8FB-6D1A-76F5-EBD8-9EF71F9979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89754" y="369268"/>
            <a:ext cx="933132" cy="563981"/>
          </a:xfrm>
          <a:prstGeom prst="rect">
            <a:avLst/>
          </a:prstGeom>
        </p:spPr>
      </p:pic>
    </p:spTree>
    <p:extLst>
      <p:ext uri="{BB962C8B-B14F-4D97-AF65-F5344CB8AC3E}">
        <p14:creationId xmlns:p14="http://schemas.microsoft.com/office/powerpoint/2010/main" val="2898042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7789D5A-7938-A672-FBF8-F8A9CE759145}"/>
              </a:ext>
            </a:extLst>
          </p:cNvPr>
          <p:cNvPicPr>
            <a:picLocks noChangeAspect="1"/>
          </p:cNvPicPr>
          <p:nvPr/>
        </p:nvPicPr>
        <p:blipFill>
          <a:blip r:embed="rId2"/>
          <a:stretch>
            <a:fillRect/>
          </a:stretch>
        </p:blipFill>
        <p:spPr>
          <a:xfrm>
            <a:off x="735064" y="1861494"/>
            <a:ext cx="7414352" cy="4763723"/>
          </a:xfrm>
          <a:prstGeom prst="rect">
            <a:avLst/>
          </a:prstGeom>
        </p:spPr>
      </p:pic>
      <p:sp>
        <p:nvSpPr>
          <p:cNvPr id="2" name="Title 1">
            <a:extLst>
              <a:ext uri="{FF2B5EF4-FFF2-40B4-BE49-F238E27FC236}">
                <a16:creationId xmlns:a16="http://schemas.microsoft.com/office/drawing/2014/main" id="{90A95AB6-A692-FF76-BE2F-0AB41A298A65}"/>
              </a:ext>
            </a:extLst>
          </p:cNvPr>
          <p:cNvSpPr>
            <a:spLocks noGrp="1"/>
          </p:cNvSpPr>
          <p:nvPr>
            <p:ph type="title"/>
          </p:nvPr>
        </p:nvSpPr>
        <p:spPr>
          <a:xfrm>
            <a:off x="578421" y="316098"/>
            <a:ext cx="9795638" cy="658319"/>
          </a:xfrm>
        </p:spPr>
        <p:txBody>
          <a:bodyPr vert="horz" lIns="91440" tIns="45720" rIns="91440" bIns="45720" rtlCol="0" anchor="b">
            <a:normAutofit/>
          </a:bodyPr>
          <a:lstStyle/>
          <a:p>
            <a:r>
              <a:rPr lang="ru-RU" sz="2800" dirty="0">
                <a:solidFill>
                  <a:schemeClr val="accent1"/>
                </a:solidFill>
                <a:cs typeface="Arial"/>
              </a:rPr>
              <a:t>ПЕРЕХОД МОЛОДЁЖИ</a:t>
            </a:r>
            <a:endParaRPr lang="en-US" sz="2800" dirty="0">
              <a:solidFill>
                <a:schemeClr val="accent1"/>
              </a:solidFill>
              <a:cs typeface="Arial"/>
            </a:endParaRPr>
          </a:p>
        </p:txBody>
      </p:sp>
      <p:sp>
        <p:nvSpPr>
          <p:cNvPr id="7" name="TextBox 6">
            <a:extLst>
              <a:ext uri="{FF2B5EF4-FFF2-40B4-BE49-F238E27FC236}">
                <a16:creationId xmlns:a16="http://schemas.microsoft.com/office/drawing/2014/main" id="{86B6ED5A-EE3E-AF6A-9833-21A1C1AC4285}"/>
              </a:ext>
            </a:extLst>
          </p:cNvPr>
          <p:cNvSpPr txBox="1"/>
          <p:nvPr/>
        </p:nvSpPr>
        <p:spPr>
          <a:xfrm>
            <a:off x="578421" y="1087120"/>
            <a:ext cx="8036769" cy="663515"/>
          </a:xfrm>
          <a:prstGeom prst="rect">
            <a:avLst/>
          </a:prstGeom>
          <a:noFill/>
        </p:spPr>
        <p:txBody>
          <a:bodyPr wrap="square" rtlCol="0">
            <a:spAutoFit/>
          </a:bodyPr>
          <a:lstStyle/>
          <a:p>
            <a:pPr>
              <a:lnSpc>
                <a:spcPct val="120000"/>
              </a:lnSpc>
            </a:pPr>
            <a:r>
              <a:rPr lang="ru-RU" sz="1600" b="1" dirty="0">
                <a:solidFill>
                  <a:srgbClr val="332A86"/>
                </a:solidFill>
              </a:rPr>
              <a:t>Уровень занятости недавних выпускников (ERG), 20–34 лет, и уровень занятости молодёжи (ERT), 15–24 лет, 2023</a:t>
            </a:r>
            <a:endParaRPr lang="en-GB" sz="1600" b="1" dirty="0">
              <a:solidFill>
                <a:srgbClr val="332A86"/>
              </a:solidFill>
            </a:endParaRPr>
          </a:p>
        </p:txBody>
      </p:sp>
      <p:sp>
        <p:nvSpPr>
          <p:cNvPr id="9" name="TextBox 8">
            <a:extLst>
              <a:ext uri="{FF2B5EF4-FFF2-40B4-BE49-F238E27FC236}">
                <a16:creationId xmlns:a16="http://schemas.microsoft.com/office/drawing/2014/main" id="{D34FCA28-4D20-F0FA-81F6-1DCBF4208753}"/>
              </a:ext>
            </a:extLst>
          </p:cNvPr>
          <p:cNvSpPr txBox="1"/>
          <p:nvPr/>
        </p:nvSpPr>
        <p:spPr>
          <a:xfrm>
            <a:off x="9498821" y="5936099"/>
            <a:ext cx="2175893" cy="600164"/>
          </a:xfrm>
          <a:prstGeom prst="rect">
            <a:avLst/>
          </a:prstGeom>
          <a:noFill/>
        </p:spPr>
        <p:txBody>
          <a:bodyPr wrap="square" rtlCol="0">
            <a:spAutoFit/>
          </a:bodyPr>
          <a:lstStyle/>
          <a:p>
            <a:r>
              <a:rPr lang="ru-RU" sz="1100" dirty="0">
                <a:hlinkClick r:id="rId3"/>
              </a:rPr>
              <a:t>Образование, навыки и занятость: Тенденции и развитие в 2024 году | ЕФ</a:t>
            </a:r>
            <a:r>
              <a:rPr lang="ru-RU" sz="1100" dirty="0"/>
              <a:t>О</a:t>
            </a:r>
            <a:endParaRPr lang="en-GB" sz="1100" dirty="0"/>
          </a:p>
        </p:txBody>
      </p:sp>
      <p:sp>
        <p:nvSpPr>
          <p:cNvPr id="10" name="TextBox 9">
            <a:extLst>
              <a:ext uri="{FF2B5EF4-FFF2-40B4-BE49-F238E27FC236}">
                <a16:creationId xmlns:a16="http://schemas.microsoft.com/office/drawing/2014/main" id="{BA416E91-5660-E2CE-E30E-A9EE2B87CCA3}"/>
              </a:ext>
            </a:extLst>
          </p:cNvPr>
          <p:cNvSpPr txBox="1"/>
          <p:nvPr/>
        </p:nvSpPr>
        <p:spPr>
          <a:xfrm>
            <a:off x="8565236" y="1199598"/>
            <a:ext cx="3284800" cy="4624023"/>
          </a:xfrm>
          <a:prstGeom prst="rect">
            <a:avLst/>
          </a:prstGeom>
          <a:noFill/>
        </p:spPr>
        <p:txBody>
          <a:bodyPr wrap="square" rtlCol="0">
            <a:spAutoFit/>
          </a:bodyPr>
          <a:lstStyle/>
          <a:p>
            <a:pPr marL="285750" indent="-285750">
              <a:lnSpc>
                <a:spcPct val="120000"/>
              </a:lnSpc>
              <a:spcAft>
                <a:spcPts val="600"/>
              </a:spcAft>
              <a:buFont typeface="Wingdings" panose="05000000000000000000" pitchFamily="2" charset="2"/>
              <a:buChar char="§"/>
            </a:pPr>
            <a:r>
              <a:rPr lang="ru-RU" sz="1400" dirty="0"/>
              <a:t>Обязанности по уходу и социальные нормы, связанные с трудоустройством</a:t>
            </a:r>
          </a:p>
          <a:p>
            <a:pPr marL="285750" indent="-285750">
              <a:lnSpc>
                <a:spcPct val="120000"/>
              </a:lnSpc>
              <a:spcAft>
                <a:spcPts val="600"/>
              </a:spcAft>
              <a:buFont typeface="Wingdings" panose="05000000000000000000" pitchFamily="2" charset="2"/>
              <a:buChar char="§"/>
            </a:pPr>
            <a:r>
              <a:rPr lang="ru-RU" sz="1400" dirty="0"/>
              <a:t>Ограниченный доступ к рабочим местам, включая несоответствие между профилем обучения и карьерными ожиданиями</a:t>
            </a:r>
            <a:endParaRPr lang="en-GB" sz="1400" dirty="0"/>
          </a:p>
          <a:p>
            <a:pPr marL="285750" indent="-285750">
              <a:lnSpc>
                <a:spcPct val="120000"/>
              </a:lnSpc>
              <a:spcAft>
                <a:spcPts val="600"/>
              </a:spcAft>
              <a:buFont typeface="Wingdings" panose="05000000000000000000" pitchFamily="2" charset="2"/>
              <a:buChar char="§"/>
            </a:pPr>
            <a:r>
              <a:rPr lang="ru-RU" sz="1400" dirty="0"/>
              <a:t>Различия в доле молодёжи, не занятой в сфере образования, трудоустройства или обучения (NEET), на различных уровнях образования отражают наличие структурных барьеров и эффективность систем образования в обеспечении перехода молодёжи к занятости и продолжению обучения</a:t>
            </a:r>
            <a:endParaRPr lang="en-GB" sz="1400" dirty="0"/>
          </a:p>
        </p:txBody>
      </p:sp>
      <p:pic>
        <p:nvPicPr>
          <p:cNvPr id="3" name="Graphic 2">
            <a:extLst>
              <a:ext uri="{FF2B5EF4-FFF2-40B4-BE49-F238E27FC236}">
                <a16:creationId xmlns:a16="http://schemas.microsoft.com/office/drawing/2014/main" id="{A3F46BE9-1038-4F72-1314-EC363CA2C2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389754" y="369268"/>
            <a:ext cx="933132" cy="563981"/>
          </a:xfrm>
          <a:prstGeom prst="rect">
            <a:avLst/>
          </a:prstGeom>
        </p:spPr>
      </p:pic>
      <p:sp>
        <p:nvSpPr>
          <p:cNvPr id="4" name="Прямоугольник 3">
            <a:extLst>
              <a:ext uri="{FF2B5EF4-FFF2-40B4-BE49-F238E27FC236}">
                <a16:creationId xmlns:a16="http://schemas.microsoft.com/office/drawing/2014/main" id="{0A1F56C5-93BE-4571-9251-9C3F87C672B8}"/>
              </a:ext>
            </a:extLst>
          </p:cNvPr>
          <p:cNvSpPr/>
          <p:nvPr/>
        </p:nvSpPr>
        <p:spPr>
          <a:xfrm>
            <a:off x="1965075" y="1750633"/>
            <a:ext cx="678730" cy="6635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800" dirty="0">
                <a:solidFill>
                  <a:schemeClr val="tx1"/>
                </a:solidFill>
              </a:rPr>
              <a:t>Общий уровень занятости выпускников</a:t>
            </a:r>
          </a:p>
        </p:txBody>
      </p:sp>
      <p:sp>
        <p:nvSpPr>
          <p:cNvPr id="13" name="Прямоугольник 12">
            <a:extLst>
              <a:ext uri="{FF2B5EF4-FFF2-40B4-BE49-F238E27FC236}">
                <a16:creationId xmlns:a16="http://schemas.microsoft.com/office/drawing/2014/main" id="{C9B54C72-129B-450E-8BA3-275BEA1772B3}"/>
              </a:ext>
            </a:extLst>
          </p:cNvPr>
          <p:cNvSpPr/>
          <p:nvPr/>
        </p:nvSpPr>
        <p:spPr>
          <a:xfrm>
            <a:off x="2832034" y="1750634"/>
            <a:ext cx="678730" cy="6635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800" dirty="0">
                <a:solidFill>
                  <a:schemeClr val="tx1"/>
                </a:solidFill>
              </a:rPr>
              <a:t>Общий уровень занятости молодёжи</a:t>
            </a:r>
          </a:p>
        </p:txBody>
      </p:sp>
      <p:sp>
        <p:nvSpPr>
          <p:cNvPr id="16" name="Прямоугольник 15">
            <a:extLst>
              <a:ext uri="{FF2B5EF4-FFF2-40B4-BE49-F238E27FC236}">
                <a16:creationId xmlns:a16="http://schemas.microsoft.com/office/drawing/2014/main" id="{06CD380A-A026-4B0A-9E0C-737040669420}"/>
              </a:ext>
            </a:extLst>
          </p:cNvPr>
          <p:cNvSpPr/>
          <p:nvPr/>
        </p:nvSpPr>
        <p:spPr>
          <a:xfrm>
            <a:off x="3666720" y="1750632"/>
            <a:ext cx="824345" cy="6635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800" dirty="0">
                <a:solidFill>
                  <a:schemeClr val="tx1"/>
                </a:solidFill>
              </a:rPr>
              <a:t>Уровень занятости выпускниц</a:t>
            </a:r>
          </a:p>
        </p:txBody>
      </p:sp>
      <p:sp>
        <p:nvSpPr>
          <p:cNvPr id="19" name="Прямоугольник 18">
            <a:extLst>
              <a:ext uri="{FF2B5EF4-FFF2-40B4-BE49-F238E27FC236}">
                <a16:creationId xmlns:a16="http://schemas.microsoft.com/office/drawing/2014/main" id="{C55C0B56-0889-4099-A20A-B946B1CF6E8E}"/>
              </a:ext>
            </a:extLst>
          </p:cNvPr>
          <p:cNvSpPr/>
          <p:nvPr/>
        </p:nvSpPr>
        <p:spPr>
          <a:xfrm>
            <a:off x="4647021" y="1750631"/>
            <a:ext cx="695538" cy="6635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800" dirty="0">
                <a:solidFill>
                  <a:schemeClr val="tx1"/>
                </a:solidFill>
              </a:rPr>
              <a:t>Уровень занятости выпускников</a:t>
            </a:r>
          </a:p>
        </p:txBody>
      </p:sp>
      <p:sp>
        <p:nvSpPr>
          <p:cNvPr id="20" name="Прямоугольник 19">
            <a:extLst>
              <a:ext uri="{FF2B5EF4-FFF2-40B4-BE49-F238E27FC236}">
                <a16:creationId xmlns:a16="http://schemas.microsoft.com/office/drawing/2014/main" id="{3E207CC4-8B47-4C60-8403-A1F3C5420751}"/>
              </a:ext>
            </a:extLst>
          </p:cNvPr>
          <p:cNvSpPr/>
          <p:nvPr/>
        </p:nvSpPr>
        <p:spPr>
          <a:xfrm>
            <a:off x="5513980" y="1657934"/>
            <a:ext cx="695538" cy="6635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800" dirty="0">
                <a:solidFill>
                  <a:schemeClr val="tx1"/>
                </a:solidFill>
              </a:rPr>
              <a:t>Уровень занятости молодых женщин</a:t>
            </a:r>
          </a:p>
        </p:txBody>
      </p:sp>
      <p:sp>
        <p:nvSpPr>
          <p:cNvPr id="21" name="Прямоугольник 20">
            <a:extLst>
              <a:ext uri="{FF2B5EF4-FFF2-40B4-BE49-F238E27FC236}">
                <a16:creationId xmlns:a16="http://schemas.microsoft.com/office/drawing/2014/main" id="{E4992780-239E-4A72-BEA4-9511202F5203}"/>
              </a:ext>
            </a:extLst>
          </p:cNvPr>
          <p:cNvSpPr/>
          <p:nvPr/>
        </p:nvSpPr>
        <p:spPr>
          <a:xfrm>
            <a:off x="6496858" y="1639273"/>
            <a:ext cx="695538" cy="6635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800" dirty="0">
                <a:solidFill>
                  <a:schemeClr val="tx1"/>
                </a:solidFill>
              </a:rPr>
              <a:t>Уровень занятости молодых мужчин</a:t>
            </a:r>
          </a:p>
        </p:txBody>
      </p:sp>
      <p:sp>
        <p:nvSpPr>
          <p:cNvPr id="22" name="Прямоугольник 21">
            <a:extLst>
              <a:ext uri="{FF2B5EF4-FFF2-40B4-BE49-F238E27FC236}">
                <a16:creationId xmlns:a16="http://schemas.microsoft.com/office/drawing/2014/main" id="{39C5B372-A3CA-434A-9CBE-1806D4ECB919}"/>
              </a:ext>
            </a:extLst>
          </p:cNvPr>
          <p:cNvSpPr/>
          <p:nvPr/>
        </p:nvSpPr>
        <p:spPr>
          <a:xfrm>
            <a:off x="578421" y="5971192"/>
            <a:ext cx="8439554" cy="707886"/>
          </a:xfrm>
          <a:prstGeom prst="rect">
            <a:avLst/>
          </a:prstGeom>
          <a:solidFill>
            <a:schemeClr val="bg1"/>
          </a:solidFill>
          <a:ln>
            <a:solidFill>
              <a:schemeClr val="bg1"/>
            </a:solidFill>
          </a:ln>
        </p:spPr>
        <p:txBody>
          <a:bodyPr wrap="square">
            <a:spAutoFit/>
          </a:bodyPr>
          <a:lstStyle/>
          <a:p>
            <a:r>
              <a:rPr lang="ru-RU" sz="1000" dirty="0">
                <a:solidFill>
                  <a:srgbClr val="0094BF"/>
                </a:solidFill>
              </a:rPr>
              <a:t>Примечание: ERT — уровень занятости молодёжи в возрастной группе 15–24 года,</a:t>
            </a:r>
          </a:p>
          <a:p>
            <a:r>
              <a:rPr lang="ru-RU" sz="1000" dirty="0">
                <a:solidFill>
                  <a:srgbClr val="0094BF"/>
                </a:solidFill>
              </a:rPr>
              <a:t>ERG — уровень занятости недавних выпускников в возрастной группе 20–34 года (уровни образования ISCED 3–8). Год, используемый в качестве базы: 2022 — для Египта, Ливана, Ливии, Палестины и Марокко. 2021 — для Украины.</a:t>
            </a:r>
          </a:p>
          <a:p>
            <a:r>
              <a:rPr lang="ru-RU" sz="1000" dirty="0">
                <a:solidFill>
                  <a:srgbClr val="0094BF"/>
                </a:solidFill>
              </a:rPr>
              <a:t>Источник: база данных Информационного центра по вопросам занятости и навыков в странах-партнёрах ЕФО (</a:t>
            </a:r>
            <a:r>
              <a:rPr lang="en-US" sz="1000" dirty="0">
                <a:solidFill>
                  <a:srgbClr val="0094BF"/>
                </a:solidFill>
              </a:rPr>
              <a:t>ETF KIESE)</a:t>
            </a:r>
            <a:r>
              <a:rPr lang="ru-RU" sz="1000" dirty="0">
                <a:solidFill>
                  <a:srgbClr val="0094BF"/>
                </a:solidFill>
              </a:rPr>
              <a:t> </a:t>
            </a:r>
          </a:p>
        </p:txBody>
      </p:sp>
    </p:spTree>
    <p:extLst>
      <p:ext uri="{BB962C8B-B14F-4D97-AF65-F5344CB8AC3E}">
        <p14:creationId xmlns:p14="http://schemas.microsoft.com/office/powerpoint/2010/main" val="4158778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20FB1-B19A-01BF-7534-FF6A48BB9446}"/>
              </a:ext>
            </a:extLst>
          </p:cNvPr>
          <p:cNvSpPr>
            <a:spLocks noGrp="1"/>
          </p:cNvSpPr>
          <p:nvPr>
            <p:ph type="title"/>
          </p:nvPr>
        </p:nvSpPr>
        <p:spPr>
          <a:xfrm>
            <a:off x="628650" y="137347"/>
            <a:ext cx="5639952" cy="418003"/>
          </a:xfrm>
        </p:spPr>
        <p:txBody>
          <a:bodyPr>
            <a:normAutofit fontScale="90000"/>
          </a:bodyPr>
          <a:lstStyle/>
          <a:p>
            <a:r>
              <a:rPr lang="ru-RU" sz="2400" dirty="0">
                <a:solidFill>
                  <a:schemeClr val="accent1"/>
                </a:solidFill>
                <a:cs typeface="Arial"/>
              </a:rPr>
              <a:t>ХАРАКТЕРИСТИКА ГРУППЫ </a:t>
            </a:r>
            <a:r>
              <a:rPr lang="en-GB" sz="2400" dirty="0">
                <a:solidFill>
                  <a:schemeClr val="accent1"/>
                </a:solidFill>
                <a:cs typeface="Arial"/>
              </a:rPr>
              <a:t>NEET</a:t>
            </a:r>
          </a:p>
        </p:txBody>
      </p:sp>
      <p:graphicFrame>
        <p:nvGraphicFramePr>
          <p:cNvPr id="4" name="Diagramm 1">
            <a:extLst>
              <a:ext uri="{FF2B5EF4-FFF2-40B4-BE49-F238E27FC236}">
                <a16:creationId xmlns:a16="http://schemas.microsoft.com/office/drawing/2014/main" id="{6AB1077D-1006-49C2-A495-FB70BA63601A}"/>
              </a:ext>
            </a:extLst>
          </p:cNvPr>
          <p:cNvGraphicFramePr/>
          <p:nvPr>
            <p:extLst>
              <p:ext uri="{D42A27DB-BD31-4B8C-83A1-F6EECF244321}">
                <p14:modId xmlns:p14="http://schemas.microsoft.com/office/powerpoint/2010/main" val="4185877938"/>
              </p:ext>
            </p:extLst>
          </p:nvPr>
        </p:nvGraphicFramePr>
        <p:xfrm>
          <a:off x="56466" y="559760"/>
          <a:ext cx="5505399" cy="296393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2CC471B2-2075-FEED-8810-6FFE3430BE43}"/>
              </a:ext>
            </a:extLst>
          </p:cNvPr>
          <p:cNvSpPr txBox="1"/>
          <p:nvPr/>
        </p:nvSpPr>
        <p:spPr>
          <a:xfrm>
            <a:off x="3743225" y="745298"/>
            <a:ext cx="1046480" cy="307777"/>
          </a:xfrm>
          <a:prstGeom prst="rect">
            <a:avLst/>
          </a:prstGeom>
          <a:noFill/>
        </p:spPr>
        <p:txBody>
          <a:bodyPr wrap="square" rtlCol="0">
            <a:spAutoFit/>
          </a:bodyPr>
          <a:lstStyle/>
          <a:p>
            <a:pPr algn="ctr"/>
            <a:r>
              <a:rPr lang="ru-RU" sz="1400" b="1" dirty="0">
                <a:solidFill>
                  <a:srgbClr val="0070C0"/>
                </a:solidFill>
              </a:rPr>
              <a:t>Сербия</a:t>
            </a:r>
            <a:endParaRPr lang="en-GB" sz="1400" b="1" dirty="0">
              <a:solidFill>
                <a:srgbClr val="0070C0"/>
              </a:solidFill>
            </a:endParaRPr>
          </a:p>
        </p:txBody>
      </p:sp>
      <p:pic>
        <p:nvPicPr>
          <p:cNvPr id="1028" name="Grafik 4">
            <a:extLst>
              <a:ext uri="{FF2B5EF4-FFF2-40B4-BE49-F238E27FC236}">
                <a16:creationId xmlns:a16="http://schemas.microsoft.com/office/drawing/2014/main" id="{648EE094-3FE6-5A5E-14C9-69F0F87CCF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5779" y="3516314"/>
            <a:ext cx="5116930" cy="333499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9CCA1318-3974-F509-DE8B-0DA472DA5E15}"/>
              </a:ext>
            </a:extLst>
          </p:cNvPr>
          <p:cNvSpPr txBox="1"/>
          <p:nvPr/>
        </p:nvSpPr>
        <p:spPr>
          <a:xfrm>
            <a:off x="9733280" y="3598269"/>
            <a:ext cx="1046480" cy="307777"/>
          </a:xfrm>
          <a:prstGeom prst="rect">
            <a:avLst/>
          </a:prstGeom>
          <a:noFill/>
        </p:spPr>
        <p:txBody>
          <a:bodyPr wrap="square" rtlCol="0">
            <a:spAutoFit/>
          </a:bodyPr>
          <a:lstStyle/>
          <a:p>
            <a:pPr algn="ctr"/>
            <a:r>
              <a:rPr lang="ru-RU" sz="1400" b="1" dirty="0">
                <a:solidFill>
                  <a:srgbClr val="0070C0"/>
                </a:solidFill>
              </a:rPr>
              <a:t>Косово</a:t>
            </a:r>
            <a:endParaRPr lang="en-GB" sz="1400" b="1" dirty="0">
              <a:solidFill>
                <a:srgbClr val="0070C0"/>
              </a:solidFill>
            </a:endParaRPr>
          </a:p>
        </p:txBody>
      </p:sp>
      <p:pic>
        <p:nvPicPr>
          <p:cNvPr id="1029" name="Grafik 12" descr="Ein Bild, das Text, Screenshot, Diagramm, Farbigkeit enthält.&#10;&#10;KI-generierte Inhalte können fehlerhaft sein.">
            <a:extLst>
              <a:ext uri="{FF2B5EF4-FFF2-40B4-BE49-F238E27FC236}">
                <a16:creationId xmlns:a16="http://schemas.microsoft.com/office/drawing/2014/main" id="{56420AE8-BA2E-BC1E-A878-19424F8EB0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061" y="3470594"/>
            <a:ext cx="5206207" cy="333499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76250722-28AF-7F4E-DB6D-424F23D45789}"/>
              </a:ext>
            </a:extLst>
          </p:cNvPr>
          <p:cNvSpPr txBox="1"/>
          <p:nvPr/>
        </p:nvSpPr>
        <p:spPr>
          <a:xfrm>
            <a:off x="2809164" y="3553928"/>
            <a:ext cx="2372511" cy="307777"/>
          </a:xfrm>
          <a:prstGeom prst="rect">
            <a:avLst/>
          </a:prstGeom>
          <a:noFill/>
        </p:spPr>
        <p:txBody>
          <a:bodyPr wrap="square" rtlCol="0">
            <a:spAutoFit/>
          </a:bodyPr>
          <a:lstStyle/>
          <a:p>
            <a:pPr algn="ctr"/>
            <a:r>
              <a:rPr lang="ru-RU" sz="1400" b="1" dirty="0">
                <a:solidFill>
                  <a:srgbClr val="0070C0"/>
                </a:solidFill>
              </a:rPr>
              <a:t>Северная Македония</a:t>
            </a:r>
            <a:endParaRPr lang="en-GB" sz="1400" b="1" dirty="0">
              <a:solidFill>
                <a:srgbClr val="0070C0"/>
              </a:solidFill>
            </a:endParaRPr>
          </a:p>
        </p:txBody>
      </p:sp>
      <p:pic>
        <p:nvPicPr>
          <p:cNvPr id="3" name="Grafik 9" descr="Ein Bild, das Text, Screenshot, Diagramm, Farbigkeit enthält.&#10;&#10;KI-generierte Inhalte können fehlerhaft sein.">
            <a:extLst>
              <a:ext uri="{FF2B5EF4-FFF2-40B4-BE49-F238E27FC236}">
                <a16:creationId xmlns:a16="http://schemas.microsoft.com/office/drawing/2014/main" id="{F077B673-7DBB-42FC-398C-6DC39B9077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10108" y="43630"/>
            <a:ext cx="5516998" cy="347268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FCB4877-194F-591E-E6AB-277642506087}"/>
              </a:ext>
            </a:extLst>
          </p:cNvPr>
          <p:cNvSpPr txBox="1"/>
          <p:nvPr/>
        </p:nvSpPr>
        <p:spPr>
          <a:xfrm>
            <a:off x="8788400" y="181319"/>
            <a:ext cx="2997200" cy="307777"/>
          </a:xfrm>
          <a:prstGeom prst="rect">
            <a:avLst/>
          </a:prstGeom>
          <a:noFill/>
        </p:spPr>
        <p:txBody>
          <a:bodyPr wrap="square" rtlCol="0">
            <a:spAutoFit/>
          </a:bodyPr>
          <a:lstStyle/>
          <a:p>
            <a:pPr algn="ctr"/>
            <a:r>
              <a:rPr lang="ru-RU" sz="1400" b="1" dirty="0">
                <a:solidFill>
                  <a:srgbClr val="0070C0"/>
                </a:solidFill>
              </a:rPr>
              <a:t>Босния и Герцеговина</a:t>
            </a:r>
            <a:endParaRPr lang="en-GB" sz="1400" b="1" dirty="0">
              <a:solidFill>
                <a:srgbClr val="0070C0"/>
              </a:solidFill>
            </a:endParaRPr>
          </a:p>
        </p:txBody>
      </p:sp>
      <p:sp>
        <p:nvSpPr>
          <p:cNvPr id="7" name="Прямоугольник 6">
            <a:extLst>
              <a:ext uri="{FF2B5EF4-FFF2-40B4-BE49-F238E27FC236}">
                <a16:creationId xmlns:a16="http://schemas.microsoft.com/office/drawing/2014/main" id="{3FFF0EAE-451B-4462-B553-641E157ED71D}"/>
              </a:ext>
            </a:extLst>
          </p:cNvPr>
          <p:cNvSpPr/>
          <p:nvPr/>
        </p:nvSpPr>
        <p:spPr>
          <a:xfrm>
            <a:off x="1045724" y="2794221"/>
            <a:ext cx="1131264"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700" dirty="0">
                <a:solidFill>
                  <a:schemeClr val="tx1"/>
                </a:solidFill>
              </a:rPr>
              <a:t>возвращающиеся на рынок труда или в обучение </a:t>
            </a:r>
          </a:p>
          <a:p>
            <a:r>
              <a:rPr lang="ru-RU" sz="700" dirty="0">
                <a:solidFill>
                  <a:schemeClr val="tx1"/>
                </a:solidFill>
              </a:rPr>
              <a:t>по состоянию здоровья</a:t>
            </a:r>
          </a:p>
          <a:p>
            <a:r>
              <a:rPr lang="ru-RU" sz="700" dirty="0">
                <a:solidFill>
                  <a:schemeClr val="tx1"/>
                </a:solidFill>
              </a:rPr>
              <a:t>разуверившиеся в поиске работы</a:t>
            </a:r>
          </a:p>
        </p:txBody>
      </p:sp>
      <p:sp>
        <p:nvSpPr>
          <p:cNvPr id="13" name="Прямоугольник 12">
            <a:extLst>
              <a:ext uri="{FF2B5EF4-FFF2-40B4-BE49-F238E27FC236}">
                <a16:creationId xmlns:a16="http://schemas.microsoft.com/office/drawing/2014/main" id="{B8491683-0942-4916-9A18-28F3C1B9A2CE}"/>
              </a:ext>
            </a:extLst>
          </p:cNvPr>
          <p:cNvSpPr/>
          <p:nvPr/>
        </p:nvSpPr>
        <p:spPr>
          <a:xfrm>
            <a:off x="2317362" y="2844015"/>
            <a:ext cx="1131264"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700" dirty="0">
                <a:solidFill>
                  <a:schemeClr val="tx1"/>
                </a:solidFill>
              </a:rPr>
              <a:t>краткосрочные безработные</a:t>
            </a:r>
          </a:p>
          <a:p>
            <a:r>
              <a:rPr lang="ru-RU" sz="700" dirty="0">
                <a:solidFill>
                  <a:schemeClr val="tx1"/>
                </a:solidFill>
              </a:rPr>
              <a:t>уход за семьёй/забота о близких</a:t>
            </a:r>
          </a:p>
          <a:p>
            <a:r>
              <a:rPr lang="ru-RU" sz="700" dirty="0">
                <a:solidFill>
                  <a:schemeClr val="tx1"/>
                </a:solidFill>
              </a:rPr>
              <a:t>прочие</a:t>
            </a:r>
          </a:p>
        </p:txBody>
      </p:sp>
      <p:sp>
        <p:nvSpPr>
          <p:cNvPr id="14" name="Прямоугольник 13">
            <a:extLst>
              <a:ext uri="{FF2B5EF4-FFF2-40B4-BE49-F238E27FC236}">
                <a16:creationId xmlns:a16="http://schemas.microsoft.com/office/drawing/2014/main" id="{3D81773C-A3F7-4EF5-8B38-063FF565F1D6}"/>
              </a:ext>
            </a:extLst>
          </p:cNvPr>
          <p:cNvSpPr/>
          <p:nvPr/>
        </p:nvSpPr>
        <p:spPr>
          <a:xfrm>
            <a:off x="3557903" y="2879062"/>
            <a:ext cx="1131264"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700" dirty="0">
                <a:solidFill>
                  <a:schemeClr val="tx1"/>
                </a:solidFill>
              </a:rPr>
              <a:t>длительно безработные</a:t>
            </a:r>
          </a:p>
          <a:p>
            <a:endParaRPr lang="ru-RU" sz="700" dirty="0">
              <a:solidFill>
                <a:schemeClr val="tx1"/>
              </a:solidFill>
            </a:endParaRPr>
          </a:p>
          <a:p>
            <a:r>
              <a:rPr lang="ru-RU" sz="700" dirty="0">
                <a:solidFill>
                  <a:schemeClr val="tx1"/>
                </a:solidFill>
              </a:rPr>
              <a:t>личные причины</a:t>
            </a:r>
          </a:p>
          <a:p>
            <a:r>
              <a:rPr lang="ru-RU" sz="700" dirty="0">
                <a:solidFill>
                  <a:schemeClr val="tx1"/>
                </a:solidFill>
              </a:rPr>
              <a:t>Общее число </a:t>
            </a:r>
            <a:r>
              <a:rPr lang="en-US" sz="700" dirty="0">
                <a:solidFill>
                  <a:schemeClr val="tx1"/>
                </a:solidFill>
              </a:rPr>
              <a:t>NEET</a:t>
            </a:r>
            <a:endParaRPr lang="ru-RU" sz="700" dirty="0">
              <a:solidFill>
                <a:schemeClr val="tx1"/>
              </a:solidFill>
            </a:endParaRPr>
          </a:p>
        </p:txBody>
      </p:sp>
      <p:sp>
        <p:nvSpPr>
          <p:cNvPr id="15" name="Прямоугольник 14">
            <a:extLst>
              <a:ext uri="{FF2B5EF4-FFF2-40B4-BE49-F238E27FC236}">
                <a16:creationId xmlns:a16="http://schemas.microsoft.com/office/drawing/2014/main" id="{5630739E-60BF-4701-8BF5-6AF381A642D8}"/>
              </a:ext>
            </a:extLst>
          </p:cNvPr>
          <p:cNvSpPr/>
          <p:nvPr/>
        </p:nvSpPr>
        <p:spPr>
          <a:xfrm>
            <a:off x="412626" y="6020042"/>
            <a:ext cx="1131264"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700" dirty="0">
                <a:solidFill>
                  <a:schemeClr val="tx1"/>
                </a:solidFill>
              </a:rPr>
              <a:t>возвращающиеся на рынок труда или в обучение </a:t>
            </a:r>
          </a:p>
          <a:p>
            <a:r>
              <a:rPr lang="ru-RU" sz="700" dirty="0">
                <a:solidFill>
                  <a:schemeClr val="tx1"/>
                </a:solidFill>
              </a:rPr>
              <a:t>по состоянию здоровья</a:t>
            </a:r>
          </a:p>
          <a:p>
            <a:r>
              <a:rPr lang="ru-RU" sz="700" dirty="0">
                <a:solidFill>
                  <a:schemeClr val="tx1"/>
                </a:solidFill>
              </a:rPr>
              <a:t>разуверившиеся в поиске работы</a:t>
            </a:r>
          </a:p>
        </p:txBody>
      </p:sp>
      <p:sp>
        <p:nvSpPr>
          <p:cNvPr id="16" name="Прямоугольник 15">
            <a:extLst>
              <a:ext uri="{FF2B5EF4-FFF2-40B4-BE49-F238E27FC236}">
                <a16:creationId xmlns:a16="http://schemas.microsoft.com/office/drawing/2014/main" id="{7D80E016-6697-4B9C-9D6E-84CC7E10D13F}"/>
              </a:ext>
            </a:extLst>
          </p:cNvPr>
          <p:cNvSpPr/>
          <p:nvPr/>
        </p:nvSpPr>
        <p:spPr>
          <a:xfrm>
            <a:off x="2141924" y="5941212"/>
            <a:ext cx="1541046" cy="8313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900" dirty="0">
                <a:solidFill>
                  <a:schemeClr val="tx1"/>
                </a:solidFill>
              </a:rPr>
              <a:t>краткосрочные безработные</a:t>
            </a:r>
          </a:p>
          <a:p>
            <a:r>
              <a:rPr lang="ru-RU" sz="900" dirty="0">
                <a:solidFill>
                  <a:schemeClr val="tx1"/>
                </a:solidFill>
              </a:rPr>
              <a:t>уход за семьёй/забота о близких</a:t>
            </a:r>
          </a:p>
          <a:p>
            <a:r>
              <a:rPr lang="ru-RU" sz="900" dirty="0">
                <a:solidFill>
                  <a:schemeClr val="tx1"/>
                </a:solidFill>
              </a:rPr>
              <a:t>прочие</a:t>
            </a:r>
          </a:p>
        </p:txBody>
      </p:sp>
      <p:sp>
        <p:nvSpPr>
          <p:cNvPr id="17" name="Прямоугольник 16">
            <a:extLst>
              <a:ext uri="{FF2B5EF4-FFF2-40B4-BE49-F238E27FC236}">
                <a16:creationId xmlns:a16="http://schemas.microsoft.com/office/drawing/2014/main" id="{81453AEA-7244-4129-85E6-2EFF4409401C}"/>
              </a:ext>
            </a:extLst>
          </p:cNvPr>
          <p:cNvSpPr/>
          <p:nvPr/>
        </p:nvSpPr>
        <p:spPr>
          <a:xfrm>
            <a:off x="3871220" y="5931360"/>
            <a:ext cx="1541047"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700" dirty="0">
                <a:solidFill>
                  <a:schemeClr val="tx1"/>
                </a:solidFill>
              </a:rPr>
              <a:t>длительно безработные</a:t>
            </a:r>
          </a:p>
          <a:p>
            <a:endParaRPr lang="ru-RU" sz="700" dirty="0">
              <a:solidFill>
                <a:schemeClr val="tx1"/>
              </a:solidFill>
            </a:endParaRPr>
          </a:p>
          <a:p>
            <a:r>
              <a:rPr lang="ru-RU" sz="700" dirty="0">
                <a:solidFill>
                  <a:schemeClr val="tx1"/>
                </a:solidFill>
              </a:rPr>
              <a:t>личные причины</a:t>
            </a:r>
          </a:p>
          <a:p>
            <a:endParaRPr lang="ru-RU" sz="700" dirty="0">
              <a:solidFill>
                <a:schemeClr val="tx1"/>
              </a:solidFill>
            </a:endParaRPr>
          </a:p>
        </p:txBody>
      </p:sp>
      <p:sp>
        <p:nvSpPr>
          <p:cNvPr id="18" name="Прямоугольник 17">
            <a:extLst>
              <a:ext uri="{FF2B5EF4-FFF2-40B4-BE49-F238E27FC236}">
                <a16:creationId xmlns:a16="http://schemas.microsoft.com/office/drawing/2014/main" id="{D7F4340B-17FE-4306-9D62-E2FE3C386A88}"/>
              </a:ext>
            </a:extLst>
          </p:cNvPr>
          <p:cNvSpPr/>
          <p:nvPr/>
        </p:nvSpPr>
        <p:spPr>
          <a:xfrm>
            <a:off x="6607429" y="6044198"/>
            <a:ext cx="1131264"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700" dirty="0">
                <a:solidFill>
                  <a:schemeClr val="tx1"/>
                </a:solidFill>
              </a:rPr>
              <a:t>возвращающиеся на рынок труда или в обучение </a:t>
            </a:r>
          </a:p>
          <a:p>
            <a:r>
              <a:rPr lang="ru-RU" sz="700" dirty="0">
                <a:solidFill>
                  <a:schemeClr val="tx1"/>
                </a:solidFill>
              </a:rPr>
              <a:t>по состоянию здоровья</a:t>
            </a:r>
          </a:p>
          <a:p>
            <a:r>
              <a:rPr lang="ru-RU" sz="700" dirty="0">
                <a:solidFill>
                  <a:schemeClr val="tx1"/>
                </a:solidFill>
              </a:rPr>
              <a:t>разуверившиеся в поиске работы</a:t>
            </a:r>
          </a:p>
        </p:txBody>
      </p:sp>
      <p:sp>
        <p:nvSpPr>
          <p:cNvPr id="19" name="Прямоугольник 18">
            <a:extLst>
              <a:ext uri="{FF2B5EF4-FFF2-40B4-BE49-F238E27FC236}">
                <a16:creationId xmlns:a16="http://schemas.microsoft.com/office/drawing/2014/main" id="{79CCF1FA-8D26-4557-85AE-9EBF1DB7FD44}"/>
              </a:ext>
            </a:extLst>
          </p:cNvPr>
          <p:cNvSpPr/>
          <p:nvPr/>
        </p:nvSpPr>
        <p:spPr>
          <a:xfrm>
            <a:off x="8306903" y="5921769"/>
            <a:ext cx="1541046" cy="8313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900" dirty="0">
                <a:solidFill>
                  <a:schemeClr val="tx1"/>
                </a:solidFill>
              </a:rPr>
              <a:t>краткосрочные безработные</a:t>
            </a:r>
          </a:p>
          <a:p>
            <a:r>
              <a:rPr lang="ru-RU" sz="900" dirty="0">
                <a:solidFill>
                  <a:schemeClr val="tx1"/>
                </a:solidFill>
              </a:rPr>
              <a:t>уход за семьёй/забота о близких</a:t>
            </a:r>
          </a:p>
          <a:p>
            <a:r>
              <a:rPr lang="ru-RU" sz="900" dirty="0">
                <a:solidFill>
                  <a:schemeClr val="tx1"/>
                </a:solidFill>
              </a:rPr>
              <a:t>прочие</a:t>
            </a:r>
          </a:p>
        </p:txBody>
      </p:sp>
      <p:sp>
        <p:nvSpPr>
          <p:cNvPr id="20" name="Прямоугольник 19">
            <a:extLst>
              <a:ext uri="{FF2B5EF4-FFF2-40B4-BE49-F238E27FC236}">
                <a16:creationId xmlns:a16="http://schemas.microsoft.com/office/drawing/2014/main" id="{63809B74-4BE4-4C76-B07B-CF1F0E00E76E}"/>
              </a:ext>
            </a:extLst>
          </p:cNvPr>
          <p:cNvSpPr/>
          <p:nvPr/>
        </p:nvSpPr>
        <p:spPr>
          <a:xfrm>
            <a:off x="9981662" y="5969559"/>
            <a:ext cx="1541047"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700" dirty="0">
                <a:solidFill>
                  <a:schemeClr val="tx1"/>
                </a:solidFill>
              </a:rPr>
              <a:t>длительно безработные</a:t>
            </a:r>
          </a:p>
          <a:p>
            <a:endParaRPr lang="ru-RU" sz="700" dirty="0">
              <a:solidFill>
                <a:schemeClr val="tx1"/>
              </a:solidFill>
            </a:endParaRPr>
          </a:p>
          <a:p>
            <a:r>
              <a:rPr lang="ru-RU" sz="700" dirty="0">
                <a:solidFill>
                  <a:schemeClr val="tx1"/>
                </a:solidFill>
              </a:rPr>
              <a:t>личные причины</a:t>
            </a:r>
          </a:p>
          <a:p>
            <a:endParaRPr lang="ru-RU" sz="700" dirty="0">
              <a:solidFill>
                <a:schemeClr val="tx1"/>
              </a:solidFill>
            </a:endParaRPr>
          </a:p>
        </p:txBody>
      </p:sp>
      <p:sp>
        <p:nvSpPr>
          <p:cNvPr id="21" name="Прямоугольник 20">
            <a:extLst>
              <a:ext uri="{FF2B5EF4-FFF2-40B4-BE49-F238E27FC236}">
                <a16:creationId xmlns:a16="http://schemas.microsoft.com/office/drawing/2014/main" id="{960CFE77-8C68-4662-9D81-91E0F4CFDD56}"/>
              </a:ext>
            </a:extLst>
          </p:cNvPr>
          <p:cNvSpPr/>
          <p:nvPr/>
        </p:nvSpPr>
        <p:spPr>
          <a:xfrm>
            <a:off x="6928599" y="3024296"/>
            <a:ext cx="980490"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700" dirty="0">
                <a:solidFill>
                  <a:schemeClr val="tx1"/>
                </a:solidFill>
              </a:rPr>
              <a:t>возвращающиеся на рынок труда или в обучение </a:t>
            </a:r>
          </a:p>
          <a:p>
            <a:r>
              <a:rPr lang="ru-RU" sz="700" dirty="0">
                <a:solidFill>
                  <a:schemeClr val="tx1"/>
                </a:solidFill>
              </a:rPr>
              <a:t>уход за семьёй/забота о близких</a:t>
            </a:r>
          </a:p>
          <a:p>
            <a:endParaRPr lang="ru-RU" sz="700" dirty="0">
              <a:solidFill>
                <a:schemeClr val="tx1"/>
              </a:solidFill>
            </a:endParaRPr>
          </a:p>
        </p:txBody>
      </p:sp>
      <p:sp>
        <p:nvSpPr>
          <p:cNvPr id="22" name="Прямоугольник 21">
            <a:extLst>
              <a:ext uri="{FF2B5EF4-FFF2-40B4-BE49-F238E27FC236}">
                <a16:creationId xmlns:a16="http://schemas.microsoft.com/office/drawing/2014/main" id="{00616788-83B6-493E-80C1-2D9291D8A0EB}"/>
              </a:ext>
            </a:extLst>
          </p:cNvPr>
          <p:cNvSpPr/>
          <p:nvPr/>
        </p:nvSpPr>
        <p:spPr>
          <a:xfrm>
            <a:off x="8096936" y="2963490"/>
            <a:ext cx="980490"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800" dirty="0">
                <a:solidFill>
                  <a:schemeClr val="tx1"/>
                </a:solidFill>
              </a:rPr>
              <a:t>краткосрочные безработные</a:t>
            </a:r>
          </a:p>
          <a:p>
            <a:r>
              <a:rPr lang="ru-RU" sz="800" dirty="0">
                <a:solidFill>
                  <a:schemeClr val="tx1"/>
                </a:solidFill>
              </a:rPr>
              <a:t>личные причины</a:t>
            </a:r>
          </a:p>
          <a:p>
            <a:endParaRPr lang="ru-RU" sz="700" dirty="0">
              <a:solidFill>
                <a:schemeClr val="tx1"/>
              </a:solidFill>
            </a:endParaRPr>
          </a:p>
        </p:txBody>
      </p:sp>
      <p:sp>
        <p:nvSpPr>
          <p:cNvPr id="23" name="Прямоугольник 22">
            <a:extLst>
              <a:ext uri="{FF2B5EF4-FFF2-40B4-BE49-F238E27FC236}">
                <a16:creationId xmlns:a16="http://schemas.microsoft.com/office/drawing/2014/main" id="{8D4A6DCB-F8CD-4EC9-8B2F-B51D68FB23DC}"/>
              </a:ext>
            </a:extLst>
          </p:cNvPr>
          <p:cNvSpPr/>
          <p:nvPr/>
        </p:nvSpPr>
        <p:spPr>
          <a:xfrm>
            <a:off x="9293560" y="3000393"/>
            <a:ext cx="980490"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800" dirty="0">
                <a:solidFill>
                  <a:schemeClr val="tx1"/>
                </a:solidFill>
              </a:rPr>
              <a:t>длительно безработные</a:t>
            </a:r>
          </a:p>
          <a:p>
            <a:r>
              <a:rPr lang="ru-RU" sz="800" dirty="0">
                <a:solidFill>
                  <a:schemeClr val="tx1"/>
                </a:solidFill>
              </a:rPr>
              <a:t>разуверившиеся в поиске работы</a:t>
            </a:r>
          </a:p>
          <a:p>
            <a:endParaRPr lang="ru-RU" sz="700" dirty="0">
              <a:solidFill>
                <a:schemeClr val="tx1"/>
              </a:solidFill>
            </a:endParaRPr>
          </a:p>
        </p:txBody>
      </p:sp>
      <p:sp>
        <p:nvSpPr>
          <p:cNvPr id="24" name="Прямоугольник 23">
            <a:extLst>
              <a:ext uri="{FF2B5EF4-FFF2-40B4-BE49-F238E27FC236}">
                <a16:creationId xmlns:a16="http://schemas.microsoft.com/office/drawing/2014/main" id="{074152F7-7ECF-4F06-9C35-EDBA04F80115}"/>
              </a:ext>
            </a:extLst>
          </p:cNvPr>
          <p:cNvSpPr/>
          <p:nvPr/>
        </p:nvSpPr>
        <p:spPr>
          <a:xfrm>
            <a:off x="10490184" y="3000392"/>
            <a:ext cx="980490" cy="6347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800" dirty="0">
                <a:solidFill>
                  <a:schemeClr val="tx1"/>
                </a:solidFill>
              </a:rPr>
              <a:t>по состоянию здоровья</a:t>
            </a:r>
          </a:p>
          <a:p>
            <a:r>
              <a:rPr lang="ru-RU" sz="800" dirty="0">
                <a:solidFill>
                  <a:schemeClr val="tx1"/>
                </a:solidFill>
              </a:rPr>
              <a:t>прочие</a:t>
            </a:r>
          </a:p>
          <a:p>
            <a:endParaRPr lang="ru-RU" sz="700" dirty="0">
              <a:solidFill>
                <a:schemeClr val="tx1"/>
              </a:solidFill>
            </a:endParaRPr>
          </a:p>
        </p:txBody>
      </p:sp>
    </p:spTree>
    <p:extLst>
      <p:ext uri="{BB962C8B-B14F-4D97-AF65-F5344CB8AC3E}">
        <p14:creationId xmlns:p14="http://schemas.microsoft.com/office/powerpoint/2010/main" val="18639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9B12C-78A1-5845-108A-60CE7F288F63}"/>
              </a:ext>
            </a:extLst>
          </p:cNvPr>
          <p:cNvSpPr>
            <a:spLocks noGrp="1"/>
          </p:cNvSpPr>
          <p:nvPr>
            <p:ph type="title"/>
          </p:nvPr>
        </p:nvSpPr>
        <p:spPr>
          <a:xfrm>
            <a:off x="432857" y="679058"/>
            <a:ext cx="11326284" cy="473075"/>
          </a:xfrm>
        </p:spPr>
        <p:txBody>
          <a:bodyPr>
            <a:noAutofit/>
          </a:bodyPr>
          <a:lstStyle/>
          <a:p>
            <a:r>
              <a:rPr lang="ru-RU" sz="2800" b="1" dirty="0">
                <a:solidFill>
                  <a:schemeClr val="accent1"/>
                </a:solidFill>
                <a:cs typeface="Arial"/>
              </a:rPr>
              <a:t>ГАРАНТИЯ МОЛОДЁЖИ И ИНТЕГРИРОВАННАЯ ПОЛИТИКА В ОТНОШЕНИИ NEET В СТРАНАХ-ПАРТНЁРАХ ЕФО</a:t>
            </a:r>
            <a:endParaRPr lang="en-GB" sz="2800" b="1" dirty="0">
              <a:solidFill>
                <a:schemeClr val="accent1"/>
              </a:solidFill>
              <a:cs typeface="Arial"/>
            </a:endParaRPr>
          </a:p>
        </p:txBody>
      </p:sp>
      <p:graphicFrame>
        <p:nvGraphicFramePr>
          <p:cNvPr id="6" name="Content Placeholder 5">
            <a:extLst>
              <a:ext uri="{FF2B5EF4-FFF2-40B4-BE49-F238E27FC236}">
                <a16:creationId xmlns:a16="http://schemas.microsoft.com/office/drawing/2014/main" id="{6B8B2141-F1DE-04FD-C6E8-9D3C21AF60D0}"/>
              </a:ext>
            </a:extLst>
          </p:cNvPr>
          <p:cNvGraphicFramePr>
            <a:graphicFrameLocks noGrp="1"/>
          </p:cNvGraphicFramePr>
          <p:nvPr>
            <p:ph idx="1"/>
            <p:extLst>
              <p:ext uri="{D42A27DB-BD31-4B8C-83A1-F6EECF244321}">
                <p14:modId xmlns:p14="http://schemas.microsoft.com/office/powerpoint/2010/main" val="73288070"/>
              </p:ext>
            </p:extLst>
          </p:nvPr>
        </p:nvGraphicFramePr>
        <p:xfrm>
          <a:off x="432857" y="1290460"/>
          <a:ext cx="11326284" cy="5318760"/>
        </p:xfrm>
        <a:graphic>
          <a:graphicData uri="http://schemas.openxmlformats.org/drawingml/2006/table">
            <a:tbl>
              <a:tblPr firstRow="1" bandRow="1">
                <a:tableStyleId>{5C22544A-7EE6-4342-B048-85BDC9FD1C3A}</a:tableStyleId>
              </a:tblPr>
              <a:tblGrid>
                <a:gridCol w="3391961">
                  <a:extLst>
                    <a:ext uri="{9D8B030D-6E8A-4147-A177-3AD203B41FA5}">
                      <a16:colId xmlns:a16="http://schemas.microsoft.com/office/drawing/2014/main" val="361411773"/>
                    </a:ext>
                  </a:extLst>
                </a:gridCol>
                <a:gridCol w="3086100">
                  <a:extLst>
                    <a:ext uri="{9D8B030D-6E8A-4147-A177-3AD203B41FA5}">
                      <a16:colId xmlns:a16="http://schemas.microsoft.com/office/drawing/2014/main" val="2980314861"/>
                    </a:ext>
                  </a:extLst>
                </a:gridCol>
                <a:gridCol w="2764589">
                  <a:extLst>
                    <a:ext uri="{9D8B030D-6E8A-4147-A177-3AD203B41FA5}">
                      <a16:colId xmlns:a16="http://schemas.microsoft.com/office/drawing/2014/main" val="3798067920"/>
                    </a:ext>
                  </a:extLst>
                </a:gridCol>
                <a:gridCol w="2083634">
                  <a:extLst>
                    <a:ext uri="{9D8B030D-6E8A-4147-A177-3AD203B41FA5}">
                      <a16:colId xmlns:a16="http://schemas.microsoft.com/office/drawing/2014/main" val="1638114566"/>
                    </a:ext>
                  </a:extLst>
                </a:gridCol>
              </a:tblGrid>
              <a:tr h="483824">
                <a:tc>
                  <a:txBody>
                    <a:bodyPr/>
                    <a:lstStyle/>
                    <a:p>
                      <a:r>
                        <a:rPr lang="ru-RU" dirty="0"/>
                        <a:t>ЗАПАДНЫЕ БАЛКАНЫ</a:t>
                      </a:r>
                      <a:endParaRPr lang="en-GB" dirty="0"/>
                    </a:p>
                  </a:txBody>
                  <a:tcPr anchor="ctr"/>
                </a:tc>
                <a:tc>
                  <a:txBody>
                    <a:bodyPr/>
                    <a:lstStyle/>
                    <a:p>
                      <a:r>
                        <a:rPr lang="ru-RU" dirty="0"/>
                        <a:t>ВОСТОЧНОЕ ПАРТНЁРСТВО</a:t>
                      </a:r>
                      <a:endParaRPr lang="en-GB" dirty="0"/>
                    </a:p>
                  </a:txBody>
                  <a:tcPr anchor="ctr"/>
                </a:tc>
                <a:tc>
                  <a:txBody>
                    <a:bodyPr/>
                    <a:lstStyle/>
                    <a:p>
                      <a:r>
                        <a:rPr lang="ru-RU" dirty="0"/>
                        <a:t>СТРАНЫ ЮЖНОГО И ВОСТОЧНОГО СРЕДИЗЕМНОМОРЬЯ</a:t>
                      </a:r>
                      <a:endParaRPr lang="en-GB" dirty="0"/>
                    </a:p>
                  </a:txBody>
                  <a:tcPr anchor="ctr"/>
                </a:tc>
                <a:tc>
                  <a:txBody>
                    <a:bodyPr/>
                    <a:lstStyle/>
                    <a:p>
                      <a:r>
                        <a:rPr lang="ru-RU" dirty="0"/>
                        <a:t>ЦЕНТРАЛЬНАЯ АЗИЯ</a:t>
                      </a:r>
                      <a:endParaRPr lang="en-GB" dirty="0"/>
                    </a:p>
                  </a:txBody>
                  <a:tcPr anchor="ctr"/>
                </a:tc>
                <a:extLst>
                  <a:ext uri="{0D108BD9-81ED-4DB2-BD59-A6C34878D82A}">
                    <a16:rowId xmlns:a16="http://schemas.microsoft.com/office/drawing/2014/main" val="719370999"/>
                  </a:ext>
                </a:extLst>
              </a:tr>
              <a:tr h="2980486">
                <a:tc>
                  <a:txBody>
                    <a:bodyPr/>
                    <a:lstStyle/>
                    <a:p>
                      <a:pPr marL="285750" indent="-285750">
                        <a:spcBef>
                          <a:spcPts val="600"/>
                        </a:spcBef>
                        <a:buFont typeface="Arial" panose="020B0604020202020204" pitchFamily="34" charset="0"/>
                        <a:buChar char="•"/>
                      </a:pPr>
                      <a:r>
                        <a:rPr lang="ru-RU" sz="1200" dirty="0"/>
                        <a:t>Планы реализации Гарантии молодёжи (консультирование, наращивание потенциала, анализ и предложения</a:t>
                      </a:r>
                      <a:r>
                        <a:rPr lang="en-GB" sz="1200" dirty="0"/>
                        <a:t>).</a:t>
                      </a:r>
                    </a:p>
                    <a:p>
                      <a:pPr marL="285750" indent="-285750">
                        <a:spcBef>
                          <a:spcPts val="600"/>
                        </a:spcBef>
                        <a:buFont typeface="Arial" panose="020B0604020202020204" pitchFamily="34" charset="0"/>
                        <a:buChar char="•"/>
                      </a:pPr>
                      <a:r>
                        <a:rPr lang="ru-RU" sz="1200" dirty="0"/>
                        <a:t>Пилотные проекты в ряде муниципалитетов каждой страны</a:t>
                      </a:r>
                      <a:r>
                        <a:rPr lang="en-GB" sz="1200" dirty="0"/>
                        <a:t>.</a:t>
                      </a:r>
                    </a:p>
                    <a:p>
                      <a:pPr marL="285750" indent="-285750">
                        <a:spcBef>
                          <a:spcPts val="600"/>
                        </a:spcBef>
                        <a:buFont typeface="Arial" panose="020B0604020202020204" pitchFamily="34" charset="0"/>
                        <a:buChar char="•"/>
                      </a:pPr>
                      <a:r>
                        <a:rPr lang="ru-RU" sz="1200" dirty="0"/>
                        <a:t>Соответствующие обязательства в рамках Плана роста / Повестки реформ</a:t>
                      </a:r>
                    </a:p>
                    <a:p>
                      <a:pPr marL="285750" indent="-285750">
                        <a:spcBef>
                          <a:spcPts val="600"/>
                        </a:spcBef>
                        <a:buFont typeface="Arial" panose="020B0604020202020204" pitchFamily="34" charset="0"/>
                        <a:buChar char="•"/>
                      </a:pPr>
                      <a:r>
                        <a:rPr lang="ru-RU" sz="1200" dirty="0"/>
                        <a:t>Обмен знаниями и встречи координаторов по Гарантии молодёжи</a:t>
                      </a:r>
                    </a:p>
                    <a:p>
                      <a:pPr marL="285750" indent="-285750">
                        <a:spcBef>
                          <a:spcPts val="600"/>
                        </a:spcBef>
                        <a:buFont typeface="Arial" panose="020B0604020202020204" pitchFamily="34" charset="0"/>
                        <a:buChar char="•"/>
                      </a:pPr>
                      <a:r>
                        <a:rPr lang="ru-RU" sz="1200" dirty="0"/>
                        <a:t>Региональный проект ЕС по Гарантии молодёжи + индивидуальные проекты стран в рамках IPA — участие ЕФО на основе экспертных компетенций</a:t>
                      </a:r>
                    </a:p>
                    <a:p>
                      <a:pPr marL="285750" indent="-285750">
                        <a:spcBef>
                          <a:spcPts val="600"/>
                        </a:spcBef>
                        <a:buFont typeface="Arial" panose="020B0604020202020204" pitchFamily="34" charset="0"/>
                        <a:buChar char="•"/>
                      </a:pPr>
                      <a:r>
                        <a:rPr lang="ru-RU" sz="1200" dirty="0"/>
                        <a:t>Консультирование по национальной политике для поддержания импульса реформ</a:t>
                      </a:r>
                      <a:endParaRPr lang="en-GB" sz="1200" dirty="0"/>
                    </a:p>
                  </a:txBody>
                  <a:tcPr anchor="ctr"/>
                </a:tc>
                <a:tc>
                  <a:txBody>
                    <a:bodyPr/>
                    <a:lstStyle/>
                    <a:p>
                      <a:pPr marL="285750" indent="-285750">
                        <a:spcBef>
                          <a:spcPts val="600"/>
                        </a:spcBef>
                        <a:buFont typeface="Arial" panose="020B0604020202020204" pitchFamily="34" charset="0"/>
                        <a:buChar char="•"/>
                      </a:pPr>
                      <a:r>
                        <a:rPr lang="ru-RU" sz="1200" dirty="0"/>
                        <a:t>Региональная программа EU4Youth (обмен опытом; пилотирование в отдельных странах). Вклад ЕФО в инициативу EU4Youth</a:t>
                      </a:r>
                    </a:p>
                    <a:p>
                      <a:pPr marL="285750" indent="-285750">
                        <a:spcBef>
                          <a:spcPts val="600"/>
                        </a:spcBef>
                        <a:buFont typeface="Arial" panose="020B0604020202020204" pitchFamily="34" charset="0"/>
                        <a:buChar char="•"/>
                      </a:pPr>
                      <a:r>
                        <a:rPr lang="ru-RU" sz="1200" dirty="0"/>
                        <a:t>Обмен опытом / взаимное обучение, включая Северную Македонию</a:t>
                      </a:r>
                    </a:p>
                    <a:p>
                      <a:pPr marL="285750" indent="-285750">
                        <a:spcBef>
                          <a:spcPts val="600"/>
                        </a:spcBef>
                        <a:buFont typeface="Arial" panose="020B0604020202020204" pitchFamily="34" charset="0"/>
                        <a:buChar char="•"/>
                      </a:pPr>
                      <a:r>
                        <a:rPr lang="ru-RU" sz="1200" b="1" dirty="0"/>
                        <a:t>Украина</a:t>
                      </a:r>
                      <a:r>
                        <a:rPr lang="ru-RU" sz="1200" b="0" dirty="0"/>
                        <a:t>: создание Межведомственной рабочей группы по Гарантии молодёжи к середине 2024 года ➜ комплексная программа ЕФО по обучению и поддержке для подготовки к реализации Гарантии молодёжи</a:t>
                      </a:r>
                      <a:r>
                        <a:rPr lang="en-GB" sz="1200" b="0" dirty="0"/>
                        <a:t>. </a:t>
                      </a:r>
                    </a:p>
                  </a:txBody>
                  <a:tcPr anchor="ctr"/>
                </a:tc>
                <a:tc>
                  <a:txBody>
                    <a:bodyPr/>
                    <a:lstStyle/>
                    <a:p>
                      <a:pPr marL="285750" indent="-285750">
                        <a:spcBef>
                          <a:spcPts val="600"/>
                        </a:spcBef>
                        <a:buFont typeface="Arial" panose="020B0604020202020204" pitchFamily="34" charset="0"/>
                        <a:buChar char="•"/>
                      </a:pPr>
                      <a:r>
                        <a:rPr lang="ru-RU" sz="1200" dirty="0"/>
                        <a:t>Запуск поддерживаемого ЕС регионального проекта по молодёжи-NEET</a:t>
                      </a:r>
                    </a:p>
                    <a:p>
                      <a:pPr marL="285750" indent="-285750">
                        <a:spcBef>
                          <a:spcPts val="600"/>
                        </a:spcBef>
                        <a:buFont typeface="Arial" panose="020B0604020202020204" pitchFamily="34" charset="0"/>
                        <a:buChar char="•"/>
                      </a:pPr>
                      <a:r>
                        <a:rPr lang="ru-RU" sz="1200" dirty="0"/>
                        <a:t>Обучающие и обменные мероприятия с акцентом на профориентацию, развитие навыков, устранение несоответствий и обучение на рабочем месте</a:t>
                      </a:r>
                    </a:p>
                    <a:p>
                      <a:pPr marL="285750" indent="-285750">
                        <a:spcBef>
                          <a:spcPts val="600"/>
                        </a:spcBef>
                        <a:buFont typeface="Arial" panose="020B0604020202020204" pitchFamily="34" charset="0"/>
                        <a:buChar char="•"/>
                      </a:pPr>
                      <a:r>
                        <a:rPr lang="ru-RU" sz="1200" dirty="0"/>
                        <a:t>Сообщество практиков Союза за Средиземноморье (</a:t>
                      </a:r>
                      <a:r>
                        <a:rPr lang="ru-RU" sz="1200" dirty="0" err="1"/>
                        <a:t>UfM</a:t>
                      </a:r>
                      <a:r>
                        <a:rPr lang="ru-RU" sz="1200" dirty="0"/>
                        <a:t>) по вопросам занятости молодёжи</a:t>
                      </a:r>
                      <a:endParaRPr lang="en-GB" sz="1200" dirty="0"/>
                    </a:p>
                  </a:txBody>
                  <a:tcPr anchor="ctr"/>
                </a:tc>
                <a:tc>
                  <a:txBody>
                    <a:bodyPr/>
                    <a:lstStyle/>
                    <a:p>
                      <a:pPr marL="285750" indent="-285750">
                        <a:spcBef>
                          <a:spcPts val="600"/>
                        </a:spcBef>
                        <a:buFont typeface="Arial" panose="020B0604020202020204" pitchFamily="34" charset="0"/>
                        <a:buChar char="•"/>
                      </a:pPr>
                      <a:r>
                        <a:rPr lang="ru-RU" sz="1200" dirty="0"/>
                        <a:t>Целевая информация о Гарантии молодёжи / информационно-разъяснительные сессии</a:t>
                      </a:r>
                    </a:p>
                    <a:p>
                      <a:pPr marL="285750" indent="-285750">
                        <a:spcBef>
                          <a:spcPts val="600"/>
                        </a:spcBef>
                        <a:buFont typeface="Arial" panose="020B0604020202020204" pitchFamily="34" charset="0"/>
                        <a:buChar char="•"/>
                      </a:pPr>
                      <a:r>
                        <a:rPr lang="ru-RU" sz="1200" dirty="0"/>
                        <a:t>Мероприятия по переходу молодёжи в рамках финансируемой ЕС программы DARYA, реализуемой ЕФО</a:t>
                      </a:r>
                    </a:p>
                    <a:p>
                      <a:pPr marL="285750" indent="-285750">
                        <a:spcBef>
                          <a:spcPts val="600"/>
                        </a:spcBef>
                        <a:buFont typeface="Arial" panose="020B0604020202020204" pitchFamily="34" charset="0"/>
                        <a:buChar char="•"/>
                      </a:pPr>
                      <a:r>
                        <a:rPr lang="ru-RU" sz="1200" dirty="0"/>
                        <a:t>Мероприятие по взаимному обучению в сентябре 2025 года</a:t>
                      </a:r>
                      <a:endParaRPr lang="en-GB" sz="1200" dirty="0"/>
                    </a:p>
                  </a:txBody>
                  <a:tcPr anchor="ctr"/>
                </a:tc>
                <a:extLst>
                  <a:ext uri="{0D108BD9-81ED-4DB2-BD59-A6C34878D82A}">
                    <a16:rowId xmlns:a16="http://schemas.microsoft.com/office/drawing/2014/main" val="1073142242"/>
                  </a:ext>
                </a:extLst>
              </a:tr>
              <a:tr h="857696">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dirty="0"/>
                        <a:t>Мероприятия, поддерживающие вклад ЕФО в реализацию Гарантии молодёжи</a:t>
                      </a:r>
                      <a:r>
                        <a:rPr lang="en-GB" sz="1200" dirty="0"/>
                        <a:t>:</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ru-RU" sz="1200" b="0" dirty="0"/>
                        <a:t>Аналитическая база</a:t>
                      </a:r>
                      <a:r>
                        <a:rPr lang="ru-RU" sz="1200" dirty="0"/>
                        <a:t>: база данных KIESE, профили несоответствий и NEET, специальные исследования, включая сотрудничество с ЮНИСЕФ и </a:t>
                      </a:r>
                      <a:r>
                        <a:rPr lang="ru-RU" sz="1200" dirty="0" err="1"/>
                        <a:t>Eurofound</a:t>
                      </a:r>
                      <a:endParaRPr lang="ru-RU" sz="1200" dirty="0"/>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ru-RU" sz="1200" b="0" dirty="0"/>
                        <a:t>Консультирование и анализ политики</a:t>
                      </a:r>
                      <a:r>
                        <a:rPr lang="ru-RU" sz="1200" dirty="0"/>
                        <a:t>: акцент на развитии навыков в рамках ALMP/PES, картировании обучения на рабочем месте (WBL), профориентации, охвате, управлении, квалификациях / валидации</a:t>
                      </a:r>
                      <a:endParaRPr lang="en-GB" sz="1200" dirty="0"/>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ru-RU" sz="1200" dirty="0"/>
                        <a:t>Глобальные возможности: продвижение Гарантии молодёжи ЕС — прогресс Таиланда в разработке интегрированной политики в отношении NEET</a:t>
                      </a:r>
                      <a:endParaRPr lang="en-GB" sz="1200" dirty="0"/>
                    </a:p>
                  </a:txBody>
                  <a:tcPr anchor="ct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296424343"/>
                  </a:ext>
                </a:extLst>
              </a:tr>
            </a:tbl>
          </a:graphicData>
        </a:graphic>
      </p:graphicFrame>
      <p:sp>
        <p:nvSpPr>
          <p:cNvPr id="4" name="Slide Number Placeholder 3">
            <a:extLst>
              <a:ext uri="{FF2B5EF4-FFF2-40B4-BE49-F238E27FC236}">
                <a16:creationId xmlns:a16="http://schemas.microsoft.com/office/drawing/2014/main" id="{6B38F161-2505-79D3-3A97-4FBC0703F277}"/>
              </a:ext>
            </a:extLst>
          </p:cNvPr>
          <p:cNvSpPr>
            <a:spLocks noGrp="1"/>
          </p:cNvSpPr>
          <p:nvPr>
            <p:ph type="sldNum" sz="quarter" idx="4"/>
          </p:nvPr>
        </p:nvSpPr>
        <p:spPr>
          <a:xfrm>
            <a:off x="9846732" y="6194425"/>
            <a:ext cx="15070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accent1">
                    <a:lumMod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	</a:t>
            </a:r>
            <a:fld id="{B28DE320-A0D4-47B4-8B88-A7646D1D9E60}" type="slidenum">
              <a:rPr lang="en-GB" smtClean="0"/>
              <a:pPr/>
              <a:t>7</a:t>
            </a:fld>
            <a:endParaRPr lang="en-GB"/>
          </a:p>
        </p:txBody>
      </p:sp>
    </p:spTree>
    <p:extLst>
      <p:ext uri="{BB962C8B-B14F-4D97-AF65-F5344CB8AC3E}">
        <p14:creationId xmlns:p14="http://schemas.microsoft.com/office/powerpoint/2010/main" val="2679683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D2F5C2D7F38543A7DECC0B91FBF8EC" ma:contentTypeVersion="19" ma:contentTypeDescription="Create a new document." ma:contentTypeScope="" ma:versionID="9fce32f6bad04881a67983cf5f4806a3">
  <xsd:schema xmlns:xsd="http://www.w3.org/2001/XMLSchema" xmlns:xs="http://www.w3.org/2001/XMLSchema" xmlns:p="http://schemas.microsoft.com/office/2006/metadata/properties" xmlns:ns2="f3ae32bb-a161-4da2-a912-3fd4ef5c7b4c" xmlns:ns3="5bf4adf3-0360-4285-b414-8a1933b4cf43" targetNamespace="http://schemas.microsoft.com/office/2006/metadata/properties" ma:root="true" ma:fieldsID="b9288dda55de7c157cd3ed87d5e3b8f8" ns2:_="" ns3:_="">
    <xsd:import namespace="f3ae32bb-a161-4da2-a912-3fd4ef5c7b4c"/>
    <xsd:import namespace="5bf4adf3-0360-4285-b414-8a1933b4cf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e32bb-a161-4da2-a912-3fd4ef5c7b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f4adf3-0360-4285-b414-8a1933b4cf43"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89058e7-3c1f-447e-868b-29c765caa27c}" ma:internalName="TaxCatchAll" ma:showField="CatchAllData" ma:web="5bf4adf3-0360-4285-b414-8a1933b4cf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bf4adf3-0360-4285-b414-8a1933b4cf43" xsi:nil="true"/>
    <lcf76f155ced4ddcb4097134ff3c332f xmlns="f3ae32bb-a161-4da2-a912-3fd4ef5c7b4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9F42901-C8C5-4C6A-B17D-09ABD1A1C489}"/>
</file>

<file path=customXml/itemProps2.xml><?xml version="1.0" encoding="utf-8"?>
<ds:datastoreItem xmlns:ds="http://schemas.openxmlformats.org/officeDocument/2006/customXml" ds:itemID="{1A3B5EED-173C-4856-961B-CB2ACAE7BC95}"/>
</file>

<file path=customXml/itemProps3.xml><?xml version="1.0" encoding="utf-8"?>
<ds:datastoreItem xmlns:ds="http://schemas.openxmlformats.org/officeDocument/2006/customXml" ds:itemID="{A468D50E-3AFF-444A-878D-89904FB4788D}"/>
</file>

<file path=docProps/app.xml><?xml version="1.0" encoding="utf-8"?>
<Properties xmlns="http://schemas.openxmlformats.org/officeDocument/2006/extended-properties" xmlns:vt="http://schemas.openxmlformats.org/officeDocument/2006/docPropsVTypes">
  <TotalTime>59</TotalTime>
  <Words>1279</Words>
  <Application>Microsoft Office PowerPoint</Application>
  <PresentationFormat>Широкоэкранный</PresentationFormat>
  <Paragraphs>129</Paragraphs>
  <Slides>7</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7</vt:i4>
      </vt:variant>
    </vt:vector>
  </HeadingPairs>
  <TitlesOfParts>
    <vt:vector size="15" baseType="lpstr">
      <vt:lpstr>Aptos</vt:lpstr>
      <vt:lpstr>Aptos Display</vt:lpstr>
      <vt:lpstr>Arial</vt:lpstr>
      <vt:lpstr>Calibri</vt:lpstr>
      <vt:lpstr>Symbol</vt:lpstr>
      <vt:lpstr>Wingdings</vt:lpstr>
      <vt:lpstr>Office Theme</vt:lpstr>
      <vt:lpstr>1_Office Theme</vt:lpstr>
      <vt:lpstr>Политические подходы к поддержке переходов молодёжи  На примере Гарантии для молодёжи ЕС</vt:lpstr>
      <vt:lpstr>ГАРАНТИЯ МОЛОДЕЖИ</vt:lpstr>
      <vt:lpstr>ГАРАНТИЯ МОЛОДЕЖИ: ФАКТОРЫ, ВЛИЯЮЩИЕ НА ПРОФИЛЬ И ПОЛИТИКУ В ОТНОШЕНИИ МОЛОДЕЖИ</vt:lpstr>
      <vt:lpstr>ВЫЗОВЫ, СВЯЗАННЫЕ С ГАРАНТИЕЙ МОЛОДЕЖИ</vt:lpstr>
      <vt:lpstr>ПЕРЕХОД МОЛОДЁЖИ</vt:lpstr>
      <vt:lpstr>ХАРАКТЕРИСТИКА ГРУППЫ NEET</vt:lpstr>
      <vt:lpstr>ГАРАНТИЯ МОЛОДЁЖИ И ИНТЕГРИРОВАННАЯ ПОЛИТИКА В ОТНОШЕНИИ NEET В СТРАНАХ-ПАРТНЁРАХ ЕФО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Cristina Mereuta (ETF)</dc:creator>
  <cp:lastModifiedBy>reginamartyushova.kg@gmail.com</cp:lastModifiedBy>
  <cp:revision>7</cp:revision>
  <dcterms:created xsi:type="dcterms:W3CDTF">2024-05-28T04:09:12Z</dcterms:created>
  <dcterms:modified xsi:type="dcterms:W3CDTF">2025-09-19T05:36:03Z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0x010100C9D2F5C2D7F38543A7DECC0B91FBF8EC</vt:lpwstr>
  </property>
</Properties>
</file>