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2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3.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0"/>
  </p:notesMasterIdLst>
  <p:sldIdLst>
    <p:sldId id="568" r:id="rId3"/>
    <p:sldId id="2142534729" r:id="rId4"/>
    <p:sldId id="2142534730" r:id="rId5"/>
    <p:sldId id="324" r:id="rId6"/>
    <p:sldId id="1363" r:id="rId7"/>
    <p:sldId id="1370" r:id="rId8"/>
    <p:sldId id="214253473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44F832-FA25-4EAE-A5A1-EAFDE20EF905}" v="2" dt="2025-09-18T07:52:18.4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743974758074739"/>
          <c:y val="3.9657142857142856E-2"/>
          <c:w val="0.85632292385634268"/>
          <c:h val="0.65688548931383572"/>
        </c:manualLayout>
      </c:layout>
      <c:barChart>
        <c:barDir val="col"/>
        <c:grouping val="stacked"/>
        <c:varyColors val="0"/>
        <c:ser>
          <c:idx val="0"/>
          <c:order val="0"/>
          <c:tx>
            <c:strRef>
              <c:f>g_share_Pop_NEET!$A$2</c:f>
              <c:strCache>
                <c:ptCount val="1"/>
                <c:pt idx="0">
                  <c:v>Re-entrants</c:v>
                </c:pt>
              </c:strCache>
            </c:strRef>
          </c:tx>
          <c:spPr>
            <a:solidFill>
              <a:schemeClr val="accent4"/>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g_share_Pop_NEET!$B$2:$E$2</c:f>
              <c:numCache>
                <c:formatCode>0.00</c:formatCode>
                <c:ptCount val="4"/>
                <c:pt idx="0">
                  <c:v>0.78849595785140991</c:v>
                </c:pt>
                <c:pt idx="1">
                  <c:v>1.8484535217285156</c:v>
                </c:pt>
                <c:pt idx="2">
                  <c:v>0.79905593395233154</c:v>
                </c:pt>
                <c:pt idx="3">
                  <c:v>1.0894684791564941</c:v>
                </c:pt>
              </c:numCache>
            </c:numRef>
          </c:val>
          <c:extLst>
            <c:ext xmlns:c16="http://schemas.microsoft.com/office/drawing/2014/chart" uri="{C3380CC4-5D6E-409C-BE32-E72D297353CC}">
              <c16:uniqueId val="{00000000-3198-4482-85CF-02A9B09702BB}"/>
            </c:ext>
          </c:extLst>
        </c:ser>
        <c:ser>
          <c:idx val="1"/>
          <c:order val="1"/>
          <c:tx>
            <c:strRef>
              <c:f>g_share_Pop_NEET!$A$3</c:f>
              <c:strCache>
                <c:ptCount val="1"/>
                <c:pt idx="0">
                  <c:v>Short-term unemployed</c:v>
                </c:pt>
              </c:strCache>
            </c:strRef>
          </c:tx>
          <c:spPr>
            <a:solidFill>
              <a:schemeClr val="bg1">
                <a:lumMod val="6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g_share_Pop_NEET!$B$3:$E$3</c:f>
              <c:numCache>
                <c:formatCode>0.00</c:formatCode>
                <c:ptCount val="4"/>
                <c:pt idx="0">
                  <c:v>4.2717208862304688</c:v>
                </c:pt>
                <c:pt idx="1">
                  <c:v>5.1112561225891113</c:v>
                </c:pt>
                <c:pt idx="2">
                  <c:v>4.2374587059020996</c:v>
                </c:pt>
                <c:pt idx="3">
                  <c:v>4.4837498664855957</c:v>
                </c:pt>
              </c:numCache>
            </c:numRef>
          </c:val>
          <c:extLst>
            <c:ext xmlns:c16="http://schemas.microsoft.com/office/drawing/2014/chart" uri="{C3380CC4-5D6E-409C-BE32-E72D297353CC}">
              <c16:uniqueId val="{00000001-3198-4482-85CF-02A9B09702BB}"/>
            </c:ext>
          </c:extLst>
        </c:ser>
        <c:ser>
          <c:idx val="2"/>
          <c:order val="2"/>
          <c:tx>
            <c:strRef>
              <c:f>g_share_Pop_NEET!$A$4</c:f>
              <c:strCache>
                <c:ptCount val="1"/>
                <c:pt idx="0">
                  <c:v>Long-term unemployed</c:v>
                </c:pt>
              </c:strCache>
            </c:strRef>
          </c:tx>
          <c:spPr>
            <a:solidFill>
              <a:schemeClr val="tx1">
                <a:lumMod val="75000"/>
                <a:lumOff val="2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g_share_Pop_NEET!$B$4:$E$4</c:f>
              <c:numCache>
                <c:formatCode>0.00</c:formatCode>
                <c:ptCount val="4"/>
                <c:pt idx="0">
                  <c:v>3.7485692501068115</c:v>
                </c:pt>
                <c:pt idx="1">
                  <c:v>3.1010630130767822</c:v>
                </c:pt>
                <c:pt idx="2">
                  <c:v>2.7407236099243164</c:v>
                </c:pt>
                <c:pt idx="3">
                  <c:v>2.3734207153320313</c:v>
                </c:pt>
              </c:numCache>
            </c:numRef>
          </c:val>
          <c:extLst>
            <c:ext xmlns:c16="http://schemas.microsoft.com/office/drawing/2014/chart" uri="{C3380CC4-5D6E-409C-BE32-E72D297353CC}">
              <c16:uniqueId val="{00000002-3198-4482-85CF-02A9B09702BB}"/>
            </c:ext>
          </c:extLst>
        </c:ser>
        <c:ser>
          <c:idx val="3"/>
          <c:order val="3"/>
          <c:tx>
            <c:strRef>
              <c:f>g_share_Pop_NEET!$A$5</c:f>
              <c:strCache>
                <c:ptCount val="1"/>
                <c:pt idx="0">
                  <c:v>Illness or disabilty</c:v>
                </c:pt>
              </c:strCache>
            </c:strRef>
          </c:tx>
          <c:spPr>
            <a:solidFill>
              <a:srgbClr val="C00000"/>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g_share_Pop_NEET!$B$5:$E$5</c:f>
              <c:numCache>
                <c:formatCode>0.00</c:formatCode>
                <c:ptCount val="4"/>
                <c:pt idx="0">
                  <c:v>1.0548038482666016</c:v>
                </c:pt>
                <c:pt idx="1">
                  <c:v>0.77052527666091919</c:v>
                </c:pt>
                <c:pt idx="2">
                  <c:v>0.81176286935806274</c:v>
                </c:pt>
                <c:pt idx="3">
                  <c:v>0.7769894003868103</c:v>
                </c:pt>
              </c:numCache>
            </c:numRef>
          </c:val>
          <c:extLst>
            <c:ext xmlns:c16="http://schemas.microsoft.com/office/drawing/2014/chart" uri="{C3380CC4-5D6E-409C-BE32-E72D297353CC}">
              <c16:uniqueId val="{00000003-3198-4482-85CF-02A9B09702BB}"/>
            </c:ext>
          </c:extLst>
        </c:ser>
        <c:ser>
          <c:idx val="4"/>
          <c:order val="4"/>
          <c:tx>
            <c:strRef>
              <c:f>g_share_Pop_NEET!$A$6</c:f>
              <c:strCache>
                <c:ptCount val="1"/>
                <c:pt idx="0">
                  <c:v>Family/care responsibilities</c:v>
                </c:pt>
              </c:strCache>
            </c:strRef>
          </c:tx>
          <c:spPr>
            <a:solidFill>
              <a:schemeClr val="accent6">
                <a:lumMod val="7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g_share_Pop_NEET!$B$6:$E$6</c:f>
              <c:numCache>
                <c:formatCode>0.00</c:formatCode>
                <c:ptCount val="4"/>
                <c:pt idx="0">
                  <c:v>5.366157054901123</c:v>
                </c:pt>
                <c:pt idx="1">
                  <c:v>2.1081686019897461</c:v>
                </c:pt>
                <c:pt idx="2">
                  <c:v>1.9281684160232544</c:v>
                </c:pt>
                <c:pt idx="3">
                  <c:v>1.5457320213317871</c:v>
                </c:pt>
              </c:numCache>
            </c:numRef>
          </c:val>
          <c:extLst>
            <c:ext xmlns:c16="http://schemas.microsoft.com/office/drawing/2014/chart" uri="{C3380CC4-5D6E-409C-BE32-E72D297353CC}">
              <c16:uniqueId val="{00000004-3198-4482-85CF-02A9B09702BB}"/>
            </c:ext>
          </c:extLst>
        </c:ser>
        <c:ser>
          <c:idx val="5"/>
          <c:order val="5"/>
          <c:tx>
            <c:strRef>
              <c:f>g_share_Pop_NEET!$A$7</c:f>
              <c:strCache>
                <c:ptCount val="1"/>
                <c:pt idx="0">
                  <c:v>Personal reasons</c:v>
                </c:pt>
              </c:strCache>
            </c:strRef>
          </c:tx>
          <c:spPr>
            <a:solidFill>
              <a:schemeClr val="accent5"/>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g_share_Pop_NEET!$B$7:$E$7</c:f>
              <c:numCache>
                <c:formatCode>0.00</c:formatCode>
                <c:ptCount val="4"/>
                <c:pt idx="0">
                  <c:v>0</c:v>
                </c:pt>
                <c:pt idx="1">
                  <c:v>0.63705587387084961</c:v>
                </c:pt>
                <c:pt idx="2">
                  <c:v>0.37941357493400574</c:v>
                </c:pt>
                <c:pt idx="3">
                  <c:v>0.29153862595558167</c:v>
                </c:pt>
              </c:numCache>
            </c:numRef>
          </c:val>
          <c:extLst>
            <c:ext xmlns:c16="http://schemas.microsoft.com/office/drawing/2014/chart" uri="{C3380CC4-5D6E-409C-BE32-E72D297353CC}">
              <c16:uniqueId val="{00000005-3198-4482-85CF-02A9B09702BB}"/>
            </c:ext>
          </c:extLst>
        </c:ser>
        <c:ser>
          <c:idx val="6"/>
          <c:order val="6"/>
          <c:tx>
            <c:strRef>
              <c:f>g_share_Pop_NEET!$A$8</c:f>
              <c:strCache>
                <c:ptCount val="1"/>
                <c:pt idx="0">
                  <c:v>Discouraged workers</c:v>
                </c:pt>
              </c:strCache>
            </c:strRef>
          </c:tx>
          <c:spPr>
            <a:solidFill>
              <a:schemeClr val="accent2">
                <a:lumMod val="7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g_share_Pop_NEET!$B$8:$E$8</c:f>
              <c:numCache>
                <c:formatCode>0.00</c:formatCode>
                <c:ptCount val="4"/>
                <c:pt idx="0">
                  <c:v>0.22483241558074951</c:v>
                </c:pt>
                <c:pt idx="1">
                  <c:v>0.63635742664337158</c:v>
                </c:pt>
                <c:pt idx="2">
                  <c:v>0.69358420372009277</c:v>
                </c:pt>
                <c:pt idx="3">
                  <c:v>0.59150809049606323</c:v>
                </c:pt>
              </c:numCache>
            </c:numRef>
          </c:val>
          <c:extLst>
            <c:ext xmlns:c16="http://schemas.microsoft.com/office/drawing/2014/chart" uri="{C3380CC4-5D6E-409C-BE32-E72D297353CC}">
              <c16:uniqueId val="{00000006-3198-4482-85CF-02A9B09702BB}"/>
            </c:ext>
          </c:extLst>
        </c:ser>
        <c:ser>
          <c:idx val="7"/>
          <c:order val="7"/>
          <c:tx>
            <c:strRef>
              <c:f>g_share_Pop_NEET!$A$9</c:f>
              <c:strCache>
                <c:ptCount val="1"/>
                <c:pt idx="0">
                  <c:v>Other</c:v>
                </c:pt>
              </c:strCache>
            </c:strRef>
          </c:tx>
          <c:spPr>
            <a:solidFill>
              <a:schemeClr val="bg1">
                <a:lumMod val="9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g_share_Pop_NEET!$B$9:$E$9</c:f>
              <c:numCache>
                <c:formatCode>0.00</c:formatCode>
                <c:ptCount val="4"/>
                <c:pt idx="0">
                  <c:v>4.5235013961791992</c:v>
                </c:pt>
                <c:pt idx="1">
                  <c:v>4.8765850067138672</c:v>
                </c:pt>
                <c:pt idx="2">
                  <c:v>3.8071191310882568</c:v>
                </c:pt>
                <c:pt idx="3">
                  <c:v>4.0890326499938965</c:v>
                </c:pt>
              </c:numCache>
            </c:numRef>
          </c:val>
          <c:extLst>
            <c:ext xmlns:c16="http://schemas.microsoft.com/office/drawing/2014/chart" uri="{C3380CC4-5D6E-409C-BE32-E72D297353CC}">
              <c16:uniqueId val="{00000007-3198-4482-85CF-02A9B09702BB}"/>
            </c:ext>
          </c:extLst>
        </c:ser>
        <c:dLbls>
          <c:showLegendKey val="0"/>
          <c:showVal val="0"/>
          <c:showCatName val="0"/>
          <c:showSerName val="0"/>
          <c:showPercent val="0"/>
          <c:showBubbleSize val="0"/>
        </c:dLbls>
        <c:gapWidth val="80"/>
        <c:overlap val="100"/>
        <c:axId val="571603824"/>
        <c:axId val="571610544"/>
      </c:barChart>
      <c:lineChart>
        <c:grouping val="standard"/>
        <c:varyColors val="0"/>
        <c:ser>
          <c:idx val="8"/>
          <c:order val="8"/>
          <c:tx>
            <c:strRef>
              <c:f>g_share_Pop_NEET!$A$10</c:f>
              <c:strCache>
                <c:ptCount val="1"/>
                <c:pt idx="0">
                  <c:v>total NEET</c:v>
                </c:pt>
              </c:strCache>
            </c:strRef>
          </c:tx>
          <c:spPr>
            <a:ln w="28575" cap="rnd">
              <a:noFill/>
              <a:round/>
            </a:ln>
            <a:effectLst/>
          </c:spPr>
          <c:marker>
            <c:symbol val="none"/>
          </c:marker>
          <c:dLbls>
            <c:numFmt formatCode="#,##0.0" sourceLinked="0"/>
            <c:spPr>
              <a:noFill/>
              <a:ln w="28575">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g_share_Pop_NEET!$B$1:$E$1</c:f>
              <c:strCache>
                <c:ptCount val="4"/>
                <c:pt idx="0">
                  <c:v>2020</c:v>
                </c:pt>
                <c:pt idx="1">
                  <c:v>2021</c:v>
                </c:pt>
                <c:pt idx="2">
                  <c:v>2022</c:v>
                </c:pt>
                <c:pt idx="3">
                  <c:v>2023</c:v>
                </c:pt>
              </c:strCache>
            </c:strRef>
          </c:cat>
          <c:val>
            <c:numRef>
              <c:f>g_share_Pop_NEET!$B$10:$E$10</c:f>
              <c:numCache>
                <c:formatCode>0.00</c:formatCode>
                <c:ptCount val="4"/>
                <c:pt idx="0">
                  <c:v>19.978080749511719</c:v>
                </c:pt>
                <c:pt idx="1">
                  <c:v>19.089466094970703</c:v>
                </c:pt>
                <c:pt idx="2">
                  <c:v>15.397286415100098</c:v>
                </c:pt>
                <c:pt idx="3">
                  <c:v>15.241439819335938</c:v>
                </c:pt>
              </c:numCache>
            </c:numRef>
          </c:val>
          <c:smooth val="0"/>
          <c:extLst>
            <c:ext xmlns:c16="http://schemas.microsoft.com/office/drawing/2014/chart" uri="{C3380CC4-5D6E-409C-BE32-E72D297353CC}">
              <c16:uniqueId val="{00000008-3198-4482-85CF-02A9B09702BB}"/>
            </c:ext>
          </c:extLst>
        </c:ser>
        <c:dLbls>
          <c:showLegendKey val="0"/>
          <c:showVal val="0"/>
          <c:showCatName val="0"/>
          <c:showSerName val="0"/>
          <c:showPercent val="0"/>
          <c:showBubbleSize val="0"/>
        </c:dLbls>
        <c:marker val="1"/>
        <c:smooth val="0"/>
        <c:axId val="571603824"/>
        <c:axId val="571610544"/>
      </c:lineChart>
      <c:catAx>
        <c:axId val="57160382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crossAx val="571610544"/>
        <c:crosses val="autoZero"/>
        <c:auto val="1"/>
        <c:lblAlgn val="ctr"/>
        <c:lblOffset val="100"/>
        <c:noMultiLvlLbl val="0"/>
      </c:catAx>
      <c:valAx>
        <c:axId val="5716105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50" b="0" i="0" u="none" strike="noStrike" kern="1200" baseline="0">
                    <a:solidFill>
                      <a:schemeClr val="tx1"/>
                    </a:solidFill>
                    <a:latin typeface="+mn-lt"/>
                    <a:ea typeface="+mn-ea"/>
                    <a:cs typeface="+mn-cs"/>
                  </a:defRPr>
                </a:pPr>
                <a:r>
                  <a:rPr lang="de-DE"/>
                  <a:t>% share on population </a:t>
                </a:r>
                <a:r>
                  <a:rPr lang="de-DE" baseline="0"/>
                  <a:t>(15-29)</a:t>
                </a:r>
                <a:endParaRPr lang="de-DE"/>
              </a:p>
            </c:rich>
          </c:tx>
          <c:overlay val="0"/>
          <c:spPr>
            <a:noFill/>
            <a:ln>
              <a:noFill/>
            </a:ln>
            <a:effectLst/>
          </c:spPr>
          <c:txPr>
            <a:bodyPr rot="-54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de-DE"/>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crossAx val="571603824"/>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Narrow" panose="020B0606020202030204" pitchFamily="34"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050">
          <a:solidFill>
            <a:schemeClr val="tx1"/>
          </a:solidFill>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0484EC-5586-4D4C-94F4-E34DF6B07AD1}" type="datetimeFigureOut">
              <a:rPr lang="en-US" smtClean="0"/>
              <a:t>9/18/2025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B185CA-FBF0-4030-B4EB-D9B84E7BDBE9}" type="slidenum">
              <a:rPr lang="en-US" smtClean="0"/>
              <a:t>‹#›</a:t>
            </a:fld>
            <a:endParaRPr lang="en-US"/>
          </a:p>
        </p:txBody>
      </p:sp>
    </p:spTree>
    <p:extLst>
      <p:ext uri="{BB962C8B-B14F-4D97-AF65-F5344CB8AC3E}">
        <p14:creationId xmlns:p14="http://schemas.microsoft.com/office/powerpoint/2010/main" val="30181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CA499-3FB9-E073-F6EA-F245FB1CE0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4BACCB-9CC8-FF9D-1070-507CE810F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FCB104-CFB7-75A2-EA9F-6FF7649FED54}"/>
              </a:ext>
            </a:extLst>
          </p:cNvPr>
          <p:cNvSpPr>
            <a:spLocks noGrp="1"/>
          </p:cNvSpPr>
          <p:nvPr>
            <p:ph type="body" idx="1"/>
          </p:nvPr>
        </p:nvSpPr>
        <p:spPr/>
        <p:txBody>
          <a:bodyPr/>
          <a:lstStyle/>
          <a:p>
            <a:pPr>
              <a:lnSpc>
                <a:spcPct val="115000"/>
              </a:lnSpc>
              <a:spcAft>
                <a:spcPts val="800"/>
              </a:spcAft>
              <a:buNone/>
            </a:pPr>
            <a:r>
              <a:rPr lang="en-GB" sz="1800" b="1" kern="100">
                <a:effectLst/>
                <a:latin typeface="Aptos" panose="020B0004020202020204" pitchFamily="34" charset="0"/>
                <a:ea typeface="Aptos" panose="020B0004020202020204" pitchFamily="34" charset="0"/>
                <a:cs typeface="Arial" panose="020B0604020202020204" pitchFamily="34" charset="0"/>
              </a:rPr>
              <a:t>Slide 21</a:t>
            </a:r>
          </a:p>
          <a:p>
            <a:pPr>
              <a:lnSpc>
                <a:spcPct val="115000"/>
              </a:lnSpc>
              <a:spcAft>
                <a:spcPts val="800"/>
              </a:spcAft>
              <a:buNone/>
            </a:pPr>
            <a:endParaRPr lang="en-GB" sz="1800" b="1" kern="10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en-GB" sz="1800" b="1" kern="100">
                <a:effectLst/>
                <a:latin typeface="Aptos" panose="020B0004020202020204" pitchFamily="34" charset="0"/>
                <a:ea typeface="Aptos" panose="020B0004020202020204" pitchFamily="34" charset="0"/>
                <a:cs typeface="Arial" panose="020B0604020202020204" pitchFamily="34" charset="0"/>
              </a:rPr>
              <a:t>HOW ETF delivers impact now and what can it further do?</a:t>
            </a:r>
          </a:p>
          <a:p>
            <a:pPr>
              <a:lnSpc>
                <a:spcPct val="115000"/>
              </a:lnSpc>
              <a:spcAft>
                <a:spcPts val="800"/>
              </a:spcAft>
              <a:buNone/>
            </a:pPr>
            <a:endParaRPr lang="en-GB" sz="1800" kern="10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en-GB" sz="1800" kern="100">
                <a:effectLst/>
                <a:latin typeface="Aptos" panose="020B0004020202020204" pitchFamily="34" charset="0"/>
                <a:ea typeface="Aptos" panose="020B0004020202020204" pitchFamily="34" charset="0"/>
                <a:cs typeface="Arial" panose="020B0604020202020204" pitchFamily="34" charset="0"/>
              </a:rPr>
              <a:t>How ETFs work ensures impact is our biggest driver. Over the years, we have seen in our partner countries studies remaining on ministerial shelves, we have seen policies and strategies not implemented, we have seen structures developed without sustainable foundations, we have seen processes that have didn’t allow space for calibration, we have seen decisions taken without consultations with social partners and stakeholders. For us, it is clear that is not only what you know but how you create conditions to implement what you know. </a:t>
            </a:r>
          </a:p>
          <a:p>
            <a:pPr>
              <a:lnSpc>
                <a:spcPct val="115000"/>
              </a:lnSpc>
              <a:spcAft>
                <a:spcPts val="800"/>
              </a:spcAft>
              <a:buNone/>
            </a:pPr>
            <a:r>
              <a:rPr lang="en-GB" sz="1800" kern="100">
                <a:effectLst/>
                <a:latin typeface="Aptos" panose="020B0004020202020204" pitchFamily="34" charset="0"/>
                <a:ea typeface="Aptos" panose="020B0004020202020204" pitchFamily="34" charset="0"/>
                <a:cs typeface="Arial" panose="020B0604020202020204" pitchFamily="34" charset="0"/>
              </a:rPr>
              <a:t>ETF though a European agency, is seen by our partners as a neutral broker. This unique feature makes ETF a pivotal partner in Team Europe approach. We are well recognised as a knowledge hub and well trusted for our knowledge and ability to contextualise our expertise to provide policy advice. This trust forges partnerships with international organisations and international financial institutions but also member states. We are increasingly seen as a connector of different partners.</a:t>
            </a:r>
          </a:p>
          <a:p>
            <a:pPr>
              <a:lnSpc>
                <a:spcPct val="115000"/>
              </a:lnSpc>
              <a:spcAft>
                <a:spcPts val="800"/>
              </a:spcAft>
              <a:buNone/>
            </a:pPr>
            <a:r>
              <a:rPr lang="en-GB" sz="1800" kern="100">
                <a:effectLst/>
                <a:latin typeface="Aptos" panose="020B0004020202020204" pitchFamily="34" charset="0"/>
                <a:ea typeface="Aptos" panose="020B0004020202020204" pitchFamily="34" charset="0"/>
                <a:cs typeface="Arial" panose="020B0604020202020204" pitchFamily="34" charset="0"/>
              </a:rPr>
              <a:t>This is where we believe our added value is most impactful. This is where we feel that our history better serve our future. </a:t>
            </a:r>
          </a:p>
          <a:p>
            <a:pPr>
              <a:lnSpc>
                <a:spcPct val="115000"/>
              </a:lnSpc>
              <a:spcAft>
                <a:spcPts val="800"/>
              </a:spcAft>
              <a:buNone/>
            </a:pPr>
            <a:r>
              <a:rPr lang="en-GB" sz="1800" kern="100">
                <a:effectLst/>
                <a:latin typeface="Aptos" panose="020B0004020202020204" pitchFamily="34" charset="0"/>
                <a:ea typeface="Aptos" panose="020B0004020202020204" pitchFamily="34" charset="0"/>
                <a:cs typeface="Arial" panose="020B0604020202020204" pitchFamily="34" charset="0"/>
              </a:rPr>
              <a:t>To discuss this aspiration further we have developed some questions for your input.</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Stronger presence in the countries in a systematised way?</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How do we work more closely and in a structured way with: </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EU Delegations and EU agencies</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EU Member States and development agencies </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IFIs and other international organisations?</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Sectoral policy priorities? </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EU Accession?</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endParaRPr lang="en-GB"/>
          </a:p>
        </p:txBody>
      </p:sp>
      <p:sp>
        <p:nvSpPr>
          <p:cNvPr id="4" name="Slide Number Placeholder 3">
            <a:extLst>
              <a:ext uri="{FF2B5EF4-FFF2-40B4-BE49-F238E27FC236}">
                <a16:creationId xmlns:a16="http://schemas.microsoft.com/office/drawing/2014/main" id="{7F3031F7-320C-8603-A29C-BB2EA092E5B0}"/>
              </a:ext>
            </a:extLst>
          </p:cNvPr>
          <p:cNvSpPr>
            <a:spLocks noGrp="1"/>
          </p:cNvSpPr>
          <p:nvPr>
            <p:ph type="sldNum" sz="quarter" idx="5"/>
          </p:nvPr>
        </p:nvSpPr>
        <p:spPr/>
        <p:txBody>
          <a:bodyPr/>
          <a:lstStyle/>
          <a:p>
            <a:fld id="{C5901154-29F1-4540-AAF2-C14E2170DDE2}" type="slidenum">
              <a:rPr lang="en-GB" smtClean="0"/>
              <a:t>2</a:t>
            </a:fld>
            <a:endParaRPr lang="en-GB"/>
          </a:p>
        </p:txBody>
      </p:sp>
    </p:spTree>
    <p:extLst>
      <p:ext uri="{BB962C8B-B14F-4D97-AF65-F5344CB8AC3E}">
        <p14:creationId xmlns:p14="http://schemas.microsoft.com/office/powerpoint/2010/main" val="3839960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9B185CA-FBF0-4030-B4EB-D9B84E7BDBE9}" type="slidenum">
              <a:rPr lang="en-US" smtClean="0"/>
              <a:t>3</a:t>
            </a:fld>
            <a:endParaRPr lang="en-US"/>
          </a:p>
        </p:txBody>
      </p:sp>
    </p:spTree>
    <p:extLst>
      <p:ext uri="{BB962C8B-B14F-4D97-AF65-F5344CB8AC3E}">
        <p14:creationId xmlns:p14="http://schemas.microsoft.com/office/powerpoint/2010/main" val="982226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353C8-03AC-DACB-26B7-74DEFC60BF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D2DCFE-0F95-0437-BEA0-1627F85C39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A6A221-84EC-4D0B-2146-7E5D5F9DC29D}"/>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5" name="Footer Placeholder 4">
            <a:extLst>
              <a:ext uri="{FF2B5EF4-FFF2-40B4-BE49-F238E27FC236}">
                <a16:creationId xmlns:a16="http://schemas.microsoft.com/office/drawing/2014/main" id="{EEFD3496-3581-2841-7130-6A7B7AFEC3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7994A0-EF9B-6373-8E2D-282E25E9855D}"/>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748895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93B0-EA3E-5F2B-B9E6-C0E40E67B0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D5AA6E-BC8E-A793-D2D8-E25876FC09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6314AF-85D7-0F3D-47DB-C9DCD51FBFDD}"/>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5" name="Footer Placeholder 4">
            <a:extLst>
              <a:ext uri="{FF2B5EF4-FFF2-40B4-BE49-F238E27FC236}">
                <a16:creationId xmlns:a16="http://schemas.microsoft.com/office/drawing/2014/main" id="{9A4D0116-1917-5BF4-0573-0709142C23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43F45D-6E9E-F689-F6ED-9638F163DC3F}"/>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1462953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099B9C-AF3C-C552-130F-A63892251A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71B2BF-F9B3-245C-8CA5-9AC7FAF0E4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88011D-B4E7-8EC6-7182-90E42FCB9B3A}"/>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5" name="Footer Placeholder 4">
            <a:extLst>
              <a:ext uri="{FF2B5EF4-FFF2-40B4-BE49-F238E27FC236}">
                <a16:creationId xmlns:a16="http://schemas.microsoft.com/office/drawing/2014/main" id="{8F2224C7-E2F6-888F-FDC6-583BC73F0D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E4E78D-159E-C15C-9DAF-FB6EDBF633F3}"/>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3691513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Only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48148-254D-380F-0F18-172D3FA7AB9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9BA1FC7-42A7-8D35-0F97-7359A4764A9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pic>
        <p:nvPicPr>
          <p:cNvPr id="9" name="Graphic 8">
            <a:extLst>
              <a:ext uri="{FF2B5EF4-FFF2-40B4-BE49-F238E27FC236}">
                <a16:creationId xmlns:a16="http://schemas.microsoft.com/office/drawing/2014/main" id="{838CCB66-5D7B-A6C1-CD9F-6F738C7304F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7989" y="6013118"/>
            <a:ext cx="933132" cy="563981"/>
          </a:xfrm>
          <a:prstGeom prst="rect">
            <a:avLst/>
          </a:prstGeom>
        </p:spPr>
      </p:pic>
      <p:sp>
        <p:nvSpPr>
          <p:cNvPr id="8" name="Text Placeholder 7">
            <a:extLst>
              <a:ext uri="{FF2B5EF4-FFF2-40B4-BE49-F238E27FC236}">
                <a16:creationId xmlns:a16="http://schemas.microsoft.com/office/drawing/2014/main" id="{12EFBF49-0A40-7C91-FB4D-C18833774F6B}"/>
              </a:ext>
            </a:extLst>
          </p:cNvPr>
          <p:cNvSpPr>
            <a:spLocks noGrp="1"/>
          </p:cNvSpPr>
          <p:nvPr>
            <p:ph type="body" sz="quarter" idx="13"/>
          </p:nvPr>
        </p:nvSpPr>
        <p:spPr>
          <a:xfrm>
            <a:off x="0" y="1"/>
            <a:ext cx="12192000" cy="79325"/>
          </a:xfrm>
          <a:custGeom>
            <a:avLst/>
            <a:gdLst>
              <a:gd name="connsiteX0" fmla="*/ 0 w 12192000"/>
              <a:gd name="connsiteY0" fmla="*/ 0 h 79325"/>
              <a:gd name="connsiteX1" fmla="*/ 12192000 w 12192000"/>
              <a:gd name="connsiteY1" fmla="*/ 0 h 79325"/>
              <a:gd name="connsiteX2" fmla="*/ 12192000 w 12192000"/>
              <a:gd name="connsiteY2" fmla="*/ 79325 h 79325"/>
              <a:gd name="connsiteX3" fmla="*/ 0 w 12192000"/>
              <a:gd name="connsiteY3" fmla="*/ 79325 h 79325"/>
            </a:gdLst>
            <a:ahLst/>
            <a:cxnLst>
              <a:cxn ang="0">
                <a:pos x="connsiteX0" y="connsiteY0"/>
              </a:cxn>
              <a:cxn ang="0">
                <a:pos x="connsiteX1" y="connsiteY1"/>
              </a:cxn>
              <a:cxn ang="0">
                <a:pos x="connsiteX2" y="connsiteY2"/>
              </a:cxn>
              <a:cxn ang="0">
                <a:pos x="connsiteX3" y="connsiteY3"/>
              </a:cxn>
            </a:cxnLst>
            <a:rect l="l" t="t" r="r" b="b"/>
            <a:pathLst>
              <a:path w="12192000" h="79325">
                <a:moveTo>
                  <a:pt x="0" y="0"/>
                </a:moveTo>
                <a:lnTo>
                  <a:pt x="12192000" y="0"/>
                </a:lnTo>
                <a:lnTo>
                  <a:pt x="12192000" y="79325"/>
                </a:lnTo>
                <a:lnTo>
                  <a:pt x="0" y="79325"/>
                </a:lnTo>
                <a:close/>
              </a:path>
            </a:pathLst>
          </a:custGeom>
          <a:solidFill>
            <a:schemeClr val="accent1"/>
          </a:solidFill>
        </p:spPr>
        <p:txBody>
          <a:bodyPr wrap="square">
            <a:noAutofit/>
          </a:bodyPr>
          <a:lstStyle>
            <a:lvl1pPr>
              <a:defRPr sz="100">
                <a:solidFill>
                  <a:schemeClr val="accent1">
                    <a:alpha val="0"/>
                  </a:schemeClr>
                </a:solidFill>
              </a:defRPr>
            </a:lvl1pPr>
          </a:lstStyle>
          <a:p>
            <a:pPr lvl="0"/>
            <a:endParaRPr lang="en-GB"/>
          </a:p>
        </p:txBody>
      </p:sp>
      <p:sp>
        <p:nvSpPr>
          <p:cNvPr id="4" name="Slide Number Placeholder 5">
            <a:extLst>
              <a:ext uri="{FF2B5EF4-FFF2-40B4-BE49-F238E27FC236}">
                <a16:creationId xmlns:a16="http://schemas.microsoft.com/office/drawing/2014/main" id="{3252CE60-CC5A-C29C-5594-F8E0521E0CC4}"/>
              </a:ext>
            </a:extLst>
          </p:cNvPr>
          <p:cNvSpPr>
            <a:spLocks noGrp="1"/>
          </p:cNvSpPr>
          <p:nvPr>
            <p:ph type="sldNum" sz="quarter" idx="4"/>
          </p:nvPr>
        </p:nvSpPr>
        <p:spPr>
          <a:xfrm>
            <a:off x="5885688" y="6403849"/>
            <a:ext cx="420624" cy="226298"/>
          </a:xfrm>
          <a:prstGeom prst="rect">
            <a:avLst/>
          </a:prstGeom>
        </p:spPr>
        <p:txBody>
          <a:bodyPr vert="horz" lIns="91440" tIns="45720" rIns="91440" bIns="45720" rtlCol="0" anchor="ctr"/>
          <a:lstStyle>
            <a:lvl1pPr algn="ctr">
              <a:defRPr sz="900">
                <a:solidFill>
                  <a:schemeClr val="tx1">
                    <a:tint val="82000"/>
                  </a:schemeClr>
                </a:solidFill>
              </a:defRPr>
            </a:lvl1pPr>
          </a:lstStyle>
          <a:p>
            <a:fld id="{F14C80AF-EA39-4A35-8630-1F8E47F55333}" type="slidenum">
              <a:rPr lang="en-GB" smtClean="0"/>
              <a:pPr/>
              <a:t>‹#›</a:t>
            </a:fld>
            <a:endParaRPr lang="en-GB"/>
          </a:p>
        </p:txBody>
      </p:sp>
    </p:spTree>
    <p:extLst>
      <p:ext uri="{BB962C8B-B14F-4D97-AF65-F5344CB8AC3E}">
        <p14:creationId xmlns:p14="http://schemas.microsoft.com/office/powerpoint/2010/main" val="3772060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958">
          <p15:clr>
            <a:srgbClr val="FBAE40"/>
          </p15:clr>
        </p15:guide>
        <p15:guide id="2" orient="horz" pos="822">
          <p15:clr>
            <a:srgbClr val="FBAE40"/>
          </p15:clr>
        </p15:guide>
        <p15:guide id="3" orient="horz" pos="36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alpha val="14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9" name="Slide Number Placeholder 5"/>
          <p:cNvSpPr>
            <a:spLocks noGrp="1"/>
          </p:cNvSpPr>
          <p:nvPr>
            <p:ph type="sldNum" sz="quarter" idx="4"/>
          </p:nvPr>
        </p:nvSpPr>
        <p:spPr>
          <a:xfrm>
            <a:off x="8639175" y="6175375"/>
            <a:ext cx="2743200"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fld id="{B28DE320-A0D4-47B4-8B88-A7646D1D9E60}" type="slidenum">
              <a:rPr lang="en-GB" smtClean="0"/>
              <a:pPr/>
              <a:t>‹#›</a:t>
            </a:fld>
            <a:endParaRPr lang="en-GB"/>
          </a:p>
        </p:txBody>
      </p:sp>
    </p:spTree>
    <p:extLst>
      <p:ext uri="{BB962C8B-B14F-4D97-AF65-F5344CB8AC3E}">
        <p14:creationId xmlns:p14="http://schemas.microsoft.com/office/powerpoint/2010/main" val="4224554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Slide Number Placeholder 5"/>
          <p:cNvSpPr>
            <a:spLocks noGrp="1"/>
          </p:cNvSpPr>
          <p:nvPr>
            <p:ph type="sldNum" sz="quarter" idx="4"/>
          </p:nvPr>
        </p:nvSpPr>
        <p:spPr>
          <a:xfrm>
            <a:off x="9846732" y="6194425"/>
            <a:ext cx="150706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7" name="Footer Placeholder 3"/>
          <p:cNvSpPr>
            <a:spLocks noGrp="1"/>
          </p:cNvSpPr>
          <p:nvPr>
            <p:ph type="ftr" sz="quarter" idx="4294967295"/>
          </p:nvPr>
        </p:nvSpPr>
        <p:spPr>
          <a:xfrm>
            <a:off x="3820583" y="6182255"/>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1772026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Slide Number Placeholder 5"/>
          <p:cNvSpPr>
            <a:spLocks noGrp="1"/>
          </p:cNvSpPr>
          <p:nvPr>
            <p:ph type="sldNum" sz="quarter" idx="4"/>
          </p:nvPr>
        </p:nvSpPr>
        <p:spPr>
          <a:xfrm>
            <a:off x="9736667" y="6184900"/>
            <a:ext cx="1620308"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6" name="Footer Placeholder 3"/>
          <p:cNvSpPr>
            <a:spLocks noGrp="1"/>
          </p:cNvSpPr>
          <p:nvPr>
            <p:ph type="ftr" sz="quarter" idx="4294967295"/>
          </p:nvPr>
        </p:nvSpPr>
        <p:spPr>
          <a:xfrm>
            <a:off x="3464983" y="6184899"/>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1632335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lide Number Placeholder 5"/>
          <p:cNvSpPr>
            <a:spLocks noGrp="1"/>
          </p:cNvSpPr>
          <p:nvPr>
            <p:ph type="sldNum" sz="quarter" idx="4"/>
          </p:nvPr>
        </p:nvSpPr>
        <p:spPr>
          <a:xfrm>
            <a:off x="10041466" y="6194425"/>
            <a:ext cx="1312333"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7" name="Footer Placeholder 3"/>
          <p:cNvSpPr>
            <a:spLocks noGrp="1"/>
          </p:cNvSpPr>
          <p:nvPr>
            <p:ph type="ftr" sz="quarter" idx="4294967295"/>
          </p:nvPr>
        </p:nvSpPr>
        <p:spPr>
          <a:xfrm>
            <a:off x="3625849" y="6194425"/>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3923402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Slide Number Placeholder 5"/>
          <p:cNvSpPr>
            <a:spLocks noGrp="1"/>
          </p:cNvSpPr>
          <p:nvPr>
            <p:ph type="sldNum" sz="quarter" idx="12"/>
          </p:nvPr>
        </p:nvSpPr>
        <p:spPr>
          <a:xfrm>
            <a:off x="9694332" y="6203950"/>
            <a:ext cx="165946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9" name="Footer Placeholder 3"/>
          <p:cNvSpPr>
            <a:spLocks noGrp="1"/>
          </p:cNvSpPr>
          <p:nvPr>
            <p:ph type="ftr" sz="quarter" idx="4294967295"/>
          </p:nvPr>
        </p:nvSpPr>
        <p:spPr>
          <a:xfrm>
            <a:off x="3710515" y="6204480"/>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1899845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8" name="Slide Number Placeholder 5"/>
          <p:cNvSpPr>
            <a:spLocks noGrp="1"/>
          </p:cNvSpPr>
          <p:nvPr>
            <p:ph type="sldNum" sz="quarter" idx="4"/>
          </p:nvPr>
        </p:nvSpPr>
        <p:spPr>
          <a:xfrm>
            <a:off x="9728200" y="6184900"/>
            <a:ext cx="1625600"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5" name="Footer Placeholder 3"/>
          <p:cNvSpPr>
            <a:spLocks noGrp="1"/>
          </p:cNvSpPr>
          <p:nvPr>
            <p:ph type="ftr" sz="quarter" idx="4294967295"/>
          </p:nvPr>
        </p:nvSpPr>
        <p:spPr>
          <a:xfrm>
            <a:off x="3710515" y="6184899"/>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2394271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 name="Slide Number Placeholder 5"/>
          <p:cNvSpPr>
            <a:spLocks noGrp="1"/>
          </p:cNvSpPr>
          <p:nvPr>
            <p:ph type="sldNum" sz="quarter" idx="4"/>
          </p:nvPr>
        </p:nvSpPr>
        <p:spPr>
          <a:xfrm>
            <a:off x="9889067" y="6194425"/>
            <a:ext cx="1464732"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4" name="Footer Placeholder 3"/>
          <p:cNvSpPr>
            <a:spLocks noGrp="1"/>
          </p:cNvSpPr>
          <p:nvPr>
            <p:ph type="ftr" sz="quarter" idx="4294967295"/>
          </p:nvPr>
        </p:nvSpPr>
        <p:spPr>
          <a:xfrm>
            <a:off x="3778249" y="6216650"/>
            <a:ext cx="5910944" cy="342900"/>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968222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E5AED-9E23-AF23-DF19-1EE4D359E1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BFEE38-0899-D5FE-AD41-7A58A18108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82059-30B7-B48E-7F8F-8D145789842D}"/>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5" name="Footer Placeholder 4">
            <a:extLst>
              <a:ext uri="{FF2B5EF4-FFF2-40B4-BE49-F238E27FC236}">
                <a16:creationId xmlns:a16="http://schemas.microsoft.com/office/drawing/2014/main" id="{2B65A238-0726-1808-C742-B3AC4E361B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523ED1-D733-6702-759F-B73361A351BE}"/>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32349715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Slide Number Placeholder 5"/>
          <p:cNvSpPr>
            <a:spLocks noGrp="1"/>
          </p:cNvSpPr>
          <p:nvPr>
            <p:ph type="sldNum" sz="quarter" idx="4"/>
          </p:nvPr>
        </p:nvSpPr>
        <p:spPr>
          <a:xfrm>
            <a:off x="9982200" y="6175375"/>
            <a:ext cx="1371600"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96878" y="5684978"/>
            <a:ext cx="1494589" cy="1036497"/>
          </a:xfrm>
          <a:prstGeom prst="rect">
            <a:avLst/>
          </a:prstGeom>
        </p:spPr>
      </p:pic>
      <p:sp>
        <p:nvSpPr>
          <p:cNvPr id="12" name="Footer Placeholder 3"/>
          <p:cNvSpPr>
            <a:spLocks noGrp="1"/>
          </p:cNvSpPr>
          <p:nvPr>
            <p:ph type="ftr" sz="quarter" idx="4294967295"/>
          </p:nvPr>
        </p:nvSpPr>
        <p:spPr>
          <a:xfrm>
            <a:off x="4057649" y="6175375"/>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10344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Slide Number Placeholder 5"/>
          <p:cNvSpPr>
            <a:spLocks noGrp="1"/>
          </p:cNvSpPr>
          <p:nvPr>
            <p:ph type="sldNum" sz="quarter" idx="4"/>
          </p:nvPr>
        </p:nvSpPr>
        <p:spPr>
          <a:xfrm>
            <a:off x="10024532" y="6184900"/>
            <a:ext cx="132926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7" name="Footer Placeholder 3"/>
          <p:cNvSpPr>
            <a:spLocks noGrp="1"/>
          </p:cNvSpPr>
          <p:nvPr>
            <p:ph type="ftr" sz="quarter" idx="4294967295"/>
          </p:nvPr>
        </p:nvSpPr>
        <p:spPr>
          <a:xfrm>
            <a:off x="3752849" y="6197600"/>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48034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5"/>
          <p:cNvSpPr>
            <a:spLocks noGrp="1"/>
          </p:cNvSpPr>
          <p:nvPr>
            <p:ph type="sldNum" sz="quarter" idx="4"/>
          </p:nvPr>
        </p:nvSpPr>
        <p:spPr>
          <a:xfrm>
            <a:off x="9897532" y="6194425"/>
            <a:ext cx="145626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6" name="Footer Placeholder 3"/>
          <p:cNvSpPr>
            <a:spLocks noGrp="1"/>
          </p:cNvSpPr>
          <p:nvPr>
            <p:ph type="ftr" sz="quarter" idx="4294967295"/>
          </p:nvPr>
        </p:nvSpPr>
        <p:spPr>
          <a:xfrm>
            <a:off x="3862916" y="6194424"/>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3519728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5"/>
          <p:cNvSpPr>
            <a:spLocks noGrp="1"/>
          </p:cNvSpPr>
          <p:nvPr>
            <p:ph type="sldNum" sz="quarter" idx="4"/>
          </p:nvPr>
        </p:nvSpPr>
        <p:spPr>
          <a:xfrm>
            <a:off x="9968592" y="6194425"/>
            <a:ext cx="138520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6" name="Footer Placeholder 3"/>
          <p:cNvSpPr>
            <a:spLocks noGrp="1"/>
          </p:cNvSpPr>
          <p:nvPr>
            <p:ph type="ftr" sz="quarter" idx="4294967295"/>
          </p:nvPr>
        </p:nvSpPr>
        <p:spPr>
          <a:xfrm>
            <a:off x="3939116" y="6199188"/>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3471703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7585D-30BA-FF58-8460-D3B20FEE26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27DDA5-96A5-C54C-8834-25013FCEACE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C351F9-6C27-53E3-1026-95CC49DB87BB}"/>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5" name="Footer Placeholder 4">
            <a:extLst>
              <a:ext uri="{FF2B5EF4-FFF2-40B4-BE49-F238E27FC236}">
                <a16:creationId xmlns:a16="http://schemas.microsoft.com/office/drawing/2014/main" id="{D31B493C-FE89-DD4C-548B-BBEFF6282F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95057C-08B3-0F73-EBAB-E3C0C4752487}"/>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1125180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D8025-B3E6-8D04-5672-70AFA1EF26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DFD1C8-98A3-2362-785B-0C11EDF707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E3764C-B184-E4DD-6E04-BCE5F92313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ABA2AB-3755-8B13-9674-F42172DD6CFA}"/>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6" name="Footer Placeholder 5">
            <a:extLst>
              <a:ext uri="{FF2B5EF4-FFF2-40B4-BE49-F238E27FC236}">
                <a16:creationId xmlns:a16="http://schemas.microsoft.com/office/drawing/2014/main" id="{0B180465-2A6B-7590-A210-CD434C3F79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B323F-EA44-927C-DA16-22A62E789E10}"/>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2797909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08C11-5BCA-1803-7B78-8B7CFA0D4A5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E1C374-8DFE-9BA6-881A-5D989049E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D17724-E809-1CD8-13B3-8E4E7F1729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E8C6D3-BA4E-AB0B-CFAD-5A000449DA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35811E-8028-8CE6-FC98-D691FBBA20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334D44-36BA-31E9-0100-0CBCCEE79C59}"/>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8" name="Footer Placeholder 7">
            <a:extLst>
              <a:ext uri="{FF2B5EF4-FFF2-40B4-BE49-F238E27FC236}">
                <a16:creationId xmlns:a16="http://schemas.microsoft.com/office/drawing/2014/main" id="{136D1709-07A4-1254-F2A6-B750E4F5F0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1804B1-652D-F8AB-7CF3-3BD1B0481438}"/>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3988585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7B48-2492-27F9-655A-C86C492D63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02B469-32EE-8551-A730-B3C0C016A9BC}"/>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4" name="Footer Placeholder 3">
            <a:extLst>
              <a:ext uri="{FF2B5EF4-FFF2-40B4-BE49-F238E27FC236}">
                <a16:creationId xmlns:a16="http://schemas.microsoft.com/office/drawing/2014/main" id="{58319D4E-D533-CB73-7282-1F41117A22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A0BA56-8D93-C179-94B9-004F0A2554AC}"/>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305361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582A21-E01E-070C-79B2-545647DA88DA}"/>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3" name="Footer Placeholder 2">
            <a:extLst>
              <a:ext uri="{FF2B5EF4-FFF2-40B4-BE49-F238E27FC236}">
                <a16:creationId xmlns:a16="http://schemas.microsoft.com/office/drawing/2014/main" id="{132D160E-910F-F314-DBFE-EA6FB1DE1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60113C-2B66-7939-591F-82039121B80C}"/>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2713380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64AA4-ADD4-AE1E-B7A0-D19BEEA3F8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16D8C6-9BFA-ED9F-1004-2E0EC5A2D0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FEF76A-88BA-91E2-841D-37A1F9ACCF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038228-B7CC-C0DE-C9BD-9B30BFD2FF57}"/>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6" name="Footer Placeholder 5">
            <a:extLst>
              <a:ext uri="{FF2B5EF4-FFF2-40B4-BE49-F238E27FC236}">
                <a16:creationId xmlns:a16="http://schemas.microsoft.com/office/drawing/2014/main" id="{25889CDB-29DA-B124-FAB0-05C76AF958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E8B122-78EB-4B29-4DE2-64FA214F596C}"/>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2786957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B32CE-AAFB-CA87-4585-0CB3231A42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5E0AF9-3841-8B28-25FD-8A689545B4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FBEA96-57ED-4746-1074-D36EAF0E76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1ADE46-9443-7C71-BB6D-63950504C973}"/>
              </a:ext>
            </a:extLst>
          </p:cNvPr>
          <p:cNvSpPr>
            <a:spLocks noGrp="1"/>
          </p:cNvSpPr>
          <p:nvPr>
            <p:ph type="dt" sz="half" idx="10"/>
          </p:nvPr>
        </p:nvSpPr>
        <p:spPr/>
        <p:txBody>
          <a:bodyPr/>
          <a:lstStyle/>
          <a:p>
            <a:fld id="{E9C77270-A3CB-4703-8152-BA48F8965D19}" type="datetimeFigureOut">
              <a:rPr lang="en-US" smtClean="0"/>
              <a:t>9/18/2025</a:t>
            </a:fld>
            <a:endParaRPr lang="en-US"/>
          </a:p>
        </p:txBody>
      </p:sp>
      <p:sp>
        <p:nvSpPr>
          <p:cNvPr id="6" name="Footer Placeholder 5">
            <a:extLst>
              <a:ext uri="{FF2B5EF4-FFF2-40B4-BE49-F238E27FC236}">
                <a16:creationId xmlns:a16="http://schemas.microsoft.com/office/drawing/2014/main" id="{2EC10826-D94A-E0A1-ADFE-B33B6438B3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2163B6-9A0A-F57A-BEE5-0231396F30B1}"/>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470246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EE469F-B9EE-AA2E-4A21-043C227F38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115BCB2-B092-6755-B374-375CF54D05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523A39-99DC-8A91-1E88-93B6FE4DB7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C77270-A3CB-4703-8152-BA48F8965D19}" type="datetimeFigureOut">
              <a:rPr lang="en-US" smtClean="0"/>
              <a:t>9/18/2025</a:t>
            </a:fld>
            <a:endParaRPr lang="en-US"/>
          </a:p>
        </p:txBody>
      </p:sp>
      <p:sp>
        <p:nvSpPr>
          <p:cNvPr id="5" name="Footer Placeholder 4">
            <a:extLst>
              <a:ext uri="{FF2B5EF4-FFF2-40B4-BE49-F238E27FC236}">
                <a16:creationId xmlns:a16="http://schemas.microsoft.com/office/drawing/2014/main" id="{43102010-5DAA-BFF2-5C08-03E5A8E99E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DA41B18-495D-88BE-18A8-06A1F431E2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E781CDE-86C5-49C7-BC53-67C8F76EB856}" type="slidenum">
              <a:rPr lang="en-US" smtClean="0"/>
              <a:t>‹#›</a:t>
            </a:fld>
            <a:endParaRPr lang="en-US"/>
          </a:p>
        </p:txBody>
      </p:sp>
    </p:spTree>
    <p:extLst>
      <p:ext uri="{BB962C8B-B14F-4D97-AF65-F5344CB8AC3E}">
        <p14:creationId xmlns:p14="http://schemas.microsoft.com/office/powerpoint/2010/main" val="1640393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4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p:cNvSpPr>
            <a:spLocks noGrp="1"/>
          </p:cNvSpPr>
          <p:nvPr>
            <p:ph type="ftr" sz="quarter" idx="3"/>
          </p:nvPr>
        </p:nvSpPr>
        <p:spPr>
          <a:xfrm>
            <a:off x="4038600" y="6194425"/>
            <a:ext cx="4114800" cy="365125"/>
          </a:xfrm>
          <a:prstGeom prst="rect">
            <a:avLst/>
          </a:prstGeom>
        </p:spPr>
        <p:txBody>
          <a:bodyPr vert="horz" lIns="91440" tIns="45720" rIns="91440" bIns="45720" rtlCol="0" anchor="ctr"/>
          <a:lstStyle>
            <a:lvl1pPr algn="ctr">
              <a:defRPr lang="en-GB" sz="1100" smtClean="0">
                <a:solidFill>
                  <a:schemeClr val="accent1">
                    <a:lumMod val="75000"/>
                  </a:schemeClr>
                </a:solidFill>
                <a:effectLst/>
              </a:defRPr>
            </a:lvl1pPr>
          </a:lstStyle>
          <a:p>
            <a:r>
              <a:rPr lang="en-GB">
                <a:latin typeface="Arial" panose="020B0604020202020204" pitchFamily="34" charset="0"/>
                <a:cs typeface="Arial" panose="020B0604020202020204" pitchFamily="34" charset="0"/>
              </a:rPr>
              <a:t>UNESCO Regional Seminar on Work-based Learning </a:t>
            </a:r>
          </a:p>
          <a:p>
            <a:r>
              <a:rPr lang="en-GB">
                <a:latin typeface="Arial" panose="020B0604020202020204" pitchFamily="34" charset="0"/>
                <a:cs typeface="Arial" panose="020B0604020202020204" pitchFamily="34" charset="0"/>
              </a:rPr>
              <a:t> – ETF, Gaborone 1 – 2 March 2018</a:t>
            </a:r>
          </a:p>
          <a:p>
            <a:endParaRPr lang="en-GB"/>
          </a:p>
        </p:txBody>
      </p:sp>
      <p:sp>
        <p:nvSpPr>
          <p:cNvPr id="8" name="Slide Number Placeholder 5"/>
          <p:cNvSpPr>
            <a:spLocks noGrp="1"/>
          </p:cNvSpPr>
          <p:nvPr>
            <p:ph type="sldNum" sz="quarter" idx="4"/>
          </p:nvPr>
        </p:nvSpPr>
        <p:spPr>
          <a:xfrm>
            <a:off x="8610600" y="6194425"/>
            <a:ext cx="2743200"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Turin, </a:t>
            </a:r>
            <a:fld id="{A5015943-61C0-44DC-907F-CAE94D453A0F}" type="datetimeFigureOut">
              <a:rPr lang="en-GB" smtClean="0"/>
              <a:pPr/>
              <a:t>18/09/2025</a:t>
            </a:fld>
            <a:r>
              <a:rPr lang="en-GB"/>
              <a:t> 	</a:t>
            </a:r>
            <a:fld id="{B28DE320-A0D4-47B4-8B88-A7646D1D9E60}" type="slidenum">
              <a:rPr lang="en-GB" smtClean="0"/>
              <a:pPr/>
              <a:t>‹#›</a:t>
            </a:fld>
            <a:endParaRPr lang="en-GB"/>
          </a:p>
        </p:txBody>
      </p:sp>
      <p:cxnSp>
        <p:nvCxnSpPr>
          <p:cNvPr id="11" name="Straight Connector 10"/>
          <p:cNvCxnSpPr/>
          <p:nvPr userDrawn="1"/>
        </p:nvCxnSpPr>
        <p:spPr>
          <a:xfrm>
            <a:off x="10744200" y="6299200"/>
            <a:ext cx="0" cy="158051"/>
          </a:xfrm>
          <a:prstGeom prst="line">
            <a:avLst/>
          </a:prstGeom>
          <a:ln w="762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95294" y="5933869"/>
            <a:ext cx="1457331" cy="625681"/>
          </a:xfrm>
          <a:prstGeom prst="rect">
            <a:avLst/>
          </a:prstGeom>
        </p:spPr>
      </p:pic>
    </p:spTree>
    <p:extLst>
      <p:ext uri="{BB962C8B-B14F-4D97-AF65-F5344CB8AC3E}">
        <p14:creationId xmlns:p14="http://schemas.microsoft.com/office/powerpoint/2010/main" val="161442522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20000"/>
        </a:lnSpc>
        <a:spcBef>
          <a:spcPts val="1000"/>
        </a:spcBef>
        <a:buFont typeface="Wingdings" panose="05000000000000000000" pitchFamily="2" charset="2"/>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20000"/>
        </a:lnSpc>
        <a:spcBef>
          <a:spcPts val="500"/>
        </a:spcBef>
        <a:buFont typeface="Wingdings" panose="05000000000000000000" pitchFamily="2" charset="2"/>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20000"/>
        </a:lnSpc>
        <a:spcBef>
          <a:spcPts val="500"/>
        </a:spcBef>
        <a:buFont typeface="Wingdings" panose="05000000000000000000" pitchFamily="2" charset="2"/>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20000"/>
        </a:lnSpc>
        <a:spcBef>
          <a:spcPts val="500"/>
        </a:spcBef>
        <a:buFont typeface="Wingdings" panose="05000000000000000000" pitchFamily="2" charset="2"/>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20000"/>
        </a:lnSpc>
        <a:spcBef>
          <a:spcPts val="500"/>
        </a:spcBef>
        <a:buFont typeface="Wingdings" panose="05000000000000000000" pitchFamily="2" charset="2"/>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etf.europa.eu/en/publications-and-resources/publications/education-skills-and-employment-trends-and-developments-0" TargetMode="External"/><Relationship Id="rId2" Type="http://schemas.openxmlformats.org/officeDocument/2006/relationships/image" Target="../media/image7.png"/><Relationship Id="rId1" Type="http://schemas.openxmlformats.org/officeDocument/2006/relationships/slideLayout" Target="../slideLayouts/slideLayout6.xml"/><Relationship Id="rId5" Type="http://schemas.openxmlformats.org/officeDocument/2006/relationships/image" Target="../media/image2.sv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1.xml"/><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2E0B4-457F-1385-A3AB-F898E1542202}"/>
              </a:ext>
            </a:extLst>
          </p:cNvPr>
          <p:cNvSpPr>
            <a:spLocks noGrp="1"/>
          </p:cNvSpPr>
          <p:nvPr>
            <p:ph type="ctrTitle"/>
          </p:nvPr>
        </p:nvSpPr>
        <p:spPr>
          <a:xfrm>
            <a:off x="1450848" y="2448150"/>
            <a:ext cx="9144000" cy="2387600"/>
          </a:xfrm>
        </p:spPr>
        <p:txBody>
          <a:bodyPr>
            <a:normAutofit/>
          </a:bodyPr>
          <a:lstStyle/>
          <a:p>
            <a:r>
              <a:rPr lang="en-GB" sz="5300" dirty="0"/>
              <a:t>Policy approaches for supporting youth transitions</a:t>
            </a:r>
            <a:br>
              <a:rPr lang="en-GB" dirty="0"/>
            </a:br>
            <a:r>
              <a:rPr lang="en-GB" sz="3100" dirty="0"/>
              <a:t>The case of EU Youth Guarantee</a:t>
            </a:r>
            <a:endParaRPr lang="en-US" sz="3100" dirty="0"/>
          </a:p>
        </p:txBody>
      </p:sp>
      <p:sp>
        <p:nvSpPr>
          <p:cNvPr id="3" name="Subtitle 2">
            <a:extLst>
              <a:ext uri="{FF2B5EF4-FFF2-40B4-BE49-F238E27FC236}">
                <a16:creationId xmlns:a16="http://schemas.microsoft.com/office/drawing/2014/main" id="{10F7D7FA-A006-DAEC-ED7B-9FB815B51324}"/>
              </a:ext>
            </a:extLst>
          </p:cNvPr>
          <p:cNvSpPr>
            <a:spLocks noGrp="1"/>
          </p:cNvSpPr>
          <p:nvPr>
            <p:ph type="subTitle" idx="1"/>
          </p:nvPr>
        </p:nvSpPr>
        <p:spPr>
          <a:xfrm>
            <a:off x="3229896" y="5486400"/>
            <a:ext cx="6471887" cy="778950"/>
          </a:xfrm>
        </p:spPr>
        <p:txBody>
          <a:bodyPr>
            <a:normAutofit/>
          </a:bodyPr>
          <a:lstStyle/>
          <a:p>
            <a:r>
              <a:rPr lang="en-GB" sz="2000" dirty="0"/>
              <a:t>Astana, 24 September 2025; Cristina Mereuta, ETF</a:t>
            </a:r>
          </a:p>
        </p:txBody>
      </p:sp>
      <p:sp>
        <p:nvSpPr>
          <p:cNvPr id="4" name="Slide Number Placeholder 3">
            <a:extLst>
              <a:ext uri="{FF2B5EF4-FFF2-40B4-BE49-F238E27FC236}">
                <a16:creationId xmlns:a16="http://schemas.microsoft.com/office/drawing/2014/main" id="{6702F895-C2FA-A399-4597-9B33898529AA}"/>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DE320-A0D4-47B4-8B88-A7646D1D9E60}" type="slidenum">
              <a:rPr kumimoji="0" lang="en-GB" sz="1200" b="0" i="0" u="none" strike="noStrike" kern="1200" cap="none" spc="0" normalizeH="0" baseline="0" noProof="0" smtClean="0">
                <a:ln>
                  <a:noFill/>
                </a:ln>
                <a:solidFill>
                  <a:srgbClr val="418AB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srgbClr val="418AB3">
                  <a:lumMod val="75000"/>
                </a:srgbClr>
              </a:solidFill>
              <a:effectLst/>
              <a:uLnTx/>
              <a:uFillTx/>
              <a:latin typeface="Arial" panose="020B0604020202020204" pitchFamily="34" charset="0"/>
              <a:ea typeface="+mn-ea"/>
              <a:cs typeface="Arial" panose="020B0604020202020204" pitchFamily="34" charset="0"/>
            </a:endParaRPr>
          </a:p>
        </p:txBody>
      </p:sp>
      <p:pic>
        <p:nvPicPr>
          <p:cNvPr id="5" name="Graphic 4">
            <a:extLst>
              <a:ext uri="{FF2B5EF4-FFF2-40B4-BE49-F238E27FC236}">
                <a16:creationId xmlns:a16="http://schemas.microsoft.com/office/drawing/2014/main" id="{B759548F-DC37-B4D2-AF48-2BAB8D92B76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125670" y="241397"/>
            <a:ext cx="3393045" cy="2398777"/>
          </a:xfrm>
          <a:prstGeom prst="rect">
            <a:avLst/>
          </a:prstGeom>
        </p:spPr>
      </p:pic>
    </p:spTree>
    <p:extLst>
      <p:ext uri="{BB962C8B-B14F-4D97-AF65-F5344CB8AC3E}">
        <p14:creationId xmlns:p14="http://schemas.microsoft.com/office/powerpoint/2010/main" val="164310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CE78F-A4F4-CEEA-690A-A3CBA99FD64E}"/>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F94F8858-06B6-49ED-F6D7-DC4B6322E825}"/>
              </a:ext>
            </a:extLst>
          </p:cNvPr>
          <p:cNvSpPr>
            <a:spLocks noGrp="1"/>
          </p:cNvSpPr>
          <p:nvPr>
            <p:ph type="title"/>
          </p:nvPr>
        </p:nvSpPr>
        <p:spPr>
          <a:xfrm>
            <a:off x="402641" y="416302"/>
            <a:ext cx="11376025" cy="828674"/>
          </a:xfrm>
        </p:spPr>
        <p:txBody>
          <a:bodyPr/>
          <a:lstStyle/>
          <a:p>
            <a:r>
              <a:rPr lang="en-GB"/>
              <a:t>THE YOUTH GUARANTEE</a:t>
            </a:r>
            <a:endParaRPr lang="en-GB" b="0"/>
          </a:p>
        </p:txBody>
      </p:sp>
      <p:sp>
        <p:nvSpPr>
          <p:cNvPr id="18" name="Text Placeholder 17">
            <a:extLst>
              <a:ext uri="{FF2B5EF4-FFF2-40B4-BE49-F238E27FC236}">
                <a16:creationId xmlns:a16="http://schemas.microsoft.com/office/drawing/2014/main" id="{38B89739-C888-2ADE-F457-83F1E9A4FB69}"/>
              </a:ext>
            </a:extLst>
          </p:cNvPr>
          <p:cNvSpPr>
            <a:spLocks noGrp="1"/>
          </p:cNvSpPr>
          <p:nvPr>
            <p:ph type="body" sz="quarter" idx="13"/>
          </p:nvPr>
        </p:nvSpPr>
        <p:spPr>
          <a:solidFill>
            <a:schemeClr val="accent1"/>
          </a:solidFill>
        </p:spPr>
        <p:txBody>
          <a:bodyPr/>
          <a:lstStyle/>
          <a:p>
            <a:endParaRPr lang="en-GB"/>
          </a:p>
        </p:txBody>
      </p:sp>
      <p:sp>
        <p:nvSpPr>
          <p:cNvPr id="13" name="Slide Number Placeholder 12">
            <a:extLst>
              <a:ext uri="{FF2B5EF4-FFF2-40B4-BE49-F238E27FC236}">
                <a16:creationId xmlns:a16="http://schemas.microsoft.com/office/drawing/2014/main" id="{4E218963-5ECA-585F-93E7-7E178A36B6DC}"/>
              </a:ext>
            </a:extLst>
          </p:cNvPr>
          <p:cNvSpPr>
            <a:spLocks noGrp="1"/>
          </p:cNvSpPr>
          <p:nvPr>
            <p:ph type="sldNum" sz="quarter" idx="4"/>
          </p:nvPr>
        </p:nvSpPr>
        <p:spPr>
          <a:xfrm>
            <a:off x="5885688" y="6403849"/>
            <a:ext cx="420624" cy="22629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14C80AF-EA39-4A35-8630-1F8E47F55333}" type="slidenum">
              <a:rPr kumimoji="0" lang="en-GB" sz="900" b="0" i="0" u="none" strike="noStrike" kern="1200" cap="none" spc="0" normalizeH="0" baseline="0" noProof="0" smtClean="0">
                <a:ln>
                  <a:noFill/>
                </a:ln>
                <a:solidFill>
                  <a:srgbClr val="455560">
                    <a:tint val="82000"/>
                  </a:srgb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GB" sz="900" b="0" i="0" u="none" strike="noStrike" kern="1200" cap="none" spc="0" normalizeH="0" baseline="0" noProof="0">
              <a:ln>
                <a:noFill/>
              </a:ln>
              <a:solidFill>
                <a:srgbClr val="455560">
                  <a:tint val="82000"/>
                </a:srgbClr>
              </a:solidFill>
              <a:effectLst/>
              <a:uLnTx/>
              <a:uFillTx/>
              <a:latin typeface="Arial" panose="020B0604020202020204"/>
              <a:ea typeface="+mn-ea"/>
              <a:cs typeface="+mn-cs"/>
            </a:endParaRPr>
          </a:p>
        </p:txBody>
      </p:sp>
      <p:sp>
        <p:nvSpPr>
          <p:cNvPr id="9" name="Triangle 8">
            <a:extLst>
              <a:ext uri="{FF2B5EF4-FFF2-40B4-BE49-F238E27FC236}">
                <a16:creationId xmlns:a16="http://schemas.microsoft.com/office/drawing/2014/main" id="{BEF19DF4-C391-D792-4F05-5C8C7B353F03}"/>
              </a:ext>
            </a:extLst>
          </p:cNvPr>
          <p:cNvSpPr/>
          <p:nvPr/>
        </p:nvSpPr>
        <p:spPr>
          <a:xfrm rot="2710082">
            <a:off x="2783514" y="1451820"/>
            <a:ext cx="917639" cy="456519"/>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2" name="Triangle 11">
            <a:extLst>
              <a:ext uri="{FF2B5EF4-FFF2-40B4-BE49-F238E27FC236}">
                <a16:creationId xmlns:a16="http://schemas.microsoft.com/office/drawing/2014/main" id="{36E631B2-E7D2-FC83-F975-9F801135471B}"/>
              </a:ext>
            </a:extLst>
          </p:cNvPr>
          <p:cNvSpPr/>
          <p:nvPr/>
        </p:nvSpPr>
        <p:spPr>
          <a:xfrm rot="2710082">
            <a:off x="11176885" y="1449626"/>
            <a:ext cx="917639" cy="456519"/>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4" name="Triangle 13">
            <a:extLst>
              <a:ext uri="{FF2B5EF4-FFF2-40B4-BE49-F238E27FC236}">
                <a16:creationId xmlns:a16="http://schemas.microsoft.com/office/drawing/2014/main" id="{877B3A79-5247-483D-D779-0CE4992FFEA3}"/>
              </a:ext>
            </a:extLst>
          </p:cNvPr>
          <p:cNvSpPr/>
          <p:nvPr/>
        </p:nvSpPr>
        <p:spPr>
          <a:xfrm rot="2710082">
            <a:off x="6980199" y="1449627"/>
            <a:ext cx="917639" cy="456519"/>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 name="TextBox 1">
            <a:extLst>
              <a:ext uri="{FF2B5EF4-FFF2-40B4-BE49-F238E27FC236}">
                <a16:creationId xmlns:a16="http://schemas.microsoft.com/office/drawing/2014/main" id="{60E43E46-EB09-0453-0E65-D186A8780FFD}"/>
              </a:ext>
            </a:extLst>
          </p:cNvPr>
          <p:cNvSpPr txBox="1"/>
          <p:nvPr/>
        </p:nvSpPr>
        <p:spPr>
          <a:xfrm>
            <a:off x="413334" y="1068297"/>
            <a:ext cx="9901098" cy="4595938"/>
          </a:xfrm>
          <a:prstGeom prst="rect">
            <a:avLst/>
          </a:prstGeom>
          <a:noFill/>
        </p:spPr>
        <p:txBody>
          <a:bodyPr wrap="square" lIns="91440" tIns="45720" rIns="91440" bIns="45720" rtlCol="0" anchor="t">
            <a:spAutoFit/>
          </a:bodyPr>
          <a:lstStyle/>
          <a:p>
            <a:pPr>
              <a:lnSpc>
                <a:spcPct val="120000"/>
              </a:lnSpc>
            </a:pPr>
            <a:r>
              <a:rPr lang="en-GB" sz="1600" b="1"/>
              <a:t>What is the Youth Guarantee?</a:t>
            </a:r>
          </a:p>
          <a:p>
            <a:pPr>
              <a:lnSpc>
                <a:spcPct val="120000"/>
              </a:lnSpc>
              <a:spcAft>
                <a:spcPts val="1200"/>
              </a:spcAft>
            </a:pPr>
            <a:r>
              <a:rPr lang="en-GB" sz="1400"/>
              <a:t>An EU initiative ensuring that </a:t>
            </a:r>
            <a:r>
              <a:rPr lang="en-GB" sz="1400" b="1"/>
              <a:t>all young people under 30</a:t>
            </a:r>
            <a:r>
              <a:rPr lang="en-GB" sz="1400"/>
              <a:t> receive a </a:t>
            </a:r>
            <a:r>
              <a:rPr lang="en-GB" sz="1400" b="1"/>
              <a:t>good-quality offer</a:t>
            </a:r>
            <a:r>
              <a:rPr lang="en-GB" sz="1400"/>
              <a:t> of: employment, continued education, apprenticeship or traineeship within </a:t>
            </a:r>
            <a:r>
              <a:rPr lang="en-GB" sz="1400" b="1"/>
              <a:t>4 months</a:t>
            </a:r>
            <a:r>
              <a:rPr lang="en-GB" sz="1400"/>
              <a:t> of becoming unemployed or leaving education.</a:t>
            </a:r>
          </a:p>
          <a:p>
            <a:pPr>
              <a:lnSpc>
                <a:spcPct val="120000"/>
              </a:lnSpc>
            </a:pPr>
            <a:r>
              <a:rPr lang="en-GB" sz="1600" b="1"/>
              <a:t>Why it matters</a:t>
            </a:r>
          </a:p>
          <a:p>
            <a:pPr>
              <a:lnSpc>
                <a:spcPct val="120000"/>
              </a:lnSpc>
              <a:spcAft>
                <a:spcPts val="1200"/>
              </a:spcAft>
            </a:pPr>
            <a:r>
              <a:rPr lang="en-GB" sz="1400"/>
              <a:t>Tackling youth joblessness is essential for economic stability, social inclusion, and the long-term resilience of labour markets.</a:t>
            </a:r>
          </a:p>
          <a:p>
            <a:pPr>
              <a:lnSpc>
                <a:spcPct val="120000"/>
              </a:lnSpc>
              <a:buClr>
                <a:srgbClr val="97BE0D"/>
              </a:buClr>
            </a:pPr>
            <a:r>
              <a:rPr lang="en-GB" sz="1600" b="1"/>
              <a:t>The ETF’s Role</a:t>
            </a:r>
          </a:p>
          <a:p>
            <a:pPr marL="285750" indent="-285750">
              <a:lnSpc>
                <a:spcPct val="120000"/>
              </a:lnSpc>
              <a:spcAft>
                <a:spcPts val="600"/>
              </a:spcAft>
              <a:buClr>
                <a:srgbClr val="97BE0D"/>
              </a:buClr>
              <a:buFont typeface="Wingdings" panose="05000000000000000000" pitchFamily="2" charset="2"/>
              <a:buChar char="§"/>
            </a:pPr>
            <a:r>
              <a:rPr lang="en-GB" sz="1400" b="1"/>
              <a:t>Policy advice</a:t>
            </a:r>
            <a:r>
              <a:rPr lang="en-GB" sz="1400"/>
              <a:t>: Supporting neighbouring countries to design youth employment strategies aligned with the Youth Guarantee principles</a:t>
            </a:r>
          </a:p>
          <a:p>
            <a:pPr marL="285750" indent="-285750">
              <a:lnSpc>
                <a:spcPct val="120000"/>
              </a:lnSpc>
              <a:spcAft>
                <a:spcPts val="600"/>
              </a:spcAft>
              <a:buClr>
                <a:srgbClr val="97BE0D"/>
              </a:buClr>
              <a:buFont typeface="Wingdings" panose="05000000000000000000" pitchFamily="2" charset="2"/>
              <a:buChar char="§"/>
            </a:pPr>
            <a:r>
              <a:rPr lang="en-GB" sz="1400" b="1"/>
              <a:t>Capacity building</a:t>
            </a:r>
            <a:r>
              <a:rPr lang="en-GB" sz="1400"/>
              <a:t>: Working with ministries, employment services, and training providers to improve outreach, </a:t>
            </a:r>
            <a:br>
              <a:rPr lang="en-GB" sz="1400"/>
            </a:br>
            <a:r>
              <a:rPr lang="en-GB" sz="1400"/>
              <a:t>delivery, and monitoring</a:t>
            </a:r>
          </a:p>
          <a:p>
            <a:pPr marL="285750" indent="-285750">
              <a:lnSpc>
                <a:spcPct val="120000"/>
              </a:lnSpc>
              <a:spcAft>
                <a:spcPts val="600"/>
              </a:spcAft>
              <a:buClr>
                <a:srgbClr val="97BE0D"/>
              </a:buClr>
              <a:buFont typeface="Wingdings" panose="05000000000000000000" pitchFamily="2" charset="2"/>
              <a:buChar char="§"/>
            </a:pPr>
            <a:r>
              <a:rPr lang="en-GB" sz="1400" b="1"/>
              <a:t>Peer learning</a:t>
            </a:r>
            <a:r>
              <a:rPr lang="en-GB" sz="1400"/>
              <a:t>: Facilitating exchanges between EU and partner countries to share successful </a:t>
            </a:r>
            <a:br>
              <a:rPr lang="en-GB" sz="1400"/>
            </a:br>
            <a:r>
              <a:rPr lang="en-GB" sz="1400"/>
              <a:t>practices and models</a:t>
            </a:r>
          </a:p>
          <a:p>
            <a:pPr marL="285750" indent="-285750">
              <a:lnSpc>
                <a:spcPct val="120000"/>
              </a:lnSpc>
              <a:spcAft>
                <a:spcPts val="600"/>
              </a:spcAft>
              <a:buClr>
                <a:srgbClr val="97BE0D"/>
              </a:buClr>
              <a:buFont typeface="Wingdings" panose="05000000000000000000" pitchFamily="2" charset="2"/>
              <a:buChar char="§"/>
            </a:pPr>
            <a:r>
              <a:rPr lang="en-GB" sz="1400" b="1"/>
              <a:t>Monitoring and analysis</a:t>
            </a:r>
            <a:r>
              <a:rPr lang="en-GB" sz="1400"/>
              <a:t>: Generating evidence on youth transition, skills gaps, and policy </a:t>
            </a:r>
            <a:br>
              <a:rPr lang="en-GB" sz="1400"/>
            </a:br>
            <a:r>
              <a:rPr lang="en-GB" sz="1400"/>
              <a:t>impact to inform national reforms</a:t>
            </a:r>
          </a:p>
        </p:txBody>
      </p:sp>
      <p:pic>
        <p:nvPicPr>
          <p:cNvPr id="5" name="Graphic 4">
            <a:extLst>
              <a:ext uri="{FF2B5EF4-FFF2-40B4-BE49-F238E27FC236}">
                <a16:creationId xmlns:a16="http://schemas.microsoft.com/office/drawing/2014/main" id="{002AD998-79E3-4B4A-D880-951798F600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5621" y="4284561"/>
            <a:ext cx="3393045" cy="2398777"/>
          </a:xfrm>
          <a:prstGeom prst="rect">
            <a:avLst/>
          </a:prstGeom>
        </p:spPr>
      </p:pic>
    </p:spTree>
    <p:extLst>
      <p:ext uri="{BB962C8B-B14F-4D97-AF65-F5344CB8AC3E}">
        <p14:creationId xmlns:p14="http://schemas.microsoft.com/office/powerpoint/2010/main" val="2032886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DA683-ADDF-D66C-C19B-EA07BEC2ED9E}"/>
              </a:ext>
            </a:extLst>
          </p:cNvPr>
          <p:cNvSpPr>
            <a:spLocks noGrp="1"/>
          </p:cNvSpPr>
          <p:nvPr>
            <p:ph type="title"/>
          </p:nvPr>
        </p:nvSpPr>
        <p:spPr>
          <a:xfrm>
            <a:off x="537761" y="529193"/>
            <a:ext cx="10515601" cy="1000009"/>
          </a:xfrm>
        </p:spPr>
        <p:txBody>
          <a:bodyPr>
            <a:normAutofit/>
          </a:bodyPr>
          <a:lstStyle/>
          <a:p>
            <a:pPr>
              <a:lnSpc>
                <a:spcPct val="120000"/>
              </a:lnSpc>
            </a:pPr>
            <a:r>
              <a:rPr lang="en-GB" sz="2400" dirty="0">
                <a:solidFill>
                  <a:schemeClr val="accent1"/>
                </a:solidFill>
                <a:cs typeface="Arial"/>
              </a:rPr>
              <a:t>YOUTH GUARANTEE: PATTERNS IMPACTING NEET PROFILE AND POLICIES</a:t>
            </a:r>
          </a:p>
        </p:txBody>
      </p:sp>
      <p:sp>
        <p:nvSpPr>
          <p:cNvPr id="3" name="Rectangle: Rounded Corners 2">
            <a:extLst>
              <a:ext uri="{FF2B5EF4-FFF2-40B4-BE49-F238E27FC236}">
                <a16:creationId xmlns:a16="http://schemas.microsoft.com/office/drawing/2014/main" id="{CB220282-0F0E-F051-8143-2D39E3DB3BFB}"/>
              </a:ext>
            </a:extLst>
          </p:cNvPr>
          <p:cNvSpPr/>
          <p:nvPr/>
        </p:nvSpPr>
        <p:spPr>
          <a:xfrm>
            <a:off x="537761" y="1860152"/>
            <a:ext cx="3505429" cy="1800000"/>
          </a:xfrm>
          <a:prstGeom prst="roundRect">
            <a:avLst>
              <a:gd name="adj" fmla="val 6122"/>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en-GB"/>
              <a:t>Out of workforce and poverty. Fragility and resilience</a:t>
            </a:r>
          </a:p>
        </p:txBody>
      </p:sp>
      <p:sp>
        <p:nvSpPr>
          <p:cNvPr id="5" name="Rectangle: Rounded Corners 4">
            <a:extLst>
              <a:ext uri="{FF2B5EF4-FFF2-40B4-BE49-F238E27FC236}">
                <a16:creationId xmlns:a16="http://schemas.microsoft.com/office/drawing/2014/main" id="{77290954-A720-13DD-8EC4-15A716FEAAEA}"/>
              </a:ext>
            </a:extLst>
          </p:cNvPr>
          <p:cNvSpPr/>
          <p:nvPr/>
        </p:nvSpPr>
        <p:spPr>
          <a:xfrm>
            <a:off x="4343285" y="1860152"/>
            <a:ext cx="3505429" cy="1800000"/>
          </a:xfrm>
          <a:prstGeom prst="roundRect">
            <a:avLst>
              <a:gd name="adj" fmla="val 6122"/>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en-GB"/>
              <a:t>Mismatches and </a:t>
            </a:r>
          </a:p>
          <a:p>
            <a:pPr lvl="0" algn="ctr">
              <a:lnSpc>
                <a:spcPct val="110000"/>
              </a:lnSpc>
            </a:pPr>
            <a:r>
              <a:rPr lang="en-GB"/>
              <a:t>under skilled</a:t>
            </a:r>
          </a:p>
        </p:txBody>
      </p:sp>
      <p:sp>
        <p:nvSpPr>
          <p:cNvPr id="6" name="Rectangle: Rounded Corners 5">
            <a:extLst>
              <a:ext uri="{FF2B5EF4-FFF2-40B4-BE49-F238E27FC236}">
                <a16:creationId xmlns:a16="http://schemas.microsoft.com/office/drawing/2014/main" id="{F188B128-6D52-5899-9D0F-29373BB7C391}"/>
              </a:ext>
            </a:extLst>
          </p:cNvPr>
          <p:cNvSpPr/>
          <p:nvPr/>
        </p:nvSpPr>
        <p:spPr>
          <a:xfrm>
            <a:off x="8142614" y="1860152"/>
            <a:ext cx="3505429" cy="1800000"/>
          </a:xfrm>
          <a:prstGeom prst="roundRect">
            <a:avLst>
              <a:gd name="adj" fmla="val 6122"/>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en-GB"/>
              <a:t>Persistent gender gaps esp. age group 25-29; lower propensity for job search among young women</a:t>
            </a:r>
          </a:p>
        </p:txBody>
      </p:sp>
      <p:sp>
        <p:nvSpPr>
          <p:cNvPr id="7" name="Rectangle: Rounded Corners 6">
            <a:extLst>
              <a:ext uri="{FF2B5EF4-FFF2-40B4-BE49-F238E27FC236}">
                <a16:creationId xmlns:a16="http://schemas.microsoft.com/office/drawing/2014/main" id="{8D849173-BF72-9602-4E43-537449C6A324}"/>
              </a:ext>
            </a:extLst>
          </p:cNvPr>
          <p:cNvSpPr/>
          <p:nvPr/>
        </p:nvSpPr>
        <p:spPr>
          <a:xfrm>
            <a:off x="537761" y="4061689"/>
            <a:ext cx="3505429" cy="1800000"/>
          </a:xfrm>
          <a:prstGeom prst="roundRect">
            <a:avLst>
              <a:gd name="adj" fmla="val 6122"/>
            </a:avLst>
          </a:prstGeom>
          <a:solidFill>
            <a:srgbClr val="009C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en-GB"/>
              <a:t>Improved retention and progress in initial education but insufficient relevance of skills</a:t>
            </a:r>
          </a:p>
        </p:txBody>
      </p:sp>
      <p:sp>
        <p:nvSpPr>
          <p:cNvPr id="8" name="Rectangle: Rounded Corners 7">
            <a:extLst>
              <a:ext uri="{FF2B5EF4-FFF2-40B4-BE49-F238E27FC236}">
                <a16:creationId xmlns:a16="http://schemas.microsoft.com/office/drawing/2014/main" id="{30ACDEE9-B759-2D45-D86D-325A79A12769}"/>
              </a:ext>
            </a:extLst>
          </p:cNvPr>
          <p:cNvSpPr/>
          <p:nvPr/>
        </p:nvSpPr>
        <p:spPr>
          <a:xfrm>
            <a:off x="4343285" y="4061689"/>
            <a:ext cx="3505429" cy="1800000"/>
          </a:xfrm>
          <a:prstGeom prst="roundRect">
            <a:avLst>
              <a:gd name="adj" fmla="val 6122"/>
            </a:avLst>
          </a:prstGeom>
          <a:solidFill>
            <a:srgbClr val="332A8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en-GB"/>
              <a:t>Limited opportunities for further training including second chance education and flexible learning pathways</a:t>
            </a:r>
          </a:p>
        </p:txBody>
      </p:sp>
      <p:sp>
        <p:nvSpPr>
          <p:cNvPr id="9" name="Rectangle: Rounded Corners 8">
            <a:extLst>
              <a:ext uri="{FF2B5EF4-FFF2-40B4-BE49-F238E27FC236}">
                <a16:creationId xmlns:a16="http://schemas.microsoft.com/office/drawing/2014/main" id="{1646CE92-0542-F394-6FDB-2D885438E74F}"/>
              </a:ext>
            </a:extLst>
          </p:cNvPr>
          <p:cNvSpPr/>
          <p:nvPr/>
        </p:nvSpPr>
        <p:spPr>
          <a:xfrm>
            <a:off x="8142614" y="4061689"/>
            <a:ext cx="3505429" cy="1800000"/>
          </a:xfrm>
          <a:prstGeom prst="roundRect">
            <a:avLst>
              <a:gd name="adj" fmla="val 6122"/>
            </a:avLst>
          </a:prstGeom>
          <a:solidFill>
            <a:srgbClr val="97BE0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en-GB"/>
              <a:t>Tap in digital and entrepreneurial skills of young generation and match their expectations (e.g. support service design and delivery)</a:t>
            </a:r>
          </a:p>
        </p:txBody>
      </p:sp>
    </p:spTree>
    <p:extLst>
      <p:ext uri="{BB962C8B-B14F-4D97-AF65-F5344CB8AC3E}">
        <p14:creationId xmlns:p14="http://schemas.microsoft.com/office/powerpoint/2010/main" val="3777183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FDEE0-7A2F-4D50-25A0-5593CC2554CD}"/>
              </a:ext>
            </a:extLst>
          </p:cNvPr>
          <p:cNvSpPr>
            <a:spLocks noGrp="1"/>
          </p:cNvSpPr>
          <p:nvPr>
            <p:ph type="title"/>
          </p:nvPr>
        </p:nvSpPr>
        <p:spPr>
          <a:xfrm>
            <a:off x="634408" y="651259"/>
            <a:ext cx="10221912" cy="476249"/>
          </a:xfrm>
        </p:spPr>
        <p:txBody>
          <a:bodyPr>
            <a:noAutofit/>
          </a:bodyPr>
          <a:lstStyle/>
          <a:p>
            <a:r>
              <a:rPr lang="en-GB">
                <a:solidFill>
                  <a:schemeClr val="accent1"/>
                </a:solidFill>
                <a:cs typeface="Arial"/>
              </a:rPr>
              <a:t>YOUTH GUARANTEE CHALLENGES</a:t>
            </a:r>
            <a:br>
              <a:rPr lang="en-GB">
                <a:solidFill>
                  <a:schemeClr val="accent1"/>
                </a:solidFill>
                <a:cs typeface="Arial"/>
              </a:rPr>
            </a:br>
            <a:endParaRPr lang="en-GB">
              <a:solidFill>
                <a:schemeClr val="accent1"/>
              </a:solidFill>
              <a:cs typeface="Arial"/>
            </a:endParaRPr>
          </a:p>
        </p:txBody>
      </p:sp>
      <p:sp>
        <p:nvSpPr>
          <p:cNvPr id="3" name="Content Placeholder 2">
            <a:extLst>
              <a:ext uri="{FF2B5EF4-FFF2-40B4-BE49-F238E27FC236}">
                <a16:creationId xmlns:a16="http://schemas.microsoft.com/office/drawing/2014/main" id="{55F3C27A-7378-4227-65F4-C9DE341C090A}"/>
              </a:ext>
            </a:extLst>
          </p:cNvPr>
          <p:cNvSpPr>
            <a:spLocks noGrp="1"/>
          </p:cNvSpPr>
          <p:nvPr>
            <p:ph sz="half" idx="1"/>
          </p:nvPr>
        </p:nvSpPr>
        <p:spPr>
          <a:xfrm>
            <a:off x="714375" y="1304925"/>
            <a:ext cx="10439400" cy="5128926"/>
          </a:xfrm>
          <a:ln>
            <a:noFill/>
          </a:ln>
        </p:spPr>
        <p:txBody>
          <a:bodyPr>
            <a:normAutofit fontScale="92500"/>
          </a:bodyPr>
          <a:lstStyle/>
          <a:p>
            <a:pPr marL="285750" indent="-285750">
              <a:lnSpc>
                <a:spcPct val="130000"/>
              </a:lnSpc>
              <a:buFont typeface="Wingdings" panose="05000000000000000000" pitchFamily="2" charset="2"/>
              <a:buChar char="§"/>
            </a:pPr>
            <a:r>
              <a:rPr lang="en-GB" sz="2000" b="0"/>
              <a:t>Early interventions, quality education, career counselling and work-based learning opportunities </a:t>
            </a:r>
          </a:p>
          <a:p>
            <a:pPr marL="285750" indent="-285750">
              <a:lnSpc>
                <a:spcPct val="130000"/>
              </a:lnSpc>
              <a:buFont typeface="Wingdings" panose="05000000000000000000" pitchFamily="2" charset="2"/>
              <a:buChar char="§"/>
            </a:pPr>
            <a:r>
              <a:rPr lang="en-GB" sz="2000" b="0"/>
              <a:t>Mapping and YG registration of young people in rural and remote areas and/or belonging to vulnerable communities</a:t>
            </a:r>
          </a:p>
          <a:p>
            <a:pPr marL="285750" indent="-285750">
              <a:lnSpc>
                <a:spcPct val="130000"/>
              </a:lnSpc>
              <a:buFont typeface="Wingdings" panose="05000000000000000000" pitchFamily="2" charset="2"/>
              <a:buChar char="§"/>
            </a:pPr>
            <a:r>
              <a:rPr lang="en-GB" sz="2000" b="0"/>
              <a:t>Cooperation among YG actors including education, training and employment providers, including data protection</a:t>
            </a:r>
          </a:p>
          <a:p>
            <a:pPr marL="285750" indent="-285750">
              <a:lnSpc>
                <a:spcPct val="130000"/>
              </a:lnSpc>
              <a:buFont typeface="Wingdings" panose="05000000000000000000" pitchFamily="2" charset="2"/>
              <a:buChar char="§"/>
            </a:pPr>
            <a:r>
              <a:rPr lang="en-GB" sz="2000" b="0"/>
              <a:t>Role and capacities of social partners, youth organisations, specialised NGOs</a:t>
            </a:r>
          </a:p>
          <a:p>
            <a:pPr marL="285750" indent="-285750">
              <a:lnSpc>
                <a:spcPct val="130000"/>
              </a:lnSpc>
              <a:buFont typeface="Wingdings" panose="05000000000000000000" pitchFamily="2" charset="2"/>
              <a:buChar char="§"/>
            </a:pPr>
            <a:r>
              <a:rPr lang="en-GB" sz="2000" b="0"/>
              <a:t>Underdeveloped outreaching and support services as well as integrated YG services</a:t>
            </a:r>
          </a:p>
          <a:p>
            <a:pPr marL="285750" indent="-285750">
              <a:lnSpc>
                <a:spcPct val="130000"/>
              </a:lnSpc>
              <a:buFont typeface="Wingdings" panose="05000000000000000000" pitchFamily="2" charset="2"/>
              <a:buChar char="§"/>
            </a:pPr>
            <a:r>
              <a:rPr lang="en-GB" sz="2000" b="0"/>
              <a:t>Providing equal access and opportunities to young unemployed, inactive and vulnerable NEETs</a:t>
            </a:r>
          </a:p>
          <a:p>
            <a:pPr marL="285750" indent="-285750">
              <a:lnSpc>
                <a:spcPct val="130000"/>
              </a:lnSpc>
              <a:buFont typeface="Wingdings" panose="05000000000000000000" pitchFamily="2" charset="2"/>
              <a:buChar char="§"/>
            </a:pPr>
            <a:r>
              <a:rPr lang="en-GB" sz="2000" b="0"/>
              <a:t>Securing human and financial resources (employment, education, training and social service providers)</a:t>
            </a:r>
          </a:p>
        </p:txBody>
      </p:sp>
      <p:pic>
        <p:nvPicPr>
          <p:cNvPr id="4" name="Graphic 3">
            <a:extLst>
              <a:ext uri="{FF2B5EF4-FFF2-40B4-BE49-F238E27FC236}">
                <a16:creationId xmlns:a16="http://schemas.microsoft.com/office/drawing/2014/main" id="{F4A1E8FB-6D1A-76F5-EBD8-9EF71F9979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89754" y="369268"/>
            <a:ext cx="933132" cy="563981"/>
          </a:xfrm>
          <a:prstGeom prst="rect">
            <a:avLst/>
          </a:prstGeom>
        </p:spPr>
      </p:pic>
    </p:spTree>
    <p:extLst>
      <p:ext uri="{BB962C8B-B14F-4D97-AF65-F5344CB8AC3E}">
        <p14:creationId xmlns:p14="http://schemas.microsoft.com/office/powerpoint/2010/main" val="2898042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95AB6-A692-FF76-BE2F-0AB41A298A65}"/>
              </a:ext>
            </a:extLst>
          </p:cNvPr>
          <p:cNvSpPr>
            <a:spLocks noGrp="1"/>
          </p:cNvSpPr>
          <p:nvPr>
            <p:ph type="title"/>
          </p:nvPr>
        </p:nvSpPr>
        <p:spPr>
          <a:xfrm>
            <a:off x="578421" y="316098"/>
            <a:ext cx="9795638" cy="658319"/>
          </a:xfrm>
        </p:spPr>
        <p:txBody>
          <a:bodyPr vert="horz" lIns="91440" tIns="45720" rIns="91440" bIns="45720" rtlCol="0" anchor="b">
            <a:normAutofit/>
          </a:bodyPr>
          <a:lstStyle/>
          <a:p>
            <a:r>
              <a:rPr lang="en-US" sz="2400">
                <a:solidFill>
                  <a:schemeClr val="accent1"/>
                </a:solidFill>
                <a:cs typeface="Arial"/>
              </a:rPr>
              <a:t>YOUTH TRANSITION</a:t>
            </a:r>
          </a:p>
        </p:txBody>
      </p:sp>
      <p:pic>
        <p:nvPicPr>
          <p:cNvPr id="6" name="Picture 5">
            <a:extLst>
              <a:ext uri="{FF2B5EF4-FFF2-40B4-BE49-F238E27FC236}">
                <a16:creationId xmlns:a16="http://schemas.microsoft.com/office/drawing/2014/main" id="{C7789D5A-7938-A672-FBF8-F8A9CE759145}"/>
              </a:ext>
            </a:extLst>
          </p:cNvPr>
          <p:cNvPicPr>
            <a:picLocks noChangeAspect="1"/>
          </p:cNvPicPr>
          <p:nvPr/>
        </p:nvPicPr>
        <p:blipFill>
          <a:blip r:embed="rId2"/>
          <a:stretch>
            <a:fillRect/>
          </a:stretch>
        </p:blipFill>
        <p:spPr>
          <a:xfrm>
            <a:off x="782198" y="1915146"/>
            <a:ext cx="7414352" cy="4763723"/>
          </a:xfrm>
          <a:prstGeom prst="rect">
            <a:avLst/>
          </a:prstGeom>
        </p:spPr>
      </p:pic>
      <p:sp>
        <p:nvSpPr>
          <p:cNvPr id="7" name="TextBox 6">
            <a:extLst>
              <a:ext uri="{FF2B5EF4-FFF2-40B4-BE49-F238E27FC236}">
                <a16:creationId xmlns:a16="http://schemas.microsoft.com/office/drawing/2014/main" id="{86B6ED5A-EE3E-AF6A-9833-21A1C1AC4285}"/>
              </a:ext>
            </a:extLst>
          </p:cNvPr>
          <p:cNvSpPr txBox="1"/>
          <p:nvPr/>
        </p:nvSpPr>
        <p:spPr>
          <a:xfrm>
            <a:off x="578421" y="1087120"/>
            <a:ext cx="8036769" cy="656077"/>
          </a:xfrm>
          <a:prstGeom prst="rect">
            <a:avLst/>
          </a:prstGeom>
          <a:noFill/>
        </p:spPr>
        <p:txBody>
          <a:bodyPr wrap="square" rtlCol="0">
            <a:spAutoFit/>
          </a:bodyPr>
          <a:lstStyle/>
          <a:p>
            <a:pPr>
              <a:lnSpc>
                <a:spcPct val="120000"/>
              </a:lnSpc>
            </a:pPr>
            <a:r>
              <a:rPr lang="en-GB" sz="1600" b="1">
                <a:solidFill>
                  <a:srgbClr val="332A86"/>
                </a:solidFill>
              </a:rPr>
              <a:t>Employment rate of recent graduates (ERG), aged 20-34, and employment rate of youth (ERT), aged 15-24, 2023</a:t>
            </a:r>
          </a:p>
        </p:txBody>
      </p:sp>
      <p:sp>
        <p:nvSpPr>
          <p:cNvPr id="9" name="TextBox 8">
            <a:extLst>
              <a:ext uri="{FF2B5EF4-FFF2-40B4-BE49-F238E27FC236}">
                <a16:creationId xmlns:a16="http://schemas.microsoft.com/office/drawing/2014/main" id="{D34FCA28-4D20-F0FA-81F6-1DCBF4208753}"/>
              </a:ext>
            </a:extLst>
          </p:cNvPr>
          <p:cNvSpPr txBox="1"/>
          <p:nvPr/>
        </p:nvSpPr>
        <p:spPr>
          <a:xfrm>
            <a:off x="9797667" y="6025053"/>
            <a:ext cx="2175893" cy="600164"/>
          </a:xfrm>
          <a:prstGeom prst="rect">
            <a:avLst/>
          </a:prstGeom>
          <a:noFill/>
        </p:spPr>
        <p:txBody>
          <a:bodyPr wrap="square" rtlCol="0">
            <a:spAutoFit/>
          </a:bodyPr>
          <a:lstStyle/>
          <a:p>
            <a:r>
              <a:rPr lang="en-GB" sz="1100">
                <a:hlinkClick r:id="rId3"/>
              </a:rPr>
              <a:t>Education, skills and employment: Trends and developments 2024 | ETF</a:t>
            </a:r>
            <a:endParaRPr lang="en-GB" sz="1100"/>
          </a:p>
        </p:txBody>
      </p:sp>
      <p:sp>
        <p:nvSpPr>
          <p:cNvPr id="10" name="TextBox 9">
            <a:extLst>
              <a:ext uri="{FF2B5EF4-FFF2-40B4-BE49-F238E27FC236}">
                <a16:creationId xmlns:a16="http://schemas.microsoft.com/office/drawing/2014/main" id="{BA416E91-5660-E2CE-E30E-A9EE2B87CCA3}"/>
              </a:ext>
            </a:extLst>
          </p:cNvPr>
          <p:cNvSpPr txBox="1"/>
          <p:nvPr/>
        </p:nvSpPr>
        <p:spPr>
          <a:xfrm>
            <a:off x="8525281" y="1819580"/>
            <a:ext cx="3284800" cy="3764620"/>
          </a:xfrm>
          <a:prstGeom prst="rect">
            <a:avLst/>
          </a:prstGeom>
          <a:noFill/>
        </p:spPr>
        <p:txBody>
          <a:bodyPr wrap="square" rtlCol="0">
            <a:spAutoFit/>
          </a:bodyPr>
          <a:lstStyle/>
          <a:p>
            <a:pPr marL="285750" indent="-285750">
              <a:lnSpc>
                <a:spcPct val="120000"/>
              </a:lnSpc>
              <a:spcAft>
                <a:spcPts val="600"/>
              </a:spcAft>
              <a:buFont typeface="Wingdings" panose="05000000000000000000" pitchFamily="2" charset="2"/>
              <a:buChar char="§"/>
            </a:pPr>
            <a:r>
              <a:rPr lang="en-GB" sz="1600"/>
              <a:t>caregiving responsibilities and societal norms re employment</a:t>
            </a:r>
          </a:p>
          <a:p>
            <a:pPr marL="285750" indent="-285750">
              <a:lnSpc>
                <a:spcPct val="120000"/>
              </a:lnSpc>
              <a:spcAft>
                <a:spcPts val="600"/>
              </a:spcAft>
              <a:buFont typeface="Wingdings" panose="05000000000000000000" pitchFamily="2" charset="2"/>
              <a:buChar char="§"/>
            </a:pPr>
            <a:r>
              <a:rPr lang="en-GB" sz="1600"/>
              <a:t>limited access to jobs (matching studies and career aspirations)</a:t>
            </a:r>
          </a:p>
          <a:p>
            <a:pPr marL="285750" indent="-285750">
              <a:lnSpc>
                <a:spcPct val="120000"/>
              </a:lnSpc>
              <a:spcAft>
                <a:spcPts val="600"/>
              </a:spcAft>
              <a:buFont typeface="Wingdings" panose="05000000000000000000" pitchFamily="2" charset="2"/>
              <a:buChar char="§"/>
            </a:pPr>
            <a:r>
              <a:rPr lang="en-GB" sz="1600"/>
              <a:t>variation in NEETs across main educational tiers reflects structural barriers and effectiveness of education systems in facilitating youth transition to work and continued learning</a:t>
            </a:r>
          </a:p>
        </p:txBody>
      </p:sp>
      <p:pic>
        <p:nvPicPr>
          <p:cNvPr id="3" name="Graphic 2">
            <a:extLst>
              <a:ext uri="{FF2B5EF4-FFF2-40B4-BE49-F238E27FC236}">
                <a16:creationId xmlns:a16="http://schemas.microsoft.com/office/drawing/2014/main" id="{A3F46BE9-1038-4F72-1314-EC363CA2C2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389754" y="369268"/>
            <a:ext cx="933132" cy="563981"/>
          </a:xfrm>
          <a:prstGeom prst="rect">
            <a:avLst/>
          </a:prstGeom>
        </p:spPr>
      </p:pic>
    </p:spTree>
    <p:extLst>
      <p:ext uri="{BB962C8B-B14F-4D97-AF65-F5344CB8AC3E}">
        <p14:creationId xmlns:p14="http://schemas.microsoft.com/office/powerpoint/2010/main" val="4158778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20FB1-B19A-01BF-7534-FF6A48BB9446}"/>
              </a:ext>
            </a:extLst>
          </p:cNvPr>
          <p:cNvSpPr>
            <a:spLocks noGrp="1"/>
          </p:cNvSpPr>
          <p:nvPr>
            <p:ph type="title"/>
          </p:nvPr>
        </p:nvSpPr>
        <p:spPr>
          <a:xfrm>
            <a:off x="628650" y="137347"/>
            <a:ext cx="5639952" cy="418003"/>
          </a:xfrm>
        </p:spPr>
        <p:txBody>
          <a:bodyPr>
            <a:normAutofit fontScale="90000"/>
          </a:bodyPr>
          <a:lstStyle/>
          <a:p>
            <a:r>
              <a:rPr lang="en-GB" sz="2400">
                <a:solidFill>
                  <a:schemeClr val="accent1"/>
                </a:solidFill>
                <a:cs typeface="Arial"/>
              </a:rPr>
              <a:t>NEET PROFILE</a:t>
            </a:r>
          </a:p>
        </p:txBody>
      </p:sp>
      <p:graphicFrame>
        <p:nvGraphicFramePr>
          <p:cNvPr id="4" name="Diagramm 1">
            <a:extLst>
              <a:ext uri="{FF2B5EF4-FFF2-40B4-BE49-F238E27FC236}">
                <a16:creationId xmlns:a16="http://schemas.microsoft.com/office/drawing/2014/main" id="{6AB1077D-1006-49C2-A495-FB70BA63601A}"/>
              </a:ext>
            </a:extLst>
          </p:cNvPr>
          <p:cNvGraphicFramePr/>
          <p:nvPr/>
        </p:nvGraphicFramePr>
        <p:xfrm>
          <a:off x="56466" y="559760"/>
          <a:ext cx="5505399" cy="296393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2CC471B2-2075-FEED-8810-6FFE3430BE43}"/>
              </a:ext>
            </a:extLst>
          </p:cNvPr>
          <p:cNvSpPr txBox="1"/>
          <p:nvPr/>
        </p:nvSpPr>
        <p:spPr>
          <a:xfrm>
            <a:off x="3743225" y="745298"/>
            <a:ext cx="1046480" cy="307777"/>
          </a:xfrm>
          <a:prstGeom prst="rect">
            <a:avLst/>
          </a:prstGeom>
          <a:noFill/>
        </p:spPr>
        <p:txBody>
          <a:bodyPr wrap="square" rtlCol="0">
            <a:spAutoFit/>
          </a:bodyPr>
          <a:lstStyle/>
          <a:p>
            <a:pPr algn="ctr"/>
            <a:r>
              <a:rPr lang="en-GB" sz="1400" b="1">
                <a:solidFill>
                  <a:srgbClr val="0070C0"/>
                </a:solidFill>
              </a:rPr>
              <a:t>Serbia</a:t>
            </a:r>
          </a:p>
        </p:txBody>
      </p:sp>
      <p:pic>
        <p:nvPicPr>
          <p:cNvPr id="1028" name="Grafik 4">
            <a:extLst>
              <a:ext uri="{FF2B5EF4-FFF2-40B4-BE49-F238E27FC236}">
                <a16:creationId xmlns:a16="http://schemas.microsoft.com/office/drawing/2014/main" id="{648EE094-3FE6-5A5E-14C9-69F0F87CCF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5779" y="3516314"/>
            <a:ext cx="5116930" cy="333499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9CCA1318-3974-F509-DE8B-0DA472DA5E15}"/>
              </a:ext>
            </a:extLst>
          </p:cNvPr>
          <p:cNvSpPr txBox="1"/>
          <p:nvPr/>
        </p:nvSpPr>
        <p:spPr>
          <a:xfrm>
            <a:off x="9733280" y="3598269"/>
            <a:ext cx="1046480" cy="307777"/>
          </a:xfrm>
          <a:prstGeom prst="rect">
            <a:avLst/>
          </a:prstGeom>
          <a:noFill/>
        </p:spPr>
        <p:txBody>
          <a:bodyPr wrap="square" rtlCol="0">
            <a:spAutoFit/>
          </a:bodyPr>
          <a:lstStyle/>
          <a:p>
            <a:pPr algn="ctr"/>
            <a:r>
              <a:rPr lang="en-GB" sz="1400" b="1">
                <a:solidFill>
                  <a:srgbClr val="0070C0"/>
                </a:solidFill>
              </a:rPr>
              <a:t>Kosovo</a:t>
            </a:r>
          </a:p>
        </p:txBody>
      </p:sp>
      <p:pic>
        <p:nvPicPr>
          <p:cNvPr id="1029" name="Grafik 12" descr="Ein Bild, das Text, Screenshot, Diagramm, Farbigkeit enthält.&#10;&#10;KI-generierte Inhalte können fehlerhaft sein.">
            <a:extLst>
              <a:ext uri="{FF2B5EF4-FFF2-40B4-BE49-F238E27FC236}">
                <a16:creationId xmlns:a16="http://schemas.microsoft.com/office/drawing/2014/main" id="{56420AE8-BA2E-BC1E-A878-19424F8EB0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061" y="3470594"/>
            <a:ext cx="5206207" cy="333499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76250722-28AF-7F4E-DB6D-424F23D45789}"/>
              </a:ext>
            </a:extLst>
          </p:cNvPr>
          <p:cNvSpPr txBox="1"/>
          <p:nvPr/>
        </p:nvSpPr>
        <p:spPr>
          <a:xfrm>
            <a:off x="3039757" y="3528103"/>
            <a:ext cx="1793239" cy="307777"/>
          </a:xfrm>
          <a:prstGeom prst="rect">
            <a:avLst/>
          </a:prstGeom>
          <a:noFill/>
        </p:spPr>
        <p:txBody>
          <a:bodyPr wrap="square" rtlCol="0">
            <a:spAutoFit/>
          </a:bodyPr>
          <a:lstStyle/>
          <a:p>
            <a:pPr algn="ctr"/>
            <a:r>
              <a:rPr lang="en-GB" sz="1400" b="1">
                <a:solidFill>
                  <a:srgbClr val="0070C0"/>
                </a:solidFill>
              </a:rPr>
              <a:t>North Macedonia</a:t>
            </a:r>
          </a:p>
        </p:txBody>
      </p:sp>
      <p:pic>
        <p:nvPicPr>
          <p:cNvPr id="3" name="Grafik 9" descr="Ein Bild, das Text, Screenshot, Diagramm, Farbigkeit enthält.&#10;&#10;KI-generierte Inhalte können fehlerhaft sein.">
            <a:extLst>
              <a:ext uri="{FF2B5EF4-FFF2-40B4-BE49-F238E27FC236}">
                <a16:creationId xmlns:a16="http://schemas.microsoft.com/office/drawing/2014/main" id="{F077B673-7DBB-42FC-398C-6DC39B9077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10108" y="43630"/>
            <a:ext cx="5516998" cy="347268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FCB4877-194F-591E-E6AB-277642506087}"/>
              </a:ext>
            </a:extLst>
          </p:cNvPr>
          <p:cNvSpPr txBox="1"/>
          <p:nvPr/>
        </p:nvSpPr>
        <p:spPr>
          <a:xfrm>
            <a:off x="8788400" y="181319"/>
            <a:ext cx="2997200" cy="307777"/>
          </a:xfrm>
          <a:prstGeom prst="rect">
            <a:avLst/>
          </a:prstGeom>
          <a:noFill/>
        </p:spPr>
        <p:txBody>
          <a:bodyPr wrap="square" rtlCol="0">
            <a:spAutoFit/>
          </a:bodyPr>
          <a:lstStyle/>
          <a:p>
            <a:pPr algn="ctr"/>
            <a:r>
              <a:rPr lang="en-GB" sz="1400" b="1">
                <a:solidFill>
                  <a:srgbClr val="0070C0"/>
                </a:solidFill>
              </a:rPr>
              <a:t>Bosnia and Herzegovina</a:t>
            </a:r>
          </a:p>
        </p:txBody>
      </p:sp>
    </p:spTree>
    <p:extLst>
      <p:ext uri="{BB962C8B-B14F-4D97-AF65-F5344CB8AC3E}">
        <p14:creationId xmlns:p14="http://schemas.microsoft.com/office/powerpoint/2010/main" val="18639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9B12C-78A1-5845-108A-60CE7F288F63}"/>
              </a:ext>
            </a:extLst>
          </p:cNvPr>
          <p:cNvSpPr>
            <a:spLocks noGrp="1"/>
          </p:cNvSpPr>
          <p:nvPr>
            <p:ph type="title"/>
          </p:nvPr>
        </p:nvSpPr>
        <p:spPr>
          <a:xfrm>
            <a:off x="432857" y="679058"/>
            <a:ext cx="11326284" cy="473075"/>
          </a:xfrm>
        </p:spPr>
        <p:txBody>
          <a:bodyPr>
            <a:noAutofit/>
          </a:bodyPr>
          <a:lstStyle/>
          <a:p>
            <a:r>
              <a:rPr lang="en-GB" sz="2800" b="1" dirty="0">
                <a:solidFill>
                  <a:schemeClr val="accent1"/>
                </a:solidFill>
                <a:cs typeface="Arial"/>
              </a:rPr>
              <a:t>YG AND INTEGRATED POLICIES FOR NEET IN ETF PARTNER COUNTRIES</a:t>
            </a:r>
          </a:p>
        </p:txBody>
      </p:sp>
      <p:graphicFrame>
        <p:nvGraphicFramePr>
          <p:cNvPr id="6" name="Content Placeholder 5">
            <a:extLst>
              <a:ext uri="{FF2B5EF4-FFF2-40B4-BE49-F238E27FC236}">
                <a16:creationId xmlns:a16="http://schemas.microsoft.com/office/drawing/2014/main" id="{6B8B2141-F1DE-04FD-C6E8-9D3C21AF60D0}"/>
              </a:ext>
            </a:extLst>
          </p:cNvPr>
          <p:cNvGraphicFramePr>
            <a:graphicFrameLocks noGrp="1"/>
          </p:cNvGraphicFramePr>
          <p:nvPr>
            <p:ph idx="1"/>
            <p:extLst>
              <p:ext uri="{D42A27DB-BD31-4B8C-83A1-F6EECF244321}">
                <p14:modId xmlns:p14="http://schemas.microsoft.com/office/powerpoint/2010/main" val="437186946"/>
              </p:ext>
            </p:extLst>
          </p:nvPr>
        </p:nvGraphicFramePr>
        <p:xfrm>
          <a:off x="432858" y="1620398"/>
          <a:ext cx="11326284" cy="4322006"/>
        </p:xfrm>
        <a:graphic>
          <a:graphicData uri="http://schemas.openxmlformats.org/drawingml/2006/table">
            <a:tbl>
              <a:tblPr firstRow="1" bandRow="1">
                <a:tableStyleId>{5C22544A-7EE6-4342-B048-85BDC9FD1C3A}</a:tableStyleId>
              </a:tblPr>
              <a:tblGrid>
                <a:gridCol w="3391961">
                  <a:extLst>
                    <a:ext uri="{9D8B030D-6E8A-4147-A177-3AD203B41FA5}">
                      <a16:colId xmlns:a16="http://schemas.microsoft.com/office/drawing/2014/main" val="361411773"/>
                    </a:ext>
                  </a:extLst>
                </a:gridCol>
                <a:gridCol w="3086100">
                  <a:extLst>
                    <a:ext uri="{9D8B030D-6E8A-4147-A177-3AD203B41FA5}">
                      <a16:colId xmlns:a16="http://schemas.microsoft.com/office/drawing/2014/main" val="2980314861"/>
                    </a:ext>
                  </a:extLst>
                </a:gridCol>
                <a:gridCol w="2764589">
                  <a:extLst>
                    <a:ext uri="{9D8B030D-6E8A-4147-A177-3AD203B41FA5}">
                      <a16:colId xmlns:a16="http://schemas.microsoft.com/office/drawing/2014/main" val="3798067920"/>
                    </a:ext>
                  </a:extLst>
                </a:gridCol>
                <a:gridCol w="2083634">
                  <a:extLst>
                    <a:ext uri="{9D8B030D-6E8A-4147-A177-3AD203B41FA5}">
                      <a16:colId xmlns:a16="http://schemas.microsoft.com/office/drawing/2014/main" val="1638114566"/>
                    </a:ext>
                  </a:extLst>
                </a:gridCol>
              </a:tblGrid>
              <a:tr h="483824">
                <a:tc>
                  <a:txBody>
                    <a:bodyPr/>
                    <a:lstStyle/>
                    <a:p>
                      <a:r>
                        <a:rPr lang="en-GB"/>
                        <a:t>WESTERN BALKANS</a:t>
                      </a:r>
                    </a:p>
                  </a:txBody>
                  <a:tcPr anchor="ctr"/>
                </a:tc>
                <a:tc>
                  <a:txBody>
                    <a:bodyPr/>
                    <a:lstStyle/>
                    <a:p>
                      <a:r>
                        <a:rPr lang="en-GB"/>
                        <a:t>EASTERN PARTNERSHIP</a:t>
                      </a:r>
                    </a:p>
                  </a:txBody>
                  <a:tcPr anchor="ctr"/>
                </a:tc>
                <a:tc>
                  <a:txBody>
                    <a:bodyPr/>
                    <a:lstStyle/>
                    <a:p>
                      <a:r>
                        <a:rPr lang="en-GB"/>
                        <a:t>SEMED</a:t>
                      </a:r>
                    </a:p>
                  </a:txBody>
                  <a:tcPr anchor="ctr"/>
                </a:tc>
                <a:tc>
                  <a:txBody>
                    <a:bodyPr/>
                    <a:lstStyle/>
                    <a:p>
                      <a:r>
                        <a:rPr lang="en-GB"/>
                        <a:t>CENTRAL ASIA</a:t>
                      </a:r>
                    </a:p>
                  </a:txBody>
                  <a:tcPr anchor="ctr"/>
                </a:tc>
                <a:extLst>
                  <a:ext uri="{0D108BD9-81ED-4DB2-BD59-A6C34878D82A}">
                    <a16:rowId xmlns:a16="http://schemas.microsoft.com/office/drawing/2014/main" val="719370999"/>
                  </a:ext>
                </a:extLst>
              </a:tr>
              <a:tr h="2980486">
                <a:tc>
                  <a:txBody>
                    <a:bodyPr/>
                    <a:lstStyle/>
                    <a:p>
                      <a:pPr marL="285750" indent="-285750">
                        <a:spcBef>
                          <a:spcPts val="600"/>
                        </a:spcBef>
                        <a:buFont typeface="Arial" panose="020B0604020202020204" pitchFamily="34" charset="0"/>
                        <a:buChar char="•"/>
                      </a:pPr>
                      <a:r>
                        <a:rPr lang="en-GB" sz="1200" dirty="0"/>
                        <a:t>YG Implementation Plans (advice, capacity building, review and suggestions).</a:t>
                      </a:r>
                    </a:p>
                    <a:p>
                      <a:pPr marL="285750" indent="-285750">
                        <a:spcBef>
                          <a:spcPts val="600"/>
                        </a:spcBef>
                        <a:buFont typeface="Arial" panose="020B0604020202020204" pitchFamily="34" charset="0"/>
                        <a:buChar char="•"/>
                      </a:pPr>
                      <a:r>
                        <a:rPr lang="en-GB" sz="1200" dirty="0"/>
                        <a:t>Pilots ongoing in several municipalities in each country.</a:t>
                      </a:r>
                    </a:p>
                    <a:p>
                      <a:pPr marL="285750" indent="-285750">
                        <a:spcBef>
                          <a:spcPts val="600"/>
                        </a:spcBef>
                        <a:buFont typeface="Arial" panose="020B0604020202020204" pitchFamily="34" charset="0"/>
                        <a:buChar char="•"/>
                      </a:pPr>
                      <a:r>
                        <a:rPr lang="en-GB" sz="1200" dirty="0"/>
                        <a:t>Relevant commitments Growth Plan/Reform Agenda</a:t>
                      </a:r>
                    </a:p>
                    <a:p>
                      <a:pPr marL="285750" indent="-285750">
                        <a:spcBef>
                          <a:spcPts val="600"/>
                        </a:spcBef>
                        <a:buFont typeface="Arial" panose="020B0604020202020204" pitchFamily="34" charset="0"/>
                        <a:buChar char="•"/>
                      </a:pPr>
                      <a:r>
                        <a:rPr lang="en-GB" sz="1200" dirty="0"/>
                        <a:t>Knowledge sharing and YG coordinators meetings</a:t>
                      </a:r>
                    </a:p>
                    <a:p>
                      <a:pPr marL="285750" indent="-285750">
                        <a:spcBef>
                          <a:spcPts val="600"/>
                        </a:spcBef>
                        <a:buFont typeface="Arial" panose="020B0604020202020204" pitchFamily="34" charset="0"/>
                        <a:buChar char="•"/>
                      </a:pPr>
                      <a:r>
                        <a:rPr lang="en-GB" sz="1200" dirty="0"/>
                        <a:t>EU IPA regional project on YG plus country IPA – ETF invited to contribute as per specific areas of expertise</a:t>
                      </a:r>
                    </a:p>
                    <a:p>
                      <a:pPr marL="285750" indent="-285750">
                        <a:spcBef>
                          <a:spcPts val="600"/>
                        </a:spcBef>
                        <a:buFont typeface="Arial" panose="020B0604020202020204" pitchFamily="34" charset="0"/>
                        <a:buChar char="•"/>
                      </a:pPr>
                      <a:r>
                        <a:rPr lang="en-GB" sz="1200" dirty="0"/>
                        <a:t>Country policy advice actions to keep reform momentum</a:t>
                      </a:r>
                    </a:p>
                  </a:txBody>
                  <a:tcPr anchor="ctr"/>
                </a:tc>
                <a:tc>
                  <a:txBody>
                    <a:bodyPr/>
                    <a:lstStyle/>
                    <a:p>
                      <a:pPr marL="285750" indent="-285750">
                        <a:spcBef>
                          <a:spcPts val="600"/>
                        </a:spcBef>
                        <a:buFont typeface="Arial" panose="020B0604020202020204" pitchFamily="34" charset="0"/>
                        <a:buChar char="•"/>
                      </a:pPr>
                      <a:r>
                        <a:rPr lang="en-GB" sz="1200" dirty="0"/>
                        <a:t>EU4Youth regional programme (regional experience sharing; piloting in few countries). ETF input to EU4Youth</a:t>
                      </a:r>
                    </a:p>
                    <a:p>
                      <a:pPr marL="285750" indent="-285750">
                        <a:spcBef>
                          <a:spcPts val="600"/>
                        </a:spcBef>
                        <a:buFont typeface="Arial" panose="020B0604020202020204" pitchFamily="34" charset="0"/>
                        <a:buChar char="•"/>
                      </a:pPr>
                      <a:r>
                        <a:rPr lang="en-GB" sz="1200" dirty="0"/>
                        <a:t>Experience exchange / peer leaning including in North Macedonia </a:t>
                      </a:r>
                    </a:p>
                    <a:p>
                      <a:pPr marL="285750" indent="-285750">
                        <a:spcBef>
                          <a:spcPts val="600"/>
                        </a:spcBef>
                        <a:buFont typeface="Arial" panose="020B0604020202020204" pitchFamily="34" charset="0"/>
                        <a:buChar char="•"/>
                      </a:pPr>
                      <a:r>
                        <a:rPr lang="en-GB" sz="1200" b="1" dirty="0"/>
                        <a:t>Ukraine</a:t>
                      </a:r>
                      <a:r>
                        <a:rPr lang="en-GB" sz="1200" dirty="0"/>
                        <a:t> set up YG Interagency Working Group mid 2024 </a:t>
                      </a:r>
                      <a:r>
                        <a:rPr lang="en-GB" sz="1200" dirty="0">
                          <a:sym typeface="Wingdings" panose="05000000000000000000" pitchFamily="2" charset="2"/>
                        </a:rPr>
                        <a:t> ETF </a:t>
                      </a:r>
                      <a:r>
                        <a:rPr lang="en-GB" sz="1200" dirty="0"/>
                        <a:t>comprehensive learning and support programme to support capacity development and preparation for YG. </a:t>
                      </a:r>
                    </a:p>
                  </a:txBody>
                  <a:tcPr anchor="ctr"/>
                </a:tc>
                <a:tc>
                  <a:txBody>
                    <a:bodyPr/>
                    <a:lstStyle/>
                    <a:p>
                      <a:pPr marL="285750" indent="-285750">
                        <a:spcBef>
                          <a:spcPts val="600"/>
                        </a:spcBef>
                        <a:buFont typeface="Arial" panose="020B0604020202020204" pitchFamily="34" charset="0"/>
                        <a:buChar char="•"/>
                      </a:pPr>
                      <a:r>
                        <a:rPr lang="en-GB" sz="1200" dirty="0"/>
                        <a:t>Launched EU supported Youth-NEET regional project</a:t>
                      </a:r>
                    </a:p>
                    <a:p>
                      <a:pPr marL="285750" indent="-285750">
                        <a:spcBef>
                          <a:spcPts val="600"/>
                        </a:spcBef>
                        <a:buFont typeface="Arial" panose="020B0604020202020204" pitchFamily="34" charset="0"/>
                        <a:buChar char="•"/>
                      </a:pPr>
                      <a:r>
                        <a:rPr lang="en-GB" sz="1200" dirty="0" err="1"/>
                        <a:t>Ttraining</a:t>
                      </a:r>
                      <a:r>
                        <a:rPr lang="en-GB" sz="1200" dirty="0"/>
                        <a:t> and peer exchange events with focus on career guidance and counselling, skills development, skills mismatches and work-based learning</a:t>
                      </a:r>
                    </a:p>
                    <a:p>
                      <a:pPr marL="285750" indent="-285750">
                        <a:spcBef>
                          <a:spcPts val="600"/>
                        </a:spcBef>
                        <a:buFont typeface="Arial" panose="020B0604020202020204" pitchFamily="34" charset="0"/>
                        <a:buChar char="•"/>
                      </a:pPr>
                      <a:r>
                        <a:rPr lang="en-GB" sz="1200" dirty="0" err="1"/>
                        <a:t>UfM</a:t>
                      </a:r>
                      <a:r>
                        <a:rPr lang="en-GB" sz="1200" dirty="0"/>
                        <a:t> Community of Practice on Youth Employment</a:t>
                      </a:r>
                    </a:p>
                  </a:txBody>
                  <a:tcPr anchor="ctr"/>
                </a:tc>
                <a:tc>
                  <a:txBody>
                    <a:bodyPr/>
                    <a:lstStyle/>
                    <a:p>
                      <a:pPr marL="285750" indent="-285750">
                        <a:spcBef>
                          <a:spcPts val="600"/>
                        </a:spcBef>
                        <a:buFont typeface="Arial" panose="020B0604020202020204" pitchFamily="34" charset="0"/>
                        <a:buChar char="•"/>
                      </a:pPr>
                      <a:r>
                        <a:rPr lang="en-GB" sz="1200" dirty="0"/>
                        <a:t>YG specific information/ raise awareness sessions</a:t>
                      </a:r>
                    </a:p>
                    <a:p>
                      <a:pPr marL="285750" indent="-285750">
                        <a:spcBef>
                          <a:spcPts val="600"/>
                        </a:spcBef>
                        <a:buFont typeface="Arial" panose="020B0604020202020204" pitchFamily="34" charset="0"/>
                        <a:buChar char="•"/>
                      </a:pPr>
                      <a:r>
                        <a:rPr lang="en-GB" sz="1200" dirty="0"/>
                        <a:t>Youth transition activities in EU funded DARYA programme implemented by the ETF</a:t>
                      </a:r>
                    </a:p>
                    <a:p>
                      <a:pPr marL="285750" indent="-285750">
                        <a:spcBef>
                          <a:spcPts val="600"/>
                        </a:spcBef>
                        <a:buFont typeface="Arial" panose="020B0604020202020204" pitchFamily="34" charset="0"/>
                        <a:buChar char="•"/>
                      </a:pPr>
                      <a:r>
                        <a:rPr lang="en-GB" sz="1200" dirty="0"/>
                        <a:t>Policy learning event September 2025</a:t>
                      </a:r>
                    </a:p>
                  </a:txBody>
                  <a:tcPr anchor="ctr"/>
                </a:tc>
                <a:extLst>
                  <a:ext uri="{0D108BD9-81ED-4DB2-BD59-A6C34878D82A}">
                    <a16:rowId xmlns:a16="http://schemas.microsoft.com/office/drawing/2014/main" val="1073142242"/>
                  </a:ext>
                </a:extLst>
              </a:tr>
              <a:tr h="857696">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Activities supporting ETF input to YG:</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200" dirty="0"/>
                        <a:t>Evidence: KIESE, mismatch/NEET profile, specific surveys and research, including with UNICEF and </a:t>
                      </a:r>
                      <a:r>
                        <a:rPr lang="en-GB" sz="1200" dirty="0" err="1"/>
                        <a:t>Eurofound</a:t>
                      </a:r>
                      <a:endParaRPr lang="en-GB" sz="1200" dirty="0"/>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200" dirty="0"/>
                        <a:t>Knowledge and policy advice focus: skills dimension of ALMP/PES, WBL mappings, career counselling, outreaching, governance, qualifications/validation</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GB" sz="1200" dirty="0"/>
                        <a:t>Global opportunities to promote EU Youth Guarantee – Thailand progress towards NEET integrated policy approaches</a:t>
                      </a:r>
                    </a:p>
                  </a:txBody>
                  <a:tcPr anchor="ct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296424343"/>
                  </a:ext>
                </a:extLst>
              </a:tr>
            </a:tbl>
          </a:graphicData>
        </a:graphic>
      </p:graphicFrame>
      <p:sp>
        <p:nvSpPr>
          <p:cNvPr id="4" name="Slide Number Placeholder 3">
            <a:extLst>
              <a:ext uri="{FF2B5EF4-FFF2-40B4-BE49-F238E27FC236}">
                <a16:creationId xmlns:a16="http://schemas.microsoft.com/office/drawing/2014/main" id="{6B38F161-2505-79D3-3A97-4FBC0703F277}"/>
              </a:ext>
            </a:extLst>
          </p:cNvPr>
          <p:cNvSpPr>
            <a:spLocks noGrp="1"/>
          </p:cNvSpPr>
          <p:nvPr>
            <p:ph type="sldNum" sz="quarter" idx="4"/>
          </p:nvPr>
        </p:nvSpPr>
        <p:spPr>
          <a:xfrm>
            <a:off x="9846732" y="6194425"/>
            <a:ext cx="1507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accent1">
                    <a:lumMod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	</a:t>
            </a:r>
            <a:fld id="{B28DE320-A0D4-47B4-8B88-A7646D1D9E60}" type="slidenum">
              <a:rPr lang="en-GB" smtClean="0"/>
              <a:pPr/>
              <a:t>7</a:t>
            </a:fld>
            <a:endParaRPr lang="en-GB"/>
          </a:p>
        </p:txBody>
      </p:sp>
    </p:spTree>
    <p:extLst>
      <p:ext uri="{BB962C8B-B14F-4D97-AF65-F5344CB8AC3E}">
        <p14:creationId xmlns:p14="http://schemas.microsoft.com/office/powerpoint/2010/main" val="2679683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D2F5C2D7F38543A7DECC0B91FBF8EC" ma:contentTypeVersion="19" ma:contentTypeDescription="Create a new document." ma:contentTypeScope="" ma:versionID="9fce32f6bad04881a67983cf5f4806a3">
  <xsd:schema xmlns:xsd="http://www.w3.org/2001/XMLSchema" xmlns:xs="http://www.w3.org/2001/XMLSchema" xmlns:p="http://schemas.microsoft.com/office/2006/metadata/properties" xmlns:ns2="f3ae32bb-a161-4da2-a912-3fd4ef5c7b4c" xmlns:ns3="5bf4adf3-0360-4285-b414-8a1933b4cf43" targetNamespace="http://schemas.microsoft.com/office/2006/metadata/properties" ma:root="true" ma:fieldsID="b9288dda55de7c157cd3ed87d5e3b8f8" ns2:_="" ns3:_="">
    <xsd:import namespace="f3ae32bb-a161-4da2-a912-3fd4ef5c7b4c"/>
    <xsd:import namespace="5bf4adf3-0360-4285-b414-8a1933b4cf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e32bb-a161-4da2-a912-3fd4ef5c7b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f4adf3-0360-4285-b414-8a1933b4cf43"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89058e7-3c1f-447e-868b-29c765caa27c}" ma:internalName="TaxCatchAll" ma:showField="CatchAllData" ma:web="5bf4adf3-0360-4285-b414-8a1933b4cf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bf4adf3-0360-4285-b414-8a1933b4cf43" xsi:nil="true"/>
    <lcf76f155ced4ddcb4097134ff3c332f xmlns="f3ae32bb-a161-4da2-a912-3fd4ef5c7b4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D81A0AC-F44E-4FD0-A55E-7840CDCA168C}"/>
</file>

<file path=customXml/itemProps2.xml><?xml version="1.0" encoding="utf-8"?>
<ds:datastoreItem xmlns:ds="http://schemas.openxmlformats.org/officeDocument/2006/customXml" ds:itemID="{36FB52E8-5403-4CB2-8E46-9DA3FED16625}"/>
</file>

<file path=customXml/itemProps3.xml><?xml version="1.0" encoding="utf-8"?>
<ds:datastoreItem xmlns:ds="http://schemas.openxmlformats.org/officeDocument/2006/customXml" ds:itemID="{677E76F9-D103-47A6-9D72-0C42D03254B1}"/>
</file>

<file path=docProps/app.xml><?xml version="1.0" encoding="utf-8"?>
<Properties xmlns="http://schemas.openxmlformats.org/officeDocument/2006/extended-properties" xmlns:vt="http://schemas.openxmlformats.org/officeDocument/2006/docPropsVTypes">
  <TotalTime>0</TotalTime>
  <Words>998</Words>
  <Application>Microsoft Office PowerPoint</Application>
  <PresentationFormat>Widescreen</PresentationFormat>
  <Paragraphs>84</Paragraphs>
  <Slides>7</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Aptos</vt:lpstr>
      <vt:lpstr>Aptos Display</vt:lpstr>
      <vt:lpstr>Arial</vt:lpstr>
      <vt:lpstr>Calibri</vt:lpstr>
      <vt:lpstr>Symbol</vt:lpstr>
      <vt:lpstr>Wingdings</vt:lpstr>
      <vt:lpstr>Office Theme</vt:lpstr>
      <vt:lpstr>1_Office Theme</vt:lpstr>
      <vt:lpstr>Policy approaches for supporting youth transitions The case of EU Youth Guarantee</vt:lpstr>
      <vt:lpstr>THE YOUTH GUARANTEE</vt:lpstr>
      <vt:lpstr>YOUTH GUARANTEE: PATTERNS IMPACTING NEET PROFILE AND POLICIES</vt:lpstr>
      <vt:lpstr>YOUTH GUARANTEE CHALLENGES </vt:lpstr>
      <vt:lpstr>YOUTH TRANSITION</vt:lpstr>
      <vt:lpstr>NEET PROFILE</vt:lpstr>
      <vt:lpstr>YG AND INTEGRATED POLICIES FOR NEET IN ETF PARTNER COUNTRIES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Cristina Mereuta (ETF)</dc:creator>
  <cp:lastModifiedBy>Cristina Mereuta (ETF)</cp:lastModifiedBy>
  <cp:revision>6</cp:revision>
  <dcterms:created xsi:type="dcterms:W3CDTF">2024-05-28T04:09:12Z</dcterms:created>
  <dcterms:modified xsi:type="dcterms:W3CDTF">2025-09-18T07:57:22Z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0x010100C9D2F5C2D7F38543A7DECC0B91FBF8EC</vt:lpwstr>
  </property>
</Properties>
</file>