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  <p:sldMasterId id="2147483648" r:id="rId5"/>
  </p:sldMasterIdLst>
  <p:notesMasterIdLst>
    <p:notesMasterId r:id="rId20"/>
  </p:notesMasterIdLst>
  <p:sldIdLst>
    <p:sldId id="263" r:id="rId6"/>
    <p:sldId id="1200" r:id="rId7"/>
    <p:sldId id="1205" r:id="rId8"/>
    <p:sldId id="274" r:id="rId9"/>
    <p:sldId id="1187" r:id="rId10"/>
    <p:sldId id="1183" r:id="rId11"/>
    <p:sldId id="1203" r:id="rId12"/>
    <p:sldId id="1188" r:id="rId13"/>
    <p:sldId id="1185" r:id="rId14"/>
    <p:sldId id="272" r:id="rId15"/>
    <p:sldId id="276" r:id="rId16"/>
    <p:sldId id="1207" r:id="rId17"/>
    <p:sldId id="1208" r:id="rId18"/>
    <p:sldId id="12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7"/>
    <a:srgbClr val="FFD03B"/>
    <a:srgbClr val="E7E7D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17F98-ADFD-4C14-99F3-845B8A33541A}" v="1" dt="2025-05-15T15:56:03.012"/>
    <p1510:client id="{C3556AC6-26DC-4A00-97A9-1CBB7C4239ED}" v="516" dt="2025-05-15T15:43:35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0962-F9A1-44F9-8A00-6D6672A257D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6CCD-EF4D-4DB0-9B68-76AC3F31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2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1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1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4B87-955E-1BDE-CC88-AF090F1E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282" y="2515998"/>
            <a:ext cx="9144000" cy="11918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19C1-97E9-7646-64CF-8A7189EF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82" y="3781829"/>
            <a:ext cx="9144000" cy="8841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DB7C-6B92-47B1-A0A0-1E4B49F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841" y="6317010"/>
            <a:ext cx="2743200" cy="365125"/>
          </a:xfrm>
        </p:spPr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7AD13-FFD2-4F5F-B6BE-93A9E8979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55" y="175865"/>
            <a:ext cx="3769549" cy="174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15BB4B-67FE-75F0-BFE2-75758CE9B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78" y="6068861"/>
            <a:ext cx="2516490" cy="551140"/>
          </a:xfrm>
          <a:prstGeom prst="rect">
            <a:avLst/>
          </a:prstGeom>
        </p:spPr>
      </p:pic>
      <p:pic>
        <p:nvPicPr>
          <p:cNvPr id="15" name="Picture 14" descr="A logo with stars and text&#10;&#10;Description automatically generated">
            <a:extLst>
              <a:ext uri="{FF2B5EF4-FFF2-40B4-BE49-F238E27FC236}">
                <a16:creationId xmlns:a16="http://schemas.microsoft.com/office/drawing/2014/main" id="{7F46E0D8-59A2-5C6B-58C2-69B1ACC51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05" y="68894"/>
            <a:ext cx="1715163" cy="1388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C90535-169B-945B-68FC-E117823E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178" y="3135132"/>
            <a:ext cx="2397951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D50-AA15-B9B5-D0A5-068D7AA1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21658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FB9E5-EBBA-F248-1BE6-65BF71A8C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0285"/>
            <a:ext cx="9921658" cy="4836678"/>
          </a:xfrm>
        </p:spPr>
        <p:txBody>
          <a:bodyPr vert="eaVert"/>
          <a:lstStyle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9FCEA2-48A4-5569-E2EC-1AEAB4C2F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4B87-955E-1BDE-CC88-AF090F1E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282" y="2515998"/>
            <a:ext cx="9144000" cy="11918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19C1-97E9-7646-64CF-8A7189EF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82" y="3781829"/>
            <a:ext cx="9144000" cy="8841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DB7C-6B92-47B1-A0A0-1E4B49F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841" y="6317010"/>
            <a:ext cx="2743200" cy="365125"/>
          </a:xfrm>
        </p:spPr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7AD13-FFD2-4F5F-B6BE-93A9E8979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55" y="175865"/>
            <a:ext cx="3769549" cy="174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15BB4B-67FE-75F0-BFE2-75758CE9B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78" y="6068861"/>
            <a:ext cx="2516490" cy="551140"/>
          </a:xfrm>
          <a:prstGeom prst="rect">
            <a:avLst/>
          </a:prstGeom>
        </p:spPr>
      </p:pic>
      <p:pic>
        <p:nvPicPr>
          <p:cNvPr id="15" name="Picture 14" descr="A logo with stars and text&#10;&#10;Description automatically generated">
            <a:extLst>
              <a:ext uri="{FF2B5EF4-FFF2-40B4-BE49-F238E27FC236}">
                <a16:creationId xmlns:a16="http://schemas.microsoft.com/office/drawing/2014/main" id="{7F46E0D8-59A2-5C6B-58C2-69B1ACC51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05" y="68894"/>
            <a:ext cx="1715163" cy="1388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C90535-169B-945B-68FC-E117823E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178" y="3135132"/>
            <a:ext cx="2397951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4B87-955E-1BDE-CC88-AF090F1E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282" y="2515998"/>
            <a:ext cx="9144000" cy="11918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19C1-97E9-7646-64CF-8A7189EF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82" y="3781829"/>
            <a:ext cx="9144000" cy="8841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DB7C-6B92-47B1-A0A0-1E4B49F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841" y="6317010"/>
            <a:ext cx="2743200" cy="365125"/>
          </a:xfrm>
        </p:spPr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A7AD13-FFD2-4F5F-B6BE-93A9E8979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55" y="175865"/>
            <a:ext cx="3769549" cy="174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15BB4B-67FE-75F0-BFE2-75758CE9B9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78" y="6068861"/>
            <a:ext cx="2516490" cy="551140"/>
          </a:xfrm>
          <a:prstGeom prst="rect">
            <a:avLst/>
          </a:prstGeom>
        </p:spPr>
      </p:pic>
      <p:pic>
        <p:nvPicPr>
          <p:cNvPr id="15" name="Picture 14" descr="A logo with stars and text&#10;&#10;Description automatically generated">
            <a:extLst>
              <a:ext uri="{FF2B5EF4-FFF2-40B4-BE49-F238E27FC236}">
                <a16:creationId xmlns:a16="http://schemas.microsoft.com/office/drawing/2014/main" id="{7F46E0D8-59A2-5C6B-58C2-69B1ACC51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05" y="68894"/>
            <a:ext cx="1715163" cy="13881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C90535-169B-945B-68FC-E117823ED1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1178" y="3135132"/>
            <a:ext cx="2397951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5D18-16BA-38EA-67D7-748A1E60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1833-7A77-091C-87CE-C3365FE3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39750" indent="-273050">
              <a:defRPr sz="1800"/>
            </a:lvl2pPr>
            <a:lvl3pPr marL="806450" indent="-266700"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10F3-1C97-0A3E-7F6C-C0B5DAC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DBCEAC-A682-9065-D86B-FCDC15E7E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D3404-0003-7340-2DD6-42940919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85A8D6-3F86-73EB-D7A7-CC7B86856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98436">
            <a:off x="-806892" y="4086462"/>
            <a:ext cx="3578289" cy="3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68EC-8941-56A3-328F-04AFB789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5F7D-41EB-DF27-284D-D3AFB437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2181-2BE4-D61A-8EFF-108374D5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07A0CD-ECBC-FD2D-9407-BC5116C23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EF5F5-54F3-7D66-8CE6-52421B411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59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395E3-1ACA-12D3-C8F8-43B23B2D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933828-1003-CC38-E8B2-033C52886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EB683E-5C4A-D51C-E1F4-44463447C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64E55-9739-DA58-6ABE-BFE86B5B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89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Placeholder 1">
            <a:extLst>
              <a:ext uri="{FF2B5EF4-FFF2-40B4-BE49-F238E27FC236}">
                <a16:creationId xmlns:a16="http://schemas.microsoft.com/office/drawing/2014/main" id="{F9490E25-8CFE-41CC-8273-A5274D2E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4" y="580157"/>
            <a:ext cx="11326005" cy="1000884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>
              <a:defRPr sz="2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EAA0D65-B41D-04C4-56F7-20C1EF0ADF4C}"/>
              </a:ext>
            </a:extLst>
          </p:cNvPr>
          <p:cNvSpPr/>
          <p:nvPr userDrawn="1"/>
        </p:nvSpPr>
        <p:spPr>
          <a:xfrm>
            <a:off x="0" y="-8812"/>
            <a:ext cx="1535656" cy="2213675"/>
          </a:xfrm>
          <a:custGeom>
            <a:avLst/>
            <a:gdLst>
              <a:gd name="connsiteX0" fmla="*/ 607467 w 1472820"/>
              <a:gd name="connsiteY0" fmla="*/ 0 h 2123096"/>
              <a:gd name="connsiteX1" fmla="*/ 674998 w 1472820"/>
              <a:gd name="connsiteY1" fmla="*/ 606672 h 2123096"/>
              <a:gd name="connsiteX2" fmla="*/ 1010564 w 1472820"/>
              <a:gd name="connsiteY2" fmla="*/ 969533 h 2123096"/>
              <a:gd name="connsiteX3" fmla="*/ 1472820 w 1472820"/>
              <a:gd name="connsiteY3" fmla="*/ 1061548 h 2123096"/>
              <a:gd name="connsiteX4" fmla="*/ 1010564 w 1472820"/>
              <a:gd name="connsiteY4" fmla="*/ 1153563 h 2123096"/>
              <a:gd name="connsiteX5" fmla="*/ 674998 w 1472820"/>
              <a:gd name="connsiteY5" fmla="*/ 1516423 h 2123096"/>
              <a:gd name="connsiteX6" fmla="*/ 607467 w 1472820"/>
              <a:gd name="connsiteY6" fmla="*/ 2123096 h 2123096"/>
              <a:gd name="connsiteX7" fmla="*/ 539936 w 1472820"/>
              <a:gd name="connsiteY7" fmla="*/ 1516423 h 2123096"/>
              <a:gd name="connsiteX8" fmla="*/ 204370 w 1472820"/>
              <a:gd name="connsiteY8" fmla="*/ 1153563 h 2123096"/>
              <a:gd name="connsiteX9" fmla="*/ 0 w 1472820"/>
              <a:gd name="connsiteY9" fmla="*/ 1112882 h 2123096"/>
              <a:gd name="connsiteX10" fmla="*/ 0 w 1472820"/>
              <a:gd name="connsiteY10" fmla="*/ 1010214 h 2123096"/>
              <a:gd name="connsiteX11" fmla="*/ 204370 w 1472820"/>
              <a:gd name="connsiteY11" fmla="*/ 969533 h 2123096"/>
              <a:gd name="connsiteX12" fmla="*/ 539936 w 1472820"/>
              <a:gd name="connsiteY12" fmla="*/ 606672 h 212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2820" h="2123096">
                <a:moveTo>
                  <a:pt x="607467" y="0"/>
                </a:moveTo>
                <a:lnTo>
                  <a:pt x="674998" y="606672"/>
                </a:lnTo>
                <a:cubicBezTo>
                  <a:pt x="695413" y="787064"/>
                  <a:pt x="831004" y="934184"/>
                  <a:pt x="1010564" y="969533"/>
                </a:cubicBezTo>
                <a:lnTo>
                  <a:pt x="1472820" y="1061548"/>
                </a:lnTo>
                <a:lnTo>
                  <a:pt x="1010564" y="1153563"/>
                </a:lnTo>
                <a:cubicBezTo>
                  <a:pt x="831004" y="1188912"/>
                  <a:pt x="695413" y="1336032"/>
                  <a:pt x="674998" y="1516423"/>
                </a:cubicBezTo>
                <a:lnTo>
                  <a:pt x="607467" y="2123096"/>
                </a:lnTo>
                <a:lnTo>
                  <a:pt x="539936" y="1516423"/>
                </a:lnTo>
                <a:cubicBezTo>
                  <a:pt x="519516" y="1336032"/>
                  <a:pt x="383930" y="1188912"/>
                  <a:pt x="204370" y="1153563"/>
                </a:cubicBezTo>
                <a:lnTo>
                  <a:pt x="0" y="1112882"/>
                </a:lnTo>
                <a:lnTo>
                  <a:pt x="0" y="1010214"/>
                </a:lnTo>
                <a:lnTo>
                  <a:pt x="204370" y="969533"/>
                </a:lnTo>
                <a:cubicBezTo>
                  <a:pt x="383930" y="934184"/>
                  <a:pt x="519516" y="787064"/>
                  <a:pt x="539936" y="606672"/>
                </a:cubicBezTo>
                <a:close/>
              </a:path>
            </a:pathLst>
          </a:custGeom>
          <a:solidFill>
            <a:srgbClr val="FFDD00">
              <a:alpha val="70152"/>
            </a:srgbClr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10944225" cy="1080120"/>
          </a:xfrm>
        </p:spPr>
        <p:txBody>
          <a:bodyPr anchor="t"/>
          <a:lstStyle>
            <a:lvl1pPr>
              <a:lnSpc>
                <a:spcPct val="90000"/>
              </a:lnSpc>
              <a:defRPr sz="3000" cap="all" baseline="0"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6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5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68EC-8941-56A3-328F-04AFB789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5F7D-41EB-DF27-284D-D3AFB437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2181-2BE4-D61A-8EFF-108374D5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07A0CD-ECBC-FD2D-9407-BC5116C23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EF5F5-54F3-7D66-8CE6-52421B411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59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83A84-157F-4330-B917-1540ACCC38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5348F9-68EB-4F75-BF56-CB485FE3E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874C-C55A-8E03-3B56-C2DCA11AC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4230"/>
            <a:ext cx="5181600" cy="474273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538163" indent="-268288">
              <a:defRPr sz="1600"/>
            </a:lvl2pPr>
            <a:lvl3pPr marL="808038" indent="-269875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C797E-F4DA-7251-408D-6ABDDD25C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4230"/>
            <a:ext cx="5181600" cy="474273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538163" indent="-268288">
              <a:defRPr sz="1600"/>
            </a:lvl2pPr>
            <a:lvl3pPr marL="808038" indent="-269875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4A416-8AAB-C0A9-94B8-A0CFCD73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2C9553-E081-210E-4C20-2AA3D86FF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B52227-130C-A878-BF26-8449F1EDC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AEFBE9-D198-55FE-C40E-8641CE70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1D0D-0852-3418-02FE-A2998D2B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618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661B8-7E6D-9B5E-C7BF-3822B8E93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551"/>
            <a:ext cx="5157787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444500" indent="-174625">
              <a:defRPr sz="1800"/>
            </a:lvl2pPr>
            <a:lvl3pPr marL="627063" indent="-182563">
              <a:defRPr sz="1600"/>
            </a:lvl3pPr>
            <a:lvl4pPr marL="1600200" indent="-9731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40F9D-C6AD-CCA4-241B-3D54F6805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618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01EB5-70A6-2BE0-E139-913A00932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51208"/>
            <a:ext cx="518318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555625" indent="-285750">
              <a:defRPr lang="en-US" sz="18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9875"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6667B-227A-BA61-A668-21A9264E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5D2C19-A07B-BED2-FD9C-8EADC67C8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85AF0D-AA18-E368-B4A8-C5593D2CB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DB3EAE-05F6-6D80-86E0-86011AB8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395E3-1ACA-12D3-C8F8-43B23B2D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933828-1003-CC38-E8B2-033C52886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EB683E-5C4A-D51C-E1F4-44463447C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64E55-9739-DA58-6ABE-BFE86B5B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358"/>
            <a:ext cx="10515600" cy="8217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8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D652E-8893-BBB0-D976-A687A86B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970F4E-FB89-C152-408D-F93FBDAE8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2B42-6FD5-1589-5113-971AF214C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8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92D-3C50-3B27-6BA1-B376AAD1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711"/>
            <a:ext cx="3932237" cy="86742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802A-B8D5-A300-D71B-918606CFF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AA8E7-F8C6-E2DE-1824-7E83DCF2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1912"/>
            <a:ext cx="3932237" cy="433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F47E0-B0A4-C649-6216-7CBC14B8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73FE26-9EE7-E74D-F76F-B1122A008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BB2F0C-9DA0-9637-F0D7-5401AE855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94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D516-D3C6-0FFB-F499-2F0EB7DF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844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1BF02-A55F-555C-538C-3376D615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DFCF5-ABE5-0389-0C34-FDF67FCA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34647"/>
            <a:ext cx="3932237" cy="4234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D4D2D-5262-8FB3-47ED-792310A3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3E4C-0E5D-4EBE-AA16-6A7F632139C2}" type="datetimeFigureOut">
              <a:rPr lang="en-GB" smtClean="0"/>
              <a:t>20/05/2025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0323B3-2E3A-E80E-ED8E-5BF02AE30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817" y="99557"/>
            <a:ext cx="1774906" cy="8217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362A4B-E4A6-61BC-0474-F824264EA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3DD-B392-EC2B-A10B-59D5683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9221-F8AB-AA46-7E2D-4C954439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4B71-5D93-25AD-80B1-1604BFBB5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8B3E4C-0E5D-4EBE-AA16-6A7F632139C2}" type="datetimeFigureOut">
              <a:rPr lang="en-GB" smtClean="0"/>
              <a:pPr/>
              <a:t>20/05/2025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885F31-2B84-7B42-0A4B-1119F8902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271" y="6444641"/>
            <a:ext cx="731729" cy="27683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GB" sz="9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41E0421-6ACB-4716-9214-5079EB1F95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5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68" r:id="rId11"/>
    <p:sldLayoutId id="2147484058" r:id="rId12"/>
    <p:sldLayoutId id="2147484048" r:id="rId13"/>
    <p:sldLayoutId id="2147484038" r:id="rId14"/>
    <p:sldLayoutId id="2147484028" r:id="rId15"/>
    <p:sldLayoutId id="2147484018" r:id="rId16"/>
    <p:sldLayoutId id="2147484008" r:id="rId17"/>
    <p:sldLayoutId id="2147483997" r:id="rId18"/>
    <p:sldLayoutId id="2147483649" r:id="rId19"/>
    <p:sldLayoutId id="2147483650" r:id="rId20"/>
    <p:sldLayoutId id="2147483651" r:id="rId21"/>
    <p:sldLayoutId id="2147483654" r:id="rId22"/>
    <p:sldLayoutId id="2147483659" r:id="rId23"/>
    <p:sldLayoutId id="21474840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D15E-2719-4C5D-AA1E-2601371DF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To edit the footer text go to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3944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4" r:id="rId3"/>
    <p:sldLayoutId id="2147483992" r:id="rId4"/>
    <p:sldLayoutId id="2147483990" r:id="rId5"/>
    <p:sldLayoutId id="2147483988" r:id="rId6"/>
    <p:sldLayoutId id="2147483984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2B312E-5039-8497-92AF-0D62365B5E1B}"/>
              </a:ext>
            </a:extLst>
          </p:cNvPr>
          <p:cNvSpPr/>
          <p:nvPr/>
        </p:nvSpPr>
        <p:spPr>
          <a:xfrm>
            <a:off x="0" y="1971674"/>
            <a:ext cx="12192000" cy="4886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cSectionTitle">
            <a:extLst>
              <a:ext uri="{FF2B5EF4-FFF2-40B4-BE49-F238E27FC236}">
                <a16:creationId xmlns:a16="http://schemas.microsoft.com/office/drawing/2014/main" id="{1829031C-B110-9C42-A459-784DB0E2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07" y="2783308"/>
            <a:ext cx="10400893" cy="1942147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Введение: Центры профессионального мастерства 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A291FAB-CFCD-EFC2-5EF2-CFEEDB8FC6F4}"/>
              </a:ext>
            </a:extLst>
          </p:cNvPr>
          <p:cNvSpPr txBox="1">
            <a:spLocks/>
          </p:cNvSpPr>
          <p:nvPr/>
        </p:nvSpPr>
        <p:spPr>
          <a:xfrm>
            <a:off x="843907" y="5439247"/>
            <a:ext cx="4043878" cy="88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endParaRPr lang="en-US" i="1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DA17156-590E-5DD0-CDE0-DF6DD1AB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8502" y="1453872"/>
            <a:ext cx="213687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11B3-BC00-5CAB-D3C0-C8E9CF287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A3F934E0-A1EA-E1FE-00EC-70C5360F12D5}"/>
              </a:ext>
            </a:extLst>
          </p:cNvPr>
          <p:cNvSpPr/>
          <p:nvPr/>
        </p:nvSpPr>
        <p:spPr>
          <a:xfrm>
            <a:off x="1053855" y="-832987"/>
            <a:ext cx="13276508" cy="13276502"/>
          </a:xfrm>
          <a:prstGeom prst="ellipse">
            <a:avLst/>
          </a:prstGeom>
          <a:gradFill>
            <a:gsLst>
              <a:gs pos="19000">
                <a:schemeClr val="accent4">
                  <a:lumMod val="40000"/>
                  <a:lumOff val="60000"/>
                  <a:alpha val="55000"/>
                </a:schemeClr>
              </a:gs>
              <a:gs pos="99000">
                <a:schemeClr val="accent6">
                  <a:lumMod val="60000"/>
                  <a:lumOff val="40000"/>
                  <a:alpha val="26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endParaRPr lang="en-GB" sz="48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88B091-C1F0-5C5C-A403-303271728813}"/>
              </a:ext>
            </a:extLst>
          </p:cNvPr>
          <p:cNvSpPr/>
          <p:nvPr/>
        </p:nvSpPr>
        <p:spPr>
          <a:xfrm>
            <a:off x="2829488" y="942644"/>
            <a:ext cx="9725242" cy="9725239"/>
          </a:xfrm>
          <a:prstGeom prst="ellipse">
            <a:avLst/>
          </a:prstGeom>
          <a:gradFill>
            <a:gsLst>
              <a:gs pos="19000">
                <a:schemeClr val="accent4">
                  <a:lumMod val="60000"/>
                  <a:lumOff val="40000"/>
                </a:schemeClr>
              </a:gs>
              <a:gs pos="99000">
                <a:schemeClr val="accent6">
                  <a:alpha val="51983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C96EA-9101-B082-31F4-1B94E256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87" y="702943"/>
            <a:ext cx="10944225" cy="1080120"/>
          </a:xfrm>
        </p:spPr>
        <p:txBody>
          <a:bodyPr/>
          <a:lstStyle/>
          <a:p>
            <a:r>
              <a:rPr lang="ru-RU" dirty="0"/>
              <a:t>Аналогия </a:t>
            </a:r>
            <a:br>
              <a:rPr lang="ru-RU" dirty="0"/>
            </a:br>
            <a:r>
              <a:rPr lang="ru-RU" dirty="0"/>
              <a:t>приготовления пиццы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6C5C2-A12B-04D2-1103-A2BEBBA5E8A1}"/>
              </a:ext>
            </a:extLst>
          </p:cNvPr>
          <p:cNvSpPr txBox="1"/>
          <p:nvPr/>
        </p:nvSpPr>
        <p:spPr>
          <a:xfrm>
            <a:off x="2014492" y="5163391"/>
            <a:ext cx="218344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/>
              <a:t>Цифровое ПОО</a:t>
            </a:r>
            <a:br>
              <a:rPr lang="en-GB" sz="2000" dirty="0"/>
            </a:br>
            <a:r>
              <a:rPr lang="ru-RU" dirty="0"/>
              <a:t>рецепт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49951-D573-5EE5-FB04-623BFC355528}"/>
              </a:ext>
            </a:extLst>
          </p:cNvPr>
          <p:cNvSpPr txBox="1"/>
          <p:nvPr/>
        </p:nvSpPr>
        <p:spPr>
          <a:xfrm>
            <a:off x="3015575" y="3060249"/>
            <a:ext cx="1981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/>
              <a:t>Зеленое ПОО</a:t>
            </a:r>
            <a:br>
              <a:rPr lang="en-GB" sz="2000" dirty="0"/>
            </a:br>
            <a:r>
              <a:rPr lang="ru-RU" dirty="0"/>
              <a:t>рецепт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5E3E6-4DB8-7113-FABE-742A183721DB}"/>
              </a:ext>
            </a:extLst>
          </p:cNvPr>
          <p:cNvSpPr txBox="1"/>
          <p:nvPr/>
        </p:nvSpPr>
        <p:spPr>
          <a:xfrm>
            <a:off x="4316047" y="1758973"/>
            <a:ext cx="301730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/>
              <a:t>Предпринимательское ПОО</a:t>
            </a:r>
            <a:br>
              <a:rPr lang="en-GB" sz="2000" dirty="0"/>
            </a:br>
            <a:r>
              <a:rPr lang="ru-RU" dirty="0"/>
              <a:t>рецепт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803DF-1720-7A03-3118-DC82352A0BC5}"/>
              </a:ext>
            </a:extLst>
          </p:cNvPr>
          <p:cNvSpPr txBox="1"/>
          <p:nvPr/>
        </p:nvSpPr>
        <p:spPr>
          <a:xfrm>
            <a:off x="7071852" y="1520612"/>
            <a:ext cx="26269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/>
              <a:t>Инновационное</a:t>
            </a:r>
            <a:r>
              <a:rPr lang="ru-RU" sz="2000" dirty="0"/>
              <a:t> </a:t>
            </a:r>
            <a:r>
              <a:rPr lang="ru-RU" sz="2000" b="1" dirty="0"/>
              <a:t>ПОО</a:t>
            </a:r>
            <a:r>
              <a:rPr lang="ru-RU" sz="2000" dirty="0"/>
              <a:t> Рецепт 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2C0F1-2AD8-513A-24AB-735006F351D1}"/>
              </a:ext>
            </a:extLst>
          </p:cNvPr>
          <p:cNvSpPr txBox="1"/>
          <p:nvPr/>
        </p:nvSpPr>
        <p:spPr>
          <a:xfrm>
            <a:off x="9174698" y="2375299"/>
            <a:ext cx="301730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/>
              <a:t>Инновационное</a:t>
            </a:r>
            <a:r>
              <a:rPr lang="ru-RU" sz="2000" dirty="0"/>
              <a:t> </a:t>
            </a:r>
            <a:r>
              <a:rPr lang="ru-RU" sz="2000" b="1" dirty="0"/>
              <a:t>ПОО</a:t>
            </a:r>
            <a:r>
              <a:rPr lang="ru-RU" sz="2000" dirty="0"/>
              <a:t> Рецепт </a:t>
            </a:r>
            <a:endParaRPr lang="en-GB" sz="2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CFA517-69A9-3D5B-8C89-08C2CF7A6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2452" y="4000277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4A80343-5D65-26EA-0C43-0FD7C8D4B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3171" y="1912045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13CC698-7D76-1F90-796F-D9F22DBA6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0961" y="794257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AF259F-6401-780E-0575-80828D96C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1432" y="504077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AD43EE8-B67E-2F76-43FE-230902DE9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2956" y="1267673"/>
            <a:ext cx="1034132" cy="1034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43C8A1D-090F-CDF3-9976-2F3B2B8204B1}"/>
              </a:ext>
            </a:extLst>
          </p:cNvPr>
          <p:cNvSpPr/>
          <p:nvPr/>
        </p:nvSpPr>
        <p:spPr>
          <a:xfrm>
            <a:off x="4228149" y="2301805"/>
            <a:ext cx="6927920" cy="6927920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rgbClr val="BF4054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endParaRPr lang="en-GB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AE56B-4699-6DE2-61ED-93EC2E885E12}"/>
              </a:ext>
            </a:extLst>
          </p:cNvPr>
          <p:cNvSpPr txBox="1"/>
          <p:nvPr/>
        </p:nvSpPr>
        <p:spPr>
          <a:xfrm>
            <a:off x="5848248" y="3303528"/>
            <a:ext cx="5428035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Описание пиццы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Кухонные инструменты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 Базовые ингредиенты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Дополнительные специи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 Инсайты и подходы от опытных центров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 Финальные рекомендации по подаче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Практические иллюстрации и инструменты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F81BEA5-E4AE-DB53-DCA0-E5076497FF40}"/>
              </a:ext>
            </a:extLst>
          </p:cNvPr>
          <p:cNvSpPr/>
          <p:nvPr/>
        </p:nvSpPr>
        <p:spPr>
          <a:xfrm>
            <a:off x="5438173" y="3646191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rgbClr val="92D050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B9996D7-B7DE-B17B-3576-9AC0EB4A2FB1}"/>
              </a:ext>
            </a:extLst>
          </p:cNvPr>
          <p:cNvSpPr/>
          <p:nvPr/>
        </p:nvSpPr>
        <p:spPr>
          <a:xfrm>
            <a:off x="5438173" y="321756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6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929BEC7-34DF-4423-0661-EAC20DB9234D}"/>
              </a:ext>
            </a:extLst>
          </p:cNvPr>
          <p:cNvSpPr/>
          <p:nvPr/>
        </p:nvSpPr>
        <p:spPr>
          <a:xfrm>
            <a:off x="5438173" y="407481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rgbClr val="F07E26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6EC6ADC-7FB8-46F4-4496-E98E6C016260}"/>
              </a:ext>
            </a:extLst>
          </p:cNvPr>
          <p:cNvSpPr/>
          <p:nvPr/>
        </p:nvSpPr>
        <p:spPr>
          <a:xfrm>
            <a:off x="5438173" y="493206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2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380BCFE-9D91-8FDE-BC9C-F2C40EFBA344}"/>
              </a:ext>
            </a:extLst>
          </p:cNvPr>
          <p:cNvSpPr/>
          <p:nvPr/>
        </p:nvSpPr>
        <p:spPr>
          <a:xfrm>
            <a:off x="5438173" y="4503441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4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A52DD8B-877F-5A8C-CCFF-7D2919E3F6C3}"/>
              </a:ext>
            </a:extLst>
          </p:cNvPr>
          <p:cNvSpPr/>
          <p:nvPr/>
        </p:nvSpPr>
        <p:spPr>
          <a:xfrm>
            <a:off x="5438173" y="5360691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3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B8F2ADD-F6CA-9294-7A22-1E454CF4ECEA}"/>
              </a:ext>
            </a:extLst>
          </p:cNvPr>
          <p:cNvSpPr/>
          <p:nvPr/>
        </p:nvSpPr>
        <p:spPr>
          <a:xfrm>
            <a:off x="5438173" y="5789316"/>
            <a:ext cx="332337" cy="407685"/>
          </a:xfrm>
          <a:custGeom>
            <a:avLst/>
            <a:gdLst>
              <a:gd name="connsiteX0" fmla="*/ 185023 w 370045"/>
              <a:gd name="connsiteY0" fmla="*/ 0 h 453943"/>
              <a:gd name="connsiteX1" fmla="*/ 170584 w 370045"/>
              <a:gd name="connsiteY1" fmla="*/ 129714 h 453943"/>
              <a:gd name="connsiteX2" fmla="*/ 98836 w 370045"/>
              <a:gd name="connsiteY2" fmla="*/ 207298 h 453943"/>
              <a:gd name="connsiteX3" fmla="*/ 0 w 370045"/>
              <a:gd name="connsiteY3" fmla="*/ 226972 h 453943"/>
              <a:gd name="connsiteX4" fmla="*/ 98836 w 370045"/>
              <a:gd name="connsiteY4" fmla="*/ 246646 h 453943"/>
              <a:gd name="connsiteX5" fmla="*/ 170584 w 370045"/>
              <a:gd name="connsiteY5" fmla="*/ 324230 h 453943"/>
              <a:gd name="connsiteX6" fmla="*/ 185023 w 370045"/>
              <a:gd name="connsiteY6" fmla="*/ 453944 h 453943"/>
              <a:gd name="connsiteX7" fmla="*/ 199462 w 370045"/>
              <a:gd name="connsiteY7" fmla="*/ 324230 h 453943"/>
              <a:gd name="connsiteX8" fmla="*/ 271210 w 370045"/>
              <a:gd name="connsiteY8" fmla="*/ 246646 h 453943"/>
              <a:gd name="connsiteX9" fmla="*/ 370046 w 370045"/>
              <a:gd name="connsiteY9" fmla="*/ 226972 h 453943"/>
              <a:gd name="connsiteX10" fmla="*/ 271210 w 370045"/>
              <a:gd name="connsiteY10" fmla="*/ 207298 h 453943"/>
              <a:gd name="connsiteX11" fmla="*/ 199462 w 370045"/>
              <a:gd name="connsiteY11" fmla="*/ 129714 h 453943"/>
              <a:gd name="connsiteX12" fmla="*/ 185023 w 370045"/>
              <a:gd name="connsiteY12" fmla="*/ 0 h 453943"/>
              <a:gd name="connsiteX13" fmla="*/ 185023 w 370045"/>
              <a:gd name="connsiteY13" fmla="*/ 0 h 4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045" h="453943">
                <a:moveTo>
                  <a:pt x="185023" y="0"/>
                </a:moveTo>
                <a:lnTo>
                  <a:pt x="170584" y="129714"/>
                </a:lnTo>
                <a:cubicBezTo>
                  <a:pt x="166218" y="168284"/>
                  <a:pt x="137228" y="199740"/>
                  <a:pt x="98836" y="207298"/>
                </a:cubicBezTo>
                <a:lnTo>
                  <a:pt x="0" y="226972"/>
                </a:lnTo>
                <a:lnTo>
                  <a:pt x="98836" y="246646"/>
                </a:lnTo>
                <a:cubicBezTo>
                  <a:pt x="137228" y="254204"/>
                  <a:pt x="166218" y="285660"/>
                  <a:pt x="170584" y="324230"/>
                </a:cubicBezTo>
                <a:lnTo>
                  <a:pt x="185023" y="453944"/>
                </a:lnTo>
                <a:lnTo>
                  <a:pt x="199462" y="324230"/>
                </a:lnTo>
                <a:cubicBezTo>
                  <a:pt x="203827" y="285660"/>
                  <a:pt x="232818" y="254204"/>
                  <a:pt x="271210" y="246646"/>
                </a:cubicBezTo>
                <a:lnTo>
                  <a:pt x="370046" y="226972"/>
                </a:lnTo>
                <a:lnTo>
                  <a:pt x="271210" y="207298"/>
                </a:lnTo>
                <a:cubicBezTo>
                  <a:pt x="232818" y="199740"/>
                  <a:pt x="203827" y="168284"/>
                  <a:pt x="199462" y="129714"/>
                </a:cubicBezTo>
                <a:lnTo>
                  <a:pt x="185023" y="0"/>
                </a:lnTo>
                <a:lnTo>
                  <a:pt x="185023" y="0"/>
                </a:lnTo>
                <a:close/>
              </a:path>
            </a:pathLst>
          </a:custGeom>
          <a:solidFill>
            <a:schemeClr val="accent1"/>
          </a:solidFill>
          <a:ln w="110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67" dur="1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75" dur="1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83" dur="1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91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2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grpId="1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99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fill="hold" nodeType="withEffect" p14:presetBounceEnd="99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7" dur="1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fill="hold" nodeType="withEffect" p14:presetBounceEnd="99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15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2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2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fill="hold" nodeType="withEffect" p14:presetBounceEnd="99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23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2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fill="hold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31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fill="hold" nodeType="withEffect" p14:presetBounceEnd="99000">
                                      <p:stCondLst>
                                        <p:cond delay="12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39" dur="1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4" grpId="0" animBg="1"/>
          <p:bldP spid="24" grpId="1" animBg="1"/>
          <p:bldP spid="3" grpId="0"/>
          <p:bldP spid="3" grpId="1"/>
          <p:bldP spid="7" grpId="0"/>
          <p:bldP spid="8" grpId="0"/>
          <p:bldP spid="9" grpId="0"/>
          <p:bldP spid="10" grpId="0"/>
          <p:bldP spid="11" grpId="0"/>
          <p:bldP spid="23" grpId="0" animBg="1"/>
          <p:bldP spid="23" grpId="1" animBg="1"/>
          <p:bldP spid="12" grpId="0"/>
          <p:bldP spid="26" grpId="0" animBg="1"/>
          <p:bldP spid="26" grpId="1" animBg="1"/>
          <p:bldP spid="26" grpId="2" animBg="1"/>
          <p:bldP spid="27" grpId="0" animBg="1"/>
          <p:bldP spid="27" grpId="1" animBg="1"/>
          <p:bldP spid="27" grpId="2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29" grpId="2" animBg="1"/>
          <p:bldP spid="30" grpId="0" animBg="1"/>
          <p:bldP spid="30" grpId="1" animBg="1"/>
          <p:bldP spid="30" grpId="2" animBg="1"/>
          <p:bldP spid="31" grpId="0" animBg="1"/>
          <p:bldP spid="31" grpId="1" animBg="1"/>
          <p:bldP spid="31" grpId="2" animBg="1"/>
          <p:bldP spid="37" grpId="0" animBg="1"/>
          <p:bldP spid="37" grpId="1" animBg="1"/>
          <p:bldP spid="3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2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2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5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2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2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2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4" grpId="0" animBg="1"/>
          <p:bldP spid="24" grpId="1" animBg="1"/>
          <p:bldP spid="3" grpId="0"/>
          <p:bldP spid="3" grpId="1"/>
          <p:bldP spid="7" grpId="0"/>
          <p:bldP spid="8" grpId="0"/>
          <p:bldP spid="9" grpId="0"/>
          <p:bldP spid="10" grpId="0"/>
          <p:bldP spid="11" grpId="0"/>
          <p:bldP spid="23" grpId="0" animBg="1"/>
          <p:bldP spid="23" grpId="1" animBg="1"/>
          <p:bldP spid="12" grpId="0"/>
          <p:bldP spid="26" grpId="0" animBg="1"/>
          <p:bldP spid="26" grpId="1" animBg="1"/>
          <p:bldP spid="26" grpId="2" animBg="1"/>
          <p:bldP spid="27" grpId="0" animBg="1"/>
          <p:bldP spid="27" grpId="1" animBg="1"/>
          <p:bldP spid="27" grpId="2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29" grpId="2" animBg="1"/>
          <p:bldP spid="30" grpId="0" animBg="1"/>
          <p:bldP spid="30" grpId="1" animBg="1"/>
          <p:bldP spid="30" grpId="2" animBg="1"/>
          <p:bldP spid="31" grpId="0" animBg="1"/>
          <p:bldP spid="31" grpId="1" animBg="1"/>
          <p:bldP spid="31" grpId="2" animBg="1"/>
          <p:bldP spid="37" grpId="0" animBg="1"/>
          <p:bldP spid="37" grpId="1" animBg="1"/>
          <p:bldP spid="37" grpId="2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874B-E771-87B5-7A88-64D5445C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58FDC41-6EF5-1745-2108-E22DC4D54DCD}"/>
              </a:ext>
            </a:extLst>
          </p:cNvPr>
          <p:cNvSpPr/>
          <p:nvPr/>
        </p:nvSpPr>
        <p:spPr>
          <a:xfrm>
            <a:off x="5037909" y="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375AA-5424-5CF4-3610-CD3E8F3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6362275" cy="1080120"/>
          </a:xfrm>
        </p:spPr>
        <p:txBody>
          <a:bodyPr/>
          <a:lstStyle/>
          <a:p>
            <a:r>
              <a:rPr lang="ru-RU" dirty="0"/>
              <a:t>Кухонные инструменты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C44A6-D98F-C0A4-E7F4-E4F4BCF996E7}"/>
              </a:ext>
            </a:extLst>
          </p:cNvPr>
          <p:cNvSpPr txBox="1"/>
          <p:nvPr/>
        </p:nvSpPr>
        <p:spPr>
          <a:xfrm>
            <a:off x="1615472" y="2798079"/>
            <a:ext cx="2248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</a:rPr>
              <a:t>Управление и лидерство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F303A-BF49-F9D4-167D-54E42A07C135}"/>
              </a:ext>
            </a:extLst>
          </p:cNvPr>
          <p:cNvSpPr txBox="1"/>
          <p:nvPr/>
        </p:nvSpPr>
        <p:spPr>
          <a:xfrm>
            <a:off x="1605503" y="3904305"/>
            <a:ext cx="2248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</a:rPr>
              <a:t>Финансирование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1495B-101B-57A8-7E9D-54AB7262731D}"/>
              </a:ext>
            </a:extLst>
          </p:cNvPr>
          <p:cNvSpPr txBox="1"/>
          <p:nvPr/>
        </p:nvSpPr>
        <p:spPr>
          <a:xfrm>
            <a:off x="1583452" y="4872031"/>
            <a:ext cx="2248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</a:rPr>
              <a:t>Интернационализация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 descr="A white line on a blue circle&#10;&#10;AI-generated content may be incorrect.">
            <a:extLst>
              <a:ext uri="{FF2B5EF4-FFF2-40B4-BE49-F238E27FC236}">
                <a16:creationId xmlns:a16="http://schemas.microsoft.com/office/drawing/2014/main" id="{151E2D66-DACF-FD90-7319-F856E3DB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9" y="2722009"/>
            <a:ext cx="784800" cy="784800"/>
          </a:xfrm>
          <a:prstGeom prst="rect">
            <a:avLst/>
          </a:prstGeom>
        </p:spPr>
      </p:pic>
      <p:pic>
        <p:nvPicPr>
          <p:cNvPr id="6" name="Picture 5" descr="A white line on a orange circle&#10;&#10;AI-generated content may be incorrect.">
            <a:extLst>
              <a:ext uri="{FF2B5EF4-FFF2-40B4-BE49-F238E27FC236}">
                <a16:creationId xmlns:a16="http://schemas.microsoft.com/office/drawing/2014/main" id="{1FA1DA7B-36F3-6DED-932F-BB3CD7C1D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5" y="3650404"/>
            <a:ext cx="784800" cy="784800"/>
          </a:xfrm>
          <a:prstGeom prst="rect">
            <a:avLst/>
          </a:prstGeom>
        </p:spPr>
      </p:pic>
      <p:pic>
        <p:nvPicPr>
          <p:cNvPr id="11" name="Picture 10" descr="A white line on a green circle&#10;&#10;AI-generated content may be incorrect.">
            <a:extLst>
              <a:ext uri="{FF2B5EF4-FFF2-40B4-BE49-F238E27FC236}">
                <a16:creationId xmlns:a16="http://schemas.microsoft.com/office/drawing/2014/main" id="{2CD10C7D-8F42-96A4-ED98-A1EE744E8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5" y="4618130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667 -0.00047 L -3.75E-6 4.0740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874B-E771-87B5-7A88-64D5445C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58FDC41-6EF5-1745-2108-E22DC4D54DCD}"/>
              </a:ext>
            </a:extLst>
          </p:cNvPr>
          <p:cNvSpPr/>
          <p:nvPr/>
        </p:nvSpPr>
        <p:spPr>
          <a:xfrm>
            <a:off x="4617046" y="-2149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375AA-5424-5CF4-3610-CD3E8F3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691455" cy="1080120"/>
          </a:xfrm>
        </p:spPr>
        <p:txBody>
          <a:bodyPr/>
          <a:lstStyle/>
          <a:p>
            <a:r>
              <a:rPr lang="ru-RU" dirty="0"/>
              <a:t>Управление и лидерство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D44578-0C53-F79C-36E1-EAAEAEA56B14}"/>
              </a:ext>
            </a:extLst>
          </p:cNvPr>
          <p:cNvSpPr txBox="1"/>
          <p:nvPr/>
        </p:nvSpPr>
        <p:spPr>
          <a:xfrm>
            <a:off x="6118052" y="827668"/>
            <a:ext cx="35123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Полная институциональная приверженность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23EF4-C80F-919E-EEDB-D2A403AD569E}"/>
              </a:ext>
            </a:extLst>
          </p:cNvPr>
          <p:cNvSpPr txBox="1"/>
          <p:nvPr/>
        </p:nvSpPr>
        <p:spPr>
          <a:xfrm>
            <a:off x="5651595" y="1987422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Мотивационное лидерство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9B4F9C-5EE2-0418-DB8B-0D16FEC6540A}"/>
              </a:ext>
            </a:extLst>
          </p:cNvPr>
          <p:cNvSpPr txBox="1"/>
          <p:nvPr/>
        </p:nvSpPr>
        <p:spPr>
          <a:xfrm>
            <a:off x="5422801" y="2989202"/>
            <a:ext cx="3181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Адаптивные модели управления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02FB20-5171-D768-5E11-ADBF449D419E}"/>
              </a:ext>
            </a:extLst>
          </p:cNvPr>
          <p:cNvSpPr txBox="1"/>
          <p:nvPr/>
        </p:nvSpPr>
        <p:spPr>
          <a:xfrm>
            <a:off x="5553027" y="4148956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Структурированные стратегии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41C049-C3E4-D91C-F54D-21EBDEE43FEE}"/>
              </a:ext>
            </a:extLst>
          </p:cNvPr>
          <p:cNvSpPr txBox="1"/>
          <p:nvPr/>
        </p:nvSpPr>
        <p:spPr>
          <a:xfrm>
            <a:off x="5885934" y="5160519"/>
            <a:ext cx="31811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Гибкие модели, ориентированные на потребности отрасли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 descr="A white line on a blue circle&#10;&#10;AI-generated content may be incorrect.">
            <a:extLst>
              <a:ext uri="{FF2B5EF4-FFF2-40B4-BE49-F238E27FC236}">
                <a16:creationId xmlns:a16="http://schemas.microsoft.com/office/drawing/2014/main" id="{37F3613E-5E4E-42E8-63D1-52A4F1D62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2345664"/>
            <a:ext cx="3459600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667 -0.00047 L -3.75E-6 4.0740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1CF0B-EA41-0362-8083-6241A20D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4CE40ED9-A81B-CC20-B0F5-6D67C5C79497}"/>
              </a:ext>
            </a:extLst>
          </p:cNvPr>
          <p:cNvSpPr/>
          <p:nvPr/>
        </p:nvSpPr>
        <p:spPr>
          <a:xfrm>
            <a:off x="5015880" y="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F4A86-FD27-B02E-7106-CF3FE9CC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691455" cy="1080120"/>
          </a:xfrm>
        </p:spPr>
        <p:txBody>
          <a:bodyPr/>
          <a:lstStyle/>
          <a:p>
            <a:r>
              <a:rPr lang="ru-RU" dirty="0"/>
              <a:t>Финансирование</a:t>
            </a:r>
            <a:br>
              <a:rPr lang="ru-RU" dirty="0"/>
            </a:br>
            <a:r>
              <a:rPr lang="ru-RU" dirty="0"/>
              <a:t>и ресурсы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FCF25F-3949-0B6B-B855-4292B08B39F4}"/>
              </a:ext>
            </a:extLst>
          </p:cNvPr>
          <p:cNvSpPr txBox="1"/>
          <p:nvPr/>
        </p:nvSpPr>
        <p:spPr>
          <a:xfrm>
            <a:off x="5825497" y="1592796"/>
            <a:ext cx="28091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Институциональные источники финансирования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5509B2-D8DE-3E64-340F-C9319C93C7D6}"/>
              </a:ext>
            </a:extLst>
          </p:cNvPr>
          <p:cNvSpPr txBox="1"/>
          <p:nvPr/>
        </p:nvSpPr>
        <p:spPr>
          <a:xfrm>
            <a:off x="5595034" y="3205833"/>
            <a:ext cx="3181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Партнёрства с частным сектором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AC511D-DE66-EB6B-C411-E7DFE6C61194}"/>
              </a:ext>
            </a:extLst>
          </p:cNvPr>
          <p:cNvSpPr txBox="1"/>
          <p:nvPr/>
        </p:nvSpPr>
        <p:spPr>
          <a:xfrm>
            <a:off x="6016689" y="4893417"/>
            <a:ext cx="3181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Внешнее финансирование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line on a orange circle&#10;&#10;AI-generated content may be incorrect.">
            <a:extLst>
              <a:ext uri="{FF2B5EF4-FFF2-40B4-BE49-F238E27FC236}">
                <a16:creationId xmlns:a16="http://schemas.microsoft.com/office/drawing/2014/main" id="{AD3AF9BF-4512-031B-0F12-7836BA35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2345664"/>
            <a:ext cx="3459600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00" y="23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1667 -0.00047 L -3.75E-6 4.07407E-6 " pathEditMode="relative" rAng="0" ptsTypes="AA">
                                          <p:cBhvr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decel="5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7" grpId="0"/>
          <p:bldP spid="8" grpId="0"/>
          <p:bldP spid="9" grpId="0"/>
          <p:bldP spid="11" grpId="0" animBg="1"/>
          <p:bldP spid="11" grpId="1" animBg="1"/>
          <p:bldP spid="11" grpId="2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B151-CEDB-8259-F085-D8FCB4F9D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B5749E4-1440-B004-B9D1-0B6D000B2887}"/>
              </a:ext>
            </a:extLst>
          </p:cNvPr>
          <p:cNvSpPr/>
          <p:nvPr/>
        </p:nvSpPr>
        <p:spPr>
          <a:xfrm>
            <a:off x="5015880" y="-30600"/>
            <a:ext cx="7176120" cy="6858000"/>
          </a:xfrm>
          <a:custGeom>
            <a:avLst/>
            <a:gdLst>
              <a:gd name="connsiteX0" fmla="*/ 1118357 w 7176120"/>
              <a:gd name="connsiteY0" fmla="*/ 0 h 6858000"/>
              <a:gd name="connsiteX1" fmla="*/ 7176120 w 7176120"/>
              <a:gd name="connsiteY1" fmla="*/ 0 h 6858000"/>
              <a:gd name="connsiteX2" fmla="*/ 7176120 w 7176120"/>
              <a:gd name="connsiteY2" fmla="*/ 6858000 h 6858000"/>
              <a:gd name="connsiteX3" fmla="*/ 950207 w 7176120"/>
              <a:gd name="connsiteY3" fmla="*/ 6858000 h 6858000"/>
              <a:gd name="connsiteX4" fmla="*/ 900168 w 7176120"/>
              <a:gd name="connsiteY4" fmla="*/ 6779947 h 6858000"/>
              <a:gd name="connsiteX5" fmla="*/ 0 w 7176120"/>
              <a:gd name="connsiteY5" fmla="*/ 3555809 h 6858000"/>
              <a:gd name="connsiteX6" fmla="*/ 1061898 w 7176120"/>
              <a:gd name="connsiteY6" fmla="*/ 7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6120" h="6858000">
                <a:moveTo>
                  <a:pt x="1118357" y="0"/>
                </a:moveTo>
                <a:lnTo>
                  <a:pt x="7176120" y="0"/>
                </a:lnTo>
                <a:lnTo>
                  <a:pt x="7176120" y="6858000"/>
                </a:lnTo>
                <a:lnTo>
                  <a:pt x="950207" y="6858000"/>
                </a:lnTo>
                <a:lnTo>
                  <a:pt x="900168" y="6779947"/>
                </a:lnTo>
                <a:cubicBezTo>
                  <a:pt x="328944" y="5839840"/>
                  <a:pt x="0" y="4736239"/>
                  <a:pt x="0" y="3555809"/>
                </a:cubicBezTo>
                <a:cubicBezTo>
                  <a:pt x="0" y="2268067"/>
                  <a:pt x="391471" y="1071758"/>
                  <a:pt x="1061898" y="7939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84000"/>
                </a:schemeClr>
              </a:gs>
              <a:gs pos="85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lstStyle/>
          <a:p>
            <a:pPr algn="ctr"/>
            <a:endParaRPr lang="en-GB" sz="4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ABF8A-9291-BA90-2F79-B11EF78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052736"/>
            <a:ext cx="4810344" cy="1080120"/>
          </a:xfrm>
        </p:spPr>
        <p:txBody>
          <a:bodyPr/>
          <a:lstStyle/>
          <a:p>
            <a:r>
              <a:rPr lang="ru-RU" dirty="0" err="1"/>
              <a:t>Интернациолизация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9AD6FA-11F3-2EE2-A814-01E3FDE8BA4F}"/>
              </a:ext>
            </a:extLst>
          </p:cNvPr>
          <p:cNvSpPr txBox="1"/>
          <p:nvPr/>
        </p:nvSpPr>
        <p:spPr>
          <a:xfrm>
            <a:off x="6118052" y="827668"/>
            <a:ext cx="37081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Интеграция интернационализации в стратегию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E2783-30C8-3FC6-E036-1B30355A765A}"/>
              </a:ext>
            </a:extLst>
          </p:cNvPr>
          <p:cNvSpPr txBox="1"/>
          <p:nvPr/>
        </p:nvSpPr>
        <p:spPr>
          <a:xfrm>
            <a:off x="5651595" y="1987422"/>
            <a:ext cx="3531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Изучение лучших мировых практик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495DE-CE31-D806-8741-0A9DE8C808A5}"/>
              </a:ext>
            </a:extLst>
          </p:cNvPr>
          <p:cNvSpPr txBox="1"/>
          <p:nvPr/>
        </p:nvSpPr>
        <p:spPr>
          <a:xfrm>
            <a:off x="5422801" y="2989202"/>
            <a:ext cx="3181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Развитие мобильности персонала и студентов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CAF35B-17F7-7DAD-F3C3-4FCE4DF4318E}"/>
              </a:ext>
            </a:extLst>
          </p:cNvPr>
          <p:cNvSpPr txBox="1"/>
          <p:nvPr/>
        </p:nvSpPr>
        <p:spPr>
          <a:xfrm>
            <a:off x="5553027" y="4148956"/>
            <a:ext cx="3181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Привлечение дополнительных ресурсов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415240-22F2-7B5D-0FEA-91AFBFF2B4BF}"/>
              </a:ext>
            </a:extLst>
          </p:cNvPr>
          <p:cNvSpPr txBox="1"/>
          <p:nvPr/>
        </p:nvSpPr>
        <p:spPr>
          <a:xfrm>
            <a:off x="5885934" y="5160519"/>
            <a:ext cx="3181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Повышение узнаваемости и влияния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line on a green circle&#10;&#10;AI-generated content may be incorrect.">
            <a:extLst>
              <a:ext uri="{FF2B5EF4-FFF2-40B4-BE49-F238E27FC236}">
                <a16:creationId xmlns:a16="http://schemas.microsoft.com/office/drawing/2014/main" id="{61F8DA9E-ED53-93D9-3B3E-1EE8463C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" y="2345664"/>
            <a:ext cx="3459600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667 -0.00047 L -3.75E-6 4.0740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2E6C7-37CD-015D-217B-FEE63FCAFBAF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Центры профессионального мастерства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B1153A-32CC-7C33-BB2F-E24B172D4209}"/>
              </a:ext>
            </a:extLst>
          </p:cNvPr>
          <p:cNvSpPr txBox="1">
            <a:spLocks/>
          </p:cNvSpPr>
          <p:nvPr/>
        </p:nvSpPr>
        <p:spPr>
          <a:xfrm>
            <a:off x="733425" y="1467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Центры профессионального мастерства это</a:t>
            </a:r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Учебные заведения ПОО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Группы учебных заведений ПОО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Организации, координирующие деятельность учебных заведений ПОО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ru-RU" dirty="0"/>
              <a:t>сотрудничают с экономическими, образовательными, социальными и политическими </a:t>
            </a:r>
            <a:r>
              <a:rPr lang="ru-RU" b="1" dirty="0"/>
              <a:t>партнёрами</a:t>
            </a:r>
            <a:r>
              <a:rPr lang="ru-RU" dirty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/>
              <a:t>способствуют созданию локальных </a:t>
            </a:r>
            <a:r>
              <a:rPr lang="ru-RU" b="1" dirty="0"/>
              <a:t>экосистем </a:t>
            </a:r>
            <a:r>
              <a:rPr lang="ru-RU" dirty="0"/>
              <a:t>навыков, направленных на обеспечение высокого качества профессионального образования и обучения, а также внесению вклада в региональное планирование развития и рост.</a:t>
            </a:r>
            <a:endParaRPr lang="en-GB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4546A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4546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898989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8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2E6C7-37CD-015D-217B-FEE63FCAFBAF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профессионального мастерства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B1153A-32CC-7C33-BB2F-E24B172D4209}"/>
              </a:ext>
            </a:extLst>
          </p:cNvPr>
          <p:cNvSpPr txBox="1">
            <a:spLocks/>
          </p:cNvSpPr>
          <p:nvPr/>
        </p:nvSpPr>
        <p:spPr>
          <a:xfrm>
            <a:off x="1048385" y="1314972"/>
            <a:ext cx="9924415" cy="5174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Партнёры: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Учебные заведения ПОО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Прикладные университеты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Работодатели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Научно-исследовательские центры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Агентства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Службы занятости и др.</a:t>
            </a:r>
          </a:p>
          <a:p>
            <a:endParaRPr lang="en-GB" sz="1800" dirty="0"/>
          </a:p>
          <a:p>
            <a:r>
              <a:rPr lang="ru-RU" sz="1800" b="1" dirty="0"/>
              <a:t>Они объединены общими интересами в следующих сферах: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Конкретные сектора или промышленные экосистемы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Инновационные подходы к решению экономических и социальных вызовов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Инновационные подходы к расширению охвата, повышению качества и эффективности существующих ЦПМ</a:t>
            </a:r>
            <a:endParaRPr lang="en-GB" sz="1800" dirty="0">
              <a:solidFill>
                <a:srgbClr val="44546A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44546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898989"/>
              </a:solidFill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876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2E6C7-37CD-015D-217B-FEE63FCAFBAF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профессионального мастерства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3306A-02DD-76AB-8A7D-979A102EE856}"/>
              </a:ext>
            </a:extLst>
          </p:cNvPr>
          <p:cNvSpPr txBox="1">
            <a:spLocks/>
          </p:cNvSpPr>
          <p:nvPr/>
        </p:nvSpPr>
        <p:spPr>
          <a:xfrm>
            <a:off x="404929" y="837208"/>
            <a:ext cx="5140491" cy="48560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  <a:buClr>
                <a:schemeClr val="accent5"/>
              </a:buClr>
              <a:buSzPct val="152000"/>
              <a:buFont typeface="Calibri" panose="020F050202020403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</a:rPr>
              <a:t>Превосходство в охвате</a:t>
            </a:r>
            <a:endParaRPr lang="en-GB" sz="3200" dirty="0">
              <a:solidFill>
                <a:schemeClr val="tx2"/>
              </a:solidFill>
            </a:endParaRPr>
          </a:p>
          <a:p>
            <a:pPr>
              <a:lnSpc>
                <a:spcPct val="300000"/>
              </a:lnSpc>
              <a:buClr>
                <a:schemeClr val="accent5"/>
              </a:buClr>
              <a:buSzPct val="152000"/>
              <a:buFont typeface="Calibri" panose="020F050202020403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Превосходство в результативности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3200" dirty="0">
                <a:solidFill>
                  <a:schemeClr val="tx2"/>
                </a:solidFill>
              </a:rPr>
              <a:t> </a:t>
            </a:r>
            <a:endParaRPr lang="en-GB" sz="3200" dirty="0">
              <a:solidFill>
                <a:schemeClr val="tx2"/>
              </a:solidFill>
              <a:cs typeface="Calibri"/>
            </a:endParaRPr>
          </a:p>
          <a:p>
            <a:pPr>
              <a:lnSpc>
                <a:spcPct val="300000"/>
              </a:lnSpc>
              <a:buClr>
                <a:schemeClr val="accent5"/>
              </a:buClr>
              <a:buSzPct val="152000"/>
              <a:buFont typeface="Calibri" panose="020F050202020403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Потенциал для достижения превосходства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0EE9DE-0B19-3C2C-6025-0C33138FD62E}"/>
              </a:ext>
            </a:extLst>
          </p:cNvPr>
          <p:cNvGrpSpPr/>
          <p:nvPr/>
        </p:nvGrpSpPr>
        <p:grpSpPr>
          <a:xfrm>
            <a:off x="6349195" y="1317150"/>
            <a:ext cx="5015862" cy="4720662"/>
            <a:chOff x="5605185" y="1988208"/>
            <a:chExt cx="5015862" cy="4720662"/>
          </a:xfrm>
        </p:grpSpPr>
        <p:sp>
          <p:nvSpPr>
            <p:cNvPr id="8" name="Rectangle: Diagonal Corners Snipped 7">
              <a:extLst>
                <a:ext uri="{FF2B5EF4-FFF2-40B4-BE49-F238E27FC236}">
                  <a16:creationId xmlns:a16="http://schemas.microsoft.com/office/drawing/2014/main" id="{1C1E94ED-33EC-AF8D-B88A-5A29C67EA079}"/>
                </a:ext>
              </a:extLst>
            </p:cNvPr>
            <p:cNvSpPr/>
            <p:nvPr/>
          </p:nvSpPr>
          <p:spPr>
            <a:xfrm>
              <a:off x="5605185" y="3502953"/>
              <a:ext cx="4944032" cy="131443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Diagonal Corners Snipped 8">
              <a:extLst>
                <a:ext uri="{FF2B5EF4-FFF2-40B4-BE49-F238E27FC236}">
                  <a16:creationId xmlns:a16="http://schemas.microsoft.com/office/drawing/2014/main" id="{6095D492-F515-397F-A002-2D59B22F8276}"/>
                </a:ext>
              </a:extLst>
            </p:cNvPr>
            <p:cNvSpPr/>
            <p:nvPr/>
          </p:nvSpPr>
          <p:spPr>
            <a:xfrm>
              <a:off x="5677015" y="5049850"/>
              <a:ext cx="4944032" cy="131443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Diagonal Corners Snipped 9">
              <a:extLst>
                <a:ext uri="{FF2B5EF4-FFF2-40B4-BE49-F238E27FC236}">
                  <a16:creationId xmlns:a16="http://schemas.microsoft.com/office/drawing/2014/main" id="{15470EEE-DF6C-98AB-1B1C-D48472549D9B}"/>
                </a:ext>
              </a:extLst>
            </p:cNvPr>
            <p:cNvSpPr/>
            <p:nvPr/>
          </p:nvSpPr>
          <p:spPr>
            <a:xfrm>
              <a:off x="5605185" y="1988208"/>
              <a:ext cx="4944032" cy="131443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810C48-51B1-55D6-4738-965E4DA22879}"/>
                </a:ext>
              </a:extLst>
            </p:cNvPr>
            <p:cNvSpPr txBox="1"/>
            <p:nvPr/>
          </p:nvSpPr>
          <p:spPr>
            <a:xfrm>
              <a:off x="5850763" y="2136808"/>
              <a:ext cx="45965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Диапазон и масштаб целей, деятельности, функций и партнёрств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5B35CB-6650-33E5-8B1C-59A0582CFDC8}"/>
                </a:ext>
              </a:extLst>
            </p:cNvPr>
            <p:cNvSpPr txBox="1"/>
            <p:nvPr/>
          </p:nvSpPr>
          <p:spPr>
            <a:xfrm>
              <a:off x="6025095" y="3578535"/>
              <a:ext cx="42478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Качество ресурсов, процессов и результатов для заинтересованных сторон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5A4AF6-37EA-CB5B-776B-E7CB628F8A4A}"/>
                </a:ext>
              </a:extLst>
            </p:cNvPr>
            <p:cNvSpPr txBox="1"/>
            <p:nvPr/>
          </p:nvSpPr>
          <p:spPr>
            <a:xfrm>
              <a:off x="6121776" y="5139210"/>
              <a:ext cx="387947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Системы, взаимоотношения, организационная культура, знания, видение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2291A9F-173F-F480-22E8-5AB8F63EE5C3}"/>
              </a:ext>
            </a:extLst>
          </p:cNvPr>
          <p:cNvSpPr/>
          <p:nvPr/>
        </p:nvSpPr>
        <p:spPr>
          <a:xfrm rot="5400000">
            <a:off x="5350167" y="1683949"/>
            <a:ext cx="720000" cy="432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52969A4-17AB-9F3E-B0AB-ED7E0752A1E3}"/>
              </a:ext>
            </a:extLst>
          </p:cNvPr>
          <p:cNvSpPr/>
          <p:nvPr/>
        </p:nvSpPr>
        <p:spPr>
          <a:xfrm rot="5400000">
            <a:off x="5357626" y="3214310"/>
            <a:ext cx="720000" cy="432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3208B13-B43D-69F0-AD13-B560E2ED372E}"/>
              </a:ext>
            </a:extLst>
          </p:cNvPr>
          <p:cNvSpPr/>
          <p:nvPr/>
        </p:nvSpPr>
        <p:spPr>
          <a:xfrm rot="5400000">
            <a:off x="5357626" y="4667651"/>
            <a:ext cx="720000" cy="432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профессионального мастерства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1482962" y="2961213"/>
            <a:ext cx="130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ЦПМ</a:t>
            </a:r>
            <a:endParaRPr lang="en-GB" sz="4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4077FC-BE4B-E48D-D571-9D1C42BED2EE}"/>
              </a:ext>
            </a:extLst>
          </p:cNvPr>
          <p:cNvSpPr txBox="1"/>
          <p:nvPr/>
        </p:nvSpPr>
        <p:spPr>
          <a:xfrm>
            <a:off x="3979756" y="2228357"/>
            <a:ext cx="7555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Маяк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Проводник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Модель профессионального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мастерства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...завышенные ожидания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F12D0B-AC92-E74E-1767-3D116D9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4400C-B2C0-A656-CC49-3143617DA2EE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nut 8">
            <a:extLst>
              <a:ext uri="{FF2B5EF4-FFF2-40B4-BE49-F238E27FC236}">
                <a16:creationId xmlns:a16="http://schemas.microsoft.com/office/drawing/2014/main" id="{60E0D5F6-7A45-EFFD-C4BB-8E693665CEB8}"/>
              </a:ext>
            </a:extLst>
          </p:cNvPr>
          <p:cNvSpPr/>
          <p:nvPr/>
        </p:nvSpPr>
        <p:spPr>
          <a:xfrm>
            <a:off x="656946" y="1869869"/>
            <a:ext cx="2922925" cy="2894468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6A518F-59A2-C515-4075-2AFA40B92263}"/>
              </a:ext>
            </a:extLst>
          </p:cNvPr>
          <p:cNvSpPr txBox="1"/>
          <p:nvPr/>
        </p:nvSpPr>
        <p:spPr>
          <a:xfrm>
            <a:off x="502849" y="5274937"/>
            <a:ext cx="1071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Сотрудничество с экономическими, образовательными, социальными и политическими партнёрами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AF6A47-3164-8754-B0CE-C4171646F171}"/>
              </a:ext>
            </a:extLst>
          </p:cNvPr>
          <p:cNvSpPr txBox="1"/>
          <p:nvPr/>
        </p:nvSpPr>
        <p:spPr>
          <a:xfrm>
            <a:off x="8771140" y="2215934"/>
            <a:ext cx="2956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Экосистемы навыков</a:t>
            </a:r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Качественные профессиональные навыки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Региональное развитие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Промышленные кластеры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Умная специализация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инклюзия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C710C0-3B44-F505-FB14-3A3D0C2398B3}"/>
              </a:ext>
            </a:extLst>
          </p:cNvPr>
          <p:cNvSpPr/>
          <p:nvPr/>
        </p:nvSpPr>
        <p:spPr>
          <a:xfrm>
            <a:off x="8869984" y="2126805"/>
            <a:ext cx="2733021" cy="47089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67E583-EDBB-D2EC-C911-FE31A0572179}"/>
              </a:ext>
            </a:extLst>
          </p:cNvPr>
          <p:cNvSpPr/>
          <p:nvPr/>
        </p:nvSpPr>
        <p:spPr>
          <a:xfrm>
            <a:off x="623044" y="5239148"/>
            <a:ext cx="10912009" cy="42511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5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профессионального мастерства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90006-A347-F451-70AF-530E3A19BBAB}"/>
              </a:ext>
            </a:extLst>
          </p:cNvPr>
          <p:cNvSpPr/>
          <p:nvPr/>
        </p:nvSpPr>
        <p:spPr>
          <a:xfrm>
            <a:off x="483063" y="1666086"/>
            <a:ext cx="5134708" cy="2110154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D2BB3C2-AE8A-5022-1A58-6FB9B2876CDD}"/>
              </a:ext>
            </a:extLst>
          </p:cNvPr>
          <p:cNvSpPr/>
          <p:nvPr/>
        </p:nvSpPr>
        <p:spPr>
          <a:xfrm>
            <a:off x="1133523" y="2339009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06AF154-E2B8-AFF5-E0CA-F52B5D32B916}"/>
              </a:ext>
            </a:extLst>
          </p:cNvPr>
          <p:cNvSpPr/>
          <p:nvPr/>
        </p:nvSpPr>
        <p:spPr>
          <a:xfrm>
            <a:off x="2900777" y="1864728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A01E3B4-70CF-D468-1CA3-CF409E3E519C}"/>
              </a:ext>
            </a:extLst>
          </p:cNvPr>
          <p:cNvSpPr/>
          <p:nvPr/>
        </p:nvSpPr>
        <p:spPr>
          <a:xfrm>
            <a:off x="3929475" y="1900305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985AE6-7B1D-B4C3-D84C-B7E79FF4586B}"/>
              </a:ext>
            </a:extLst>
          </p:cNvPr>
          <p:cNvSpPr/>
          <p:nvPr/>
        </p:nvSpPr>
        <p:spPr>
          <a:xfrm>
            <a:off x="2755719" y="2718087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309D0E7-4046-C0BC-1E67-45D1D45BC807}"/>
              </a:ext>
            </a:extLst>
          </p:cNvPr>
          <p:cNvSpPr/>
          <p:nvPr/>
        </p:nvSpPr>
        <p:spPr>
          <a:xfrm>
            <a:off x="4381269" y="2579104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302C1F5-FDCC-3D14-CD12-2A331EF32C45}"/>
              </a:ext>
            </a:extLst>
          </p:cNvPr>
          <p:cNvSpPr/>
          <p:nvPr/>
        </p:nvSpPr>
        <p:spPr>
          <a:xfrm>
            <a:off x="3485463" y="3202720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33FB5-7B2B-CA2D-F01D-6FE2DFAADE16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1792945" y="2084080"/>
            <a:ext cx="1107832" cy="575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8E9864-AC09-194B-EFA4-0CFD44CFDED4}"/>
              </a:ext>
            </a:extLst>
          </p:cNvPr>
          <p:cNvCxnSpPr>
            <a:cxnSpLocks/>
            <a:stCxn id="8" idx="6"/>
            <a:endCxn id="10" idx="3"/>
          </p:cNvCxnSpPr>
          <p:nvPr/>
        </p:nvCxnSpPr>
        <p:spPr>
          <a:xfrm flipV="1">
            <a:off x="1792945" y="2274762"/>
            <a:ext cx="2202198" cy="38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982E78-D33A-D893-2885-26CD601A8B22}"/>
              </a:ext>
            </a:extLst>
          </p:cNvPr>
          <p:cNvCxnSpPr>
            <a:cxnSpLocks/>
            <a:stCxn id="8" idx="6"/>
            <a:endCxn id="12" idx="1"/>
          </p:cNvCxnSpPr>
          <p:nvPr/>
        </p:nvCxnSpPr>
        <p:spPr>
          <a:xfrm flipV="1">
            <a:off x="1792945" y="2643351"/>
            <a:ext cx="2653992" cy="1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3D087-1815-3D4C-9FA6-911C33931E6F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1792945" y="2659473"/>
            <a:ext cx="962774" cy="277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135E69-9B05-6075-F730-16D8484800D9}"/>
              </a:ext>
            </a:extLst>
          </p:cNvPr>
          <p:cNvCxnSpPr>
            <a:cxnSpLocks/>
            <a:stCxn id="8" idx="6"/>
            <a:endCxn id="13" idx="4"/>
          </p:cNvCxnSpPr>
          <p:nvPr/>
        </p:nvCxnSpPr>
        <p:spPr>
          <a:xfrm>
            <a:off x="1792945" y="2659473"/>
            <a:ext cx="1916722" cy="98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437D7-ED36-64E6-4BCF-7B479C1E6C75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2979923" y="2303432"/>
            <a:ext cx="145058" cy="41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B6757A-79B1-1DC6-BA38-3FBC10073712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3124981" y="2303432"/>
            <a:ext cx="584686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5603B-F99C-8A8C-862C-6A0EB55780B2}"/>
              </a:ext>
            </a:extLst>
          </p:cNvPr>
          <p:cNvCxnSpPr>
            <a:stCxn id="11" idx="6"/>
            <a:endCxn id="12" idx="1"/>
          </p:cNvCxnSpPr>
          <p:nvPr/>
        </p:nvCxnSpPr>
        <p:spPr>
          <a:xfrm flipV="1">
            <a:off x="3204127" y="2643351"/>
            <a:ext cx="1242810" cy="29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4F0D61-A80D-9B30-9A6B-ACF18F6AE63C}"/>
              </a:ext>
            </a:extLst>
          </p:cNvPr>
          <p:cNvCxnSpPr>
            <a:stCxn id="10" idx="5"/>
            <a:endCxn id="12" idx="1"/>
          </p:cNvCxnSpPr>
          <p:nvPr/>
        </p:nvCxnSpPr>
        <p:spPr>
          <a:xfrm>
            <a:off x="4312215" y="2274762"/>
            <a:ext cx="134722" cy="36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7D4F4F-BAF0-99E2-1F93-53576F12C0B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3349185" y="2084080"/>
            <a:ext cx="580290" cy="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B9A7F1-5EDF-F991-A236-EAA57C674511}"/>
              </a:ext>
            </a:extLst>
          </p:cNvPr>
          <p:cNvCxnSpPr>
            <a:stCxn id="10" idx="4"/>
            <a:endCxn id="13" idx="7"/>
          </p:cNvCxnSpPr>
          <p:nvPr/>
        </p:nvCxnSpPr>
        <p:spPr>
          <a:xfrm flipH="1">
            <a:off x="3868203" y="2339009"/>
            <a:ext cx="285476" cy="92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30B876-24CA-50E5-AB2B-386DD0BAE45D}"/>
              </a:ext>
            </a:extLst>
          </p:cNvPr>
          <p:cNvCxnSpPr>
            <a:stCxn id="13" idx="7"/>
            <a:endCxn id="12" idx="3"/>
          </p:cNvCxnSpPr>
          <p:nvPr/>
        </p:nvCxnSpPr>
        <p:spPr>
          <a:xfrm flipV="1">
            <a:off x="3868203" y="2953561"/>
            <a:ext cx="578734" cy="31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82B28C-3032-2C10-DBC8-B1B69D7C582F}"/>
              </a:ext>
            </a:extLst>
          </p:cNvPr>
          <p:cNvCxnSpPr>
            <a:stCxn id="11" idx="6"/>
            <a:endCxn id="13" idx="0"/>
          </p:cNvCxnSpPr>
          <p:nvPr/>
        </p:nvCxnSpPr>
        <p:spPr>
          <a:xfrm>
            <a:off x="3204127" y="2937439"/>
            <a:ext cx="505540" cy="265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33BDBD-3307-518A-BDCB-D7E2B30D0C3F}"/>
              </a:ext>
            </a:extLst>
          </p:cNvPr>
          <p:cNvCxnSpPr>
            <a:stCxn id="9" idx="4"/>
            <a:endCxn id="12" idx="1"/>
          </p:cNvCxnSpPr>
          <p:nvPr/>
        </p:nvCxnSpPr>
        <p:spPr>
          <a:xfrm>
            <a:off x="3124981" y="2303432"/>
            <a:ext cx="1321956" cy="339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39D08-8A2B-CEE4-A8A3-0B6E1B136285}"/>
              </a:ext>
            </a:extLst>
          </p:cNvPr>
          <p:cNvCxnSpPr>
            <a:stCxn id="11" idx="6"/>
            <a:endCxn id="10" idx="3"/>
          </p:cNvCxnSpPr>
          <p:nvPr/>
        </p:nvCxnSpPr>
        <p:spPr>
          <a:xfrm flipV="1">
            <a:off x="3204127" y="2274762"/>
            <a:ext cx="791016" cy="66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1239014" y="2520240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5BD71F-9EFA-B329-4161-B030A7C8D00C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463234" y="2979936"/>
            <a:ext cx="0" cy="169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A3CD05-FD18-4D40-A698-88A4BC49E6D9}"/>
              </a:ext>
            </a:extLst>
          </p:cNvPr>
          <p:cNvCxnSpPr/>
          <p:nvPr/>
        </p:nvCxnSpPr>
        <p:spPr>
          <a:xfrm>
            <a:off x="1480802" y="4676851"/>
            <a:ext cx="88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94077FC-BE4B-E48D-D571-9D1C42BED2EE}"/>
              </a:ext>
            </a:extLst>
          </p:cNvPr>
          <p:cNvSpPr txBox="1"/>
          <p:nvPr/>
        </p:nvSpPr>
        <p:spPr>
          <a:xfrm>
            <a:off x="2346861" y="4258397"/>
            <a:ext cx="718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Активный или ведущий участник кластера или ассоциации учебных заведений ПОО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Секторальный – региональный – проектный подход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Сотрудничество с экономическими, образовательными, социальными и политическими партнёрами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F12D0B-AC92-E74E-1767-3D116D9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4400C-B2C0-A656-CC49-3143617DA2EE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0A95164-3DF3-31CC-8D8A-B1597A875D67}"/>
              </a:ext>
            </a:extLst>
          </p:cNvPr>
          <p:cNvSpPr txBox="1"/>
          <p:nvPr/>
        </p:nvSpPr>
        <p:spPr>
          <a:xfrm>
            <a:off x="8738190" y="2299409"/>
            <a:ext cx="351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Экосистемы навыков</a:t>
            </a:r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ru-RU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Качественные профессиональные навыки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Региональное развитие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Промышленные кластеры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Умная специализация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инклюзия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FAB542-3A17-1081-7CB9-59D46C3658BC}"/>
              </a:ext>
            </a:extLst>
          </p:cNvPr>
          <p:cNvSpPr txBox="1"/>
          <p:nvPr/>
        </p:nvSpPr>
        <p:spPr>
          <a:xfrm>
            <a:off x="2918373" y="1962425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560060-1BB0-FB15-70F6-6EDF80F381BC}"/>
              </a:ext>
            </a:extLst>
          </p:cNvPr>
          <p:cNvSpPr txBox="1"/>
          <p:nvPr/>
        </p:nvSpPr>
        <p:spPr>
          <a:xfrm>
            <a:off x="2777813" y="2816159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F6A7E0-DB53-586F-4D1A-3C7BE92800A0}"/>
              </a:ext>
            </a:extLst>
          </p:cNvPr>
          <p:cNvSpPr txBox="1"/>
          <p:nvPr/>
        </p:nvSpPr>
        <p:spPr>
          <a:xfrm>
            <a:off x="3498384" y="3288158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BCFFC1-6BD9-3D57-2B85-45D0662C4B59}"/>
              </a:ext>
            </a:extLst>
          </p:cNvPr>
          <p:cNvSpPr txBox="1"/>
          <p:nvPr/>
        </p:nvSpPr>
        <p:spPr>
          <a:xfrm>
            <a:off x="4405386" y="2668202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F22677-44A7-7B92-5826-4335EAB525FB}"/>
              </a:ext>
            </a:extLst>
          </p:cNvPr>
          <p:cNvSpPr txBox="1"/>
          <p:nvPr/>
        </p:nvSpPr>
        <p:spPr>
          <a:xfrm>
            <a:off x="3962983" y="1977227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4331E1-59DF-E733-928F-987DD1F3730C}"/>
              </a:ext>
            </a:extLst>
          </p:cNvPr>
          <p:cNvSpPr/>
          <p:nvPr/>
        </p:nvSpPr>
        <p:spPr>
          <a:xfrm>
            <a:off x="2364445" y="5163380"/>
            <a:ext cx="7070500" cy="67844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F952B0-0CD5-7AA5-239C-9D15106F29FC}"/>
              </a:ext>
            </a:extLst>
          </p:cNvPr>
          <p:cNvSpPr/>
          <p:nvPr/>
        </p:nvSpPr>
        <p:spPr>
          <a:xfrm>
            <a:off x="9434945" y="2257233"/>
            <a:ext cx="2168060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4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профессионального мастерства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90006-A347-F451-70AF-530E3A19BBAB}"/>
              </a:ext>
            </a:extLst>
          </p:cNvPr>
          <p:cNvSpPr/>
          <p:nvPr/>
        </p:nvSpPr>
        <p:spPr>
          <a:xfrm>
            <a:off x="1737359" y="1666086"/>
            <a:ext cx="3880411" cy="2110154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D2BB3C2-AE8A-5022-1A58-6FB9B2876CDD}"/>
              </a:ext>
            </a:extLst>
          </p:cNvPr>
          <p:cNvSpPr/>
          <p:nvPr/>
        </p:nvSpPr>
        <p:spPr>
          <a:xfrm>
            <a:off x="623045" y="4356387"/>
            <a:ext cx="659422" cy="640927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06AF154-E2B8-AFF5-E0CA-F52B5D32B916}"/>
              </a:ext>
            </a:extLst>
          </p:cNvPr>
          <p:cNvSpPr/>
          <p:nvPr/>
        </p:nvSpPr>
        <p:spPr>
          <a:xfrm>
            <a:off x="2900777" y="1864728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A01E3B4-70CF-D468-1CA3-CF409E3E519C}"/>
              </a:ext>
            </a:extLst>
          </p:cNvPr>
          <p:cNvSpPr/>
          <p:nvPr/>
        </p:nvSpPr>
        <p:spPr>
          <a:xfrm>
            <a:off x="3929475" y="1900305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985AE6-7B1D-B4C3-D84C-B7E79FF4586B}"/>
              </a:ext>
            </a:extLst>
          </p:cNvPr>
          <p:cNvSpPr/>
          <p:nvPr/>
        </p:nvSpPr>
        <p:spPr>
          <a:xfrm>
            <a:off x="2755719" y="2718087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309D0E7-4046-C0BC-1E67-45D1D45BC807}"/>
              </a:ext>
            </a:extLst>
          </p:cNvPr>
          <p:cNvSpPr/>
          <p:nvPr/>
        </p:nvSpPr>
        <p:spPr>
          <a:xfrm>
            <a:off x="4381269" y="2579104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302C1F5-FDCC-3D14-CD12-2A331EF32C45}"/>
              </a:ext>
            </a:extLst>
          </p:cNvPr>
          <p:cNvSpPr/>
          <p:nvPr/>
        </p:nvSpPr>
        <p:spPr>
          <a:xfrm>
            <a:off x="3485463" y="3202720"/>
            <a:ext cx="448408" cy="438704"/>
          </a:xfrm>
          <a:prstGeom prst="flowChartConnector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33FB5-7B2B-CA2D-F01D-6FE2DFAADE16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1282467" y="2084080"/>
            <a:ext cx="1618310" cy="2592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8E9864-AC09-194B-EFA4-0CFD44CFDED4}"/>
              </a:ext>
            </a:extLst>
          </p:cNvPr>
          <p:cNvCxnSpPr>
            <a:cxnSpLocks/>
            <a:stCxn id="8" idx="6"/>
            <a:endCxn id="10" idx="3"/>
          </p:cNvCxnSpPr>
          <p:nvPr/>
        </p:nvCxnSpPr>
        <p:spPr>
          <a:xfrm flipV="1">
            <a:off x="1282467" y="2274762"/>
            <a:ext cx="2712676" cy="240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982E78-D33A-D893-2885-26CD601A8B22}"/>
              </a:ext>
            </a:extLst>
          </p:cNvPr>
          <p:cNvCxnSpPr>
            <a:cxnSpLocks/>
            <a:stCxn id="8" idx="6"/>
            <a:endCxn id="12" idx="1"/>
          </p:cNvCxnSpPr>
          <p:nvPr/>
        </p:nvCxnSpPr>
        <p:spPr>
          <a:xfrm flipV="1">
            <a:off x="1282467" y="2643351"/>
            <a:ext cx="3164470" cy="20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3D087-1815-3D4C-9FA6-911C33931E6F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1282467" y="2937439"/>
            <a:ext cx="1473252" cy="173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135E69-9B05-6075-F730-16D8484800D9}"/>
              </a:ext>
            </a:extLst>
          </p:cNvPr>
          <p:cNvCxnSpPr>
            <a:cxnSpLocks/>
            <a:stCxn id="8" idx="6"/>
            <a:endCxn id="13" idx="4"/>
          </p:cNvCxnSpPr>
          <p:nvPr/>
        </p:nvCxnSpPr>
        <p:spPr>
          <a:xfrm flipV="1">
            <a:off x="1282467" y="3641424"/>
            <a:ext cx="2427200" cy="1035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437D7-ED36-64E6-4BCF-7B479C1E6C75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2979923" y="2303432"/>
            <a:ext cx="145058" cy="41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B6757A-79B1-1DC6-BA38-3FBC10073712}"/>
              </a:ext>
            </a:extLst>
          </p:cNvPr>
          <p:cNvCxnSpPr>
            <a:stCxn id="9" idx="4"/>
            <a:endCxn id="13" idx="0"/>
          </p:cNvCxnSpPr>
          <p:nvPr/>
        </p:nvCxnSpPr>
        <p:spPr>
          <a:xfrm>
            <a:off x="3124981" y="2303432"/>
            <a:ext cx="584686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95603B-F99C-8A8C-862C-6A0EB55780B2}"/>
              </a:ext>
            </a:extLst>
          </p:cNvPr>
          <p:cNvCxnSpPr>
            <a:stCxn id="11" idx="6"/>
            <a:endCxn id="12" idx="1"/>
          </p:cNvCxnSpPr>
          <p:nvPr/>
        </p:nvCxnSpPr>
        <p:spPr>
          <a:xfrm flipV="1">
            <a:off x="3204127" y="2643351"/>
            <a:ext cx="1242810" cy="29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4F0D61-A80D-9B30-9A6B-ACF18F6AE63C}"/>
              </a:ext>
            </a:extLst>
          </p:cNvPr>
          <p:cNvCxnSpPr>
            <a:stCxn id="10" idx="5"/>
            <a:endCxn id="12" idx="1"/>
          </p:cNvCxnSpPr>
          <p:nvPr/>
        </p:nvCxnSpPr>
        <p:spPr>
          <a:xfrm>
            <a:off x="4312215" y="2274762"/>
            <a:ext cx="134722" cy="368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7D4F4F-BAF0-99E2-1F93-53576F12C0B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3349185" y="2084080"/>
            <a:ext cx="580290" cy="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B9A7F1-5EDF-F991-A236-EAA57C674511}"/>
              </a:ext>
            </a:extLst>
          </p:cNvPr>
          <p:cNvCxnSpPr>
            <a:stCxn id="10" idx="4"/>
            <a:endCxn id="13" idx="7"/>
          </p:cNvCxnSpPr>
          <p:nvPr/>
        </p:nvCxnSpPr>
        <p:spPr>
          <a:xfrm flipH="1">
            <a:off x="3868203" y="2339009"/>
            <a:ext cx="285476" cy="92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30B876-24CA-50E5-AB2B-386DD0BAE45D}"/>
              </a:ext>
            </a:extLst>
          </p:cNvPr>
          <p:cNvCxnSpPr>
            <a:stCxn id="13" idx="7"/>
            <a:endCxn id="12" idx="3"/>
          </p:cNvCxnSpPr>
          <p:nvPr/>
        </p:nvCxnSpPr>
        <p:spPr>
          <a:xfrm flipV="1">
            <a:off x="3868203" y="2953561"/>
            <a:ext cx="578734" cy="31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82B28C-3032-2C10-DBC8-B1B69D7C582F}"/>
              </a:ext>
            </a:extLst>
          </p:cNvPr>
          <p:cNvCxnSpPr>
            <a:stCxn id="11" idx="6"/>
            <a:endCxn id="13" idx="0"/>
          </p:cNvCxnSpPr>
          <p:nvPr/>
        </p:nvCxnSpPr>
        <p:spPr>
          <a:xfrm>
            <a:off x="3204127" y="2937439"/>
            <a:ext cx="505540" cy="265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33BDBD-3307-518A-BDCB-D7E2B30D0C3F}"/>
              </a:ext>
            </a:extLst>
          </p:cNvPr>
          <p:cNvCxnSpPr>
            <a:stCxn id="9" idx="4"/>
            <a:endCxn id="12" idx="1"/>
          </p:cNvCxnSpPr>
          <p:nvPr/>
        </p:nvCxnSpPr>
        <p:spPr>
          <a:xfrm>
            <a:off x="3124981" y="2303432"/>
            <a:ext cx="1321956" cy="339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39D08-8A2B-CEE4-A8A3-0B6E1B136285}"/>
              </a:ext>
            </a:extLst>
          </p:cNvPr>
          <p:cNvCxnSpPr>
            <a:stCxn id="11" idx="6"/>
            <a:endCxn id="10" idx="3"/>
          </p:cNvCxnSpPr>
          <p:nvPr/>
        </p:nvCxnSpPr>
        <p:spPr>
          <a:xfrm flipV="1">
            <a:off x="3204127" y="2274762"/>
            <a:ext cx="791016" cy="66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728536" y="4537618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A3CD05-FD18-4D40-A698-88A4BC49E6D9}"/>
              </a:ext>
            </a:extLst>
          </p:cNvPr>
          <p:cNvCxnSpPr/>
          <p:nvPr/>
        </p:nvCxnSpPr>
        <p:spPr>
          <a:xfrm>
            <a:off x="1480802" y="4676851"/>
            <a:ext cx="88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94077FC-BE4B-E48D-D571-9D1C42BED2EE}"/>
              </a:ext>
            </a:extLst>
          </p:cNvPr>
          <p:cNvSpPr txBox="1"/>
          <p:nvPr/>
        </p:nvSpPr>
        <p:spPr>
          <a:xfrm>
            <a:off x="2346861" y="4258397"/>
            <a:ext cx="718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Организация, координирующая деятельность учебных заведений ПОО, но не являющаяся учебным заведением ПОО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Секторальный – региональный – проектный подход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Сотрудничество с экономическими, образовательными, социальными и политическими партнёрами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F12D0B-AC92-E74E-1767-3D116D9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4400C-B2C0-A656-CC49-3143617DA2EE}"/>
              </a:ext>
            </a:extLst>
          </p:cNvPr>
          <p:cNvCxnSpPr>
            <a:cxnSpLocks/>
          </p:cNvCxnSpPr>
          <p:nvPr/>
        </p:nvCxnSpPr>
        <p:spPr>
          <a:xfrm>
            <a:off x="623045" y="5841822"/>
            <a:ext cx="1097996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BFAB542-3A17-1081-7CB9-59D46C3658BC}"/>
              </a:ext>
            </a:extLst>
          </p:cNvPr>
          <p:cNvSpPr txBox="1"/>
          <p:nvPr/>
        </p:nvSpPr>
        <p:spPr>
          <a:xfrm>
            <a:off x="2918373" y="1962425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560060-1BB0-FB15-70F6-6EDF80F381BC}"/>
              </a:ext>
            </a:extLst>
          </p:cNvPr>
          <p:cNvSpPr txBox="1"/>
          <p:nvPr/>
        </p:nvSpPr>
        <p:spPr>
          <a:xfrm>
            <a:off x="2777813" y="2816159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F6A7E0-DB53-586F-4D1A-3C7BE92800A0}"/>
              </a:ext>
            </a:extLst>
          </p:cNvPr>
          <p:cNvSpPr txBox="1"/>
          <p:nvPr/>
        </p:nvSpPr>
        <p:spPr>
          <a:xfrm>
            <a:off x="3498384" y="3288158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BCFFC1-6BD9-3D57-2B85-45D0662C4B59}"/>
              </a:ext>
            </a:extLst>
          </p:cNvPr>
          <p:cNvSpPr txBox="1"/>
          <p:nvPr/>
        </p:nvSpPr>
        <p:spPr>
          <a:xfrm>
            <a:off x="4405386" y="2668202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F22677-44A7-7B92-5826-4335EAB525FB}"/>
              </a:ext>
            </a:extLst>
          </p:cNvPr>
          <p:cNvSpPr txBox="1"/>
          <p:nvPr/>
        </p:nvSpPr>
        <p:spPr>
          <a:xfrm>
            <a:off x="3962983" y="1977227"/>
            <a:ext cx="5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ПОО</a:t>
            </a:r>
            <a:endParaRPr lang="en-GB" sz="11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4331E1-59DF-E733-928F-987DD1F3730C}"/>
              </a:ext>
            </a:extLst>
          </p:cNvPr>
          <p:cNvSpPr/>
          <p:nvPr/>
        </p:nvSpPr>
        <p:spPr>
          <a:xfrm>
            <a:off x="2364445" y="5163379"/>
            <a:ext cx="7090840" cy="69268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A3D49C-C841-4B9C-9422-9354F02C3243}"/>
              </a:ext>
            </a:extLst>
          </p:cNvPr>
          <p:cNvSpPr txBox="1"/>
          <p:nvPr/>
        </p:nvSpPr>
        <p:spPr>
          <a:xfrm>
            <a:off x="8563092" y="1790604"/>
            <a:ext cx="351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Экосистемы навыков</a:t>
            </a:r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ru-RU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Качественные профессиональные навыки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Региональное развитие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Промышленные кластеры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Умная специализация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инклюзия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5">
            <a:extLst>
              <a:ext uri="{FF2B5EF4-FFF2-40B4-BE49-F238E27FC236}">
                <a16:creationId xmlns:a16="http://schemas.microsoft.com/office/drawing/2014/main" id="{AE011FA9-7CCF-483C-8C1F-7FDC66187DA3}"/>
              </a:ext>
            </a:extLst>
          </p:cNvPr>
          <p:cNvSpPr/>
          <p:nvPr/>
        </p:nvSpPr>
        <p:spPr>
          <a:xfrm>
            <a:off x="9247327" y="1788163"/>
            <a:ext cx="2414628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6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профессионального мастерства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1D2BB3C2-AE8A-5022-1A58-6FB9B2876CDD}"/>
              </a:ext>
            </a:extLst>
          </p:cNvPr>
          <p:cNvSpPr/>
          <p:nvPr/>
        </p:nvSpPr>
        <p:spPr>
          <a:xfrm>
            <a:off x="6593296" y="2747382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Donut 56">
            <a:extLst>
              <a:ext uri="{FF2B5EF4-FFF2-40B4-BE49-F238E27FC236}">
                <a16:creationId xmlns:a16="http://schemas.microsoft.com/office/drawing/2014/main" id="{73381860-FC96-BBF7-9045-06DF4BB11F29}"/>
              </a:ext>
            </a:extLst>
          </p:cNvPr>
          <p:cNvSpPr/>
          <p:nvPr/>
        </p:nvSpPr>
        <p:spPr>
          <a:xfrm>
            <a:off x="3460733" y="1555616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Donut 57">
            <a:extLst>
              <a:ext uri="{FF2B5EF4-FFF2-40B4-BE49-F238E27FC236}">
                <a16:creationId xmlns:a16="http://schemas.microsoft.com/office/drawing/2014/main" id="{D5975716-9CF2-30EF-653F-D035C2D536DC}"/>
              </a:ext>
            </a:extLst>
          </p:cNvPr>
          <p:cNvSpPr/>
          <p:nvPr/>
        </p:nvSpPr>
        <p:spPr>
          <a:xfrm>
            <a:off x="2356477" y="2637022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Donut 58">
            <a:extLst>
              <a:ext uri="{FF2B5EF4-FFF2-40B4-BE49-F238E27FC236}">
                <a16:creationId xmlns:a16="http://schemas.microsoft.com/office/drawing/2014/main" id="{AFF84FE6-C19A-9F0E-0B73-21823B115BD0}"/>
              </a:ext>
            </a:extLst>
          </p:cNvPr>
          <p:cNvSpPr/>
          <p:nvPr/>
        </p:nvSpPr>
        <p:spPr>
          <a:xfrm>
            <a:off x="3061006" y="3664968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Donut 59">
            <a:extLst>
              <a:ext uri="{FF2B5EF4-FFF2-40B4-BE49-F238E27FC236}">
                <a16:creationId xmlns:a16="http://schemas.microsoft.com/office/drawing/2014/main" id="{3BC3C22B-2E93-70FD-F7EC-D08EBC9B4533}"/>
              </a:ext>
            </a:extLst>
          </p:cNvPr>
          <p:cNvSpPr/>
          <p:nvPr/>
        </p:nvSpPr>
        <p:spPr>
          <a:xfrm>
            <a:off x="4636709" y="3985431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Donut 60">
            <a:extLst>
              <a:ext uri="{FF2B5EF4-FFF2-40B4-BE49-F238E27FC236}">
                <a16:creationId xmlns:a16="http://schemas.microsoft.com/office/drawing/2014/main" id="{CA41C051-9156-B308-16E1-61CCA2FC91D8}"/>
              </a:ext>
            </a:extLst>
          </p:cNvPr>
          <p:cNvSpPr/>
          <p:nvPr/>
        </p:nvSpPr>
        <p:spPr>
          <a:xfrm>
            <a:off x="5001887" y="1718483"/>
            <a:ext cx="659422" cy="640927"/>
          </a:xfrm>
          <a:prstGeom prst="don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7505FA-40EF-DF40-2FF1-95A072E24289}"/>
              </a:ext>
            </a:extLst>
          </p:cNvPr>
          <p:cNvCxnSpPr>
            <a:stCxn id="8" idx="2"/>
            <a:endCxn id="34" idx="4"/>
          </p:cNvCxnSpPr>
          <p:nvPr/>
        </p:nvCxnSpPr>
        <p:spPr>
          <a:xfrm flipH="1" flipV="1">
            <a:off x="5331598" y="2359410"/>
            <a:ext cx="1261698" cy="70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7F5A58-2326-0146-2FCC-252ECEFEC806}"/>
              </a:ext>
            </a:extLst>
          </p:cNvPr>
          <p:cNvCxnSpPr>
            <a:stCxn id="8" idx="2"/>
            <a:endCxn id="30" idx="4"/>
          </p:cNvCxnSpPr>
          <p:nvPr/>
        </p:nvCxnSpPr>
        <p:spPr>
          <a:xfrm flipH="1" flipV="1">
            <a:off x="3790444" y="2196543"/>
            <a:ext cx="2802852" cy="87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E5E21D-E60B-32B2-6751-4E2F1624E46C}"/>
              </a:ext>
            </a:extLst>
          </p:cNvPr>
          <p:cNvCxnSpPr>
            <a:stCxn id="8" idx="2"/>
            <a:endCxn id="31" idx="6"/>
          </p:cNvCxnSpPr>
          <p:nvPr/>
        </p:nvCxnSpPr>
        <p:spPr>
          <a:xfrm flipH="1" flipV="1">
            <a:off x="3015899" y="2957486"/>
            <a:ext cx="3577397" cy="11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1784F9-6EF3-4725-1265-447CE54E7A9B}"/>
              </a:ext>
            </a:extLst>
          </p:cNvPr>
          <p:cNvCxnSpPr>
            <a:stCxn id="8" idx="2"/>
            <a:endCxn id="32" idx="6"/>
          </p:cNvCxnSpPr>
          <p:nvPr/>
        </p:nvCxnSpPr>
        <p:spPr>
          <a:xfrm flipH="1">
            <a:off x="3720428" y="3067846"/>
            <a:ext cx="2872868" cy="91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F8E147-71B7-C381-B94C-EB436B040239}"/>
              </a:ext>
            </a:extLst>
          </p:cNvPr>
          <p:cNvCxnSpPr>
            <a:stCxn id="8" idx="2"/>
            <a:endCxn id="33" idx="0"/>
          </p:cNvCxnSpPr>
          <p:nvPr/>
        </p:nvCxnSpPr>
        <p:spPr>
          <a:xfrm flipH="1">
            <a:off x="4966420" y="3067846"/>
            <a:ext cx="1626876" cy="917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5FC5B7-3DDA-0D60-8E48-C6D1D2AF60A9}"/>
              </a:ext>
            </a:extLst>
          </p:cNvPr>
          <p:cNvSpPr txBox="1"/>
          <p:nvPr/>
        </p:nvSpPr>
        <p:spPr>
          <a:xfrm>
            <a:off x="5096254" y="1913201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684718-BE81-5ED1-E1E7-649CEECDE173}"/>
              </a:ext>
            </a:extLst>
          </p:cNvPr>
          <p:cNvSpPr txBox="1"/>
          <p:nvPr/>
        </p:nvSpPr>
        <p:spPr>
          <a:xfrm>
            <a:off x="6698787" y="2928613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1C2991-7B76-10FD-0E86-907743F1E498}"/>
              </a:ext>
            </a:extLst>
          </p:cNvPr>
          <p:cNvSpPr txBox="1"/>
          <p:nvPr/>
        </p:nvSpPr>
        <p:spPr>
          <a:xfrm>
            <a:off x="4751306" y="4154177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97B7B5-C9FF-8B2F-0446-5540A95EA551}"/>
              </a:ext>
            </a:extLst>
          </p:cNvPr>
          <p:cNvSpPr txBox="1"/>
          <p:nvPr/>
        </p:nvSpPr>
        <p:spPr>
          <a:xfrm>
            <a:off x="3153131" y="3862320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52C401-3A33-547C-2813-B4FEB9915D46}"/>
              </a:ext>
            </a:extLst>
          </p:cNvPr>
          <p:cNvSpPr txBox="1"/>
          <p:nvPr/>
        </p:nvSpPr>
        <p:spPr>
          <a:xfrm>
            <a:off x="2450844" y="2821624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EF6150-DE61-F66B-ED67-D6883AB7A92B}"/>
              </a:ext>
            </a:extLst>
          </p:cNvPr>
          <p:cNvSpPr txBox="1"/>
          <p:nvPr/>
        </p:nvSpPr>
        <p:spPr>
          <a:xfrm>
            <a:off x="3564345" y="1757759"/>
            <a:ext cx="501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ЦПМ</a:t>
            </a:r>
            <a:endParaRPr lang="en-GB" sz="1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FD0EBF-BE97-611B-C4DD-2A81CD1FE3CD}"/>
              </a:ext>
            </a:extLst>
          </p:cNvPr>
          <p:cNvCxnSpPr>
            <a:stCxn id="34" idx="4"/>
            <a:endCxn id="33" idx="0"/>
          </p:cNvCxnSpPr>
          <p:nvPr/>
        </p:nvCxnSpPr>
        <p:spPr>
          <a:xfrm flipH="1">
            <a:off x="4966420" y="2359410"/>
            <a:ext cx="365178" cy="162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FCC264-5B6F-A7A0-5437-8286AC7E5643}"/>
              </a:ext>
            </a:extLst>
          </p:cNvPr>
          <p:cNvCxnSpPr>
            <a:stCxn id="34" idx="4"/>
            <a:endCxn id="32" idx="6"/>
          </p:cNvCxnSpPr>
          <p:nvPr/>
        </p:nvCxnSpPr>
        <p:spPr>
          <a:xfrm flipH="1">
            <a:off x="3720428" y="2359410"/>
            <a:ext cx="1611170" cy="1626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5F3D07-A755-6FC8-4602-8E04090D7639}"/>
              </a:ext>
            </a:extLst>
          </p:cNvPr>
          <p:cNvCxnSpPr>
            <a:stCxn id="34" idx="4"/>
            <a:endCxn id="30" idx="4"/>
          </p:cNvCxnSpPr>
          <p:nvPr/>
        </p:nvCxnSpPr>
        <p:spPr>
          <a:xfrm flipH="1" flipV="1">
            <a:off x="3790444" y="2196543"/>
            <a:ext cx="1541154" cy="162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EEAEE4-C760-CE80-4D52-E5C08E27E91D}"/>
              </a:ext>
            </a:extLst>
          </p:cNvPr>
          <p:cNvCxnSpPr>
            <a:stCxn id="34" idx="4"/>
            <a:endCxn id="31" idx="6"/>
          </p:cNvCxnSpPr>
          <p:nvPr/>
        </p:nvCxnSpPr>
        <p:spPr>
          <a:xfrm flipH="1">
            <a:off x="3015899" y="2359410"/>
            <a:ext cx="2315699" cy="598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E03D87-B963-FE52-F0F5-FBA6D7483601}"/>
              </a:ext>
            </a:extLst>
          </p:cNvPr>
          <p:cNvCxnSpPr>
            <a:stCxn id="30" idx="4"/>
            <a:endCxn id="32" idx="6"/>
          </p:cNvCxnSpPr>
          <p:nvPr/>
        </p:nvCxnSpPr>
        <p:spPr>
          <a:xfrm flipH="1">
            <a:off x="3720428" y="2196543"/>
            <a:ext cx="70016" cy="178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6DD8FAC-0CDE-C89F-C26A-A134F1CB2DEF}"/>
              </a:ext>
            </a:extLst>
          </p:cNvPr>
          <p:cNvCxnSpPr>
            <a:stCxn id="31" idx="6"/>
            <a:endCxn id="32" idx="0"/>
          </p:cNvCxnSpPr>
          <p:nvPr/>
        </p:nvCxnSpPr>
        <p:spPr>
          <a:xfrm>
            <a:off x="3015899" y="2957486"/>
            <a:ext cx="374818" cy="70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3000EA-8F97-05D9-E199-6373540038AB}"/>
              </a:ext>
            </a:extLst>
          </p:cNvPr>
          <p:cNvCxnSpPr>
            <a:stCxn id="32" idx="6"/>
            <a:endCxn id="33" idx="0"/>
          </p:cNvCxnSpPr>
          <p:nvPr/>
        </p:nvCxnSpPr>
        <p:spPr>
          <a:xfrm flipV="1">
            <a:off x="3720428" y="3985431"/>
            <a:ext cx="12459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7A54A-7765-C082-BCE4-ED752F88C451}"/>
              </a:ext>
            </a:extLst>
          </p:cNvPr>
          <p:cNvCxnSpPr>
            <a:stCxn id="30" idx="4"/>
            <a:endCxn id="31" idx="6"/>
          </p:cNvCxnSpPr>
          <p:nvPr/>
        </p:nvCxnSpPr>
        <p:spPr>
          <a:xfrm flipH="1">
            <a:off x="3015899" y="2196543"/>
            <a:ext cx="774545" cy="76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AF4C046-D568-A0FB-E478-3F246EC35D28}"/>
              </a:ext>
            </a:extLst>
          </p:cNvPr>
          <p:cNvCxnSpPr>
            <a:stCxn id="30" idx="4"/>
            <a:endCxn id="33" idx="0"/>
          </p:cNvCxnSpPr>
          <p:nvPr/>
        </p:nvCxnSpPr>
        <p:spPr>
          <a:xfrm>
            <a:off x="3790444" y="2196543"/>
            <a:ext cx="1175976" cy="1788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15B763-2289-E89D-1AF2-9A086B1B18F4}"/>
              </a:ext>
            </a:extLst>
          </p:cNvPr>
          <p:cNvCxnSpPr>
            <a:stCxn id="31" idx="6"/>
            <a:endCxn id="33" idx="0"/>
          </p:cNvCxnSpPr>
          <p:nvPr/>
        </p:nvCxnSpPr>
        <p:spPr>
          <a:xfrm>
            <a:off x="3015899" y="2957486"/>
            <a:ext cx="1950521" cy="102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49C88CC-3574-BE3C-FD94-5CF4E963732E}"/>
              </a:ext>
            </a:extLst>
          </p:cNvPr>
          <p:cNvSpPr txBox="1"/>
          <p:nvPr/>
        </p:nvSpPr>
        <p:spPr>
          <a:xfrm>
            <a:off x="2222402" y="5069217"/>
            <a:ext cx="7187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Сотрудничают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Центры профессионального мастерства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из разных стран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Обычно секторальный и проектный подход</a:t>
            </a: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Сотрудничество с экономическими, образовательными, социальными и политическими партнёрами</a:t>
            </a:r>
          </a:p>
          <a:p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9E725A8-9DC7-279C-0976-8D780DDA3AAD}"/>
              </a:ext>
            </a:extLst>
          </p:cNvPr>
          <p:cNvSpPr/>
          <p:nvPr/>
        </p:nvSpPr>
        <p:spPr>
          <a:xfrm>
            <a:off x="2222402" y="5817801"/>
            <a:ext cx="7623689" cy="64866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2D95CD-5A7B-4925-98E0-A945BCDC3432}"/>
              </a:ext>
            </a:extLst>
          </p:cNvPr>
          <p:cNvSpPr txBox="1"/>
          <p:nvPr/>
        </p:nvSpPr>
        <p:spPr>
          <a:xfrm>
            <a:off x="8563092" y="1790604"/>
            <a:ext cx="351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Экосистемы навыков</a:t>
            </a:r>
            <a:r>
              <a:rPr lang="en-GB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ru-RU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Качественные профессиональные навыки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Региональное развитие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Промышленные кластеры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Умная специализация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инклюзия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: Rounded Corners 35">
            <a:extLst>
              <a:ext uri="{FF2B5EF4-FFF2-40B4-BE49-F238E27FC236}">
                <a16:creationId xmlns:a16="http://schemas.microsoft.com/office/drawing/2014/main" id="{654DB42B-43BE-44D4-963C-B71ECC0518E5}"/>
              </a:ext>
            </a:extLst>
          </p:cNvPr>
          <p:cNvSpPr/>
          <p:nvPr/>
        </p:nvSpPr>
        <p:spPr>
          <a:xfrm>
            <a:off x="9247327" y="1788163"/>
            <a:ext cx="2414628" cy="40364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4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7256F18-7F17-8CCD-292A-300693F8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2277" y="6139023"/>
            <a:ext cx="2136874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1D2A6-1982-E743-4030-E855B7C2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7044"/>
          <a:stretch/>
        </p:blipFill>
        <p:spPr>
          <a:xfrm>
            <a:off x="502849" y="5888046"/>
            <a:ext cx="1534559" cy="96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ED551-12ED-744D-1B95-5779046BAB73}"/>
              </a:ext>
            </a:extLst>
          </p:cNvPr>
          <p:cNvSpPr/>
          <p:nvPr/>
        </p:nvSpPr>
        <p:spPr>
          <a:xfrm>
            <a:off x="0" y="-2"/>
            <a:ext cx="10189029" cy="969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От традиционной системы ПОО к большей автономии</a:t>
            </a:r>
            <a:endParaRPr lang="en-GB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7785EA-A7E3-A297-E23B-E3BFC30FDFF7}"/>
              </a:ext>
            </a:extLst>
          </p:cNvPr>
          <p:cNvGrpSpPr/>
          <p:nvPr/>
        </p:nvGrpSpPr>
        <p:grpSpPr>
          <a:xfrm>
            <a:off x="919925" y="1363545"/>
            <a:ext cx="9152795" cy="4868946"/>
            <a:chOff x="1408198" y="1363545"/>
            <a:chExt cx="9152795" cy="4868946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C670FF1E-9E9F-9C4F-60D1-CFCA21A17201}"/>
                </a:ext>
              </a:extLst>
            </p:cNvPr>
            <p:cNvSpPr txBox="1"/>
            <p:nvPr/>
          </p:nvSpPr>
          <p:spPr>
            <a:xfrm>
              <a:off x="1408198" y="3152046"/>
              <a:ext cx="2419350" cy="203132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</a:rPr>
                <a:t>Централизованное управление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Центральные директивы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Бюрократический надзор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Централизованный бюджет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Централизованное распределение персонала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Обязательные учебные программы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57C0D02A-291F-8FD0-981E-0C32DB4B16A4}"/>
                </a:ext>
              </a:extLst>
            </p:cNvPr>
            <p:cNvSpPr txBox="1"/>
            <p:nvPr/>
          </p:nvSpPr>
          <p:spPr>
            <a:xfrm>
              <a:off x="4684798" y="1761396"/>
              <a:ext cx="3733261" cy="1600438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</a:rPr>
                <a:t>Установление общих целей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 Внешняя оценка (внешняя система обеспечения качества)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 Общий бюджет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 Автономия в вопросах подбора персонала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 Автономия: учебные программы и организационная структура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65266D9-E65F-64A7-5494-900ACA7CE560}"/>
                </a:ext>
              </a:extLst>
            </p:cNvPr>
            <p:cNvSpPr txBox="1"/>
            <p:nvPr/>
          </p:nvSpPr>
          <p:spPr>
            <a:xfrm>
              <a:off x="4675274" y="3275871"/>
              <a:ext cx="3743324" cy="1600438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</a:rPr>
                <a:t>Рабочая программа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Самооценка (внутренняя система обеспечения качества)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Внутренний процесс бюджетирования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Автономия в вопросах подбора персонала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Автономия: учебные программы и организационная структура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368700B0-A397-4A15-D2ED-8352CF13CFD2}"/>
                </a:ext>
              </a:extLst>
            </p:cNvPr>
            <p:cNvSpPr txBox="1"/>
            <p:nvPr/>
          </p:nvSpPr>
          <p:spPr>
            <a:xfrm>
              <a:off x="4675274" y="4847496"/>
              <a:ext cx="3743324" cy="138499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</a:rPr>
                <a:t>Ориентированность на региональный спрос(экономика, целевые группы и т. д.)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Региональные инновации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Образование на протяжении всей жизни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400" kern="0" dirty="0">
                  <a:solidFill>
                    <a:srgbClr val="002060"/>
                  </a:solidFill>
                </a:rPr>
                <a:t>Региональное образовательное планирование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feld 12">
              <a:extLst>
                <a:ext uri="{FF2B5EF4-FFF2-40B4-BE49-F238E27FC236}">
                  <a16:creationId xmlns:a16="http://schemas.microsoft.com/office/drawing/2014/main" id="{583279A4-273E-D4A0-E2F8-893651DE6147}"/>
                </a:ext>
              </a:extLst>
            </p:cNvPr>
            <p:cNvSpPr txBox="1"/>
            <p:nvPr/>
          </p:nvSpPr>
          <p:spPr>
            <a:xfrm>
              <a:off x="8826710" y="2228123"/>
              <a:ext cx="1571625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2060"/>
                  </a:solidFill>
                </a:rPr>
                <a:t>Внешнее управление</a:t>
              </a:r>
              <a:endParaRPr lang="de-DE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feld 13">
              <a:extLst>
                <a:ext uri="{FF2B5EF4-FFF2-40B4-BE49-F238E27FC236}">
                  <a16:creationId xmlns:a16="http://schemas.microsoft.com/office/drawing/2014/main" id="{A36CDA27-9F87-5222-9115-5C0FCA4C0E85}"/>
                </a:ext>
              </a:extLst>
            </p:cNvPr>
            <p:cNvSpPr txBox="1"/>
            <p:nvPr/>
          </p:nvSpPr>
          <p:spPr>
            <a:xfrm>
              <a:off x="8811323" y="3632693"/>
              <a:ext cx="1571625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2060"/>
                  </a:solidFill>
                </a:rPr>
                <a:t>Внутреннее управление</a:t>
              </a:r>
              <a:endParaRPr lang="de-DE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feld 14">
              <a:extLst>
                <a:ext uri="{FF2B5EF4-FFF2-40B4-BE49-F238E27FC236}">
                  <a16:creationId xmlns:a16="http://schemas.microsoft.com/office/drawing/2014/main" id="{3E5B2676-50D4-B9CC-2242-4354B1E9C933}"/>
                </a:ext>
              </a:extLst>
            </p:cNvPr>
            <p:cNvSpPr txBox="1"/>
            <p:nvPr/>
          </p:nvSpPr>
          <p:spPr>
            <a:xfrm>
              <a:off x="8884593" y="5191129"/>
              <a:ext cx="1676400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002060"/>
                  </a:solidFill>
                </a:rPr>
                <a:t>Региональное сотрудничество</a:t>
              </a:r>
              <a:endParaRPr lang="de-DE" sz="1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Gerade Verbindung mit Pfeil 16">
              <a:extLst>
                <a:ext uri="{FF2B5EF4-FFF2-40B4-BE49-F238E27FC236}">
                  <a16:creationId xmlns:a16="http://schemas.microsoft.com/office/drawing/2014/main" id="{2EABDD37-FF11-814A-C840-4752CD53ECC0}"/>
                </a:ext>
              </a:extLst>
            </p:cNvPr>
            <p:cNvCxnSpPr>
              <a:stCxn id="7" idx="3"/>
              <a:endCxn id="8" idx="1"/>
            </p:cNvCxnSpPr>
            <p:nvPr/>
          </p:nvCxnSpPr>
          <p:spPr bwMode="auto">
            <a:xfrm flipV="1">
              <a:off x="3827548" y="2561615"/>
              <a:ext cx="857250" cy="1606094"/>
            </a:xfrm>
            <a:prstGeom prst="straightConnector1">
              <a:avLst/>
            </a:prstGeom>
            <a:solidFill>
              <a:srgbClr val="4B859F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Gerade Verbindung mit Pfeil 18">
              <a:extLst>
                <a:ext uri="{FF2B5EF4-FFF2-40B4-BE49-F238E27FC236}">
                  <a16:creationId xmlns:a16="http://schemas.microsoft.com/office/drawing/2014/main" id="{6CEE2206-C596-0D12-F8CD-E029CB96D736}"/>
                </a:ext>
              </a:extLst>
            </p:cNvPr>
            <p:cNvCxnSpPr>
              <a:stCxn id="7" idx="3"/>
              <a:endCxn id="9" idx="1"/>
            </p:cNvCxnSpPr>
            <p:nvPr/>
          </p:nvCxnSpPr>
          <p:spPr bwMode="auto">
            <a:xfrm flipV="1">
              <a:off x="3827548" y="4076090"/>
              <a:ext cx="847726" cy="91619"/>
            </a:xfrm>
            <a:prstGeom prst="straightConnector1">
              <a:avLst/>
            </a:prstGeom>
            <a:solidFill>
              <a:srgbClr val="4B859F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20">
              <a:extLst>
                <a:ext uri="{FF2B5EF4-FFF2-40B4-BE49-F238E27FC236}">
                  <a16:creationId xmlns:a16="http://schemas.microsoft.com/office/drawing/2014/main" id="{4D7687A6-0A83-A124-AB6E-6BC161222659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3827548" y="4167709"/>
              <a:ext cx="847726" cy="1372285"/>
            </a:xfrm>
            <a:prstGeom prst="straightConnector1">
              <a:avLst/>
            </a:prstGeom>
            <a:solidFill>
              <a:srgbClr val="4B859F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feld 21">
              <a:extLst>
                <a:ext uri="{FF2B5EF4-FFF2-40B4-BE49-F238E27FC236}">
                  <a16:creationId xmlns:a16="http://schemas.microsoft.com/office/drawing/2014/main" id="{6B21A365-FFCA-FD97-252D-0D96D32CF8AC}"/>
                </a:ext>
              </a:extLst>
            </p:cNvPr>
            <p:cNvSpPr txBox="1"/>
            <p:nvPr/>
          </p:nvSpPr>
          <p:spPr>
            <a:xfrm>
              <a:off x="1498685" y="2489733"/>
              <a:ext cx="223837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2060"/>
                  </a:solidFill>
                </a:defRPr>
              </a:lvl1pPr>
            </a:lstStyle>
            <a:p>
              <a:r>
                <a:rPr lang="ru-RU" dirty="0"/>
                <a:t>Традиционная система профессионального образования и обучения</a:t>
              </a:r>
              <a:endParaRPr lang="de-DE" dirty="0"/>
            </a:p>
          </p:txBody>
        </p:sp>
        <p:sp>
          <p:nvSpPr>
            <p:cNvPr id="19" name="Textfeld 22">
              <a:extLst>
                <a:ext uri="{FF2B5EF4-FFF2-40B4-BE49-F238E27FC236}">
                  <a16:creationId xmlns:a16="http://schemas.microsoft.com/office/drawing/2014/main" id="{B4C62B04-AA7B-1AD2-4754-AAC26EF76C02}"/>
                </a:ext>
              </a:extLst>
            </p:cNvPr>
            <p:cNvSpPr txBox="1"/>
            <p:nvPr/>
          </p:nvSpPr>
          <p:spPr>
            <a:xfrm>
              <a:off x="4913398" y="1363545"/>
              <a:ext cx="3105150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2060"/>
                  </a:solidFill>
                </a:rPr>
                <a:t>(Полу)автономный центр ПОО</a:t>
              </a:r>
              <a:endParaRPr lang="de-DE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394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F Corporate Template 2021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  <SharedWithUsers xmlns="5bf4adf3-0360-4285-b414-8a1933b4cf43">
      <UserInfo>
        <DisplayName>Doriana Monteleone (ETF)</DisplayName>
        <AccountId>13</AccountId>
        <AccountType/>
      </UserInfo>
      <UserInfo>
        <DisplayName>Stefan Thomas (ETF)</DisplayName>
        <AccountId>25</AccountId>
        <AccountType/>
      </UserInfo>
      <UserInfo>
        <DisplayName>Susanne M. Nielsen (ETF)</DisplayName>
        <AccountId>61</AccountId>
        <AccountType/>
      </UserInfo>
      <UserInfo>
        <DisplayName>Jolien van Uden (ETF)</DisplayName>
        <AccountId>99</AccountId>
        <AccountType/>
      </UserInfo>
      <UserInfo>
        <DisplayName>Inna Dergunova (ETF)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9fce32f6bad04881a67983cf5f4806a3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9288dda55de7c157cd3ed87d5e3b8f8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74167-3209-48BD-A684-6D86DB61526B}">
  <ds:schemaRefs>
    <ds:schemaRef ds:uri="http://purl.org/dc/dcmitype/"/>
    <ds:schemaRef ds:uri="http://purl.org/dc/elements/1.1/"/>
    <ds:schemaRef ds:uri="9a457f26-586e-445f-8687-20abf23c1821"/>
    <ds:schemaRef ds:uri="http://schemas.microsoft.com/office/2006/documentManagement/types"/>
    <ds:schemaRef ds:uri="http://schemas.openxmlformats.org/package/2006/metadata/core-properties"/>
    <ds:schemaRef ds:uri="9be0f05b-0b0e-42fc-b0ef-5e2798fe9a5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03BF486-C13B-4340-BFDE-CFCB6A88B6CD}"/>
</file>

<file path=customXml/itemProps3.xml><?xml version="1.0" encoding="utf-8"?>
<ds:datastoreItem xmlns:ds="http://schemas.openxmlformats.org/officeDocument/2006/customXml" ds:itemID="{B2DD2EF6-7D0A-4F5B-9691-35A6BBD11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584</Words>
  <Application>Microsoft Office PowerPoint</Application>
  <PresentationFormat>Widescreen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ETF Corporate Template 2021</vt:lpstr>
      <vt:lpstr>Введение: Центры профессионального мастерства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Аналогия  приготовления пиццы</vt:lpstr>
      <vt:lpstr>Кухонные инструменты</vt:lpstr>
      <vt:lpstr>Управление и лидерство </vt:lpstr>
      <vt:lpstr>Финансирование и ресурсы</vt:lpstr>
      <vt:lpstr>Интернациолизация</vt:lpstr>
    </vt:vector>
  </TitlesOfParts>
  <Company>European Training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Anstey (ETF)</dc:creator>
  <cp:lastModifiedBy>Christine Hemschemeier (ETF)</cp:lastModifiedBy>
  <cp:revision>153</cp:revision>
  <dcterms:created xsi:type="dcterms:W3CDTF">2023-09-05T08:49:35Z</dcterms:created>
  <dcterms:modified xsi:type="dcterms:W3CDTF">2025-05-20T02:51:03Z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  <property fmtid="{D5CDD505-2E9C-101B-9397-08002B2CF9AE}" pid="3" name="_dlc_DocIdItemGuid">
    <vt:lpwstr>82602f31-e8dd-41c0-9ed9-a154f4c03049</vt:lpwstr>
  </property>
  <property fmtid="{D5CDD505-2E9C-101B-9397-08002B2CF9AE}" pid="4" name="MediaServiceImageTags">
    <vt:lpwstr/>
  </property>
</Properties>
</file>