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1"/>
  </p:notesMasterIdLst>
  <p:sldIdLst>
    <p:sldId id="272" r:id="rId2"/>
    <p:sldId id="276" r:id="rId3"/>
    <p:sldId id="275" r:id="rId4"/>
    <p:sldId id="277" r:id="rId5"/>
    <p:sldId id="278" r:id="rId6"/>
    <p:sldId id="259" r:id="rId7"/>
    <p:sldId id="271" r:id="rId8"/>
    <p:sldId id="262" r:id="rId9"/>
    <p:sldId id="270" r:id="rId10"/>
  </p:sldIdLst>
  <p:sldSz cx="12192000" cy="6858000"/>
  <p:notesSz cx="6858000" cy="9144000"/>
  <p:embeddedFontLst>
    <p:embeddedFont>
      <p:font typeface="Poppins" panose="00000500000000000000" pitchFamily="2" charset="0"/>
      <p:regular r:id="rId12"/>
      <p:bold r:id="rId13"/>
      <p:italic r:id="rId14"/>
      <p:boldItalic r:id="rId15"/>
    </p:embeddedFont>
    <p:embeddedFont>
      <p:font typeface="Poppins Light" panose="00000400000000000000" pitchFamily="2" charset="0"/>
      <p:regular r:id="rId16"/>
      <p:bold r:id="rId17"/>
      <p:italic r:id="rId18"/>
      <p:boldItalic r:id="rId19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9" roundtripDataSignature="AMtx7miW6o6Y9i/tzsWUpXLUhQgQ8L7zU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C142EC-A329-4A7E-B352-16E79D89891B}" v="6" dt="2025-05-20T03:30:49.06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64" d="100"/>
          <a:sy n="64" d="100"/>
        </p:scale>
        <p:origin x="556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2.fntdata"/><Relationship Id="rId18" Type="http://schemas.openxmlformats.org/officeDocument/2006/relationships/font" Target="fonts/font7.fntdata"/><Relationship Id="rId3" Type="http://schemas.openxmlformats.org/officeDocument/2006/relationships/slide" Target="slides/slide2.xml"/><Relationship Id="rId34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font" Target="fonts/font1.fntdata"/><Relationship Id="rId17" Type="http://schemas.openxmlformats.org/officeDocument/2006/relationships/font" Target="fonts/font6.fntdata"/><Relationship Id="rId33" Type="http://schemas.openxmlformats.org/officeDocument/2006/relationships/tableStyles" Target="tableStyles.xml"/><Relationship Id="rId38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font" Target="fonts/font5.fntdata"/><Relationship Id="rId29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32" Type="http://schemas.openxmlformats.org/officeDocument/2006/relationships/theme" Target="theme/theme1.xml"/><Relationship Id="rId37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font" Target="fonts/font4.fntdata"/><Relationship Id="rId36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font" Target="fonts/font8.fntdata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3.fntdata"/><Relationship Id="rId30" Type="http://schemas.openxmlformats.org/officeDocument/2006/relationships/presProps" Target="presProps.xml"/><Relationship Id="rId35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ine Hemschemeier (ETF)" userId="af7bcbb8-df07-4a9d-8b18-bc4c79b1142f" providerId="ADAL" clId="{59C142EC-A329-4A7E-B352-16E79D89891B}"/>
    <pc:docChg chg="undo custSel modSld">
      <pc:chgData name="Christine Hemschemeier (ETF)" userId="af7bcbb8-df07-4a9d-8b18-bc4c79b1142f" providerId="ADAL" clId="{59C142EC-A329-4A7E-B352-16E79D89891B}" dt="2025-05-20T03:39:10.176" v="273" actId="255"/>
      <pc:docMkLst>
        <pc:docMk/>
      </pc:docMkLst>
      <pc:sldChg chg="modSp mod">
        <pc:chgData name="Christine Hemschemeier (ETF)" userId="af7bcbb8-df07-4a9d-8b18-bc4c79b1142f" providerId="ADAL" clId="{59C142EC-A329-4A7E-B352-16E79D89891B}" dt="2025-05-20T03:20:22.825" v="202" actId="20577"/>
        <pc:sldMkLst>
          <pc:docMk/>
          <pc:sldMk cId="0" sldId="259"/>
        </pc:sldMkLst>
        <pc:spChg chg="mod">
          <ac:chgData name="Christine Hemschemeier (ETF)" userId="af7bcbb8-df07-4a9d-8b18-bc4c79b1142f" providerId="ADAL" clId="{59C142EC-A329-4A7E-B352-16E79D89891B}" dt="2025-05-20T03:20:22.825" v="202" actId="20577"/>
          <ac:spMkLst>
            <pc:docMk/>
            <pc:sldMk cId="0" sldId="259"/>
            <ac:spMk id="113" creationId="{00000000-0000-0000-0000-000000000000}"/>
          </ac:spMkLst>
        </pc:spChg>
      </pc:sldChg>
      <pc:sldChg chg="modSp mod">
        <pc:chgData name="Christine Hemschemeier (ETF)" userId="af7bcbb8-df07-4a9d-8b18-bc4c79b1142f" providerId="ADAL" clId="{59C142EC-A329-4A7E-B352-16E79D89891B}" dt="2025-05-20T03:38:08.932" v="270" actId="20577"/>
        <pc:sldMkLst>
          <pc:docMk/>
          <pc:sldMk cId="0" sldId="262"/>
        </pc:sldMkLst>
        <pc:spChg chg="mod">
          <ac:chgData name="Christine Hemschemeier (ETF)" userId="af7bcbb8-df07-4a9d-8b18-bc4c79b1142f" providerId="ADAL" clId="{59C142EC-A329-4A7E-B352-16E79D89891B}" dt="2025-05-20T03:34:49.690" v="258" actId="20577"/>
          <ac:spMkLst>
            <pc:docMk/>
            <pc:sldMk cId="0" sldId="262"/>
            <ac:spMk id="3" creationId="{1E057247-A6E9-A41D-7B1A-1646D05E7284}"/>
          </ac:spMkLst>
        </pc:spChg>
        <pc:spChg chg="mod">
          <ac:chgData name="Christine Hemschemeier (ETF)" userId="af7bcbb8-df07-4a9d-8b18-bc4c79b1142f" providerId="ADAL" clId="{59C142EC-A329-4A7E-B352-16E79D89891B}" dt="2025-05-20T03:38:08.932" v="270" actId="20577"/>
          <ac:spMkLst>
            <pc:docMk/>
            <pc:sldMk cId="0" sldId="262"/>
            <ac:spMk id="132" creationId="{00000000-0000-0000-0000-000000000000}"/>
          </ac:spMkLst>
        </pc:spChg>
      </pc:sldChg>
      <pc:sldChg chg="modSp mod">
        <pc:chgData name="Christine Hemschemeier (ETF)" userId="af7bcbb8-df07-4a9d-8b18-bc4c79b1142f" providerId="ADAL" clId="{59C142EC-A329-4A7E-B352-16E79D89891B}" dt="2025-05-20T03:39:10.176" v="273" actId="255"/>
        <pc:sldMkLst>
          <pc:docMk/>
          <pc:sldMk cId="0" sldId="270"/>
        </pc:sldMkLst>
        <pc:spChg chg="mod">
          <ac:chgData name="Christine Hemschemeier (ETF)" userId="af7bcbb8-df07-4a9d-8b18-bc4c79b1142f" providerId="ADAL" clId="{59C142EC-A329-4A7E-B352-16E79D89891B}" dt="2025-05-20T03:39:10.176" v="273" actId="255"/>
          <ac:spMkLst>
            <pc:docMk/>
            <pc:sldMk cId="0" sldId="270"/>
            <ac:spMk id="177" creationId="{00000000-0000-0000-0000-000000000000}"/>
          </ac:spMkLst>
        </pc:spChg>
      </pc:sldChg>
      <pc:sldChg chg="modSp mod">
        <pc:chgData name="Christine Hemschemeier (ETF)" userId="af7bcbb8-df07-4a9d-8b18-bc4c79b1142f" providerId="ADAL" clId="{59C142EC-A329-4A7E-B352-16E79D89891B}" dt="2025-05-20T03:31:06.847" v="243" actId="14100"/>
        <pc:sldMkLst>
          <pc:docMk/>
          <pc:sldMk cId="2939717565" sldId="271"/>
        </pc:sldMkLst>
        <pc:graphicFrameChg chg="mod modGraphic">
          <ac:chgData name="Christine Hemschemeier (ETF)" userId="af7bcbb8-df07-4a9d-8b18-bc4c79b1142f" providerId="ADAL" clId="{59C142EC-A329-4A7E-B352-16E79D89891B}" dt="2025-05-20T03:31:06.847" v="243" actId="14100"/>
          <ac:graphicFrameMkLst>
            <pc:docMk/>
            <pc:sldMk cId="2939717565" sldId="271"/>
            <ac:graphicFrameMk id="5" creationId="{794F4346-76D5-C81E-3599-B13522E13134}"/>
          </ac:graphicFrameMkLst>
        </pc:graphicFrameChg>
      </pc:sldChg>
      <pc:sldChg chg="modSp mod">
        <pc:chgData name="Christine Hemschemeier (ETF)" userId="af7bcbb8-df07-4a9d-8b18-bc4c79b1142f" providerId="ADAL" clId="{59C142EC-A329-4A7E-B352-16E79D89891B}" dt="2025-05-20T02:54:06.920" v="9" actId="20577"/>
        <pc:sldMkLst>
          <pc:docMk/>
          <pc:sldMk cId="3471052094" sldId="272"/>
        </pc:sldMkLst>
        <pc:spChg chg="mod">
          <ac:chgData name="Christine Hemschemeier (ETF)" userId="af7bcbb8-df07-4a9d-8b18-bc4c79b1142f" providerId="ADAL" clId="{59C142EC-A329-4A7E-B352-16E79D89891B}" dt="2025-05-20T02:54:06.920" v="9" actId="20577"/>
          <ac:spMkLst>
            <pc:docMk/>
            <pc:sldMk cId="3471052094" sldId="272"/>
            <ac:spMk id="4" creationId="{956CCC96-1737-FB08-E2BB-35295429A593}"/>
          </ac:spMkLst>
        </pc:spChg>
      </pc:sldChg>
      <pc:sldChg chg="modSp mod">
        <pc:chgData name="Christine Hemschemeier (ETF)" userId="af7bcbb8-df07-4a9d-8b18-bc4c79b1142f" providerId="ADAL" clId="{59C142EC-A329-4A7E-B352-16E79D89891B}" dt="2025-05-20T03:03:31.680" v="27" actId="20577"/>
        <pc:sldMkLst>
          <pc:docMk/>
          <pc:sldMk cId="3584091283" sldId="275"/>
        </pc:sldMkLst>
        <pc:spChg chg="mod">
          <ac:chgData name="Christine Hemschemeier (ETF)" userId="af7bcbb8-df07-4a9d-8b18-bc4c79b1142f" providerId="ADAL" clId="{59C142EC-A329-4A7E-B352-16E79D89891B}" dt="2025-05-20T02:59:02.179" v="21"/>
          <ac:spMkLst>
            <pc:docMk/>
            <pc:sldMk cId="3584091283" sldId="275"/>
            <ac:spMk id="4" creationId="{AD422BA2-84EB-06AC-8076-E3D674C938F5}"/>
          </ac:spMkLst>
        </pc:spChg>
        <pc:spChg chg="mod">
          <ac:chgData name="Christine Hemschemeier (ETF)" userId="af7bcbb8-df07-4a9d-8b18-bc4c79b1142f" providerId="ADAL" clId="{59C142EC-A329-4A7E-B352-16E79D89891B}" dt="2025-05-20T03:00:33.264" v="22"/>
          <ac:spMkLst>
            <pc:docMk/>
            <pc:sldMk cId="3584091283" sldId="275"/>
            <ac:spMk id="6" creationId="{1FB47B13-DF3C-651D-4C78-8CFBAD0978E9}"/>
          </ac:spMkLst>
        </pc:spChg>
        <pc:spChg chg="mod">
          <ac:chgData name="Christine Hemschemeier (ETF)" userId="af7bcbb8-df07-4a9d-8b18-bc4c79b1142f" providerId="ADAL" clId="{59C142EC-A329-4A7E-B352-16E79D89891B}" dt="2025-05-20T03:02:09.047" v="24" actId="255"/>
          <ac:spMkLst>
            <pc:docMk/>
            <pc:sldMk cId="3584091283" sldId="275"/>
            <ac:spMk id="8" creationId="{623E5193-CA75-CF57-7559-C7102C780E08}"/>
          </ac:spMkLst>
        </pc:spChg>
        <pc:spChg chg="mod">
          <ac:chgData name="Christine Hemschemeier (ETF)" userId="af7bcbb8-df07-4a9d-8b18-bc4c79b1142f" providerId="ADAL" clId="{59C142EC-A329-4A7E-B352-16E79D89891B}" dt="2025-05-20T03:03:31.680" v="27" actId="20577"/>
          <ac:spMkLst>
            <pc:docMk/>
            <pc:sldMk cId="3584091283" sldId="275"/>
            <ac:spMk id="9" creationId="{82C7E386-9546-7E8E-5D1E-15C7A0B6192B}"/>
          </ac:spMkLst>
        </pc:spChg>
      </pc:sldChg>
      <pc:sldChg chg="modSp mod">
        <pc:chgData name="Christine Hemschemeier (ETF)" userId="af7bcbb8-df07-4a9d-8b18-bc4c79b1142f" providerId="ADAL" clId="{59C142EC-A329-4A7E-B352-16E79D89891B}" dt="2025-05-20T02:57:56.260" v="20" actId="14100"/>
        <pc:sldMkLst>
          <pc:docMk/>
          <pc:sldMk cId="2853831554" sldId="276"/>
        </pc:sldMkLst>
        <pc:spChg chg="mod">
          <ac:chgData name="Christine Hemschemeier (ETF)" userId="af7bcbb8-df07-4a9d-8b18-bc4c79b1142f" providerId="ADAL" clId="{59C142EC-A329-4A7E-B352-16E79D89891B}" dt="2025-05-20T02:57:56.260" v="20" actId="14100"/>
          <ac:spMkLst>
            <pc:docMk/>
            <pc:sldMk cId="2853831554" sldId="276"/>
            <ac:spMk id="10" creationId="{AE98973B-8EF6-0978-944D-162099D285CD}"/>
          </ac:spMkLst>
        </pc:spChg>
      </pc:sldChg>
      <pc:sldChg chg="modSp mod">
        <pc:chgData name="Christine Hemschemeier (ETF)" userId="af7bcbb8-df07-4a9d-8b18-bc4c79b1142f" providerId="ADAL" clId="{59C142EC-A329-4A7E-B352-16E79D89891B}" dt="2025-05-20T03:10:52.256" v="49" actId="20577"/>
        <pc:sldMkLst>
          <pc:docMk/>
          <pc:sldMk cId="644144257" sldId="277"/>
        </pc:sldMkLst>
        <pc:spChg chg="mod">
          <ac:chgData name="Christine Hemschemeier (ETF)" userId="af7bcbb8-df07-4a9d-8b18-bc4c79b1142f" providerId="ADAL" clId="{59C142EC-A329-4A7E-B352-16E79D89891B}" dt="2025-05-20T03:10:52.256" v="49" actId="20577"/>
          <ac:spMkLst>
            <pc:docMk/>
            <pc:sldMk cId="644144257" sldId="277"/>
            <ac:spMk id="10" creationId="{AE98973B-8EF6-0978-944D-162099D285CD}"/>
          </ac:spMkLst>
        </pc:spChg>
      </pc:sldChg>
      <pc:sldChg chg="modSp mod">
        <pc:chgData name="Christine Hemschemeier (ETF)" userId="af7bcbb8-df07-4a9d-8b18-bc4c79b1142f" providerId="ADAL" clId="{59C142EC-A329-4A7E-B352-16E79D89891B}" dt="2025-05-20T03:17:39.042" v="121" actId="20577"/>
        <pc:sldMkLst>
          <pc:docMk/>
          <pc:sldMk cId="1282468951" sldId="278"/>
        </pc:sldMkLst>
        <pc:spChg chg="mod">
          <ac:chgData name="Christine Hemschemeier (ETF)" userId="af7bcbb8-df07-4a9d-8b18-bc4c79b1142f" providerId="ADAL" clId="{59C142EC-A329-4A7E-B352-16E79D89891B}" dt="2025-05-20T03:17:39.042" v="121" actId="20577"/>
          <ac:spMkLst>
            <pc:docMk/>
            <pc:sldMk cId="1282468951" sldId="278"/>
            <ac:spMk id="11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061822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7827866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54599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34863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957926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8567403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5" name="Google Shape;175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oogle Shape;25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890052" y="5698671"/>
            <a:ext cx="7301948" cy="1161253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20"/>
          <p:cNvSpPr txBox="1">
            <a:spLocks noGrp="1"/>
          </p:cNvSpPr>
          <p:nvPr>
            <p:ph type="title"/>
          </p:nvPr>
        </p:nvSpPr>
        <p:spPr>
          <a:xfrm>
            <a:off x="838200" y="65468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oppins"/>
              <a:buNone/>
              <a:defRPr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0"/>
          <p:cNvSpPr txBox="1">
            <a:spLocks noGrp="1"/>
          </p:cNvSpPr>
          <p:nvPr>
            <p:ph type="body" idx="1"/>
          </p:nvPr>
        </p:nvSpPr>
        <p:spPr>
          <a:xfrm>
            <a:off x="838200" y="211518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b="0" i="0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28" name="Google Shape;28;p2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41386" y="5832764"/>
            <a:ext cx="1580286" cy="89591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29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 rot="5400000">
            <a:off x="9416267" y="2014006"/>
            <a:ext cx="4789737" cy="761728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Picture with Caption">
  <p:cSld name="1_Picture with Caption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Google Shape;43;p23"/>
          <p:cNvPicPr preferRelativeResize="0"/>
          <p:nvPr/>
        </p:nvPicPr>
        <p:blipFill rotWithShape="1">
          <a:blip r:embed="rId2">
            <a:alphaModFix/>
          </a:blip>
          <a:srcRect l="50944" t="10666" r="24681" b="72987"/>
          <a:stretch/>
        </p:blipFill>
        <p:spPr>
          <a:xfrm>
            <a:off x="9220200" y="5736907"/>
            <a:ext cx="2971800" cy="1121093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141386" y="5832764"/>
            <a:ext cx="1580286" cy="895910"/>
          </a:xfrm>
          <a:prstGeom prst="rect">
            <a:avLst/>
          </a:prstGeom>
          <a:noFill/>
          <a:ln>
            <a:noFill/>
          </a:ln>
        </p:spPr>
      </p:pic>
      <p:sp>
        <p:nvSpPr>
          <p:cNvPr id="45" name="Google Shape;45;p23"/>
          <p:cNvSpPr txBox="1">
            <a:spLocks noGrp="1"/>
          </p:cNvSpPr>
          <p:nvPr>
            <p:ph type="title"/>
          </p:nvPr>
        </p:nvSpPr>
        <p:spPr>
          <a:xfrm>
            <a:off x="839788" y="859728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oppins"/>
              <a:buNone/>
              <a:defRPr sz="32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23"/>
          <p:cNvSpPr txBox="1">
            <a:spLocks noGrp="1"/>
          </p:cNvSpPr>
          <p:nvPr>
            <p:ph type="body" idx="1"/>
          </p:nvPr>
        </p:nvSpPr>
        <p:spPr>
          <a:xfrm>
            <a:off x="5183188" y="859727"/>
            <a:ext cx="6172200" cy="464847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  <a:defRPr sz="3200">
                <a:solidFill>
                  <a:schemeClr val="lt1"/>
                </a:solidFill>
              </a:defRPr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>
                <a:solidFill>
                  <a:schemeClr val="lt1"/>
                </a:solidFill>
              </a:defRPr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>
                <a:solidFill>
                  <a:schemeClr val="lt1"/>
                </a:solidFill>
              </a:defRPr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>
                <a:solidFill>
                  <a:schemeClr val="lt1"/>
                </a:solidFill>
              </a:defRPr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>
                <a:solidFill>
                  <a:schemeClr val="lt1"/>
                </a:solidFill>
              </a:defRPr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47" name="Google Shape;47;p23"/>
          <p:cNvSpPr txBox="1">
            <a:spLocks noGrp="1"/>
          </p:cNvSpPr>
          <p:nvPr>
            <p:ph type="body" idx="2"/>
          </p:nvPr>
        </p:nvSpPr>
        <p:spPr>
          <a:xfrm>
            <a:off x="839788" y="2459928"/>
            <a:ext cx="3932237" cy="3056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>
                <a:solidFill>
                  <a:schemeClr val="dk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pic>
        <p:nvPicPr>
          <p:cNvPr id="48" name="Google Shape;48;p23"/>
          <p:cNvPicPr preferRelativeResize="0"/>
          <p:nvPr/>
        </p:nvPicPr>
        <p:blipFill rotWithShape="1">
          <a:blip r:embed="rId2">
            <a:alphaModFix/>
          </a:blip>
          <a:srcRect l="94798" b="33652"/>
          <a:stretch/>
        </p:blipFill>
        <p:spPr>
          <a:xfrm>
            <a:off x="-1" y="2307907"/>
            <a:ext cx="634207" cy="455009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7_Title Slide">
  <p:cSld name="7_Title Slide">
    <p:bg>
      <p:bgPr>
        <a:solidFill>
          <a:schemeClr val="dk1"/>
        </a:solidFill>
        <a:effectLst/>
      </p:bgPr>
    </p:bg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" name="Google Shape;90;p3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1" name="Google Shape;91;p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096617" y="-1570383"/>
            <a:ext cx="9998766" cy="9998766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31"/>
          <p:cNvSpPr txBox="1">
            <a:spLocks noGrp="1"/>
          </p:cNvSpPr>
          <p:nvPr>
            <p:ph type="title"/>
          </p:nvPr>
        </p:nvSpPr>
        <p:spPr>
          <a:xfrm>
            <a:off x="838200" y="2899883"/>
            <a:ext cx="10515600" cy="105823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oppins"/>
              <a:buNone/>
              <a:defRPr b="0" i="0"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pic>
        <p:nvPicPr>
          <p:cNvPr id="93" name="Google Shape;93;p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5305222" y="5839733"/>
            <a:ext cx="1582451" cy="89591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oppins"/>
              <a:buNone/>
              <a:defRPr sz="4400" b="1" i="0" u="none" strike="noStrike" cap="none">
                <a:solidFill>
                  <a:schemeClr val="dk1"/>
                </a:solidFill>
                <a:latin typeface="Poppins"/>
                <a:ea typeface="Poppins"/>
                <a:cs typeface="Poppins"/>
                <a:sym typeface="Poppi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5" r:id="rId2"/>
    <p:sldLayoutId id="2147483663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ARYA – Dialogue and action for resourceful youth in Central Asia | ETF">
            <a:extLst>
              <a:ext uri="{FF2B5EF4-FFF2-40B4-BE49-F238E27FC236}">
                <a16:creationId xmlns:a16="http://schemas.microsoft.com/office/drawing/2014/main" id="{C85169F3-0978-AAC5-3F16-93D39FA651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5382" y="690282"/>
            <a:ext cx="2633019" cy="14560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Logo of European Training Foundation ">
            <a:extLst>
              <a:ext uri="{FF2B5EF4-FFF2-40B4-BE49-F238E27FC236}">
                <a16:creationId xmlns:a16="http://schemas.microsoft.com/office/drawing/2014/main" id="{657E93BE-0672-27B7-2DE7-8E72AB7F60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478" y="779884"/>
            <a:ext cx="2259052" cy="9893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Inforegio - Download centre for visual elements">
            <a:extLst>
              <a:ext uri="{FF2B5EF4-FFF2-40B4-BE49-F238E27FC236}">
                <a16:creationId xmlns:a16="http://schemas.microsoft.com/office/drawing/2014/main" id="{428733C9-CBFC-482A-D4D3-05D6E020BB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0254" y="905435"/>
            <a:ext cx="4109254" cy="863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56CCC96-1737-FB08-E2BB-35295429A593}"/>
              </a:ext>
            </a:extLst>
          </p:cNvPr>
          <p:cNvSpPr txBox="1"/>
          <p:nvPr/>
        </p:nvSpPr>
        <p:spPr>
          <a:xfrm>
            <a:off x="1219200" y="3167389"/>
            <a:ext cx="9798424" cy="32316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Семинар по наращиванию потенциала и взаимному обучению: Центры профессионального мастерства</a:t>
            </a:r>
            <a:endParaRPr lang="en-GB" sz="4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20 - 2 2 М А Й 202, Т У Р И Н , И Т А Л И Я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GB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Галина РУСУ, Республика Молдова</a:t>
            </a:r>
            <a:endParaRPr lang="en-US" sz="3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052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344;p11">
            <a:extLst>
              <a:ext uri="{FF2B5EF4-FFF2-40B4-BE49-F238E27FC236}">
                <a16:creationId xmlns:a16="http://schemas.microsoft.com/office/drawing/2014/main" id="{AE98973B-8EF6-0978-944D-162099D285CD}"/>
              </a:ext>
            </a:extLst>
          </p:cNvPr>
          <p:cNvSpPr txBox="1"/>
          <p:nvPr/>
        </p:nvSpPr>
        <p:spPr>
          <a:xfrm>
            <a:off x="655982" y="875796"/>
            <a:ext cx="10232735" cy="4630482"/>
          </a:xfrm>
          <a:prstGeom prst="rect">
            <a:avLst/>
          </a:prstGeom>
          <a:solidFill>
            <a:srgbClr val="66FFCC">
              <a:alpha val="50196"/>
            </a:srgbClr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34675" tIns="234675" rIns="312925" bIns="352025" anchor="t" anchorCtr="0">
            <a:noAutofit/>
          </a:bodyPr>
          <a:lstStyle/>
          <a:p>
            <a:pPr marL="187325" lvl="1">
              <a:buClr>
                <a:srgbClr val="151515"/>
              </a:buClr>
              <a:buSzPts val="3700"/>
            </a:pPr>
            <a:r>
              <a:rPr lang="ru-RU" sz="2300" b="1" i="0" u="none" strike="noStrike" cap="none" dirty="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СТАТУС И РОЛЬ ЦЕНТРОВ ПРОФЕССИОНАЛЬНОГО МАСТЕРСТВА</a:t>
            </a:r>
            <a:endParaRPr lang="en-GB" sz="2300" b="1" i="0" u="none" strike="noStrike" cap="none" dirty="0">
              <a:solidFill>
                <a:srgbClr val="07376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87325" lvl="1">
              <a:buClr>
                <a:srgbClr val="151515"/>
              </a:buClr>
              <a:buSzPts val="3700"/>
            </a:pPr>
            <a:endParaRPr lang="en-GB" sz="2300" b="1" i="0" u="none" strike="noStrike" cap="none" dirty="0">
              <a:solidFill>
                <a:srgbClr val="07376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30225" lvl="1" indent="-342900">
              <a:buClr>
                <a:srgbClr val="151515"/>
              </a:buClr>
              <a:buSzPts val="3700"/>
              <a:buFontTx/>
              <a:buChar char="-"/>
            </a:pPr>
            <a:r>
              <a:rPr lang="ru-RU" sz="2300" i="0" u="none" strike="noStrike" cap="none" dirty="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Центры профессионального мастерства - учреждения ПОО с высоким потенциалом, наделенные полномочиями в области организации программ профессионального обучения различного уровня или интегрированных программ</a:t>
            </a:r>
            <a:endParaRPr lang="en-GB" sz="2300" i="0" u="none" strike="noStrike" cap="none" dirty="0">
              <a:solidFill>
                <a:srgbClr val="07376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30225" lvl="1" indent="-342900">
              <a:buClr>
                <a:srgbClr val="151515"/>
              </a:buClr>
              <a:buSzPts val="3700"/>
              <a:buFontTx/>
              <a:buChar char="-"/>
            </a:pPr>
            <a:r>
              <a:rPr lang="ru-RU" sz="2300" i="0" u="none" strike="noStrike" cap="none" dirty="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Дополнительные функции в области развития системного потенциала учреждений ПОО</a:t>
            </a:r>
            <a:endParaRPr lang="en-GB" sz="2300" i="0" u="none" strike="noStrike" cap="none" dirty="0">
              <a:solidFill>
                <a:srgbClr val="073763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530225" lvl="1" indent="-342900">
              <a:buClr>
                <a:srgbClr val="151515"/>
              </a:buClr>
              <a:buSzPts val="3700"/>
              <a:buFontTx/>
              <a:buChar char="-"/>
            </a:pPr>
            <a:r>
              <a:rPr lang="ru-RU" sz="2300" i="0" u="none" strike="noStrike" cap="none" dirty="0">
                <a:solidFill>
                  <a:srgbClr val="073763"/>
                </a:solidFill>
                <a:latin typeface="Calibri"/>
                <a:ea typeface="Calibri"/>
                <a:cs typeface="Calibri"/>
                <a:sym typeface="Calibri"/>
              </a:rPr>
              <a:t>Обязанность содействовать укреплению потенциала Центров профессионального мастерства с целью полного обеспечения возложенных на них функций, включая технологический трансфер и инновации.</a:t>
            </a:r>
            <a:br>
              <a:rPr lang="en-US" sz="2300" b="0" i="0" u="none" strike="noStrike" cap="none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2300" b="0" i="0" u="none" strike="noStrike" cap="none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53831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162;p6">
            <a:extLst>
              <a:ext uri="{FF2B5EF4-FFF2-40B4-BE49-F238E27FC236}">
                <a16:creationId xmlns:a16="http://schemas.microsoft.com/office/drawing/2014/main" id="{158A0B84-CBD3-887A-3E1D-C63F4ADBF5CF}"/>
              </a:ext>
            </a:extLst>
          </p:cNvPr>
          <p:cNvGrpSpPr/>
          <p:nvPr/>
        </p:nvGrpSpPr>
        <p:grpSpPr>
          <a:xfrm>
            <a:off x="338843" y="466426"/>
            <a:ext cx="10847317" cy="2962574"/>
            <a:chOff x="0" y="2029083"/>
            <a:chExt cx="21771856" cy="4082223"/>
          </a:xfrm>
        </p:grpSpPr>
        <p:sp>
          <p:nvSpPr>
            <p:cNvPr id="3" name="Google Shape;163;p6">
              <a:extLst>
                <a:ext uri="{FF2B5EF4-FFF2-40B4-BE49-F238E27FC236}">
                  <a16:creationId xmlns:a16="http://schemas.microsoft.com/office/drawing/2014/main" id="{F578C26E-9B64-5CEE-373B-A0C68E6BF722}"/>
                </a:ext>
              </a:extLst>
            </p:cNvPr>
            <p:cNvSpPr/>
            <p:nvPr/>
          </p:nvSpPr>
          <p:spPr>
            <a:xfrm>
              <a:off x="0" y="2029083"/>
              <a:ext cx="6803705" cy="4082223"/>
            </a:xfrm>
            <a:prstGeom prst="rect">
              <a:avLst/>
            </a:prstGeom>
            <a:solidFill>
              <a:srgbClr val="EAF0FC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4" name="Google Shape;164;p6">
              <a:extLst>
                <a:ext uri="{FF2B5EF4-FFF2-40B4-BE49-F238E27FC236}">
                  <a16:creationId xmlns:a16="http://schemas.microsoft.com/office/drawing/2014/main" id="{AD422BA2-84EB-06AC-8076-E3D674C938F5}"/>
                </a:ext>
              </a:extLst>
            </p:cNvPr>
            <p:cNvSpPr txBox="1"/>
            <p:nvPr/>
          </p:nvSpPr>
          <p:spPr>
            <a:xfrm>
              <a:off x="0" y="2029083"/>
              <a:ext cx="6803705" cy="4082223"/>
            </a:xfrm>
            <a:prstGeom prst="rect">
              <a:avLst/>
            </a:prstGeom>
            <a:solidFill>
              <a:srgbClr val="66FFCC">
                <a:alpha val="54902"/>
              </a:srgbClr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ru-RU" sz="2300" b="0" i="0" u="none" strike="noStrike" cap="none" dirty="0">
                  <a:solidFill>
                    <a:schemeClr val="accent1">
                      <a:lumMod val="50000"/>
                    </a:schemeClr>
                  </a:solidFill>
                  <a:latin typeface="Calibri"/>
                  <a:ea typeface="Calibri"/>
                  <a:cs typeface="Calibri"/>
                  <a:sym typeface="Calibri"/>
                </a:rPr>
                <a:t>Обучение для уровней 3, 4 и 5 МСКО</a:t>
              </a:r>
              <a:endParaRPr sz="2300" b="0" i="0" u="none" strike="noStrike" cap="none" dirty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" name="Google Shape;165;p6">
              <a:extLst>
                <a:ext uri="{FF2B5EF4-FFF2-40B4-BE49-F238E27FC236}">
                  <a16:creationId xmlns:a16="http://schemas.microsoft.com/office/drawing/2014/main" id="{BEF524C5-2178-0E7B-8FB5-B825B20242E8}"/>
                </a:ext>
              </a:extLst>
            </p:cNvPr>
            <p:cNvSpPr/>
            <p:nvPr/>
          </p:nvSpPr>
          <p:spPr>
            <a:xfrm>
              <a:off x="7484075" y="2029083"/>
              <a:ext cx="6803705" cy="4082223"/>
            </a:xfrm>
            <a:prstGeom prst="rect">
              <a:avLst/>
            </a:prstGeom>
            <a:solidFill>
              <a:srgbClr val="EAF0FC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6" name="Google Shape;166;p6">
              <a:extLst>
                <a:ext uri="{FF2B5EF4-FFF2-40B4-BE49-F238E27FC236}">
                  <a16:creationId xmlns:a16="http://schemas.microsoft.com/office/drawing/2014/main" id="{1FB47B13-DF3C-651D-4C78-8CFBAD0978E9}"/>
                </a:ext>
              </a:extLst>
            </p:cNvPr>
            <p:cNvSpPr txBox="1"/>
            <p:nvPr/>
          </p:nvSpPr>
          <p:spPr>
            <a:xfrm>
              <a:off x="7484075" y="2029083"/>
              <a:ext cx="6803705" cy="4082223"/>
            </a:xfrm>
            <a:prstGeom prst="rect">
              <a:avLst/>
            </a:prstGeom>
            <a:solidFill>
              <a:srgbClr val="66FFCC">
                <a:alpha val="54902"/>
              </a:srgbClr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ru-RU" sz="2300" b="0" i="0" u="none" strike="noStrike" cap="none" dirty="0" err="1">
                  <a:solidFill>
                    <a:schemeClr val="accent1">
                      <a:lumMod val="50000"/>
                    </a:schemeClr>
                  </a:solidFill>
                  <a:latin typeface="Calibri"/>
                  <a:ea typeface="Calibri"/>
                  <a:cs typeface="Calibri"/>
                  <a:sym typeface="Calibri"/>
                </a:rPr>
                <a:t>Послесреднее</a:t>
              </a:r>
              <a:r>
                <a:rPr lang="ru-RU" sz="2300" b="0" i="0" u="none" strike="noStrike" cap="none" dirty="0">
                  <a:solidFill>
                    <a:schemeClr val="accent1">
                      <a:lumMod val="50000"/>
                    </a:schemeClr>
                  </a:solidFill>
                  <a:latin typeface="Calibri"/>
                  <a:ea typeface="Calibri"/>
                  <a:cs typeface="Calibri"/>
                  <a:sym typeface="Calibri"/>
                </a:rPr>
                <a:t> и </a:t>
              </a:r>
              <a:r>
                <a:rPr lang="ru-RU" sz="2300" b="0" i="0" u="none" strike="noStrike" cap="none" dirty="0" err="1">
                  <a:solidFill>
                    <a:schemeClr val="accent1">
                      <a:lumMod val="50000"/>
                    </a:schemeClr>
                  </a:solidFill>
                  <a:latin typeface="Calibri"/>
                  <a:ea typeface="Calibri"/>
                  <a:cs typeface="Calibri"/>
                  <a:sym typeface="Calibri"/>
                </a:rPr>
                <a:t>нетретичное</a:t>
              </a:r>
              <a:r>
                <a:rPr lang="ru-RU" sz="2300" b="0" i="0" u="none" strike="noStrike" cap="none" dirty="0">
                  <a:solidFill>
                    <a:schemeClr val="accent1">
                      <a:lumMod val="50000"/>
                    </a:schemeClr>
                  </a:solidFill>
                  <a:latin typeface="Calibri"/>
                  <a:ea typeface="Calibri"/>
                  <a:cs typeface="Calibri"/>
                  <a:sym typeface="Calibri"/>
                </a:rPr>
                <a:t> </a:t>
              </a:r>
              <a:r>
                <a:rPr lang="ru-RU" sz="2300" b="0" i="0" u="none" strike="noStrike" cap="none" dirty="0" err="1">
                  <a:solidFill>
                    <a:schemeClr val="accent1">
                      <a:lumMod val="50000"/>
                    </a:schemeClr>
                  </a:solidFill>
                  <a:latin typeface="Calibri"/>
                  <a:ea typeface="Calibri"/>
                  <a:cs typeface="Calibri"/>
                  <a:sym typeface="Calibri"/>
                </a:rPr>
                <a:t>послесреднее</a:t>
              </a:r>
              <a:r>
                <a:rPr lang="ru-RU" sz="2300" b="0" i="0" u="none" strike="noStrike" cap="none" dirty="0">
                  <a:solidFill>
                    <a:schemeClr val="accent1">
                      <a:lumMod val="50000"/>
                    </a:schemeClr>
                  </a:solidFill>
                  <a:latin typeface="Calibri"/>
                  <a:ea typeface="Calibri"/>
                  <a:cs typeface="Calibri"/>
                  <a:sym typeface="Calibri"/>
                </a:rPr>
                <a:t> профессиональное образование и обучение, а также среднее профессиональное образование и обучение</a:t>
              </a:r>
              <a:endParaRPr sz="2300" b="0" i="0" u="none" strike="noStrike" cap="none" dirty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" name="Google Shape;167;p6">
              <a:extLst>
                <a:ext uri="{FF2B5EF4-FFF2-40B4-BE49-F238E27FC236}">
                  <a16:creationId xmlns:a16="http://schemas.microsoft.com/office/drawing/2014/main" id="{1F9EA157-8AC5-3A30-9CC2-1EBD1AF95521}"/>
                </a:ext>
              </a:extLst>
            </p:cNvPr>
            <p:cNvSpPr/>
            <p:nvPr/>
          </p:nvSpPr>
          <p:spPr>
            <a:xfrm>
              <a:off x="14968151" y="2029083"/>
              <a:ext cx="6803705" cy="4082223"/>
            </a:xfrm>
            <a:prstGeom prst="rect">
              <a:avLst/>
            </a:prstGeom>
            <a:solidFill>
              <a:srgbClr val="EAF0FC"/>
            </a:solidFill>
            <a:ln w="254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8" name="Google Shape;168;p6">
              <a:extLst>
                <a:ext uri="{FF2B5EF4-FFF2-40B4-BE49-F238E27FC236}">
                  <a16:creationId xmlns:a16="http://schemas.microsoft.com/office/drawing/2014/main" id="{623E5193-CA75-CF57-7559-C7102C780E08}"/>
                </a:ext>
              </a:extLst>
            </p:cNvPr>
            <p:cNvSpPr txBox="1"/>
            <p:nvPr/>
          </p:nvSpPr>
          <p:spPr>
            <a:xfrm>
              <a:off x="14968151" y="2029083"/>
              <a:ext cx="6803705" cy="4082223"/>
            </a:xfrm>
            <a:prstGeom prst="rect">
              <a:avLst/>
            </a:prstGeom>
            <a:solidFill>
              <a:srgbClr val="66FFCC">
                <a:alpha val="54902"/>
              </a:srgbClr>
            </a:solidFill>
            <a:ln>
              <a:noFill/>
            </a:ln>
          </p:spPr>
          <p:txBody>
            <a:bodyPr spcFirstLastPara="1" wrap="square" lIns="137150" tIns="137150" rIns="137150" bIns="13715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3600"/>
                <a:buFont typeface="Arial"/>
                <a:buNone/>
              </a:pPr>
              <a:r>
                <a:rPr lang="ru-RU" sz="2000" b="0" i="0" u="none" strike="noStrike" cap="none" dirty="0">
                  <a:solidFill>
                    <a:schemeClr val="accent1">
                      <a:lumMod val="50000"/>
                    </a:schemeClr>
                  </a:solidFill>
                  <a:latin typeface="Calibri"/>
                  <a:ea typeface="Calibri"/>
                  <a:cs typeface="Calibri"/>
                  <a:sym typeface="Calibri"/>
                </a:rPr>
                <a:t>Подготовка мастеров-инструкторов, техников, технологов, медицинского и фармацевтического персонала, включая начальную и непрерывную подготовку квалифицированных работников</a:t>
              </a:r>
              <a:endParaRPr sz="2000" b="0" i="0" u="none" strike="noStrike" cap="none" dirty="0">
                <a:solidFill>
                  <a:schemeClr val="accent1">
                    <a:lumMod val="50000"/>
                  </a:schemeClr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9" name="Google Shape;342;p11">
            <a:extLst>
              <a:ext uri="{FF2B5EF4-FFF2-40B4-BE49-F238E27FC236}">
                <a16:creationId xmlns:a16="http://schemas.microsoft.com/office/drawing/2014/main" id="{82C7E386-9546-7E8E-5D1E-15C7A0B6192B}"/>
              </a:ext>
            </a:extLst>
          </p:cNvPr>
          <p:cNvSpPr/>
          <p:nvPr/>
        </p:nvSpPr>
        <p:spPr>
          <a:xfrm>
            <a:off x="338843" y="3656454"/>
            <a:ext cx="10847317" cy="189662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34975" marR="0" lvl="1" indent="-342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3700"/>
              <a:buFont typeface="Calibri" panose="020F0502020204030204" pitchFamily="34" charset="0"/>
              <a:buChar char="-"/>
            </a:pPr>
            <a:r>
              <a:rPr lang="ru-RU" sz="2300" b="0" i="0" u="none" strike="noStrike" cap="none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Центры профессионального мастерства - созданы в 2015 году</a:t>
            </a:r>
            <a:endParaRPr lang="en-GB" sz="2300" b="0" i="0" u="none" strike="noStrike" cap="none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34975" marR="0" lvl="1" indent="-342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3700"/>
              <a:buFont typeface="Calibri" panose="020F0502020204030204" pitchFamily="34" charset="0"/>
              <a:buChar char="-"/>
            </a:pPr>
            <a:r>
              <a:rPr lang="ru-RU" sz="2300" b="0" i="0" u="none" strike="noStrike" cap="none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Приказ министра № 795/2019 об утверждении областей специализации Центров профессионального мастерства (ссылка)</a:t>
            </a:r>
            <a:endParaRPr lang="en-GB" sz="2300" b="0" i="0" u="none" strike="noStrike" cap="none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34975" marR="0" lvl="1" indent="-342900" algn="just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151515"/>
              </a:buClr>
              <a:buSzPts val="3700"/>
              <a:buFont typeface="Calibri" panose="020F0502020204030204" pitchFamily="34" charset="0"/>
              <a:buChar char="-"/>
            </a:pPr>
            <a:r>
              <a:rPr lang="ru-RU" sz="2300" b="0" i="0" u="none" strike="noStrike" cap="none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  <a:t>Приказ министра № 824/2024 о регламенте функционирования и организации учреждения ПОО (ссылка)</a:t>
            </a:r>
            <a:endParaRPr sz="2300" b="0" i="0" u="none" strike="noStrike" cap="none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84091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344;p11">
            <a:extLst>
              <a:ext uri="{FF2B5EF4-FFF2-40B4-BE49-F238E27FC236}">
                <a16:creationId xmlns:a16="http://schemas.microsoft.com/office/drawing/2014/main" id="{AE98973B-8EF6-0978-944D-162099D285CD}"/>
              </a:ext>
            </a:extLst>
          </p:cNvPr>
          <p:cNvSpPr txBox="1"/>
          <p:nvPr/>
        </p:nvSpPr>
        <p:spPr>
          <a:xfrm>
            <a:off x="709294" y="361950"/>
            <a:ext cx="10326568" cy="5092919"/>
          </a:xfrm>
          <a:prstGeom prst="rect">
            <a:avLst/>
          </a:prstGeom>
          <a:solidFill>
            <a:srgbClr val="66FFCC">
              <a:alpha val="50980"/>
            </a:srgbClr>
          </a:solidFill>
          <a:ln w="9525" cap="flat" cmpd="sng">
            <a:solidFill>
              <a:schemeClr val="accen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34675" tIns="234675" rIns="312925" bIns="352025" anchor="t" anchorCtr="0">
            <a:noAutofit/>
          </a:bodyPr>
          <a:lstStyle/>
          <a:p>
            <a:pPr marL="82550" lvl="1">
              <a:buClr>
                <a:srgbClr val="151515"/>
              </a:buClr>
              <a:buSzPts val="4400"/>
            </a:pPr>
            <a:r>
              <a:rPr lang="ru-RU" sz="2300" b="1" i="0" u="none" strike="noStrike" cap="none" dirty="0">
                <a:solidFill>
                  <a:srgbClr val="07376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ДОПОЛНИТЕЛЬНЫЕ ФУНКЦИИ ЦЕНТРОВ ПРОФЕССИОНАЛЬНОГО МАСТЕРСТВА</a:t>
            </a:r>
            <a:endParaRPr lang="en-GB" sz="2300" b="1" i="0" u="none" strike="noStrike" cap="none" dirty="0">
              <a:solidFill>
                <a:srgbClr val="07376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marL="425450" lvl="1" indent="-342900">
              <a:buClr>
                <a:srgbClr val="151515"/>
              </a:buClr>
              <a:buSzPts val="4400"/>
              <a:buFontTx/>
              <a:buChar char="-"/>
            </a:pPr>
            <a:r>
              <a:rPr lang="ru-RU" sz="2200" i="0" u="none" strike="noStrike" cap="none" dirty="0">
                <a:solidFill>
                  <a:srgbClr val="07376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Полюс инноваций и трансфера технологий</a:t>
            </a:r>
            <a:endParaRPr lang="en-GB" sz="2200" i="0" u="none" strike="noStrike" cap="none" dirty="0">
              <a:solidFill>
                <a:srgbClr val="07376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marL="425450" lvl="1" indent="-342900">
              <a:buClr>
                <a:srgbClr val="151515"/>
              </a:buClr>
              <a:buSzPts val="4400"/>
              <a:buFontTx/>
              <a:buChar char="-"/>
            </a:pPr>
            <a:r>
              <a:rPr lang="ru-RU" sz="2200" i="0" u="none" strike="noStrike" cap="none" dirty="0">
                <a:solidFill>
                  <a:srgbClr val="07376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Мосты между экономическим сектором и аффилированными колледжами и средними профессиональными учебными заведениями</a:t>
            </a:r>
            <a:endParaRPr lang="en-GB" sz="2200" i="0" u="none" strike="noStrike" cap="none" dirty="0">
              <a:solidFill>
                <a:srgbClr val="07376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marL="425450" lvl="1" indent="-342900">
              <a:buClr>
                <a:srgbClr val="151515"/>
              </a:buClr>
              <a:buSzPts val="4400"/>
              <a:buFontTx/>
              <a:buChar char="-"/>
            </a:pPr>
            <a:r>
              <a:rPr lang="ru-RU" sz="2200" i="0" u="none" strike="noStrike" cap="none" dirty="0">
                <a:solidFill>
                  <a:srgbClr val="07376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Центры поддержки преподавателей и мастеров производственного обучения</a:t>
            </a:r>
            <a:endParaRPr lang="en-GB" sz="2200" i="0" u="none" strike="noStrike" cap="none" dirty="0">
              <a:solidFill>
                <a:srgbClr val="07376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marL="425450" lvl="1" indent="-342900">
              <a:buClr>
                <a:srgbClr val="151515"/>
              </a:buClr>
              <a:buSzPts val="4400"/>
              <a:buFontTx/>
              <a:buChar char="-"/>
            </a:pPr>
            <a:r>
              <a:rPr lang="ru-RU" sz="2200" i="0" u="none" strike="noStrike" cap="none" dirty="0">
                <a:solidFill>
                  <a:srgbClr val="07376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Центры поддержки непрерывного обучения преподавателей системы ПОО </a:t>
            </a:r>
            <a:endParaRPr lang="en-GB" sz="2200" i="0" u="none" strike="noStrike" cap="none" dirty="0">
              <a:solidFill>
                <a:srgbClr val="07376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marL="425450" lvl="1" indent="-342900">
              <a:buClr>
                <a:srgbClr val="151515"/>
              </a:buClr>
              <a:buSzPts val="4400"/>
              <a:buFontTx/>
              <a:buChar char="-"/>
            </a:pPr>
            <a:r>
              <a:rPr lang="ru-RU" sz="2200" i="0" u="none" strike="noStrike" cap="none" dirty="0">
                <a:solidFill>
                  <a:srgbClr val="07376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Центры поддержки сети учреждений ПОО</a:t>
            </a:r>
            <a:endParaRPr lang="en-GB" sz="2200" i="0" u="none" strike="noStrike" cap="none" dirty="0">
              <a:solidFill>
                <a:srgbClr val="07376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marL="425450" lvl="1" indent="-342900">
              <a:buClr>
                <a:srgbClr val="151515"/>
              </a:buClr>
              <a:buSzPts val="4400"/>
              <a:buFontTx/>
              <a:buChar char="-"/>
            </a:pPr>
            <a:r>
              <a:rPr lang="ru-RU" sz="2200" i="0" u="none" strike="noStrike" cap="none" dirty="0">
                <a:solidFill>
                  <a:srgbClr val="07376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Платформы для разработки квалификационных стандартов, дидактических, учебных и методических материалов</a:t>
            </a:r>
            <a:endParaRPr lang="en-GB" sz="2200" i="0" u="none" strike="noStrike" cap="none" dirty="0">
              <a:solidFill>
                <a:srgbClr val="07376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marL="425450" lvl="1" indent="-342900">
              <a:buClr>
                <a:srgbClr val="151515"/>
              </a:buClr>
              <a:buSzPts val="4400"/>
              <a:buFontTx/>
              <a:buChar char="-"/>
            </a:pPr>
            <a:r>
              <a:rPr lang="ru-RU" sz="2200" i="0" u="none" strike="noStrike" cap="none" dirty="0">
                <a:solidFill>
                  <a:srgbClr val="07376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Центры непрерывного образования и обучения</a:t>
            </a:r>
            <a:endParaRPr lang="en-GB" sz="2200" i="0" u="none" strike="noStrike" cap="none" dirty="0">
              <a:solidFill>
                <a:srgbClr val="07376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marL="425450" lvl="1" indent="-342900">
              <a:buClr>
                <a:srgbClr val="151515"/>
              </a:buClr>
              <a:buSzPts val="4400"/>
              <a:buFontTx/>
              <a:buChar char="-"/>
            </a:pPr>
            <a:r>
              <a:rPr lang="ru-RU" sz="2200" i="0" u="none" strike="noStrike" cap="none" dirty="0">
                <a:solidFill>
                  <a:srgbClr val="07376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Центры подтверждения компетенций, полученных в неформальном и </a:t>
            </a:r>
            <a:r>
              <a:rPr lang="ru-RU" sz="2200" i="0" u="none" strike="noStrike" cap="none" dirty="0" err="1">
                <a:solidFill>
                  <a:srgbClr val="07376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информальном</a:t>
            </a:r>
            <a:r>
              <a:rPr lang="ru-RU" sz="2200" i="0" u="none" strike="noStrike" cap="none" dirty="0">
                <a:solidFill>
                  <a:srgbClr val="07376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 контекстах</a:t>
            </a:r>
            <a:endParaRPr lang="en-GB" sz="2200" i="0" u="none" strike="noStrike" cap="none" dirty="0">
              <a:solidFill>
                <a:srgbClr val="073763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Calibri"/>
            </a:endParaRPr>
          </a:p>
          <a:p>
            <a:pPr marL="425450" lvl="1" indent="-342900">
              <a:buClr>
                <a:srgbClr val="151515"/>
              </a:buClr>
              <a:buSzPts val="4400"/>
              <a:buFontTx/>
              <a:buChar char="-"/>
            </a:pPr>
            <a:r>
              <a:rPr lang="ru-RU" sz="2200" i="0" u="none" strike="noStrike" cap="none" dirty="0">
                <a:solidFill>
                  <a:srgbClr val="073763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/>
              </a:rPr>
              <a:t>Популяризаторы системы ПОО</a:t>
            </a:r>
            <a:br>
              <a:rPr lang="en-US" sz="2300" i="0" u="none" strike="noStrike" cap="none" dirty="0">
                <a:solidFill>
                  <a:schemeClr val="accent1">
                    <a:lumMod val="50000"/>
                  </a:schemeClr>
                </a:solidFill>
                <a:latin typeface="Calibri"/>
                <a:ea typeface="Calibri"/>
                <a:cs typeface="Calibri"/>
                <a:sym typeface="Calibri"/>
              </a:rPr>
            </a:br>
            <a:endParaRPr lang="en-US" sz="2300" i="0" u="none" strike="noStrike" cap="none" dirty="0">
              <a:solidFill>
                <a:schemeClr val="accent1">
                  <a:lumMod val="50000"/>
                </a:schemeClr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44144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11;p23">
            <a:extLst>
              <a:ext uri="{FF2B5EF4-FFF2-40B4-BE49-F238E27FC236}">
                <a16:creationId xmlns:a16="http://schemas.microsoft.com/office/drawing/2014/main" id="{41A55C5E-5086-A4C1-CCBC-1FF6AA8F6AC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057275" y="677545"/>
            <a:ext cx="10517188" cy="4648200"/>
          </a:xfrm>
          <a:prstGeom prst="rect">
            <a:avLst/>
          </a:prstGeom>
          <a:noFill/>
          <a:ln w="9525" cap="flat" cmpd="sng">
            <a:solidFill>
              <a:srgbClr val="D5EC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34675" tIns="234675" rIns="312925" bIns="3520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lang="en-US" sz="3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4"/>
          <p:cNvSpPr txBox="1">
            <a:spLocks/>
          </p:cNvSpPr>
          <p:nvPr/>
        </p:nvSpPr>
        <p:spPr>
          <a:xfrm>
            <a:off x="838200" y="485298"/>
            <a:ext cx="10515600" cy="588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55000" lnSpcReduction="2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Poppins Light"/>
                <a:ea typeface="Poppins Light"/>
                <a:cs typeface="Poppins Light"/>
                <a:sym typeface="Poppins Light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0"/>
              </a:spcBef>
              <a:buFont typeface="Arial"/>
              <a:buNone/>
            </a:pPr>
            <a:r>
              <a:rPr lang="ru-RU" sz="3600" b="1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14 Центров профессионального мастерства, созданных на основе Классификатора видов экономической деятельности Молдовы </a:t>
            </a:r>
            <a:endParaRPr lang="en-GB" sz="3600" b="1" cap="all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20000"/>
              </a:lnSpc>
              <a:spcBef>
                <a:spcPts val="0"/>
              </a:spcBef>
              <a:buFont typeface="Arial"/>
              <a:buNone/>
            </a:pPr>
            <a:endParaRPr lang="en-GB" sz="3600" b="1" cap="all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GB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Центр мастерства в области информационных технологий</a:t>
            </a:r>
            <a:endParaRPr lang="en-GB" sz="3500" cap="all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GB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Центр мастерства в области транспорта</a:t>
            </a:r>
            <a:endParaRPr lang="en-GB" sz="3500" cap="all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GB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Центр мастерства в области строительства</a:t>
            </a:r>
            <a:endParaRPr lang="en-GB" sz="3500" cap="all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GB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Центр мастерства в области услуг и пищевой промышленности</a:t>
            </a:r>
            <a:endParaRPr lang="en-GB" sz="3500" cap="all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GB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Центр мастерства в области легкой промышленности</a:t>
            </a:r>
            <a:endParaRPr lang="en-GB" sz="3500" cap="all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GB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Центр мастерства в области экономики и финансов</a:t>
            </a:r>
            <a:endParaRPr lang="en-GB" sz="3500" cap="all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GB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Центр мастерства в области энергетики и электроники</a:t>
            </a:r>
            <a:endParaRPr lang="en-GB" sz="3500" cap="all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GB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Центр мастерства в области медицины и фармации "Раиса </a:t>
            </a:r>
            <a:r>
              <a:rPr lang="ru-RU" sz="3500" cap="all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Пакало</a:t>
            </a:r>
            <a:r>
              <a:rPr lang="ru-RU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endParaRPr lang="en-GB" sz="3500" cap="all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GB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Центр мастерства в области художественного образования "</a:t>
            </a:r>
            <a:r>
              <a:rPr lang="ru-RU" sz="3500" cap="all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Ștefan</a:t>
            </a:r>
            <a:r>
              <a:rPr lang="ru-RU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3500" cap="all" dirty="0" err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Neaga</a:t>
            </a:r>
            <a:r>
              <a:rPr lang="ru-RU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“</a:t>
            </a:r>
            <a:endParaRPr lang="en-GB" sz="3500" cap="all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GB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Центр мастерства в области садоводства и сельскохозяйственных технологий</a:t>
            </a:r>
            <a:endParaRPr lang="en-GB" sz="3500" cap="all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GB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Центр мастерства в области виноградарства и виноделия</a:t>
            </a:r>
            <a:endParaRPr lang="en-GB" sz="3500" cap="all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GB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Центр мастерства в области пограничной безопасности</a:t>
            </a:r>
            <a:endParaRPr lang="en-GB" sz="3500" cap="all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GB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Центр мастерства в области делового администрирования</a:t>
            </a:r>
            <a:endParaRPr lang="en-GB" sz="3500" cap="all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indent="-457200">
              <a:lnSpc>
                <a:spcPct val="120000"/>
              </a:lnSpc>
              <a:spcBef>
                <a:spcPts val="0"/>
              </a:spcBef>
              <a:buFontTx/>
              <a:buChar char="-"/>
            </a:pPr>
            <a:r>
              <a:rPr lang="en-GB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ru-RU" sz="3500" cap="all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Центр мастерства в области эстетики</a:t>
            </a:r>
            <a:endParaRPr lang="en-US" sz="35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2468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4"/>
          <p:cNvSpPr txBox="1">
            <a:spLocks noGrp="1"/>
          </p:cNvSpPr>
          <p:nvPr>
            <p:ph type="body" idx="1"/>
          </p:nvPr>
        </p:nvSpPr>
        <p:spPr>
          <a:xfrm>
            <a:off x="838200" y="579120"/>
            <a:ext cx="10515600" cy="5887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365125" indent="0">
              <a:buNone/>
            </a:pPr>
            <a:endParaRPr lang="en-US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5125" indent="0">
              <a:buNone/>
            </a:pPr>
            <a:endParaRPr lang="en-US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5125" indent="0">
              <a:buNone/>
            </a:pPr>
            <a:endParaRPr lang="en-US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5125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 центров </a:t>
            </a:r>
            <a:endParaRPr lang="en-GB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5125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Профессионального</a:t>
            </a:r>
            <a:endParaRPr lang="en-GB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5125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мастерства </a:t>
            </a:r>
            <a:endParaRPr lang="en-GB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5125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Молдовы</a:t>
            </a:r>
            <a:endParaRPr lang="en-GB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5125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являются членами </a:t>
            </a:r>
            <a:endParaRPr lang="en-GB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5125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сети </a:t>
            </a:r>
            <a:endParaRPr lang="en-GB" sz="28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5125" indent="0">
              <a:buNone/>
            </a:pPr>
            <a:r>
              <a:rPr lang="ru-RU" sz="28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ETF NETWORK FOR EXCELLENCE</a:t>
            </a:r>
            <a:endParaRPr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840A44D-0A6A-B277-05D6-33FF1C68D3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76800" y="1237433"/>
            <a:ext cx="5598203" cy="384523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511;p23">
            <a:extLst>
              <a:ext uri="{FF2B5EF4-FFF2-40B4-BE49-F238E27FC236}">
                <a16:creationId xmlns:a16="http://schemas.microsoft.com/office/drawing/2014/main" id="{41A55C5E-5086-A4C1-CCBC-1FF6AA8F6AC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1057275" y="677545"/>
            <a:ext cx="10517188" cy="4648200"/>
          </a:xfrm>
          <a:prstGeom prst="rect">
            <a:avLst/>
          </a:prstGeom>
          <a:noFill/>
          <a:ln w="9525" cap="flat" cmpd="sng">
            <a:solidFill>
              <a:srgbClr val="D5EC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234675" tIns="234675" rIns="312925" bIns="35202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  <a:endParaRPr lang="en-US" sz="3200" b="0" i="0" u="none" strike="noStrike" cap="none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94F4346-76D5-C81E-3599-B13522E131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4390275"/>
              </p:ext>
            </p:extLst>
          </p:nvPr>
        </p:nvGraphicFramePr>
        <p:xfrm>
          <a:off x="894522" y="89453"/>
          <a:ext cx="10853530" cy="56156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396667">
                  <a:extLst>
                    <a:ext uri="{9D8B030D-6E8A-4147-A177-3AD203B41FA5}">
                      <a16:colId xmlns:a16="http://schemas.microsoft.com/office/drawing/2014/main" val="2686312107"/>
                    </a:ext>
                  </a:extLst>
                </a:gridCol>
                <a:gridCol w="6456863">
                  <a:extLst>
                    <a:ext uri="{9D8B030D-6E8A-4147-A177-3AD203B41FA5}">
                      <a16:colId xmlns:a16="http://schemas.microsoft.com/office/drawing/2014/main" val="1598487209"/>
                    </a:ext>
                  </a:extLst>
                </a:gridCol>
              </a:tblGrid>
              <a:tr h="1160250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800"/>
                        <a:buFont typeface="Arial"/>
                        <a:buNone/>
                      </a:pPr>
                      <a:r>
                        <a:rPr lang="ru-RU" sz="2300" b="1" i="0" u="none" strike="noStrike" cap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Программа бюджетной поддержки 2014-2017 гг.</a:t>
                      </a:r>
                      <a:endParaRPr lang="en-US" sz="2300" b="1" i="0" u="none" strike="noStrike" cap="non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>
                    <a:solidFill>
                      <a:srgbClr val="66FFCC">
                        <a:alpha val="490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2300" b="0" i="0" u="none" strike="noStrike" cap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Поддержка реализации Стратегии ПОО (2013-2020), модернизация и обновление Центров профессионального мастерства</a:t>
                      </a:r>
                      <a:endParaRPr lang="en-US" sz="2300" b="0" i="0" u="none" strike="noStrike" cap="non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>
                    <a:solidFill>
                      <a:srgbClr val="66FFCC">
                        <a:alpha val="4902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75293208"/>
                  </a:ext>
                </a:extLst>
              </a:tr>
              <a:tr h="15160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2300" b="1" i="0" u="none" strike="noStrike" cap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Проект «</a:t>
                      </a:r>
                      <a:r>
                        <a:rPr lang="ru-RU" sz="2300" b="1" i="0" u="none" strike="noStrike" cap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Twinning</a:t>
                      </a:r>
                      <a:r>
                        <a:rPr lang="ru-RU" sz="2300" b="1" i="0" u="none" strike="noStrike" cap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» Повышение качества и эффективности системы </a:t>
                      </a:r>
                      <a:r>
                        <a:rPr lang="ru-RU" sz="2300" b="1" i="0" u="none" strike="noStrike" cap="none" dirty="0" err="1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ПООв</a:t>
                      </a:r>
                      <a:r>
                        <a:rPr lang="ru-RU" sz="2300" b="1" i="0" u="none" strike="noStrike" cap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 РМ 2019-2021 гг.</a:t>
                      </a:r>
                      <a:endParaRPr lang="en-US" sz="2300" b="1" i="0" u="none" strike="noStrike" cap="non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>
                    <a:solidFill>
                      <a:srgbClr val="66FFCC">
                        <a:alpha val="490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2300" b="0" i="0" u="none" strike="noStrike" cap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Поддержка наращивания потенциала, разработка Национальной рамки квалификаций, педагогическое обучение преподавателей ВПО в центрах профессионального мастерства</a:t>
                      </a:r>
                      <a:endParaRPr lang="en-US" sz="2300" b="0" i="0" u="none" strike="noStrike" cap="non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>
                    <a:solidFill>
                      <a:srgbClr val="66FFCC">
                        <a:alpha val="4902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931190"/>
                  </a:ext>
                </a:extLst>
              </a:tr>
              <a:tr h="2939298">
                <a:tc>
                  <a:txBody>
                    <a:bodyPr/>
                    <a:lstStyle/>
                    <a:p>
                      <a:r>
                        <a:rPr lang="ru-RU" sz="2300" b="1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Европейский фонд образования (ЕФО)</a:t>
                      </a:r>
                      <a:endParaRPr lang="en-US" sz="2300" b="1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rgbClr val="66FFCC">
                        <a:alpha val="4902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2300" b="0" i="0" u="none" strike="noStrike" cap="none" dirty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  <a:sym typeface="Calibri"/>
                        </a:rPr>
                        <a:t>Анализ проблем развития человеческого капитала на основе фактических данных, Туринский процесс с 2010 года, оценка несоответствия профессиональных навыков, прогнозирование профессиональных навыков, развитие НРК, политика цифровизации, поддержка Центров профессионального мастерства и т.д.</a:t>
                      </a:r>
                      <a:endParaRPr lang="en-US" sz="2300" b="0" i="0" u="none" strike="noStrike" cap="none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  <a:sym typeface="Calibri"/>
                      </a:endParaRPr>
                    </a:p>
                  </a:txBody>
                  <a:tcPr>
                    <a:solidFill>
                      <a:srgbClr val="66FFCC">
                        <a:alpha val="4902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42751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717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7"/>
          <p:cNvSpPr txBox="1">
            <a:spLocks noGrp="1"/>
          </p:cNvSpPr>
          <p:nvPr>
            <p:ph type="body" idx="1"/>
          </p:nvPr>
        </p:nvSpPr>
        <p:spPr>
          <a:xfrm>
            <a:off x="842682" y="3620858"/>
            <a:ext cx="10517188" cy="23586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 pitchFamily="34" charset="0"/>
              <a:buChar char="-"/>
            </a:pPr>
            <a:endParaRPr lang="en-US" sz="23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 pitchFamily="34" charset="0"/>
              <a:buChar char="-"/>
            </a:pPr>
            <a:r>
              <a:rPr lang="ru-RU" sz="23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Ярмарки профориентации </a:t>
            </a:r>
            <a:endParaRPr lang="en-GB" sz="23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 pitchFamily="34" charset="0"/>
              <a:buChar char="-"/>
            </a:pPr>
            <a:r>
              <a:rPr lang="ru-RU" sz="23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Координация квалификационных экзаменов</a:t>
            </a:r>
            <a:endParaRPr lang="en-GB" sz="23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 pitchFamily="34" charset="0"/>
              <a:buChar char="-"/>
            </a:pPr>
            <a:r>
              <a:rPr lang="ru-RU" sz="23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Программы повышения квалификации/переквалификации, а также новые микро-квалификации</a:t>
            </a:r>
            <a:endParaRPr lang="en-GB" sz="23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 pitchFamily="34" charset="0"/>
              <a:buChar char="-"/>
            </a:pPr>
            <a:r>
              <a:rPr lang="ru-RU" sz="23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Развитие цифровых компетенций для учителей – Центр профессионального мастерства в области информационных технологий</a:t>
            </a:r>
            <a:endParaRPr lang="en-GB" sz="23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342900" lvl="0" indent="-34290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 panose="020F0502020204030204" pitchFamily="34" charset="0"/>
              <a:buChar char="-"/>
            </a:pPr>
            <a:r>
              <a:rPr lang="ru-RU" sz="23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Arial"/>
              </a:rPr>
              <a:t>Развитие «зеленых» навыков, новые квалификации - Центр профессионального мастерства в области строительства, Центр профессионального мастерства в области энергетики и электроники</a:t>
            </a:r>
            <a:endParaRPr lang="ro-RO" sz="23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E057247-A6E9-A41D-7B1A-1646D05E7284}"/>
              </a:ext>
            </a:extLst>
          </p:cNvPr>
          <p:cNvSpPr txBox="1"/>
          <p:nvPr/>
        </p:nvSpPr>
        <p:spPr>
          <a:xfrm>
            <a:off x="842682" y="364285"/>
            <a:ext cx="10237694" cy="270843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COOP-NET </a:t>
            </a:r>
            <a:endParaRPr lang="en-GB" sz="3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3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Сотрудничество сети центров профессионального мастерства в Молдове</a:t>
            </a:r>
            <a:endParaRPr lang="en-GB" sz="3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Планы по реализации функций и обязанностей центров мастерства по отношению к аффилированным учреждениям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Структуры центров мастерства, ответственные за сотрудничество в рамках сети</a:t>
            </a:r>
            <a:endParaRPr lang="en-GB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2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Центры мастерства, способные использовать возможности сети учреждений</a:t>
            </a: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5"/>
          <p:cNvSpPr txBox="1">
            <a:spLocks noGrp="1"/>
          </p:cNvSpPr>
          <p:nvPr>
            <p:ph type="title"/>
          </p:nvPr>
        </p:nvSpPr>
        <p:spPr>
          <a:xfrm>
            <a:off x="2323905" y="3164441"/>
            <a:ext cx="7723094" cy="52911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oppins"/>
              <a:buNone/>
            </a:pPr>
            <a:r>
              <a:rPr lang="ru-RU" dirty="0"/>
              <a:t>Спасибо за внимание!</a:t>
            </a: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9D2F5C2D7F38543A7DECC0B91FBF8EC" ma:contentTypeVersion="19" ma:contentTypeDescription="Create a new document." ma:contentTypeScope="" ma:versionID="9fce32f6bad04881a67983cf5f4806a3">
  <xsd:schema xmlns:xsd="http://www.w3.org/2001/XMLSchema" xmlns:xs="http://www.w3.org/2001/XMLSchema" xmlns:p="http://schemas.microsoft.com/office/2006/metadata/properties" xmlns:ns2="f3ae32bb-a161-4da2-a912-3fd4ef5c7b4c" xmlns:ns3="5bf4adf3-0360-4285-b414-8a1933b4cf43" targetNamespace="http://schemas.microsoft.com/office/2006/metadata/properties" ma:root="true" ma:fieldsID="b9288dda55de7c157cd3ed87d5e3b8f8" ns2:_="" ns3:_="">
    <xsd:import namespace="f3ae32bb-a161-4da2-a912-3fd4ef5c7b4c"/>
    <xsd:import namespace="5bf4adf3-0360-4285-b414-8a1933b4cf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ae32bb-a161-4da2-a912-3fd4ef5c7b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010ffe1f-c839-4a66-9ae8-9a2945e4919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f4adf3-0360-4285-b414-8a1933b4cf43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f89058e7-3c1f-447e-868b-29c765caa27c}" ma:internalName="TaxCatchAll" ma:showField="CatchAllData" ma:web="5bf4adf3-0360-4285-b414-8a1933b4cf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bf4adf3-0360-4285-b414-8a1933b4cf43" xsi:nil="true"/>
    <lcf76f155ced4ddcb4097134ff3c332f xmlns="f3ae32bb-a161-4da2-a912-3fd4ef5c7b4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065E350-4E03-4210-A875-1E1230F7A063}"/>
</file>

<file path=customXml/itemProps2.xml><?xml version="1.0" encoding="utf-8"?>
<ds:datastoreItem xmlns:ds="http://schemas.openxmlformats.org/officeDocument/2006/customXml" ds:itemID="{D08C712C-5CE8-4517-B84C-6EF08ADD8DD4}"/>
</file>

<file path=customXml/itemProps3.xml><?xml version="1.0" encoding="utf-8"?>
<ds:datastoreItem xmlns:ds="http://schemas.openxmlformats.org/officeDocument/2006/customXml" ds:itemID="{30DEA164-A741-49D5-96F9-D2946FD04BBE}"/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579</Words>
  <Application>Microsoft Office PowerPoint</Application>
  <PresentationFormat>Widescreen</PresentationFormat>
  <Paragraphs>71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Poppins</vt:lpstr>
      <vt:lpstr>Poppins Light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sasha</dc:creator>
  <cp:lastModifiedBy>Christine Hemschemeier (ETF)</cp:lastModifiedBy>
  <cp:revision>4</cp:revision>
  <dcterms:created xsi:type="dcterms:W3CDTF">2024-04-11T11:45:36Z</dcterms:created>
  <dcterms:modified xsi:type="dcterms:W3CDTF">2025-05-20T03:39:13Z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0x010100C9D2F5C2D7F38543A7DECC0B91FBF8EC</vt:lpwstr>
  </property>
</Properties>
</file>