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ags/tag4.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8"/>
  </p:notesMasterIdLst>
  <p:sldIdLst>
    <p:sldId id="274" r:id="rId6"/>
    <p:sldId id="663" r:id="rId7"/>
    <p:sldId id="677" r:id="rId8"/>
    <p:sldId id="664" r:id="rId9"/>
    <p:sldId id="666" r:id="rId10"/>
    <p:sldId id="665" r:id="rId11"/>
    <p:sldId id="574" r:id="rId12"/>
    <p:sldId id="258" r:id="rId13"/>
    <p:sldId id="563" r:id="rId14"/>
    <p:sldId id="658" r:id="rId15"/>
    <p:sldId id="659" r:id="rId16"/>
    <p:sldId id="667" r:id="rId17"/>
    <p:sldId id="660" r:id="rId18"/>
    <p:sldId id="668" r:id="rId19"/>
    <p:sldId id="669" r:id="rId20"/>
    <p:sldId id="671" r:id="rId21"/>
    <p:sldId id="670" r:id="rId22"/>
    <p:sldId id="674" r:id="rId23"/>
    <p:sldId id="675" r:id="rId24"/>
    <p:sldId id="676" r:id="rId25"/>
    <p:sldId id="672" r:id="rId26"/>
    <p:sldId id="673" r:id="rId27"/>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404B4C1-8546-F3D5-43E0-0DA3EF493E2F}" name="Fabio Nascimbeni (ETF)" initials="FN(" userId="S::Fabio.Nascimbeni@etf.europa.eu::0845671e-79b8-4495-95cc-cb91f79de94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BB9263-3CA0-46C8-BFB1-D78E1AF79067}" v="31" dt="2023-11-08T15:11:26.59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7" d="100"/>
          <a:sy n="97" d="100"/>
        </p:scale>
        <p:origin x="1074" y="3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8" Type="http://schemas.openxmlformats.org/officeDocument/2006/relationships/slide" Target="slides/slide3.xml"/><Relationship Id="rId3" Type="http://schemas.openxmlformats.org/officeDocument/2006/relationships/customXml" Target="../customXml/item3.xml"/><Relationship Id="rId21" Type="http://schemas.openxmlformats.org/officeDocument/2006/relationships/slide" Target="slides/slide16.xml"/><Relationship Id="rId34" Type="http://schemas.microsoft.com/office/2018/10/relationships/authors" Targe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30" Type="http://schemas.openxmlformats.org/officeDocument/2006/relationships/viewProps" Target="viewProps.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s>
</file>

<file path=ppt/charts/_rels/chart1.xml.rels><?xml version="1.0" encoding="UTF-8" standalone="yes"?>
<Relationships xmlns="http://schemas.openxmlformats.org/package/2006/relationships"><Relationship Id="rId3" Type="http://schemas.openxmlformats.org/officeDocument/2006/relationships/oleObject" Target="https://europeantrainingfoundation-my.sharepoint.com/personal/filippo_del-ninno_etf_europa_eu/Documents/graphs%20for%20DIGI%20article.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Digital teaching and learning in education over time</a:t>
            </a:r>
          </a:p>
        </c:rich>
      </c:tx>
      <c:layout>
        <c:manualLayout>
          <c:xMode val="edge"/>
          <c:yMode val="edge"/>
          <c:x val="0.12495122484689414"/>
          <c:y val="4.1666666666666664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smoothMarker"/>
        <c:varyColors val="0"/>
        <c:ser>
          <c:idx val="0"/>
          <c:order val="0"/>
          <c:spPr>
            <a:ln w="19050" cap="rnd">
              <a:solidFill>
                <a:schemeClr val="accent1"/>
              </a:solidFill>
              <a:round/>
            </a:ln>
            <a:effectLst/>
          </c:spPr>
          <c:marker>
            <c:symbol val="circle"/>
            <c:size val="5"/>
            <c:spPr>
              <a:solidFill>
                <a:schemeClr val="accent1"/>
              </a:solidFill>
              <a:ln w="9525">
                <a:solidFill>
                  <a:schemeClr val="accent1"/>
                </a:solidFill>
              </a:ln>
              <a:effectLst/>
            </c:spPr>
          </c:marker>
          <c:dLbls>
            <c:dLbl>
              <c:idx val="3"/>
              <c:tx>
                <c:rich>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r>
                      <a:rPr lang="en-US" b="1">
                        <a:solidFill>
                          <a:schemeClr val="bg1"/>
                        </a:solidFill>
                      </a:rPr>
                      <a:t>B1</a:t>
                    </a:r>
                  </a:p>
                </c:rich>
              </c:tx>
              <c:spPr>
                <a:solidFill>
                  <a:srgbClr val="0070C0"/>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9A15-462D-99AF-9F647CDFA32C}"/>
                </c:ext>
              </c:extLst>
            </c:dLbl>
            <c:dLbl>
              <c:idx val="5"/>
              <c:layout>
                <c:manualLayout>
                  <c:x val="-2.2222222222222223E-2"/>
                  <c:y val="8.7962962962962923E-2"/>
                </c:manualLayout>
              </c:layout>
              <c:tx>
                <c:rich>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r>
                      <a:rPr lang="en-US" b="1">
                        <a:solidFill>
                          <a:schemeClr val="bg1"/>
                        </a:solidFill>
                      </a:rPr>
                      <a:t>B2</a:t>
                    </a:r>
                  </a:p>
                </c:rich>
              </c:tx>
              <c:spPr>
                <a:solidFill>
                  <a:srgbClr val="0070C0"/>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9A15-462D-99AF-9F647CDFA32C}"/>
                </c:ext>
              </c:extLst>
            </c:dLbl>
            <c:dLbl>
              <c:idx val="7"/>
              <c:tx>
                <c:rich>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r>
                      <a:rPr lang="en-US" b="1">
                        <a:solidFill>
                          <a:schemeClr val="bg1"/>
                        </a:solidFill>
                      </a:rPr>
                      <a:t>B3</a:t>
                    </a:r>
                  </a:p>
                </c:rich>
              </c:tx>
              <c:spPr>
                <a:solidFill>
                  <a:srgbClr val="0070C0"/>
                </a:solidFill>
                <a:ln>
                  <a:solidFill>
                    <a:schemeClr val="bg1"/>
                  </a:solid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9A15-462D-99AF-9F647CDFA32C}"/>
                </c:ext>
              </c:extLst>
            </c:dLbl>
            <c:dLbl>
              <c:idx val="9"/>
              <c:tx>
                <c:rich>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r>
                      <a:rPr lang="en-US" b="1">
                        <a:solidFill>
                          <a:schemeClr val="bg1"/>
                        </a:solidFill>
                      </a:rPr>
                      <a:t>B4</a:t>
                    </a:r>
                  </a:p>
                </c:rich>
              </c:tx>
              <c:spPr>
                <a:solidFill>
                  <a:srgbClr val="0070C0"/>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9A15-462D-99AF-9F647CDFA32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strRef>
              <c:f>Sheet2!$A$2:$A$11</c:f>
              <c:strCache>
                <c:ptCount val="10"/>
                <c:pt idx="0">
                  <c:v>a</c:v>
                </c:pt>
                <c:pt idx="1">
                  <c:v>a</c:v>
                </c:pt>
                <c:pt idx="2">
                  <c:v>a</c:v>
                </c:pt>
                <c:pt idx="3">
                  <c:v>a</c:v>
                </c:pt>
                <c:pt idx="4">
                  <c:v>a</c:v>
                </c:pt>
                <c:pt idx="5">
                  <c:v>a</c:v>
                </c:pt>
                <c:pt idx="6">
                  <c:v>a</c:v>
                </c:pt>
                <c:pt idx="7">
                  <c:v>a</c:v>
                </c:pt>
                <c:pt idx="8">
                  <c:v>a</c:v>
                </c:pt>
                <c:pt idx="9">
                  <c:v>a</c:v>
                </c:pt>
              </c:strCache>
            </c:strRef>
          </c:xVal>
          <c:yVal>
            <c:numRef>
              <c:f>Sheet2!$B$2:$B$11</c:f>
              <c:numCache>
                <c:formatCode>General</c:formatCode>
                <c:ptCount val="10"/>
                <c:pt idx="0">
                  <c:v>1</c:v>
                </c:pt>
                <c:pt idx="1">
                  <c:v>1.2</c:v>
                </c:pt>
                <c:pt idx="2">
                  <c:v>1.4</c:v>
                </c:pt>
                <c:pt idx="3">
                  <c:v>1.7</c:v>
                </c:pt>
                <c:pt idx="4">
                  <c:v>6</c:v>
                </c:pt>
                <c:pt idx="5">
                  <c:v>8.8000000000000007</c:v>
                </c:pt>
                <c:pt idx="6">
                  <c:v>8</c:v>
                </c:pt>
                <c:pt idx="7">
                  <c:v>6.5</c:v>
                </c:pt>
                <c:pt idx="8">
                  <c:v>4</c:v>
                </c:pt>
                <c:pt idx="9">
                  <c:v>2.5</c:v>
                </c:pt>
              </c:numCache>
            </c:numRef>
          </c:yVal>
          <c:smooth val="1"/>
          <c:extLst>
            <c:ext xmlns:c16="http://schemas.microsoft.com/office/drawing/2014/chart" uri="{C3380CC4-5D6E-409C-BE32-E72D297353CC}">
              <c16:uniqueId val="{00000004-9A15-462D-99AF-9F647CDFA32C}"/>
            </c:ext>
          </c:extLst>
        </c:ser>
        <c:ser>
          <c:idx val="1"/>
          <c:order val="1"/>
          <c:spPr>
            <a:ln w="19050" cap="rnd">
              <a:solidFill>
                <a:schemeClr val="accent2"/>
              </a:solidFill>
              <a:round/>
            </a:ln>
            <a:effectLst/>
          </c:spPr>
          <c:marker>
            <c:symbol val="circle"/>
            <c:size val="5"/>
            <c:spPr>
              <a:solidFill>
                <a:schemeClr val="accent2"/>
              </a:solidFill>
              <a:ln w="9525">
                <a:solidFill>
                  <a:schemeClr val="accent2"/>
                </a:solidFill>
              </a:ln>
              <a:effectLst/>
            </c:spPr>
          </c:marker>
          <c:dLbls>
            <c:dLbl>
              <c:idx val="3"/>
              <c:layout>
                <c:manualLayout>
                  <c:x val="-5.8333333333333334E-2"/>
                  <c:y val="-5.5555555555555643E-2"/>
                </c:manualLayout>
              </c:layout>
              <c:tx>
                <c:rich>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r>
                      <a:rPr lang="en-US" b="1"/>
                      <a:t>A1</a:t>
                    </a:r>
                  </a:p>
                </c:rich>
              </c:tx>
              <c:spPr>
                <a:solidFill>
                  <a:srgbClr val="FFC000"/>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9A15-462D-99AF-9F647CDFA32C}"/>
                </c:ext>
              </c:extLst>
            </c:dLbl>
            <c:dLbl>
              <c:idx val="5"/>
              <c:layout>
                <c:manualLayout>
                  <c:x val="-0.12361111111111109"/>
                  <c:y val="-9.2590769903762478E-3"/>
                </c:manualLayout>
              </c:layout>
              <c:tx>
                <c:rich>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r>
                      <a:rPr lang="en-US" b="1"/>
                      <a:t>A2</a:t>
                    </a:r>
                  </a:p>
                </c:rich>
              </c:tx>
              <c:spPr>
                <a:solidFill>
                  <a:srgbClr val="FFC000"/>
                </a:solid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4.8777777777777781E-2"/>
                      <c:h val="6.4745552639253412E-2"/>
                    </c:manualLayout>
                  </c15:layout>
                  <c15:showDataLabelsRange val="0"/>
                </c:ext>
                <c:ext xmlns:c16="http://schemas.microsoft.com/office/drawing/2014/chart" uri="{C3380CC4-5D6E-409C-BE32-E72D297353CC}">
                  <c16:uniqueId val="{00000006-9A15-462D-99AF-9F647CDFA32C}"/>
                </c:ext>
              </c:extLst>
            </c:dLbl>
            <c:dLbl>
              <c:idx val="7"/>
              <c:layout>
                <c:manualLayout>
                  <c:x val="-3.0555555555555555E-2"/>
                  <c:y val="-5.5555555555555601E-2"/>
                </c:manualLayout>
              </c:layout>
              <c:tx>
                <c:rich>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r>
                      <a:rPr lang="en-US" b="1">
                        <a:solidFill>
                          <a:schemeClr val="tx1"/>
                        </a:solidFill>
                      </a:rPr>
                      <a:t>A3</a:t>
                    </a:r>
                  </a:p>
                </c:rich>
              </c:tx>
              <c:spPr>
                <a:solidFill>
                  <a:srgbClr val="FFC000"/>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9A15-462D-99AF-9F647CDFA32C}"/>
                </c:ext>
              </c:extLst>
            </c:dLbl>
            <c:dLbl>
              <c:idx val="9"/>
              <c:tx>
                <c:rich>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r>
                      <a:rPr lang="en-US" b="1"/>
                      <a:t>A4</a:t>
                    </a:r>
                  </a:p>
                </c:rich>
              </c:tx>
              <c:spPr>
                <a:solidFill>
                  <a:srgbClr val="FFC000"/>
                </a:solid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9A15-462D-99AF-9F647CDFA32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strRef>
              <c:f>Sheet2!$A$2:$A$11</c:f>
              <c:strCache>
                <c:ptCount val="10"/>
                <c:pt idx="0">
                  <c:v>a</c:v>
                </c:pt>
                <c:pt idx="1">
                  <c:v>a</c:v>
                </c:pt>
                <c:pt idx="2">
                  <c:v>a</c:v>
                </c:pt>
                <c:pt idx="3">
                  <c:v>a</c:v>
                </c:pt>
                <c:pt idx="4">
                  <c:v>a</c:v>
                </c:pt>
                <c:pt idx="5">
                  <c:v>a</c:v>
                </c:pt>
                <c:pt idx="6">
                  <c:v>a</c:v>
                </c:pt>
                <c:pt idx="7">
                  <c:v>a</c:v>
                </c:pt>
                <c:pt idx="8">
                  <c:v>a</c:v>
                </c:pt>
                <c:pt idx="9">
                  <c:v>a</c:v>
                </c:pt>
              </c:strCache>
            </c:strRef>
          </c:xVal>
          <c:yVal>
            <c:numRef>
              <c:f>Sheet2!$C$2:$C$11</c:f>
              <c:numCache>
                <c:formatCode>General</c:formatCode>
                <c:ptCount val="10"/>
                <c:pt idx="0">
                  <c:v>2</c:v>
                </c:pt>
                <c:pt idx="1">
                  <c:v>2.2000000000000002</c:v>
                </c:pt>
                <c:pt idx="2">
                  <c:v>2.5</c:v>
                </c:pt>
                <c:pt idx="3">
                  <c:v>2.7</c:v>
                </c:pt>
                <c:pt idx="4">
                  <c:v>6</c:v>
                </c:pt>
                <c:pt idx="5">
                  <c:v>9</c:v>
                </c:pt>
                <c:pt idx="6">
                  <c:v>8.5</c:v>
                </c:pt>
                <c:pt idx="7">
                  <c:v>7.4</c:v>
                </c:pt>
                <c:pt idx="8">
                  <c:v>8</c:v>
                </c:pt>
                <c:pt idx="9">
                  <c:v>8.5</c:v>
                </c:pt>
              </c:numCache>
            </c:numRef>
          </c:yVal>
          <c:smooth val="1"/>
          <c:extLst>
            <c:ext xmlns:c16="http://schemas.microsoft.com/office/drawing/2014/chart" uri="{C3380CC4-5D6E-409C-BE32-E72D297353CC}">
              <c16:uniqueId val="{00000009-9A15-462D-99AF-9F647CDFA32C}"/>
            </c:ext>
          </c:extLst>
        </c:ser>
        <c:dLbls>
          <c:showLegendKey val="0"/>
          <c:showVal val="0"/>
          <c:showCatName val="0"/>
          <c:showSerName val="0"/>
          <c:showPercent val="0"/>
          <c:showBubbleSize val="0"/>
        </c:dLbls>
        <c:axId val="37640672"/>
        <c:axId val="2016398720"/>
      </c:scatterChart>
      <c:valAx>
        <c:axId val="37640672"/>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Years</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16398720"/>
        <c:crosses val="autoZero"/>
        <c:crossBetween val="midCat"/>
      </c:valAx>
      <c:valAx>
        <c:axId val="201639872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GB"/>
                  <a:t>Share of digital schools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7640672"/>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695593C8-65A3-4C2E-9F17-BEC0CE334D4F}" type="datetimeFigureOut">
              <a:rPr lang="en-GB" smtClean="0"/>
              <a:t>21/05/2025</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D8A1D21D-E4A9-4B97-952D-6C48553AE548}" type="slidenum">
              <a:rPr lang="en-GB" smtClean="0"/>
              <a:t>‹#›</a:t>
            </a:fld>
            <a:endParaRPr lang="en-GB"/>
          </a:p>
        </p:txBody>
      </p:sp>
    </p:spTree>
    <p:extLst>
      <p:ext uri="{BB962C8B-B14F-4D97-AF65-F5344CB8AC3E}">
        <p14:creationId xmlns:p14="http://schemas.microsoft.com/office/powerpoint/2010/main" val="3078749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a:p>
        </p:txBody>
      </p:sp>
      <p:sp>
        <p:nvSpPr>
          <p:cNvPr id="4" name="Slide Number Placeholder 3"/>
          <p:cNvSpPr>
            <a:spLocks noGrp="1"/>
          </p:cNvSpPr>
          <p:nvPr>
            <p:ph type="sldNum" sz="quarter" idx="5"/>
          </p:nvPr>
        </p:nvSpPr>
        <p:spPr/>
        <p:txBody>
          <a:bodyPr/>
          <a:lstStyle/>
          <a:p>
            <a:fld id="{6CE47D56-1D0B-476D-B731-90CE402AB5C6}" type="slidenum">
              <a:rPr lang="en-US" smtClean="0"/>
              <a:pPr/>
              <a:t>1</a:t>
            </a:fld>
            <a:endParaRPr lang="en-US"/>
          </a:p>
        </p:txBody>
      </p:sp>
    </p:spTree>
    <p:extLst>
      <p:ext uri="{BB962C8B-B14F-4D97-AF65-F5344CB8AC3E}">
        <p14:creationId xmlns:p14="http://schemas.microsoft.com/office/powerpoint/2010/main" val="1280747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8A1D21D-E4A9-4B97-952D-6C48553AE548}" type="slidenum">
              <a:rPr lang="en-GB" smtClean="0"/>
              <a:t>10</a:t>
            </a:fld>
            <a:endParaRPr lang="en-GB"/>
          </a:p>
        </p:txBody>
      </p:sp>
    </p:spTree>
    <p:extLst>
      <p:ext uri="{BB962C8B-B14F-4D97-AF65-F5344CB8AC3E}">
        <p14:creationId xmlns:p14="http://schemas.microsoft.com/office/powerpoint/2010/main" val="9730889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a:p>
        </p:txBody>
      </p:sp>
      <p:sp>
        <p:nvSpPr>
          <p:cNvPr id="4" name="Slide Number Placeholder 3"/>
          <p:cNvSpPr>
            <a:spLocks noGrp="1"/>
          </p:cNvSpPr>
          <p:nvPr>
            <p:ph type="sldNum" sz="quarter" idx="5"/>
          </p:nvPr>
        </p:nvSpPr>
        <p:spPr/>
        <p:txBody>
          <a:bodyPr/>
          <a:lstStyle/>
          <a:p>
            <a:fld id="{6CE47D56-1D0B-476D-B731-90CE402AB5C6}" type="slidenum">
              <a:rPr lang="en-US" smtClean="0"/>
              <a:pPr/>
              <a:t>11</a:t>
            </a:fld>
            <a:endParaRPr lang="en-US"/>
          </a:p>
        </p:txBody>
      </p:sp>
    </p:spTree>
    <p:extLst>
      <p:ext uri="{BB962C8B-B14F-4D97-AF65-F5344CB8AC3E}">
        <p14:creationId xmlns:p14="http://schemas.microsoft.com/office/powerpoint/2010/main" val="36731843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8A1D21D-E4A9-4B97-952D-6C48553AE548}" type="slidenum">
              <a:rPr lang="en-GB" smtClean="0"/>
              <a:t>12</a:t>
            </a:fld>
            <a:endParaRPr lang="en-GB"/>
          </a:p>
        </p:txBody>
      </p:sp>
    </p:spTree>
    <p:extLst>
      <p:ext uri="{BB962C8B-B14F-4D97-AF65-F5344CB8AC3E}">
        <p14:creationId xmlns:p14="http://schemas.microsoft.com/office/powerpoint/2010/main" val="235737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a:effectLst/>
                <a:latin typeface="Arial" panose="020B0604020202020204" pitchFamily="34" charset="0"/>
              </a:rPr>
              <a:t>“</a:t>
            </a:r>
            <a:endParaRPr lang="it-IT"/>
          </a:p>
        </p:txBody>
      </p:sp>
      <p:sp>
        <p:nvSpPr>
          <p:cNvPr id="4" name="Slide Number Placeholder 3"/>
          <p:cNvSpPr>
            <a:spLocks noGrp="1"/>
          </p:cNvSpPr>
          <p:nvPr>
            <p:ph type="sldNum" sz="quarter" idx="5"/>
          </p:nvPr>
        </p:nvSpPr>
        <p:spPr/>
        <p:txBody>
          <a:bodyPr/>
          <a:lstStyle/>
          <a:p>
            <a:fld id="{6CE47D56-1D0B-476D-B731-90CE402AB5C6}" type="slidenum">
              <a:rPr lang="en-US" smtClean="0"/>
              <a:pPr/>
              <a:t>13</a:t>
            </a:fld>
            <a:endParaRPr lang="en-US"/>
          </a:p>
        </p:txBody>
      </p:sp>
    </p:spTree>
    <p:extLst>
      <p:ext uri="{BB962C8B-B14F-4D97-AF65-F5344CB8AC3E}">
        <p14:creationId xmlns:p14="http://schemas.microsoft.com/office/powerpoint/2010/main" val="27011931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8A1D21D-E4A9-4B97-952D-6C48553AE548}" type="slidenum">
              <a:rPr lang="en-GB" smtClean="0"/>
              <a:t>14</a:t>
            </a:fld>
            <a:endParaRPr lang="en-GB"/>
          </a:p>
        </p:txBody>
      </p:sp>
    </p:spTree>
    <p:extLst>
      <p:ext uri="{BB962C8B-B14F-4D97-AF65-F5344CB8AC3E}">
        <p14:creationId xmlns:p14="http://schemas.microsoft.com/office/powerpoint/2010/main" val="33205854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a:effectLst/>
                <a:latin typeface="Arial" panose="020B0604020202020204" pitchFamily="34" charset="0"/>
              </a:rPr>
              <a:t>“</a:t>
            </a:r>
            <a:endParaRPr lang="it-IT"/>
          </a:p>
        </p:txBody>
      </p:sp>
      <p:sp>
        <p:nvSpPr>
          <p:cNvPr id="4" name="Slide Number Placeholder 3"/>
          <p:cNvSpPr>
            <a:spLocks noGrp="1"/>
          </p:cNvSpPr>
          <p:nvPr>
            <p:ph type="sldNum" sz="quarter" idx="5"/>
          </p:nvPr>
        </p:nvSpPr>
        <p:spPr/>
        <p:txBody>
          <a:bodyPr/>
          <a:lstStyle/>
          <a:p>
            <a:fld id="{6CE47D56-1D0B-476D-B731-90CE402AB5C6}" type="slidenum">
              <a:rPr lang="en-US" smtClean="0"/>
              <a:pPr/>
              <a:t>15</a:t>
            </a:fld>
            <a:endParaRPr lang="en-US"/>
          </a:p>
        </p:txBody>
      </p:sp>
    </p:spTree>
    <p:extLst>
      <p:ext uri="{BB962C8B-B14F-4D97-AF65-F5344CB8AC3E}">
        <p14:creationId xmlns:p14="http://schemas.microsoft.com/office/powerpoint/2010/main" val="4368928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8A1D21D-E4A9-4B97-952D-6C48553AE548}" type="slidenum">
              <a:rPr lang="en-GB" smtClean="0"/>
              <a:t>16</a:t>
            </a:fld>
            <a:endParaRPr lang="en-GB"/>
          </a:p>
        </p:txBody>
      </p:sp>
    </p:spTree>
    <p:extLst>
      <p:ext uri="{BB962C8B-B14F-4D97-AF65-F5344CB8AC3E}">
        <p14:creationId xmlns:p14="http://schemas.microsoft.com/office/powerpoint/2010/main" val="37788540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a:effectLst/>
                <a:latin typeface="Arial" panose="020B0604020202020204" pitchFamily="34" charset="0"/>
              </a:rPr>
              <a:t>“</a:t>
            </a:r>
            <a:endParaRPr lang="it-IT"/>
          </a:p>
        </p:txBody>
      </p:sp>
      <p:sp>
        <p:nvSpPr>
          <p:cNvPr id="4" name="Slide Number Placeholder 3"/>
          <p:cNvSpPr>
            <a:spLocks noGrp="1"/>
          </p:cNvSpPr>
          <p:nvPr>
            <p:ph type="sldNum" sz="quarter" idx="5"/>
          </p:nvPr>
        </p:nvSpPr>
        <p:spPr/>
        <p:txBody>
          <a:bodyPr/>
          <a:lstStyle/>
          <a:p>
            <a:fld id="{6CE47D56-1D0B-476D-B731-90CE402AB5C6}" type="slidenum">
              <a:rPr lang="en-US" smtClean="0"/>
              <a:pPr/>
              <a:t>17</a:t>
            </a:fld>
            <a:endParaRPr lang="en-US"/>
          </a:p>
        </p:txBody>
      </p:sp>
    </p:spTree>
    <p:extLst>
      <p:ext uri="{BB962C8B-B14F-4D97-AF65-F5344CB8AC3E}">
        <p14:creationId xmlns:p14="http://schemas.microsoft.com/office/powerpoint/2010/main" val="13424024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a:effectLst/>
                <a:latin typeface="Arial" panose="020B0604020202020204" pitchFamily="34" charset="0"/>
              </a:rPr>
              <a:t>“</a:t>
            </a:r>
            <a:endParaRPr lang="it-IT"/>
          </a:p>
        </p:txBody>
      </p:sp>
      <p:sp>
        <p:nvSpPr>
          <p:cNvPr id="4" name="Slide Number Placeholder 3"/>
          <p:cNvSpPr>
            <a:spLocks noGrp="1"/>
          </p:cNvSpPr>
          <p:nvPr>
            <p:ph type="sldNum" sz="quarter" idx="5"/>
          </p:nvPr>
        </p:nvSpPr>
        <p:spPr/>
        <p:txBody>
          <a:bodyPr/>
          <a:lstStyle/>
          <a:p>
            <a:fld id="{6CE47D56-1D0B-476D-B731-90CE402AB5C6}" type="slidenum">
              <a:rPr lang="en-US" smtClean="0"/>
              <a:pPr/>
              <a:t>18</a:t>
            </a:fld>
            <a:endParaRPr lang="en-US"/>
          </a:p>
        </p:txBody>
      </p:sp>
    </p:spTree>
    <p:extLst>
      <p:ext uri="{BB962C8B-B14F-4D97-AF65-F5344CB8AC3E}">
        <p14:creationId xmlns:p14="http://schemas.microsoft.com/office/powerpoint/2010/main" val="13498666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8A1D21D-E4A9-4B97-952D-6C48553AE548}" type="slidenum">
              <a:rPr lang="en-GB" smtClean="0"/>
              <a:t>19</a:t>
            </a:fld>
            <a:endParaRPr lang="en-GB"/>
          </a:p>
        </p:txBody>
      </p:sp>
    </p:spTree>
    <p:extLst>
      <p:ext uri="{BB962C8B-B14F-4D97-AF65-F5344CB8AC3E}">
        <p14:creationId xmlns:p14="http://schemas.microsoft.com/office/powerpoint/2010/main" val="19240081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19C38AD-272E-49C6-9EDF-AC09A3477B4B}" type="slidenum">
              <a:rPr lang="en-GB" smtClean="0"/>
              <a:pPr/>
              <a:t>2</a:t>
            </a:fld>
            <a:endParaRPr lang="en-GB"/>
          </a:p>
        </p:txBody>
      </p:sp>
    </p:spTree>
    <p:extLst>
      <p:ext uri="{BB962C8B-B14F-4D97-AF65-F5344CB8AC3E}">
        <p14:creationId xmlns:p14="http://schemas.microsoft.com/office/powerpoint/2010/main" val="22139963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a:effectLst/>
                <a:latin typeface="Arial" panose="020B0604020202020204" pitchFamily="34" charset="0"/>
              </a:rPr>
              <a:t>“</a:t>
            </a:r>
            <a:endParaRPr lang="it-IT"/>
          </a:p>
        </p:txBody>
      </p:sp>
      <p:sp>
        <p:nvSpPr>
          <p:cNvPr id="4" name="Slide Number Placeholder 3"/>
          <p:cNvSpPr>
            <a:spLocks noGrp="1"/>
          </p:cNvSpPr>
          <p:nvPr>
            <p:ph type="sldNum" sz="quarter" idx="5"/>
          </p:nvPr>
        </p:nvSpPr>
        <p:spPr/>
        <p:txBody>
          <a:bodyPr/>
          <a:lstStyle/>
          <a:p>
            <a:fld id="{6CE47D56-1D0B-476D-B731-90CE402AB5C6}" type="slidenum">
              <a:rPr lang="en-US" smtClean="0"/>
              <a:pPr/>
              <a:t>20</a:t>
            </a:fld>
            <a:endParaRPr lang="en-US"/>
          </a:p>
        </p:txBody>
      </p:sp>
    </p:spTree>
    <p:extLst>
      <p:ext uri="{BB962C8B-B14F-4D97-AF65-F5344CB8AC3E}">
        <p14:creationId xmlns:p14="http://schemas.microsoft.com/office/powerpoint/2010/main" val="31810141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8A1D21D-E4A9-4B97-952D-6C48553AE548}" type="slidenum">
              <a:rPr lang="en-GB" smtClean="0"/>
              <a:t>21</a:t>
            </a:fld>
            <a:endParaRPr lang="en-GB"/>
          </a:p>
        </p:txBody>
      </p:sp>
    </p:spTree>
    <p:extLst>
      <p:ext uri="{BB962C8B-B14F-4D97-AF65-F5344CB8AC3E}">
        <p14:creationId xmlns:p14="http://schemas.microsoft.com/office/powerpoint/2010/main" val="13582050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a:effectLst/>
                <a:latin typeface="Arial" panose="020B0604020202020204" pitchFamily="34" charset="0"/>
              </a:rPr>
              <a:t>“</a:t>
            </a:r>
            <a:endParaRPr lang="it-IT"/>
          </a:p>
        </p:txBody>
      </p:sp>
      <p:sp>
        <p:nvSpPr>
          <p:cNvPr id="4" name="Slide Number Placeholder 3"/>
          <p:cNvSpPr>
            <a:spLocks noGrp="1"/>
          </p:cNvSpPr>
          <p:nvPr>
            <p:ph type="sldNum" sz="quarter" idx="5"/>
          </p:nvPr>
        </p:nvSpPr>
        <p:spPr/>
        <p:txBody>
          <a:bodyPr/>
          <a:lstStyle/>
          <a:p>
            <a:fld id="{6CE47D56-1D0B-476D-B731-90CE402AB5C6}" type="slidenum">
              <a:rPr lang="en-US" smtClean="0"/>
              <a:pPr/>
              <a:t>22</a:t>
            </a:fld>
            <a:endParaRPr lang="en-US"/>
          </a:p>
        </p:txBody>
      </p:sp>
    </p:spTree>
    <p:extLst>
      <p:ext uri="{BB962C8B-B14F-4D97-AF65-F5344CB8AC3E}">
        <p14:creationId xmlns:p14="http://schemas.microsoft.com/office/powerpoint/2010/main" val="9595086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8DD40E-642D-EE6E-14A0-0A9C74CE0E5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477F39B-F882-6B22-AD82-C264F835CAB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0FC25DA-5E01-19C2-AADF-80BF39287983}"/>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5115A7C7-1111-8251-ECA8-716D3A3A5EF7}"/>
              </a:ext>
            </a:extLst>
          </p:cNvPr>
          <p:cNvSpPr>
            <a:spLocks noGrp="1"/>
          </p:cNvSpPr>
          <p:nvPr>
            <p:ph type="sldNum" sz="quarter" idx="5"/>
          </p:nvPr>
        </p:nvSpPr>
        <p:spPr/>
        <p:txBody>
          <a:bodyPr/>
          <a:lstStyle/>
          <a:p>
            <a:fld id="{019C38AD-272E-49C6-9EDF-AC09A3477B4B}" type="slidenum">
              <a:rPr lang="en-GB" smtClean="0"/>
              <a:pPr/>
              <a:t>3</a:t>
            </a:fld>
            <a:endParaRPr lang="en-GB"/>
          </a:p>
        </p:txBody>
      </p:sp>
    </p:spTree>
    <p:extLst>
      <p:ext uri="{BB962C8B-B14F-4D97-AF65-F5344CB8AC3E}">
        <p14:creationId xmlns:p14="http://schemas.microsoft.com/office/powerpoint/2010/main" val="41802559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19C38AD-272E-49C6-9EDF-AC09A3477B4B}" type="slidenum">
              <a:rPr lang="en-GB" smtClean="0"/>
              <a:pPr/>
              <a:t>4</a:t>
            </a:fld>
            <a:endParaRPr lang="en-GB"/>
          </a:p>
        </p:txBody>
      </p:sp>
    </p:spTree>
    <p:extLst>
      <p:ext uri="{BB962C8B-B14F-4D97-AF65-F5344CB8AC3E}">
        <p14:creationId xmlns:p14="http://schemas.microsoft.com/office/powerpoint/2010/main" val="28555875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8A1D21D-E4A9-4B97-952D-6C48553AE548}" type="slidenum">
              <a:rPr lang="en-GB" smtClean="0"/>
              <a:t>5</a:t>
            </a:fld>
            <a:endParaRPr lang="en-GB"/>
          </a:p>
        </p:txBody>
      </p:sp>
    </p:spTree>
    <p:extLst>
      <p:ext uri="{BB962C8B-B14F-4D97-AF65-F5344CB8AC3E}">
        <p14:creationId xmlns:p14="http://schemas.microsoft.com/office/powerpoint/2010/main" val="18497341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19C38AD-272E-49C6-9EDF-AC09A3477B4B}" type="slidenum">
              <a:rPr lang="en-GB" smtClean="0"/>
              <a:pPr/>
              <a:t>6</a:t>
            </a:fld>
            <a:endParaRPr lang="en-GB"/>
          </a:p>
        </p:txBody>
      </p:sp>
    </p:spTree>
    <p:extLst>
      <p:ext uri="{BB962C8B-B14F-4D97-AF65-F5344CB8AC3E}">
        <p14:creationId xmlns:p14="http://schemas.microsoft.com/office/powerpoint/2010/main" val="27324734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8A1D21D-E4A9-4B97-952D-6C48553AE548}" type="slidenum">
              <a:rPr lang="en-GB" smtClean="0"/>
              <a:t>7</a:t>
            </a:fld>
            <a:endParaRPr lang="en-GB"/>
          </a:p>
        </p:txBody>
      </p:sp>
    </p:spTree>
    <p:extLst>
      <p:ext uri="{BB962C8B-B14F-4D97-AF65-F5344CB8AC3E}">
        <p14:creationId xmlns:p14="http://schemas.microsoft.com/office/powerpoint/2010/main" val="1578904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019C38AD-272E-49C6-9EDF-AC09A3477B4B}" type="slidenum">
              <a:rPr lang="en-GB" smtClean="0"/>
              <a:pPr/>
              <a:t>8</a:t>
            </a:fld>
            <a:endParaRPr lang="en-GB"/>
          </a:p>
        </p:txBody>
      </p:sp>
    </p:spTree>
    <p:extLst>
      <p:ext uri="{BB962C8B-B14F-4D97-AF65-F5344CB8AC3E}">
        <p14:creationId xmlns:p14="http://schemas.microsoft.com/office/powerpoint/2010/main" val="1559408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t-IT"/>
          </a:p>
        </p:txBody>
      </p:sp>
      <p:sp>
        <p:nvSpPr>
          <p:cNvPr id="4" name="Slide Number Placeholder 3"/>
          <p:cNvSpPr>
            <a:spLocks noGrp="1"/>
          </p:cNvSpPr>
          <p:nvPr>
            <p:ph type="sldNum" sz="quarter" idx="5"/>
          </p:nvPr>
        </p:nvSpPr>
        <p:spPr/>
        <p:txBody>
          <a:bodyPr/>
          <a:lstStyle/>
          <a:p>
            <a:fld id="{6CE47D56-1D0B-476D-B731-90CE402AB5C6}" type="slidenum">
              <a:rPr lang="en-US" smtClean="0"/>
              <a:pPr/>
              <a:t>9</a:t>
            </a:fld>
            <a:endParaRPr lang="en-US"/>
          </a:p>
        </p:txBody>
      </p:sp>
    </p:spTree>
    <p:extLst>
      <p:ext uri="{BB962C8B-B14F-4D97-AF65-F5344CB8AC3E}">
        <p14:creationId xmlns:p14="http://schemas.microsoft.com/office/powerpoint/2010/main" val="307524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xml"/><Relationship Id="rId4" Type="http://schemas.openxmlformats.org/officeDocument/2006/relationships/image" Target="../media/image2.sv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2.xml"/><Relationship Id="rId4" Type="http://schemas.openxmlformats.org/officeDocument/2006/relationships/image" Target="../media/image4.sv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2.sv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8D81B-2363-0A31-7B22-00842940799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820BEF5-3874-80C6-46D4-7DCAE89302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75258E6-79BA-A1BA-4656-3402CB832598}"/>
              </a:ext>
            </a:extLst>
          </p:cNvPr>
          <p:cNvSpPr>
            <a:spLocks noGrp="1"/>
          </p:cNvSpPr>
          <p:nvPr>
            <p:ph type="dt" sz="half" idx="10"/>
          </p:nvPr>
        </p:nvSpPr>
        <p:spPr/>
        <p:txBody>
          <a:bodyPr/>
          <a:lstStyle/>
          <a:p>
            <a:fld id="{1F7A6857-6CBC-4C34-8C29-3A11E31A6874}" type="datetimeFigureOut">
              <a:rPr lang="en-GB" smtClean="0"/>
              <a:t>21/05/2025</a:t>
            </a:fld>
            <a:endParaRPr lang="en-GB"/>
          </a:p>
        </p:txBody>
      </p:sp>
      <p:sp>
        <p:nvSpPr>
          <p:cNvPr id="5" name="Footer Placeholder 4">
            <a:extLst>
              <a:ext uri="{FF2B5EF4-FFF2-40B4-BE49-F238E27FC236}">
                <a16:creationId xmlns:a16="http://schemas.microsoft.com/office/drawing/2014/main" id="{C3F34824-A5CF-EFAC-A6E4-BE75E7F652F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D0910C-F2B6-D771-0348-FC3F6808D633}"/>
              </a:ext>
            </a:extLst>
          </p:cNvPr>
          <p:cNvSpPr>
            <a:spLocks noGrp="1"/>
          </p:cNvSpPr>
          <p:nvPr>
            <p:ph type="sldNum" sz="quarter" idx="12"/>
          </p:nvPr>
        </p:nvSpPr>
        <p:spPr/>
        <p:txBody>
          <a:bodyPr/>
          <a:lstStyle/>
          <a:p>
            <a:fld id="{EDF89699-5ECD-4A19-9F0D-E971502410C8}" type="slidenum">
              <a:rPr lang="en-GB" smtClean="0"/>
              <a:t>‹#›</a:t>
            </a:fld>
            <a:endParaRPr lang="en-GB"/>
          </a:p>
        </p:txBody>
      </p:sp>
    </p:spTree>
    <p:extLst>
      <p:ext uri="{BB962C8B-B14F-4D97-AF65-F5344CB8AC3E}">
        <p14:creationId xmlns:p14="http://schemas.microsoft.com/office/powerpoint/2010/main" val="4222677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E0B9F-F81A-D7CD-2793-32399950C51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57B6BE1-3557-9A2C-8389-F8F89C7ECB4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45AF5E6-AA63-18A4-89E9-5495674A208E}"/>
              </a:ext>
            </a:extLst>
          </p:cNvPr>
          <p:cNvSpPr>
            <a:spLocks noGrp="1"/>
          </p:cNvSpPr>
          <p:nvPr>
            <p:ph type="dt" sz="half" idx="10"/>
          </p:nvPr>
        </p:nvSpPr>
        <p:spPr/>
        <p:txBody>
          <a:bodyPr/>
          <a:lstStyle/>
          <a:p>
            <a:fld id="{1F7A6857-6CBC-4C34-8C29-3A11E31A6874}" type="datetimeFigureOut">
              <a:rPr lang="en-GB" smtClean="0"/>
              <a:t>21/05/2025</a:t>
            </a:fld>
            <a:endParaRPr lang="en-GB"/>
          </a:p>
        </p:txBody>
      </p:sp>
      <p:sp>
        <p:nvSpPr>
          <p:cNvPr id="5" name="Footer Placeholder 4">
            <a:extLst>
              <a:ext uri="{FF2B5EF4-FFF2-40B4-BE49-F238E27FC236}">
                <a16:creationId xmlns:a16="http://schemas.microsoft.com/office/drawing/2014/main" id="{88E28133-1EDB-09DA-22EA-F28722F2461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9A15F33-5D4D-CF7C-DA57-057AE2839D29}"/>
              </a:ext>
            </a:extLst>
          </p:cNvPr>
          <p:cNvSpPr>
            <a:spLocks noGrp="1"/>
          </p:cNvSpPr>
          <p:nvPr>
            <p:ph type="sldNum" sz="quarter" idx="12"/>
          </p:nvPr>
        </p:nvSpPr>
        <p:spPr/>
        <p:txBody>
          <a:bodyPr/>
          <a:lstStyle/>
          <a:p>
            <a:fld id="{EDF89699-5ECD-4A19-9F0D-E971502410C8}" type="slidenum">
              <a:rPr lang="en-GB" smtClean="0"/>
              <a:t>‹#›</a:t>
            </a:fld>
            <a:endParaRPr lang="en-GB"/>
          </a:p>
        </p:txBody>
      </p:sp>
    </p:spTree>
    <p:extLst>
      <p:ext uri="{BB962C8B-B14F-4D97-AF65-F5344CB8AC3E}">
        <p14:creationId xmlns:p14="http://schemas.microsoft.com/office/powerpoint/2010/main" val="3630913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1A4792-342D-2C1F-6075-41C72939D47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31B6187-F04C-AD34-66D5-5904C3C5C81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B3AE40A-2646-60B4-D1A4-BA951C6582C5}"/>
              </a:ext>
            </a:extLst>
          </p:cNvPr>
          <p:cNvSpPr>
            <a:spLocks noGrp="1"/>
          </p:cNvSpPr>
          <p:nvPr>
            <p:ph type="dt" sz="half" idx="10"/>
          </p:nvPr>
        </p:nvSpPr>
        <p:spPr/>
        <p:txBody>
          <a:bodyPr/>
          <a:lstStyle/>
          <a:p>
            <a:fld id="{1F7A6857-6CBC-4C34-8C29-3A11E31A6874}" type="datetimeFigureOut">
              <a:rPr lang="en-GB" smtClean="0"/>
              <a:t>21/05/2025</a:t>
            </a:fld>
            <a:endParaRPr lang="en-GB"/>
          </a:p>
        </p:txBody>
      </p:sp>
      <p:sp>
        <p:nvSpPr>
          <p:cNvPr id="5" name="Footer Placeholder 4">
            <a:extLst>
              <a:ext uri="{FF2B5EF4-FFF2-40B4-BE49-F238E27FC236}">
                <a16:creationId xmlns:a16="http://schemas.microsoft.com/office/drawing/2014/main" id="{6D49726F-E400-8DD4-9722-D347BBD9269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B0F6402-B263-DB08-0021-88E7F697E95E}"/>
              </a:ext>
            </a:extLst>
          </p:cNvPr>
          <p:cNvSpPr>
            <a:spLocks noGrp="1"/>
          </p:cNvSpPr>
          <p:nvPr>
            <p:ph type="sldNum" sz="quarter" idx="12"/>
          </p:nvPr>
        </p:nvSpPr>
        <p:spPr/>
        <p:txBody>
          <a:bodyPr/>
          <a:lstStyle/>
          <a:p>
            <a:fld id="{EDF89699-5ECD-4A19-9F0D-E971502410C8}" type="slidenum">
              <a:rPr lang="en-GB" smtClean="0"/>
              <a:t>‹#›</a:t>
            </a:fld>
            <a:endParaRPr lang="en-GB"/>
          </a:p>
        </p:txBody>
      </p:sp>
    </p:spTree>
    <p:extLst>
      <p:ext uri="{BB962C8B-B14F-4D97-AF65-F5344CB8AC3E}">
        <p14:creationId xmlns:p14="http://schemas.microsoft.com/office/powerpoint/2010/main" val="9197585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ivider Slide [TOC Source]">
    <p:spTree>
      <p:nvGrpSpPr>
        <p:cNvPr id="1" name=""/>
        <p:cNvGrpSpPr/>
        <p:nvPr/>
      </p:nvGrpSpPr>
      <p:grpSpPr>
        <a:xfrm>
          <a:off x="0" y="0"/>
          <a:ext cx="0" cy="0"/>
          <a:chOff x="0" y="0"/>
          <a:chExt cx="0" cy="0"/>
        </a:xfrm>
      </p:grpSpPr>
      <p:sp>
        <p:nvSpPr>
          <p:cNvPr id="5" name="Freeform: Shape 4">
            <a:extLst>
              <a:ext uri="{FF2B5EF4-FFF2-40B4-BE49-F238E27FC236}">
                <a16:creationId xmlns:a16="http://schemas.microsoft.com/office/drawing/2014/main" id="{F349DC71-095A-427C-86AE-AB2BF62FF11A}"/>
              </a:ext>
            </a:extLst>
          </p:cNvPr>
          <p:cNvSpPr/>
          <p:nvPr userDrawn="1"/>
        </p:nvSpPr>
        <p:spPr>
          <a:xfrm>
            <a:off x="0" y="-1864"/>
            <a:ext cx="12192000" cy="6859864"/>
          </a:xfrm>
          <a:custGeom>
            <a:avLst/>
            <a:gdLst>
              <a:gd name="connsiteX0" fmla="*/ 0 w 12192000"/>
              <a:gd name="connsiteY0" fmla="*/ 0 h 6859864"/>
              <a:gd name="connsiteX1" fmla="*/ 3803006 w 12192000"/>
              <a:gd name="connsiteY1" fmla="*/ 0 h 6859864"/>
              <a:gd name="connsiteX2" fmla="*/ 4304834 w 12192000"/>
              <a:gd name="connsiteY2" fmla="*/ 1529209 h 6859864"/>
              <a:gd name="connsiteX3" fmla="*/ 12192000 w 12192000"/>
              <a:gd name="connsiteY3" fmla="*/ 1547431 h 6859864"/>
              <a:gd name="connsiteX4" fmla="*/ 12192000 w 12192000"/>
              <a:gd name="connsiteY4" fmla="*/ 1555990 h 6859864"/>
              <a:gd name="connsiteX5" fmla="*/ 5826926 w 12192000"/>
              <a:gd name="connsiteY5" fmla="*/ 6215744 h 6859864"/>
              <a:gd name="connsiteX6" fmla="*/ 6034029 w 12192000"/>
              <a:gd name="connsiteY6" fmla="*/ 6859864 h 6859864"/>
              <a:gd name="connsiteX7" fmla="*/ 0 w 12192000"/>
              <a:gd name="connsiteY7" fmla="*/ 6859864 h 68598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59864">
                <a:moveTo>
                  <a:pt x="0" y="0"/>
                </a:moveTo>
                <a:lnTo>
                  <a:pt x="3803006" y="0"/>
                </a:lnTo>
                <a:lnTo>
                  <a:pt x="4304834" y="1529209"/>
                </a:lnTo>
                <a:lnTo>
                  <a:pt x="12192000" y="1547431"/>
                </a:lnTo>
                <a:lnTo>
                  <a:pt x="12192000" y="1555990"/>
                </a:lnTo>
                <a:lnTo>
                  <a:pt x="5826926" y="6215744"/>
                </a:lnTo>
                <a:lnTo>
                  <a:pt x="6034029" y="6859864"/>
                </a:lnTo>
                <a:lnTo>
                  <a:pt x="0" y="6859864"/>
                </a:lnTo>
                <a:close/>
              </a:path>
            </a:pathLst>
          </a:custGeom>
          <a:gradFill>
            <a:gsLst>
              <a:gs pos="0">
                <a:srgbClr val="009BA4"/>
              </a:gs>
              <a:gs pos="100000">
                <a:srgbClr val="00A07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latin typeface="Arial" panose="020B0604020202020204" pitchFamily="34" charset="0"/>
            </a:endParaRPr>
          </a:p>
        </p:txBody>
      </p:sp>
      <p:sp>
        <p:nvSpPr>
          <p:cNvPr id="2" name="plcSectionTitle">
            <a:extLst>
              <a:ext uri="{FF2B5EF4-FFF2-40B4-BE49-F238E27FC236}">
                <a16:creationId xmlns:a16="http://schemas.microsoft.com/office/drawing/2014/main" id="{2C127A54-07D0-4F3C-93FC-B5CDD638ECE6}"/>
              </a:ext>
            </a:extLst>
          </p:cNvPr>
          <p:cNvSpPr>
            <a:spLocks noGrp="1"/>
          </p:cNvSpPr>
          <p:nvPr>
            <p:ph type="ctrTitle" hasCustomPrompt="1"/>
          </p:nvPr>
        </p:nvSpPr>
        <p:spPr>
          <a:xfrm>
            <a:off x="611962" y="2430707"/>
            <a:ext cx="7428254" cy="1942147"/>
          </a:xfrm>
        </p:spPr>
        <p:txBody>
          <a:bodyPr anchor="b">
            <a:normAutofit/>
          </a:bodyPr>
          <a:lstStyle>
            <a:lvl1pPr algn="l">
              <a:lnSpc>
                <a:spcPct val="100000"/>
              </a:lnSpc>
              <a:spcBef>
                <a:spcPts val="0"/>
              </a:spcBef>
              <a:defRPr sz="4000" cap="all" baseline="0">
                <a:solidFill>
                  <a:schemeClr val="bg1"/>
                </a:solidFill>
              </a:defRPr>
            </a:lvl1pPr>
          </a:lstStyle>
          <a:p>
            <a:r>
              <a:rPr lang="en-GB"/>
              <a:t>DIVIDER SLIDE TITLE GOES HERE CAN SPAN OVER 3 LINES</a:t>
            </a:r>
            <a:endParaRPr lang="en-US"/>
          </a:p>
        </p:txBody>
      </p:sp>
      <p:sp>
        <p:nvSpPr>
          <p:cNvPr id="3" name="Subtitle 2">
            <a:extLst>
              <a:ext uri="{FF2B5EF4-FFF2-40B4-BE49-F238E27FC236}">
                <a16:creationId xmlns:a16="http://schemas.microsoft.com/office/drawing/2014/main" id="{99DF29E4-BED1-47C6-BDC1-43AF2F4D28B6}"/>
              </a:ext>
            </a:extLst>
          </p:cNvPr>
          <p:cNvSpPr>
            <a:spLocks noGrp="1"/>
          </p:cNvSpPr>
          <p:nvPr>
            <p:ph type="subTitle" idx="1"/>
          </p:nvPr>
        </p:nvSpPr>
        <p:spPr>
          <a:xfrm>
            <a:off x="611962" y="4725144"/>
            <a:ext cx="4043878" cy="1440706"/>
          </a:xfrm>
        </p:spPr>
        <p:txBody>
          <a:bodyPr>
            <a:normAutofit/>
          </a:bodyPr>
          <a:lstStyle>
            <a:lvl1pPr marL="0" indent="0" algn="l">
              <a:lnSpc>
                <a:spcPct val="100000"/>
              </a:lnSpc>
              <a:spcBef>
                <a:spcPts val="0"/>
              </a:spcBef>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14" name="Graphic 13">
            <a:extLst>
              <a:ext uri="{FF2B5EF4-FFF2-40B4-BE49-F238E27FC236}">
                <a16:creationId xmlns:a16="http://schemas.microsoft.com/office/drawing/2014/main" id="{64985024-2883-485D-AC38-2AF29789C172}"/>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627202" y="334561"/>
            <a:ext cx="1667613" cy="1007898"/>
          </a:xfrm>
          <a:prstGeom prst="rect">
            <a:avLst/>
          </a:prstGeom>
        </p:spPr>
      </p:pic>
    </p:spTree>
    <p:custDataLst>
      <p:tags r:id="rId1"/>
    </p:custDataLst>
    <p:extLst>
      <p:ext uri="{BB962C8B-B14F-4D97-AF65-F5344CB8AC3E}">
        <p14:creationId xmlns:p14="http://schemas.microsoft.com/office/powerpoint/2010/main" val="2285415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977">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ntent Slide">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D5094F0-BA9F-4E55-8AE8-33A2A1FE5453}"/>
              </a:ext>
            </a:extLst>
          </p:cNvPr>
          <p:cNvSpPr/>
          <p:nvPr userDrawn="1"/>
        </p:nvSpPr>
        <p:spPr>
          <a:xfrm>
            <a:off x="8855781" y="1"/>
            <a:ext cx="3336220" cy="6868095"/>
          </a:xfrm>
          <a:custGeom>
            <a:avLst/>
            <a:gdLst>
              <a:gd name="connsiteX0" fmla="*/ 0 w 3336220"/>
              <a:gd name="connsiteY0" fmla="*/ 0 h 6868095"/>
              <a:gd name="connsiteX1" fmla="*/ 3336220 w 3336220"/>
              <a:gd name="connsiteY1" fmla="*/ 0 h 6868095"/>
              <a:gd name="connsiteX2" fmla="*/ 3336220 w 3336220"/>
              <a:gd name="connsiteY2" fmla="*/ 6868095 h 6868095"/>
              <a:gd name="connsiteX3" fmla="*/ 741146 w 3336220"/>
              <a:gd name="connsiteY3" fmla="*/ 6868095 h 6868095"/>
              <a:gd name="connsiteX4" fmla="*/ 2391747 w 3336220"/>
              <a:gd name="connsiteY4" fmla="*/ 1749952 h 68680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36220" h="6868095">
                <a:moveTo>
                  <a:pt x="0" y="0"/>
                </a:moveTo>
                <a:lnTo>
                  <a:pt x="3336220" y="0"/>
                </a:lnTo>
                <a:lnTo>
                  <a:pt x="3336220" y="6868095"/>
                </a:lnTo>
                <a:lnTo>
                  <a:pt x="741146" y="6868095"/>
                </a:lnTo>
                <a:lnTo>
                  <a:pt x="2391747" y="1749952"/>
                </a:lnTo>
                <a:close/>
              </a:path>
            </a:pathLst>
          </a:custGeom>
          <a:solidFill>
            <a:schemeClr val="accent2">
              <a:alpha val="10000"/>
            </a:schemeClr>
          </a:solidFill>
          <a:ln w="21465" cap="flat">
            <a:noFill/>
            <a:prstDash val="solid"/>
            <a:miter/>
          </a:ln>
        </p:spPr>
        <p:txBody>
          <a:bodyPr wrap="square" rtlCol="0" anchor="ctr">
            <a:noAutofit/>
          </a:bodyPr>
          <a:lstStyle/>
          <a:p>
            <a:endParaRPr lang="en-US">
              <a:latin typeface="Arial" panose="020B0604020202020204" pitchFamily="34" charset="0"/>
            </a:endParaRPr>
          </a:p>
        </p:txBody>
      </p:sp>
      <p:sp>
        <p:nvSpPr>
          <p:cNvPr id="2" name="Title 1">
            <a:extLst>
              <a:ext uri="{FF2B5EF4-FFF2-40B4-BE49-F238E27FC236}">
                <a16:creationId xmlns:a16="http://schemas.microsoft.com/office/drawing/2014/main" id="{0FFABAE6-89D6-4DA6-8E25-44CF070F454B}"/>
              </a:ext>
            </a:extLst>
          </p:cNvPr>
          <p:cNvSpPr>
            <a:spLocks noGrp="1"/>
          </p:cNvSpPr>
          <p:nvPr>
            <p:ph type="title"/>
          </p:nvPr>
        </p:nvSpPr>
        <p:spPr/>
        <p:txBody>
          <a:bodyPr/>
          <a:lstStyle/>
          <a:p>
            <a:r>
              <a:rPr lang="en-US"/>
              <a:t>Click to edit Master title style</a:t>
            </a:r>
          </a:p>
        </p:txBody>
      </p:sp>
      <p:sp>
        <p:nvSpPr>
          <p:cNvPr id="6" name="Slide Number Placeholder 5">
            <a:extLst>
              <a:ext uri="{FF2B5EF4-FFF2-40B4-BE49-F238E27FC236}">
                <a16:creationId xmlns:a16="http://schemas.microsoft.com/office/drawing/2014/main" id="{9095AE3B-1D47-4E08-889D-30889095D038}"/>
              </a:ext>
            </a:extLst>
          </p:cNvPr>
          <p:cNvSpPr>
            <a:spLocks noGrp="1"/>
          </p:cNvSpPr>
          <p:nvPr>
            <p:ph type="sldNum" sz="quarter" idx="12"/>
          </p:nvPr>
        </p:nvSpPr>
        <p:spPr>
          <a:xfrm>
            <a:off x="11208568" y="6237312"/>
            <a:ext cx="359544" cy="293663"/>
          </a:xfrm>
          <a:prstGeom prst="rect">
            <a:avLst/>
          </a:prstGeom>
        </p:spPr>
        <p:txBody>
          <a:bodyPr/>
          <a:lstStyle>
            <a:lvl1pPr>
              <a:defRPr>
                <a:solidFill>
                  <a:schemeClr val="tx1"/>
                </a:solidFill>
              </a:defRPr>
            </a:lvl1pPr>
          </a:lstStyle>
          <a:p>
            <a:fld id="{3DB84476-BC29-4407-9D57-B2E562B8968B}" type="slidenum">
              <a:rPr lang="en-US" smtClean="0"/>
              <a:pPr/>
              <a:t>‹#›</a:t>
            </a:fld>
            <a:endParaRPr lang="en-US"/>
          </a:p>
        </p:txBody>
      </p:sp>
      <p:sp>
        <p:nvSpPr>
          <p:cNvPr id="7" name="Content Placeholder 2">
            <a:extLst>
              <a:ext uri="{FF2B5EF4-FFF2-40B4-BE49-F238E27FC236}">
                <a16:creationId xmlns:a16="http://schemas.microsoft.com/office/drawing/2014/main" id="{92C8856E-EA09-4A2D-A32F-1FA6FBE19614}"/>
              </a:ext>
            </a:extLst>
          </p:cNvPr>
          <p:cNvSpPr>
            <a:spLocks noGrp="1"/>
          </p:cNvSpPr>
          <p:nvPr>
            <p:ph idx="1"/>
          </p:nvPr>
        </p:nvSpPr>
        <p:spPr>
          <a:xfrm>
            <a:off x="623887" y="1628801"/>
            <a:ext cx="10944225" cy="4105249"/>
          </a:xfrm>
        </p:spPr>
        <p:txBody>
          <a:bodyPr lIns="0"/>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Footer Placeholder 2">
            <a:extLst>
              <a:ext uri="{FF2B5EF4-FFF2-40B4-BE49-F238E27FC236}">
                <a16:creationId xmlns:a16="http://schemas.microsoft.com/office/drawing/2014/main" id="{0BCC08A8-A279-4D19-B2A2-88C1D0D18B50}"/>
              </a:ext>
            </a:extLst>
          </p:cNvPr>
          <p:cNvSpPr>
            <a:spLocks noGrp="1"/>
          </p:cNvSpPr>
          <p:nvPr>
            <p:ph type="ftr" sz="quarter" idx="13"/>
          </p:nvPr>
        </p:nvSpPr>
        <p:spPr/>
        <p:txBody>
          <a:bodyPr/>
          <a:lstStyle>
            <a:lvl1pPr>
              <a:defRPr>
                <a:solidFill>
                  <a:schemeClr val="tx1"/>
                </a:solidFill>
              </a:defRPr>
            </a:lvl1pPr>
          </a:lstStyle>
          <a:p>
            <a:r>
              <a:rPr lang="en-GB"/>
              <a:t>To edit the footer text go to Insert &gt; Header &amp; Footer</a:t>
            </a:r>
            <a:endParaRPr lang="en-US"/>
          </a:p>
        </p:txBody>
      </p:sp>
      <p:pic>
        <p:nvPicPr>
          <p:cNvPr id="10" name="Graphic 9">
            <a:extLst>
              <a:ext uri="{FF2B5EF4-FFF2-40B4-BE49-F238E27FC236}">
                <a16:creationId xmlns:a16="http://schemas.microsoft.com/office/drawing/2014/main" id="{6C05A6B3-B2CE-4647-8C4C-3726FBF08949}"/>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627203" y="5951184"/>
            <a:ext cx="1108252" cy="669822"/>
          </a:xfrm>
          <a:prstGeom prst="rect">
            <a:avLst/>
          </a:prstGeom>
        </p:spPr>
      </p:pic>
    </p:spTree>
    <p:custDataLst>
      <p:tags r:id="rId1"/>
    </p:custDataLst>
    <p:extLst>
      <p:ext uri="{BB962C8B-B14F-4D97-AF65-F5344CB8AC3E}">
        <p14:creationId xmlns:p14="http://schemas.microsoft.com/office/powerpoint/2010/main" val="1845132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1026">
          <p15:clr>
            <a:srgbClr val="FBAE40"/>
          </p15:clr>
        </p15:guide>
        <p15:guide id="2" orient="horz" pos="890">
          <p15:clr>
            <a:srgbClr val="FBAE40"/>
          </p15:clr>
        </p15:guide>
        <p15:guide id="3" orient="horz" pos="3612">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Only Slide (Colour)">
    <p:bg>
      <p:bgPr>
        <a:solidFill>
          <a:schemeClr val="accent2"/>
        </a:solidFill>
        <a:effectLst/>
      </p:bgPr>
    </p:bg>
    <p:spTree>
      <p:nvGrpSpPr>
        <p:cNvPr id="1" name=""/>
        <p:cNvGrpSpPr/>
        <p:nvPr/>
      </p:nvGrpSpPr>
      <p:grpSpPr>
        <a:xfrm>
          <a:off x="0" y="0"/>
          <a:ext cx="0" cy="0"/>
          <a:chOff x="0" y="0"/>
          <a:chExt cx="0" cy="0"/>
        </a:xfrm>
      </p:grpSpPr>
      <p:sp>
        <p:nvSpPr>
          <p:cNvPr id="6" name="Freeform: Shape 5">
            <a:extLst>
              <a:ext uri="{FF2B5EF4-FFF2-40B4-BE49-F238E27FC236}">
                <a16:creationId xmlns:a16="http://schemas.microsoft.com/office/drawing/2014/main" id="{5CE1139D-C1C9-4405-8E61-F2315B7B9A6A}"/>
              </a:ext>
            </a:extLst>
          </p:cNvPr>
          <p:cNvSpPr/>
          <p:nvPr userDrawn="1"/>
        </p:nvSpPr>
        <p:spPr>
          <a:xfrm>
            <a:off x="8855781" y="1"/>
            <a:ext cx="3336220" cy="6868095"/>
          </a:xfrm>
          <a:custGeom>
            <a:avLst/>
            <a:gdLst>
              <a:gd name="connsiteX0" fmla="*/ 0 w 3336220"/>
              <a:gd name="connsiteY0" fmla="*/ 0 h 6868095"/>
              <a:gd name="connsiteX1" fmla="*/ 3336220 w 3336220"/>
              <a:gd name="connsiteY1" fmla="*/ 0 h 6868095"/>
              <a:gd name="connsiteX2" fmla="*/ 3336220 w 3336220"/>
              <a:gd name="connsiteY2" fmla="*/ 6868095 h 6868095"/>
              <a:gd name="connsiteX3" fmla="*/ 741146 w 3336220"/>
              <a:gd name="connsiteY3" fmla="*/ 6868095 h 6868095"/>
              <a:gd name="connsiteX4" fmla="*/ 2391747 w 3336220"/>
              <a:gd name="connsiteY4" fmla="*/ 1749952 h 68680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36220" h="6868095">
                <a:moveTo>
                  <a:pt x="0" y="0"/>
                </a:moveTo>
                <a:lnTo>
                  <a:pt x="3336220" y="0"/>
                </a:lnTo>
                <a:lnTo>
                  <a:pt x="3336220" y="6868095"/>
                </a:lnTo>
                <a:lnTo>
                  <a:pt x="741146" y="6868095"/>
                </a:lnTo>
                <a:lnTo>
                  <a:pt x="2391747" y="1749952"/>
                </a:lnTo>
                <a:close/>
              </a:path>
            </a:pathLst>
          </a:custGeom>
          <a:solidFill>
            <a:schemeClr val="bg1">
              <a:alpha val="10000"/>
            </a:schemeClr>
          </a:solidFill>
          <a:ln w="21465" cap="flat">
            <a:noFill/>
            <a:prstDash val="solid"/>
            <a:miter/>
          </a:ln>
        </p:spPr>
        <p:txBody>
          <a:bodyPr wrap="square" rtlCol="0" anchor="ctr">
            <a:noAutofit/>
          </a:bodyPr>
          <a:lstStyle/>
          <a:p>
            <a:endParaRPr lang="en-US">
              <a:latin typeface="Arial" panose="020B0604020202020204" pitchFamily="34" charset="0"/>
            </a:endParaRPr>
          </a:p>
        </p:txBody>
      </p:sp>
      <p:sp>
        <p:nvSpPr>
          <p:cNvPr id="12" name="Title 11">
            <a:extLst>
              <a:ext uri="{FF2B5EF4-FFF2-40B4-BE49-F238E27FC236}">
                <a16:creationId xmlns:a16="http://schemas.microsoft.com/office/drawing/2014/main" id="{65A8F828-EA8C-44F9-8CE3-BF6A6E5A9CD4}"/>
              </a:ext>
            </a:extLst>
          </p:cNvPr>
          <p:cNvSpPr>
            <a:spLocks noGrp="1"/>
          </p:cNvSpPr>
          <p:nvPr>
            <p:ph type="title"/>
          </p:nvPr>
        </p:nvSpPr>
        <p:spPr/>
        <p:txBody>
          <a:bodyPr/>
          <a:lstStyle>
            <a:lvl1pPr>
              <a:defRPr>
                <a:solidFill>
                  <a:schemeClr val="bg1"/>
                </a:solidFill>
              </a:defRPr>
            </a:lvl1pPr>
          </a:lstStyle>
          <a:p>
            <a:r>
              <a:rPr lang="en-US"/>
              <a:t>Click to edit Master title style</a:t>
            </a:r>
          </a:p>
        </p:txBody>
      </p:sp>
      <p:sp>
        <p:nvSpPr>
          <p:cNvPr id="4" name="Slide Number Placeholder 3">
            <a:extLst>
              <a:ext uri="{FF2B5EF4-FFF2-40B4-BE49-F238E27FC236}">
                <a16:creationId xmlns:a16="http://schemas.microsoft.com/office/drawing/2014/main" id="{ACCF89D1-5F6C-4FE0-93BA-66FADB6912FF}"/>
              </a:ext>
            </a:extLst>
          </p:cNvPr>
          <p:cNvSpPr>
            <a:spLocks noGrp="1"/>
          </p:cNvSpPr>
          <p:nvPr>
            <p:ph type="sldNum" sz="quarter" idx="12"/>
          </p:nvPr>
        </p:nvSpPr>
        <p:spPr>
          <a:xfrm>
            <a:off x="11208568" y="6237312"/>
            <a:ext cx="359544" cy="293663"/>
          </a:xfrm>
          <a:prstGeom prst="rect">
            <a:avLst/>
          </a:prstGeom>
        </p:spPr>
        <p:txBody>
          <a:bodyPr/>
          <a:lstStyle>
            <a:lvl1pPr>
              <a:defRPr>
                <a:solidFill>
                  <a:schemeClr val="bg1"/>
                </a:solidFill>
              </a:defRPr>
            </a:lvl1pPr>
          </a:lstStyle>
          <a:p>
            <a:fld id="{3DB84476-BC29-4407-9D57-B2E562B8968B}" type="slidenum">
              <a:rPr lang="en-US" smtClean="0"/>
              <a:pPr/>
              <a:t>‹#›</a:t>
            </a:fld>
            <a:endParaRPr lang="en-US"/>
          </a:p>
        </p:txBody>
      </p:sp>
      <p:sp>
        <p:nvSpPr>
          <p:cNvPr id="2" name="Footer Placeholder 1">
            <a:extLst>
              <a:ext uri="{FF2B5EF4-FFF2-40B4-BE49-F238E27FC236}">
                <a16:creationId xmlns:a16="http://schemas.microsoft.com/office/drawing/2014/main" id="{3B0E8CDE-BC35-4FC1-983D-A989891E15D0}"/>
              </a:ext>
            </a:extLst>
          </p:cNvPr>
          <p:cNvSpPr>
            <a:spLocks noGrp="1"/>
          </p:cNvSpPr>
          <p:nvPr>
            <p:ph type="ftr" sz="quarter" idx="13"/>
          </p:nvPr>
        </p:nvSpPr>
        <p:spPr/>
        <p:txBody>
          <a:bodyPr/>
          <a:lstStyle>
            <a:lvl1pPr>
              <a:defRPr>
                <a:solidFill>
                  <a:schemeClr val="bg1"/>
                </a:solidFill>
              </a:defRPr>
            </a:lvl1pPr>
          </a:lstStyle>
          <a:p>
            <a:r>
              <a:rPr lang="en-GB"/>
              <a:t>To edit the footer text go to Insert &gt; Header &amp; Footer</a:t>
            </a:r>
            <a:endParaRPr lang="en-US"/>
          </a:p>
        </p:txBody>
      </p:sp>
      <p:pic>
        <p:nvPicPr>
          <p:cNvPr id="9" name="Graphic 8">
            <a:extLst>
              <a:ext uri="{FF2B5EF4-FFF2-40B4-BE49-F238E27FC236}">
                <a16:creationId xmlns:a16="http://schemas.microsoft.com/office/drawing/2014/main" id="{618DEA8E-1798-455E-9DF3-0D18B7D6027D}"/>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627203" y="5951184"/>
            <a:ext cx="1108252" cy="669822"/>
          </a:xfrm>
          <a:prstGeom prst="rect">
            <a:avLst/>
          </a:prstGeom>
        </p:spPr>
      </p:pic>
    </p:spTree>
    <p:custDataLst>
      <p:tags r:id="rId1"/>
    </p:custDataLst>
    <p:extLst>
      <p:ext uri="{BB962C8B-B14F-4D97-AF65-F5344CB8AC3E}">
        <p14:creationId xmlns:p14="http://schemas.microsoft.com/office/powerpoint/2010/main" val="1263703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orient="horz" pos="890">
          <p15:clr>
            <a:srgbClr val="FBAE40"/>
          </p15:clr>
        </p15:guide>
        <p15:guide id="3" orient="horz" pos="3612">
          <p15:clr>
            <a:srgbClr val="FBAE40"/>
          </p15:clr>
        </p15:guide>
        <p15:guide id="4" orient="horz" pos="102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A24EF-B501-5363-BB1C-D8FD8663EB6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4B9BFF8-4349-ECFA-EE67-1A5ECFAD23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F29C01E-FBD0-D624-9685-EE2737A86D31}"/>
              </a:ext>
            </a:extLst>
          </p:cNvPr>
          <p:cNvSpPr>
            <a:spLocks noGrp="1"/>
          </p:cNvSpPr>
          <p:nvPr>
            <p:ph type="dt" sz="half" idx="10"/>
          </p:nvPr>
        </p:nvSpPr>
        <p:spPr/>
        <p:txBody>
          <a:bodyPr/>
          <a:lstStyle/>
          <a:p>
            <a:fld id="{1F7A6857-6CBC-4C34-8C29-3A11E31A6874}" type="datetimeFigureOut">
              <a:rPr lang="en-GB" smtClean="0"/>
              <a:t>21/05/2025</a:t>
            </a:fld>
            <a:endParaRPr lang="en-GB"/>
          </a:p>
        </p:txBody>
      </p:sp>
      <p:sp>
        <p:nvSpPr>
          <p:cNvPr id="5" name="Footer Placeholder 4">
            <a:extLst>
              <a:ext uri="{FF2B5EF4-FFF2-40B4-BE49-F238E27FC236}">
                <a16:creationId xmlns:a16="http://schemas.microsoft.com/office/drawing/2014/main" id="{85FB4D6F-7293-E8B9-7FD2-9BA0210F2E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36FF71C-A47E-F2BD-0D42-A8DE2AC6DD0D}"/>
              </a:ext>
            </a:extLst>
          </p:cNvPr>
          <p:cNvSpPr>
            <a:spLocks noGrp="1"/>
          </p:cNvSpPr>
          <p:nvPr>
            <p:ph type="sldNum" sz="quarter" idx="12"/>
          </p:nvPr>
        </p:nvSpPr>
        <p:spPr/>
        <p:txBody>
          <a:bodyPr/>
          <a:lstStyle/>
          <a:p>
            <a:fld id="{EDF89699-5ECD-4A19-9F0D-E971502410C8}" type="slidenum">
              <a:rPr lang="en-GB" smtClean="0"/>
              <a:t>‹#›</a:t>
            </a:fld>
            <a:endParaRPr lang="en-GB"/>
          </a:p>
        </p:txBody>
      </p:sp>
    </p:spTree>
    <p:extLst>
      <p:ext uri="{BB962C8B-B14F-4D97-AF65-F5344CB8AC3E}">
        <p14:creationId xmlns:p14="http://schemas.microsoft.com/office/powerpoint/2010/main" val="2395152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4311A-83E0-FA2C-19BD-D59228240C1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7BEC3B3-E413-9F7A-A7CF-3792FD749D1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EF6B9D3-E2DA-2DD0-C6DD-729DE24221C6}"/>
              </a:ext>
            </a:extLst>
          </p:cNvPr>
          <p:cNvSpPr>
            <a:spLocks noGrp="1"/>
          </p:cNvSpPr>
          <p:nvPr>
            <p:ph type="dt" sz="half" idx="10"/>
          </p:nvPr>
        </p:nvSpPr>
        <p:spPr/>
        <p:txBody>
          <a:bodyPr/>
          <a:lstStyle/>
          <a:p>
            <a:fld id="{1F7A6857-6CBC-4C34-8C29-3A11E31A6874}" type="datetimeFigureOut">
              <a:rPr lang="en-GB" smtClean="0"/>
              <a:t>21/05/2025</a:t>
            </a:fld>
            <a:endParaRPr lang="en-GB"/>
          </a:p>
        </p:txBody>
      </p:sp>
      <p:sp>
        <p:nvSpPr>
          <p:cNvPr id="5" name="Footer Placeholder 4">
            <a:extLst>
              <a:ext uri="{FF2B5EF4-FFF2-40B4-BE49-F238E27FC236}">
                <a16:creationId xmlns:a16="http://schemas.microsoft.com/office/drawing/2014/main" id="{87274840-71F6-6DDD-149E-1C97F6153CE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EAFD07-7061-6F6D-EA17-40B904FC5BA1}"/>
              </a:ext>
            </a:extLst>
          </p:cNvPr>
          <p:cNvSpPr>
            <a:spLocks noGrp="1"/>
          </p:cNvSpPr>
          <p:nvPr>
            <p:ph type="sldNum" sz="quarter" idx="12"/>
          </p:nvPr>
        </p:nvSpPr>
        <p:spPr/>
        <p:txBody>
          <a:bodyPr/>
          <a:lstStyle/>
          <a:p>
            <a:fld id="{EDF89699-5ECD-4A19-9F0D-E971502410C8}" type="slidenum">
              <a:rPr lang="en-GB" smtClean="0"/>
              <a:t>‹#›</a:t>
            </a:fld>
            <a:endParaRPr lang="en-GB"/>
          </a:p>
        </p:txBody>
      </p:sp>
    </p:spTree>
    <p:extLst>
      <p:ext uri="{BB962C8B-B14F-4D97-AF65-F5344CB8AC3E}">
        <p14:creationId xmlns:p14="http://schemas.microsoft.com/office/powerpoint/2010/main" val="2704914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A21B43-B16A-B17E-30E3-B41389084AD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D51ED00-207A-3F32-8910-10F9CDD04C9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468AEA6-EA66-0B3F-E084-D202C333D95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B7F2805-C758-D5BC-4F83-E76305750C52}"/>
              </a:ext>
            </a:extLst>
          </p:cNvPr>
          <p:cNvSpPr>
            <a:spLocks noGrp="1"/>
          </p:cNvSpPr>
          <p:nvPr>
            <p:ph type="dt" sz="half" idx="10"/>
          </p:nvPr>
        </p:nvSpPr>
        <p:spPr/>
        <p:txBody>
          <a:bodyPr/>
          <a:lstStyle/>
          <a:p>
            <a:fld id="{1F7A6857-6CBC-4C34-8C29-3A11E31A6874}" type="datetimeFigureOut">
              <a:rPr lang="en-GB" smtClean="0"/>
              <a:t>21/05/2025</a:t>
            </a:fld>
            <a:endParaRPr lang="en-GB"/>
          </a:p>
        </p:txBody>
      </p:sp>
      <p:sp>
        <p:nvSpPr>
          <p:cNvPr id="6" name="Footer Placeholder 5">
            <a:extLst>
              <a:ext uri="{FF2B5EF4-FFF2-40B4-BE49-F238E27FC236}">
                <a16:creationId xmlns:a16="http://schemas.microsoft.com/office/drawing/2014/main" id="{F3B9E49E-B102-CDBF-8B00-B58C9C625A3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C7CF1DB-CEB6-99B3-B99C-D9FD5FFB8010}"/>
              </a:ext>
            </a:extLst>
          </p:cNvPr>
          <p:cNvSpPr>
            <a:spLocks noGrp="1"/>
          </p:cNvSpPr>
          <p:nvPr>
            <p:ph type="sldNum" sz="quarter" idx="12"/>
          </p:nvPr>
        </p:nvSpPr>
        <p:spPr/>
        <p:txBody>
          <a:bodyPr/>
          <a:lstStyle/>
          <a:p>
            <a:fld id="{EDF89699-5ECD-4A19-9F0D-E971502410C8}" type="slidenum">
              <a:rPr lang="en-GB" smtClean="0"/>
              <a:t>‹#›</a:t>
            </a:fld>
            <a:endParaRPr lang="en-GB"/>
          </a:p>
        </p:txBody>
      </p:sp>
    </p:spTree>
    <p:extLst>
      <p:ext uri="{BB962C8B-B14F-4D97-AF65-F5344CB8AC3E}">
        <p14:creationId xmlns:p14="http://schemas.microsoft.com/office/powerpoint/2010/main" val="1978639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C9A6F-B5ED-1878-2C54-49BB7469633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1D4FBB6-9BAC-BD19-D31D-F032B6FD129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004C1E-A3D1-7348-DADF-FB77F33CF0D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F5E0129-982D-C69C-1785-D46B0026D9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5AFA6F-75A9-06A3-A59D-E4B3191F4B9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D78E73A-58E4-3C49-C9C9-0661E84F20E5}"/>
              </a:ext>
            </a:extLst>
          </p:cNvPr>
          <p:cNvSpPr>
            <a:spLocks noGrp="1"/>
          </p:cNvSpPr>
          <p:nvPr>
            <p:ph type="dt" sz="half" idx="10"/>
          </p:nvPr>
        </p:nvSpPr>
        <p:spPr/>
        <p:txBody>
          <a:bodyPr/>
          <a:lstStyle/>
          <a:p>
            <a:fld id="{1F7A6857-6CBC-4C34-8C29-3A11E31A6874}" type="datetimeFigureOut">
              <a:rPr lang="en-GB" smtClean="0"/>
              <a:t>21/05/2025</a:t>
            </a:fld>
            <a:endParaRPr lang="en-GB"/>
          </a:p>
        </p:txBody>
      </p:sp>
      <p:sp>
        <p:nvSpPr>
          <p:cNvPr id="8" name="Footer Placeholder 7">
            <a:extLst>
              <a:ext uri="{FF2B5EF4-FFF2-40B4-BE49-F238E27FC236}">
                <a16:creationId xmlns:a16="http://schemas.microsoft.com/office/drawing/2014/main" id="{F22BC6AC-0CFC-010F-5783-85BD4F2D45C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E605AA8-23F3-41CC-1B13-6233072DC2AE}"/>
              </a:ext>
            </a:extLst>
          </p:cNvPr>
          <p:cNvSpPr>
            <a:spLocks noGrp="1"/>
          </p:cNvSpPr>
          <p:nvPr>
            <p:ph type="sldNum" sz="quarter" idx="12"/>
          </p:nvPr>
        </p:nvSpPr>
        <p:spPr/>
        <p:txBody>
          <a:bodyPr/>
          <a:lstStyle/>
          <a:p>
            <a:fld id="{EDF89699-5ECD-4A19-9F0D-E971502410C8}" type="slidenum">
              <a:rPr lang="en-GB" smtClean="0"/>
              <a:t>‹#›</a:t>
            </a:fld>
            <a:endParaRPr lang="en-GB"/>
          </a:p>
        </p:txBody>
      </p:sp>
    </p:spTree>
    <p:extLst>
      <p:ext uri="{BB962C8B-B14F-4D97-AF65-F5344CB8AC3E}">
        <p14:creationId xmlns:p14="http://schemas.microsoft.com/office/powerpoint/2010/main" val="3484297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59959-0E2D-8E5C-D534-4FFB9A6B983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38EAE37-6960-ABC7-06EE-6F9BCCCE7B73}"/>
              </a:ext>
            </a:extLst>
          </p:cNvPr>
          <p:cNvSpPr>
            <a:spLocks noGrp="1"/>
          </p:cNvSpPr>
          <p:nvPr>
            <p:ph type="dt" sz="half" idx="10"/>
          </p:nvPr>
        </p:nvSpPr>
        <p:spPr/>
        <p:txBody>
          <a:bodyPr/>
          <a:lstStyle/>
          <a:p>
            <a:fld id="{1F7A6857-6CBC-4C34-8C29-3A11E31A6874}" type="datetimeFigureOut">
              <a:rPr lang="en-GB" smtClean="0"/>
              <a:t>21/05/2025</a:t>
            </a:fld>
            <a:endParaRPr lang="en-GB"/>
          </a:p>
        </p:txBody>
      </p:sp>
      <p:sp>
        <p:nvSpPr>
          <p:cNvPr id="4" name="Footer Placeholder 3">
            <a:extLst>
              <a:ext uri="{FF2B5EF4-FFF2-40B4-BE49-F238E27FC236}">
                <a16:creationId xmlns:a16="http://schemas.microsoft.com/office/drawing/2014/main" id="{FFEF37CD-8AC4-C019-FAD6-12B93A135A6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A351E65-84F2-5C60-AFB5-5062979A4798}"/>
              </a:ext>
            </a:extLst>
          </p:cNvPr>
          <p:cNvSpPr>
            <a:spLocks noGrp="1"/>
          </p:cNvSpPr>
          <p:nvPr>
            <p:ph type="sldNum" sz="quarter" idx="12"/>
          </p:nvPr>
        </p:nvSpPr>
        <p:spPr/>
        <p:txBody>
          <a:bodyPr/>
          <a:lstStyle/>
          <a:p>
            <a:fld id="{EDF89699-5ECD-4A19-9F0D-E971502410C8}" type="slidenum">
              <a:rPr lang="en-GB" smtClean="0"/>
              <a:t>‹#›</a:t>
            </a:fld>
            <a:endParaRPr lang="en-GB"/>
          </a:p>
        </p:txBody>
      </p:sp>
    </p:spTree>
    <p:extLst>
      <p:ext uri="{BB962C8B-B14F-4D97-AF65-F5344CB8AC3E}">
        <p14:creationId xmlns:p14="http://schemas.microsoft.com/office/powerpoint/2010/main" val="3512927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DB0DFD-6096-3F30-5684-4A45B187265D}"/>
              </a:ext>
            </a:extLst>
          </p:cNvPr>
          <p:cNvSpPr>
            <a:spLocks noGrp="1"/>
          </p:cNvSpPr>
          <p:nvPr>
            <p:ph type="dt" sz="half" idx="10"/>
          </p:nvPr>
        </p:nvSpPr>
        <p:spPr/>
        <p:txBody>
          <a:bodyPr/>
          <a:lstStyle/>
          <a:p>
            <a:fld id="{1F7A6857-6CBC-4C34-8C29-3A11E31A6874}" type="datetimeFigureOut">
              <a:rPr lang="en-GB" smtClean="0"/>
              <a:t>21/05/2025</a:t>
            </a:fld>
            <a:endParaRPr lang="en-GB"/>
          </a:p>
        </p:txBody>
      </p:sp>
      <p:sp>
        <p:nvSpPr>
          <p:cNvPr id="3" name="Footer Placeholder 2">
            <a:extLst>
              <a:ext uri="{FF2B5EF4-FFF2-40B4-BE49-F238E27FC236}">
                <a16:creationId xmlns:a16="http://schemas.microsoft.com/office/drawing/2014/main" id="{FA9BE580-BEFE-CAD9-F567-FDCBD80BA9E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D6A9372-D208-2CDF-ADE6-5B80D7173C51}"/>
              </a:ext>
            </a:extLst>
          </p:cNvPr>
          <p:cNvSpPr>
            <a:spLocks noGrp="1"/>
          </p:cNvSpPr>
          <p:nvPr>
            <p:ph type="sldNum" sz="quarter" idx="12"/>
          </p:nvPr>
        </p:nvSpPr>
        <p:spPr/>
        <p:txBody>
          <a:bodyPr/>
          <a:lstStyle/>
          <a:p>
            <a:fld id="{EDF89699-5ECD-4A19-9F0D-E971502410C8}" type="slidenum">
              <a:rPr lang="en-GB" smtClean="0"/>
              <a:t>‹#›</a:t>
            </a:fld>
            <a:endParaRPr lang="en-GB"/>
          </a:p>
        </p:txBody>
      </p:sp>
    </p:spTree>
    <p:extLst>
      <p:ext uri="{BB962C8B-B14F-4D97-AF65-F5344CB8AC3E}">
        <p14:creationId xmlns:p14="http://schemas.microsoft.com/office/powerpoint/2010/main" val="4291360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A8508-9DFC-B78C-21DD-29503CF5062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BD103A1-9D70-C3B6-9CFA-1FDEC576E1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818BC2B-4A3D-6532-7A6F-EFB0953265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278072-7A22-E2D1-45D9-7FECCA1231D2}"/>
              </a:ext>
            </a:extLst>
          </p:cNvPr>
          <p:cNvSpPr>
            <a:spLocks noGrp="1"/>
          </p:cNvSpPr>
          <p:nvPr>
            <p:ph type="dt" sz="half" idx="10"/>
          </p:nvPr>
        </p:nvSpPr>
        <p:spPr/>
        <p:txBody>
          <a:bodyPr/>
          <a:lstStyle/>
          <a:p>
            <a:fld id="{1F7A6857-6CBC-4C34-8C29-3A11E31A6874}" type="datetimeFigureOut">
              <a:rPr lang="en-GB" smtClean="0"/>
              <a:t>21/05/2025</a:t>
            </a:fld>
            <a:endParaRPr lang="en-GB"/>
          </a:p>
        </p:txBody>
      </p:sp>
      <p:sp>
        <p:nvSpPr>
          <p:cNvPr id="6" name="Footer Placeholder 5">
            <a:extLst>
              <a:ext uri="{FF2B5EF4-FFF2-40B4-BE49-F238E27FC236}">
                <a16:creationId xmlns:a16="http://schemas.microsoft.com/office/drawing/2014/main" id="{744EFDB4-0D23-85A7-0997-01E19447602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C1DFD64-DFB0-3243-86AA-2DB4168382E1}"/>
              </a:ext>
            </a:extLst>
          </p:cNvPr>
          <p:cNvSpPr>
            <a:spLocks noGrp="1"/>
          </p:cNvSpPr>
          <p:nvPr>
            <p:ph type="sldNum" sz="quarter" idx="12"/>
          </p:nvPr>
        </p:nvSpPr>
        <p:spPr/>
        <p:txBody>
          <a:bodyPr/>
          <a:lstStyle/>
          <a:p>
            <a:fld id="{EDF89699-5ECD-4A19-9F0D-E971502410C8}" type="slidenum">
              <a:rPr lang="en-GB" smtClean="0"/>
              <a:t>‹#›</a:t>
            </a:fld>
            <a:endParaRPr lang="en-GB"/>
          </a:p>
        </p:txBody>
      </p:sp>
    </p:spTree>
    <p:extLst>
      <p:ext uri="{BB962C8B-B14F-4D97-AF65-F5344CB8AC3E}">
        <p14:creationId xmlns:p14="http://schemas.microsoft.com/office/powerpoint/2010/main" val="221581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59F9D-1753-1401-F173-51D695A7AC1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EB3E7D9-B6A2-0EFE-D6B0-EBB7E4A0A7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619712E-774E-5469-9894-428586DB8A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5D6A-A8CD-D53D-6448-1BDE768C5296}"/>
              </a:ext>
            </a:extLst>
          </p:cNvPr>
          <p:cNvSpPr>
            <a:spLocks noGrp="1"/>
          </p:cNvSpPr>
          <p:nvPr>
            <p:ph type="dt" sz="half" idx="10"/>
          </p:nvPr>
        </p:nvSpPr>
        <p:spPr/>
        <p:txBody>
          <a:bodyPr/>
          <a:lstStyle/>
          <a:p>
            <a:fld id="{1F7A6857-6CBC-4C34-8C29-3A11E31A6874}" type="datetimeFigureOut">
              <a:rPr lang="en-GB" smtClean="0"/>
              <a:t>21/05/2025</a:t>
            </a:fld>
            <a:endParaRPr lang="en-GB"/>
          </a:p>
        </p:txBody>
      </p:sp>
      <p:sp>
        <p:nvSpPr>
          <p:cNvPr id="6" name="Footer Placeholder 5">
            <a:extLst>
              <a:ext uri="{FF2B5EF4-FFF2-40B4-BE49-F238E27FC236}">
                <a16:creationId xmlns:a16="http://schemas.microsoft.com/office/drawing/2014/main" id="{10F97C0C-3A76-7300-7226-848071CCF87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B3EA41A-32A7-7657-6BA3-06A162EEA14D}"/>
              </a:ext>
            </a:extLst>
          </p:cNvPr>
          <p:cNvSpPr>
            <a:spLocks noGrp="1"/>
          </p:cNvSpPr>
          <p:nvPr>
            <p:ph type="sldNum" sz="quarter" idx="12"/>
          </p:nvPr>
        </p:nvSpPr>
        <p:spPr/>
        <p:txBody>
          <a:bodyPr/>
          <a:lstStyle/>
          <a:p>
            <a:fld id="{EDF89699-5ECD-4A19-9F0D-E971502410C8}" type="slidenum">
              <a:rPr lang="en-GB" smtClean="0"/>
              <a:t>‹#›</a:t>
            </a:fld>
            <a:endParaRPr lang="en-GB"/>
          </a:p>
        </p:txBody>
      </p:sp>
    </p:spTree>
    <p:extLst>
      <p:ext uri="{BB962C8B-B14F-4D97-AF65-F5344CB8AC3E}">
        <p14:creationId xmlns:p14="http://schemas.microsoft.com/office/powerpoint/2010/main" val="3628996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E0AEDF-F69A-B045-EDC0-A7D6AB6D1B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18022B1-70E5-939E-01EA-917DD390DD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DE6633B-E945-C160-184F-0D7AC4A36DB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7A6857-6CBC-4C34-8C29-3A11E31A6874}" type="datetimeFigureOut">
              <a:rPr lang="en-GB" smtClean="0"/>
              <a:t>21/05/2025</a:t>
            </a:fld>
            <a:endParaRPr lang="en-GB"/>
          </a:p>
        </p:txBody>
      </p:sp>
      <p:sp>
        <p:nvSpPr>
          <p:cNvPr id="5" name="Footer Placeholder 4">
            <a:extLst>
              <a:ext uri="{FF2B5EF4-FFF2-40B4-BE49-F238E27FC236}">
                <a16:creationId xmlns:a16="http://schemas.microsoft.com/office/drawing/2014/main" id="{C465C6A5-2648-5260-2987-B437B5D9E1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D2CC333-C5EA-96C8-EEFE-C36E2E2DD71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F89699-5ECD-4A19-9F0D-E971502410C8}" type="slidenum">
              <a:rPr lang="en-GB" smtClean="0"/>
              <a:t>‹#›</a:t>
            </a:fld>
            <a:endParaRPr lang="en-GB"/>
          </a:p>
        </p:txBody>
      </p:sp>
    </p:spTree>
    <p:extLst>
      <p:ext uri="{BB962C8B-B14F-4D97-AF65-F5344CB8AC3E}">
        <p14:creationId xmlns:p14="http://schemas.microsoft.com/office/powerpoint/2010/main" val="28993267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4.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s://openspace.etf.europa.eu/pages/digitalisation-education-and-role-centres-excellence"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8" Type="http://schemas.openxmlformats.org/officeDocument/2006/relationships/image" Target="../media/image11.svg"/><Relationship Id="rId13" Type="http://schemas.openxmlformats.org/officeDocument/2006/relationships/image" Target="../media/image16.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svg"/><Relationship Id="rId17" Type="http://schemas.openxmlformats.org/officeDocument/2006/relationships/image" Target="../media/image5.png"/><Relationship Id="rId2" Type="http://schemas.openxmlformats.org/officeDocument/2006/relationships/notesSlide" Target="../notesSlides/notesSlide6.xml"/><Relationship Id="rId16" Type="http://schemas.openxmlformats.org/officeDocument/2006/relationships/image" Target="../media/image19.svg"/><Relationship Id="rId1" Type="http://schemas.openxmlformats.org/officeDocument/2006/relationships/slideLayout" Target="../slideLayouts/slideLayout7.xml"/><Relationship Id="rId6" Type="http://schemas.openxmlformats.org/officeDocument/2006/relationships/image" Target="../media/image9.svg"/><Relationship Id="rId11" Type="http://schemas.openxmlformats.org/officeDocument/2006/relationships/image" Target="../media/image14.png"/><Relationship Id="rId5" Type="http://schemas.openxmlformats.org/officeDocument/2006/relationships/image" Target="../media/image8.png"/><Relationship Id="rId15" Type="http://schemas.openxmlformats.org/officeDocument/2006/relationships/image" Target="../media/image1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 Id="rId14" Type="http://schemas.openxmlformats.org/officeDocument/2006/relationships/image" Target="../media/image17.sv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chart" Target="../charts/chart1.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xtTitle">
            <a:extLst>
              <a:ext uri="{FF2B5EF4-FFF2-40B4-BE49-F238E27FC236}">
                <a16:creationId xmlns:a16="http://schemas.microsoft.com/office/drawing/2014/main" id="{2E01F5D9-45AD-49FC-AB35-1A666051217F}"/>
              </a:ext>
            </a:extLst>
          </p:cNvPr>
          <p:cNvSpPr>
            <a:spLocks noGrp="1"/>
          </p:cNvSpPr>
          <p:nvPr>
            <p:ph type="ctrTitle"/>
          </p:nvPr>
        </p:nvSpPr>
        <p:spPr>
          <a:xfrm>
            <a:off x="503860" y="1954310"/>
            <a:ext cx="8508374" cy="1942147"/>
          </a:xfrm>
        </p:spPr>
        <p:txBody>
          <a:bodyPr>
            <a:normAutofit fontScale="90000"/>
          </a:bodyPr>
          <a:lstStyle/>
          <a:p>
            <a:pPr defTabSz="917575"/>
            <a:br>
              <a:rPr lang="en-US" b="1" dirty="0"/>
            </a:br>
            <a:r>
              <a:rPr lang="en-US" b="1" dirty="0"/>
              <a:t>DIGI ENE – </a:t>
            </a:r>
            <a:br>
              <a:rPr lang="en-US" b="1" dirty="0"/>
            </a:br>
            <a:r>
              <a:rPr lang="en-US" b="1" dirty="0"/>
              <a:t>An opportunity for debating and learning about Digital teaching and learning in education</a:t>
            </a:r>
          </a:p>
        </p:txBody>
      </p:sp>
      <p:sp>
        <p:nvSpPr>
          <p:cNvPr id="7" name="txtSubtitle">
            <a:extLst>
              <a:ext uri="{FF2B5EF4-FFF2-40B4-BE49-F238E27FC236}">
                <a16:creationId xmlns:a16="http://schemas.microsoft.com/office/drawing/2014/main" id="{42BCE518-AA1B-4957-A849-8F43210EC15F}"/>
              </a:ext>
            </a:extLst>
          </p:cNvPr>
          <p:cNvSpPr>
            <a:spLocks noGrp="1"/>
          </p:cNvSpPr>
          <p:nvPr>
            <p:ph type="subTitle" idx="1"/>
          </p:nvPr>
        </p:nvSpPr>
        <p:spPr>
          <a:xfrm>
            <a:off x="611962" y="4725144"/>
            <a:ext cx="5484038" cy="1440706"/>
          </a:xfrm>
        </p:spPr>
        <p:txBody>
          <a:bodyPr vert="horz" lIns="0" tIns="0" rIns="91440" bIns="0" rtlCol="0" anchor="t">
            <a:normAutofit/>
          </a:bodyPr>
          <a:lstStyle/>
          <a:p>
            <a:r>
              <a:rPr lang="en-US" dirty="0">
                <a:latin typeface="Arial"/>
                <a:cs typeface="Arial"/>
              </a:rPr>
              <a:t>Turin, 21 May 2025</a:t>
            </a:r>
          </a:p>
        </p:txBody>
      </p:sp>
      <p:sp>
        <p:nvSpPr>
          <p:cNvPr id="4" name="Text Placeholder 3">
            <a:extLst>
              <a:ext uri="{FF2B5EF4-FFF2-40B4-BE49-F238E27FC236}">
                <a16:creationId xmlns:a16="http://schemas.microsoft.com/office/drawing/2014/main" id="{E10574F0-DC69-4E7D-A52B-EC3196598124}"/>
              </a:ext>
            </a:extLst>
          </p:cNvPr>
          <p:cNvSpPr>
            <a:spLocks noGrp="1"/>
          </p:cNvSpPr>
          <p:nvPr/>
        </p:nvSpPr>
        <p:spPr>
          <a:xfrm>
            <a:off x="8112224" y="5445497"/>
            <a:ext cx="2854107" cy="504825"/>
          </a:xfrm>
          <a:prstGeom prst="rect">
            <a:avLst/>
          </a:prstGeom>
        </p:spPr>
        <p:txBody>
          <a:bodyPr vert="horz" lIns="0" tIns="0" rIns="91440" bIns="0" rtlCol="0">
            <a:normAutofit fontScale="70000" lnSpcReduction="20000"/>
          </a:bodyPr>
          <a:lstStyle>
            <a:lvl1pPr marL="0" indent="0" algn="l" defTabSz="914400" rtl="0" eaLnBrk="1" latinLnBrk="0" hangingPunct="1">
              <a:lnSpc>
                <a:spcPct val="100000"/>
              </a:lnSpc>
              <a:spcBef>
                <a:spcPts val="0"/>
              </a:spcBef>
              <a:spcAft>
                <a:spcPts val="600"/>
              </a:spcAft>
              <a:buFont typeface="Arial" panose="020B0604020202020204" pitchFamily="34" charset="0"/>
              <a:buNone/>
              <a:defRPr sz="1800" b="1" kern="1200">
                <a:solidFill>
                  <a:schemeClr val="tx1"/>
                </a:solidFill>
                <a:latin typeface="Arial" panose="020B0604020202020204" pitchFamily="34" charset="0"/>
                <a:ea typeface="+mn-ea"/>
                <a:cs typeface="Arial" panose="020B0604020202020204" pitchFamily="34" charset="0"/>
              </a:defRPr>
            </a:lvl1pPr>
            <a:lvl2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2pPr>
            <a:lvl3pPr marL="176213" indent="-176213" algn="l" defTabSz="914400" rtl="0" eaLnBrk="1" latinLnBrk="0" hangingPunct="1">
              <a:lnSpc>
                <a:spcPct val="100000"/>
              </a:lnSpc>
              <a:spcBef>
                <a:spcPts val="0"/>
              </a:spcBef>
              <a:spcAft>
                <a:spcPts val="600"/>
              </a:spcAft>
              <a:buClr>
                <a:srgbClr val="F0B600"/>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452438" indent="-187325"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717550" indent="-176213" algn="l" defTabSz="9144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a:t>Filippo Del Ninno, HCD specialist, European Training Foundation</a:t>
            </a:r>
          </a:p>
        </p:txBody>
      </p:sp>
      <p:pic>
        <p:nvPicPr>
          <p:cNvPr id="3" name="Picture 2">
            <a:extLst>
              <a:ext uri="{FF2B5EF4-FFF2-40B4-BE49-F238E27FC236}">
                <a16:creationId xmlns:a16="http://schemas.microsoft.com/office/drawing/2014/main" id="{2675EACB-5C2A-9DB4-B379-8A91DFC9E96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43787" y="340415"/>
            <a:ext cx="3925613" cy="1198900"/>
          </a:xfrm>
          <a:prstGeom prst="rect">
            <a:avLst/>
          </a:prstGeom>
        </p:spPr>
      </p:pic>
      <p:sp>
        <p:nvSpPr>
          <p:cNvPr id="5" name="txtSubtitle">
            <a:extLst>
              <a:ext uri="{FF2B5EF4-FFF2-40B4-BE49-F238E27FC236}">
                <a16:creationId xmlns:a16="http://schemas.microsoft.com/office/drawing/2014/main" id="{C89F6B86-E28F-6042-6E6C-5BB0F13A1131}"/>
              </a:ext>
            </a:extLst>
          </p:cNvPr>
          <p:cNvSpPr txBox="1">
            <a:spLocks/>
          </p:cNvSpPr>
          <p:nvPr/>
        </p:nvSpPr>
        <p:spPr>
          <a:xfrm>
            <a:off x="611962" y="3429000"/>
            <a:ext cx="5484038" cy="1440706"/>
          </a:xfrm>
          <a:prstGeom prst="rect">
            <a:avLst/>
          </a:prstGeom>
        </p:spPr>
        <p:txBody>
          <a:bodyPr vert="horz" lIns="0" tIns="0" rIns="91440" bIns="0" rtlCol="0" anchor="t">
            <a:normAutofit/>
          </a:bodyPr>
          <a:lstStyle>
            <a:lvl1pPr marL="0" indent="0" algn="l" defTabSz="914400" rtl="0" eaLnBrk="1" latinLnBrk="0" hangingPunct="1">
              <a:lnSpc>
                <a:spcPct val="100000"/>
              </a:lnSpc>
              <a:spcBef>
                <a:spcPts val="0"/>
              </a:spcBef>
              <a:buFont typeface="Arial" panose="020B0604020202020204" pitchFamily="34" charset="0"/>
              <a:buNone/>
              <a:defRPr sz="20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a:latin typeface="Arial"/>
                <a:cs typeface="Arial"/>
              </a:rPr>
              <a:t> </a:t>
            </a:r>
          </a:p>
        </p:txBody>
      </p:sp>
    </p:spTree>
    <p:custDataLst>
      <p:tags r:id="rId1"/>
    </p:custDataLst>
    <p:extLst>
      <p:ext uri="{BB962C8B-B14F-4D97-AF65-F5344CB8AC3E}">
        <p14:creationId xmlns:p14="http://schemas.microsoft.com/office/powerpoint/2010/main" val="39354200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33BEFF-2F13-DA42-85FF-8D63C683A05B}"/>
              </a:ext>
            </a:extLst>
          </p:cNvPr>
          <p:cNvSpPr>
            <a:spLocks noGrp="1"/>
          </p:cNvSpPr>
          <p:nvPr>
            <p:ph type="title"/>
          </p:nvPr>
        </p:nvSpPr>
        <p:spPr>
          <a:xfrm>
            <a:off x="1775521" y="2564904"/>
            <a:ext cx="8856984" cy="1080120"/>
          </a:xfrm>
        </p:spPr>
        <p:txBody>
          <a:bodyPr>
            <a:normAutofit fontScale="90000"/>
          </a:bodyPr>
          <a:lstStyle/>
          <a:p>
            <a:r>
              <a:rPr lang="en-IE"/>
              <a:t>3) Digital pedagogies are just powered up versions of innovative pedagogies that have been carving an increasing role in education for a long time</a:t>
            </a:r>
          </a:p>
        </p:txBody>
      </p:sp>
      <p:sp>
        <p:nvSpPr>
          <p:cNvPr id="3" name="Segnaposto numero diapositiva 2">
            <a:extLst>
              <a:ext uri="{FF2B5EF4-FFF2-40B4-BE49-F238E27FC236}">
                <a16:creationId xmlns:a16="http://schemas.microsoft.com/office/drawing/2014/main" id="{4C2BEE1E-68D3-8B4B-8F83-3676B3EDC0B2}"/>
              </a:ext>
            </a:extLst>
          </p:cNvPr>
          <p:cNvSpPr>
            <a:spLocks noGrp="1"/>
          </p:cNvSpPr>
          <p:nvPr>
            <p:ph type="sldNum" sz="quarter" idx="12"/>
          </p:nvPr>
        </p:nvSpPr>
        <p:spPr/>
        <p:txBody>
          <a:bodyPr/>
          <a:lstStyle/>
          <a:p>
            <a:fld id="{3DB84476-BC29-4407-9D57-B2E562B8968B}" type="slidenum">
              <a:rPr lang="en-US" smtClean="0"/>
              <a:pPr/>
              <a:t>10</a:t>
            </a:fld>
            <a:endParaRPr lang="en-US"/>
          </a:p>
        </p:txBody>
      </p:sp>
      <p:pic>
        <p:nvPicPr>
          <p:cNvPr id="6" name="Picture 5">
            <a:extLst>
              <a:ext uri="{FF2B5EF4-FFF2-40B4-BE49-F238E27FC236}">
                <a16:creationId xmlns:a16="http://schemas.microsoft.com/office/drawing/2014/main" id="{5C9BB4A5-F197-2CCE-7680-78125C4E54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28175" y="371468"/>
            <a:ext cx="3925613" cy="1198900"/>
          </a:xfrm>
          <a:prstGeom prst="rect">
            <a:avLst/>
          </a:prstGeom>
        </p:spPr>
      </p:pic>
    </p:spTree>
    <p:extLst>
      <p:ext uri="{BB962C8B-B14F-4D97-AF65-F5344CB8AC3E}">
        <p14:creationId xmlns:p14="http://schemas.microsoft.com/office/powerpoint/2010/main" val="145782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EA4E563-E57B-437D-9E9B-A2F15BC51C59}"/>
              </a:ext>
            </a:extLst>
          </p:cNvPr>
          <p:cNvSpPr>
            <a:spLocks noGrp="1"/>
          </p:cNvSpPr>
          <p:nvPr>
            <p:ph type="sldNum" sz="quarter" idx="12"/>
          </p:nvPr>
        </p:nvSpPr>
        <p:spPr/>
        <p:txBody>
          <a:bodyPr/>
          <a:lstStyle/>
          <a:p>
            <a:fld id="{3DB84476-BC29-4407-9D57-B2E562B8968B}" type="slidenum">
              <a:rPr lang="en-US" smtClean="0"/>
              <a:pPr/>
              <a:t>11</a:t>
            </a:fld>
            <a:endParaRPr lang="en-US"/>
          </a:p>
        </p:txBody>
      </p:sp>
      <p:sp>
        <p:nvSpPr>
          <p:cNvPr id="6" name="Content Placeholder 5">
            <a:extLst>
              <a:ext uri="{FF2B5EF4-FFF2-40B4-BE49-F238E27FC236}">
                <a16:creationId xmlns:a16="http://schemas.microsoft.com/office/drawing/2014/main" id="{5220A446-098A-446F-81AC-8221A580CD22}"/>
              </a:ext>
            </a:extLst>
          </p:cNvPr>
          <p:cNvSpPr>
            <a:spLocks noGrp="1"/>
          </p:cNvSpPr>
          <p:nvPr>
            <p:ph idx="1"/>
          </p:nvPr>
        </p:nvSpPr>
        <p:spPr>
          <a:xfrm>
            <a:off x="413615" y="1689745"/>
            <a:ext cx="10944225" cy="3396605"/>
          </a:xfrm>
        </p:spPr>
        <p:txBody>
          <a:bodyPr>
            <a:normAutofit fontScale="62500" lnSpcReduction="20000"/>
          </a:bodyPr>
          <a:lstStyle/>
          <a:p>
            <a:endParaRPr lang="en-GB" sz="1900">
              <a:latin typeface="Arial" panose="020B0604020202020204" pitchFamily="34" charset="0"/>
              <a:cs typeface="Arial" panose="020B0604020202020204" pitchFamily="34" charset="0"/>
            </a:endParaRPr>
          </a:p>
          <a:p>
            <a:pPr marL="0" indent="0">
              <a:buNone/>
            </a:pPr>
            <a:r>
              <a:rPr lang="en-GB" sz="3800">
                <a:effectLst/>
                <a:latin typeface="Calibri" panose="020F0502020204030204" pitchFamily="34" charset="0"/>
                <a:ea typeface="Calibri" panose="020F0502020204030204" pitchFamily="34" charset="0"/>
                <a:cs typeface="Arial" panose="020B0604020202020204" pitchFamily="34" charset="0"/>
              </a:rPr>
              <a:t>Education systems/teachers which have effectively introduced innovative pedagogies are making the most of the new opportunities offered by digital tools.</a:t>
            </a:r>
          </a:p>
          <a:p>
            <a:pPr marL="457200" lvl="1" indent="0">
              <a:buNone/>
            </a:pPr>
            <a:r>
              <a:rPr lang="en-GB" sz="1400" b="0">
                <a:latin typeface="Calibri" panose="020F0502020204030204" pitchFamily="34" charset="0"/>
                <a:cs typeface="Arial" panose="020B0604020202020204" pitchFamily="34" charset="0"/>
              </a:rPr>
              <a:t>- </a:t>
            </a:r>
            <a:r>
              <a:rPr lang="en-GB" sz="2900">
                <a:effectLst/>
                <a:latin typeface="Calibri" panose="020F0502020204030204" pitchFamily="34" charset="0"/>
                <a:ea typeface="Calibri" panose="020F0502020204030204" pitchFamily="34" charset="0"/>
                <a:cs typeface="Arial" panose="020B0604020202020204" pitchFamily="34" charset="0"/>
              </a:rPr>
              <a:t>Whether you want to engage with the students through gamification or co-creation of knowledge, a variety of digital tools are now at your disposal</a:t>
            </a:r>
          </a:p>
          <a:p>
            <a:pPr marL="457200" lvl="1" indent="0">
              <a:buNone/>
            </a:pPr>
            <a:r>
              <a:rPr lang="en-GB" sz="2900">
                <a:latin typeface="Calibri" panose="020F0502020204030204" pitchFamily="34" charset="0"/>
                <a:cs typeface="Arial" panose="020B0604020202020204" pitchFamily="34" charset="0"/>
              </a:rPr>
              <a:t>- Flipped classroom approaches have become more accessible thanks to video-making tools, </a:t>
            </a:r>
          </a:p>
          <a:p>
            <a:pPr marL="0" indent="0">
              <a:buNone/>
            </a:pPr>
            <a:r>
              <a:rPr lang="en-GB" sz="3900">
                <a:latin typeface="Calibri" panose="020F0502020204030204" pitchFamily="34" charset="0"/>
                <a:cs typeface="Arial" panose="020B0604020202020204" pitchFamily="34" charset="0"/>
              </a:rPr>
              <a:t>Teachers experimenting with innovative pedagogies have been fast in adopting digitilisation because it provided them with the tools they were waiting for.</a:t>
            </a:r>
          </a:p>
          <a:p>
            <a:pPr marL="0" indent="0">
              <a:buNone/>
            </a:pPr>
            <a:r>
              <a:rPr lang="en-GB" sz="3900">
                <a:latin typeface="Calibri" panose="020F0502020204030204" pitchFamily="34" charset="0"/>
                <a:cs typeface="Arial" panose="020B0604020202020204" pitchFamily="34" charset="0"/>
              </a:rPr>
              <a:t>Teachers used to more the delivery of traditional frontal lessons replicated the same pedagogy through video lessons in the pandemic and went back to what they were used as soon as the pandemic was over.</a:t>
            </a:r>
          </a:p>
        </p:txBody>
      </p:sp>
      <p:pic>
        <p:nvPicPr>
          <p:cNvPr id="7" name="Picture 6">
            <a:extLst>
              <a:ext uri="{FF2B5EF4-FFF2-40B4-BE49-F238E27FC236}">
                <a16:creationId xmlns:a16="http://schemas.microsoft.com/office/drawing/2014/main" id="{2053D33E-2FBF-512E-3679-A6D5B7BC6C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32227" y="327025"/>
            <a:ext cx="3925613" cy="1198900"/>
          </a:xfrm>
          <a:prstGeom prst="rect">
            <a:avLst/>
          </a:prstGeom>
        </p:spPr>
      </p:pic>
      <p:sp>
        <p:nvSpPr>
          <p:cNvPr id="10" name="Title 6">
            <a:extLst>
              <a:ext uri="{FF2B5EF4-FFF2-40B4-BE49-F238E27FC236}">
                <a16:creationId xmlns:a16="http://schemas.microsoft.com/office/drawing/2014/main" id="{51DA345C-CC70-8E25-27D4-46AA74A0AD7E}"/>
              </a:ext>
            </a:extLst>
          </p:cNvPr>
          <p:cNvSpPr txBox="1">
            <a:spLocks/>
          </p:cNvSpPr>
          <p:nvPr/>
        </p:nvSpPr>
        <p:spPr>
          <a:xfrm>
            <a:off x="601325" y="327025"/>
            <a:ext cx="6323541" cy="1115524"/>
          </a:xfrm>
          <a:prstGeom prst="roundRect">
            <a:avLst/>
          </a:prstGeom>
          <a:solidFill>
            <a:srgbClr val="33CC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lgn="l" defTabSz="914400" rtl="0" eaLnBrk="1" latinLnBrk="0" hangingPunct="1">
              <a:lnSpc>
                <a:spcPct val="90000"/>
              </a:lnSpc>
              <a:spcBef>
                <a:spcPct val="0"/>
              </a:spcBef>
              <a:buNone/>
              <a:defRPr lang="en-GB" sz="2000" b="1" kern="1200" cap="all" baseline="0" dirty="0">
                <a:solidFill>
                  <a:schemeClr val="lt1"/>
                </a:solidFill>
                <a:effectLst/>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2667"/>
              <a:t>DIGI ENE – digital pedagogies as powered up tools of innovative pedagogies</a:t>
            </a:r>
          </a:p>
        </p:txBody>
      </p:sp>
      <p:sp>
        <p:nvSpPr>
          <p:cNvPr id="11" name="TextBox 10">
            <a:extLst>
              <a:ext uri="{FF2B5EF4-FFF2-40B4-BE49-F238E27FC236}">
                <a16:creationId xmlns:a16="http://schemas.microsoft.com/office/drawing/2014/main" id="{1A6171B4-E85C-6310-EAAD-B936FC1C6377}"/>
              </a:ext>
            </a:extLst>
          </p:cNvPr>
          <p:cNvSpPr txBox="1"/>
          <p:nvPr/>
        </p:nvSpPr>
        <p:spPr>
          <a:xfrm>
            <a:off x="423862" y="4954894"/>
            <a:ext cx="11144250" cy="954107"/>
          </a:xfrm>
          <a:prstGeom prst="rect">
            <a:avLst/>
          </a:prstGeom>
          <a:noFill/>
        </p:spPr>
        <p:txBody>
          <a:bodyPr wrap="square" rtlCol="0">
            <a:spAutoFit/>
          </a:bodyPr>
          <a:lstStyle/>
          <a:p>
            <a:r>
              <a:rPr lang="en-GB" sz="2800" b="1">
                <a:solidFill>
                  <a:srgbClr val="FF0000"/>
                </a:solidFill>
              </a:rPr>
              <a:t>It makes no sense to invest in introducing DTL in education systems which are not trying to reform the overall pedagogical approach</a:t>
            </a:r>
          </a:p>
        </p:txBody>
      </p:sp>
    </p:spTree>
    <p:extLst>
      <p:ext uri="{BB962C8B-B14F-4D97-AF65-F5344CB8AC3E}">
        <p14:creationId xmlns:p14="http://schemas.microsoft.com/office/powerpoint/2010/main" val="2232301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33BEFF-2F13-DA42-85FF-8D63C683A05B}"/>
              </a:ext>
            </a:extLst>
          </p:cNvPr>
          <p:cNvSpPr>
            <a:spLocks noGrp="1"/>
          </p:cNvSpPr>
          <p:nvPr>
            <p:ph type="title"/>
          </p:nvPr>
        </p:nvSpPr>
        <p:spPr>
          <a:xfrm>
            <a:off x="1775521" y="2564904"/>
            <a:ext cx="8856984" cy="1080120"/>
          </a:xfrm>
        </p:spPr>
        <p:txBody>
          <a:bodyPr>
            <a:normAutofit fontScale="90000"/>
          </a:bodyPr>
          <a:lstStyle/>
          <a:p>
            <a:r>
              <a:rPr lang="en-GB" sz="4000"/>
              <a:t>4) The area where digital pedagogies are really impacting the learning experience is students’ engagement. </a:t>
            </a:r>
            <a:endParaRPr lang="en-IE" sz="4000"/>
          </a:p>
        </p:txBody>
      </p:sp>
      <p:sp>
        <p:nvSpPr>
          <p:cNvPr id="3" name="Segnaposto numero diapositiva 2">
            <a:extLst>
              <a:ext uri="{FF2B5EF4-FFF2-40B4-BE49-F238E27FC236}">
                <a16:creationId xmlns:a16="http://schemas.microsoft.com/office/drawing/2014/main" id="{4C2BEE1E-68D3-8B4B-8F83-3676B3EDC0B2}"/>
              </a:ext>
            </a:extLst>
          </p:cNvPr>
          <p:cNvSpPr>
            <a:spLocks noGrp="1"/>
          </p:cNvSpPr>
          <p:nvPr>
            <p:ph type="sldNum" sz="quarter" idx="12"/>
          </p:nvPr>
        </p:nvSpPr>
        <p:spPr/>
        <p:txBody>
          <a:bodyPr/>
          <a:lstStyle/>
          <a:p>
            <a:fld id="{3DB84476-BC29-4407-9D57-B2E562B8968B}" type="slidenum">
              <a:rPr lang="en-US" smtClean="0"/>
              <a:pPr/>
              <a:t>12</a:t>
            </a:fld>
            <a:endParaRPr lang="en-US"/>
          </a:p>
        </p:txBody>
      </p:sp>
      <p:pic>
        <p:nvPicPr>
          <p:cNvPr id="6" name="Picture 5">
            <a:extLst>
              <a:ext uri="{FF2B5EF4-FFF2-40B4-BE49-F238E27FC236}">
                <a16:creationId xmlns:a16="http://schemas.microsoft.com/office/drawing/2014/main" id="{5C9BB4A5-F197-2CCE-7680-78125C4E54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28175" y="371468"/>
            <a:ext cx="3925613" cy="1198900"/>
          </a:xfrm>
          <a:prstGeom prst="rect">
            <a:avLst/>
          </a:prstGeom>
        </p:spPr>
      </p:pic>
    </p:spTree>
    <p:extLst>
      <p:ext uri="{BB962C8B-B14F-4D97-AF65-F5344CB8AC3E}">
        <p14:creationId xmlns:p14="http://schemas.microsoft.com/office/powerpoint/2010/main" val="322560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EA4E563-E57B-437D-9E9B-A2F15BC51C59}"/>
              </a:ext>
            </a:extLst>
          </p:cNvPr>
          <p:cNvSpPr>
            <a:spLocks noGrp="1"/>
          </p:cNvSpPr>
          <p:nvPr>
            <p:ph type="sldNum" sz="quarter" idx="12"/>
          </p:nvPr>
        </p:nvSpPr>
        <p:spPr/>
        <p:txBody>
          <a:bodyPr/>
          <a:lstStyle/>
          <a:p>
            <a:fld id="{3DB84476-BC29-4407-9D57-B2E562B8968B}" type="slidenum">
              <a:rPr lang="en-US" smtClean="0"/>
              <a:pPr/>
              <a:t>13</a:t>
            </a:fld>
            <a:endParaRPr lang="en-US"/>
          </a:p>
        </p:txBody>
      </p:sp>
      <p:sp>
        <p:nvSpPr>
          <p:cNvPr id="2" name="Content Placeholder 5">
            <a:extLst>
              <a:ext uri="{FF2B5EF4-FFF2-40B4-BE49-F238E27FC236}">
                <a16:creationId xmlns:a16="http://schemas.microsoft.com/office/drawing/2014/main" id="{92826864-A4D8-096E-6A49-1A14146E8E7D}"/>
              </a:ext>
            </a:extLst>
          </p:cNvPr>
          <p:cNvSpPr txBox="1">
            <a:spLocks/>
          </p:cNvSpPr>
          <p:nvPr/>
        </p:nvSpPr>
        <p:spPr>
          <a:xfrm>
            <a:off x="614910" y="2029864"/>
            <a:ext cx="10944225" cy="3123161"/>
          </a:xfrm>
          <a:prstGeom prst="rect">
            <a:avLst/>
          </a:prstGeom>
        </p:spPr>
        <p:txBody>
          <a:bodyPr vert="horz" lIns="0" tIns="0" rIns="91440" bIns="0" rtlCol="0">
            <a:normAutofit fontScale="92500" lnSpcReduction="10000"/>
          </a:bodyPr>
          <a:lstStyle>
            <a:lvl1pPr marL="0" indent="0" algn="l" defTabSz="914400" rtl="0" eaLnBrk="1" latinLnBrk="0" hangingPunct="1">
              <a:lnSpc>
                <a:spcPct val="100000"/>
              </a:lnSpc>
              <a:spcBef>
                <a:spcPts val="0"/>
              </a:spcBef>
              <a:spcAft>
                <a:spcPts val="600"/>
              </a:spcAft>
              <a:buFont typeface="Arial" panose="020B0604020202020204" pitchFamily="34" charset="0"/>
              <a:buNone/>
              <a:defRPr sz="1800" b="1" kern="1200">
                <a:solidFill>
                  <a:schemeClr val="tx1"/>
                </a:solidFill>
                <a:latin typeface="Arial" panose="020B0604020202020204" pitchFamily="34" charset="0"/>
                <a:ea typeface="+mn-ea"/>
                <a:cs typeface="Arial" panose="020B0604020202020204" pitchFamily="34" charset="0"/>
              </a:defRPr>
            </a:lvl1pPr>
            <a:lvl2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2pPr>
            <a:lvl3pPr marL="176213" indent="-176213" algn="l" defTabSz="914400" rtl="0" eaLnBrk="1" latinLnBrk="0" hangingPunct="1">
              <a:lnSpc>
                <a:spcPct val="100000"/>
              </a:lnSpc>
              <a:spcBef>
                <a:spcPts val="0"/>
              </a:spcBef>
              <a:spcAft>
                <a:spcPts val="600"/>
              </a:spcAft>
              <a:buClr>
                <a:schemeClr val="accent2"/>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452438" indent="-187325"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717550" indent="-176213" algn="l" defTabSz="9144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p>
          <a:p>
            <a:r>
              <a:rPr lang="en-GB" sz="2400" b="0">
                <a:latin typeface="Calibri" panose="020F0502020204030204" pitchFamily="34" charset="0"/>
              </a:rPr>
              <a:t>One of the challenges of innovative digital approaches has been the complexity of interacting with large number of students and the limited time and space available to do it</a:t>
            </a:r>
          </a:p>
          <a:p>
            <a:r>
              <a:rPr lang="en-GB" sz="2400" b="0">
                <a:latin typeface="Calibri" panose="020F0502020204030204" pitchFamily="34" charset="0"/>
              </a:rPr>
              <a:t>The introduction of a variety of digital tools, apps and methodologies have minimized these difficulties, allowing the teacher to take over the role of facilitator of learning that too often didn’t transfer from the pedagogy textbook to the classroom</a:t>
            </a:r>
          </a:p>
          <a:p>
            <a:r>
              <a:rPr lang="en-GB" sz="2400" b="0">
                <a:latin typeface="Calibri" panose="020F0502020204030204" pitchFamily="34" charset="0"/>
              </a:rPr>
              <a:t>e.g. Digital formative assessment allow for a stronger understanding of students’ knowledge gaps allowing for customised learning paths. Digital tools give the opportunity to students to showcase their knowledge and competencies to teachers and colleagues. </a:t>
            </a:r>
          </a:p>
          <a:p>
            <a:endParaRPr lang="en-GB" sz="2400" b="0">
              <a:latin typeface="Calibri" panose="020F0502020204030204" pitchFamily="34" charset="0"/>
            </a:endParaRPr>
          </a:p>
          <a:p>
            <a:endParaRPr lang="en-GB" b="0"/>
          </a:p>
        </p:txBody>
      </p:sp>
      <p:pic>
        <p:nvPicPr>
          <p:cNvPr id="7" name="Picture 6">
            <a:extLst>
              <a:ext uri="{FF2B5EF4-FFF2-40B4-BE49-F238E27FC236}">
                <a16:creationId xmlns:a16="http://schemas.microsoft.com/office/drawing/2014/main" id="{5E6BEA53-39D6-19A0-56D2-E48788A624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62727" y="297132"/>
            <a:ext cx="3925613" cy="1198900"/>
          </a:xfrm>
          <a:prstGeom prst="rect">
            <a:avLst/>
          </a:prstGeom>
        </p:spPr>
      </p:pic>
      <p:sp>
        <p:nvSpPr>
          <p:cNvPr id="13" name="Title 6">
            <a:extLst>
              <a:ext uri="{FF2B5EF4-FFF2-40B4-BE49-F238E27FC236}">
                <a16:creationId xmlns:a16="http://schemas.microsoft.com/office/drawing/2014/main" id="{4947E58D-9344-DCFA-D8B2-BA1BD077E790}"/>
              </a:ext>
            </a:extLst>
          </p:cNvPr>
          <p:cNvSpPr txBox="1">
            <a:spLocks/>
          </p:cNvSpPr>
          <p:nvPr/>
        </p:nvSpPr>
        <p:spPr>
          <a:xfrm>
            <a:off x="614909" y="331206"/>
            <a:ext cx="6323541" cy="1115524"/>
          </a:xfrm>
          <a:prstGeom prst="roundRect">
            <a:avLst/>
          </a:prstGeom>
          <a:solidFill>
            <a:srgbClr val="33CC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lgn="l" defTabSz="914400" rtl="0" eaLnBrk="1" latinLnBrk="0" hangingPunct="1">
              <a:lnSpc>
                <a:spcPct val="90000"/>
              </a:lnSpc>
              <a:spcBef>
                <a:spcPct val="0"/>
              </a:spcBef>
              <a:buNone/>
              <a:defRPr lang="en-GB" sz="2000" b="1" kern="1200" cap="all" baseline="0" dirty="0">
                <a:solidFill>
                  <a:schemeClr val="lt1"/>
                </a:solidFill>
                <a:effectLst/>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2667"/>
              <a:t>DIGI ENE – digital pedagogies as powerful enabler for students engagement </a:t>
            </a:r>
          </a:p>
        </p:txBody>
      </p:sp>
    </p:spTree>
    <p:extLst>
      <p:ext uri="{BB962C8B-B14F-4D97-AF65-F5344CB8AC3E}">
        <p14:creationId xmlns:p14="http://schemas.microsoft.com/office/powerpoint/2010/main" val="33303983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33BEFF-2F13-DA42-85FF-8D63C683A05B}"/>
              </a:ext>
            </a:extLst>
          </p:cNvPr>
          <p:cNvSpPr>
            <a:spLocks noGrp="1"/>
          </p:cNvSpPr>
          <p:nvPr>
            <p:ph type="title"/>
          </p:nvPr>
        </p:nvSpPr>
        <p:spPr>
          <a:xfrm>
            <a:off x="1775521" y="2564904"/>
            <a:ext cx="8856984" cy="1080120"/>
          </a:xfrm>
        </p:spPr>
        <p:txBody>
          <a:bodyPr>
            <a:normAutofit fontScale="90000"/>
          </a:bodyPr>
          <a:lstStyle/>
          <a:p>
            <a:r>
              <a:rPr lang="en-GB" sz="4000"/>
              <a:t>5) Teachers are the backbone of any Digital Education strategy</a:t>
            </a:r>
            <a:endParaRPr lang="en-IE" sz="4000"/>
          </a:p>
        </p:txBody>
      </p:sp>
      <p:sp>
        <p:nvSpPr>
          <p:cNvPr id="3" name="Segnaposto numero diapositiva 2">
            <a:extLst>
              <a:ext uri="{FF2B5EF4-FFF2-40B4-BE49-F238E27FC236}">
                <a16:creationId xmlns:a16="http://schemas.microsoft.com/office/drawing/2014/main" id="{4C2BEE1E-68D3-8B4B-8F83-3676B3EDC0B2}"/>
              </a:ext>
            </a:extLst>
          </p:cNvPr>
          <p:cNvSpPr>
            <a:spLocks noGrp="1"/>
          </p:cNvSpPr>
          <p:nvPr>
            <p:ph type="sldNum" sz="quarter" idx="12"/>
          </p:nvPr>
        </p:nvSpPr>
        <p:spPr/>
        <p:txBody>
          <a:bodyPr/>
          <a:lstStyle/>
          <a:p>
            <a:fld id="{3DB84476-BC29-4407-9D57-B2E562B8968B}" type="slidenum">
              <a:rPr lang="en-US" smtClean="0"/>
              <a:pPr/>
              <a:t>14</a:t>
            </a:fld>
            <a:endParaRPr lang="en-US"/>
          </a:p>
        </p:txBody>
      </p:sp>
      <p:pic>
        <p:nvPicPr>
          <p:cNvPr id="6" name="Picture 5">
            <a:extLst>
              <a:ext uri="{FF2B5EF4-FFF2-40B4-BE49-F238E27FC236}">
                <a16:creationId xmlns:a16="http://schemas.microsoft.com/office/drawing/2014/main" id="{5C9BB4A5-F197-2CCE-7680-78125C4E54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28175" y="371468"/>
            <a:ext cx="3925613" cy="1198900"/>
          </a:xfrm>
          <a:prstGeom prst="rect">
            <a:avLst/>
          </a:prstGeom>
        </p:spPr>
      </p:pic>
    </p:spTree>
    <p:extLst>
      <p:ext uri="{BB962C8B-B14F-4D97-AF65-F5344CB8AC3E}">
        <p14:creationId xmlns:p14="http://schemas.microsoft.com/office/powerpoint/2010/main" val="4197513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EA4E563-E57B-437D-9E9B-A2F15BC51C59}"/>
              </a:ext>
            </a:extLst>
          </p:cNvPr>
          <p:cNvSpPr>
            <a:spLocks noGrp="1"/>
          </p:cNvSpPr>
          <p:nvPr>
            <p:ph type="sldNum" sz="quarter" idx="12"/>
          </p:nvPr>
        </p:nvSpPr>
        <p:spPr/>
        <p:txBody>
          <a:bodyPr/>
          <a:lstStyle/>
          <a:p>
            <a:fld id="{3DB84476-BC29-4407-9D57-B2E562B8968B}" type="slidenum">
              <a:rPr lang="en-US" smtClean="0"/>
              <a:pPr/>
              <a:t>15</a:t>
            </a:fld>
            <a:endParaRPr lang="en-US"/>
          </a:p>
        </p:txBody>
      </p:sp>
      <p:sp>
        <p:nvSpPr>
          <p:cNvPr id="2" name="Content Placeholder 5">
            <a:extLst>
              <a:ext uri="{FF2B5EF4-FFF2-40B4-BE49-F238E27FC236}">
                <a16:creationId xmlns:a16="http://schemas.microsoft.com/office/drawing/2014/main" id="{92826864-A4D8-096E-6A49-1A14146E8E7D}"/>
              </a:ext>
            </a:extLst>
          </p:cNvPr>
          <p:cNvSpPr txBox="1">
            <a:spLocks/>
          </p:cNvSpPr>
          <p:nvPr/>
        </p:nvSpPr>
        <p:spPr>
          <a:xfrm>
            <a:off x="614910" y="2029864"/>
            <a:ext cx="10944225" cy="3637511"/>
          </a:xfrm>
          <a:prstGeom prst="rect">
            <a:avLst/>
          </a:prstGeom>
        </p:spPr>
        <p:txBody>
          <a:bodyPr vert="horz" lIns="0" tIns="0" rIns="91440" bIns="0" rtlCol="0">
            <a:normAutofit fontScale="92500" lnSpcReduction="20000"/>
          </a:bodyPr>
          <a:lstStyle>
            <a:lvl1pPr marL="0" indent="0" algn="l" defTabSz="914400" rtl="0" eaLnBrk="1" latinLnBrk="0" hangingPunct="1">
              <a:lnSpc>
                <a:spcPct val="100000"/>
              </a:lnSpc>
              <a:spcBef>
                <a:spcPts val="0"/>
              </a:spcBef>
              <a:spcAft>
                <a:spcPts val="600"/>
              </a:spcAft>
              <a:buFont typeface="Arial" panose="020B0604020202020204" pitchFamily="34" charset="0"/>
              <a:buNone/>
              <a:defRPr sz="1800" b="1" kern="1200">
                <a:solidFill>
                  <a:schemeClr val="tx1"/>
                </a:solidFill>
                <a:latin typeface="Arial" panose="020B0604020202020204" pitchFamily="34" charset="0"/>
                <a:ea typeface="+mn-ea"/>
                <a:cs typeface="Arial" panose="020B0604020202020204" pitchFamily="34" charset="0"/>
              </a:defRPr>
            </a:lvl1pPr>
            <a:lvl2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2pPr>
            <a:lvl3pPr marL="176213" indent="-176213" algn="l" defTabSz="914400" rtl="0" eaLnBrk="1" latinLnBrk="0" hangingPunct="1">
              <a:lnSpc>
                <a:spcPct val="100000"/>
              </a:lnSpc>
              <a:spcBef>
                <a:spcPts val="0"/>
              </a:spcBef>
              <a:spcAft>
                <a:spcPts val="600"/>
              </a:spcAft>
              <a:buClr>
                <a:schemeClr val="accent2"/>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452438" indent="-187325"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717550" indent="-176213" algn="l" defTabSz="9144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p>
          <a:p>
            <a:r>
              <a:rPr lang="en-GB" sz="2400" b="0">
                <a:latin typeface="Calibri" panose="020F0502020204030204" pitchFamily="34" charset="0"/>
              </a:rPr>
              <a:t>Challenge to expand engagement of teachers beyond the “innovators” and “early adopters”. How to reach the big mass of teachers who are more resistant to change their way of working? </a:t>
            </a:r>
          </a:p>
          <a:p>
            <a:r>
              <a:rPr lang="en-GB" sz="2400" b="0">
                <a:latin typeface="Calibri" panose="020F0502020204030204" pitchFamily="34" charset="0"/>
              </a:rPr>
              <a:t>Challenge to break through the barrier of teachers’ isolationism and create a culture of sharing and cooperation. How to develop the sharing and cooperative environment where DTL mechanisms can be most effective.</a:t>
            </a:r>
          </a:p>
          <a:p>
            <a:r>
              <a:rPr lang="en-GB" sz="2400" b="0">
                <a:latin typeface="Calibri" panose="020F0502020204030204" pitchFamily="34" charset="0"/>
              </a:rPr>
              <a:t>Importance to create support mechanisms for teachers in schools (e.g. educational technologist)</a:t>
            </a:r>
          </a:p>
          <a:p>
            <a:r>
              <a:rPr lang="en-GB" sz="2400" b="0">
                <a:latin typeface="Calibri" panose="020F0502020204030204" pitchFamily="34" charset="0"/>
              </a:rPr>
              <a:t>Importance of using self-assessment tools and methodologies to identify system and teachers capacities of integrating DTL. These should provide the information necessary to the national authorities to plan policies and programmes to the schools and teachers to develop personalised learning paths</a:t>
            </a:r>
            <a:endParaRPr lang="en-GB" b="0"/>
          </a:p>
        </p:txBody>
      </p:sp>
      <p:pic>
        <p:nvPicPr>
          <p:cNvPr id="7" name="Picture 6">
            <a:extLst>
              <a:ext uri="{FF2B5EF4-FFF2-40B4-BE49-F238E27FC236}">
                <a16:creationId xmlns:a16="http://schemas.microsoft.com/office/drawing/2014/main" id="{5E6BEA53-39D6-19A0-56D2-E48788A624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62727" y="297132"/>
            <a:ext cx="3925613" cy="1198900"/>
          </a:xfrm>
          <a:prstGeom prst="rect">
            <a:avLst/>
          </a:prstGeom>
        </p:spPr>
      </p:pic>
      <p:sp>
        <p:nvSpPr>
          <p:cNvPr id="13" name="Title 6">
            <a:extLst>
              <a:ext uri="{FF2B5EF4-FFF2-40B4-BE49-F238E27FC236}">
                <a16:creationId xmlns:a16="http://schemas.microsoft.com/office/drawing/2014/main" id="{4947E58D-9344-DCFA-D8B2-BA1BD077E790}"/>
              </a:ext>
            </a:extLst>
          </p:cNvPr>
          <p:cNvSpPr txBox="1">
            <a:spLocks/>
          </p:cNvSpPr>
          <p:nvPr/>
        </p:nvSpPr>
        <p:spPr>
          <a:xfrm>
            <a:off x="614909" y="331206"/>
            <a:ext cx="6323541" cy="1115524"/>
          </a:xfrm>
          <a:prstGeom prst="roundRect">
            <a:avLst/>
          </a:prstGeom>
          <a:solidFill>
            <a:srgbClr val="33CC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lgn="l" defTabSz="914400" rtl="0" eaLnBrk="1" latinLnBrk="0" hangingPunct="1">
              <a:lnSpc>
                <a:spcPct val="90000"/>
              </a:lnSpc>
              <a:spcBef>
                <a:spcPct val="0"/>
              </a:spcBef>
              <a:buNone/>
              <a:defRPr lang="en-GB" sz="2000" b="1" kern="1200" cap="all" baseline="0" dirty="0">
                <a:solidFill>
                  <a:schemeClr val="lt1"/>
                </a:solidFill>
                <a:effectLst/>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2667"/>
              <a:t>DIGI ENE – Teachers as backbone of any digital education strategy</a:t>
            </a:r>
          </a:p>
        </p:txBody>
      </p:sp>
    </p:spTree>
    <p:extLst>
      <p:ext uri="{BB962C8B-B14F-4D97-AF65-F5344CB8AC3E}">
        <p14:creationId xmlns:p14="http://schemas.microsoft.com/office/powerpoint/2010/main" val="3301999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33BEFF-2F13-DA42-85FF-8D63C683A05B}"/>
              </a:ext>
            </a:extLst>
          </p:cNvPr>
          <p:cNvSpPr>
            <a:spLocks noGrp="1"/>
          </p:cNvSpPr>
          <p:nvPr>
            <p:ph type="title"/>
          </p:nvPr>
        </p:nvSpPr>
        <p:spPr>
          <a:xfrm>
            <a:off x="1775521" y="2564904"/>
            <a:ext cx="8856984" cy="1080120"/>
          </a:xfrm>
        </p:spPr>
        <p:txBody>
          <a:bodyPr>
            <a:normAutofit fontScale="90000"/>
          </a:bodyPr>
          <a:lstStyle/>
          <a:p>
            <a:r>
              <a:rPr lang="en-GB" sz="4000"/>
              <a:t>6) Digital content means many different things – it is crucial to develop a common language</a:t>
            </a:r>
            <a:endParaRPr lang="en-IE" sz="4000"/>
          </a:p>
        </p:txBody>
      </p:sp>
      <p:sp>
        <p:nvSpPr>
          <p:cNvPr id="3" name="Segnaposto numero diapositiva 2">
            <a:extLst>
              <a:ext uri="{FF2B5EF4-FFF2-40B4-BE49-F238E27FC236}">
                <a16:creationId xmlns:a16="http://schemas.microsoft.com/office/drawing/2014/main" id="{4C2BEE1E-68D3-8B4B-8F83-3676B3EDC0B2}"/>
              </a:ext>
            </a:extLst>
          </p:cNvPr>
          <p:cNvSpPr>
            <a:spLocks noGrp="1"/>
          </p:cNvSpPr>
          <p:nvPr>
            <p:ph type="sldNum" sz="quarter" idx="12"/>
          </p:nvPr>
        </p:nvSpPr>
        <p:spPr/>
        <p:txBody>
          <a:bodyPr/>
          <a:lstStyle/>
          <a:p>
            <a:fld id="{3DB84476-BC29-4407-9D57-B2E562B8968B}" type="slidenum">
              <a:rPr lang="en-US" smtClean="0"/>
              <a:pPr/>
              <a:t>16</a:t>
            </a:fld>
            <a:endParaRPr lang="en-US"/>
          </a:p>
        </p:txBody>
      </p:sp>
      <p:pic>
        <p:nvPicPr>
          <p:cNvPr id="6" name="Picture 5">
            <a:extLst>
              <a:ext uri="{FF2B5EF4-FFF2-40B4-BE49-F238E27FC236}">
                <a16:creationId xmlns:a16="http://schemas.microsoft.com/office/drawing/2014/main" id="{5C9BB4A5-F197-2CCE-7680-78125C4E54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28175" y="371468"/>
            <a:ext cx="3925613" cy="1198900"/>
          </a:xfrm>
          <a:prstGeom prst="rect">
            <a:avLst/>
          </a:prstGeom>
        </p:spPr>
      </p:pic>
    </p:spTree>
    <p:extLst>
      <p:ext uri="{BB962C8B-B14F-4D97-AF65-F5344CB8AC3E}">
        <p14:creationId xmlns:p14="http://schemas.microsoft.com/office/powerpoint/2010/main" val="2310749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EA4E563-E57B-437D-9E9B-A2F15BC51C59}"/>
              </a:ext>
            </a:extLst>
          </p:cNvPr>
          <p:cNvSpPr>
            <a:spLocks noGrp="1"/>
          </p:cNvSpPr>
          <p:nvPr>
            <p:ph type="sldNum" sz="quarter" idx="12"/>
          </p:nvPr>
        </p:nvSpPr>
        <p:spPr/>
        <p:txBody>
          <a:bodyPr/>
          <a:lstStyle/>
          <a:p>
            <a:fld id="{3DB84476-BC29-4407-9D57-B2E562B8968B}" type="slidenum">
              <a:rPr lang="en-US" smtClean="0"/>
              <a:pPr/>
              <a:t>17</a:t>
            </a:fld>
            <a:endParaRPr lang="en-US"/>
          </a:p>
        </p:txBody>
      </p:sp>
      <p:sp>
        <p:nvSpPr>
          <p:cNvPr id="2" name="Content Placeholder 5">
            <a:extLst>
              <a:ext uri="{FF2B5EF4-FFF2-40B4-BE49-F238E27FC236}">
                <a16:creationId xmlns:a16="http://schemas.microsoft.com/office/drawing/2014/main" id="{92826864-A4D8-096E-6A49-1A14146E8E7D}"/>
              </a:ext>
            </a:extLst>
          </p:cNvPr>
          <p:cNvSpPr txBox="1">
            <a:spLocks/>
          </p:cNvSpPr>
          <p:nvPr/>
        </p:nvSpPr>
        <p:spPr>
          <a:xfrm>
            <a:off x="614910" y="2029864"/>
            <a:ext cx="10944225" cy="3123161"/>
          </a:xfrm>
          <a:prstGeom prst="rect">
            <a:avLst/>
          </a:prstGeom>
        </p:spPr>
        <p:txBody>
          <a:bodyPr vert="horz" lIns="0" tIns="0" rIns="91440" bIns="0" rtlCol="0">
            <a:normAutofit/>
          </a:bodyPr>
          <a:lstStyle>
            <a:lvl1pPr marL="0" indent="0" algn="l" defTabSz="914400" rtl="0" eaLnBrk="1" latinLnBrk="0" hangingPunct="1">
              <a:lnSpc>
                <a:spcPct val="100000"/>
              </a:lnSpc>
              <a:spcBef>
                <a:spcPts val="0"/>
              </a:spcBef>
              <a:spcAft>
                <a:spcPts val="600"/>
              </a:spcAft>
              <a:buFont typeface="Arial" panose="020B0604020202020204" pitchFamily="34" charset="0"/>
              <a:buNone/>
              <a:defRPr sz="1800" b="1" kern="1200">
                <a:solidFill>
                  <a:schemeClr val="tx1"/>
                </a:solidFill>
                <a:latin typeface="Arial" panose="020B0604020202020204" pitchFamily="34" charset="0"/>
                <a:ea typeface="+mn-ea"/>
                <a:cs typeface="Arial" panose="020B0604020202020204" pitchFamily="34" charset="0"/>
              </a:defRPr>
            </a:lvl1pPr>
            <a:lvl2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2pPr>
            <a:lvl3pPr marL="176213" indent="-176213" algn="l" defTabSz="914400" rtl="0" eaLnBrk="1" latinLnBrk="0" hangingPunct="1">
              <a:lnSpc>
                <a:spcPct val="100000"/>
              </a:lnSpc>
              <a:spcBef>
                <a:spcPts val="0"/>
              </a:spcBef>
              <a:spcAft>
                <a:spcPts val="600"/>
              </a:spcAft>
              <a:buClr>
                <a:schemeClr val="accent2"/>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452438" indent="-187325"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717550" indent="-176213" algn="l" defTabSz="9144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p>
          <a:p>
            <a:r>
              <a:rPr lang="en-GB" sz="2400" b="0"/>
              <a:t>A clear taxonomy on what is digital content, how it is used/shared and how it is quality assured is a necessity for effectively developing policies and tools.</a:t>
            </a:r>
          </a:p>
          <a:p>
            <a:endParaRPr lang="en-GB" sz="2400" b="0"/>
          </a:p>
        </p:txBody>
      </p:sp>
      <p:pic>
        <p:nvPicPr>
          <p:cNvPr id="7" name="Picture 6">
            <a:extLst>
              <a:ext uri="{FF2B5EF4-FFF2-40B4-BE49-F238E27FC236}">
                <a16:creationId xmlns:a16="http://schemas.microsoft.com/office/drawing/2014/main" id="{5E6BEA53-39D6-19A0-56D2-E48788A624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62727" y="297132"/>
            <a:ext cx="3925613" cy="1198900"/>
          </a:xfrm>
          <a:prstGeom prst="rect">
            <a:avLst/>
          </a:prstGeom>
        </p:spPr>
      </p:pic>
      <p:sp>
        <p:nvSpPr>
          <p:cNvPr id="13" name="Title 6">
            <a:extLst>
              <a:ext uri="{FF2B5EF4-FFF2-40B4-BE49-F238E27FC236}">
                <a16:creationId xmlns:a16="http://schemas.microsoft.com/office/drawing/2014/main" id="{4947E58D-9344-DCFA-D8B2-BA1BD077E790}"/>
              </a:ext>
            </a:extLst>
          </p:cNvPr>
          <p:cNvSpPr txBox="1">
            <a:spLocks/>
          </p:cNvSpPr>
          <p:nvPr/>
        </p:nvSpPr>
        <p:spPr>
          <a:xfrm>
            <a:off x="614909" y="331206"/>
            <a:ext cx="6323541" cy="1115524"/>
          </a:xfrm>
          <a:prstGeom prst="roundRect">
            <a:avLst/>
          </a:prstGeom>
          <a:solidFill>
            <a:srgbClr val="33CC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lgn="l" defTabSz="914400" rtl="0" eaLnBrk="1" latinLnBrk="0" hangingPunct="1">
              <a:lnSpc>
                <a:spcPct val="90000"/>
              </a:lnSpc>
              <a:spcBef>
                <a:spcPct val="0"/>
              </a:spcBef>
              <a:buNone/>
              <a:defRPr lang="en-GB" sz="2000" b="1" kern="1200" cap="all" baseline="0" dirty="0">
                <a:solidFill>
                  <a:schemeClr val="lt1"/>
                </a:solidFill>
                <a:effectLst/>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2667"/>
              <a:t>DIGI ENE – DIGITAL CONTENT</a:t>
            </a:r>
          </a:p>
        </p:txBody>
      </p:sp>
    </p:spTree>
    <p:extLst>
      <p:ext uri="{BB962C8B-B14F-4D97-AF65-F5344CB8AC3E}">
        <p14:creationId xmlns:p14="http://schemas.microsoft.com/office/powerpoint/2010/main" val="795973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EA4E563-E57B-437D-9E9B-A2F15BC51C59}"/>
              </a:ext>
            </a:extLst>
          </p:cNvPr>
          <p:cNvSpPr>
            <a:spLocks noGrp="1"/>
          </p:cNvSpPr>
          <p:nvPr>
            <p:ph type="sldNum" sz="quarter" idx="12"/>
          </p:nvPr>
        </p:nvSpPr>
        <p:spPr/>
        <p:txBody>
          <a:bodyPr/>
          <a:lstStyle/>
          <a:p>
            <a:fld id="{3DB84476-BC29-4407-9D57-B2E562B8968B}" type="slidenum">
              <a:rPr lang="en-US" smtClean="0"/>
              <a:pPr/>
              <a:t>18</a:t>
            </a:fld>
            <a:endParaRPr lang="en-US"/>
          </a:p>
        </p:txBody>
      </p:sp>
      <p:pic>
        <p:nvPicPr>
          <p:cNvPr id="7" name="Picture 6">
            <a:extLst>
              <a:ext uri="{FF2B5EF4-FFF2-40B4-BE49-F238E27FC236}">
                <a16:creationId xmlns:a16="http://schemas.microsoft.com/office/drawing/2014/main" id="{5E6BEA53-39D6-19A0-56D2-E48788A624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62727" y="297132"/>
            <a:ext cx="3925613" cy="1198900"/>
          </a:xfrm>
          <a:prstGeom prst="rect">
            <a:avLst/>
          </a:prstGeom>
        </p:spPr>
      </p:pic>
      <p:sp>
        <p:nvSpPr>
          <p:cNvPr id="13" name="Title 6">
            <a:extLst>
              <a:ext uri="{FF2B5EF4-FFF2-40B4-BE49-F238E27FC236}">
                <a16:creationId xmlns:a16="http://schemas.microsoft.com/office/drawing/2014/main" id="{4947E58D-9344-DCFA-D8B2-BA1BD077E790}"/>
              </a:ext>
            </a:extLst>
          </p:cNvPr>
          <p:cNvSpPr txBox="1">
            <a:spLocks/>
          </p:cNvSpPr>
          <p:nvPr/>
        </p:nvSpPr>
        <p:spPr>
          <a:xfrm>
            <a:off x="614909" y="331206"/>
            <a:ext cx="6323541" cy="1115524"/>
          </a:xfrm>
          <a:prstGeom prst="roundRect">
            <a:avLst/>
          </a:prstGeom>
          <a:solidFill>
            <a:srgbClr val="33CC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lgn="l" defTabSz="914400" rtl="0" eaLnBrk="1" latinLnBrk="0" hangingPunct="1">
              <a:lnSpc>
                <a:spcPct val="90000"/>
              </a:lnSpc>
              <a:spcBef>
                <a:spcPct val="0"/>
              </a:spcBef>
              <a:buNone/>
              <a:defRPr lang="en-GB" sz="2000" b="1" kern="1200" cap="all" baseline="0" dirty="0">
                <a:solidFill>
                  <a:schemeClr val="lt1"/>
                </a:solidFill>
                <a:effectLst/>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2667"/>
              <a:t>DIGI ENE – DIGITAL CONTENT</a:t>
            </a:r>
          </a:p>
        </p:txBody>
      </p:sp>
      <p:graphicFrame>
        <p:nvGraphicFramePr>
          <p:cNvPr id="4" name="Table 3">
            <a:extLst>
              <a:ext uri="{FF2B5EF4-FFF2-40B4-BE49-F238E27FC236}">
                <a16:creationId xmlns:a16="http://schemas.microsoft.com/office/drawing/2014/main" id="{2FE28EA0-08D5-B6D1-FA5C-3C4B825B18DF}"/>
              </a:ext>
            </a:extLst>
          </p:cNvPr>
          <p:cNvGraphicFramePr>
            <a:graphicFrameLocks noGrp="1"/>
          </p:cNvGraphicFramePr>
          <p:nvPr>
            <p:extLst>
              <p:ext uri="{D42A27DB-BD31-4B8C-83A1-F6EECF244321}">
                <p14:modId xmlns:p14="http://schemas.microsoft.com/office/powerpoint/2010/main" val="1167242314"/>
              </p:ext>
            </p:extLst>
          </p:nvPr>
        </p:nvGraphicFramePr>
        <p:xfrm>
          <a:off x="180975" y="95250"/>
          <a:ext cx="11868151" cy="6696075"/>
        </p:xfrm>
        <a:graphic>
          <a:graphicData uri="http://schemas.openxmlformats.org/drawingml/2006/table">
            <a:tbl>
              <a:tblPr firstRow="1" firstCol="1" bandRow="1">
                <a:tableStyleId>{5C22544A-7EE6-4342-B048-85BDC9FD1C3A}</a:tableStyleId>
              </a:tblPr>
              <a:tblGrid>
                <a:gridCol w="1719930">
                  <a:extLst>
                    <a:ext uri="{9D8B030D-6E8A-4147-A177-3AD203B41FA5}">
                      <a16:colId xmlns:a16="http://schemas.microsoft.com/office/drawing/2014/main" val="244257197"/>
                    </a:ext>
                  </a:extLst>
                </a:gridCol>
                <a:gridCol w="4974650">
                  <a:extLst>
                    <a:ext uri="{9D8B030D-6E8A-4147-A177-3AD203B41FA5}">
                      <a16:colId xmlns:a16="http://schemas.microsoft.com/office/drawing/2014/main" val="2394217431"/>
                    </a:ext>
                  </a:extLst>
                </a:gridCol>
                <a:gridCol w="5173571">
                  <a:extLst>
                    <a:ext uri="{9D8B030D-6E8A-4147-A177-3AD203B41FA5}">
                      <a16:colId xmlns:a16="http://schemas.microsoft.com/office/drawing/2014/main" val="2245737624"/>
                    </a:ext>
                  </a:extLst>
                </a:gridCol>
              </a:tblGrid>
              <a:tr h="947555">
                <a:tc>
                  <a:txBody>
                    <a:bodyPr/>
                    <a:lstStyle/>
                    <a:p>
                      <a:pPr>
                        <a:lnSpc>
                          <a:spcPct val="107000"/>
                        </a:lnSpc>
                        <a:spcAft>
                          <a:spcPts val="800"/>
                        </a:spcAft>
                      </a:pPr>
                      <a:r>
                        <a:rPr lang="en-GB" sz="1200" kern="100">
                          <a:effectLst/>
                        </a:rPr>
                        <a:t>Type of digital teaching and learning material</a:t>
                      </a:r>
                      <a:endParaRPr lang="en-GB" sz="1200" kern="100">
                        <a:effectLst/>
                        <a:latin typeface="Calibri" panose="020F0502020204030204" pitchFamily="34" charset="0"/>
                        <a:ea typeface="Calibri" panose="020F0502020204030204" pitchFamily="34" charset="0"/>
                        <a:cs typeface="Arial" panose="020B0604020202020204" pitchFamily="34" charset="0"/>
                      </a:endParaRPr>
                    </a:p>
                  </a:txBody>
                  <a:tcPr marL="31545" marR="31545" marT="0" marB="0"/>
                </a:tc>
                <a:tc>
                  <a:txBody>
                    <a:bodyPr/>
                    <a:lstStyle/>
                    <a:p>
                      <a:pPr>
                        <a:lnSpc>
                          <a:spcPct val="107000"/>
                        </a:lnSpc>
                        <a:spcAft>
                          <a:spcPts val="800"/>
                        </a:spcAft>
                      </a:pPr>
                      <a:r>
                        <a:rPr lang="en-GB" sz="1200" kern="100">
                          <a:effectLst/>
                        </a:rPr>
                        <a:t>Quality Assurance</a:t>
                      </a:r>
                      <a:endParaRPr lang="en-GB" sz="1200" kern="100">
                        <a:effectLst/>
                        <a:latin typeface="Calibri" panose="020F0502020204030204" pitchFamily="34" charset="0"/>
                        <a:ea typeface="Calibri" panose="020F0502020204030204" pitchFamily="34" charset="0"/>
                        <a:cs typeface="Arial" panose="020B0604020202020204" pitchFamily="34" charset="0"/>
                      </a:endParaRPr>
                    </a:p>
                  </a:txBody>
                  <a:tcPr marL="31545" marR="31545" marT="0" marB="0"/>
                </a:tc>
                <a:tc>
                  <a:txBody>
                    <a:bodyPr/>
                    <a:lstStyle/>
                    <a:p>
                      <a:pPr>
                        <a:lnSpc>
                          <a:spcPct val="107000"/>
                        </a:lnSpc>
                        <a:spcAft>
                          <a:spcPts val="800"/>
                        </a:spcAft>
                      </a:pPr>
                      <a:r>
                        <a:rPr lang="en-GB" sz="1200" kern="100">
                          <a:effectLst/>
                        </a:rPr>
                        <a:t>Context of use</a:t>
                      </a:r>
                      <a:endParaRPr lang="en-GB" sz="1200" kern="100">
                        <a:effectLst/>
                        <a:latin typeface="Calibri" panose="020F0502020204030204" pitchFamily="34" charset="0"/>
                        <a:ea typeface="Calibri" panose="020F0502020204030204" pitchFamily="34" charset="0"/>
                        <a:cs typeface="Arial" panose="020B0604020202020204" pitchFamily="34" charset="0"/>
                      </a:endParaRPr>
                    </a:p>
                  </a:txBody>
                  <a:tcPr marL="31545" marR="31545" marT="0" marB="0"/>
                </a:tc>
                <a:extLst>
                  <a:ext uri="{0D108BD9-81ED-4DB2-BD59-A6C34878D82A}">
                    <a16:rowId xmlns:a16="http://schemas.microsoft.com/office/drawing/2014/main" val="2166211447"/>
                  </a:ext>
                </a:extLst>
              </a:tr>
              <a:tr h="903193">
                <a:tc>
                  <a:txBody>
                    <a:bodyPr/>
                    <a:lstStyle/>
                    <a:p>
                      <a:pPr>
                        <a:lnSpc>
                          <a:spcPct val="107000"/>
                        </a:lnSpc>
                        <a:spcAft>
                          <a:spcPts val="800"/>
                        </a:spcAft>
                      </a:pPr>
                      <a:r>
                        <a:rPr lang="en-GB" sz="1200" kern="100">
                          <a:effectLst/>
                        </a:rPr>
                        <a:t>A - Digital textbooks</a:t>
                      </a:r>
                      <a:endParaRPr lang="en-GB" sz="1200" kern="100">
                        <a:effectLst/>
                        <a:latin typeface="Calibri" panose="020F0502020204030204" pitchFamily="34" charset="0"/>
                        <a:ea typeface="Calibri" panose="020F0502020204030204" pitchFamily="34" charset="0"/>
                        <a:cs typeface="Arial" panose="020B0604020202020204" pitchFamily="34" charset="0"/>
                      </a:endParaRPr>
                    </a:p>
                  </a:txBody>
                  <a:tcPr marL="31545" marR="31545" marT="0" marB="0"/>
                </a:tc>
                <a:tc>
                  <a:txBody>
                    <a:bodyPr/>
                    <a:lstStyle/>
                    <a:p>
                      <a:pPr>
                        <a:lnSpc>
                          <a:spcPct val="107000"/>
                        </a:lnSpc>
                        <a:spcAft>
                          <a:spcPts val="800"/>
                        </a:spcAft>
                      </a:pPr>
                      <a:r>
                        <a:rPr lang="en-GB" sz="1200" kern="100">
                          <a:effectLst/>
                        </a:rPr>
                        <a:t>Depending on the country the textbook or a list of possible textbooks is provided by the Ministry. In other countries where there are no limitations the QA standard are provided by the publishing standards and competition on the market</a:t>
                      </a:r>
                      <a:endParaRPr lang="en-GB" sz="1200" kern="100">
                        <a:effectLst/>
                        <a:latin typeface="Calibri" panose="020F0502020204030204" pitchFamily="34" charset="0"/>
                        <a:ea typeface="Calibri" panose="020F0502020204030204" pitchFamily="34" charset="0"/>
                        <a:cs typeface="Arial" panose="020B0604020202020204" pitchFamily="34" charset="0"/>
                      </a:endParaRPr>
                    </a:p>
                  </a:txBody>
                  <a:tcPr marL="31545" marR="31545" marT="0" marB="0"/>
                </a:tc>
                <a:tc>
                  <a:txBody>
                    <a:bodyPr/>
                    <a:lstStyle/>
                    <a:p>
                      <a:pPr>
                        <a:lnSpc>
                          <a:spcPct val="107000"/>
                        </a:lnSpc>
                        <a:spcAft>
                          <a:spcPts val="800"/>
                        </a:spcAft>
                      </a:pPr>
                      <a:r>
                        <a:rPr lang="en-GB" sz="1200" kern="100">
                          <a:effectLst/>
                        </a:rPr>
                        <a:t>These are the historical source of learning for students.</a:t>
                      </a:r>
                      <a:endParaRPr lang="en-GB" sz="1200" kern="100">
                        <a:effectLst/>
                        <a:latin typeface="Calibri" panose="020F0502020204030204" pitchFamily="34" charset="0"/>
                        <a:ea typeface="Calibri" panose="020F0502020204030204" pitchFamily="34" charset="0"/>
                        <a:cs typeface="Arial" panose="020B0604020202020204" pitchFamily="34" charset="0"/>
                      </a:endParaRPr>
                    </a:p>
                  </a:txBody>
                  <a:tcPr marL="31545" marR="31545" marT="0" marB="0"/>
                </a:tc>
                <a:extLst>
                  <a:ext uri="{0D108BD9-81ED-4DB2-BD59-A6C34878D82A}">
                    <a16:rowId xmlns:a16="http://schemas.microsoft.com/office/drawing/2014/main" val="212449032"/>
                  </a:ext>
                </a:extLst>
              </a:tr>
              <a:tr h="765845">
                <a:tc>
                  <a:txBody>
                    <a:bodyPr/>
                    <a:lstStyle/>
                    <a:p>
                      <a:pPr>
                        <a:lnSpc>
                          <a:spcPct val="107000"/>
                        </a:lnSpc>
                        <a:spcAft>
                          <a:spcPts val="800"/>
                        </a:spcAft>
                      </a:pPr>
                      <a:r>
                        <a:rPr lang="en-GB" sz="1200" kern="100">
                          <a:effectLst/>
                        </a:rPr>
                        <a:t>B - Digital content from recognised sources</a:t>
                      </a:r>
                      <a:endParaRPr lang="en-GB" sz="1200" kern="100">
                        <a:effectLst/>
                        <a:latin typeface="Calibri" panose="020F0502020204030204" pitchFamily="34" charset="0"/>
                        <a:ea typeface="Calibri" panose="020F0502020204030204" pitchFamily="34" charset="0"/>
                        <a:cs typeface="Arial" panose="020B0604020202020204" pitchFamily="34" charset="0"/>
                      </a:endParaRPr>
                    </a:p>
                  </a:txBody>
                  <a:tcPr marL="31545" marR="31545" marT="0" marB="0"/>
                </a:tc>
                <a:tc>
                  <a:txBody>
                    <a:bodyPr/>
                    <a:lstStyle/>
                    <a:p>
                      <a:pPr>
                        <a:lnSpc>
                          <a:spcPct val="107000"/>
                        </a:lnSpc>
                        <a:spcAft>
                          <a:spcPts val="800"/>
                        </a:spcAft>
                      </a:pPr>
                      <a:r>
                        <a:rPr lang="en-GB" sz="1200" kern="100">
                          <a:effectLst/>
                        </a:rPr>
                        <a:t>These teaching and learning materials come from sources which have their own rigid quality assurance mechanisms (e.g. materials developed by academia..)</a:t>
                      </a:r>
                      <a:endParaRPr lang="en-GB" sz="1200" kern="100">
                        <a:effectLst/>
                        <a:latin typeface="Calibri" panose="020F0502020204030204" pitchFamily="34" charset="0"/>
                        <a:ea typeface="Calibri" panose="020F0502020204030204" pitchFamily="34" charset="0"/>
                        <a:cs typeface="Arial" panose="020B0604020202020204" pitchFamily="34" charset="0"/>
                      </a:endParaRPr>
                    </a:p>
                  </a:txBody>
                  <a:tcPr marL="31545" marR="31545" marT="0" marB="0"/>
                </a:tc>
                <a:tc>
                  <a:txBody>
                    <a:bodyPr/>
                    <a:lstStyle/>
                    <a:p>
                      <a:pPr>
                        <a:lnSpc>
                          <a:spcPct val="107000"/>
                        </a:lnSpc>
                        <a:spcAft>
                          <a:spcPts val="800"/>
                        </a:spcAft>
                      </a:pPr>
                      <a:r>
                        <a:rPr lang="en-GB" sz="1200" kern="100">
                          <a:effectLst/>
                        </a:rPr>
                        <a:t>These are usually identified and shared by the individual teachers. Schools can facilitate the collection of common references. Students can also autonomously look for them and share them with colleagues.</a:t>
                      </a:r>
                      <a:endParaRPr lang="en-GB" sz="1200" kern="100">
                        <a:effectLst/>
                        <a:latin typeface="Calibri" panose="020F0502020204030204" pitchFamily="34" charset="0"/>
                        <a:ea typeface="Calibri" panose="020F0502020204030204" pitchFamily="34" charset="0"/>
                        <a:cs typeface="Arial" panose="020B0604020202020204" pitchFamily="34" charset="0"/>
                      </a:endParaRPr>
                    </a:p>
                  </a:txBody>
                  <a:tcPr marL="31545" marR="31545" marT="0" marB="0"/>
                </a:tc>
                <a:extLst>
                  <a:ext uri="{0D108BD9-81ED-4DB2-BD59-A6C34878D82A}">
                    <a16:rowId xmlns:a16="http://schemas.microsoft.com/office/drawing/2014/main" val="2792536915"/>
                  </a:ext>
                </a:extLst>
              </a:tr>
              <a:tr h="1131511">
                <a:tc>
                  <a:txBody>
                    <a:bodyPr/>
                    <a:lstStyle/>
                    <a:p>
                      <a:pPr>
                        <a:lnSpc>
                          <a:spcPct val="107000"/>
                        </a:lnSpc>
                        <a:spcAft>
                          <a:spcPts val="800"/>
                        </a:spcAft>
                      </a:pPr>
                      <a:r>
                        <a:rPr lang="en-GB" sz="1200" kern="100">
                          <a:effectLst/>
                        </a:rPr>
                        <a:t>C – Digital content developed by teachers, or selected on the web by the teacher</a:t>
                      </a:r>
                      <a:endParaRPr lang="en-GB" sz="1200" kern="100">
                        <a:effectLst/>
                        <a:latin typeface="Calibri" panose="020F0502020204030204" pitchFamily="34" charset="0"/>
                        <a:ea typeface="Calibri" panose="020F0502020204030204" pitchFamily="34" charset="0"/>
                        <a:cs typeface="Arial" panose="020B0604020202020204" pitchFamily="34" charset="0"/>
                      </a:endParaRPr>
                    </a:p>
                  </a:txBody>
                  <a:tcPr marL="31545" marR="31545" marT="0" marB="0"/>
                </a:tc>
                <a:tc>
                  <a:txBody>
                    <a:bodyPr/>
                    <a:lstStyle/>
                    <a:p>
                      <a:pPr>
                        <a:lnSpc>
                          <a:spcPct val="107000"/>
                        </a:lnSpc>
                        <a:spcAft>
                          <a:spcPts val="800"/>
                        </a:spcAft>
                      </a:pPr>
                      <a:r>
                        <a:rPr lang="en-GB" sz="1200" kern="100">
                          <a:effectLst/>
                        </a:rPr>
                        <a:t>In this case the quality assurance is the responsibility of the individual teacher. In case the school promotes the sharing of these type of content, additional quality assurance are necessary. Countries may want to facilitate the sharing of this type of content through specific platform. In these cases QA processes are even more important.</a:t>
                      </a:r>
                      <a:endParaRPr lang="en-GB" sz="1200" kern="100">
                        <a:effectLst/>
                        <a:latin typeface="Calibri" panose="020F0502020204030204" pitchFamily="34" charset="0"/>
                        <a:ea typeface="Calibri" panose="020F0502020204030204" pitchFamily="34" charset="0"/>
                        <a:cs typeface="Arial" panose="020B0604020202020204" pitchFamily="34" charset="0"/>
                      </a:endParaRPr>
                    </a:p>
                  </a:txBody>
                  <a:tcPr marL="31545" marR="31545" marT="0" marB="0"/>
                </a:tc>
                <a:tc>
                  <a:txBody>
                    <a:bodyPr/>
                    <a:lstStyle/>
                    <a:p>
                      <a:pPr>
                        <a:lnSpc>
                          <a:spcPct val="107000"/>
                        </a:lnSpc>
                        <a:spcAft>
                          <a:spcPts val="800"/>
                        </a:spcAft>
                      </a:pPr>
                      <a:r>
                        <a:rPr lang="en-GB" sz="1200" kern="100">
                          <a:effectLst/>
                        </a:rPr>
                        <a:t>Usually this type content is used in the classrooms of the individual teachers. However, quality assuring and promoting this type of content should become a medium long term trend.</a:t>
                      </a:r>
                      <a:endParaRPr lang="en-GB" sz="1200" kern="100">
                        <a:effectLst/>
                        <a:latin typeface="Calibri" panose="020F0502020204030204" pitchFamily="34" charset="0"/>
                        <a:ea typeface="Calibri" panose="020F0502020204030204" pitchFamily="34" charset="0"/>
                        <a:cs typeface="Arial" panose="020B0604020202020204" pitchFamily="34" charset="0"/>
                      </a:endParaRPr>
                    </a:p>
                  </a:txBody>
                  <a:tcPr marL="31545" marR="31545" marT="0" marB="0"/>
                </a:tc>
                <a:extLst>
                  <a:ext uri="{0D108BD9-81ED-4DB2-BD59-A6C34878D82A}">
                    <a16:rowId xmlns:a16="http://schemas.microsoft.com/office/drawing/2014/main" val="4171528252"/>
                  </a:ext>
                </a:extLst>
              </a:tr>
              <a:tr h="1359827">
                <a:tc>
                  <a:txBody>
                    <a:bodyPr/>
                    <a:lstStyle/>
                    <a:p>
                      <a:pPr>
                        <a:lnSpc>
                          <a:spcPct val="107000"/>
                        </a:lnSpc>
                        <a:spcAft>
                          <a:spcPts val="800"/>
                        </a:spcAft>
                      </a:pPr>
                      <a:r>
                        <a:rPr lang="en-GB" sz="1200" kern="100">
                          <a:effectLst/>
                        </a:rPr>
                        <a:t>D - Digital learning materials created by students and reviewed by teachers</a:t>
                      </a:r>
                      <a:endParaRPr lang="en-GB" sz="1200" kern="100">
                        <a:effectLst/>
                        <a:latin typeface="Calibri" panose="020F0502020204030204" pitchFamily="34" charset="0"/>
                        <a:ea typeface="Calibri" panose="020F0502020204030204" pitchFamily="34" charset="0"/>
                        <a:cs typeface="Arial" panose="020B0604020202020204" pitchFamily="34" charset="0"/>
                      </a:endParaRPr>
                    </a:p>
                  </a:txBody>
                  <a:tcPr marL="31545" marR="31545" marT="0" marB="0"/>
                </a:tc>
                <a:tc>
                  <a:txBody>
                    <a:bodyPr/>
                    <a:lstStyle/>
                    <a:p>
                      <a:pPr>
                        <a:lnSpc>
                          <a:spcPct val="107000"/>
                        </a:lnSpc>
                        <a:spcAft>
                          <a:spcPts val="800"/>
                        </a:spcAft>
                      </a:pPr>
                      <a:r>
                        <a:rPr lang="en-GB" sz="1200" kern="100">
                          <a:effectLst/>
                        </a:rPr>
                        <a:t>In this case the quality assurance is ensured by the control of the teacher that reviews the content before making it accessible to the other students.</a:t>
                      </a:r>
                      <a:endParaRPr lang="en-GB" sz="1200" kern="100">
                        <a:effectLst/>
                        <a:latin typeface="Calibri" panose="020F0502020204030204" pitchFamily="34" charset="0"/>
                        <a:ea typeface="Calibri" panose="020F0502020204030204" pitchFamily="34" charset="0"/>
                        <a:cs typeface="Arial" panose="020B0604020202020204" pitchFamily="34" charset="0"/>
                      </a:endParaRPr>
                    </a:p>
                  </a:txBody>
                  <a:tcPr marL="31545" marR="31545" marT="0" marB="0"/>
                </a:tc>
                <a:tc>
                  <a:txBody>
                    <a:bodyPr/>
                    <a:lstStyle/>
                    <a:p>
                      <a:pPr>
                        <a:lnSpc>
                          <a:spcPct val="107000"/>
                        </a:lnSpc>
                        <a:spcAft>
                          <a:spcPts val="800"/>
                        </a:spcAft>
                      </a:pPr>
                      <a:r>
                        <a:rPr lang="en-GB" sz="1200" kern="100">
                          <a:effectLst/>
                        </a:rPr>
                        <a:t>This type of materials are mainly used in the context of the specific classrooms or by the same teacher in other classrooms he is managing. These digital materials have a double value. They are a learning experience for the students who develop them and at the same time they become a real teaching aid for other students. The QA process could make these materials usable by others. </a:t>
                      </a:r>
                      <a:endParaRPr lang="en-GB" sz="1200" kern="100">
                        <a:effectLst/>
                        <a:latin typeface="Calibri" panose="020F0502020204030204" pitchFamily="34" charset="0"/>
                        <a:ea typeface="Calibri" panose="020F0502020204030204" pitchFamily="34" charset="0"/>
                        <a:cs typeface="Arial" panose="020B0604020202020204" pitchFamily="34" charset="0"/>
                      </a:endParaRPr>
                    </a:p>
                  </a:txBody>
                  <a:tcPr marL="31545" marR="31545" marT="0" marB="0"/>
                </a:tc>
                <a:extLst>
                  <a:ext uri="{0D108BD9-81ED-4DB2-BD59-A6C34878D82A}">
                    <a16:rowId xmlns:a16="http://schemas.microsoft.com/office/drawing/2014/main" val="2495713704"/>
                  </a:ext>
                </a:extLst>
              </a:tr>
              <a:tr h="1588144">
                <a:tc>
                  <a:txBody>
                    <a:bodyPr/>
                    <a:lstStyle/>
                    <a:p>
                      <a:pPr>
                        <a:lnSpc>
                          <a:spcPct val="107000"/>
                        </a:lnSpc>
                        <a:spcAft>
                          <a:spcPts val="800"/>
                        </a:spcAft>
                      </a:pPr>
                      <a:r>
                        <a:rPr lang="en-GB" sz="1200" kern="100">
                          <a:effectLst/>
                        </a:rPr>
                        <a:t>E – Digital learning materials developed by the students</a:t>
                      </a:r>
                      <a:endParaRPr lang="en-GB" sz="1200" kern="100">
                        <a:effectLst/>
                        <a:latin typeface="Calibri" panose="020F0502020204030204" pitchFamily="34" charset="0"/>
                        <a:ea typeface="Calibri" panose="020F0502020204030204" pitchFamily="34" charset="0"/>
                        <a:cs typeface="Arial" panose="020B0604020202020204" pitchFamily="34" charset="0"/>
                      </a:endParaRPr>
                    </a:p>
                  </a:txBody>
                  <a:tcPr marL="31545" marR="31545" marT="0" marB="0"/>
                </a:tc>
                <a:tc>
                  <a:txBody>
                    <a:bodyPr/>
                    <a:lstStyle/>
                    <a:p>
                      <a:pPr>
                        <a:lnSpc>
                          <a:spcPct val="107000"/>
                        </a:lnSpc>
                        <a:spcAft>
                          <a:spcPts val="800"/>
                        </a:spcAft>
                      </a:pPr>
                      <a:r>
                        <a:rPr lang="en-GB" sz="1200" kern="100">
                          <a:effectLst/>
                        </a:rPr>
                        <a:t>In this case there’s no QA mechanism, a part from the personal reputation of the student which develops them. Students have always shared minutes of lessons or personal summaries / schemes developed for a particular challenging subject. The digital dimension of these documents makes them much more easily sharable. Besides, the possibility of easily editing them allows a process of continuous improvement.</a:t>
                      </a:r>
                      <a:endParaRPr lang="en-GB" sz="1200" kern="100">
                        <a:effectLst/>
                        <a:latin typeface="Calibri" panose="020F0502020204030204" pitchFamily="34" charset="0"/>
                        <a:ea typeface="Calibri" panose="020F0502020204030204" pitchFamily="34" charset="0"/>
                        <a:cs typeface="Arial" panose="020B0604020202020204" pitchFamily="34" charset="0"/>
                      </a:endParaRPr>
                    </a:p>
                  </a:txBody>
                  <a:tcPr marL="31545" marR="31545" marT="0" marB="0"/>
                </a:tc>
                <a:tc>
                  <a:txBody>
                    <a:bodyPr/>
                    <a:lstStyle/>
                    <a:p>
                      <a:pPr>
                        <a:lnSpc>
                          <a:spcPct val="107000"/>
                        </a:lnSpc>
                        <a:spcAft>
                          <a:spcPts val="800"/>
                        </a:spcAft>
                      </a:pPr>
                      <a:r>
                        <a:rPr lang="en-GB" sz="1200" kern="100">
                          <a:effectLst/>
                        </a:rPr>
                        <a:t>Although there’s no proper QA, teachers should promote the development and sharing of these materials. The process of developing the materials is highly formative for the students and can </a:t>
                      </a:r>
                      <a:r>
                        <a:rPr lang="en-GB" sz="1200" kern="100" err="1">
                          <a:effectLst/>
                        </a:rPr>
                        <a:t>incentivate</a:t>
                      </a:r>
                      <a:r>
                        <a:rPr lang="en-GB" sz="1200" kern="100">
                          <a:effectLst/>
                        </a:rPr>
                        <a:t> group work, peer review processes and other practices which usually don’t take place outside higher education programmes.</a:t>
                      </a:r>
                      <a:endParaRPr lang="en-GB" sz="1200" kern="100">
                        <a:effectLst/>
                        <a:latin typeface="Calibri" panose="020F0502020204030204" pitchFamily="34" charset="0"/>
                        <a:ea typeface="Calibri" panose="020F0502020204030204" pitchFamily="34" charset="0"/>
                        <a:cs typeface="Arial" panose="020B0604020202020204" pitchFamily="34" charset="0"/>
                      </a:endParaRPr>
                    </a:p>
                  </a:txBody>
                  <a:tcPr marL="31545" marR="31545" marT="0" marB="0"/>
                </a:tc>
                <a:extLst>
                  <a:ext uri="{0D108BD9-81ED-4DB2-BD59-A6C34878D82A}">
                    <a16:rowId xmlns:a16="http://schemas.microsoft.com/office/drawing/2014/main" val="1727405785"/>
                  </a:ext>
                </a:extLst>
              </a:tr>
            </a:tbl>
          </a:graphicData>
        </a:graphic>
      </p:graphicFrame>
    </p:spTree>
    <p:extLst>
      <p:ext uri="{BB962C8B-B14F-4D97-AF65-F5344CB8AC3E}">
        <p14:creationId xmlns:p14="http://schemas.microsoft.com/office/powerpoint/2010/main" val="204521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33BEFF-2F13-DA42-85FF-8D63C683A05B}"/>
              </a:ext>
            </a:extLst>
          </p:cNvPr>
          <p:cNvSpPr>
            <a:spLocks noGrp="1"/>
          </p:cNvSpPr>
          <p:nvPr>
            <p:ph type="title"/>
          </p:nvPr>
        </p:nvSpPr>
        <p:spPr>
          <a:xfrm>
            <a:off x="1775521" y="2564904"/>
            <a:ext cx="8856984" cy="1080120"/>
          </a:xfrm>
        </p:spPr>
        <p:txBody>
          <a:bodyPr>
            <a:normAutofit fontScale="90000"/>
          </a:bodyPr>
          <a:lstStyle/>
          <a:p>
            <a:r>
              <a:rPr lang="en-GB" sz="4000"/>
              <a:t>7) The real added value of Digital content is “Sharing”</a:t>
            </a:r>
            <a:endParaRPr lang="en-IE" sz="4000"/>
          </a:p>
        </p:txBody>
      </p:sp>
      <p:sp>
        <p:nvSpPr>
          <p:cNvPr id="3" name="Segnaposto numero diapositiva 2">
            <a:extLst>
              <a:ext uri="{FF2B5EF4-FFF2-40B4-BE49-F238E27FC236}">
                <a16:creationId xmlns:a16="http://schemas.microsoft.com/office/drawing/2014/main" id="{4C2BEE1E-68D3-8B4B-8F83-3676B3EDC0B2}"/>
              </a:ext>
            </a:extLst>
          </p:cNvPr>
          <p:cNvSpPr>
            <a:spLocks noGrp="1"/>
          </p:cNvSpPr>
          <p:nvPr>
            <p:ph type="sldNum" sz="quarter" idx="12"/>
          </p:nvPr>
        </p:nvSpPr>
        <p:spPr/>
        <p:txBody>
          <a:bodyPr/>
          <a:lstStyle/>
          <a:p>
            <a:fld id="{3DB84476-BC29-4407-9D57-B2E562B8968B}" type="slidenum">
              <a:rPr lang="en-US" smtClean="0"/>
              <a:pPr/>
              <a:t>19</a:t>
            </a:fld>
            <a:endParaRPr lang="en-US"/>
          </a:p>
        </p:txBody>
      </p:sp>
      <p:pic>
        <p:nvPicPr>
          <p:cNvPr id="6" name="Picture 5">
            <a:extLst>
              <a:ext uri="{FF2B5EF4-FFF2-40B4-BE49-F238E27FC236}">
                <a16:creationId xmlns:a16="http://schemas.microsoft.com/office/drawing/2014/main" id="{5C9BB4A5-F197-2CCE-7680-78125C4E54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28175" y="371468"/>
            <a:ext cx="3925613" cy="1198900"/>
          </a:xfrm>
          <a:prstGeom prst="rect">
            <a:avLst/>
          </a:prstGeom>
        </p:spPr>
      </p:pic>
    </p:spTree>
    <p:extLst>
      <p:ext uri="{BB962C8B-B14F-4D97-AF65-F5344CB8AC3E}">
        <p14:creationId xmlns:p14="http://schemas.microsoft.com/office/powerpoint/2010/main" val="2884723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3"/>
          <p:cNvSpPr txBox="1"/>
          <p:nvPr/>
        </p:nvSpPr>
        <p:spPr>
          <a:xfrm>
            <a:off x="1541535" y="343036"/>
            <a:ext cx="10110917" cy="349263"/>
          </a:xfrm>
          <a:prstGeom prst="rect">
            <a:avLst/>
          </a:prstGeom>
        </p:spPr>
        <p:txBody>
          <a:bodyPr lIns="0" tIns="0" rIns="0" bIns="0" rtlCol="0" anchor="t">
            <a:spAutoFit/>
          </a:bodyPr>
          <a:lstStyle/>
          <a:p>
            <a:pPr>
              <a:lnSpc>
                <a:spcPts val="2908"/>
              </a:lnSpc>
            </a:pPr>
            <a:r>
              <a:rPr lang="en-US" sz="2077" spc="83">
                <a:solidFill>
                  <a:srgbClr val="FFFFFF"/>
                </a:solidFill>
                <a:latin typeface="Aileron Regular Bold"/>
              </a:rPr>
              <a:t>Digital technology in education -  Lessons learnt from Covid Emergency</a:t>
            </a:r>
          </a:p>
        </p:txBody>
      </p:sp>
      <p:sp>
        <p:nvSpPr>
          <p:cNvPr id="24" name="Title 6">
            <a:extLst>
              <a:ext uri="{FF2B5EF4-FFF2-40B4-BE49-F238E27FC236}">
                <a16:creationId xmlns:a16="http://schemas.microsoft.com/office/drawing/2014/main" id="{2FACA97A-425A-4938-95BC-7D598C78F100}"/>
              </a:ext>
            </a:extLst>
          </p:cNvPr>
          <p:cNvSpPr txBox="1">
            <a:spLocks/>
          </p:cNvSpPr>
          <p:nvPr/>
        </p:nvSpPr>
        <p:spPr>
          <a:xfrm>
            <a:off x="458259" y="141397"/>
            <a:ext cx="6323541" cy="1074776"/>
          </a:xfrm>
          <a:prstGeom prst="roundRect">
            <a:avLst/>
          </a:prstGeom>
          <a:solidFill>
            <a:srgbClr val="33CC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lgn="l" defTabSz="914400" rtl="0" eaLnBrk="1" latinLnBrk="0" hangingPunct="1">
              <a:lnSpc>
                <a:spcPct val="90000"/>
              </a:lnSpc>
              <a:spcBef>
                <a:spcPct val="0"/>
              </a:spcBef>
              <a:buNone/>
              <a:defRPr lang="en-GB" sz="2000" b="1" kern="1200" cap="all" baseline="0" dirty="0">
                <a:solidFill>
                  <a:schemeClr val="lt1"/>
                </a:solidFill>
                <a:effectLst/>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2667" dirty="0"/>
              <a:t>DIGI ENE – PHASE 1 2022-2023</a:t>
            </a:r>
          </a:p>
        </p:txBody>
      </p:sp>
      <p:pic>
        <p:nvPicPr>
          <p:cNvPr id="32" name="Picture 31">
            <a:extLst>
              <a:ext uri="{FF2B5EF4-FFF2-40B4-BE49-F238E27FC236}">
                <a16:creationId xmlns:a16="http://schemas.microsoft.com/office/drawing/2014/main" id="{D95241A3-32B2-F3EF-846E-B3A1934503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81957" y="141397"/>
            <a:ext cx="3925613" cy="1198900"/>
          </a:xfrm>
          <a:prstGeom prst="rect">
            <a:avLst/>
          </a:prstGeom>
        </p:spPr>
      </p:pic>
      <p:sp>
        <p:nvSpPr>
          <p:cNvPr id="25" name="Rectangle: Rounded Corners 24">
            <a:extLst>
              <a:ext uri="{FF2B5EF4-FFF2-40B4-BE49-F238E27FC236}">
                <a16:creationId xmlns:a16="http://schemas.microsoft.com/office/drawing/2014/main" id="{F2A266CF-C95F-EDE7-F5CB-BBADA06C7E9B}"/>
              </a:ext>
            </a:extLst>
          </p:cNvPr>
          <p:cNvSpPr/>
          <p:nvPr/>
        </p:nvSpPr>
        <p:spPr>
          <a:xfrm>
            <a:off x="242211" y="3616772"/>
            <a:ext cx="3962400" cy="2495551"/>
          </a:xfrm>
          <a:prstGeom prst="roundRect">
            <a:avLst/>
          </a:prstGeom>
          <a:solidFill>
            <a:schemeClr val="accent5">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sz="3200" dirty="0"/>
              <a:t>4 webinars on IE:</a:t>
            </a:r>
          </a:p>
          <a:p>
            <a:r>
              <a:rPr lang="en-GB" sz="2400" dirty="0"/>
              <a:t>- Digital content</a:t>
            </a:r>
          </a:p>
          <a:p>
            <a:r>
              <a:rPr lang="en-GB" sz="2400" dirty="0"/>
              <a:t>- Teachers digital competencies</a:t>
            </a:r>
          </a:p>
          <a:p>
            <a:r>
              <a:rPr lang="en-GB" sz="2400" dirty="0"/>
              <a:t>- Digital pedagogies</a:t>
            </a:r>
          </a:p>
          <a:p>
            <a:r>
              <a:rPr lang="en-GB" sz="2400" dirty="0"/>
              <a:t>- Mentoring methods</a:t>
            </a:r>
          </a:p>
        </p:txBody>
      </p:sp>
      <p:sp>
        <p:nvSpPr>
          <p:cNvPr id="28" name="Rectangle: Rounded Corners 27">
            <a:extLst>
              <a:ext uri="{FF2B5EF4-FFF2-40B4-BE49-F238E27FC236}">
                <a16:creationId xmlns:a16="http://schemas.microsoft.com/office/drawing/2014/main" id="{D1841248-413F-C942-8A8B-F01E8DB1A148}"/>
              </a:ext>
            </a:extLst>
          </p:cNvPr>
          <p:cNvSpPr/>
          <p:nvPr/>
        </p:nvSpPr>
        <p:spPr>
          <a:xfrm>
            <a:off x="4416660" y="1413907"/>
            <a:ext cx="3095625" cy="3524251"/>
          </a:xfrm>
          <a:prstGeom prst="roundRect">
            <a:avLst/>
          </a:prstGeom>
          <a:solidFill>
            <a:srgbClr val="FF0000"/>
          </a:solidFill>
          <a:ln>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sz="3200" dirty="0"/>
              <a:t>5 Development projects:</a:t>
            </a:r>
          </a:p>
          <a:p>
            <a:r>
              <a:rPr lang="en-GB" sz="2400" dirty="0"/>
              <a:t>- Moldova</a:t>
            </a:r>
          </a:p>
          <a:p>
            <a:r>
              <a:rPr lang="en-GB" sz="2400" dirty="0"/>
              <a:t>- Azerbaijan</a:t>
            </a:r>
          </a:p>
          <a:p>
            <a:r>
              <a:rPr lang="en-GB" sz="2400" dirty="0"/>
              <a:t>- Georgia</a:t>
            </a:r>
          </a:p>
          <a:p>
            <a:r>
              <a:rPr lang="en-GB" sz="2400" dirty="0"/>
              <a:t>-South Africa</a:t>
            </a:r>
          </a:p>
          <a:p>
            <a:r>
              <a:rPr lang="en-GB" sz="2400" dirty="0"/>
              <a:t>- Mozambique</a:t>
            </a:r>
          </a:p>
        </p:txBody>
      </p:sp>
      <p:sp>
        <p:nvSpPr>
          <p:cNvPr id="30" name="Rectangle: Rounded Corners 29">
            <a:extLst>
              <a:ext uri="{FF2B5EF4-FFF2-40B4-BE49-F238E27FC236}">
                <a16:creationId xmlns:a16="http://schemas.microsoft.com/office/drawing/2014/main" id="{6DAC3308-7230-7A2A-F00A-EC54C88A810D}"/>
              </a:ext>
            </a:extLst>
          </p:cNvPr>
          <p:cNvSpPr/>
          <p:nvPr/>
        </p:nvSpPr>
        <p:spPr>
          <a:xfrm>
            <a:off x="242211" y="1413907"/>
            <a:ext cx="3962400" cy="2047875"/>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a:solidFill>
                  <a:schemeClr val="tx1"/>
                </a:solidFill>
              </a:rPr>
              <a:t>A sub initiative of the ETF Network for Excellence</a:t>
            </a:r>
          </a:p>
        </p:txBody>
      </p:sp>
      <p:sp>
        <p:nvSpPr>
          <p:cNvPr id="33" name="Rectangle: Rounded Corners 32">
            <a:extLst>
              <a:ext uri="{FF2B5EF4-FFF2-40B4-BE49-F238E27FC236}">
                <a16:creationId xmlns:a16="http://schemas.microsoft.com/office/drawing/2014/main" id="{F591A08D-E4DE-BDD5-FE33-E4129F5199DF}"/>
              </a:ext>
            </a:extLst>
          </p:cNvPr>
          <p:cNvSpPr/>
          <p:nvPr/>
        </p:nvSpPr>
        <p:spPr>
          <a:xfrm>
            <a:off x="4416660" y="5062281"/>
            <a:ext cx="3095625" cy="1050042"/>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a:t>2 webinars on LLL</a:t>
            </a:r>
          </a:p>
        </p:txBody>
      </p:sp>
      <p:sp>
        <p:nvSpPr>
          <p:cNvPr id="2" name="Rectangle: Rounded Corners 1">
            <a:extLst>
              <a:ext uri="{FF2B5EF4-FFF2-40B4-BE49-F238E27FC236}">
                <a16:creationId xmlns:a16="http://schemas.microsoft.com/office/drawing/2014/main" id="{0ED7EEDD-3164-8FE9-B856-462F5121BCF3}"/>
              </a:ext>
            </a:extLst>
          </p:cNvPr>
          <p:cNvSpPr/>
          <p:nvPr/>
        </p:nvSpPr>
        <p:spPr>
          <a:xfrm>
            <a:off x="7822621" y="1515247"/>
            <a:ext cx="3543470" cy="4597075"/>
          </a:xfrm>
          <a:prstGeom prst="roundRect">
            <a:avLst/>
          </a:pr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dirty="0"/>
              <a:t>Focus on:</a:t>
            </a:r>
          </a:p>
          <a:p>
            <a:pPr marL="285750" indent="-285750" algn="ctr">
              <a:buFont typeface="Arial" panose="020B0604020202020204" pitchFamily="34" charset="0"/>
              <a:buChar char="•"/>
            </a:pPr>
            <a:r>
              <a:rPr lang="en-GB" sz="2400" dirty="0"/>
              <a:t> Sharing best practices with the widest target group possible</a:t>
            </a:r>
          </a:p>
          <a:p>
            <a:pPr marL="285750" indent="-285750" algn="ctr">
              <a:buFont typeface="Arial" panose="020B0604020202020204" pitchFamily="34" charset="0"/>
              <a:buChar char="•"/>
            </a:pPr>
            <a:r>
              <a:rPr lang="en-GB" sz="2400" dirty="0"/>
              <a:t>Open to all members of ENE and beyond</a:t>
            </a:r>
          </a:p>
          <a:p>
            <a:pPr marL="285750" indent="-285750" algn="ctr">
              <a:buFont typeface="Arial" panose="020B0604020202020204" pitchFamily="34" charset="0"/>
              <a:buChar char="•"/>
            </a:pPr>
            <a:r>
              <a:rPr lang="en-GB" sz="2400" dirty="0"/>
              <a:t>Structured and overarching</a:t>
            </a:r>
          </a:p>
        </p:txBody>
      </p:sp>
    </p:spTree>
    <p:extLst>
      <p:ext uri="{BB962C8B-B14F-4D97-AF65-F5344CB8AC3E}">
        <p14:creationId xmlns:p14="http://schemas.microsoft.com/office/powerpoint/2010/main" val="1173536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EA4E563-E57B-437D-9E9B-A2F15BC51C59}"/>
              </a:ext>
            </a:extLst>
          </p:cNvPr>
          <p:cNvSpPr>
            <a:spLocks noGrp="1"/>
          </p:cNvSpPr>
          <p:nvPr>
            <p:ph type="sldNum" sz="quarter" idx="12"/>
          </p:nvPr>
        </p:nvSpPr>
        <p:spPr/>
        <p:txBody>
          <a:bodyPr/>
          <a:lstStyle/>
          <a:p>
            <a:fld id="{3DB84476-BC29-4407-9D57-B2E562B8968B}" type="slidenum">
              <a:rPr lang="en-US" smtClean="0"/>
              <a:pPr/>
              <a:t>20</a:t>
            </a:fld>
            <a:endParaRPr lang="en-US"/>
          </a:p>
        </p:txBody>
      </p:sp>
      <p:sp>
        <p:nvSpPr>
          <p:cNvPr id="2" name="Content Placeholder 5">
            <a:extLst>
              <a:ext uri="{FF2B5EF4-FFF2-40B4-BE49-F238E27FC236}">
                <a16:creationId xmlns:a16="http://schemas.microsoft.com/office/drawing/2014/main" id="{92826864-A4D8-096E-6A49-1A14146E8E7D}"/>
              </a:ext>
            </a:extLst>
          </p:cNvPr>
          <p:cNvSpPr txBox="1">
            <a:spLocks/>
          </p:cNvSpPr>
          <p:nvPr/>
        </p:nvSpPr>
        <p:spPr>
          <a:xfrm>
            <a:off x="614910" y="2029864"/>
            <a:ext cx="10944225" cy="3123161"/>
          </a:xfrm>
          <a:prstGeom prst="rect">
            <a:avLst/>
          </a:prstGeom>
        </p:spPr>
        <p:txBody>
          <a:bodyPr vert="horz" lIns="0" tIns="0" rIns="91440" bIns="0" rtlCol="0">
            <a:normAutofit/>
          </a:bodyPr>
          <a:lstStyle>
            <a:lvl1pPr marL="0" indent="0" algn="l" defTabSz="914400" rtl="0" eaLnBrk="1" latinLnBrk="0" hangingPunct="1">
              <a:lnSpc>
                <a:spcPct val="100000"/>
              </a:lnSpc>
              <a:spcBef>
                <a:spcPts val="0"/>
              </a:spcBef>
              <a:spcAft>
                <a:spcPts val="600"/>
              </a:spcAft>
              <a:buFont typeface="Arial" panose="020B0604020202020204" pitchFamily="34" charset="0"/>
              <a:buNone/>
              <a:defRPr sz="1800" b="1" kern="1200">
                <a:solidFill>
                  <a:schemeClr val="tx1"/>
                </a:solidFill>
                <a:latin typeface="Arial" panose="020B0604020202020204" pitchFamily="34" charset="0"/>
                <a:ea typeface="+mn-ea"/>
                <a:cs typeface="Arial" panose="020B0604020202020204" pitchFamily="34" charset="0"/>
              </a:defRPr>
            </a:lvl1pPr>
            <a:lvl2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2pPr>
            <a:lvl3pPr marL="176213" indent="-176213" algn="l" defTabSz="914400" rtl="0" eaLnBrk="1" latinLnBrk="0" hangingPunct="1">
              <a:lnSpc>
                <a:spcPct val="100000"/>
              </a:lnSpc>
              <a:spcBef>
                <a:spcPts val="0"/>
              </a:spcBef>
              <a:spcAft>
                <a:spcPts val="600"/>
              </a:spcAft>
              <a:buClr>
                <a:schemeClr val="accent2"/>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452438" indent="-187325"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717550" indent="-176213" algn="l" defTabSz="9144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p>
          <a:p>
            <a:r>
              <a:rPr lang="en-GB" sz="2400" b="0"/>
              <a:t>One of intrinsic characteristic of Digital content is that it is to share, edit and build on. </a:t>
            </a:r>
          </a:p>
          <a:p>
            <a:endParaRPr lang="en-GB" sz="2400" b="0"/>
          </a:p>
          <a:p>
            <a:r>
              <a:rPr lang="en-GB" sz="2400" b="0"/>
              <a:t>A digitilisation reform of education system which does not put at its core the increased interaction among  schools, teachers and students is only a half-reform  </a:t>
            </a:r>
          </a:p>
          <a:p>
            <a:endParaRPr lang="en-GB" sz="2400" b="0"/>
          </a:p>
        </p:txBody>
      </p:sp>
      <p:pic>
        <p:nvPicPr>
          <p:cNvPr id="7" name="Picture 6">
            <a:extLst>
              <a:ext uri="{FF2B5EF4-FFF2-40B4-BE49-F238E27FC236}">
                <a16:creationId xmlns:a16="http://schemas.microsoft.com/office/drawing/2014/main" id="{5E6BEA53-39D6-19A0-56D2-E48788A624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62727" y="297132"/>
            <a:ext cx="3925613" cy="1198900"/>
          </a:xfrm>
          <a:prstGeom prst="rect">
            <a:avLst/>
          </a:prstGeom>
        </p:spPr>
      </p:pic>
      <p:sp>
        <p:nvSpPr>
          <p:cNvPr id="13" name="Title 6">
            <a:extLst>
              <a:ext uri="{FF2B5EF4-FFF2-40B4-BE49-F238E27FC236}">
                <a16:creationId xmlns:a16="http://schemas.microsoft.com/office/drawing/2014/main" id="{4947E58D-9344-DCFA-D8B2-BA1BD077E790}"/>
              </a:ext>
            </a:extLst>
          </p:cNvPr>
          <p:cNvSpPr txBox="1">
            <a:spLocks/>
          </p:cNvSpPr>
          <p:nvPr/>
        </p:nvSpPr>
        <p:spPr>
          <a:xfrm>
            <a:off x="614909" y="331206"/>
            <a:ext cx="6323541" cy="1115524"/>
          </a:xfrm>
          <a:prstGeom prst="roundRect">
            <a:avLst/>
          </a:prstGeom>
          <a:solidFill>
            <a:srgbClr val="33CC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lgn="l" defTabSz="914400" rtl="0" eaLnBrk="1" latinLnBrk="0" hangingPunct="1">
              <a:lnSpc>
                <a:spcPct val="90000"/>
              </a:lnSpc>
              <a:spcBef>
                <a:spcPct val="0"/>
              </a:spcBef>
              <a:buNone/>
              <a:defRPr lang="en-GB" sz="2000" b="1" kern="1200" cap="all" baseline="0" dirty="0">
                <a:solidFill>
                  <a:schemeClr val="lt1"/>
                </a:solidFill>
                <a:effectLst/>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2667"/>
              <a:t>DIGI ENE – the value of Sharing</a:t>
            </a:r>
          </a:p>
        </p:txBody>
      </p:sp>
    </p:spTree>
    <p:extLst>
      <p:ext uri="{BB962C8B-B14F-4D97-AF65-F5344CB8AC3E}">
        <p14:creationId xmlns:p14="http://schemas.microsoft.com/office/powerpoint/2010/main" val="24494213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33BEFF-2F13-DA42-85FF-8D63C683A05B}"/>
              </a:ext>
            </a:extLst>
          </p:cNvPr>
          <p:cNvSpPr>
            <a:spLocks noGrp="1"/>
          </p:cNvSpPr>
          <p:nvPr>
            <p:ph type="title"/>
          </p:nvPr>
        </p:nvSpPr>
        <p:spPr>
          <a:xfrm>
            <a:off x="1775521" y="2564904"/>
            <a:ext cx="8856984" cy="1080120"/>
          </a:xfrm>
        </p:spPr>
        <p:txBody>
          <a:bodyPr>
            <a:normAutofit fontScale="90000"/>
          </a:bodyPr>
          <a:lstStyle/>
          <a:p>
            <a:r>
              <a:rPr lang="en-GB" sz="4000"/>
              <a:t>8) Students could / should play a crucial role in the production, editing and validation of digital content</a:t>
            </a:r>
            <a:endParaRPr lang="en-IE" sz="4000"/>
          </a:p>
        </p:txBody>
      </p:sp>
      <p:sp>
        <p:nvSpPr>
          <p:cNvPr id="3" name="Segnaposto numero diapositiva 2">
            <a:extLst>
              <a:ext uri="{FF2B5EF4-FFF2-40B4-BE49-F238E27FC236}">
                <a16:creationId xmlns:a16="http://schemas.microsoft.com/office/drawing/2014/main" id="{4C2BEE1E-68D3-8B4B-8F83-3676B3EDC0B2}"/>
              </a:ext>
            </a:extLst>
          </p:cNvPr>
          <p:cNvSpPr>
            <a:spLocks noGrp="1"/>
          </p:cNvSpPr>
          <p:nvPr>
            <p:ph type="sldNum" sz="quarter" idx="12"/>
          </p:nvPr>
        </p:nvSpPr>
        <p:spPr/>
        <p:txBody>
          <a:bodyPr/>
          <a:lstStyle/>
          <a:p>
            <a:fld id="{3DB84476-BC29-4407-9D57-B2E562B8968B}" type="slidenum">
              <a:rPr lang="en-US" smtClean="0"/>
              <a:pPr/>
              <a:t>21</a:t>
            </a:fld>
            <a:endParaRPr lang="en-US"/>
          </a:p>
        </p:txBody>
      </p:sp>
      <p:pic>
        <p:nvPicPr>
          <p:cNvPr id="6" name="Picture 5">
            <a:extLst>
              <a:ext uri="{FF2B5EF4-FFF2-40B4-BE49-F238E27FC236}">
                <a16:creationId xmlns:a16="http://schemas.microsoft.com/office/drawing/2014/main" id="{5C9BB4A5-F197-2CCE-7680-78125C4E542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28175" y="371468"/>
            <a:ext cx="3925613" cy="1198900"/>
          </a:xfrm>
          <a:prstGeom prst="rect">
            <a:avLst/>
          </a:prstGeom>
        </p:spPr>
      </p:pic>
    </p:spTree>
    <p:extLst>
      <p:ext uri="{BB962C8B-B14F-4D97-AF65-F5344CB8AC3E}">
        <p14:creationId xmlns:p14="http://schemas.microsoft.com/office/powerpoint/2010/main" val="16479606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EA4E563-E57B-437D-9E9B-A2F15BC51C59}"/>
              </a:ext>
            </a:extLst>
          </p:cNvPr>
          <p:cNvSpPr>
            <a:spLocks noGrp="1"/>
          </p:cNvSpPr>
          <p:nvPr>
            <p:ph type="sldNum" sz="quarter" idx="12"/>
          </p:nvPr>
        </p:nvSpPr>
        <p:spPr/>
        <p:txBody>
          <a:bodyPr/>
          <a:lstStyle/>
          <a:p>
            <a:fld id="{3DB84476-BC29-4407-9D57-B2E562B8968B}" type="slidenum">
              <a:rPr lang="en-US" smtClean="0"/>
              <a:pPr/>
              <a:t>22</a:t>
            </a:fld>
            <a:endParaRPr lang="en-US"/>
          </a:p>
        </p:txBody>
      </p:sp>
      <p:sp>
        <p:nvSpPr>
          <p:cNvPr id="2" name="Content Placeholder 5">
            <a:extLst>
              <a:ext uri="{FF2B5EF4-FFF2-40B4-BE49-F238E27FC236}">
                <a16:creationId xmlns:a16="http://schemas.microsoft.com/office/drawing/2014/main" id="{92826864-A4D8-096E-6A49-1A14146E8E7D}"/>
              </a:ext>
            </a:extLst>
          </p:cNvPr>
          <p:cNvSpPr txBox="1">
            <a:spLocks/>
          </p:cNvSpPr>
          <p:nvPr/>
        </p:nvSpPr>
        <p:spPr>
          <a:xfrm>
            <a:off x="614910" y="2029864"/>
            <a:ext cx="10944225" cy="3123161"/>
          </a:xfrm>
          <a:prstGeom prst="rect">
            <a:avLst/>
          </a:prstGeom>
        </p:spPr>
        <p:txBody>
          <a:bodyPr vert="horz" lIns="0" tIns="0" rIns="91440" bIns="0" rtlCol="0">
            <a:normAutofit fontScale="92500" lnSpcReduction="20000"/>
          </a:bodyPr>
          <a:lstStyle>
            <a:lvl1pPr marL="0" indent="0" algn="l" defTabSz="914400" rtl="0" eaLnBrk="1" latinLnBrk="0" hangingPunct="1">
              <a:lnSpc>
                <a:spcPct val="100000"/>
              </a:lnSpc>
              <a:spcBef>
                <a:spcPts val="0"/>
              </a:spcBef>
              <a:spcAft>
                <a:spcPts val="600"/>
              </a:spcAft>
              <a:buFont typeface="Arial" panose="020B0604020202020204" pitchFamily="34" charset="0"/>
              <a:buNone/>
              <a:defRPr sz="1800" b="1" kern="1200">
                <a:solidFill>
                  <a:schemeClr val="tx1"/>
                </a:solidFill>
                <a:latin typeface="Arial" panose="020B0604020202020204" pitchFamily="34" charset="0"/>
                <a:ea typeface="+mn-ea"/>
                <a:cs typeface="Arial" panose="020B0604020202020204" pitchFamily="34" charset="0"/>
              </a:defRPr>
            </a:lvl1pPr>
            <a:lvl2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2pPr>
            <a:lvl3pPr marL="176213" indent="-176213" algn="l" defTabSz="914400" rtl="0" eaLnBrk="1" latinLnBrk="0" hangingPunct="1">
              <a:lnSpc>
                <a:spcPct val="100000"/>
              </a:lnSpc>
              <a:spcBef>
                <a:spcPts val="0"/>
              </a:spcBef>
              <a:spcAft>
                <a:spcPts val="600"/>
              </a:spcAft>
              <a:buClr>
                <a:schemeClr val="accent2"/>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452438" indent="-187325" algn="l" defTabSz="914400"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717550" indent="-176213" algn="l" defTabSz="9144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a:p>
          <a:p>
            <a:r>
              <a:rPr lang="en-GB" sz="2400" b="0"/>
              <a:t>It can take different forms:</a:t>
            </a:r>
          </a:p>
          <a:p>
            <a:r>
              <a:rPr lang="en-GB" sz="2400" b="0"/>
              <a:t>- Search and clustering of materials from the internet</a:t>
            </a:r>
          </a:p>
          <a:p>
            <a:r>
              <a:rPr lang="en-GB" sz="2400" b="0"/>
              <a:t>- Textbook co-creation</a:t>
            </a:r>
          </a:p>
          <a:p>
            <a:r>
              <a:rPr lang="en-GB" sz="2400" b="0"/>
              <a:t>- Developing of digital teaching materials under the supervision of a teacher</a:t>
            </a:r>
          </a:p>
          <a:p>
            <a:r>
              <a:rPr lang="en-GB" sz="2400" b="0"/>
              <a:t>- Development of digital learning materials for themselves and other students</a:t>
            </a:r>
          </a:p>
          <a:p>
            <a:endParaRPr lang="en-GB" sz="2400" b="0"/>
          </a:p>
          <a:p>
            <a:r>
              <a:rPr lang="en-GB" sz="2400" b="0"/>
              <a:t>It does not come automatically. Competences and attitude have to be grown up from the early stages of education</a:t>
            </a:r>
          </a:p>
        </p:txBody>
      </p:sp>
      <p:pic>
        <p:nvPicPr>
          <p:cNvPr id="7" name="Picture 6">
            <a:extLst>
              <a:ext uri="{FF2B5EF4-FFF2-40B4-BE49-F238E27FC236}">
                <a16:creationId xmlns:a16="http://schemas.microsoft.com/office/drawing/2014/main" id="{5E6BEA53-39D6-19A0-56D2-E48788A6242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62727" y="297132"/>
            <a:ext cx="3925613" cy="1198900"/>
          </a:xfrm>
          <a:prstGeom prst="rect">
            <a:avLst/>
          </a:prstGeom>
        </p:spPr>
      </p:pic>
      <p:sp>
        <p:nvSpPr>
          <p:cNvPr id="13" name="Title 6">
            <a:extLst>
              <a:ext uri="{FF2B5EF4-FFF2-40B4-BE49-F238E27FC236}">
                <a16:creationId xmlns:a16="http://schemas.microsoft.com/office/drawing/2014/main" id="{4947E58D-9344-DCFA-D8B2-BA1BD077E790}"/>
              </a:ext>
            </a:extLst>
          </p:cNvPr>
          <p:cNvSpPr txBox="1">
            <a:spLocks/>
          </p:cNvSpPr>
          <p:nvPr/>
        </p:nvSpPr>
        <p:spPr>
          <a:xfrm>
            <a:off x="614909" y="331206"/>
            <a:ext cx="6323541" cy="1115524"/>
          </a:xfrm>
          <a:prstGeom prst="roundRect">
            <a:avLst/>
          </a:prstGeom>
          <a:solidFill>
            <a:srgbClr val="33CC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lgn="l" defTabSz="914400" rtl="0" eaLnBrk="1" latinLnBrk="0" hangingPunct="1">
              <a:lnSpc>
                <a:spcPct val="90000"/>
              </a:lnSpc>
              <a:spcBef>
                <a:spcPct val="0"/>
              </a:spcBef>
              <a:buNone/>
              <a:defRPr lang="en-GB" sz="2000" b="1" kern="1200" cap="all" baseline="0" dirty="0">
                <a:solidFill>
                  <a:schemeClr val="lt1"/>
                </a:solidFill>
                <a:effectLst/>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2667"/>
              <a:t>DIGI ENE – Students’ engagement in DIGITAL CONTENT development</a:t>
            </a:r>
          </a:p>
        </p:txBody>
      </p:sp>
    </p:spTree>
    <p:extLst>
      <p:ext uri="{BB962C8B-B14F-4D97-AF65-F5344CB8AC3E}">
        <p14:creationId xmlns:p14="http://schemas.microsoft.com/office/powerpoint/2010/main" val="7309212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5A07C2-876B-BDD2-217C-23082D2C323A}"/>
            </a:ext>
          </a:extLst>
        </p:cNvPr>
        <p:cNvGrpSpPr/>
        <p:nvPr/>
      </p:nvGrpSpPr>
      <p:grpSpPr>
        <a:xfrm>
          <a:off x="0" y="0"/>
          <a:ext cx="0" cy="0"/>
          <a:chOff x="0" y="0"/>
          <a:chExt cx="0" cy="0"/>
        </a:xfrm>
      </p:grpSpPr>
      <p:sp>
        <p:nvSpPr>
          <p:cNvPr id="23" name="TextBox 23">
            <a:extLst>
              <a:ext uri="{FF2B5EF4-FFF2-40B4-BE49-F238E27FC236}">
                <a16:creationId xmlns:a16="http://schemas.microsoft.com/office/drawing/2014/main" id="{84DB5764-1BA3-BA7D-EC66-4DE3A4E1A68B}"/>
              </a:ext>
            </a:extLst>
          </p:cNvPr>
          <p:cNvSpPr txBox="1"/>
          <p:nvPr/>
        </p:nvSpPr>
        <p:spPr>
          <a:xfrm>
            <a:off x="1541535" y="343036"/>
            <a:ext cx="10110917" cy="349263"/>
          </a:xfrm>
          <a:prstGeom prst="rect">
            <a:avLst/>
          </a:prstGeom>
        </p:spPr>
        <p:txBody>
          <a:bodyPr lIns="0" tIns="0" rIns="0" bIns="0" rtlCol="0" anchor="t">
            <a:spAutoFit/>
          </a:bodyPr>
          <a:lstStyle/>
          <a:p>
            <a:pPr>
              <a:lnSpc>
                <a:spcPts val="2908"/>
              </a:lnSpc>
            </a:pPr>
            <a:r>
              <a:rPr lang="en-US" sz="2077" spc="83">
                <a:solidFill>
                  <a:srgbClr val="FFFFFF"/>
                </a:solidFill>
                <a:latin typeface="Aileron Regular Bold"/>
              </a:rPr>
              <a:t>Digital technology in education -  Lessons learnt from Covid Emergency</a:t>
            </a:r>
          </a:p>
        </p:txBody>
      </p:sp>
      <p:sp>
        <p:nvSpPr>
          <p:cNvPr id="24" name="Title 6">
            <a:extLst>
              <a:ext uri="{FF2B5EF4-FFF2-40B4-BE49-F238E27FC236}">
                <a16:creationId xmlns:a16="http://schemas.microsoft.com/office/drawing/2014/main" id="{81A7424E-3D3A-9F64-AF6A-A5F062674B8B}"/>
              </a:ext>
            </a:extLst>
          </p:cNvPr>
          <p:cNvSpPr txBox="1">
            <a:spLocks/>
          </p:cNvSpPr>
          <p:nvPr/>
        </p:nvSpPr>
        <p:spPr>
          <a:xfrm>
            <a:off x="458259" y="141397"/>
            <a:ext cx="6323541" cy="1074776"/>
          </a:xfrm>
          <a:prstGeom prst="roundRect">
            <a:avLst/>
          </a:prstGeom>
          <a:solidFill>
            <a:srgbClr val="33CC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lgn="l" defTabSz="914400" rtl="0" eaLnBrk="1" latinLnBrk="0" hangingPunct="1">
              <a:lnSpc>
                <a:spcPct val="90000"/>
              </a:lnSpc>
              <a:spcBef>
                <a:spcPct val="0"/>
              </a:spcBef>
              <a:buNone/>
              <a:defRPr lang="en-GB" sz="2000" b="1" kern="1200" cap="all" baseline="0" dirty="0">
                <a:solidFill>
                  <a:schemeClr val="lt1"/>
                </a:solidFill>
                <a:effectLst/>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2667" dirty="0"/>
              <a:t>DIGI ENE – PHASE 2 2024-2025</a:t>
            </a:r>
          </a:p>
        </p:txBody>
      </p:sp>
      <p:pic>
        <p:nvPicPr>
          <p:cNvPr id="32" name="Picture 31">
            <a:extLst>
              <a:ext uri="{FF2B5EF4-FFF2-40B4-BE49-F238E27FC236}">
                <a16:creationId xmlns:a16="http://schemas.microsoft.com/office/drawing/2014/main" id="{3BD564FA-DECA-3BE2-5AF3-E05DBC7CA51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81957" y="141397"/>
            <a:ext cx="3925613" cy="1198900"/>
          </a:xfrm>
          <a:prstGeom prst="rect">
            <a:avLst/>
          </a:prstGeom>
        </p:spPr>
      </p:pic>
      <p:sp>
        <p:nvSpPr>
          <p:cNvPr id="3" name="Rectangle: Rounded Corners 2">
            <a:extLst>
              <a:ext uri="{FF2B5EF4-FFF2-40B4-BE49-F238E27FC236}">
                <a16:creationId xmlns:a16="http://schemas.microsoft.com/office/drawing/2014/main" id="{7E974B28-0F73-A7AA-CE7C-FABAFA640A00}"/>
              </a:ext>
            </a:extLst>
          </p:cNvPr>
          <p:cNvSpPr/>
          <p:nvPr/>
        </p:nvSpPr>
        <p:spPr>
          <a:xfrm>
            <a:off x="242211" y="1413907"/>
            <a:ext cx="3962400" cy="2047875"/>
          </a:xfrm>
          <a:prstGeom prst="round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3200" b="1" dirty="0">
                <a:solidFill>
                  <a:schemeClr val="tx1"/>
                </a:solidFill>
              </a:rPr>
              <a:t>A sub initiative of the ETF Network for Excellence</a:t>
            </a:r>
          </a:p>
        </p:txBody>
      </p:sp>
      <p:sp>
        <p:nvSpPr>
          <p:cNvPr id="4" name="Rectangle: Rounded Corners 3">
            <a:extLst>
              <a:ext uri="{FF2B5EF4-FFF2-40B4-BE49-F238E27FC236}">
                <a16:creationId xmlns:a16="http://schemas.microsoft.com/office/drawing/2014/main" id="{5CE81475-215D-A879-FE98-45D658A41262}"/>
              </a:ext>
            </a:extLst>
          </p:cNvPr>
          <p:cNvSpPr/>
          <p:nvPr/>
        </p:nvSpPr>
        <p:spPr>
          <a:xfrm>
            <a:off x="242211" y="3616772"/>
            <a:ext cx="3962400" cy="2495551"/>
          </a:xfrm>
          <a:prstGeom prst="roundRect">
            <a:avLst/>
          </a:prstGeom>
          <a:solidFill>
            <a:schemeClr val="accent5">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sz="2400" dirty="0"/>
              <a:t>3 online peer learning events (2024)</a:t>
            </a:r>
          </a:p>
          <a:p>
            <a:r>
              <a:rPr lang="en-GB" sz="2400" dirty="0"/>
              <a:t>2 SV (2024 - </a:t>
            </a:r>
            <a:r>
              <a:rPr lang="en-GB" sz="2400" i="1" dirty="0"/>
              <a:t>2025</a:t>
            </a:r>
            <a:r>
              <a:rPr lang="en-GB" sz="2400" dirty="0"/>
              <a:t>)</a:t>
            </a:r>
          </a:p>
          <a:p>
            <a:r>
              <a:rPr lang="en-GB" sz="2400" dirty="0"/>
              <a:t>1 Online Dissemination event</a:t>
            </a:r>
          </a:p>
        </p:txBody>
      </p:sp>
      <p:sp>
        <p:nvSpPr>
          <p:cNvPr id="5" name="Rectangle: Rounded Corners 4">
            <a:extLst>
              <a:ext uri="{FF2B5EF4-FFF2-40B4-BE49-F238E27FC236}">
                <a16:creationId xmlns:a16="http://schemas.microsoft.com/office/drawing/2014/main" id="{BDBAB57C-0D7A-8B19-B1B6-58A2DF08C0EE}"/>
              </a:ext>
            </a:extLst>
          </p:cNvPr>
          <p:cNvSpPr/>
          <p:nvPr/>
        </p:nvSpPr>
        <p:spPr>
          <a:xfrm>
            <a:off x="4758813" y="1515247"/>
            <a:ext cx="6607278" cy="4597075"/>
          </a:xfrm>
          <a:prstGeom prst="roundRect">
            <a:avLst/>
          </a:prstGeom>
          <a:solidFill>
            <a:schemeClr val="accent6">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dirty="0"/>
              <a:t>Focus on:</a:t>
            </a:r>
          </a:p>
          <a:p>
            <a:pPr marL="285750" indent="-285750" algn="ctr">
              <a:buFont typeface="Arial" panose="020B0604020202020204" pitchFamily="34" charset="0"/>
              <a:buChar char="•"/>
            </a:pPr>
            <a:r>
              <a:rPr lang="en-GB" sz="2400" dirty="0"/>
              <a:t>Creation of a smaller sub network of COVEs and government institutions (Serbia, Bosnia, Türkiye, Morocco, Egypt and Georgia)</a:t>
            </a:r>
          </a:p>
          <a:p>
            <a:pPr marL="285750" indent="-285750" algn="ctr">
              <a:buFont typeface="Arial" panose="020B0604020202020204" pitchFamily="34" charset="0"/>
              <a:buChar char="•"/>
            </a:pPr>
            <a:r>
              <a:rPr lang="en-GB" sz="2400" dirty="0"/>
              <a:t>Network building</a:t>
            </a:r>
          </a:p>
          <a:p>
            <a:pPr marL="285750" indent="-285750" algn="ctr">
              <a:buFont typeface="Arial" panose="020B0604020202020204" pitchFamily="34" charset="0"/>
              <a:buChar char="•"/>
            </a:pPr>
            <a:r>
              <a:rPr lang="en-GB" sz="2400" dirty="0"/>
              <a:t>In depth Sharing of experiences</a:t>
            </a:r>
          </a:p>
          <a:p>
            <a:pPr marL="285750" indent="-285750" algn="ctr">
              <a:buFont typeface="Arial" panose="020B0604020202020204" pitchFamily="34" charset="0"/>
              <a:buChar char="•"/>
            </a:pPr>
            <a:r>
              <a:rPr lang="en-GB" sz="2400" dirty="0"/>
              <a:t>Capacity building and empowering </a:t>
            </a:r>
          </a:p>
        </p:txBody>
      </p:sp>
    </p:spTree>
    <p:extLst>
      <p:ext uri="{BB962C8B-B14F-4D97-AF65-F5344CB8AC3E}">
        <p14:creationId xmlns:p14="http://schemas.microsoft.com/office/powerpoint/2010/main" val="2229974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3"/>
          <p:cNvSpPr txBox="1"/>
          <p:nvPr/>
        </p:nvSpPr>
        <p:spPr>
          <a:xfrm>
            <a:off x="1541535" y="343036"/>
            <a:ext cx="10110917" cy="349263"/>
          </a:xfrm>
          <a:prstGeom prst="rect">
            <a:avLst/>
          </a:prstGeom>
        </p:spPr>
        <p:txBody>
          <a:bodyPr lIns="0" tIns="0" rIns="0" bIns="0" rtlCol="0" anchor="t">
            <a:spAutoFit/>
          </a:bodyPr>
          <a:lstStyle/>
          <a:p>
            <a:pPr>
              <a:lnSpc>
                <a:spcPts val="2908"/>
              </a:lnSpc>
            </a:pPr>
            <a:r>
              <a:rPr lang="en-US" sz="2077" spc="83">
                <a:solidFill>
                  <a:srgbClr val="FFFFFF"/>
                </a:solidFill>
                <a:latin typeface="Aileron Regular Bold"/>
              </a:rPr>
              <a:t>Digital technology in education -  Lessons learnt from Covid Emergency</a:t>
            </a:r>
          </a:p>
        </p:txBody>
      </p:sp>
      <p:sp>
        <p:nvSpPr>
          <p:cNvPr id="24" name="Title 6">
            <a:extLst>
              <a:ext uri="{FF2B5EF4-FFF2-40B4-BE49-F238E27FC236}">
                <a16:creationId xmlns:a16="http://schemas.microsoft.com/office/drawing/2014/main" id="{2FACA97A-425A-4938-95BC-7D598C78F100}"/>
              </a:ext>
            </a:extLst>
          </p:cNvPr>
          <p:cNvSpPr txBox="1">
            <a:spLocks/>
          </p:cNvSpPr>
          <p:nvPr/>
        </p:nvSpPr>
        <p:spPr>
          <a:xfrm>
            <a:off x="658416" y="232202"/>
            <a:ext cx="6323541" cy="1017289"/>
          </a:xfrm>
          <a:prstGeom prst="roundRect">
            <a:avLst/>
          </a:prstGeom>
          <a:solidFill>
            <a:srgbClr val="33CC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lgn="l" defTabSz="914400" rtl="0" eaLnBrk="1" latinLnBrk="0" hangingPunct="1">
              <a:lnSpc>
                <a:spcPct val="90000"/>
              </a:lnSpc>
              <a:spcBef>
                <a:spcPct val="0"/>
              </a:spcBef>
              <a:buNone/>
              <a:defRPr lang="en-GB" sz="2000" b="1" kern="1200" cap="all" baseline="0" dirty="0">
                <a:solidFill>
                  <a:schemeClr val="lt1"/>
                </a:solidFill>
                <a:effectLst/>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2667"/>
              <a:t>DIGI ENE – ALL INFO HERE!!</a:t>
            </a:r>
          </a:p>
        </p:txBody>
      </p:sp>
      <p:pic>
        <p:nvPicPr>
          <p:cNvPr id="32" name="Picture 31">
            <a:extLst>
              <a:ext uri="{FF2B5EF4-FFF2-40B4-BE49-F238E27FC236}">
                <a16:creationId xmlns:a16="http://schemas.microsoft.com/office/drawing/2014/main" id="{D95241A3-32B2-F3EF-846E-B3A1934503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81957" y="141397"/>
            <a:ext cx="3925613" cy="1198900"/>
          </a:xfrm>
          <a:prstGeom prst="rect">
            <a:avLst/>
          </a:prstGeom>
        </p:spPr>
      </p:pic>
      <p:sp>
        <p:nvSpPr>
          <p:cNvPr id="4" name="TextBox 3">
            <a:extLst>
              <a:ext uri="{FF2B5EF4-FFF2-40B4-BE49-F238E27FC236}">
                <a16:creationId xmlns:a16="http://schemas.microsoft.com/office/drawing/2014/main" id="{22D8906F-7CF9-5999-16BF-77E562A4161C}"/>
              </a:ext>
            </a:extLst>
          </p:cNvPr>
          <p:cNvSpPr txBox="1"/>
          <p:nvPr/>
        </p:nvSpPr>
        <p:spPr>
          <a:xfrm>
            <a:off x="1401620" y="3244334"/>
            <a:ext cx="9505950" cy="1077218"/>
          </a:xfrm>
          <a:prstGeom prst="rect">
            <a:avLst/>
          </a:prstGeom>
          <a:noFill/>
        </p:spPr>
        <p:txBody>
          <a:bodyPr wrap="square">
            <a:spAutoFit/>
          </a:bodyPr>
          <a:lstStyle/>
          <a:p>
            <a:r>
              <a:rPr lang="en-GB" sz="3200">
                <a:effectLst/>
                <a:hlinkClick r:id="rId4" tooltip="https://openspace.etf.europa.eu/pages/digitalisation-education-and-role-centres-excellence"/>
              </a:rPr>
              <a:t>https://openspace.etf.europa.eu/pages/digitalisation-education-and-role-centres-excellence</a:t>
            </a:r>
            <a:endParaRPr lang="en-GB" sz="3200"/>
          </a:p>
        </p:txBody>
      </p:sp>
    </p:spTree>
    <p:extLst>
      <p:ext uri="{BB962C8B-B14F-4D97-AF65-F5344CB8AC3E}">
        <p14:creationId xmlns:p14="http://schemas.microsoft.com/office/powerpoint/2010/main" val="389762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33BEFF-2F13-DA42-85FF-8D63C683A05B}"/>
              </a:ext>
            </a:extLst>
          </p:cNvPr>
          <p:cNvSpPr>
            <a:spLocks noGrp="1"/>
          </p:cNvSpPr>
          <p:nvPr>
            <p:ph type="title"/>
          </p:nvPr>
        </p:nvSpPr>
        <p:spPr>
          <a:xfrm>
            <a:off x="1775521" y="2564904"/>
            <a:ext cx="8856984" cy="1080120"/>
          </a:xfrm>
        </p:spPr>
        <p:txBody>
          <a:bodyPr>
            <a:normAutofit fontScale="90000"/>
          </a:bodyPr>
          <a:lstStyle/>
          <a:p>
            <a:r>
              <a:rPr lang="it-IT"/>
              <a:t>1) Countries </a:t>
            </a:r>
            <a:r>
              <a:rPr lang="it-IT" err="1"/>
              <a:t>only</a:t>
            </a:r>
            <a:r>
              <a:rPr lang="it-IT"/>
              <a:t> </a:t>
            </a:r>
            <a:r>
              <a:rPr lang="it-IT" err="1"/>
              <a:t>apparently</a:t>
            </a:r>
            <a:r>
              <a:rPr lang="it-IT"/>
              <a:t> </a:t>
            </a:r>
            <a:r>
              <a:rPr lang="it-IT" err="1"/>
              <a:t>followed</a:t>
            </a:r>
            <a:r>
              <a:rPr lang="it-IT"/>
              <a:t> </a:t>
            </a:r>
            <a:r>
              <a:rPr lang="it-IT" err="1"/>
              <a:t>similar</a:t>
            </a:r>
            <a:r>
              <a:rPr lang="it-IT"/>
              <a:t> </a:t>
            </a:r>
            <a:r>
              <a:rPr lang="it-IT" err="1"/>
              <a:t>trajectories</a:t>
            </a:r>
            <a:r>
              <a:rPr lang="it-IT"/>
              <a:t> in </a:t>
            </a:r>
            <a:r>
              <a:rPr lang="it-IT" err="1"/>
              <a:t>introducing</a:t>
            </a:r>
            <a:r>
              <a:rPr lang="it-IT"/>
              <a:t> digital </a:t>
            </a:r>
            <a:r>
              <a:rPr lang="it-IT" err="1"/>
              <a:t>teaching</a:t>
            </a:r>
            <a:r>
              <a:rPr lang="it-IT"/>
              <a:t> and learning in </a:t>
            </a:r>
            <a:r>
              <a:rPr lang="it-IT" err="1"/>
              <a:t>education</a:t>
            </a:r>
            <a:endParaRPr lang="it-IT"/>
          </a:p>
        </p:txBody>
      </p:sp>
      <p:sp>
        <p:nvSpPr>
          <p:cNvPr id="3" name="Segnaposto numero diapositiva 2">
            <a:extLst>
              <a:ext uri="{FF2B5EF4-FFF2-40B4-BE49-F238E27FC236}">
                <a16:creationId xmlns:a16="http://schemas.microsoft.com/office/drawing/2014/main" id="{4C2BEE1E-68D3-8B4B-8F83-3676B3EDC0B2}"/>
              </a:ext>
            </a:extLst>
          </p:cNvPr>
          <p:cNvSpPr>
            <a:spLocks noGrp="1"/>
          </p:cNvSpPr>
          <p:nvPr>
            <p:ph type="sldNum" sz="quarter" idx="12"/>
          </p:nvPr>
        </p:nvSpPr>
        <p:spPr/>
        <p:txBody>
          <a:bodyPr/>
          <a:lstStyle/>
          <a:p>
            <a:fld id="{3DB84476-BC29-4407-9D57-B2E562B8968B}" type="slidenum">
              <a:rPr lang="en-US" smtClean="0"/>
              <a:pPr/>
              <a:t>5</a:t>
            </a:fld>
            <a:endParaRPr lang="en-US"/>
          </a:p>
        </p:txBody>
      </p:sp>
      <p:pic>
        <p:nvPicPr>
          <p:cNvPr id="4" name="Picture 3">
            <a:extLst>
              <a:ext uri="{FF2B5EF4-FFF2-40B4-BE49-F238E27FC236}">
                <a16:creationId xmlns:a16="http://schemas.microsoft.com/office/drawing/2014/main" id="{C5462852-0A6D-5869-5291-D1AA6D2910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43787" y="340415"/>
            <a:ext cx="3925613" cy="1198900"/>
          </a:xfrm>
          <a:prstGeom prst="rect">
            <a:avLst/>
          </a:prstGeom>
        </p:spPr>
      </p:pic>
    </p:spTree>
    <p:extLst>
      <p:ext uri="{BB962C8B-B14F-4D97-AF65-F5344CB8AC3E}">
        <p14:creationId xmlns:p14="http://schemas.microsoft.com/office/powerpoint/2010/main" val="960301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rcRect/>
          <a:stretch>
            <a:fillRect/>
          </a:stretch>
        </p:blipFill>
        <p:spPr>
          <a:xfrm>
            <a:off x="608136" y="1768922"/>
            <a:ext cx="2817739" cy="2817739"/>
          </a:xfrm>
          <a:prstGeom prst="rect">
            <a:avLst/>
          </a:prstGeom>
        </p:spPr>
      </p:pic>
      <p:pic>
        <p:nvPicPr>
          <p:cNvPr id="3" name="Picture 3"/>
          <p:cNvPicPr>
            <a:picLocks noChangeAspect="1"/>
          </p:cNvPicPr>
          <p:nvPr/>
        </p:nvPicPr>
        <p:blipFill>
          <a:blip r:embed="rId5">
            <a:extLst>
              <a:ext uri="{28A0092B-C50C-407E-A947-70E740481C1C}">
                <a14:useLocalDpi xmlns:a14="http://schemas.microsoft.com/office/drawing/2010/main"/>
              </a:ext>
              <a:ext uri="{96DAC541-7B7A-43D3-8B79-37D633B846F1}">
                <asvg:svgBlip xmlns:asvg="http://schemas.microsoft.com/office/drawing/2016/SVG/main" r:embed="rId6"/>
              </a:ext>
            </a:extLst>
          </a:blip>
          <a:srcRect/>
          <a:stretch>
            <a:fillRect/>
          </a:stretch>
        </p:blipFill>
        <p:spPr>
          <a:xfrm>
            <a:off x="4687131" y="1783750"/>
            <a:ext cx="2817739" cy="2817739"/>
          </a:xfrm>
          <a:prstGeom prst="rect">
            <a:avLst/>
          </a:prstGeom>
        </p:spPr>
      </p:pic>
      <p:pic>
        <p:nvPicPr>
          <p:cNvPr id="4" name="Picture 4"/>
          <p:cNvPicPr>
            <a:picLocks noChangeAspect="1"/>
          </p:cNvPicPr>
          <p:nvPr/>
        </p:nvPicPr>
        <p:blipFill>
          <a:blip r:embed="rId7">
            <a:extLst>
              <a:ext uri="{28A0092B-C50C-407E-A947-70E740481C1C}">
                <a14:useLocalDpi xmlns:a14="http://schemas.microsoft.com/office/drawing/2010/main"/>
              </a:ext>
              <a:ext uri="{96DAC541-7B7A-43D3-8B79-37D633B846F1}">
                <asvg:svgBlip xmlns:asvg="http://schemas.microsoft.com/office/drawing/2016/SVG/main" r:embed="rId8"/>
              </a:ext>
            </a:extLst>
          </a:blip>
          <a:srcRect/>
          <a:stretch>
            <a:fillRect/>
          </a:stretch>
        </p:blipFill>
        <p:spPr>
          <a:xfrm>
            <a:off x="8848487" y="1768922"/>
            <a:ext cx="2817739" cy="2817739"/>
          </a:xfrm>
          <a:prstGeom prst="rect">
            <a:avLst/>
          </a:prstGeom>
        </p:spPr>
      </p:pic>
      <p:pic>
        <p:nvPicPr>
          <p:cNvPr id="5" name="Picture 5"/>
          <p:cNvPicPr>
            <a:picLocks noChangeAspect="1"/>
          </p:cNvPicPr>
          <p:nvPr/>
        </p:nvPicPr>
        <p:blipFill>
          <a:blip r:embed="rId9" cstate="screen">
            <a:extLst>
              <a:ext uri="{28A0092B-C50C-407E-A947-70E740481C1C}">
                <a14:useLocalDpi xmlns:a14="http://schemas.microsoft.com/office/drawing/2010/main"/>
              </a:ext>
              <a:ext uri="{96DAC541-7B7A-43D3-8B79-37D633B846F1}">
                <asvg:svgBlip xmlns:asvg="http://schemas.microsoft.com/office/drawing/2016/SVG/main" r:embed="rId10"/>
              </a:ext>
            </a:extLst>
          </a:blip>
          <a:srcRect/>
          <a:stretch>
            <a:fillRect/>
          </a:stretch>
        </p:blipFill>
        <p:spPr>
          <a:xfrm>
            <a:off x="3608427" y="3093013"/>
            <a:ext cx="847784" cy="169557"/>
          </a:xfrm>
          <a:prstGeom prst="rect">
            <a:avLst/>
          </a:prstGeom>
        </p:spPr>
      </p:pic>
      <p:pic>
        <p:nvPicPr>
          <p:cNvPr id="6" name="Picture 6"/>
          <p:cNvPicPr>
            <a:picLocks noChangeAspect="1"/>
          </p:cNvPicPr>
          <p:nvPr/>
        </p:nvPicPr>
        <p:blipFill>
          <a:blip r:embed="rId9" cstate="screen">
            <a:extLst>
              <a:ext uri="{28A0092B-C50C-407E-A947-70E740481C1C}">
                <a14:useLocalDpi xmlns:a14="http://schemas.microsoft.com/office/drawing/2010/main"/>
              </a:ext>
              <a:ext uri="{96DAC541-7B7A-43D3-8B79-37D633B846F1}">
                <asvg:svgBlip xmlns:asvg="http://schemas.microsoft.com/office/drawing/2016/SVG/main" r:embed="rId10"/>
              </a:ext>
            </a:extLst>
          </a:blip>
          <a:srcRect/>
          <a:stretch>
            <a:fillRect/>
          </a:stretch>
        </p:blipFill>
        <p:spPr>
          <a:xfrm>
            <a:off x="7802913" y="3093013"/>
            <a:ext cx="847784" cy="169557"/>
          </a:xfrm>
          <a:prstGeom prst="rect">
            <a:avLst/>
          </a:prstGeom>
        </p:spPr>
      </p:pic>
      <p:grpSp>
        <p:nvGrpSpPr>
          <p:cNvPr id="7" name="Group 7"/>
          <p:cNvGrpSpPr/>
          <p:nvPr/>
        </p:nvGrpSpPr>
        <p:grpSpPr>
          <a:xfrm>
            <a:off x="810273" y="4782279"/>
            <a:ext cx="2798155" cy="1441503"/>
            <a:chOff x="0" y="0"/>
            <a:chExt cx="1419804" cy="731429"/>
          </a:xfrm>
        </p:grpSpPr>
        <p:sp>
          <p:nvSpPr>
            <p:cNvPr id="8" name="Freeform 8"/>
            <p:cNvSpPr/>
            <p:nvPr/>
          </p:nvSpPr>
          <p:spPr>
            <a:xfrm>
              <a:off x="0" y="0"/>
              <a:ext cx="1419804" cy="731429"/>
            </a:xfrm>
            <a:custGeom>
              <a:avLst/>
              <a:gdLst/>
              <a:ahLst/>
              <a:cxnLst/>
              <a:rect l="l" t="t" r="r" b="b"/>
              <a:pathLst>
                <a:path w="1419804" h="731429">
                  <a:moveTo>
                    <a:pt x="0" y="0"/>
                  </a:moveTo>
                  <a:lnTo>
                    <a:pt x="0" y="731429"/>
                  </a:lnTo>
                  <a:lnTo>
                    <a:pt x="1419804" y="731429"/>
                  </a:lnTo>
                  <a:lnTo>
                    <a:pt x="1419804" y="0"/>
                  </a:lnTo>
                  <a:lnTo>
                    <a:pt x="0" y="0"/>
                  </a:lnTo>
                  <a:close/>
                  <a:moveTo>
                    <a:pt x="1358844" y="670469"/>
                  </a:moveTo>
                  <a:lnTo>
                    <a:pt x="59690" y="670469"/>
                  </a:lnTo>
                  <a:lnTo>
                    <a:pt x="59690" y="59690"/>
                  </a:lnTo>
                  <a:lnTo>
                    <a:pt x="1358844" y="59690"/>
                  </a:lnTo>
                  <a:lnTo>
                    <a:pt x="1358844" y="670469"/>
                  </a:lnTo>
                  <a:close/>
                </a:path>
              </a:pathLst>
            </a:custGeom>
            <a:solidFill>
              <a:srgbClr val="486177"/>
            </a:solidFill>
          </p:spPr>
          <p:txBody>
            <a:bodyPr/>
            <a:lstStyle/>
            <a:p>
              <a:endParaRPr lang="en-GB"/>
            </a:p>
          </p:txBody>
        </p:sp>
      </p:grpSp>
      <p:pic>
        <p:nvPicPr>
          <p:cNvPr id="9" name="Picture 9"/>
          <p:cNvPicPr>
            <a:picLocks noChangeAspect="1"/>
          </p:cNvPicPr>
          <p:nvPr/>
        </p:nvPicPr>
        <p:blipFill>
          <a:blip r:embed="rId11">
            <a:extLst>
              <a:ext uri="{28A0092B-C50C-407E-A947-70E740481C1C}">
                <a14:useLocalDpi xmlns:a14="http://schemas.microsoft.com/office/drawing/2010/main"/>
              </a:ext>
              <a:ext uri="{96DAC541-7B7A-43D3-8B79-37D633B846F1}">
                <asvg:svgBlip xmlns:asvg="http://schemas.microsoft.com/office/drawing/2016/SVG/main" r:embed="rId12"/>
              </a:ext>
            </a:extLst>
          </a:blip>
          <a:srcRect/>
          <a:stretch>
            <a:fillRect/>
          </a:stretch>
        </p:blipFill>
        <p:spPr>
          <a:xfrm>
            <a:off x="5029583" y="1665265"/>
            <a:ext cx="2170328" cy="1365333"/>
          </a:xfrm>
          <a:prstGeom prst="rect">
            <a:avLst/>
          </a:prstGeom>
        </p:spPr>
      </p:pic>
      <p:grpSp>
        <p:nvGrpSpPr>
          <p:cNvPr id="10" name="Group 10"/>
          <p:cNvGrpSpPr/>
          <p:nvPr/>
        </p:nvGrpSpPr>
        <p:grpSpPr>
          <a:xfrm>
            <a:off x="4867761" y="4782279"/>
            <a:ext cx="3049007" cy="1441503"/>
            <a:chOff x="0" y="0"/>
            <a:chExt cx="1547088" cy="731429"/>
          </a:xfrm>
        </p:grpSpPr>
        <p:sp>
          <p:nvSpPr>
            <p:cNvPr id="11" name="Freeform 11"/>
            <p:cNvSpPr/>
            <p:nvPr/>
          </p:nvSpPr>
          <p:spPr>
            <a:xfrm>
              <a:off x="0" y="0"/>
              <a:ext cx="1547088" cy="731429"/>
            </a:xfrm>
            <a:custGeom>
              <a:avLst/>
              <a:gdLst/>
              <a:ahLst/>
              <a:cxnLst/>
              <a:rect l="l" t="t" r="r" b="b"/>
              <a:pathLst>
                <a:path w="1547088" h="731429">
                  <a:moveTo>
                    <a:pt x="0" y="0"/>
                  </a:moveTo>
                  <a:lnTo>
                    <a:pt x="0" y="731429"/>
                  </a:lnTo>
                  <a:lnTo>
                    <a:pt x="1547088" y="731429"/>
                  </a:lnTo>
                  <a:lnTo>
                    <a:pt x="1547088" y="0"/>
                  </a:lnTo>
                  <a:lnTo>
                    <a:pt x="0" y="0"/>
                  </a:lnTo>
                  <a:close/>
                  <a:moveTo>
                    <a:pt x="1486128" y="670469"/>
                  </a:moveTo>
                  <a:lnTo>
                    <a:pt x="59690" y="670469"/>
                  </a:lnTo>
                  <a:lnTo>
                    <a:pt x="59690" y="59690"/>
                  </a:lnTo>
                  <a:lnTo>
                    <a:pt x="1486128" y="59690"/>
                  </a:lnTo>
                  <a:lnTo>
                    <a:pt x="1486128" y="670469"/>
                  </a:lnTo>
                  <a:close/>
                </a:path>
              </a:pathLst>
            </a:custGeom>
            <a:solidFill>
              <a:srgbClr val="37C9EF"/>
            </a:solidFill>
          </p:spPr>
          <p:txBody>
            <a:bodyPr/>
            <a:lstStyle/>
            <a:p>
              <a:endParaRPr lang="en-GB"/>
            </a:p>
          </p:txBody>
        </p:sp>
      </p:grpSp>
      <p:grpSp>
        <p:nvGrpSpPr>
          <p:cNvPr id="12" name="Group 12"/>
          <p:cNvGrpSpPr/>
          <p:nvPr/>
        </p:nvGrpSpPr>
        <p:grpSpPr>
          <a:xfrm>
            <a:off x="8848487" y="4782279"/>
            <a:ext cx="3015528" cy="1441503"/>
            <a:chOff x="0" y="0"/>
            <a:chExt cx="1530101" cy="731429"/>
          </a:xfrm>
        </p:grpSpPr>
        <p:sp>
          <p:nvSpPr>
            <p:cNvPr id="13" name="Freeform 13"/>
            <p:cNvSpPr/>
            <p:nvPr/>
          </p:nvSpPr>
          <p:spPr>
            <a:xfrm>
              <a:off x="0" y="0"/>
              <a:ext cx="1530101" cy="731429"/>
            </a:xfrm>
            <a:custGeom>
              <a:avLst/>
              <a:gdLst/>
              <a:ahLst/>
              <a:cxnLst/>
              <a:rect l="l" t="t" r="r" b="b"/>
              <a:pathLst>
                <a:path w="1530101" h="731429">
                  <a:moveTo>
                    <a:pt x="0" y="0"/>
                  </a:moveTo>
                  <a:lnTo>
                    <a:pt x="0" y="731429"/>
                  </a:lnTo>
                  <a:lnTo>
                    <a:pt x="1530101" y="731429"/>
                  </a:lnTo>
                  <a:lnTo>
                    <a:pt x="1530101" y="0"/>
                  </a:lnTo>
                  <a:lnTo>
                    <a:pt x="0" y="0"/>
                  </a:lnTo>
                  <a:close/>
                  <a:moveTo>
                    <a:pt x="1469141" y="670469"/>
                  </a:moveTo>
                  <a:lnTo>
                    <a:pt x="59690" y="670469"/>
                  </a:lnTo>
                  <a:lnTo>
                    <a:pt x="59690" y="59690"/>
                  </a:lnTo>
                  <a:lnTo>
                    <a:pt x="1469141" y="59690"/>
                  </a:lnTo>
                  <a:lnTo>
                    <a:pt x="1469141" y="670469"/>
                  </a:lnTo>
                  <a:close/>
                </a:path>
              </a:pathLst>
            </a:custGeom>
            <a:solidFill>
              <a:srgbClr val="2C92D5"/>
            </a:solidFill>
          </p:spPr>
          <p:txBody>
            <a:bodyPr/>
            <a:lstStyle/>
            <a:p>
              <a:endParaRPr lang="en-GB"/>
            </a:p>
          </p:txBody>
        </p:sp>
      </p:grpSp>
      <p:pic>
        <p:nvPicPr>
          <p:cNvPr id="14" name="Picture 14"/>
          <p:cNvPicPr>
            <a:picLocks noChangeAspect="1"/>
          </p:cNvPicPr>
          <p:nvPr/>
        </p:nvPicPr>
        <p:blipFill>
          <a:blip r:embed="rId13">
            <a:extLst>
              <a:ext uri="{28A0092B-C50C-407E-A947-70E740481C1C}">
                <a14:useLocalDpi xmlns:a14="http://schemas.microsoft.com/office/drawing/2010/main"/>
              </a:ext>
              <a:ext uri="{96DAC541-7B7A-43D3-8B79-37D633B846F1}">
                <asvg:svgBlip xmlns:asvg="http://schemas.microsoft.com/office/drawing/2016/SVG/main" r:embed="rId14"/>
              </a:ext>
            </a:extLst>
          </a:blip>
          <a:srcRect/>
          <a:stretch>
            <a:fillRect/>
          </a:stretch>
        </p:blipFill>
        <p:spPr>
          <a:xfrm>
            <a:off x="1082365" y="1480544"/>
            <a:ext cx="1616799" cy="1616799"/>
          </a:xfrm>
          <a:prstGeom prst="rect">
            <a:avLst/>
          </a:prstGeom>
        </p:spPr>
      </p:pic>
      <p:sp>
        <p:nvSpPr>
          <p:cNvPr id="15" name="TextBox 15"/>
          <p:cNvSpPr txBox="1"/>
          <p:nvPr/>
        </p:nvSpPr>
        <p:spPr>
          <a:xfrm>
            <a:off x="798883" y="4982120"/>
            <a:ext cx="2648500" cy="1000274"/>
          </a:xfrm>
          <a:prstGeom prst="rect">
            <a:avLst/>
          </a:prstGeom>
        </p:spPr>
        <p:txBody>
          <a:bodyPr wrap="square" lIns="0" tIns="0" rIns="0" bIns="0" rtlCol="0" anchor="t">
            <a:spAutoFit/>
          </a:bodyPr>
          <a:lstStyle/>
          <a:p>
            <a:pPr marL="518166" lvl="1" indent="-259083">
              <a:lnSpc>
                <a:spcPts val="2639"/>
              </a:lnSpc>
              <a:buFont typeface="Arial"/>
              <a:buChar char="•"/>
            </a:pPr>
            <a:r>
              <a:rPr lang="en-US" sz="2399" spc="47">
                <a:solidFill>
                  <a:srgbClr val="486177"/>
                </a:solidFill>
                <a:latin typeface="Aileron Regular"/>
              </a:rPr>
              <a:t>Piloting</a:t>
            </a:r>
          </a:p>
          <a:p>
            <a:pPr marL="518166" lvl="1" indent="-259083">
              <a:lnSpc>
                <a:spcPts val="2639"/>
              </a:lnSpc>
              <a:buFont typeface="Arial"/>
              <a:buChar char="•"/>
            </a:pPr>
            <a:r>
              <a:rPr lang="en-US" sz="2399" spc="47">
                <a:solidFill>
                  <a:srgbClr val="486177"/>
                </a:solidFill>
                <a:latin typeface="Aileron Regular"/>
              </a:rPr>
              <a:t>Excellence</a:t>
            </a:r>
          </a:p>
          <a:p>
            <a:pPr marL="518166" lvl="1" indent="-259084">
              <a:lnSpc>
                <a:spcPts val="2639"/>
              </a:lnSpc>
              <a:buFont typeface="Arial"/>
              <a:buChar char="•"/>
            </a:pPr>
            <a:r>
              <a:rPr lang="en-US" sz="2399" spc="47">
                <a:solidFill>
                  <a:srgbClr val="486177"/>
                </a:solidFill>
                <a:latin typeface="Aileron Regular"/>
              </a:rPr>
              <a:t>Little resources</a:t>
            </a:r>
          </a:p>
        </p:txBody>
      </p:sp>
      <p:sp>
        <p:nvSpPr>
          <p:cNvPr id="16" name="TextBox 16"/>
          <p:cNvSpPr txBox="1"/>
          <p:nvPr/>
        </p:nvSpPr>
        <p:spPr>
          <a:xfrm>
            <a:off x="1095041" y="3076610"/>
            <a:ext cx="1851159" cy="1737270"/>
          </a:xfrm>
          <a:prstGeom prst="rect">
            <a:avLst/>
          </a:prstGeom>
        </p:spPr>
        <p:txBody>
          <a:bodyPr lIns="0" tIns="0" rIns="0" bIns="0" rtlCol="0" anchor="t">
            <a:spAutoFit/>
          </a:bodyPr>
          <a:lstStyle/>
          <a:p>
            <a:pPr algn="ctr">
              <a:lnSpc>
                <a:spcPts val="3523"/>
              </a:lnSpc>
            </a:pPr>
            <a:r>
              <a:rPr lang="en-US" sz="1600" b="1">
                <a:solidFill>
                  <a:srgbClr val="FFFFFF"/>
                </a:solidFill>
                <a:latin typeface="Aileron Heavy Bold"/>
              </a:rPr>
              <a:t>PRE-COVID – NO SYSTEMIC APPROACH TO DTL IN EDUCATION</a:t>
            </a:r>
          </a:p>
        </p:txBody>
      </p:sp>
      <p:sp>
        <p:nvSpPr>
          <p:cNvPr id="17" name="TextBox 17"/>
          <p:cNvSpPr txBox="1"/>
          <p:nvPr/>
        </p:nvSpPr>
        <p:spPr>
          <a:xfrm>
            <a:off x="5167109" y="3224470"/>
            <a:ext cx="2008507" cy="720775"/>
          </a:xfrm>
          <a:prstGeom prst="rect">
            <a:avLst/>
          </a:prstGeom>
        </p:spPr>
        <p:txBody>
          <a:bodyPr lIns="0" tIns="0" rIns="0" bIns="0" rtlCol="0" anchor="t">
            <a:spAutoFit/>
          </a:bodyPr>
          <a:lstStyle/>
          <a:p>
            <a:pPr algn="ctr">
              <a:lnSpc>
                <a:spcPts val="2893"/>
              </a:lnSpc>
            </a:pPr>
            <a:r>
              <a:rPr lang="en-US" sz="2067">
                <a:solidFill>
                  <a:srgbClr val="486177"/>
                </a:solidFill>
                <a:latin typeface="Aileron Heavy Bold"/>
              </a:rPr>
              <a:t>PANDEMIC</a:t>
            </a:r>
          </a:p>
          <a:p>
            <a:pPr algn="ctr">
              <a:lnSpc>
                <a:spcPts val="2893"/>
              </a:lnSpc>
            </a:pPr>
            <a:r>
              <a:rPr lang="en-US" sz="2067">
                <a:solidFill>
                  <a:srgbClr val="486177"/>
                </a:solidFill>
                <a:latin typeface="Aileron Heavy Bold"/>
              </a:rPr>
              <a:t>EMERGENCY</a:t>
            </a:r>
          </a:p>
        </p:txBody>
      </p:sp>
      <p:sp>
        <p:nvSpPr>
          <p:cNvPr id="18" name="TextBox 18"/>
          <p:cNvSpPr txBox="1"/>
          <p:nvPr/>
        </p:nvSpPr>
        <p:spPr>
          <a:xfrm>
            <a:off x="9213456" y="3054668"/>
            <a:ext cx="2087801" cy="1288430"/>
          </a:xfrm>
          <a:prstGeom prst="rect">
            <a:avLst/>
          </a:prstGeom>
        </p:spPr>
        <p:txBody>
          <a:bodyPr lIns="0" tIns="0" rIns="0" bIns="0" rtlCol="0" anchor="t">
            <a:spAutoFit/>
          </a:bodyPr>
          <a:lstStyle/>
          <a:p>
            <a:pPr algn="ctr">
              <a:lnSpc>
                <a:spcPts val="3547"/>
              </a:lnSpc>
            </a:pPr>
            <a:r>
              <a:rPr lang="en-US" sz="1600" b="1">
                <a:solidFill>
                  <a:srgbClr val="FFFFFF"/>
                </a:solidFill>
                <a:latin typeface="Aileron Heavy Bold"/>
              </a:rPr>
              <a:t>AFTER EMERGENCY – TOWARDS SYSTEMIC DTL IN EDUCATION</a:t>
            </a:r>
          </a:p>
        </p:txBody>
      </p:sp>
      <p:sp>
        <p:nvSpPr>
          <p:cNvPr id="19" name="TextBox 19"/>
          <p:cNvSpPr txBox="1"/>
          <p:nvPr/>
        </p:nvSpPr>
        <p:spPr>
          <a:xfrm>
            <a:off x="4867760" y="4982120"/>
            <a:ext cx="2856229" cy="1000274"/>
          </a:xfrm>
          <a:prstGeom prst="rect">
            <a:avLst/>
          </a:prstGeom>
        </p:spPr>
        <p:txBody>
          <a:bodyPr lIns="0" tIns="0" rIns="0" bIns="0" rtlCol="0" anchor="t">
            <a:spAutoFit/>
          </a:bodyPr>
          <a:lstStyle/>
          <a:p>
            <a:pPr marL="518166" lvl="1" indent="-259083">
              <a:lnSpc>
                <a:spcPts val="2639"/>
              </a:lnSpc>
              <a:buFont typeface="Arial"/>
              <a:buChar char="•"/>
            </a:pPr>
            <a:r>
              <a:rPr lang="en-US" sz="2399" spc="47">
                <a:solidFill>
                  <a:srgbClr val="486177"/>
                </a:solidFill>
                <a:latin typeface="Aileron Regular"/>
              </a:rPr>
              <a:t>Systemic</a:t>
            </a:r>
          </a:p>
          <a:p>
            <a:pPr marL="518166" lvl="1" indent="-259083">
              <a:lnSpc>
                <a:spcPts val="2639"/>
              </a:lnSpc>
              <a:buFont typeface="Arial"/>
              <a:buChar char="•"/>
            </a:pPr>
            <a:r>
              <a:rPr lang="en-US" sz="2399" spc="47">
                <a:solidFill>
                  <a:srgbClr val="486177"/>
                </a:solidFill>
                <a:latin typeface="Aileron Regular"/>
              </a:rPr>
              <a:t>No time</a:t>
            </a:r>
          </a:p>
          <a:p>
            <a:pPr marL="518166" lvl="1" indent="-259084">
              <a:lnSpc>
                <a:spcPts val="2639"/>
              </a:lnSpc>
              <a:buFont typeface="Arial"/>
              <a:buChar char="•"/>
            </a:pPr>
            <a:r>
              <a:rPr lang="en-US" sz="2399" spc="47">
                <a:solidFill>
                  <a:srgbClr val="486177"/>
                </a:solidFill>
                <a:latin typeface="Aileron Regular"/>
              </a:rPr>
              <a:t>Bigger funds</a:t>
            </a:r>
          </a:p>
        </p:txBody>
      </p:sp>
      <p:sp>
        <p:nvSpPr>
          <p:cNvPr id="20" name="TextBox 20"/>
          <p:cNvSpPr txBox="1"/>
          <p:nvPr/>
        </p:nvSpPr>
        <p:spPr>
          <a:xfrm>
            <a:off x="8808577" y="4982120"/>
            <a:ext cx="3095351" cy="923330"/>
          </a:xfrm>
          <a:prstGeom prst="rect">
            <a:avLst/>
          </a:prstGeom>
        </p:spPr>
        <p:txBody>
          <a:bodyPr lIns="0" tIns="0" rIns="0" bIns="0" rtlCol="0" anchor="t">
            <a:spAutoFit/>
          </a:bodyPr>
          <a:lstStyle/>
          <a:p>
            <a:pPr marL="489378" lvl="1" indent="-244690">
              <a:lnSpc>
                <a:spcPts val="2403"/>
              </a:lnSpc>
              <a:buFont typeface="Arial"/>
              <a:buChar char="•"/>
            </a:pPr>
            <a:r>
              <a:rPr lang="en-US" sz="2267" spc="4">
                <a:solidFill>
                  <a:srgbClr val="486177"/>
                </a:solidFill>
                <a:latin typeface="Aileron Regular"/>
              </a:rPr>
              <a:t>New tools</a:t>
            </a:r>
          </a:p>
          <a:p>
            <a:pPr marL="489378" lvl="1" indent="-244690">
              <a:lnSpc>
                <a:spcPts val="2403"/>
              </a:lnSpc>
              <a:buFont typeface="Arial"/>
              <a:buChar char="•"/>
            </a:pPr>
            <a:r>
              <a:rPr lang="en-US" sz="2267" spc="4">
                <a:solidFill>
                  <a:srgbClr val="486177"/>
                </a:solidFill>
                <a:latin typeface="Aileron Regular"/>
              </a:rPr>
              <a:t>Better understanding</a:t>
            </a:r>
          </a:p>
          <a:p>
            <a:pPr marL="489380" lvl="1" indent="-244690">
              <a:lnSpc>
                <a:spcPts val="2403"/>
              </a:lnSpc>
              <a:buFont typeface="Arial"/>
              <a:buChar char="•"/>
            </a:pPr>
            <a:r>
              <a:rPr lang="en-US" sz="2267" spc="4">
                <a:solidFill>
                  <a:srgbClr val="486177"/>
                </a:solidFill>
                <a:latin typeface="Aileron Regular"/>
              </a:rPr>
              <a:t>Little resources</a:t>
            </a:r>
          </a:p>
        </p:txBody>
      </p:sp>
      <p:pic>
        <p:nvPicPr>
          <p:cNvPr id="22" name="Picture 22"/>
          <p:cNvPicPr>
            <a:picLocks noChangeAspect="1"/>
          </p:cNvPicPr>
          <p:nvPr/>
        </p:nvPicPr>
        <p:blipFill>
          <a:blip r:embed="rId15">
            <a:extLst>
              <a:ext uri="{28A0092B-C50C-407E-A947-70E740481C1C}">
                <a14:useLocalDpi xmlns:a14="http://schemas.microsoft.com/office/drawing/2010/main"/>
              </a:ext>
              <a:ext uri="{96DAC541-7B7A-43D3-8B79-37D633B846F1}">
                <asvg:svgBlip xmlns:asvg="http://schemas.microsoft.com/office/drawing/2016/SVG/main" r:embed="rId16"/>
              </a:ext>
            </a:extLst>
          </a:blip>
          <a:srcRect/>
          <a:stretch>
            <a:fillRect/>
          </a:stretch>
        </p:blipFill>
        <p:spPr>
          <a:xfrm>
            <a:off x="9584441" y="1304395"/>
            <a:ext cx="1716816" cy="1712524"/>
          </a:xfrm>
          <a:prstGeom prst="rect">
            <a:avLst/>
          </a:prstGeom>
        </p:spPr>
      </p:pic>
      <p:sp>
        <p:nvSpPr>
          <p:cNvPr id="23" name="TextBox 23"/>
          <p:cNvSpPr txBox="1"/>
          <p:nvPr/>
        </p:nvSpPr>
        <p:spPr>
          <a:xfrm>
            <a:off x="1541535" y="343036"/>
            <a:ext cx="10110917" cy="349263"/>
          </a:xfrm>
          <a:prstGeom prst="rect">
            <a:avLst/>
          </a:prstGeom>
        </p:spPr>
        <p:txBody>
          <a:bodyPr lIns="0" tIns="0" rIns="0" bIns="0" rtlCol="0" anchor="t">
            <a:spAutoFit/>
          </a:bodyPr>
          <a:lstStyle/>
          <a:p>
            <a:pPr>
              <a:lnSpc>
                <a:spcPts val="2908"/>
              </a:lnSpc>
            </a:pPr>
            <a:r>
              <a:rPr lang="en-US" sz="2077" spc="83">
                <a:solidFill>
                  <a:srgbClr val="FFFFFF"/>
                </a:solidFill>
                <a:latin typeface="Aileron Regular Bold"/>
              </a:rPr>
              <a:t>Digital technology in education -  Lessons learnt from Covid Emergency</a:t>
            </a:r>
          </a:p>
        </p:txBody>
      </p:sp>
      <p:sp>
        <p:nvSpPr>
          <p:cNvPr id="24" name="Title 6">
            <a:extLst>
              <a:ext uri="{FF2B5EF4-FFF2-40B4-BE49-F238E27FC236}">
                <a16:creationId xmlns:a16="http://schemas.microsoft.com/office/drawing/2014/main" id="{2FACA97A-425A-4938-95BC-7D598C78F100}"/>
              </a:ext>
            </a:extLst>
          </p:cNvPr>
          <p:cNvSpPr txBox="1">
            <a:spLocks/>
          </p:cNvSpPr>
          <p:nvPr/>
        </p:nvSpPr>
        <p:spPr>
          <a:xfrm>
            <a:off x="486834" y="196779"/>
            <a:ext cx="6323541" cy="1086009"/>
          </a:xfrm>
          <a:prstGeom prst="roundRect">
            <a:avLst/>
          </a:prstGeom>
          <a:solidFill>
            <a:srgbClr val="33CC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lgn="l" defTabSz="914400" rtl="0" eaLnBrk="1" latinLnBrk="0" hangingPunct="1">
              <a:lnSpc>
                <a:spcPct val="90000"/>
              </a:lnSpc>
              <a:spcBef>
                <a:spcPct val="0"/>
              </a:spcBef>
              <a:buNone/>
              <a:defRPr lang="en-GB" sz="2000" b="1" kern="1200" cap="all" baseline="0" dirty="0">
                <a:solidFill>
                  <a:schemeClr val="lt1"/>
                </a:solidFill>
                <a:effectLst/>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2667"/>
              <a:t>DIGI ENE – Impact of pandemic I</a:t>
            </a:r>
          </a:p>
          <a:p>
            <a:r>
              <a:rPr lang="en-US" sz="2667"/>
              <a:t>GENERAL TREND</a:t>
            </a:r>
          </a:p>
        </p:txBody>
      </p:sp>
      <p:sp>
        <p:nvSpPr>
          <p:cNvPr id="21" name="Arrow: Curved Down 20">
            <a:extLst>
              <a:ext uri="{FF2B5EF4-FFF2-40B4-BE49-F238E27FC236}">
                <a16:creationId xmlns:a16="http://schemas.microsoft.com/office/drawing/2014/main" id="{040A16F3-BF3E-4560-A087-AC907160F2D1}"/>
              </a:ext>
            </a:extLst>
          </p:cNvPr>
          <p:cNvSpPr/>
          <p:nvPr/>
        </p:nvSpPr>
        <p:spPr>
          <a:xfrm>
            <a:off x="6192012" y="1655848"/>
            <a:ext cx="3643277" cy="988011"/>
          </a:xfrm>
          <a:prstGeom prst="curved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solidFill>
                <a:schemeClr val="tx1"/>
              </a:solidFill>
            </a:endParaRPr>
          </a:p>
        </p:txBody>
      </p:sp>
      <p:sp>
        <p:nvSpPr>
          <p:cNvPr id="26" name="Arrow: Curved Right 25">
            <a:extLst>
              <a:ext uri="{FF2B5EF4-FFF2-40B4-BE49-F238E27FC236}">
                <a16:creationId xmlns:a16="http://schemas.microsoft.com/office/drawing/2014/main" id="{AC87F449-98EC-4BA2-B608-E83B53A02808}"/>
              </a:ext>
            </a:extLst>
          </p:cNvPr>
          <p:cNvSpPr/>
          <p:nvPr/>
        </p:nvSpPr>
        <p:spPr>
          <a:xfrm rot="5400000">
            <a:off x="3628382" y="172135"/>
            <a:ext cx="1002905" cy="3940543"/>
          </a:xfrm>
          <a:prstGeom prst="curved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solidFill>
                <a:schemeClr val="tx1"/>
              </a:solidFill>
            </a:endParaRPr>
          </a:p>
        </p:txBody>
      </p:sp>
      <p:sp>
        <p:nvSpPr>
          <p:cNvPr id="27" name="TextBox 26">
            <a:extLst>
              <a:ext uri="{FF2B5EF4-FFF2-40B4-BE49-F238E27FC236}">
                <a16:creationId xmlns:a16="http://schemas.microsoft.com/office/drawing/2014/main" id="{FFB65155-D429-68DB-0DD8-B714E8A7E5D2}"/>
              </a:ext>
            </a:extLst>
          </p:cNvPr>
          <p:cNvSpPr txBox="1"/>
          <p:nvPr/>
        </p:nvSpPr>
        <p:spPr>
          <a:xfrm>
            <a:off x="3048000" y="3672959"/>
            <a:ext cx="6096000" cy="369332"/>
          </a:xfrm>
          <a:prstGeom prst="rect">
            <a:avLst/>
          </a:prstGeom>
          <a:noFill/>
        </p:spPr>
        <p:txBody>
          <a:bodyPr wrap="square">
            <a:spAutoFit/>
          </a:bodyPr>
          <a:lstStyle/>
          <a:p>
            <a:r>
              <a:rPr lang="en-GB" b="0">
                <a:effectLst/>
              </a:rPr>
              <a:t> </a:t>
            </a:r>
            <a:endParaRPr lang="en-GB"/>
          </a:p>
        </p:txBody>
      </p:sp>
      <p:sp>
        <p:nvSpPr>
          <p:cNvPr id="29" name="TextBox 28">
            <a:extLst>
              <a:ext uri="{FF2B5EF4-FFF2-40B4-BE49-F238E27FC236}">
                <a16:creationId xmlns:a16="http://schemas.microsoft.com/office/drawing/2014/main" id="{2A8D9124-6E94-08A5-1755-1A95AE6ED47B}"/>
              </a:ext>
            </a:extLst>
          </p:cNvPr>
          <p:cNvSpPr txBox="1"/>
          <p:nvPr/>
        </p:nvSpPr>
        <p:spPr>
          <a:xfrm>
            <a:off x="3048000" y="3672959"/>
            <a:ext cx="6096000" cy="369332"/>
          </a:xfrm>
          <a:prstGeom prst="rect">
            <a:avLst/>
          </a:prstGeom>
          <a:noFill/>
        </p:spPr>
        <p:txBody>
          <a:bodyPr wrap="square">
            <a:spAutoFit/>
          </a:bodyPr>
          <a:lstStyle/>
          <a:p>
            <a:r>
              <a:rPr lang="en-GB" b="0">
                <a:effectLst/>
              </a:rPr>
              <a:t> </a:t>
            </a:r>
            <a:endParaRPr lang="en-GB"/>
          </a:p>
        </p:txBody>
      </p:sp>
      <p:sp>
        <p:nvSpPr>
          <p:cNvPr id="31" name="TextBox 30">
            <a:extLst>
              <a:ext uri="{FF2B5EF4-FFF2-40B4-BE49-F238E27FC236}">
                <a16:creationId xmlns:a16="http://schemas.microsoft.com/office/drawing/2014/main" id="{4F7A66CB-F932-6565-F832-80CAB8754F84}"/>
              </a:ext>
            </a:extLst>
          </p:cNvPr>
          <p:cNvSpPr txBox="1"/>
          <p:nvPr/>
        </p:nvSpPr>
        <p:spPr>
          <a:xfrm>
            <a:off x="3048000" y="3672959"/>
            <a:ext cx="6096000" cy="369332"/>
          </a:xfrm>
          <a:prstGeom prst="rect">
            <a:avLst/>
          </a:prstGeom>
          <a:noFill/>
        </p:spPr>
        <p:txBody>
          <a:bodyPr wrap="square">
            <a:spAutoFit/>
          </a:bodyPr>
          <a:lstStyle/>
          <a:p>
            <a:r>
              <a:rPr lang="en-GB" b="0">
                <a:effectLst/>
              </a:rPr>
              <a:t> </a:t>
            </a:r>
            <a:endParaRPr lang="en-GB"/>
          </a:p>
        </p:txBody>
      </p:sp>
      <p:pic>
        <p:nvPicPr>
          <p:cNvPr id="32" name="Picture 31">
            <a:extLst>
              <a:ext uri="{FF2B5EF4-FFF2-40B4-BE49-F238E27FC236}">
                <a16:creationId xmlns:a16="http://schemas.microsoft.com/office/drawing/2014/main" id="{D95241A3-32B2-F3EF-846E-B3A19345037F}"/>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6981957" y="141397"/>
            <a:ext cx="3925613" cy="1198900"/>
          </a:xfrm>
          <a:prstGeom prst="rect">
            <a:avLst/>
          </a:prstGeom>
        </p:spPr>
      </p:pic>
    </p:spTree>
    <p:extLst>
      <p:ext uri="{BB962C8B-B14F-4D97-AF65-F5344CB8AC3E}">
        <p14:creationId xmlns:p14="http://schemas.microsoft.com/office/powerpoint/2010/main" val="20692397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33BEFF-2F13-DA42-85FF-8D63C683A05B}"/>
              </a:ext>
            </a:extLst>
          </p:cNvPr>
          <p:cNvSpPr>
            <a:spLocks noGrp="1"/>
          </p:cNvSpPr>
          <p:nvPr>
            <p:ph type="title"/>
          </p:nvPr>
        </p:nvSpPr>
        <p:spPr>
          <a:xfrm>
            <a:off x="1775521" y="2564904"/>
            <a:ext cx="8856984" cy="1080120"/>
          </a:xfrm>
        </p:spPr>
        <p:txBody>
          <a:bodyPr>
            <a:normAutofit fontScale="90000"/>
          </a:bodyPr>
          <a:lstStyle/>
          <a:p>
            <a:pPr algn="ctr"/>
            <a:r>
              <a:rPr lang="it-IT"/>
              <a:t>2) Countries are </a:t>
            </a:r>
            <a:r>
              <a:rPr lang="it-IT" err="1"/>
              <a:t>going</a:t>
            </a:r>
            <a:r>
              <a:rPr lang="it-IT"/>
              <a:t> in </a:t>
            </a:r>
            <a:r>
              <a:rPr lang="it-IT" err="1"/>
              <a:t>quite</a:t>
            </a:r>
            <a:r>
              <a:rPr lang="it-IT"/>
              <a:t> opposite </a:t>
            </a:r>
            <a:r>
              <a:rPr lang="it-IT" err="1"/>
              <a:t>directions</a:t>
            </a:r>
            <a:r>
              <a:rPr lang="it-IT"/>
              <a:t> following end of pandemic</a:t>
            </a:r>
            <a:br>
              <a:rPr lang="it-IT"/>
            </a:br>
            <a:br>
              <a:rPr lang="it-IT"/>
            </a:br>
            <a:r>
              <a:rPr lang="it-IT" err="1"/>
              <a:t>All</a:t>
            </a:r>
            <a:r>
              <a:rPr lang="it-IT"/>
              <a:t> in vs </a:t>
            </a:r>
            <a:r>
              <a:rPr lang="it-IT" err="1"/>
              <a:t>All</a:t>
            </a:r>
            <a:r>
              <a:rPr lang="it-IT"/>
              <a:t> out </a:t>
            </a:r>
          </a:p>
        </p:txBody>
      </p:sp>
      <p:sp>
        <p:nvSpPr>
          <p:cNvPr id="3" name="Segnaposto numero diapositiva 2">
            <a:extLst>
              <a:ext uri="{FF2B5EF4-FFF2-40B4-BE49-F238E27FC236}">
                <a16:creationId xmlns:a16="http://schemas.microsoft.com/office/drawing/2014/main" id="{4C2BEE1E-68D3-8B4B-8F83-3676B3EDC0B2}"/>
              </a:ext>
            </a:extLst>
          </p:cNvPr>
          <p:cNvSpPr>
            <a:spLocks noGrp="1"/>
          </p:cNvSpPr>
          <p:nvPr>
            <p:ph type="sldNum" sz="quarter" idx="12"/>
          </p:nvPr>
        </p:nvSpPr>
        <p:spPr/>
        <p:txBody>
          <a:bodyPr/>
          <a:lstStyle/>
          <a:p>
            <a:fld id="{3DB84476-BC29-4407-9D57-B2E562B8968B}" type="slidenum">
              <a:rPr lang="en-US" smtClean="0"/>
              <a:pPr/>
              <a:t>7</a:t>
            </a:fld>
            <a:endParaRPr lang="en-US"/>
          </a:p>
        </p:txBody>
      </p:sp>
      <p:pic>
        <p:nvPicPr>
          <p:cNvPr id="4" name="Picture 3">
            <a:extLst>
              <a:ext uri="{FF2B5EF4-FFF2-40B4-BE49-F238E27FC236}">
                <a16:creationId xmlns:a16="http://schemas.microsoft.com/office/drawing/2014/main" id="{C5462852-0A6D-5869-5291-D1AA6D2910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43787" y="340415"/>
            <a:ext cx="3925613" cy="1198900"/>
          </a:xfrm>
          <a:prstGeom prst="rect">
            <a:avLst/>
          </a:prstGeom>
        </p:spPr>
      </p:pic>
    </p:spTree>
    <p:extLst>
      <p:ext uri="{BB962C8B-B14F-4D97-AF65-F5344CB8AC3E}">
        <p14:creationId xmlns:p14="http://schemas.microsoft.com/office/powerpoint/2010/main" val="26747410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3"/>
          <p:cNvSpPr txBox="1"/>
          <p:nvPr/>
        </p:nvSpPr>
        <p:spPr>
          <a:xfrm>
            <a:off x="1541535" y="343036"/>
            <a:ext cx="10110917" cy="349263"/>
          </a:xfrm>
          <a:prstGeom prst="rect">
            <a:avLst/>
          </a:prstGeom>
        </p:spPr>
        <p:txBody>
          <a:bodyPr lIns="0" tIns="0" rIns="0" bIns="0" rtlCol="0" anchor="t">
            <a:spAutoFit/>
          </a:bodyPr>
          <a:lstStyle/>
          <a:p>
            <a:pPr>
              <a:lnSpc>
                <a:spcPts val="2908"/>
              </a:lnSpc>
            </a:pPr>
            <a:r>
              <a:rPr lang="en-US" sz="2077" spc="83">
                <a:solidFill>
                  <a:srgbClr val="FFFFFF"/>
                </a:solidFill>
                <a:latin typeface="Aileron Regular Bold"/>
              </a:rPr>
              <a:t>Digital technology in education -  Lessons learnt from Covid Emergency</a:t>
            </a:r>
          </a:p>
        </p:txBody>
      </p:sp>
      <p:sp>
        <p:nvSpPr>
          <p:cNvPr id="24" name="Title 6">
            <a:extLst>
              <a:ext uri="{FF2B5EF4-FFF2-40B4-BE49-F238E27FC236}">
                <a16:creationId xmlns:a16="http://schemas.microsoft.com/office/drawing/2014/main" id="{2FACA97A-425A-4938-95BC-7D598C78F100}"/>
              </a:ext>
            </a:extLst>
          </p:cNvPr>
          <p:cNvSpPr txBox="1">
            <a:spLocks/>
          </p:cNvSpPr>
          <p:nvPr/>
        </p:nvSpPr>
        <p:spPr>
          <a:xfrm>
            <a:off x="486834" y="196780"/>
            <a:ext cx="6323541" cy="1115524"/>
          </a:xfrm>
          <a:prstGeom prst="roundRect">
            <a:avLst/>
          </a:prstGeom>
          <a:solidFill>
            <a:srgbClr val="33CC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lgn="l" defTabSz="914400" rtl="0" eaLnBrk="1" latinLnBrk="0" hangingPunct="1">
              <a:lnSpc>
                <a:spcPct val="90000"/>
              </a:lnSpc>
              <a:spcBef>
                <a:spcPct val="0"/>
              </a:spcBef>
              <a:buNone/>
              <a:defRPr lang="en-GB" sz="2000" b="1" kern="1200" cap="all" baseline="0" dirty="0">
                <a:solidFill>
                  <a:schemeClr val="lt1"/>
                </a:solidFill>
                <a:effectLst/>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2667"/>
              <a:t>DIGI ENE – Impact of pandemic II</a:t>
            </a:r>
          </a:p>
          <a:p>
            <a:r>
              <a:rPr lang="en-US" sz="2667"/>
              <a:t>REAL TRENDS</a:t>
            </a:r>
          </a:p>
        </p:txBody>
      </p:sp>
      <p:pic>
        <p:nvPicPr>
          <p:cNvPr id="32" name="Picture 31">
            <a:extLst>
              <a:ext uri="{FF2B5EF4-FFF2-40B4-BE49-F238E27FC236}">
                <a16:creationId xmlns:a16="http://schemas.microsoft.com/office/drawing/2014/main" id="{D95241A3-32B2-F3EF-846E-B3A1934503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81957" y="141397"/>
            <a:ext cx="3925613" cy="1198900"/>
          </a:xfrm>
          <a:prstGeom prst="rect">
            <a:avLst/>
          </a:prstGeom>
        </p:spPr>
      </p:pic>
      <p:graphicFrame>
        <p:nvGraphicFramePr>
          <p:cNvPr id="25" name="Chart 24">
            <a:extLst>
              <a:ext uri="{FF2B5EF4-FFF2-40B4-BE49-F238E27FC236}">
                <a16:creationId xmlns:a16="http://schemas.microsoft.com/office/drawing/2014/main" id="{75DC0915-AF27-066B-849E-9E2D3831E07B}"/>
              </a:ext>
            </a:extLst>
          </p:cNvPr>
          <p:cNvGraphicFramePr/>
          <p:nvPr>
            <p:extLst>
              <p:ext uri="{D42A27DB-BD31-4B8C-83A1-F6EECF244321}">
                <p14:modId xmlns:p14="http://schemas.microsoft.com/office/powerpoint/2010/main" val="2245597491"/>
              </p:ext>
            </p:extLst>
          </p:nvPr>
        </p:nvGraphicFramePr>
        <p:xfrm>
          <a:off x="486834" y="1714501"/>
          <a:ext cx="11165618" cy="4391024"/>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EEA4E563-E57B-437D-9E9B-A2F15BC51C59}"/>
              </a:ext>
            </a:extLst>
          </p:cNvPr>
          <p:cNvSpPr>
            <a:spLocks noGrp="1"/>
          </p:cNvSpPr>
          <p:nvPr>
            <p:ph type="sldNum" sz="quarter" idx="12"/>
          </p:nvPr>
        </p:nvSpPr>
        <p:spPr>
          <a:xfrm>
            <a:off x="11174016" y="6017484"/>
            <a:ext cx="359544" cy="293663"/>
          </a:xfrm>
        </p:spPr>
        <p:txBody>
          <a:bodyPr/>
          <a:lstStyle/>
          <a:p>
            <a:fld id="{3DB84476-BC29-4407-9D57-B2E562B8968B}" type="slidenum">
              <a:rPr lang="en-US" smtClean="0"/>
              <a:pPr/>
              <a:t>9</a:t>
            </a:fld>
            <a:endParaRPr lang="en-US"/>
          </a:p>
        </p:txBody>
      </p:sp>
      <p:sp>
        <p:nvSpPr>
          <p:cNvPr id="6" name="Content Placeholder 5">
            <a:extLst>
              <a:ext uri="{FF2B5EF4-FFF2-40B4-BE49-F238E27FC236}">
                <a16:creationId xmlns:a16="http://schemas.microsoft.com/office/drawing/2014/main" id="{5220A446-098A-446F-81AC-8221A580CD22}"/>
              </a:ext>
            </a:extLst>
          </p:cNvPr>
          <p:cNvSpPr>
            <a:spLocks noGrp="1"/>
          </p:cNvSpPr>
          <p:nvPr>
            <p:ph idx="1"/>
          </p:nvPr>
        </p:nvSpPr>
        <p:spPr>
          <a:xfrm>
            <a:off x="623887" y="1715661"/>
            <a:ext cx="10944225" cy="2227689"/>
          </a:xfrm>
        </p:spPr>
        <p:txBody>
          <a:bodyPr>
            <a:normAutofit fontScale="25000" lnSpcReduction="20000"/>
          </a:bodyPr>
          <a:lstStyle/>
          <a:p>
            <a:endParaRPr lang="en-GB" sz="1900">
              <a:solidFill>
                <a:srgbClr val="FFC000"/>
              </a:solidFill>
              <a:latin typeface="Arial" panose="020B0604020202020204" pitchFamily="34" charset="0"/>
              <a:cs typeface="Arial" panose="020B0604020202020204" pitchFamily="34" charset="0"/>
            </a:endParaRPr>
          </a:p>
          <a:p>
            <a:pPr marL="0" indent="0">
              <a:buNone/>
            </a:pPr>
            <a:r>
              <a:rPr lang="en-GB" sz="9600">
                <a:solidFill>
                  <a:srgbClr val="FFC000"/>
                </a:solidFill>
                <a:latin typeface="Arial" panose="020B0604020202020204" pitchFamily="34" charset="0"/>
                <a:cs typeface="Arial" panose="020B0604020202020204" pitchFamily="34" charset="0"/>
              </a:rPr>
              <a:t>Countries going all in had pre-pandemic experience in introducing DTL as complementary tools to in-classroom education + more advanced in innovative pedagogies </a:t>
            </a:r>
          </a:p>
          <a:p>
            <a:pPr marL="0" indent="0">
              <a:buNone/>
            </a:pPr>
            <a:endParaRPr lang="en-GB" sz="9600">
              <a:solidFill>
                <a:srgbClr val="FFC000"/>
              </a:solidFill>
              <a:latin typeface="Arial" panose="020B0604020202020204" pitchFamily="34" charset="0"/>
              <a:cs typeface="Arial" panose="020B0604020202020204" pitchFamily="34" charset="0"/>
            </a:endParaRPr>
          </a:p>
          <a:p>
            <a:pPr marL="0" indent="0">
              <a:buNone/>
            </a:pPr>
            <a:endParaRPr lang="en-GB" sz="9600">
              <a:solidFill>
                <a:srgbClr val="FFC000"/>
              </a:solidFill>
              <a:latin typeface="Arial" panose="020B0604020202020204" pitchFamily="34" charset="0"/>
              <a:cs typeface="Arial" panose="020B0604020202020204" pitchFamily="34" charset="0"/>
            </a:endParaRPr>
          </a:p>
          <a:p>
            <a:pPr marL="0" indent="0">
              <a:buNone/>
            </a:pPr>
            <a:r>
              <a:rPr lang="en-GB" sz="9600">
                <a:solidFill>
                  <a:srgbClr val="FFC000"/>
                </a:solidFill>
                <a:latin typeface="Arial" panose="020B0604020202020204" pitchFamily="34" charset="0"/>
                <a:cs typeface="Arial" panose="020B0604020202020204" pitchFamily="34" charset="0"/>
              </a:rPr>
              <a:t>The pandemic has been the opportunity to accelerate and systematise these reforms </a:t>
            </a:r>
          </a:p>
          <a:p>
            <a:pPr marL="0" indent="0">
              <a:buNone/>
            </a:pPr>
            <a:r>
              <a:rPr lang="en-GB" sz="9600">
                <a:solidFill>
                  <a:srgbClr val="0070C0"/>
                </a:solidFill>
                <a:latin typeface="Arial" panose="020B0604020202020204" pitchFamily="34" charset="0"/>
                <a:cs typeface="Arial" panose="020B0604020202020204" pitchFamily="34" charset="0"/>
              </a:rPr>
              <a:t>Countries with limited or very limited experience in introducing DTL have reacted to the pandemic emergencies focusing on distance learning tools</a:t>
            </a:r>
          </a:p>
          <a:p>
            <a:pPr marL="0" indent="0">
              <a:buNone/>
            </a:pPr>
            <a:endParaRPr lang="en-GB" sz="9600">
              <a:solidFill>
                <a:srgbClr val="0070C0"/>
              </a:solidFill>
              <a:latin typeface="Arial" panose="020B0604020202020204" pitchFamily="34" charset="0"/>
              <a:cs typeface="Arial" panose="020B0604020202020204" pitchFamily="34" charset="0"/>
            </a:endParaRPr>
          </a:p>
          <a:p>
            <a:pPr marL="0" indent="0">
              <a:buNone/>
            </a:pPr>
            <a:endParaRPr lang="en-GB" sz="9600">
              <a:solidFill>
                <a:srgbClr val="0070C0"/>
              </a:solidFill>
              <a:latin typeface="Arial" panose="020B0604020202020204" pitchFamily="34" charset="0"/>
              <a:cs typeface="Arial" panose="020B0604020202020204" pitchFamily="34" charset="0"/>
            </a:endParaRPr>
          </a:p>
          <a:p>
            <a:pPr marL="0" indent="0">
              <a:buNone/>
            </a:pPr>
            <a:r>
              <a:rPr lang="en-GB" sz="9600">
                <a:solidFill>
                  <a:srgbClr val="0070C0"/>
                </a:solidFill>
                <a:latin typeface="Arial" panose="020B0604020202020204" pitchFamily="34" charset="0"/>
                <a:cs typeface="Arial" panose="020B0604020202020204" pitchFamily="34" charset="0"/>
              </a:rPr>
              <a:t>The end of the pandemic period led to a return to traditional teaching pedagogies</a:t>
            </a:r>
          </a:p>
          <a:p>
            <a:endParaRPr lang="en-GB" b="0"/>
          </a:p>
          <a:p>
            <a:endParaRPr lang="en-GB" b="0"/>
          </a:p>
        </p:txBody>
      </p:sp>
      <p:pic>
        <p:nvPicPr>
          <p:cNvPr id="13" name="Picture 12">
            <a:extLst>
              <a:ext uri="{FF2B5EF4-FFF2-40B4-BE49-F238E27FC236}">
                <a16:creationId xmlns:a16="http://schemas.microsoft.com/office/drawing/2014/main" id="{EE32DE37-A3B8-F9B9-57CB-443AE9FA3D0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28175" y="371468"/>
            <a:ext cx="3925613" cy="1198900"/>
          </a:xfrm>
          <a:prstGeom prst="rect">
            <a:avLst/>
          </a:prstGeom>
        </p:spPr>
      </p:pic>
      <p:sp>
        <p:nvSpPr>
          <p:cNvPr id="7" name="Arrow: Down 6">
            <a:extLst>
              <a:ext uri="{FF2B5EF4-FFF2-40B4-BE49-F238E27FC236}">
                <a16:creationId xmlns:a16="http://schemas.microsoft.com/office/drawing/2014/main" id="{CD63C286-26E0-0D37-0C1D-D70638AEDAA7}"/>
              </a:ext>
            </a:extLst>
          </p:cNvPr>
          <p:cNvSpPr/>
          <p:nvPr/>
        </p:nvSpPr>
        <p:spPr>
          <a:xfrm>
            <a:off x="4936513" y="2564892"/>
            <a:ext cx="1136925" cy="692658"/>
          </a:xfrm>
          <a:prstGeom prst="downArrow">
            <a:avLst/>
          </a:prstGeom>
          <a:solidFill>
            <a:schemeClr val="tx1">
              <a:lumMod val="65000"/>
              <a:lumOff val="35000"/>
            </a:schemeClr>
          </a:solidFill>
          <a:ln>
            <a:solidFill>
              <a:schemeClr val="tx1">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Arrow: Down 8">
            <a:extLst>
              <a:ext uri="{FF2B5EF4-FFF2-40B4-BE49-F238E27FC236}">
                <a16:creationId xmlns:a16="http://schemas.microsoft.com/office/drawing/2014/main" id="{2D7E6E7D-C10D-D404-94DA-0FB945A65045}"/>
              </a:ext>
            </a:extLst>
          </p:cNvPr>
          <p:cNvSpPr/>
          <p:nvPr/>
        </p:nvSpPr>
        <p:spPr>
          <a:xfrm>
            <a:off x="4959074" y="4792581"/>
            <a:ext cx="1136925" cy="692658"/>
          </a:xfrm>
          <a:prstGeom prst="downArrow">
            <a:avLst/>
          </a:prstGeom>
          <a:solidFill>
            <a:schemeClr val="tx1">
              <a:lumMod val="65000"/>
              <a:lumOff val="3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itle 6">
            <a:extLst>
              <a:ext uri="{FF2B5EF4-FFF2-40B4-BE49-F238E27FC236}">
                <a16:creationId xmlns:a16="http://schemas.microsoft.com/office/drawing/2014/main" id="{0D846B74-9036-5AD0-A18E-FBE09D74DE00}"/>
              </a:ext>
            </a:extLst>
          </p:cNvPr>
          <p:cNvSpPr txBox="1">
            <a:spLocks/>
          </p:cNvSpPr>
          <p:nvPr/>
        </p:nvSpPr>
        <p:spPr>
          <a:xfrm>
            <a:off x="623887" y="371468"/>
            <a:ext cx="6323541" cy="1115524"/>
          </a:xfrm>
          <a:prstGeom prst="roundRect">
            <a:avLst/>
          </a:prstGeom>
          <a:solidFill>
            <a:srgbClr val="33CC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algn="l" defTabSz="914400" rtl="0" eaLnBrk="1" latinLnBrk="0" hangingPunct="1">
              <a:lnSpc>
                <a:spcPct val="90000"/>
              </a:lnSpc>
              <a:spcBef>
                <a:spcPct val="0"/>
              </a:spcBef>
              <a:buNone/>
              <a:defRPr lang="en-GB" sz="2000" b="1" kern="1200" cap="all" baseline="0" dirty="0">
                <a:solidFill>
                  <a:schemeClr val="lt1"/>
                </a:solidFill>
                <a:effectLst/>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2667"/>
              <a:t>DIGI ENE – Impact of pandemic II</a:t>
            </a:r>
          </a:p>
          <a:p>
            <a:r>
              <a:rPr lang="en-US" sz="2667"/>
              <a:t>Why different directions?</a:t>
            </a:r>
          </a:p>
        </p:txBody>
      </p:sp>
    </p:spTree>
    <p:extLst>
      <p:ext uri="{BB962C8B-B14F-4D97-AF65-F5344CB8AC3E}">
        <p14:creationId xmlns:p14="http://schemas.microsoft.com/office/powerpoint/2010/main" val="2386612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f3ae32bb-a161-4da2-a912-3fd4ef5c7b4c">
      <Terms xmlns="http://schemas.microsoft.com/office/infopath/2007/PartnerControls"/>
    </lcf76f155ced4ddcb4097134ff3c332f>
    <TaxCatchAll xmlns="5bf4adf3-0360-4285-b414-8a1933b4cf4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9D2F5C2D7F38543A7DECC0B91FBF8EC" ma:contentTypeVersion="19" ma:contentTypeDescription="Create a new document." ma:contentTypeScope="" ma:versionID="9fce32f6bad04881a67983cf5f4806a3">
  <xsd:schema xmlns:xsd="http://www.w3.org/2001/XMLSchema" xmlns:xs="http://www.w3.org/2001/XMLSchema" xmlns:p="http://schemas.microsoft.com/office/2006/metadata/properties" xmlns:ns2="f3ae32bb-a161-4da2-a912-3fd4ef5c7b4c" xmlns:ns3="5bf4adf3-0360-4285-b414-8a1933b4cf43" targetNamespace="http://schemas.microsoft.com/office/2006/metadata/properties" ma:root="true" ma:fieldsID="b9288dda55de7c157cd3ed87d5e3b8f8" ns2:_="" ns3:_="">
    <xsd:import namespace="f3ae32bb-a161-4da2-a912-3fd4ef5c7b4c"/>
    <xsd:import namespace="5bf4adf3-0360-4285-b414-8a1933b4cf4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Location" minOccurs="0"/>
                <xsd:element ref="ns2:MediaServiceOCR"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ae32bb-a161-4da2-a912-3fd4ef5c7b4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10ffe1f-c839-4a66-9ae8-9a2945e4919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bf4adf3-0360-4285-b414-8a1933b4cf43"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89058e7-3c1f-447e-868b-29c765caa27c}" ma:internalName="TaxCatchAll" ma:showField="CatchAllData" ma:web="5bf4adf3-0360-4285-b414-8a1933b4cf4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8D4C3DEE-7D52-4D59-96CB-12406703AB39}">
  <ds:schemaRefs>
    <ds:schemaRef ds:uri="http://schemas.microsoft.com/sharepoint/v3/contenttype/forms"/>
  </ds:schemaRefs>
</ds:datastoreItem>
</file>

<file path=customXml/itemProps2.xml><?xml version="1.0" encoding="utf-8"?>
<ds:datastoreItem xmlns:ds="http://schemas.openxmlformats.org/officeDocument/2006/customXml" ds:itemID="{317F6850-1EC8-4DBB-ACD9-5C996BE2F32A}">
  <ds:schemaRefs>
    <ds:schemaRef ds:uri="012dc93f-8591-4b93-9021-a0e867a920fe"/>
    <ds:schemaRef ds:uri="a8e582f1-ce57-41c2-b543-2db7e5dbcf5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1C92B09A-F232-45B4-9B18-030E8ED30F7F}"/>
</file>

<file path=customXml/itemProps4.xml><?xml version="1.0" encoding="utf-8"?>
<ds:datastoreItem xmlns:ds="http://schemas.openxmlformats.org/officeDocument/2006/customXml" ds:itemID="{CBF94DA5-76F9-48FC-A5C4-CC8C0109BFAC}">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0</TotalTime>
  <Words>1650</Words>
  <Application>Microsoft Office PowerPoint</Application>
  <PresentationFormat>Widescreen</PresentationFormat>
  <Paragraphs>188</Paragraphs>
  <Slides>22</Slides>
  <Notes>22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Aileron Heavy Bold</vt:lpstr>
      <vt:lpstr>Aileron Regular</vt:lpstr>
      <vt:lpstr>Aileron Regular Bold</vt:lpstr>
      <vt:lpstr>Arial</vt:lpstr>
      <vt:lpstr>Calibri</vt:lpstr>
      <vt:lpstr>Calibri Light</vt:lpstr>
      <vt:lpstr>Office Theme</vt:lpstr>
      <vt:lpstr> DIGI ENE –  An opportunity for debating and learning about Digital teaching and learning in education</vt:lpstr>
      <vt:lpstr>PowerPoint Presentation</vt:lpstr>
      <vt:lpstr>PowerPoint Presentation</vt:lpstr>
      <vt:lpstr>PowerPoint Presentation</vt:lpstr>
      <vt:lpstr>1) Countries only apparently followed similar trajectories in introducing digital teaching and learning in education</vt:lpstr>
      <vt:lpstr>PowerPoint Presentation</vt:lpstr>
      <vt:lpstr>2) Countries are going in quite opposite directions following end of pandemic  All in vs All out </vt:lpstr>
      <vt:lpstr>PowerPoint Presentation</vt:lpstr>
      <vt:lpstr>PowerPoint Presentation</vt:lpstr>
      <vt:lpstr>3) Digital pedagogies are just powered up versions of innovative pedagogies that have been carving an increasing role in education for a long time</vt:lpstr>
      <vt:lpstr>PowerPoint Presentation</vt:lpstr>
      <vt:lpstr>4) The area where digital pedagogies are really impacting the learning experience is students’ engagement. </vt:lpstr>
      <vt:lpstr>PowerPoint Presentation</vt:lpstr>
      <vt:lpstr>5) Teachers are the backbone of any Digital Education strategy</vt:lpstr>
      <vt:lpstr>PowerPoint Presentation</vt:lpstr>
      <vt:lpstr>6) Digital content means many different things – it is crucial to develop a common language</vt:lpstr>
      <vt:lpstr>PowerPoint Presentation</vt:lpstr>
      <vt:lpstr>PowerPoint Presentation</vt:lpstr>
      <vt:lpstr>7) The real added value of Digital content is “Sharing”</vt:lpstr>
      <vt:lpstr>PowerPoint Presentation</vt:lpstr>
      <vt:lpstr>8) Students could / should play a crucial role in the production, editing and validation of digital content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Vocational Excellence for social inclusion</dc:title>
  <dc:creator>Filippo Del Ninno (ETF)</dc:creator>
  <cp:lastModifiedBy>Filippo Del Ninno (ETF)</cp:lastModifiedBy>
  <cp:revision>3</cp:revision>
  <cp:lastPrinted>2023-11-08T15:11:30Z</cp:lastPrinted>
  <dcterms:created xsi:type="dcterms:W3CDTF">2022-11-15T05:31:16Z</dcterms:created>
  <dcterms:modified xsi:type="dcterms:W3CDTF">2025-05-21T09:45:18Z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0x010100C9D2F5C2D7F38543A7DECC0B91FBF8EC</vt:lpwstr>
  </property>
  <property fmtid="{D5CDD505-2E9C-101B-9397-08002B2CF9AE}" pid="3" name="MediaServiceImageTags">
    <vt:lpwstr/>
  </property>
  <property fmtid="{D5CDD505-2E9C-101B-9397-08002B2CF9AE}" pid="4" name="_dlc_DocIdItemGuid">
    <vt:lpwstr>f7fe544a-c56f-4d4f-9e57-547abc93b6d3</vt:lpwstr>
  </property>
</Properties>
</file>