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629" r:id="rId6"/>
    <p:sldId id="630" r:id="rId7"/>
    <p:sldId id="280" r:id="rId8"/>
    <p:sldId id="282" r:id="rId9"/>
    <p:sldId id="316" r:id="rId10"/>
    <p:sldId id="317" r:id="rId11"/>
    <p:sldId id="320" r:id="rId12"/>
    <p:sldId id="321" r:id="rId13"/>
    <p:sldId id="323" r:id="rId14"/>
    <p:sldId id="324" r:id="rId15"/>
    <p:sldId id="325" r:id="rId16"/>
    <p:sldId id="631" r:id="rId17"/>
    <p:sldId id="636" r:id="rId18"/>
    <p:sldId id="637" r:id="rId19"/>
    <p:sldId id="639" r:id="rId20"/>
    <p:sldId id="6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EA"/>
    <a:srgbClr val="90DE04"/>
    <a:srgbClr val="429FF4"/>
    <a:srgbClr val="FAE2D0"/>
    <a:srgbClr val="D6E5CB"/>
    <a:srgbClr val="CCD7F1"/>
    <a:srgbClr val="E7FEBF"/>
    <a:srgbClr val="D9FBFF"/>
    <a:srgbClr val="EDFECA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38B25-F08A-48E6-9BA2-2E65B8BB1843}" v="24" dt="2024-06-24T08:26:36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5926" autoAdjust="0"/>
  </p:normalViewPr>
  <p:slideViewPr>
    <p:cSldViewPr snapToGrid="0">
      <p:cViewPr varScale="1">
        <p:scale>
          <a:sx n="85" d="100"/>
          <a:sy n="85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3D42C-D5CD-4F0A-85BF-AC59804BFE5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6E2BD-DED7-4CE0-95E9-84189F8F1A4E}">
      <dgm:prSet phldrT="[Text]"/>
      <dgm:spPr/>
      <dgm:t>
        <a:bodyPr/>
        <a:lstStyle/>
        <a:p>
          <a:r>
            <a:rPr lang="en-GB" dirty="0"/>
            <a:t>Theory based evaluation</a:t>
          </a:r>
        </a:p>
      </dgm:t>
    </dgm:pt>
    <dgm:pt modelId="{FE4E31A2-3BF0-457C-B9B5-2D19BE0CF17F}" type="parTrans" cxnId="{A5E46609-0FEE-4703-B17E-B8D934E9CFC7}">
      <dgm:prSet/>
      <dgm:spPr/>
      <dgm:t>
        <a:bodyPr/>
        <a:lstStyle/>
        <a:p>
          <a:endParaRPr lang="en-GB"/>
        </a:p>
      </dgm:t>
    </dgm:pt>
    <dgm:pt modelId="{7F1BA76C-F635-41EB-B8BF-B354C650E50D}" type="sibTrans" cxnId="{A5E46609-0FEE-4703-B17E-B8D934E9CFC7}">
      <dgm:prSet/>
      <dgm:spPr/>
      <dgm:t>
        <a:bodyPr/>
        <a:lstStyle/>
        <a:p>
          <a:endParaRPr lang="en-GB"/>
        </a:p>
      </dgm:t>
    </dgm:pt>
    <dgm:pt modelId="{F296F015-0067-42A0-9645-774A5A634673}">
      <dgm:prSet phldrT="[Text]"/>
      <dgm:spPr/>
      <dgm:t>
        <a:bodyPr/>
        <a:lstStyle/>
        <a:p>
          <a:r>
            <a:rPr lang="en-GB" dirty="0"/>
            <a:t>Experimental or quasi experimental approach</a:t>
          </a:r>
        </a:p>
      </dgm:t>
    </dgm:pt>
    <dgm:pt modelId="{A49C6029-B08F-4A79-9CAF-E8DB340859D0}" type="parTrans" cxnId="{76AD95BE-2482-4D14-99C9-12BDA271E7FF}">
      <dgm:prSet/>
      <dgm:spPr/>
      <dgm:t>
        <a:bodyPr/>
        <a:lstStyle/>
        <a:p>
          <a:endParaRPr lang="en-GB"/>
        </a:p>
      </dgm:t>
    </dgm:pt>
    <dgm:pt modelId="{93DC3CAF-C6B2-41D7-B4F0-78B6842D4FD0}" type="sibTrans" cxnId="{76AD95BE-2482-4D14-99C9-12BDA271E7FF}">
      <dgm:prSet/>
      <dgm:spPr/>
      <dgm:t>
        <a:bodyPr/>
        <a:lstStyle/>
        <a:p>
          <a:endParaRPr lang="en-GB"/>
        </a:p>
      </dgm:t>
    </dgm:pt>
    <dgm:pt modelId="{C25CB119-FC89-4852-84EC-620079DE69E8}" type="pres">
      <dgm:prSet presAssocID="{95F3D42C-D5CD-4F0A-85BF-AC59804BFE51}" presName="diagram" presStyleCnt="0">
        <dgm:presLayoutVars>
          <dgm:dir/>
          <dgm:resizeHandles val="exact"/>
        </dgm:presLayoutVars>
      </dgm:prSet>
      <dgm:spPr/>
    </dgm:pt>
    <dgm:pt modelId="{35AEE4C8-ACE5-4820-BFA6-A5E25E68A073}" type="pres">
      <dgm:prSet presAssocID="{58A6E2BD-DED7-4CE0-95E9-84189F8F1A4E}" presName="arrow" presStyleLbl="node1" presStyleIdx="0" presStyleCnt="2" custScaleY="100138">
        <dgm:presLayoutVars>
          <dgm:bulletEnabled val="1"/>
        </dgm:presLayoutVars>
      </dgm:prSet>
      <dgm:spPr/>
    </dgm:pt>
    <dgm:pt modelId="{FF84ACAE-0515-4435-9A35-05D5616AE783}" type="pres">
      <dgm:prSet presAssocID="{F296F015-0067-42A0-9645-774A5A634673}" presName="arrow" presStyleLbl="node1" presStyleIdx="1" presStyleCnt="2" custScaleY="100025">
        <dgm:presLayoutVars>
          <dgm:bulletEnabled val="1"/>
        </dgm:presLayoutVars>
      </dgm:prSet>
      <dgm:spPr/>
    </dgm:pt>
  </dgm:ptLst>
  <dgm:cxnLst>
    <dgm:cxn modelId="{A5E46609-0FEE-4703-B17E-B8D934E9CFC7}" srcId="{95F3D42C-D5CD-4F0A-85BF-AC59804BFE51}" destId="{58A6E2BD-DED7-4CE0-95E9-84189F8F1A4E}" srcOrd="0" destOrd="0" parTransId="{FE4E31A2-3BF0-457C-B9B5-2D19BE0CF17F}" sibTransId="{7F1BA76C-F635-41EB-B8BF-B354C650E50D}"/>
    <dgm:cxn modelId="{64028565-002C-4F63-BEB8-7A1C2E12EC4F}" type="presOf" srcId="{95F3D42C-D5CD-4F0A-85BF-AC59804BFE51}" destId="{C25CB119-FC89-4852-84EC-620079DE69E8}" srcOrd="0" destOrd="0" presId="urn:microsoft.com/office/officeart/2005/8/layout/arrow5"/>
    <dgm:cxn modelId="{9EB66177-8E5F-4184-AA6A-11F1744E3750}" type="presOf" srcId="{F296F015-0067-42A0-9645-774A5A634673}" destId="{FF84ACAE-0515-4435-9A35-05D5616AE783}" srcOrd="0" destOrd="0" presId="urn:microsoft.com/office/officeart/2005/8/layout/arrow5"/>
    <dgm:cxn modelId="{76AD95BE-2482-4D14-99C9-12BDA271E7FF}" srcId="{95F3D42C-D5CD-4F0A-85BF-AC59804BFE51}" destId="{F296F015-0067-42A0-9645-774A5A634673}" srcOrd="1" destOrd="0" parTransId="{A49C6029-B08F-4A79-9CAF-E8DB340859D0}" sibTransId="{93DC3CAF-C6B2-41D7-B4F0-78B6842D4FD0}"/>
    <dgm:cxn modelId="{C3BF62F8-9B00-44CD-80EB-2BACA81BF28B}" type="presOf" srcId="{58A6E2BD-DED7-4CE0-95E9-84189F8F1A4E}" destId="{35AEE4C8-ACE5-4820-BFA6-A5E25E68A073}" srcOrd="0" destOrd="0" presId="urn:microsoft.com/office/officeart/2005/8/layout/arrow5"/>
    <dgm:cxn modelId="{8B330B57-AFE1-47A3-AE30-A59FE6FC80C0}" type="presParOf" srcId="{C25CB119-FC89-4852-84EC-620079DE69E8}" destId="{35AEE4C8-ACE5-4820-BFA6-A5E25E68A073}" srcOrd="0" destOrd="0" presId="urn:microsoft.com/office/officeart/2005/8/layout/arrow5"/>
    <dgm:cxn modelId="{CCC1F625-5397-4DBB-B0E1-54FDC7D1E1F8}" type="presParOf" srcId="{C25CB119-FC89-4852-84EC-620079DE69E8}" destId="{FF84ACAE-0515-4435-9A35-05D5616AE78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51E66-6C0D-49C5-A9CD-8BDC646DF7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2B56B413-E61D-493D-B3EE-2C0497012E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dirty="0"/>
            <a:t>Based on the </a:t>
          </a:r>
          <a:r>
            <a:rPr lang="en-GB" sz="2400" b="1" i="0" dirty="0"/>
            <a:t>theory of policymakers</a:t>
          </a:r>
          <a:r>
            <a:rPr lang="en-GB" sz="2400" b="0" i="0" dirty="0"/>
            <a:t>: a set of assumptions and hypotheses, logically linked and empirically testable.</a:t>
          </a:r>
          <a:endParaRPr lang="en-US" sz="2400" dirty="0"/>
        </a:p>
      </dgm:t>
    </dgm:pt>
    <dgm:pt modelId="{F710AD8C-61BE-4370-9A8B-E3A413E51B72}" type="parTrans" cxnId="{CE7E8300-431C-44D9-AD55-34265B1994B7}">
      <dgm:prSet/>
      <dgm:spPr/>
      <dgm:t>
        <a:bodyPr/>
        <a:lstStyle/>
        <a:p>
          <a:endParaRPr lang="en-US"/>
        </a:p>
      </dgm:t>
    </dgm:pt>
    <dgm:pt modelId="{E1D24B12-9F17-4612-BB63-C64C0E65D27D}" type="sibTrans" cxnId="{CE7E8300-431C-44D9-AD55-34265B1994B7}">
      <dgm:prSet/>
      <dgm:spPr/>
      <dgm:t>
        <a:bodyPr/>
        <a:lstStyle/>
        <a:p>
          <a:endParaRPr lang="en-US"/>
        </a:p>
      </dgm:t>
    </dgm:pt>
    <dgm:pt modelId="{ADE45522-C601-4997-8A85-6D4BC1774D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dirty="0"/>
            <a:t>Theories are usually expressed in the form of </a:t>
          </a:r>
          <a:r>
            <a:rPr lang="en-GB" sz="2400" b="1" i="0" dirty="0"/>
            <a:t>intervention models</a:t>
          </a:r>
          <a:r>
            <a:rPr lang="en-GB" sz="2400" b="0" i="0" dirty="0"/>
            <a:t>: </a:t>
          </a:r>
          <a:r>
            <a:rPr lang="en-GB" sz="2400" b="1" i="0" dirty="0"/>
            <a:t>resources→ </a:t>
          </a:r>
          <a:r>
            <a:rPr lang="en-GB" sz="2400" b="0" i="0" dirty="0"/>
            <a:t>actions </a:t>
          </a:r>
          <a:r>
            <a:rPr lang="en-GB" sz="2400" b="1" i="0" dirty="0"/>
            <a:t>→</a:t>
          </a:r>
          <a:r>
            <a:rPr lang="en-GB" sz="2400" b="0" i="0" dirty="0"/>
            <a:t> outputs </a:t>
          </a:r>
          <a:r>
            <a:rPr lang="en-GB" sz="2400" b="1" i="0" dirty="0"/>
            <a:t>→</a:t>
          </a:r>
          <a:r>
            <a:rPr lang="en-GB" sz="2400" b="0" i="0" dirty="0"/>
            <a:t> outcomes </a:t>
          </a:r>
          <a:r>
            <a:rPr lang="en-GB" sz="2400" b="1" i="0" dirty="0"/>
            <a:t>→</a:t>
          </a:r>
          <a:r>
            <a:rPr lang="en-GB" sz="2400" b="0" i="0" dirty="0"/>
            <a:t> </a:t>
          </a:r>
          <a:r>
            <a:rPr lang="en-GB" sz="2400" b="1" i="0" dirty="0"/>
            <a:t>impact</a:t>
          </a:r>
          <a:endParaRPr lang="en-US" sz="2400" dirty="0"/>
        </a:p>
      </dgm:t>
    </dgm:pt>
    <dgm:pt modelId="{849C0D9D-DEA3-4C6B-BC93-29C72B6DB9F0}" type="parTrans" cxnId="{9F34F995-42F3-43AD-926C-D70844FE15C7}">
      <dgm:prSet/>
      <dgm:spPr/>
      <dgm:t>
        <a:bodyPr/>
        <a:lstStyle/>
        <a:p>
          <a:endParaRPr lang="en-US"/>
        </a:p>
      </dgm:t>
    </dgm:pt>
    <dgm:pt modelId="{A158DF7E-E2A9-4238-BAEC-ADF3A8FA9440}" type="sibTrans" cxnId="{9F34F995-42F3-43AD-926C-D70844FE15C7}">
      <dgm:prSet/>
      <dgm:spPr/>
      <dgm:t>
        <a:bodyPr/>
        <a:lstStyle/>
        <a:p>
          <a:endParaRPr lang="en-US"/>
        </a:p>
      </dgm:t>
    </dgm:pt>
    <dgm:pt modelId="{DD170DD5-8BEA-4566-966A-F8A1640AE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dirty="0"/>
            <a:t>Evaluation focuses on </a:t>
          </a:r>
          <a:r>
            <a:rPr lang="en-GB" sz="2400" b="1" i="0" dirty="0"/>
            <a:t>mechanisms</a:t>
          </a:r>
          <a:r>
            <a:rPr lang="en-GB" sz="2400" b="0" i="0" dirty="0"/>
            <a:t> – how changes occur – believed to make policies effective.</a:t>
          </a:r>
          <a:endParaRPr lang="en-US" sz="2400" dirty="0"/>
        </a:p>
      </dgm:t>
    </dgm:pt>
    <dgm:pt modelId="{B4C4363F-CF3D-45F1-957A-23978C811827}" type="parTrans" cxnId="{CB5C9E9C-5AE5-4ADD-B58C-8FDA4BB02F65}">
      <dgm:prSet/>
      <dgm:spPr/>
      <dgm:t>
        <a:bodyPr/>
        <a:lstStyle/>
        <a:p>
          <a:endParaRPr lang="en-US"/>
        </a:p>
      </dgm:t>
    </dgm:pt>
    <dgm:pt modelId="{F3E0C770-1A31-4EEF-8F21-B660B9854162}" type="sibTrans" cxnId="{CB5C9E9C-5AE5-4ADD-B58C-8FDA4BB02F65}">
      <dgm:prSet/>
      <dgm:spPr/>
      <dgm:t>
        <a:bodyPr/>
        <a:lstStyle/>
        <a:p>
          <a:endParaRPr lang="en-US"/>
        </a:p>
      </dgm:t>
    </dgm:pt>
    <dgm:pt modelId="{7624D2B0-F8B5-47A4-9D63-4B4A15C10B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0" i="0" dirty="0"/>
            <a:t>Two main elements:</a:t>
          </a:r>
          <a:endParaRPr lang="en-US" sz="2400" b="0" dirty="0"/>
        </a:p>
      </dgm:t>
    </dgm:pt>
    <dgm:pt modelId="{34520694-E20B-4C47-AB14-140EAA5347C5}" type="parTrans" cxnId="{C3F31A91-9807-4D78-9219-7825F061F94F}">
      <dgm:prSet/>
      <dgm:spPr/>
      <dgm:t>
        <a:bodyPr/>
        <a:lstStyle/>
        <a:p>
          <a:endParaRPr lang="en-US"/>
        </a:p>
      </dgm:t>
    </dgm:pt>
    <dgm:pt modelId="{8E0B1370-46D8-4E5F-BAE0-89EF0FB65D9F}" type="sibTrans" cxnId="{C3F31A91-9807-4D78-9219-7825F061F94F}">
      <dgm:prSet/>
      <dgm:spPr/>
      <dgm:t>
        <a:bodyPr/>
        <a:lstStyle/>
        <a:p>
          <a:endParaRPr lang="en-US"/>
        </a:p>
      </dgm:t>
    </dgm:pt>
    <dgm:pt modelId="{777D5B88-67AE-477B-9521-09D088B22C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Conceptual – </a:t>
          </a:r>
          <a:r>
            <a:rPr lang="en-GB" sz="2400" b="0" dirty="0"/>
            <a:t>articulation of </a:t>
          </a:r>
          <a:r>
            <a:rPr lang="en-GB" sz="2400" b="0" dirty="0" err="1"/>
            <a:t>ToC</a:t>
          </a:r>
          <a:r>
            <a:rPr lang="en-GB" sz="2400" b="0" dirty="0"/>
            <a:t> </a:t>
          </a:r>
        </a:p>
        <a:p>
          <a:pPr>
            <a:lnSpc>
              <a:spcPct val="100000"/>
            </a:lnSpc>
          </a:pPr>
          <a:r>
            <a:rPr lang="en-GB" sz="2400" b="1" i="0" dirty="0"/>
            <a:t>Empirical – </a:t>
          </a:r>
          <a:r>
            <a:rPr lang="en-GB" sz="2400" b="0" i="0" dirty="0"/>
            <a:t>testing </a:t>
          </a:r>
          <a:r>
            <a:rPr lang="en-GB" sz="2400" b="0" i="0" dirty="0" err="1"/>
            <a:t>ToC</a:t>
          </a:r>
          <a:endParaRPr lang="en-GB" sz="2400" b="0" i="0" dirty="0"/>
        </a:p>
      </dgm:t>
    </dgm:pt>
    <dgm:pt modelId="{11045369-EF83-419B-9324-451D602EABD8}" type="parTrans" cxnId="{B7E0ABC5-EDED-465A-829E-F9D509BAEBA6}">
      <dgm:prSet/>
      <dgm:spPr/>
      <dgm:t>
        <a:bodyPr/>
        <a:lstStyle/>
        <a:p>
          <a:endParaRPr lang="en-US"/>
        </a:p>
      </dgm:t>
    </dgm:pt>
    <dgm:pt modelId="{08247167-7D03-49E7-9C0D-3E1003967120}" type="sibTrans" cxnId="{B7E0ABC5-EDED-465A-829E-F9D509BAEBA6}">
      <dgm:prSet/>
      <dgm:spPr/>
      <dgm:t>
        <a:bodyPr/>
        <a:lstStyle/>
        <a:p>
          <a:endParaRPr lang="en-US"/>
        </a:p>
      </dgm:t>
    </dgm:pt>
    <dgm:pt modelId="{9CEA831E-B57A-458F-AB98-6206291F30B7}" type="pres">
      <dgm:prSet presAssocID="{1FE51E66-6C0D-49C5-A9CD-8BDC646DF716}" presName="root" presStyleCnt="0">
        <dgm:presLayoutVars>
          <dgm:dir/>
          <dgm:resizeHandles val="exact"/>
        </dgm:presLayoutVars>
      </dgm:prSet>
      <dgm:spPr/>
    </dgm:pt>
    <dgm:pt modelId="{5DD5397A-AF80-462F-90A8-901C125B0837}" type="pres">
      <dgm:prSet presAssocID="{2B56B413-E61D-493D-B3EE-2C0497012E94}" presName="compNode" presStyleCnt="0"/>
      <dgm:spPr/>
    </dgm:pt>
    <dgm:pt modelId="{7F52776F-C754-4DF9-A490-7578F29E6AE3}" type="pres">
      <dgm:prSet presAssocID="{2B56B413-E61D-493D-B3EE-2C0497012E94}" presName="bgRect" presStyleLbl="bgShp" presStyleIdx="0" presStyleCnt="4"/>
      <dgm:spPr/>
    </dgm:pt>
    <dgm:pt modelId="{4AB144F5-D6D8-405C-8944-682567AC9BA4}" type="pres">
      <dgm:prSet presAssocID="{2B56B413-E61D-493D-B3EE-2C0497012E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806A5FE-FD43-4559-9CAD-FA6DFD9099FD}" type="pres">
      <dgm:prSet presAssocID="{2B56B413-E61D-493D-B3EE-2C0497012E94}" presName="spaceRect" presStyleCnt="0"/>
      <dgm:spPr/>
    </dgm:pt>
    <dgm:pt modelId="{0A873164-C12B-45FD-A161-FD37FC0A5500}" type="pres">
      <dgm:prSet presAssocID="{2B56B413-E61D-493D-B3EE-2C0497012E94}" presName="parTx" presStyleLbl="revTx" presStyleIdx="0" presStyleCnt="5">
        <dgm:presLayoutVars>
          <dgm:chMax val="0"/>
          <dgm:chPref val="0"/>
        </dgm:presLayoutVars>
      </dgm:prSet>
      <dgm:spPr/>
    </dgm:pt>
    <dgm:pt modelId="{B941E6C6-ACE7-40D1-A54F-F81D52309000}" type="pres">
      <dgm:prSet presAssocID="{E1D24B12-9F17-4612-BB63-C64C0E65D27D}" presName="sibTrans" presStyleCnt="0"/>
      <dgm:spPr/>
    </dgm:pt>
    <dgm:pt modelId="{BE7CB920-9479-4E9D-9C21-072A2FB16078}" type="pres">
      <dgm:prSet presAssocID="{ADE45522-C601-4997-8A85-6D4BC1774D9D}" presName="compNode" presStyleCnt="0"/>
      <dgm:spPr/>
    </dgm:pt>
    <dgm:pt modelId="{B1C93224-E1F9-43A7-B0AF-2799B5B0A9EE}" type="pres">
      <dgm:prSet presAssocID="{ADE45522-C601-4997-8A85-6D4BC1774D9D}" presName="bgRect" presStyleLbl="bgShp" presStyleIdx="1" presStyleCnt="4" custLinFactNeighborX="4952" custLinFactNeighborY="1066"/>
      <dgm:spPr/>
    </dgm:pt>
    <dgm:pt modelId="{AC222F7C-472D-4C65-8D65-64647EC1DC71}" type="pres">
      <dgm:prSet presAssocID="{ADE45522-C601-4997-8A85-6D4BC1774D9D}" presName="iconRect" presStyleLbl="node1" presStyleIdx="1" presStyleCnt="4" custLinFactNeighborX="7803" custLinFactNeighborY="193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 with solid fill"/>
        </a:ext>
      </dgm:extLst>
    </dgm:pt>
    <dgm:pt modelId="{58A7A5B6-BFE0-42D7-99B9-23AA37AD6822}" type="pres">
      <dgm:prSet presAssocID="{ADE45522-C601-4997-8A85-6D4BC1774D9D}" presName="spaceRect" presStyleCnt="0"/>
      <dgm:spPr/>
    </dgm:pt>
    <dgm:pt modelId="{7AC50E8C-3260-4841-8F60-1F99C8F8386D}" type="pres">
      <dgm:prSet presAssocID="{ADE45522-C601-4997-8A85-6D4BC1774D9D}" presName="parTx" presStyleLbl="revTx" presStyleIdx="1" presStyleCnt="5">
        <dgm:presLayoutVars>
          <dgm:chMax val="0"/>
          <dgm:chPref val="0"/>
        </dgm:presLayoutVars>
      </dgm:prSet>
      <dgm:spPr/>
    </dgm:pt>
    <dgm:pt modelId="{E5FFF379-6EAA-4A34-B1CF-65D991691781}" type="pres">
      <dgm:prSet presAssocID="{A158DF7E-E2A9-4238-BAEC-ADF3A8FA9440}" presName="sibTrans" presStyleCnt="0"/>
      <dgm:spPr/>
    </dgm:pt>
    <dgm:pt modelId="{FF251F60-FC98-4A58-96BF-139378F98E39}" type="pres">
      <dgm:prSet presAssocID="{DD170DD5-8BEA-4566-966A-F8A1640AEE77}" presName="compNode" presStyleCnt="0"/>
      <dgm:spPr/>
    </dgm:pt>
    <dgm:pt modelId="{ED21884C-EE79-4427-B7E2-8DB98760478B}" type="pres">
      <dgm:prSet presAssocID="{DD170DD5-8BEA-4566-966A-F8A1640AEE77}" presName="bgRect" presStyleLbl="bgShp" presStyleIdx="2" presStyleCnt="4"/>
      <dgm:spPr/>
    </dgm:pt>
    <dgm:pt modelId="{8457D609-CAE2-4AE1-AAEF-DF52E3339C82}" type="pres">
      <dgm:prSet presAssocID="{DD170DD5-8BEA-4566-966A-F8A1640AEE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F07F0E58-39C8-43DF-899C-2E8EEB0AD2BA}" type="pres">
      <dgm:prSet presAssocID="{DD170DD5-8BEA-4566-966A-F8A1640AEE77}" presName="spaceRect" presStyleCnt="0"/>
      <dgm:spPr/>
    </dgm:pt>
    <dgm:pt modelId="{C8F1DC77-2B30-4D08-9200-7138CF21AA36}" type="pres">
      <dgm:prSet presAssocID="{DD170DD5-8BEA-4566-966A-F8A1640AEE77}" presName="parTx" presStyleLbl="revTx" presStyleIdx="2" presStyleCnt="5">
        <dgm:presLayoutVars>
          <dgm:chMax val="0"/>
          <dgm:chPref val="0"/>
        </dgm:presLayoutVars>
      </dgm:prSet>
      <dgm:spPr/>
    </dgm:pt>
    <dgm:pt modelId="{F03DC389-6804-4582-A350-A7CCD8BF3225}" type="pres">
      <dgm:prSet presAssocID="{F3E0C770-1A31-4EEF-8F21-B660B9854162}" presName="sibTrans" presStyleCnt="0"/>
      <dgm:spPr/>
    </dgm:pt>
    <dgm:pt modelId="{70A14502-3881-463C-B562-17C5DB9FB9CC}" type="pres">
      <dgm:prSet presAssocID="{7624D2B0-F8B5-47A4-9D63-4B4A15C10B87}" presName="compNode" presStyleCnt="0"/>
      <dgm:spPr/>
    </dgm:pt>
    <dgm:pt modelId="{325E0926-AED4-41F0-828D-BEEE66376F46}" type="pres">
      <dgm:prSet presAssocID="{7624D2B0-F8B5-47A4-9D63-4B4A15C10B87}" presName="bgRect" presStyleLbl="bgShp" presStyleIdx="3" presStyleCnt="4" custLinFactNeighborX="-15" custLinFactNeighborY="-1432"/>
      <dgm:spPr/>
    </dgm:pt>
    <dgm:pt modelId="{CC125AD4-FBCF-46F7-8CAE-4FBF01E03A61}" type="pres">
      <dgm:prSet presAssocID="{7624D2B0-F8B5-47A4-9D63-4B4A15C10B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F9912BCA-D142-4C49-9D44-53426F318D99}" type="pres">
      <dgm:prSet presAssocID="{7624D2B0-F8B5-47A4-9D63-4B4A15C10B87}" presName="spaceRect" presStyleCnt="0"/>
      <dgm:spPr/>
    </dgm:pt>
    <dgm:pt modelId="{8BDCCB3A-EE42-4A87-AE43-E85752C774F2}" type="pres">
      <dgm:prSet presAssocID="{7624D2B0-F8B5-47A4-9D63-4B4A15C10B87}" presName="parTx" presStyleLbl="revTx" presStyleIdx="3" presStyleCnt="5">
        <dgm:presLayoutVars>
          <dgm:chMax val="0"/>
          <dgm:chPref val="0"/>
        </dgm:presLayoutVars>
      </dgm:prSet>
      <dgm:spPr/>
    </dgm:pt>
    <dgm:pt modelId="{5CEE1A4A-C139-4FA6-A09C-A4992140524F}" type="pres">
      <dgm:prSet presAssocID="{7624D2B0-F8B5-47A4-9D63-4B4A15C10B87}" presName="desTx" presStyleLbl="revTx" presStyleIdx="4" presStyleCnt="5">
        <dgm:presLayoutVars/>
      </dgm:prSet>
      <dgm:spPr/>
    </dgm:pt>
  </dgm:ptLst>
  <dgm:cxnLst>
    <dgm:cxn modelId="{CE7E8300-431C-44D9-AD55-34265B1994B7}" srcId="{1FE51E66-6C0D-49C5-A9CD-8BDC646DF716}" destId="{2B56B413-E61D-493D-B3EE-2C0497012E94}" srcOrd="0" destOrd="0" parTransId="{F710AD8C-61BE-4370-9A8B-E3A413E51B72}" sibTransId="{E1D24B12-9F17-4612-BB63-C64C0E65D27D}"/>
    <dgm:cxn modelId="{2D6E272D-AF8B-4AE4-9772-65DA063736A7}" type="presOf" srcId="{777D5B88-67AE-477B-9521-09D088B22C26}" destId="{5CEE1A4A-C139-4FA6-A09C-A4992140524F}" srcOrd="0" destOrd="0" presId="urn:microsoft.com/office/officeart/2018/2/layout/IconVerticalSolidList"/>
    <dgm:cxn modelId="{D2EEC256-1CB5-4794-9579-5034D3614DD0}" type="presOf" srcId="{1FE51E66-6C0D-49C5-A9CD-8BDC646DF716}" destId="{9CEA831E-B57A-458F-AB98-6206291F30B7}" srcOrd="0" destOrd="0" presId="urn:microsoft.com/office/officeart/2018/2/layout/IconVerticalSolidList"/>
    <dgm:cxn modelId="{C3F31A91-9807-4D78-9219-7825F061F94F}" srcId="{1FE51E66-6C0D-49C5-A9CD-8BDC646DF716}" destId="{7624D2B0-F8B5-47A4-9D63-4B4A15C10B87}" srcOrd="3" destOrd="0" parTransId="{34520694-E20B-4C47-AB14-140EAA5347C5}" sibTransId="{8E0B1370-46D8-4E5F-BAE0-89EF0FB65D9F}"/>
    <dgm:cxn modelId="{9F34F995-42F3-43AD-926C-D70844FE15C7}" srcId="{1FE51E66-6C0D-49C5-A9CD-8BDC646DF716}" destId="{ADE45522-C601-4997-8A85-6D4BC1774D9D}" srcOrd="1" destOrd="0" parTransId="{849C0D9D-DEA3-4C6B-BC93-29C72B6DB9F0}" sibTransId="{A158DF7E-E2A9-4238-BAEC-ADF3A8FA9440}"/>
    <dgm:cxn modelId="{CB5C9E9C-5AE5-4ADD-B58C-8FDA4BB02F65}" srcId="{1FE51E66-6C0D-49C5-A9CD-8BDC646DF716}" destId="{DD170DD5-8BEA-4566-966A-F8A1640AEE77}" srcOrd="2" destOrd="0" parTransId="{B4C4363F-CF3D-45F1-957A-23978C811827}" sibTransId="{F3E0C770-1A31-4EEF-8F21-B660B9854162}"/>
    <dgm:cxn modelId="{B9745FB8-704F-42F1-967D-40FBA3507D68}" type="presOf" srcId="{DD170DD5-8BEA-4566-966A-F8A1640AEE77}" destId="{C8F1DC77-2B30-4D08-9200-7138CF21AA36}" srcOrd="0" destOrd="0" presId="urn:microsoft.com/office/officeart/2018/2/layout/IconVerticalSolidList"/>
    <dgm:cxn modelId="{A234FCC1-1DF5-442F-9B18-4DC6FE65B0C2}" type="presOf" srcId="{ADE45522-C601-4997-8A85-6D4BC1774D9D}" destId="{7AC50E8C-3260-4841-8F60-1F99C8F8386D}" srcOrd="0" destOrd="0" presId="urn:microsoft.com/office/officeart/2018/2/layout/IconVerticalSolidList"/>
    <dgm:cxn modelId="{B7E0ABC5-EDED-465A-829E-F9D509BAEBA6}" srcId="{7624D2B0-F8B5-47A4-9D63-4B4A15C10B87}" destId="{777D5B88-67AE-477B-9521-09D088B22C26}" srcOrd="0" destOrd="0" parTransId="{11045369-EF83-419B-9324-451D602EABD8}" sibTransId="{08247167-7D03-49E7-9C0D-3E1003967120}"/>
    <dgm:cxn modelId="{F72AA2D0-4EE4-43D6-96C6-9BC702555AC2}" type="presOf" srcId="{7624D2B0-F8B5-47A4-9D63-4B4A15C10B87}" destId="{8BDCCB3A-EE42-4A87-AE43-E85752C774F2}" srcOrd="0" destOrd="0" presId="urn:microsoft.com/office/officeart/2018/2/layout/IconVerticalSolidList"/>
    <dgm:cxn modelId="{B05ABAE6-C435-4FCC-A0E3-AE5BAE60A1F1}" type="presOf" srcId="{2B56B413-E61D-493D-B3EE-2C0497012E94}" destId="{0A873164-C12B-45FD-A161-FD37FC0A5500}" srcOrd="0" destOrd="0" presId="urn:microsoft.com/office/officeart/2018/2/layout/IconVerticalSolidList"/>
    <dgm:cxn modelId="{1F80B3E0-A72E-4F77-92C6-C103BA6F1B66}" type="presParOf" srcId="{9CEA831E-B57A-458F-AB98-6206291F30B7}" destId="{5DD5397A-AF80-462F-90A8-901C125B0837}" srcOrd="0" destOrd="0" presId="urn:microsoft.com/office/officeart/2018/2/layout/IconVerticalSolidList"/>
    <dgm:cxn modelId="{83A7C837-18D4-4BDE-8C43-537A4BF4B60C}" type="presParOf" srcId="{5DD5397A-AF80-462F-90A8-901C125B0837}" destId="{7F52776F-C754-4DF9-A490-7578F29E6AE3}" srcOrd="0" destOrd="0" presId="urn:microsoft.com/office/officeart/2018/2/layout/IconVerticalSolidList"/>
    <dgm:cxn modelId="{BCFDF587-A841-405B-BAB2-490E91522D02}" type="presParOf" srcId="{5DD5397A-AF80-462F-90A8-901C125B0837}" destId="{4AB144F5-D6D8-405C-8944-682567AC9BA4}" srcOrd="1" destOrd="0" presId="urn:microsoft.com/office/officeart/2018/2/layout/IconVerticalSolidList"/>
    <dgm:cxn modelId="{8ADC02E8-2C55-49D5-B592-9158FB20EC2D}" type="presParOf" srcId="{5DD5397A-AF80-462F-90A8-901C125B0837}" destId="{4806A5FE-FD43-4559-9CAD-FA6DFD9099FD}" srcOrd="2" destOrd="0" presId="urn:microsoft.com/office/officeart/2018/2/layout/IconVerticalSolidList"/>
    <dgm:cxn modelId="{F67AC3D4-BF80-45A5-AEB3-B23501CCF6BD}" type="presParOf" srcId="{5DD5397A-AF80-462F-90A8-901C125B0837}" destId="{0A873164-C12B-45FD-A161-FD37FC0A5500}" srcOrd="3" destOrd="0" presId="urn:microsoft.com/office/officeart/2018/2/layout/IconVerticalSolidList"/>
    <dgm:cxn modelId="{31C76073-6AFF-4209-9C45-D470B39CB093}" type="presParOf" srcId="{9CEA831E-B57A-458F-AB98-6206291F30B7}" destId="{B941E6C6-ACE7-40D1-A54F-F81D52309000}" srcOrd="1" destOrd="0" presId="urn:microsoft.com/office/officeart/2018/2/layout/IconVerticalSolidList"/>
    <dgm:cxn modelId="{390B360D-B1C7-4D7B-B99D-4CD9675A0419}" type="presParOf" srcId="{9CEA831E-B57A-458F-AB98-6206291F30B7}" destId="{BE7CB920-9479-4E9D-9C21-072A2FB16078}" srcOrd="2" destOrd="0" presId="urn:microsoft.com/office/officeart/2018/2/layout/IconVerticalSolidList"/>
    <dgm:cxn modelId="{6350BDD1-3A5F-4C9D-B95F-1DD88AEC2678}" type="presParOf" srcId="{BE7CB920-9479-4E9D-9C21-072A2FB16078}" destId="{B1C93224-E1F9-43A7-B0AF-2799B5B0A9EE}" srcOrd="0" destOrd="0" presId="urn:microsoft.com/office/officeart/2018/2/layout/IconVerticalSolidList"/>
    <dgm:cxn modelId="{4FEC392A-A400-48D4-ABF9-DCE4BD5CA3AA}" type="presParOf" srcId="{BE7CB920-9479-4E9D-9C21-072A2FB16078}" destId="{AC222F7C-472D-4C65-8D65-64647EC1DC71}" srcOrd="1" destOrd="0" presId="urn:microsoft.com/office/officeart/2018/2/layout/IconVerticalSolidList"/>
    <dgm:cxn modelId="{FCEBF14A-976D-484A-9A79-71346A53D55F}" type="presParOf" srcId="{BE7CB920-9479-4E9D-9C21-072A2FB16078}" destId="{58A7A5B6-BFE0-42D7-99B9-23AA37AD6822}" srcOrd="2" destOrd="0" presId="urn:microsoft.com/office/officeart/2018/2/layout/IconVerticalSolidList"/>
    <dgm:cxn modelId="{EB76848D-1160-48F8-A521-81998AA8DC71}" type="presParOf" srcId="{BE7CB920-9479-4E9D-9C21-072A2FB16078}" destId="{7AC50E8C-3260-4841-8F60-1F99C8F8386D}" srcOrd="3" destOrd="0" presId="urn:microsoft.com/office/officeart/2018/2/layout/IconVerticalSolidList"/>
    <dgm:cxn modelId="{C72B7760-2B0A-4561-9CDD-9CEEA629762E}" type="presParOf" srcId="{9CEA831E-B57A-458F-AB98-6206291F30B7}" destId="{E5FFF379-6EAA-4A34-B1CF-65D991691781}" srcOrd="3" destOrd="0" presId="urn:microsoft.com/office/officeart/2018/2/layout/IconVerticalSolidList"/>
    <dgm:cxn modelId="{43593EEF-1AD7-4B17-B914-818AC4275760}" type="presParOf" srcId="{9CEA831E-B57A-458F-AB98-6206291F30B7}" destId="{FF251F60-FC98-4A58-96BF-139378F98E39}" srcOrd="4" destOrd="0" presId="urn:microsoft.com/office/officeart/2018/2/layout/IconVerticalSolidList"/>
    <dgm:cxn modelId="{84D1D175-8261-4E80-92DF-13DFB501A754}" type="presParOf" srcId="{FF251F60-FC98-4A58-96BF-139378F98E39}" destId="{ED21884C-EE79-4427-B7E2-8DB98760478B}" srcOrd="0" destOrd="0" presId="urn:microsoft.com/office/officeart/2018/2/layout/IconVerticalSolidList"/>
    <dgm:cxn modelId="{94E7F1C0-3D2B-460B-98F5-CE6E0955757D}" type="presParOf" srcId="{FF251F60-FC98-4A58-96BF-139378F98E39}" destId="{8457D609-CAE2-4AE1-AAEF-DF52E3339C82}" srcOrd="1" destOrd="0" presId="urn:microsoft.com/office/officeart/2018/2/layout/IconVerticalSolidList"/>
    <dgm:cxn modelId="{88541B08-1428-40A0-A0C9-3FC1AB2B1849}" type="presParOf" srcId="{FF251F60-FC98-4A58-96BF-139378F98E39}" destId="{F07F0E58-39C8-43DF-899C-2E8EEB0AD2BA}" srcOrd="2" destOrd="0" presId="urn:microsoft.com/office/officeart/2018/2/layout/IconVerticalSolidList"/>
    <dgm:cxn modelId="{3D3C6C95-74AC-4B76-B543-601B073A334F}" type="presParOf" srcId="{FF251F60-FC98-4A58-96BF-139378F98E39}" destId="{C8F1DC77-2B30-4D08-9200-7138CF21AA36}" srcOrd="3" destOrd="0" presId="urn:microsoft.com/office/officeart/2018/2/layout/IconVerticalSolidList"/>
    <dgm:cxn modelId="{594458CC-66EE-4B4D-8903-3C565147235E}" type="presParOf" srcId="{9CEA831E-B57A-458F-AB98-6206291F30B7}" destId="{F03DC389-6804-4582-A350-A7CCD8BF3225}" srcOrd="5" destOrd="0" presId="urn:microsoft.com/office/officeart/2018/2/layout/IconVerticalSolidList"/>
    <dgm:cxn modelId="{8EB3C029-10D5-4064-AD06-D651B1AC02F2}" type="presParOf" srcId="{9CEA831E-B57A-458F-AB98-6206291F30B7}" destId="{70A14502-3881-463C-B562-17C5DB9FB9CC}" srcOrd="6" destOrd="0" presId="urn:microsoft.com/office/officeart/2018/2/layout/IconVerticalSolidList"/>
    <dgm:cxn modelId="{CEDD64BC-EB37-4F26-AB42-A7CE82B9F5DC}" type="presParOf" srcId="{70A14502-3881-463C-B562-17C5DB9FB9CC}" destId="{325E0926-AED4-41F0-828D-BEEE66376F46}" srcOrd="0" destOrd="0" presId="urn:microsoft.com/office/officeart/2018/2/layout/IconVerticalSolidList"/>
    <dgm:cxn modelId="{096E961A-03C3-47EE-9C78-FFA3B537FE88}" type="presParOf" srcId="{70A14502-3881-463C-B562-17C5DB9FB9CC}" destId="{CC125AD4-FBCF-46F7-8CAE-4FBF01E03A61}" srcOrd="1" destOrd="0" presId="urn:microsoft.com/office/officeart/2018/2/layout/IconVerticalSolidList"/>
    <dgm:cxn modelId="{03BF77C4-0B9B-4869-82EB-DD07B810B215}" type="presParOf" srcId="{70A14502-3881-463C-B562-17C5DB9FB9CC}" destId="{F9912BCA-D142-4C49-9D44-53426F318D99}" srcOrd="2" destOrd="0" presId="urn:microsoft.com/office/officeart/2018/2/layout/IconVerticalSolidList"/>
    <dgm:cxn modelId="{7EBDDCCD-6614-4C48-A7EE-192BAF614953}" type="presParOf" srcId="{70A14502-3881-463C-B562-17C5DB9FB9CC}" destId="{8BDCCB3A-EE42-4A87-AE43-E85752C774F2}" srcOrd="3" destOrd="0" presId="urn:microsoft.com/office/officeart/2018/2/layout/IconVerticalSolidList"/>
    <dgm:cxn modelId="{37594B47-9F1F-4337-9258-2B6DF9AF2889}" type="presParOf" srcId="{70A14502-3881-463C-B562-17C5DB9FB9CC}" destId="{5CEE1A4A-C139-4FA6-A09C-A4992140524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7C566-4914-428D-96CC-22E3A80BFA13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C1A583-B585-46A0-83CA-5AA4772F2DA7}">
      <dgm:prSet/>
      <dgm:spPr/>
      <dgm:t>
        <a:bodyPr/>
        <a:lstStyle/>
        <a:p>
          <a:r>
            <a:rPr lang="en-GB" b="0" i="0" dirty="0"/>
            <a:t>Articulate theory from </a:t>
          </a:r>
          <a:r>
            <a:rPr lang="en-GB" i="0" dirty="0"/>
            <a:t>different perspectives</a:t>
          </a:r>
          <a:endParaRPr lang="en-US" dirty="0"/>
        </a:p>
      </dgm:t>
    </dgm:pt>
    <dgm:pt modelId="{7BE6584D-5714-4A4B-8473-FE1F0D5D9565}" type="parTrans" cxnId="{D6639248-C743-4BEE-9D84-A4E573553C06}">
      <dgm:prSet/>
      <dgm:spPr/>
      <dgm:t>
        <a:bodyPr/>
        <a:lstStyle/>
        <a:p>
          <a:endParaRPr lang="en-US"/>
        </a:p>
      </dgm:t>
    </dgm:pt>
    <dgm:pt modelId="{C9B5C251-AB5D-4E95-9FF5-12726DD522DC}" type="sibTrans" cxnId="{D6639248-C743-4BEE-9D84-A4E573553C06}">
      <dgm:prSet/>
      <dgm:spPr/>
      <dgm:t>
        <a:bodyPr/>
        <a:lstStyle/>
        <a:p>
          <a:endParaRPr lang="en-US"/>
        </a:p>
      </dgm:t>
    </dgm:pt>
    <dgm:pt modelId="{0621CFDD-B7D4-4DFE-9E1F-37209E4C8A7A}">
      <dgm:prSet custT="1"/>
      <dgm:spPr/>
      <dgm:t>
        <a:bodyPr/>
        <a:lstStyle/>
        <a:p>
          <a:r>
            <a:rPr lang="en-GB" sz="2400" b="0" i="0" dirty="0"/>
            <a:t>Assess the coherence and strength of the theory. Is it based on evidence?</a:t>
          </a:r>
          <a:endParaRPr lang="en-US" sz="2400" dirty="0"/>
        </a:p>
      </dgm:t>
    </dgm:pt>
    <dgm:pt modelId="{1F0371C9-A191-4AFC-891E-ACEB82E20149}" type="parTrans" cxnId="{6CAAA23E-48FA-4F86-93CB-14858B650A7E}">
      <dgm:prSet/>
      <dgm:spPr/>
      <dgm:t>
        <a:bodyPr/>
        <a:lstStyle/>
        <a:p>
          <a:endParaRPr lang="en-US"/>
        </a:p>
      </dgm:t>
    </dgm:pt>
    <dgm:pt modelId="{9BCFA8C9-87BE-4B5B-954B-1024FAC506C5}" type="sibTrans" cxnId="{6CAAA23E-48FA-4F86-93CB-14858B650A7E}">
      <dgm:prSet/>
      <dgm:spPr/>
      <dgm:t>
        <a:bodyPr/>
        <a:lstStyle/>
        <a:p>
          <a:endParaRPr lang="en-US"/>
        </a:p>
      </dgm:t>
    </dgm:pt>
    <dgm:pt modelId="{A59D97A0-A9FB-4253-8099-2888CF080D8B}">
      <dgm:prSet custT="1"/>
      <dgm:spPr/>
      <dgm:t>
        <a:bodyPr/>
        <a:lstStyle/>
        <a:p>
          <a:r>
            <a:rPr lang="en-GB" sz="2400" b="0" i="0" dirty="0"/>
            <a:t>Focus on the reactions of the beneficiaries that are triggered by the intervention</a:t>
          </a:r>
          <a:endParaRPr lang="en-US" sz="2400" dirty="0"/>
        </a:p>
      </dgm:t>
    </dgm:pt>
    <dgm:pt modelId="{D4CA0DB1-5B5B-4ED7-B830-EC0E7F71BCE6}" type="parTrans" cxnId="{BAF4543D-CA5D-4214-8BD8-4AF54094B68E}">
      <dgm:prSet/>
      <dgm:spPr/>
      <dgm:t>
        <a:bodyPr/>
        <a:lstStyle/>
        <a:p>
          <a:endParaRPr lang="en-US"/>
        </a:p>
      </dgm:t>
    </dgm:pt>
    <dgm:pt modelId="{1B9A752A-81DF-43C5-B7E9-51AA7BD1FEAB}" type="sibTrans" cxnId="{BAF4543D-CA5D-4214-8BD8-4AF54094B68E}">
      <dgm:prSet/>
      <dgm:spPr/>
      <dgm:t>
        <a:bodyPr/>
        <a:lstStyle/>
        <a:p>
          <a:endParaRPr lang="en-US"/>
        </a:p>
      </dgm:t>
    </dgm:pt>
    <dgm:pt modelId="{31EF92BB-233C-42C0-827A-095BDCC5EB36}">
      <dgm:prSet custT="1"/>
      <dgm:spPr/>
      <dgm:t>
        <a:bodyPr/>
        <a:lstStyle/>
        <a:p>
          <a:r>
            <a:rPr lang="en-GB" sz="2200" b="0" i="0" dirty="0"/>
            <a:t>Delve deeper into understanding the reasons behind the varied reactions from different groups.</a:t>
          </a:r>
          <a:endParaRPr lang="en-US" sz="2200" dirty="0"/>
        </a:p>
      </dgm:t>
    </dgm:pt>
    <dgm:pt modelId="{9B46D67D-7CD3-4F26-90E7-D5773F3901EA}" type="parTrans" cxnId="{660855A4-3352-41CB-8135-31302AF2DDF7}">
      <dgm:prSet/>
      <dgm:spPr/>
      <dgm:t>
        <a:bodyPr/>
        <a:lstStyle/>
        <a:p>
          <a:endParaRPr lang="en-US"/>
        </a:p>
      </dgm:t>
    </dgm:pt>
    <dgm:pt modelId="{4A50D0E8-E082-4CD0-ADCB-B585434146E2}" type="sibTrans" cxnId="{660855A4-3352-41CB-8135-31302AF2DDF7}">
      <dgm:prSet/>
      <dgm:spPr/>
      <dgm:t>
        <a:bodyPr/>
        <a:lstStyle/>
        <a:p>
          <a:endParaRPr lang="en-US"/>
        </a:p>
      </dgm:t>
    </dgm:pt>
    <dgm:pt modelId="{8E682275-9A4A-4DB1-A2E8-5A143B083F46}">
      <dgm:prSet/>
      <dgm:spPr/>
      <dgm:t>
        <a:bodyPr/>
        <a:lstStyle/>
        <a:p>
          <a:r>
            <a:rPr lang="en-GB" b="0" i="0" dirty="0"/>
            <a:t>Analyse the context and how it impacts the results</a:t>
          </a:r>
          <a:endParaRPr lang="en-US" dirty="0"/>
        </a:p>
      </dgm:t>
    </dgm:pt>
    <dgm:pt modelId="{C05C5227-D9E9-4563-A29F-558CFE67FDD6}" type="parTrans" cxnId="{C12AC4FE-FE3E-475E-B45C-FB644D0F9EF9}">
      <dgm:prSet/>
      <dgm:spPr/>
      <dgm:t>
        <a:bodyPr/>
        <a:lstStyle/>
        <a:p>
          <a:endParaRPr lang="en-US"/>
        </a:p>
      </dgm:t>
    </dgm:pt>
    <dgm:pt modelId="{832C4739-A8AF-4560-A81B-8D0C9B4ACAE8}" type="sibTrans" cxnId="{C12AC4FE-FE3E-475E-B45C-FB644D0F9EF9}">
      <dgm:prSet/>
      <dgm:spPr/>
      <dgm:t>
        <a:bodyPr/>
        <a:lstStyle/>
        <a:p>
          <a:endParaRPr lang="en-US"/>
        </a:p>
      </dgm:t>
    </dgm:pt>
    <dgm:pt modelId="{199B95A2-3238-466D-8B38-A2D1EB684AEE}" type="pres">
      <dgm:prSet presAssocID="{F787C566-4914-428D-96CC-22E3A80BFA13}" presName="Name0" presStyleCnt="0">
        <dgm:presLayoutVars>
          <dgm:dir/>
          <dgm:resizeHandles val="exact"/>
        </dgm:presLayoutVars>
      </dgm:prSet>
      <dgm:spPr/>
    </dgm:pt>
    <dgm:pt modelId="{268161C5-AE6E-4FEB-B2BE-494466ECB702}" type="pres">
      <dgm:prSet presAssocID="{9EC1A583-B585-46A0-83CA-5AA4772F2DA7}" presName="node" presStyleLbl="node1" presStyleIdx="0" presStyleCnt="5">
        <dgm:presLayoutVars>
          <dgm:bulletEnabled val="1"/>
        </dgm:presLayoutVars>
      </dgm:prSet>
      <dgm:spPr/>
    </dgm:pt>
    <dgm:pt modelId="{BE36B5A6-F736-42F7-9E14-47F315048321}" type="pres">
      <dgm:prSet presAssocID="{C9B5C251-AB5D-4E95-9FF5-12726DD522DC}" presName="sibTrans" presStyleLbl="sibTrans1D1" presStyleIdx="0" presStyleCnt="4"/>
      <dgm:spPr/>
    </dgm:pt>
    <dgm:pt modelId="{DE7DC4D0-7807-4E65-B9C1-921B32B0990D}" type="pres">
      <dgm:prSet presAssocID="{C9B5C251-AB5D-4E95-9FF5-12726DD522DC}" presName="connectorText" presStyleLbl="sibTrans1D1" presStyleIdx="0" presStyleCnt="4"/>
      <dgm:spPr/>
    </dgm:pt>
    <dgm:pt modelId="{0D23BE29-6B90-45D4-93FF-1BD45011565A}" type="pres">
      <dgm:prSet presAssocID="{0621CFDD-B7D4-4DFE-9E1F-37209E4C8A7A}" presName="node" presStyleLbl="node1" presStyleIdx="1" presStyleCnt="5">
        <dgm:presLayoutVars>
          <dgm:bulletEnabled val="1"/>
        </dgm:presLayoutVars>
      </dgm:prSet>
      <dgm:spPr/>
    </dgm:pt>
    <dgm:pt modelId="{85EF37A0-BE49-43A4-8152-1664577C1DC9}" type="pres">
      <dgm:prSet presAssocID="{9BCFA8C9-87BE-4B5B-954B-1024FAC506C5}" presName="sibTrans" presStyleLbl="sibTrans1D1" presStyleIdx="1" presStyleCnt="4"/>
      <dgm:spPr/>
    </dgm:pt>
    <dgm:pt modelId="{7ED4B912-E829-4F47-AB09-CFE7EAFF0477}" type="pres">
      <dgm:prSet presAssocID="{9BCFA8C9-87BE-4B5B-954B-1024FAC506C5}" presName="connectorText" presStyleLbl="sibTrans1D1" presStyleIdx="1" presStyleCnt="4"/>
      <dgm:spPr/>
    </dgm:pt>
    <dgm:pt modelId="{1BD2FE45-C20A-4DCA-BD0F-470ED671902F}" type="pres">
      <dgm:prSet presAssocID="{A59D97A0-A9FB-4253-8099-2888CF080D8B}" presName="node" presStyleLbl="node1" presStyleIdx="2" presStyleCnt="5">
        <dgm:presLayoutVars>
          <dgm:bulletEnabled val="1"/>
        </dgm:presLayoutVars>
      </dgm:prSet>
      <dgm:spPr/>
    </dgm:pt>
    <dgm:pt modelId="{95565575-6010-4655-BB4E-66F255214043}" type="pres">
      <dgm:prSet presAssocID="{1B9A752A-81DF-43C5-B7E9-51AA7BD1FEAB}" presName="sibTrans" presStyleLbl="sibTrans1D1" presStyleIdx="2" presStyleCnt="4"/>
      <dgm:spPr/>
    </dgm:pt>
    <dgm:pt modelId="{CB62896D-53A8-456E-955C-DC8F43860AD1}" type="pres">
      <dgm:prSet presAssocID="{1B9A752A-81DF-43C5-B7E9-51AA7BD1FEAB}" presName="connectorText" presStyleLbl="sibTrans1D1" presStyleIdx="2" presStyleCnt="4"/>
      <dgm:spPr/>
    </dgm:pt>
    <dgm:pt modelId="{85EB4876-EC90-4429-906C-C33BE48DC96D}" type="pres">
      <dgm:prSet presAssocID="{31EF92BB-233C-42C0-827A-095BDCC5EB36}" presName="node" presStyleLbl="node1" presStyleIdx="3" presStyleCnt="5">
        <dgm:presLayoutVars>
          <dgm:bulletEnabled val="1"/>
        </dgm:presLayoutVars>
      </dgm:prSet>
      <dgm:spPr/>
    </dgm:pt>
    <dgm:pt modelId="{B679A2FE-D284-41D9-9367-690E327297D1}" type="pres">
      <dgm:prSet presAssocID="{4A50D0E8-E082-4CD0-ADCB-B585434146E2}" presName="sibTrans" presStyleLbl="sibTrans1D1" presStyleIdx="3" presStyleCnt="4"/>
      <dgm:spPr/>
    </dgm:pt>
    <dgm:pt modelId="{6FBC1A0A-EFE3-41E7-A228-0AB124F96B03}" type="pres">
      <dgm:prSet presAssocID="{4A50D0E8-E082-4CD0-ADCB-B585434146E2}" presName="connectorText" presStyleLbl="sibTrans1D1" presStyleIdx="3" presStyleCnt="4"/>
      <dgm:spPr/>
    </dgm:pt>
    <dgm:pt modelId="{1554C233-79CB-4755-A112-609B80934922}" type="pres">
      <dgm:prSet presAssocID="{8E682275-9A4A-4DB1-A2E8-5A143B083F46}" presName="node" presStyleLbl="node1" presStyleIdx="4" presStyleCnt="5">
        <dgm:presLayoutVars>
          <dgm:bulletEnabled val="1"/>
        </dgm:presLayoutVars>
      </dgm:prSet>
      <dgm:spPr/>
    </dgm:pt>
  </dgm:ptLst>
  <dgm:cxnLst>
    <dgm:cxn modelId="{DEFD1806-CDF5-4EED-9DFE-8EF984ACDCB6}" type="presOf" srcId="{A59D97A0-A9FB-4253-8099-2888CF080D8B}" destId="{1BD2FE45-C20A-4DCA-BD0F-470ED671902F}" srcOrd="0" destOrd="0" presId="urn:microsoft.com/office/officeart/2016/7/layout/RepeatingBendingProcessNew"/>
    <dgm:cxn modelId="{46A5F60E-9EF1-481A-B36D-79A874244120}" type="presOf" srcId="{9BCFA8C9-87BE-4B5B-954B-1024FAC506C5}" destId="{7ED4B912-E829-4F47-AB09-CFE7EAFF0477}" srcOrd="1" destOrd="0" presId="urn:microsoft.com/office/officeart/2016/7/layout/RepeatingBendingProcessNew"/>
    <dgm:cxn modelId="{BAF4543D-CA5D-4214-8BD8-4AF54094B68E}" srcId="{F787C566-4914-428D-96CC-22E3A80BFA13}" destId="{A59D97A0-A9FB-4253-8099-2888CF080D8B}" srcOrd="2" destOrd="0" parTransId="{D4CA0DB1-5B5B-4ED7-B830-EC0E7F71BCE6}" sibTransId="{1B9A752A-81DF-43C5-B7E9-51AA7BD1FEAB}"/>
    <dgm:cxn modelId="{6CAAA23E-48FA-4F86-93CB-14858B650A7E}" srcId="{F787C566-4914-428D-96CC-22E3A80BFA13}" destId="{0621CFDD-B7D4-4DFE-9E1F-37209E4C8A7A}" srcOrd="1" destOrd="0" parTransId="{1F0371C9-A191-4AFC-891E-ACEB82E20149}" sibTransId="{9BCFA8C9-87BE-4B5B-954B-1024FAC506C5}"/>
    <dgm:cxn modelId="{D6639248-C743-4BEE-9D84-A4E573553C06}" srcId="{F787C566-4914-428D-96CC-22E3A80BFA13}" destId="{9EC1A583-B585-46A0-83CA-5AA4772F2DA7}" srcOrd="0" destOrd="0" parTransId="{7BE6584D-5714-4A4B-8473-FE1F0D5D9565}" sibTransId="{C9B5C251-AB5D-4E95-9FF5-12726DD522DC}"/>
    <dgm:cxn modelId="{77D1BE6A-B3B4-48ED-8BE3-6A39A2046FC5}" type="presOf" srcId="{9EC1A583-B585-46A0-83CA-5AA4772F2DA7}" destId="{268161C5-AE6E-4FEB-B2BE-494466ECB702}" srcOrd="0" destOrd="0" presId="urn:microsoft.com/office/officeart/2016/7/layout/RepeatingBendingProcessNew"/>
    <dgm:cxn modelId="{220B9F73-E359-4E36-A1ED-6E7FD323390D}" type="presOf" srcId="{31EF92BB-233C-42C0-827A-095BDCC5EB36}" destId="{85EB4876-EC90-4429-906C-C33BE48DC96D}" srcOrd="0" destOrd="0" presId="urn:microsoft.com/office/officeart/2016/7/layout/RepeatingBendingProcessNew"/>
    <dgm:cxn modelId="{BA44E956-FE2C-4B48-B450-06907D453AED}" type="presOf" srcId="{0621CFDD-B7D4-4DFE-9E1F-37209E4C8A7A}" destId="{0D23BE29-6B90-45D4-93FF-1BD45011565A}" srcOrd="0" destOrd="0" presId="urn:microsoft.com/office/officeart/2016/7/layout/RepeatingBendingProcessNew"/>
    <dgm:cxn modelId="{8321807E-816C-48A7-8068-8792354957C4}" type="presOf" srcId="{C9B5C251-AB5D-4E95-9FF5-12726DD522DC}" destId="{DE7DC4D0-7807-4E65-B9C1-921B32B0990D}" srcOrd="1" destOrd="0" presId="urn:microsoft.com/office/officeart/2016/7/layout/RepeatingBendingProcessNew"/>
    <dgm:cxn modelId="{660855A4-3352-41CB-8135-31302AF2DDF7}" srcId="{F787C566-4914-428D-96CC-22E3A80BFA13}" destId="{31EF92BB-233C-42C0-827A-095BDCC5EB36}" srcOrd="3" destOrd="0" parTransId="{9B46D67D-7CD3-4F26-90E7-D5773F3901EA}" sibTransId="{4A50D0E8-E082-4CD0-ADCB-B585434146E2}"/>
    <dgm:cxn modelId="{5985ADBF-46EC-4D88-A57E-E723036CEFCC}" type="presOf" srcId="{F787C566-4914-428D-96CC-22E3A80BFA13}" destId="{199B95A2-3238-466D-8B38-A2D1EB684AEE}" srcOrd="0" destOrd="0" presId="urn:microsoft.com/office/officeart/2016/7/layout/RepeatingBendingProcessNew"/>
    <dgm:cxn modelId="{DE8793C1-9C62-4BB4-A15E-F3C20309A160}" type="presOf" srcId="{1B9A752A-81DF-43C5-B7E9-51AA7BD1FEAB}" destId="{95565575-6010-4655-BB4E-66F255214043}" srcOrd="0" destOrd="0" presId="urn:microsoft.com/office/officeart/2016/7/layout/RepeatingBendingProcessNew"/>
    <dgm:cxn modelId="{FE42C5C6-18F7-4073-B485-BF79B3E5798D}" type="presOf" srcId="{4A50D0E8-E082-4CD0-ADCB-B585434146E2}" destId="{6FBC1A0A-EFE3-41E7-A228-0AB124F96B03}" srcOrd="1" destOrd="0" presId="urn:microsoft.com/office/officeart/2016/7/layout/RepeatingBendingProcessNew"/>
    <dgm:cxn modelId="{69115EC7-4421-4411-A7F3-7D2B7AAF73B2}" type="presOf" srcId="{C9B5C251-AB5D-4E95-9FF5-12726DD522DC}" destId="{BE36B5A6-F736-42F7-9E14-47F315048321}" srcOrd="0" destOrd="0" presId="urn:microsoft.com/office/officeart/2016/7/layout/RepeatingBendingProcessNew"/>
    <dgm:cxn modelId="{200967D2-FFBF-4C56-9F87-4735850E6B89}" type="presOf" srcId="{9BCFA8C9-87BE-4B5B-954B-1024FAC506C5}" destId="{85EF37A0-BE49-43A4-8152-1664577C1DC9}" srcOrd="0" destOrd="0" presId="urn:microsoft.com/office/officeart/2016/7/layout/RepeatingBendingProcessNew"/>
    <dgm:cxn modelId="{B68B0AE4-13CB-4B57-9330-8498D2C01B9D}" type="presOf" srcId="{4A50D0E8-E082-4CD0-ADCB-B585434146E2}" destId="{B679A2FE-D284-41D9-9367-690E327297D1}" srcOrd="0" destOrd="0" presId="urn:microsoft.com/office/officeart/2016/7/layout/RepeatingBendingProcessNew"/>
    <dgm:cxn modelId="{5D8B4AEE-F124-4BA8-889C-CC41794C8441}" type="presOf" srcId="{1B9A752A-81DF-43C5-B7E9-51AA7BD1FEAB}" destId="{CB62896D-53A8-456E-955C-DC8F43860AD1}" srcOrd="1" destOrd="0" presId="urn:microsoft.com/office/officeart/2016/7/layout/RepeatingBendingProcessNew"/>
    <dgm:cxn modelId="{E7EE83EE-2A0F-4DDD-B89E-423CC3F53042}" type="presOf" srcId="{8E682275-9A4A-4DB1-A2E8-5A143B083F46}" destId="{1554C233-79CB-4755-A112-609B80934922}" srcOrd="0" destOrd="0" presId="urn:microsoft.com/office/officeart/2016/7/layout/RepeatingBendingProcessNew"/>
    <dgm:cxn modelId="{C12AC4FE-FE3E-475E-B45C-FB644D0F9EF9}" srcId="{F787C566-4914-428D-96CC-22E3A80BFA13}" destId="{8E682275-9A4A-4DB1-A2E8-5A143B083F46}" srcOrd="4" destOrd="0" parTransId="{C05C5227-D9E9-4563-A29F-558CFE67FDD6}" sibTransId="{832C4739-A8AF-4560-A81B-8D0C9B4ACAE8}"/>
    <dgm:cxn modelId="{922960A0-A27B-4992-BFF3-4CB7B136563E}" type="presParOf" srcId="{199B95A2-3238-466D-8B38-A2D1EB684AEE}" destId="{268161C5-AE6E-4FEB-B2BE-494466ECB702}" srcOrd="0" destOrd="0" presId="urn:microsoft.com/office/officeart/2016/7/layout/RepeatingBendingProcessNew"/>
    <dgm:cxn modelId="{D80671AB-C248-4088-8CEB-69E3DC61F75B}" type="presParOf" srcId="{199B95A2-3238-466D-8B38-A2D1EB684AEE}" destId="{BE36B5A6-F736-42F7-9E14-47F315048321}" srcOrd="1" destOrd="0" presId="urn:microsoft.com/office/officeart/2016/7/layout/RepeatingBendingProcessNew"/>
    <dgm:cxn modelId="{A548106C-C3E6-41D8-8E10-902C1E989181}" type="presParOf" srcId="{BE36B5A6-F736-42F7-9E14-47F315048321}" destId="{DE7DC4D0-7807-4E65-B9C1-921B32B0990D}" srcOrd="0" destOrd="0" presId="urn:microsoft.com/office/officeart/2016/7/layout/RepeatingBendingProcessNew"/>
    <dgm:cxn modelId="{6CA60F87-83F3-45A3-8187-41A3FB06740B}" type="presParOf" srcId="{199B95A2-3238-466D-8B38-A2D1EB684AEE}" destId="{0D23BE29-6B90-45D4-93FF-1BD45011565A}" srcOrd="2" destOrd="0" presId="urn:microsoft.com/office/officeart/2016/7/layout/RepeatingBendingProcessNew"/>
    <dgm:cxn modelId="{BB60C75E-E925-43A3-A62B-D86947AD555A}" type="presParOf" srcId="{199B95A2-3238-466D-8B38-A2D1EB684AEE}" destId="{85EF37A0-BE49-43A4-8152-1664577C1DC9}" srcOrd="3" destOrd="0" presId="urn:microsoft.com/office/officeart/2016/7/layout/RepeatingBendingProcessNew"/>
    <dgm:cxn modelId="{4FC5E8D7-821C-4732-9B32-B41772B8CCBB}" type="presParOf" srcId="{85EF37A0-BE49-43A4-8152-1664577C1DC9}" destId="{7ED4B912-E829-4F47-AB09-CFE7EAFF0477}" srcOrd="0" destOrd="0" presId="urn:microsoft.com/office/officeart/2016/7/layout/RepeatingBendingProcessNew"/>
    <dgm:cxn modelId="{769C2F69-11FD-40AA-A93B-9D9F4C1093A5}" type="presParOf" srcId="{199B95A2-3238-466D-8B38-A2D1EB684AEE}" destId="{1BD2FE45-C20A-4DCA-BD0F-470ED671902F}" srcOrd="4" destOrd="0" presId="urn:microsoft.com/office/officeart/2016/7/layout/RepeatingBendingProcessNew"/>
    <dgm:cxn modelId="{D5EE1245-E0B8-4056-B3A2-021EB835D084}" type="presParOf" srcId="{199B95A2-3238-466D-8B38-A2D1EB684AEE}" destId="{95565575-6010-4655-BB4E-66F255214043}" srcOrd="5" destOrd="0" presId="urn:microsoft.com/office/officeart/2016/7/layout/RepeatingBendingProcessNew"/>
    <dgm:cxn modelId="{481B7B45-A0DE-4DE8-8B88-DBA9547AA660}" type="presParOf" srcId="{95565575-6010-4655-BB4E-66F255214043}" destId="{CB62896D-53A8-456E-955C-DC8F43860AD1}" srcOrd="0" destOrd="0" presId="urn:microsoft.com/office/officeart/2016/7/layout/RepeatingBendingProcessNew"/>
    <dgm:cxn modelId="{C08B3357-9C0D-43A8-8958-DFE58DB7B32B}" type="presParOf" srcId="{199B95A2-3238-466D-8B38-A2D1EB684AEE}" destId="{85EB4876-EC90-4429-906C-C33BE48DC96D}" srcOrd="6" destOrd="0" presId="urn:microsoft.com/office/officeart/2016/7/layout/RepeatingBendingProcessNew"/>
    <dgm:cxn modelId="{F8D166AC-0408-4F99-A963-C23568D4A40B}" type="presParOf" srcId="{199B95A2-3238-466D-8B38-A2D1EB684AEE}" destId="{B679A2FE-D284-41D9-9367-690E327297D1}" srcOrd="7" destOrd="0" presId="urn:microsoft.com/office/officeart/2016/7/layout/RepeatingBendingProcessNew"/>
    <dgm:cxn modelId="{E846BC39-5EA1-4E0E-8573-ED8B600C6486}" type="presParOf" srcId="{B679A2FE-D284-41D9-9367-690E327297D1}" destId="{6FBC1A0A-EFE3-41E7-A228-0AB124F96B03}" srcOrd="0" destOrd="0" presId="urn:microsoft.com/office/officeart/2016/7/layout/RepeatingBendingProcessNew"/>
    <dgm:cxn modelId="{F6FDD9AB-A487-4AC9-97D9-E2F8979A751E}" type="presParOf" srcId="{199B95A2-3238-466D-8B38-A2D1EB684AEE}" destId="{1554C233-79CB-4755-A112-609B80934922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61CB8-AB5A-4DA9-9957-1F932AA824C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C841-4C08-41FE-B5BC-6B9E85C931C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/>
            <a:t>Golden standard in evaluation of the development policy</a:t>
          </a:r>
          <a:endParaRPr lang="en-US" sz="2400" dirty="0"/>
        </a:p>
      </dgm:t>
    </dgm:pt>
    <dgm:pt modelId="{0F178716-E829-41E5-855A-DF8114581877}" type="parTrans" cxnId="{B59DB614-D0CA-4FD7-8215-699126BE8E1D}">
      <dgm:prSet/>
      <dgm:spPr/>
      <dgm:t>
        <a:bodyPr/>
        <a:lstStyle/>
        <a:p>
          <a:endParaRPr lang="en-US"/>
        </a:p>
      </dgm:t>
    </dgm:pt>
    <dgm:pt modelId="{27B52B81-E5B7-4B95-AEE2-0A6DB29E9640}" type="sibTrans" cxnId="{B59DB614-D0CA-4FD7-8215-699126BE8E1D}">
      <dgm:prSet/>
      <dgm:spPr/>
      <dgm:t>
        <a:bodyPr/>
        <a:lstStyle/>
        <a:p>
          <a:endParaRPr lang="en-US"/>
        </a:p>
      </dgm:t>
    </dgm:pt>
    <dgm:pt modelId="{21ADB7E7-5A62-4034-8968-EF1AF9EA37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But also, many limitations:</a:t>
          </a:r>
          <a:endParaRPr lang="en-US" dirty="0"/>
        </a:p>
      </dgm:t>
    </dgm:pt>
    <dgm:pt modelId="{00F29D61-F47E-4820-A303-82315185CEE2}" type="parTrans" cxnId="{67D6932B-3AED-409D-8DE4-3A0C0A434EBF}">
      <dgm:prSet/>
      <dgm:spPr/>
      <dgm:t>
        <a:bodyPr/>
        <a:lstStyle/>
        <a:p>
          <a:endParaRPr lang="en-US"/>
        </a:p>
      </dgm:t>
    </dgm:pt>
    <dgm:pt modelId="{04B7860F-CA99-4085-A534-77862312F597}" type="sibTrans" cxnId="{67D6932B-3AED-409D-8DE4-3A0C0A434EBF}">
      <dgm:prSet/>
      <dgm:spPr/>
      <dgm:t>
        <a:bodyPr/>
        <a:lstStyle/>
        <a:p>
          <a:endParaRPr lang="en-US"/>
        </a:p>
      </dgm:t>
    </dgm:pt>
    <dgm:pt modelId="{1704260F-E0BC-43BB-8D54-A86AAAA7B4D4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sz="2400" dirty="0"/>
            <a:t>Political and ethical feasibility</a:t>
          </a:r>
          <a:endParaRPr lang="en-US" sz="2400" dirty="0"/>
        </a:p>
      </dgm:t>
    </dgm:pt>
    <dgm:pt modelId="{426BC391-E7CA-4CB5-B81E-F85BD70C85A6}" type="parTrans" cxnId="{0022176B-113F-4372-8C7E-026C9AFD27D0}">
      <dgm:prSet/>
      <dgm:spPr/>
      <dgm:t>
        <a:bodyPr/>
        <a:lstStyle/>
        <a:p>
          <a:endParaRPr lang="en-US"/>
        </a:p>
      </dgm:t>
    </dgm:pt>
    <dgm:pt modelId="{8376EB3D-0C88-491D-9832-01A156E1B91D}" type="sibTrans" cxnId="{0022176B-113F-4372-8C7E-026C9AFD27D0}">
      <dgm:prSet/>
      <dgm:spPr/>
      <dgm:t>
        <a:bodyPr/>
        <a:lstStyle/>
        <a:p>
          <a:endParaRPr lang="en-US"/>
        </a:p>
      </dgm:t>
    </dgm:pt>
    <dgm:pt modelId="{C64E3809-17A5-4A3D-BE30-2E5CE739F795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sz="2400" dirty="0"/>
            <a:t>High costs of implementation</a:t>
          </a:r>
          <a:endParaRPr lang="en-US" sz="2400" dirty="0"/>
        </a:p>
      </dgm:t>
    </dgm:pt>
    <dgm:pt modelId="{862ABAD5-540E-4F5E-B7BD-F9C9D8BD255B}" type="parTrans" cxnId="{E789B0CD-5487-49D9-8D58-A2E25E7941DB}">
      <dgm:prSet/>
      <dgm:spPr/>
      <dgm:t>
        <a:bodyPr/>
        <a:lstStyle/>
        <a:p>
          <a:endParaRPr lang="en-US"/>
        </a:p>
      </dgm:t>
    </dgm:pt>
    <dgm:pt modelId="{D42D55C8-540A-427A-BFC6-ED2B387324C7}" type="sibTrans" cxnId="{E789B0CD-5487-49D9-8D58-A2E25E7941DB}">
      <dgm:prSet/>
      <dgm:spPr/>
      <dgm:t>
        <a:bodyPr/>
        <a:lstStyle/>
        <a:p>
          <a:endParaRPr lang="en-US"/>
        </a:p>
      </dgm:t>
    </dgm:pt>
    <dgm:pt modelId="{E9C1C1E2-90A1-438F-BF47-54B64590573A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sz="2400" dirty="0"/>
            <a:t>Randomisation bias</a:t>
          </a:r>
          <a:endParaRPr lang="en-US" sz="2400" dirty="0"/>
        </a:p>
      </dgm:t>
    </dgm:pt>
    <dgm:pt modelId="{DD612150-6A97-4386-9BCB-C0A65E3485AF}" type="parTrans" cxnId="{BCE746A9-D097-4EE3-8E42-BC0B3BE10A74}">
      <dgm:prSet/>
      <dgm:spPr/>
      <dgm:t>
        <a:bodyPr/>
        <a:lstStyle/>
        <a:p>
          <a:endParaRPr lang="en-US"/>
        </a:p>
      </dgm:t>
    </dgm:pt>
    <dgm:pt modelId="{B9DCF0C5-3DF3-4EB3-8D87-62CAB74F5A51}" type="sibTrans" cxnId="{BCE746A9-D097-4EE3-8E42-BC0B3BE10A74}">
      <dgm:prSet/>
      <dgm:spPr/>
      <dgm:t>
        <a:bodyPr/>
        <a:lstStyle/>
        <a:p>
          <a:endParaRPr lang="en-US"/>
        </a:p>
      </dgm:t>
    </dgm:pt>
    <dgm:pt modelId="{62634E07-FC9D-4C67-8FD6-92B38B3BA61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sz="2400" dirty="0"/>
            <a:t>Non-compliance and crossover</a:t>
          </a:r>
          <a:endParaRPr lang="en-US" sz="2400" dirty="0"/>
        </a:p>
      </dgm:t>
    </dgm:pt>
    <dgm:pt modelId="{0472912C-D296-44AD-927A-7A55F2DD5B1D}" type="parTrans" cxnId="{A76AA427-C349-4B5D-AE25-63FFE8F8B4BB}">
      <dgm:prSet/>
      <dgm:spPr/>
      <dgm:t>
        <a:bodyPr/>
        <a:lstStyle/>
        <a:p>
          <a:endParaRPr lang="en-US"/>
        </a:p>
      </dgm:t>
    </dgm:pt>
    <dgm:pt modelId="{3691F37C-AD4E-4F71-94DF-6257911D9012}" type="sibTrans" cxnId="{A76AA427-C349-4B5D-AE25-63FFE8F8B4BB}">
      <dgm:prSet/>
      <dgm:spPr/>
      <dgm:t>
        <a:bodyPr/>
        <a:lstStyle/>
        <a:p>
          <a:endParaRPr lang="en-US"/>
        </a:p>
      </dgm:t>
    </dgm:pt>
    <dgm:pt modelId="{536C2D9E-0451-4687-849F-3FD0734F9A0A}" type="pres">
      <dgm:prSet presAssocID="{E3761CB8-AB5A-4DA9-9957-1F932AA824C2}" presName="root" presStyleCnt="0">
        <dgm:presLayoutVars>
          <dgm:dir/>
          <dgm:resizeHandles val="exact"/>
        </dgm:presLayoutVars>
      </dgm:prSet>
      <dgm:spPr/>
    </dgm:pt>
    <dgm:pt modelId="{BFC04154-F234-420D-91C4-D98F12798303}" type="pres">
      <dgm:prSet presAssocID="{6F04C841-4C08-41FE-B5BC-6B9E85C931C5}" presName="compNode" presStyleCnt="0"/>
      <dgm:spPr/>
    </dgm:pt>
    <dgm:pt modelId="{A9D69CEB-4035-4CBC-AFDE-6660B13A6B8D}" type="pres">
      <dgm:prSet presAssocID="{6F04C841-4C08-41FE-B5BC-6B9E85C931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7D07448-753F-4A9D-B271-C9F54B643DE9}" type="pres">
      <dgm:prSet presAssocID="{6F04C841-4C08-41FE-B5BC-6B9E85C931C5}" presName="iconSpace" presStyleCnt="0"/>
      <dgm:spPr/>
    </dgm:pt>
    <dgm:pt modelId="{E8B03E33-1E5B-46BF-BD5B-6B8DC661CC12}" type="pres">
      <dgm:prSet presAssocID="{6F04C841-4C08-41FE-B5BC-6B9E85C931C5}" presName="parTx" presStyleLbl="revTx" presStyleIdx="0" presStyleCnt="4">
        <dgm:presLayoutVars>
          <dgm:chMax val="0"/>
          <dgm:chPref val="0"/>
        </dgm:presLayoutVars>
      </dgm:prSet>
      <dgm:spPr/>
    </dgm:pt>
    <dgm:pt modelId="{B85A4263-9DD0-43DD-A274-3EA93D8D3AF1}" type="pres">
      <dgm:prSet presAssocID="{6F04C841-4C08-41FE-B5BC-6B9E85C931C5}" presName="txSpace" presStyleCnt="0"/>
      <dgm:spPr/>
    </dgm:pt>
    <dgm:pt modelId="{037663C0-6E28-4EC1-9F7A-724F386C8B48}" type="pres">
      <dgm:prSet presAssocID="{6F04C841-4C08-41FE-B5BC-6B9E85C931C5}" presName="desTx" presStyleLbl="revTx" presStyleIdx="1" presStyleCnt="4">
        <dgm:presLayoutVars/>
      </dgm:prSet>
      <dgm:spPr/>
    </dgm:pt>
    <dgm:pt modelId="{A0D1B6F2-6EB3-4BF4-93EB-F0742417A0FF}" type="pres">
      <dgm:prSet presAssocID="{27B52B81-E5B7-4B95-AEE2-0A6DB29E9640}" presName="sibTrans" presStyleCnt="0"/>
      <dgm:spPr/>
    </dgm:pt>
    <dgm:pt modelId="{986E7236-C86D-4C30-8AE6-E7E45073CF33}" type="pres">
      <dgm:prSet presAssocID="{21ADB7E7-5A62-4034-8968-EF1AF9EA3717}" presName="compNode" presStyleCnt="0"/>
      <dgm:spPr/>
    </dgm:pt>
    <dgm:pt modelId="{60E9A75D-FC6F-4FD7-9C5C-5AF189D4E994}" type="pres">
      <dgm:prSet presAssocID="{21ADB7E7-5A62-4034-8968-EF1AF9EA37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1D9E692B-53AD-412D-ACD7-1E889DDA90F9}" type="pres">
      <dgm:prSet presAssocID="{21ADB7E7-5A62-4034-8968-EF1AF9EA3717}" presName="iconSpace" presStyleCnt="0"/>
      <dgm:spPr/>
    </dgm:pt>
    <dgm:pt modelId="{960FE8F9-695D-47B4-8547-498C6271FC11}" type="pres">
      <dgm:prSet presAssocID="{21ADB7E7-5A62-4034-8968-EF1AF9EA3717}" presName="parTx" presStyleLbl="revTx" presStyleIdx="2" presStyleCnt="4">
        <dgm:presLayoutVars>
          <dgm:chMax val="0"/>
          <dgm:chPref val="0"/>
        </dgm:presLayoutVars>
      </dgm:prSet>
      <dgm:spPr/>
    </dgm:pt>
    <dgm:pt modelId="{1C57408D-CD1D-4B80-A669-E1CF799DCC99}" type="pres">
      <dgm:prSet presAssocID="{21ADB7E7-5A62-4034-8968-EF1AF9EA3717}" presName="txSpace" presStyleCnt="0"/>
      <dgm:spPr/>
    </dgm:pt>
    <dgm:pt modelId="{2A92B1B8-8DA0-4B25-A51A-1B18F25C13FF}" type="pres">
      <dgm:prSet presAssocID="{21ADB7E7-5A62-4034-8968-EF1AF9EA3717}" presName="desTx" presStyleLbl="revTx" presStyleIdx="3" presStyleCnt="4">
        <dgm:presLayoutVars/>
      </dgm:prSet>
      <dgm:spPr/>
    </dgm:pt>
  </dgm:ptLst>
  <dgm:cxnLst>
    <dgm:cxn modelId="{B59DB614-D0CA-4FD7-8215-699126BE8E1D}" srcId="{E3761CB8-AB5A-4DA9-9957-1F932AA824C2}" destId="{6F04C841-4C08-41FE-B5BC-6B9E85C931C5}" srcOrd="0" destOrd="0" parTransId="{0F178716-E829-41E5-855A-DF8114581877}" sibTransId="{27B52B81-E5B7-4B95-AEE2-0A6DB29E9640}"/>
    <dgm:cxn modelId="{4FCF9718-40DC-4A14-A5FA-7E55FD55DEB3}" type="presOf" srcId="{21ADB7E7-5A62-4034-8968-EF1AF9EA3717}" destId="{960FE8F9-695D-47B4-8547-498C6271FC11}" srcOrd="0" destOrd="0" presId="urn:microsoft.com/office/officeart/2018/2/layout/IconLabelDescriptionList"/>
    <dgm:cxn modelId="{04D19223-0FA0-468F-9293-77DCCE4F2719}" type="presOf" srcId="{C64E3809-17A5-4A3D-BE30-2E5CE739F795}" destId="{2A92B1B8-8DA0-4B25-A51A-1B18F25C13FF}" srcOrd="0" destOrd="1" presId="urn:microsoft.com/office/officeart/2018/2/layout/IconLabelDescriptionList"/>
    <dgm:cxn modelId="{A76AA427-C349-4B5D-AE25-63FFE8F8B4BB}" srcId="{21ADB7E7-5A62-4034-8968-EF1AF9EA3717}" destId="{62634E07-FC9D-4C67-8FD6-92B38B3BA612}" srcOrd="3" destOrd="0" parTransId="{0472912C-D296-44AD-927A-7A55F2DD5B1D}" sibTransId="{3691F37C-AD4E-4F71-94DF-6257911D9012}"/>
    <dgm:cxn modelId="{67D6932B-3AED-409D-8DE4-3A0C0A434EBF}" srcId="{E3761CB8-AB5A-4DA9-9957-1F932AA824C2}" destId="{21ADB7E7-5A62-4034-8968-EF1AF9EA3717}" srcOrd="1" destOrd="0" parTransId="{00F29D61-F47E-4820-A303-82315185CEE2}" sibTransId="{04B7860F-CA99-4085-A534-77862312F597}"/>
    <dgm:cxn modelId="{ACF41F5D-6FBF-4762-BB44-5EFCD52543B2}" type="presOf" srcId="{6F04C841-4C08-41FE-B5BC-6B9E85C931C5}" destId="{E8B03E33-1E5B-46BF-BD5B-6B8DC661CC12}" srcOrd="0" destOrd="0" presId="urn:microsoft.com/office/officeart/2018/2/layout/IconLabelDescriptionList"/>
    <dgm:cxn modelId="{0022176B-113F-4372-8C7E-026C9AFD27D0}" srcId="{21ADB7E7-5A62-4034-8968-EF1AF9EA3717}" destId="{1704260F-E0BC-43BB-8D54-A86AAAA7B4D4}" srcOrd="0" destOrd="0" parTransId="{426BC391-E7CA-4CB5-B81E-F85BD70C85A6}" sibTransId="{8376EB3D-0C88-491D-9832-01A156E1B91D}"/>
    <dgm:cxn modelId="{C8D03A4F-0463-460F-903F-886CDF02ECF2}" type="presOf" srcId="{1704260F-E0BC-43BB-8D54-A86AAAA7B4D4}" destId="{2A92B1B8-8DA0-4B25-A51A-1B18F25C13FF}" srcOrd="0" destOrd="0" presId="urn:microsoft.com/office/officeart/2018/2/layout/IconLabelDescriptionList"/>
    <dgm:cxn modelId="{BCE746A9-D097-4EE3-8E42-BC0B3BE10A74}" srcId="{21ADB7E7-5A62-4034-8968-EF1AF9EA3717}" destId="{E9C1C1E2-90A1-438F-BF47-54B64590573A}" srcOrd="2" destOrd="0" parTransId="{DD612150-6A97-4386-9BCB-C0A65E3485AF}" sibTransId="{B9DCF0C5-3DF3-4EB3-8D87-62CAB74F5A51}"/>
    <dgm:cxn modelId="{2CC2BBBD-0804-4DAF-B27A-64677F8ABB15}" type="presOf" srcId="{62634E07-FC9D-4C67-8FD6-92B38B3BA612}" destId="{2A92B1B8-8DA0-4B25-A51A-1B18F25C13FF}" srcOrd="0" destOrd="3" presId="urn:microsoft.com/office/officeart/2018/2/layout/IconLabelDescriptionList"/>
    <dgm:cxn modelId="{E789B0CD-5487-49D9-8D58-A2E25E7941DB}" srcId="{21ADB7E7-5A62-4034-8968-EF1AF9EA3717}" destId="{C64E3809-17A5-4A3D-BE30-2E5CE739F795}" srcOrd="1" destOrd="0" parTransId="{862ABAD5-540E-4F5E-B7BD-F9C9D8BD255B}" sibTransId="{D42D55C8-540A-427A-BFC6-ED2B387324C7}"/>
    <dgm:cxn modelId="{58A5FCEE-9D4E-4A1E-9B7A-65725F8D75D5}" type="presOf" srcId="{E3761CB8-AB5A-4DA9-9957-1F932AA824C2}" destId="{536C2D9E-0451-4687-849F-3FD0734F9A0A}" srcOrd="0" destOrd="0" presId="urn:microsoft.com/office/officeart/2018/2/layout/IconLabelDescriptionList"/>
    <dgm:cxn modelId="{9F0406FE-074A-4E28-89B8-A5736A16AF65}" type="presOf" srcId="{E9C1C1E2-90A1-438F-BF47-54B64590573A}" destId="{2A92B1B8-8DA0-4B25-A51A-1B18F25C13FF}" srcOrd="0" destOrd="2" presId="urn:microsoft.com/office/officeart/2018/2/layout/IconLabelDescriptionList"/>
    <dgm:cxn modelId="{DA5D8F6A-EC7D-4540-8119-45C9CEA2D576}" type="presParOf" srcId="{536C2D9E-0451-4687-849F-3FD0734F9A0A}" destId="{BFC04154-F234-420D-91C4-D98F12798303}" srcOrd="0" destOrd="0" presId="urn:microsoft.com/office/officeart/2018/2/layout/IconLabelDescriptionList"/>
    <dgm:cxn modelId="{BBB1513D-D6C4-452A-95B4-B7154C811065}" type="presParOf" srcId="{BFC04154-F234-420D-91C4-D98F12798303}" destId="{A9D69CEB-4035-4CBC-AFDE-6660B13A6B8D}" srcOrd="0" destOrd="0" presId="urn:microsoft.com/office/officeart/2018/2/layout/IconLabelDescriptionList"/>
    <dgm:cxn modelId="{55E92359-B653-41ED-B1DB-9CF8ABBA9475}" type="presParOf" srcId="{BFC04154-F234-420D-91C4-D98F12798303}" destId="{F7D07448-753F-4A9D-B271-C9F54B643DE9}" srcOrd="1" destOrd="0" presId="urn:microsoft.com/office/officeart/2018/2/layout/IconLabelDescriptionList"/>
    <dgm:cxn modelId="{E2B7C9ED-DB1B-46CD-B733-E1AD49C70AC0}" type="presParOf" srcId="{BFC04154-F234-420D-91C4-D98F12798303}" destId="{E8B03E33-1E5B-46BF-BD5B-6B8DC661CC12}" srcOrd="2" destOrd="0" presId="urn:microsoft.com/office/officeart/2018/2/layout/IconLabelDescriptionList"/>
    <dgm:cxn modelId="{9EA94EBD-3F91-4408-9E15-905BCDD539F3}" type="presParOf" srcId="{BFC04154-F234-420D-91C4-D98F12798303}" destId="{B85A4263-9DD0-43DD-A274-3EA93D8D3AF1}" srcOrd="3" destOrd="0" presId="urn:microsoft.com/office/officeart/2018/2/layout/IconLabelDescriptionList"/>
    <dgm:cxn modelId="{A87FD9C9-F6DD-4DCC-A4EB-99079C67DBA5}" type="presParOf" srcId="{BFC04154-F234-420D-91C4-D98F12798303}" destId="{037663C0-6E28-4EC1-9F7A-724F386C8B48}" srcOrd="4" destOrd="0" presId="urn:microsoft.com/office/officeart/2018/2/layout/IconLabelDescriptionList"/>
    <dgm:cxn modelId="{EABAD8D8-5E14-43CA-A342-0D9BA5461189}" type="presParOf" srcId="{536C2D9E-0451-4687-849F-3FD0734F9A0A}" destId="{A0D1B6F2-6EB3-4BF4-93EB-F0742417A0FF}" srcOrd="1" destOrd="0" presId="urn:microsoft.com/office/officeart/2018/2/layout/IconLabelDescriptionList"/>
    <dgm:cxn modelId="{8EC628B1-465F-42A6-92B9-D4B32D10A4FA}" type="presParOf" srcId="{536C2D9E-0451-4687-849F-3FD0734F9A0A}" destId="{986E7236-C86D-4C30-8AE6-E7E45073CF33}" srcOrd="2" destOrd="0" presId="urn:microsoft.com/office/officeart/2018/2/layout/IconLabelDescriptionList"/>
    <dgm:cxn modelId="{3F879237-4CC7-4D87-B7B4-83AF3493E984}" type="presParOf" srcId="{986E7236-C86D-4C30-8AE6-E7E45073CF33}" destId="{60E9A75D-FC6F-4FD7-9C5C-5AF189D4E994}" srcOrd="0" destOrd="0" presId="urn:microsoft.com/office/officeart/2018/2/layout/IconLabelDescriptionList"/>
    <dgm:cxn modelId="{16C48FF5-C7F2-4D8C-A473-98783954550C}" type="presParOf" srcId="{986E7236-C86D-4C30-8AE6-E7E45073CF33}" destId="{1D9E692B-53AD-412D-ACD7-1E889DDA90F9}" srcOrd="1" destOrd="0" presId="urn:microsoft.com/office/officeart/2018/2/layout/IconLabelDescriptionList"/>
    <dgm:cxn modelId="{9022B3D8-A79B-4BF7-A806-61FBCFFCFA64}" type="presParOf" srcId="{986E7236-C86D-4C30-8AE6-E7E45073CF33}" destId="{960FE8F9-695D-47B4-8547-498C6271FC11}" srcOrd="2" destOrd="0" presId="urn:microsoft.com/office/officeart/2018/2/layout/IconLabelDescriptionList"/>
    <dgm:cxn modelId="{57C5EBC9-28DE-4C61-889E-79ABF2106184}" type="presParOf" srcId="{986E7236-C86D-4C30-8AE6-E7E45073CF33}" destId="{1C57408D-CD1D-4B80-A669-E1CF799DCC99}" srcOrd="3" destOrd="0" presId="urn:microsoft.com/office/officeart/2018/2/layout/IconLabelDescriptionList"/>
    <dgm:cxn modelId="{CB3261D1-5F0E-4200-A51F-E5255F6264F0}" type="presParOf" srcId="{986E7236-C86D-4C30-8AE6-E7E45073CF33}" destId="{2A92B1B8-8DA0-4B25-A51A-1B18F25C13F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9FE41-2E1A-4B7A-8F65-6A27FF3C2E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EA156-C002-4E88-9147-4BDFB78AF733}">
      <dgm:prSet custT="1"/>
      <dgm:spPr/>
      <dgm:t>
        <a:bodyPr/>
        <a:lstStyle/>
        <a:p>
          <a:r>
            <a:rPr lang="en-GB" sz="2400" b="1" dirty="0"/>
            <a:t>Difference-in-differences</a:t>
          </a:r>
          <a:r>
            <a:rPr lang="en-GB" sz="2400" dirty="0"/>
            <a:t>: comparison of differences between before and after for participants and non-participants</a:t>
          </a:r>
          <a:endParaRPr lang="en-US" sz="2400" dirty="0"/>
        </a:p>
      </dgm:t>
    </dgm:pt>
    <dgm:pt modelId="{5ED35240-0DE2-49EF-9CA3-7047418EE5DB}" type="parTrans" cxnId="{8D15AB85-6134-40CF-B758-0A0937448FA0}">
      <dgm:prSet/>
      <dgm:spPr/>
      <dgm:t>
        <a:bodyPr/>
        <a:lstStyle/>
        <a:p>
          <a:endParaRPr lang="en-US"/>
        </a:p>
      </dgm:t>
    </dgm:pt>
    <dgm:pt modelId="{9F82F2EC-AE09-4AEC-86B6-C985020D3A6F}" type="sibTrans" cxnId="{8D15AB85-6134-40CF-B758-0A0937448FA0}">
      <dgm:prSet/>
      <dgm:spPr/>
      <dgm:t>
        <a:bodyPr/>
        <a:lstStyle/>
        <a:p>
          <a:endParaRPr lang="en-US"/>
        </a:p>
      </dgm:t>
    </dgm:pt>
    <dgm:pt modelId="{4DAD4A6B-76EF-4EB6-9E1B-F103EDF109D3}">
      <dgm:prSet custT="1"/>
      <dgm:spPr/>
      <dgm:t>
        <a:bodyPr/>
        <a:lstStyle/>
        <a:p>
          <a:r>
            <a:rPr lang="en-GB" sz="2400" b="1" dirty="0"/>
            <a:t>Discontinuity design </a:t>
          </a:r>
          <a:r>
            <a:rPr lang="en-GB" sz="2400" dirty="0"/>
            <a:t>– when the possibility of obtaining support is determined by the principle that below/above a specific value of a characteristic (of a continuous nature - e.g. age, income, ranking in a competition) is eligible for support - the so-called </a:t>
          </a:r>
          <a:r>
            <a:rPr lang="en-GB" sz="2400" b="1" dirty="0"/>
            <a:t>cut-off point</a:t>
          </a:r>
          <a:endParaRPr lang="en-US" sz="2400" dirty="0"/>
        </a:p>
      </dgm:t>
    </dgm:pt>
    <dgm:pt modelId="{02D673DA-4032-4B62-8AC1-3B25CD3CA41F}" type="parTrans" cxnId="{248B3D64-D712-4693-8C4A-ADCBC4A3738C}">
      <dgm:prSet/>
      <dgm:spPr/>
      <dgm:t>
        <a:bodyPr/>
        <a:lstStyle/>
        <a:p>
          <a:endParaRPr lang="en-US"/>
        </a:p>
      </dgm:t>
    </dgm:pt>
    <dgm:pt modelId="{8BF42E52-C600-49B8-A13F-3BD0A2994B78}" type="sibTrans" cxnId="{248B3D64-D712-4693-8C4A-ADCBC4A3738C}">
      <dgm:prSet/>
      <dgm:spPr/>
      <dgm:t>
        <a:bodyPr/>
        <a:lstStyle/>
        <a:p>
          <a:endParaRPr lang="en-US"/>
        </a:p>
      </dgm:t>
    </dgm:pt>
    <dgm:pt modelId="{FB40A8C2-59E2-421B-8504-44EDD95F7F71}">
      <dgm:prSet custT="1"/>
      <dgm:spPr/>
      <dgm:t>
        <a:bodyPr/>
        <a:lstStyle/>
        <a:p>
          <a:r>
            <a:rPr lang="en-GB" sz="2400" dirty="0"/>
            <a:t>•</a:t>
          </a:r>
          <a:r>
            <a:rPr lang="en-GB" sz="2400" b="1" dirty="0"/>
            <a:t>Propensity Score matching – </a:t>
          </a:r>
          <a:r>
            <a:rPr lang="en-GB" sz="2400" dirty="0"/>
            <a:t>selection of the control group is based on the number of variables for which we estimate </a:t>
          </a:r>
          <a:r>
            <a:rPr lang="en-GB" sz="2400" b="1" dirty="0"/>
            <a:t>the probability</a:t>
          </a:r>
          <a:r>
            <a:rPr lang="en-GB" sz="2400" dirty="0"/>
            <a:t> of entering the program</a:t>
          </a:r>
          <a:endParaRPr lang="en-US" sz="2400" dirty="0"/>
        </a:p>
      </dgm:t>
    </dgm:pt>
    <dgm:pt modelId="{7D889F61-8E53-4BB7-8759-4EFE569AAB05}" type="parTrans" cxnId="{18EF6307-CBDD-445A-B220-1C622AF3C117}">
      <dgm:prSet/>
      <dgm:spPr/>
      <dgm:t>
        <a:bodyPr/>
        <a:lstStyle/>
        <a:p>
          <a:endParaRPr lang="en-US"/>
        </a:p>
      </dgm:t>
    </dgm:pt>
    <dgm:pt modelId="{4249E2C5-BE5A-4EF7-A617-31B8D9E8FE6A}" type="sibTrans" cxnId="{18EF6307-CBDD-445A-B220-1C622AF3C117}">
      <dgm:prSet/>
      <dgm:spPr/>
      <dgm:t>
        <a:bodyPr/>
        <a:lstStyle/>
        <a:p>
          <a:endParaRPr lang="en-US"/>
        </a:p>
      </dgm:t>
    </dgm:pt>
    <dgm:pt modelId="{A336E271-AAF8-4CF2-95F4-B3EE07CB6AEE}" type="pres">
      <dgm:prSet presAssocID="{2499FE41-2E1A-4B7A-8F65-6A27FF3C2E77}" presName="vert0" presStyleCnt="0">
        <dgm:presLayoutVars>
          <dgm:dir/>
          <dgm:animOne val="branch"/>
          <dgm:animLvl val="lvl"/>
        </dgm:presLayoutVars>
      </dgm:prSet>
      <dgm:spPr/>
    </dgm:pt>
    <dgm:pt modelId="{2EB591E8-2133-4752-A2E4-83709F0880EE}" type="pres">
      <dgm:prSet presAssocID="{A0FEA156-C002-4E88-9147-4BDFB78AF733}" presName="thickLine" presStyleLbl="alignNode1" presStyleIdx="0" presStyleCnt="3"/>
      <dgm:spPr/>
    </dgm:pt>
    <dgm:pt modelId="{BAA2B589-032D-4E64-8805-593E561A48E2}" type="pres">
      <dgm:prSet presAssocID="{A0FEA156-C002-4E88-9147-4BDFB78AF733}" presName="horz1" presStyleCnt="0"/>
      <dgm:spPr/>
    </dgm:pt>
    <dgm:pt modelId="{91F9E5F6-08B0-4410-A89B-6B90DE66BC88}" type="pres">
      <dgm:prSet presAssocID="{A0FEA156-C002-4E88-9147-4BDFB78AF733}" presName="tx1" presStyleLbl="revTx" presStyleIdx="0" presStyleCnt="3"/>
      <dgm:spPr/>
    </dgm:pt>
    <dgm:pt modelId="{20B72C2B-E26A-4C48-94EB-15081256F844}" type="pres">
      <dgm:prSet presAssocID="{A0FEA156-C002-4E88-9147-4BDFB78AF733}" presName="vert1" presStyleCnt="0"/>
      <dgm:spPr/>
    </dgm:pt>
    <dgm:pt modelId="{EFCF7B0D-F5D5-4146-AB3A-6F915D8E587D}" type="pres">
      <dgm:prSet presAssocID="{4DAD4A6B-76EF-4EB6-9E1B-F103EDF109D3}" presName="thickLine" presStyleLbl="alignNode1" presStyleIdx="1" presStyleCnt="3"/>
      <dgm:spPr/>
    </dgm:pt>
    <dgm:pt modelId="{EFC1E043-CAE9-46C0-9DAE-031069020133}" type="pres">
      <dgm:prSet presAssocID="{4DAD4A6B-76EF-4EB6-9E1B-F103EDF109D3}" presName="horz1" presStyleCnt="0"/>
      <dgm:spPr/>
    </dgm:pt>
    <dgm:pt modelId="{96A6B4E6-D486-4253-A99D-DBFC75E442B2}" type="pres">
      <dgm:prSet presAssocID="{4DAD4A6B-76EF-4EB6-9E1B-F103EDF109D3}" presName="tx1" presStyleLbl="revTx" presStyleIdx="1" presStyleCnt="3" custScaleY="136617"/>
      <dgm:spPr/>
    </dgm:pt>
    <dgm:pt modelId="{81FAF691-DEEC-48A7-B2B8-71E7672322F0}" type="pres">
      <dgm:prSet presAssocID="{4DAD4A6B-76EF-4EB6-9E1B-F103EDF109D3}" presName="vert1" presStyleCnt="0"/>
      <dgm:spPr/>
    </dgm:pt>
    <dgm:pt modelId="{036943A5-F59C-4D1E-BE6A-68C638CD5848}" type="pres">
      <dgm:prSet presAssocID="{FB40A8C2-59E2-421B-8504-44EDD95F7F71}" presName="thickLine" presStyleLbl="alignNode1" presStyleIdx="2" presStyleCnt="3"/>
      <dgm:spPr/>
    </dgm:pt>
    <dgm:pt modelId="{2B00CE03-4DE4-4FBF-9A35-8F936632E59E}" type="pres">
      <dgm:prSet presAssocID="{FB40A8C2-59E2-421B-8504-44EDD95F7F71}" presName="horz1" presStyleCnt="0"/>
      <dgm:spPr/>
    </dgm:pt>
    <dgm:pt modelId="{C0286A0E-4A61-4BCE-B72E-5B613CC8395E}" type="pres">
      <dgm:prSet presAssocID="{FB40A8C2-59E2-421B-8504-44EDD95F7F71}" presName="tx1" presStyleLbl="revTx" presStyleIdx="2" presStyleCnt="3"/>
      <dgm:spPr/>
    </dgm:pt>
    <dgm:pt modelId="{734ADBE6-681B-4F5A-AC7D-441A719FF249}" type="pres">
      <dgm:prSet presAssocID="{FB40A8C2-59E2-421B-8504-44EDD95F7F71}" presName="vert1" presStyleCnt="0"/>
      <dgm:spPr/>
    </dgm:pt>
  </dgm:ptLst>
  <dgm:cxnLst>
    <dgm:cxn modelId="{18EF6307-CBDD-445A-B220-1C622AF3C117}" srcId="{2499FE41-2E1A-4B7A-8F65-6A27FF3C2E77}" destId="{FB40A8C2-59E2-421B-8504-44EDD95F7F71}" srcOrd="2" destOrd="0" parTransId="{7D889F61-8E53-4BB7-8759-4EFE569AAB05}" sibTransId="{4249E2C5-BE5A-4EF7-A617-31B8D9E8FE6A}"/>
    <dgm:cxn modelId="{694AF713-E6A4-4C72-B42B-7E0B082A99F7}" type="presOf" srcId="{FB40A8C2-59E2-421B-8504-44EDD95F7F71}" destId="{C0286A0E-4A61-4BCE-B72E-5B613CC8395E}" srcOrd="0" destOrd="0" presId="urn:microsoft.com/office/officeart/2008/layout/LinedList"/>
    <dgm:cxn modelId="{248B3D64-D712-4693-8C4A-ADCBC4A3738C}" srcId="{2499FE41-2E1A-4B7A-8F65-6A27FF3C2E77}" destId="{4DAD4A6B-76EF-4EB6-9E1B-F103EDF109D3}" srcOrd="1" destOrd="0" parTransId="{02D673DA-4032-4B62-8AC1-3B25CD3CA41F}" sibTransId="{8BF42E52-C600-49B8-A13F-3BD0A2994B78}"/>
    <dgm:cxn modelId="{EB87D96C-9CCD-4634-B8B6-666BC988FBA5}" type="presOf" srcId="{A0FEA156-C002-4E88-9147-4BDFB78AF733}" destId="{91F9E5F6-08B0-4410-A89B-6B90DE66BC88}" srcOrd="0" destOrd="0" presId="urn:microsoft.com/office/officeart/2008/layout/LinedList"/>
    <dgm:cxn modelId="{E2B31952-26D0-4390-820D-6C61B52C90DB}" type="presOf" srcId="{2499FE41-2E1A-4B7A-8F65-6A27FF3C2E77}" destId="{A336E271-AAF8-4CF2-95F4-B3EE07CB6AEE}" srcOrd="0" destOrd="0" presId="urn:microsoft.com/office/officeart/2008/layout/LinedList"/>
    <dgm:cxn modelId="{D12E697F-3CB3-4F6D-B38F-A485AA4AB8EC}" type="presOf" srcId="{4DAD4A6B-76EF-4EB6-9E1B-F103EDF109D3}" destId="{96A6B4E6-D486-4253-A99D-DBFC75E442B2}" srcOrd="0" destOrd="0" presId="urn:microsoft.com/office/officeart/2008/layout/LinedList"/>
    <dgm:cxn modelId="{8D15AB85-6134-40CF-B758-0A0937448FA0}" srcId="{2499FE41-2E1A-4B7A-8F65-6A27FF3C2E77}" destId="{A0FEA156-C002-4E88-9147-4BDFB78AF733}" srcOrd="0" destOrd="0" parTransId="{5ED35240-0DE2-49EF-9CA3-7047418EE5DB}" sibTransId="{9F82F2EC-AE09-4AEC-86B6-C985020D3A6F}"/>
    <dgm:cxn modelId="{C7B3D53B-D367-401E-AEA8-8AA253B0A510}" type="presParOf" srcId="{A336E271-AAF8-4CF2-95F4-B3EE07CB6AEE}" destId="{2EB591E8-2133-4752-A2E4-83709F0880EE}" srcOrd="0" destOrd="0" presId="urn:microsoft.com/office/officeart/2008/layout/LinedList"/>
    <dgm:cxn modelId="{C5E90D5A-39C0-44FE-BC62-6F8261F04E58}" type="presParOf" srcId="{A336E271-AAF8-4CF2-95F4-B3EE07CB6AEE}" destId="{BAA2B589-032D-4E64-8805-593E561A48E2}" srcOrd="1" destOrd="0" presId="urn:microsoft.com/office/officeart/2008/layout/LinedList"/>
    <dgm:cxn modelId="{3FA21A29-79B7-44DE-83FD-50207CFD23BE}" type="presParOf" srcId="{BAA2B589-032D-4E64-8805-593E561A48E2}" destId="{91F9E5F6-08B0-4410-A89B-6B90DE66BC88}" srcOrd="0" destOrd="0" presId="urn:microsoft.com/office/officeart/2008/layout/LinedList"/>
    <dgm:cxn modelId="{45B3B859-8776-4839-9970-3DFE5E304326}" type="presParOf" srcId="{BAA2B589-032D-4E64-8805-593E561A48E2}" destId="{20B72C2B-E26A-4C48-94EB-15081256F844}" srcOrd="1" destOrd="0" presId="urn:microsoft.com/office/officeart/2008/layout/LinedList"/>
    <dgm:cxn modelId="{276DC0C5-E4DB-4E93-A62D-17B464088943}" type="presParOf" srcId="{A336E271-AAF8-4CF2-95F4-B3EE07CB6AEE}" destId="{EFCF7B0D-F5D5-4146-AB3A-6F915D8E587D}" srcOrd="2" destOrd="0" presId="urn:microsoft.com/office/officeart/2008/layout/LinedList"/>
    <dgm:cxn modelId="{A4E3BF51-CAD4-4CE6-B2E8-85C9767113E8}" type="presParOf" srcId="{A336E271-AAF8-4CF2-95F4-B3EE07CB6AEE}" destId="{EFC1E043-CAE9-46C0-9DAE-031069020133}" srcOrd="3" destOrd="0" presId="urn:microsoft.com/office/officeart/2008/layout/LinedList"/>
    <dgm:cxn modelId="{EFE54D91-72C7-4D81-99C6-C7219D840CD7}" type="presParOf" srcId="{EFC1E043-CAE9-46C0-9DAE-031069020133}" destId="{96A6B4E6-D486-4253-A99D-DBFC75E442B2}" srcOrd="0" destOrd="0" presId="urn:microsoft.com/office/officeart/2008/layout/LinedList"/>
    <dgm:cxn modelId="{2DC506AE-BC21-411C-9CC0-5987F5764778}" type="presParOf" srcId="{EFC1E043-CAE9-46C0-9DAE-031069020133}" destId="{81FAF691-DEEC-48A7-B2B8-71E7672322F0}" srcOrd="1" destOrd="0" presId="urn:microsoft.com/office/officeart/2008/layout/LinedList"/>
    <dgm:cxn modelId="{3523FC9F-5074-4C4E-9906-06D4BB78D32A}" type="presParOf" srcId="{A336E271-AAF8-4CF2-95F4-B3EE07CB6AEE}" destId="{036943A5-F59C-4D1E-BE6A-68C638CD5848}" srcOrd="4" destOrd="0" presId="urn:microsoft.com/office/officeart/2008/layout/LinedList"/>
    <dgm:cxn modelId="{5AE3491F-B87D-4E1E-AEA5-04720B36E21D}" type="presParOf" srcId="{A336E271-AAF8-4CF2-95F4-B3EE07CB6AEE}" destId="{2B00CE03-4DE4-4FBF-9A35-8F936632E59E}" srcOrd="5" destOrd="0" presId="urn:microsoft.com/office/officeart/2008/layout/LinedList"/>
    <dgm:cxn modelId="{ECEFE7B5-693B-405E-A40D-216C7BA5100B}" type="presParOf" srcId="{2B00CE03-4DE4-4FBF-9A35-8F936632E59E}" destId="{C0286A0E-4A61-4BCE-B72E-5B613CC8395E}" srcOrd="0" destOrd="0" presId="urn:microsoft.com/office/officeart/2008/layout/LinedList"/>
    <dgm:cxn modelId="{346CB14A-0FAD-4712-AA0A-4AB8A4533699}" type="presParOf" srcId="{2B00CE03-4DE4-4FBF-9A35-8F936632E59E}" destId="{734ADBE6-681B-4F5A-AC7D-441A719FF2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FA494-DF47-419C-BD00-88636578411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0CE382-0273-4BA8-A900-1220CC45C95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Design evaluation approach as early as possible to make sure you get the data</a:t>
          </a:r>
          <a:endParaRPr lang="en-US" dirty="0"/>
        </a:p>
      </dgm:t>
    </dgm:pt>
    <dgm:pt modelId="{7404AE87-1295-4773-A78B-34373BC9F70E}" type="parTrans" cxnId="{1DBD430C-ADE8-4625-BDDB-39A2927F58B4}">
      <dgm:prSet/>
      <dgm:spPr/>
      <dgm:t>
        <a:bodyPr/>
        <a:lstStyle/>
        <a:p>
          <a:endParaRPr lang="en-US"/>
        </a:p>
      </dgm:t>
    </dgm:pt>
    <dgm:pt modelId="{49F0F666-97AF-4E1B-A1EB-1AE65158DDA3}" type="sibTrans" cxnId="{1DBD430C-ADE8-4625-BDDB-39A2927F58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433973-42BD-43D5-A914-676E86E2C46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You need good quality, detailed data for the treatment group</a:t>
          </a:r>
          <a:endParaRPr lang="en-US" dirty="0"/>
        </a:p>
      </dgm:t>
    </dgm:pt>
    <dgm:pt modelId="{9E656192-364E-4F3F-AED3-866A685F1369}" type="parTrans" cxnId="{E864DC63-99A8-4558-AED5-C0F2D31DD37D}">
      <dgm:prSet/>
      <dgm:spPr/>
      <dgm:t>
        <a:bodyPr/>
        <a:lstStyle/>
        <a:p>
          <a:endParaRPr lang="en-US"/>
        </a:p>
      </dgm:t>
    </dgm:pt>
    <dgm:pt modelId="{C507AEF8-F134-4CD0-B389-8DD764E58E51}" type="sibTrans" cxnId="{E864DC63-99A8-4558-AED5-C0F2D31DD3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E0471E-DBC8-410E-8D2A-7DAC2157BA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Good quality data and significant number of observations for the control group</a:t>
          </a:r>
          <a:endParaRPr lang="en-US" dirty="0"/>
        </a:p>
      </dgm:t>
    </dgm:pt>
    <dgm:pt modelId="{61F7DA4D-812E-4A8F-B734-1C03D4D8D2BD}" type="parTrans" cxnId="{741BCD78-3685-45D5-86A1-E59A8C6C73EE}">
      <dgm:prSet/>
      <dgm:spPr/>
      <dgm:t>
        <a:bodyPr/>
        <a:lstStyle/>
        <a:p>
          <a:endParaRPr lang="en-US"/>
        </a:p>
      </dgm:t>
    </dgm:pt>
    <dgm:pt modelId="{EF04C5CE-8284-40AA-8117-4B2D137B3ADA}" type="sibTrans" cxnId="{741BCD78-3685-45D5-86A1-E59A8C6C73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6CF766-B15E-472F-9E78-B47EDE7FEE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Some level of technical skills</a:t>
          </a:r>
          <a:endParaRPr lang="en-US" dirty="0"/>
        </a:p>
      </dgm:t>
    </dgm:pt>
    <dgm:pt modelId="{A2951A85-C509-4115-81D6-FB7F6395C7CB}" type="parTrans" cxnId="{19A6AD4F-3BFE-42C0-A495-694380841FC6}">
      <dgm:prSet/>
      <dgm:spPr/>
      <dgm:t>
        <a:bodyPr/>
        <a:lstStyle/>
        <a:p>
          <a:endParaRPr lang="en-US"/>
        </a:p>
      </dgm:t>
    </dgm:pt>
    <dgm:pt modelId="{A01F8E3E-A44D-429B-99BD-B88FFF6A226C}" type="sibTrans" cxnId="{19A6AD4F-3BFE-42C0-A495-694380841FC6}">
      <dgm:prSet/>
      <dgm:spPr/>
      <dgm:t>
        <a:bodyPr/>
        <a:lstStyle/>
        <a:p>
          <a:endParaRPr lang="en-US"/>
        </a:p>
      </dgm:t>
    </dgm:pt>
    <dgm:pt modelId="{337B0098-C07E-4F72-8233-957290E2262F}" type="pres">
      <dgm:prSet presAssocID="{63BFA494-DF47-419C-BD00-886365784115}" presName="root" presStyleCnt="0">
        <dgm:presLayoutVars>
          <dgm:dir/>
          <dgm:resizeHandles val="exact"/>
        </dgm:presLayoutVars>
      </dgm:prSet>
      <dgm:spPr/>
    </dgm:pt>
    <dgm:pt modelId="{6DAE5719-929A-4886-80FD-2BBD128074F8}" type="pres">
      <dgm:prSet presAssocID="{63BFA494-DF47-419C-BD00-886365784115}" presName="container" presStyleCnt="0">
        <dgm:presLayoutVars>
          <dgm:dir/>
          <dgm:resizeHandles val="exact"/>
        </dgm:presLayoutVars>
      </dgm:prSet>
      <dgm:spPr/>
    </dgm:pt>
    <dgm:pt modelId="{5F76C4A9-8AC9-4054-A6CA-A161918BC96C}" type="pres">
      <dgm:prSet presAssocID="{EB0CE382-0273-4BA8-A900-1220CC45C957}" presName="compNode" presStyleCnt="0"/>
      <dgm:spPr/>
    </dgm:pt>
    <dgm:pt modelId="{7384110C-5849-49EE-9EC8-CEB32A1FA2FF}" type="pres">
      <dgm:prSet presAssocID="{EB0CE382-0273-4BA8-A900-1220CC45C957}" presName="iconBgRect" presStyleLbl="bgShp" presStyleIdx="0" presStyleCnt="4"/>
      <dgm:spPr/>
    </dgm:pt>
    <dgm:pt modelId="{F8CC5538-7378-4008-B1DA-6F37AD2687BC}" type="pres">
      <dgm:prSet presAssocID="{EB0CE382-0273-4BA8-A900-1220CC45C9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3BE933C-B6D2-475E-A2B3-8423EE3ECF79}" type="pres">
      <dgm:prSet presAssocID="{EB0CE382-0273-4BA8-A900-1220CC45C957}" presName="spaceRect" presStyleCnt="0"/>
      <dgm:spPr/>
    </dgm:pt>
    <dgm:pt modelId="{AB91913D-FA9D-4D6E-8AE7-3A7D33621AA4}" type="pres">
      <dgm:prSet presAssocID="{EB0CE382-0273-4BA8-A900-1220CC45C957}" presName="textRect" presStyleLbl="revTx" presStyleIdx="0" presStyleCnt="4">
        <dgm:presLayoutVars>
          <dgm:chMax val="1"/>
          <dgm:chPref val="1"/>
        </dgm:presLayoutVars>
      </dgm:prSet>
      <dgm:spPr/>
    </dgm:pt>
    <dgm:pt modelId="{57BF3FC4-767F-49E5-8392-3F2B979B06FA}" type="pres">
      <dgm:prSet presAssocID="{49F0F666-97AF-4E1B-A1EB-1AE65158DDA3}" presName="sibTrans" presStyleLbl="sibTrans2D1" presStyleIdx="0" presStyleCnt="0"/>
      <dgm:spPr/>
    </dgm:pt>
    <dgm:pt modelId="{5797BF0A-EC9E-4E0D-A2B3-0ED6EE35D7D6}" type="pres">
      <dgm:prSet presAssocID="{B3433973-42BD-43D5-A914-676E86E2C46D}" presName="compNode" presStyleCnt="0"/>
      <dgm:spPr/>
    </dgm:pt>
    <dgm:pt modelId="{77CAA783-47E1-41D7-A7CE-96774031CB5D}" type="pres">
      <dgm:prSet presAssocID="{B3433973-42BD-43D5-A914-676E86E2C46D}" presName="iconBgRect" presStyleLbl="bgShp" presStyleIdx="1" presStyleCnt="4"/>
      <dgm:spPr/>
    </dgm:pt>
    <dgm:pt modelId="{5147985E-0BD0-495C-872D-872A7166D89C}" type="pres">
      <dgm:prSet presAssocID="{B3433973-42BD-43D5-A914-676E86E2C46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513A91A-CAAE-4C9A-A193-DFA63943872C}" type="pres">
      <dgm:prSet presAssocID="{B3433973-42BD-43D5-A914-676E86E2C46D}" presName="spaceRect" presStyleCnt="0"/>
      <dgm:spPr/>
    </dgm:pt>
    <dgm:pt modelId="{0C11271A-5BC6-4506-933C-0D2F703A359A}" type="pres">
      <dgm:prSet presAssocID="{B3433973-42BD-43D5-A914-676E86E2C46D}" presName="textRect" presStyleLbl="revTx" presStyleIdx="1" presStyleCnt="4">
        <dgm:presLayoutVars>
          <dgm:chMax val="1"/>
          <dgm:chPref val="1"/>
        </dgm:presLayoutVars>
      </dgm:prSet>
      <dgm:spPr/>
    </dgm:pt>
    <dgm:pt modelId="{35B3184F-90C2-49BD-8683-157D1B5F696D}" type="pres">
      <dgm:prSet presAssocID="{C507AEF8-F134-4CD0-B389-8DD764E58E51}" presName="sibTrans" presStyleLbl="sibTrans2D1" presStyleIdx="0" presStyleCnt="0"/>
      <dgm:spPr/>
    </dgm:pt>
    <dgm:pt modelId="{03E2C3A0-47A3-4FD6-A672-76BF10DFD081}" type="pres">
      <dgm:prSet presAssocID="{D4E0471E-DBC8-410E-8D2A-7DAC2157BA25}" presName="compNode" presStyleCnt="0"/>
      <dgm:spPr/>
    </dgm:pt>
    <dgm:pt modelId="{F3CFC9AC-FE01-4D89-82FE-393BDCF275DB}" type="pres">
      <dgm:prSet presAssocID="{D4E0471E-DBC8-410E-8D2A-7DAC2157BA25}" presName="iconBgRect" presStyleLbl="bgShp" presStyleIdx="2" presStyleCnt="4"/>
      <dgm:spPr/>
    </dgm:pt>
    <dgm:pt modelId="{F39EF61B-EF74-41E9-B29E-19A8BE1A8C8F}" type="pres">
      <dgm:prSet presAssocID="{D4E0471E-DBC8-410E-8D2A-7DAC2157BA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6F3EF80-B7D5-42C1-B4D8-302B49819748}" type="pres">
      <dgm:prSet presAssocID="{D4E0471E-DBC8-410E-8D2A-7DAC2157BA25}" presName="spaceRect" presStyleCnt="0"/>
      <dgm:spPr/>
    </dgm:pt>
    <dgm:pt modelId="{46AB502B-AA9F-419F-AAF3-8296A6DBA3A3}" type="pres">
      <dgm:prSet presAssocID="{D4E0471E-DBC8-410E-8D2A-7DAC2157BA25}" presName="textRect" presStyleLbl="revTx" presStyleIdx="2" presStyleCnt="4">
        <dgm:presLayoutVars>
          <dgm:chMax val="1"/>
          <dgm:chPref val="1"/>
        </dgm:presLayoutVars>
      </dgm:prSet>
      <dgm:spPr/>
    </dgm:pt>
    <dgm:pt modelId="{028EFE09-7006-4BDC-985A-ECDAF1441BD9}" type="pres">
      <dgm:prSet presAssocID="{EF04C5CE-8284-40AA-8117-4B2D137B3ADA}" presName="sibTrans" presStyleLbl="sibTrans2D1" presStyleIdx="0" presStyleCnt="0"/>
      <dgm:spPr/>
    </dgm:pt>
    <dgm:pt modelId="{85E4DE32-F394-4A41-8659-FA3CCC060C32}" type="pres">
      <dgm:prSet presAssocID="{276CF766-B15E-472F-9E78-B47EDE7FEEC1}" presName="compNode" presStyleCnt="0"/>
      <dgm:spPr/>
    </dgm:pt>
    <dgm:pt modelId="{AF44C3E5-F5C4-4A78-B238-9B77D068EC5F}" type="pres">
      <dgm:prSet presAssocID="{276CF766-B15E-472F-9E78-B47EDE7FEEC1}" presName="iconBgRect" presStyleLbl="bgShp" presStyleIdx="3" presStyleCnt="4"/>
      <dgm:spPr/>
    </dgm:pt>
    <dgm:pt modelId="{238F964D-4830-401D-86D1-A0143ACB00A0}" type="pres">
      <dgm:prSet presAssocID="{276CF766-B15E-472F-9E78-B47EDE7FEE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89FF15-B07A-4D94-A06A-3F74969A2A04}" type="pres">
      <dgm:prSet presAssocID="{276CF766-B15E-472F-9E78-B47EDE7FEEC1}" presName="spaceRect" presStyleCnt="0"/>
      <dgm:spPr/>
    </dgm:pt>
    <dgm:pt modelId="{93D998E3-2CB1-4744-92AF-5D2382E478FF}" type="pres">
      <dgm:prSet presAssocID="{276CF766-B15E-472F-9E78-B47EDE7FEEC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BD430C-ADE8-4625-BDDB-39A2927F58B4}" srcId="{63BFA494-DF47-419C-BD00-886365784115}" destId="{EB0CE382-0273-4BA8-A900-1220CC45C957}" srcOrd="0" destOrd="0" parTransId="{7404AE87-1295-4773-A78B-34373BC9F70E}" sibTransId="{49F0F666-97AF-4E1B-A1EB-1AE65158DDA3}"/>
    <dgm:cxn modelId="{626EB616-21A3-4129-85F6-8AF861E90D88}" type="presOf" srcId="{63BFA494-DF47-419C-BD00-886365784115}" destId="{337B0098-C07E-4F72-8233-957290E2262F}" srcOrd="0" destOrd="0" presId="urn:microsoft.com/office/officeart/2018/2/layout/IconCircleList"/>
    <dgm:cxn modelId="{A37DD925-A1D9-4164-9615-522C92EC04AC}" type="presOf" srcId="{276CF766-B15E-472F-9E78-B47EDE7FEEC1}" destId="{93D998E3-2CB1-4744-92AF-5D2382E478FF}" srcOrd="0" destOrd="0" presId="urn:microsoft.com/office/officeart/2018/2/layout/IconCircleList"/>
    <dgm:cxn modelId="{9D153E2C-FEAD-42B6-AAF6-1A4507941BB7}" type="presOf" srcId="{49F0F666-97AF-4E1B-A1EB-1AE65158DDA3}" destId="{57BF3FC4-767F-49E5-8392-3F2B979B06FA}" srcOrd="0" destOrd="0" presId="urn:microsoft.com/office/officeart/2018/2/layout/IconCircleList"/>
    <dgm:cxn modelId="{1D87CC2E-899F-4A76-81B0-0B87835EB5F7}" type="presOf" srcId="{C507AEF8-F134-4CD0-B389-8DD764E58E51}" destId="{35B3184F-90C2-49BD-8683-157D1B5F696D}" srcOrd="0" destOrd="0" presId="urn:microsoft.com/office/officeart/2018/2/layout/IconCircleList"/>
    <dgm:cxn modelId="{E864DC63-99A8-4558-AED5-C0F2D31DD37D}" srcId="{63BFA494-DF47-419C-BD00-886365784115}" destId="{B3433973-42BD-43D5-A914-676E86E2C46D}" srcOrd="1" destOrd="0" parTransId="{9E656192-364E-4F3F-AED3-866A685F1369}" sibTransId="{C507AEF8-F134-4CD0-B389-8DD764E58E51}"/>
    <dgm:cxn modelId="{19A6AD4F-3BFE-42C0-A495-694380841FC6}" srcId="{63BFA494-DF47-419C-BD00-886365784115}" destId="{276CF766-B15E-472F-9E78-B47EDE7FEEC1}" srcOrd="3" destOrd="0" parTransId="{A2951A85-C509-4115-81D6-FB7F6395C7CB}" sibTransId="{A01F8E3E-A44D-429B-99BD-B88FFF6A226C}"/>
    <dgm:cxn modelId="{8A06A655-DB4F-4ED8-9D23-FCCD27A0DB42}" type="presOf" srcId="{D4E0471E-DBC8-410E-8D2A-7DAC2157BA25}" destId="{46AB502B-AA9F-419F-AAF3-8296A6DBA3A3}" srcOrd="0" destOrd="0" presId="urn:microsoft.com/office/officeart/2018/2/layout/IconCircleList"/>
    <dgm:cxn modelId="{741BCD78-3685-45D5-86A1-E59A8C6C73EE}" srcId="{63BFA494-DF47-419C-BD00-886365784115}" destId="{D4E0471E-DBC8-410E-8D2A-7DAC2157BA25}" srcOrd="2" destOrd="0" parTransId="{61F7DA4D-812E-4A8F-B734-1C03D4D8D2BD}" sibTransId="{EF04C5CE-8284-40AA-8117-4B2D137B3ADA}"/>
    <dgm:cxn modelId="{66F4A99E-3D4D-4799-9ADA-213B545FB16C}" type="presOf" srcId="{B3433973-42BD-43D5-A914-676E86E2C46D}" destId="{0C11271A-5BC6-4506-933C-0D2F703A359A}" srcOrd="0" destOrd="0" presId="urn:microsoft.com/office/officeart/2018/2/layout/IconCircleList"/>
    <dgm:cxn modelId="{43A7ABCD-9EEB-434A-ACB3-14E8E1E62FC4}" type="presOf" srcId="{EF04C5CE-8284-40AA-8117-4B2D137B3ADA}" destId="{028EFE09-7006-4BDC-985A-ECDAF1441BD9}" srcOrd="0" destOrd="0" presId="urn:microsoft.com/office/officeart/2018/2/layout/IconCircleList"/>
    <dgm:cxn modelId="{A0FFF7E3-9716-4312-A89F-E574F9BFF49D}" type="presOf" srcId="{EB0CE382-0273-4BA8-A900-1220CC45C957}" destId="{AB91913D-FA9D-4D6E-8AE7-3A7D33621AA4}" srcOrd="0" destOrd="0" presId="urn:microsoft.com/office/officeart/2018/2/layout/IconCircleList"/>
    <dgm:cxn modelId="{C55931B5-4D24-49D7-BFF9-A3FA32912D89}" type="presParOf" srcId="{337B0098-C07E-4F72-8233-957290E2262F}" destId="{6DAE5719-929A-4886-80FD-2BBD128074F8}" srcOrd="0" destOrd="0" presId="urn:microsoft.com/office/officeart/2018/2/layout/IconCircleList"/>
    <dgm:cxn modelId="{99C61DC9-5115-4FA4-A4A9-17D79BD4A4E8}" type="presParOf" srcId="{6DAE5719-929A-4886-80FD-2BBD128074F8}" destId="{5F76C4A9-8AC9-4054-A6CA-A161918BC96C}" srcOrd="0" destOrd="0" presId="urn:microsoft.com/office/officeart/2018/2/layout/IconCircleList"/>
    <dgm:cxn modelId="{A1758D90-AE21-405B-8F47-82BBA008C58B}" type="presParOf" srcId="{5F76C4A9-8AC9-4054-A6CA-A161918BC96C}" destId="{7384110C-5849-49EE-9EC8-CEB32A1FA2FF}" srcOrd="0" destOrd="0" presId="urn:microsoft.com/office/officeart/2018/2/layout/IconCircleList"/>
    <dgm:cxn modelId="{EFA72BA5-247A-42D6-81B1-EACBECB96F28}" type="presParOf" srcId="{5F76C4A9-8AC9-4054-A6CA-A161918BC96C}" destId="{F8CC5538-7378-4008-B1DA-6F37AD2687BC}" srcOrd="1" destOrd="0" presId="urn:microsoft.com/office/officeart/2018/2/layout/IconCircleList"/>
    <dgm:cxn modelId="{4F8D10CA-0645-471E-A3B8-EC1F96BBF015}" type="presParOf" srcId="{5F76C4A9-8AC9-4054-A6CA-A161918BC96C}" destId="{A3BE933C-B6D2-475E-A2B3-8423EE3ECF79}" srcOrd="2" destOrd="0" presId="urn:microsoft.com/office/officeart/2018/2/layout/IconCircleList"/>
    <dgm:cxn modelId="{6F1064F4-17BD-41C5-B21D-3646DA9BC012}" type="presParOf" srcId="{5F76C4A9-8AC9-4054-A6CA-A161918BC96C}" destId="{AB91913D-FA9D-4D6E-8AE7-3A7D33621AA4}" srcOrd="3" destOrd="0" presId="urn:microsoft.com/office/officeart/2018/2/layout/IconCircleList"/>
    <dgm:cxn modelId="{6FDF5B02-A25B-4419-BB92-CB123F34B2D6}" type="presParOf" srcId="{6DAE5719-929A-4886-80FD-2BBD128074F8}" destId="{57BF3FC4-767F-49E5-8392-3F2B979B06FA}" srcOrd="1" destOrd="0" presId="urn:microsoft.com/office/officeart/2018/2/layout/IconCircleList"/>
    <dgm:cxn modelId="{77B648A5-7A8D-4397-B25E-7D9A32FC4E28}" type="presParOf" srcId="{6DAE5719-929A-4886-80FD-2BBD128074F8}" destId="{5797BF0A-EC9E-4E0D-A2B3-0ED6EE35D7D6}" srcOrd="2" destOrd="0" presId="urn:microsoft.com/office/officeart/2018/2/layout/IconCircleList"/>
    <dgm:cxn modelId="{735CF305-53F6-42AA-BDAB-50A81739F877}" type="presParOf" srcId="{5797BF0A-EC9E-4E0D-A2B3-0ED6EE35D7D6}" destId="{77CAA783-47E1-41D7-A7CE-96774031CB5D}" srcOrd="0" destOrd="0" presId="urn:microsoft.com/office/officeart/2018/2/layout/IconCircleList"/>
    <dgm:cxn modelId="{002387F6-62D3-4DAC-BC5C-1DA0868D2685}" type="presParOf" srcId="{5797BF0A-EC9E-4E0D-A2B3-0ED6EE35D7D6}" destId="{5147985E-0BD0-495C-872D-872A7166D89C}" srcOrd="1" destOrd="0" presId="urn:microsoft.com/office/officeart/2018/2/layout/IconCircleList"/>
    <dgm:cxn modelId="{F58692CB-006D-440F-9160-0E45245CEE7D}" type="presParOf" srcId="{5797BF0A-EC9E-4E0D-A2B3-0ED6EE35D7D6}" destId="{2513A91A-CAAE-4C9A-A193-DFA63943872C}" srcOrd="2" destOrd="0" presId="urn:microsoft.com/office/officeart/2018/2/layout/IconCircleList"/>
    <dgm:cxn modelId="{FE305CEB-4614-497A-B5BF-F975B384E293}" type="presParOf" srcId="{5797BF0A-EC9E-4E0D-A2B3-0ED6EE35D7D6}" destId="{0C11271A-5BC6-4506-933C-0D2F703A359A}" srcOrd="3" destOrd="0" presId="urn:microsoft.com/office/officeart/2018/2/layout/IconCircleList"/>
    <dgm:cxn modelId="{FBB04881-000F-42B4-B4C2-AB698FD70947}" type="presParOf" srcId="{6DAE5719-929A-4886-80FD-2BBD128074F8}" destId="{35B3184F-90C2-49BD-8683-157D1B5F696D}" srcOrd="3" destOrd="0" presId="urn:microsoft.com/office/officeart/2018/2/layout/IconCircleList"/>
    <dgm:cxn modelId="{C6F1117D-587C-4A0A-8D9D-54AE2FC42B37}" type="presParOf" srcId="{6DAE5719-929A-4886-80FD-2BBD128074F8}" destId="{03E2C3A0-47A3-4FD6-A672-76BF10DFD081}" srcOrd="4" destOrd="0" presId="urn:microsoft.com/office/officeart/2018/2/layout/IconCircleList"/>
    <dgm:cxn modelId="{E2B440F0-2D2D-4AE2-BF6F-9F8FB7402A7E}" type="presParOf" srcId="{03E2C3A0-47A3-4FD6-A672-76BF10DFD081}" destId="{F3CFC9AC-FE01-4D89-82FE-393BDCF275DB}" srcOrd="0" destOrd="0" presId="urn:microsoft.com/office/officeart/2018/2/layout/IconCircleList"/>
    <dgm:cxn modelId="{2B7182C3-4146-4952-AA4B-08C8C34DFCC9}" type="presParOf" srcId="{03E2C3A0-47A3-4FD6-A672-76BF10DFD081}" destId="{F39EF61B-EF74-41E9-B29E-19A8BE1A8C8F}" srcOrd="1" destOrd="0" presId="urn:microsoft.com/office/officeart/2018/2/layout/IconCircleList"/>
    <dgm:cxn modelId="{95215D1B-972D-4664-89F2-4D92CA5FB460}" type="presParOf" srcId="{03E2C3A0-47A3-4FD6-A672-76BF10DFD081}" destId="{C6F3EF80-B7D5-42C1-B4D8-302B49819748}" srcOrd="2" destOrd="0" presId="urn:microsoft.com/office/officeart/2018/2/layout/IconCircleList"/>
    <dgm:cxn modelId="{ECFD61ED-57D5-4ABD-BB1B-48F2ECDABC33}" type="presParOf" srcId="{03E2C3A0-47A3-4FD6-A672-76BF10DFD081}" destId="{46AB502B-AA9F-419F-AAF3-8296A6DBA3A3}" srcOrd="3" destOrd="0" presId="urn:microsoft.com/office/officeart/2018/2/layout/IconCircleList"/>
    <dgm:cxn modelId="{C42E6AE6-16C2-479F-B3F2-A0C9B773DF3D}" type="presParOf" srcId="{6DAE5719-929A-4886-80FD-2BBD128074F8}" destId="{028EFE09-7006-4BDC-985A-ECDAF1441BD9}" srcOrd="5" destOrd="0" presId="urn:microsoft.com/office/officeart/2018/2/layout/IconCircleList"/>
    <dgm:cxn modelId="{2B1F645F-0177-4FFA-BF3C-ABE8C4AC6AB5}" type="presParOf" srcId="{6DAE5719-929A-4886-80FD-2BBD128074F8}" destId="{85E4DE32-F394-4A41-8659-FA3CCC060C32}" srcOrd="6" destOrd="0" presId="urn:microsoft.com/office/officeart/2018/2/layout/IconCircleList"/>
    <dgm:cxn modelId="{A3905137-5545-4999-9C94-292DA55A0E96}" type="presParOf" srcId="{85E4DE32-F394-4A41-8659-FA3CCC060C32}" destId="{AF44C3E5-F5C4-4A78-B238-9B77D068EC5F}" srcOrd="0" destOrd="0" presId="urn:microsoft.com/office/officeart/2018/2/layout/IconCircleList"/>
    <dgm:cxn modelId="{F75EC93B-1C72-4800-974C-C70DB9875E57}" type="presParOf" srcId="{85E4DE32-F394-4A41-8659-FA3CCC060C32}" destId="{238F964D-4830-401D-86D1-A0143ACB00A0}" srcOrd="1" destOrd="0" presId="urn:microsoft.com/office/officeart/2018/2/layout/IconCircleList"/>
    <dgm:cxn modelId="{EDA8B99A-3CAE-45A1-A7A7-DF21037AF883}" type="presParOf" srcId="{85E4DE32-F394-4A41-8659-FA3CCC060C32}" destId="{1289FF15-B07A-4D94-A06A-3F74969A2A04}" srcOrd="2" destOrd="0" presId="urn:microsoft.com/office/officeart/2018/2/layout/IconCircleList"/>
    <dgm:cxn modelId="{409EA6DB-8E1B-4FF6-8A91-32CE253513BE}" type="presParOf" srcId="{85E4DE32-F394-4A41-8659-FA3CCC060C32}" destId="{93D998E3-2CB1-4744-92AF-5D2382E478F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EE4C8-ACE5-4820-BFA6-A5E25E68A073}">
      <dsp:nvSpPr>
        <dsp:cNvPr id="0" name=""/>
        <dsp:cNvSpPr/>
      </dsp:nvSpPr>
      <dsp:spPr>
        <a:xfrm rot="16200000">
          <a:off x="1067" y="21492"/>
          <a:ext cx="4973941" cy="49808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Theory based evaluation</a:t>
          </a:r>
        </a:p>
      </dsp:txBody>
      <dsp:txXfrm rot="5400000">
        <a:off x="-2365" y="1268409"/>
        <a:ext cx="4110366" cy="2486971"/>
      </dsp:txXfrm>
    </dsp:sp>
    <dsp:sp modelId="{FF84ACAE-0515-4435-9A35-05D5616AE783}">
      <dsp:nvSpPr>
        <dsp:cNvPr id="0" name=""/>
        <dsp:cNvSpPr/>
      </dsp:nvSpPr>
      <dsp:spPr>
        <a:xfrm rot="5400000">
          <a:off x="5221820" y="24302"/>
          <a:ext cx="4973941" cy="49751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Experimental or quasi experimental approach</a:t>
          </a:r>
        </a:p>
      </dsp:txBody>
      <dsp:txXfrm rot="-5400000">
        <a:off x="6091638" y="1268409"/>
        <a:ext cx="4104745" cy="2486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776F-C754-4DF9-A490-7578F29E6AE3}">
      <dsp:nvSpPr>
        <dsp:cNvPr id="0" name=""/>
        <dsp:cNvSpPr/>
      </dsp:nvSpPr>
      <dsp:spPr>
        <a:xfrm>
          <a:off x="0" y="3929"/>
          <a:ext cx="10515600" cy="886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144F5-D6D8-405C-8944-682567AC9BA4}">
      <dsp:nvSpPr>
        <dsp:cNvPr id="0" name=""/>
        <dsp:cNvSpPr/>
      </dsp:nvSpPr>
      <dsp:spPr>
        <a:xfrm>
          <a:off x="268303" y="203494"/>
          <a:ext cx="488301" cy="487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3164-C12B-45FD-A161-FD37FC0A5500}">
      <dsp:nvSpPr>
        <dsp:cNvPr id="0" name=""/>
        <dsp:cNvSpPr/>
      </dsp:nvSpPr>
      <dsp:spPr>
        <a:xfrm>
          <a:off x="1024907" y="3929"/>
          <a:ext cx="9474908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Based on the </a:t>
          </a:r>
          <a:r>
            <a:rPr lang="en-GB" sz="2400" b="1" i="0" kern="1200" dirty="0"/>
            <a:t>theory of policymakers</a:t>
          </a:r>
          <a:r>
            <a:rPr lang="en-GB" sz="2400" b="0" i="0" kern="1200" dirty="0"/>
            <a:t>: a set of assumptions and hypotheses, logically linked and empirically testable.</a:t>
          </a:r>
          <a:endParaRPr lang="en-US" sz="2400" kern="1200" dirty="0"/>
        </a:p>
      </dsp:txBody>
      <dsp:txXfrm>
        <a:off x="1024907" y="3929"/>
        <a:ext cx="9474908" cy="914670"/>
      </dsp:txXfrm>
    </dsp:sp>
    <dsp:sp modelId="{B1C93224-E1F9-43A7-B0AF-2799B5B0A9EE}">
      <dsp:nvSpPr>
        <dsp:cNvPr id="0" name=""/>
        <dsp:cNvSpPr/>
      </dsp:nvSpPr>
      <dsp:spPr>
        <a:xfrm>
          <a:off x="0" y="1156722"/>
          <a:ext cx="10515600" cy="886953"/>
        </a:xfrm>
        <a:prstGeom prst="roundRect">
          <a:avLst>
            <a:gd name="adj" fmla="val 10000"/>
          </a:avLst>
        </a:prstGeom>
        <a:solidFill>
          <a:schemeClr val="accent2">
            <a:hueOff val="-2527328"/>
            <a:satOff val="2678"/>
            <a:lumOff val="-30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22F7C-472D-4C65-8D65-64647EC1DC71}">
      <dsp:nvSpPr>
        <dsp:cNvPr id="0" name=""/>
        <dsp:cNvSpPr/>
      </dsp:nvSpPr>
      <dsp:spPr>
        <a:xfrm>
          <a:off x="306405" y="1356286"/>
          <a:ext cx="488301" cy="487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50E8C-3260-4841-8F60-1F99C8F8386D}">
      <dsp:nvSpPr>
        <dsp:cNvPr id="0" name=""/>
        <dsp:cNvSpPr/>
      </dsp:nvSpPr>
      <dsp:spPr>
        <a:xfrm>
          <a:off x="1024907" y="1147267"/>
          <a:ext cx="9474908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Theories are usually expressed in the form of </a:t>
          </a:r>
          <a:r>
            <a:rPr lang="en-GB" sz="2400" b="1" i="0" kern="1200" dirty="0"/>
            <a:t>intervention models</a:t>
          </a:r>
          <a:r>
            <a:rPr lang="en-GB" sz="2400" b="0" i="0" kern="1200" dirty="0"/>
            <a:t>: </a:t>
          </a:r>
          <a:r>
            <a:rPr lang="en-GB" sz="2400" b="1" i="0" kern="1200" dirty="0"/>
            <a:t>resources→ </a:t>
          </a:r>
          <a:r>
            <a:rPr lang="en-GB" sz="2400" b="0" i="0" kern="1200" dirty="0"/>
            <a:t>actions </a:t>
          </a:r>
          <a:r>
            <a:rPr lang="en-GB" sz="2400" b="1" i="0" kern="1200" dirty="0"/>
            <a:t>→</a:t>
          </a:r>
          <a:r>
            <a:rPr lang="en-GB" sz="2400" b="0" i="0" kern="1200" dirty="0"/>
            <a:t> outputs </a:t>
          </a:r>
          <a:r>
            <a:rPr lang="en-GB" sz="2400" b="1" i="0" kern="1200" dirty="0"/>
            <a:t>→</a:t>
          </a:r>
          <a:r>
            <a:rPr lang="en-GB" sz="2400" b="0" i="0" kern="1200" dirty="0"/>
            <a:t> outcomes </a:t>
          </a:r>
          <a:r>
            <a:rPr lang="en-GB" sz="2400" b="1" i="0" kern="1200" dirty="0"/>
            <a:t>→</a:t>
          </a:r>
          <a:r>
            <a:rPr lang="en-GB" sz="2400" b="0" i="0" kern="1200" dirty="0"/>
            <a:t> </a:t>
          </a:r>
          <a:r>
            <a:rPr lang="en-GB" sz="2400" b="1" i="0" kern="1200" dirty="0"/>
            <a:t>impact</a:t>
          </a:r>
          <a:endParaRPr lang="en-US" sz="2400" kern="1200" dirty="0"/>
        </a:p>
      </dsp:txBody>
      <dsp:txXfrm>
        <a:off x="1024907" y="1147267"/>
        <a:ext cx="9474908" cy="914670"/>
      </dsp:txXfrm>
    </dsp:sp>
    <dsp:sp modelId="{ED21884C-EE79-4427-B7E2-8DB98760478B}">
      <dsp:nvSpPr>
        <dsp:cNvPr id="0" name=""/>
        <dsp:cNvSpPr/>
      </dsp:nvSpPr>
      <dsp:spPr>
        <a:xfrm>
          <a:off x="0" y="2290605"/>
          <a:ext cx="10515600" cy="886953"/>
        </a:xfrm>
        <a:prstGeom prst="roundRect">
          <a:avLst>
            <a:gd name="adj" fmla="val 10000"/>
          </a:avLst>
        </a:prstGeom>
        <a:solidFill>
          <a:schemeClr val="accent2">
            <a:hueOff val="-5054656"/>
            <a:satOff val="5357"/>
            <a:lumOff val="-6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7D609-CAE2-4AE1-AAEF-DF52E3339C82}">
      <dsp:nvSpPr>
        <dsp:cNvPr id="0" name=""/>
        <dsp:cNvSpPr/>
      </dsp:nvSpPr>
      <dsp:spPr>
        <a:xfrm>
          <a:off x="268303" y="2490170"/>
          <a:ext cx="488301" cy="487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1DC77-2B30-4D08-9200-7138CF21AA36}">
      <dsp:nvSpPr>
        <dsp:cNvPr id="0" name=""/>
        <dsp:cNvSpPr/>
      </dsp:nvSpPr>
      <dsp:spPr>
        <a:xfrm>
          <a:off x="1024907" y="2290605"/>
          <a:ext cx="9474908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Evaluation focuses on </a:t>
          </a:r>
          <a:r>
            <a:rPr lang="en-GB" sz="2400" b="1" i="0" kern="1200" dirty="0"/>
            <a:t>mechanisms</a:t>
          </a:r>
          <a:r>
            <a:rPr lang="en-GB" sz="2400" b="0" i="0" kern="1200" dirty="0"/>
            <a:t> – how changes occur – believed to make policies effective.</a:t>
          </a:r>
          <a:endParaRPr lang="en-US" sz="2400" kern="1200" dirty="0"/>
        </a:p>
      </dsp:txBody>
      <dsp:txXfrm>
        <a:off x="1024907" y="2290605"/>
        <a:ext cx="9474908" cy="914670"/>
      </dsp:txXfrm>
    </dsp:sp>
    <dsp:sp modelId="{325E0926-AED4-41F0-828D-BEEE66376F46}">
      <dsp:nvSpPr>
        <dsp:cNvPr id="0" name=""/>
        <dsp:cNvSpPr/>
      </dsp:nvSpPr>
      <dsp:spPr>
        <a:xfrm>
          <a:off x="0" y="3421242"/>
          <a:ext cx="10515600" cy="886953"/>
        </a:xfrm>
        <a:prstGeom prst="roundRect">
          <a:avLst>
            <a:gd name="adj" fmla="val 10000"/>
          </a:avLst>
        </a:prstGeom>
        <a:solidFill>
          <a:schemeClr val="accent2">
            <a:hueOff val="-7581984"/>
            <a:satOff val="8035"/>
            <a:lumOff val="-90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25AD4-FBCF-46F7-8CAE-4FBF01E03A61}">
      <dsp:nvSpPr>
        <dsp:cNvPr id="0" name=""/>
        <dsp:cNvSpPr/>
      </dsp:nvSpPr>
      <dsp:spPr>
        <a:xfrm>
          <a:off x="268303" y="3633508"/>
          <a:ext cx="488301" cy="4878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CCB3A-EE42-4A87-AE43-E85752C774F2}">
      <dsp:nvSpPr>
        <dsp:cNvPr id="0" name=""/>
        <dsp:cNvSpPr/>
      </dsp:nvSpPr>
      <dsp:spPr>
        <a:xfrm>
          <a:off x="1024907" y="3433943"/>
          <a:ext cx="4732020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Two main elements:</a:t>
          </a:r>
          <a:endParaRPr lang="en-US" sz="2400" b="0" kern="1200" dirty="0"/>
        </a:p>
      </dsp:txBody>
      <dsp:txXfrm>
        <a:off x="1024907" y="3433943"/>
        <a:ext cx="4732020" cy="914670"/>
      </dsp:txXfrm>
    </dsp:sp>
    <dsp:sp modelId="{5CEE1A4A-C139-4FA6-A09C-A4992140524F}">
      <dsp:nvSpPr>
        <dsp:cNvPr id="0" name=""/>
        <dsp:cNvSpPr/>
      </dsp:nvSpPr>
      <dsp:spPr>
        <a:xfrm>
          <a:off x="5756927" y="3433943"/>
          <a:ext cx="4742888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Conceptual – </a:t>
          </a:r>
          <a:r>
            <a:rPr lang="en-GB" sz="2400" b="0" kern="1200" dirty="0"/>
            <a:t>articulation of </a:t>
          </a:r>
          <a:r>
            <a:rPr lang="en-GB" sz="2400" b="0" kern="1200" dirty="0" err="1"/>
            <a:t>ToC</a:t>
          </a:r>
          <a:r>
            <a:rPr lang="en-GB" sz="2400" b="0" kern="1200" dirty="0"/>
            <a:t>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Empirical – </a:t>
          </a:r>
          <a:r>
            <a:rPr lang="en-GB" sz="2400" b="0" i="0" kern="1200" dirty="0"/>
            <a:t>testing </a:t>
          </a:r>
          <a:r>
            <a:rPr lang="en-GB" sz="2400" b="0" i="0" kern="1200" dirty="0" err="1"/>
            <a:t>ToC</a:t>
          </a:r>
          <a:endParaRPr lang="en-GB" sz="2400" b="0" i="0" kern="1200" dirty="0"/>
        </a:p>
      </dsp:txBody>
      <dsp:txXfrm>
        <a:off x="5756927" y="3433943"/>
        <a:ext cx="4742888" cy="914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6B5A6-F736-42F7-9E14-47F315048321}">
      <dsp:nvSpPr>
        <dsp:cNvPr id="0" name=""/>
        <dsp:cNvSpPr/>
      </dsp:nvSpPr>
      <dsp:spPr>
        <a:xfrm>
          <a:off x="3042955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914078"/>
        <a:ext cx="34863" cy="6979"/>
      </dsp:txXfrm>
    </dsp:sp>
    <dsp:sp modelId="{268161C5-AE6E-4FEB-B2BE-494466ECB702}">
      <dsp:nvSpPr>
        <dsp:cNvPr id="0" name=""/>
        <dsp:cNvSpPr/>
      </dsp:nvSpPr>
      <dsp:spPr>
        <a:xfrm>
          <a:off x="13187" y="8098"/>
          <a:ext cx="3031567" cy="1818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Articulate theory from </a:t>
          </a:r>
          <a:r>
            <a:rPr lang="en-GB" sz="2700" i="0" kern="1200" dirty="0"/>
            <a:t>different perspectives</a:t>
          </a:r>
          <a:endParaRPr lang="en-US" sz="2700" kern="1200" dirty="0"/>
        </a:p>
      </dsp:txBody>
      <dsp:txXfrm>
        <a:off x="13187" y="8098"/>
        <a:ext cx="3031567" cy="1818940"/>
      </dsp:txXfrm>
    </dsp:sp>
    <dsp:sp modelId="{85EF37A0-BE49-43A4-8152-1664577C1DC9}">
      <dsp:nvSpPr>
        <dsp:cNvPr id="0" name=""/>
        <dsp:cNvSpPr/>
      </dsp:nvSpPr>
      <dsp:spPr>
        <a:xfrm>
          <a:off x="6771783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2">
              <a:hueOff val="-2527328"/>
              <a:satOff val="2678"/>
              <a:lumOff val="-30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914078"/>
        <a:ext cx="34863" cy="6979"/>
      </dsp:txXfrm>
    </dsp:sp>
    <dsp:sp modelId="{0D23BE29-6B90-45D4-93FF-1BD45011565A}">
      <dsp:nvSpPr>
        <dsp:cNvPr id="0" name=""/>
        <dsp:cNvSpPr/>
      </dsp:nvSpPr>
      <dsp:spPr>
        <a:xfrm>
          <a:off x="3742016" y="8098"/>
          <a:ext cx="3031567" cy="1818940"/>
        </a:xfrm>
        <a:prstGeom prst="rect">
          <a:avLst/>
        </a:prstGeom>
        <a:solidFill>
          <a:schemeClr val="accent2">
            <a:hueOff val="-1895496"/>
            <a:satOff val="2009"/>
            <a:lumOff val="-22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Assess the coherence and strength of the theory. Is it based on evidence?</a:t>
          </a:r>
          <a:endParaRPr lang="en-US" sz="2400" kern="1200" dirty="0"/>
        </a:p>
      </dsp:txBody>
      <dsp:txXfrm>
        <a:off x="3742016" y="8098"/>
        <a:ext cx="3031567" cy="1818940"/>
      </dsp:txXfrm>
    </dsp:sp>
    <dsp:sp modelId="{95565575-6010-4655-BB4E-66F255214043}">
      <dsp:nvSpPr>
        <dsp:cNvPr id="0" name=""/>
        <dsp:cNvSpPr/>
      </dsp:nvSpPr>
      <dsp:spPr>
        <a:xfrm>
          <a:off x="1528971" y="1825238"/>
          <a:ext cx="7457656" cy="666660"/>
        </a:xfrm>
        <a:custGeom>
          <a:avLst/>
          <a:gdLst/>
          <a:ahLst/>
          <a:cxnLst/>
          <a:rect l="0" t="0" r="0" b="0"/>
          <a:pathLst>
            <a:path>
              <a:moveTo>
                <a:pt x="7457656" y="0"/>
              </a:moveTo>
              <a:lnTo>
                <a:pt x="7457656" y="350430"/>
              </a:lnTo>
              <a:lnTo>
                <a:pt x="0" y="350430"/>
              </a:lnTo>
              <a:lnTo>
                <a:pt x="0" y="666660"/>
              </a:lnTo>
            </a:path>
          </a:pathLst>
        </a:custGeom>
        <a:noFill/>
        <a:ln w="6350" cap="flat" cmpd="sng" algn="ctr">
          <a:solidFill>
            <a:schemeClr val="accent2">
              <a:hueOff val="-5054656"/>
              <a:satOff val="5357"/>
              <a:lumOff val="-60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545" y="2155079"/>
        <a:ext cx="374509" cy="6979"/>
      </dsp:txXfrm>
    </dsp:sp>
    <dsp:sp modelId="{1BD2FE45-C20A-4DCA-BD0F-470ED671902F}">
      <dsp:nvSpPr>
        <dsp:cNvPr id="0" name=""/>
        <dsp:cNvSpPr/>
      </dsp:nvSpPr>
      <dsp:spPr>
        <a:xfrm>
          <a:off x="7470844" y="8098"/>
          <a:ext cx="3031567" cy="1818940"/>
        </a:xfrm>
        <a:prstGeom prst="rect">
          <a:avLst/>
        </a:prstGeom>
        <a:solidFill>
          <a:schemeClr val="accent2">
            <a:hueOff val="-3790992"/>
            <a:satOff val="4018"/>
            <a:lumOff val="-45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Focus on the reactions of the beneficiaries that are triggered by the intervention</a:t>
          </a:r>
          <a:endParaRPr lang="en-US" sz="2400" kern="1200" dirty="0"/>
        </a:p>
      </dsp:txBody>
      <dsp:txXfrm>
        <a:off x="7470844" y="8098"/>
        <a:ext cx="3031567" cy="1818940"/>
      </dsp:txXfrm>
    </dsp:sp>
    <dsp:sp modelId="{B679A2FE-D284-41D9-9367-690E327297D1}">
      <dsp:nvSpPr>
        <dsp:cNvPr id="0" name=""/>
        <dsp:cNvSpPr/>
      </dsp:nvSpPr>
      <dsp:spPr>
        <a:xfrm>
          <a:off x="3042955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2">
              <a:hueOff val="-7581984"/>
              <a:satOff val="8035"/>
              <a:lumOff val="-90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3430279"/>
        <a:ext cx="34863" cy="6979"/>
      </dsp:txXfrm>
    </dsp:sp>
    <dsp:sp modelId="{85EB4876-EC90-4429-906C-C33BE48DC96D}">
      <dsp:nvSpPr>
        <dsp:cNvPr id="0" name=""/>
        <dsp:cNvSpPr/>
      </dsp:nvSpPr>
      <dsp:spPr>
        <a:xfrm>
          <a:off x="13187" y="2524299"/>
          <a:ext cx="3031567" cy="1818940"/>
        </a:xfrm>
        <a:prstGeom prst="rect">
          <a:avLst/>
        </a:prstGeom>
        <a:solidFill>
          <a:schemeClr val="accent2">
            <a:hueOff val="-5686488"/>
            <a:satOff val="6026"/>
            <a:lumOff val="-6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Delve deeper into understanding the reasons behind the varied reactions from different groups.</a:t>
          </a:r>
          <a:endParaRPr lang="en-US" sz="2200" kern="1200" dirty="0"/>
        </a:p>
      </dsp:txBody>
      <dsp:txXfrm>
        <a:off x="13187" y="2524299"/>
        <a:ext cx="3031567" cy="1818940"/>
      </dsp:txXfrm>
    </dsp:sp>
    <dsp:sp modelId="{1554C233-79CB-4755-A112-609B80934922}">
      <dsp:nvSpPr>
        <dsp:cNvPr id="0" name=""/>
        <dsp:cNvSpPr/>
      </dsp:nvSpPr>
      <dsp:spPr>
        <a:xfrm>
          <a:off x="3742016" y="2524299"/>
          <a:ext cx="3031567" cy="1818940"/>
        </a:xfrm>
        <a:prstGeom prst="rect">
          <a:avLst/>
        </a:prstGeom>
        <a:solidFill>
          <a:schemeClr val="accent2">
            <a:hueOff val="-7581984"/>
            <a:satOff val="8035"/>
            <a:lumOff val="-90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Analyse the context and how it impacts the results</a:t>
          </a:r>
          <a:endParaRPr lang="en-US" sz="2700" kern="1200" dirty="0"/>
        </a:p>
      </dsp:txBody>
      <dsp:txXfrm>
        <a:off x="3742016" y="2524299"/>
        <a:ext cx="3031567" cy="1818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9CEB-4035-4CBC-AFDE-6660B13A6B8D}">
      <dsp:nvSpPr>
        <dsp:cNvPr id="0" name=""/>
        <dsp:cNvSpPr/>
      </dsp:nvSpPr>
      <dsp:spPr>
        <a:xfrm>
          <a:off x="568971" y="55349"/>
          <a:ext cx="1509048" cy="1472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03E33-1E5B-46BF-BD5B-6B8DC661CC12}">
      <dsp:nvSpPr>
        <dsp:cNvPr id="0" name=""/>
        <dsp:cNvSpPr/>
      </dsp:nvSpPr>
      <dsp:spPr>
        <a:xfrm>
          <a:off x="568971" y="1709792"/>
          <a:ext cx="4311566" cy="73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Golden standard in evaluation of the development policy</a:t>
          </a:r>
          <a:endParaRPr lang="en-US" sz="2400" kern="1200" dirty="0"/>
        </a:p>
      </dsp:txBody>
      <dsp:txXfrm>
        <a:off x="568971" y="1709792"/>
        <a:ext cx="4311566" cy="730188"/>
      </dsp:txXfrm>
    </dsp:sp>
    <dsp:sp modelId="{037663C0-6E28-4EC1-9F7A-724F386C8B48}">
      <dsp:nvSpPr>
        <dsp:cNvPr id="0" name=""/>
        <dsp:cNvSpPr/>
      </dsp:nvSpPr>
      <dsp:spPr>
        <a:xfrm>
          <a:off x="568971" y="2524794"/>
          <a:ext cx="4311566" cy="17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A75D-FC6F-4FD7-9C5C-5AF189D4E994}">
      <dsp:nvSpPr>
        <dsp:cNvPr id="0" name=""/>
        <dsp:cNvSpPr/>
      </dsp:nvSpPr>
      <dsp:spPr>
        <a:xfrm>
          <a:off x="5635062" y="55349"/>
          <a:ext cx="1509048" cy="1472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FE8F9-695D-47B4-8547-498C6271FC11}">
      <dsp:nvSpPr>
        <dsp:cNvPr id="0" name=""/>
        <dsp:cNvSpPr/>
      </dsp:nvSpPr>
      <dsp:spPr>
        <a:xfrm>
          <a:off x="5635062" y="1709792"/>
          <a:ext cx="4311566" cy="73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kern="1200" dirty="0"/>
            <a:t>But also, many limitations:</a:t>
          </a:r>
          <a:endParaRPr lang="en-US" sz="3000" kern="1200" dirty="0"/>
        </a:p>
      </dsp:txBody>
      <dsp:txXfrm>
        <a:off x="5635062" y="1709792"/>
        <a:ext cx="4311566" cy="730188"/>
      </dsp:txXfrm>
    </dsp:sp>
    <dsp:sp modelId="{2A92B1B8-8DA0-4B25-A51A-1B18F25C13FF}">
      <dsp:nvSpPr>
        <dsp:cNvPr id="0" name=""/>
        <dsp:cNvSpPr/>
      </dsp:nvSpPr>
      <dsp:spPr>
        <a:xfrm>
          <a:off x="5635062" y="2524794"/>
          <a:ext cx="4311566" cy="177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Political and ethical feasibility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High costs of implementation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Randomisation bias</a:t>
          </a:r>
          <a:endParaRPr lang="en-US" sz="24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Non-compliance and crossover</a:t>
          </a:r>
          <a:endParaRPr lang="en-US" sz="2400" kern="1200" dirty="0"/>
        </a:p>
      </dsp:txBody>
      <dsp:txXfrm>
        <a:off x="5635062" y="2524794"/>
        <a:ext cx="4311566" cy="1771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91E8-2133-4752-A2E4-83709F0880EE}">
      <dsp:nvSpPr>
        <dsp:cNvPr id="0" name=""/>
        <dsp:cNvSpPr/>
      </dsp:nvSpPr>
      <dsp:spPr>
        <a:xfrm>
          <a:off x="0" y="1453"/>
          <a:ext cx="1089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E5F6-08B0-4410-A89B-6B90DE66BC88}">
      <dsp:nvSpPr>
        <dsp:cNvPr id="0" name=""/>
        <dsp:cNvSpPr/>
      </dsp:nvSpPr>
      <dsp:spPr>
        <a:xfrm>
          <a:off x="0" y="1453"/>
          <a:ext cx="10896600" cy="12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Difference-in-differences</a:t>
          </a:r>
          <a:r>
            <a:rPr lang="en-GB" sz="2400" kern="1200" dirty="0"/>
            <a:t>: comparison of differences between before and after for participants and non-participants</a:t>
          </a:r>
          <a:endParaRPr lang="en-US" sz="2400" kern="1200" dirty="0"/>
        </a:p>
      </dsp:txBody>
      <dsp:txXfrm>
        <a:off x="0" y="1453"/>
        <a:ext cx="10896600" cy="1291803"/>
      </dsp:txXfrm>
    </dsp:sp>
    <dsp:sp modelId="{EFCF7B0D-F5D5-4146-AB3A-6F915D8E587D}">
      <dsp:nvSpPr>
        <dsp:cNvPr id="0" name=""/>
        <dsp:cNvSpPr/>
      </dsp:nvSpPr>
      <dsp:spPr>
        <a:xfrm>
          <a:off x="0" y="1293257"/>
          <a:ext cx="1089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6B4E6-D486-4253-A99D-DBFC75E442B2}">
      <dsp:nvSpPr>
        <dsp:cNvPr id="0" name=""/>
        <dsp:cNvSpPr/>
      </dsp:nvSpPr>
      <dsp:spPr>
        <a:xfrm>
          <a:off x="0" y="1293257"/>
          <a:ext cx="10885958" cy="176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Discontinuity design </a:t>
          </a:r>
          <a:r>
            <a:rPr lang="en-GB" sz="2400" kern="1200" dirty="0"/>
            <a:t>– when the possibility of obtaining support is determined by the principle that below/above a specific value of a characteristic (of a continuous nature - e.g. age, income, ranking in a competition) is eligible for support - the so-called </a:t>
          </a:r>
          <a:r>
            <a:rPr lang="en-GB" sz="2400" b="1" kern="1200" dirty="0"/>
            <a:t>cut-off point</a:t>
          </a:r>
          <a:endParaRPr lang="en-US" sz="2400" kern="1200" dirty="0"/>
        </a:p>
      </dsp:txBody>
      <dsp:txXfrm>
        <a:off x="0" y="1293257"/>
        <a:ext cx="10885958" cy="1764823"/>
      </dsp:txXfrm>
    </dsp:sp>
    <dsp:sp modelId="{036943A5-F59C-4D1E-BE6A-68C638CD5848}">
      <dsp:nvSpPr>
        <dsp:cNvPr id="0" name=""/>
        <dsp:cNvSpPr/>
      </dsp:nvSpPr>
      <dsp:spPr>
        <a:xfrm>
          <a:off x="0" y="3058080"/>
          <a:ext cx="10896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86A0E-4A61-4BCE-B72E-5B613CC8395E}">
      <dsp:nvSpPr>
        <dsp:cNvPr id="0" name=""/>
        <dsp:cNvSpPr/>
      </dsp:nvSpPr>
      <dsp:spPr>
        <a:xfrm>
          <a:off x="0" y="3058080"/>
          <a:ext cx="10896600" cy="12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•</a:t>
          </a:r>
          <a:r>
            <a:rPr lang="en-GB" sz="2400" b="1" kern="1200" dirty="0"/>
            <a:t>Propensity Score matching – </a:t>
          </a:r>
          <a:r>
            <a:rPr lang="en-GB" sz="2400" kern="1200" dirty="0"/>
            <a:t>selection of the control group is based on the number of variables for which we estimate </a:t>
          </a:r>
          <a:r>
            <a:rPr lang="en-GB" sz="2400" b="1" kern="1200" dirty="0"/>
            <a:t>the probability</a:t>
          </a:r>
          <a:r>
            <a:rPr lang="en-GB" sz="2400" kern="1200" dirty="0"/>
            <a:t> of entering the program</a:t>
          </a:r>
          <a:endParaRPr lang="en-US" sz="2400" kern="1200" dirty="0"/>
        </a:p>
      </dsp:txBody>
      <dsp:txXfrm>
        <a:off x="0" y="3058080"/>
        <a:ext cx="10896600" cy="1291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4110C-5849-49EE-9EC8-CEB32A1FA2FF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C5538-7378-4008-B1DA-6F37AD2687BC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1913D-FA9D-4D6E-8AE7-3A7D33621AA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Design evaluation approach as early as possible to make sure you get the data</a:t>
          </a:r>
          <a:endParaRPr lang="en-US" sz="2100" kern="1200" dirty="0"/>
        </a:p>
      </dsp:txBody>
      <dsp:txXfrm>
        <a:off x="1834517" y="469890"/>
        <a:ext cx="3148942" cy="1335915"/>
      </dsp:txXfrm>
    </dsp:sp>
    <dsp:sp modelId="{77CAA783-47E1-41D7-A7CE-96774031CB5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7985E-0BD0-495C-872D-872A7166D89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1271A-5BC6-4506-933C-0D2F703A359A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You need good quality, detailed data for the treatment group</a:t>
          </a:r>
          <a:endParaRPr lang="en-US" sz="2100" kern="1200" dirty="0"/>
        </a:p>
      </dsp:txBody>
      <dsp:txXfrm>
        <a:off x="7154322" y="469890"/>
        <a:ext cx="3148942" cy="1335915"/>
      </dsp:txXfrm>
    </dsp:sp>
    <dsp:sp modelId="{F3CFC9AC-FE01-4D89-82FE-393BDCF275DB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EF61B-EF74-41E9-B29E-19A8BE1A8C8F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B502B-AA9F-419F-AAF3-8296A6DBA3A3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Good quality data and significant number of observations for the control group</a:t>
          </a:r>
          <a:endParaRPr lang="en-US" sz="2100" kern="1200" dirty="0"/>
        </a:p>
      </dsp:txBody>
      <dsp:txXfrm>
        <a:off x="1834517" y="2545532"/>
        <a:ext cx="3148942" cy="1335915"/>
      </dsp:txXfrm>
    </dsp:sp>
    <dsp:sp modelId="{AF44C3E5-F5C4-4A78-B238-9B77D068EC5F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F964D-4830-401D-86D1-A0143ACB00A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998E3-2CB1-4744-92AF-5D2382E478FF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Some level of technical skills</a:t>
          </a:r>
          <a:endParaRPr lang="en-US" sz="2100" kern="1200" dirty="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4B39-B456-444E-93E2-05D7D6C41D1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9E-4DCE-464E-8688-7A84A392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819E-4DCE-464E-8688-7A84A3929A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7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819E-4DCE-464E-8688-7A84A3929A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 reason for making impact evaluation? We care about money – how we spend it and whether we can spend it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C858-E556-44C3-873A-28D71FD08B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8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C858-E556-44C3-873A-28D71FD08B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6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Mechanisms: beliefs, desires, cognitions and other decision-making processes that influence behavioural choices and actions</a:t>
            </a:r>
          </a:p>
          <a:p>
            <a:endParaRPr lang="en-GB" dirty="0"/>
          </a:p>
          <a:p>
            <a:pPr lvl="0"/>
            <a:r>
              <a:rPr lang="en-GB" dirty="0"/>
              <a:t>Conceptual – articulation of the program or policy theory </a:t>
            </a:r>
            <a:endParaRPr lang="en-US" dirty="0"/>
          </a:p>
          <a:p>
            <a:pPr lvl="0"/>
            <a:r>
              <a:rPr lang="en-GB" i="0" dirty="0"/>
              <a:t>Empirical – testing the theory, using very broad of existing or new data (quantitative and qualitative, including counterfactual)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C858-E556-44C3-873A-28D71FD08B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C858-E556-44C3-873A-28D71FD08B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1C858-E556-44C3-873A-28D71FD08B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7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819E-4DCE-464E-8688-7A84A3929A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819E-4DCE-464E-8688-7A84A3929A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5537-DED7-4C48-B161-60E270052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29532-AE73-4576-AD67-4028108C7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8F17-2C2F-492B-8C5C-25C53CB3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68228-BCD1-48DD-84CD-ED0D76DE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8B1C-55E9-4A49-8CD4-C5514F30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C03D-02F7-43BE-8B6A-0F2DD48C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7783-9257-4B74-8E54-EF65E270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E1FF-8C6A-4598-BC13-6A0C9752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F686-F8CD-4299-8C70-5BA9C08D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2C9-3818-457B-95C2-7A4B325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0FC4D-28ED-4B37-8033-B4350143E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FF6EB-EC9A-4D16-AAE2-F351F058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D426-A866-490D-BE1B-3E511C5D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68A2-238B-4783-B2F9-F4C3DFFE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CCA1-D75D-41E3-B14C-131B258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 userDrawn="1"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rgbClr val="F0B600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 userDrawn="1"/>
        </p:nvSpPr>
        <p:spPr>
          <a:xfrm>
            <a:off x="3569475" y="0"/>
            <a:ext cx="8622525" cy="1555111"/>
          </a:xfrm>
          <a:prstGeom prst="rect">
            <a:avLst/>
          </a:prstGeom>
          <a:gradFill>
            <a:gsLst>
              <a:gs pos="100000">
                <a:srgbClr val="F0B600"/>
              </a:gs>
              <a:gs pos="0">
                <a:srgbClr val="F0B6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grayscl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27" y="1555111"/>
            <a:ext cx="6744073" cy="5333887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cap="all" baseline="0"/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3C1381-D328-45DF-AC1E-A59BF5335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>
                <a:solidFill>
                  <a:schemeClr val="tx1"/>
                </a:solidFill>
                <a:latin typeface="+mj-lt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/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83847B06-0296-4AE8-99AB-9681C04DB9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C823FE9-BE3C-49CE-9670-9E2BED14C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EE20BAC-442E-4D62-A7D6-C83A51AB75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0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78028-AA99-4A85-B7AA-A175E9E949B2}"/>
              </a:ext>
            </a:extLst>
          </p:cNvPr>
          <p:cNvSpPr/>
          <p:nvPr userDrawn="1"/>
        </p:nvSpPr>
        <p:spPr>
          <a:xfrm>
            <a:off x="5719331" y="1546860"/>
            <a:ext cx="6472669" cy="5311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4EC4B-5083-47E8-9A10-590BE94F7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25906" r="1" b="53243"/>
          <a:stretch/>
        </p:blipFill>
        <p:spPr>
          <a:xfrm>
            <a:off x="3569475" y="0"/>
            <a:ext cx="8622525" cy="1566949"/>
          </a:xfrm>
          <a:prstGeom prst="rect">
            <a:avLst/>
          </a:prstGeom>
          <a:solidFill>
            <a:srgbClr val="009CDE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1640AA-5F9D-43D4-89E5-DE9C986A8B5E}"/>
              </a:ext>
            </a:extLst>
          </p:cNvPr>
          <p:cNvSpPr/>
          <p:nvPr userDrawn="1"/>
        </p:nvSpPr>
        <p:spPr>
          <a:xfrm>
            <a:off x="4943872" y="0"/>
            <a:ext cx="7248128" cy="1555111"/>
          </a:xfrm>
          <a:prstGeom prst="rect">
            <a:avLst/>
          </a:prstGeom>
          <a:gradFill>
            <a:gsLst>
              <a:gs pos="100000">
                <a:srgbClr val="009CDE"/>
              </a:gs>
              <a:gs pos="0">
                <a:srgbClr val="009CD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4FD7D-ACF7-4122-9D25-FA6BA999A6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103A89-FD39-4081-AB84-31798299E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4" r="2034" b="4522"/>
          <a:stretch/>
        </p:blipFill>
        <p:spPr>
          <a:xfrm>
            <a:off x="5138651" y="1549400"/>
            <a:ext cx="7053349" cy="5308600"/>
          </a:xfrm>
          <a:prstGeom prst="rect">
            <a:avLst/>
          </a:prstGeom>
          <a:solidFill>
            <a:schemeClr val="accent2">
              <a:alpha val="59000"/>
            </a:schemeClr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49DC71-095A-427C-86AE-AB2BF62FF11A}"/>
              </a:ext>
            </a:extLst>
          </p:cNvPr>
          <p:cNvSpPr/>
          <p:nvPr userDrawn="1"/>
        </p:nvSpPr>
        <p:spPr>
          <a:xfrm>
            <a:off x="0" y="-1864"/>
            <a:ext cx="12192000" cy="6859864"/>
          </a:xfrm>
          <a:custGeom>
            <a:avLst/>
            <a:gdLst>
              <a:gd name="connsiteX0" fmla="*/ 0 w 12192000"/>
              <a:gd name="connsiteY0" fmla="*/ 0 h 6859864"/>
              <a:gd name="connsiteX1" fmla="*/ 3803006 w 12192000"/>
              <a:gd name="connsiteY1" fmla="*/ 0 h 6859864"/>
              <a:gd name="connsiteX2" fmla="*/ 4304834 w 12192000"/>
              <a:gd name="connsiteY2" fmla="*/ 1529209 h 6859864"/>
              <a:gd name="connsiteX3" fmla="*/ 12192000 w 12192000"/>
              <a:gd name="connsiteY3" fmla="*/ 1547431 h 6859864"/>
              <a:gd name="connsiteX4" fmla="*/ 12192000 w 12192000"/>
              <a:gd name="connsiteY4" fmla="*/ 1555990 h 6859864"/>
              <a:gd name="connsiteX5" fmla="*/ 5826926 w 12192000"/>
              <a:gd name="connsiteY5" fmla="*/ 6215744 h 6859864"/>
              <a:gd name="connsiteX6" fmla="*/ 6034029 w 12192000"/>
              <a:gd name="connsiteY6" fmla="*/ 6859864 h 6859864"/>
              <a:gd name="connsiteX7" fmla="*/ 0 w 12192000"/>
              <a:gd name="connsiteY7" fmla="*/ 6859864 h 685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64">
                <a:moveTo>
                  <a:pt x="0" y="0"/>
                </a:moveTo>
                <a:lnTo>
                  <a:pt x="3803006" y="0"/>
                </a:lnTo>
                <a:lnTo>
                  <a:pt x="4304834" y="1529209"/>
                </a:lnTo>
                <a:lnTo>
                  <a:pt x="12192000" y="1547431"/>
                </a:lnTo>
                <a:lnTo>
                  <a:pt x="12192000" y="1555990"/>
                </a:lnTo>
                <a:lnTo>
                  <a:pt x="5826926" y="6215744"/>
                </a:lnTo>
                <a:lnTo>
                  <a:pt x="6034029" y="6859864"/>
                </a:lnTo>
                <a:lnTo>
                  <a:pt x="0" y="6859864"/>
                </a:lnTo>
                <a:close/>
              </a:path>
            </a:pathLst>
          </a:custGeom>
          <a:solidFill>
            <a:srgbClr val="FFFFFF"/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62" y="2430707"/>
            <a:ext cx="7428254" cy="194214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cap="all" baseline="0">
                <a:latin typeface="+mj-lt"/>
              </a:defRPr>
            </a:lvl1pPr>
          </a:lstStyle>
          <a:p>
            <a:r>
              <a:rPr lang="en-GB"/>
              <a:t>PRESENTATION TITLE GOES HERE CAN SPAN OVER 3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62" y="4725144"/>
            <a:ext cx="4475926" cy="144070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goes here can span over 4 lines 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D891ED-D48D-4E77-BFAF-1780E743F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62" y="1886477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83C1381-D328-45DF-AC1E-A59BF5335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0815" y="333375"/>
            <a:ext cx="5509550" cy="881063"/>
          </a:xfrm>
        </p:spPr>
        <p:txBody>
          <a:bodyPr anchor="ctr">
            <a:noAutofit/>
          </a:bodyPr>
          <a:lstStyle>
            <a:lvl1pPr algn="r"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algn="r">
              <a:defRPr sz="1200">
                <a:solidFill>
                  <a:schemeClr val="bg1"/>
                </a:solidFill>
                <a:latin typeface="+mj-lt"/>
              </a:defRPr>
            </a:lvl2pPr>
            <a:lvl3pPr algn="r">
              <a:defRPr sz="1200">
                <a:solidFill>
                  <a:schemeClr val="bg1"/>
                </a:solidFill>
                <a:latin typeface="+mj-lt"/>
              </a:defRPr>
            </a:lvl3pPr>
            <a:lvl4pPr algn="r">
              <a:defRPr sz="1200">
                <a:solidFill>
                  <a:schemeClr val="bg1"/>
                </a:solidFill>
                <a:latin typeface="+mj-lt"/>
              </a:defRPr>
            </a:lvl4pPr>
            <a:lvl5pPr algn="r"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199723E-8ACD-4BE5-B089-C01EC1223F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0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E1139D-C1C9-4405-8E61-F2315B7B9A6A}"/>
              </a:ext>
            </a:extLst>
          </p:cNvPr>
          <p:cNvSpPr/>
          <p:nvPr userDrawn="1"/>
        </p:nvSpPr>
        <p:spPr>
          <a:xfrm>
            <a:off x="8855781" y="1"/>
            <a:ext cx="3336220" cy="6868095"/>
          </a:xfrm>
          <a:custGeom>
            <a:avLst/>
            <a:gdLst>
              <a:gd name="connsiteX0" fmla="*/ 0 w 3336220"/>
              <a:gd name="connsiteY0" fmla="*/ 0 h 6868095"/>
              <a:gd name="connsiteX1" fmla="*/ 3336220 w 3336220"/>
              <a:gd name="connsiteY1" fmla="*/ 0 h 6868095"/>
              <a:gd name="connsiteX2" fmla="*/ 3336220 w 3336220"/>
              <a:gd name="connsiteY2" fmla="*/ 6868095 h 6868095"/>
              <a:gd name="connsiteX3" fmla="*/ 741146 w 3336220"/>
              <a:gd name="connsiteY3" fmla="*/ 6868095 h 6868095"/>
              <a:gd name="connsiteX4" fmla="*/ 2391747 w 3336220"/>
              <a:gd name="connsiteY4" fmla="*/ 1749952 h 686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220" h="6868095">
                <a:moveTo>
                  <a:pt x="0" y="0"/>
                </a:moveTo>
                <a:lnTo>
                  <a:pt x="3336220" y="0"/>
                </a:lnTo>
                <a:lnTo>
                  <a:pt x="3336220" y="6868095"/>
                </a:lnTo>
                <a:lnTo>
                  <a:pt x="741146" y="6868095"/>
                </a:lnTo>
                <a:lnTo>
                  <a:pt x="2391747" y="1749952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214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888C-FA49-479B-99FF-971EFA45E9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To edit the footer text go to Insert &gt; Header &amp; Footer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CBE2A0-AF23-46C3-B417-BFDD726B0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9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890">
          <p15:clr>
            <a:srgbClr val="FBAE40"/>
          </p15:clr>
        </p15:guide>
        <p15:guide id="3" orient="horz" pos="3612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18C5-C5F3-4018-BE0C-0D6F15AF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E740-B43D-45BA-AE1C-71113D24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EE5C8-F41C-445B-A301-128BFF93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707D5-C1C8-48EA-AF53-4F213607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F4732-4EFC-4D8A-B700-A80C5F97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4186-99C7-4EB5-AB04-1531ADFD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27073-21BE-4B31-8373-C0FC58F8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2C0D-503D-47FF-9FE5-B9EE090D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B477-B3BB-43CA-9921-9251626E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01DF-3CEB-415B-A6C1-829912B7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B419-66D0-4071-BECB-B6EAFDFF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30F6-D0BC-49A7-95CC-26A4EFE36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83E82-EC16-4F6E-974E-FFE910783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3A228-8CA0-4943-B013-AA5E5AB7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8CB7A-3C05-46D6-9AC5-8ED75693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40-CCB7-4758-90E8-323EEB22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417-7878-4A5F-BE26-F1EDA71A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4DA64-2890-467D-9B9B-961382AD9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DA51-6A70-4BA4-A4B9-E3DE0C0F9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3AB9B-558D-4709-BC0C-877D00D69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5B383-E8D5-4647-BE4C-FD8DF3348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583F3-6257-496B-A71D-927DA460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4256F-25F7-4E79-887D-659EF851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22067-679A-450A-AA47-3719E939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A301-0366-4B5A-B1E3-1DC60981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C75E-6D40-4CCE-96B4-50A702AD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3E083-4024-4626-ADD4-56530573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C6535-6E1C-46D7-A23A-421D7428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EEAEA-D205-4479-B9D6-1C5A9A3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45D3B-5991-411D-A394-856E660F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C7565-BBD4-41E0-9232-B9B27669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39FC-18B5-45C3-BEB7-29DE45A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B2C-6AA5-43F9-897F-AC920AFF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CE6FA-BBEA-4C49-A8DC-CB91CC5B0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C2C97-FF92-4874-B03F-D828A432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4C7E8-1450-4F5F-8EA8-E8913333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F0D57-7A6E-491F-8D44-55DBAE5D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8B33-EF3C-4B7E-B657-6B866B66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E09B5-9FC0-42DB-A6F2-C068D404C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3ECBD-BB1E-474A-8A1D-C4628B60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83FAB-C326-4921-8116-8DDB2033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C0E5C-7AD6-4308-A07D-B425C4AE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12F30-C47D-4555-93F1-B3640B78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669A-A497-42AA-9999-D6F19158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9E0DC-60B4-4152-86A3-02A98EA9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CE99-ABF2-4DE6-97F7-1B4040442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EE16-8C17-492A-80F7-98B2DA357CE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CD964-DDA5-489A-8D05-3FB714FB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F06F-9C4C-425E-9ACA-6592A683D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9F99-C54C-4481-A6E4-1F6744EB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3C67-8DFC-46D3-B51E-BFBBBDA8A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50" y="1797380"/>
            <a:ext cx="10306455" cy="2465962"/>
          </a:xfrm>
        </p:spPr>
        <p:txBody>
          <a:bodyPr anchor="b">
            <a:normAutofit/>
          </a:bodyPr>
          <a:lstStyle/>
          <a:p>
            <a:r>
              <a:rPr lang="en-GB" b="1" cap="none" dirty="0"/>
              <a:t>Effectiveness of Active Labour Market Policies in fragile socio-economic and post-conflict context</a:t>
            </a:r>
            <a:br>
              <a:rPr lang="en-GB" b="1" cap="none" dirty="0">
                <a:solidFill>
                  <a:schemeClr val="tx2"/>
                </a:solidFill>
              </a:rPr>
            </a:br>
            <a:br>
              <a:rPr lang="en-GB" b="1" cap="none" dirty="0">
                <a:solidFill>
                  <a:schemeClr val="tx2"/>
                </a:solidFill>
              </a:rPr>
            </a:br>
            <a:r>
              <a:rPr lang="en-GB" sz="2200" b="1" i="1" cap="none" dirty="0">
                <a:solidFill>
                  <a:schemeClr val="tx2"/>
                </a:solidFill>
              </a:rPr>
              <a:t>Peer-learning seminar, 26-27 June, Brussels</a:t>
            </a:r>
            <a:endParaRPr lang="en-US" sz="2200" i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1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0306-2328-259F-6C9F-076E106D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types of counterfactual approaches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696FB8-4FA0-D2A4-EDDC-016E60F4FB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96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52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0779-1CE4-6DA2-E2ED-8F17C794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for counterfactual impact evaluation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98DD13-B800-5659-36B6-D091757E3F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10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6143-249D-6B2F-7895-FD3027B6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4555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Measuring impact of ALMPs – parallel workshops</a:t>
            </a:r>
            <a:br>
              <a:rPr lang="en-GB" sz="2800" dirty="0">
                <a:solidFill>
                  <a:srgbClr val="4555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12988-0A16-FBEF-C798-C6334AE3109A}"/>
              </a:ext>
            </a:extLst>
          </p:cNvPr>
          <p:cNvSpPr txBox="1"/>
          <p:nvPr/>
        </p:nvSpPr>
        <p:spPr>
          <a:xfrm>
            <a:off x="266700" y="1018904"/>
            <a:ext cx="11087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Measuring results of ALMPs through the use of administrative data  </a:t>
            </a:r>
            <a:r>
              <a:rPr lang="en-GB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BLUE</a:t>
            </a:r>
          </a:p>
          <a:p>
            <a:pPr marL="342900" lvl="0" indent="-342900" rtl="0" fontAlgn="base">
              <a:tabLst>
                <a:tab pos="457200" algn="l"/>
              </a:tabLst>
            </a:pPr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Where: PLENARY</a:t>
            </a:r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(</a:t>
            </a:r>
            <a:r>
              <a:rPr lang="en-GB" sz="2400" i="1" dirty="0" err="1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Sokoni</a:t>
            </a:r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GB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7D089-710A-48C3-FD05-F6EC4FFF6296}"/>
              </a:ext>
            </a:extLst>
          </p:cNvPr>
          <p:cNvSpPr txBox="1"/>
          <p:nvPr/>
        </p:nvSpPr>
        <p:spPr>
          <a:xfrm>
            <a:off x="266699" y="2446777"/>
            <a:ext cx="11385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400" b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Measuring results of ALMPs in the context of limited data availability </a:t>
            </a:r>
          </a:p>
          <a:p>
            <a:pPr marL="342900" indent="-34290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</a:t>
            </a:r>
            <a:endParaRPr lang="en-GB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rtl="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Where: BAOBAB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25619-A7CB-B6C6-0E38-0BB26F4F9AE2}"/>
              </a:ext>
            </a:extLst>
          </p:cNvPr>
          <p:cNvSpPr txBox="1"/>
          <p:nvPr/>
        </p:nvSpPr>
        <p:spPr>
          <a:xfrm>
            <a:off x="266699" y="3874650"/>
            <a:ext cx="11087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GB" sz="2400" b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 Social fund evaluations – key issues </a:t>
            </a:r>
          </a:p>
          <a:p>
            <a:pPr marL="342900" indent="-34290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YELLOW</a:t>
            </a:r>
            <a:endParaRPr lang="en-GB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rtl="0" fontAlgn="base">
              <a:tabLst>
                <a:tab pos="457200" algn="l"/>
              </a:tabLst>
            </a:pP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Where: UBUNTU</a:t>
            </a:r>
            <a:endParaRPr lang="en-GB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5F83-8133-F0B0-7194-F5E43234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83" y="116931"/>
            <a:ext cx="10515600" cy="53621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Peer visits - </a:t>
            </a:r>
            <a:r>
              <a:rPr lang="en-GB" b="1" i="1" dirty="0"/>
              <a:t>tomorrow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3379EA-00AD-28F0-852A-652FF8B53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00105"/>
              </p:ext>
            </p:extLst>
          </p:nvPr>
        </p:nvGraphicFramePr>
        <p:xfrm>
          <a:off x="300445" y="653143"/>
          <a:ext cx="11730446" cy="60614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65223">
                  <a:extLst>
                    <a:ext uri="{9D8B030D-6E8A-4147-A177-3AD203B41FA5}">
                      <a16:colId xmlns:a16="http://schemas.microsoft.com/office/drawing/2014/main" val="4112697916"/>
                    </a:ext>
                  </a:extLst>
                </a:gridCol>
                <a:gridCol w="5865223">
                  <a:extLst>
                    <a:ext uri="{9D8B030D-6E8A-4147-A177-3AD203B41FA5}">
                      <a16:colId xmlns:a16="http://schemas.microsoft.com/office/drawing/2014/main" val="2909576559"/>
                    </a:ext>
                  </a:extLst>
                </a:gridCol>
              </a:tblGrid>
              <a:tr h="3043963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DiversiCom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2400" b="0" i="0" u="none" strike="noStrike" noProof="0" dirty="0" err="1"/>
                        <a:t>DiversiCom's</a:t>
                      </a:r>
                      <a:r>
                        <a:rPr lang="en-GB" sz="2400" b="0" i="0" u="none" strike="noStrike" noProof="0" dirty="0"/>
                        <a:t> mission is to promote diversity in the workplace and facilitate the employment of people with disabilities on the basis of their skills.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Hobo</a:t>
                      </a:r>
                    </a:p>
                    <a:p>
                      <a:pPr lvl="0">
                        <a:buNone/>
                      </a:pPr>
                      <a:endParaRPr lang="en-GB" sz="2400" b="1" dirty="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2400" b="0" i="0" u="none" strike="noStrike" noProof="0" dirty="0"/>
                        <a:t>Hobo is a day centre for homeless people, which helps homeless jobseekers in their search for training and work. This support is individual, tailor-made, accessible, intensive and, if necessary, long-term.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07863"/>
                  </a:ext>
                </a:extLst>
              </a:tr>
              <a:tr h="2940761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De </a:t>
                      </a:r>
                      <a:r>
                        <a:rPr lang="en-GB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Werklijn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"</a:t>
                      </a:r>
                      <a:r>
                        <a:rPr lang="en-GB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Werklijn’s</a:t>
                      </a:r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job counsellors provide individual counselling toward employment for persons with occupational disability (physical disability, psychological vulnerability, learning or </a:t>
                      </a:r>
                      <a:r>
                        <a:rPr lang="en-GB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disability </a:t>
                      </a:r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OrientaEuro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OrientaEuro</a:t>
                      </a:r>
                      <a:r>
                        <a:rPr lang="en-GB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specialises in designing and implementing Active Labour Market Programmes for young people/NEETs, covering outreach, coaching &amp; job hunting and aftercare.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5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38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C6E2-014F-04EC-4837-1F25525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C56CD7-85D4-C6F5-F87C-E917CB97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13425"/>
              </p:ext>
            </p:extLst>
          </p:nvPr>
        </p:nvGraphicFramePr>
        <p:xfrm>
          <a:off x="261257" y="365125"/>
          <a:ext cx="11458303" cy="564378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47257">
                  <a:extLst>
                    <a:ext uri="{9D8B030D-6E8A-4147-A177-3AD203B41FA5}">
                      <a16:colId xmlns:a16="http://schemas.microsoft.com/office/drawing/2014/main" val="3138239648"/>
                    </a:ext>
                  </a:extLst>
                </a:gridCol>
                <a:gridCol w="8911046">
                  <a:extLst>
                    <a:ext uri="{9D8B030D-6E8A-4147-A177-3AD203B41FA5}">
                      <a16:colId xmlns:a16="http://schemas.microsoft.com/office/drawing/2014/main" val="3531863329"/>
                    </a:ext>
                  </a:extLst>
                </a:gridCol>
              </a:tblGrid>
              <a:tr h="106150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14:00 – 14:15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Debriefing from field visits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08702"/>
                  </a:ext>
                </a:extLst>
              </a:tr>
              <a:tr h="126062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14.15 – 15.30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Designing effective ALMPs, their monitoring and evaluation </a:t>
                      </a: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 interactive session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1639"/>
                  </a:ext>
                </a:extLst>
              </a:tr>
              <a:tr h="20610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15.30 – 16.00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Plenary session </a:t>
                      </a:r>
                    </a:p>
                    <a:p>
                      <a:pPr algn="l" rtl="0" fontAlgn="base"/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Debriefing from the interactive session, priorities for future meetings and joint activities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35875"/>
                  </a:ext>
                </a:extLst>
              </a:tr>
              <a:tr h="126062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16.00 – 16.30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Closing remarks </a:t>
                      </a:r>
                    </a:p>
                    <a:p>
                      <a:pPr algn="l" rtl="0" fontAlgn="base"/>
                      <a:r>
                        <a:rPr lang="en-GB" sz="24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 closure</a:t>
                      </a:r>
                      <a:r>
                        <a:rPr lang="en-GB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29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30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3794-CF24-7B1F-F5A5-0F76DA3E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25937"/>
            <a:ext cx="10515600" cy="810532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Designing effective ALMPs, their monitoring and evaluation </a:t>
            </a:r>
            <a:b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(14:15 – 15:30</a:t>
            </a:r>
            <a: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66536-B6EB-F8BD-26B7-652C431CE463}"/>
              </a:ext>
            </a:extLst>
          </p:cNvPr>
          <p:cNvSpPr txBox="1"/>
          <p:nvPr/>
        </p:nvSpPr>
        <p:spPr>
          <a:xfrm>
            <a:off x="446315" y="1136469"/>
            <a:ext cx="10134599" cy="706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and describe how results of your intervention will be evaluated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Organization of the evaluation? (In house, academia / experts, national, international, other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Which method?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Which time span?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Additional /specified  research questions?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Which indicators and variables?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Which data sources?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Expected difficulties?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Strategies to overcome these potential difficulties. 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to present the results?</a:t>
            </a:r>
            <a:endParaRPr lang="en-GB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addition to the stated objective of the evaluation, could you </a:t>
            </a:r>
          </a:p>
          <a:p>
            <a:pPr lvl="0" rtl="0">
              <a:lnSpc>
                <a:spcPct val="107000"/>
              </a:lnSpc>
            </a:pPr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think about another use for the results of the overall research </a:t>
            </a:r>
          </a:p>
          <a:p>
            <a:pPr lvl="0" rtl="0">
              <a:lnSpc>
                <a:spcPct val="107000"/>
              </a:lnSpc>
            </a:pPr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project?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2400" i="1" dirty="0">
              <a:solidFill>
                <a:srgbClr val="6162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i="1" dirty="0">
              <a:solidFill>
                <a:srgbClr val="6162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i="1" dirty="0">
              <a:solidFill>
                <a:srgbClr val="6162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162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0ADD9-EDE9-0547-3DFB-EFE104307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4910"/>
              </p:ext>
            </p:extLst>
          </p:nvPr>
        </p:nvGraphicFramePr>
        <p:xfrm>
          <a:off x="7539446" y="3592286"/>
          <a:ext cx="4443548" cy="29397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43548">
                  <a:extLst>
                    <a:ext uri="{9D8B030D-6E8A-4147-A177-3AD203B41FA5}">
                      <a16:colId xmlns:a16="http://schemas.microsoft.com/office/drawing/2014/main" val="3162005152"/>
                    </a:ext>
                  </a:extLst>
                </a:gridCol>
              </a:tblGrid>
              <a:tr h="2939777">
                <a:tc>
                  <a:txBody>
                    <a:bodyPr/>
                    <a:lstStyle/>
                    <a:p>
                      <a:r>
                        <a:rPr lang="en-GB" sz="2000" b="1" i="1" dirty="0"/>
                        <a:t>Work with your colleagues at each table</a:t>
                      </a:r>
                    </a:p>
                    <a:p>
                      <a:endParaRPr lang="en-GB" sz="2000" b="1" i="1" dirty="0"/>
                    </a:p>
                    <a:p>
                      <a:r>
                        <a:rPr lang="en-GB" sz="2000" b="1" i="1" dirty="0"/>
                        <a:t>Use flipchart, </a:t>
                      </a:r>
                      <a:r>
                        <a:rPr lang="en-GB" sz="2000" b="1" i="1" dirty="0" err="1"/>
                        <a:t>post-its</a:t>
                      </a:r>
                      <a:r>
                        <a:rPr lang="en-GB" sz="2000" b="1" i="1" dirty="0"/>
                        <a:t>, markers</a:t>
                      </a:r>
                    </a:p>
                    <a:p>
                      <a:endParaRPr lang="en-GB" sz="2000" b="1" i="1" dirty="0"/>
                    </a:p>
                    <a:p>
                      <a:r>
                        <a:rPr lang="en-GB" sz="2000" b="1" i="1" dirty="0"/>
                        <a:t>Remember to assign a rapporteur to present the results of your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66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0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3794-CF24-7B1F-F5A5-0F76DA3E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25937"/>
            <a:ext cx="10515600" cy="810532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Designing effective ALMPs, their monitoring and evaluation </a:t>
            </a:r>
            <a:b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(14:15 – 15:30</a:t>
            </a:r>
            <a:r>
              <a:rPr lang="en-GB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66536-B6EB-F8BD-26B7-652C431CE463}"/>
              </a:ext>
            </a:extLst>
          </p:cNvPr>
          <p:cNvSpPr txBox="1"/>
          <p:nvPr/>
        </p:nvSpPr>
        <p:spPr>
          <a:xfrm>
            <a:off x="631372" y="1463040"/>
            <a:ext cx="111273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an intervention for your “case”</a:t>
            </a:r>
          </a:p>
          <a:p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the target group?</a:t>
            </a:r>
          </a:p>
          <a:p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key services or measures you want</a:t>
            </a:r>
          </a:p>
          <a:p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and how?</a:t>
            </a:r>
          </a:p>
          <a:p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are the key stakeholders/organisations to</a:t>
            </a:r>
          </a:p>
          <a:p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involved in</a:t>
            </a:r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planning and delivery of your intervention?</a:t>
            </a:r>
          </a:p>
          <a:p>
            <a:endParaRPr lang="en-GB" sz="2400" i="1" dirty="0">
              <a:solidFill>
                <a:srgbClr val="6162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solidFill>
                  <a:srgbClr val="6162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and describe possible challenges</a:t>
            </a:r>
          </a:p>
          <a:p>
            <a:endParaRPr lang="en-GB" sz="2400" dirty="0">
              <a:solidFill>
                <a:srgbClr val="6162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GB" sz="2400" b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and describe how results of your intervention will be evaluated</a:t>
            </a:r>
          </a:p>
          <a:p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key evaluation question?</a:t>
            </a:r>
          </a:p>
          <a:p>
            <a:r>
              <a:rPr lang="en-GB" sz="2400" i="1" dirty="0">
                <a:solidFill>
                  <a:srgbClr val="616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basic information on the evaluation design and data collection tools</a:t>
            </a:r>
          </a:p>
          <a:p>
            <a:endParaRPr lang="en-GB" sz="2400" dirty="0">
              <a:solidFill>
                <a:srgbClr val="6162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0ADD9-EDE9-0547-3DFB-EFE104307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63722"/>
              </p:ext>
            </p:extLst>
          </p:nvPr>
        </p:nvGraphicFramePr>
        <p:xfrm>
          <a:off x="7315200" y="1297214"/>
          <a:ext cx="4443548" cy="21317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43548">
                  <a:extLst>
                    <a:ext uri="{9D8B030D-6E8A-4147-A177-3AD203B41FA5}">
                      <a16:colId xmlns:a16="http://schemas.microsoft.com/office/drawing/2014/main" val="3162005152"/>
                    </a:ext>
                  </a:extLst>
                </a:gridCol>
              </a:tblGrid>
              <a:tr h="2131786">
                <a:tc>
                  <a:txBody>
                    <a:bodyPr/>
                    <a:lstStyle/>
                    <a:p>
                      <a:r>
                        <a:rPr lang="en-GB" sz="2000" b="1" i="1" dirty="0"/>
                        <a:t>Work with your colleagues at each table</a:t>
                      </a:r>
                    </a:p>
                    <a:p>
                      <a:endParaRPr lang="en-GB" sz="2000" b="1" i="1" dirty="0"/>
                    </a:p>
                    <a:p>
                      <a:r>
                        <a:rPr lang="en-GB" sz="2000" b="1" i="1" dirty="0"/>
                        <a:t>Use flipchart, </a:t>
                      </a:r>
                      <a:r>
                        <a:rPr lang="en-GB" sz="2000" b="1" i="1" dirty="0" err="1"/>
                        <a:t>post-its</a:t>
                      </a:r>
                      <a:r>
                        <a:rPr lang="en-GB" sz="2000" b="1" i="1" dirty="0"/>
                        <a:t>, markers</a:t>
                      </a:r>
                    </a:p>
                    <a:p>
                      <a:endParaRPr lang="en-GB" sz="2000" b="1" i="1" dirty="0"/>
                    </a:p>
                    <a:p>
                      <a:r>
                        <a:rPr lang="en-GB" sz="2000" b="1" i="1" dirty="0"/>
                        <a:t>Remember to assign a rapporteur to present the results of your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66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C6E2-014F-04EC-4837-1F25525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C56CD7-85D4-C6F5-F87C-E917CB97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12246"/>
              </p:ext>
            </p:extLst>
          </p:nvPr>
        </p:nvGraphicFramePr>
        <p:xfrm>
          <a:off x="472439" y="64274"/>
          <a:ext cx="11247121" cy="672945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71573">
                  <a:extLst>
                    <a:ext uri="{9D8B030D-6E8A-4147-A177-3AD203B41FA5}">
                      <a16:colId xmlns:a16="http://schemas.microsoft.com/office/drawing/2014/main" val="3138239648"/>
                    </a:ext>
                  </a:extLst>
                </a:gridCol>
                <a:gridCol w="9675548">
                  <a:extLst>
                    <a:ext uri="{9D8B030D-6E8A-4147-A177-3AD203B41FA5}">
                      <a16:colId xmlns:a16="http://schemas.microsoft.com/office/drawing/2014/main" val="3531863329"/>
                    </a:ext>
                  </a:extLst>
                </a:gridCol>
              </a:tblGrid>
              <a:tr h="145386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09.50 – 11.00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Setting the scene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Presentations of key findings – ETF research on ALMPs effectiveness in fragile and (post)conflict contexts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Q&amp;A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565008702"/>
                  </a:ext>
                </a:extLst>
              </a:tr>
              <a:tr h="40165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11.00 – 11.20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  <a:effectLst/>
                        </a:rPr>
                        <a:t>Coffee break</a:t>
                      </a:r>
                      <a:endParaRPr lang="en-GB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4265641639"/>
                  </a:ext>
                </a:extLst>
              </a:tr>
              <a:tr h="126125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11.20 – 12.45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Effective Active Labour Market Policies – good practice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Presentation of selected illustrative practices focusing on effective ALMPs in fragile, conflict or post-conflict contexts 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Q&amp;A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085835875"/>
                  </a:ext>
                </a:extLst>
              </a:tr>
              <a:tr h="68818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12.45 - 13.45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0" i="1" dirty="0">
                          <a:solidFill>
                            <a:schemeClr val="tx1"/>
                          </a:solidFill>
                          <a:effectLst/>
                        </a:rPr>
                        <a:t>Group photo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  <a:effectLst/>
                        </a:rPr>
                        <a:t>Lunch Break</a:t>
                      </a:r>
                      <a:endParaRPr lang="en-GB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2588329481"/>
                  </a:ext>
                </a:extLst>
              </a:tr>
              <a:tr h="115181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13.45 – 15.35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Measuring impact of ALMPs (parallel workshops)</a:t>
                      </a:r>
                    </a:p>
                    <a:p>
                      <a:pPr lvl="0" rt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Measuring impact of ALMPs through the use of administrative data – experience of Lithuania</a:t>
                      </a:r>
                    </a:p>
                    <a:p>
                      <a:pPr lvl="0" rt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Measuring impact of ALMPs in the context of limited data availability – focus on Albania</a:t>
                      </a:r>
                    </a:p>
                    <a:p>
                      <a:pPr lvl="0" rt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 examples of building effective ALMPs to address the needs of disadvantaged groups </a:t>
                      </a: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1066685864"/>
                  </a:ext>
                </a:extLst>
              </a:tr>
              <a:tr h="122031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15.35 – 16.30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Actiris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Brussels’ work in monitoring and evaluation of partnership measures</a:t>
                      </a:r>
                    </a:p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peer-visits </a:t>
                      </a:r>
                    </a:p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i="1" dirty="0">
                          <a:solidFill>
                            <a:schemeClr val="tx1"/>
                          </a:solidFill>
                          <a:effectLst/>
                        </a:rPr>
                        <a:t>Closure of first day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/>
                </a:tc>
                <a:extLst>
                  <a:ext uri="{0D108BD9-81ED-4DB2-BD59-A6C34878D82A}">
                    <a16:rowId xmlns:a16="http://schemas.microsoft.com/office/drawing/2014/main" val="342312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>
            <a:extLst>
              <a:ext uri="{FF2B5EF4-FFF2-40B4-BE49-F238E27FC236}">
                <a16:creationId xmlns:a16="http://schemas.microsoft.com/office/drawing/2014/main" id="{419B3C67-8DFC-46D3-B51E-BFBBBDA8A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62" y="1614278"/>
            <a:ext cx="7428254" cy="1942147"/>
          </a:xfrm>
        </p:spPr>
        <p:txBody>
          <a:bodyPr anchor="b"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92B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Evaluation of Active Labou</a:t>
            </a:r>
            <a:r>
              <a:rPr lang="en-GB" sz="2400" b="1" dirty="0">
                <a:solidFill>
                  <a:srgbClr val="0092BB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 Market Policies</a:t>
            </a:r>
            <a:br>
              <a:rPr lang="en-GB" sz="1800" dirty="0">
                <a:solidFill>
                  <a:srgbClr val="4555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xtSubtitle">
            <a:extLst>
              <a:ext uri="{FF2B5EF4-FFF2-40B4-BE49-F238E27FC236}">
                <a16:creationId xmlns:a16="http://schemas.microsoft.com/office/drawing/2014/main" id="{E65ACF31-6645-4E87-AD8F-7066817E6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3212031"/>
            <a:ext cx="4822289" cy="1440706"/>
          </a:xfrm>
        </p:spPr>
        <p:txBody>
          <a:bodyPr wrap="square" lIns="0" tIns="0" rIns="0" bIns="0" anchor="t">
            <a:no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 Training Foundation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Piotr Stronkowski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5202E5D-CD60-43CD-97B1-2E4D3A046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9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impact evaluation of ALMP is so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75830-8FD9-4C6B-AD47-CB8571CDD71C}"/>
              </a:ext>
            </a:extLst>
          </p:cNvPr>
          <p:cNvSpPr txBox="1"/>
          <p:nvPr/>
        </p:nvSpPr>
        <p:spPr>
          <a:xfrm>
            <a:off x="804672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ffectLst/>
              </a:rPr>
              <a:t>We want to know the real impact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We want to better understand what works, for whom and when</a:t>
            </a:r>
          </a:p>
          <a:p>
            <a:pPr marL="342900" lv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ffectLst/>
              </a:rPr>
              <a:t>We want to be accountable for </a:t>
            </a:r>
            <a:r>
              <a:rPr lang="en-US" sz="3200" dirty="0">
                <a:solidFill>
                  <a:schemeClr val="tx2"/>
                </a:solidFill>
              </a:rPr>
              <a:t>the results of our work</a:t>
            </a:r>
            <a:endParaRPr lang="en-US" sz="3200" dirty="0">
              <a:solidFill>
                <a:schemeClr val="tx2"/>
              </a:solidFill>
              <a:effectLst/>
            </a:endParaRPr>
          </a:p>
        </p:txBody>
      </p:sp>
      <p:pic>
        <p:nvPicPr>
          <p:cNvPr id="22" name="Graphic 21" descr="Connections">
            <a:extLst>
              <a:ext uri="{FF2B5EF4-FFF2-40B4-BE49-F238E27FC236}">
                <a16:creationId xmlns:a16="http://schemas.microsoft.com/office/drawing/2014/main" id="{E30E51A2-C01F-BDC0-6E09-20A72BF13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DB84476-BC29-4407-9D57-B2E562B8968B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5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04" y="273253"/>
            <a:ext cx="10540390" cy="49244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Main approaches to impact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8B8BA6-F755-8FCC-5CC0-D67005D4B3F2}"/>
              </a:ext>
            </a:extLst>
          </p:cNvPr>
          <p:cNvGraphicFramePr/>
          <p:nvPr/>
        </p:nvGraphicFramePr>
        <p:xfrm>
          <a:off x="828852" y="1258138"/>
          <a:ext cx="10196830" cy="502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715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B057-C00C-473A-4F66-BC834143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dirty="0"/>
              <a:t>Theory based evaluation </a:t>
            </a: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95EF732C-AE9C-C2F8-C613-FF4827E3F8EE}"/>
              </a:ext>
            </a:extLst>
          </p:cNvPr>
          <p:cNvGraphicFramePr/>
          <p:nvPr/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13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6E9E-E94D-B570-137E-C38E8323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 based evaluation</a:t>
            </a:r>
          </a:p>
        </p:txBody>
      </p:sp>
      <p:graphicFrame>
        <p:nvGraphicFramePr>
          <p:cNvPr id="4" name="Text Placeholder 2">
            <a:extLst>
              <a:ext uri="{FF2B5EF4-FFF2-40B4-BE49-F238E27FC236}">
                <a16:creationId xmlns:a16="http://schemas.microsoft.com/office/drawing/2014/main" id="{84AD63D8-E747-02B9-7D79-82DBF3924D2F}"/>
              </a:ext>
            </a:extLst>
          </p:cNvPr>
          <p:cNvGraphicFramePr/>
          <p:nvPr/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4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2F2B-C9F7-5626-DF0B-1D8D0755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177801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/>
              <a:t>Counterfactual impact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D167-4ADC-E0AB-BAE3-BAA80B27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673226"/>
            <a:ext cx="6654800" cy="5006973"/>
          </a:xfrm>
        </p:spPr>
        <p:txBody>
          <a:bodyPr>
            <a:normAutofit/>
          </a:bodyPr>
          <a:lstStyle/>
          <a:p>
            <a:r>
              <a:rPr lang="en-GB" sz="2400" b="1" dirty="0"/>
              <a:t>Comparison</a:t>
            </a:r>
            <a:r>
              <a:rPr lang="en-GB" sz="2400" dirty="0"/>
              <a:t> of the treated group and control group – what would happen </a:t>
            </a:r>
            <a:r>
              <a:rPr lang="en-GB" sz="2400" b="1" dirty="0"/>
              <a:t>without intervention</a:t>
            </a:r>
          </a:p>
          <a:p>
            <a:r>
              <a:rPr lang="en-GB" sz="2400" dirty="0"/>
              <a:t>Assessment of the </a:t>
            </a:r>
            <a:r>
              <a:rPr lang="en-GB" sz="2400" b="1" dirty="0"/>
              <a:t>contribution</a:t>
            </a:r>
            <a:r>
              <a:rPr lang="en-GB" sz="2400" dirty="0"/>
              <a:t> of the intervention to the change of the situation </a:t>
            </a:r>
            <a:r>
              <a:rPr lang="en-GB" sz="2400" b="1" dirty="0"/>
              <a:t>(impact)</a:t>
            </a:r>
            <a:endParaRPr lang="en-GB" sz="2400" dirty="0"/>
          </a:p>
          <a:p>
            <a:r>
              <a:rPr lang="en-GB" sz="2400" dirty="0"/>
              <a:t>Simple comparison of the situation </a:t>
            </a:r>
            <a:r>
              <a:rPr lang="en-GB" sz="2400" b="1" dirty="0"/>
              <a:t>before and after is not sufficient </a:t>
            </a:r>
          </a:p>
          <a:p>
            <a:pPr lvl="1"/>
            <a:r>
              <a:rPr lang="en-GB" dirty="0"/>
              <a:t>Impact of other factors</a:t>
            </a:r>
          </a:p>
          <a:p>
            <a:r>
              <a:rPr lang="en-GB" sz="2400" dirty="0"/>
              <a:t>Simple comparison of </a:t>
            </a:r>
            <a:r>
              <a:rPr lang="en-GB" sz="2400" b="1" dirty="0"/>
              <a:t>participants and non-participants is not sufficient</a:t>
            </a:r>
          </a:p>
          <a:p>
            <a:pPr lvl="1"/>
            <a:r>
              <a:rPr lang="en-GB" dirty="0"/>
              <a:t>Differences between groups</a:t>
            </a:r>
          </a:p>
          <a:p>
            <a:pPr lvl="1"/>
            <a:r>
              <a:rPr lang="en-GB" dirty="0"/>
              <a:t>Selection biases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E385D23E-E14A-6914-53DE-D74DD0D55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2" r="23949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684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37FA-C67E-DF0F-BB91-69FFD91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Randomization (RCT)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5E294C-65A5-FBCF-7C48-668454C79A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005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7030A0"/>
      </a:lt2>
      <a:accent1>
        <a:srgbClr val="F23558"/>
      </a:accent1>
      <a:accent2>
        <a:srgbClr val="0D7AD9"/>
      </a:accent2>
      <a:accent3>
        <a:srgbClr val="75B503"/>
      </a:accent3>
      <a:accent4>
        <a:srgbClr val="F2A950"/>
      </a:accent4>
      <a:accent5>
        <a:srgbClr val="F25E3D"/>
      </a:accent5>
      <a:accent6>
        <a:srgbClr val="00B0F0"/>
      </a:accent6>
      <a:hlink>
        <a:srgbClr val="BF242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9DE597A2BBF419B440C402110641D" ma:contentTypeVersion="17" ma:contentTypeDescription="Create a new document." ma:contentTypeScope="" ma:versionID="aa602814a33aefe9b8383756c1e0717f">
  <xsd:schema xmlns:xsd="http://www.w3.org/2001/XMLSchema" xmlns:xs="http://www.w3.org/2001/XMLSchema" xmlns:p="http://schemas.microsoft.com/office/2006/metadata/properties" xmlns:ns2="4b4f6b88-cb47-4564-b69c-8909686a6a9b" xmlns:ns3="7dfda65c-2d4c-4c02-aefb-e182f152e98b" targetNamespace="http://schemas.microsoft.com/office/2006/metadata/properties" ma:root="true" ma:fieldsID="06050e1488fdb13f23d09eff3ad57a3d" ns2:_="" ns3:_="">
    <xsd:import namespace="4b4f6b88-cb47-4564-b69c-8909686a6a9b"/>
    <xsd:import namespace="7dfda65c-2d4c-4c02-aefb-e182f152e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6b88-cb47-4564-b69c-8909686a6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da65c-2d4c-4c02-aefb-e182f152e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d180e329-27ab-403c-b711-01f92be9d112}" ma:internalName="TaxCatchAll" ma:showField="CatchAllData" ma:web="7dfda65c-2d4c-4c02-aefb-e182f152e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fda65c-2d4c-4c02-aefb-e182f152e98b" xsi:nil="true"/>
    <lcf76f155ced4ddcb4097134ff3c332f xmlns="4b4f6b88-cb47-4564-b69c-8909686a6a9b">
      <Terms xmlns="http://schemas.microsoft.com/office/infopath/2007/PartnerControls"/>
    </lcf76f155ced4ddcb4097134ff3c332f>
    <_dlc_DocId xmlns="7dfda65c-2d4c-4c02-aefb-e182f152e98b">DMSLABMKT-1495683015-4946</_dlc_DocId>
    <_dlc_DocIdUrl xmlns="7dfda65c-2d4c-4c02-aefb-e182f152e98b">
      <Url>https://europeantrainingfoundation.sharepoint.com/sites/Activelabourmarketpolicies/_layouts/15/DocIdRedir.aspx?ID=DMSLABMKT-1495683015-4946</Url>
      <Description>DMSLABMKT-1495683015-4946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2E6141-27E8-4A5A-AD7D-0047B1F5B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f6b88-cb47-4564-b69c-8909686a6a9b"/>
    <ds:schemaRef ds:uri="7dfda65c-2d4c-4c02-aefb-e182f152e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E44A7F-1138-4144-BF49-E5B6EB475ACE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7dfda65c-2d4c-4c02-aefb-e182f152e98b"/>
    <ds:schemaRef ds:uri="http://schemas.openxmlformats.org/package/2006/metadata/core-properties"/>
    <ds:schemaRef ds:uri="4b4f6b88-cb47-4564-b69c-8909686a6a9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2DADAEC-D50D-4545-8130-91C55E7870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5FB6B7-C76C-4318-8DF0-7242BD566DE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Widescreen</PresentationFormat>
  <Paragraphs>167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Office Theme</vt:lpstr>
      <vt:lpstr>Effectiveness of Active Labour Market Policies in fragile socio-economic and post-conflict context  Peer-learning seminar, 26-27 June, Brussels</vt:lpstr>
      <vt:lpstr>PowerPoint Presentation</vt:lpstr>
      <vt:lpstr>Evaluation of Active Labour Market Policies </vt:lpstr>
      <vt:lpstr>Why impact evaluation of ALMP is so important</vt:lpstr>
      <vt:lpstr>Main approaches to impact evaluation</vt:lpstr>
      <vt:lpstr>Theory based evaluation </vt:lpstr>
      <vt:lpstr>Theory based evaluation</vt:lpstr>
      <vt:lpstr>Counterfactual impact evaluation </vt:lpstr>
      <vt:lpstr>Randomization (RCT)</vt:lpstr>
      <vt:lpstr>Other types of counterfactual approaches</vt:lpstr>
      <vt:lpstr>Conditions for counterfactual impact evaluation</vt:lpstr>
      <vt:lpstr>Measuring impact of ALMPs – parallel workshops </vt:lpstr>
      <vt:lpstr>Peer visits - tomorrow</vt:lpstr>
      <vt:lpstr>PowerPoint Presentation</vt:lpstr>
      <vt:lpstr>Designing effective ALMPs, their monitoring and evaluation  (14:15 – 15:30)</vt:lpstr>
      <vt:lpstr>Designing effective ALMPs, their monitoring and evaluation  (14:15 – 15:30)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Saranya</dc:creator>
  <cp:lastModifiedBy>Elena-Venera Ionita (ETF)</cp:lastModifiedBy>
  <cp:revision>78</cp:revision>
  <dcterms:created xsi:type="dcterms:W3CDTF">2019-11-07T04:50:47Z</dcterms:created>
  <dcterms:modified xsi:type="dcterms:W3CDTF">2024-06-24T15:30:54Z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0x010100EFF9DE597A2BBF419B440C402110641D</vt:lpwstr>
  </property>
  <property fmtid="{D5CDD505-2E9C-101B-9397-08002B2CF9AE}" pid="3" name="_dlc_DocIdItemGuid">
    <vt:lpwstr>b19c1f38-47a9-425a-b7e9-2e0fc6c3409c</vt:lpwstr>
  </property>
  <property fmtid="{D5CDD505-2E9C-101B-9397-08002B2CF9AE}" pid="4" name="MediaServiceImageTags">
    <vt:lpwstr/>
  </property>
</Properties>
</file>