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413" r:id="rId3"/>
    <p:sldId id="440" r:id="rId4"/>
    <p:sldId id="439" r:id="rId5"/>
    <p:sldId id="434" r:id="rId6"/>
    <p:sldId id="429" r:id="rId7"/>
    <p:sldId id="433" r:id="rId8"/>
    <p:sldId id="435" r:id="rId9"/>
    <p:sldId id="438" r:id="rId10"/>
  </p:sldIdLst>
  <p:sldSz cx="12192000" cy="6858000"/>
  <p:notesSz cx="6858000" cy="9144000"/>
  <p:defaultText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0" autoAdjust="0"/>
    <p:restoredTop sz="94660"/>
  </p:normalViewPr>
  <p:slideViewPr>
    <p:cSldViewPr snapToGrid="0">
      <p:cViewPr varScale="1">
        <p:scale>
          <a:sx n="114" d="100"/>
          <a:sy n="114" d="100"/>
        </p:scale>
        <p:origin x="36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BE293B-80A1-EBED-AAF7-47222132C3C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67A85A5-60A7-C284-76FB-DEB6989131D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A707B163-4549-E673-C896-5D3D3021B07A}"/>
              </a:ext>
            </a:extLst>
          </p:cNvPr>
          <p:cNvSpPr>
            <a:spLocks noGrp="1"/>
          </p:cNvSpPr>
          <p:nvPr>
            <p:ph type="dt" sz="half" idx="10"/>
          </p:nvPr>
        </p:nvSpPr>
        <p:spPr/>
        <p:txBody>
          <a:bodyPr/>
          <a:lstStyle/>
          <a:p>
            <a:fld id="{F7D9611A-507C-456F-9595-6EF9A146DCC3}" type="datetimeFigureOut">
              <a:rPr lang="en-GB" smtClean="0"/>
              <a:t>06/02/2024</a:t>
            </a:fld>
            <a:endParaRPr lang="en-GB"/>
          </a:p>
        </p:txBody>
      </p:sp>
      <p:sp>
        <p:nvSpPr>
          <p:cNvPr id="5" name="Footer Placeholder 4">
            <a:extLst>
              <a:ext uri="{FF2B5EF4-FFF2-40B4-BE49-F238E27FC236}">
                <a16:creationId xmlns:a16="http://schemas.microsoft.com/office/drawing/2014/main" id="{32C58D03-DCD8-ADDD-6497-24252FCA8A0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61A301A-4975-BDE6-4710-2C3871789927}"/>
              </a:ext>
            </a:extLst>
          </p:cNvPr>
          <p:cNvSpPr>
            <a:spLocks noGrp="1"/>
          </p:cNvSpPr>
          <p:nvPr>
            <p:ph type="sldNum" sz="quarter" idx="12"/>
          </p:nvPr>
        </p:nvSpPr>
        <p:spPr/>
        <p:txBody>
          <a:bodyPr/>
          <a:lstStyle/>
          <a:p>
            <a:fld id="{76992D85-CC14-49E0-A056-FD5FC5C6476A}" type="slidenum">
              <a:rPr lang="en-GB" smtClean="0"/>
              <a:t>‹#›</a:t>
            </a:fld>
            <a:endParaRPr lang="en-GB"/>
          </a:p>
        </p:txBody>
      </p:sp>
    </p:spTree>
    <p:extLst>
      <p:ext uri="{BB962C8B-B14F-4D97-AF65-F5344CB8AC3E}">
        <p14:creationId xmlns:p14="http://schemas.microsoft.com/office/powerpoint/2010/main" val="2230706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7C6F1E-F331-D84D-7C7A-DE384D0F22E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6C1AEA9-E9EB-1C6F-0347-33C53E97946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A4E2269-59A5-93FC-E1DB-1C4CF7AA98CB}"/>
              </a:ext>
            </a:extLst>
          </p:cNvPr>
          <p:cNvSpPr>
            <a:spLocks noGrp="1"/>
          </p:cNvSpPr>
          <p:nvPr>
            <p:ph type="dt" sz="half" idx="10"/>
          </p:nvPr>
        </p:nvSpPr>
        <p:spPr/>
        <p:txBody>
          <a:bodyPr/>
          <a:lstStyle/>
          <a:p>
            <a:fld id="{F7D9611A-507C-456F-9595-6EF9A146DCC3}" type="datetimeFigureOut">
              <a:rPr lang="en-GB" smtClean="0"/>
              <a:t>06/02/2024</a:t>
            </a:fld>
            <a:endParaRPr lang="en-GB"/>
          </a:p>
        </p:txBody>
      </p:sp>
      <p:sp>
        <p:nvSpPr>
          <p:cNvPr id="5" name="Footer Placeholder 4">
            <a:extLst>
              <a:ext uri="{FF2B5EF4-FFF2-40B4-BE49-F238E27FC236}">
                <a16:creationId xmlns:a16="http://schemas.microsoft.com/office/drawing/2014/main" id="{E5E7653E-ED99-AA10-EDA2-D2BA02020ED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3B13162-AB14-1123-5B35-D8A554641048}"/>
              </a:ext>
            </a:extLst>
          </p:cNvPr>
          <p:cNvSpPr>
            <a:spLocks noGrp="1"/>
          </p:cNvSpPr>
          <p:nvPr>
            <p:ph type="sldNum" sz="quarter" idx="12"/>
          </p:nvPr>
        </p:nvSpPr>
        <p:spPr/>
        <p:txBody>
          <a:bodyPr/>
          <a:lstStyle/>
          <a:p>
            <a:fld id="{76992D85-CC14-49E0-A056-FD5FC5C6476A}" type="slidenum">
              <a:rPr lang="en-GB" smtClean="0"/>
              <a:t>‹#›</a:t>
            </a:fld>
            <a:endParaRPr lang="en-GB"/>
          </a:p>
        </p:txBody>
      </p:sp>
    </p:spTree>
    <p:extLst>
      <p:ext uri="{BB962C8B-B14F-4D97-AF65-F5344CB8AC3E}">
        <p14:creationId xmlns:p14="http://schemas.microsoft.com/office/powerpoint/2010/main" val="8337603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74229B8-EC79-29DF-6DEF-3D6686F7CFC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555B6A1-C0E4-ACF0-8CA7-97F4BF6ECDF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E4CA521-62E5-2AED-1837-11B75AA1084D}"/>
              </a:ext>
            </a:extLst>
          </p:cNvPr>
          <p:cNvSpPr>
            <a:spLocks noGrp="1"/>
          </p:cNvSpPr>
          <p:nvPr>
            <p:ph type="dt" sz="half" idx="10"/>
          </p:nvPr>
        </p:nvSpPr>
        <p:spPr/>
        <p:txBody>
          <a:bodyPr/>
          <a:lstStyle/>
          <a:p>
            <a:fld id="{F7D9611A-507C-456F-9595-6EF9A146DCC3}" type="datetimeFigureOut">
              <a:rPr lang="en-GB" smtClean="0"/>
              <a:t>06/02/2024</a:t>
            </a:fld>
            <a:endParaRPr lang="en-GB"/>
          </a:p>
        </p:txBody>
      </p:sp>
      <p:sp>
        <p:nvSpPr>
          <p:cNvPr id="5" name="Footer Placeholder 4">
            <a:extLst>
              <a:ext uri="{FF2B5EF4-FFF2-40B4-BE49-F238E27FC236}">
                <a16:creationId xmlns:a16="http://schemas.microsoft.com/office/drawing/2014/main" id="{D6BC052E-52AE-30F7-7655-1B3574993B9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10D65A7-1A28-18DE-C0D3-A0876674B13E}"/>
              </a:ext>
            </a:extLst>
          </p:cNvPr>
          <p:cNvSpPr>
            <a:spLocks noGrp="1"/>
          </p:cNvSpPr>
          <p:nvPr>
            <p:ph type="sldNum" sz="quarter" idx="12"/>
          </p:nvPr>
        </p:nvSpPr>
        <p:spPr/>
        <p:txBody>
          <a:bodyPr/>
          <a:lstStyle/>
          <a:p>
            <a:fld id="{76992D85-CC14-49E0-A056-FD5FC5C6476A}" type="slidenum">
              <a:rPr lang="en-GB" smtClean="0"/>
              <a:t>‹#›</a:t>
            </a:fld>
            <a:endParaRPr lang="en-GB"/>
          </a:p>
        </p:txBody>
      </p:sp>
    </p:spTree>
    <p:extLst>
      <p:ext uri="{BB962C8B-B14F-4D97-AF65-F5344CB8AC3E}">
        <p14:creationId xmlns:p14="http://schemas.microsoft.com/office/powerpoint/2010/main" val="21774098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838771-9D93-72EB-B5A9-8D6FC4C35CD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B1F33FC-A4DB-DD27-34E7-AD0B1E8CADF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B8DC03A-6225-B823-EB18-826F7AA24F1A}"/>
              </a:ext>
            </a:extLst>
          </p:cNvPr>
          <p:cNvSpPr>
            <a:spLocks noGrp="1"/>
          </p:cNvSpPr>
          <p:nvPr>
            <p:ph type="dt" sz="half" idx="10"/>
          </p:nvPr>
        </p:nvSpPr>
        <p:spPr/>
        <p:txBody>
          <a:bodyPr/>
          <a:lstStyle/>
          <a:p>
            <a:fld id="{F7D9611A-507C-456F-9595-6EF9A146DCC3}" type="datetimeFigureOut">
              <a:rPr lang="en-GB" smtClean="0"/>
              <a:t>06/02/2024</a:t>
            </a:fld>
            <a:endParaRPr lang="en-GB"/>
          </a:p>
        </p:txBody>
      </p:sp>
      <p:sp>
        <p:nvSpPr>
          <p:cNvPr id="5" name="Footer Placeholder 4">
            <a:extLst>
              <a:ext uri="{FF2B5EF4-FFF2-40B4-BE49-F238E27FC236}">
                <a16:creationId xmlns:a16="http://schemas.microsoft.com/office/drawing/2014/main" id="{4A59A23A-59B6-C0BB-5311-7CAB21F6070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9055F59-0653-904E-4474-817B097CD347}"/>
              </a:ext>
            </a:extLst>
          </p:cNvPr>
          <p:cNvSpPr>
            <a:spLocks noGrp="1"/>
          </p:cNvSpPr>
          <p:nvPr>
            <p:ph type="sldNum" sz="quarter" idx="12"/>
          </p:nvPr>
        </p:nvSpPr>
        <p:spPr/>
        <p:txBody>
          <a:bodyPr/>
          <a:lstStyle/>
          <a:p>
            <a:fld id="{76992D85-CC14-49E0-A056-FD5FC5C6476A}" type="slidenum">
              <a:rPr lang="en-GB" smtClean="0"/>
              <a:t>‹#›</a:t>
            </a:fld>
            <a:endParaRPr lang="en-GB"/>
          </a:p>
        </p:txBody>
      </p:sp>
    </p:spTree>
    <p:extLst>
      <p:ext uri="{BB962C8B-B14F-4D97-AF65-F5344CB8AC3E}">
        <p14:creationId xmlns:p14="http://schemas.microsoft.com/office/powerpoint/2010/main" val="14520781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610FF-B73C-0199-6A6D-FDF6752BA28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D93CC7B-93E4-7A96-ABF0-86225903AF6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A4BE370-7797-CDDE-8101-E1E91F1DA2CC}"/>
              </a:ext>
            </a:extLst>
          </p:cNvPr>
          <p:cNvSpPr>
            <a:spLocks noGrp="1"/>
          </p:cNvSpPr>
          <p:nvPr>
            <p:ph type="dt" sz="half" idx="10"/>
          </p:nvPr>
        </p:nvSpPr>
        <p:spPr/>
        <p:txBody>
          <a:bodyPr/>
          <a:lstStyle/>
          <a:p>
            <a:fld id="{F7D9611A-507C-456F-9595-6EF9A146DCC3}" type="datetimeFigureOut">
              <a:rPr lang="en-GB" smtClean="0"/>
              <a:t>06/02/2024</a:t>
            </a:fld>
            <a:endParaRPr lang="en-GB"/>
          </a:p>
        </p:txBody>
      </p:sp>
      <p:sp>
        <p:nvSpPr>
          <p:cNvPr id="5" name="Footer Placeholder 4">
            <a:extLst>
              <a:ext uri="{FF2B5EF4-FFF2-40B4-BE49-F238E27FC236}">
                <a16:creationId xmlns:a16="http://schemas.microsoft.com/office/drawing/2014/main" id="{73AEC933-BC37-C0AE-8942-F4F84CA2A10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A07BC8A-B79B-C57F-5871-28C4EFB6152A}"/>
              </a:ext>
            </a:extLst>
          </p:cNvPr>
          <p:cNvSpPr>
            <a:spLocks noGrp="1"/>
          </p:cNvSpPr>
          <p:nvPr>
            <p:ph type="sldNum" sz="quarter" idx="12"/>
          </p:nvPr>
        </p:nvSpPr>
        <p:spPr/>
        <p:txBody>
          <a:bodyPr/>
          <a:lstStyle/>
          <a:p>
            <a:fld id="{76992D85-CC14-49E0-A056-FD5FC5C6476A}" type="slidenum">
              <a:rPr lang="en-GB" smtClean="0"/>
              <a:t>‹#›</a:t>
            </a:fld>
            <a:endParaRPr lang="en-GB"/>
          </a:p>
        </p:txBody>
      </p:sp>
    </p:spTree>
    <p:extLst>
      <p:ext uri="{BB962C8B-B14F-4D97-AF65-F5344CB8AC3E}">
        <p14:creationId xmlns:p14="http://schemas.microsoft.com/office/powerpoint/2010/main" val="25103896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692DA4-02BC-8790-2BE0-4E9C1B5A6E0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DEF5955-A683-311A-9176-A8A40BF999A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06F142A-7649-ECD9-6298-4D38F46DB21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DBE0903-F3D6-9751-81C2-2D2EA0BBA5D6}"/>
              </a:ext>
            </a:extLst>
          </p:cNvPr>
          <p:cNvSpPr>
            <a:spLocks noGrp="1"/>
          </p:cNvSpPr>
          <p:nvPr>
            <p:ph type="dt" sz="half" idx="10"/>
          </p:nvPr>
        </p:nvSpPr>
        <p:spPr/>
        <p:txBody>
          <a:bodyPr/>
          <a:lstStyle/>
          <a:p>
            <a:fld id="{F7D9611A-507C-456F-9595-6EF9A146DCC3}" type="datetimeFigureOut">
              <a:rPr lang="en-GB" smtClean="0"/>
              <a:t>06/02/2024</a:t>
            </a:fld>
            <a:endParaRPr lang="en-GB"/>
          </a:p>
        </p:txBody>
      </p:sp>
      <p:sp>
        <p:nvSpPr>
          <p:cNvPr id="6" name="Footer Placeholder 5">
            <a:extLst>
              <a:ext uri="{FF2B5EF4-FFF2-40B4-BE49-F238E27FC236}">
                <a16:creationId xmlns:a16="http://schemas.microsoft.com/office/drawing/2014/main" id="{6108AE9E-2C96-3064-1162-0324FE21C05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083BF6C-89BC-95E0-D6B1-83E57B58FCA0}"/>
              </a:ext>
            </a:extLst>
          </p:cNvPr>
          <p:cNvSpPr>
            <a:spLocks noGrp="1"/>
          </p:cNvSpPr>
          <p:nvPr>
            <p:ph type="sldNum" sz="quarter" idx="12"/>
          </p:nvPr>
        </p:nvSpPr>
        <p:spPr/>
        <p:txBody>
          <a:bodyPr/>
          <a:lstStyle/>
          <a:p>
            <a:fld id="{76992D85-CC14-49E0-A056-FD5FC5C6476A}" type="slidenum">
              <a:rPr lang="en-GB" smtClean="0"/>
              <a:t>‹#›</a:t>
            </a:fld>
            <a:endParaRPr lang="en-GB"/>
          </a:p>
        </p:txBody>
      </p:sp>
    </p:spTree>
    <p:extLst>
      <p:ext uri="{BB962C8B-B14F-4D97-AF65-F5344CB8AC3E}">
        <p14:creationId xmlns:p14="http://schemas.microsoft.com/office/powerpoint/2010/main" val="12939301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9531C-60A5-AA11-089A-7E142FC3DAD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CD281D2-E723-637D-F262-F4FC0326BC3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D770A89-7BB9-BB51-BC73-E2BBF0A565F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1DA31B0-69B1-9C5C-D014-0E8C5454EEB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2529245-EABA-8F67-8799-FDC4452C50F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E5706C6-2912-FF76-B71D-6C926610DE92}"/>
              </a:ext>
            </a:extLst>
          </p:cNvPr>
          <p:cNvSpPr>
            <a:spLocks noGrp="1"/>
          </p:cNvSpPr>
          <p:nvPr>
            <p:ph type="dt" sz="half" idx="10"/>
          </p:nvPr>
        </p:nvSpPr>
        <p:spPr/>
        <p:txBody>
          <a:bodyPr/>
          <a:lstStyle/>
          <a:p>
            <a:fld id="{F7D9611A-507C-456F-9595-6EF9A146DCC3}" type="datetimeFigureOut">
              <a:rPr lang="en-GB" smtClean="0"/>
              <a:t>06/02/2024</a:t>
            </a:fld>
            <a:endParaRPr lang="en-GB"/>
          </a:p>
        </p:txBody>
      </p:sp>
      <p:sp>
        <p:nvSpPr>
          <p:cNvPr id="8" name="Footer Placeholder 7">
            <a:extLst>
              <a:ext uri="{FF2B5EF4-FFF2-40B4-BE49-F238E27FC236}">
                <a16:creationId xmlns:a16="http://schemas.microsoft.com/office/drawing/2014/main" id="{450B3D34-86D3-D1D6-B0B9-DA9F793EEEB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D2631A0-6F5F-6578-A5E1-5F7A388403E9}"/>
              </a:ext>
            </a:extLst>
          </p:cNvPr>
          <p:cNvSpPr>
            <a:spLocks noGrp="1"/>
          </p:cNvSpPr>
          <p:nvPr>
            <p:ph type="sldNum" sz="quarter" idx="12"/>
          </p:nvPr>
        </p:nvSpPr>
        <p:spPr/>
        <p:txBody>
          <a:bodyPr/>
          <a:lstStyle/>
          <a:p>
            <a:fld id="{76992D85-CC14-49E0-A056-FD5FC5C6476A}" type="slidenum">
              <a:rPr lang="en-GB" smtClean="0"/>
              <a:t>‹#›</a:t>
            </a:fld>
            <a:endParaRPr lang="en-GB"/>
          </a:p>
        </p:txBody>
      </p:sp>
    </p:spTree>
    <p:extLst>
      <p:ext uri="{BB962C8B-B14F-4D97-AF65-F5344CB8AC3E}">
        <p14:creationId xmlns:p14="http://schemas.microsoft.com/office/powerpoint/2010/main" val="2466969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BFA404-C5AF-94B5-90CD-554DF47522E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6C1D9B6-03B0-8319-1349-5C3BCE3AF61D}"/>
              </a:ext>
            </a:extLst>
          </p:cNvPr>
          <p:cNvSpPr>
            <a:spLocks noGrp="1"/>
          </p:cNvSpPr>
          <p:nvPr>
            <p:ph type="dt" sz="half" idx="10"/>
          </p:nvPr>
        </p:nvSpPr>
        <p:spPr/>
        <p:txBody>
          <a:bodyPr/>
          <a:lstStyle/>
          <a:p>
            <a:fld id="{F7D9611A-507C-456F-9595-6EF9A146DCC3}" type="datetimeFigureOut">
              <a:rPr lang="en-GB" smtClean="0"/>
              <a:t>06/02/2024</a:t>
            </a:fld>
            <a:endParaRPr lang="en-GB"/>
          </a:p>
        </p:txBody>
      </p:sp>
      <p:sp>
        <p:nvSpPr>
          <p:cNvPr id="4" name="Footer Placeholder 3">
            <a:extLst>
              <a:ext uri="{FF2B5EF4-FFF2-40B4-BE49-F238E27FC236}">
                <a16:creationId xmlns:a16="http://schemas.microsoft.com/office/drawing/2014/main" id="{6601F204-C380-761D-9C78-7DEA463AD0C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CE1C893-CAE8-8580-DB5E-FF712311FE7C}"/>
              </a:ext>
            </a:extLst>
          </p:cNvPr>
          <p:cNvSpPr>
            <a:spLocks noGrp="1"/>
          </p:cNvSpPr>
          <p:nvPr>
            <p:ph type="sldNum" sz="quarter" idx="12"/>
          </p:nvPr>
        </p:nvSpPr>
        <p:spPr/>
        <p:txBody>
          <a:bodyPr/>
          <a:lstStyle/>
          <a:p>
            <a:fld id="{76992D85-CC14-49E0-A056-FD5FC5C6476A}" type="slidenum">
              <a:rPr lang="en-GB" smtClean="0"/>
              <a:t>‹#›</a:t>
            </a:fld>
            <a:endParaRPr lang="en-GB"/>
          </a:p>
        </p:txBody>
      </p:sp>
    </p:spTree>
    <p:extLst>
      <p:ext uri="{BB962C8B-B14F-4D97-AF65-F5344CB8AC3E}">
        <p14:creationId xmlns:p14="http://schemas.microsoft.com/office/powerpoint/2010/main" val="4654654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D9B7B43-900D-B1DC-18BA-DE118353A834}"/>
              </a:ext>
            </a:extLst>
          </p:cNvPr>
          <p:cNvSpPr>
            <a:spLocks noGrp="1"/>
          </p:cNvSpPr>
          <p:nvPr>
            <p:ph type="dt" sz="half" idx="10"/>
          </p:nvPr>
        </p:nvSpPr>
        <p:spPr/>
        <p:txBody>
          <a:bodyPr/>
          <a:lstStyle/>
          <a:p>
            <a:fld id="{F7D9611A-507C-456F-9595-6EF9A146DCC3}" type="datetimeFigureOut">
              <a:rPr lang="en-GB" smtClean="0"/>
              <a:t>06/02/2024</a:t>
            </a:fld>
            <a:endParaRPr lang="en-GB"/>
          </a:p>
        </p:txBody>
      </p:sp>
      <p:sp>
        <p:nvSpPr>
          <p:cNvPr id="3" name="Footer Placeholder 2">
            <a:extLst>
              <a:ext uri="{FF2B5EF4-FFF2-40B4-BE49-F238E27FC236}">
                <a16:creationId xmlns:a16="http://schemas.microsoft.com/office/drawing/2014/main" id="{7683EF95-599C-2710-DF9D-096539EC1BC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FB8AF38-06F4-A1BF-2F92-0F36124FF213}"/>
              </a:ext>
            </a:extLst>
          </p:cNvPr>
          <p:cNvSpPr>
            <a:spLocks noGrp="1"/>
          </p:cNvSpPr>
          <p:nvPr>
            <p:ph type="sldNum" sz="quarter" idx="12"/>
          </p:nvPr>
        </p:nvSpPr>
        <p:spPr/>
        <p:txBody>
          <a:bodyPr/>
          <a:lstStyle/>
          <a:p>
            <a:fld id="{76992D85-CC14-49E0-A056-FD5FC5C6476A}" type="slidenum">
              <a:rPr lang="en-GB" smtClean="0"/>
              <a:t>‹#›</a:t>
            </a:fld>
            <a:endParaRPr lang="en-GB"/>
          </a:p>
        </p:txBody>
      </p:sp>
    </p:spTree>
    <p:extLst>
      <p:ext uri="{BB962C8B-B14F-4D97-AF65-F5344CB8AC3E}">
        <p14:creationId xmlns:p14="http://schemas.microsoft.com/office/powerpoint/2010/main" val="41784352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117CFE-870B-F601-CF37-56BA12AADA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D414A81-FEF1-A27C-0D59-0768B9C4953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14B71FC-6523-9AE7-8052-1CCC224856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B5DA131-10E7-27B2-297C-508C686DFB1B}"/>
              </a:ext>
            </a:extLst>
          </p:cNvPr>
          <p:cNvSpPr>
            <a:spLocks noGrp="1"/>
          </p:cNvSpPr>
          <p:nvPr>
            <p:ph type="dt" sz="half" idx="10"/>
          </p:nvPr>
        </p:nvSpPr>
        <p:spPr/>
        <p:txBody>
          <a:bodyPr/>
          <a:lstStyle/>
          <a:p>
            <a:fld id="{F7D9611A-507C-456F-9595-6EF9A146DCC3}" type="datetimeFigureOut">
              <a:rPr lang="en-GB" smtClean="0"/>
              <a:t>06/02/2024</a:t>
            </a:fld>
            <a:endParaRPr lang="en-GB"/>
          </a:p>
        </p:txBody>
      </p:sp>
      <p:sp>
        <p:nvSpPr>
          <p:cNvPr id="6" name="Footer Placeholder 5">
            <a:extLst>
              <a:ext uri="{FF2B5EF4-FFF2-40B4-BE49-F238E27FC236}">
                <a16:creationId xmlns:a16="http://schemas.microsoft.com/office/drawing/2014/main" id="{DC806D9E-2630-9A85-87BA-ABB9B594FB1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86001A6-29C6-F76E-A586-8550FBE6F78E}"/>
              </a:ext>
            </a:extLst>
          </p:cNvPr>
          <p:cNvSpPr>
            <a:spLocks noGrp="1"/>
          </p:cNvSpPr>
          <p:nvPr>
            <p:ph type="sldNum" sz="quarter" idx="12"/>
          </p:nvPr>
        </p:nvSpPr>
        <p:spPr/>
        <p:txBody>
          <a:bodyPr/>
          <a:lstStyle/>
          <a:p>
            <a:fld id="{76992D85-CC14-49E0-A056-FD5FC5C6476A}" type="slidenum">
              <a:rPr lang="en-GB" smtClean="0"/>
              <a:t>‹#›</a:t>
            </a:fld>
            <a:endParaRPr lang="en-GB"/>
          </a:p>
        </p:txBody>
      </p:sp>
    </p:spTree>
    <p:extLst>
      <p:ext uri="{BB962C8B-B14F-4D97-AF65-F5344CB8AC3E}">
        <p14:creationId xmlns:p14="http://schemas.microsoft.com/office/powerpoint/2010/main" val="11436077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75E4D-4AB7-9B95-CFCA-0C98F2246EC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CBE1BF2-0C35-A480-C0D4-000D88B47C3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788BAAE-1370-ECEF-4D6F-67E97D4B5D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A484301-7795-F838-D7A5-90B2E52CFDCE}"/>
              </a:ext>
            </a:extLst>
          </p:cNvPr>
          <p:cNvSpPr>
            <a:spLocks noGrp="1"/>
          </p:cNvSpPr>
          <p:nvPr>
            <p:ph type="dt" sz="half" idx="10"/>
          </p:nvPr>
        </p:nvSpPr>
        <p:spPr/>
        <p:txBody>
          <a:bodyPr/>
          <a:lstStyle/>
          <a:p>
            <a:fld id="{F7D9611A-507C-456F-9595-6EF9A146DCC3}" type="datetimeFigureOut">
              <a:rPr lang="en-GB" smtClean="0"/>
              <a:t>06/02/2024</a:t>
            </a:fld>
            <a:endParaRPr lang="en-GB"/>
          </a:p>
        </p:txBody>
      </p:sp>
      <p:sp>
        <p:nvSpPr>
          <p:cNvPr id="6" name="Footer Placeholder 5">
            <a:extLst>
              <a:ext uri="{FF2B5EF4-FFF2-40B4-BE49-F238E27FC236}">
                <a16:creationId xmlns:a16="http://schemas.microsoft.com/office/drawing/2014/main" id="{C09A32EF-BE79-C086-75DC-052284F8FC2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3F80666-DC7B-7868-B57D-7D80FD50785F}"/>
              </a:ext>
            </a:extLst>
          </p:cNvPr>
          <p:cNvSpPr>
            <a:spLocks noGrp="1"/>
          </p:cNvSpPr>
          <p:nvPr>
            <p:ph type="sldNum" sz="quarter" idx="12"/>
          </p:nvPr>
        </p:nvSpPr>
        <p:spPr/>
        <p:txBody>
          <a:bodyPr/>
          <a:lstStyle/>
          <a:p>
            <a:fld id="{76992D85-CC14-49E0-A056-FD5FC5C6476A}" type="slidenum">
              <a:rPr lang="en-GB" smtClean="0"/>
              <a:t>‹#›</a:t>
            </a:fld>
            <a:endParaRPr lang="en-GB"/>
          </a:p>
        </p:txBody>
      </p:sp>
    </p:spTree>
    <p:extLst>
      <p:ext uri="{BB962C8B-B14F-4D97-AF65-F5344CB8AC3E}">
        <p14:creationId xmlns:p14="http://schemas.microsoft.com/office/powerpoint/2010/main" val="6977035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B0E97F9-2A93-F960-4928-7B74F567B24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318FF67-EA4C-852C-B4F7-EC0741D9184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6D9DBA8-2508-BAC4-4972-B8391FED047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D9611A-507C-456F-9595-6EF9A146DCC3}" type="datetimeFigureOut">
              <a:rPr lang="en-GB" smtClean="0"/>
              <a:t>06/02/2024</a:t>
            </a:fld>
            <a:endParaRPr lang="en-GB"/>
          </a:p>
        </p:txBody>
      </p:sp>
      <p:sp>
        <p:nvSpPr>
          <p:cNvPr id="5" name="Footer Placeholder 4">
            <a:extLst>
              <a:ext uri="{FF2B5EF4-FFF2-40B4-BE49-F238E27FC236}">
                <a16:creationId xmlns:a16="http://schemas.microsoft.com/office/drawing/2014/main" id="{4A61A3FE-42CF-0998-3321-BD957F03FA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CED5586-F085-2787-323D-3E21FDA774D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992D85-CC14-49E0-A056-FD5FC5C6476A}" type="slidenum">
              <a:rPr lang="en-GB" smtClean="0"/>
              <a:t>‹#›</a:t>
            </a:fld>
            <a:endParaRPr lang="en-GB"/>
          </a:p>
        </p:txBody>
      </p:sp>
    </p:spTree>
    <p:extLst>
      <p:ext uri="{BB962C8B-B14F-4D97-AF65-F5344CB8AC3E}">
        <p14:creationId xmlns:p14="http://schemas.microsoft.com/office/powerpoint/2010/main" val="16616737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hyperlink" Target="https://www.etfqual.eu/?lang=ru" TargetMode="External"/><Relationship Id="rId2" Type="http://schemas.openxmlformats.org/officeDocument/2006/relationships/hyperlink" Target="https://www.etfqual.eu/"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1DBEF-8F26-54AA-A063-4387E3BF4DF9}"/>
              </a:ext>
            </a:extLst>
          </p:cNvPr>
          <p:cNvSpPr>
            <a:spLocks noGrp="1"/>
          </p:cNvSpPr>
          <p:nvPr>
            <p:ph type="ctrTitle"/>
          </p:nvPr>
        </p:nvSpPr>
        <p:spPr/>
        <p:txBody>
          <a:bodyPr>
            <a:normAutofit/>
          </a:bodyPr>
          <a:lstStyle/>
          <a:p>
            <a:r>
              <a:rPr lang="et-EE" sz="4800" dirty="0" err="1">
                <a:solidFill>
                  <a:srgbClr val="FF0000"/>
                </a:solidFill>
              </a:rPr>
              <a:t>Stakeholders</a:t>
            </a:r>
            <a:r>
              <a:rPr lang="et-EE" sz="4800" dirty="0">
                <a:solidFill>
                  <a:srgbClr val="FF0000"/>
                </a:solidFill>
              </a:rPr>
              <a:t>’ </a:t>
            </a:r>
            <a:r>
              <a:rPr lang="et-EE" sz="4800" dirty="0" err="1">
                <a:solidFill>
                  <a:srgbClr val="FF0000"/>
                </a:solidFill>
              </a:rPr>
              <a:t>engagement</a:t>
            </a:r>
            <a:r>
              <a:rPr lang="et-EE" sz="4800" dirty="0">
                <a:solidFill>
                  <a:srgbClr val="FF0000"/>
                </a:solidFill>
              </a:rPr>
              <a:t> in</a:t>
            </a:r>
            <a:br>
              <a:rPr lang="et-EE" sz="4800" dirty="0">
                <a:solidFill>
                  <a:srgbClr val="FF0000"/>
                </a:solidFill>
              </a:rPr>
            </a:br>
            <a:r>
              <a:rPr lang="et-EE" sz="4800" dirty="0" err="1">
                <a:solidFill>
                  <a:srgbClr val="FF0000"/>
                </a:solidFill>
              </a:rPr>
              <a:t>governance</a:t>
            </a:r>
            <a:r>
              <a:rPr lang="et-EE" sz="4800" dirty="0">
                <a:solidFill>
                  <a:srgbClr val="FF0000"/>
                </a:solidFill>
              </a:rPr>
              <a:t> </a:t>
            </a:r>
            <a:r>
              <a:rPr lang="et-EE" sz="4800" dirty="0" err="1">
                <a:solidFill>
                  <a:srgbClr val="FF0000"/>
                </a:solidFill>
              </a:rPr>
              <a:t>structures</a:t>
            </a:r>
            <a:r>
              <a:rPr lang="et-EE" sz="4800" dirty="0">
                <a:solidFill>
                  <a:srgbClr val="FF0000"/>
                </a:solidFill>
              </a:rPr>
              <a:t> of </a:t>
            </a:r>
            <a:r>
              <a:rPr lang="et-EE" sz="4800" dirty="0" err="1">
                <a:solidFill>
                  <a:srgbClr val="FF0000"/>
                </a:solidFill>
              </a:rPr>
              <a:t>occupational</a:t>
            </a:r>
            <a:r>
              <a:rPr lang="et-EE" sz="4800" dirty="0">
                <a:solidFill>
                  <a:srgbClr val="FF0000"/>
                </a:solidFill>
              </a:rPr>
              <a:t> </a:t>
            </a:r>
            <a:r>
              <a:rPr lang="et-EE" sz="4800" dirty="0" err="1">
                <a:solidFill>
                  <a:srgbClr val="FF0000"/>
                </a:solidFill>
              </a:rPr>
              <a:t>qualifications</a:t>
            </a:r>
            <a:r>
              <a:rPr lang="et-EE" sz="4800" dirty="0">
                <a:solidFill>
                  <a:srgbClr val="FF0000"/>
                </a:solidFill>
              </a:rPr>
              <a:t> </a:t>
            </a:r>
            <a:r>
              <a:rPr lang="et-EE" sz="4800" dirty="0" err="1">
                <a:solidFill>
                  <a:srgbClr val="FF0000"/>
                </a:solidFill>
              </a:rPr>
              <a:t>systems</a:t>
            </a:r>
            <a:endParaRPr lang="en-GB" sz="4800" dirty="0">
              <a:solidFill>
                <a:srgbClr val="FF0000"/>
              </a:solidFill>
            </a:endParaRPr>
          </a:p>
        </p:txBody>
      </p:sp>
      <p:sp>
        <p:nvSpPr>
          <p:cNvPr id="3" name="Subtitle 2">
            <a:extLst>
              <a:ext uri="{FF2B5EF4-FFF2-40B4-BE49-F238E27FC236}">
                <a16:creationId xmlns:a16="http://schemas.microsoft.com/office/drawing/2014/main" id="{3AD19D69-A99A-D197-527E-795E13D08A97}"/>
              </a:ext>
            </a:extLst>
          </p:cNvPr>
          <p:cNvSpPr>
            <a:spLocks noGrp="1"/>
          </p:cNvSpPr>
          <p:nvPr>
            <p:ph type="subTitle" idx="1"/>
          </p:nvPr>
        </p:nvSpPr>
        <p:spPr/>
        <p:txBody>
          <a:bodyPr/>
          <a:lstStyle/>
          <a:p>
            <a:endParaRPr lang="et-EE" dirty="0"/>
          </a:p>
          <a:p>
            <a:r>
              <a:rPr lang="et-EE" dirty="0"/>
              <a:t>Olav Aarna</a:t>
            </a:r>
          </a:p>
          <a:p>
            <a:r>
              <a:rPr lang="et-EE" dirty="0"/>
              <a:t>International </a:t>
            </a:r>
            <a:r>
              <a:rPr lang="et-EE" dirty="0" err="1"/>
              <a:t>expert</a:t>
            </a:r>
            <a:r>
              <a:rPr lang="et-EE" dirty="0"/>
              <a:t> of DARYA</a:t>
            </a:r>
            <a:endParaRPr lang="en-GB" dirty="0"/>
          </a:p>
        </p:txBody>
      </p:sp>
    </p:spTree>
    <p:extLst>
      <p:ext uri="{BB962C8B-B14F-4D97-AF65-F5344CB8AC3E}">
        <p14:creationId xmlns:p14="http://schemas.microsoft.com/office/powerpoint/2010/main" val="7345011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5CCEA77D-90B8-4845-8239-841F62CA423A}"/>
              </a:ext>
            </a:extLst>
          </p:cNvPr>
          <p:cNvSpPr/>
          <p:nvPr/>
        </p:nvSpPr>
        <p:spPr>
          <a:xfrm>
            <a:off x="3724712" y="1775791"/>
            <a:ext cx="4907560" cy="3511826"/>
          </a:xfrm>
          <a:prstGeom prst="rect">
            <a:avLst/>
          </a:prstGeom>
          <a:solidFill>
            <a:schemeClr val="accent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91096CBB-F481-4A84-A4AF-57A449089CE0}"/>
              </a:ext>
            </a:extLst>
          </p:cNvPr>
          <p:cNvSpPr>
            <a:spLocks noGrp="1"/>
          </p:cNvSpPr>
          <p:nvPr>
            <p:ph type="title"/>
          </p:nvPr>
        </p:nvSpPr>
        <p:spPr>
          <a:xfrm>
            <a:off x="838200" y="365126"/>
            <a:ext cx="10570828" cy="774562"/>
          </a:xfrm>
        </p:spPr>
        <p:txBody>
          <a:bodyPr>
            <a:normAutofit fontScale="90000"/>
          </a:bodyPr>
          <a:lstStyle/>
          <a:p>
            <a:r>
              <a:rPr lang="en-GB" dirty="0">
                <a:solidFill>
                  <a:srgbClr val="FF0000"/>
                </a:solidFill>
              </a:rPr>
              <a:t>Occupational qualifications system (OQS) as an interface</a:t>
            </a:r>
          </a:p>
        </p:txBody>
      </p:sp>
      <p:sp>
        <p:nvSpPr>
          <p:cNvPr id="3" name="Rectangle 2">
            <a:extLst>
              <a:ext uri="{FF2B5EF4-FFF2-40B4-BE49-F238E27FC236}">
                <a16:creationId xmlns:a16="http://schemas.microsoft.com/office/drawing/2014/main" id="{10011D7F-2856-4604-AD75-AE8C76AAA0C3}"/>
              </a:ext>
            </a:extLst>
          </p:cNvPr>
          <p:cNvSpPr/>
          <p:nvPr/>
        </p:nvSpPr>
        <p:spPr>
          <a:xfrm>
            <a:off x="4134678" y="2279376"/>
            <a:ext cx="3922644" cy="107010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400"/>
              </a:lnSpc>
            </a:pPr>
            <a:r>
              <a:rPr lang="et-EE" sz="2400" dirty="0" err="1">
                <a:effectLst>
                  <a:outerShdw blurRad="38100" dist="38100" dir="2700000" algn="tl">
                    <a:srgbClr val="000000">
                      <a:alpha val="43137"/>
                    </a:srgbClr>
                  </a:outerShdw>
                </a:effectLst>
              </a:rPr>
              <a:t>Subsystem</a:t>
            </a:r>
            <a:r>
              <a:rPr lang="et-EE" sz="2400" dirty="0">
                <a:effectLst>
                  <a:outerShdw blurRad="38100" dist="38100" dir="2700000" algn="tl">
                    <a:srgbClr val="000000">
                      <a:alpha val="43137"/>
                    </a:srgbClr>
                  </a:outerShdw>
                </a:effectLst>
              </a:rPr>
              <a:t> </a:t>
            </a:r>
            <a:r>
              <a:rPr lang="et-EE" sz="2400" dirty="0" err="1">
                <a:effectLst>
                  <a:outerShdw blurRad="38100" dist="38100" dir="2700000" algn="tl">
                    <a:srgbClr val="000000">
                      <a:alpha val="43137"/>
                    </a:srgbClr>
                  </a:outerShdw>
                </a:effectLst>
              </a:rPr>
              <a:t>for</a:t>
            </a:r>
            <a:r>
              <a:rPr lang="et-EE" sz="2400" dirty="0">
                <a:effectLst>
                  <a:outerShdw blurRad="38100" dist="38100" dir="2700000" algn="tl">
                    <a:srgbClr val="000000">
                      <a:alpha val="43137"/>
                    </a:srgbClr>
                  </a:outerShdw>
                </a:effectLst>
              </a:rPr>
              <a:t> </a:t>
            </a:r>
            <a:r>
              <a:rPr lang="et-EE" sz="2400" dirty="0" err="1">
                <a:effectLst>
                  <a:outerShdw blurRad="38100" dist="38100" dir="2700000" algn="tl">
                    <a:srgbClr val="000000">
                      <a:alpha val="43137"/>
                    </a:srgbClr>
                  </a:outerShdw>
                </a:effectLst>
              </a:rPr>
              <a:t>developing</a:t>
            </a:r>
            <a:r>
              <a:rPr lang="et-EE" sz="2400" dirty="0">
                <a:effectLst>
                  <a:outerShdw blurRad="38100" dist="38100" dir="2700000" algn="tl">
                    <a:srgbClr val="000000">
                      <a:alpha val="43137"/>
                    </a:srgbClr>
                  </a:outerShdw>
                </a:effectLst>
              </a:rPr>
              <a:t> </a:t>
            </a:r>
            <a:r>
              <a:rPr lang="et-EE" sz="2400" dirty="0" err="1">
                <a:effectLst>
                  <a:outerShdw blurRad="38100" dist="38100" dir="2700000" algn="tl">
                    <a:srgbClr val="000000">
                      <a:alpha val="43137"/>
                    </a:srgbClr>
                  </a:outerShdw>
                </a:effectLst>
              </a:rPr>
              <a:t>occupational</a:t>
            </a:r>
            <a:r>
              <a:rPr lang="et-EE" sz="2400" dirty="0">
                <a:effectLst>
                  <a:outerShdw blurRad="38100" dist="38100" dir="2700000" algn="tl">
                    <a:srgbClr val="000000">
                      <a:alpha val="43137"/>
                    </a:srgbClr>
                  </a:outerShdw>
                </a:effectLst>
              </a:rPr>
              <a:t> </a:t>
            </a:r>
            <a:r>
              <a:rPr lang="et-EE" sz="2400" dirty="0" err="1">
                <a:effectLst>
                  <a:outerShdw blurRad="38100" dist="38100" dir="2700000" algn="tl">
                    <a:srgbClr val="000000">
                      <a:alpha val="43137"/>
                    </a:srgbClr>
                  </a:outerShdw>
                </a:effectLst>
              </a:rPr>
              <a:t>qualification</a:t>
            </a:r>
            <a:r>
              <a:rPr lang="et-EE" sz="2400" dirty="0">
                <a:effectLst>
                  <a:outerShdw blurRad="38100" dist="38100" dir="2700000" algn="tl">
                    <a:srgbClr val="000000">
                      <a:alpha val="43137"/>
                    </a:srgbClr>
                  </a:outerShdw>
                </a:effectLst>
              </a:rPr>
              <a:t> </a:t>
            </a:r>
            <a:r>
              <a:rPr lang="et-EE" sz="2400" dirty="0" err="1">
                <a:effectLst>
                  <a:outerShdw blurRad="38100" dist="38100" dir="2700000" algn="tl">
                    <a:srgbClr val="000000">
                      <a:alpha val="43137"/>
                    </a:srgbClr>
                  </a:outerShdw>
                </a:effectLst>
              </a:rPr>
              <a:t>standards</a:t>
            </a:r>
            <a:endParaRPr lang="et-EE" sz="2400" dirty="0">
              <a:effectLst>
                <a:outerShdw blurRad="38100" dist="38100" dir="2700000" algn="tl">
                  <a:srgbClr val="000000">
                    <a:alpha val="43137"/>
                  </a:srgbClr>
                </a:outerShdw>
              </a:effectLst>
            </a:endParaRPr>
          </a:p>
        </p:txBody>
      </p:sp>
      <p:sp>
        <p:nvSpPr>
          <p:cNvPr id="4" name="Rectangle: Rounded Corners 3">
            <a:extLst>
              <a:ext uri="{FF2B5EF4-FFF2-40B4-BE49-F238E27FC236}">
                <a16:creationId xmlns:a16="http://schemas.microsoft.com/office/drawing/2014/main" id="{35C09880-385A-4F0A-8409-02C9700F553B}"/>
              </a:ext>
            </a:extLst>
          </p:cNvPr>
          <p:cNvSpPr/>
          <p:nvPr/>
        </p:nvSpPr>
        <p:spPr>
          <a:xfrm>
            <a:off x="1311967" y="1775791"/>
            <a:ext cx="1590259" cy="3511826"/>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t-EE" sz="2800" dirty="0" err="1">
                <a:effectLst>
                  <a:outerShdw blurRad="38100" dist="38100" dir="2700000" algn="tl">
                    <a:srgbClr val="000000">
                      <a:alpha val="43137"/>
                    </a:srgbClr>
                  </a:outerShdw>
                </a:effectLst>
              </a:rPr>
              <a:t>Labour</a:t>
            </a:r>
            <a:endParaRPr lang="et-EE" sz="2800" dirty="0">
              <a:effectLst>
                <a:outerShdw blurRad="38100" dist="38100" dir="2700000" algn="tl">
                  <a:srgbClr val="000000">
                    <a:alpha val="43137"/>
                  </a:srgbClr>
                </a:outerShdw>
              </a:effectLst>
            </a:endParaRPr>
          </a:p>
          <a:p>
            <a:pPr algn="ctr"/>
            <a:r>
              <a:rPr lang="et-EE" sz="2800" dirty="0">
                <a:effectLst>
                  <a:outerShdw blurRad="38100" dist="38100" dir="2700000" algn="tl">
                    <a:srgbClr val="000000">
                      <a:alpha val="43137"/>
                    </a:srgbClr>
                  </a:outerShdw>
                </a:effectLst>
              </a:rPr>
              <a:t>market</a:t>
            </a:r>
          </a:p>
        </p:txBody>
      </p:sp>
      <p:sp>
        <p:nvSpPr>
          <p:cNvPr id="5" name="Rectangle: Rounded Corners 4">
            <a:extLst>
              <a:ext uri="{FF2B5EF4-FFF2-40B4-BE49-F238E27FC236}">
                <a16:creationId xmlns:a16="http://schemas.microsoft.com/office/drawing/2014/main" id="{30CDFE64-723E-4A9D-8133-8F063FF374AA}"/>
              </a:ext>
            </a:extLst>
          </p:cNvPr>
          <p:cNvSpPr/>
          <p:nvPr/>
        </p:nvSpPr>
        <p:spPr>
          <a:xfrm>
            <a:off x="9422292" y="1775791"/>
            <a:ext cx="1590262" cy="3511826"/>
          </a:xfrm>
          <a:prstGeom prst="round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t-EE" sz="2800" dirty="0">
                <a:effectLst>
                  <a:outerShdw blurRad="38100" dist="38100" dir="2700000" algn="tl">
                    <a:srgbClr val="000000">
                      <a:alpha val="43137"/>
                    </a:srgbClr>
                  </a:outerShdw>
                </a:effectLst>
              </a:rPr>
              <a:t>System</a:t>
            </a:r>
          </a:p>
          <a:p>
            <a:pPr algn="ctr"/>
            <a:r>
              <a:rPr lang="et-EE" sz="2800" dirty="0" err="1">
                <a:effectLst>
                  <a:outerShdw blurRad="38100" dist="38100" dir="2700000" algn="tl">
                    <a:srgbClr val="000000">
                      <a:alpha val="43137"/>
                    </a:srgbClr>
                  </a:outerShdw>
                </a:effectLst>
              </a:rPr>
              <a:t>for</a:t>
            </a:r>
            <a:endParaRPr lang="et-EE" sz="2800" dirty="0">
              <a:effectLst>
                <a:outerShdw blurRad="38100" dist="38100" dir="2700000" algn="tl">
                  <a:srgbClr val="000000">
                    <a:alpha val="43137"/>
                  </a:srgbClr>
                </a:outerShdw>
              </a:effectLst>
            </a:endParaRPr>
          </a:p>
          <a:p>
            <a:pPr algn="ctr"/>
            <a:r>
              <a:rPr lang="et-EE" sz="2800" dirty="0" err="1">
                <a:effectLst>
                  <a:outerShdw blurRad="38100" dist="38100" dir="2700000" algn="tl">
                    <a:srgbClr val="000000">
                      <a:alpha val="43137"/>
                    </a:srgbClr>
                  </a:outerShdw>
                </a:effectLst>
              </a:rPr>
              <a:t>lifelong</a:t>
            </a:r>
            <a:endParaRPr lang="et-EE" sz="2800" dirty="0">
              <a:effectLst>
                <a:outerShdw blurRad="38100" dist="38100" dir="2700000" algn="tl">
                  <a:srgbClr val="000000">
                    <a:alpha val="43137"/>
                  </a:srgbClr>
                </a:outerShdw>
              </a:effectLst>
            </a:endParaRPr>
          </a:p>
          <a:p>
            <a:pPr algn="ctr"/>
            <a:r>
              <a:rPr lang="et-EE" sz="2800" dirty="0" err="1">
                <a:effectLst>
                  <a:outerShdw blurRad="38100" dist="38100" dir="2700000" algn="tl">
                    <a:srgbClr val="000000">
                      <a:alpha val="43137"/>
                    </a:srgbClr>
                  </a:outerShdw>
                </a:effectLst>
              </a:rPr>
              <a:t>learning</a:t>
            </a:r>
            <a:endParaRPr lang="et-EE" sz="2800" dirty="0">
              <a:effectLst>
                <a:outerShdw blurRad="38100" dist="38100" dir="2700000" algn="tl">
                  <a:srgbClr val="000000">
                    <a:alpha val="43137"/>
                  </a:srgbClr>
                </a:outerShdw>
              </a:effectLst>
            </a:endParaRPr>
          </a:p>
        </p:txBody>
      </p:sp>
      <p:cxnSp>
        <p:nvCxnSpPr>
          <p:cNvPr id="8" name="Straight Connector 7">
            <a:extLst>
              <a:ext uri="{FF2B5EF4-FFF2-40B4-BE49-F238E27FC236}">
                <a16:creationId xmlns:a16="http://schemas.microsoft.com/office/drawing/2014/main" id="{BC5ADE15-89B2-468F-9423-5250D0757C54}"/>
              </a:ext>
            </a:extLst>
          </p:cNvPr>
          <p:cNvCxnSpPr>
            <a:cxnSpLocks/>
          </p:cNvCxnSpPr>
          <p:nvPr/>
        </p:nvCxnSpPr>
        <p:spPr>
          <a:xfrm>
            <a:off x="2902226" y="2829339"/>
            <a:ext cx="1232452" cy="0"/>
          </a:xfrm>
          <a:prstGeom prst="line">
            <a:avLst/>
          </a:prstGeom>
          <a:ln w="76200">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D52D018B-6FB6-4CAD-9B68-6E962F8CFA85}"/>
              </a:ext>
            </a:extLst>
          </p:cNvPr>
          <p:cNvCxnSpPr>
            <a:cxnSpLocks/>
          </p:cNvCxnSpPr>
          <p:nvPr/>
        </p:nvCxnSpPr>
        <p:spPr>
          <a:xfrm>
            <a:off x="8057322" y="2802835"/>
            <a:ext cx="1364970" cy="0"/>
          </a:xfrm>
          <a:prstGeom prst="line">
            <a:avLst/>
          </a:prstGeom>
          <a:ln w="76200">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1CD7B67-BE95-4E81-B348-C29A44D0608A}"/>
              </a:ext>
            </a:extLst>
          </p:cNvPr>
          <p:cNvSpPr/>
          <p:nvPr/>
        </p:nvSpPr>
        <p:spPr>
          <a:xfrm>
            <a:off x="4134678" y="3899447"/>
            <a:ext cx="3902766" cy="9640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400"/>
              </a:lnSpc>
            </a:pPr>
            <a:r>
              <a:rPr lang="et-EE" sz="2400" dirty="0" err="1">
                <a:effectLst>
                  <a:outerShdw blurRad="38100" dist="38100" dir="2700000" algn="tl">
                    <a:srgbClr val="000000">
                      <a:alpha val="43137"/>
                    </a:srgbClr>
                  </a:outerShdw>
                </a:effectLst>
              </a:rPr>
              <a:t>Subsystem</a:t>
            </a:r>
            <a:r>
              <a:rPr lang="et-EE" sz="2400" dirty="0">
                <a:effectLst>
                  <a:outerShdw blurRad="38100" dist="38100" dir="2700000" algn="tl">
                    <a:srgbClr val="000000">
                      <a:alpha val="43137"/>
                    </a:srgbClr>
                  </a:outerShdw>
                </a:effectLst>
              </a:rPr>
              <a:t> </a:t>
            </a:r>
            <a:r>
              <a:rPr lang="et-EE" sz="2400" dirty="0" err="1">
                <a:effectLst>
                  <a:outerShdw blurRad="38100" dist="38100" dir="2700000" algn="tl">
                    <a:srgbClr val="000000">
                      <a:alpha val="43137"/>
                    </a:srgbClr>
                  </a:outerShdw>
                </a:effectLst>
              </a:rPr>
              <a:t>for</a:t>
            </a:r>
            <a:r>
              <a:rPr lang="et-EE" sz="2400" dirty="0">
                <a:effectLst>
                  <a:outerShdw blurRad="38100" dist="38100" dir="2700000" algn="tl">
                    <a:srgbClr val="000000">
                      <a:alpha val="43137"/>
                    </a:srgbClr>
                  </a:outerShdw>
                </a:effectLst>
              </a:rPr>
              <a:t> </a:t>
            </a:r>
            <a:r>
              <a:rPr lang="et-EE" sz="2400" dirty="0" err="1">
                <a:effectLst>
                  <a:outerShdw blurRad="38100" dist="38100" dir="2700000" algn="tl">
                    <a:srgbClr val="000000">
                      <a:alpha val="43137"/>
                    </a:srgbClr>
                  </a:outerShdw>
                </a:effectLst>
              </a:rPr>
              <a:t>validation</a:t>
            </a:r>
            <a:r>
              <a:rPr lang="et-EE" sz="2400" dirty="0">
                <a:effectLst>
                  <a:outerShdw blurRad="38100" dist="38100" dir="2700000" algn="tl">
                    <a:srgbClr val="000000">
                      <a:alpha val="43137"/>
                    </a:srgbClr>
                  </a:outerShdw>
                </a:effectLst>
              </a:rPr>
              <a:t> of </a:t>
            </a:r>
            <a:r>
              <a:rPr lang="et-EE" sz="2400" dirty="0" err="1">
                <a:effectLst>
                  <a:outerShdw blurRad="38100" dist="38100" dir="2700000" algn="tl">
                    <a:srgbClr val="000000">
                      <a:alpha val="43137"/>
                    </a:srgbClr>
                  </a:outerShdw>
                </a:effectLst>
              </a:rPr>
              <a:t>persons</a:t>
            </a:r>
            <a:r>
              <a:rPr lang="et-EE" sz="2400" dirty="0">
                <a:effectLst>
                  <a:outerShdw blurRad="38100" dist="38100" dir="2700000" algn="tl">
                    <a:srgbClr val="000000">
                      <a:alpha val="43137"/>
                    </a:srgbClr>
                  </a:outerShdw>
                </a:effectLst>
              </a:rPr>
              <a:t>’ </a:t>
            </a:r>
            <a:r>
              <a:rPr lang="et-EE" sz="2400" dirty="0" err="1">
                <a:effectLst>
                  <a:outerShdw blurRad="38100" dist="38100" dir="2700000" algn="tl">
                    <a:srgbClr val="000000">
                      <a:alpha val="43137"/>
                    </a:srgbClr>
                  </a:outerShdw>
                </a:effectLst>
              </a:rPr>
              <a:t>occupational</a:t>
            </a:r>
            <a:r>
              <a:rPr lang="et-EE" sz="2400" dirty="0">
                <a:effectLst>
                  <a:outerShdw blurRad="38100" dist="38100" dir="2700000" algn="tl">
                    <a:srgbClr val="000000">
                      <a:alpha val="43137"/>
                    </a:srgbClr>
                  </a:outerShdw>
                </a:effectLst>
              </a:rPr>
              <a:t> </a:t>
            </a:r>
            <a:r>
              <a:rPr lang="et-EE" sz="2400" dirty="0" err="1">
                <a:effectLst>
                  <a:outerShdw blurRad="38100" dist="38100" dir="2700000" algn="tl">
                    <a:srgbClr val="000000">
                      <a:alpha val="43137"/>
                    </a:srgbClr>
                  </a:outerShdw>
                </a:effectLst>
              </a:rPr>
              <a:t>competence</a:t>
            </a:r>
            <a:endParaRPr lang="et-EE" sz="2400" dirty="0">
              <a:effectLst>
                <a:outerShdw blurRad="38100" dist="38100" dir="2700000" algn="tl">
                  <a:srgbClr val="000000">
                    <a:alpha val="43137"/>
                  </a:srgbClr>
                </a:outerShdw>
              </a:effectLst>
            </a:endParaRPr>
          </a:p>
        </p:txBody>
      </p:sp>
      <p:cxnSp>
        <p:nvCxnSpPr>
          <p:cNvPr id="11" name="Straight Connector 10">
            <a:extLst>
              <a:ext uri="{FF2B5EF4-FFF2-40B4-BE49-F238E27FC236}">
                <a16:creationId xmlns:a16="http://schemas.microsoft.com/office/drawing/2014/main" id="{81C7376F-8E6C-4488-A175-F41C8466BE82}"/>
              </a:ext>
            </a:extLst>
          </p:cNvPr>
          <p:cNvCxnSpPr>
            <a:cxnSpLocks/>
          </p:cNvCxnSpPr>
          <p:nvPr/>
        </p:nvCxnSpPr>
        <p:spPr>
          <a:xfrm>
            <a:off x="2902226" y="4388120"/>
            <a:ext cx="1232452" cy="0"/>
          </a:xfrm>
          <a:prstGeom prst="line">
            <a:avLst/>
          </a:prstGeom>
          <a:ln w="76200">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4332E41A-83C9-433E-911E-C21BDAF16983}"/>
              </a:ext>
            </a:extLst>
          </p:cNvPr>
          <p:cNvCxnSpPr>
            <a:cxnSpLocks/>
          </p:cNvCxnSpPr>
          <p:nvPr/>
        </p:nvCxnSpPr>
        <p:spPr>
          <a:xfrm>
            <a:off x="8057322" y="4388120"/>
            <a:ext cx="1364970" cy="0"/>
          </a:xfrm>
          <a:prstGeom prst="line">
            <a:avLst/>
          </a:prstGeom>
          <a:ln w="76200">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7A8A818E-AFA4-46B1-A4B1-E8DF622BCC80}"/>
              </a:ext>
            </a:extLst>
          </p:cNvPr>
          <p:cNvCxnSpPr>
            <a:cxnSpLocks/>
            <a:stCxn id="3" idx="2"/>
            <a:endCxn id="9" idx="0"/>
          </p:cNvCxnSpPr>
          <p:nvPr/>
        </p:nvCxnSpPr>
        <p:spPr>
          <a:xfrm flipH="1">
            <a:off x="6086061" y="3349483"/>
            <a:ext cx="9939" cy="549964"/>
          </a:xfrm>
          <a:prstGeom prst="line">
            <a:avLst/>
          </a:prstGeom>
          <a:ln w="76200">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A6CFD3DD-2AEF-8565-7AE6-F785379738B4}"/>
              </a:ext>
            </a:extLst>
          </p:cNvPr>
          <p:cNvSpPr txBox="1"/>
          <p:nvPr/>
        </p:nvSpPr>
        <p:spPr>
          <a:xfrm>
            <a:off x="3927491" y="1773562"/>
            <a:ext cx="4502002" cy="461665"/>
          </a:xfrm>
          <a:prstGeom prst="rect">
            <a:avLst/>
          </a:prstGeom>
          <a:noFill/>
        </p:spPr>
        <p:txBody>
          <a:bodyPr wrap="none" rtlCol="0">
            <a:spAutoFit/>
          </a:bodyPr>
          <a:lstStyle/>
          <a:p>
            <a:r>
              <a:rPr lang="et-EE" sz="2400" dirty="0" err="1"/>
              <a:t>Occupational</a:t>
            </a:r>
            <a:r>
              <a:rPr lang="et-EE" sz="2400" dirty="0"/>
              <a:t> </a:t>
            </a:r>
            <a:r>
              <a:rPr lang="et-EE" sz="2400" dirty="0" err="1"/>
              <a:t>qualifications</a:t>
            </a:r>
            <a:r>
              <a:rPr lang="et-EE" sz="2400" dirty="0"/>
              <a:t> </a:t>
            </a:r>
            <a:r>
              <a:rPr lang="et-EE" sz="2400" dirty="0" err="1"/>
              <a:t>system</a:t>
            </a:r>
            <a:endParaRPr lang="en-GB" sz="2400" dirty="0"/>
          </a:p>
        </p:txBody>
      </p:sp>
      <p:sp>
        <p:nvSpPr>
          <p:cNvPr id="15" name="TextBox 14">
            <a:extLst>
              <a:ext uri="{FF2B5EF4-FFF2-40B4-BE49-F238E27FC236}">
                <a16:creationId xmlns:a16="http://schemas.microsoft.com/office/drawing/2014/main" id="{1C7EAD0F-D1B0-976D-7FF5-2D5808FC9B85}"/>
              </a:ext>
            </a:extLst>
          </p:cNvPr>
          <p:cNvSpPr txBox="1"/>
          <p:nvPr/>
        </p:nvSpPr>
        <p:spPr>
          <a:xfrm>
            <a:off x="2424995" y="5788739"/>
            <a:ext cx="7322133" cy="707886"/>
          </a:xfrm>
          <a:prstGeom prst="rect">
            <a:avLst/>
          </a:prstGeom>
          <a:noFill/>
        </p:spPr>
        <p:txBody>
          <a:bodyPr wrap="none" rtlCol="0">
            <a:spAutoFit/>
          </a:bodyPr>
          <a:lstStyle/>
          <a:p>
            <a:pPr algn="ctr"/>
            <a:r>
              <a:rPr lang="en-GB" sz="2000" dirty="0"/>
              <a:t>Stakeholders’ involvement is specifically important</a:t>
            </a:r>
            <a:r>
              <a:rPr lang="et-EE" sz="2000" dirty="0"/>
              <a:t> </a:t>
            </a:r>
            <a:r>
              <a:rPr lang="en-GB" sz="2000" dirty="0"/>
              <a:t>in the subsystem </a:t>
            </a:r>
            <a:endParaRPr lang="et-EE" sz="2000" dirty="0"/>
          </a:p>
          <a:p>
            <a:pPr algn="ctr"/>
            <a:r>
              <a:rPr lang="en-GB" sz="2000" dirty="0"/>
              <a:t>for developing qualification standards</a:t>
            </a:r>
            <a:r>
              <a:rPr lang="et-EE" sz="2000" dirty="0"/>
              <a:t>, </a:t>
            </a:r>
            <a:r>
              <a:rPr lang="et-EE" sz="2000" dirty="0" err="1"/>
              <a:t>but</a:t>
            </a:r>
            <a:r>
              <a:rPr lang="et-EE" sz="2000" dirty="0"/>
              <a:t> </a:t>
            </a:r>
            <a:r>
              <a:rPr lang="et-EE" sz="2000" dirty="0" err="1"/>
              <a:t>not</a:t>
            </a:r>
            <a:r>
              <a:rPr lang="et-EE" sz="2000" dirty="0"/>
              <a:t> </a:t>
            </a:r>
            <a:r>
              <a:rPr lang="et-EE" sz="2000" dirty="0" err="1"/>
              <a:t>only</a:t>
            </a:r>
            <a:endParaRPr lang="en-GB" sz="2000" dirty="0"/>
          </a:p>
        </p:txBody>
      </p:sp>
    </p:spTree>
    <p:extLst>
      <p:ext uri="{BB962C8B-B14F-4D97-AF65-F5344CB8AC3E}">
        <p14:creationId xmlns:p14="http://schemas.microsoft.com/office/powerpoint/2010/main" val="34580756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D05C07-5412-CB1D-925B-846FA9EA2168}"/>
              </a:ext>
            </a:extLst>
          </p:cNvPr>
          <p:cNvSpPr>
            <a:spLocks noGrp="1"/>
          </p:cNvSpPr>
          <p:nvPr>
            <p:ph type="title"/>
          </p:nvPr>
        </p:nvSpPr>
        <p:spPr>
          <a:xfrm>
            <a:off x="838200" y="365126"/>
            <a:ext cx="10515600" cy="742221"/>
          </a:xfrm>
        </p:spPr>
        <p:txBody>
          <a:bodyPr/>
          <a:lstStyle/>
          <a:p>
            <a:r>
              <a:rPr lang="et-EE" dirty="0" err="1">
                <a:solidFill>
                  <a:srgbClr val="FF0000"/>
                </a:solidFill>
              </a:rPr>
              <a:t>Context</a:t>
            </a:r>
            <a:endParaRPr lang="en-GB" dirty="0">
              <a:solidFill>
                <a:srgbClr val="FF0000"/>
              </a:solidFill>
            </a:endParaRPr>
          </a:p>
        </p:txBody>
      </p:sp>
      <p:sp>
        <p:nvSpPr>
          <p:cNvPr id="3" name="Content Placeholder 2">
            <a:extLst>
              <a:ext uri="{FF2B5EF4-FFF2-40B4-BE49-F238E27FC236}">
                <a16:creationId xmlns:a16="http://schemas.microsoft.com/office/drawing/2014/main" id="{C8925794-87DB-5EC8-D302-428CB9454136}"/>
              </a:ext>
            </a:extLst>
          </p:cNvPr>
          <p:cNvSpPr>
            <a:spLocks noGrp="1"/>
          </p:cNvSpPr>
          <p:nvPr>
            <p:ph idx="1"/>
          </p:nvPr>
        </p:nvSpPr>
        <p:spPr>
          <a:xfrm>
            <a:off x="838199" y="1224793"/>
            <a:ext cx="10788941" cy="5368954"/>
          </a:xfrm>
        </p:spPr>
        <p:txBody>
          <a:bodyPr>
            <a:normAutofit fontScale="92500" lnSpcReduction="20000"/>
          </a:bodyPr>
          <a:lstStyle/>
          <a:p>
            <a:pPr lvl="0">
              <a:lnSpc>
                <a:spcPct val="105000"/>
              </a:lnSpc>
            </a:pPr>
            <a:r>
              <a:rPr lang="en-GB" sz="2800" b="0" i="0" u="none" strike="noStrike" baseline="0" dirty="0">
                <a:solidFill>
                  <a:srgbClr val="211D1E"/>
                </a:solidFill>
              </a:rPr>
              <a:t>OQS is an interface between the labour market and the system for lifelong learning</a:t>
            </a:r>
          </a:p>
          <a:p>
            <a:pPr lvl="0">
              <a:lnSpc>
                <a:spcPct val="105000"/>
              </a:lnSpc>
            </a:pPr>
            <a:r>
              <a:rPr lang="en-GB" sz="2800" b="0" i="0" u="none" strike="noStrike" baseline="0" dirty="0">
                <a:solidFill>
                  <a:srgbClr val="211D1E"/>
                </a:solidFill>
              </a:rPr>
              <a:t>The system for lifelong learning encompasses formal, non-formal and informal learning</a:t>
            </a:r>
          </a:p>
          <a:p>
            <a:r>
              <a:rPr lang="en-GB" sz="2800" b="0" i="0" u="none" strike="noStrike" baseline="0" dirty="0">
                <a:solidFill>
                  <a:srgbClr val="211D1E"/>
                </a:solidFill>
              </a:rPr>
              <a:t>Four components in the organisation of an OQS which are common to all systems and are independent of local or other specific environmental factors:</a:t>
            </a:r>
          </a:p>
          <a:p>
            <a:pPr lvl="1"/>
            <a:r>
              <a:rPr lang="en-GB" sz="2600" b="0" i="0" u="none" strike="noStrike" baseline="0" dirty="0">
                <a:solidFill>
                  <a:srgbClr val="211D1E"/>
                </a:solidFill>
              </a:rPr>
              <a:t>the legal and regulatory context</a:t>
            </a:r>
          </a:p>
          <a:p>
            <a:pPr lvl="1"/>
            <a:r>
              <a:rPr lang="en-GB" sz="2600" b="1" i="0" u="none" strike="noStrike" baseline="0" dirty="0">
                <a:solidFill>
                  <a:srgbClr val="211D1E"/>
                </a:solidFill>
              </a:rPr>
              <a:t>effective stakeholder dialogue</a:t>
            </a:r>
          </a:p>
          <a:p>
            <a:pPr lvl="1"/>
            <a:r>
              <a:rPr lang="en-GB" sz="2600" b="1" i="0" u="none" strike="noStrike" baseline="0" dirty="0">
                <a:solidFill>
                  <a:srgbClr val="211D1E"/>
                </a:solidFill>
              </a:rPr>
              <a:t>institutional arrangements </a:t>
            </a:r>
          </a:p>
          <a:p>
            <a:pPr lvl="1"/>
            <a:r>
              <a:rPr lang="en-GB" sz="2600" b="0" i="0" u="none" strike="noStrike" baseline="0" dirty="0">
                <a:solidFill>
                  <a:srgbClr val="211D1E"/>
                </a:solidFill>
              </a:rPr>
              <a:t>quality assurance arrangements</a:t>
            </a:r>
            <a:endParaRPr lang="et-EE" sz="2600" b="0" i="0" u="none" strike="noStrike" baseline="0" dirty="0">
              <a:solidFill>
                <a:srgbClr val="211D1E"/>
              </a:solidFill>
            </a:endParaRPr>
          </a:p>
          <a:p>
            <a:r>
              <a:rPr lang="en-GB" sz="2800" b="0" i="0" u="none" strike="noStrike" baseline="0" dirty="0">
                <a:solidFill>
                  <a:srgbClr val="211D1E"/>
                </a:solidFill>
              </a:rPr>
              <a:t>OQSs are effective if the organisational arrangements work properly together </a:t>
            </a:r>
          </a:p>
          <a:p>
            <a:r>
              <a:rPr lang="en-US" dirty="0">
                <a:effectLst/>
                <a:ea typeface="Calibri" panose="020F0502020204030204" pitchFamily="34" charset="0"/>
              </a:rPr>
              <a:t>Why stakeholder involvement is important?</a:t>
            </a:r>
            <a:endParaRPr lang="et-EE" dirty="0">
              <a:effectLst/>
              <a:ea typeface="Calibri" panose="020F0502020204030204" pitchFamily="34" charset="0"/>
            </a:endParaRPr>
          </a:p>
          <a:p>
            <a:pPr lvl="1"/>
            <a:r>
              <a:rPr lang="et-EE" sz="2600" dirty="0">
                <a:ea typeface="Calibri" panose="020F0502020204030204" pitchFamily="34" charset="0"/>
              </a:rPr>
              <a:t>L</a:t>
            </a:r>
            <a:r>
              <a:rPr lang="en-US" sz="2600" dirty="0">
                <a:effectLst/>
                <a:ea typeface="Calibri" panose="020F0502020204030204" pitchFamily="34" charset="0"/>
              </a:rPr>
              <a:t>ack of confidence in qualifications in many countries</a:t>
            </a:r>
            <a:endParaRPr lang="et-EE" sz="2600" dirty="0">
              <a:effectLst/>
              <a:ea typeface="Calibri" panose="020F0502020204030204" pitchFamily="34" charset="0"/>
            </a:endParaRPr>
          </a:p>
          <a:p>
            <a:pPr lvl="1"/>
            <a:r>
              <a:rPr lang="et-EE" sz="2600" dirty="0">
                <a:ea typeface="Calibri" panose="020F0502020204030204" pitchFamily="34" charset="0"/>
              </a:rPr>
              <a:t>T</a:t>
            </a:r>
            <a:r>
              <a:rPr lang="en-US" sz="2600" dirty="0">
                <a:effectLst/>
                <a:ea typeface="Calibri" panose="020F0502020204030204" pitchFamily="34" charset="0"/>
              </a:rPr>
              <a:t>he value of engaging stakeholders to have better qualifications</a:t>
            </a:r>
            <a:endParaRPr lang="en-GB" sz="2600" b="0" i="0" u="none" strike="noStrike" dirty="0">
              <a:solidFill>
                <a:srgbClr val="211D1E"/>
              </a:solidFill>
            </a:endParaRPr>
          </a:p>
        </p:txBody>
      </p:sp>
    </p:spTree>
    <p:extLst>
      <p:ext uri="{BB962C8B-B14F-4D97-AF65-F5344CB8AC3E}">
        <p14:creationId xmlns:p14="http://schemas.microsoft.com/office/powerpoint/2010/main" val="6339057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BA9CD5-328C-7AF9-F00C-E381B1B75906}"/>
              </a:ext>
            </a:extLst>
          </p:cNvPr>
          <p:cNvSpPr>
            <a:spLocks noGrp="1"/>
          </p:cNvSpPr>
          <p:nvPr>
            <p:ph type="title"/>
          </p:nvPr>
        </p:nvSpPr>
        <p:spPr>
          <a:xfrm>
            <a:off x="838200" y="365126"/>
            <a:ext cx="10515600" cy="633164"/>
          </a:xfrm>
        </p:spPr>
        <p:txBody>
          <a:bodyPr>
            <a:normAutofit fontScale="90000"/>
          </a:bodyPr>
          <a:lstStyle/>
          <a:p>
            <a:r>
              <a:rPr lang="et-EE" dirty="0" err="1">
                <a:solidFill>
                  <a:srgbClr val="FF0000"/>
                </a:solidFill>
              </a:rPr>
              <a:t>Stakeholder</a:t>
            </a:r>
            <a:r>
              <a:rPr lang="et-EE" dirty="0">
                <a:solidFill>
                  <a:srgbClr val="FF0000"/>
                </a:solidFill>
              </a:rPr>
              <a:t> </a:t>
            </a:r>
            <a:r>
              <a:rPr lang="et-EE" dirty="0" err="1">
                <a:solidFill>
                  <a:srgbClr val="FF0000"/>
                </a:solidFill>
              </a:rPr>
              <a:t>engagement</a:t>
            </a:r>
            <a:endParaRPr lang="en-GB" dirty="0">
              <a:solidFill>
                <a:srgbClr val="FF0000"/>
              </a:solidFill>
            </a:endParaRPr>
          </a:p>
        </p:txBody>
      </p:sp>
      <p:sp>
        <p:nvSpPr>
          <p:cNvPr id="3" name="Content Placeholder 2">
            <a:extLst>
              <a:ext uri="{FF2B5EF4-FFF2-40B4-BE49-F238E27FC236}">
                <a16:creationId xmlns:a16="http://schemas.microsoft.com/office/drawing/2014/main" id="{EE899CEA-7D70-F8C2-EF85-D578910324A9}"/>
              </a:ext>
            </a:extLst>
          </p:cNvPr>
          <p:cNvSpPr>
            <a:spLocks noGrp="1"/>
          </p:cNvSpPr>
          <p:nvPr>
            <p:ph idx="1"/>
          </p:nvPr>
        </p:nvSpPr>
        <p:spPr>
          <a:xfrm>
            <a:off x="838200" y="1199626"/>
            <a:ext cx="10515600" cy="5293247"/>
          </a:xfrm>
        </p:spPr>
        <p:txBody>
          <a:bodyPr>
            <a:normAutofit lnSpcReduction="10000"/>
          </a:bodyPr>
          <a:lstStyle/>
          <a:p>
            <a:pPr>
              <a:lnSpc>
                <a:spcPct val="105000"/>
              </a:lnSpc>
            </a:pPr>
            <a:r>
              <a:rPr lang="en-US" sz="2200" b="1" i="0" u="none" strike="noStrike" baseline="0" dirty="0">
                <a:solidFill>
                  <a:srgbClr val="211D1E"/>
                </a:solidFill>
              </a:rPr>
              <a:t>Stakeholders</a:t>
            </a:r>
            <a:r>
              <a:rPr lang="en-US" sz="2200" b="0" i="0" u="none" strike="noStrike" baseline="0" dirty="0">
                <a:solidFill>
                  <a:srgbClr val="211D1E"/>
                </a:solidFill>
              </a:rPr>
              <a:t> are people, groups, or entities that have a role or interest in the objectives and implementation of qualification policies</a:t>
            </a:r>
            <a:endParaRPr lang="et-EE" sz="2200" dirty="0">
              <a:effectLst/>
              <a:ea typeface="Calibri" panose="020F0502020204030204" pitchFamily="34" charset="0"/>
            </a:endParaRPr>
          </a:p>
          <a:p>
            <a:pPr>
              <a:lnSpc>
                <a:spcPct val="105000"/>
              </a:lnSpc>
            </a:pPr>
            <a:r>
              <a:rPr lang="en-US" sz="2200" b="1" dirty="0">
                <a:effectLst/>
                <a:ea typeface="Calibri" panose="020F0502020204030204" pitchFamily="34" charset="0"/>
              </a:rPr>
              <a:t>Typology</a:t>
            </a:r>
            <a:r>
              <a:rPr lang="en-US" sz="2200" dirty="0">
                <a:effectLst/>
                <a:ea typeface="Calibri" panose="020F0502020204030204" pitchFamily="34" charset="0"/>
              </a:rPr>
              <a:t> of stakeholders</a:t>
            </a:r>
            <a:r>
              <a:rPr lang="et-EE" sz="2200" dirty="0">
                <a:effectLst/>
                <a:ea typeface="Calibri" panose="020F0502020204030204" pitchFamily="34" charset="0"/>
              </a:rPr>
              <a:t>:</a:t>
            </a:r>
          </a:p>
          <a:p>
            <a:pPr marL="800100" lvl="1" indent="-342900">
              <a:lnSpc>
                <a:spcPct val="105000"/>
              </a:lnSpc>
              <a:buFont typeface="Calibri" panose="020F0502020204030204" pitchFamily="34" charset="0"/>
              <a:buChar char="-"/>
            </a:pPr>
            <a:r>
              <a:rPr lang="en-US" sz="2000" b="0" i="0" u="none" strike="noStrike" baseline="0" dirty="0" err="1">
                <a:solidFill>
                  <a:srgbClr val="211D1E"/>
                </a:solidFill>
              </a:rPr>
              <a:t>Organisations</a:t>
            </a:r>
            <a:r>
              <a:rPr lang="et-EE" sz="2000" b="0" i="0" u="none" strike="noStrike" baseline="0" dirty="0">
                <a:solidFill>
                  <a:srgbClr val="211D1E"/>
                </a:solidFill>
              </a:rPr>
              <a:t> </a:t>
            </a:r>
            <a:r>
              <a:rPr lang="en-US" sz="2000" b="0" i="0" u="none" strike="noStrike" baseline="0" dirty="0">
                <a:solidFill>
                  <a:srgbClr val="211D1E"/>
                </a:solidFill>
              </a:rPr>
              <a:t>representing </a:t>
            </a:r>
            <a:r>
              <a:rPr lang="en-US" sz="2000" b="1" i="0" u="none" strike="noStrike" baseline="0" dirty="0">
                <a:solidFill>
                  <a:srgbClr val="211D1E"/>
                </a:solidFill>
              </a:rPr>
              <a:t>public authorities</a:t>
            </a:r>
            <a:r>
              <a:rPr lang="en-US" sz="2000" b="0" i="0" u="none" strike="noStrike" baseline="0" dirty="0">
                <a:solidFill>
                  <a:srgbClr val="211D1E"/>
                </a:solidFill>
              </a:rPr>
              <a:t>, </a:t>
            </a:r>
            <a:r>
              <a:rPr lang="et-EE" sz="2000" b="0" i="0" u="none" strike="noStrike" baseline="0" dirty="0" err="1">
                <a:solidFill>
                  <a:srgbClr val="211D1E"/>
                </a:solidFill>
              </a:rPr>
              <a:t>e.g</a:t>
            </a:r>
            <a:r>
              <a:rPr lang="et-EE" sz="2000" b="0" i="0" u="none" strike="noStrike" baseline="0" dirty="0">
                <a:solidFill>
                  <a:srgbClr val="211D1E"/>
                </a:solidFill>
              </a:rPr>
              <a:t>. </a:t>
            </a:r>
            <a:r>
              <a:rPr lang="en-US" sz="2000" b="0" i="0" u="none" strike="noStrike" baseline="0" dirty="0">
                <a:solidFill>
                  <a:srgbClr val="211D1E"/>
                </a:solidFill>
              </a:rPr>
              <a:t>ministries and governmental agencies, but also regional authorities</a:t>
            </a:r>
            <a:endParaRPr lang="et-EE" sz="2000" b="0" i="0" u="none" strike="noStrike" baseline="0" dirty="0">
              <a:solidFill>
                <a:srgbClr val="211D1E"/>
              </a:solidFill>
            </a:endParaRPr>
          </a:p>
          <a:p>
            <a:pPr marL="800100" lvl="1" indent="-342900">
              <a:lnSpc>
                <a:spcPct val="105000"/>
              </a:lnSpc>
              <a:buFont typeface="Calibri" panose="020F0502020204030204" pitchFamily="34" charset="0"/>
              <a:buChar char="-"/>
            </a:pPr>
            <a:r>
              <a:rPr lang="en-US" sz="2000" b="0" i="0" u="none" strike="noStrike" baseline="0" dirty="0" err="1">
                <a:solidFill>
                  <a:srgbClr val="211D1E"/>
                </a:solidFill>
              </a:rPr>
              <a:t>Organisations</a:t>
            </a:r>
            <a:r>
              <a:rPr lang="et-EE" sz="2000" b="0" i="0" u="none" strike="noStrike" baseline="0" dirty="0">
                <a:solidFill>
                  <a:srgbClr val="211D1E"/>
                </a:solidFill>
              </a:rPr>
              <a:t> </a:t>
            </a:r>
            <a:r>
              <a:rPr lang="en-US" sz="2000" b="0" i="0" u="none" strike="noStrike" baseline="0" dirty="0">
                <a:solidFill>
                  <a:srgbClr val="211D1E"/>
                </a:solidFill>
              </a:rPr>
              <a:t>representing </a:t>
            </a:r>
            <a:r>
              <a:rPr lang="en-US" sz="2000" b="1" i="0" u="none" strike="noStrike" baseline="0" dirty="0">
                <a:solidFill>
                  <a:srgbClr val="211D1E"/>
                </a:solidFill>
              </a:rPr>
              <a:t>industry</a:t>
            </a:r>
            <a:r>
              <a:rPr lang="en-US" sz="2000" b="0" i="0" u="none" strike="noStrike" baseline="0" dirty="0">
                <a:solidFill>
                  <a:srgbClr val="211D1E"/>
                </a:solidFill>
              </a:rPr>
              <a:t>, </a:t>
            </a:r>
            <a:r>
              <a:rPr lang="et-EE" sz="2000" b="0" i="0" u="none" strike="noStrike" baseline="0" dirty="0" err="1">
                <a:solidFill>
                  <a:srgbClr val="211D1E"/>
                </a:solidFill>
              </a:rPr>
              <a:t>e.g</a:t>
            </a:r>
            <a:r>
              <a:rPr lang="et-EE" sz="2000" b="0" i="0" u="none" strike="noStrike" baseline="0" dirty="0">
                <a:solidFill>
                  <a:srgbClr val="211D1E"/>
                </a:solidFill>
              </a:rPr>
              <a:t>.</a:t>
            </a:r>
            <a:r>
              <a:rPr lang="en-US" sz="2000" b="0" i="0" u="none" strike="noStrike" baseline="0" dirty="0">
                <a:solidFill>
                  <a:srgbClr val="211D1E"/>
                </a:solidFill>
              </a:rPr>
              <a:t> employer and employee representatives, chambers of commerce and </a:t>
            </a:r>
            <a:r>
              <a:rPr lang="et-EE" sz="2000" b="0" i="0" u="none" strike="noStrike" baseline="0" dirty="0" err="1">
                <a:solidFill>
                  <a:srgbClr val="211D1E"/>
                </a:solidFill>
              </a:rPr>
              <a:t>industry</a:t>
            </a:r>
            <a:r>
              <a:rPr lang="en-US" sz="2000" b="0" i="0" u="none" strike="noStrike" baseline="0" dirty="0">
                <a:solidFill>
                  <a:srgbClr val="211D1E"/>
                </a:solidFill>
              </a:rPr>
              <a:t>, </a:t>
            </a:r>
            <a:r>
              <a:rPr lang="en-US" sz="2000" b="0" i="0" u="none" strike="noStrike" baseline="0" dirty="0" err="1">
                <a:solidFill>
                  <a:srgbClr val="211D1E"/>
                </a:solidFill>
              </a:rPr>
              <a:t>organisations</a:t>
            </a:r>
            <a:r>
              <a:rPr lang="en-US" sz="2000" b="0" i="0" u="none" strike="noStrike" baseline="0" dirty="0">
                <a:solidFill>
                  <a:srgbClr val="211D1E"/>
                </a:solidFill>
              </a:rPr>
              <a:t> representing a specific economic sector</a:t>
            </a:r>
            <a:endParaRPr lang="et-EE" sz="2000" b="0" i="0" u="none" strike="noStrike" baseline="0" dirty="0">
              <a:solidFill>
                <a:srgbClr val="211D1E"/>
              </a:solidFill>
            </a:endParaRPr>
          </a:p>
          <a:p>
            <a:pPr marL="800100" lvl="1" indent="-342900">
              <a:lnSpc>
                <a:spcPct val="105000"/>
              </a:lnSpc>
              <a:buFont typeface="Calibri" panose="020F0502020204030204" pitchFamily="34" charset="0"/>
              <a:buChar char="-"/>
            </a:pPr>
            <a:r>
              <a:rPr lang="en-US" sz="2000" b="1" i="0" u="none" strike="noStrike" baseline="0" dirty="0">
                <a:solidFill>
                  <a:srgbClr val="211D1E"/>
                </a:solidFill>
              </a:rPr>
              <a:t>Education</a:t>
            </a:r>
            <a:r>
              <a:rPr lang="et-EE" sz="2000" b="1" i="0" u="none" strike="noStrike" baseline="0" dirty="0">
                <a:solidFill>
                  <a:srgbClr val="211D1E"/>
                </a:solidFill>
              </a:rPr>
              <a:t> </a:t>
            </a:r>
            <a:r>
              <a:rPr lang="en-US" sz="2000" b="1" i="0" u="none" strike="noStrike" baseline="0" dirty="0">
                <a:solidFill>
                  <a:srgbClr val="211D1E"/>
                </a:solidFill>
              </a:rPr>
              <a:t>and training providers</a:t>
            </a:r>
            <a:endParaRPr lang="et-EE" sz="2000" b="1" dirty="0">
              <a:solidFill>
                <a:srgbClr val="211D1E"/>
              </a:solidFill>
            </a:endParaRPr>
          </a:p>
          <a:p>
            <a:pPr marL="800100" lvl="1" indent="-342900">
              <a:lnSpc>
                <a:spcPct val="105000"/>
              </a:lnSpc>
              <a:buFont typeface="Calibri" panose="020F0502020204030204" pitchFamily="34" charset="0"/>
              <a:buChar char="-"/>
            </a:pPr>
            <a:r>
              <a:rPr lang="en-US" sz="2000" b="0" i="0" u="none" strike="noStrike" baseline="0" dirty="0">
                <a:solidFill>
                  <a:srgbClr val="211D1E"/>
                </a:solidFill>
              </a:rPr>
              <a:t>Individual</a:t>
            </a:r>
            <a:r>
              <a:rPr lang="et-EE" sz="2000" b="0" i="0" u="none" strike="noStrike" baseline="0" dirty="0">
                <a:solidFill>
                  <a:srgbClr val="211D1E"/>
                </a:solidFill>
              </a:rPr>
              <a:t> </a:t>
            </a:r>
            <a:r>
              <a:rPr lang="en-US" sz="2000" b="1" i="0" u="none" strike="noStrike" baseline="0" dirty="0">
                <a:solidFill>
                  <a:srgbClr val="211D1E"/>
                </a:solidFill>
              </a:rPr>
              <a:t>learners</a:t>
            </a:r>
            <a:r>
              <a:rPr lang="en-US" sz="2000" b="0" i="0" u="none" strike="noStrike" baseline="0" dirty="0">
                <a:solidFill>
                  <a:srgbClr val="211D1E"/>
                </a:solidFill>
              </a:rPr>
              <a:t>, their families and communities</a:t>
            </a:r>
            <a:endParaRPr lang="et-EE" sz="2000" b="0" i="0" u="none" strike="noStrike" baseline="0" dirty="0">
              <a:solidFill>
                <a:srgbClr val="211D1E"/>
              </a:solidFill>
            </a:endParaRPr>
          </a:p>
          <a:p>
            <a:pPr marL="800100" lvl="1" indent="-342900">
              <a:lnSpc>
                <a:spcPct val="105000"/>
              </a:lnSpc>
              <a:buFont typeface="Calibri" panose="020F0502020204030204" pitchFamily="34" charset="0"/>
              <a:buChar char="-"/>
            </a:pPr>
            <a:r>
              <a:rPr lang="en-US" sz="2000" b="1" i="0" u="none" strike="noStrike" baseline="0" dirty="0">
                <a:solidFill>
                  <a:srgbClr val="211D1E"/>
                </a:solidFill>
              </a:rPr>
              <a:t>Civil</a:t>
            </a:r>
            <a:r>
              <a:rPr lang="et-EE" sz="2000" b="1" i="0" u="none" strike="noStrike" baseline="0" dirty="0">
                <a:solidFill>
                  <a:srgbClr val="211D1E"/>
                </a:solidFill>
              </a:rPr>
              <a:t> </a:t>
            </a:r>
            <a:r>
              <a:rPr lang="en-US" sz="2000" b="1" i="0" u="none" strike="noStrike" baseline="0" dirty="0">
                <a:solidFill>
                  <a:srgbClr val="211D1E"/>
                </a:solidFill>
              </a:rPr>
              <a:t>society </a:t>
            </a:r>
            <a:r>
              <a:rPr lang="en-US" sz="2000" b="1" i="0" u="none" strike="noStrike" baseline="0" dirty="0" err="1">
                <a:solidFill>
                  <a:srgbClr val="211D1E"/>
                </a:solidFill>
              </a:rPr>
              <a:t>organisations</a:t>
            </a:r>
            <a:r>
              <a:rPr lang="et-EE" sz="2000" i="0" u="none" strike="noStrike" baseline="0" dirty="0">
                <a:solidFill>
                  <a:srgbClr val="211D1E"/>
                </a:solidFill>
              </a:rPr>
              <a:t>, </a:t>
            </a:r>
            <a:r>
              <a:rPr lang="et-EE" sz="2000" i="0" u="none" strike="noStrike" baseline="0" dirty="0" err="1">
                <a:solidFill>
                  <a:srgbClr val="211D1E"/>
                </a:solidFill>
              </a:rPr>
              <a:t>e.g</a:t>
            </a:r>
            <a:r>
              <a:rPr lang="et-EE" sz="2000" i="0" u="none" strike="noStrike" baseline="0" dirty="0">
                <a:solidFill>
                  <a:srgbClr val="211D1E"/>
                </a:solidFill>
              </a:rPr>
              <a:t>. </a:t>
            </a:r>
            <a:r>
              <a:rPr lang="et-EE" sz="2000" i="0" u="none" strike="noStrike" baseline="0" dirty="0" err="1">
                <a:solidFill>
                  <a:srgbClr val="211D1E"/>
                </a:solidFill>
              </a:rPr>
              <a:t>professional</a:t>
            </a:r>
            <a:r>
              <a:rPr lang="et-EE" sz="2000" i="0" u="none" strike="noStrike" baseline="0" dirty="0">
                <a:solidFill>
                  <a:srgbClr val="211D1E"/>
                </a:solidFill>
              </a:rPr>
              <a:t> </a:t>
            </a:r>
            <a:r>
              <a:rPr lang="et-EE" sz="2000" i="0" u="none" strike="noStrike" baseline="0" dirty="0" err="1">
                <a:solidFill>
                  <a:srgbClr val="211D1E"/>
                </a:solidFill>
              </a:rPr>
              <a:t>associations</a:t>
            </a:r>
            <a:endParaRPr lang="et-EE" sz="2000" dirty="0">
              <a:effectLst/>
              <a:ea typeface="Calibri" panose="020F0502020204030204" pitchFamily="34" charset="0"/>
            </a:endParaRPr>
          </a:p>
          <a:p>
            <a:pPr>
              <a:lnSpc>
                <a:spcPct val="105000"/>
              </a:lnSpc>
            </a:pPr>
            <a:r>
              <a:rPr lang="et-EE" sz="2200" b="1" i="0" u="none" strike="noStrike" baseline="0" dirty="0" err="1">
                <a:solidFill>
                  <a:srgbClr val="211D1E"/>
                </a:solidFill>
              </a:rPr>
              <a:t>Engag</a:t>
            </a:r>
            <a:r>
              <a:rPr lang="en-US" sz="2200" b="1" i="0" u="none" strike="noStrike" baseline="0" dirty="0" err="1">
                <a:solidFill>
                  <a:srgbClr val="211D1E"/>
                </a:solidFill>
              </a:rPr>
              <a:t>ing</a:t>
            </a:r>
            <a:r>
              <a:rPr lang="en-US" sz="2200" b="0" i="0" u="none" strike="noStrike" baseline="0" dirty="0">
                <a:solidFill>
                  <a:srgbClr val="211D1E"/>
                </a:solidFill>
              </a:rPr>
              <a:t> </a:t>
            </a:r>
            <a:r>
              <a:rPr lang="en-US" sz="2200" b="1" i="0" u="none" strike="noStrike" baseline="0" dirty="0">
                <a:solidFill>
                  <a:srgbClr val="211D1E"/>
                </a:solidFill>
              </a:rPr>
              <a:t>stakeholders</a:t>
            </a:r>
            <a:r>
              <a:rPr lang="en-US" sz="2200" b="0" i="0" u="none" strike="noStrike" baseline="0" dirty="0">
                <a:solidFill>
                  <a:srgbClr val="211D1E"/>
                </a:solidFill>
              </a:rPr>
              <a:t> </a:t>
            </a:r>
            <a:r>
              <a:rPr lang="en-US" sz="2200" b="1" i="0" u="none" strike="noStrike" baseline="0" dirty="0">
                <a:solidFill>
                  <a:srgbClr val="211D1E"/>
                </a:solidFill>
              </a:rPr>
              <a:t>in </a:t>
            </a:r>
            <a:r>
              <a:rPr lang="en-US" sz="2200" i="0" u="none" strike="noStrike" baseline="0" dirty="0">
                <a:solidFill>
                  <a:srgbClr val="211D1E"/>
                </a:solidFill>
              </a:rPr>
              <a:t>the full cycle </a:t>
            </a:r>
            <a:r>
              <a:rPr lang="et-EE" sz="2200" i="0" u="none" strike="noStrike" baseline="0" dirty="0">
                <a:solidFill>
                  <a:srgbClr val="211D1E"/>
                </a:solidFill>
              </a:rPr>
              <a:t>of </a:t>
            </a:r>
            <a:r>
              <a:rPr lang="et-EE" sz="2200" i="0" u="none" strike="noStrike" baseline="0" dirty="0" err="1">
                <a:solidFill>
                  <a:srgbClr val="211D1E"/>
                </a:solidFill>
              </a:rPr>
              <a:t>qualifications</a:t>
            </a:r>
            <a:r>
              <a:rPr lang="et-EE" sz="2200" i="0" u="none" strike="noStrike" baseline="0" dirty="0">
                <a:solidFill>
                  <a:srgbClr val="211D1E"/>
                </a:solidFill>
              </a:rPr>
              <a:t>’ </a:t>
            </a:r>
            <a:r>
              <a:rPr lang="en-US" sz="2200" i="0" u="none" strike="noStrike" baseline="0" dirty="0">
                <a:solidFill>
                  <a:srgbClr val="211D1E"/>
                </a:solidFill>
              </a:rPr>
              <a:t>reform</a:t>
            </a:r>
            <a:r>
              <a:rPr lang="et-EE" sz="2200" i="0" u="none" strike="noStrike" baseline="0" dirty="0">
                <a:solidFill>
                  <a:srgbClr val="211D1E"/>
                </a:solidFill>
              </a:rPr>
              <a:t> </a:t>
            </a:r>
            <a:r>
              <a:rPr lang="en-US" sz="2200" b="0" i="0" u="none" strike="noStrike" baseline="0" dirty="0">
                <a:solidFill>
                  <a:srgbClr val="211D1E"/>
                </a:solidFill>
              </a:rPr>
              <a:t>– </a:t>
            </a:r>
            <a:r>
              <a:rPr lang="en-US" sz="2200" b="1" i="0" u="none" strike="noStrike" baseline="0" dirty="0">
                <a:solidFill>
                  <a:srgbClr val="211D1E"/>
                </a:solidFill>
              </a:rPr>
              <a:t>policy, design, and implementation</a:t>
            </a:r>
            <a:r>
              <a:rPr lang="en-US" sz="2200" b="0" i="0" u="none" strike="noStrike" baseline="0" dirty="0">
                <a:solidFill>
                  <a:srgbClr val="211D1E"/>
                </a:solidFill>
              </a:rPr>
              <a:t> </a:t>
            </a:r>
            <a:endParaRPr lang="et-EE" sz="2200" b="0" i="0" u="none" strike="noStrike" baseline="0" dirty="0">
              <a:solidFill>
                <a:srgbClr val="211D1E"/>
              </a:solidFill>
            </a:endParaRPr>
          </a:p>
          <a:p>
            <a:pPr>
              <a:lnSpc>
                <a:spcPct val="105000"/>
              </a:lnSpc>
              <a:spcAft>
                <a:spcPts val="800"/>
              </a:spcAft>
            </a:pPr>
            <a:r>
              <a:rPr lang="en-US" sz="2200" b="1" dirty="0">
                <a:effectLst/>
                <a:ea typeface="Calibri" panose="020F0502020204030204" pitchFamily="34" charset="0"/>
              </a:rPr>
              <a:t>Formats</a:t>
            </a:r>
            <a:r>
              <a:rPr lang="en-US" sz="2200" dirty="0">
                <a:effectLst/>
                <a:ea typeface="Calibri" panose="020F0502020204030204" pitchFamily="34" charset="0"/>
              </a:rPr>
              <a:t> of stakeholder engagement among the identified groups</a:t>
            </a:r>
            <a:r>
              <a:rPr lang="et-EE" sz="2200" dirty="0">
                <a:effectLst/>
                <a:ea typeface="Calibri" panose="020F0502020204030204" pitchFamily="34" charset="0"/>
              </a:rPr>
              <a:t>:</a:t>
            </a:r>
            <a:r>
              <a:rPr lang="en-US" sz="2200" dirty="0">
                <a:effectLst/>
                <a:ea typeface="Calibri" panose="020F0502020204030204" pitchFamily="34" charset="0"/>
              </a:rPr>
              <a:t> </a:t>
            </a:r>
            <a:r>
              <a:rPr lang="en-US" sz="2200" b="1" dirty="0">
                <a:effectLst/>
                <a:ea typeface="Calibri" panose="020F0502020204030204" pitchFamily="34" charset="0"/>
              </a:rPr>
              <a:t>informative, consultative, cooperative, and decisional</a:t>
            </a:r>
            <a:endParaRPr lang="et-EE" sz="2200" b="1" dirty="0">
              <a:effectLst/>
              <a:ea typeface="Calibri" panose="020F0502020204030204" pitchFamily="34" charset="0"/>
            </a:endParaRPr>
          </a:p>
          <a:p>
            <a:endParaRPr lang="en-GB" dirty="0"/>
          </a:p>
        </p:txBody>
      </p:sp>
    </p:spTree>
    <p:extLst>
      <p:ext uri="{BB962C8B-B14F-4D97-AF65-F5344CB8AC3E}">
        <p14:creationId xmlns:p14="http://schemas.microsoft.com/office/powerpoint/2010/main" val="35315547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0" name="Straight Connector 19">
            <a:extLst>
              <a:ext uri="{FF2B5EF4-FFF2-40B4-BE49-F238E27FC236}">
                <a16:creationId xmlns:a16="http://schemas.microsoft.com/office/drawing/2014/main" id="{715F2BD3-ADD0-4D35-8CD2-1D595A9BA684}"/>
              </a:ext>
            </a:extLst>
          </p:cNvPr>
          <p:cNvCxnSpPr>
            <a:cxnSpLocks/>
            <a:stCxn id="62" idx="0"/>
          </p:cNvCxnSpPr>
          <p:nvPr/>
        </p:nvCxnSpPr>
        <p:spPr>
          <a:xfrm flipH="1" flipV="1">
            <a:off x="6475413" y="2340771"/>
            <a:ext cx="2540615" cy="2481048"/>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E5DE70B5-BCC5-45A9-A804-292AEF42F070}"/>
              </a:ext>
            </a:extLst>
          </p:cNvPr>
          <p:cNvCxnSpPr>
            <a:cxnSpLocks/>
            <a:stCxn id="59" idx="0"/>
          </p:cNvCxnSpPr>
          <p:nvPr/>
        </p:nvCxnSpPr>
        <p:spPr>
          <a:xfrm flipV="1">
            <a:off x="3340102" y="2340771"/>
            <a:ext cx="2400299" cy="2486817"/>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24" name="Rounded Rectangle 4">
            <a:extLst>
              <a:ext uri="{FF2B5EF4-FFF2-40B4-BE49-F238E27FC236}">
                <a16:creationId xmlns:a16="http://schemas.microsoft.com/office/drawing/2014/main" id="{F3E83EAA-88B5-4420-BE13-1C66FBEAE6B8}"/>
              </a:ext>
            </a:extLst>
          </p:cNvPr>
          <p:cNvSpPr/>
          <p:nvPr/>
        </p:nvSpPr>
        <p:spPr>
          <a:xfrm>
            <a:off x="4711701" y="3038476"/>
            <a:ext cx="587375" cy="161925"/>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lIns="62985" tIns="62985" rIns="62985" bIns="62985" spcCol="1270" anchor="ctr"/>
          <a:lstStyle/>
          <a:p>
            <a:pPr algn="ctr" defTabSz="393661">
              <a:lnSpc>
                <a:spcPct val="90000"/>
              </a:lnSpc>
              <a:spcAft>
                <a:spcPct val="35000"/>
              </a:spcAft>
              <a:defRPr/>
            </a:pPr>
            <a:endParaRPr lang="et-EE" sz="845" dirty="0">
              <a:solidFill>
                <a:srgbClr val="000000">
                  <a:hueOff val="0"/>
                  <a:satOff val="0"/>
                  <a:lumOff val="0"/>
                  <a:alphaOff val="0"/>
                </a:srgbClr>
              </a:solidFill>
            </a:endParaRPr>
          </a:p>
        </p:txBody>
      </p:sp>
      <p:sp>
        <p:nvSpPr>
          <p:cNvPr id="9223" name="TextBox 26">
            <a:extLst>
              <a:ext uri="{FF2B5EF4-FFF2-40B4-BE49-F238E27FC236}">
                <a16:creationId xmlns:a16="http://schemas.microsoft.com/office/drawing/2014/main" id="{DDC3FC12-4D02-4191-A99A-A765655FB07A}"/>
              </a:ext>
            </a:extLst>
          </p:cNvPr>
          <p:cNvSpPr txBox="1">
            <a:spLocks noChangeArrowheads="1"/>
          </p:cNvSpPr>
          <p:nvPr/>
        </p:nvSpPr>
        <p:spPr bwMode="auto">
          <a:xfrm>
            <a:off x="4921252" y="1810545"/>
            <a:ext cx="2336800" cy="523220"/>
          </a:xfrm>
          <a:prstGeom prst="rect">
            <a:avLst/>
          </a:prstGeom>
          <a:solidFill>
            <a:schemeClr val="tx2"/>
          </a:solidFill>
          <a:ln w="9525">
            <a:solidFill>
              <a:schemeClr val="tx2"/>
            </a:solidFill>
            <a:miter lim="800000"/>
            <a:headEnd/>
            <a:tailEnd/>
          </a:ln>
        </p:spPr>
        <p:txBody>
          <a:bodyPr>
            <a:spAutoFit/>
          </a:bodyPr>
          <a:lstStyle>
            <a:lvl1pPr defTabSz="542925">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defTabSz="542925">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defTabSz="542925">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defTabSz="542925">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defTabSz="542925">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defTabSz="542925"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defTabSz="542925"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defTabSz="542925"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defTabSz="542925"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t-EE" altLang="en-US" sz="1400" b="1" dirty="0" err="1">
                <a:solidFill>
                  <a:srgbClr val="FFFFFF"/>
                </a:solidFill>
                <a:effectLst>
                  <a:outerShdw blurRad="38100" dist="38100" dir="2700000" algn="tl">
                    <a:srgbClr val="000000">
                      <a:alpha val="43137"/>
                    </a:srgbClr>
                  </a:outerShdw>
                </a:effectLst>
              </a:rPr>
              <a:t>Department</a:t>
            </a:r>
            <a:r>
              <a:rPr lang="et-EE" altLang="en-US" sz="1400" b="1" dirty="0">
                <a:solidFill>
                  <a:srgbClr val="FFFFFF"/>
                </a:solidFill>
                <a:effectLst>
                  <a:outerShdw blurRad="38100" dist="38100" dir="2700000" algn="tl">
                    <a:srgbClr val="000000">
                      <a:alpha val="43137"/>
                    </a:srgbClr>
                  </a:outerShdw>
                </a:effectLst>
              </a:rPr>
              <a:t> of Education and </a:t>
            </a:r>
            <a:r>
              <a:rPr lang="et-EE" altLang="en-US" sz="1400" b="1" dirty="0" err="1">
                <a:solidFill>
                  <a:srgbClr val="FFFFFF"/>
                </a:solidFill>
                <a:effectLst>
                  <a:outerShdw blurRad="38100" dist="38100" dir="2700000" algn="tl">
                    <a:srgbClr val="000000">
                      <a:alpha val="43137"/>
                    </a:srgbClr>
                  </a:outerShdw>
                </a:effectLst>
              </a:rPr>
              <a:t>Skills</a:t>
            </a:r>
            <a:endParaRPr lang="et-EE" altLang="en-US" sz="1400" b="1" dirty="0">
              <a:solidFill>
                <a:srgbClr val="FFFFFF"/>
              </a:solidFill>
              <a:effectLst>
                <a:outerShdw blurRad="38100" dist="38100" dir="2700000" algn="tl">
                  <a:srgbClr val="000000">
                    <a:alpha val="43137"/>
                  </a:srgbClr>
                </a:outerShdw>
              </a:effectLst>
            </a:endParaRPr>
          </a:p>
        </p:txBody>
      </p:sp>
      <p:sp>
        <p:nvSpPr>
          <p:cNvPr id="34" name="Up-Down Arrow 33">
            <a:extLst>
              <a:ext uri="{FF2B5EF4-FFF2-40B4-BE49-F238E27FC236}">
                <a16:creationId xmlns:a16="http://schemas.microsoft.com/office/drawing/2014/main" id="{F974F4B3-3208-46B9-B7D2-C93014271748}"/>
              </a:ext>
            </a:extLst>
          </p:cNvPr>
          <p:cNvSpPr/>
          <p:nvPr/>
        </p:nvSpPr>
        <p:spPr>
          <a:xfrm flipH="1">
            <a:off x="6013451" y="1489869"/>
            <a:ext cx="149225" cy="314325"/>
          </a:xfrm>
          <a:prstGeom prst="upDownArrow">
            <a:avLst/>
          </a:prstGeom>
          <a:solidFill>
            <a:schemeClr val="accent4"/>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544208">
              <a:defRPr/>
            </a:pPr>
            <a:endParaRPr lang="et-EE" sz="1181" dirty="0">
              <a:solidFill>
                <a:srgbClr val="FFFFFF"/>
              </a:solidFill>
            </a:endParaRPr>
          </a:p>
        </p:txBody>
      </p:sp>
      <p:sp>
        <p:nvSpPr>
          <p:cNvPr id="36" name="Up-Down Arrow 35">
            <a:extLst>
              <a:ext uri="{FF2B5EF4-FFF2-40B4-BE49-F238E27FC236}">
                <a16:creationId xmlns:a16="http://schemas.microsoft.com/office/drawing/2014/main" id="{4C4B2336-3746-45DF-8017-032506E1C443}"/>
              </a:ext>
            </a:extLst>
          </p:cNvPr>
          <p:cNvSpPr/>
          <p:nvPr/>
        </p:nvSpPr>
        <p:spPr>
          <a:xfrm flipH="1">
            <a:off x="6021387" y="3211218"/>
            <a:ext cx="149225" cy="317500"/>
          </a:xfrm>
          <a:prstGeom prst="upDownArrow">
            <a:avLst/>
          </a:prstGeom>
          <a:solidFill>
            <a:schemeClr val="accent4"/>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544208">
              <a:defRPr/>
            </a:pPr>
            <a:endParaRPr lang="et-EE" sz="1181" dirty="0">
              <a:solidFill>
                <a:srgbClr val="FFFFFF"/>
              </a:solidFill>
            </a:endParaRPr>
          </a:p>
        </p:txBody>
      </p:sp>
      <p:sp>
        <p:nvSpPr>
          <p:cNvPr id="9226" name="TextBox 48">
            <a:extLst>
              <a:ext uri="{FF2B5EF4-FFF2-40B4-BE49-F238E27FC236}">
                <a16:creationId xmlns:a16="http://schemas.microsoft.com/office/drawing/2014/main" id="{E2093035-395C-45D8-B5F4-56794E849052}"/>
              </a:ext>
            </a:extLst>
          </p:cNvPr>
          <p:cNvSpPr txBox="1">
            <a:spLocks noChangeArrowheads="1"/>
          </p:cNvSpPr>
          <p:nvPr/>
        </p:nvSpPr>
        <p:spPr bwMode="auto">
          <a:xfrm>
            <a:off x="4922839" y="1174751"/>
            <a:ext cx="2335213" cy="307975"/>
          </a:xfrm>
          <a:prstGeom prst="rect">
            <a:avLst/>
          </a:prstGeom>
          <a:solidFill>
            <a:schemeClr val="tx2"/>
          </a:solidFill>
          <a:ln w="9525">
            <a:solidFill>
              <a:schemeClr val="tx2"/>
            </a:solidFill>
            <a:miter lim="800000"/>
            <a:headEnd/>
            <a:tailEnd/>
          </a:ln>
        </p:spPr>
        <p:txBody>
          <a:bodyPr>
            <a:spAutoFit/>
          </a:bodyPr>
          <a:lstStyle>
            <a:lvl1pPr defTabSz="542925">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defTabSz="542925">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defTabSz="542925">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defTabSz="542925">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defTabSz="542925">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defTabSz="542925"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defTabSz="542925"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defTabSz="542925"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defTabSz="542925"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t-EE" altLang="en-US" sz="1400" b="1" dirty="0" err="1">
                <a:solidFill>
                  <a:srgbClr val="FFFFFF"/>
                </a:solidFill>
                <a:effectLst>
                  <a:outerShdw blurRad="38100" dist="38100" dir="2700000" algn="tl">
                    <a:srgbClr val="000000">
                      <a:alpha val="43137"/>
                    </a:srgbClr>
                  </a:outerShdw>
                </a:effectLst>
              </a:rPr>
              <a:t>Government</a:t>
            </a:r>
            <a:r>
              <a:rPr lang="et-EE" altLang="en-US" sz="1400" b="1" dirty="0">
                <a:solidFill>
                  <a:srgbClr val="FFFFFF"/>
                </a:solidFill>
                <a:effectLst>
                  <a:outerShdw blurRad="38100" dist="38100" dir="2700000" algn="tl">
                    <a:srgbClr val="000000">
                      <a:alpha val="43137"/>
                    </a:srgbClr>
                  </a:outerShdw>
                </a:effectLst>
              </a:rPr>
              <a:t> of </a:t>
            </a:r>
            <a:r>
              <a:rPr lang="et-EE" altLang="en-US" sz="1400" b="1" dirty="0" err="1">
                <a:solidFill>
                  <a:srgbClr val="FFFFFF"/>
                </a:solidFill>
                <a:effectLst>
                  <a:outerShdw blurRad="38100" dist="38100" dir="2700000" algn="tl">
                    <a:srgbClr val="000000">
                      <a:alpha val="43137"/>
                    </a:srgbClr>
                  </a:outerShdw>
                </a:effectLst>
              </a:rPr>
              <a:t>Ireland</a:t>
            </a:r>
            <a:endParaRPr lang="et-EE" altLang="en-US" sz="1400" b="1" dirty="0">
              <a:solidFill>
                <a:srgbClr val="FFFFFF"/>
              </a:solidFill>
              <a:effectLst>
                <a:outerShdw blurRad="38100" dist="38100" dir="2700000" algn="tl">
                  <a:srgbClr val="000000">
                    <a:alpha val="43137"/>
                  </a:srgbClr>
                </a:outerShdw>
              </a:effectLst>
            </a:endParaRPr>
          </a:p>
        </p:txBody>
      </p:sp>
      <p:cxnSp>
        <p:nvCxnSpPr>
          <p:cNvPr id="3" name="Straight Arrow Connector 2">
            <a:extLst>
              <a:ext uri="{FF2B5EF4-FFF2-40B4-BE49-F238E27FC236}">
                <a16:creationId xmlns:a16="http://schemas.microsoft.com/office/drawing/2014/main" id="{6D468571-C7CC-4D31-B3F2-588B48B71793}"/>
              </a:ext>
            </a:extLst>
          </p:cNvPr>
          <p:cNvCxnSpPr>
            <a:cxnSpLocks/>
            <a:endCxn id="50" idx="1"/>
          </p:cNvCxnSpPr>
          <p:nvPr/>
        </p:nvCxnSpPr>
        <p:spPr>
          <a:xfrm>
            <a:off x="4078779" y="2912882"/>
            <a:ext cx="834231" cy="1755"/>
          </a:xfrm>
          <a:prstGeom prst="straightConnector1">
            <a:avLst/>
          </a:prstGeom>
          <a:ln w="19050">
            <a:solidFill>
              <a:schemeClr val="accent6"/>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52" name="Up-Down Arrow 33">
            <a:extLst>
              <a:ext uri="{FF2B5EF4-FFF2-40B4-BE49-F238E27FC236}">
                <a16:creationId xmlns:a16="http://schemas.microsoft.com/office/drawing/2014/main" id="{EA8B9CEE-31D6-49FC-BFF8-F00C7CD1219F}"/>
              </a:ext>
            </a:extLst>
          </p:cNvPr>
          <p:cNvSpPr/>
          <p:nvPr/>
        </p:nvSpPr>
        <p:spPr>
          <a:xfrm flipH="1">
            <a:off x="6013451" y="2346326"/>
            <a:ext cx="149225" cy="317500"/>
          </a:xfrm>
          <a:prstGeom prst="upDownArrow">
            <a:avLst/>
          </a:prstGeom>
          <a:solidFill>
            <a:schemeClr val="accent4"/>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544208">
              <a:defRPr/>
            </a:pPr>
            <a:endParaRPr lang="et-EE" sz="1181" dirty="0">
              <a:solidFill>
                <a:srgbClr val="FFFFFF"/>
              </a:solidFill>
            </a:endParaRPr>
          </a:p>
        </p:txBody>
      </p:sp>
      <p:sp>
        <p:nvSpPr>
          <p:cNvPr id="14" name="Rectangle 13">
            <a:extLst>
              <a:ext uri="{FF2B5EF4-FFF2-40B4-BE49-F238E27FC236}">
                <a16:creationId xmlns:a16="http://schemas.microsoft.com/office/drawing/2014/main" id="{F860F43D-C29F-40ED-A144-7343405C5E79}"/>
              </a:ext>
            </a:extLst>
          </p:cNvPr>
          <p:cNvSpPr/>
          <p:nvPr/>
        </p:nvSpPr>
        <p:spPr>
          <a:xfrm>
            <a:off x="5368926" y="3543615"/>
            <a:ext cx="1106487" cy="310794"/>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2100"/>
          </a:p>
        </p:txBody>
      </p:sp>
      <p:sp>
        <p:nvSpPr>
          <p:cNvPr id="56" name="Rectangle 55">
            <a:extLst>
              <a:ext uri="{FF2B5EF4-FFF2-40B4-BE49-F238E27FC236}">
                <a16:creationId xmlns:a16="http://schemas.microsoft.com/office/drawing/2014/main" id="{D5A7B98F-CCC7-47B5-8F74-E999924D6BA0}"/>
              </a:ext>
            </a:extLst>
          </p:cNvPr>
          <p:cNvSpPr/>
          <p:nvPr/>
        </p:nvSpPr>
        <p:spPr>
          <a:xfrm>
            <a:off x="5458619" y="3602943"/>
            <a:ext cx="1108075" cy="34901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2100"/>
          </a:p>
        </p:txBody>
      </p:sp>
      <p:sp>
        <p:nvSpPr>
          <p:cNvPr id="57" name="Rectangle 56">
            <a:extLst>
              <a:ext uri="{FF2B5EF4-FFF2-40B4-BE49-F238E27FC236}">
                <a16:creationId xmlns:a16="http://schemas.microsoft.com/office/drawing/2014/main" id="{FBC6C1FF-570D-4374-8773-691848DF9F74}"/>
              </a:ext>
            </a:extLst>
          </p:cNvPr>
          <p:cNvSpPr/>
          <p:nvPr/>
        </p:nvSpPr>
        <p:spPr>
          <a:xfrm>
            <a:off x="5568580" y="3653941"/>
            <a:ext cx="1108075" cy="396875"/>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ts val="1100"/>
              </a:lnSpc>
              <a:defRPr/>
            </a:pPr>
            <a:r>
              <a:rPr lang="et-EE" sz="1300" b="1" dirty="0" err="1">
                <a:effectLst>
                  <a:outerShdw blurRad="38100" dist="38100" dir="2700000" algn="tl">
                    <a:srgbClr val="000000">
                      <a:alpha val="43137"/>
                    </a:srgbClr>
                  </a:outerShdw>
                </a:effectLst>
              </a:rPr>
              <a:t>Sub</a:t>
            </a:r>
            <a:r>
              <a:rPr lang="et-EE" sz="1300" b="1" dirty="0">
                <a:effectLst>
                  <a:outerShdw blurRad="38100" dist="38100" dir="2700000" algn="tl">
                    <a:srgbClr val="000000">
                      <a:alpha val="43137"/>
                    </a:srgbClr>
                  </a:outerShdw>
                </a:effectLst>
              </a:rPr>
              <a:t>- </a:t>
            </a:r>
            <a:r>
              <a:rPr lang="et-EE" sz="1300" b="1" dirty="0" err="1">
                <a:effectLst>
                  <a:outerShdw blurRad="38100" dist="38100" dir="2700000" algn="tl">
                    <a:srgbClr val="000000">
                      <a:alpha val="43137"/>
                    </a:srgbClr>
                  </a:outerShdw>
                </a:effectLst>
              </a:rPr>
              <a:t>Board</a:t>
            </a:r>
            <a:r>
              <a:rPr lang="et-EE" sz="1300" b="1" dirty="0">
                <a:effectLst>
                  <a:outerShdw blurRad="38100" dist="38100" dir="2700000" algn="tl">
                    <a:srgbClr val="000000">
                      <a:alpha val="43137"/>
                    </a:srgbClr>
                  </a:outerShdw>
                </a:effectLst>
              </a:rPr>
              <a:t> </a:t>
            </a:r>
          </a:p>
          <a:p>
            <a:pPr algn="ctr">
              <a:defRPr/>
            </a:pPr>
            <a:r>
              <a:rPr lang="et-EE" sz="1300" b="1" dirty="0" err="1">
                <a:effectLst>
                  <a:outerShdw blurRad="38100" dist="38100" dir="2700000" algn="tl">
                    <a:srgbClr val="000000">
                      <a:alpha val="43137"/>
                    </a:srgbClr>
                  </a:outerShdw>
                </a:effectLst>
              </a:rPr>
              <a:t>Committes</a:t>
            </a:r>
            <a:endParaRPr lang="en-GB" sz="1300" b="1" dirty="0">
              <a:effectLst>
                <a:outerShdw blurRad="38100" dist="38100" dir="2700000" algn="tl">
                  <a:srgbClr val="000000">
                    <a:alpha val="43137"/>
                  </a:srgbClr>
                </a:outerShdw>
              </a:effectLst>
            </a:endParaRPr>
          </a:p>
        </p:txBody>
      </p:sp>
      <p:sp>
        <p:nvSpPr>
          <p:cNvPr id="59" name="Rectangle 58">
            <a:extLst>
              <a:ext uri="{FF2B5EF4-FFF2-40B4-BE49-F238E27FC236}">
                <a16:creationId xmlns:a16="http://schemas.microsoft.com/office/drawing/2014/main" id="{4E6E330D-E331-4F23-81D3-54E588091FBA}"/>
              </a:ext>
            </a:extLst>
          </p:cNvPr>
          <p:cNvSpPr/>
          <p:nvPr/>
        </p:nvSpPr>
        <p:spPr>
          <a:xfrm>
            <a:off x="2786064" y="4827588"/>
            <a:ext cx="1108075" cy="557212"/>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2100"/>
          </a:p>
        </p:txBody>
      </p:sp>
      <p:sp>
        <p:nvSpPr>
          <p:cNvPr id="60" name="Rectangle 59">
            <a:extLst>
              <a:ext uri="{FF2B5EF4-FFF2-40B4-BE49-F238E27FC236}">
                <a16:creationId xmlns:a16="http://schemas.microsoft.com/office/drawing/2014/main" id="{EE93AE7A-A527-42C2-B413-3C9D757B1859}"/>
              </a:ext>
            </a:extLst>
          </p:cNvPr>
          <p:cNvSpPr/>
          <p:nvPr/>
        </p:nvSpPr>
        <p:spPr>
          <a:xfrm>
            <a:off x="2925764" y="4903788"/>
            <a:ext cx="1108075" cy="557212"/>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2100"/>
          </a:p>
        </p:txBody>
      </p:sp>
      <p:sp>
        <p:nvSpPr>
          <p:cNvPr id="61" name="Rectangle 60">
            <a:extLst>
              <a:ext uri="{FF2B5EF4-FFF2-40B4-BE49-F238E27FC236}">
                <a16:creationId xmlns:a16="http://schemas.microsoft.com/office/drawing/2014/main" id="{C872D286-2B3E-46DD-B0A3-677EC6EEEF38}"/>
              </a:ext>
            </a:extLst>
          </p:cNvPr>
          <p:cNvSpPr/>
          <p:nvPr/>
        </p:nvSpPr>
        <p:spPr>
          <a:xfrm>
            <a:off x="3067051" y="4984750"/>
            <a:ext cx="1108075" cy="5588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ts val="1200"/>
              </a:lnSpc>
              <a:defRPr/>
            </a:pPr>
            <a:r>
              <a:rPr lang="et-EE" sz="1300" b="1" dirty="0">
                <a:effectLst>
                  <a:outerShdw blurRad="38100" dist="38100" dir="2700000" algn="tl">
                    <a:srgbClr val="000000">
                      <a:alpha val="43137"/>
                    </a:srgbClr>
                  </a:outerShdw>
                </a:effectLst>
              </a:rPr>
              <a:t>Education and </a:t>
            </a:r>
            <a:r>
              <a:rPr lang="et-EE" sz="1300" b="1" dirty="0" err="1">
                <a:effectLst>
                  <a:outerShdw blurRad="38100" dist="38100" dir="2700000" algn="tl">
                    <a:srgbClr val="000000">
                      <a:alpha val="43137"/>
                    </a:srgbClr>
                  </a:outerShdw>
                </a:effectLst>
              </a:rPr>
              <a:t>Training</a:t>
            </a:r>
            <a:r>
              <a:rPr lang="et-EE" sz="1300" b="1" dirty="0">
                <a:effectLst>
                  <a:outerShdw blurRad="38100" dist="38100" dir="2700000" algn="tl">
                    <a:srgbClr val="000000">
                      <a:alpha val="43137"/>
                    </a:srgbClr>
                  </a:outerShdw>
                </a:effectLst>
              </a:rPr>
              <a:t> </a:t>
            </a:r>
            <a:r>
              <a:rPr lang="et-EE" sz="1300" b="1" dirty="0" err="1">
                <a:effectLst>
                  <a:outerShdw blurRad="38100" dist="38100" dir="2700000" algn="tl">
                    <a:srgbClr val="000000">
                      <a:alpha val="43137"/>
                    </a:srgbClr>
                  </a:outerShdw>
                </a:effectLst>
              </a:rPr>
              <a:t>Providers</a:t>
            </a:r>
            <a:endParaRPr lang="en-GB" sz="1300" b="1" dirty="0">
              <a:effectLst>
                <a:outerShdw blurRad="38100" dist="38100" dir="2700000" algn="tl">
                  <a:srgbClr val="000000">
                    <a:alpha val="43137"/>
                  </a:srgbClr>
                </a:outerShdw>
              </a:effectLst>
            </a:endParaRPr>
          </a:p>
        </p:txBody>
      </p:sp>
      <p:sp>
        <p:nvSpPr>
          <p:cNvPr id="62" name="Rectangle 61">
            <a:extLst>
              <a:ext uri="{FF2B5EF4-FFF2-40B4-BE49-F238E27FC236}">
                <a16:creationId xmlns:a16="http://schemas.microsoft.com/office/drawing/2014/main" id="{4E6AF4C2-5397-45D9-8E0D-B3916B32C3D4}"/>
              </a:ext>
            </a:extLst>
          </p:cNvPr>
          <p:cNvSpPr/>
          <p:nvPr/>
        </p:nvSpPr>
        <p:spPr>
          <a:xfrm>
            <a:off x="8461990" y="4821819"/>
            <a:ext cx="1108075" cy="557212"/>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2100"/>
          </a:p>
        </p:txBody>
      </p:sp>
      <p:sp>
        <p:nvSpPr>
          <p:cNvPr id="63" name="Rectangle 62">
            <a:extLst>
              <a:ext uri="{FF2B5EF4-FFF2-40B4-BE49-F238E27FC236}">
                <a16:creationId xmlns:a16="http://schemas.microsoft.com/office/drawing/2014/main" id="{0D7495BC-5A61-4927-AC2E-CDF0972FBB1E}"/>
              </a:ext>
            </a:extLst>
          </p:cNvPr>
          <p:cNvSpPr/>
          <p:nvPr/>
        </p:nvSpPr>
        <p:spPr>
          <a:xfrm>
            <a:off x="8314352" y="4903788"/>
            <a:ext cx="1106488" cy="557212"/>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2100"/>
          </a:p>
        </p:txBody>
      </p:sp>
      <p:sp>
        <p:nvSpPr>
          <p:cNvPr id="64" name="Rectangle 63">
            <a:extLst>
              <a:ext uri="{FF2B5EF4-FFF2-40B4-BE49-F238E27FC236}">
                <a16:creationId xmlns:a16="http://schemas.microsoft.com/office/drawing/2014/main" id="{0273589F-E729-4018-846C-6C125515CD38}"/>
              </a:ext>
            </a:extLst>
          </p:cNvPr>
          <p:cNvSpPr/>
          <p:nvPr/>
        </p:nvSpPr>
        <p:spPr>
          <a:xfrm>
            <a:off x="8173065" y="4984169"/>
            <a:ext cx="1108075" cy="558800"/>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t-EE" sz="1400" b="1" dirty="0" err="1">
                <a:effectLst>
                  <a:outerShdw blurRad="38100" dist="38100" dir="2700000" algn="tl">
                    <a:srgbClr val="000000">
                      <a:alpha val="43137"/>
                    </a:srgbClr>
                  </a:outerShdw>
                </a:effectLst>
              </a:rPr>
              <a:t>Awarding</a:t>
            </a:r>
            <a:r>
              <a:rPr lang="et-EE" sz="1400" b="1" dirty="0">
                <a:effectLst>
                  <a:outerShdw blurRad="38100" dist="38100" dir="2700000" algn="tl">
                    <a:srgbClr val="000000">
                      <a:alpha val="43137"/>
                    </a:srgbClr>
                  </a:outerShdw>
                </a:effectLst>
              </a:rPr>
              <a:t> </a:t>
            </a:r>
            <a:r>
              <a:rPr lang="et-EE" sz="1400" b="1" dirty="0" err="1">
                <a:effectLst>
                  <a:outerShdw blurRad="38100" dist="38100" dir="2700000" algn="tl">
                    <a:srgbClr val="000000">
                      <a:alpha val="43137"/>
                    </a:srgbClr>
                  </a:outerShdw>
                </a:effectLst>
              </a:rPr>
              <a:t>Bodies</a:t>
            </a:r>
            <a:endParaRPr lang="en-GB" sz="1400" b="1" dirty="0">
              <a:effectLst>
                <a:outerShdw blurRad="38100" dist="38100" dir="2700000" algn="tl">
                  <a:srgbClr val="000000">
                    <a:alpha val="43137"/>
                  </a:srgbClr>
                </a:outerShdw>
              </a:effectLst>
            </a:endParaRPr>
          </a:p>
        </p:txBody>
      </p:sp>
      <p:sp>
        <p:nvSpPr>
          <p:cNvPr id="50" name="TextBox 49">
            <a:extLst>
              <a:ext uri="{FF2B5EF4-FFF2-40B4-BE49-F238E27FC236}">
                <a16:creationId xmlns:a16="http://schemas.microsoft.com/office/drawing/2014/main" id="{85CE91AE-377D-485C-A1BA-76DAE3A98715}"/>
              </a:ext>
            </a:extLst>
          </p:cNvPr>
          <p:cNvSpPr txBox="1"/>
          <p:nvPr/>
        </p:nvSpPr>
        <p:spPr>
          <a:xfrm>
            <a:off x="4913010" y="2673351"/>
            <a:ext cx="2335213" cy="523220"/>
          </a:xfrm>
          <a:prstGeom prst="rect">
            <a:avLst/>
          </a:prstGeom>
          <a:solidFill>
            <a:srgbClr val="C00000"/>
          </a:solidFill>
          <a:ln>
            <a:solidFill>
              <a:schemeClr val="tx2"/>
            </a:solidFill>
          </a:ln>
        </p:spPr>
        <p:txBody>
          <a:bodyPr>
            <a:spAutoFit/>
          </a:bodyPr>
          <a:lstStyle/>
          <a:p>
            <a:pPr algn="ctr" defTabSz="544208">
              <a:defRPr/>
            </a:pPr>
            <a:r>
              <a:rPr lang="et-EE" sz="1400" b="1" dirty="0">
                <a:solidFill>
                  <a:srgbClr val="FFFFFF"/>
                </a:solidFill>
                <a:effectLst>
                  <a:outerShdw blurRad="38100" dist="38100" dir="2700000" algn="tl">
                    <a:srgbClr val="000000">
                      <a:alpha val="43137"/>
                    </a:srgbClr>
                  </a:outerShdw>
                </a:effectLst>
                <a:latin typeface="Calibri" panose="020F0502020204030204"/>
              </a:rPr>
              <a:t>Quality and </a:t>
            </a:r>
            <a:r>
              <a:rPr lang="et-EE" sz="1400" b="1" dirty="0" err="1">
                <a:solidFill>
                  <a:srgbClr val="FFFFFF"/>
                </a:solidFill>
                <a:effectLst>
                  <a:outerShdw blurRad="38100" dist="38100" dir="2700000" algn="tl">
                    <a:srgbClr val="000000">
                      <a:alpha val="43137"/>
                    </a:srgbClr>
                  </a:outerShdw>
                </a:effectLst>
                <a:latin typeface="Calibri" panose="020F0502020204030204"/>
              </a:rPr>
              <a:t>Qualifications</a:t>
            </a:r>
            <a:r>
              <a:rPr lang="et-EE" sz="1400" b="1" dirty="0">
                <a:solidFill>
                  <a:srgbClr val="FFFFFF"/>
                </a:solidFill>
                <a:effectLst>
                  <a:outerShdw blurRad="38100" dist="38100" dir="2700000" algn="tl">
                    <a:srgbClr val="000000">
                      <a:alpha val="43137"/>
                    </a:srgbClr>
                  </a:outerShdw>
                </a:effectLst>
                <a:latin typeface="Calibri" panose="020F0502020204030204"/>
              </a:rPr>
              <a:t> </a:t>
            </a:r>
          </a:p>
          <a:p>
            <a:pPr algn="ctr" defTabSz="544208">
              <a:defRPr/>
            </a:pPr>
            <a:r>
              <a:rPr lang="et-EE" sz="1400" b="1" dirty="0" err="1">
                <a:solidFill>
                  <a:srgbClr val="FFFFFF"/>
                </a:solidFill>
                <a:effectLst>
                  <a:outerShdw blurRad="38100" dist="38100" dir="2700000" algn="tl">
                    <a:srgbClr val="000000">
                      <a:alpha val="43137"/>
                    </a:srgbClr>
                  </a:outerShdw>
                </a:effectLst>
                <a:latin typeface="Calibri" panose="020F0502020204030204"/>
              </a:rPr>
              <a:t>Ireland</a:t>
            </a:r>
            <a:r>
              <a:rPr lang="et-EE" sz="1400" b="1" dirty="0">
                <a:solidFill>
                  <a:srgbClr val="FFFFFF"/>
                </a:solidFill>
                <a:effectLst>
                  <a:outerShdw blurRad="38100" dist="38100" dir="2700000" algn="tl">
                    <a:srgbClr val="000000">
                      <a:alpha val="43137"/>
                    </a:srgbClr>
                  </a:outerShdw>
                </a:effectLst>
                <a:latin typeface="Calibri" panose="020F0502020204030204"/>
              </a:rPr>
              <a:t> (QQI)</a:t>
            </a:r>
          </a:p>
        </p:txBody>
      </p:sp>
      <p:cxnSp>
        <p:nvCxnSpPr>
          <p:cNvPr id="28" name="Straight Connector 27">
            <a:extLst>
              <a:ext uri="{FF2B5EF4-FFF2-40B4-BE49-F238E27FC236}">
                <a16:creationId xmlns:a16="http://schemas.microsoft.com/office/drawing/2014/main" id="{24380710-4686-47FE-AA4D-7C29EF03BFA3}"/>
              </a:ext>
            </a:extLst>
          </p:cNvPr>
          <p:cNvCxnSpPr>
            <a:stCxn id="61" idx="3"/>
            <a:endCxn id="57" idx="2"/>
          </p:cNvCxnSpPr>
          <p:nvPr/>
        </p:nvCxnSpPr>
        <p:spPr>
          <a:xfrm flipV="1">
            <a:off x="4175126" y="4050816"/>
            <a:ext cx="1947492" cy="1213334"/>
          </a:xfrm>
          <a:prstGeom prst="line">
            <a:avLst/>
          </a:prstGeom>
          <a:ln w="1905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61AC851F-990B-4A90-AF3F-EC92A9B71F75}"/>
              </a:ext>
            </a:extLst>
          </p:cNvPr>
          <p:cNvCxnSpPr>
            <a:cxnSpLocks/>
            <a:stCxn id="64" idx="1"/>
            <a:endCxn id="57" idx="2"/>
          </p:cNvCxnSpPr>
          <p:nvPr/>
        </p:nvCxnSpPr>
        <p:spPr>
          <a:xfrm flipH="1" flipV="1">
            <a:off x="6122618" y="4050816"/>
            <a:ext cx="2050447" cy="1212753"/>
          </a:xfrm>
          <a:prstGeom prst="line">
            <a:avLst/>
          </a:prstGeom>
          <a:ln w="1905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0282B738-DED7-4A48-B2B7-D62B63795CF6}"/>
              </a:ext>
            </a:extLst>
          </p:cNvPr>
          <p:cNvCxnSpPr>
            <a:stCxn id="61" idx="3"/>
            <a:endCxn id="64" idx="1"/>
          </p:cNvCxnSpPr>
          <p:nvPr/>
        </p:nvCxnSpPr>
        <p:spPr>
          <a:xfrm flipV="1">
            <a:off x="4175126" y="5263569"/>
            <a:ext cx="3997939" cy="581"/>
          </a:xfrm>
          <a:prstGeom prst="line">
            <a:avLst/>
          </a:prstGeom>
          <a:ln w="1905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007D1FCB-7676-4EFB-8C6D-D8D41E44A37D}"/>
              </a:ext>
            </a:extLst>
          </p:cNvPr>
          <p:cNvSpPr txBox="1"/>
          <p:nvPr/>
        </p:nvSpPr>
        <p:spPr>
          <a:xfrm>
            <a:off x="8036488" y="2673351"/>
            <a:ext cx="1355725" cy="523220"/>
          </a:xfrm>
          <a:prstGeom prst="rect">
            <a:avLst/>
          </a:prstGeom>
          <a:solidFill>
            <a:schemeClr val="accent6">
              <a:lumMod val="75000"/>
            </a:schemeClr>
          </a:solidFill>
          <a:ln>
            <a:solidFill>
              <a:schemeClr val="tx2"/>
            </a:solidFill>
          </a:ln>
        </p:spPr>
        <p:txBody>
          <a:bodyPr>
            <a:spAutoFit/>
          </a:bodyPr>
          <a:lstStyle/>
          <a:p>
            <a:pPr algn="ctr" defTabSz="544208">
              <a:defRPr/>
            </a:pPr>
            <a:r>
              <a:rPr lang="et-EE" sz="1400" b="1" dirty="0" err="1">
                <a:solidFill>
                  <a:srgbClr val="FFFFFF"/>
                </a:solidFill>
                <a:effectLst>
                  <a:outerShdw blurRad="38100" dist="38100" dir="2700000" algn="tl">
                    <a:srgbClr val="000000">
                      <a:alpha val="43137"/>
                    </a:srgbClr>
                  </a:outerShdw>
                </a:effectLst>
                <a:latin typeface="Calibri" panose="020F0502020204030204"/>
              </a:rPr>
              <a:t>Consultative</a:t>
            </a:r>
            <a:endParaRPr lang="et-EE" sz="1400" b="1" dirty="0">
              <a:solidFill>
                <a:srgbClr val="FFFFFF"/>
              </a:solidFill>
              <a:effectLst>
                <a:outerShdw blurRad="38100" dist="38100" dir="2700000" algn="tl">
                  <a:srgbClr val="000000">
                    <a:alpha val="43137"/>
                  </a:srgbClr>
                </a:outerShdw>
              </a:effectLst>
              <a:latin typeface="Calibri" panose="020F0502020204030204"/>
            </a:endParaRPr>
          </a:p>
          <a:p>
            <a:pPr algn="ctr" defTabSz="544208">
              <a:defRPr/>
            </a:pPr>
            <a:r>
              <a:rPr lang="et-EE" sz="1400" b="1" dirty="0">
                <a:solidFill>
                  <a:srgbClr val="FFFFFF"/>
                </a:solidFill>
                <a:effectLst>
                  <a:outerShdw blurRad="38100" dist="38100" dir="2700000" algn="tl">
                    <a:srgbClr val="000000">
                      <a:alpha val="43137"/>
                    </a:srgbClr>
                  </a:outerShdw>
                </a:effectLst>
                <a:latin typeface="Calibri" panose="020F0502020204030204"/>
              </a:rPr>
              <a:t>Forum</a:t>
            </a:r>
          </a:p>
        </p:txBody>
      </p:sp>
      <p:cxnSp>
        <p:nvCxnSpPr>
          <p:cNvPr id="33" name="Straight Arrow Connector 32">
            <a:extLst>
              <a:ext uri="{FF2B5EF4-FFF2-40B4-BE49-F238E27FC236}">
                <a16:creationId xmlns:a16="http://schemas.microsoft.com/office/drawing/2014/main" id="{A4D80C11-F3C0-4193-942B-05762CE57CBB}"/>
              </a:ext>
            </a:extLst>
          </p:cNvPr>
          <p:cNvCxnSpPr>
            <a:cxnSpLocks/>
            <a:stCxn id="50" idx="3"/>
            <a:endCxn id="6" idx="1"/>
          </p:cNvCxnSpPr>
          <p:nvPr/>
        </p:nvCxnSpPr>
        <p:spPr>
          <a:xfrm>
            <a:off x="7248223" y="2934961"/>
            <a:ext cx="788265" cy="0"/>
          </a:xfrm>
          <a:prstGeom prst="straightConnector1">
            <a:avLst/>
          </a:prstGeom>
          <a:ln w="19050">
            <a:solidFill>
              <a:schemeClr val="accent6"/>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61022A85-0017-4AA2-89DA-D36121C5C919}"/>
              </a:ext>
            </a:extLst>
          </p:cNvPr>
          <p:cNvSpPr txBox="1"/>
          <p:nvPr/>
        </p:nvSpPr>
        <p:spPr>
          <a:xfrm>
            <a:off x="5975350" y="5789613"/>
            <a:ext cx="241300" cy="400050"/>
          </a:xfrm>
          <a:prstGeom prst="rect">
            <a:avLst/>
          </a:prstGeom>
          <a:noFill/>
        </p:spPr>
        <p:txBody>
          <a:bodyPr wrap="none">
            <a:spAutoFit/>
          </a:bodyPr>
          <a:lstStyle/>
          <a:p>
            <a:pPr algn="ctr">
              <a:defRPr/>
            </a:pPr>
            <a:r>
              <a:rPr lang="et-EE" sz="2000" dirty="0"/>
              <a:t> </a:t>
            </a:r>
            <a:endParaRPr lang="en-GB" sz="2000" dirty="0"/>
          </a:p>
        </p:txBody>
      </p:sp>
      <p:sp>
        <p:nvSpPr>
          <p:cNvPr id="13" name="TextBox 12">
            <a:extLst>
              <a:ext uri="{FF2B5EF4-FFF2-40B4-BE49-F238E27FC236}">
                <a16:creationId xmlns:a16="http://schemas.microsoft.com/office/drawing/2014/main" id="{E3786BB4-AF53-034F-EA1D-74110722B6C5}"/>
              </a:ext>
            </a:extLst>
          </p:cNvPr>
          <p:cNvSpPr txBox="1"/>
          <p:nvPr/>
        </p:nvSpPr>
        <p:spPr>
          <a:xfrm>
            <a:off x="2715117" y="2765683"/>
            <a:ext cx="1355725" cy="307777"/>
          </a:xfrm>
          <a:prstGeom prst="rect">
            <a:avLst/>
          </a:prstGeom>
          <a:solidFill>
            <a:schemeClr val="accent6">
              <a:lumMod val="75000"/>
            </a:schemeClr>
          </a:solidFill>
          <a:ln>
            <a:solidFill>
              <a:schemeClr val="tx2"/>
            </a:solidFill>
          </a:ln>
        </p:spPr>
        <p:txBody>
          <a:bodyPr>
            <a:spAutoFit/>
          </a:bodyPr>
          <a:lstStyle/>
          <a:p>
            <a:pPr algn="ctr" defTabSz="544208">
              <a:defRPr/>
            </a:pPr>
            <a:r>
              <a:rPr lang="et-EE" sz="1400" b="1" dirty="0">
                <a:solidFill>
                  <a:srgbClr val="FFFFFF"/>
                </a:solidFill>
                <a:effectLst>
                  <a:outerShdw blurRad="38100" dist="38100" dir="2700000" algn="tl">
                    <a:srgbClr val="000000">
                      <a:alpha val="43137"/>
                    </a:srgbClr>
                  </a:outerShdw>
                </a:effectLst>
                <a:latin typeface="Calibri" panose="020F0502020204030204"/>
              </a:rPr>
              <a:t>QQI </a:t>
            </a:r>
            <a:r>
              <a:rPr lang="et-EE" sz="1400" b="1" dirty="0" err="1">
                <a:solidFill>
                  <a:srgbClr val="FFFFFF"/>
                </a:solidFill>
                <a:effectLst>
                  <a:outerShdw blurRad="38100" dist="38100" dir="2700000" algn="tl">
                    <a:srgbClr val="000000">
                      <a:alpha val="43137"/>
                    </a:srgbClr>
                  </a:outerShdw>
                </a:effectLst>
                <a:latin typeface="Calibri" panose="020F0502020204030204"/>
              </a:rPr>
              <a:t>Board</a:t>
            </a:r>
            <a:endParaRPr lang="et-EE" sz="1400" b="1" dirty="0">
              <a:solidFill>
                <a:srgbClr val="FFFFFF"/>
              </a:solidFill>
              <a:effectLst>
                <a:outerShdw blurRad="38100" dist="38100" dir="2700000" algn="tl">
                  <a:srgbClr val="000000">
                    <a:alpha val="43137"/>
                  </a:srgbClr>
                </a:outerShdw>
              </a:effectLst>
              <a:latin typeface="Calibri" panose="020F0502020204030204"/>
            </a:endParaRPr>
          </a:p>
        </p:txBody>
      </p:sp>
      <p:sp>
        <p:nvSpPr>
          <p:cNvPr id="27" name="TextBox 26">
            <a:extLst>
              <a:ext uri="{FF2B5EF4-FFF2-40B4-BE49-F238E27FC236}">
                <a16:creationId xmlns:a16="http://schemas.microsoft.com/office/drawing/2014/main" id="{F359BEF2-94F1-F38C-A264-AC194873BCFD}"/>
              </a:ext>
            </a:extLst>
          </p:cNvPr>
          <p:cNvSpPr txBox="1"/>
          <p:nvPr/>
        </p:nvSpPr>
        <p:spPr>
          <a:xfrm>
            <a:off x="1160863" y="134253"/>
            <a:ext cx="7520777" cy="707886"/>
          </a:xfrm>
          <a:prstGeom prst="rect">
            <a:avLst/>
          </a:prstGeom>
          <a:noFill/>
        </p:spPr>
        <p:txBody>
          <a:bodyPr wrap="none" rtlCol="0">
            <a:spAutoFit/>
          </a:bodyPr>
          <a:lstStyle/>
          <a:p>
            <a:r>
              <a:rPr lang="et-EE" sz="4000" dirty="0">
                <a:solidFill>
                  <a:srgbClr val="FF0000"/>
                </a:solidFill>
                <a:latin typeface="+mj-lt"/>
              </a:rPr>
              <a:t>OQS </a:t>
            </a:r>
            <a:r>
              <a:rPr lang="et-EE" sz="4000" dirty="0" err="1">
                <a:solidFill>
                  <a:srgbClr val="FF0000"/>
                </a:solidFill>
                <a:latin typeface="+mj-lt"/>
              </a:rPr>
              <a:t>governance</a:t>
            </a:r>
            <a:r>
              <a:rPr lang="et-EE" sz="4000" dirty="0">
                <a:solidFill>
                  <a:srgbClr val="FF0000"/>
                </a:solidFill>
                <a:latin typeface="+mj-lt"/>
              </a:rPr>
              <a:t> </a:t>
            </a:r>
            <a:r>
              <a:rPr lang="et-EE" sz="4000" dirty="0" err="1">
                <a:solidFill>
                  <a:srgbClr val="FF0000"/>
                </a:solidFill>
                <a:latin typeface="+mj-lt"/>
              </a:rPr>
              <a:t>strucure</a:t>
            </a:r>
            <a:r>
              <a:rPr lang="et-EE" sz="4000" dirty="0">
                <a:solidFill>
                  <a:srgbClr val="FF0000"/>
                </a:solidFill>
                <a:latin typeface="+mj-lt"/>
              </a:rPr>
              <a:t> of </a:t>
            </a:r>
            <a:r>
              <a:rPr lang="et-EE" sz="4000" dirty="0" err="1">
                <a:solidFill>
                  <a:srgbClr val="FF0000"/>
                </a:solidFill>
                <a:latin typeface="+mj-lt"/>
              </a:rPr>
              <a:t>Ireland</a:t>
            </a:r>
            <a:endParaRPr lang="en-GB" sz="4000" dirty="0">
              <a:solidFill>
                <a:srgbClr val="FF0000"/>
              </a:solidFill>
              <a:latin typeface="+mj-lt"/>
            </a:endParaRPr>
          </a:p>
        </p:txBody>
      </p:sp>
      <p:sp>
        <p:nvSpPr>
          <p:cNvPr id="29" name="TextBox 28">
            <a:extLst>
              <a:ext uri="{FF2B5EF4-FFF2-40B4-BE49-F238E27FC236}">
                <a16:creationId xmlns:a16="http://schemas.microsoft.com/office/drawing/2014/main" id="{EE65A7BA-FB7D-FEE5-D688-04BD8F6F8CD1}"/>
              </a:ext>
            </a:extLst>
          </p:cNvPr>
          <p:cNvSpPr txBox="1"/>
          <p:nvPr/>
        </p:nvSpPr>
        <p:spPr>
          <a:xfrm>
            <a:off x="1716042" y="5912347"/>
            <a:ext cx="8893268" cy="646331"/>
          </a:xfrm>
          <a:prstGeom prst="rect">
            <a:avLst/>
          </a:prstGeom>
          <a:noFill/>
        </p:spPr>
        <p:txBody>
          <a:bodyPr wrap="none" rtlCol="0">
            <a:spAutoFit/>
          </a:bodyPr>
          <a:lstStyle/>
          <a:p>
            <a:pPr algn="ctr"/>
            <a:r>
              <a:rPr lang="et-EE" dirty="0"/>
              <a:t>QQI </a:t>
            </a:r>
            <a:r>
              <a:rPr lang="et-EE" dirty="0" err="1"/>
              <a:t>is</a:t>
            </a:r>
            <a:r>
              <a:rPr lang="et-EE" dirty="0"/>
              <a:t> </a:t>
            </a:r>
            <a:r>
              <a:rPr lang="et-EE" dirty="0" err="1"/>
              <a:t>the</a:t>
            </a:r>
            <a:r>
              <a:rPr lang="et-EE" dirty="0"/>
              <a:t> </a:t>
            </a:r>
            <a:r>
              <a:rPr lang="et-EE" dirty="0" err="1"/>
              <a:t>result</a:t>
            </a:r>
            <a:r>
              <a:rPr lang="et-EE" dirty="0"/>
              <a:t> of </a:t>
            </a:r>
            <a:r>
              <a:rPr lang="et-EE" dirty="0" err="1"/>
              <a:t>merging</a:t>
            </a:r>
            <a:r>
              <a:rPr lang="et-EE" dirty="0"/>
              <a:t> </a:t>
            </a:r>
            <a:r>
              <a:rPr lang="et-EE" dirty="0" err="1"/>
              <a:t>two</a:t>
            </a:r>
            <a:r>
              <a:rPr lang="et-EE" dirty="0"/>
              <a:t> </a:t>
            </a:r>
            <a:r>
              <a:rPr lang="et-EE" dirty="0" err="1"/>
              <a:t>separate</a:t>
            </a:r>
            <a:r>
              <a:rPr lang="et-EE" dirty="0"/>
              <a:t> </a:t>
            </a:r>
            <a:r>
              <a:rPr lang="et-EE" dirty="0" err="1"/>
              <a:t>qualifications</a:t>
            </a:r>
            <a:r>
              <a:rPr lang="et-EE" dirty="0"/>
              <a:t> </a:t>
            </a:r>
            <a:r>
              <a:rPr lang="et-EE" dirty="0" err="1"/>
              <a:t>authorities</a:t>
            </a:r>
            <a:endParaRPr lang="et-EE" dirty="0"/>
          </a:p>
          <a:p>
            <a:pPr algn="ctr"/>
            <a:r>
              <a:rPr lang="et-EE" dirty="0"/>
              <a:t>QQI </a:t>
            </a:r>
            <a:r>
              <a:rPr lang="et-EE" dirty="0" err="1"/>
              <a:t>Board</a:t>
            </a:r>
            <a:r>
              <a:rPr lang="et-EE" dirty="0"/>
              <a:t>, </a:t>
            </a:r>
            <a:r>
              <a:rPr lang="et-EE" dirty="0" err="1"/>
              <a:t>Sub-Board</a:t>
            </a:r>
            <a:r>
              <a:rPr lang="et-EE" dirty="0"/>
              <a:t> </a:t>
            </a:r>
            <a:r>
              <a:rPr lang="et-EE" dirty="0" err="1"/>
              <a:t>Committees</a:t>
            </a:r>
            <a:r>
              <a:rPr lang="et-EE" dirty="0"/>
              <a:t> and </a:t>
            </a:r>
            <a:r>
              <a:rPr lang="et-EE" dirty="0" err="1"/>
              <a:t>Consultative</a:t>
            </a:r>
            <a:r>
              <a:rPr lang="et-EE" dirty="0"/>
              <a:t> Forum are </a:t>
            </a:r>
            <a:r>
              <a:rPr lang="et-EE" dirty="0" err="1"/>
              <a:t>balanced</a:t>
            </a:r>
            <a:r>
              <a:rPr lang="et-EE" dirty="0"/>
              <a:t> </a:t>
            </a:r>
            <a:r>
              <a:rPr lang="et-EE" dirty="0" err="1"/>
              <a:t>fora</a:t>
            </a:r>
            <a:r>
              <a:rPr lang="et-EE" dirty="0"/>
              <a:t> of </a:t>
            </a:r>
            <a:r>
              <a:rPr lang="et-EE" dirty="0" err="1"/>
              <a:t>stakeholders</a:t>
            </a:r>
            <a:endParaRPr lang="en-GB" dirty="0"/>
          </a:p>
        </p:txBody>
      </p:sp>
    </p:spTree>
    <p:extLst>
      <p:ext uri="{BB962C8B-B14F-4D97-AF65-F5344CB8AC3E}">
        <p14:creationId xmlns:p14="http://schemas.microsoft.com/office/powerpoint/2010/main" val="25262605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0" name="Straight Connector 19">
            <a:extLst>
              <a:ext uri="{FF2B5EF4-FFF2-40B4-BE49-F238E27FC236}">
                <a16:creationId xmlns:a16="http://schemas.microsoft.com/office/drawing/2014/main" id="{715F2BD3-ADD0-4D35-8CD2-1D595A9BA684}"/>
              </a:ext>
            </a:extLst>
          </p:cNvPr>
          <p:cNvCxnSpPr>
            <a:cxnSpLocks/>
            <a:stCxn id="62" idx="0"/>
          </p:cNvCxnSpPr>
          <p:nvPr/>
        </p:nvCxnSpPr>
        <p:spPr>
          <a:xfrm flipH="1" flipV="1">
            <a:off x="6529387" y="2334420"/>
            <a:ext cx="2486641" cy="2487399"/>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E5DE70B5-BCC5-45A9-A804-292AEF42F070}"/>
              </a:ext>
            </a:extLst>
          </p:cNvPr>
          <p:cNvCxnSpPr>
            <a:cxnSpLocks/>
            <a:stCxn id="59" idx="0"/>
          </p:cNvCxnSpPr>
          <p:nvPr/>
        </p:nvCxnSpPr>
        <p:spPr>
          <a:xfrm flipV="1">
            <a:off x="3340102" y="2340771"/>
            <a:ext cx="2400299" cy="2486817"/>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24" name="Rounded Rectangle 4">
            <a:extLst>
              <a:ext uri="{FF2B5EF4-FFF2-40B4-BE49-F238E27FC236}">
                <a16:creationId xmlns:a16="http://schemas.microsoft.com/office/drawing/2014/main" id="{F3E83EAA-88B5-4420-BE13-1C66FBEAE6B8}"/>
              </a:ext>
            </a:extLst>
          </p:cNvPr>
          <p:cNvSpPr/>
          <p:nvPr/>
        </p:nvSpPr>
        <p:spPr>
          <a:xfrm>
            <a:off x="4711701" y="3038476"/>
            <a:ext cx="587375" cy="161925"/>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lIns="62985" tIns="62985" rIns="62985" bIns="62985" spcCol="1270" anchor="ctr"/>
          <a:lstStyle/>
          <a:p>
            <a:pPr algn="ctr" defTabSz="393661">
              <a:lnSpc>
                <a:spcPct val="90000"/>
              </a:lnSpc>
              <a:spcAft>
                <a:spcPct val="35000"/>
              </a:spcAft>
              <a:defRPr/>
            </a:pPr>
            <a:endParaRPr lang="et-EE" sz="845" dirty="0">
              <a:solidFill>
                <a:srgbClr val="000000">
                  <a:hueOff val="0"/>
                  <a:satOff val="0"/>
                  <a:lumOff val="0"/>
                  <a:alphaOff val="0"/>
                </a:srgbClr>
              </a:solidFill>
            </a:endParaRPr>
          </a:p>
        </p:txBody>
      </p:sp>
      <p:sp>
        <p:nvSpPr>
          <p:cNvPr id="25" name="Rounded Rectangle 4">
            <a:extLst>
              <a:ext uri="{FF2B5EF4-FFF2-40B4-BE49-F238E27FC236}">
                <a16:creationId xmlns:a16="http://schemas.microsoft.com/office/drawing/2014/main" id="{F799BDC8-08EB-457A-A145-BA06B0BD24F7}"/>
              </a:ext>
            </a:extLst>
          </p:cNvPr>
          <p:cNvSpPr/>
          <p:nvPr/>
        </p:nvSpPr>
        <p:spPr>
          <a:xfrm>
            <a:off x="4922839" y="3474574"/>
            <a:ext cx="2335213" cy="276225"/>
          </a:xfrm>
          <a:prstGeom prst="rect">
            <a:avLst/>
          </a:prstGeom>
          <a:solidFill>
            <a:schemeClr val="accent6">
              <a:lumMod val="75000"/>
            </a:schemeClr>
          </a:solidFill>
          <a:ln>
            <a:solidFill>
              <a:schemeClr val="accent6">
                <a:lumMod val="50000"/>
              </a:schemeClr>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lIns="62985" tIns="62985" rIns="62985" bIns="62985" spcCol="1270" anchor="ctr"/>
          <a:lstStyle/>
          <a:p>
            <a:pPr algn="ctr" defTabSz="393661">
              <a:defRPr/>
            </a:pPr>
            <a:r>
              <a:rPr lang="et-EE" sz="1400" b="1" dirty="0" err="1">
                <a:solidFill>
                  <a:srgbClr val="FFFFFF"/>
                </a:solidFill>
                <a:effectLst>
                  <a:outerShdw blurRad="38100" dist="38100" dir="2700000" algn="tl">
                    <a:srgbClr val="000000">
                      <a:alpha val="43137"/>
                    </a:srgbClr>
                  </a:outerShdw>
                </a:effectLst>
              </a:rPr>
              <a:t>Coordination</a:t>
            </a:r>
            <a:r>
              <a:rPr lang="et-EE" sz="1400" b="1" dirty="0">
                <a:solidFill>
                  <a:srgbClr val="FFFFFF"/>
                </a:solidFill>
                <a:effectLst>
                  <a:outerShdw blurRad="38100" dist="38100" dir="2700000" algn="tl">
                    <a:srgbClr val="000000">
                      <a:alpha val="43137"/>
                    </a:srgbClr>
                  </a:outerShdw>
                </a:effectLst>
              </a:rPr>
              <a:t> </a:t>
            </a:r>
            <a:r>
              <a:rPr lang="et-EE" sz="1400" b="1" dirty="0" err="1">
                <a:solidFill>
                  <a:srgbClr val="FFFFFF"/>
                </a:solidFill>
                <a:effectLst>
                  <a:outerShdw blurRad="38100" dist="38100" dir="2700000" algn="tl">
                    <a:srgbClr val="000000">
                      <a:alpha val="43137"/>
                    </a:srgbClr>
                  </a:outerShdw>
                </a:effectLst>
              </a:rPr>
              <a:t>Council</a:t>
            </a:r>
            <a:r>
              <a:rPr lang="et-EE" sz="1400" b="1" dirty="0">
                <a:solidFill>
                  <a:srgbClr val="FFFFFF"/>
                </a:solidFill>
                <a:effectLst>
                  <a:outerShdw blurRad="38100" dist="38100" dir="2700000" algn="tl">
                    <a:srgbClr val="000000">
                      <a:alpha val="43137"/>
                    </a:srgbClr>
                  </a:outerShdw>
                </a:effectLst>
              </a:rPr>
              <a:t> </a:t>
            </a:r>
          </a:p>
        </p:txBody>
      </p:sp>
      <p:sp>
        <p:nvSpPr>
          <p:cNvPr id="9223" name="TextBox 26">
            <a:extLst>
              <a:ext uri="{FF2B5EF4-FFF2-40B4-BE49-F238E27FC236}">
                <a16:creationId xmlns:a16="http://schemas.microsoft.com/office/drawing/2014/main" id="{DDC3FC12-4D02-4191-A99A-A765655FB07A}"/>
              </a:ext>
            </a:extLst>
          </p:cNvPr>
          <p:cNvSpPr txBox="1">
            <a:spLocks noChangeArrowheads="1"/>
          </p:cNvSpPr>
          <p:nvPr/>
        </p:nvSpPr>
        <p:spPr bwMode="auto">
          <a:xfrm>
            <a:off x="4921252" y="1810545"/>
            <a:ext cx="2336800" cy="523875"/>
          </a:xfrm>
          <a:prstGeom prst="rect">
            <a:avLst/>
          </a:prstGeom>
          <a:solidFill>
            <a:schemeClr val="tx2"/>
          </a:solidFill>
          <a:ln w="9525">
            <a:solidFill>
              <a:schemeClr val="tx2"/>
            </a:solidFill>
            <a:miter lim="800000"/>
            <a:headEnd/>
            <a:tailEnd/>
          </a:ln>
        </p:spPr>
        <p:txBody>
          <a:bodyPr>
            <a:spAutoFit/>
          </a:bodyPr>
          <a:lstStyle>
            <a:lvl1pPr defTabSz="542925">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defTabSz="542925">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defTabSz="542925">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defTabSz="542925">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defTabSz="542925">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defTabSz="542925"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defTabSz="542925"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defTabSz="542925"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defTabSz="542925"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t-EE" altLang="en-US" sz="1400" b="1" dirty="0" err="1">
                <a:solidFill>
                  <a:srgbClr val="FFFFFF"/>
                </a:solidFill>
                <a:effectLst>
                  <a:outerShdw blurRad="38100" dist="38100" dir="2700000" algn="tl">
                    <a:srgbClr val="000000">
                      <a:alpha val="43137"/>
                    </a:srgbClr>
                  </a:outerShdw>
                </a:effectLst>
              </a:rPr>
              <a:t>Ministry</a:t>
            </a:r>
            <a:r>
              <a:rPr lang="et-EE" altLang="en-US" sz="1400" b="1" dirty="0">
                <a:solidFill>
                  <a:srgbClr val="FFFFFF"/>
                </a:solidFill>
                <a:effectLst>
                  <a:outerShdw blurRad="38100" dist="38100" dir="2700000" algn="tl">
                    <a:srgbClr val="000000">
                      <a:alpha val="43137"/>
                    </a:srgbClr>
                  </a:outerShdw>
                </a:effectLst>
              </a:rPr>
              <a:t> of Education and Research</a:t>
            </a:r>
          </a:p>
        </p:txBody>
      </p:sp>
      <p:sp>
        <p:nvSpPr>
          <p:cNvPr id="34" name="Up-Down Arrow 33">
            <a:extLst>
              <a:ext uri="{FF2B5EF4-FFF2-40B4-BE49-F238E27FC236}">
                <a16:creationId xmlns:a16="http://schemas.microsoft.com/office/drawing/2014/main" id="{F974F4B3-3208-46B9-B7D2-C93014271748}"/>
              </a:ext>
            </a:extLst>
          </p:cNvPr>
          <p:cNvSpPr/>
          <p:nvPr/>
        </p:nvSpPr>
        <p:spPr>
          <a:xfrm flipH="1">
            <a:off x="6013451" y="1489869"/>
            <a:ext cx="149225" cy="314325"/>
          </a:xfrm>
          <a:prstGeom prst="upDownArrow">
            <a:avLst/>
          </a:prstGeom>
          <a:solidFill>
            <a:schemeClr val="accent4"/>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544208">
              <a:defRPr/>
            </a:pPr>
            <a:endParaRPr lang="et-EE" sz="1181" dirty="0">
              <a:solidFill>
                <a:srgbClr val="FFFFFF"/>
              </a:solidFill>
            </a:endParaRPr>
          </a:p>
        </p:txBody>
      </p:sp>
      <p:sp>
        <p:nvSpPr>
          <p:cNvPr id="36" name="Up-Down Arrow 35">
            <a:extLst>
              <a:ext uri="{FF2B5EF4-FFF2-40B4-BE49-F238E27FC236}">
                <a16:creationId xmlns:a16="http://schemas.microsoft.com/office/drawing/2014/main" id="{4C4B2336-3746-45DF-8017-032506E1C443}"/>
              </a:ext>
            </a:extLst>
          </p:cNvPr>
          <p:cNvSpPr/>
          <p:nvPr/>
        </p:nvSpPr>
        <p:spPr>
          <a:xfrm flipH="1">
            <a:off x="6029326" y="3196571"/>
            <a:ext cx="133350" cy="279094"/>
          </a:xfrm>
          <a:prstGeom prst="upDownArrow">
            <a:avLst/>
          </a:prstGeom>
          <a:solidFill>
            <a:schemeClr val="accent4"/>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544208">
              <a:defRPr/>
            </a:pPr>
            <a:endParaRPr lang="et-EE" sz="1181" dirty="0">
              <a:solidFill>
                <a:srgbClr val="FFFFFF"/>
              </a:solidFill>
            </a:endParaRPr>
          </a:p>
        </p:txBody>
      </p:sp>
      <p:sp>
        <p:nvSpPr>
          <p:cNvPr id="9226" name="TextBox 48">
            <a:extLst>
              <a:ext uri="{FF2B5EF4-FFF2-40B4-BE49-F238E27FC236}">
                <a16:creationId xmlns:a16="http://schemas.microsoft.com/office/drawing/2014/main" id="{E2093035-395C-45D8-B5F4-56794E849052}"/>
              </a:ext>
            </a:extLst>
          </p:cNvPr>
          <p:cNvSpPr txBox="1">
            <a:spLocks noChangeArrowheads="1"/>
          </p:cNvSpPr>
          <p:nvPr/>
        </p:nvSpPr>
        <p:spPr bwMode="auto">
          <a:xfrm>
            <a:off x="4922839" y="1174751"/>
            <a:ext cx="2335213" cy="307975"/>
          </a:xfrm>
          <a:prstGeom prst="rect">
            <a:avLst/>
          </a:prstGeom>
          <a:solidFill>
            <a:schemeClr val="tx2"/>
          </a:solidFill>
          <a:ln w="9525">
            <a:solidFill>
              <a:schemeClr val="tx2"/>
            </a:solidFill>
            <a:miter lim="800000"/>
            <a:headEnd/>
            <a:tailEnd/>
          </a:ln>
        </p:spPr>
        <p:txBody>
          <a:bodyPr>
            <a:spAutoFit/>
          </a:bodyPr>
          <a:lstStyle>
            <a:lvl1pPr defTabSz="542925">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defTabSz="542925">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defTabSz="542925">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defTabSz="542925">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defTabSz="542925">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defTabSz="542925"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defTabSz="542925"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defTabSz="542925"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defTabSz="542925"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t-EE" altLang="en-US" sz="1400" b="1" dirty="0" err="1">
                <a:solidFill>
                  <a:srgbClr val="FFFFFF"/>
                </a:solidFill>
                <a:effectLst>
                  <a:outerShdw blurRad="38100" dist="38100" dir="2700000" algn="tl">
                    <a:srgbClr val="000000">
                      <a:alpha val="43137"/>
                    </a:srgbClr>
                  </a:outerShdw>
                </a:effectLst>
              </a:rPr>
              <a:t>Government</a:t>
            </a:r>
            <a:r>
              <a:rPr lang="et-EE" altLang="en-US" sz="1400" b="1" dirty="0">
                <a:solidFill>
                  <a:srgbClr val="FFFFFF"/>
                </a:solidFill>
                <a:effectLst>
                  <a:outerShdw blurRad="38100" dist="38100" dir="2700000" algn="tl">
                    <a:srgbClr val="000000">
                      <a:alpha val="43137"/>
                    </a:srgbClr>
                  </a:outerShdw>
                </a:effectLst>
              </a:rPr>
              <a:t> of Estonia</a:t>
            </a:r>
          </a:p>
        </p:txBody>
      </p:sp>
      <p:sp>
        <p:nvSpPr>
          <p:cNvPr id="32" name="TextBox 31">
            <a:extLst>
              <a:ext uri="{FF2B5EF4-FFF2-40B4-BE49-F238E27FC236}">
                <a16:creationId xmlns:a16="http://schemas.microsoft.com/office/drawing/2014/main" id="{E487A662-0000-4B48-8554-6F329009F726}"/>
              </a:ext>
            </a:extLst>
          </p:cNvPr>
          <p:cNvSpPr txBox="1"/>
          <p:nvPr/>
        </p:nvSpPr>
        <p:spPr>
          <a:xfrm>
            <a:off x="2813245" y="2677211"/>
            <a:ext cx="1355725" cy="523220"/>
          </a:xfrm>
          <a:prstGeom prst="rect">
            <a:avLst/>
          </a:prstGeom>
          <a:solidFill>
            <a:schemeClr val="accent6">
              <a:lumMod val="75000"/>
            </a:schemeClr>
          </a:solidFill>
          <a:ln>
            <a:solidFill>
              <a:schemeClr val="tx2"/>
            </a:solidFill>
          </a:ln>
        </p:spPr>
        <p:txBody>
          <a:bodyPr>
            <a:spAutoFit/>
          </a:bodyPr>
          <a:lstStyle/>
          <a:p>
            <a:pPr algn="ctr" defTabSz="544208">
              <a:defRPr/>
            </a:pPr>
            <a:r>
              <a:rPr lang="et-EE" sz="1400" b="1" dirty="0" err="1">
                <a:solidFill>
                  <a:srgbClr val="FFFFFF"/>
                </a:solidFill>
                <a:effectLst>
                  <a:outerShdw blurRad="38100" dist="38100" dir="2700000" algn="tl">
                    <a:srgbClr val="000000">
                      <a:alpha val="43137"/>
                    </a:srgbClr>
                  </a:outerShdw>
                </a:effectLst>
                <a:latin typeface="Calibri" panose="020F0502020204030204"/>
              </a:rPr>
              <a:t>Supervisory</a:t>
            </a:r>
            <a:r>
              <a:rPr lang="et-EE" sz="1400" b="1" dirty="0">
                <a:solidFill>
                  <a:srgbClr val="FFFFFF"/>
                </a:solidFill>
                <a:effectLst>
                  <a:outerShdw blurRad="38100" dist="38100" dir="2700000" algn="tl">
                    <a:srgbClr val="000000">
                      <a:alpha val="43137"/>
                    </a:srgbClr>
                  </a:outerShdw>
                </a:effectLst>
                <a:latin typeface="Calibri" panose="020F0502020204030204"/>
              </a:rPr>
              <a:t> </a:t>
            </a:r>
            <a:r>
              <a:rPr lang="et-EE" sz="1400" b="1" dirty="0" err="1">
                <a:solidFill>
                  <a:srgbClr val="FFFFFF"/>
                </a:solidFill>
                <a:effectLst>
                  <a:outerShdw blurRad="38100" dist="38100" dir="2700000" algn="tl">
                    <a:srgbClr val="000000">
                      <a:alpha val="43137"/>
                    </a:srgbClr>
                  </a:outerShdw>
                </a:effectLst>
                <a:latin typeface="Calibri" panose="020F0502020204030204"/>
              </a:rPr>
              <a:t>Council</a:t>
            </a:r>
            <a:endParaRPr lang="et-EE" sz="1400" b="1" dirty="0">
              <a:solidFill>
                <a:srgbClr val="FFFFFF"/>
              </a:solidFill>
              <a:effectLst>
                <a:outerShdw blurRad="38100" dist="38100" dir="2700000" algn="tl">
                  <a:srgbClr val="000000">
                    <a:alpha val="43137"/>
                  </a:srgbClr>
                </a:outerShdw>
              </a:effectLst>
              <a:latin typeface="Calibri" panose="020F0502020204030204"/>
            </a:endParaRPr>
          </a:p>
        </p:txBody>
      </p:sp>
      <p:cxnSp>
        <p:nvCxnSpPr>
          <p:cNvPr id="3" name="Straight Arrow Connector 2">
            <a:extLst>
              <a:ext uri="{FF2B5EF4-FFF2-40B4-BE49-F238E27FC236}">
                <a16:creationId xmlns:a16="http://schemas.microsoft.com/office/drawing/2014/main" id="{6D468571-C7CC-4D31-B3F2-588B48B71793}"/>
              </a:ext>
            </a:extLst>
          </p:cNvPr>
          <p:cNvCxnSpPr>
            <a:cxnSpLocks/>
            <a:stCxn id="32" idx="3"/>
            <a:endCxn id="50" idx="1"/>
          </p:cNvCxnSpPr>
          <p:nvPr/>
        </p:nvCxnSpPr>
        <p:spPr>
          <a:xfrm flipV="1">
            <a:off x="4168970" y="2934961"/>
            <a:ext cx="744040" cy="3860"/>
          </a:xfrm>
          <a:prstGeom prst="straightConnector1">
            <a:avLst/>
          </a:prstGeom>
          <a:ln w="19050">
            <a:solidFill>
              <a:schemeClr val="accent6"/>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52" name="Up-Down Arrow 33">
            <a:extLst>
              <a:ext uri="{FF2B5EF4-FFF2-40B4-BE49-F238E27FC236}">
                <a16:creationId xmlns:a16="http://schemas.microsoft.com/office/drawing/2014/main" id="{EA8B9CEE-31D6-49FC-BFF8-F00C7CD1219F}"/>
              </a:ext>
            </a:extLst>
          </p:cNvPr>
          <p:cNvSpPr/>
          <p:nvPr/>
        </p:nvSpPr>
        <p:spPr>
          <a:xfrm flipH="1">
            <a:off x="6013451" y="2346326"/>
            <a:ext cx="149225" cy="317500"/>
          </a:xfrm>
          <a:prstGeom prst="upDownArrow">
            <a:avLst/>
          </a:prstGeom>
          <a:solidFill>
            <a:schemeClr val="accent4"/>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544208">
              <a:defRPr/>
            </a:pPr>
            <a:endParaRPr lang="et-EE" sz="1181" dirty="0">
              <a:solidFill>
                <a:srgbClr val="FFFFFF"/>
              </a:solidFill>
            </a:endParaRPr>
          </a:p>
        </p:txBody>
      </p:sp>
      <p:sp>
        <p:nvSpPr>
          <p:cNvPr id="14" name="Rectangle 13">
            <a:extLst>
              <a:ext uri="{FF2B5EF4-FFF2-40B4-BE49-F238E27FC236}">
                <a16:creationId xmlns:a16="http://schemas.microsoft.com/office/drawing/2014/main" id="{F860F43D-C29F-40ED-A144-7343405C5E79}"/>
              </a:ext>
            </a:extLst>
          </p:cNvPr>
          <p:cNvSpPr/>
          <p:nvPr/>
        </p:nvSpPr>
        <p:spPr>
          <a:xfrm>
            <a:off x="5295750" y="4074429"/>
            <a:ext cx="1106487" cy="395288"/>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2100"/>
          </a:p>
        </p:txBody>
      </p:sp>
      <p:sp>
        <p:nvSpPr>
          <p:cNvPr id="56" name="Rectangle 55">
            <a:extLst>
              <a:ext uri="{FF2B5EF4-FFF2-40B4-BE49-F238E27FC236}">
                <a16:creationId xmlns:a16="http://schemas.microsoft.com/office/drawing/2014/main" id="{D5A7B98F-CCC7-47B5-8F74-E999924D6BA0}"/>
              </a:ext>
            </a:extLst>
          </p:cNvPr>
          <p:cNvSpPr/>
          <p:nvPr/>
        </p:nvSpPr>
        <p:spPr>
          <a:xfrm>
            <a:off x="5421312" y="4139241"/>
            <a:ext cx="1108075" cy="395288"/>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2100"/>
          </a:p>
        </p:txBody>
      </p:sp>
      <p:sp>
        <p:nvSpPr>
          <p:cNvPr id="57" name="Rectangle 56">
            <a:extLst>
              <a:ext uri="{FF2B5EF4-FFF2-40B4-BE49-F238E27FC236}">
                <a16:creationId xmlns:a16="http://schemas.microsoft.com/office/drawing/2014/main" id="{FBC6C1FF-570D-4374-8773-691848DF9F74}"/>
              </a:ext>
            </a:extLst>
          </p:cNvPr>
          <p:cNvSpPr/>
          <p:nvPr/>
        </p:nvSpPr>
        <p:spPr>
          <a:xfrm>
            <a:off x="5541962" y="4223377"/>
            <a:ext cx="1108075" cy="396875"/>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ts val="1300"/>
              </a:lnSpc>
              <a:defRPr/>
            </a:pPr>
            <a:r>
              <a:rPr lang="et-EE" sz="1400" b="1" dirty="0" err="1">
                <a:effectLst>
                  <a:outerShdw blurRad="38100" dist="38100" dir="2700000" algn="tl">
                    <a:srgbClr val="000000">
                      <a:alpha val="43137"/>
                    </a:srgbClr>
                  </a:outerShdw>
                </a:effectLst>
              </a:rPr>
              <a:t>Sectoral</a:t>
            </a:r>
            <a:endParaRPr lang="et-EE" sz="1400" b="1" dirty="0">
              <a:effectLst>
                <a:outerShdw blurRad="38100" dist="38100" dir="2700000" algn="tl">
                  <a:srgbClr val="000000">
                    <a:alpha val="43137"/>
                  </a:srgbClr>
                </a:outerShdw>
              </a:effectLst>
            </a:endParaRPr>
          </a:p>
          <a:p>
            <a:pPr algn="ctr">
              <a:lnSpc>
                <a:spcPts val="1300"/>
              </a:lnSpc>
              <a:defRPr/>
            </a:pPr>
            <a:r>
              <a:rPr lang="et-EE" sz="1400" b="1" dirty="0" err="1">
                <a:effectLst>
                  <a:outerShdw blurRad="38100" dist="38100" dir="2700000" algn="tl">
                    <a:srgbClr val="000000">
                      <a:alpha val="43137"/>
                    </a:srgbClr>
                  </a:outerShdw>
                </a:effectLst>
              </a:rPr>
              <a:t>Councils</a:t>
            </a:r>
            <a:endParaRPr lang="en-GB" sz="1400" b="1" dirty="0">
              <a:effectLst>
                <a:outerShdw blurRad="38100" dist="38100" dir="2700000" algn="tl">
                  <a:srgbClr val="000000">
                    <a:alpha val="43137"/>
                  </a:srgbClr>
                </a:outerShdw>
              </a:effectLst>
            </a:endParaRPr>
          </a:p>
        </p:txBody>
      </p:sp>
      <p:sp>
        <p:nvSpPr>
          <p:cNvPr id="58" name="Up-Down Arrow 35">
            <a:extLst>
              <a:ext uri="{FF2B5EF4-FFF2-40B4-BE49-F238E27FC236}">
                <a16:creationId xmlns:a16="http://schemas.microsoft.com/office/drawing/2014/main" id="{A2D4EEAD-8B85-400F-AEE4-137425295773}"/>
              </a:ext>
            </a:extLst>
          </p:cNvPr>
          <p:cNvSpPr/>
          <p:nvPr/>
        </p:nvSpPr>
        <p:spPr>
          <a:xfrm flipH="1">
            <a:off x="6029326" y="3748715"/>
            <a:ext cx="149225" cy="319088"/>
          </a:xfrm>
          <a:prstGeom prst="upDownArrow">
            <a:avLst/>
          </a:prstGeom>
          <a:solidFill>
            <a:schemeClr val="accent4"/>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544208">
              <a:defRPr/>
            </a:pPr>
            <a:endParaRPr lang="et-EE" sz="1181" dirty="0">
              <a:solidFill>
                <a:srgbClr val="FFFFFF"/>
              </a:solidFill>
            </a:endParaRPr>
          </a:p>
        </p:txBody>
      </p:sp>
      <p:sp>
        <p:nvSpPr>
          <p:cNvPr id="59" name="Rectangle 58">
            <a:extLst>
              <a:ext uri="{FF2B5EF4-FFF2-40B4-BE49-F238E27FC236}">
                <a16:creationId xmlns:a16="http://schemas.microsoft.com/office/drawing/2014/main" id="{4E6E330D-E331-4F23-81D3-54E588091FBA}"/>
              </a:ext>
            </a:extLst>
          </p:cNvPr>
          <p:cNvSpPr/>
          <p:nvPr/>
        </p:nvSpPr>
        <p:spPr>
          <a:xfrm>
            <a:off x="2786064" y="4827588"/>
            <a:ext cx="1108075" cy="557212"/>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2100"/>
          </a:p>
        </p:txBody>
      </p:sp>
      <p:sp>
        <p:nvSpPr>
          <p:cNvPr id="60" name="Rectangle 59">
            <a:extLst>
              <a:ext uri="{FF2B5EF4-FFF2-40B4-BE49-F238E27FC236}">
                <a16:creationId xmlns:a16="http://schemas.microsoft.com/office/drawing/2014/main" id="{EE93AE7A-A527-42C2-B413-3C9D757B1859}"/>
              </a:ext>
            </a:extLst>
          </p:cNvPr>
          <p:cNvSpPr/>
          <p:nvPr/>
        </p:nvSpPr>
        <p:spPr>
          <a:xfrm>
            <a:off x="2925764" y="4903788"/>
            <a:ext cx="1108075" cy="557212"/>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2100"/>
          </a:p>
        </p:txBody>
      </p:sp>
      <p:sp>
        <p:nvSpPr>
          <p:cNvPr id="61" name="Rectangle 60">
            <a:extLst>
              <a:ext uri="{FF2B5EF4-FFF2-40B4-BE49-F238E27FC236}">
                <a16:creationId xmlns:a16="http://schemas.microsoft.com/office/drawing/2014/main" id="{C872D286-2B3E-46DD-B0A3-677EC6EEEF38}"/>
              </a:ext>
            </a:extLst>
          </p:cNvPr>
          <p:cNvSpPr/>
          <p:nvPr/>
        </p:nvSpPr>
        <p:spPr>
          <a:xfrm>
            <a:off x="3067051" y="4984750"/>
            <a:ext cx="1108075" cy="5588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ts val="1200"/>
              </a:lnSpc>
              <a:defRPr/>
            </a:pPr>
            <a:r>
              <a:rPr lang="et-EE" sz="1400" b="1" dirty="0">
                <a:effectLst>
                  <a:outerShdw blurRad="38100" dist="38100" dir="2700000" algn="tl">
                    <a:srgbClr val="000000">
                      <a:alpha val="43137"/>
                    </a:srgbClr>
                  </a:outerShdw>
                </a:effectLst>
              </a:rPr>
              <a:t>Education and </a:t>
            </a:r>
            <a:r>
              <a:rPr lang="et-EE" sz="1400" b="1" dirty="0" err="1">
                <a:effectLst>
                  <a:outerShdw blurRad="38100" dist="38100" dir="2700000" algn="tl">
                    <a:srgbClr val="000000">
                      <a:alpha val="43137"/>
                    </a:srgbClr>
                  </a:outerShdw>
                </a:effectLst>
              </a:rPr>
              <a:t>Training</a:t>
            </a:r>
            <a:r>
              <a:rPr lang="et-EE" sz="1400" b="1" dirty="0">
                <a:effectLst>
                  <a:outerShdw blurRad="38100" dist="38100" dir="2700000" algn="tl">
                    <a:srgbClr val="000000">
                      <a:alpha val="43137"/>
                    </a:srgbClr>
                  </a:outerShdw>
                </a:effectLst>
              </a:rPr>
              <a:t> </a:t>
            </a:r>
            <a:r>
              <a:rPr lang="et-EE" sz="1400" b="1" dirty="0" err="1">
                <a:effectLst>
                  <a:outerShdw blurRad="38100" dist="38100" dir="2700000" algn="tl">
                    <a:srgbClr val="000000">
                      <a:alpha val="43137"/>
                    </a:srgbClr>
                  </a:outerShdw>
                </a:effectLst>
              </a:rPr>
              <a:t>Providers</a:t>
            </a:r>
            <a:endParaRPr lang="en-GB" sz="1400" b="1" dirty="0">
              <a:effectLst>
                <a:outerShdw blurRad="38100" dist="38100" dir="2700000" algn="tl">
                  <a:srgbClr val="000000">
                    <a:alpha val="43137"/>
                  </a:srgbClr>
                </a:outerShdw>
              </a:effectLst>
            </a:endParaRPr>
          </a:p>
        </p:txBody>
      </p:sp>
      <p:sp>
        <p:nvSpPr>
          <p:cNvPr id="62" name="Rectangle 61">
            <a:extLst>
              <a:ext uri="{FF2B5EF4-FFF2-40B4-BE49-F238E27FC236}">
                <a16:creationId xmlns:a16="http://schemas.microsoft.com/office/drawing/2014/main" id="{4E6AF4C2-5397-45D9-8E0D-B3916B32C3D4}"/>
              </a:ext>
            </a:extLst>
          </p:cNvPr>
          <p:cNvSpPr/>
          <p:nvPr/>
        </p:nvSpPr>
        <p:spPr>
          <a:xfrm>
            <a:off x="8461990" y="4821819"/>
            <a:ext cx="1108075" cy="557212"/>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2100"/>
          </a:p>
        </p:txBody>
      </p:sp>
      <p:sp>
        <p:nvSpPr>
          <p:cNvPr id="63" name="Rectangle 62">
            <a:extLst>
              <a:ext uri="{FF2B5EF4-FFF2-40B4-BE49-F238E27FC236}">
                <a16:creationId xmlns:a16="http://schemas.microsoft.com/office/drawing/2014/main" id="{0D7495BC-5A61-4927-AC2E-CDF0972FBB1E}"/>
              </a:ext>
            </a:extLst>
          </p:cNvPr>
          <p:cNvSpPr/>
          <p:nvPr/>
        </p:nvSpPr>
        <p:spPr>
          <a:xfrm>
            <a:off x="8314352" y="4903788"/>
            <a:ext cx="1106488" cy="557212"/>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2100"/>
          </a:p>
        </p:txBody>
      </p:sp>
      <p:sp>
        <p:nvSpPr>
          <p:cNvPr id="64" name="Rectangle 63">
            <a:extLst>
              <a:ext uri="{FF2B5EF4-FFF2-40B4-BE49-F238E27FC236}">
                <a16:creationId xmlns:a16="http://schemas.microsoft.com/office/drawing/2014/main" id="{0273589F-E729-4018-846C-6C125515CD38}"/>
              </a:ext>
            </a:extLst>
          </p:cNvPr>
          <p:cNvSpPr/>
          <p:nvPr/>
        </p:nvSpPr>
        <p:spPr>
          <a:xfrm>
            <a:off x="8173065" y="4984169"/>
            <a:ext cx="1108075" cy="558800"/>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t-EE" sz="1400" b="1" dirty="0" err="1">
                <a:effectLst>
                  <a:outerShdw blurRad="38100" dist="38100" dir="2700000" algn="tl">
                    <a:srgbClr val="000000">
                      <a:alpha val="43137"/>
                    </a:srgbClr>
                  </a:outerShdw>
                </a:effectLst>
              </a:rPr>
              <a:t>Awarding</a:t>
            </a:r>
            <a:r>
              <a:rPr lang="et-EE" sz="1400" b="1" dirty="0">
                <a:effectLst>
                  <a:outerShdw blurRad="38100" dist="38100" dir="2700000" algn="tl">
                    <a:srgbClr val="000000">
                      <a:alpha val="43137"/>
                    </a:srgbClr>
                  </a:outerShdw>
                </a:effectLst>
              </a:rPr>
              <a:t> </a:t>
            </a:r>
            <a:r>
              <a:rPr lang="et-EE" sz="1400" b="1" dirty="0" err="1">
                <a:effectLst>
                  <a:outerShdw blurRad="38100" dist="38100" dir="2700000" algn="tl">
                    <a:srgbClr val="000000">
                      <a:alpha val="43137"/>
                    </a:srgbClr>
                  </a:outerShdw>
                </a:effectLst>
              </a:rPr>
              <a:t>Bodies</a:t>
            </a:r>
            <a:endParaRPr lang="en-GB" sz="1400" b="1" dirty="0">
              <a:effectLst>
                <a:outerShdw blurRad="38100" dist="38100" dir="2700000" algn="tl">
                  <a:srgbClr val="000000">
                    <a:alpha val="43137"/>
                  </a:srgbClr>
                </a:outerShdw>
              </a:effectLst>
            </a:endParaRPr>
          </a:p>
        </p:txBody>
      </p:sp>
      <p:sp>
        <p:nvSpPr>
          <p:cNvPr id="50" name="TextBox 49">
            <a:extLst>
              <a:ext uri="{FF2B5EF4-FFF2-40B4-BE49-F238E27FC236}">
                <a16:creationId xmlns:a16="http://schemas.microsoft.com/office/drawing/2014/main" id="{85CE91AE-377D-485C-A1BA-76DAE3A98715}"/>
              </a:ext>
            </a:extLst>
          </p:cNvPr>
          <p:cNvSpPr txBox="1"/>
          <p:nvPr/>
        </p:nvSpPr>
        <p:spPr>
          <a:xfrm>
            <a:off x="4913010" y="2673351"/>
            <a:ext cx="2335213" cy="523220"/>
          </a:xfrm>
          <a:prstGeom prst="rect">
            <a:avLst/>
          </a:prstGeom>
          <a:solidFill>
            <a:srgbClr val="C00000"/>
          </a:solidFill>
          <a:ln>
            <a:solidFill>
              <a:schemeClr val="tx2"/>
            </a:solidFill>
          </a:ln>
        </p:spPr>
        <p:txBody>
          <a:bodyPr>
            <a:spAutoFit/>
          </a:bodyPr>
          <a:lstStyle/>
          <a:p>
            <a:pPr algn="ctr" defTabSz="544208">
              <a:defRPr/>
            </a:pPr>
            <a:r>
              <a:rPr lang="et-EE" sz="1400" b="1" dirty="0">
                <a:solidFill>
                  <a:srgbClr val="FFFFFF"/>
                </a:solidFill>
                <a:effectLst>
                  <a:outerShdw blurRad="38100" dist="38100" dir="2700000" algn="tl">
                    <a:srgbClr val="000000">
                      <a:alpha val="43137"/>
                    </a:srgbClr>
                  </a:outerShdw>
                </a:effectLst>
                <a:latin typeface="Calibri" panose="020F0502020204030204"/>
              </a:rPr>
              <a:t>Estonian </a:t>
            </a:r>
            <a:r>
              <a:rPr lang="et-EE" sz="1400" b="1" dirty="0" err="1">
                <a:solidFill>
                  <a:srgbClr val="FFFFFF"/>
                </a:solidFill>
                <a:effectLst>
                  <a:outerShdw blurRad="38100" dist="38100" dir="2700000" algn="tl">
                    <a:srgbClr val="000000">
                      <a:alpha val="43137"/>
                    </a:srgbClr>
                  </a:outerShdw>
                </a:effectLst>
                <a:latin typeface="Calibri" panose="020F0502020204030204"/>
              </a:rPr>
              <a:t>Qualifications</a:t>
            </a:r>
            <a:r>
              <a:rPr lang="et-EE" sz="1400" b="1" dirty="0">
                <a:solidFill>
                  <a:srgbClr val="FFFFFF"/>
                </a:solidFill>
                <a:effectLst>
                  <a:outerShdw blurRad="38100" dist="38100" dir="2700000" algn="tl">
                    <a:srgbClr val="000000">
                      <a:alpha val="43137"/>
                    </a:srgbClr>
                  </a:outerShdw>
                </a:effectLst>
                <a:latin typeface="Calibri" panose="020F0502020204030204"/>
              </a:rPr>
              <a:t> </a:t>
            </a:r>
            <a:r>
              <a:rPr lang="et-EE" sz="1400" b="1" dirty="0" err="1">
                <a:solidFill>
                  <a:srgbClr val="FFFFFF"/>
                </a:solidFill>
                <a:effectLst>
                  <a:outerShdw blurRad="38100" dist="38100" dir="2700000" algn="tl">
                    <a:srgbClr val="000000">
                      <a:alpha val="43137"/>
                    </a:srgbClr>
                  </a:outerShdw>
                </a:effectLst>
                <a:latin typeface="Calibri" panose="020F0502020204030204"/>
              </a:rPr>
              <a:t>Authority</a:t>
            </a:r>
            <a:endParaRPr lang="et-EE" sz="1400" b="1" dirty="0">
              <a:solidFill>
                <a:srgbClr val="FFFFFF"/>
              </a:solidFill>
              <a:effectLst>
                <a:outerShdw blurRad="38100" dist="38100" dir="2700000" algn="tl">
                  <a:srgbClr val="000000">
                    <a:alpha val="43137"/>
                  </a:srgbClr>
                </a:outerShdw>
              </a:effectLst>
              <a:latin typeface="Calibri" panose="020F0502020204030204"/>
            </a:endParaRPr>
          </a:p>
        </p:txBody>
      </p:sp>
      <p:cxnSp>
        <p:nvCxnSpPr>
          <p:cNvPr id="28" name="Straight Connector 27">
            <a:extLst>
              <a:ext uri="{FF2B5EF4-FFF2-40B4-BE49-F238E27FC236}">
                <a16:creationId xmlns:a16="http://schemas.microsoft.com/office/drawing/2014/main" id="{24380710-4686-47FE-AA4D-7C29EF03BFA3}"/>
              </a:ext>
            </a:extLst>
          </p:cNvPr>
          <p:cNvCxnSpPr>
            <a:stCxn id="61" idx="3"/>
            <a:endCxn id="57" idx="2"/>
          </p:cNvCxnSpPr>
          <p:nvPr/>
        </p:nvCxnSpPr>
        <p:spPr>
          <a:xfrm flipV="1">
            <a:off x="4175126" y="4620252"/>
            <a:ext cx="1920874" cy="643898"/>
          </a:xfrm>
          <a:prstGeom prst="line">
            <a:avLst/>
          </a:prstGeom>
          <a:ln w="1905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61AC851F-990B-4A90-AF3F-EC92A9B71F75}"/>
              </a:ext>
            </a:extLst>
          </p:cNvPr>
          <p:cNvCxnSpPr>
            <a:cxnSpLocks/>
            <a:stCxn id="64" idx="1"/>
            <a:endCxn id="57" idx="2"/>
          </p:cNvCxnSpPr>
          <p:nvPr/>
        </p:nvCxnSpPr>
        <p:spPr>
          <a:xfrm flipH="1" flipV="1">
            <a:off x="6096000" y="4620252"/>
            <a:ext cx="2077065" cy="643317"/>
          </a:xfrm>
          <a:prstGeom prst="line">
            <a:avLst/>
          </a:prstGeom>
          <a:ln w="1905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0282B738-DED7-4A48-B2B7-D62B63795CF6}"/>
              </a:ext>
            </a:extLst>
          </p:cNvPr>
          <p:cNvCxnSpPr>
            <a:stCxn id="61" idx="3"/>
            <a:endCxn id="64" idx="1"/>
          </p:cNvCxnSpPr>
          <p:nvPr/>
        </p:nvCxnSpPr>
        <p:spPr>
          <a:xfrm flipV="1">
            <a:off x="4175126" y="5263569"/>
            <a:ext cx="3997939" cy="581"/>
          </a:xfrm>
          <a:prstGeom prst="line">
            <a:avLst/>
          </a:prstGeom>
          <a:ln w="1905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007D1FCB-7676-4EFB-8C6D-D8D41E44A37D}"/>
              </a:ext>
            </a:extLst>
          </p:cNvPr>
          <p:cNvSpPr txBox="1"/>
          <p:nvPr/>
        </p:nvSpPr>
        <p:spPr>
          <a:xfrm>
            <a:off x="8036488" y="2673351"/>
            <a:ext cx="1355725" cy="523220"/>
          </a:xfrm>
          <a:prstGeom prst="rect">
            <a:avLst/>
          </a:prstGeom>
          <a:solidFill>
            <a:schemeClr val="accent6">
              <a:lumMod val="75000"/>
            </a:schemeClr>
          </a:solidFill>
          <a:ln>
            <a:solidFill>
              <a:schemeClr val="tx2"/>
            </a:solidFill>
          </a:ln>
        </p:spPr>
        <p:txBody>
          <a:bodyPr>
            <a:spAutoFit/>
          </a:bodyPr>
          <a:lstStyle/>
          <a:p>
            <a:pPr algn="ctr" defTabSz="544208">
              <a:defRPr/>
            </a:pPr>
            <a:r>
              <a:rPr lang="et-EE" sz="1400" b="1" dirty="0">
                <a:solidFill>
                  <a:srgbClr val="FFFFFF"/>
                </a:solidFill>
                <a:effectLst>
                  <a:outerShdw blurRad="38100" dist="38100" dir="2700000" algn="tl">
                    <a:srgbClr val="000000">
                      <a:alpha val="43137"/>
                    </a:srgbClr>
                  </a:outerShdw>
                </a:effectLst>
                <a:latin typeface="Calibri" panose="020F0502020204030204"/>
              </a:rPr>
              <a:t>Advisory</a:t>
            </a:r>
          </a:p>
          <a:p>
            <a:pPr algn="ctr" defTabSz="544208">
              <a:defRPr/>
            </a:pPr>
            <a:r>
              <a:rPr lang="et-EE" sz="1400" b="1" dirty="0" err="1">
                <a:solidFill>
                  <a:srgbClr val="FFFFFF"/>
                </a:solidFill>
                <a:effectLst>
                  <a:outerShdw blurRad="38100" dist="38100" dir="2700000" algn="tl">
                    <a:srgbClr val="000000">
                      <a:alpha val="43137"/>
                    </a:srgbClr>
                  </a:outerShdw>
                </a:effectLst>
                <a:latin typeface="Calibri" panose="020F0502020204030204"/>
              </a:rPr>
              <a:t>Panel</a:t>
            </a:r>
            <a:endParaRPr lang="et-EE" sz="1400" b="1" dirty="0">
              <a:solidFill>
                <a:srgbClr val="FFFFFF"/>
              </a:solidFill>
              <a:effectLst>
                <a:outerShdw blurRad="38100" dist="38100" dir="2700000" algn="tl">
                  <a:srgbClr val="000000">
                    <a:alpha val="43137"/>
                  </a:srgbClr>
                </a:outerShdw>
              </a:effectLst>
              <a:latin typeface="Calibri" panose="020F0502020204030204"/>
            </a:endParaRPr>
          </a:p>
        </p:txBody>
      </p:sp>
      <p:cxnSp>
        <p:nvCxnSpPr>
          <p:cNvPr id="33" name="Straight Arrow Connector 32">
            <a:extLst>
              <a:ext uri="{FF2B5EF4-FFF2-40B4-BE49-F238E27FC236}">
                <a16:creationId xmlns:a16="http://schemas.microsoft.com/office/drawing/2014/main" id="{A4D80C11-F3C0-4193-942B-05762CE57CBB}"/>
              </a:ext>
            </a:extLst>
          </p:cNvPr>
          <p:cNvCxnSpPr>
            <a:cxnSpLocks/>
            <a:stCxn id="50" idx="3"/>
            <a:endCxn id="6" idx="1"/>
          </p:cNvCxnSpPr>
          <p:nvPr/>
        </p:nvCxnSpPr>
        <p:spPr>
          <a:xfrm>
            <a:off x="7248223" y="2934961"/>
            <a:ext cx="788265" cy="0"/>
          </a:xfrm>
          <a:prstGeom prst="straightConnector1">
            <a:avLst/>
          </a:prstGeom>
          <a:ln w="19050">
            <a:solidFill>
              <a:schemeClr val="accent6"/>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61022A85-0017-4AA2-89DA-D36121C5C919}"/>
              </a:ext>
            </a:extLst>
          </p:cNvPr>
          <p:cNvSpPr txBox="1"/>
          <p:nvPr/>
        </p:nvSpPr>
        <p:spPr>
          <a:xfrm>
            <a:off x="5975350" y="5789613"/>
            <a:ext cx="241300" cy="400050"/>
          </a:xfrm>
          <a:prstGeom prst="rect">
            <a:avLst/>
          </a:prstGeom>
          <a:noFill/>
        </p:spPr>
        <p:txBody>
          <a:bodyPr wrap="none">
            <a:spAutoFit/>
          </a:bodyPr>
          <a:lstStyle/>
          <a:p>
            <a:pPr algn="ctr">
              <a:defRPr/>
            </a:pPr>
            <a:r>
              <a:rPr lang="et-EE" sz="2000" dirty="0"/>
              <a:t> </a:t>
            </a:r>
            <a:endParaRPr lang="en-GB" sz="2000" dirty="0"/>
          </a:p>
        </p:txBody>
      </p:sp>
      <p:sp>
        <p:nvSpPr>
          <p:cNvPr id="35" name="TextBox 34">
            <a:extLst>
              <a:ext uri="{FF2B5EF4-FFF2-40B4-BE49-F238E27FC236}">
                <a16:creationId xmlns:a16="http://schemas.microsoft.com/office/drawing/2014/main" id="{E4230F49-3213-9AAB-0675-3A79358AB123}"/>
              </a:ext>
            </a:extLst>
          </p:cNvPr>
          <p:cNvSpPr txBox="1"/>
          <p:nvPr/>
        </p:nvSpPr>
        <p:spPr>
          <a:xfrm>
            <a:off x="1160863" y="134253"/>
            <a:ext cx="7581114" cy="707886"/>
          </a:xfrm>
          <a:prstGeom prst="rect">
            <a:avLst/>
          </a:prstGeom>
          <a:noFill/>
        </p:spPr>
        <p:txBody>
          <a:bodyPr wrap="none" rtlCol="0">
            <a:spAutoFit/>
          </a:bodyPr>
          <a:lstStyle/>
          <a:p>
            <a:r>
              <a:rPr lang="et-EE" sz="4000" dirty="0">
                <a:solidFill>
                  <a:srgbClr val="FF0000"/>
                </a:solidFill>
                <a:latin typeface="+mj-lt"/>
              </a:rPr>
              <a:t>OQS </a:t>
            </a:r>
            <a:r>
              <a:rPr lang="et-EE" sz="4000" dirty="0" err="1">
                <a:solidFill>
                  <a:srgbClr val="FF0000"/>
                </a:solidFill>
                <a:latin typeface="+mj-lt"/>
              </a:rPr>
              <a:t>governance</a:t>
            </a:r>
            <a:r>
              <a:rPr lang="et-EE" sz="4000" dirty="0">
                <a:solidFill>
                  <a:srgbClr val="FF0000"/>
                </a:solidFill>
                <a:latin typeface="+mj-lt"/>
              </a:rPr>
              <a:t> </a:t>
            </a:r>
            <a:r>
              <a:rPr lang="et-EE" sz="4000" dirty="0" err="1">
                <a:solidFill>
                  <a:srgbClr val="FF0000"/>
                </a:solidFill>
                <a:latin typeface="+mj-lt"/>
              </a:rPr>
              <a:t>strucure</a:t>
            </a:r>
            <a:r>
              <a:rPr lang="et-EE" sz="4000" dirty="0">
                <a:solidFill>
                  <a:srgbClr val="FF0000"/>
                </a:solidFill>
                <a:latin typeface="+mj-lt"/>
              </a:rPr>
              <a:t> of Estonia</a:t>
            </a:r>
            <a:endParaRPr lang="en-GB" sz="4000" dirty="0">
              <a:solidFill>
                <a:srgbClr val="FF0000"/>
              </a:solidFill>
              <a:latin typeface="+mj-lt"/>
            </a:endParaRPr>
          </a:p>
        </p:txBody>
      </p:sp>
      <p:sp>
        <p:nvSpPr>
          <p:cNvPr id="37" name="TextBox 36">
            <a:extLst>
              <a:ext uri="{FF2B5EF4-FFF2-40B4-BE49-F238E27FC236}">
                <a16:creationId xmlns:a16="http://schemas.microsoft.com/office/drawing/2014/main" id="{5B12721C-350F-D0FE-8EF2-3F4D70D99D99}"/>
              </a:ext>
            </a:extLst>
          </p:cNvPr>
          <p:cNvSpPr txBox="1"/>
          <p:nvPr/>
        </p:nvSpPr>
        <p:spPr>
          <a:xfrm>
            <a:off x="1215846" y="5978517"/>
            <a:ext cx="9916497" cy="646331"/>
          </a:xfrm>
          <a:prstGeom prst="rect">
            <a:avLst/>
          </a:prstGeom>
          <a:noFill/>
        </p:spPr>
        <p:txBody>
          <a:bodyPr wrap="none" rtlCol="0">
            <a:spAutoFit/>
          </a:bodyPr>
          <a:lstStyle/>
          <a:p>
            <a:pPr algn="ctr"/>
            <a:r>
              <a:rPr lang="et-EE" dirty="0"/>
              <a:t>Estonian </a:t>
            </a:r>
            <a:r>
              <a:rPr lang="et-EE" dirty="0" err="1"/>
              <a:t>Qualifications</a:t>
            </a:r>
            <a:r>
              <a:rPr lang="et-EE" dirty="0"/>
              <a:t> </a:t>
            </a:r>
            <a:r>
              <a:rPr lang="et-EE" dirty="0" err="1"/>
              <a:t>Authority</a:t>
            </a:r>
            <a:r>
              <a:rPr lang="et-EE" dirty="0"/>
              <a:t> </a:t>
            </a:r>
            <a:r>
              <a:rPr lang="et-EE" dirty="0" err="1"/>
              <a:t>is</a:t>
            </a:r>
            <a:r>
              <a:rPr lang="et-EE" dirty="0"/>
              <a:t> a National </a:t>
            </a:r>
            <a:r>
              <a:rPr lang="et-EE" dirty="0" err="1"/>
              <a:t>Coordination</a:t>
            </a:r>
            <a:r>
              <a:rPr lang="et-EE" dirty="0"/>
              <a:t> </a:t>
            </a:r>
            <a:r>
              <a:rPr lang="et-EE" dirty="0" err="1"/>
              <a:t>Point</a:t>
            </a:r>
            <a:r>
              <a:rPr lang="et-EE" dirty="0"/>
              <a:t> </a:t>
            </a:r>
            <a:r>
              <a:rPr lang="et-EE" dirty="0" err="1"/>
              <a:t>for</a:t>
            </a:r>
            <a:r>
              <a:rPr lang="et-EE" dirty="0"/>
              <a:t> </a:t>
            </a:r>
            <a:r>
              <a:rPr lang="et-EE" dirty="0" err="1"/>
              <a:t>the</a:t>
            </a:r>
            <a:r>
              <a:rPr lang="et-EE" dirty="0"/>
              <a:t> EQF </a:t>
            </a:r>
            <a:r>
              <a:rPr lang="et-EE" dirty="0" err="1"/>
              <a:t>implementation</a:t>
            </a:r>
            <a:r>
              <a:rPr lang="et-EE" dirty="0"/>
              <a:t> in Estonia</a:t>
            </a:r>
          </a:p>
          <a:p>
            <a:pPr algn="ctr"/>
            <a:r>
              <a:rPr lang="et-EE" dirty="0" err="1"/>
              <a:t>Supervisory</a:t>
            </a:r>
            <a:r>
              <a:rPr lang="et-EE" dirty="0"/>
              <a:t> </a:t>
            </a:r>
            <a:r>
              <a:rPr lang="et-EE" dirty="0" err="1"/>
              <a:t>Council</a:t>
            </a:r>
            <a:r>
              <a:rPr lang="et-EE" dirty="0"/>
              <a:t>, </a:t>
            </a:r>
            <a:r>
              <a:rPr lang="et-EE" dirty="0" err="1"/>
              <a:t>Sectoral</a:t>
            </a:r>
            <a:r>
              <a:rPr lang="et-EE" dirty="0"/>
              <a:t> </a:t>
            </a:r>
            <a:r>
              <a:rPr lang="et-EE" dirty="0" err="1"/>
              <a:t>Councils</a:t>
            </a:r>
            <a:r>
              <a:rPr lang="et-EE" dirty="0"/>
              <a:t> and Advisory </a:t>
            </a:r>
            <a:r>
              <a:rPr lang="et-EE" dirty="0" err="1"/>
              <a:t>Panel</a:t>
            </a:r>
            <a:r>
              <a:rPr lang="et-EE" dirty="0"/>
              <a:t> are </a:t>
            </a:r>
            <a:r>
              <a:rPr lang="et-EE" dirty="0" err="1"/>
              <a:t>balanced</a:t>
            </a:r>
            <a:r>
              <a:rPr lang="et-EE" dirty="0"/>
              <a:t> </a:t>
            </a:r>
            <a:r>
              <a:rPr lang="et-EE" dirty="0" err="1"/>
              <a:t>fora</a:t>
            </a:r>
            <a:r>
              <a:rPr lang="et-EE" dirty="0"/>
              <a:t> of </a:t>
            </a:r>
            <a:r>
              <a:rPr lang="et-EE" dirty="0" err="1"/>
              <a:t>stakeholders</a:t>
            </a:r>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0" name="Straight Connector 19">
            <a:extLst>
              <a:ext uri="{FF2B5EF4-FFF2-40B4-BE49-F238E27FC236}">
                <a16:creationId xmlns:a16="http://schemas.microsoft.com/office/drawing/2014/main" id="{715F2BD3-ADD0-4D35-8CD2-1D595A9BA684}"/>
              </a:ext>
            </a:extLst>
          </p:cNvPr>
          <p:cNvCxnSpPr>
            <a:cxnSpLocks/>
            <a:stCxn id="62" idx="0"/>
          </p:cNvCxnSpPr>
          <p:nvPr/>
        </p:nvCxnSpPr>
        <p:spPr>
          <a:xfrm flipH="1" flipV="1">
            <a:off x="6451601" y="2334420"/>
            <a:ext cx="2564427" cy="2487399"/>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E5DE70B5-BCC5-45A9-A804-292AEF42F070}"/>
              </a:ext>
            </a:extLst>
          </p:cNvPr>
          <p:cNvCxnSpPr>
            <a:cxnSpLocks/>
            <a:stCxn id="59" idx="0"/>
          </p:cNvCxnSpPr>
          <p:nvPr/>
        </p:nvCxnSpPr>
        <p:spPr>
          <a:xfrm flipV="1">
            <a:off x="3340102" y="2340771"/>
            <a:ext cx="2400299" cy="2486817"/>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24" name="Rounded Rectangle 4">
            <a:extLst>
              <a:ext uri="{FF2B5EF4-FFF2-40B4-BE49-F238E27FC236}">
                <a16:creationId xmlns:a16="http://schemas.microsoft.com/office/drawing/2014/main" id="{F3E83EAA-88B5-4420-BE13-1C66FBEAE6B8}"/>
              </a:ext>
            </a:extLst>
          </p:cNvPr>
          <p:cNvSpPr/>
          <p:nvPr/>
        </p:nvSpPr>
        <p:spPr>
          <a:xfrm>
            <a:off x="4711701" y="3038476"/>
            <a:ext cx="587375" cy="161925"/>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lIns="62985" tIns="62985" rIns="62985" bIns="62985" spcCol="1270" anchor="ctr"/>
          <a:lstStyle/>
          <a:p>
            <a:pPr algn="ctr" defTabSz="393661">
              <a:lnSpc>
                <a:spcPct val="90000"/>
              </a:lnSpc>
              <a:spcAft>
                <a:spcPct val="35000"/>
              </a:spcAft>
              <a:defRPr/>
            </a:pPr>
            <a:endParaRPr lang="et-EE" sz="845" dirty="0">
              <a:solidFill>
                <a:srgbClr val="000000">
                  <a:hueOff val="0"/>
                  <a:satOff val="0"/>
                  <a:lumOff val="0"/>
                  <a:alphaOff val="0"/>
                </a:srgbClr>
              </a:solidFill>
            </a:endParaRPr>
          </a:p>
        </p:txBody>
      </p:sp>
      <p:sp>
        <p:nvSpPr>
          <p:cNvPr id="9223" name="TextBox 26">
            <a:extLst>
              <a:ext uri="{FF2B5EF4-FFF2-40B4-BE49-F238E27FC236}">
                <a16:creationId xmlns:a16="http://schemas.microsoft.com/office/drawing/2014/main" id="{DDC3FC12-4D02-4191-A99A-A765655FB07A}"/>
              </a:ext>
            </a:extLst>
          </p:cNvPr>
          <p:cNvSpPr txBox="1">
            <a:spLocks noChangeArrowheads="1"/>
          </p:cNvSpPr>
          <p:nvPr/>
        </p:nvSpPr>
        <p:spPr bwMode="auto">
          <a:xfrm>
            <a:off x="4921252" y="1810545"/>
            <a:ext cx="2336800" cy="523875"/>
          </a:xfrm>
          <a:prstGeom prst="rect">
            <a:avLst/>
          </a:prstGeom>
          <a:solidFill>
            <a:schemeClr val="tx2"/>
          </a:solidFill>
          <a:ln w="9525">
            <a:solidFill>
              <a:schemeClr val="tx2"/>
            </a:solidFill>
            <a:miter lim="800000"/>
            <a:headEnd/>
            <a:tailEnd/>
          </a:ln>
        </p:spPr>
        <p:txBody>
          <a:bodyPr>
            <a:spAutoFit/>
          </a:bodyPr>
          <a:lstStyle>
            <a:lvl1pPr defTabSz="542925">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defTabSz="542925">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defTabSz="542925">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defTabSz="542925">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defTabSz="542925">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defTabSz="542925"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defTabSz="542925"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defTabSz="542925"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defTabSz="542925"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t-EE" altLang="en-US" sz="1400" b="1" dirty="0" err="1">
                <a:solidFill>
                  <a:srgbClr val="FFFFFF"/>
                </a:solidFill>
                <a:effectLst>
                  <a:outerShdw blurRad="38100" dist="38100" dir="2700000" algn="tl">
                    <a:srgbClr val="000000">
                      <a:alpha val="43137"/>
                    </a:srgbClr>
                  </a:outerShdw>
                </a:effectLst>
              </a:rPr>
              <a:t>Ministry</a:t>
            </a:r>
            <a:r>
              <a:rPr lang="et-EE" altLang="en-US" sz="1400" b="1" dirty="0">
                <a:solidFill>
                  <a:srgbClr val="FFFFFF"/>
                </a:solidFill>
                <a:effectLst>
                  <a:outerShdw blurRad="38100" dist="38100" dir="2700000" algn="tl">
                    <a:srgbClr val="000000">
                      <a:alpha val="43137"/>
                    </a:srgbClr>
                  </a:outerShdw>
                </a:effectLst>
              </a:rPr>
              <a:t> of Education, </a:t>
            </a:r>
            <a:r>
              <a:rPr lang="et-EE" altLang="en-US" sz="1400" b="1" dirty="0" err="1">
                <a:solidFill>
                  <a:srgbClr val="FFFFFF"/>
                </a:solidFill>
                <a:effectLst>
                  <a:outerShdw blurRad="38100" dist="38100" dir="2700000" algn="tl">
                    <a:srgbClr val="000000">
                      <a:alpha val="43137"/>
                    </a:srgbClr>
                  </a:outerShdw>
                </a:effectLst>
              </a:rPr>
              <a:t>Culture</a:t>
            </a:r>
            <a:r>
              <a:rPr lang="et-EE" altLang="en-US" sz="1400" b="1" dirty="0">
                <a:solidFill>
                  <a:srgbClr val="FFFFFF"/>
                </a:solidFill>
                <a:effectLst>
                  <a:outerShdw blurRad="38100" dist="38100" dir="2700000" algn="tl">
                    <a:srgbClr val="000000">
                      <a:alpha val="43137"/>
                    </a:srgbClr>
                  </a:outerShdw>
                </a:effectLst>
              </a:rPr>
              <a:t> and </a:t>
            </a:r>
            <a:r>
              <a:rPr lang="et-EE" altLang="en-US" sz="1400" b="1" dirty="0" err="1">
                <a:solidFill>
                  <a:srgbClr val="FFFFFF"/>
                </a:solidFill>
                <a:effectLst>
                  <a:outerShdw blurRad="38100" dist="38100" dir="2700000" algn="tl">
                    <a:srgbClr val="000000">
                      <a:alpha val="43137"/>
                    </a:srgbClr>
                  </a:outerShdw>
                </a:effectLst>
              </a:rPr>
              <a:t>Science</a:t>
            </a:r>
            <a:endParaRPr lang="et-EE" altLang="en-US" sz="1400" b="1" dirty="0">
              <a:solidFill>
                <a:srgbClr val="FFFFFF"/>
              </a:solidFill>
              <a:effectLst>
                <a:outerShdw blurRad="38100" dist="38100" dir="2700000" algn="tl">
                  <a:srgbClr val="000000">
                    <a:alpha val="43137"/>
                  </a:srgbClr>
                </a:outerShdw>
              </a:effectLst>
            </a:endParaRPr>
          </a:p>
        </p:txBody>
      </p:sp>
      <p:sp>
        <p:nvSpPr>
          <p:cNvPr id="34" name="Up-Down Arrow 33">
            <a:extLst>
              <a:ext uri="{FF2B5EF4-FFF2-40B4-BE49-F238E27FC236}">
                <a16:creationId xmlns:a16="http://schemas.microsoft.com/office/drawing/2014/main" id="{F974F4B3-3208-46B9-B7D2-C93014271748}"/>
              </a:ext>
            </a:extLst>
          </p:cNvPr>
          <p:cNvSpPr/>
          <p:nvPr/>
        </p:nvSpPr>
        <p:spPr>
          <a:xfrm flipH="1">
            <a:off x="6013451" y="1489869"/>
            <a:ext cx="149225" cy="314325"/>
          </a:xfrm>
          <a:prstGeom prst="upDownArrow">
            <a:avLst/>
          </a:prstGeom>
          <a:solidFill>
            <a:schemeClr val="accent4"/>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544208">
              <a:defRPr/>
            </a:pPr>
            <a:endParaRPr lang="et-EE" sz="1181" dirty="0">
              <a:solidFill>
                <a:srgbClr val="FFFFFF"/>
              </a:solidFill>
            </a:endParaRPr>
          </a:p>
        </p:txBody>
      </p:sp>
      <p:sp>
        <p:nvSpPr>
          <p:cNvPr id="9226" name="TextBox 48">
            <a:extLst>
              <a:ext uri="{FF2B5EF4-FFF2-40B4-BE49-F238E27FC236}">
                <a16:creationId xmlns:a16="http://schemas.microsoft.com/office/drawing/2014/main" id="{E2093035-395C-45D8-B5F4-56794E849052}"/>
              </a:ext>
            </a:extLst>
          </p:cNvPr>
          <p:cNvSpPr txBox="1">
            <a:spLocks noChangeArrowheads="1"/>
          </p:cNvSpPr>
          <p:nvPr/>
        </p:nvSpPr>
        <p:spPr bwMode="auto">
          <a:xfrm>
            <a:off x="4922839" y="1174751"/>
            <a:ext cx="2335213" cy="307975"/>
          </a:xfrm>
          <a:prstGeom prst="rect">
            <a:avLst/>
          </a:prstGeom>
          <a:solidFill>
            <a:schemeClr val="tx2"/>
          </a:solidFill>
          <a:ln w="9525">
            <a:solidFill>
              <a:schemeClr val="tx2"/>
            </a:solidFill>
            <a:miter lim="800000"/>
            <a:headEnd/>
            <a:tailEnd/>
          </a:ln>
        </p:spPr>
        <p:txBody>
          <a:bodyPr>
            <a:spAutoFit/>
          </a:bodyPr>
          <a:lstStyle>
            <a:lvl1pPr defTabSz="542925">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defTabSz="542925">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defTabSz="542925">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defTabSz="542925">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defTabSz="542925">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defTabSz="542925"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defTabSz="542925"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defTabSz="542925"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defTabSz="542925"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t-EE" altLang="en-US" sz="1400" b="1" dirty="0" err="1">
                <a:solidFill>
                  <a:srgbClr val="FFFFFF"/>
                </a:solidFill>
                <a:effectLst>
                  <a:outerShdw blurRad="38100" dist="38100" dir="2700000" algn="tl">
                    <a:srgbClr val="000000">
                      <a:alpha val="43137"/>
                    </a:srgbClr>
                  </a:outerShdw>
                </a:effectLst>
              </a:rPr>
              <a:t>Government</a:t>
            </a:r>
            <a:r>
              <a:rPr lang="et-EE" altLang="en-US" sz="1400" b="1" dirty="0">
                <a:solidFill>
                  <a:srgbClr val="FFFFFF"/>
                </a:solidFill>
                <a:effectLst>
                  <a:outerShdw blurRad="38100" dist="38100" dir="2700000" algn="tl">
                    <a:srgbClr val="000000">
                      <a:alpha val="43137"/>
                    </a:srgbClr>
                  </a:outerShdw>
                </a:effectLst>
              </a:rPr>
              <a:t> of </a:t>
            </a:r>
            <a:r>
              <a:rPr lang="et-EE" altLang="en-US" sz="1400" b="1" dirty="0" err="1">
                <a:solidFill>
                  <a:srgbClr val="FFFFFF"/>
                </a:solidFill>
                <a:effectLst>
                  <a:outerShdw blurRad="38100" dist="38100" dir="2700000" algn="tl">
                    <a:srgbClr val="000000">
                      <a:alpha val="43137"/>
                    </a:srgbClr>
                  </a:outerShdw>
                </a:effectLst>
              </a:rPr>
              <a:t>Netherlands</a:t>
            </a:r>
            <a:endParaRPr lang="et-EE" altLang="en-US" sz="1400" b="1" dirty="0">
              <a:solidFill>
                <a:srgbClr val="FFFFFF"/>
              </a:solidFill>
              <a:effectLst>
                <a:outerShdw blurRad="38100" dist="38100" dir="2700000" algn="tl">
                  <a:srgbClr val="000000">
                    <a:alpha val="43137"/>
                  </a:srgbClr>
                </a:outerShdw>
              </a:effectLst>
            </a:endParaRPr>
          </a:p>
        </p:txBody>
      </p:sp>
      <p:sp>
        <p:nvSpPr>
          <p:cNvPr id="32" name="TextBox 31">
            <a:extLst>
              <a:ext uri="{FF2B5EF4-FFF2-40B4-BE49-F238E27FC236}">
                <a16:creationId xmlns:a16="http://schemas.microsoft.com/office/drawing/2014/main" id="{E487A662-0000-4B48-8554-6F329009F726}"/>
              </a:ext>
            </a:extLst>
          </p:cNvPr>
          <p:cNvSpPr txBox="1"/>
          <p:nvPr/>
        </p:nvSpPr>
        <p:spPr>
          <a:xfrm>
            <a:off x="2799787" y="2663170"/>
            <a:ext cx="1355725" cy="523220"/>
          </a:xfrm>
          <a:prstGeom prst="rect">
            <a:avLst/>
          </a:prstGeom>
          <a:solidFill>
            <a:schemeClr val="accent6">
              <a:lumMod val="75000"/>
            </a:schemeClr>
          </a:solidFill>
          <a:ln>
            <a:solidFill>
              <a:schemeClr val="tx2"/>
            </a:solidFill>
          </a:ln>
        </p:spPr>
        <p:txBody>
          <a:bodyPr>
            <a:spAutoFit/>
          </a:bodyPr>
          <a:lstStyle/>
          <a:p>
            <a:pPr algn="ctr" defTabSz="544208">
              <a:defRPr/>
            </a:pPr>
            <a:r>
              <a:rPr lang="et-EE" sz="1400" b="1" dirty="0">
                <a:solidFill>
                  <a:srgbClr val="FFFFFF"/>
                </a:solidFill>
                <a:effectLst>
                  <a:outerShdw blurRad="38100" dist="38100" dir="2700000" algn="tl">
                    <a:srgbClr val="000000">
                      <a:alpha val="43137"/>
                    </a:srgbClr>
                  </a:outerShdw>
                </a:effectLst>
                <a:latin typeface="Calibri" panose="020F0502020204030204"/>
              </a:rPr>
              <a:t>Programme</a:t>
            </a:r>
          </a:p>
          <a:p>
            <a:pPr algn="ctr" defTabSz="544208">
              <a:defRPr/>
            </a:pPr>
            <a:r>
              <a:rPr lang="et-EE" sz="1400" b="1" dirty="0" err="1">
                <a:solidFill>
                  <a:srgbClr val="FFFFFF"/>
                </a:solidFill>
                <a:effectLst>
                  <a:outerShdw blurRad="38100" dist="38100" dir="2700000" algn="tl">
                    <a:srgbClr val="000000">
                      <a:alpha val="43137"/>
                    </a:srgbClr>
                  </a:outerShdw>
                </a:effectLst>
                <a:latin typeface="Calibri" panose="020F0502020204030204"/>
              </a:rPr>
              <a:t>Council</a:t>
            </a:r>
            <a:endParaRPr lang="et-EE" sz="1400" b="1" dirty="0">
              <a:solidFill>
                <a:srgbClr val="FFFFFF"/>
              </a:solidFill>
              <a:effectLst>
                <a:outerShdw blurRad="38100" dist="38100" dir="2700000" algn="tl">
                  <a:srgbClr val="000000">
                    <a:alpha val="43137"/>
                  </a:srgbClr>
                </a:outerShdw>
              </a:effectLst>
              <a:latin typeface="Calibri" panose="020F0502020204030204"/>
            </a:endParaRPr>
          </a:p>
        </p:txBody>
      </p:sp>
      <p:cxnSp>
        <p:nvCxnSpPr>
          <p:cNvPr id="3" name="Straight Arrow Connector 2">
            <a:extLst>
              <a:ext uri="{FF2B5EF4-FFF2-40B4-BE49-F238E27FC236}">
                <a16:creationId xmlns:a16="http://schemas.microsoft.com/office/drawing/2014/main" id="{6D468571-C7CC-4D31-B3F2-588B48B71793}"/>
              </a:ext>
            </a:extLst>
          </p:cNvPr>
          <p:cNvCxnSpPr>
            <a:cxnSpLocks/>
            <a:stCxn id="32" idx="3"/>
            <a:endCxn id="50" idx="1"/>
          </p:cNvCxnSpPr>
          <p:nvPr/>
        </p:nvCxnSpPr>
        <p:spPr>
          <a:xfrm>
            <a:off x="4155512" y="2924780"/>
            <a:ext cx="757498" cy="10181"/>
          </a:xfrm>
          <a:prstGeom prst="straightConnector1">
            <a:avLst/>
          </a:prstGeom>
          <a:ln w="19050">
            <a:solidFill>
              <a:schemeClr val="accent6"/>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52" name="Up-Down Arrow 33">
            <a:extLst>
              <a:ext uri="{FF2B5EF4-FFF2-40B4-BE49-F238E27FC236}">
                <a16:creationId xmlns:a16="http://schemas.microsoft.com/office/drawing/2014/main" id="{EA8B9CEE-31D6-49FC-BFF8-F00C7CD1219F}"/>
              </a:ext>
            </a:extLst>
          </p:cNvPr>
          <p:cNvSpPr/>
          <p:nvPr/>
        </p:nvSpPr>
        <p:spPr>
          <a:xfrm flipH="1">
            <a:off x="6013451" y="2346326"/>
            <a:ext cx="149225" cy="317500"/>
          </a:xfrm>
          <a:prstGeom prst="upDownArrow">
            <a:avLst/>
          </a:prstGeom>
          <a:solidFill>
            <a:schemeClr val="accent4"/>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544208">
              <a:defRPr/>
            </a:pPr>
            <a:endParaRPr lang="et-EE" sz="1181" dirty="0">
              <a:solidFill>
                <a:srgbClr val="FFFFFF"/>
              </a:solidFill>
            </a:endParaRPr>
          </a:p>
        </p:txBody>
      </p:sp>
      <p:sp>
        <p:nvSpPr>
          <p:cNvPr id="59" name="Rectangle 58">
            <a:extLst>
              <a:ext uri="{FF2B5EF4-FFF2-40B4-BE49-F238E27FC236}">
                <a16:creationId xmlns:a16="http://schemas.microsoft.com/office/drawing/2014/main" id="{4E6E330D-E331-4F23-81D3-54E588091FBA}"/>
              </a:ext>
            </a:extLst>
          </p:cNvPr>
          <p:cNvSpPr/>
          <p:nvPr/>
        </p:nvSpPr>
        <p:spPr>
          <a:xfrm>
            <a:off x="2786064" y="4827588"/>
            <a:ext cx="1108075" cy="557212"/>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2100"/>
          </a:p>
        </p:txBody>
      </p:sp>
      <p:sp>
        <p:nvSpPr>
          <p:cNvPr id="60" name="Rectangle 59">
            <a:extLst>
              <a:ext uri="{FF2B5EF4-FFF2-40B4-BE49-F238E27FC236}">
                <a16:creationId xmlns:a16="http://schemas.microsoft.com/office/drawing/2014/main" id="{EE93AE7A-A527-42C2-B413-3C9D757B1859}"/>
              </a:ext>
            </a:extLst>
          </p:cNvPr>
          <p:cNvSpPr/>
          <p:nvPr/>
        </p:nvSpPr>
        <p:spPr>
          <a:xfrm>
            <a:off x="2925764" y="4903788"/>
            <a:ext cx="1108075" cy="557212"/>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2100"/>
          </a:p>
        </p:txBody>
      </p:sp>
      <p:sp>
        <p:nvSpPr>
          <p:cNvPr id="61" name="Rectangle 60">
            <a:extLst>
              <a:ext uri="{FF2B5EF4-FFF2-40B4-BE49-F238E27FC236}">
                <a16:creationId xmlns:a16="http://schemas.microsoft.com/office/drawing/2014/main" id="{C872D286-2B3E-46DD-B0A3-677EC6EEEF38}"/>
              </a:ext>
            </a:extLst>
          </p:cNvPr>
          <p:cNvSpPr/>
          <p:nvPr/>
        </p:nvSpPr>
        <p:spPr>
          <a:xfrm>
            <a:off x="3067051" y="4984750"/>
            <a:ext cx="1108075" cy="5588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ts val="1200"/>
              </a:lnSpc>
              <a:defRPr/>
            </a:pPr>
            <a:r>
              <a:rPr lang="et-EE" sz="1400" b="1" dirty="0">
                <a:effectLst>
                  <a:outerShdw blurRad="38100" dist="38100" dir="2700000" algn="tl">
                    <a:srgbClr val="000000">
                      <a:alpha val="43137"/>
                    </a:srgbClr>
                  </a:outerShdw>
                </a:effectLst>
              </a:rPr>
              <a:t>Education and </a:t>
            </a:r>
            <a:r>
              <a:rPr lang="et-EE" sz="1400" b="1" dirty="0" err="1">
                <a:effectLst>
                  <a:outerShdw blurRad="38100" dist="38100" dir="2700000" algn="tl">
                    <a:srgbClr val="000000">
                      <a:alpha val="43137"/>
                    </a:srgbClr>
                  </a:outerShdw>
                </a:effectLst>
              </a:rPr>
              <a:t>Training</a:t>
            </a:r>
            <a:r>
              <a:rPr lang="et-EE" sz="1400" b="1" dirty="0">
                <a:effectLst>
                  <a:outerShdw blurRad="38100" dist="38100" dir="2700000" algn="tl">
                    <a:srgbClr val="000000">
                      <a:alpha val="43137"/>
                    </a:srgbClr>
                  </a:outerShdw>
                </a:effectLst>
              </a:rPr>
              <a:t> </a:t>
            </a:r>
            <a:r>
              <a:rPr lang="et-EE" sz="1400" b="1" dirty="0" err="1">
                <a:effectLst>
                  <a:outerShdw blurRad="38100" dist="38100" dir="2700000" algn="tl">
                    <a:srgbClr val="000000">
                      <a:alpha val="43137"/>
                    </a:srgbClr>
                  </a:outerShdw>
                </a:effectLst>
              </a:rPr>
              <a:t>Providers</a:t>
            </a:r>
            <a:endParaRPr lang="en-GB" sz="1400" b="1" dirty="0">
              <a:effectLst>
                <a:outerShdw blurRad="38100" dist="38100" dir="2700000" algn="tl">
                  <a:srgbClr val="000000">
                    <a:alpha val="43137"/>
                  </a:srgbClr>
                </a:outerShdw>
              </a:effectLst>
            </a:endParaRPr>
          </a:p>
        </p:txBody>
      </p:sp>
      <p:sp>
        <p:nvSpPr>
          <p:cNvPr id="62" name="Rectangle 61">
            <a:extLst>
              <a:ext uri="{FF2B5EF4-FFF2-40B4-BE49-F238E27FC236}">
                <a16:creationId xmlns:a16="http://schemas.microsoft.com/office/drawing/2014/main" id="{4E6AF4C2-5397-45D9-8E0D-B3916B32C3D4}"/>
              </a:ext>
            </a:extLst>
          </p:cNvPr>
          <p:cNvSpPr/>
          <p:nvPr/>
        </p:nvSpPr>
        <p:spPr>
          <a:xfrm>
            <a:off x="8461990" y="4821819"/>
            <a:ext cx="1108075" cy="557212"/>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2100"/>
          </a:p>
        </p:txBody>
      </p:sp>
      <p:sp>
        <p:nvSpPr>
          <p:cNvPr id="63" name="Rectangle 62">
            <a:extLst>
              <a:ext uri="{FF2B5EF4-FFF2-40B4-BE49-F238E27FC236}">
                <a16:creationId xmlns:a16="http://schemas.microsoft.com/office/drawing/2014/main" id="{0D7495BC-5A61-4927-AC2E-CDF0972FBB1E}"/>
              </a:ext>
            </a:extLst>
          </p:cNvPr>
          <p:cNvSpPr/>
          <p:nvPr/>
        </p:nvSpPr>
        <p:spPr>
          <a:xfrm>
            <a:off x="8314352" y="4903788"/>
            <a:ext cx="1106488" cy="557212"/>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2100"/>
          </a:p>
        </p:txBody>
      </p:sp>
      <p:sp>
        <p:nvSpPr>
          <p:cNvPr id="64" name="Rectangle 63">
            <a:extLst>
              <a:ext uri="{FF2B5EF4-FFF2-40B4-BE49-F238E27FC236}">
                <a16:creationId xmlns:a16="http://schemas.microsoft.com/office/drawing/2014/main" id="{0273589F-E729-4018-846C-6C125515CD38}"/>
              </a:ext>
            </a:extLst>
          </p:cNvPr>
          <p:cNvSpPr/>
          <p:nvPr/>
        </p:nvSpPr>
        <p:spPr>
          <a:xfrm>
            <a:off x="8173065" y="4984169"/>
            <a:ext cx="1108075" cy="558800"/>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t-EE" sz="1400" b="1" dirty="0" err="1">
                <a:effectLst>
                  <a:outerShdw blurRad="38100" dist="38100" dir="2700000" algn="tl">
                    <a:srgbClr val="000000">
                      <a:alpha val="43137"/>
                    </a:srgbClr>
                  </a:outerShdw>
                </a:effectLst>
              </a:rPr>
              <a:t>Awarding</a:t>
            </a:r>
            <a:r>
              <a:rPr lang="et-EE" sz="1400" b="1" dirty="0">
                <a:effectLst>
                  <a:outerShdw blurRad="38100" dist="38100" dir="2700000" algn="tl">
                    <a:srgbClr val="000000">
                      <a:alpha val="43137"/>
                    </a:srgbClr>
                  </a:outerShdw>
                </a:effectLst>
              </a:rPr>
              <a:t> </a:t>
            </a:r>
            <a:r>
              <a:rPr lang="et-EE" sz="1400" b="1" dirty="0" err="1">
                <a:effectLst>
                  <a:outerShdw blurRad="38100" dist="38100" dir="2700000" algn="tl">
                    <a:srgbClr val="000000">
                      <a:alpha val="43137"/>
                    </a:srgbClr>
                  </a:outerShdw>
                </a:effectLst>
              </a:rPr>
              <a:t>Bodies</a:t>
            </a:r>
            <a:endParaRPr lang="en-GB" sz="1400" b="1" dirty="0">
              <a:effectLst>
                <a:outerShdw blurRad="38100" dist="38100" dir="2700000" algn="tl">
                  <a:srgbClr val="000000">
                    <a:alpha val="43137"/>
                  </a:srgbClr>
                </a:outerShdw>
              </a:effectLst>
            </a:endParaRPr>
          </a:p>
        </p:txBody>
      </p:sp>
      <p:sp>
        <p:nvSpPr>
          <p:cNvPr id="50" name="TextBox 49">
            <a:extLst>
              <a:ext uri="{FF2B5EF4-FFF2-40B4-BE49-F238E27FC236}">
                <a16:creationId xmlns:a16="http://schemas.microsoft.com/office/drawing/2014/main" id="{85CE91AE-377D-485C-A1BA-76DAE3A98715}"/>
              </a:ext>
            </a:extLst>
          </p:cNvPr>
          <p:cNvSpPr txBox="1"/>
          <p:nvPr/>
        </p:nvSpPr>
        <p:spPr>
          <a:xfrm>
            <a:off x="4913010" y="2673351"/>
            <a:ext cx="2335213" cy="523220"/>
          </a:xfrm>
          <a:prstGeom prst="rect">
            <a:avLst/>
          </a:prstGeom>
          <a:solidFill>
            <a:srgbClr val="C00000"/>
          </a:solidFill>
          <a:ln>
            <a:solidFill>
              <a:schemeClr val="tx2"/>
            </a:solidFill>
          </a:ln>
        </p:spPr>
        <p:txBody>
          <a:bodyPr>
            <a:spAutoFit/>
          </a:bodyPr>
          <a:lstStyle/>
          <a:p>
            <a:pPr algn="ctr" defTabSz="544208">
              <a:defRPr/>
            </a:pPr>
            <a:r>
              <a:rPr lang="et-EE" sz="1400" b="1" dirty="0">
                <a:solidFill>
                  <a:srgbClr val="FFFFFF"/>
                </a:solidFill>
                <a:effectLst>
                  <a:outerShdw blurRad="38100" dist="38100" dir="2700000" algn="tl">
                    <a:srgbClr val="000000">
                      <a:alpha val="43137"/>
                    </a:srgbClr>
                  </a:outerShdw>
                </a:effectLst>
                <a:latin typeface="Calibri" panose="020F0502020204030204"/>
              </a:rPr>
              <a:t>NLQF NCP</a:t>
            </a:r>
          </a:p>
          <a:p>
            <a:pPr algn="ctr" defTabSz="544208">
              <a:defRPr/>
            </a:pPr>
            <a:r>
              <a:rPr lang="et-EE" sz="1400" b="1" dirty="0">
                <a:solidFill>
                  <a:srgbClr val="FFFFFF"/>
                </a:solidFill>
                <a:effectLst>
                  <a:outerShdw blurRad="38100" dist="38100" dir="2700000" algn="tl">
                    <a:srgbClr val="000000">
                      <a:alpha val="43137"/>
                    </a:srgbClr>
                  </a:outerShdw>
                </a:effectLst>
                <a:latin typeface="Calibri" panose="020F0502020204030204"/>
              </a:rPr>
              <a:t>(CINOP Foundation)</a:t>
            </a:r>
          </a:p>
        </p:txBody>
      </p:sp>
      <p:cxnSp>
        <p:nvCxnSpPr>
          <p:cNvPr id="28" name="Straight Connector 27">
            <a:extLst>
              <a:ext uri="{FF2B5EF4-FFF2-40B4-BE49-F238E27FC236}">
                <a16:creationId xmlns:a16="http://schemas.microsoft.com/office/drawing/2014/main" id="{24380710-4686-47FE-AA4D-7C29EF03BFA3}"/>
              </a:ext>
            </a:extLst>
          </p:cNvPr>
          <p:cNvCxnSpPr>
            <a:cxnSpLocks/>
            <a:stCxn id="61" idx="3"/>
            <a:endCxn id="50" idx="2"/>
          </p:cNvCxnSpPr>
          <p:nvPr/>
        </p:nvCxnSpPr>
        <p:spPr>
          <a:xfrm flipV="1">
            <a:off x="4175126" y="3196571"/>
            <a:ext cx="1905491" cy="2067579"/>
          </a:xfrm>
          <a:prstGeom prst="line">
            <a:avLst/>
          </a:prstGeom>
          <a:ln w="1905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61AC851F-990B-4A90-AF3F-EC92A9B71F75}"/>
              </a:ext>
            </a:extLst>
          </p:cNvPr>
          <p:cNvCxnSpPr>
            <a:cxnSpLocks/>
            <a:stCxn id="64" idx="1"/>
            <a:endCxn id="50" idx="2"/>
          </p:cNvCxnSpPr>
          <p:nvPr/>
        </p:nvCxnSpPr>
        <p:spPr>
          <a:xfrm flipH="1" flipV="1">
            <a:off x="6080617" y="3196571"/>
            <a:ext cx="2092448" cy="2066998"/>
          </a:xfrm>
          <a:prstGeom prst="line">
            <a:avLst/>
          </a:prstGeom>
          <a:ln w="1905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0282B738-DED7-4A48-B2B7-D62B63795CF6}"/>
              </a:ext>
            </a:extLst>
          </p:cNvPr>
          <p:cNvCxnSpPr>
            <a:stCxn id="61" idx="3"/>
            <a:endCxn id="64" idx="1"/>
          </p:cNvCxnSpPr>
          <p:nvPr/>
        </p:nvCxnSpPr>
        <p:spPr>
          <a:xfrm flipV="1">
            <a:off x="4175126" y="5263569"/>
            <a:ext cx="3997939" cy="581"/>
          </a:xfrm>
          <a:prstGeom prst="line">
            <a:avLst/>
          </a:prstGeom>
          <a:ln w="1905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007D1FCB-7676-4EFB-8C6D-D8D41E44A37D}"/>
              </a:ext>
            </a:extLst>
          </p:cNvPr>
          <p:cNvSpPr txBox="1"/>
          <p:nvPr/>
        </p:nvSpPr>
        <p:spPr>
          <a:xfrm>
            <a:off x="8036488" y="2673351"/>
            <a:ext cx="1355725" cy="523220"/>
          </a:xfrm>
          <a:prstGeom prst="rect">
            <a:avLst/>
          </a:prstGeom>
          <a:solidFill>
            <a:schemeClr val="accent6">
              <a:lumMod val="75000"/>
            </a:schemeClr>
          </a:solidFill>
          <a:ln>
            <a:solidFill>
              <a:schemeClr val="tx2"/>
            </a:solidFill>
          </a:ln>
        </p:spPr>
        <p:txBody>
          <a:bodyPr>
            <a:spAutoFit/>
          </a:bodyPr>
          <a:lstStyle/>
          <a:p>
            <a:pPr algn="ctr" defTabSz="544208">
              <a:defRPr/>
            </a:pPr>
            <a:r>
              <a:rPr lang="et-EE" sz="1400" b="1" dirty="0">
                <a:solidFill>
                  <a:srgbClr val="FFFFFF"/>
                </a:solidFill>
                <a:effectLst>
                  <a:outerShdw blurRad="38100" dist="38100" dir="2700000" algn="tl">
                    <a:srgbClr val="000000">
                      <a:alpha val="43137"/>
                    </a:srgbClr>
                  </a:outerShdw>
                </a:effectLst>
                <a:latin typeface="Calibri" panose="020F0502020204030204"/>
              </a:rPr>
              <a:t>Quality</a:t>
            </a:r>
          </a:p>
          <a:p>
            <a:pPr algn="ctr" defTabSz="544208">
              <a:defRPr/>
            </a:pPr>
            <a:r>
              <a:rPr lang="et-EE" sz="1400" b="1" dirty="0" err="1">
                <a:solidFill>
                  <a:srgbClr val="FFFFFF"/>
                </a:solidFill>
                <a:effectLst>
                  <a:outerShdw blurRad="38100" dist="38100" dir="2700000" algn="tl">
                    <a:srgbClr val="000000">
                      <a:alpha val="43137"/>
                    </a:srgbClr>
                  </a:outerShdw>
                </a:effectLst>
                <a:latin typeface="Calibri" panose="020F0502020204030204"/>
              </a:rPr>
              <a:t>Committee</a:t>
            </a:r>
            <a:endParaRPr lang="et-EE" sz="1400" b="1" dirty="0">
              <a:solidFill>
                <a:srgbClr val="FFFFFF"/>
              </a:solidFill>
              <a:effectLst>
                <a:outerShdw blurRad="38100" dist="38100" dir="2700000" algn="tl">
                  <a:srgbClr val="000000">
                    <a:alpha val="43137"/>
                  </a:srgbClr>
                </a:outerShdw>
              </a:effectLst>
              <a:latin typeface="Calibri" panose="020F0502020204030204"/>
            </a:endParaRPr>
          </a:p>
        </p:txBody>
      </p:sp>
      <p:cxnSp>
        <p:nvCxnSpPr>
          <p:cNvPr id="33" name="Straight Arrow Connector 32">
            <a:extLst>
              <a:ext uri="{FF2B5EF4-FFF2-40B4-BE49-F238E27FC236}">
                <a16:creationId xmlns:a16="http://schemas.microsoft.com/office/drawing/2014/main" id="{A4D80C11-F3C0-4193-942B-05762CE57CBB}"/>
              </a:ext>
            </a:extLst>
          </p:cNvPr>
          <p:cNvCxnSpPr>
            <a:cxnSpLocks/>
            <a:stCxn id="50" idx="3"/>
            <a:endCxn id="6" idx="1"/>
          </p:cNvCxnSpPr>
          <p:nvPr/>
        </p:nvCxnSpPr>
        <p:spPr>
          <a:xfrm>
            <a:off x="7248223" y="2934961"/>
            <a:ext cx="788265" cy="0"/>
          </a:xfrm>
          <a:prstGeom prst="straightConnector1">
            <a:avLst/>
          </a:prstGeom>
          <a:ln w="19050">
            <a:solidFill>
              <a:schemeClr val="accent6"/>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61022A85-0017-4AA2-89DA-D36121C5C919}"/>
              </a:ext>
            </a:extLst>
          </p:cNvPr>
          <p:cNvSpPr txBox="1"/>
          <p:nvPr/>
        </p:nvSpPr>
        <p:spPr>
          <a:xfrm>
            <a:off x="5975350" y="5789613"/>
            <a:ext cx="241300" cy="400050"/>
          </a:xfrm>
          <a:prstGeom prst="rect">
            <a:avLst/>
          </a:prstGeom>
          <a:noFill/>
        </p:spPr>
        <p:txBody>
          <a:bodyPr wrap="none">
            <a:spAutoFit/>
          </a:bodyPr>
          <a:lstStyle/>
          <a:p>
            <a:pPr algn="ctr">
              <a:defRPr/>
            </a:pPr>
            <a:r>
              <a:rPr lang="et-EE" sz="2000" dirty="0"/>
              <a:t> </a:t>
            </a:r>
            <a:endParaRPr lang="en-GB" sz="2000" dirty="0"/>
          </a:p>
        </p:txBody>
      </p:sp>
      <p:sp>
        <p:nvSpPr>
          <p:cNvPr id="7" name="TextBox 6">
            <a:extLst>
              <a:ext uri="{FF2B5EF4-FFF2-40B4-BE49-F238E27FC236}">
                <a16:creationId xmlns:a16="http://schemas.microsoft.com/office/drawing/2014/main" id="{971BABC1-09C5-6B4A-F5C1-4D9A61AF750E}"/>
              </a:ext>
            </a:extLst>
          </p:cNvPr>
          <p:cNvSpPr txBox="1"/>
          <p:nvPr/>
        </p:nvSpPr>
        <p:spPr>
          <a:xfrm>
            <a:off x="1160863" y="134253"/>
            <a:ext cx="8614218" cy="707886"/>
          </a:xfrm>
          <a:prstGeom prst="rect">
            <a:avLst/>
          </a:prstGeom>
          <a:noFill/>
        </p:spPr>
        <p:txBody>
          <a:bodyPr wrap="none" rtlCol="0">
            <a:spAutoFit/>
          </a:bodyPr>
          <a:lstStyle/>
          <a:p>
            <a:r>
              <a:rPr lang="et-EE" sz="4000" dirty="0">
                <a:solidFill>
                  <a:srgbClr val="FF0000"/>
                </a:solidFill>
                <a:latin typeface="+mj-lt"/>
              </a:rPr>
              <a:t>OQS </a:t>
            </a:r>
            <a:r>
              <a:rPr lang="et-EE" sz="4000" dirty="0" err="1">
                <a:solidFill>
                  <a:srgbClr val="FF0000"/>
                </a:solidFill>
                <a:latin typeface="+mj-lt"/>
              </a:rPr>
              <a:t>governance</a:t>
            </a:r>
            <a:r>
              <a:rPr lang="et-EE" sz="4000" dirty="0">
                <a:solidFill>
                  <a:srgbClr val="FF0000"/>
                </a:solidFill>
                <a:latin typeface="+mj-lt"/>
              </a:rPr>
              <a:t> </a:t>
            </a:r>
            <a:r>
              <a:rPr lang="et-EE" sz="4000" dirty="0" err="1">
                <a:solidFill>
                  <a:srgbClr val="FF0000"/>
                </a:solidFill>
                <a:latin typeface="+mj-lt"/>
              </a:rPr>
              <a:t>strucure</a:t>
            </a:r>
            <a:r>
              <a:rPr lang="et-EE" sz="4000" dirty="0">
                <a:solidFill>
                  <a:srgbClr val="FF0000"/>
                </a:solidFill>
                <a:latin typeface="+mj-lt"/>
              </a:rPr>
              <a:t> of </a:t>
            </a:r>
            <a:r>
              <a:rPr lang="et-EE" sz="4000" dirty="0" err="1">
                <a:solidFill>
                  <a:srgbClr val="FF0000"/>
                </a:solidFill>
                <a:latin typeface="+mj-lt"/>
              </a:rPr>
              <a:t>Netherlands</a:t>
            </a:r>
            <a:endParaRPr lang="en-GB" sz="4000" dirty="0">
              <a:solidFill>
                <a:srgbClr val="FF0000"/>
              </a:solidFill>
              <a:latin typeface="+mj-lt"/>
            </a:endParaRPr>
          </a:p>
        </p:txBody>
      </p:sp>
      <p:sp>
        <p:nvSpPr>
          <p:cNvPr id="8" name="TextBox 7">
            <a:extLst>
              <a:ext uri="{FF2B5EF4-FFF2-40B4-BE49-F238E27FC236}">
                <a16:creationId xmlns:a16="http://schemas.microsoft.com/office/drawing/2014/main" id="{2DC9F592-D2F2-302B-209D-2E079FFC24EF}"/>
              </a:ext>
            </a:extLst>
          </p:cNvPr>
          <p:cNvSpPr txBox="1"/>
          <p:nvPr/>
        </p:nvSpPr>
        <p:spPr>
          <a:xfrm>
            <a:off x="1519231" y="5916075"/>
            <a:ext cx="9309728" cy="646331"/>
          </a:xfrm>
          <a:prstGeom prst="rect">
            <a:avLst/>
          </a:prstGeom>
          <a:noFill/>
        </p:spPr>
        <p:txBody>
          <a:bodyPr wrap="none" rtlCol="0">
            <a:spAutoFit/>
          </a:bodyPr>
          <a:lstStyle/>
          <a:p>
            <a:pPr algn="ctr"/>
            <a:r>
              <a:rPr lang="et-EE" dirty="0"/>
              <a:t>CINOP Foundation </a:t>
            </a:r>
            <a:r>
              <a:rPr lang="et-EE" dirty="0" err="1"/>
              <a:t>is</a:t>
            </a:r>
            <a:r>
              <a:rPr lang="et-EE" dirty="0"/>
              <a:t> a National </a:t>
            </a:r>
            <a:r>
              <a:rPr lang="et-EE" dirty="0" err="1"/>
              <a:t>Coordination</a:t>
            </a:r>
            <a:r>
              <a:rPr lang="et-EE" dirty="0"/>
              <a:t> </a:t>
            </a:r>
            <a:r>
              <a:rPr lang="et-EE" dirty="0" err="1"/>
              <a:t>Point</a:t>
            </a:r>
            <a:r>
              <a:rPr lang="et-EE" dirty="0"/>
              <a:t> </a:t>
            </a:r>
            <a:r>
              <a:rPr lang="et-EE" dirty="0" err="1"/>
              <a:t>for</a:t>
            </a:r>
            <a:r>
              <a:rPr lang="et-EE" dirty="0"/>
              <a:t> </a:t>
            </a:r>
            <a:r>
              <a:rPr lang="et-EE" dirty="0" err="1"/>
              <a:t>the</a:t>
            </a:r>
            <a:r>
              <a:rPr lang="et-EE" dirty="0"/>
              <a:t> EQF </a:t>
            </a:r>
            <a:r>
              <a:rPr lang="et-EE" dirty="0" err="1"/>
              <a:t>implementation</a:t>
            </a:r>
            <a:r>
              <a:rPr lang="et-EE" dirty="0"/>
              <a:t> in </a:t>
            </a:r>
            <a:r>
              <a:rPr lang="et-EE" dirty="0" err="1"/>
              <a:t>the</a:t>
            </a:r>
            <a:r>
              <a:rPr lang="et-EE" dirty="0"/>
              <a:t> </a:t>
            </a:r>
            <a:r>
              <a:rPr lang="et-EE" dirty="0" err="1"/>
              <a:t>Netherlands</a:t>
            </a:r>
            <a:endParaRPr lang="et-EE" dirty="0"/>
          </a:p>
          <a:p>
            <a:pPr algn="ctr"/>
            <a:r>
              <a:rPr lang="et-EE" dirty="0"/>
              <a:t>Programme </a:t>
            </a:r>
            <a:r>
              <a:rPr lang="et-EE" dirty="0" err="1"/>
              <a:t>Council</a:t>
            </a:r>
            <a:r>
              <a:rPr lang="et-EE" dirty="0"/>
              <a:t> and Quality </a:t>
            </a:r>
            <a:r>
              <a:rPr lang="et-EE" dirty="0" err="1"/>
              <a:t>Committee</a:t>
            </a:r>
            <a:r>
              <a:rPr lang="et-EE" dirty="0"/>
              <a:t> are </a:t>
            </a:r>
            <a:r>
              <a:rPr lang="et-EE" dirty="0" err="1"/>
              <a:t>balanced</a:t>
            </a:r>
            <a:r>
              <a:rPr lang="et-EE" dirty="0"/>
              <a:t> </a:t>
            </a:r>
            <a:r>
              <a:rPr lang="et-EE" dirty="0" err="1"/>
              <a:t>fora</a:t>
            </a:r>
            <a:r>
              <a:rPr lang="et-EE" dirty="0"/>
              <a:t> of </a:t>
            </a:r>
            <a:r>
              <a:rPr lang="et-EE" dirty="0" err="1"/>
              <a:t>stakeholders</a:t>
            </a:r>
            <a:endParaRPr lang="en-GB" dirty="0"/>
          </a:p>
        </p:txBody>
      </p:sp>
    </p:spTree>
    <p:extLst>
      <p:ext uri="{BB962C8B-B14F-4D97-AF65-F5344CB8AC3E}">
        <p14:creationId xmlns:p14="http://schemas.microsoft.com/office/powerpoint/2010/main" val="42524593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0" name="Straight Connector 19">
            <a:extLst>
              <a:ext uri="{FF2B5EF4-FFF2-40B4-BE49-F238E27FC236}">
                <a16:creationId xmlns:a16="http://schemas.microsoft.com/office/drawing/2014/main" id="{715F2BD3-ADD0-4D35-8CD2-1D595A9BA684}"/>
              </a:ext>
            </a:extLst>
          </p:cNvPr>
          <p:cNvCxnSpPr>
            <a:cxnSpLocks/>
            <a:stCxn id="62" idx="0"/>
            <a:endCxn id="9226" idx="2"/>
          </p:cNvCxnSpPr>
          <p:nvPr/>
        </p:nvCxnSpPr>
        <p:spPr>
          <a:xfrm flipH="1" flipV="1">
            <a:off x="6090446" y="1482726"/>
            <a:ext cx="2925582" cy="3339093"/>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E5DE70B5-BCC5-45A9-A804-292AEF42F070}"/>
              </a:ext>
            </a:extLst>
          </p:cNvPr>
          <p:cNvCxnSpPr>
            <a:cxnSpLocks/>
            <a:stCxn id="59" idx="0"/>
            <a:endCxn id="9226" idx="2"/>
          </p:cNvCxnSpPr>
          <p:nvPr/>
        </p:nvCxnSpPr>
        <p:spPr>
          <a:xfrm flipV="1">
            <a:off x="3340102" y="1482726"/>
            <a:ext cx="2750344" cy="3344862"/>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24" name="Rounded Rectangle 4">
            <a:extLst>
              <a:ext uri="{FF2B5EF4-FFF2-40B4-BE49-F238E27FC236}">
                <a16:creationId xmlns:a16="http://schemas.microsoft.com/office/drawing/2014/main" id="{F3E83EAA-88B5-4420-BE13-1C66FBEAE6B8}"/>
              </a:ext>
            </a:extLst>
          </p:cNvPr>
          <p:cNvSpPr/>
          <p:nvPr/>
        </p:nvSpPr>
        <p:spPr>
          <a:xfrm>
            <a:off x="4711701" y="3038476"/>
            <a:ext cx="587375" cy="161925"/>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lIns="62985" tIns="62985" rIns="62985" bIns="62985" spcCol="1270" anchor="ctr"/>
          <a:lstStyle/>
          <a:p>
            <a:pPr algn="ctr" defTabSz="393661">
              <a:lnSpc>
                <a:spcPct val="90000"/>
              </a:lnSpc>
              <a:spcAft>
                <a:spcPct val="35000"/>
              </a:spcAft>
              <a:defRPr/>
            </a:pPr>
            <a:endParaRPr lang="et-EE" sz="845" dirty="0">
              <a:solidFill>
                <a:srgbClr val="000000">
                  <a:hueOff val="0"/>
                  <a:satOff val="0"/>
                  <a:lumOff val="0"/>
                  <a:alphaOff val="0"/>
                </a:srgbClr>
              </a:solidFill>
            </a:endParaRPr>
          </a:p>
        </p:txBody>
      </p:sp>
      <p:sp>
        <p:nvSpPr>
          <p:cNvPr id="9226" name="TextBox 48">
            <a:extLst>
              <a:ext uri="{FF2B5EF4-FFF2-40B4-BE49-F238E27FC236}">
                <a16:creationId xmlns:a16="http://schemas.microsoft.com/office/drawing/2014/main" id="{E2093035-395C-45D8-B5F4-56794E849052}"/>
              </a:ext>
            </a:extLst>
          </p:cNvPr>
          <p:cNvSpPr txBox="1">
            <a:spLocks noChangeArrowheads="1"/>
          </p:cNvSpPr>
          <p:nvPr/>
        </p:nvSpPr>
        <p:spPr bwMode="auto">
          <a:xfrm>
            <a:off x="4922839" y="1174751"/>
            <a:ext cx="2335213" cy="307975"/>
          </a:xfrm>
          <a:prstGeom prst="rect">
            <a:avLst/>
          </a:prstGeom>
          <a:solidFill>
            <a:schemeClr val="tx2"/>
          </a:solidFill>
          <a:ln w="9525">
            <a:solidFill>
              <a:schemeClr val="tx2"/>
            </a:solidFill>
            <a:miter lim="800000"/>
            <a:headEnd/>
            <a:tailEnd/>
          </a:ln>
        </p:spPr>
        <p:txBody>
          <a:bodyPr>
            <a:spAutoFit/>
          </a:bodyPr>
          <a:lstStyle>
            <a:lvl1pPr defTabSz="542925">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defTabSz="542925">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defTabSz="542925">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defTabSz="542925">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defTabSz="542925">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defTabSz="542925"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defTabSz="542925"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defTabSz="542925"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defTabSz="542925"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t-EE" altLang="en-US" sz="1400" b="1" dirty="0" err="1">
                <a:solidFill>
                  <a:srgbClr val="FFFFFF"/>
                </a:solidFill>
                <a:effectLst>
                  <a:outerShdw blurRad="38100" dist="38100" dir="2700000" algn="tl">
                    <a:srgbClr val="000000">
                      <a:alpha val="43137"/>
                    </a:srgbClr>
                  </a:outerShdw>
                </a:effectLst>
              </a:rPr>
              <a:t>Government</a:t>
            </a:r>
            <a:r>
              <a:rPr lang="et-EE" altLang="en-US" sz="1400" b="1" dirty="0">
                <a:solidFill>
                  <a:srgbClr val="FFFFFF"/>
                </a:solidFill>
                <a:effectLst>
                  <a:outerShdw blurRad="38100" dist="38100" dir="2700000" algn="tl">
                    <a:srgbClr val="000000">
                      <a:alpha val="43137"/>
                    </a:srgbClr>
                  </a:outerShdw>
                </a:effectLst>
              </a:rPr>
              <a:t> of </a:t>
            </a:r>
            <a:r>
              <a:rPr lang="et-EE" altLang="en-US" sz="1400" b="1" dirty="0" err="1">
                <a:solidFill>
                  <a:srgbClr val="FFFFFF"/>
                </a:solidFill>
                <a:effectLst>
                  <a:outerShdw blurRad="38100" dist="38100" dir="2700000" algn="tl">
                    <a:srgbClr val="000000">
                      <a:alpha val="43137"/>
                    </a:srgbClr>
                  </a:outerShdw>
                </a:effectLst>
              </a:rPr>
              <a:t>France</a:t>
            </a:r>
            <a:endParaRPr lang="et-EE" altLang="en-US" sz="1400" b="1" dirty="0">
              <a:solidFill>
                <a:srgbClr val="FFFFFF"/>
              </a:solidFill>
              <a:effectLst>
                <a:outerShdw blurRad="38100" dist="38100" dir="2700000" algn="tl">
                  <a:srgbClr val="000000">
                    <a:alpha val="43137"/>
                  </a:srgbClr>
                </a:outerShdw>
              </a:effectLst>
            </a:endParaRPr>
          </a:p>
        </p:txBody>
      </p:sp>
      <p:sp>
        <p:nvSpPr>
          <p:cNvPr id="32" name="TextBox 31">
            <a:extLst>
              <a:ext uri="{FF2B5EF4-FFF2-40B4-BE49-F238E27FC236}">
                <a16:creationId xmlns:a16="http://schemas.microsoft.com/office/drawing/2014/main" id="{E487A662-0000-4B48-8554-6F329009F726}"/>
              </a:ext>
            </a:extLst>
          </p:cNvPr>
          <p:cNvSpPr txBox="1"/>
          <p:nvPr/>
        </p:nvSpPr>
        <p:spPr>
          <a:xfrm>
            <a:off x="2446995" y="2214407"/>
            <a:ext cx="1869021" cy="954107"/>
          </a:xfrm>
          <a:prstGeom prst="rect">
            <a:avLst/>
          </a:prstGeom>
          <a:solidFill>
            <a:schemeClr val="accent6">
              <a:lumMod val="75000"/>
            </a:schemeClr>
          </a:solidFill>
          <a:ln>
            <a:solidFill>
              <a:schemeClr val="tx2"/>
            </a:solidFill>
          </a:ln>
        </p:spPr>
        <p:txBody>
          <a:bodyPr wrap="square">
            <a:spAutoFit/>
          </a:bodyPr>
          <a:lstStyle/>
          <a:p>
            <a:pPr algn="ctr" defTabSz="544208">
              <a:defRPr/>
            </a:pPr>
            <a:r>
              <a:rPr lang="et-EE" sz="1400" b="1" dirty="0">
                <a:solidFill>
                  <a:srgbClr val="FFFFFF"/>
                </a:solidFill>
                <a:effectLst>
                  <a:outerShdw blurRad="38100" dist="38100" dir="2700000" algn="tl">
                    <a:srgbClr val="000000">
                      <a:alpha val="43137"/>
                    </a:srgbClr>
                  </a:outerShdw>
                </a:effectLst>
                <a:latin typeface="Calibri" panose="020F0502020204030204"/>
              </a:rPr>
              <a:t>National </a:t>
            </a:r>
            <a:r>
              <a:rPr lang="et-EE" sz="1400" b="1" dirty="0" err="1">
                <a:solidFill>
                  <a:srgbClr val="FFFFFF"/>
                </a:solidFill>
                <a:effectLst>
                  <a:outerShdw blurRad="38100" dist="38100" dir="2700000" algn="tl">
                    <a:srgbClr val="000000">
                      <a:alpha val="43137"/>
                    </a:srgbClr>
                  </a:outerShdw>
                </a:effectLst>
                <a:latin typeface="Calibri" panose="020F0502020204030204"/>
              </a:rPr>
              <a:t>Commission</a:t>
            </a:r>
            <a:r>
              <a:rPr lang="et-EE" sz="1400" b="1" dirty="0">
                <a:solidFill>
                  <a:srgbClr val="FFFFFF"/>
                </a:solidFill>
                <a:effectLst>
                  <a:outerShdw blurRad="38100" dist="38100" dir="2700000" algn="tl">
                    <a:srgbClr val="000000">
                      <a:alpha val="43137"/>
                    </a:srgbClr>
                  </a:outerShdw>
                </a:effectLst>
                <a:latin typeface="Calibri" panose="020F0502020204030204"/>
              </a:rPr>
              <a:t> </a:t>
            </a:r>
            <a:r>
              <a:rPr lang="et-EE" sz="1400" b="1" dirty="0" err="1">
                <a:solidFill>
                  <a:srgbClr val="FFFFFF"/>
                </a:solidFill>
                <a:effectLst>
                  <a:outerShdw blurRad="38100" dist="38100" dir="2700000" algn="tl">
                    <a:srgbClr val="000000">
                      <a:alpha val="43137"/>
                    </a:srgbClr>
                  </a:outerShdw>
                </a:effectLst>
                <a:latin typeface="Calibri" panose="020F0502020204030204"/>
              </a:rPr>
              <a:t>for</a:t>
            </a:r>
            <a:r>
              <a:rPr lang="et-EE" sz="1400" b="1" dirty="0">
                <a:solidFill>
                  <a:srgbClr val="FFFFFF"/>
                </a:solidFill>
                <a:effectLst>
                  <a:outerShdw blurRad="38100" dist="38100" dir="2700000" algn="tl">
                    <a:srgbClr val="000000">
                      <a:alpha val="43137"/>
                    </a:srgbClr>
                  </a:outerShdw>
                </a:effectLst>
                <a:latin typeface="Calibri" panose="020F0502020204030204"/>
              </a:rPr>
              <a:t> </a:t>
            </a:r>
            <a:r>
              <a:rPr lang="et-EE" sz="1400" b="1" dirty="0" err="1">
                <a:solidFill>
                  <a:srgbClr val="FFFFFF"/>
                </a:solidFill>
                <a:effectLst>
                  <a:outerShdw blurRad="38100" dist="38100" dir="2700000" algn="tl">
                    <a:srgbClr val="000000">
                      <a:alpha val="43137"/>
                    </a:srgbClr>
                  </a:outerShdw>
                </a:effectLst>
                <a:latin typeface="Calibri" panose="020F0502020204030204"/>
              </a:rPr>
              <a:t>Vocational</a:t>
            </a:r>
            <a:r>
              <a:rPr lang="et-EE" sz="1400" b="1" dirty="0">
                <a:solidFill>
                  <a:srgbClr val="FFFFFF"/>
                </a:solidFill>
                <a:effectLst>
                  <a:outerShdw blurRad="38100" dist="38100" dir="2700000" algn="tl">
                    <a:srgbClr val="000000">
                      <a:alpha val="43137"/>
                    </a:srgbClr>
                  </a:outerShdw>
                </a:effectLst>
                <a:latin typeface="Calibri" panose="020F0502020204030204"/>
              </a:rPr>
              <a:t> and Professional </a:t>
            </a:r>
            <a:r>
              <a:rPr lang="et-EE" sz="1400" b="1" dirty="0" err="1">
                <a:solidFill>
                  <a:srgbClr val="FFFFFF"/>
                </a:solidFill>
                <a:effectLst>
                  <a:outerShdw blurRad="38100" dist="38100" dir="2700000" algn="tl">
                    <a:srgbClr val="000000">
                      <a:alpha val="43137"/>
                    </a:srgbClr>
                  </a:outerShdw>
                </a:effectLst>
                <a:latin typeface="Calibri" panose="020F0502020204030204"/>
              </a:rPr>
              <a:t>Qualifications</a:t>
            </a:r>
            <a:endParaRPr lang="et-EE" sz="1400" b="1" dirty="0">
              <a:solidFill>
                <a:srgbClr val="FFFFFF"/>
              </a:solidFill>
              <a:effectLst>
                <a:outerShdw blurRad="38100" dist="38100" dir="2700000" algn="tl">
                  <a:srgbClr val="000000">
                    <a:alpha val="43137"/>
                  </a:srgbClr>
                </a:outerShdw>
              </a:effectLst>
              <a:latin typeface="Calibri" panose="020F0502020204030204"/>
            </a:endParaRPr>
          </a:p>
        </p:txBody>
      </p:sp>
      <p:cxnSp>
        <p:nvCxnSpPr>
          <p:cNvPr id="3" name="Straight Arrow Connector 2">
            <a:extLst>
              <a:ext uri="{FF2B5EF4-FFF2-40B4-BE49-F238E27FC236}">
                <a16:creationId xmlns:a16="http://schemas.microsoft.com/office/drawing/2014/main" id="{6D468571-C7CC-4D31-B3F2-588B48B71793}"/>
              </a:ext>
            </a:extLst>
          </p:cNvPr>
          <p:cNvCxnSpPr>
            <a:cxnSpLocks/>
            <a:stCxn id="32" idx="3"/>
            <a:endCxn id="50" idx="1"/>
          </p:cNvCxnSpPr>
          <p:nvPr/>
        </p:nvCxnSpPr>
        <p:spPr>
          <a:xfrm flipV="1">
            <a:off x="4316016" y="2691460"/>
            <a:ext cx="624988" cy="1"/>
          </a:xfrm>
          <a:prstGeom prst="straightConnector1">
            <a:avLst/>
          </a:prstGeom>
          <a:ln w="19050">
            <a:solidFill>
              <a:schemeClr val="accent6"/>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52" name="Up-Down Arrow 33">
            <a:extLst>
              <a:ext uri="{FF2B5EF4-FFF2-40B4-BE49-F238E27FC236}">
                <a16:creationId xmlns:a16="http://schemas.microsoft.com/office/drawing/2014/main" id="{EA8B9CEE-31D6-49FC-BFF8-F00C7CD1219F}"/>
              </a:ext>
            </a:extLst>
          </p:cNvPr>
          <p:cNvSpPr/>
          <p:nvPr/>
        </p:nvSpPr>
        <p:spPr>
          <a:xfrm flipH="1">
            <a:off x="5975349" y="1498929"/>
            <a:ext cx="189707" cy="1002096"/>
          </a:xfrm>
          <a:prstGeom prst="upDownArrow">
            <a:avLst/>
          </a:prstGeom>
          <a:solidFill>
            <a:schemeClr val="accent4"/>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544208">
              <a:defRPr/>
            </a:pPr>
            <a:endParaRPr lang="et-EE" sz="1181" dirty="0">
              <a:solidFill>
                <a:srgbClr val="FFFFFF"/>
              </a:solidFill>
            </a:endParaRPr>
          </a:p>
        </p:txBody>
      </p:sp>
      <p:sp>
        <p:nvSpPr>
          <p:cNvPr id="59" name="Rectangle 58">
            <a:extLst>
              <a:ext uri="{FF2B5EF4-FFF2-40B4-BE49-F238E27FC236}">
                <a16:creationId xmlns:a16="http://schemas.microsoft.com/office/drawing/2014/main" id="{4E6E330D-E331-4F23-81D3-54E588091FBA}"/>
              </a:ext>
            </a:extLst>
          </p:cNvPr>
          <p:cNvSpPr/>
          <p:nvPr/>
        </p:nvSpPr>
        <p:spPr>
          <a:xfrm>
            <a:off x="2786064" y="4827588"/>
            <a:ext cx="1108075" cy="557212"/>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2100"/>
          </a:p>
        </p:txBody>
      </p:sp>
      <p:sp>
        <p:nvSpPr>
          <p:cNvPr id="60" name="Rectangle 59">
            <a:extLst>
              <a:ext uri="{FF2B5EF4-FFF2-40B4-BE49-F238E27FC236}">
                <a16:creationId xmlns:a16="http://schemas.microsoft.com/office/drawing/2014/main" id="{EE93AE7A-A527-42C2-B413-3C9D757B1859}"/>
              </a:ext>
            </a:extLst>
          </p:cNvPr>
          <p:cNvSpPr/>
          <p:nvPr/>
        </p:nvSpPr>
        <p:spPr>
          <a:xfrm>
            <a:off x="2925764" y="4903788"/>
            <a:ext cx="1108075" cy="557212"/>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2100"/>
          </a:p>
        </p:txBody>
      </p:sp>
      <p:sp>
        <p:nvSpPr>
          <p:cNvPr id="61" name="Rectangle 60">
            <a:extLst>
              <a:ext uri="{FF2B5EF4-FFF2-40B4-BE49-F238E27FC236}">
                <a16:creationId xmlns:a16="http://schemas.microsoft.com/office/drawing/2014/main" id="{C872D286-2B3E-46DD-B0A3-677EC6EEEF38}"/>
              </a:ext>
            </a:extLst>
          </p:cNvPr>
          <p:cNvSpPr/>
          <p:nvPr/>
        </p:nvSpPr>
        <p:spPr>
          <a:xfrm>
            <a:off x="3067051" y="4984750"/>
            <a:ext cx="1108075" cy="5588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ts val="1200"/>
              </a:lnSpc>
              <a:defRPr/>
            </a:pPr>
            <a:r>
              <a:rPr lang="et-EE" sz="1400" b="1" dirty="0">
                <a:effectLst>
                  <a:outerShdw blurRad="38100" dist="38100" dir="2700000" algn="tl">
                    <a:srgbClr val="000000">
                      <a:alpha val="43137"/>
                    </a:srgbClr>
                  </a:outerShdw>
                </a:effectLst>
              </a:rPr>
              <a:t>Education and </a:t>
            </a:r>
            <a:r>
              <a:rPr lang="et-EE" sz="1400" b="1" dirty="0" err="1">
                <a:effectLst>
                  <a:outerShdw blurRad="38100" dist="38100" dir="2700000" algn="tl">
                    <a:srgbClr val="000000">
                      <a:alpha val="43137"/>
                    </a:srgbClr>
                  </a:outerShdw>
                </a:effectLst>
              </a:rPr>
              <a:t>Training</a:t>
            </a:r>
            <a:r>
              <a:rPr lang="et-EE" sz="1400" b="1" dirty="0">
                <a:effectLst>
                  <a:outerShdw blurRad="38100" dist="38100" dir="2700000" algn="tl">
                    <a:srgbClr val="000000">
                      <a:alpha val="43137"/>
                    </a:srgbClr>
                  </a:outerShdw>
                </a:effectLst>
              </a:rPr>
              <a:t> </a:t>
            </a:r>
            <a:r>
              <a:rPr lang="et-EE" sz="1400" b="1" dirty="0" err="1">
                <a:effectLst>
                  <a:outerShdw blurRad="38100" dist="38100" dir="2700000" algn="tl">
                    <a:srgbClr val="000000">
                      <a:alpha val="43137"/>
                    </a:srgbClr>
                  </a:outerShdw>
                </a:effectLst>
              </a:rPr>
              <a:t>Providers</a:t>
            </a:r>
            <a:endParaRPr lang="en-GB" sz="1400" b="1" dirty="0">
              <a:effectLst>
                <a:outerShdw blurRad="38100" dist="38100" dir="2700000" algn="tl">
                  <a:srgbClr val="000000">
                    <a:alpha val="43137"/>
                  </a:srgbClr>
                </a:outerShdw>
              </a:effectLst>
            </a:endParaRPr>
          </a:p>
        </p:txBody>
      </p:sp>
      <p:sp>
        <p:nvSpPr>
          <p:cNvPr id="62" name="Rectangle 61">
            <a:extLst>
              <a:ext uri="{FF2B5EF4-FFF2-40B4-BE49-F238E27FC236}">
                <a16:creationId xmlns:a16="http://schemas.microsoft.com/office/drawing/2014/main" id="{4E6AF4C2-5397-45D9-8E0D-B3916B32C3D4}"/>
              </a:ext>
            </a:extLst>
          </p:cNvPr>
          <p:cNvSpPr/>
          <p:nvPr/>
        </p:nvSpPr>
        <p:spPr>
          <a:xfrm>
            <a:off x="8461990" y="4821819"/>
            <a:ext cx="1108075" cy="557212"/>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2100"/>
          </a:p>
        </p:txBody>
      </p:sp>
      <p:sp>
        <p:nvSpPr>
          <p:cNvPr id="63" name="Rectangle 62">
            <a:extLst>
              <a:ext uri="{FF2B5EF4-FFF2-40B4-BE49-F238E27FC236}">
                <a16:creationId xmlns:a16="http://schemas.microsoft.com/office/drawing/2014/main" id="{0D7495BC-5A61-4927-AC2E-CDF0972FBB1E}"/>
              </a:ext>
            </a:extLst>
          </p:cNvPr>
          <p:cNvSpPr/>
          <p:nvPr/>
        </p:nvSpPr>
        <p:spPr>
          <a:xfrm>
            <a:off x="8314352" y="4903788"/>
            <a:ext cx="1106488" cy="557212"/>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sz="2100"/>
          </a:p>
        </p:txBody>
      </p:sp>
      <p:sp>
        <p:nvSpPr>
          <p:cNvPr id="64" name="Rectangle 63">
            <a:extLst>
              <a:ext uri="{FF2B5EF4-FFF2-40B4-BE49-F238E27FC236}">
                <a16:creationId xmlns:a16="http://schemas.microsoft.com/office/drawing/2014/main" id="{0273589F-E729-4018-846C-6C125515CD38}"/>
              </a:ext>
            </a:extLst>
          </p:cNvPr>
          <p:cNvSpPr/>
          <p:nvPr/>
        </p:nvSpPr>
        <p:spPr>
          <a:xfrm>
            <a:off x="8173065" y="4984169"/>
            <a:ext cx="1108075" cy="558800"/>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t-EE" sz="1400" b="1" dirty="0" err="1">
                <a:effectLst>
                  <a:outerShdw blurRad="38100" dist="38100" dir="2700000" algn="tl">
                    <a:srgbClr val="000000">
                      <a:alpha val="43137"/>
                    </a:srgbClr>
                  </a:outerShdw>
                </a:effectLst>
              </a:rPr>
              <a:t>Awarding</a:t>
            </a:r>
            <a:r>
              <a:rPr lang="et-EE" sz="1400" b="1" dirty="0">
                <a:effectLst>
                  <a:outerShdw blurRad="38100" dist="38100" dir="2700000" algn="tl">
                    <a:srgbClr val="000000">
                      <a:alpha val="43137"/>
                    </a:srgbClr>
                  </a:outerShdw>
                </a:effectLst>
              </a:rPr>
              <a:t> </a:t>
            </a:r>
            <a:r>
              <a:rPr lang="et-EE" sz="1400" b="1" dirty="0" err="1">
                <a:effectLst>
                  <a:outerShdw blurRad="38100" dist="38100" dir="2700000" algn="tl">
                    <a:srgbClr val="000000">
                      <a:alpha val="43137"/>
                    </a:srgbClr>
                  </a:outerShdw>
                </a:effectLst>
              </a:rPr>
              <a:t>Bodies</a:t>
            </a:r>
            <a:endParaRPr lang="en-GB" sz="1400" b="1" dirty="0">
              <a:effectLst>
                <a:outerShdw blurRad="38100" dist="38100" dir="2700000" algn="tl">
                  <a:srgbClr val="000000">
                    <a:alpha val="43137"/>
                  </a:srgbClr>
                </a:outerShdw>
              </a:effectLst>
            </a:endParaRPr>
          </a:p>
        </p:txBody>
      </p:sp>
      <p:sp>
        <p:nvSpPr>
          <p:cNvPr id="50" name="TextBox 49">
            <a:extLst>
              <a:ext uri="{FF2B5EF4-FFF2-40B4-BE49-F238E27FC236}">
                <a16:creationId xmlns:a16="http://schemas.microsoft.com/office/drawing/2014/main" id="{85CE91AE-377D-485C-A1BA-76DAE3A98715}"/>
              </a:ext>
            </a:extLst>
          </p:cNvPr>
          <p:cNvSpPr txBox="1"/>
          <p:nvPr/>
        </p:nvSpPr>
        <p:spPr>
          <a:xfrm>
            <a:off x="4941004" y="2506794"/>
            <a:ext cx="2335213" cy="369332"/>
          </a:xfrm>
          <a:prstGeom prst="rect">
            <a:avLst/>
          </a:prstGeom>
          <a:solidFill>
            <a:srgbClr val="C00000"/>
          </a:solidFill>
          <a:ln>
            <a:solidFill>
              <a:schemeClr val="tx2"/>
            </a:solidFill>
          </a:ln>
        </p:spPr>
        <p:txBody>
          <a:bodyPr>
            <a:spAutoFit/>
          </a:bodyPr>
          <a:lstStyle/>
          <a:p>
            <a:pPr algn="ctr" defTabSz="544208">
              <a:defRPr/>
            </a:pPr>
            <a:r>
              <a:rPr lang="et-EE" b="1" i="1" dirty="0" err="1">
                <a:solidFill>
                  <a:srgbClr val="FFFFFF"/>
                </a:solidFill>
                <a:effectLst>
                  <a:outerShdw blurRad="38100" dist="38100" dir="2700000" algn="tl">
                    <a:srgbClr val="000000">
                      <a:alpha val="43137"/>
                    </a:srgbClr>
                  </a:outerShdw>
                </a:effectLst>
                <a:latin typeface="Calibri" panose="020F0502020204030204"/>
              </a:rPr>
              <a:t>France</a:t>
            </a:r>
            <a:r>
              <a:rPr lang="et-EE" b="1" i="1" dirty="0">
                <a:solidFill>
                  <a:srgbClr val="FFFFFF"/>
                </a:solidFill>
                <a:effectLst>
                  <a:outerShdw blurRad="38100" dist="38100" dir="2700000" algn="tl">
                    <a:srgbClr val="000000">
                      <a:alpha val="43137"/>
                    </a:srgbClr>
                  </a:outerShdw>
                </a:effectLst>
                <a:latin typeface="Calibri" panose="020F0502020204030204"/>
              </a:rPr>
              <a:t> </a:t>
            </a:r>
            <a:r>
              <a:rPr lang="et-EE" b="1" i="1" dirty="0" err="1">
                <a:solidFill>
                  <a:srgbClr val="FFFFFF"/>
                </a:solidFill>
                <a:effectLst>
                  <a:outerShdw blurRad="38100" dist="38100" dir="2700000" algn="tl">
                    <a:srgbClr val="000000">
                      <a:alpha val="43137"/>
                    </a:srgbClr>
                  </a:outerShdw>
                </a:effectLst>
                <a:latin typeface="Calibri" panose="020F0502020204030204"/>
              </a:rPr>
              <a:t>Competences</a:t>
            </a:r>
            <a:endParaRPr lang="et-EE" b="1" i="1" dirty="0">
              <a:solidFill>
                <a:srgbClr val="FFFFFF"/>
              </a:solidFill>
              <a:effectLst>
                <a:outerShdw blurRad="38100" dist="38100" dir="2700000" algn="tl">
                  <a:srgbClr val="000000">
                    <a:alpha val="43137"/>
                  </a:srgbClr>
                </a:outerShdw>
              </a:effectLst>
              <a:latin typeface="Calibri" panose="020F0502020204030204"/>
            </a:endParaRPr>
          </a:p>
        </p:txBody>
      </p:sp>
      <p:cxnSp>
        <p:nvCxnSpPr>
          <p:cNvPr id="28" name="Straight Connector 27">
            <a:extLst>
              <a:ext uri="{FF2B5EF4-FFF2-40B4-BE49-F238E27FC236}">
                <a16:creationId xmlns:a16="http://schemas.microsoft.com/office/drawing/2014/main" id="{24380710-4686-47FE-AA4D-7C29EF03BFA3}"/>
              </a:ext>
            </a:extLst>
          </p:cNvPr>
          <p:cNvCxnSpPr>
            <a:cxnSpLocks/>
            <a:stCxn id="61" idx="3"/>
            <a:endCxn id="50" idx="2"/>
          </p:cNvCxnSpPr>
          <p:nvPr/>
        </p:nvCxnSpPr>
        <p:spPr>
          <a:xfrm flipV="1">
            <a:off x="4175126" y="2876126"/>
            <a:ext cx="1933485" cy="2388024"/>
          </a:xfrm>
          <a:prstGeom prst="line">
            <a:avLst/>
          </a:prstGeom>
          <a:ln w="1905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61AC851F-990B-4A90-AF3F-EC92A9B71F75}"/>
              </a:ext>
            </a:extLst>
          </p:cNvPr>
          <p:cNvCxnSpPr>
            <a:cxnSpLocks/>
            <a:stCxn id="64" idx="1"/>
            <a:endCxn id="50" idx="2"/>
          </p:cNvCxnSpPr>
          <p:nvPr/>
        </p:nvCxnSpPr>
        <p:spPr>
          <a:xfrm flipH="1" flipV="1">
            <a:off x="6108611" y="2876126"/>
            <a:ext cx="2064454" cy="2387443"/>
          </a:xfrm>
          <a:prstGeom prst="line">
            <a:avLst/>
          </a:prstGeom>
          <a:ln w="1905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0282B738-DED7-4A48-B2B7-D62B63795CF6}"/>
              </a:ext>
            </a:extLst>
          </p:cNvPr>
          <p:cNvCxnSpPr>
            <a:stCxn id="61" idx="3"/>
            <a:endCxn id="64" idx="1"/>
          </p:cNvCxnSpPr>
          <p:nvPr/>
        </p:nvCxnSpPr>
        <p:spPr>
          <a:xfrm flipV="1">
            <a:off x="4175126" y="5263569"/>
            <a:ext cx="3997939" cy="581"/>
          </a:xfrm>
          <a:prstGeom prst="line">
            <a:avLst/>
          </a:prstGeom>
          <a:ln w="1905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61022A85-0017-4AA2-89DA-D36121C5C919}"/>
              </a:ext>
            </a:extLst>
          </p:cNvPr>
          <p:cNvSpPr txBox="1"/>
          <p:nvPr/>
        </p:nvSpPr>
        <p:spPr>
          <a:xfrm>
            <a:off x="1082137" y="5803785"/>
            <a:ext cx="10052945" cy="677108"/>
          </a:xfrm>
          <a:prstGeom prst="rect">
            <a:avLst/>
          </a:prstGeom>
          <a:noFill/>
        </p:spPr>
        <p:txBody>
          <a:bodyPr wrap="none">
            <a:spAutoFit/>
          </a:bodyPr>
          <a:lstStyle/>
          <a:p>
            <a:pPr algn="ctr">
              <a:defRPr/>
            </a:pPr>
            <a:r>
              <a:rPr lang="et-EE" sz="2000" dirty="0"/>
              <a:t> </a:t>
            </a:r>
            <a:r>
              <a:rPr lang="et-EE" i="1" dirty="0" err="1">
                <a:latin typeface="Calibri" panose="020F0502020204030204"/>
              </a:rPr>
              <a:t>France</a:t>
            </a:r>
            <a:r>
              <a:rPr lang="et-EE" i="1" dirty="0">
                <a:latin typeface="Calibri" panose="020F0502020204030204"/>
              </a:rPr>
              <a:t> </a:t>
            </a:r>
            <a:r>
              <a:rPr lang="et-EE" i="1" dirty="0" err="1">
                <a:latin typeface="Calibri" panose="020F0502020204030204"/>
              </a:rPr>
              <a:t>Competences</a:t>
            </a:r>
            <a:r>
              <a:rPr lang="et-EE" dirty="0">
                <a:latin typeface="Calibri" panose="020F0502020204030204"/>
              </a:rPr>
              <a:t> </a:t>
            </a:r>
            <a:r>
              <a:rPr lang="et-EE" dirty="0" err="1">
                <a:latin typeface="Calibri" panose="020F0502020204030204"/>
              </a:rPr>
              <a:t>is</a:t>
            </a:r>
            <a:r>
              <a:rPr lang="et-EE" dirty="0">
                <a:latin typeface="Calibri" panose="020F0502020204030204"/>
              </a:rPr>
              <a:t> a </a:t>
            </a:r>
            <a:r>
              <a:rPr lang="en-US" b="0" i="0" dirty="0">
                <a:solidFill>
                  <a:srgbClr val="1F1F1F"/>
                </a:solidFill>
                <a:effectLst/>
                <a:latin typeface="Google Sans"/>
              </a:rPr>
              <a:t>national governing body for vocational training and apprenticeship</a:t>
            </a:r>
            <a:r>
              <a:rPr lang="et-EE" b="0" i="0" dirty="0">
                <a:solidFill>
                  <a:srgbClr val="1F1F1F"/>
                </a:solidFill>
                <a:effectLst/>
                <a:latin typeface="Google Sans"/>
              </a:rPr>
              <a:t>s</a:t>
            </a:r>
            <a:endParaRPr lang="et-EE" dirty="0">
              <a:latin typeface="Calibri" panose="020F0502020204030204"/>
            </a:endParaRPr>
          </a:p>
          <a:p>
            <a:pPr algn="ctr">
              <a:defRPr/>
            </a:pPr>
            <a:r>
              <a:rPr lang="et-EE" sz="1800" dirty="0">
                <a:latin typeface="Calibri" panose="020F0502020204030204"/>
              </a:rPr>
              <a:t>National </a:t>
            </a:r>
            <a:r>
              <a:rPr lang="et-EE" sz="1800" dirty="0" err="1">
                <a:latin typeface="Calibri" panose="020F0502020204030204"/>
              </a:rPr>
              <a:t>Commission</a:t>
            </a:r>
            <a:r>
              <a:rPr lang="et-EE" sz="1800" dirty="0">
                <a:latin typeface="Calibri" panose="020F0502020204030204"/>
              </a:rPr>
              <a:t> </a:t>
            </a:r>
            <a:r>
              <a:rPr lang="et-EE" sz="1800" dirty="0" err="1">
                <a:latin typeface="Calibri" panose="020F0502020204030204"/>
              </a:rPr>
              <a:t>for</a:t>
            </a:r>
            <a:r>
              <a:rPr lang="et-EE" sz="1800" dirty="0">
                <a:latin typeface="Calibri" panose="020F0502020204030204"/>
              </a:rPr>
              <a:t> </a:t>
            </a:r>
            <a:r>
              <a:rPr lang="et-EE" sz="1800" dirty="0" err="1">
                <a:latin typeface="Calibri" panose="020F0502020204030204"/>
              </a:rPr>
              <a:t>Vocational</a:t>
            </a:r>
            <a:r>
              <a:rPr lang="et-EE" sz="1800" dirty="0">
                <a:latin typeface="Calibri" panose="020F0502020204030204"/>
              </a:rPr>
              <a:t> and Professional </a:t>
            </a:r>
            <a:r>
              <a:rPr lang="et-EE" sz="1800" dirty="0" err="1">
                <a:latin typeface="Calibri" panose="020F0502020204030204"/>
              </a:rPr>
              <a:t>Qualifications</a:t>
            </a:r>
            <a:r>
              <a:rPr lang="et-EE" sz="1800" dirty="0">
                <a:latin typeface="Calibri" panose="020F0502020204030204"/>
              </a:rPr>
              <a:t> </a:t>
            </a:r>
            <a:r>
              <a:rPr lang="et-EE" sz="1800" dirty="0" err="1">
                <a:latin typeface="Calibri" panose="020F0502020204030204"/>
              </a:rPr>
              <a:t>is</a:t>
            </a:r>
            <a:r>
              <a:rPr lang="et-EE" sz="1800" dirty="0">
                <a:latin typeface="Calibri" panose="020F0502020204030204"/>
              </a:rPr>
              <a:t> a </a:t>
            </a:r>
            <a:r>
              <a:rPr lang="et-EE" sz="1800" dirty="0" err="1">
                <a:latin typeface="Calibri" panose="020F0502020204030204"/>
              </a:rPr>
              <a:t>balanced</a:t>
            </a:r>
            <a:r>
              <a:rPr lang="et-EE" sz="1800" dirty="0">
                <a:latin typeface="Calibri" panose="020F0502020204030204"/>
              </a:rPr>
              <a:t> </a:t>
            </a:r>
            <a:r>
              <a:rPr lang="et-EE" sz="1800" dirty="0" err="1">
                <a:latin typeface="Calibri" panose="020F0502020204030204"/>
              </a:rPr>
              <a:t>forum</a:t>
            </a:r>
            <a:r>
              <a:rPr lang="et-EE" sz="1800" dirty="0">
                <a:latin typeface="Calibri" panose="020F0502020204030204"/>
              </a:rPr>
              <a:t> of </a:t>
            </a:r>
            <a:r>
              <a:rPr lang="et-EE" sz="1800" dirty="0" err="1">
                <a:latin typeface="Calibri" panose="020F0502020204030204"/>
              </a:rPr>
              <a:t>stakeholders</a:t>
            </a:r>
            <a:endParaRPr lang="et-EE" sz="1800" dirty="0">
              <a:latin typeface="Calibri" panose="020F0502020204030204"/>
            </a:endParaRPr>
          </a:p>
        </p:txBody>
      </p:sp>
      <p:sp>
        <p:nvSpPr>
          <p:cNvPr id="19" name="TextBox 18">
            <a:extLst>
              <a:ext uri="{FF2B5EF4-FFF2-40B4-BE49-F238E27FC236}">
                <a16:creationId xmlns:a16="http://schemas.microsoft.com/office/drawing/2014/main" id="{D07082C0-1003-9DB5-89A7-7C6B2DBB3933}"/>
              </a:ext>
            </a:extLst>
          </p:cNvPr>
          <p:cNvSpPr txBox="1"/>
          <p:nvPr/>
        </p:nvSpPr>
        <p:spPr>
          <a:xfrm>
            <a:off x="1160863" y="134253"/>
            <a:ext cx="7466981" cy="707886"/>
          </a:xfrm>
          <a:prstGeom prst="rect">
            <a:avLst/>
          </a:prstGeom>
          <a:noFill/>
        </p:spPr>
        <p:txBody>
          <a:bodyPr wrap="none" rtlCol="0">
            <a:spAutoFit/>
          </a:bodyPr>
          <a:lstStyle/>
          <a:p>
            <a:r>
              <a:rPr lang="et-EE" sz="4000" dirty="0">
                <a:solidFill>
                  <a:srgbClr val="FF0000"/>
                </a:solidFill>
                <a:latin typeface="+mj-lt"/>
              </a:rPr>
              <a:t>OQS </a:t>
            </a:r>
            <a:r>
              <a:rPr lang="et-EE" sz="4000" dirty="0" err="1">
                <a:solidFill>
                  <a:srgbClr val="FF0000"/>
                </a:solidFill>
                <a:latin typeface="+mj-lt"/>
              </a:rPr>
              <a:t>governance</a:t>
            </a:r>
            <a:r>
              <a:rPr lang="et-EE" sz="4000" dirty="0">
                <a:solidFill>
                  <a:srgbClr val="FF0000"/>
                </a:solidFill>
                <a:latin typeface="+mj-lt"/>
              </a:rPr>
              <a:t> </a:t>
            </a:r>
            <a:r>
              <a:rPr lang="et-EE" sz="4000" dirty="0" err="1">
                <a:solidFill>
                  <a:srgbClr val="FF0000"/>
                </a:solidFill>
                <a:latin typeface="+mj-lt"/>
              </a:rPr>
              <a:t>strucure</a:t>
            </a:r>
            <a:r>
              <a:rPr lang="et-EE" sz="4000" dirty="0">
                <a:solidFill>
                  <a:srgbClr val="FF0000"/>
                </a:solidFill>
                <a:latin typeface="+mj-lt"/>
              </a:rPr>
              <a:t> of </a:t>
            </a:r>
            <a:r>
              <a:rPr lang="et-EE" sz="4000" dirty="0" err="1">
                <a:solidFill>
                  <a:srgbClr val="FF0000"/>
                </a:solidFill>
                <a:latin typeface="+mj-lt"/>
              </a:rPr>
              <a:t>France</a:t>
            </a:r>
            <a:endParaRPr lang="en-GB" sz="4000" dirty="0">
              <a:solidFill>
                <a:srgbClr val="FF0000"/>
              </a:solidFill>
              <a:latin typeface="+mj-lt"/>
            </a:endParaRPr>
          </a:p>
        </p:txBody>
      </p:sp>
    </p:spTree>
    <p:extLst>
      <p:ext uri="{BB962C8B-B14F-4D97-AF65-F5344CB8AC3E}">
        <p14:creationId xmlns:p14="http://schemas.microsoft.com/office/powerpoint/2010/main" val="13861719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81A326-CAF3-972D-F3CE-F0485C787BD0}"/>
              </a:ext>
            </a:extLst>
          </p:cNvPr>
          <p:cNvSpPr>
            <a:spLocks noGrp="1"/>
          </p:cNvSpPr>
          <p:nvPr>
            <p:ph type="title"/>
          </p:nvPr>
        </p:nvSpPr>
        <p:spPr>
          <a:xfrm>
            <a:off x="838200" y="365125"/>
            <a:ext cx="10515600" cy="985503"/>
          </a:xfrm>
        </p:spPr>
        <p:txBody>
          <a:bodyPr/>
          <a:lstStyle/>
          <a:p>
            <a:r>
              <a:rPr lang="et-EE" dirty="0" err="1">
                <a:solidFill>
                  <a:srgbClr val="FF0000"/>
                </a:solidFill>
              </a:rPr>
              <a:t>Conclusions</a:t>
            </a:r>
            <a:endParaRPr lang="en-GB" dirty="0">
              <a:solidFill>
                <a:srgbClr val="FF0000"/>
              </a:solidFill>
            </a:endParaRPr>
          </a:p>
        </p:txBody>
      </p:sp>
      <p:sp>
        <p:nvSpPr>
          <p:cNvPr id="3" name="Content Placeholder 2">
            <a:extLst>
              <a:ext uri="{FF2B5EF4-FFF2-40B4-BE49-F238E27FC236}">
                <a16:creationId xmlns:a16="http://schemas.microsoft.com/office/drawing/2014/main" id="{7AAF58CA-8642-E853-3A7B-EACE2805CC77}"/>
              </a:ext>
            </a:extLst>
          </p:cNvPr>
          <p:cNvSpPr>
            <a:spLocks noGrp="1"/>
          </p:cNvSpPr>
          <p:nvPr>
            <p:ph idx="1"/>
          </p:nvPr>
        </p:nvSpPr>
        <p:spPr>
          <a:xfrm>
            <a:off x="838200" y="1350628"/>
            <a:ext cx="10515600" cy="4945397"/>
          </a:xfrm>
        </p:spPr>
        <p:txBody>
          <a:bodyPr>
            <a:normAutofit fontScale="85000" lnSpcReduction="10000"/>
          </a:bodyPr>
          <a:lstStyle/>
          <a:p>
            <a:pPr>
              <a:lnSpc>
                <a:spcPct val="107000"/>
              </a:lnSpc>
              <a:spcAft>
                <a:spcPts val="800"/>
              </a:spcAft>
            </a:pPr>
            <a:r>
              <a:rPr lang="en-GB" dirty="0"/>
              <a:t>Engagement of all relevant stakeholder groups is vitally important for assuring the quality of occupational qualifications</a:t>
            </a:r>
          </a:p>
          <a:p>
            <a:pPr>
              <a:lnSpc>
                <a:spcPct val="107000"/>
              </a:lnSpc>
              <a:spcAft>
                <a:spcPts val="800"/>
              </a:spcAft>
            </a:pPr>
            <a:r>
              <a:rPr lang="en-GB" sz="2800" dirty="0">
                <a:effectLst/>
                <a:ea typeface="Arial" panose="020B0604020202020204" pitchFamily="34" charset="0"/>
                <a:cs typeface="Times New Roman" panose="02020603050405020304" pitchFamily="18" charset="0"/>
              </a:rPr>
              <a:t>Countries organise themselves differently, based on national specificity, available institutional arrangements and capacities, but there are some common trends</a:t>
            </a:r>
          </a:p>
          <a:p>
            <a:pPr lvl="0">
              <a:lnSpc>
                <a:spcPct val="107000"/>
              </a:lnSpc>
            </a:pPr>
            <a:r>
              <a:rPr lang="en-GB" sz="2800" dirty="0">
                <a:effectLst/>
                <a:ea typeface="Arial" panose="020B0604020202020204" pitchFamily="34" charset="0"/>
                <a:cs typeface="Times New Roman" panose="02020603050405020304" pitchFamily="18" charset="0"/>
              </a:rPr>
              <a:t>There is no one way of managing the NQS, but an important function of institutions is to coordinate different subsystems and stakeholders, to make an efficient link between what the labour market expects and the system for LLL is supposed to offer</a:t>
            </a:r>
          </a:p>
          <a:p>
            <a:pPr lvl="0">
              <a:lnSpc>
                <a:spcPct val="107000"/>
              </a:lnSpc>
            </a:pPr>
            <a:r>
              <a:rPr lang="en-GB" sz="2800" dirty="0">
                <a:effectLst/>
                <a:ea typeface="Arial" panose="020B0604020202020204" pitchFamily="34" charset="0"/>
                <a:cs typeface="Times New Roman" panose="02020603050405020304" pitchFamily="18" charset="0"/>
              </a:rPr>
              <a:t>Some commonalities from the EU examples – sectoral committees, NQFs, N</a:t>
            </a:r>
            <a:r>
              <a:rPr lang="et-EE" sz="2800" dirty="0">
                <a:effectLst/>
                <a:ea typeface="Arial" panose="020B0604020202020204" pitchFamily="34" charset="0"/>
                <a:cs typeface="Times New Roman" panose="02020603050405020304" pitchFamily="18" charset="0"/>
              </a:rPr>
              <a:t>CP</a:t>
            </a:r>
            <a:r>
              <a:rPr lang="en-GB" sz="2800" dirty="0">
                <a:effectLst/>
                <a:ea typeface="Arial" panose="020B0604020202020204" pitchFamily="34" charset="0"/>
                <a:cs typeface="Times New Roman" panose="02020603050405020304" pitchFamily="18" charset="0"/>
              </a:rPr>
              <a:t>s interinstitutional qualifications councils, qualifications authorities</a:t>
            </a:r>
          </a:p>
          <a:p>
            <a:pPr algn="l"/>
            <a:r>
              <a:rPr lang="en-GB" sz="2800" dirty="0">
                <a:effectLst/>
                <a:ea typeface="Arial" panose="020B0604020202020204" pitchFamily="34" charset="0"/>
                <a:cs typeface="Arial" panose="020B0604020202020204" pitchFamily="34" charset="0"/>
              </a:rPr>
              <a:t>NB! ETF Toolkit Getting Organised for Better Qualifications, </a:t>
            </a:r>
            <a:r>
              <a:rPr lang="en-GB" sz="2800" dirty="0" err="1">
                <a:effectLst/>
                <a:ea typeface="Arial" panose="020B0604020202020204" pitchFamily="34" charset="0"/>
                <a:cs typeface="Arial" panose="020B0604020202020204" pitchFamily="34" charset="0"/>
              </a:rPr>
              <a:t>incl</a:t>
            </a:r>
            <a:r>
              <a:rPr lang="et-EE" sz="2800" dirty="0">
                <a:effectLst/>
                <a:ea typeface="Arial" panose="020B0604020202020204" pitchFamily="34" charset="0"/>
                <a:cs typeface="Arial" panose="020B0604020202020204" pitchFamily="34" charset="0"/>
              </a:rPr>
              <a:t>,</a:t>
            </a:r>
            <a:r>
              <a:rPr lang="en-GB" sz="2800" dirty="0">
                <a:effectLst/>
                <a:ea typeface="Arial" panose="020B0604020202020204" pitchFamily="34" charset="0"/>
                <a:cs typeface="Arial" panose="020B0604020202020204" pitchFamily="34" charset="0"/>
              </a:rPr>
              <a:t> the Self-Assessment Tool (</a:t>
            </a:r>
            <a:r>
              <a:rPr lang="en-GB" sz="2800" dirty="0">
                <a:effectLst/>
                <a:ea typeface="Arial" panose="020B0604020202020204" pitchFamily="34" charset="0"/>
                <a:cs typeface="Arial" panose="020B0604020202020204" pitchFamily="34" charset="0"/>
                <a:hlinkClick r:id="rId2"/>
              </a:rPr>
              <a:t>https://www.etfqual.eu/</a:t>
            </a:r>
            <a:r>
              <a:rPr lang="et-EE" sz="2800">
                <a:effectLst/>
                <a:ea typeface="Arial" panose="020B0604020202020204" pitchFamily="34" charset="0"/>
                <a:cs typeface="Arial" panose="020B0604020202020204" pitchFamily="34" charset="0"/>
              </a:rPr>
              <a:t>; </a:t>
            </a:r>
            <a:r>
              <a:rPr lang="et-EE" sz="2800">
                <a:effectLst/>
                <a:ea typeface="Arial" panose="020B0604020202020204" pitchFamily="34" charset="0"/>
                <a:cs typeface="Arial" panose="020B0604020202020204" pitchFamily="34" charset="0"/>
                <a:hlinkClick r:id="rId3"/>
              </a:rPr>
              <a:t>https://www.etfqual.eu/?lang=ru</a:t>
            </a:r>
            <a:r>
              <a:rPr lang="en-GB" sz="2800">
                <a:effectLst/>
                <a:ea typeface="Arial" panose="020B0604020202020204" pitchFamily="34" charset="0"/>
                <a:cs typeface="Arial" panose="020B0604020202020204" pitchFamily="34" charset="0"/>
              </a:rPr>
              <a:t>) </a:t>
            </a:r>
            <a:endParaRPr lang="en-GB" sz="1800" b="0" i="0" u="none" strike="noStrike" baseline="0" dirty="0">
              <a:latin typeface="MontrealTS-Regular"/>
            </a:endParaRPr>
          </a:p>
        </p:txBody>
      </p:sp>
    </p:spTree>
    <p:extLst>
      <p:ext uri="{BB962C8B-B14F-4D97-AF65-F5344CB8AC3E}">
        <p14:creationId xmlns:p14="http://schemas.microsoft.com/office/powerpoint/2010/main" val="10251243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9D2F5C2D7F38543A7DECC0B91FBF8EC" ma:contentTypeVersion="18" ma:contentTypeDescription="Create a new document." ma:contentTypeScope="" ma:versionID="5128e4c802ecaff48516fdbf07e3c501">
  <xsd:schema xmlns:xsd="http://www.w3.org/2001/XMLSchema" xmlns:xs="http://www.w3.org/2001/XMLSchema" xmlns:p="http://schemas.microsoft.com/office/2006/metadata/properties" xmlns:ns2="f3ae32bb-a161-4da2-a912-3fd4ef5c7b4c" xmlns:ns3="5bf4adf3-0360-4285-b414-8a1933b4cf43" targetNamespace="http://schemas.microsoft.com/office/2006/metadata/properties" ma:root="true" ma:fieldsID="9c4edededd03e32124016cfa9f0fc213" ns2:_="" ns3:_="">
    <xsd:import namespace="f3ae32bb-a161-4da2-a912-3fd4ef5c7b4c"/>
    <xsd:import namespace="5bf4adf3-0360-4285-b414-8a1933b4cf4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LengthInSeconds" minOccurs="0"/>
                <xsd:element ref="ns2:MediaServiceAutoTags" minOccurs="0"/>
                <xsd:element ref="ns2:MediaServiceGenerationTime" minOccurs="0"/>
                <xsd:element ref="ns2:MediaServiceEventHashCode" minOccurs="0"/>
                <xsd:element ref="ns2:MediaServiceLocation" minOccurs="0"/>
                <xsd:element ref="ns2:MediaServiceOCR"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ae32bb-a161-4da2-a912-3fd4ef5c7b4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010ffe1f-c839-4a66-9ae8-9a2945e4919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bf4adf3-0360-4285-b414-8a1933b4cf43"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f89058e7-3c1f-447e-868b-29c765caa27c}" ma:internalName="TaxCatchAll" ma:showField="CatchAllData" ma:web="5bf4adf3-0360-4285-b414-8a1933b4cf4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2156A92-EAA0-4C29-83B0-B7BDAA2AF650}"/>
</file>

<file path=customXml/itemProps2.xml><?xml version="1.0" encoding="utf-8"?>
<ds:datastoreItem xmlns:ds="http://schemas.openxmlformats.org/officeDocument/2006/customXml" ds:itemID="{687CABA0-3605-4DE9-B3E0-1F20558FBC63}"/>
</file>

<file path=docProps/app.xml><?xml version="1.0" encoding="utf-8"?>
<Properties xmlns="http://schemas.openxmlformats.org/officeDocument/2006/extended-properties" xmlns:vt="http://schemas.openxmlformats.org/officeDocument/2006/docPropsVTypes">
  <TotalTime>2728</TotalTime>
  <Words>655</Words>
  <Application>Microsoft Office PowerPoint</Application>
  <PresentationFormat>Widescreen</PresentationFormat>
  <Paragraphs>96</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Google Sans</vt:lpstr>
      <vt:lpstr>MontrealTS-Regular</vt:lpstr>
      <vt:lpstr>Office Theme</vt:lpstr>
      <vt:lpstr>Stakeholders’ engagement in governance structures of occupational qualifications systems</vt:lpstr>
      <vt:lpstr>Occupational qualifications system (OQS) as an interface</vt:lpstr>
      <vt:lpstr>Context</vt:lpstr>
      <vt:lpstr>Stakeholder engagement</vt:lpstr>
      <vt:lpstr>PowerPoint Presentation</vt:lpstr>
      <vt:lpstr>PowerPoint Presentation</vt:lpstr>
      <vt:lpstr>PowerPoint Presentation</vt:lpstr>
      <vt:lpstr>PowerPoint Presentation</vt:lpstr>
      <vt:lpstr>Conclusions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Governance structures of NQS</dc:title>
  <dc:creator>Olav Aarna</dc:creator>
  <cp:lastModifiedBy>Olav Aarna</cp:lastModifiedBy>
  <cp:revision>7</cp:revision>
  <dcterms:created xsi:type="dcterms:W3CDTF">2024-02-03T13:30:59Z</dcterms:created>
  <dcterms:modified xsi:type="dcterms:W3CDTF">2024-02-06T09:36:10Z</dcterms:modified>
</cp:coreProperties>
</file>