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637" r:id="rId2"/>
    <p:sldId id="657" r:id="rId3"/>
    <p:sldId id="668" r:id="rId4"/>
    <p:sldId id="691" r:id="rId5"/>
    <p:sldId id="670" r:id="rId6"/>
    <p:sldId id="672" r:id="rId7"/>
    <p:sldId id="673" r:id="rId8"/>
    <p:sldId id="667" r:id="rId9"/>
    <p:sldId id="669" r:id="rId10"/>
    <p:sldId id="678" r:id="rId11"/>
    <p:sldId id="679" r:id="rId12"/>
    <p:sldId id="680" r:id="rId13"/>
    <p:sldId id="682" r:id="rId14"/>
    <p:sldId id="692" r:id="rId15"/>
    <p:sldId id="685" r:id="rId16"/>
    <p:sldId id="683" r:id="rId17"/>
    <p:sldId id="684" r:id="rId18"/>
    <p:sldId id="690" r:id="rId19"/>
    <p:sldId id="659" r:id="rId20"/>
    <p:sldId id="687" r:id="rId21"/>
  </p:sldIdLst>
  <p:sldSz cx="12190413" cy="6859588"/>
  <p:notesSz cx="6735763" cy="9866313"/>
  <p:defaultTextStyle>
    <a:defPPr>
      <a:defRPr lang="ru-RU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AEA"/>
    <a:srgbClr val="2D872D"/>
    <a:srgbClr val="339933"/>
    <a:srgbClr val="E1F4FF"/>
    <a:srgbClr val="D1FFD1"/>
    <a:srgbClr val="FFFFD5"/>
    <a:srgbClr val="FFFFA7"/>
    <a:srgbClr val="0099FF"/>
    <a:srgbClr val="9966FF"/>
    <a:srgbClr val="BA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61" autoAdjust="0"/>
    <p:restoredTop sz="91533" autoAdjust="0"/>
  </p:normalViewPr>
  <p:slideViewPr>
    <p:cSldViewPr snapToGrid="0" snapToObjects="1">
      <p:cViewPr varScale="1">
        <p:scale>
          <a:sx n="80" d="100"/>
          <a:sy n="80" d="100"/>
        </p:scale>
        <p:origin x="444" y="40"/>
      </p:cViewPr>
      <p:guideLst>
        <p:guide orient="horz" pos="2160"/>
        <p:guide pos="2880"/>
        <p:guide orient="horz" pos="2161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200" d="100"/>
        <a:sy n="200" d="100"/>
      </p:scale>
      <p:origin x="0" y="915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9413" cy="495300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4" y="0"/>
            <a:ext cx="2919412" cy="495300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62BA2E94-FF80-4970-B8B5-F75277513706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371013"/>
            <a:ext cx="2919413" cy="495300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4" y="9371013"/>
            <a:ext cx="2919412" cy="495300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4F64D1AD-3B18-4E81-8B1F-8125AF306F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451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1" cy="493316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3316"/>
          </a:xfrm>
          <a:prstGeom prst="rect">
            <a:avLst/>
          </a:prstGeom>
        </p:spPr>
        <p:txBody>
          <a:bodyPr vert="horz" lIns="91417" tIns="45708" rIns="91417" bIns="45708" rtlCol="0"/>
          <a:lstStyle>
            <a:lvl1pPr algn="r">
              <a:defRPr sz="1200"/>
            </a:lvl1pPr>
          </a:lstStyle>
          <a:p>
            <a:fld id="{F8DD3634-1D51-4B87-BF41-615DEF898823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7" tIns="45708" rIns="91417" bIns="457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501"/>
            <a:ext cx="5388610" cy="4439841"/>
          </a:xfrm>
          <a:prstGeom prst="rect">
            <a:avLst/>
          </a:prstGeom>
        </p:spPr>
        <p:txBody>
          <a:bodyPr vert="horz" lIns="91417" tIns="45708" rIns="91417" bIns="4570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1" cy="493316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1417" tIns="45708" rIns="91417" bIns="45708" rtlCol="0" anchor="b"/>
          <a:lstStyle>
            <a:lvl1pPr algn="r">
              <a:defRPr sz="1200"/>
            </a:lvl1pPr>
          </a:lstStyle>
          <a:p>
            <a:fld id="{7CBA3281-C31D-43CB-904A-2B7549DF15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63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3281-C31D-43CB-904A-2B7549DF159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82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3281-C31D-43CB-904A-2B7549DF1599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82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3281-C31D-43CB-904A-2B7549DF159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82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3281-C31D-43CB-904A-2B7549DF159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82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3281-C31D-43CB-904A-2B7549DF1599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82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3281-C31D-43CB-904A-2B7549DF1599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82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3281-C31D-43CB-904A-2B7549DF1599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82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3281-C31D-43CB-904A-2B7549DF1599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82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3281-C31D-43CB-904A-2B7549DF1599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825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3281-C31D-43CB-904A-2B7549DF159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825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3281-C31D-43CB-904A-2B7549DF1599}" type="slidenum">
              <a:rPr lang="ru-RU" smtClean="0">
                <a:solidFill>
                  <a:prstClr val="black"/>
                </a:solidFill>
              </a:rPr>
              <a:pPr/>
              <a:t>20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82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3281-C31D-43CB-904A-2B7549DF159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82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3281-C31D-43CB-904A-2B7549DF159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82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3281-C31D-43CB-904A-2B7549DF159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825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3281-C31D-43CB-904A-2B7549DF159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82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3281-C31D-43CB-904A-2B7549DF159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82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3281-C31D-43CB-904A-2B7549DF159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82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3281-C31D-43CB-904A-2B7549DF159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82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A3281-C31D-43CB-904A-2B7549DF1599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8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22"/>
            <a:ext cx="10361851" cy="14703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4"/>
            <a:ext cx="2742843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4"/>
            <a:ext cx="8025355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8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8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8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8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3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ECFF"/>
            </a:gs>
            <a:gs pos="5000">
              <a:schemeClr val="bg1"/>
            </a:gs>
            <a:gs pos="95000">
              <a:schemeClr val="bg1"/>
            </a:gs>
            <a:gs pos="100000">
              <a:srgbClr val="DDFFDD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2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4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4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4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killsproof.kz/restful/v1/domain/registry/documents/481683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kazlogistics.kz/upload/iblock/317/3178070ce8efe52f342784e57487a0bd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kazlogistics.kz/upload/iblock/317/3178070ce8efe52f342784e57487a0bd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azlogistics.kz/ru/professional-qualifications" TargetMode="Externa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kazlogistics.kz/upload/iblock/584/58495002ed77158fb6bb96887f9ed33d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azlogistics.kz/storage/corfond/Otchet_itogov_TJ_2.pdf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skillsproof.kz/register/all/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illsproof.kz/ru/register/docs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chat.whatsapp.com/JpoMwzWCgdK9gxcEmu6hGJ" TargetMode="External"/><Relationship Id="rId13" Type="http://schemas.openxmlformats.org/officeDocument/2006/relationships/hyperlink" Target="https://skillsproof.kz/register/all/" TargetMode="External"/><Relationship Id="rId18" Type="http://schemas.openxmlformats.org/officeDocument/2006/relationships/hyperlink" Target="https://kazlogistics.kz/upload/iblock/11b/11b4e9a9f9f78b699d3cf2dac50370c5.pdf" TargetMode="External"/><Relationship Id="rId3" Type="http://schemas.openxmlformats.org/officeDocument/2006/relationships/hyperlink" Target="https://www.facebook.com/groups/RPPTrir" TargetMode="External"/><Relationship Id="rId7" Type="http://schemas.openxmlformats.org/officeDocument/2006/relationships/hyperlink" Target="https://www.facebook.com/groups/sertifikatpersonala" TargetMode="External"/><Relationship Id="rId12" Type="http://schemas.openxmlformats.org/officeDocument/2006/relationships/hyperlink" Target="https://chat.whatsapp.com/9oYduRQZeq903ebKdPOaxh" TargetMode="External"/><Relationship Id="rId17" Type="http://schemas.openxmlformats.org/officeDocument/2006/relationships/hyperlink" Target="https://kazlogistics.kz/upload/iblock/882/8820da7338fb6abdc6b31e153ef0449f.pdf" TargetMode="External"/><Relationship Id="rId2" Type="http://schemas.openxmlformats.org/officeDocument/2006/relationships/notesSlide" Target="../notesSlides/notesSlide19.xml"/><Relationship Id="rId16" Type="http://schemas.openxmlformats.org/officeDocument/2006/relationships/hyperlink" Target="https://kazlogistics.kz/ru/professional-qualification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acebook.com/groups/profstandart" TargetMode="External"/><Relationship Id="rId11" Type="http://schemas.openxmlformats.org/officeDocument/2006/relationships/hyperlink" Target="https://chat.whatsapp.com/CFqsg3FtU6N6byrmS7ptxO" TargetMode="External"/><Relationship Id="rId5" Type="http://schemas.openxmlformats.org/officeDocument/2006/relationships/hyperlink" Target="https://www.facebook.com/groups/nqfcaep" TargetMode="External"/><Relationship Id="rId15" Type="http://schemas.openxmlformats.org/officeDocument/2006/relationships/hyperlink" Target="https://atameken.kz/ru/services/16-professionalnyye-standarty-i-tsentry-sertifikatsii-nsk" TargetMode="External"/><Relationship Id="rId10" Type="http://schemas.openxmlformats.org/officeDocument/2006/relationships/hyperlink" Target="https://chat.whatsapp.com/FeZ8OwCJMTR252CsHi0203" TargetMode="External"/><Relationship Id="rId19" Type="http://schemas.openxmlformats.org/officeDocument/2006/relationships/hyperlink" Target="https://skillsproof.kz/upload/iblock/11b/_-_3_.pdf" TargetMode="External"/><Relationship Id="rId4" Type="http://schemas.openxmlformats.org/officeDocument/2006/relationships/hyperlink" Target="https://www.facebook.com/groups/kazlog" TargetMode="External"/><Relationship Id="rId9" Type="http://schemas.openxmlformats.org/officeDocument/2006/relationships/hyperlink" Target="https://chat.whatsapp.com/Fxj6q7mY3be5rbVF5bHGlV" TargetMode="External"/><Relationship Id="rId14" Type="http://schemas.openxmlformats.org/officeDocument/2006/relationships/hyperlink" Target="https://skillsproof.kz/register/doc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killsproof.kz/restful/v1/domain/registry/social/documents/523996/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tameken.kz/ru/services/16-professionalnyye-standarty-i-tsentry-sertifikatsii-nsk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61" y="5216233"/>
            <a:ext cx="12192533" cy="1641768"/>
          </a:xfrm>
          <a:prstGeom prst="rect">
            <a:avLst/>
          </a:prstGeom>
          <a:solidFill>
            <a:srgbClr val="E7F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5" name="Прямоугольник 4"/>
          <p:cNvSpPr/>
          <p:nvPr/>
        </p:nvSpPr>
        <p:spPr>
          <a:xfrm>
            <a:off x="-1061" y="1482811"/>
            <a:ext cx="12192533" cy="3058805"/>
          </a:xfrm>
          <a:prstGeom prst="rect">
            <a:avLst/>
          </a:prstGeom>
          <a:solidFill>
            <a:srgbClr val="DDF2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6" name="Прямоугольник 5"/>
          <p:cNvSpPr/>
          <p:nvPr/>
        </p:nvSpPr>
        <p:spPr>
          <a:xfrm>
            <a:off x="-1061" y="4447294"/>
            <a:ext cx="12192533" cy="872052"/>
          </a:xfrm>
          <a:prstGeom prst="rect">
            <a:avLst/>
          </a:prstGeom>
          <a:gradFill flip="none" rotWithShape="1">
            <a:gsLst>
              <a:gs pos="0">
                <a:srgbClr val="99CCFF"/>
              </a:gs>
              <a:gs pos="63000">
                <a:srgbClr val="00EA75"/>
              </a:gs>
              <a:gs pos="100000">
                <a:srgbClr val="0944F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-9527" y="1783897"/>
            <a:ext cx="12199940" cy="2405339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ru-RU" sz="3000" b="1" dirty="0">
                <a:solidFill>
                  <a:srgbClr val="084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Ситуация и проблемы профессиональных квалификаций</a:t>
            </a:r>
            <a:br>
              <a:rPr lang="ru-RU" sz="3000" b="1" dirty="0">
                <a:solidFill>
                  <a:srgbClr val="084A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084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отраслях транспорта и логистики</a:t>
            </a:r>
            <a:br>
              <a:rPr lang="ru-RU" sz="3000" b="1" dirty="0">
                <a:solidFill>
                  <a:srgbClr val="084A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000" b="1" dirty="0">
                <a:solidFill>
                  <a:srgbClr val="084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Казахстана</a:t>
            </a: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404959"/>
            <a:ext cx="12199940" cy="241229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000" b="1" dirty="0">
                <a:solidFill>
                  <a:srgbClr val="FF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</a:p>
          <a:p>
            <a:endParaRPr lang="ru-RU" sz="20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solidFill>
                <a:srgbClr val="084A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900" dirty="0">
                <a:solidFill>
                  <a:srgbClr val="084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Астана </a:t>
            </a:r>
            <a:r>
              <a:rPr lang="ru-RU" sz="1400" dirty="0">
                <a:solidFill>
                  <a:srgbClr val="084A9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</a:t>
            </a:r>
            <a:r>
              <a:rPr lang="ru-RU" sz="1900" dirty="0">
                <a:solidFill>
                  <a:srgbClr val="084A92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30 марта </a:t>
            </a:r>
            <a:r>
              <a:rPr lang="ru-RU" sz="1900" dirty="0">
                <a:solidFill>
                  <a:srgbClr val="084A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-9527" y="4703805"/>
            <a:ext cx="12199940" cy="547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Ознакомительное мероприятие «Определение основ национальных систем квалификаций»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-8467" y="1482811"/>
            <a:ext cx="121999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2589" y1="84150" x2="12589" y2="84150"/>
                        <a14:foregroundMark x1="12589" y1="83285" x2="12766" y2="77233"/>
                        <a14:foregroundMark x1="18440" y1="82997" x2="18440" y2="92219"/>
                        <a14:foregroundMark x1="3723" y1="76369" x2="3723" y2="91354"/>
                        <a14:foregroundMark x1="5496" y1="85303" x2="9574" y2="74928"/>
                        <a14:foregroundMark x1="7092" y1="86744" x2="9220" y2="93084"/>
                        <a14:foregroundMark x1="13298" y1="76369" x2="17908" y2="75793"/>
                        <a14:foregroundMark x1="12766" y1="92219" x2="12766" y2="92219"/>
                        <a14:foregroundMark x1="25177" y1="83573" x2="25177" y2="83573"/>
                        <a14:foregroundMark x1="21454" y1="75504" x2="21454" y2="75504"/>
                        <a14:foregroundMark x1="23227" y1="75793" x2="23227" y2="75793"/>
                        <a14:foregroundMark x1="26596" y1="75504" x2="26596" y2="75504"/>
                        <a14:foregroundMark x1="21986" y1="93948" x2="21986" y2="93948"/>
                        <a14:foregroundMark x1="27837" y1="94236" x2="21986" y2="93372"/>
                        <a14:foregroundMark x1="21986" y1="91931" x2="21986" y2="91931"/>
                        <a14:foregroundMark x1="31028" y1="76657" x2="31383" y2="91643"/>
                        <a14:foregroundMark x1="31915" y1="93948" x2="37234" y2="94236"/>
                        <a14:foregroundMark x1="39894" y1="81268" x2="39894" y2="92219"/>
                        <a14:foregroundMark x1="39894" y1="76369" x2="44681" y2="75216"/>
                        <a14:foregroundMark x1="45745" y1="79251" x2="45035" y2="91931"/>
                        <a14:foregroundMark x1="45035" y1="92219" x2="45035" y2="92219"/>
                        <a14:foregroundMark x1="43617" y1="75504" x2="43617" y2="75504"/>
                        <a14:foregroundMark x1="57624" y1="76081" x2="57624" y2="91643"/>
                        <a14:foregroundMark x1="54078" y1="76081" x2="49291" y2="75504"/>
                        <a14:foregroundMark x1="48936" y1="77522" x2="48936" y2="92795"/>
                        <a14:foregroundMark x1="50177" y1="93660" x2="52482" y2="93660"/>
                        <a14:foregroundMark x1="52482" y1="85014" x2="54610" y2="85591"/>
                        <a14:foregroundMark x1="62943" y1="76081" x2="66667" y2="76081"/>
                        <a14:foregroundMark x1="61170" y1="77522" x2="61170" y2="82997"/>
                        <a14:foregroundMark x1="63298" y1="84726" x2="66489" y2="84438"/>
                        <a14:foregroundMark x1="66667" y1="85303" x2="66667" y2="91066"/>
                        <a14:foregroundMark x1="61170" y1="91066" x2="61879" y2="93948"/>
                        <a14:foregroundMark x1="69326" y1="75793" x2="75532" y2="75216"/>
                        <a14:foregroundMark x1="72340" y1="78963" x2="72695" y2="92507"/>
                        <a14:foregroundMark x1="78369" y1="76369" x2="78723" y2="93084"/>
                        <a14:foregroundMark x1="81915" y1="77522" x2="82092" y2="91354"/>
                        <a14:foregroundMark x1="82624" y1="93948" x2="87234" y2="94236"/>
                        <a14:foregroundMark x1="82624" y1="76369" x2="87943" y2="75793"/>
                        <a14:foregroundMark x1="90603" y1="78386" x2="90957" y2="83862"/>
                        <a14:foregroundMark x1="91844" y1="76081" x2="95567" y2="75793"/>
                        <a14:foregroundMark x1="91667" y1="85303" x2="96099" y2="84726"/>
                        <a14:foregroundMark x1="96277" y1="86455" x2="95922" y2="91066"/>
                        <a14:foregroundMark x1="95213" y1="93372" x2="91135" y2="933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39425" y="529064"/>
            <a:ext cx="1156644" cy="71208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15576" y="5341573"/>
            <a:ext cx="934274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Марат Исабеков</a:t>
            </a:r>
            <a:r>
              <a:rPr lang="ru-RU" sz="1400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Корпоративный фонд «</a:t>
            </a:r>
            <a:r>
              <a:rPr lang="de-DE" sz="1400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KAZLOGISTICS</a:t>
            </a:r>
            <a:r>
              <a:rPr lang="ru-RU" sz="1400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en-US" sz="1200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m.issabekov@kazlogistics.kz, isabekovmarat@gmail.com</a:t>
            </a:r>
            <a:r>
              <a:rPr lang="ru-RU" sz="1200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Юлия </a:t>
            </a:r>
            <a:r>
              <a:rPr lang="ru-RU" sz="1400" b="1" i="1" dirty="0" err="1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Стацурина</a:t>
            </a:r>
            <a:r>
              <a:rPr lang="ru-RU" sz="1400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Союз транспортников Казахстана «</a:t>
            </a:r>
            <a:r>
              <a:rPr lang="de-DE" sz="1400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KAZLOGISTICS</a:t>
            </a:r>
            <a:r>
              <a:rPr lang="ru-RU" sz="1400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en-US" sz="1200" i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statsurina@kazlogistics.kz</a:t>
            </a:r>
            <a:endParaRPr lang="ru-RU" sz="1200" i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isabe\Downloads\ЛогоДари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34" y="264975"/>
            <a:ext cx="1848908" cy="10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b/be/ETF_logo.svg/1600px-ETF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377489"/>
            <a:ext cx="1784350" cy="780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440767" y="1092413"/>
            <a:ext cx="1232855" cy="38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500" b="1" dirty="0">
                <a:solidFill>
                  <a:srgbClr val="007FAC"/>
                </a:solidFill>
                <a:latin typeface="Arial" pitchFamily="34" charset="0"/>
                <a:cs typeface="Arial" pitchFamily="34" charset="0"/>
              </a:rPr>
              <a:t>Модуль 2</a:t>
            </a:r>
            <a:endParaRPr lang="ru-RU" sz="1500" dirty="0">
              <a:solidFill>
                <a:srgbClr val="007FA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31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10"/>
          <p:cNvSpPr txBox="1">
            <a:spLocks noChangeArrowheads="1"/>
          </p:cNvSpPr>
          <p:nvPr/>
        </p:nvSpPr>
        <p:spPr bwMode="auto">
          <a:xfrm>
            <a:off x="0" y="59508"/>
            <a:ext cx="12190424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defTabSz="457200">
              <a:defRPr/>
            </a:pPr>
            <a:r>
              <a:rPr lang="ru-RU" altLang="ru-RU" sz="1400" b="1" dirty="0">
                <a:solidFill>
                  <a:srgbClr val="002060"/>
                </a:solidFill>
                <a:cs typeface="Arial" panose="020B0604020202020204" pitchFamily="34" charset="0"/>
              </a:rPr>
              <a:t>Общие итоги пилотного проекта сертификации водителей 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11" y="411133"/>
            <a:ext cx="12190413" cy="0"/>
          </a:xfrm>
          <a:prstGeom prst="line">
            <a:avLst/>
          </a:prstGeom>
          <a:ln w="12700">
            <a:solidFill>
              <a:srgbClr val="084A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4" descr="https://free-images.com/or/d523/man_user_profile_person.jpg"/>
          <p:cNvSpPr>
            <a:spLocks noChangeAspect="1" noChangeArrowheads="1"/>
          </p:cNvSpPr>
          <p:nvPr/>
        </p:nvSpPr>
        <p:spPr bwMode="auto">
          <a:xfrm>
            <a:off x="207406" y="-144494"/>
            <a:ext cx="406347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kk-KZ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FAB6A5BB-C296-A980-B702-4846490FA2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3280239"/>
              </p:ext>
            </p:extLst>
          </p:nvPr>
        </p:nvGraphicFramePr>
        <p:xfrm>
          <a:off x="1095375" y="542925"/>
          <a:ext cx="10191750" cy="56494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6725">
                  <a:extLst>
                    <a:ext uri="{9D8B030D-6E8A-4147-A177-3AD203B41FA5}">
                      <a16:colId xmlns:a16="http://schemas.microsoft.com/office/drawing/2014/main" val="3132542873"/>
                    </a:ext>
                  </a:extLst>
                </a:gridCol>
                <a:gridCol w="3495675">
                  <a:extLst>
                    <a:ext uri="{9D8B030D-6E8A-4147-A177-3AD203B41FA5}">
                      <a16:colId xmlns:a16="http://schemas.microsoft.com/office/drawing/2014/main" val="3682258161"/>
                    </a:ext>
                  </a:extLst>
                </a:gridCol>
                <a:gridCol w="1781175">
                  <a:extLst>
                    <a:ext uri="{9D8B030D-6E8A-4147-A177-3AD203B41FA5}">
                      <a16:colId xmlns:a16="http://schemas.microsoft.com/office/drawing/2014/main" val="3010803108"/>
                    </a:ext>
                  </a:extLst>
                </a:gridCol>
                <a:gridCol w="1743075">
                  <a:extLst>
                    <a:ext uri="{9D8B030D-6E8A-4147-A177-3AD203B41FA5}">
                      <a16:colId xmlns:a16="http://schemas.microsoft.com/office/drawing/2014/main" val="659838345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122940357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4114099630"/>
                    </a:ext>
                  </a:extLst>
                </a:gridCol>
              </a:tblGrid>
              <a:tr h="13845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6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квалификации</a:t>
                      </a:r>
                      <a:endParaRPr lang="ru-RU" sz="16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человек, проходивших сертификацию</a:t>
                      </a:r>
                      <a:endParaRPr lang="ru-RU" sz="16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человек, успешно прошедших сертификацию</a:t>
                      </a:r>
                      <a:endParaRPr lang="ru-RU" sz="16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F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человек, не прошедшие сертификацию</a:t>
                      </a:r>
                      <a:endParaRPr lang="ru-RU" sz="16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D8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lang="ru-RU" sz="16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7059382"/>
                  </a:ext>
                </a:extLst>
              </a:tr>
              <a:tr h="587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Водитель такси</a:t>
                      </a:r>
                      <a:endParaRPr lang="ru-RU" sz="1600" b="1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endParaRPr lang="ru-RU" sz="18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8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F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95</a:t>
                      </a:r>
                      <a:endParaRPr lang="ru-RU" sz="18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D8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Arial" pitchFamily="34" charset="0"/>
                          <a:cs typeface="Arial" pitchFamily="34" charset="0"/>
                        </a:rPr>
                        <a:t>11,01</a:t>
                      </a:r>
                      <a:endParaRPr lang="ru-RU" sz="1800" kern="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2454192"/>
                  </a:ext>
                </a:extLst>
              </a:tr>
              <a:tr h="5905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Водитель автобуса</a:t>
                      </a:r>
                      <a:endParaRPr lang="ru-RU" sz="1600" b="1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8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8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F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8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D8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Arial" pitchFamily="34" charset="0"/>
                          <a:cs typeface="Arial" pitchFamily="34" charset="0"/>
                        </a:rPr>
                        <a:t>57,14</a:t>
                      </a:r>
                      <a:endParaRPr lang="ru-RU" sz="1800" kern="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43037472"/>
                  </a:ext>
                </a:extLst>
              </a:tr>
              <a:tr h="7609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6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Водитель грузового автомобиля</a:t>
                      </a:r>
                      <a:endParaRPr lang="ru-RU" sz="1600" b="1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ru-RU" sz="1800" kern="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8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F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8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D8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25,00</a:t>
                      </a:r>
                      <a:endParaRPr lang="ru-RU" sz="18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7224822"/>
                  </a:ext>
                </a:extLst>
              </a:tr>
              <a:tr h="9637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6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Водитель грузового автомобиля для перевозки опасных грузов</a:t>
                      </a:r>
                      <a:endParaRPr lang="ru-RU" sz="1600" b="1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800" kern="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18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F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18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D8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100,00</a:t>
                      </a:r>
                      <a:endParaRPr lang="ru-RU" sz="18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1150047"/>
                  </a:ext>
                </a:extLst>
              </a:tr>
              <a:tr h="8862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Мастер обучения вождения во время образовательного процесса</a:t>
                      </a:r>
                      <a:endParaRPr lang="ru-RU" sz="1600" b="1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lang="ru-RU" sz="1800" kern="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8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F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8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D8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45,45</a:t>
                      </a:r>
                      <a:endParaRPr lang="ru-RU" sz="18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83850691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kern="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16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154</a:t>
                      </a:r>
                      <a:endParaRPr lang="ru-RU" sz="18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39</a:t>
                      </a:r>
                      <a:endParaRPr lang="ru-RU" sz="18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D1FF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113</a:t>
                      </a:r>
                      <a:endParaRPr lang="ru-RU" sz="18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D8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8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828244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D8CE950-47A4-4367-8032-28290AAA7A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504950" y="6318202"/>
            <a:ext cx="10572749" cy="4350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252000" tIns="72000" rIns="72000" bIns="7200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6100" indent="-188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04875" indent="-1793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89050" indent="-204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468438" indent="128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925638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382838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840038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297238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ru-RU" sz="1400" i="1" dirty="0">
                <a:latin typeface="Arial" pitchFamily="34" charset="0"/>
                <a:cs typeface="Arial" pitchFamily="34" charset="0"/>
              </a:rPr>
              <a:t>С отчетом  пилотного проекта можно ознакомиться по ссылке:  </a:t>
            </a:r>
            <a:r>
              <a:rPr lang="en-US" sz="1200" i="1" dirty="0">
                <a:latin typeface="Arial" pitchFamily="34" charset="0"/>
                <a:cs typeface="Arial" pitchFamily="34" charset="0"/>
                <a:hlinkClick r:id="rId3"/>
              </a:rPr>
              <a:t>https://skillsproof.kz/restful/v1/domain/registry/documents/481683/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1575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10"/>
          <p:cNvSpPr txBox="1">
            <a:spLocks noChangeArrowheads="1"/>
          </p:cNvSpPr>
          <p:nvPr/>
        </p:nvSpPr>
        <p:spPr bwMode="auto">
          <a:xfrm>
            <a:off x="-11" y="59508"/>
            <a:ext cx="12190424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1400" b="1" dirty="0">
                <a:solidFill>
                  <a:srgbClr val="084A92"/>
                </a:solidFill>
              </a:rPr>
              <a:t>Проблемные вопросы  (1)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11" y="411133"/>
            <a:ext cx="12190413" cy="0"/>
          </a:xfrm>
          <a:prstGeom prst="line">
            <a:avLst/>
          </a:prstGeom>
          <a:ln w="12700">
            <a:solidFill>
              <a:srgbClr val="084A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4" descr="https://free-images.com/or/d523/man_user_profile_person.jpg"/>
          <p:cNvSpPr>
            <a:spLocks noChangeAspect="1" noChangeArrowheads="1"/>
          </p:cNvSpPr>
          <p:nvPr/>
        </p:nvSpPr>
        <p:spPr bwMode="auto">
          <a:xfrm>
            <a:off x="207406" y="-144494"/>
            <a:ext cx="406347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kk-KZ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762000" y="999861"/>
            <a:ext cx="10629900" cy="4588139"/>
          </a:xfrm>
        </p:spPr>
        <p:txBody>
          <a:bodyPr>
            <a:noAutofit/>
          </a:bodyPr>
          <a:lstStyle/>
          <a:p>
            <a:pPr marL="800089" indent="-342900" algn="just">
              <a:lnSpc>
                <a:spcPct val="150000"/>
              </a:lnSpc>
              <a:spcAft>
                <a:spcPts val="800"/>
              </a:spcAft>
              <a:buClr>
                <a:srgbClr val="C00000"/>
              </a:buClr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Созданные отраслевые комиссии по социальному партнерству и регулированию социальных и трудовых отношений отраслевого государственного органа не обеспечивают и не организуют </a:t>
            </a:r>
            <a:r>
              <a:rPr lang="ru-RU" sz="18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разработку и обновление профстандартов, отраслевых рамок квалификаций по отраслям транспорта.</a:t>
            </a:r>
            <a:endParaRPr lang="ru-RU" sz="18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800089" indent="-342900" algn="just">
              <a:lnSpc>
                <a:spcPct val="150000"/>
              </a:lnSpc>
              <a:spcAft>
                <a:spcPts val="800"/>
              </a:spcAft>
              <a:buClr>
                <a:srgbClr val="C00000"/>
              </a:buClr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Отсутствует координация и мониторинг государственных органов за разработкой и охватом профессий профессиональными стандартами в отраслях транспорта. </a:t>
            </a:r>
            <a:endParaRPr lang="ru-RU" sz="18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800089" indent="-342900" algn="just">
              <a:lnSpc>
                <a:spcPct val="150000"/>
              </a:lnSpc>
              <a:spcAft>
                <a:spcPts val="800"/>
              </a:spcAft>
              <a:buClr>
                <a:srgbClr val="C00000"/>
              </a:buClr>
              <a:buFont typeface="+mj-lt"/>
              <a:buAutoNum type="arabicPeriod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Отсутствует сообщество, список отраслевых ассоциаций работодателей, осуществляющих разработку профессиональных стандартов, которые занимаются вопросами систем квалификаций, к которым можно обратиться за помощью и разъяснением.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75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10"/>
          <p:cNvSpPr txBox="1">
            <a:spLocks noChangeArrowheads="1"/>
          </p:cNvSpPr>
          <p:nvPr/>
        </p:nvSpPr>
        <p:spPr bwMode="auto">
          <a:xfrm>
            <a:off x="0" y="59508"/>
            <a:ext cx="12190424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1400" b="1" dirty="0">
                <a:solidFill>
                  <a:srgbClr val="084A92"/>
                </a:solidFill>
              </a:rPr>
              <a:t>Проблемные вопросы (2)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11" y="411133"/>
            <a:ext cx="12190413" cy="0"/>
          </a:xfrm>
          <a:prstGeom prst="line">
            <a:avLst/>
          </a:prstGeom>
          <a:ln w="12700">
            <a:solidFill>
              <a:srgbClr val="084A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4" descr="https://free-images.com/or/d523/man_user_profile_person.jpg"/>
          <p:cNvSpPr>
            <a:spLocks noChangeAspect="1" noChangeArrowheads="1"/>
          </p:cNvSpPr>
          <p:nvPr/>
        </p:nvSpPr>
        <p:spPr bwMode="auto">
          <a:xfrm>
            <a:off x="207406" y="-144494"/>
            <a:ext cx="406347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kk-KZ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028700" y="953293"/>
            <a:ext cx="10191750" cy="4876007"/>
          </a:xfrm>
        </p:spPr>
        <p:txBody>
          <a:bodyPr>
            <a:noAutofit/>
          </a:bodyPr>
          <a:lstStyle/>
          <a:p>
            <a:pPr marL="800089" indent="-342900" algn="just">
              <a:lnSpc>
                <a:spcPct val="150000"/>
              </a:lnSpc>
              <a:spcAft>
                <a:spcPts val="800"/>
              </a:spcAft>
              <a:buClr>
                <a:srgbClr val="C00000"/>
              </a:buClr>
              <a:buFont typeface="+mj-lt"/>
              <a:buAutoNum type="arabicPeriod" startAt="4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Отсутствует механизм контроля за разработкой и утверждением ОРК и ПС со стороны государственных органов.</a:t>
            </a:r>
            <a:endParaRPr lang="ru-RU" sz="18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800089" indent="-342900" algn="just">
              <a:lnSpc>
                <a:spcPct val="150000"/>
              </a:lnSpc>
              <a:spcAft>
                <a:spcPts val="800"/>
              </a:spcAft>
              <a:buClr>
                <a:srgbClr val="C00000"/>
              </a:buClr>
              <a:buFont typeface="+mj-lt"/>
              <a:buAutoNum type="arabicPeriod" startAt="4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Проблемы профессиональных квалификаций в отраслях транспорта и логистики Казахстана обусловлены отсутствием взаимодействия, проработки с отраслями и охватом наибольшего числа стейкхолдеров.</a:t>
            </a:r>
            <a:r>
              <a:rPr lang="ru-RU" sz="1800" spc="10" dirty="0">
                <a:solidFill>
                  <a:srgbClr val="00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В частности, описанные ранее дескрипторы квалификаций по уровням ОРК и составленная карта профессиональной квалификации для отраслей транспорта не рассматривается, не обновляется при поддержке министерства.</a:t>
            </a:r>
            <a:endParaRPr lang="ru-RU" sz="18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800089" indent="-342900" algn="just">
              <a:lnSpc>
                <a:spcPct val="150000"/>
              </a:lnSpc>
              <a:spcAft>
                <a:spcPts val="800"/>
              </a:spcAft>
              <a:buClr>
                <a:srgbClr val="C00000"/>
              </a:buClr>
              <a:buFont typeface="+mj-lt"/>
              <a:buAutoNum type="arabicPeriod" startAt="4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dirty="0">
                <a:solidFill>
                  <a:srgbClr val="000000"/>
                </a:solidFill>
                <a:effectLst/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Отсутствуют критерии отбора к разработчикам ОРК и ПС, необходимое сообщество экспертов с опытом разработки, актуализации ОРК и ПС.</a:t>
            </a:r>
            <a:endParaRPr lang="ru-RU" sz="18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575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10"/>
          <p:cNvSpPr txBox="1">
            <a:spLocks noChangeArrowheads="1"/>
          </p:cNvSpPr>
          <p:nvPr/>
        </p:nvSpPr>
        <p:spPr bwMode="auto">
          <a:xfrm>
            <a:off x="0" y="59508"/>
            <a:ext cx="12190424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1400" b="1" dirty="0">
                <a:solidFill>
                  <a:srgbClr val="084A92"/>
                </a:solidFill>
              </a:rPr>
              <a:t>ИССЛЕДОВАНИЕ (2018)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11" y="411133"/>
            <a:ext cx="12190413" cy="0"/>
          </a:xfrm>
          <a:prstGeom prst="line">
            <a:avLst/>
          </a:prstGeom>
          <a:ln w="12700">
            <a:solidFill>
              <a:srgbClr val="084A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4" descr="https://free-images.com/or/d523/man_user_profile_person.jpg"/>
          <p:cNvSpPr>
            <a:spLocks noChangeAspect="1" noChangeArrowheads="1"/>
          </p:cNvSpPr>
          <p:nvPr/>
        </p:nvSpPr>
        <p:spPr bwMode="auto">
          <a:xfrm>
            <a:off x="207406" y="-144494"/>
            <a:ext cx="406347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kk-KZ"/>
          </a:p>
        </p:txBody>
      </p:sp>
      <p:sp>
        <p:nvSpPr>
          <p:cNvPr id="9" name="Прямоугольник 8"/>
          <p:cNvSpPr/>
          <p:nvPr/>
        </p:nvSpPr>
        <p:spPr>
          <a:xfrm>
            <a:off x="7073798" y="6631750"/>
            <a:ext cx="450799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  <a:hlinkClick r:id="rId3"/>
              </a:rPr>
              <a:t>https://kazlogistics.kz/upload/iblock/317/3178070ce8efe52f342784e57487a0bd.pdf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61928" y="473028"/>
            <a:ext cx="3356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Механизм профессиональных квалификаций отраслей транспорта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06" y="502533"/>
            <a:ext cx="3212069" cy="4750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7650925" y="2393339"/>
            <a:ext cx="4384434" cy="3866425"/>
          </a:xfrm>
          <a:prstGeom prst="roundRect">
            <a:avLst>
              <a:gd name="adj" fmla="val 4527"/>
            </a:avLst>
          </a:prstGeom>
          <a:solidFill>
            <a:srgbClr val="FFFFEB"/>
          </a:soli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795938" y="3099876"/>
            <a:ext cx="2132829" cy="3020993"/>
          </a:xfrm>
          <a:prstGeom prst="roundRect">
            <a:avLst>
              <a:gd name="adj" fmla="val 3213"/>
            </a:avLst>
          </a:prstGeom>
          <a:solidFill>
            <a:srgbClr val="F3FB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034677" y="5225471"/>
            <a:ext cx="890619" cy="771849"/>
          </a:xfrm>
          <a:prstGeom prst="roundRect">
            <a:avLst>
              <a:gd name="adj" fmla="val 6661"/>
            </a:avLst>
          </a:prstGeom>
          <a:solidFill>
            <a:srgbClr val="F3FBFF"/>
          </a:solidFill>
          <a:ln w="9525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904822" y="4786593"/>
            <a:ext cx="1913037" cy="1210727"/>
          </a:xfrm>
          <a:prstGeom prst="roundRect">
            <a:avLst>
              <a:gd name="adj" fmla="val 6661"/>
            </a:avLst>
          </a:prstGeom>
          <a:solidFill>
            <a:srgbClr val="F3FB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177561" y="1288499"/>
            <a:ext cx="596260" cy="259463"/>
          </a:xfrm>
          <a:prstGeom prst="roundRect">
            <a:avLst>
              <a:gd name="adj" fmla="val 22721"/>
            </a:avLst>
          </a:prstGeom>
          <a:solidFill>
            <a:srgbClr val="99CCFF"/>
          </a:solidFill>
          <a:ln w="9525"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000" b="1" dirty="0"/>
              <a:t>МОН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08836" y="1288499"/>
            <a:ext cx="672172" cy="259463"/>
          </a:xfrm>
          <a:prstGeom prst="roundRect">
            <a:avLst>
              <a:gd name="adj" fmla="val 22721"/>
            </a:avLst>
          </a:prstGeom>
          <a:solidFill>
            <a:srgbClr val="99CCFF"/>
          </a:solidFill>
          <a:ln w="9525"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000" b="1" dirty="0"/>
              <a:t>МТСЗН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69912" y="1292882"/>
            <a:ext cx="489849" cy="250697"/>
          </a:xfrm>
          <a:prstGeom prst="roundRect">
            <a:avLst>
              <a:gd name="adj" fmla="val 16994"/>
            </a:avLst>
          </a:prstGeom>
          <a:solidFill>
            <a:srgbClr val="FFCC00"/>
          </a:solidFill>
          <a:ln w="9525"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000" b="1" dirty="0"/>
              <a:t>НПП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66076" y="1288499"/>
            <a:ext cx="672172" cy="259463"/>
          </a:xfrm>
          <a:prstGeom prst="roundRect">
            <a:avLst>
              <a:gd name="adj" fmla="val 22721"/>
            </a:avLst>
          </a:prstGeom>
          <a:solidFill>
            <a:srgbClr val="99CCFF"/>
          </a:solidFill>
          <a:ln w="9525"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000" b="1" dirty="0"/>
              <a:t>МИР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83171" y="1877397"/>
            <a:ext cx="1663330" cy="250697"/>
          </a:xfrm>
          <a:prstGeom prst="roundRect">
            <a:avLst>
              <a:gd name="adj" fmla="val 16994"/>
            </a:avLst>
          </a:prstGeom>
          <a:solidFill>
            <a:srgbClr val="99FFCC"/>
          </a:solidFill>
          <a:ln w="9525"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000" b="1" dirty="0"/>
              <a:t>СОЮЗ «</a:t>
            </a:r>
            <a:r>
              <a:rPr lang="en-US" sz="1000" b="1" dirty="0"/>
              <a:t>KAZLOGISTICS</a:t>
            </a:r>
            <a:r>
              <a:rPr lang="ru-RU" sz="1000" b="1" dirty="0"/>
              <a:t>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37687" y="3779103"/>
            <a:ext cx="873374" cy="380480"/>
          </a:xfrm>
          <a:prstGeom prst="roundRect">
            <a:avLst>
              <a:gd name="adj" fmla="val 0"/>
            </a:avLst>
          </a:prstGeom>
          <a:solidFill>
            <a:srgbClr val="ABFFAB"/>
          </a:solidFill>
          <a:ln w="9525"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000" b="1" dirty="0"/>
              <a:t>Стандарт</a:t>
            </a:r>
          </a:p>
          <a:p>
            <a:r>
              <a:rPr lang="ru-RU" sz="1000" b="1" dirty="0"/>
              <a:t>обучения</a:t>
            </a:r>
            <a:endParaRPr lang="ru-RU" sz="1000" dirty="0"/>
          </a:p>
        </p:txBody>
      </p:sp>
      <p:sp>
        <p:nvSpPr>
          <p:cNvPr id="22" name="TextBox 21"/>
          <p:cNvSpPr txBox="1"/>
          <p:nvPr/>
        </p:nvSpPr>
        <p:spPr>
          <a:xfrm>
            <a:off x="6390874" y="3779103"/>
            <a:ext cx="873374" cy="380480"/>
          </a:xfrm>
          <a:prstGeom prst="roundRect">
            <a:avLst>
              <a:gd name="adj" fmla="val 0"/>
            </a:avLst>
          </a:prstGeom>
          <a:solidFill>
            <a:srgbClr val="FFD85D"/>
          </a:solidFill>
          <a:ln w="9525"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000" b="1" dirty="0"/>
              <a:t>Стандарт</a:t>
            </a:r>
          </a:p>
          <a:p>
            <a:r>
              <a:rPr lang="ru-RU" sz="1000" b="1" dirty="0"/>
              <a:t>оценки</a:t>
            </a:r>
            <a:endParaRPr lang="ru-RU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8697015" y="2538130"/>
            <a:ext cx="444512" cy="226591"/>
          </a:xfrm>
          <a:prstGeom prst="roundRect">
            <a:avLst>
              <a:gd name="adj" fmla="val 0"/>
            </a:avLst>
          </a:prstGeom>
          <a:solidFill>
            <a:srgbClr val="C5E6FF"/>
          </a:solidFill>
          <a:ln w="9525"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000" b="1" dirty="0"/>
              <a:t>ОРК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031103" y="4931845"/>
            <a:ext cx="888168" cy="380480"/>
          </a:xfrm>
          <a:prstGeom prst="roundRect">
            <a:avLst>
              <a:gd name="adj" fmla="val 0"/>
            </a:avLst>
          </a:prstGeom>
          <a:solidFill>
            <a:srgbClr val="C5E6FF"/>
          </a:solidFill>
          <a:ln w="9525"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000" dirty="0"/>
              <a:t>должностные</a:t>
            </a:r>
          </a:p>
          <a:p>
            <a:r>
              <a:rPr lang="ru-RU" sz="1000" dirty="0"/>
              <a:t>обязанности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919271" y="4931845"/>
            <a:ext cx="771795" cy="380480"/>
          </a:xfrm>
          <a:prstGeom prst="roundRect">
            <a:avLst>
              <a:gd name="adj" fmla="val 0"/>
            </a:avLst>
          </a:prstGeom>
          <a:solidFill>
            <a:srgbClr val="C5E6FF"/>
          </a:solidFill>
          <a:ln w="9525"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000" dirty="0" err="1"/>
              <a:t>квалифик</a:t>
            </a:r>
            <a:r>
              <a:rPr lang="ru-RU" sz="1000" dirty="0"/>
              <a:t>.</a:t>
            </a:r>
          </a:p>
          <a:p>
            <a:r>
              <a:rPr lang="ru-RU" sz="1000" dirty="0"/>
              <a:t>требования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89822" y="5688597"/>
            <a:ext cx="771795" cy="226591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000" dirty="0"/>
              <a:t>Выпускники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356" y="5673948"/>
            <a:ext cx="236780" cy="23678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748" y="5454993"/>
            <a:ext cx="236780" cy="23678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997" y="5673948"/>
            <a:ext cx="236780" cy="23678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733" y="5488577"/>
            <a:ext cx="236780" cy="2367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125" y="5269622"/>
            <a:ext cx="236780" cy="23678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1374" y="5488577"/>
            <a:ext cx="236780" cy="23678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343" y="5707532"/>
            <a:ext cx="236780" cy="23678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984" y="5707532"/>
            <a:ext cx="236780" cy="23678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3098" y="5707532"/>
            <a:ext cx="236780" cy="236780"/>
          </a:xfrm>
          <a:prstGeom prst="rect">
            <a:avLst/>
          </a:prstGeom>
        </p:spPr>
      </p:pic>
      <p:cxnSp>
        <p:nvCxnSpPr>
          <p:cNvPr id="36" name="Прямая со стрелкой 35"/>
          <p:cNvCxnSpPr>
            <a:stCxn id="20" idx="2"/>
            <a:endCxn id="58" idx="0"/>
          </p:cNvCxnSpPr>
          <p:nvPr/>
        </p:nvCxnSpPr>
        <p:spPr>
          <a:xfrm>
            <a:off x="9614836" y="2128094"/>
            <a:ext cx="3898" cy="723004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23" idx="2"/>
            <a:endCxn id="111" idx="0"/>
          </p:cNvCxnSpPr>
          <p:nvPr/>
        </p:nvCxnSpPr>
        <p:spPr>
          <a:xfrm>
            <a:off x="8919271" y="2764721"/>
            <a:ext cx="0" cy="508954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111" idx="2"/>
          </p:cNvCxnSpPr>
          <p:nvPr/>
        </p:nvCxnSpPr>
        <p:spPr>
          <a:xfrm flipV="1">
            <a:off x="8919271" y="3654155"/>
            <a:ext cx="0" cy="1277692"/>
          </a:xfrm>
          <a:prstGeom prst="straightConnector1">
            <a:avLst/>
          </a:prstGeom>
          <a:ln w="12700">
            <a:solidFill>
              <a:srgbClr val="C00000"/>
            </a:solidFill>
            <a:headEnd type="triangl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Группа 38"/>
          <p:cNvGrpSpPr/>
          <p:nvPr/>
        </p:nvGrpSpPr>
        <p:grpSpPr>
          <a:xfrm>
            <a:off x="6593717" y="5316920"/>
            <a:ext cx="467889" cy="687426"/>
            <a:chOff x="2738684" y="4329866"/>
            <a:chExt cx="467889" cy="687426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2738684" y="4329866"/>
              <a:ext cx="467889" cy="687426"/>
            </a:xfrm>
            <a:prstGeom prst="rect">
              <a:avLst/>
            </a:prstGeom>
            <a:solidFill>
              <a:srgbClr val="FFF4E5"/>
            </a:solidFill>
            <a:ln w="127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454" y="4702320"/>
              <a:ext cx="236780" cy="236780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7454" y="4381680"/>
              <a:ext cx="236780" cy="236780"/>
            </a:xfrm>
            <a:prstGeom prst="rect">
              <a:avLst/>
            </a:prstGeom>
          </p:spPr>
        </p:pic>
        <p:grpSp>
          <p:nvGrpSpPr>
            <p:cNvPr id="43" name="Группа 42"/>
            <p:cNvGrpSpPr/>
            <p:nvPr/>
          </p:nvGrpSpPr>
          <p:grpSpPr>
            <a:xfrm>
              <a:off x="2805462" y="4452745"/>
              <a:ext cx="328772" cy="415290"/>
              <a:chOff x="2692852" y="5044440"/>
              <a:chExt cx="349142" cy="415290"/>
            </a:xfrm>
          </p:grpSpPr>
          <p:cxnSp>
            <p:nvCxnSpPr>
              <p:cNvPr id="44" name="Прямая со стрелкой 43"/>
              <p:cNvCxnSpPr/>
              <p:nvPr/>
            </p:nvCxnSpPr>
            <p:spPr>
              <a:xfrm>
                <a:off x="2757410" y="5044440"/>
                <a:ext cx="0" cy="41529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 стрелкой 44"/>
              <p:cNvCxnSpPr/>
              <p:nvPr/>
            </p:nvCxnSpPr>
            <p:spPr>
              <a:xfrm rot="5400000" flipV="1">
                <a:off x="2901706" y="5109005"/>
                <a:ext cx="0" cy="28057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 стрелкой 45"/>
              <p:cNvCxnSpPr/>
              <p:nvPr/>
            </p:nvCxnSpPr>
            <p:spPr>
              <a:xfrm rot="5400000" flipV="1">
                <a:off x="2743399" y="5306731"/>
                <a:ext cx="49256" cy="15035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 стрелкой 46"/>
              <p:cNvCxnSpPr/>
              <p:nvPr/>
            </p:nvCxnSpPr>
            <p:spPr>
              <a:xfrm rot="5400000" flipH="1" flipV="1">
                <a:off x="2739606" y="5066213"/>
                <a:ext cx="45561" cy="13906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 стрелкой 47"/>
              <p:cNvCxnSpPr/>
              <p:nvPr/>
            </p:nvCxnSpPr>
            <p:spPr>
              <a:xfrm rot="5400000">
                <a:off x="2590922" y="5257748"/>
                <a:ext cx="20386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49" name="Прямая со стрелкой 48"/>
          <p:cNvCxnSpPr>
            <a:stCxn id="22" idx="2"/>
            <a:endCxn id="40" idx="0"/>
          </p:cNvCxnSpPr>
          <p:nvPr/>
        </p:nvCxnSpPr>
        <p:spPr>
          <a:xfrm>
            <a:off x="6827561" y="4159583"/>
            <a:ext cx="101" cy="1157337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998799" y="4551056"/>
            <a:ext cx="934093" cy="226591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1000" b="1" dirty="0"/>
              <a:t>Предприятие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214098" y="4682600"/>
            <a:ext cx="1776997" cy="53436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1000" b="1" dirty="0"/>
              <a:t>Потребность</a:t>
            </a:r>
            <a:r>
              <a:rPr lang="ru-RU" sz="1000" dirty="0"/>
              <a:t>  (прогнозная):</a:t>
            </a:r>
          </a:p>
          <a:p>
            <a:pPr algn="l"/>
            <a:r>
              <a:rPr lang="ru-RU" sz="1000" dirty="0"/>
              <a:t>1) работников (количество)</a:t>
            </a:r>
          </a:p>
          <a:p>
            <a:pPr algn="l"/>
            <a:r>
              <a:rPr lang="ru-RU" sz="1000" dirty="0"/>
              <a:t>2) умений (качество)</a:t>
            </a: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7795938" y="6361364"/>
            <a:ext cx="4239421" cy="0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7795015" y="6306143"/>
            <a:ext cx="0" cy="11044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11473301" y="6306143"/>
            <a:ext cx="0" cy="11044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591447" y="6398339"/>
            <a:ext cx="407136" cy="226591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000" dirty="0"/>
              <a:t>2018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1269733" y="6398339"/>
            <a:ext cx="407136" cy="226591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000" dirty="0"/>
              <a:t>2025</a:t>
            </a:r>
          </a:p>
        </p:txBody>
      </p:sp>
      <p:cxnSp>
        <p:nvCxnSpPr>
          <p:cNvPr id="57" name="Прямая со стрелкой 56"/>
          <p:cNvCxnSpPr>
            <a:endCxn id="14" idx="1"/>
          </p:cNvCxnSpPr>
          <p:nvPr/>
        </p:nvCxnSpPr>
        <p:spPr>
          <a:xfrm>
            <a:off x="9817859" y="5611396"/>
            <a:ext cx="1216818" cy="0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9151687" y="2851098"/>
            <a:ext cx="934093" cy="226591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1000" b="1" dirty="0"/>
              <a:t>Ассоциация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758319" y="4523315"/>
            <a:ext cx="1432110" cy="688256"/>
          </a:xfrm>
          <a:prstGeom prst="roundRect">
            <a:avLst>
              <a:gd name="adj" fmla="val 0"/>
            </a:avLst>
          </a:prstGeom>
          <a:solidFill>
            <a:srgbClr val="EBFFEB"/>
          </a:solidFill>
          <a:ln w="9525"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1000" dirty="0"/>
              <a:t>Планы</a:t>
            </a:r>
          </a:p>
          <a:p>
            <a:pPr algn="l"/>
            <a:r>
              <a:rPr lang="ru-RU" sz="1000" dirty="0"/>
              <a:t>Программы</a:t>
            </a:r>
          </a:p>
          <a:p>
            <a:pPr algn="l"/>
            <a:r>
              <a:rPr lang="ru-RU" sz="1000" dirty="0"/>
              <a:t>Содержание обучения</a:t>
            </a:r>
          </a:p>
          <a:p>
            <a:pPr algn="l"/>
            <a:r>
              <a:rPr lang="ru-RU" sz="1000" dirty="0"/>
              <a:t>Дуальное обучение</a:t>
            </a:r>
          </a:p>
        </p:txBody>
      </p:sp>
      <p:cxnSp>
        <p:nvCxnSpPr>
          <p:cNvPr id="60" name="Прямая со стрелкой 59"/>
          <p:cNvCxnSpPr>
            <a:stCxn id="21" idx="2"/>
            <a:endCxn id="59" idx="0"/>
          </p:cNvCxnSpPr>
          <p:nvPr/>
        </p:nvCxnSpPr>
        <p:spPr>
          <a:xfrm>
            <a:off x="5474374" y="4159583"/>
            <a:ext cx="0" cy="363732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stCxn id="59" idx="2"/>
            <a:endCxn id="26" idx="0"/>
          </p:cNvCxnSpPr>
          <p:nvPr/>
        </p:nvCxnSpPr>
        <p:spPr>
          <a:xfrm>
            <a:off x="5474374" y="5211571"/>
            <a:ext cx="1346" cy="477026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5908013" y="5801892"/>
            <a:ext cx="600823" cy="0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7163622" y="5801892"/>
            <a:ext cx="1033332" cy="0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Соединительная линия уступом 63"/>
          <p:cNvCxnSpPr>
            <a:endCxn id="21" idx="0"/>
          </p:cNvCxnSpPr>
          <p:nvPr/>
        </p:nvCxnSpPr>
        <p:spPr>
          <a:xfrm rot="10800000" flipV="1">
            <a:off x="5474374" y="3435161"/>
            <a:ext cx="3008210" cy="343941"/>
          </a:xfrm>
          <a:prstGeom prst="bentConnector2">
            <a:avLst/>
          </a:prstGeom>
          <a:ln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ная линия уступом 64"/>
          <p:cNvCxnSpPr>
            <a:endCxn id="22" idx="0"/>
          </p:cNvCxnSpPr>
          <p:nvPr/>
        </p:nvCxnSpPr>
        <p:spPr>
          <a:xfrm rot="10800000" flipV="1">
            <a:off x="6827561" y="3507101"/>
            <a:ext cx="1652016" cy="272001"/>
          </a:xfrm>
          <a:prstGeom prst="bentConnector2">
            <a:avLst/>
          </a:prstGeom>
          <a:ln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552617" y="5474753"/>
            <a:ext cx="741990" cy="380480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000" dirty="0"/>
              <a:t>рабочие места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017979" y="6012856"/>
            <a:ext cx="1055819" cy="380480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ru-RU" sz="1000" dirty="0"/>
              <a:t>оценка</a:t>
            </a:r>
          </a:p>
          <a:p>
            <a:pPr algn="r"/>
            <a:r>
              <a:rPr lang="ru-RU" sz="1000" dirty="0"/>
              <a:t>квалификации</a:t>
            </a:r>
          </a:p>
        </p:txBody>
      </p:sp>
      <p:cxnSp>
        <p:nvCxnSpPr>
          <p:cNvPr id="68" name="Прямая со стрелкой 67"/>
          <p:cNvCxnSpPr>
            <a:stCxn id="69" idx="1"/>
            <a:endCxn id="111" idx="3"/>
          </p:cNvCxnSpPr>
          <p:nvPr/>
        </p:nvCxnSpPr>
        <p:spPr>
          <a:xfrm flipH="1">
            <a:off x="9641902" y="3463915"/>
            <a:ext cx="1318864" cy="0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10960766" y="3196731"/>
            <a:ext cx="1174302" cy="534368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1000" dirty="0"/>
              <a:t>Перспективные,</a:t>
            </a:r>
          </a:p>
          <a:p>
            <a:pPr algn="l"/>
            <a:r>
              <a:rPr lang="ru-RU" sz="1000" dirty="0"/>
              <a:t>прогнозные </a:t>
            </a:r>
          </a:p>
          <a:p>
            <a:pPr algn="l"/>
            <a:r>
              <a:rPr lang="ru-RU" sz="1000" dirty="0"/>
              <a:t>требования</a:t>
            </a:r>
          </a:p>
        </p:txBody>
      </p:sp>
      <p:cxnSp>
        <p:nvCxnSpPr>
          <p:cNvPr id="70" name="Прямая со стрелкой 69"/>
          <p:cNvCxnSpPr>
            <a:stCxn id="18" idx="2"/>
            <a:endCxn id="20" idx="0"/>
          </p:cNvCxnSpPr>
          <p:nvPr/>
        </p:nvCxnSpPr>
        <p:spPr>
          <a:xfrm flipH="1">
            <a:off x="9614836" y="1543579"/>
            <a:ext cx="1" cy="333818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7461018" y="1562951"/>
            <a:ext cx="1471874" cy="380480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000" dirty="0"/>
              <a:t>Отраслевые комиссии,</a:t>
            </a:r>
          </a:p>
          <a:p>
            <a:r>
              <a:rPr lang="ru-RU" sz="1000" dirty="0"/>
              <a:t>ОРК, ПС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9915647" y="1235811"/>
            <a:ext cx="1427577" cy="380480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1000" dirty="0"/>
              <a:t>Комитет </a:t>
            </a:r>
          </a:p>
          <a:p>
            <a:pPr algn="l"/>
            <a:r>
              <a:rPr lang="ru-RU" sz="1000" dirty="0"/>
              <a:t>логистики и перевозок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400379" y="1562951"/>
            <a:ext cx="889085" cy="380480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000" dirty="0"/>
              <a:t>НКЗ, НРК</a:t>
            </a:r>
          </a:p>
          <a:p>
            <a:r>
              <a:rPr lang="ru-RU" sz="1000" dirty="0"/>
              <a:t>проект ВБ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089822" y="1548519"/>
            <a:ext cx="889085" cy="688256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000" dirty="0"/>
              <a:t>НРК,</a:t>
            </a:r>
          </a:p>
          <a:p>
            <a:r>
              <a:rPr lang="ru-RU" sz="1000" dirty="0"/>
              <a:t>обновление</a:t>
            </a:r>
          </a:p>
          <a:p>
            <a:r>
              <a:rPr lang="ru-RU" sz="1000" dirty="0"/>
              <a:t>учебного</a:t>
            </a:r>
          </a:p>
          <a:p>
            <a:r>
              <a:rPr lang="ru-RU" sz="1000" dirty="0"/>
              <a:t>содержания</a:t>
            </a:r>
          </a:p>
        </p:txBody>
      </p:sp>
      <p:cxnSp>
        <p:nvCxnSpPr>
          <p:cNvPr id="75" name="Прямая со стрелкой 74"/>
          <p:cNvCxnSpPr/>
          <p:nvPr/>
        </p:nvCxnSpPr>
        <p:spPr>
          <a:xfrm flipH="1" flipV="1">
            <a:off x="11473300" y="3767981"/>
            <a:ext cx="1" cy="914619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Соединительная линия уступом 75"/>
          <p:cNvCxnSpPr>
            <a:stCxn id="71" idx="2"/>
            <a:endCxn id="23" idx="1"/>
          </p:cNvCxnSpPr>
          <p:nvPr/>
        </p:nvCxnSpPr>
        <p:spPr>
          <a:xfrm rot="16200000" flipH="1">
            <a:off x="8092988" y="2047398"/>
            <a:ext cx="707995" cy="500060"/>
          </a:xfrm>
          <a:prstGeom prst="bentConnector2">
            <a:avLst/>
          </a:prstGeom>
          <a:ln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 flipH="1">
            <a:off x="7139240" y="5698332"/>
            <a:ext cx="1057714" cy="0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>
            <a:off x="5474374" y="2221038"/>
            <a:ext cx="0" cy="902939"/>
          </a:xfrm>
          <a:prstGeom prst="straightConnector1">
            <a:avLst/>
          </a:prstGeom>
          <a:ln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9785269" y="2381251"/>
            <a:ext cx="679222" cy="226591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1000" b="1" dirty="0"/>
              <a:t>Отрасль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585832" y="5788309"/>
            <a:ext cx="703142" cy="226591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000" dirty="0"/>
              <a:t>работники</a:t>
            </a:r>
          </a:p>
        </p:txBody>
      </p:sp>
      <p:cxnSp>
        <p:nvCxnSpPr>
          <p:cNvPr id="81" name="Соединительная линия уступом 80"/>
          <p:cNvCxnSpPr>
            <a:stCxn id="66" idx="0"/>
            <a:endCxn id="24" idx="2"/>
          </p:cNvCxnSpPr>
          <p:nvPr/>
        </p:nvCxnSpPr>
        <p:spPr>
          <a:xfrm rot="16200000" flipV="1">
            <a:off x="8580363" y="5207149"/>
            <a:ext cx="238074" cy="44842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Соединительная линия уступом 81"/>
          <p:cNvCxnSpPr>
            <a:stCxn id="66" idx="0"/>
            <a:endCxn id="25" idx="2"/>
          </p:cNvCxnSpPr>
          <p:nvPr/>
        </p:nvCxnSpPr>
        <p:spPr>
          <a:xfrm rot="5400000" flipH="1" flipV="1">
            <a:off x="8995353" y="5240584"/>
            <a:ext cx="238074" cy="38155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691405" y="1980142"/>
            <a:ext cx="985464" cy="560208"/>
          </a:xfrm>
          <a:prstGeom prst="roundRect">
            <a:avLst>
              <a:gd name="adj" fmla="val 9387"/>
            </a:avLst>
          </a:prstGeom>
          <a:solidFill>
            <a:srgbClr val="FFE7E1"/>
          </a:solidFill>
          <a:ln w="12700">
            <a:solidFill>
              <a:srgbClr val="C00000"/>
            </a:solidFill>
            <a:prstDash val="dash"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000" dirty="0"/>
              <a:t>Совет</a:t>
            </a:r>
          </a:p>
          <a:p>
            <a:r>
              <a:rPr lang="ru-RU" sz="1000" dirty="0"/>
              <a:t>отраслевых квалификаций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733762" y="2628574"/>
            <a:ext cx="990316" cy="560208"/>
          </a:xfrm>
          <a:prstGeom prst="roundRect">
            <a:avLst>
              <a:gd name="adj" fmla="val 9387"/>
            </a:avLst>
          </a:prstGeom>
          <a:solidFill>
            <a:srgbClr val="FFE7E1"/>
          </a:solidFill>
          <a:ln w="12700">
            <a:solidFill>
              <a:srgbClr val="C00000"/>
            </a:solidFill>
            <a:prstDash val="dash"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000" dirty="0"/>
              <a:t>Аккредитация </a:t>
            </a:r>
          </a:p>
          <a:p>
            <a:r>
              <a:rPr lang="ru-RU" sz="1000" dirty="0" err="1"/>
              <a:t>образоват</a:t>
            </a:r>
            <a:r>
              <a:rPr lang="ru-RU" sz="1000" dirty="0"/>
              <a:t>. программ</a:t>
            </a:r>
          </a:p>
        </p:txBody>
      </p:sp>
      <p:cxnSp>
        <p:nvCxnSpPr>
          <p:cNvPr id="85" name="Прямая со стрелкой 84"/>
          <p:cNvCxnSpPr>
            <a:stCxn id="84" idx="2"/>
          </p:cNvCxnSpPr>
          <p:nvPr/>
        </p:nvCxnSpPr>
        <p:spPr>
          <a:xfrm>
            <a:off x="7228920" y="3188782"/>
            <a:ext cx="0" cy="246379"/>
          </a:xfrm>
          <a:prstGeom prst="straightConnector1">
            <a:avLst/>
          </a:prstGeom>
          <a:ln w="12700">
            <a:solidFill>
              <a:srgbClr val="C00000"/>
            </a:solidFill>
            <a:prstDash val="dash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0170199" y="3718213"/>
            <a:ext cx="726844" cy="398878"/>
          </a:xfrm>
          <a:prstGeom prst="roundRect">
            <a:avLst>
              <a:gd name="adj" fmla="val 9387"/>
            </a:avLst>
          </a:prstGeom>
          <a:solidFill>
            <a:srgbClr val="FFE7E1"/>
          </a:solidFill>
          <a:ln w="12700">
            <a:solidFill>
              <a:srgbClr val="C00000"/>
            </a:solidFill>
            <a:prstDash val="dash"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000" dirty="0"/>
              <a:t>Реестр</a:t>
            </a:r>
          </a:p>
          <a:p>
            <a:r>
              <a:rPr lang="ru-RU" sz="1000" dirty="0"/>
              <a:t>экспертов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6740425" y="520859"/>
            <a:ext cx="1611442" cy="398878"/>
          </a:xfrm>
          <a:prstGeom prst="roundRect">
            <a:avLst>
              <a:gd name="adj" fmla="val 9387"/>
            </a:avLst>
          </a:prstGeom>
          <a:solidFill>
            <a:srgbClr val="FFE7E1"/>
          </a:solidFill>
          <a:ln w="12700">
            <a:solidFill>
              <a:srgbClr val="C00000"/>
            </a:solidFill>
            <a:prstDash val="dash"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000" dirty="0"/>
              <a:t>Национальный совет по развитию квалификаций</a:t>
            </a:r>
          </a:p>
        </p:txBody>
      </p:sp>
      <p:cxnSp>
        <p:nvCxnSpPr>
          <p:cNvPr id="88" name="Соединительная линия уступом 87"/>
          <p:cNvCxnSpPr>
            <a:stCxn id="19" idx="0"/>
            <a:endCxn id="87" idx="2"/>
          </p:cNvCxnSpPr>
          <p:nvPr/>
        </p:nvCxnSpPr>
        <p:spPr>
          <a:xfrm rot="16200000" flipV="1">
            <a:off x="7689773" y="776110"/>
            <a:ext cx="368762" cy="656016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prstDash val="dash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Соединительная линия уступом 88"/>
          <p:cNvCxnSpPr>
            <a:stCxn id="18" idx="0"/>
            <a:endCxn id="87" idx="2"/>
          </p:cNvCxnSpPr>
          <p:nvPr/>
        </p:nvCxnSpPr>
        <p:spPr>
          <a:xfrm rot="16200000" flipV="1">
            <a:off x="8393920" y="71964"/>
            <a:ext cx="373145" cy="2068691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prstDash val="dash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оединительная линия уступом 89"/>
          <p:cNvCxnSpPr>
            <a:stCxn id="17" idx="0"/>
            <a:endCxn id="87" idx="2"/>
          </p:cNvCxnSpPr>
          <p:nvPr/>
        </p:nvCxnSpPr>
        <p:spPr>
          <a:xfrm rot="5400000" flipH="1" flipV="1">
            <a:off x="7011153" y="753506"/>
            <a:ext cx="368762" cy="701224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prstDash val="dash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оединительная линия уступом 90"/>
          <p:cNvCxnSpPr>
            <a:stCxn id="16" idx="0"/>
            <a:endCxn id="87" idx="2"/>
          </p:cNvCxnSpPr>
          <p:nvPr/>
        </p:nvCxnSpPr>
        <p:spPr>
          <a:xfrm rot="5400000" flipH="1" flipV="1">
            <a:off x="6326537" y="68891"/>
            <a:ext cx="368762" cy="2070455"/>
          </a:xfrm>
          <a:prstGeom prst="bentConnector3">
            <a:avLst>
              <a:gd name="adj1" fmla="val 50000"/>
            </a:avLst>
          </a:prstGeom>
          <a:ln>
            <a:solidFill>
              <a:srgbClr val="C00000"/>
            </a:solidFill>
            <a:prstDash val="dash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Группа 142"/>
          <p:cNvGrpSpPr/>
          <p:nvPr/>
        </p:nvGrpSpPr>
        <p:grpSpPr>
          <a:xfrm>
            <a:off x="10652826" y="1854265"/>
            <a:ext cx="383976" cy="299294"/>
            <a:chOff x="8757868" y="1138178"/>
            <a:chExt cx="383976" cy="299294"/>
          </a:xfrm>
        </p:grpSpPr>
        <p:sp>
          <p:nvSpPr>
            <p:cNvPr id="93" name="Овал 92"/>
            <p:cNvSpPr/>
            <p:nvPr/>
          </p:nvSpPr>
          <p:spPr>
            <a:xfrm>
              <a:off x="8841856" y="1178644"/>
              <a:ext cx="216000" cy="216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8757868" y="1138178"/>
              <a:ext cx="383976" cy="299294"/>
            </a:xfrm>
            <a:prstGeom prst="roundRect">
              <a:avLst>
                <a:gd name="adj" fmla="val 7777"/>
              </a:avLst>
            </a:prstGeom>
            <a:noFill/>
            <a:ln w="9525">
              <a:noFill/>
            </a:ln>
          </p:spPr>
          <p:txBody>
            <a:bodyPr wrap="square" lIns="36000" tIns="36000" rIns="36000" bIns="36000" rtlCol="0">
              <a:spAutoFit/>
            </a:bodyPr>
            <a:lstStyle>
              <a:defPPr>
                <a:defRPr lang="ru-RU"/>
              </a:defPPr>
              <a:lvl1pPr algn="ctr">
                <a:defRPr sz="12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ru-RU" sz="14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95" name="Группа 144"/>
          <p:cNvGrpSpPr/>
          <p:nvPr/>
        </p:nvGrpSpPr>
        <p:grpSpPr>
          <a:xfrm>
            <a:off x="9973764" y="3720581"/>
            <a:ext cx="383976" cy="299294"/>
            <a:chOff x="6772248" y="2237786"/>
            <a:chExt cx="383976" cy="299294"/>
          </a:xfrm>
        </p:grpSpPr>
        <p:sp>
          <p:nvSpPr>
            <p:cNvPr id="97" name="Овал 96"/>
            <p:cNvSpPr/>
            <p:nvPr/>
          </p:nvSpPr>
          <p:spPr>
            <a:xfrm>
              <a:off x="6854822" y="2288764"/>
              <a:ext cx="216000" cy="216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772248" y="2237786"/>
              <a:ext cx="383976" cy="299294"/>
            </a:xfrm>
            <a:prstGeom prst="roundRect">
              <a:avLst>
                <a:gd name="adj" fmla="val 7777"/>
              </a:avLst>
            </a:prstGeom>
            <a:noFill/>
            <a:ln w="9525">
              <a:noFill/>
            </a:ln>
          </p:spPr>
          <p:txBody>
            <a:bodyPr wrap="square" lIns="36000" tIns="36000" rIns="36000" bIns="36000" rtlCol="0">
              <a:spAutoFit/>
            </a:bodyPr>
            <a:lstStyle>
              <a:defPPr>
                <a:defRPr lang="ru-RU"/>
              </a:defPPr>
              <a:lvl1pPr algn="ctr">
                <a:defRPr sz="12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ru-RU" sz="14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00" name="Группа 191"/>
          <p:cNvGrpSpPr/>
          <p:nvPr/>
        </p:nvGrpSpPr>
        <p:grpSpPr>
          <a:xfrm>
            <a:off x="8726123" y="4092058"/>
            <a:ext cx="383976" cy="299294"/>
            <a:chOff x="792741" y="4310761"/>
            <a:chExt cx="383976" cy="299294"/>
          </a:xfrm>
        </p:grpSpPr>
        <p:sp>
          <p:nvSpPr>
            <p:cNvPr id="101" name="Овал 100"/>
            <p:cNvSpPr/>
            <p:nvPr/>
          </p:nvSpPr>
          <p:spPr>
            <a:xfrm>
              <a:off x="874174" y="4352408"/>
              <a:ext cx="216000" cy="216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92741" y="4310761"/>
              <a:ext cx="383976" cy="299294"/>
            </a:xfrm>
            <a:prstGeom prst="roundRect">
              <a:avLst>
                <a:gd name="adj" fmla="val 7777"/>
              </a:avLst>
            </a:prstGeom>
            <a:noFill/>
            <a:ln w="9525">
              <a:noFill/>
            </a:ln>
          </p:spPr>
          <p:txBody>
            <a:bodyPr wrap="square" lIns="36000" tIns="36000" rIns="36000" bIns="36000" rtlCol="0">
              <a:spAutoFit/>
            </a:bodyPr>
            <a:lstStyle>
              <a:defPPr>
                <a:defRPr lang="ru-RU"/>
              </a:defPPr>
              <a:lvl1pPr algn="ctr">
                <a:defRPr sz="12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ru-RU" sz="1400" b="1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103" name="Группа 194"/>
          <p:cNvGrpSpPr/>
          <p:nvPr/>
        </p:nvGrpSpPr>
        <p:grpSpPr>
          <a:xfrm>
            <a:off x="6534444" y="2751494"/>
            <a:ext cx="383976" cy="299294"/>
            <a:chOff x="6772248" y="2237786"/>
            <a:chExt cx="383976" cy="299294"/>
          </a:xfrm>
        </p:grpSpPr>
        <p:sp>
          <p:nvSpPr>
            <p:cNvPr id="104" name="Овал 103"/>
            <p:cNvSpPr/>
            <p:nvPr/>
          </p:nvSpPr>
          <p:spPr>
            <a:xfrm>
              <a:off x="6854822" y="2288764"/>
              <a:ext cx="216000" cy="216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6772248" y="2237786"/>
              <a:ext cx="383976" cy="299294"/>
            </a:xfrm>
            <a:prstGeom prst="roundRect">
              <a:avLst>
                <a:gd name="adj" fmla="val 7777"/>
              </a:avLst>
            </a:prstGeom>
            <a:noFill/>
            <a:ln w="9525">
              <a:noFill/>
            </a:ln>
          </p:spPr>
          <p:txBody>
            <a:bodyPr wrap="square" lIns="36000" tIns="36000" rIns="36000" bIns="36000" rtlCol="0">
              <a:spAutoFit/>
            </a:bodyPr>
            <a:lstStyle>
              <a:defPPr>
                <a:defRPr lang="ru-RU"/>
              </a:defPPr>
              <a:lvl1pPr algn="ctr">
                <a:defRPr sz="12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ru-RU" sz="1400" b="1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106" name="Группа 143"/>
          <p:cNvGrpSpPr/>
          <p:nvPr/>
        </p:nvGrpSpPr>
        <p:grpSpPr>
          <a:xfrm>
            <a:off x="6539458" y="550860"/>
            <a:ext cx="383976" cy="299294"/>
            <a:chOff x="8724027" y="247187"/>
            <a:chExt cx="383976" cy="299294"/>
          </a:xfrm>
        </p:grpSpPr>
        <p:sp>
          <p:nvSpPr>
            <p:cNvPr id="107" name="Овал 106"/>
            <p:cNvSpPr/>
            <p:nvPr/>
          </p:nvSpPr>
          <p:spPr>
            <a:xfrm>
              <a:off x="8808015" y="299613"/>
              <a:ext cx="216000" cy="2160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724027" y="247187"/>
              <a:ext cx="383976" cy="299294"/>
            </a:xfrm>
            <a:prstGeom prst="roundRect">
              <a:avLst>
                <a:gd name="adj" fmla="val 7777"/>
              </a:avLst>
            </a:prstGeom>
            <a:noFill/>
            <a:ln w="9525">
              <a:noFill/>
            </a:ln>
          </p:spPr>
          <p:txBody>
            <a:bodyPr wrap="square" lIns="36000" tIns="36000" rIns="36000" bIns="36000" rtlCol="0">
              <a:spAutoFit/>
            </a:bodyPr>
            <a:lstStyle>
              <a:defPPr>
                <a:defRPr lang="ru-RU"/>
              </a:defPPr>
              <a:lvl1pPr algn="ctr">
                <a:defRPr sz="1200">
                  <a:latin typeface="Arial" pitchFamily="34" charset="0"/>
                  <a:cs typeface="Arial" pitchFamily="34" charset="0"/>
                </a:defRPr>
              </a:lvl1pPr>
            </a:lstStyle>
            <a:p>
              <a:r>
                <a:rPr lang="ru-RU" sz="1400" b="1" dirty="0">
                  <a:solidFill>
                    <a:schemeClr val="bg1"/>
                  </a:solidFill>
                </a:rPr>
                <a:t>5</a:t>
              </a:r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8906926" y="3919505"/>
            <a:ext cx="1004400" cy="811367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800" dirty="0"/>
              <a:t>разработка ПС, обновление</a:t>
            </a:r>
          </a:p>
          <a:p>
            <a:r>
              <a:rPr lang="ru-RU" sz="800" dirty="0"/>
              <a:t>должностных обязанностей, </a:t>
            </a:r>
            <a:r>
              <a:rPr lang="ru-RU" sz="800" dirty="0" err="1"/>
              <a:t>квалификационныхтребований</a:t>
            </a:r>
            <a:endParaRPr lang="ru-RU" sz="800" dirty="0"/>
          </a:p>
        </p:txBody>
      </p:sp>
      <p:sp>
        <p:nvSpPr>
          <p:cNvPr id="110" name="TextBox 109"/>
          <p:cNvSpPr txBox="1"/>
          <p:nvPr/>
        </p:nvSpPr>
        <p:spPr>
          <a:xfrm>
            <a:off x="9784453" y="2523928"/>
            <a:ext cx="2206642" cy="349702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900" dirty="0"/>
              <a:t>транспорта (</a:t>
            </a:r>
            <a:r>
              <a:rPr lang="ru-RU" sz="900" dirty="0" err="1"/>
              <a:t>жд</a:t>
            </a:r>
            <a:r>
              <a:rPr lang="ru-RU" sz="900" dirty="0"/>
              <a:t>, авто-, авиа-, морского),</a:t>
            </a:r>
          </a:p>
          <a:p>
            <a:pPr algn="l"/>
            <a:r>
              <a:rPr lang="ru-RU" sz="900" dirty="0"/>
              <a:t>транспортной логистики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196640" y="3273675"/>
            <a:ext cx="1445262" cy="380480"/>
          </a:xfrm>
          <a:prstGeom prst="roundRect">
            <a:avLst>
              <a:gd name="adj" fmla="val 0"/>
            </a:avLst>
          </a:prstGeom>
          <a:solidFill>
            <a:srgbClr val="C5E6FF"/>
          </a:solidFill>
          <a:ln w="9525">
            <a:solidFill>
              <a:schemeClr val="tx1"/>
            </a:solidFill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000" b="1" dirty="0"/>
              <a:t>Профессиональный</a:t>
            </a:r>
          </a:p>
          <a:p>
            <a:r>
              <a:rPr lang="ru-RU" sz="1000" b="1" dirty="0"/>
              <a:t>стандарт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2326664"/>
            <a:ext cx="3091444" cy="4401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TextBox 111"/>
          <p:cNvSpPr txBox="1"/>
          <p:nvPr/>
        </p:nvSpPr>
        <p:spPr>
          <a:xfrm>
            <a:off x="5954781" y="6626938"/>
            <a:ext cx="1188403" cy="226591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ru-RU" sz="1000" i="1" dirty="0"/>
              <a:t>Ссылка на отчет:</a:t>
            </a:r>
          </a:p>
        </p:txBody>
      </p:sp>
    </p:spTree>
    <p:extLst>
      <p:ext uri="{BB962C8B-B14F-4D97-AF65-F5344CB8AC3E}">
        <p14:creationId xmlns:p14="http://schemas.microsoft.com/office/powerpoint/2010/main" val="2371575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10"/>
          <p:cNvSpPr txBox="1">
            <a:spLocks noChangeArrowheads="1"/>
          </p:cNvSpPr>
          <p:nvPr/>
        </p:nvSpPr>
        <p:spPr bwMode="auto">
          <a:xfrm>
            <a:off x="0" y="59508"/>
            <a:ext cx="12190424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1400" b="1" dirty="0">
                <a:solidFill>
                  <a:srgbClr val="084A92"/>
                </a:solidFill>
              </a:rPr>
              <a:t>Поле мест улучшения с использованием инструмента ЕФО  № 3 (Карта функций и ролей в сфере квалификаций)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11" y="411133"/>
            <a:ext cx="12190413" cy="0"/>
          </a:xfrm>
          <a:prstGeom prst="line">
            <a:avLst/>
          </a:prstGeom>
          <a:ln w="12700">
            <a:solidFill>
              <a:srgbClr val="084A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4" descr="https://free-images.com/or/d523/man_user_profile_person.jpg"/>
          <p:cNvSpPr>
            <a:spLocks noChangeAspect="1" noChangeArrowheads="1"/>
          </p:cNvSpPr>
          <p:nvPr/>
        </p:nvSpPr>
        <p:spPr bwMode="auto">
          <a:xfrm>
            <a:off x="207406" y="-144494"/>
            <a:ext cx="406347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kk-KZ"/>
          </a:p>
        </p:txBody>
      </p:sp>
      <p:sp>
        <p:nvSpPr>
          <p:cNvPr id="9" name="Прямоугольник 8"/>
          <p:cNvSpPr/>
          <p:nvPr/>
        </p:nvSpPr>
        <p:spPr>
          <a:xfrm>
            <a:off x="7073798" y="6631750"/>
            <a:ext cx="450799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Arial" pitchFamily="34" charset="0"/>
                <a:cs typeface="Arial" pitchFamily="34" charset="0"/>
                <a:hlinkClick r:id="rId3"/>
              </a:rPr>
              <a:t>https://kazlogistics.kz/upload/iblock/317/3178070ce8efe52f342784e57487a0bd.pdf</a:t>
            </a:r>
            <a:r>
              <a:rPr lang="ru-RU" sz="9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954781" y="6626938"/>
            <a:ext cx="1188403" cy="226591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ru-RU" sz="1000" i="1" dirty="0"/>
              <a:t>Ссылка на отчет: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825783"/>
              </p:ext>
            </p:extLst>
          </p:nvPr>
        </p:nvGraphicFramePr>
        <p:xfrm>
          <a:off x="1048420" y="707999"/>
          <a:ext cx="10114880" cy="56356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6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0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7876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Функции и задачи </a:t>
                      </a: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(из 15 п. разработка, внедрения, координация)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Разработка руководств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>
                    <a:solidFill>
                      <a:srgbClr val="D1FFD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Наращивание потенциала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>
                    <a:solidFill>
                      <a:srgbClr val="D1FFD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Запуск процессов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>
                    <a:solidFill>
                      <a:srgbClr val="D1F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1.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Определение подходов к разработке квалификаций (определение типов квалификаций, разработка рекомендаций) и приоритетов при разработке квалификаций.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D87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000" dirty="0">
                        <a:solidFill>
                          <a:srgbClr val="2D872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D872D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/>
                        </a:rPr>
                        <a:t></a:t>
                      </a:r>
                      <a:endParaRPr lang="ru-RU" sz="2000" dirty="0">
                        <a:solidFill>
                          <a:srgbClr val="2D872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D872D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/>
                        </a:rPr>
                        <a:t></a:t>
                      </a:r>
                      <a:endParaRPr lang="ru-RU" sz="2000" dirty="0">
                        <a:solidFill>
                          <a:srgbClr val="2D872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2.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Участие в разработке подходов и методик по разработке учебных планов, программ.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D872D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/>
                        </a:rPr>
                        <a:t></a:t>
                      </a:r>
                      <a:endParaRPr lang="ru-RU" sz="2000" dirty="0">
                        <a:solidFill>
                          <a:srgbClr val="2D872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D872D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/>
                        </a:rPr>
                        <a:t></a:t>
                      </a:r>
                      <a:endParaRPr lang="ru-RU" sz="2000" dirty="0">
                        <a:solidFill>
                          <a:srgbClr val="2D872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D87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000" dirty="0">
                        <a:solidFill>
                          <a:srgbClr val="2D872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967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Определение порядка официального признания результатов неформального и спонтанного обучения, и потенциальных групп кандидатов, стандартов, профессиональных качеств и учреждений, поддерживающих процессы признания неформального спонтанного обучения.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2D87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000">
                        <a:solidFill>
                          <a:srgbClr val="2D872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D872D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/>
                        </a:rPr>
                        <a:t></a:t>
                      </a:r>
                      <a:endParaRPr lang="ru-RU" sz="2000" dirty="0">
                        <a:solidFill>
                          <a:srgbClr val="2D872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D87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000" dirty="0">
                        <a:solidFill>
                          <a:srgbClr val="2D872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Использование рамок квалификаций и профессиональных стандартов.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D872D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/>
                        </a:rPr>
                        <a:t></a:t>
                      </a:r>
                      <a:endParaRPr lang="ru-RU" sz="2000" dirty="0">
                        <a:solidFill>
                          <a:srgbClr val="2D872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D872D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/>
                        </a:rPr>
                        <a:t></a:t>
                      </a:r>
                      <a:endParaRPr lang="ru-RU" sz="2000" dirty="0">
                        <a:solidFill>
                          <a:srgbClr val="2D872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D872D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/>
                        </a:rPr>
                        <a:t></a:t>
                      </a:r>
                      <a:endParaRPr lang="ru-RU" sz="2000" dirty="0">
                        <a:solidFill>
                          <a:srgbClr val="2D872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>
                    <a:solidFill>
                      <a:srgbClr val="FFF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5.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Участие в формировании госзаказа на обучение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D872D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/>
                        </a:rPr>
                        <a:t></a:t>
                      </a:r>
                      <a:endParaRPr lang="ru-RU" sz="2000" dirty="0">
                        <a:solidFill>
                          <a:srgbClr val="2D872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2D872D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/>
                        </a:rPr>
                        <a:t></a:t>
                      </a:r>
                      <a:endParaRPr lang="ru-RU" sz="2000">
                        <a:solidFill>
                          <a:srgbClr val="2D872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D87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000" dirty="0">
                        <a:solidFill>
                          <a:srgbClr val="2D872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297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6.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Создание условий и координация действий заинтересованных сторон и институтов, для установления общего направления действий и реформ в отрасли. Налаживание механизма отраслевой системы квалификаций.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D872D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/>
                        </a:rPr>
                        <a:t></a:t>
                      </a:r>
                      <a:endParaRPr lang="ru-RU" sz="2000" dirty="0">
                        <a:solidFill>
                          <a:srgbClr val="2D872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D872D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/>
                        </a:rPr>
                        <a:t></a:t>
                      </a:r>
                      <a:endParaRPr lang="ru-RU" sz="2000" dirty="0">
                        <a:solidFill>
                          <a:srgbClr val="2D872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D87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000" dirty="0">
                        <a:solidFill>
                          <a:srgbClr val="2D872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7.</a:t>
                      </a:r>
                      <a:endParaRPr lang="ru-RU" sz="14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/>
                </a:tc>
                <a:tc>
                  <a:txBody>
                    <a:bodyPr/>
                    <a:lstStyle/>
                    <a:p>
                      <a:pPr indent="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Аккредитация учебных программ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>
                    <a:solidFill>
                      <a:srgbClr val="E1F4FF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rgbClr val="2D872D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/>
                        </a:rPr>
                        <a:t></a:t>
                      </a:r>
                      <a:endParaRPr lang="ru-RU" sz="2000">
                        <a:solidFill>
                          <a:srgbClr val="2D872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D872D"/>
                          </a:solidFill>
                          <a:effectLst/>
                          <a:latin typeface="Arial" pitchFamily="34" charset="0"/>
                          <a:cs typeface="Arial" pitchFamily="34" charset="0"/>
                          <a:sym typeface="Wingdings"/>
                        </a:rPr>
                        <a:t></a:t>
                      </a:r>
                      <a:endParaRPr lang="ru-RU" sz="2000" dirty="0">
                        <a:solidFill>
                          <a:srgbClr val="2D872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2D872D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2000" dirty="0">
                        <a:solidFill>
                          <a:srgbClr val="2D872D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/>
                </a:tc>
                <a:tc>
                  <a:txBody>
                    <a:bodyPr/>
                    <a:lstStyle/>
                    <a:p>
                      <a:pPr indent="0" algn="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отмеченных пунктов: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0637" marR="60637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436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10"/>
          <p:cNvSpPr txBox="1">
            <a:spLocks noChangeArrowheads="1"/>
          </p:cNvSpPr>
          <p:nvPr/>
        </p:nvSpPr>
        <p:spPr bwMode="auto">
          <a:xfrm>
            <a:off x="0" y="59508"/>
            <a:ext cx="12190424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1400" b="1" dirty="0">
                <a:solidFill>
                  <a:srgbClr val="084A92"/>
                </a:solidFill>
              </a:rPr>
              <a:t>ПОДКОМИТЕТ ПО КВАЛИФИКАЦИЯМ (2020)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11" y="411133"/>
            <a:ext cx="12190413" cy="0"/>
          </a:xfrm>
          <a:prstGeom prst="line">
            <a:avLst/>
          </a:prstGeom>
          <a:ln w="12700">
            <a:solidFill>
              <a:srgbClr val="084A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4" descr="https://free-images.com/or/d523/man_user_profile_person.jpg"/>
          <p:cNvSpPr>
            <a:spLocks noChangeAspect="1" noChangeArrowheads="1"/>
          </p:cNvSpPr>
          <p:nvPr/>
        </p:nvSpPr>
        <p:spPr bwMode="auto">
          <a:xfrm>
            <a:off x="207406" y="-144494"/>
            <a:ext cx="406347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kk-KZ"/>
          </a:p>
        </p:txBody>
      </p:sp>
      <p:sp>
        <p:nvSpPr>
          <p:cNvPr id="2" name="Прямоугольник 1"/>
          <p:cNvSpPr/>
          <p:nvPr/>
        </p:nvSpPr>
        <p:spPr>
          <a:xfrm>
            <a:off x="122739" y="611582"/>
            <a:ext cx="6092825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I. Основные положения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Подкомитет по квалификациям является рабочей группой Комитета развития человеческого капитала и социальной политики бизнеса президиума НПП РК «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Атамекен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», который создан в целях выработки, согласования экспертных мнений, рекомендаций по вопросам Национальной и отраслевых систем квалификаций.</a:t>
            </a:r>
            <a:br>
              <a:rPr lang="ru-RU" sz="1200" dirty="0">
                <a:latin typeface="Arial" pitchFamily="34" charset="0"/>
                <a:cs typeface="Arial" pitchFamily="34" charset="0"/>
              </a:rPr>
            </a:b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II. Задачи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Задачами Подкомитета являются:</a:t>
            </a:r>
          </a:p>
          <a:p>
            <a:pPr marL="355600" lvl="0" indent="-193675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составление экспертных оценок, мнений, по вопросам становления и развития Системы квалификаций;</a:t>
            </a:r>
          </a:p>
          <a:p>
            <a:pPr marL="355600" lvl="0" indent="-193675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формирование согласованного представления о направлениях становления и развития компонентов Системы квалификаций;</a:t>
            </a:r>
          </a:p>
          <a:p>
            <a:pPr marL="355600" lvl="0" indent="-193675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выработка рекомендаций по улучшению подходов, инструментов управления и функционирования Системы квалификаций;</a:t>
            </a:r>
          </a:p>
          <a:p>
            <a:pPr marL="355600" lvl="0" indent="-193675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сбор отечественных успешных практик и извлеченных уроков в становлении Системы квалификаций.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232" y="587298"/>
            <a:ext cx="5916613" cy="2588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284" y="3385608"/>
            <a:ext cx="4501899" cy="3207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88099" y="6571297"/>
            <a:ext cx="31411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itchFamily="34" charset="0"/>
                <a:cs typeface="Arial" pitchFamily="34" charset="0"/>
                <a:hlinkClick r:id="rId5"/>
              </a:rPr>
              <a:t>https://kazlogistics.kz/ru/professional-qualifications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33475" y="6581402"/>
            <a:ext cx="1734491" cy="226591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ru-RU" sz="1000" i="1" dirty="0"/>
              <a:t>Ссылка на материалы:</a:t>
            </a:r>
          </a:p>
        </p:txBody>
      </p:sp>
    </p:spTree>
    <p:extLst>
      <p:ext uri="{BB962C8B-B14F-4D97-AF65-F5344CB8AC3E}">
        <p14:creationId xmlns:p14="http://schemas.microsoft.com/office/powerpoint/2010/main" val="2371575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Прямоугольник 223"/>
          <p:cNvSpPr/>
          <p:nvPr/>
        </p:nvSpPr>
        <p:spPr>
          <a:xfrm>
            <a:off x="7041705" y="6560783"/>
            <a:ext cx="50588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latin typeface="Arial" pitchFamily="34" charset="0"/>
                <a:cs typeface="Arial" pitchFamily="34" charset="0"/>
                <a:hlinkClick r:id="rId3"/>
              </a:rPr>
              <a:t>https://kazlogistics.kz/upload/iblock/584/58495002ed77158fb6bb96887f9ed33d.pdf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96" name="TextBox 10"/>
          <p:cNvSpPr txBox="1">
            <a:spLocks noChangeArrowheads="1"/>
          </p:cNvSpPr>
          <p:nvPr/>
        </p:nvSpPr>
        <p:spPr bwMode="auto">
          <a:xfrm>
            <a:off x="0" y="59508"/>
            <a:ext cx="12190424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1400" b="1" dirty="0">
                <a:solidFill>
                  <a:srgbClr val="084A92"/>
                </a:solidFill>
              </a:rPr>
              <a:t>АНАЛИЗ ВЗАИМОДЕЙСТВИЯ ПРЕДПРИЯТИЙ и УЧЕБНЫХ ЗАВЕДЕНИЙ при ДУАЛЬНОМ ОБУЧЕНИИ (2021) 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11" y="411133"/>
            <a:ext cx="12190413" cy="0"/>
          </a:xfrm>
          <a:prstGeom prst="line">
            <a:avLst/>
          </a:prstGeom>
          <a:ln w="12700">
            <a:solidFill>
              <a:srgbClr val="084A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4" descr="https://free-images.com/or/d523/man_user_profile_person.jpg"/>
          <p:cNvSpPr>
            <a:spLocks noChangeAspect="1" noChangeArrowheads="1"/>
          </p:cNvSpPr>
          <p:nvPr/>
        </p:nvSpPr>
        <p:spPr bwMode="auto">
          <a:xfrm>
            <a:off x="207406" y="-144494"/>
            <a:ext cx="406347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kk-KZ"/>
          </a:p>
        </p:txBody>
      </p:sp>
      <p:sp>
        <p:nvSpPr>
          <p:cNvPr id="5" name="Прямоугольник 4"/>
          <p:cNvSpPr/>
          <p:nvPr/>
        </p:nvSpPr>
        <p:spPr>
          <a:xfrm>
            <a:off x="9128772" y="476494"/>
            <a:ext cx="2971788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i="1" dirty="0">
                <a:latin typeface="Arial" pitchFamily="34" charset="0"/>
                <a:cs typeface="Arial" pitchFamily="34" charset="0"/>
              </a:rPr>
              <a:t>В рамках межд. проекта объединений работодателей ЦА по социальному диалогу проведен анализ взаимодействия предприятий, учебных заведений при дуальном обучении специалистов ж.-д. и автотранспорта. </a:t>
            </a:r>
          </a:p>
          <a:p>
            <a:pPr>
              <a:lnSpc>
                <a:spcPct val="150000"/>
              </a:lnSpc>
            </a:pPr>
            <a:r>
              <a:rPr lang="ru-RU" sz="1000" i="1" dirty="0">
                <a:latin typeface="Arial" pitchFamily="34" charset="0"/>
                <a:cs typeface="Arial" pitchFamily="34" charset="0"/>
              </a:rPr>
              <a:t>Анализ выполнен с января по февраль 2021 г. </a:t>
            </a:r>
          </a:p>
        </p:txBody>
      </p:sp>
      <p:sp>
        <p:nvSpPr>
          <p:cNvPr id="107" name="Скругленный прямоугольник 106"/>
          <p:cNvSpPr/>
          <p:nvPr/>
        </p:nvSpPr>
        <p:spPr>
          <a:xfrm>
            <a:off x="152400" y="503237"/>
            <a:ext cx="8826500" cy="6197599"/>
          </a:xfrm>
          <a:prstGeom prst="roundRect">
            <a:avLst>
              <a:gd name="adj" fmla="val 0"/>
            </a:avLst>
          </a:prstGeom>
          <a:solidFill>
            <a:srgbClr val="FFFFE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Овал 107"/>
          <p:cNvSpPr/>
          <p:nvPr/>
        </p:nvSpPr>
        <p:spPr>
          <a:xfrm>
            <a:off x="6883640" y="2651543"/>
            <a:ext cx="571542" cy="571542"/>
          </a:xfrm>
          <a:prstGeom prst="ellips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09" name="Овал 108"/>
          <p:cNvSpPr/>
          <p:nvPr/>
        </p:nvSpPr>
        <p:spPr>
          <a:xfrm>
            <a:off x="957109" y="5513497"/>
            <a:ext cx="754216" cy="754216"/>
          </a:xfrm>
          <a:prstGeom prst="ellips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10" name="Овал 109"/>
          <p:cNvSpPr/>
          <p:nvPr/>
        </p:nvSpPr>
        <p:spPr>
          <a:xfrm>
            <a:off x="5049684" y="5136389"/>
            <a:ext cx="754216" cy="754216"/>
          </a:xfrm>
          <a:prstGeom prst="ellips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11" name="Овал 110"/>
          <p:cNvSpPr/>
          <p:nvPr/>
        </p:nvSpPr>
        <p:spPr>
          <a:xfrm>
            <a:off x="8233832" y="4569423"/>
            <a:ext cx="425036" cy="425036"/>
          </a:xfrm>
          <a:prstGeom prst="ellips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12" name="Овал 111"/>
          <p:cNvSpPr/>
          <p:nvPr/>
        </p:nvSpPr>
        <p:spPr>
          <a:xfrm>
            <a:off x="4583775" y="3081038"/>
            <a:ext cx="586108" cy="586108"/>
          </a:xfrm>
          <a:prstGeom prst="ellips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13" name="Скругленный прямоугольник 112"/>
          <p:cNvSpPr/>
          <p:nvPr/>
        </p:nvSpPr>
        <p:spPr>
          <a:xfrm>
            <a:off x="6083300" y="3220411"/>
            <a:ext cx="2019300" cy="2477004"/>
          </a:xfrm>
          <a:prstGeom prst="roundRect">
            <a:avLst>
              <a:gd name="adj" fmla="val 3747"/>
            </a:avLst>
          </a:prstGeom>
          <a:solidFill>
            <a:srgbClr val="EBFFEB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1765300" y="3220411"/>
            <a:ext cx="2019300" cy="2477004"/>
          </a:xfrm>
          <a:prstGeom prst="roundRect">
            <a:avLst>
              <a:gd name="adj" fmla="val 3747"/>
            </a:avLst>
          </a:prstGeom>
          <a:solidFill>
            <a:srgbClr val="F3FFFF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/>
          <p:nvPr/>
        </p:nvSpPr>
        <p:spPr>
          <a:xfrm>
            <a:off x="2366853" y="3730446"/>
            <a:ext cx="586108" cy="586108"/>
          </a:xfrm>
          <a:prstGeom prst="ellips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16" name="Овал 115"/>
          <p:cNvSpPr/>
          <p:nvPr/>
        </p:nvSpPr>
        <p:spPr>
          <a:xfrm>
            <a:off x="6859141" y="3730446"/>
            <a:ext cx="586108" cy="586108"/>
          </a:xfrm>
          <a:prstGeom prst="ellips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17" name="Овал 116"/>
          <p:cNvSpPr/>
          <p:nvPr/>
        </p:nvSpPr>
        <p:spPr>
          <a:xfrm>
            <a:off x="2366853" y="5852536"/>
            <a:ext cx="586108" cy="586108"/>
          </a:xfrm>
          <a:prstGeom prst="ellips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18" name="Овал 117"/>
          <p:cNvSpPr/>
          <p:nvPr/>
        </p:nvSpPr>
        <p:spPr>
          <a:xfrm>
            <a:off x="7237918" y="5852536"/>
            <a:ext cx="586108" cy="586108"/>
          </a:xfrm>
          <a:prstGeom prst="ellips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19" name="Овал 118"/>
          <p:cNvSpPr/>
          <p:nvPr/>
        </p:nvSpPr>
        <p:spPr>
          <a:xfrm>
            <a:off x="850644" y="2076634"/>
            <a:ext cx="860680" cy="860680"/>
          </a:xfrm>
          <a:prstGeom prst="ellips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20" name="Овал 119"/>
          <p:cNvSpPr/>
          <p:nvPr/>
        </p:nvSpPr>
        <p:spPr>
          <a:xfrm>
            <a:off x="7468014" y="4743841"/>
            <a:ext cx="586108" cy="586108"/>
          </a:xfrm>
          <a:prstGeom prst="ellips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21" name="Овал 120"/>
          <p:cNvSpPr/>
          <p:nvPr/>
        </p:nvSpPr>
        <p:spPr>
          <a:xfrm>
            <a:off x="7949424" y="2001068"/>
            <a:ext cx="982094" cy="982094"/>
          </a:xfrm>
          <a:prstGeom prst="ellips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22" name="TextBox 121"/>
          <p:cNvSpPr txBox="1"/>
          <p:nvPr/>
        </p:nvSpPr>
        <p:spPr>
          <a:xfrm>
            <a:off x="2628190" y="1248428"/>
            <a:ext cx="483310" cy="191810"/>
          </a:xfrm>
          <a:prstGeom prst="roundRect">
            <a:avLst>
              <a:gd name="adj" fmla="val 7777"/>
            </a:avLst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b="1" dirty="0"/>
              <a:t>МОН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550674" y="3278186"/>
            <a:ext cx="1140083" cy="191810"/>
          </a:xfrm>
          <a:prstGeom prst="roundRect">
            <a:avLst>
              <a:gd name="adj" fmla="val 7777"/>
            </a:avLst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b="1" dirty="0"/>
              <a:t>Предприятие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742850" y="1248428"/>
            <a:ext cx="1576244" cy="191810"/>
          </a:xfrm>
          <a:prstGeom prst="roundRect">
            <a:avLst>
              <a:gd name="adj" fmla="val 7777"/>
            </a:avLst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b="1" dirty="0"/>
              <a:t>НПП РК «</a:t>
            </a:r>
            <a:r>
              <a:rPr lang="ru-RU" b="1" dirty="0" err="1"/>
              <a:t>Атамекен</a:t>
            </a:r>
            <a:r>
              <a:rPr lang="ru-RU" b="1" dirty="0"/>
              <a:t>»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2483500" y="3278186"/>
            <a:ext cx="733682" cy="191810"/>
          </a:xfrm>
          <a:prstGeom prst="roundRect">
            <a:avLst>
              <a:gd name="adj" fmla="val 7777"/>
            </a:avLst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b="1" dirty="0"/>
              <a:t>Колледж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6259385" y="2305404"/>
            <a:ext cx="1564641" cy="383619"/>
          </a:xfrm>
          <a:prstGeom prst="roundRect">
            <a:avLst>
              <a:gd name="adj" fmla="val 7777"/>
            </a:avLst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b="1" dirty="0"/>
              <a:t>Палата</a:t>
            </a:r>
          </a:p>
          <a:p>
            <a:r>
              <a:rPr lang="ru-RU" b="1" dirty="0"/>
              <a:t>предпринимателей 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2232675" y="2303915"/>
            <a:ext cx="1140082" cy="383619"/>
          </a:xfrm>
          <a:prstGeom prst="roundRect">
            <a:avLst>
              <a:gd name="adj" fmla="val 7777"/>
            </a:avLst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b="1" dirty="0"/>
              <a:t>Управление образования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061461" y="922579"/>
            <a:ext cx="1653540" cy="138499"/>
          </a:xfrm>
          <a:prstGeom prst="roundRect">
            <a:avLst>
              <a:gd name="adj" fmla="val 0"/>
            </a:avLst>
          </a:prstGeom>
          <a:solidFill>
            <a:srgbClr val="EFFFFF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900" dirty="0"/>
              <a:t>Закон РК «Об образовании»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055490" y="1200476"/>
            <a:ext cx="1665860" cy="287715"/>
          </a:xfrm>
          <a:prstGeom prst="roundRect">
            <a:avLst>
              <a:gd name="adj" fmla="val 0"/>
            </a:avLst>
          </a:prstGeom>
          <a:solidFill>
            <a:srgbClr val="EFFFFF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900" dirty="0"/>
              <a:t>Правила организации </a:t>
            </a:r>
          </a:p>
          <a:p>
            <a:r>
              <a:rPr lang="ru-RU" sz="900" dirty="0"/>
              <a:t>дуального обучения (2016)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4447919" y="2763565"/>
            <a:ext cx="835282" cy="14385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900" dirty="0"/>
              <a:t>Меморандум</a:t>
            </a:r>
          </a:p>
        </p:txBody>
      </p:sp>
      <p:grpSp>
        <p:nvGrpSpPr>
          <p:cNvPr id="131" name="Группа 130"/>
          <p:cNvGrpSpPr/>
          <p:nvPr/>
        </p:nvGrpSpPr>
        <p:grpSpPr>
          <a:xfrm>
            <a:off x="3372757" y="2495725"/>
            <a:ext cx="2886629" cy="267840"/>
            <a:chOff x="3372757" y="2495725"/>
            <a:chExt cx="2886629" cy="267840"/>
          </a:xfrm>
        </p:grpSpPr>
        <p:cxnSp>
          <p:nvCxnSpPr>
            <p:cNvPr id="132" name="Соединительная линия уступом 131"/>
            <p:cNvCxnSpPr>
              <a:stCxn id="127" idx="3"/>
              <a:endCxn id="130" idx="0"/>
            </p:cNvCxnSpPr>
            <p:nvPr/>
          </p:nvCxnSpPr>
          <p:spPr>
            <a:xfrm>
              <a:off x="3372757" y="2495725"/>
              <a:ext cx="1492803" cy="267840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Соединительная линия уступом 132"/>
            <p:cNvCxnSpPr>
              <a:stCxn id="126" idx="1"/>
              <a:endCxn id="130" idx="0"/>
            </p:cNvCxnSpPr>
            <p:nvPr/>
          </p:nvCxnSpPr>
          <p:spPr>
            <a:xfrm rot="10800000" flipV="1">
              <a:off x="4865561" y="2497213"/>
              <a:ext cx="1393825" cy="266351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Группа 133"/>
          <p:cNvGrpSpPr/>
          <p:nvPr/>
        </p:nvGrpSpPr>
        <p:grpSpPr>
          <a:xfrm>
            <a:off x="3217182" y="2907422"/>
            <a:ext cx="3333492" cy="466670"/>
            <a:chOff x="3217182" y="2907422"/>
            <a:chExt cx="3333492" cy="466670"/>
          </a:xfrm>
        </p:grpSpPr>
        <p:cxnSp>
          <p:nvCxnSpPr>
            <p:cNvPr id="135" name="Соединительная линия уступом 134"/>
            <p:cNvCxnSpPr>
              <a:stCxn id="125" idx="3"/>
              <a:endCxn id="130" idx="2"/>
            </p:cNvCxnSpPr>
            <p:nvPr/>
          </p:nvCxnSpPr>
          <p:spPr>
            <a:xfrm flipV="1">
              <a:off x="3217182" y="2907422"/>
              <a:ext cx="1648378" cy="466669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Соединительная линия уступом 135"/>
            <p:cNvCxnSpPr>
              <a:stCxn id="123" idx="1"/>
              <a:endCxn id="130" idx="2"/>
            </p:cNvCxnSpPr>
            <p:nvPr/>
          </p:nvCxnSpPr>
          <p:spPr>
            <a:xfrm rot="10800000">
              <a:off x="4865560" y="2907423"/>
              <a:ext cx="1685114" cy="466669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7" name="TextBox 136"/>
          <p:cNvSpPr txBox="1"/>
          <p:nvPr/>
        </p:nvSpPr>
        <p:spPr>
          <a:xfrm>
            <a:off x="1893949" y="4956359"/>
            <a:ext cx="270131" cy="143857"/>
          </a:xfrm>
          <a:prstGeom prst="roundRect">
            <a:avLst>
              <a:gd name="adj" fmla="val 7777"/>
            </a:avLst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900" dirty="0"/>
              <a:t>ИПР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2502279" y="4956359"/>
            <a:ext cx="352681" cy="143857"/>
          </a:xfrm>
          <a:prstGeom prst="roundRect">
            <a:avLst>
              <a:gd name="adj" fmla="val 7777"/>
            </a:avLst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900" dirty="0"/>
              <a:t>МПО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3110291" y="4956359"/>
            <a:ext cx="466348" cy="143857"/>
          </a:xfrm>
          <a:prstGeom prst="roundRect">
            <a:avLst>
              <a:gd name="adj" fmla="val 7777"/>
            </a:avLst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900" dirty="0"/>
              <a:t>студент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1917700" y="3483974"/>
            <a:ext cx="891540" cy="255746"/>
          </a:xfrm>
          <a:prstGeom prst="roundRect">
            <a:avLst>
              <a:gd name="adj" fmla="val 7777"/>
            </a:avLst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ru-RU" sz="800" i="1" dirty="0"/>
              <a:t>теоретическое</a:t>
            </a:r>
          </a:p>
          <a:p>
            <a:pPr algn="r"/>
            <a:r>
              <a:rPr lang="ru-RU" sz="800" i="1" dirty="0"/>
              <a:t>обучение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7182864" y="3483974"/>
            <a:ext cx="929896" cy="255746"/>
          </a:xfrm>
          <a:prstGeom prst="roundRect">
            <a:avLst>
              <a:gd name="adj" fmla="val 7777"/>
            </a:avLst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800" i="1" dirty="0"/>
              <a:t>обучение на </a:t>
            </a:r>
          </a:p>
          <a:p>
            <a:pPr algn="l"/>
            <a:r>
              <a:rPr lang="ru-RU" sz="800" i="1" dirty="0"/>
              <a:t>рабочем месте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6345617" y="4956361"/>
            <a:ext cx="605094" cy="143857"/>
          </a:xfrm>
          <a:prstGeom prst="roundRect">
            <a:avLst>
              <a:gd name="adj" fmla="val 7777"/>
            </a:avLst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900" dirty="0"/>
              <a:t>«ученик»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7452738" y="4956361"/>
            <a:ext cx="610176" cy="143857"/>
          </a:xfrm>
          <a:prstGeom prst="roundRect">
            <a:avLst>
              <a:gd name="adj" fmla="val 7777"/>
            </a:avLst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900" dirty="0"/>
              <a:t>наставник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774382" y="4987395"/>
            <a:ext cx="698500" cy="431572"/>
          </a:xfrm>
          <a:prstGeom prst="roundRect">
            <a:avLst>
              <a:gd name="adj" fmla="val 7777"/>
            </a:avLst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ru-RU" sz="900" dirty="0"/>
              <a:t>контроль</a:t>
            </a:r>
          </a:p>
          <a:p>
            <a:pPr algn="r"/>
            <a:r>
              <a:rPr lang="ru-RU" sz="900" dirty="0"/>
              <a:t>качества</a:t>
            </a:r>
          </a:p>
          <a:p>
            <a:pPr algn="r"/>
            <a:r>
              <a:rPr lang="ru-RU" sz="900" dirty="0"/>
              <a:t>обучения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3835779" y="5360585"/>
            <a:ext cx="930531" cy="287715"/>
          </a:xfrm>
          <a:prstGeom prst="roundRect">
            <a:avLst>
              <a:gd name="adj" fmla="val 7777"/>
            </a:avLst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900" dirty="0"/>
              <a:t>экзамены с участием ПП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7918451" y="2318431"/>
            <a:ext cx="1047750" cy="431572"/>
          </a:xfrm>
          <a:prstGeom prst="roundRect">
            <a:avLst>
              <a:gd name="adj" fmla="val 7777"/>
            </a:avLst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900" dirty="0"/>
              <a:t>прогноз кадровой потребности </a:t>
            </a:r>
          </a:p>
          <a:p>
            <a:r>
              <a:rPr lang="ru-RU" sz="900" dirty="0"/>
              <a:t>(+3 года)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5367595" y="3951676"/>
            <a:ext cx="596521" cy="2769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900" dirty="0"/>
              <a:t>Трудовой договор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4519039" y="3951676"/>
            <a:ext cx="672721" cy="276999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900" dirty="0"/>
              <a:t>Договор об обучении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7175244" y="5959891"/>
            <a:ext cx="711456" cy="287715"/>
          </a:xfrm>
          <a:prstGeom prst="roundRect">
            <a:avLst>
              <a:gd name="adj" fmla="val 7777"/>
            </a:avLst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900" dirty="0"/>
              <a:t>новые профессии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2243517" y="5959891"/>
            <a:ext cx="882906" cy="287715"/>
          </a:xfrm>
          <a:prstGeom prst="roundRect">
            <a:avLst>
              <a:gd name="adj" fmla="val 7777"/>
            </a:avLst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900" dirty="0"/>
              <a:t>новые специальности</a:t>
            </a:r>
          </a:p>
        </p:txBody>
      </p:sp>
      <p:cxnSp>
        <p:nvCxnSpPr>
          <p:cNvPr id="151" name="Прямая со стрелкой 150"/>
          <p:cNvCxnSpPr>
            <a:stCxn id="149" idx="1"/>
            <a:endCxn id="150" idx="3"/>
          </p:cNvCxnSpPr>
          <p:nvPr/>
        </p:nvCxnSpPr>
        <p:spPr>
          <a:xfrm flipH="1">
            <a:off x="3126423" y="6103749"/>
            <a:ext cx="4048821" cy="0"/>
          </a:xfrm>
          <a:prstGeom prst="straightConnector1">
            <a:avLst/>
          </a:prstGeom>
          <a:ln>
            <a:solidFill>
              <a:schemeClr val="tx1"/>
            </a:solidFill>
            <a:prstDash val="lgDash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>
            <a:off x="270000" y="1646555"/>
            <a:ext cx="860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Группа 152"/>
          <p:cNvGrpSpPr/>
          <p:nvPr/>
        </p:nvGrpSpPr>
        <p:grpSpPr>
          <a:xfrm>
            <a:off x="6648164" y="4609215"/>
            <a:ext cx="1109662" cy="355938"/>
            <a:chOff x="6648164" y="4187199"/>
            <a:chExt cx="1109662" cy="355938"/>
          </a:xfrm>
        </p:grpSpPr>
        <p:cxnSp>
          <p:nvCxnSpPr>
            <p:cNvPr id="154" name="Соединительная линия уступом 153"/>
            <p:cNvCxnSpPr>
              <a:stCxn id="195" idx="2"/>
              <a:endCxn id="142" idx="0"/>
            </p:cNvCxnSpPr>
            <p:nvPr/>
          </p:nvCxnSpPr>
          <p:spPr>
            <a:xfrm rot="5400000">
              <a:off x="6750468" y="4084895"/>
              <a:ext cx="355938" cy="56054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Соединительная линия уступом 154"/>
            <p:cNvCxnSpPr>
              <a:stCxn id="195" idx="2"/>
              <a:endCxn id="143" idx="0"/>
            </p:cNvCxnSpPr>
            <p:nvPr/>
          </p:nvCxnSpPr>
          <p:spPr>
            <a:xfrm rot="16200000" flipH="1">
              <a:off x="7305299" y="4090610"/>
              <a:ext cx="355938" cy="54911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6" name="Соединительная линия уступом 68"/>
          <p:cNvCxnSpPr>
            <a:stCxn id="139" idx="3"/>
            <a:endCxn id="148" idx="2"/>
          </p:cNvCxnSpPr>
          <p:nvPr/>
        </p:nvCxnSpPr>
        <p:spPr>
          <a:xfrm flipV="1">
            <a:off x="3576639" y="4228675"/>
            <a:ext cx="1278761" cy="799613"/>
          </a:xfrm>
          <a:prstGeom prst="bentConnector2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7" name="Группа 156"/>
          <p:cNvGrpSpPr/>
          <p:nvPr/>
        </p:nvGrpSpPr>
        <p:grpSpPr>
          <a:xfrm>
            <a:off x="2850340" y="3469996"/>
            <a:ext cx="4270376" cy="481680"/>
            <a:chOff x="2850340" y="3469996"/>
            <a:chExt cx="4270376" cy="481680"/>
          </a:xfrm>
        </p:grpSpPr>
        <p:cxnSp>
          <p:nvCxnSpPr>
            <p:cNvPr id="158" name="Соединительная линия уступом 68"/>
            <p:cNvCxnSpPr>
              <a:stCxn id="125" idx="2"/>
              <a:endCxn id="148" idx="0"/>
            </p:cNvCxnSpPr>
            <p:nvPr/>
          </p:nvCxnSpPr>
          <p:spPr>
            <a:xfrm rot="16200000" flipH="1">
              <a:off x="3612030" y="2708306"/>
              <a:ext cx="481680" cy="200505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Соединительная линия уступом 68"/>
            <p:cNvCxnSpPr>
              <a:stCxn id="123" idx="2"/>
              <a:endCxn id="148" idx="0"/>
            </p:cNvCxnSpPr>
            <p:nvPr/>
          </p:nvCxnSpPr>
          <p:spPr>
            <a:xfrm rot="5400000">
              <a:off x="5747218" y="2578178"/>
              <a:ext cx="481680" cy="2265316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0" name="TextBox 159"/>
          <p:cNvSpPr txBox="1"/>
          <p:nvPr/>
        </p:nvSpPr>
        <p:spPr>
          <a:xfrm>
            <a:off x="1961260" y="4312708"/>
            <a:ext cx="1434720" cy="287715"/>
          </a:xfrm>
          <a:prstGeom prst="roundRect">
            <a:avLst>
              <a:gd name="adj" fmla="val 7777"/>
            </a:avLst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900" dirty="0"/>
              <a:t>контингент по государств.</a:t>
            </a:r>
          </a:p>
          <a:p>
            <a:r>
              <a:rPr lang="ru-RU" sz="900" dirty="0"/>
              <a:t>и коммерческому набору</a:t>
            </a:r>
          </a:p>
        </p:txBody>
      </p:sp>
      <p:grpSp>
        <p:nvGrpSpPr>
          <p:cNvPr id="161" name="Группа 160"/>
          <p:cNvGrpSpPr/>
          <p:nvPr/>
        </p:nvGrpSpPr>
        <p:grpSpPr>
          <a:xfrm>
            <a:off x="2029015" y="4609215"/>
            <a:ext cx="1314449" cy="362286"/>
            <a:chOff x="2029015" y="4187199"/>
            <a:chExt cx="1314449" cy="362286"/>
          </a:xfrm>
        </p:grpSpPr>
        <p:cxnSp>
          <p:nvCxnSpPr>
            <p:cNvPr id="162" name="Соединительная линия уступом 161"/>
            <p:cNvCxnSpPr>
              <a:stCxn id="160" idx="2"/>
              <a:endCxn id="138" idx="0"/>
            </p:cNvCxnSpPr>
            <p:nvPr/>
          </p:nvCxnSpPr>
          <p:spPr>
            <a:xfrm rot="5400000">
              <a:off x="2500652" y="4365167"/>
              <a:ext cx="355936" cy="12700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Соединительная линия уступом 162"/>
            <p:cNvCxnSpPr>
              <a:stCxn id="160" idx="2"/>
              <a:endCxn id="139" idx="0"/>
            </p:cNvCxnSpPr>
            <p:nvPr/>
          </p:nvCxnSpPr>
          <p:spPr>
            <a:xfrm rot="16200000" flipH="1">
              <a:off x="2833074" y="4032744"/>
              <a:ext cx="355936" cy="66484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Соединительная линия уступом 163"/>
            <p:cNvCxnSpPr>
              <a:stCxn id="160" idx="2"/>
              <a:endCxn id="137" idx="0"/>
            </p:cNvCxnSpPr>
            <p:nvPr/>
          </p:nvCxnSpPr>
          <p:spPr>
            <a:xfrm rot="5400000">
              <a:off x="2175850" y="4040365"/>
              <a:ext cx="355936" cy="649605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5" name="Прямая со стрелкой 164"/>
          <p:cNvCxnSpPr>
            <a:stCxn id="139" idx="3"/>
            <a:endCxn id="142" idx="1"/>
          </p:cNvCxnSpPr>
          <p:nvPr/>
        </p:nvCxnSpPr>
        <p:spPr>
          <a:xfrm>
            <a:off x="3576639" y="5028288"/>
            <a:ext cx="2768978" cy="2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Соединительная линия уступом 165"/>
          <p:cNvCxnSpPr>
            <a:stCxn id="142" idx="1"/>
            <a:endCxn id="147" idx="2"/>
          </p:cNvCxnSpPr>
          <p:nvPr/>
        </p:nvCxnSpPr>
        <p:spPr>
          <a:xfrm rot="10800000">
            <a:off x="5665857" y="4228676"/>
            <a:ext cx="679761" cy="799615"/>
          </a:xfrm>
          <a:prstGeom prst="bentConnector2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Соединительная линия уступом 68"/>
          <p:cNvCxnSpPr>
            <a:stCxn id="123" idx="2"/>
            <a:endCxn id="147" idx="0"/>
          </p:cNvCxnSpPr>
          <p:nvPr/>
        </p:nvCxnSpPr>
        <p:spPr>
          <a:xfrm rot="5400000">
            <a:off x="6152446" y="2983406"/>
            <a:ext cx="481680" cy="1454860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Соединительная линия уступом 167"/>
          <p:cNvCxnSpPr>
            <a:stCxn id="139" idx="3"/>
            <a:endCxn id="145" idx="0"/>
          </p:cNvCxnSpPr>
          <p:nvPr/>
        </p:nvCxnSpPr>
        <p:spPr>
          <a:xfrm>
            <a:off x="3576639" y="5028288"/>
            <a:ext cx="724406" cy="332297"/>
          </a:xfrm>
          <a:prstGeom prst="bentConnector2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 стрелкой 168"/>
          <p:cNvCxnSpPr>
            <a:stCxn id="139" idx="2"/>
            <a:endCxn id="204" idx="0"/>
          </p:cNvCxnSpPr>
          <p:nvPr/>
        </p:nvCxnSpPr>
        <p:spPr>
          <a:xfrm>
            <a:off x="3343465" y="5100216"/>
            <a:ext cx="1588" cy="148481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Соединительная линия уступом 247"/>
          <p:cNvCxnSpPr>
            <a:stCxn id="146" idx="0"/>
            <a:endCxn id="171" idx="0"/>
          </p:cNvCxnSpPr>
          <p:nvPr/>
        </p:nvCxnSpPr>
        <p:spPr>
          <a:xfrm rot="16200000" flipH="1" flipV="1">
            <a:off x="4844193" y="-1244778"/>
            <a:ext cx="34925" cy="7161341"/>
          </a:xfrm>
          <a:prstGeom prst="bentConnector3">
            <a:avLst>
              <a:gd name="adj1" fmla="val -800000"/>
            </a:avLst>
          </a:prstGeom>
          <a:ln>
            <a:solidFill>
              <a:schemeClr val="tx1"/>
            </a:solidFill>
            <a:prstDash val="lg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850644" y="2353356"/>
            <a:ext cx="860681" cy="287715"/>
          </a:xfrm>
          <a:prstGeom prst="roundRect">
            <a:avLst>
              <a:gd name="adj" fmla="val 7777"/>
            </a:avLst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900" dirty="0"/>
              <a:t>госзаказ </a:t>
            </a:r>
            <a:r>
              <a:rPr lang="ru-RU" sz="900" dirty="0" err="1"/>
              <a:t>ТиПО</a:t>
            </a:r>
            <a:endParaRPr lang="ru-RU" sz="900" dirty="0"/>
          </a:p>
          <a:p>
            <a:r>
              <a:rPr lang="ru-RU" sz="900" dirty="0"/>
              <a:t>области</a:t>
            </a:r>
          </a:p>
        </p:txBody>
      </p:sp>
      <p:cxnSp>
        <p:nvCxnSpPr>
          <p:cNvPr id="172" name="Прямая со стрелкой 171"/>
          <p:cNvCxnSpPr>
            <a:stCxn id="127" idx="1"/>
            <a:endCxn id="171" idx="3"/>
          </p:cNvCxnSpPr>
          <p:nvPr/>
        </p:nvCxnSpPr>
        <p:spPr>
          <a:xfrm rot="10800000" flipV="1">
            <a:off x="1711325" y="2495724"/>
            <a:ext cx="521350" cy="1489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Соединительная линия уступом 172"/>
          <p:cNvCxnSpPr>
            <a:stCxn id="171" idx="2"/>
            <a:endCxn id="125" idx="1"/>
          </p:cNvCxnSpPr>
          <p:nvPr/>
        </p:nvCxnSpPr>
        <p:spPr>
          <a:xfrm rot="16200000" flipH="1">
            <a:off x="1515732" y="2406323"/>
            <a:ext cx="733020" cy="1202515"/>
          </a:xfrm>
          <a:prstGeom prst="bentConnector2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 стрелкой 173"/>
          <p:cNvCxnSpPr>
            <a:stCxn id="137" idx="3"/>
            <a:endCxn id="138" idx="1"/>
          </p:cNvCxnSpPr>
          <p:nvPr/>
        </p:nvCxnSpPr>
        <p:spPr>
          <a:xfrm>
            <a:off x="2164080" y="5028288"/>
            <a:ext cx="338199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 стрелкой 174"/>
          <p:cNvCxnSpPr>
            <a:stCxn id="138" idx="3"/>
            <a:endCxn id="139" idx="1"/>
          </p:cNvCxnSpPr>
          <p:nvPr/>
        </p:nvCxnSpPr>
        <p:spPr>
          <a:xfrm>
            <a:off x="2854960" y="5028288"/>
            <a:ext cx="255331" cy="15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Соединительная линия уступом 247"/>
          <p:cNvCxnSpPr>
            <a:stCxn id="195" idx="3"/>
            <a:endCxn id="146" idx="2"/>
          </p:cNvCxnSpPr>
          <p:nvPr/>
        </p:nvCxnSpPr>
        <p:spPr>
          <a:xfrm flipV="1">
            <a:off x="7769860" y="2750003"/>
            <a:ext cx="672466" cy="1706563"/>
          </a:xfrm>
          <a:prstGeom prst="bentConnector2">
            <a:avLst/>
          </a:prstGeom>
          <a:ln>
            <a:solidFill>
              <a:schemeClr val="tx1"/>
            </a:solidFill>
            <a:prstDash val="lgDash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/>
        </p:nvSpPr>
        <p:spPr>
          <a:xfrm>
            <a:off x="8228649" y="4978822"/>
            <a:ext cx="667701" cy="431572"/>
          </a:xfrm>
          <a:prstGeom prst="roundRect">
            <a:avLst>
              <a:gd name="adj" fmla="val 7777"/>
            </a:avLst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900" dirty="0"/>
              <a:t>контроль качества</a:t>
            </a:r>
          </a:p>
          <a:p>
            <a:pPr algn="l"/>
            <a:r>
              <a:rPr lang="ru-RU" sz="900" dirty="0"/>
              <a:t>обучения</a:t>
            </a:r>
          </a:p>
        </p:txBody>
      </p:sp>
      <p:cxnSp>
        <p:nvCxnSpPr>
          <p:cNvPr id="178" name="Прямая со стрелкой 177"/>
          <p:cNvCxnSpPr>
            <a:stCxn id="143" idx="1"/>
            <a:endCxn id="142" idx="3"/>
          </p:cNvCxnSpPr>
          <p:nvPr/>
        </p:nvCxnSpPr>
        <p:spPr>
          <a:xfrm rot="10800000">
            <a:off x="6950712" y="5028290"/>
            <a:ext cx="502027" cy="1588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Соединительная линия уступом 230"/>
          <p:cNvCxnSpPr>
            <a:stCxn id="144" idx="3"/>
          </p:cNvCxnSpPr>
          <p:nvPr/>
        </p:nvCxnSpPr>
        <p:spPr>
          <a:xfrm flipV="1">
            <a:off x="1472882" y="5029918"/>
            <a:ext cx="1527048" cy="173263"/>
          </a:xfrm>
          <a:prstGeom prst="bentConnector2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Соединительная линия уступом 230"/>
          <p:cNvCxnSpPr>
            <a:stCxn id="177" idx="1"/>
          </p:cNvCxnSpPr>
          <p:nvPr/>
        </p:nvCxnSpPr>
        <p:spPr>
          <a:xfrm rot="10800000">
            <a:off x="7210933" y="5026586"/>
            <a:ext cx="1017716" cy="168023"/>
          </a:xfrm>
          <a:prstGeom prst="bentConnector2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>
            <a:off x="278690" y="1740615"/>
            <a:ext cx="1004010" cy="191810"/>
          </a:xfrm>
          <a:prstGeom prst="roundRect">
            <a:avLst>
              <a:gd name="adj" fmla="val 7777"/>
            </a:avLst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i="1" dirty="0"/>
              <a:t>Области РК</a:t>
            </a:r>
          </a:p>
        </p:txBody>
      </p:sp>
      <p:cxnSp>
        <p:nvCxnSpPr>
          <p:cNvPr id="182" name="Прямая со стрелкой 181"/>
          <p:cNvCxnSpPr>
            <a:stCxn id="122" idx="3"/>
            <a:endCxn id="129" idx="1"/>
          </p:cNvCxnSpPr>
          <p:nvPr/>
        </p:nvCxnSpPr>
        <p:spPr>
          <a:xfrm>
            <a:off x="3111500" y="1344333"/>
            <a:ext cx="943990" cy="1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Прямая со стрелкой 182"/>
          <p:cNvCxnSpPr>
            <a:endCxn id="129" idx="3"/>
          </p:cNvCxnSpPr>
          <p:nvPr/>
        </p:nvCxnSpPr>
        <p:spPr>
          <a:xfrm flipH="1">
            <a:off x="5721350" y="1344334"/>
            <a:ext cx="926814" cy="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 стрелкой 183"/>
          <p:cNvCxnSpPr>
            <a:stCxn id="128" idx="2"/>
            <a:endCxn id="129" idx="0"/>
          </p:cNvCxnSpPr>
          <p:nvPr/>
        </p:nvCxnSpPr>
        <p:spPr>
          <a:xfrm>
            <a:off x="4888231" y="1061078"/>
            <a:ext cx="189" cy="139398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 стрелкой 184"/>
          <p:cNvCxnSpPr>
            <a:stCxn id="129" idx="2"/>
          </p:cNvCxnSpPr>
          <p:nvPr/>
        </p:nvCxnSpPr>
        <p:spPr>
          <a:xfrm>
            <a:off x="4888420" y="1488191"/>
            <a:ext cx="0" cy="155032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xtBox 185"/>
          <p:cNvSpPr txBox="1"/>
          <p:nvPr/>
        </p:nvSpPr>
        <p:spPr>
          <a:xfrm>
            <a:off x="8228649" y="4620047"/>
            <a:ext cx="629601" cy="287715"/>
          </a:xfrm>
          <a:prstGeom prst="roundRect">
            <a:avLst>
              <a:gd name="adj" fmla="val 7777"/>
            </a:avLst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900" dirty="0"/>
              <a:t>обучение,</a:t>
            </a:r>
          </a:p>
          <a:p>
            <a:pPr algn="l"/>
            <a:r>
              <a:rPr lang="ru-RU" sz="900" dirty="0" err="1"/>
              <a:t>сертифик</a:t>
            </a:r>
            <a:r>
              <a:rPr lang="ru-RU" sz="900" dirty="0"/>
              <a:t>.</a:t>
            </a:r>
          </a:p>
        </p:txBody>
      </p:sp>
      <p:cxnSp>
        <p:nvCxnSpPr>
          <p:cNvPr id="187" name="Соединительная линия уступом 186"/>
          <p:cNvCxnSpPr>
            <a:stCxn id="143" idx="3"/>
            <a:endCxn id="186" idx="1"/>
          </p:cNvCxnSpPr>
          <p:nvPr/>
        </p:nvCxnSpPr>
        <p:spPr>
          <a:xfrm flipV="1">
            <a:off x="8062914" y="4763905"/>
            <a:ext cx="165735" cy="264385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TextBox 187"/>
          <p:cNvSpPr txBox="1"/>
          <p:nvPr/>
        </p:nvSpPr>
        <p:spPr>
          <a:xfrm>
            <a:off x="4061461" y="636952"/>
            <a:ext cx="1653540" cy="138499"/>
          </a:xfrm>
          <a:prstGeom prst="roundRect">
            <a:avLst>
              <a:gd name="adj" fmla="val 0"/>
            </a:avLst>
          </a:prstGeom>
          <a:solidFill>
            <a:srgbClr val="EFFFFF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900" dirty="0"/>
              <a:t>Трудовой кодекс</a:t>
            </a:r>
          </a:p>
        </p:txBody>
      </p:sp>
      <p:cxnSp>
        <p:nvCxnSpPr>
          <p:cNvPr id="189" name="Прямая со стрелкой 188"/>
          <p:cNvCxnSpPr>
            <a:stCxn id="188" idx="2"/>
            <a:endCxn id="128" idx="0"/>
          </p:cNvCxnSpPr>
          <p:nvPr/>
        </p:nvCxnSpPr>
        <p:spPr>
          <a:xfrm>
            <a:off x="4888231" y="775451"/>
            <a:ext cx="0" cy="147128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TextBox 189"/>
          <p:cNvSpPr txBox="1"/>
          <p:nvPr/>
        </p:nvSpPr>
        <p:spPr>
          <a:xfrm>
            <a:off x="2140058" y="3885001"/>
            <a:ext cx="1077124" cy="287715"/>
          </a:xfrm>
          <a:prstGeom prst="roundRect">
            <a:avLst>
              <a:gd name="adj" fmla="val 7777"/>
            </a:avLst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900" dirty="0"/>
              <a:t>образовательные </a:t>
            </a:r>
          </a:p>
          <a:p>
            <a:r>
              <a:rPr lang="ru-RU" sz="900" dirty="0"/>
              <a:t>программы</a:t>
            </a:r>
          </a:p>
        </p:txBody>
      </p:sp>
      <p:sp>
        <p:nvSpPr>
          <p:cNvPr id="191" name="TextBox 190"/>
          <p:cNvSpPr txBox="1"/>
          <p:nvPr/>
        </p:nvSpPr>
        <p:spPr>
          <a:xfrm>
            <a:off x="6613633" y="3885001"/>
            <a:ext cx="1077124" cy="287715"/>
          </a:xfrm>
          <a:prstGeom prst="roundRect">
            <a:avLst>
              <a:gd name="adj" fmla="val 7777"/>
            </a:avLst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900" dirty="0"/>
              <a:t>профессиональные </a:t>
            </a:r>
          </a:p>
          <a:p>
            <a:r>
              <a:rPr lang="ru-RU" sz="900" dirty="0"/>
              <a:t>стандарты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4349669" y="3412045"/>
            <a:ext cx="1077124" cy="143857"/>
          </a:xfrm>
          <a:prstGeom prst="roundRect">
            <a:avLst>
              <a:gd name="adj" fmla="val 7777"/>
            </a:avLst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900" dirty="0"/>
              <a:t>взаимодействие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937704" y="869059"/>
            <a:ext cx="2206879" cy="276999"/>
          </a:xfrm>
          <a:prstGeom prst="roundRect">
            <a:avLst>
              <a:gd name="adj" fmla="val 0"/>
            </a:avLst>
          </a:prstGeom>
          <a:solidFill>
            <a:srgbClr val="EFFFFF"/>
          </a:solidFill>
          <a:ln w="9525">
            <a:solidFill>
              <a:schemeClr val="tx1"/>
            </a:solidFill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900" dirty="0"/>
              <a:t>Государственная программа развития образования и науки РК 2020 - 2025</a:t>
            </a:r>
          </a:p>
        </p:txBody>
      </p:sp>
      <p:sp>
        <p:nvSpPr>
          <p:cNvPr id="194" name="Овал 193"/>
          <p:cNvSpPr/>
          <p:nvPr/>
        </p:nvSpPr>
        <p:spPr>
          <a:xfrm>
            <a:off x="7041705" y="4353626"/>
            <a:ext cx="305824" cy="305824"/>
          </a:xfrm>
          <a:prstGeom prst="ellips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95" name="TextBox 194"/>
          <p:cNvSpPr txBox="1"/>
          <p:nvPr/>
        </p:nvSpPr>
        <p:spPr>
          <a:xfrm>
            <a:off x="6647560" y="4312708"/>
            <a:ext cx="1122300" cy="287715"/>
          </a:xfrm>
          <a:prstGeom prst="roundRect">
            <a:avLst>
              <a:gd name="adj" fmla="val 7777"/>
            </a:avLst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900" dirty="0"/>
              <a:t>производственно-</a:t>
            </a:r>
          </a:p>
          <a:p>
            <a:r>
              <a:rPr lang="ru-RU" sz="900" dirty="0"/>
              <a:t>учебные места</a:t>
            </a:r>
          </a:p>
        </p:txBody>
      </p:sp>
      <p:sp>
        <p:nvSpPr>
          <p:cNvPr id="196" name="Овал 195"/>
          <p:cNvSpPr/>
          <p:nvPr/>
        </p:nvSpPr>
        <p:spPr>
          <a:xfrm>
            <a:off x="6184757" y="3395886"/>
            <a:ext cx="305824" cy="305824"/>
          </a:xfrm>
          <a:prstGeom prst="ellips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197" name="TextBox 196"/>
          <p:cNvSpPr txBox="1"/>
          <p:nvPr/>
        </p:nvSpPr>
        <p:spPr>
          <a:xfrm>
            <a:off x="6218551" y="3420925"/>
            <a:ext cx="929896" cy="255746"/>
          </a:xfrm>
          <a:prstGeom prst="roundRect">
            <a:avLst>
              <a:gd name="adj" fmla="val 7777"/>
            </a:avLst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800" dirty="0"/>
              <a:t>кому</a:t>
            </a:r>
          </a:p>
          <a:p>
            <a:pPr algn="l"/>
            <a:r>
              <a:rPr lang="ru-RU" sz="800" dirty="0"/>
              <a:t>заниматься?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4961527" y="5360585"/>
            <a:ext cx="930531" cy="287715"/>
          </a:xfrm>
          <a:prstGeom prst="roundRect">
            <a:avLst>
              <a:gd name="adj" fmla="val 7777"/>
            </a:avLst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900" dirty="0"/>
              <a:t>присуждение</a:t>
            </a:r>
          </a:p>
          <a:p>
            <a:r>
              <a:rPr lang="ru-RU" sz="900" dirty="0"/>
              <a:t>квалификации</a:t>
            </a:r>
          </a:p>
        </p:txBody>
      </p:sp>
      <p:cxnSp>
        <p:nvCxnSpPr>
          <p:cNvPr id="199" name="Прямая со стрелкой 198"/>
          <p:cNvCxnSpPr/>
          <p:nvPr/>
        </p:nvCxnSpPr>
        <p:spPr>
          <a:xfrm>
            <a:off x="4733798" y="5507698"/>
            <a:ext cx="227330" cy="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 стрелкой 199"/>
          <p:cNvCxnSpPr/>
          <p:nvPr/>
        </p:nvCxnSpPr>
        <p:spPr>
          <a:xfrm flipH="1">
            <a:off x="5850451" y="5507698"/>
            <a:ext cx="227330" cy="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TextBox 200"/>
          <p:cNvSpPr txBox="1"/>
          <p:nvPr/>
        </p:nvSpPr>
        <p:spPr>
          <a:xfrm>
            <a:off x="597588" y="5746747"/>
            <a:ext cx="1284654" cy="287715"/>
          </a:xfrm>
          <a:prstGeom prst="roundRect">
            <a:avLst>
              <a:gd name="adj" fmla="val 7777"/>
            </a:avLst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ru-RU" sz="900" dirty="0"/>
              <a:t>качество деятельности учебных центров</a:t>
            </a:r>
          </a:p>
        </p:txBody>
      </p:sp>
      <p:sp>
        <p:nvSpPr>
          <p:cNvPr id="202" name="TextBox 201"/>
          <p:cNvSpPr txBox="1"/>
          <p:nvPr/>
        </p:nvSpPr>
        <p:spPr>
          <a:xfrm>
            <a:off x="5473006" y="2793323"/>
            <a:ext cx="2420985" cy="287715"/>
          </a:xfrm>
          <a:prstGeom prst="roundRect">
            <a:avLst>
              <a:gd name="adj" fmla="val 7777"/>
            </a:avLst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ru-RU" sz="900" dirty="0"/>
              <a:t>Советы по квалификациям </a:t>
            </a:r>
          </a:p>
          <a:p>
            <a:pPr algn="r"/>
            <a:r>
              <a:rPr lang="ru-RU" sz="900" dirty="0"/>
              <a:t>при отраслевых ассоциациях</a:t>
            </a:r>
          </a:p>
        </p:txBody>
      </p:sp>
      <p:sp>
        <p:nvSpPr>
          <p:cNvPr id="203" name="Овал 202"/>
          <p:cNvSpPr/>
          <p:nvPr/>
        </p:nvSpPr>
        <p:spPr>
          <a:xfrm>
            <a:off x="3079703" y="5100216"/>
            <a:ext cx="586108" cy="586108"/>
          </a:xfrm>
          <a:prstGeom prst="ellipse">
            <a:avLst/>
          </a:prstGeom>
          <a:solidFill>
            <a:srgbClr val="FFC1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/>
          </a:p>
        </p:txBody>
      </p:sp>
      <p:sp>
        <p:nvSpPr>
          <p:cNvPr id="204" name="TextBox 203"/>
          <p:cNvSpPr txBox="1"/>
          <p:nvPr/>
        </p:nvSpPr>
        <p:spPr>
          <a:xfrm>
            <a:off x="2905506" y="5248697"/>
            <a:ext cx="879094" cy="255746"/>
          </a:xfrm>
          <a:prstGeom prst="roundRect">
            <a:avLst>
              <a:gd name="adj" fmla="val 7777"/>
            </a:avLst>
          </a:prstGeom>
          <a:noFill/>
          <a:ln w="9525"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800" dirty="0"/>
              <a:t>до 18 лет (допуск, страхование)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9073" y="3143102"/>
            <a:ext cx="2973387" cy="3032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TextBox 105"/>
          <p:cNvSpPr txBox="1"/>
          <p:nvPr/>
        </p:nvSpPr>
        <p:spPr>
          <a:xfrm>
            <a:off x="9031923" y="6391342"/>
            <a:ext cx="1188403" cy="226591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ru-RU" sz="1000" i="1" dirty="0"/>
              <a:t>Ссылка на отчет:</a:t>
            </a:r>
          </a:p>
        </p:txBody>
      </p:sp>
    </p:spTree>
    <p:extLst>
      <p:ext uri="{BB962C8B-B14F-4D97-AF65-F5344CB8AC3E}">
        <p14:creationId xmlns:p14="http://schemas.microsoft.com/office/powerpoint/2010/main" val="2371575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4019898"/>
            <a:ext cx="1906187" cy="2425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TextBox 10"/>
          <p:cNvSpPr txBox="1">
            <a:spLocks noChangeArrowheads="1"/>
          </p:cNvSpPr>
          <p:nvPr/>
        </p:nvSpPr>
        <p:spPr bwMode="auto">
          <a:xfrm>
            <a:off x="0" y="59508"/>
            <a:ext cx="12190424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1400" b="1" dirty="0">
                <a:solidFill>
                  <a:srgbClr val="084A92"/>
                </a:solidFill>
              </a:rPr>
              <a:t>Оценка квалификации водителей МАП в Республике Таджикистан (2021)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11" y="411133"/>
            <a:ext cx="12190413" cy="0"/>
          </a:xfrm>
          <a:prstGeom prst="line">
            <a:avLst/>
          </a:prstGeom>
          <a:ln w="12700">
            <a:solidFill>
              <a:srgbClr val="084A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4" descr="https://free-images.com/or/d523/man_user_profile_person.jpg"/>
          <p:cNvSpPr>
            <a:spLocks noChangeAspect="1" noChangeArrowheads="1"/>
          </p:cNvSpPr>
          <p:nvPr/>
        </p:nvSpPr>
        <p:spPr bwMode="auto">
          <a:xfrm>
            <a:off x="207406" y="-144494"/>
            <a:ext cx="406347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kk-KZ"/>
          </a:p>
        </p:txBody>
      </p:sp>
      <p:sp>
        <p:nvSpPr>
          <p:cNvPr id="5" name="TextBox 4"/>
          <p:cNvSpPr txBox="1"/>
          <p:nvPr/>
        </p:nvSpPr>
        <p:spPr>
          <a:xfrm>
            <a:off x="4565002" y="1842047"/>
            <a:ext cx="1244906" cy="431144"/>
          </a:xfrm>
          <a:prstGeom prst="roundRect">
            <a:avLst>
              <a:gd name="adj" fmla="val 8235"/>
            </a:avLst>
          </a:prstGeom>
          <a:solidFill>
            <a:srgbClr val="E5FFE5"/>
          </a:solidFill>
          <a:ln w="9525"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100" dirty="0"/>
              <a:t>Международные </a:t>
            </a:r>
          </a:p>
          <a:p>
            <a:r>
              <a:rPr lang="ru-RU" sz="1100" dirty="0"/>
              <a:t>требования МАП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48276" y="5180193"/>
            <a:ext cx="1241461" cy="431144"/>
          </a:xfrm>
          <a:prstGeom prst="roundRect">
            <a:avLst>
              <a:gd name="adj" fmla="val 8235"/>
            </a:avLst>
          </a:prstGeom>
          <a:solidFill>
            <a:srgbClr val="FFFFDD"/>
          </a:solidFill>
          <a:ln w="9525"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100" dirty="0"/>
              <a:t>Обучение экзаменаторов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33942" y="3030451"/>
            <a:ext cx="1355336" cy="431144"/>
          </a:xfrm>
          <a:prstGeom prst="roundRect">
            <a:avLst>
              <a:gd name="adj" fmla="val 8235"/>
            </a:avLst>
          </a:prstGeom>
          <a:solidFill>
            <a:srgbClr val="EFF9FF"/>
          </a:solidFill>
          <a:ln w="9525"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100" dirty="0"/>
              <a:t>Профстандарт</a:t>
            </a:r>
          </a:p>
          <a:p>
            <a:r>
              <a:rPr lang="ru-RU" sz="1100" dirty="0"/>
              <a:t>водителя МАП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0688" y="3030451"/>
            <a:ext cx="733535" cy="431144"/>
          </a:xfrm>
          <a:prstGeom prst="roundRect">
            <a:avLst>
              <a:gd name="adj" fmla="val 8235"/>
            </a:avLst>
          </a:prstGeom>
          <a:solidFill>
            <a:srgbClr val="FFDDDD"/>
          </a:solidFill>
          <a:ln w="9525"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100" dirty="0"/>
              <a:t>Матрица разделов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3075" y="3648428"/>
            <a:ext cx="1771308" cy="963532"/>
          </a:xfrm>
          <a:prstGeom prst="roundRect">
            <a:avLst>
              <a:gd name="adj" fmla="val 8235"/>
            </a:avLst>
          </a:prstGeom>
          <a:solidFill>
            <a:srgbClr val="EFF9FF"/>
          </a:solidFill>
          <a:ln w="9525"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100" dirty="0"/>
              <a:t>Программа экзамена:</a:t>
            </a:r>
          </a:p>
          <a:p>
            <a:pPr marL="106363" indent="-106363" algn="l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100" dirty="0"/>
              <a:t>тесты</a:t>
            </a:r>
          </a:p>
          <a:p>
            <a:pPr marL="106363" indent="-106363" algn="l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100" dirty="0"/>
              <a:t>ситуационные задачи</a:t>
            </a:r>
          </a:p>
          <a:p>
            <a:pPr marL="106363" indent="-106363" algn="l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100" dirty="0"/>
              <a:t>практические задачи</a:t>
            </a:r>
          </a:p>
          <a:p>
            <a:pPr>
              <a:buClr>
                <a:srgbClr val="C00000"/>
              </a:buClr>
            </a:pPr>
            <a:r>
              <a:rPr lang="ru-RU" sz="1100" dirty="0"/>
              <a:t>(</a:t>
            </a:r>
            <a:r>
              <a:rPr lang="ru-RU" sz="1100" i="1" dirty="0"/>
              <a:t>полная</a:t>
            </a:r>
            <a:r>
              <a:rPr lang="ru-RU" sz="1100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63075" y="2124214"/>
            <a:ext cx="1771308" cy="608607"/>
          </a:xfrm>
          <a:prstGeom prst="roundRect">
            <a:avLst>
              <a:gd name="adj" fmla="val 8235"/>
            </a:avLst>
          </a:prstGeom>
          <a:solidFill>
            <a:srgbClr val="EFF9FF"/>
          </a:solidFill>
          <a:ln w="9525"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100" dirty="0"/>
              <a:t>Программа обучения</a:t>
            </a:r>
          </a:p>
          <a:p>
            <a:r>
              <a:rPr lang="ru-RU" sz="1100" dirty="0"/>
              <a:t>водителей</a:t>
            </a:r>
          </a:p>
          <a:p>
            <a:r>
              <a:rPr lang="ru-RU" sz="1100" dirty="0"/>
              <a:t>(</a:t>
            </a:r>
            <a:r>
              <a:rPr lang="ru-RU" sz="1100" i="1" dirty="0"/>
              <a:t>полная</a:t>
            </a:r>
            <a:r>
              <a:rPr lang="ru-RU" sz="1100" dirty="0"/>
              <a:t>)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5697253" y="3188190"/>
            <a:ext cx="1360340" cy="237548"/>
          </a:xfrm>
          <a:prstGeom prst="roundRect">
            <a:avLst>
              <a:gd name="adj" fmla="val 8235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000" i="1" dirty="0"/>
              <a:t>на основе разделов</a:t>
            </a:r>
          </a:p>
        </p:txBody>
      </p:sp>
      <p:cxnSp>
        <p:nvCxnSpPr>
          <p:cNvPr id="13" name="Соединительная линия уступом 12"/>
          <p:cNvCxnSpPr>
            <a:stCxn id="8" idx="3"/>
            <a:endCxn id="10" idx="1"/>
          </p:cNvCxnSpPr>
          <p:nvPr/>
        </p:nvCxnSpPr>
        <p:spPr>
          <a:xfrm flipV="1">
            <a:off x="5554223" y="2428518"/>
            <a:ext cx="1408852" cy="817505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>
            <a:stCxn id="8" idx="3"/>
            <a:endCxn id="9" idx="1"/>
          </p:cNvCxnSpPr>
          <p:nvPr/>
        </p:nvCxnSpPr>
        <p:spPr>
          <a:xfrm>
            <a:off x="5554223" y="3246023"/>
            <a:ext cx="1408852" cy="884171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332895" y="2124214"/>
            <a:ext cx="1771308" cy="608607"/>
          </a:xfrm>
          <a:prstGeom prst="roundRect">
            <a:avLst>
              <a:gd name="adj" fmla="val 8235"/>
            </a:avLst>
          </a:prstGeom>
          <a:gradFill flip="none" rotWithShape="1">
            <a:gsLst>
              <a:gs pos="0">
                <a:srgbClr val="BDE6FF"/>
              </a:gs>
              <a:gs pos="53000">
                <a:srgbClr val="BDE6FF"/>
              </a:gs>
              <a:gs pos="86000">
                <a:schemeClr val="bg1"/>
              </a:gs>
            </a:gsLst>
            <a:lin ang="5400000" scaled="1"/>
            <a:tileRect/>
          </a:gradFill>
          <a:ln w="9525"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100" dirty="0"/>
              <a:t>Программа обучения</a:t>
            </a:r>
          </a:p>
          <a:p>
            <a:r>
              <a:rPr lang="ru-RU" sz="1100" dirty="0"/>
              <a:t>водителей</a:t>
            </a:r>
          </a:p>
          <a:p>
            <a:r>
              <a:rPr lang="ru-RU" sz="1100" dirty="0"/>
              <a:t>(</a:t>
            </a:r>
            <a:r>
              <a:rPr lang="ru-RU" sz="1100" i="1" dirty="0"/>
              <a:t>пилотная</a:t>
            </a:r>
            <a:r>
              <a:rPr lang="ru-RU" sz="1100" dirty="0"/>
              <a:t>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332895" y="3825890"/>
            <a:ext cx="1771308" cy="608607"/>
          </a:xfrm>
          <a:prstGeom prst="roundRect">
            <a:avLst>
              <a:gd name="adj" fmla="val 8235"/>
            </a:avLst>
          </a:prstGeom>
          <a:gradFill flip="none" rotWithShape="1">
            <a:gsLst>
              <a:gs pos="0">
                <a:srgbClr val="BDE6FF"/>
              </a:gs>
              <a:gs pos="53000">
                <a:srgbClr val="BDE6FF"/>
              </a:gs>
              <a:gs pos="86000">
                <a:schemeClr val="bg1"/>
              </a:gs>
            </a:gsLst>
            <a:lin ang="5400000" scaled="1"/>
            <a:tileRect/>
          </a:gradFill>
          <a:ln w="9525"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100" dirty="0"/>
              <a:t>Программа экзамена</a:t>
            </a:r>
          </a:p>
          <a:p>
            <a:r>
              <a:rPr lang="ru-RU" sz="1100" dirty="0"/>
              <a:t>водителей</a:t>
            </a:r>
          </a:p>
          <a:p>
            <a:r>
              <a:rPr lang="ru-RU" sz="1100" dirty="0"/>
              <a:t>(</a:t>
            </a:r>
            <a:r>
              <a:rPr lang="ru-RU" sz="1100" i="1" dirty="0"/>
              <a:t>пилотная</a:t>
            </a:r>
            <a:r>
              <a:rPr lang="ru-RU" sz="1100" dirty="0"/>
              <a:t>)</a:t>
            </a:r>
          </a:p>
        </p:txBody>
      </p:sp>
      <p:sp>
        <p:nvSpPr>
          <p:cNvPr id="17" name="Левая круглая скобка 16"/>
          <p:cNvSpPr/>
          <p:nvPr/>
        </p:nvSpPr>
        <p:spPr>
          <a:xfrm rot="16200000">
            <a:off x="6930031" y="289392"/>
            <a:ext cx="140825" cy="9069448"/>
          </a:xfrm>
          <a:prstGeom prst="leftBracket">
            <a:avLst>
              <a:gd name="adj" fmla="val 0"/>
            </a:avLst>
          </a:prstGeom>
          <a:solidFill>
            <a:srgbClr val="FFFFEF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953288" y="4895929"/>
            <a:ext cx="0" cy="29032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магнитный диск 18"/>
          <p:cNvSpPr/>
          <p:nvPr/>
        </p:nvSpPr>
        <p:spPr>
          <a:xfrm>
            <a:off x="9779679" y="3030451"/>
            <a:ext cx="856726" cy="450115"/>
          </a:xfrm>
          <a:prstGeom prst="flowChartMagneticDisk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ИТ-сервис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rot="16200000" flipV="1">
            <a:off x="10781565" y="3110348"/>
            <a:ext cx="0" cy="29032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9" idx="3"/>
          </p:cNvCxnSpPr>
          <p:nvPr/>
        </p:nvCxnSpPr>
        <p:spPr>
          <a:xfrm flipV="1">
            <a:off x="10208042" y="3480566"/>
            <a:ext cx="0" cy="34177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10979146" y="3082900"/>
            <a:ext cx="140298" cy="326246"/>
            <a:chOff x="2055602" y="2135706"/>
            <a:chExt cx="320886" cy="746208"/>
          </a:xfrm>
          <a:solidFill>
            <a:srgbClr val="698ED9"/>
          </a:solidFill>
        </p:grpSpPr>
        <p:sp>
          <p:nvSpPr>
            <p:cNvPr id="23" name="Овал 22"/>
            <p:cNvSpPr/>
            <p:nvPr/>
          </p:nvSpPr>
          <p:spPr>
            <a:xfrm>
              <a:off x="2109942" y="2135706"/>
              <a:ext cx="212206" cy="212206"/>
            </a:xfrm>
            <a:prstGeom prst="ellipse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2055602" y="2376941"/>
              <a:ext cx="320886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2127039" y="2592547"/>
              <a:ext cx="178012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0670940" y="3409146"/>
            <a:ext cx="1105270" cy="253681"/>
          </a:xfrm>
          <a:prstGeom prst="roundRect">
            <a:avLst>
              <a:gd name="adj" fmla="val 8235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1100" dirty="0"/>
              <a:t>экзаменуемые</a:t>
            </a:r>
          </a:p>
        </p:txBody>
      </p:sp>
      <p:sp>
        <p:nvSpPr>
          <p:cNvPr id="27" name="TextBox 26"/>
          <p:cNvSpPr txBox="1"/>
          <p:nvPr/>
        </p:nvSpPr>
        <p:spPr>
          <a:xfrm rot="19801216">
            <a:off x="10702132" y="2403022"/>
            <a:ext cx="353844" cy="253681"/>
          </a:xfrm>
          <a:prstGeom prst="roundRect">
            <a:avLst>
              <a:gd name="adj" fmla="val 8235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100" i="1" dirty="0">
                <a:solidFill>
                  <a:srgbClr val="C00000"/>
                </a:solidFill>
              </a:rPr>
              <a:t>min</a:t>
            </a:r>
            <a:endParaRPr lang="ru-RU" sz="1100" i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19801216">
            <a:off x="10710650" y="4066895"/>
            <a:ext cx="353844" cy="253681"/>
          </a:xfrm>
          <a:prstGeom prst="roundRect">
            <a:avLst>
              <a:gd name="adj" fmla="val 8235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100" i="1" dirty="0">
                <a:solidFill>
                  <a:srgbClr val="C00000"/>
                </a:solidFill>
              </a:rPr>
              <a:t>min</a:t>
            </a:r>
            <a:endParaRPr lang="ru-RU" sz="1100" i="1" dirty="0">
              <a:solidFill>
                <a:srgbClr val="C00000"/>
              </a:solidFill>
            </a:endParaRPr>
          </a:p>
        </p:txBody>
      </p:sp>
      <p:cxnSp>
        <p:nvCxnSpPr>
          <p:cNvPr id="29" name="Прямая со стрелкой 28"/>
          <p:cNvCxnSpPr>
            <a:stCxn id="7" idx="3"/>
            <a:endCxn id="8" idx="1"/>
          </p:cNvCxnSpPr>
          <p:nvPr/>
        </p:nvCxnSpPr>
        <p:spPr>
          <a:xfrm>
            <a:off x="4089278" y="3246023"/>
            <a:ext cx="731410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5" idx="2"/>
            <a:endCxn id="8" idx="0"/>
          </p:cNvCxnSpPr>
          <p:nvPr/>
        </p:nvCxnSpPr>
        <p:spPr>
          <a:xfrm>
            <a:off x="5187455" y="2273191"/>
            <a:ext cx="1" cy="75726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stCxn id="10" idx="3"/>
            <a:endCxn id="15" idx="1"/>
          </p:cNvCxnSpPr>
          <p:nvPr/>
        </p:nvCxnSpPr>
        <p:spPr>
          <a:xfrm>
            <a:off x="8734383" y="2428518"/>
            <a:ext cx="598512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stCxn id="9" idx="3"/>
            <a:endCxn id="16" idx="1"/>
          </p:cNvCxnSpPr>
          <p:nvPr/>
        </p:nvCxnSpPr>
        <p:spPr>
          <a:xfrm>
            <a:off x="8734383" y="4130194"/>
            <a:ext cx="598512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9597818" y="1028019"/>
            <a:ext cx="1241461" cy="431144"/>
          </a:xfrm>
          <a:prstGeom prst="roundRect">
            <a:avLst>
              <a:gd name="adj" fmla="val 8235"/>
            </a:avLst>
          </a:prstGeom>
          <a:solidFill>
            <a:srgbClr val="FFFFDD"/>
          </a:solidFill>
          <a:ln w="9525"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100" dirty="0"/>
              <a:t>Обучение водителей</a:t>
            </a:r>
          </a:p>
        </p:txBody>
      </p:sp>
      <p:cxnSp>
        <p:nvCxnSpPr>
          <p:cNvPr id="34" name="Прямая со стрелкой 33"/>
          <p:cNvCxnSpPr>
            <a:stCxn id="15" idx="0"/>
            <a:endCxn id="33" idx="2"/>
          </p:cNvCxnSpPr>
          <p:nvPr/>
        </p:nvCxnSpPr>
        <p:spPr>
          <a:xfrm flipV="1">
            <a:off x="10218549" y="1459163"/>
            <a:ext cx="0" cy="665051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7429994" y="1080468"/>
            <a:ext cx="140298" cy="326246"/>
            <a:chOff x="2055602" y="2135706"/>
            <a:chExt cx="320886" cy="746208"/>
          </a:xfrm>
          <a:solidFill>
            <a:srgbClr val="698ED9"/>
          </a:solidFill>
        </p:grpSpPr>
        <p:sp>
          <p:nvSpPr>
            <p:cNvPr id="36" name="Овал 35"/>
            <p:cNvSpPr/>
            <p:nvPr/>
          </p:nvSpPr>
          <p:spPr>
            <a:xfrm>
              <a:off x="2109942" y="2135706"/>
              <a:ext cx="212206" cy="212206"/>
            </a:xfrm>
            <a:prstGeom prst="ellipse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Скругленный прямоугольник 36"/>
            <p:cNvSpPr/>
            <p:nvPr/>
          </p:nvSpPr>
          <p:spPr>
            <a:xfrm>
              <a:off x="2055602" y="2376941"/>
              <a:ext cx="320886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2127039" y="2592547"/>
              <a:ext cx="178012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39" name="Прямая со стрелкой 38"/>
          <p:cNvCxnSpPr/>
          <p:nvPr/>
        </p:nvCxnSpPr>
        <p:spPr>
          <a:xfrm rot="5400000" flipH="1" flipV="1">
            <a:off x="9452658" y="1100668"/>
            <a:ext cx="0" cy="29032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stCxn id="33" idx="3"/>
            <a:endCxn id="58" idx="3"/>
          </p:cNvCxnSpPr>
          <p:nvPr/>
        </p:nvCxnSpPr>
        <p:spPr>
          <a:xfrm>
            <a:off x="10839279" y="1243591"/>
            <a:ext cx="428491" cy="2008035"/>
          </a:xfrm>
          <a:prstGeom prst="bentConnector3">
            <a:avLst>
              <a:gd name="adj1" fmla="val 153350"/>
            </a:avLst>
          </a:prstGeom>
          <a:ln w="12700">
            <a:solidFill>
              <a:schemeClr val="bg1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Группа 40"/>
          <p:cNvGrpSpPr/>
          <p:nvPr/>
        </p:nvGrpSpPr>
        <p:grpSpPr>
          <a:xfrm>
            <a:off x="5875102" y="5232642"/>
            <a:ext cx="140298" cy="326246"/>
            <a:chOff x="2055602" y="2135706"/>
            <a:chExt cx="320886" cy="746208"/>
          </a:xfrm>
          <a:solidFill>
            <a:srgbClr val="009242"/>
          </a:solidFill>
        </p:grpSpPr>
        <p:sp>
          <p:nvSpPr>
            <p:cNvPr id="42" name="Овал 41"/>
            <p:cNvSpPr/>
            <p:nvPr/>
          </p:nvSpPr>
          <p:spPr>
            <a:xfrm>
              <a:off x="2109942" y="2135706"/>
              <a:ext cx="212206" cy="212206"/>
            </a:xfrm>
            <a:prstGeom prst="ellipse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2055602" y="2376941"/>
              <a:ext cx="320886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Скругленный прямоугольник 43"/>
            <p:cNvSpPr/>
            <p:nvPr/>
          </p:nvSpPr>
          <p:spPr>
            <a:xfrm>
              <a:off x="2127039" y="2592547"/>
              <a:ext cx="178012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6157791" y="5893921"/>
            <a:ext cx="1628153" cy="431144"/>
          </a:xfrm>
          <a:prstGeom prst="roundRect">
            <a:avLst>
              <a:gd name="adj" fmla="val 8235"/>
            </a:avLst>
          </a:prstGeom>
          <a:solidFill>
            <a:srgbClr val="EFF9FF"/>
          </a:solidFill>
          <a:ln w="9525">
            <a:solidFill>
              <a:schemeClr val="bg1">
                <a:lumMod val="50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100" dirty="0"/>
              <a:t>Программа обучения</a:t>
            </a:r>
          </a:p>
          <a:p>
            <a:r>
              <a:rPr lang="ru-RU" sz="1100" dirty="0"/>
              <a:t>экзаменаторов</a:t>
            </a:r>
          </a:p>
        </p:txBody>
      </p:sp>
      <p:cxnSp>
        <p:nvCxnSpPr>
          <p:cNvPr id="46" name="Прямая со стрелкой 45"/>
          <p:cNvCxnSpPr/>
          <p:nvPr/>
        </p:nvCxnSpPr>
        <p:spPr>
          <a:xfrm rot="5400000" flipH="1" flipV="1">
            <a:off x="6195944" y="5249958"/>
            <a:ext cx="0" cy="29032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204058" y="5558888"/>
            <a:ext cx="1105270" cy="253681"/>
          </a:xfrm>
          <a:prstGeom prst="roundRect">
            <a:avLst>
              <a:gd name="adj" fmla="val 8235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1100" dirty="0"/>
              <a:t>экзаменаторы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841105" y="1406714"/>
            <a:ext cx="1162018" cy="253681"/>
          </a:xfrm>
          <a:prstGeom prst="roundRect">
            <a:avLst>
              <a:gd name="adj" fmla="val 8235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ru-RU" sz="1100" dirty="0"/>
              <a:t>водители  МАП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181748" y="1118987"/>
            <a:ext cx="1105270" cy="253681"/>
          </a:xfrm>
          <a:prstGeom prst="roundRect">
            <a:avLst>
              <a:gd name="adj" fmla="val 8235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1100" dirty="0"/>
              <a:t>собеседование</a:t>
            </a:r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7664033" y="1245828"/>
            <a:ext cx="498665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45" idx="0"/>
            <a:endCxn id="6" idx="2"/>
          </p:cNvCxnSpPr>
          <p:nvPr/>
        </p:nvCxnSpPr>
        <p:spPr>
          <a:xfrm flipH="1" flipV="1">
            <a:off x="6969007" y="5611337"/>
            <a:ext cx="2861" cy="28258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Группа 51"/>
          <p:cNvGrpSpPr/>
          <p:nvPr/>
        </p:nvGrpSpPr>
        <p:grpSpPr>
          <a:xfrm>
            <a:off x="5720709" y="5232642"/>
            <a:ext cx="140298" cy="326246"/>
            <a:chOff x="2055602" y="2135706"/>
            <a:chExt cx="320886" cy="746208"/>
          </a:xfrm>
          <a:solidFill>
            <a:srgbClr val="009242"/>
          </a:solidFill>
        </p:grpSpPr>
        <p:sp>
          <p:nvSpPr>
            <p:cNvPr id="53" name="Овал 52"/>
            <p:cNvSpPr/>
            <p:nvPr/>
          </p:nvSpPr>
          <p:spPr>
            <a:xfrm>
              <a:off x="2109942" y="2135706"/>
              <a:ext cx="212206" cy="212206"/>
            </a:xfrm>
            <a:prstGeom prst="ellipse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4" name="Скругленный прямоугольник 53"/>
            <p:cNvSpPr/>
            <p:nvPr/>
          </p:nvSpPr>
          <p:spPr>
            <a:xfrm>
              <a:off x="2055602" y="2376941"/>
              <a:ext cx="320886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5" name="Скругленный прямоугольник 54"/>
            <p:cNvSpPr/>
            <p:nvPr/>
          </p:nvSpPr>
          <p:spPr>
            <a:xfrm>
              <a:off x="2127039" y="2592547"/>
              <a:ext cx="178012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11127472" y="3082900"/>
            <a:ext cx="140298" cy="326246"/>
            <a:chOff x="2055602" y="2135706"/>
            <a:chExt cx="320886" cy="746208"/>
          </a:xfrm>
          <a:solidFill>
            <a:srgbClr val="698ED9"/>
          </a:solidFill>
        </p:grpSpPr>
        <p:sp>
          <p:nvSpPr>
            <p:cNvPr id="57" name="Овал 56"/>
            <p:cNvSpPr/>
            <p:nvPr/>
          </p:nvSpPr>
          <p:spPr>
            <a:xfrm>
              <a:off x="2109942" y="2135706"/>
              <a:ext cx="212206" cy="212206"/>
            </a:xfrm>
            <a:prstGeom prst="ellipse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8" name="Скругленный прямоугольник 57"/>
            <p:cNvSpPr/>
            <p:nvPr/>
          </p:nvSpPr>
          <p:spPr>
            <a:xfrm>
              <a:off x="2055602" y="2376941"/>
              <a:ext cx="320886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9" name="Скругленный прямоугольник 58"/>
            <p:cNvSpPr/>
            <p:nvPr/>
          </p:nvSpPr>
          <p:spPr>
            <a:xfrm>
              <a:off x="2127039" y="2592547"/>
              <a:ext cx="178012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60" name="Группа 59"/>
          <p:cNvGrpSpPr/>
          <p:nvPr/>
        </p:nvGrpSpPr>
        <p:grpSpPr>
          <a:xfrm>
            <a:off x="7274949" y="1080468"/>
            <a:ext cx="140298" cy="326246"/>
            <a:chOff x="2055602" y="2135706"/>
            <a:chExt cx="320886" cy="746208"/>
          </a:xfrm>
          <a:solidFill>
            <a:srgbClr val="698ED9"/>
          </a:solidFill>
        </p:grpSpPr>
        <p:sp>
          <p:nvSpPr>
            <p:cNvPr id="61" name="Овал 60"/>
            <p:cNvSpPr/>
            <p:nvPr/>
          </p:nvSpPr>
          <p:spPr>
            <a:xfrm>
              <a:off x="2109942" y="2135706"/>
              <a:ext cx="212206" cy="212206"/>
            </a:xfrm>
            <a:prstGeom prst="ellipse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2055602" y="2376941"/>
              <a:ext cx="320886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3" name="Скругленный прямоугольник 62"/>
            <p:cNvSpPr/>
            <p:nvPr/>
          </p:nvSpPr>
          <p:spPr>
            <a:xfrm>
              <a:off x="2127039" y="2592547"/>
              <a:ext cx="178012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64" name="Соединительная линия уступом 63"/>
          <p:cNvCxnSpPr>
            <a:stCxn id="6" idx="3"/>
            <a:endCxn id="26" idx="3"/>
          </p:cNvCxnSpPr>
          <p:nvPr/>
        </p:nvCxnSpPr>
        <p:spPr>
          <a:xfrm flipV="1">
            <a:off x="7589737" y="3535987"/>
            <a:ext cx="4186473" cy="1859778"/>
          </a:xfrm>
          <a:prstGeom prst="bentConnector3">
            <a:avLst>
              <a:gd name="adj1" fmla="val 105460"/>
            </a:avLst>
          </a:prstGeom>
          <a:ln w="12700">
            <a:solidFill>
              <a:schemeClr val="bg1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Группа 64"/>
          <p:cNvGrpSpPr/>
          <p:nvPr/>
        </p:nvGrpSpPr>
        <p:grpSpPr>
          <a:xfrm>
            <a:off x="2222565" y="3069915"/>
            <a:ext cx="140298" cy="326246"/>
            <a:chOff x="2055602" y="2135706"/>
            <a:chExt cx="320886" cy="74620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6" name="Овал 65"/>
            <p:cNvSpPr/>
            <p:nvPr/>
          </p:nvSpPr>
          <p:spPr>
            <a:xfrm>
              <a:off x="2109942" y="2135706"/>
              <a:ext cx="212206" cy="212206"/>
            </a:xfrm>
            <a:prstGeom prst="ellipse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7" name="Скругленный прямоугольник 66"/>
            <p:cNvSpPr/>
            <p:nvPr/>
          </p:nvSpPr>
          <p:spPr>
            <a:xfrm>
              <a:off x="2055602" y="2376941"/>
              <a:ext cx="320886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8" name="Скругленный прямоугольник 67"/>
            <p:cNvSpPr/>
            <p:nvPr/>
          </p:nvSpPr>
          <p:spPr>
            <a:xfrm>
              <a:off x="2127039" y="2592547"/>
              <a:ext cx="178012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69" name="Прямая со стрелкой 68"/>
          <p:cNvCxnSpPr/>
          <p:nvPr/>
        </p:nvCxnSpPr>
        <p:spPr>
          <a:xfrm rot="5400000" flipH="1" flipV="1">
            <a:off x="2588782" y="3100863"/>
            <a:ext cx="0" cy="29032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1775018" y="3365795"/>
            <a:ext cx="895093" cy="431144"/>
          </a:xfrm>
          <a:prstGeom prst="roundRect">
            <a:avLst>
              <a:gd name="adj" fmla="val 8235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100" dirty="0"/>
              <a:t>проектная группа</a:t>
            </a:r>
          </a:p>
        </p:txBody>
      </p:sp>
      <p:grpSp>
        <p:nvGrpSpPr>
          <p:cNvPr id="71" name="Группа 70"/>
          <p:cNvGrpSpPr/>
          <p:nvPr/>
        </p:nvGrpSpPr>
        <p:grpSpPr>
          <a:xfrm>
            <a:off x="2068172" y="3069915"/>
            <a:ext cx="140298" cy="326246"/>
            <a:chOff x="2055602" y="2135706"/>
            <a:chExt cx="320886" cy="746208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2" name="Овал 71"/>
            <p:cNvSpPr/>
            <p:nvPr/>
          </p:nvSpPr>
          <p:spPr>
            <a:xfrm>
              <a:off x="2109942" y="2135706"/>
              <a:ext cx="212206" cy="212206"/>
            </a:xfrm>
            <a:prstGeom prst="ellipse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3" name="Скругленный прямоугольник 72"/>
            <p:cNvSpPr/>
            <p:nvPr/>
          </p:nvSpPr>
          <p:spPr>
            <a:xfrm>
              <a:off x="2055602" y="2376941"/>
              <a:ext cx="320886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4" name="Скругленный прямоугольник 73"/>
            <p:cNvSpPr/>
            <p:nvPr/>
          </p:nvSpPr>
          <p:spPr>
            <a:xfrm>
              <a:off x="2127039" y="2592547"/>
              <a:ext cx="178012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75" name="Соединительная линия уступом 74"/>
          <p:cNvCxnSpPr>
            <a:stCxn id="70" idx="2"/>
            <a:endCxn id="45" idx="1"/>
          </p:cNvCxnSpPr>
          <p:nvPr/>
        </p:nvCxnSpPr>
        <p:spPr>
          <a:xfrm rot="16200000" flipH="1">
            <a:off x="3033901" y="2985603"/>
            <a:ext cx="2312554" cy="3935226"/>
          </a:xfrm>
          <a:prstGeom prst="bentConnector2">
            <a:avLst/>
          </a:prstGeom>
          <a:ln w="12700">
            <a:solidFill>
              <a:schemeClr val="bg1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Соединительная линия уступом 75"/>
          <p:cNvCxnSpPr>
            <a:stCxn id="77" idx="0"/>
            <a:endCxn id="49" idx="0"/>
          </p:cNvCxnSpPr>
          <p:nvPr/>
        </p:nvCxnSpPr>
        <p:spPr>
          <a:xfrm rot="5400000" flipH="1" flipV="1">
            <a:off x="4532363" y="-1190811"/>
            <a:ext cx="1892221" cy="6511819"/>
          </a:xfrm>
          <a:prstGeom prst="bentConnector3">
            <a:avLst>
              <a:gd name="adj1" fmla="val 112081"/>
            </a:avLst>
          </a:prstGeom>
          <a:ln w="12700">
            <a:solidFill>
              <a:schemeClr val="bg1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Скругленный прямоугольник 76"/>
          <p:cNvSpPr/>
          <p:nvPr/>
        </p:nvSpPr>
        <p:spPr>
          <a:xfrm>
            <a:off x="2164294" y="3011208"/>
            <a:ext cx="116539" cy="967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 стрелкой 77"/>
          <p:cNvCxnSpPr/>
          <p:nvPr/>
        </p:nvCxnSpPr>
        <p:spPr>
          <a:xfrm rot="16200000" flipV="1">
            <a:off x="9645857" y="3110348"/>
            <a:ext cx="0" cy="29032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8876555" y="3129289"/>
            <a:ext cx="430943" cy="253681"/>
          </a:xfrm>
          <a:prstGeom prst="roundRect">
            <a:avLst>
              <a:gd name="adj" fmla="val 8235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100" dirty="0"/>
              <a:t>итог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227731" y="2993052"/>
            <a:ext cx="324263" cy="518201"/>
          </a:xfrm>
          <a:prstGeom prst="roundRect">
            <a:avLst>
              <a:gd name="adj" fmla="val 8235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400" dirty="0">
                <a:solidFill>
                  <a:srgbClr val="C00000"/>
                </a:solidFill>
                <a:sym typeface="Wingdings"/>
              </a:rPr>
              <a:t>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50934" y="6551811"/>
            <a:ext cx="3745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Arial" pitchFamily="34" charset="0"/>
                <a:cs typeface="Arial" pitchFamily="34" charset="0"/>
                <a:hlinkClick r:id="rId4"/>
              </a:rPr>
              <a:t>https://kazlogistics.kz/storage/corfond/Otchet_itogov_TJ_2.pdf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661647" y="6561916"/>
            <a:ext cx="1188403" cy="226591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ru-RU" sz="1000" i="1" dirty="0"/>
              <a:t>Ссылка на отчет:</a:t>
            </a:r>
          </a:p>
        </p:txBody>
      </p:sp>
    </p:spTree>
    <p:extLst>
      <p:ext uri="{BB962C8B-B14F-4D97-AF65-F5344CB8AC3E}">
        <p14:creationId xmlns:p14="http://schemas.microsoft.com/office/powerpoint/2010/main" val="2371575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10"/>
          <p:cNvSpPr txBox="1">
            <a:spLocks noChangeArrowheads="1"/>
          </p:cNvSpPr>
          <p:nvPr/>
        </p:nvSpPr>
        <p:spPr bwMode="auto">
          <a:xfrm>
            <a:off x="0" y="59508"/>
            <a:ext cx="12190424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1400" b="1" dirty="0">
                <a:solidFill>
                  <a:srgbClr val="084A92"/>
                </a:solidFill>
              </a:rPr>
              <a:t>БИБЛИОТЕКА ПО СИСТЕМАМ КВАЛИФИКАЦИЙ и БАЗА ДАННЫХ ПРОФСТАНДАРТОВ (2022)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11" y="411133"/>
            <a:ext cx="12190413" cy="0"/>
          </a:xfrm>
          <a:prstGeom prst="line">
            <a:avLst/>
          </a:prstGeom>
          <a:ln w="12700">
            <a:solidFill>
              <a:srgbClr val="084A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4" descr="https://free-images.com/or/d523/man_user_profile_person.jpg"/>
          <p:cNvSpPr>
            <a:spLocks noChangeAspect="1" noChangeArrowheads="1"/>
          </p:cNvSpPr>
          <p:nvPr/>
        </p:nvSpPr>
        <p:spPr bwMode="auto">
          <a:xfrm>
            <a:off x="207406" y="-144494"/>
            <a:ext cx="406347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kk-KZ"/>
          </a:p>
        </p:txBody>
      </p:sp>
      <p:grpSp>
        <p:nvGrpSpPr>
          <p:cNvPr id="2" name="Группа 1"/>
          <p:cNvGrpSpPr/>
          <p:nvPr/>
        </p:nvGrpSpPr>
        <p:grpSpPr>
          <a:xfrm>
            <a:off x="244272" y="602060"/>
            <a:ext cx="3689364" cy="5901472"/>
            <a:chOff x="846774" y="-1926589"/>
            <a:chExt cx="4471678" cy="7152855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9381" y="2762251"/>
              <a:ext cx="4095220" cy="2464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774" y="-1926589"/>
              <a:ext cx="4471678" cy="4726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314" y="594578"/>
            <a:ext cx="2037210" cy="6037322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6146" y="6413612"/>
            <a:ext cx="27142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  <a:hlinkClick r:id="rId6"/>
              </a:rPr>
              <a:t>https://skillsproof.kz/ru/register/docs/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686551" y="916430"/>
            <a:ext cx="533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itchFamily="34" charset="0"/>
                <a:cs typeface="Arial" pitchFamily="34" charset="0"/>
              </a:rPr>
              <a:t>База представляет собой интерактивную библиотеку профессиональных стандартов, профессий и квалификаций.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81" y="1866950"/>
            <a:ext cx="5678670" cy="4381449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430935" y="6402526"/>
            <a:ext cx="23198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Arial" pitchFamily="34" charset="0"/>
                <a:cs typeface="Arial" pitchFamily="34" charset="0"/>
                <a:hlinkClick r:id="rId8"/>
              </a:rPr>
              <a:t>https://skillsproof.kz/register/all/</a:t>
            </a:r>
            <a:endParaRPr lang="ru-RU" sz="1200" dirty="0">
              <a:latin typeface="Arial" pitchFamily="34" charset="0"/>
              <a:cs typeface="Arial" pitchFamily="34" charset="0"/>
              <a:hlinkClick r:id="rId8"/>
            </a:endParaRPr>
          </a:p>
        </p:txBody>
      </p:sp>
    </p:spTree>
    <p:extLst>
      <p:ext uri="{BB962C8B-B14F-4D97-AF65-F5344CB8AC3E}">
        <p14:creationId xmlns:p14="http://schemas.microsoft.com/office/powerpoint/2010/main" val="205063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10"/>
          <p:cNvSpPr txBox="1">
            <a:spLocks noChangeArrowheads="1"/>
          </p:cNvSpPr>
          <p:nvPr/>
        </p:nvSpPr>
        <p:spPr bwMode="auto">
          <a:xfrm>
            <a:off x="0" y="59508"/>
            <a:ext cx="12190424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1400" b="1" dirty="0">
                <a:solidFill>
                  <a:srgbClr val="084A92"/>
                </a:solidFill>
              </a:rPr>
              <a:t>ВОПРОСЫ к СОТРУДНИЧЕСТВУ и ОБМЕНУ НАРАБОТКАМИ между отраслями, предприятиями стран ЦА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11" y="411133"/>
            <a:ext cx="12190413" cy="0"/>
          </a:xfrm>
          <a:prstGeom prst="line">
            <a:avLst/>
          </a:prstGeom>
          <a:ln w="12700">
            <a:solidFill>
              <a:srgbClr val="084A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4" descr="https://free-images.com/or/d523/man_user_profile_person.jpg"/>
          <p:cNvSpPr>
            <a:spLocks noChangeAspect="1" noChangeArrowheads="1"/>
          </p:cNvSpPr>
          <p:nvPr/>
        </p:nvSpPr>
        <p:spPr bwMode="auto">
          <a:xfrm>
            <a:off x="207406" y="-144494"/>
            <a:ext cx="406347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kk-KZ"/>
          </a:p>
        </p:txBody>
      </p:sp>
      <p:sp>
        <p:nvSpPr>
          <p:cNvPr id="100" name="TextBox 99"/>
          <p:cNvSpPr txBox="1"/>
          <p:nvPr/>
        </p:nvSpPr>
        <p:spPr>
          <a:xfrm>
            <a:off x="499453" y="514097"/>
            <a:ext cx="11367558" cy="6277479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indent="0" algn="ctr">
              <a:buFont typeface="Arial" panose="020B0604020202020204" pitchFamily="34" charset="0"/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marL="333375" indent="-333375" algn="l">
              <a:lnSpc>
                <a:spcPct val="14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ru-RU" sz="1800" dirty="0"/>
              <a:t>Как </a:t>
            </a:r>
            <a:r>
              <a:rPr lang="ru-RU" sz="1800" b="1" dirty="0"/>
              <a:t>сбалансировать</a:t>
            </a:r>
            <a:r>
              <a:rPr lang="ru-RU" sz="1800" dirty="0"/>
              <a:t> активности, проекты в разработке НСК </a:t>
            </a:r>
            <a:r>
              <a:rPr lang="ru-RU" sz="1800" b="1" dirty="0"/>
              <a:t>«сверху» </a:t>
            </a:r>
            <a:r>
              <a:rPr lang="ru-RU" sz="1800" dirty="0"/>
              <a:t>(от министерств образования, труда) и </a:t>
            </a:r>
            <a:r>
              <a:rPr lang="ru-RU" sz="1800" b="1" dirty="0"/>
              <a:t>«снизу» </a:t>
            </a:r>
            <a:r>
              <a:rPr lang="ru-RU" sz="1800" dirty="0"/>
              <a:t>(от отраслей, предприятий)?</a:t>
            </a:r>
          </a:p>
          <a:p>
            <a:pPr marL="333375" indent="-333375" algn="l">
              <a:lnSpc>
                <a:spcPct val="14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ru-RU" sz="1800" dirty="0"/>
              <a:t>Как </a:t>
            </a:r>
            <a:r>
              <a:rPr lang="ru-RU" sz="1800" b="1" dirty="0"/>
              <a:t>запустить</a:t>
            </a:r>
            <a:r>
              <a:rPr lang="ru-RU" sz="1800" dirty="0"/>
              <a:t> и поддержать </a:t>
            </a:r>
            <a:r>
              <a:rPr lang="ru-RU" sz="1800" b="1" dirty="0"/>
              <a:t>систему</a:t>
            </a:r>
            <a:r>
              <a:rPr lang="ru-RU" sz="1800" dirty="0"/>
              <a:t> (её частей) </a:t>
            </a:r>
            <a:r>
              <a:rPr lang="ru-RU" sz="1800" b="1" dirty="0"/>
              <a:t>квалификации</a:t>
            </a:r>
            <a:r>
              <a:rPr lang="ru-RU" sz="1800" dirty="0"/>
              <a:t> в отдельной </a:t>
            </a:r>
            <a:r>
              <a:rPr lang="ru-RU" sz="1800" b="1" dirty="0"/>
              <a:t>отрасли</a:t>
            </a:r>
            <a:r>
              <a:rPr lang="ru-RU" sz="1800" dirty="0"/>
              <a:t>, секторе?</a:t>
            </a:r>
          </a:p>
          <a:p>
            <a:pPr marL="333375" indent="-333375" algn="l">
              <a:lnSpc>
                <a:spcPct val="14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ru-RU" sz="1800" dirty="0"/>
              <a:t>Как наладить </a:t>
            </a:r>
            <a:r>
              <a:rPr lang="ru-RU" sz="1800" b="1" dirty="0" err="1"/>
              <a:t>взаимоусиливающие</a:t>
            </a:r>
            <a:r>
              <a:rPr lang="ru-RU" sz="1800" dirty="0"/>
              <a:t> друг друга контакты по отраслям между странами ЦА для совместного продвижения по развитию квалификаций в отраслях? </a:t>
            </a:r>
          </a:p>
          <a:p>
            <a:pPr marL="333375" indent="-333375" algn="l">
              <a:lnSpc>
                <a:spcPct val="14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ru-RU" sz="1800" dirty="0"/>
              <a:t>Какую методическую </a:t>
            </a:r>
            <a:r>
              <a:rPr lang="ru-RU" sz="1800"/>
              <a:t>и экспертную </a:t>
            </a:r>
            <a:r>
              <a:rPr lang="ru-RU" sz="1800" dirty="0"/>
              <a:t>помощь проект ДАРИЯ может оказать в создании </a:t>
            </a:r>
            <a:r>
              <a:rPr lang="ru-RU" sz="1800" b="1" dirty="0"/>
              <a:t>рабочих групп</a:t>
            </a:r>
            <a:r>
              <a:rPr lang="ru-RU" sz="1800" dirty="0"/>
              <a:t>, отраслевых </a:t>
            </a:r>
            <a:r>
              <a:rPr lang="ru-RU" sz="1800" b="1" dirty="0"/>
              <a:t>советов</a:t>
            </a:r>
            <a:r>
              <a:rPr lang="ru-RU" sz="1800" dirty="0"/>
              <a:t> по квалификациям для координации работ по квалификациям в отрасли, секторе? </a:t>
            </a:r>
          </a:p>
          <a:p>
            <a:pPr marL="333375" indent="-333375" algn="l">
              <a:lnSpc>
                <a:spcPct val="14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ru-RU" sz="1800" dirty="0"/>
              <a:t>Как </a:t>
            </a:r>
            <a:r>
              <a:rPr lang="ru-RU" sz="1800" b="1" dirty="0"/>
              <a:t>объединяться</a:t>
            </a:r>
            <a:r>
              <a:rPr lang="ru-RU" sz="1800" dirty="0"/>
              <a:t> представителям отраслей, секторов для </a:t>
            </a:r>
            <a:r>
              <a:rPr lang="ru-RU" sz="1800" b="1" dirty="0"/>
              <a:t>поиска ответов </a:t>
            </a:r>
            <a:r>
              <a:rPr lang="ru-RU" sz="1800" dirty="0"/>
              <a:t>на вопросы создания, становления, развития квалификаций?</a:t>
            </a:r>
          </a:p>
          <a:p>
            <a:pPr marL="333375" indent="-333375" algn="l">
              <a:lnSpc>
                <a:spcPct val="14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ru-RU" sz="1800" dirty="0"/>
              <a:t>Почему трудно приходить к совместному пониманию, согласованию </a:t>
            </a:r>
            <a:r>
              <a:rPr lang="ru-RU" sz="1800" b="1" dirty="0"/>
              <a:t>терминов</a:t>
            </a:r>
            <a:r>
              <a:rPr lang="ru-RU" sz="1800" dirty="0"/>
              <a:t> систем квалификаций, составлению </a:t>
            </a:r>
            <a:r>
              <a:rPr lang="ru-RU" sz="1800" b="1" dirty="0"/>
              <a:t>глоссариев</a:t>
            </a:r>
            <a:r>
              <a:rPr lang="ru-RU" sz="1800" dirty="0"/>
              <a:t> НСК? Как это улучшить, ускорить, сделать более надежным, полезным? </a:t>
            </a:r>
          </a:p>
          <a:p>
            <a:pPr marL="333375" indent="-333375" algn="l">
              <a:lnSpc>
                <a:spcPct val="14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ru-RU" sz="1800" dirty="0"/>
              <a:t>Каков жизненный </a:t>
            </a:r>
            <a:r>
              <a:rPr lang="ru-RU" sz="1800" b="1" dirty="0"/>
              <a:t>цикл</a:t>
            </a:r>
            <a:r>
              <a:rPr lang="ru-RU" sz="1800" dirty="0"/>
              <a:t> отраслевой системы квалификаций? С чего нужно </a:t>
            </a:r>
            <a:r>
              <a:rPr lang="ru-RU" sz="1800" b="1" dirty="0"/>
              <a:t>начинать</a:t>
            </a:r>
            <a:r>
              <a:rPr lang="ru-RU" sz="1800" dirty="0"/>
              <a:t> в отрасли, чтобы использовать наработки на национальном уровне или их корректировать?  </a:t>
            </a:r>
          </a:p>
          <a:p>
            <a:pPr marL="333375" indent="-333375" algn="l">
              <a:lnSpc>
                <a:spcPct val="140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ru-RU" sz="1800" dirty="0"/>
              <a:t>Как должен быть составлен </a:t>
            </a:r>
            <a:r>
              <a:rPr lang="ru-RU" sz="1800" b="1" dirty="0"/>
              <a:t>профстандарт</a:t>
            </a:r>
            <a:r>
              <a:rPr lang="ru-RU" sz="1800" dirty="0"/>
              <a:t>, чтобы в 1-ю очередь, он был полезен и использован в отрасли, на предприятии, а во 2-ю очередь, в образовании и обучении?</a:t>
            </a:r>
          </a:p>
        </p:txBody>
      </p:sp>
    </p:spTree>
    <p:extLst>
      <p:ext uri="{BB962C8B-B14F-4D97-AF65-F5344CB8AC3E}">
        <p14:creationId xmlns:p14="http://schemas.microsoft.com/office/powerpoint/2010/main" val="4172986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10"/>
          <p:cNvSpPr txBox="1">
            <a:spLocks noChangeArrowheads="1"/>
          </p:cNvSpPr>
          <p:nvPr/>
        </p:nvSpPr>
        <p:spPr bwMode="auto">
          <a:xfrm>
            <a:off x="0" y="59508"/>
            <a:ext cx="12190424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1400" b="1" dirty="0">
                <a:solidFill>
                  <a:srgbClr val="084A92"/>
                </a:solidFill>
              </a:rPr>
              <a:t>СОДЕРЖАНИЕ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11" y="411133"/>
            <a:ext cx="12190413" cy="0"/>
          </a:xfrm>
          <a:prstGeom prst="line">
            <a:avLst/>
          </a:prstGeom>
          <a:ln w="12700">
            <a:solidFill>
              <a:srgbClr val="084A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4" descr="https://free-images.com/or/d523/man_user_profile_person.jpg"/>
          <p:cNvSpPr>
            <a:spLocks noChangeAspect="1" noChangeArrowheads="1"/>
          </p:cNvSpPr>
          <p:nvPr/>
        </p:nvSpPr>
        <p:spPr bwMode="auto">
          <a:xfrm>
            <a:off x="207406" y="-144494"/>
            <a:ext cx="406347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kk-KZ"/>
          </a:p>
        </p:txBody>
      </p:sp>
      <p:sp>
        <p:nvSpPr>
          <p:cNvPr id="100" name="TextBox 99"/>
          <p:cNvSpPr txBox="1"/>
          <p:nvPr/>
        </p:nvSpPr>
        <p:spPr>
          <a:xfrm>
            <a:off x="815975" y="554008"/>
            <a:ext cx="11011958" cy="5982013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indent="0" algn="ctr">
              <a:buFont typeface="Arial" panose="020B0604020202020204" pitchFamily="34" charset="0"/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marL="342900" indent="-342900" algn="l">
              <a:lnSpc>
                <a:spcPct val="160000"/>
              </a:lnSpc>
              <a:buClr>
                <a:srgbClr val="B8E08C"/>
              </a:buClr>
              <a:buFont typeface="Wingdings" pitchFamily="2" charset="2"/>
              <a:buChar char=""/>
            </a:pPr>
            <a:r>
              <a:rPr lang="ru-RU" sz="2000" dirty="0"/>
              <a:t>Союз транспортников Казахстана </a:t>
            </a:r>
            <a:r>
              <a:rPr lang="en-US" sz="2000" dirty="0"/>
              <a:t>«KAZLOGISTICS»</a:t>
            </a:r>
            <a:r>
              <a:rPr lang="ru-RU" sz="2000" dirty="0"/>
              <a:t> (структура, члены)</a:t>
            </a:r>
            <a:endParaRPr lang="en-US" sz="2000" dirty="0"/>
          </a:p>
          <a:p>
            <a:pPr marL="342900" indent="-342900" algn="l">
              <a:lnSpc>
                <a:spcPct val="160000"/>
              </a:lnSpc>
              <a:buClr>
                <a:srgbClr val="B8E08C"/>
              </a:buClr>
              <a:buFont typeface="Wingdings" pitchFamily="2" charset="2"/>
              <a:buChar char=""/>
            </a:pPr>
            <a:r>
              <a:rPr lang="ru-RU" sz="2000" dirty="0"/>
              <a:t>Разработка отраслевых рамок квалификаций и профстандартов</a:t>
            </a:r>
          </a:p>
          <a:p>
            <a:pPr marL="342900" indent="-342900" algn="l">
              <a:lnSpc>
                <a:spcPct val="160000"/>
              </a:lnSpc>
              <a:buClr>
                <a:srgbClr val="B8E08C"/>
              </a:buClr>
              <a:buFont typeface="Wingdings" pitchFamily="2" charset="2"/>
              <a:buChar char=""/>
            </a:pPr>
            <a:r>
              <a:rPr lang="ru-RU" sz="2000" dirty="0"/>
              <a:t>Пилотный проект оценки квалификации специалистов автотранспорта</a:t>
            </a:r>
          </a:p>
          <a:p>
            <a:pPr marL="342900" indent="-342900" algn="l">
              <a:lnSpc>
                <a:spcPct val="160000"/>
              </a:lnSpc>
              <a:buClr>
                <a:srgbClr val="B8E08C"/>
              </a:buClr>
              <a:buFont typeface="Wingdings" pitchFamily="2" charset="2"/>
              <a:buChar char=""/>
            </a:pPr>
            <a:r>
              <a:rPr lang="ru-RU" sz="2000" dirty="0"/>
              <a:t>Проблемные вопросы</a:t>
            </a:r>
          </a:p>
          <a:p>
            <a:pPr marL="342900" indent="-342900" algn="l">
              <a:lnSpc>
                <a:spcPct val="160000"/>
              </a:lnSpc>
              <a:buClr>
                <a:srgbClr val="B8E08C"/>
              </a:buClr>
              <a:buFont typeface="Wingdings" pitchFamily="2" charset="2"/>
              <a:buChar char=""/>
            </a:pPr>
            <a:r>
              <a:rPr lang="ru-RU" sz="2000" dirty="0"/>
              <a:t>Исследование квалификаций в отраслях транспорта </a:t>
            </a:r>
          </a:p>
          <a:p>
            <a:pPr marL="342900" indent="-342900" algn="l">
              <a:lnSpc>
                <a:spcPct val="160000"/>
              </a:lnSpc>
              <a:buClr>
                <a:srgbClr val="B8E08C"/>
              </a:buClr>
              <a:buFont typeface="Wingdings" pitchFamily="2" charset="2"/>
              <a:buChar char=""/>
            </a:pPr>
            <a:r>
              <a:rPr lang="ru-RU" sz="2000" dirty="0"/>
              <a:t>Использование инструмента ЕФО № 3 (</a:t>
            </a:r>
            <a:r>
              <a:rPr lang="ru-RU" sz="1900" i="1" dirty="0"/>
              <a:t>Карта функций и ролей в сфере квалификаций</a:t>
            </a:r>
            <a:r>
              <a:rPr lang="ru-RU" sz="2000" dirty="0"/>
              <a:t>)</a:t>
            </a:r>
          </a:p>
          <a:p>
            <a:pPr marL="342900" indent="-342900" algn="l">
              <a:lnSpc>
                <a:spcPct val="160000"/>
              </a:lnSpc>
              <a:buClr>
                <a:srgbClr val="B8E08C"/>
              </a:buClr>
              <a:buFont typeface="Wingdings" pitchFamily="2" charset="2"/>
              <a:buChar char=""/>
            </a:pPr>
            <a:r>
              <a:rPr lang="ru-RU" sz="2000" dirty="0"/>
              <a:t>Подкомитет по квалификациям </a:t>
            </a:r>
          </a:p>
          <a:p>
            <a:pPr marL="342900" indent="-342900" algn="l">
              <a:lnSpc>
                <a:spcPct val="160000"/>
              </a:lnSpc>
              <a:buClr>
                <a:srgbClr val="B8E08C"/>
              </a:buClr>
              <a:buFont typeface="Wingdings" pitchFamily="2" charset="2"/>
              <a:buChar char=""/>
            </a:pPr>
            <a:r>
              <a:rPr lang="ru-RU" sz="2000" dirty="0"/>
              <a:t>Анализ взаимодействия предприятий и учебных заведений при дуальном обучении</a:t>
            </a:r>
          </a:p>
          <a:p>
            <a:pPr marL="342900" indent="-342900" algn="l">
              <a:lnSpc>
                <a:spcPct val="160000"/>
              </a:lnSpc>
              <a:buClr>
                <a:srgbClr val="B8E08C"/>
              </a:buClr>
              <a:buFont typeface="Wingdings" pitchFamily="2" charset="2"/>
              <a:buChar char=""/>
            </a:pPr>
            <a:r>
              <a:rPr lang="ru-RU" sz="2000" dirty="0"/>
              <a:t>Оценка квалификации водителей в Республике Таджикистан </a:t>
            </a:r>
          </a:p>
          <a:p>
            <a:pPr marL="342900" indent="-342900" algn="l">
              <a:lnSpc>
                <a:spcPct val="160000"/>
              </a:lnSpc>
              <a:buClr>
                <a:srgbClr val="B8E08C"/>
              </a:buClr>
              <a:buFont typeface="Wingdings" pitchFamily="2" charset="2"/>
              <a:buChar char=""/>
            </a:pPr>
            <a:r>
              <a:rPr lang="ru-RU" sz="2000" dirty="0"/>
              <a:t>Библиотека по системам квалификаций и база данных профстандартов </a:t>
            </a:r>
          </a:p>
          <a:p>
            <a:pPr marL="342900" indent="-342900" algn="l">
              <a:lnSpc>
                <a:spcPct val="160000"/>
              </a:lnSpc>
              <a:buClr>
                <a:srgbClr val="B8E08C"/>
              </a:buClr>
              <a:buFont typeface="Wingdings" pitchFamily="2" charset="2"/>
              <a:buChar char=""/>
            </a:pPr>
            <a:r>
              <a:rPr lang="ru-RU" sz="2000" dirty="0"/>
              <a:t>Вопросы к сотрудничеству между отраслями, предприятиями стран Центральной Азии</a:t>
            </a:r>
          </a:p>
          <a:p>
            <a:pPr marL="342900" indent="-342900" algn="l">
              <a:lnSpc>
                <a:spcPct val="160000"/>
              </a:lnSpc>
              <a:buClr>
                <a:srgbClr val="B8E08C"/>
              </a:buClr>
              <a:buFont typeface="Wingdings" pitchFamily="2" charset="2"/>
              <a:buChar char=""/>
            </a:pPr>
            <a:r>
              <a:rPr lang="ru-RU" sz="2000" dirty="0"/>
              <a:t>Площадки тематического диалога в социальных сетях</a:t>
            </a:r>
          </a:p>
        </p:txBody>
      </p:sp>
    </p:spTree>
    <p:extLst>
      <p:ext uri="{BB962C8B-B14F-4D97-AF65-F5344CB8AC3E}">
        <p14:creationId xmlns:p14="http://schemas.microsoft.com/office/powerpoint/2010/main" val="3745184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0" y="59508"/>
            <a:ext cx="12190424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1400" b="1" dirty="0">
                <a:solidFill>
                  <a:srgbClr val="084A92"/>
                </a:solidFill>
              </a:rPr>
              <a:t>ПЛОЩАДКИ ТЕМАТИЧЕСКОГО ДИАЛОГА В СОЦИАЛЬНЫХ СЕТЯХ </a:t>
            </a:r>
            <a:r>
              <a:rPr kumimoji="0" lang="ru-RU" sz="1400" dirty="0">
                <a:solidFill>
                  <a:srgbClr val="084A92"/>
                </a:solidFill>
              </a:rPr>
              <a:t>(</a:t>
            </a:r>
            <a:r>
              <a:rPr kumimoji="0" lang="ru-RU" sz="1400" i="1" dirty="0">
                <a:solidFill>
                  <a:srgbClr val="084A92"/>
                </a:solidFill>
              </a:rPr>
              <a:t>гиперссылки для входа в наименованиях чатов</a:t>
            </a:r>
            <a:r>
              <a:rPr kumimoji="0" lang="ru-RU" sz="1400" dirty="0">
                <a:solidFill>
                  <a:srgbClr val="084A92"/>
                </a:solidFill>
              </a:rPr>
              <a:t>)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" y="411133"/>
            <a:ext cx="12190413" cy="0"/>
          </a:xfrm>
          <a:prstGeom prst="line">
            <a:avLst/>
          </a:prstGeom>
          <a:ln w="12700">
            <a:solidFill>
              <a:srgbClr val="084A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736135" y="1289427"/>
            <a:ext cx="7160590" cy="1754326"/>
          </a:xfrm>
          <a:prstGeom prst="rect">
            <a:avLst/>
          </a:prstGeom>
          <a:solidFill>
            <a:srgbClr val="EFE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66700" indent="-266700">
              <a:lnSpc>
                <a:spcPct val="120000"/>
              </a:lnSpc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Профессиональное образование, обучение и квалификации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1,8 тыс. 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ebdings"/>
              </a:rPr>
              <a:t>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Аналитика и умения на транспорте, транспортной логистике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708 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ebdings"/>
              </a:rPr>
              <a:t></a:t>
            </a:r>
            <a:endParaRPr lang="ru-RU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Национальные структуры квалификаций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286 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ebdings"/>
              </a:rPr>
              <a:t></a:t>
            </a:r>
            <a:endParaRPr lang="ru-RU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6"/>
              </a:rPr>
              <a:t>Отраслевые подсистемы квалификаций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995 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ebdings"/>
              </a:rPr>
              <a:t></a:t>
            </a:r>
            <a:endParaRPr lang="ru-RU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7"/>
              </a:rPr>
              <a:t>Сертификация профессиональных квалификаций</a:t>
            </a:r>
            <a:r>
              <a:rPr lang="ru-RU" sz="1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530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ebdings"/>
              </a:rPr>
              <a:t></a:t>
            </a:r>
            <a:endParaRPr lang="ru-RU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6192" y="852942"/>
            <a:ext cx="1816958" cy="302080"/>
          </a:xfrm>
          <a:prstGeom prst="roundRect">
            <a:avLst>
              <a:gd name="adj" fmla="val 8235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sz="1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WhatsApp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-чаты: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7960" y="1289427"/>
            <a:ext cx="4160216" cy="2086725"/>
          </a:xfrm>
          <a:prstGeom prst="rect">
            <a:avLst/>
          </a:prstGeom>
          <a:solidFill>
            <a:srgbClr val="EFE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19075" indent="-219075">
              <a:lnSpc>
                <a:spcPct val="120000"/>
              </a:lnSpc>
              <a:buAutoNum type="arabicPeriod"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8"/>
              </a:rPr>
              <a:t>Профессиональные квалификации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272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ebdings"/>
              </a:rPr>
              <a:t></a:t>
            </a:r>
            <a:endParaRPr lang="ru-RU" sz="1800" i="1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19075" indent="-219075">
              <a:lnSpc>
                <a:spcPct val="120000"/>
              </a:lnSpc>
              <a:buFontTx/>
              <a:buAutoNum type="arabicPeriod"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" action="ppaction://noaction"/>
              </a:rPr>
              <a:t>Аналитика на транспорте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237 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ebdings"/>
              </a:rPr>
              <a:t></a:t>
            </a:r>
          </a:p>
          <a:p>
            <a:pPr marL="219075" indent="-219075">
              <a:lnSpc>
                <a:spcPct val="120000"/>
              </a:lnSpc>
              <a:buAutoNum type="arabicPeriod"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9"/>
              </a:rPr>
              <a:t>Социальный диалог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94</a:t>
            </a:r>
            <a:r>
              <a:rPr lang="ru-RU" sz="16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ebdings"/>
              </a:rPr>
              <a:t></a:t>
            </a:r>
            <a:endParaRPr lang="ru-RU" sz="1400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hlinkClick r:id="" action="ppaction://noaction"/>
            </a:endParaRPr>
          </a:p>
          <a:p>
            <a:pPr marL="219075" indent="-219075">
              <a:lnSpc>
                <a:spcPct val="120000"/>
              </a:lnSpc>
              <a:buAutoNum type="arabicPeriod"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10"/>
              </a:rPr>
              <a:t>Обучение на рабочем месте</a:t>
            </a:r>
            <a:r>
              <a:rPr lang="ru-RU" sz="1400" i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60 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ebdings"/>
              </a:rPr>
              <a:t>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219075" indent="-219075">
              <a:lnSpc>
                <a:spcPct val="120000"/>
              </a:lnSpc>
              <a:buFontTx/>
              <a:buAutoNum type="arabicPeriod"/>
            </a:pPr>
            <a:r>
              <a:rPr lang="en-US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11"/>
              </a:rPr>
              <a:t>DARYA Action group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	                  57 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ebdings"/>
              </a:rPr>
              <a:t>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ru-RU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19075" indent="-219075">
              <a:lnSpc>
                <a:spcPct val="120000"/>
              </a:lnSpc>
              <a:buFontTx/>
              <a:buAutoNum type="arabicPeriod"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12"/>
              </a:rPr>
              <a:t>Совет объединений автошкол</a:t>
            </a: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40 </a:t>
            </a:r>
            <a:r>
              <a:rPr lang="ru-RU" sz="18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ebdings"/>
              </a:rPr>
              <a:t>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45792" y="852942"/>
            <a:ext cx="2280242" cy="302080"/>
          </a:xfrm>
          <a:prstGeom prst="roundRect">
            <a:avLst>
              <a:gd name="adj" fmla="val 8235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Facebook</a:t>
            </a:r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-группы: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6192" y="3662506"/>
            <a:ext cx="1132690" cy="302080"/>
          </a:xfrm>
          <a:prstGeom prst="roundRect">
            <a:avLst>
              <a:gd name="adj" fmla="val 8235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Ссылки: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7960" y="4063639"/>
            <a:ext cx="6531943" cy="2354491"/>
          </a:xfrm>
          <a:prstGeom prst="rect">
            <a:avLst/>
          </a:prstGeom>
          <a:solidFill>
            <a:srgbClr val="EFE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>
                <a:latin typeface="Arial" pitchFamily="34" charset="0"/>
                <a:cs typeface="Arial" pitchFamily="34" charset="0"/>
                <a:hlinkClick r:id="rId13"/>
              </a:rPr>
              <a:t>База данных «Профстандарт»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>
                <a:latin typeface="Arial" pitchFamily="34" charset="0"/>
                <a:cs typeface="Arial" pitchFamily="34" charset="0"/>
                <a:hlinkClick r:id="rId14"/>
              </a:rPr>
              <a:t>Библиотека НСК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>
                <a:latin typeface="Arial" pitchFamily="34" charset="0"/>
                <a:cs typeface="Arial" pitchFamily="34" charset="0"/>
                <a:hlinkClick r:id="rId15"/>
              </a:rPr>
              <a:t>Профессиональные стандарты на сайте НПП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sz="1400" dirty="0">
                <a:latin typeface="Arial" pitchFamily="34" charset="0"/>
                <a:cs typeface="Arial" pitchFamily="34" charset="0"/>
                <a:hlinkClick r:id="rId16"/>
              </a:rPr>
              <a:t>Профессиональные квалификации на сайте СТК «</a:t>
            </a:r>
            <a:r>
              <a:rPr lang="en-US" sz="1400" dirty="0">
                <a:latin typeface="Arial" pitchFamily="34" charset="0"/>
                <a:cs typeface="Arial" pitchFamily="34" charset="0"/>
                <a:hlinkClick r:id="rId16"/>
              </a:rPr>
              <a:t>KAZLOGISTICS</a:t>
            </a:r>
            <a:r>
              <a:rPr lang="ru-RU" sz="1400" dirty="0">
                <a:latin typeface="Arial" pitchFamily="34" charset="0"/>
                <a:cs typeface="Arial" pitchFamily="34" charset="0"/>
                <a:hlinkClick r:id="rId16"/>
              </a:rPr>
              <a:t>»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sz="1400" u="sng" dirty="0">
                <a:latin typeface="Arial" pitchFamily="34" charset="0"/>
                <a:cs typeface="Arial" pitchFamily="34" charset="0"/>
                <a:hlinkClick r:id="rId17"/>
              </a:rPr>
              <a:t>Альбом схем обучения на рабочем месте (2018)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sz="1400" u="sng" dirty="0">
                <a:latin typeface="Arial" pitchFamily="34" charset="0"/>
                <a:cs typeface="Arial" pitchFamily="34" charset="0"/>
                <a:hlinkClick r:id="rId18"/>
              </a:rPr>
              <a:t>Методическая справка по дуальному обучению Германии (2014-2019)</a:t>
            </a: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ru-RU" sz="1400" u="sng" dirty="0">
                <a:latin typeface="Arial" pitchFamily="34" charset="0"/>
                <a:cs typeface="Arial" pitchFamily="34" charset="0"/>
                <a:hlinkClick r:id="rId19"/>
              </a:rPr>
              <a:t>Блок-схемы механизмов подтверждения квалификации (2021)</a:t>
            </a:r>
            <a:endParaRPr lang="ru-RU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72375" y="3674157"/>
            <a:ext cx="413385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Благодарим за внимание!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7130784" y="5201190"/>
            <a:ext cx="46706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Марат Исабеков</a:t>
            </a:r>
            <a:r>
              <a:rPr lang="ru-RU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КФ «</a:t>
            </a:r>
            <a:r>
              <a:rPr lang="de-DE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KAZLOGISTICS</a:t>
            </a:r>
            <a:r>
              <a:rPr lang="ru-RU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en-US" sz="1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m.issabekov@kazlogistics.kz</a:t>
            </a:r>
            <a:r>
              <a:rPr lang="ru-RU" sz="1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isabekovmarat@gmail.com</a:t>
            </a:r>
            <a:endParaRPr lang="ru-RU" sz="10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400" b="1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Юлия </a:t>
            </a:r>
            <a:r>
              <a:rPr lang="ru-RU" sz="1400" b="1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Стацурина</a:t>
            </a:r>
            <a:r>
              <a:rPr lang="ru-RU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СТК «</a:t>
            </a:r>
            <a:r>
              <a:rPr lang="de-DE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KAZLOGISTICS</a:t>
            </a:r>
            <a:r>
              <a:rPr lang="ru-RU" sz="14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en-US" sz="10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statsurina@kazlogistics.kz</a:t>
            </a:r>
            <a:endParaRPr lang="ru-RU" sz="10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463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Равнобедренный треугольник 20"/>
          <p:cNvSpPr/>
          <p:nvPr/>
        </p:nvSpPr>
        <p:spPr>
          <a:xfrm>
            <a:off x="4100157" y="2192404"/>
            <a:ext cx="3655310" cy="3151130"/>
          </a:xfrm>
          <a:prstGeom prst="triangle">
            <a:avLst/>
          </a:prstGeom>
          <a:solidFill>
            <a:srgbClr val="FFFF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TextBox 10"/>
          <p:cNvSpPr txBox="1">
            <a:spLocks noChangeArrowheads="1"/>
          </p:cNvSpPr>
          <p:nvPr/>
        </p:nvSpPr>
        <p:spPr bwMode="auto">
          <a:xfrm>
            <a:off x="0" y="59508"/>
            <a:ext cx="12190424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1400" b="1" dirty="0">
                <a:solidFill>
                  <a:srgbClr val="084A92"/>
                </a:solidFill>
              </a:rPr>
              <a:t>СОЮЗ ТРАНСПОРТНИКОВ  КАЗАХСТАНА «</a:t>
            </a:r>
            <a:r>
              <a:rPr kumimoji="0" lang="en-US" sz="1400" b="1" dirty="0">
                <a:solidFill>
                  <a:srgbClr val="084A92"/>
                </a:solidFill>
              </a:rPr>
              <a:t>KAZLOGISTICS</a:t>
            </a:r>
            <a:r>
              <a:rPr kumimoji="0" lang="ru-RU" sz="1400" b="1" dirty="0">
                <a:solidFill>
                  <a:srgbClr val="084A92"/>
                </a:solidFill>
              </a:rPr>
              <a:t>»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11" y="411133"/>
            <a:ext cx="12190413" cy="0"/>
          </a:xfrm>
          <a:prstGeom prst="line">
            <a:avLst/>
          </a:prstGeom>
          <a:ln w="12700">
            <a:solidFill>
              <a:srgbClr val="084A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4" descr="https://free-images.com/or/d523/man_user_profile_person.jpg"/>
          <p:cNvSpPr>
            <a:spLocks noChangeAspect="1" noChangeArrowheads="1"/>
          </p:cNvSpPr>
          <p:nvPr/>
        </p:nvSpPr>
        <p:spPr bwMode="auto">
          <a:xfrm>
            <a:off x="207406" y="-144494"/>
            <a:ext cx="406347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kk-KZ"/>
          </a:p>
        </p:txBody>
      </p:sp>
      <p:sp>
        <p:nvSpPr>
          <p:cNvPr id="2" name="Овал 1"/>
          <p:cNvSpPr/>
          <p:nvPr/>
        </p:nvSpPr>
        <p:spPr>
          <a:xfrm>
            <a:off x="5647583" y="1948357"/>
            <a:ext cx="564992" cy="564992"/>
          </a:xfrm>
          <a:prstGeom prst="ellipse">
            <a:avLst/>
          </a:prstGeom>
          <a:solidFill>
            <a:srgbClr val="C5FFC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20" name="Овал 119"/>
          <p:cNvSpPr/>
          <p:nvPr/>
        </p:nvSpPr>
        <p:spPr>
          <a:xfrm>
            <a:off x="3858237" y="5004595"/>
            <a:ext cx="564992" cy="564992"/>
          </a:xfrm>
          <a:prstGeom prst="ellipse">
            <a:avLst/>
          </a:prstGeom>
          <a:solidFill>
            <a:srgbClr val="D5E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21" name="Овал 120"/>
          <p:cNvSpPr/>
          <p:nvPr/>
        </p:nvSpPr>
        <p:spPr>
          <a:xfrm>
            <a:off x="7403473" y="5004595"/>
            <a:ext cx="564992" cy="564992"/>
          </a:xfrm>
          <a:prstGeom prst="ellipse">
            <a:avLst/>
          </a:prstGeom>
          <a:solidFill>
            <a:srgbClr val="D1FFD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24" name="Овал 123"/>
          <p:cNvSpPr/>
          <p:nvPr/>
        </p:nvSpPr>
        <p:spPr>
          <a:xfrm>
            <a:off x="5647583" y="5004595"/>
            <a:ext cx="564992" cy="564992"/>
          </a:xfrm>
          <a:prstGeom prst="ellipse">
            <a:avLst/>
          </a:prstGeom>
          <a:solidFill>
            <a:srgbClr val="D5EFFF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27" name="Овал 126"/>
          <p:cNvSpPr/>
          <p:nvPr/>
        </p:nvSpPr>
        <p:spPr>
          <a:xfrm>
            <a:off x="4741247" y="3567370"/>
            <a:ext cx="564992" cy="564992"/>
          </a:xfrm>
          <a:prstGeom prst="ellipse">
            <a:avLst/>
          </a:prstGeom>
          <a:solidFill>
            <a:srgbClr val="D1FFD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cxnSp>
        <p:nvCxnSpPr>
          <p:cNvPr id="128" name="Прямая со стрелкой 127"/>
          <p:cNvCxnSpPr/>
          <p:nvPr/>
        </p:nvCxnSpPr>
        <p:spPr>
          <a:xfrm flipV="1">
            <a:off x="4325508" y="4173552"/>
            <a:ext cx="456929" cy="76284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/>
          <p:nvPr/>
        </p:nvCxnSpPr>
        <p:spPr>
          <a:xfrm flipH="1" flipV="1">
            <a:off x="6098382" y="2575411"/>
            <a:ext cx="1414192" cy="2360980"/>
          </a:xfrm>
          <a:prstGeom prst="straightConnector1">
            <a:avLst/>
          </a:prstGeom>
          <a:ln w="28575">
            <a:solidFill>
              <a:srgbClr val="6B6BCF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146"/>
          <p:cNvCxnSpPr/>
          <p:nvPr/>
        </p:nvCxnSpPr>
        <p:spPr>
          <a:xfrm flipV="1">
            <a:off x="5248146" y="2575412"/>
            <a:ext cx="467997" cy="848496"/>
          </a:xfrm>
          <a:prstGeom prst="straightConnector1">
            <a:avLst/>
          </a:prstGeom>
          <a:ln w="28575">
            <a:solidFill>
              <a:srgbClr val="6B6BCF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 flipH="1" flipV="1">
            <a:off x="5248146" y="4173552"/>
            <a:ext cx="456929" cy="762840"/>
          </a:xfrm>
          <a:prstGeom prst="straightConnector1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>
            <a:off x="8108969" y="4787969"/>
            <a:ext cx="2966974" cy="979665"/>
          </a:xfrm>
          <a:prstGeom prst="roundRect">
            <a:avLst>
              <a:gd name="adj" fmla="val 8235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marL="119063" indent="-119063" algn="l">
              <a:buClr>
                <a:srgbClr val="333399"/>
              </a:buClr>
              <a:buFont typeface="Arial" pitchFamily="34" charset="0"/>
              <a:buChar char="•"/>
            </a:pPr>
            <a:r>
              <a:rPr lang="ru-RU" sz="1400" dirty="0"/>
              <a:t>национальные компании (3)</a:t>
            </a:r>
          </a:p>
          <a:p>
            <a:pPr marL="119063" indent="-119063" algn="l">
              <a:buClr>
                <a:srgbClr val="333399"/>
              </a:buClr>
              <a:buFont typeface="Arial" pitchFamily="34" charset="0"/>
              <a:buChar char="•"/>
            </a:pPr>
            <a:r>
              <a:rPr lang="ru-RU" sz="1400" dirty="0"/>
              <a:t>предприятия (35)</a:t>
            </a:r>
          </a:p>
          <a:p>
            <a:pPr marL="119063" indent="-119063" algn="l">
              <a:buClr>
                <a:srgbClr val="333399"/>
              </a:buClr>
              <a:buFont typeface="Arial" pitchFamily="34" charset="0"/>
              <a:buChar char="•"/>
            </a:pPr>
            <a:r>
              <a:rPr lang="ru-RU" sz="1400" dirty="0"/>
              <a:t>НИИ (1)</a:t>
            </a:r>
          </a:p>
          <a:p>
            <a:pPr marL="119063" indent="-119063" algn="l">
              <a:buClr>
                <a:srgbClr val="333399"/>
              </a:buClr>
              <a:buFont typeface="Arial" pitchFamily="34" charset="0"/>
              <a:buChar char="•"/>
            </a:pPr>
            <a:r>
              <a:rPr lang="ru-RU" sz="1400" dirty="0"/>
              <a:t>учебные заведения (8)</a:t>
            </a:r>
          </a:p>
        </p:txBody>
      </p:sp>
      <p:sp>
        <p:nvSpPr>
          <p:cNvPr id="152" name="TextBox 151"/>
          <p:cNvSpPr txBox="1"/>
          <p:nvPr/>
        </p:nvSpPr>
        <p:spPr>
          <a:xfrm>
            <a:off x="3345578" y="3476037"/>
            <a:ext cx="1295126" cy="527942"/>
          </a:xfrm>
          <a:prstGeom prst="roundRect">
            <a:avLst>
              <a:gd name="adj" fmla="val 8235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ru-RU" sz="1400" dirty="0"/>
              <a:t>Ассоциации</a:t>
            </a:r>
          </a:p>
          <a:p>
            <a:pPr algn="r"/>
            <a:r>
              <a:rPr lang="ru-RU" sz="1400" dirty="0"/>
              <a:t>отраслевые</a:t>
            </a:r>
          </a:p>
        </p:txBody>
      </p:sp>
      <p:sp>
        <p:nvSpPr>
          <p:cNvPr id="157" name="TextBox 156"/>
          <p:cNvSpPr txBox="1"/>
          <p:nvPr/>
        </p:nvSpPr>
        <p:spPr>
          <a:xfrm>
            <a:off x="2563111" y="5004595"/>
            <a:ext cx="1295126" cy="527942"/>
          </a:xfrm>
          <a:prstGeom prst="roundRect">
            <a:avLst>
              <a:gd name="adj" fmla="val 8235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1400" dirty="0"/>
              <a:t>Предприятия,</a:t>
            </a:r>
          </a:p>
          <a:p>
            <a:pPr algn="l"/>
            <a:r>
              <a:rPr lang="ru-RU" sz="1400" dirty="0"/>
              <a:t>организации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4866562" y="1538684"/>
            <a:ext cx="2126906" cy="302080"/>
          </a:xfrm>
          <a:prstGeom prst="roundRect">
            <a:avLst>
              <a:gd name="adj" fmla="val 8235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400" dirty="0"/>
              <a:t>Союз «</a:t>
            </a:r>
            <a:r>
              <a:rPr lang="en-US" sz="1400" dirty="0"/>
              <a:t>KAZLOGISTICS</a:t>
            </a:r>
            <a:r>
              <a:rPr lang="ru-RU" sz="1400" dirty="0"/>
              <a:t>»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5705075" y="2053843"/>
            <a:ext cx="468823" cy="334346"/>
          </a:xfrm>
          <a:prstGeom prst="roundRect">
            <a:avLst>
              <a:gd name="adj" fmla="val 8235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600" b="1" dirty="0">
                <a:solidFill>
                  <a:srgbClr val="5252C6"/>
                </a:solidFill>
              </a:rPr>
              <a:t>59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4782437" y="3669633"/>
            <a:ext cx="468823" cy="334346"/>
          </a:xfrm>
          <a:prstGeom prst="roundRect">
            <a:avLst>
              <a:gd name="adj" fmla="val 8235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600" b="1" dirty="0">
                <a:solidFill>
                  <a:srgbClr val="5252C6"/>
                </a:solidFill>
              </a:rPr>
              <a:t>12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7450214" y="5114052"/>
            <a:ext cx="468823" cy="334346"/>
          </a:xfrm>
          <a:prstGeom prst="roundRect">
            <a:avLst>
              <a:gd name="adj" fmla="val 8235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1600" b="1" dirty="0">
                <a:solidFill>
                  <a:srgbClr val="5252C6"/>
                </a:solidFill>
              </a:rPr>
              <a:t>47</a:t>
            </a:r>
          </a:p>
        </p:txBody>
      </p:sp>
      <p:pic>
        <p:nvPicPr>
          <p:cNvPr id="162" name="Picture 2" descr="Z:\Фонд Kazlogistics\Сайт\Логотипы\КФ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97" r="23719" b="28961"/>
          <a:stretch/>
        </p:blipFill>
        <p:spPr bwMode="auto">
          <a:xfrm>
            <a:off x="5608906" y="1044948"/>
            <a:ext cx="564992" cy="49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" name="TextBox 162"/>
          <p:cNvSpPr txBox="1"/>
          <p:nvPr/>
        </p:nvSpPr>
        <p:spPr>
          <a:xfrm>
            <a:off x="4379886" y="5305616"/>
            <a:ext cx="1267698" cy="527942"/>
          </a:xfrm>
          <a:prstGeom prst="roundRect">
            <a:avLst>
              <a:gd name="adj" fmla="val 8235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algn="ct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 </a:t>
            </a:r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570 </a:t>
            </a:r>
            <a:r>
              <a:rPr lang="ru-RU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компаний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902016" y="2223196"/>
            <a:ext cx="4288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541338"/>
            <a:r>
              <a:rPr lang="ru-RU" sz="1400" b="1" dirty="0">
                <a:latin typeface="Arial" pitchFamily="34" charset="0"/>
                <a:cs typeface="Arial" pitchFamily="34" charset="0"/>
              </a:rPr>
              <a:t>2012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- Транспортно-логистическая ассоциация «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KAZLOGISTICS»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541338" indent="-541338"/>
            <a:endParaRPr lang="ru-RU" sz="1400" b="1" dirty="0">
              <a:latin typeface="Arial" pitchFamily="34" charset="0"/>
              <a:cs typeface="Arial" pitchFamily="34" charset="0"/>
            </a:endParaRPr>
          </a:p>
          <a:p>
            <a:pPr marL="541338" indent="-541338"/>
            <a:r>
              <a:rPr lang="ru-RU" sz="1400" b="1" dirty="0">
                <a:latin typeface="Arial" pitchFamily="34" charset="0"/>
                <a:cs typeface="Arial" pitchFamily="34" charset="0"/>
              </a:rPr>
              <a:t>2013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- Союз транспортников Казахстана «KAZLOGISTICS»  (Союз транспортных и логистических организаций и ассоциаций).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07406" y="991977"/>
            <a:ext cx="320484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i="1" dirty="0">
                <a:latin typeface="Arial" pitchFamily="34" charset="0"/>
                <a:cs typeface="Arial" pitchFamily="34" charset="0"/>
              </a:rPr>
              <a:t>В состав СТК «KAZLOGISTICS» входят 59 член, объединяющих более 600 транспортно-логистических компаний, железнодорожного, автомобильного, водного транспорта, гражданской авиации и транспортной логистики. </a:t>
            </a:r>
          </a:p>
        </p:txBody>
      </p:sp>
      <p:pic>
        <p:nvPicPr>
          <p:cNvPr id="2050" name="Picture 2" descr="Z:\Фонд Kazlogistics\Сайт\Логотипы\лого8на8Меньше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574" y="670208"/>
            <a:ext cx="1802369" cy="124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ttps://inbusiness.kz/ru/images/original/16/images/EzDF4PwA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218" r="22572" b="3329"/>
          <a:stretch/>
        </p:blipFill>
        <p:spPr bwMode="auto">
          <a:xfrm>
            <a:off x="322331" y="4081631"/>
            <a:ext cx="2112942" cy="242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902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10"/>
          <p:cNvSpPr txBox="1">
            <a:spLocks noChangeArrowheads="1"/>
          </p:cNvSpPr>
          <p:nvPr/>
        </p:nvSpPr>
        <p:spPr bwMode="auto">
          <a:xfrm>
            <a:off x="0" y="59508"/>
            <a:ext cx="12190424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1400" b="1" dirty="0">
                <a:solidFill>
                  <a:srgbClr val="084A92"/>
                </a:solidFill>
              </a:rPr>
              <a:t>СТРУКТУРА СОЮЗА ТРАНСПОРТНИКОВ КАЗАХСТАНА  «</a:t>
            </a:r>
            <a:r>
              <a:rPr kumimoji="0" lang="en-US" sz="1400" b="1" dirty="0">
                <a:solidFill>
                  <a:srgbClr val="084A92"/>
                </a:solidFill>
              </a:rPr>
              <a:t>KAZLOGISTICS</a:t>
            </a:r>
            <a:r>
              <a:rPr kumimoji="0" lang="ru-RU" sz="1400" b="1" dirty="0">
                <a:solidFill>
                  <a:srgbClr val="084A92"/>
                </a:solidFill>
              </a:rPr>
              <a:t>»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11" y="411133"/>
            <a:ext cx="12190413" cy="0"/>
          </a:xfrm>
          <a:prstGeom prst="line">
            <a:avLst/>
          </a:prstGeom>
          <a:ln w="12700">
            <a:solidFill>
              <a:srgbClr val="084A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4" descr="https://free-images.com/or/d523/man_user_profile_person.jpg"/>
          <p:cNvSpPr>
            <a:spLocks noChangeAspect="1" noChangeArrowheads="1"/>
          </p:cNvSpPr>
          <p:nvPr/>
        </p:nvSpPr>
        <p:spPr bwMode="auto">
          <a:xfrm>
            <a:off x="207406" y="-144494"/>
            <a:ext cx="406347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kk-KZ"/>
          </a:p>
        </p:txBody>
      </p:sp>
      <p:grpSp>
        <p:nvGrpSpPr>
          <p:cNvPr id="131" name="Группа 130"/>
          <p:cNvGrpSpPr>
            <a:grpSpLocks noChangeAspect="1"/>
          </p:cNvGrpSpPr>
          <p:nvPr/>
        </p:nvGrpSpPr>
        <p:grpSpPr>
          <a:xfrm>
            <a:off x="3881578" y="3710124"/>
            <a:ext cx="131249" cy="305204"/>
            <a:chOff x="2055602" y="2135706"/>
            <a:chExt cx="320886" cy="746208"/>
          </a:xfrm>
          <a:solidFill>
            <a:srgbClr val="97CBFF"/>
          </a:solidFill>
        </p:grpSpPr>
        <p:sp>
          <p:nvSpPr>
            <p:cNvPr id="132" name="Овал 131"/>
            <p:cNvSpPr/>
            <p:nvPr/>
          </p:nvSpPr>
          <p:spPr>
            <a:xfrm>
              <a:off x="2109942" y="2135706"/>
              <a:ext cx="212206" cy="212206"/>
            </a:xfrm>
            <a:prstGeom prst="ellipse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3" name="Скругленный прямоугольник 132"/>
            <p:cNvSpPr/>
            <p:nvPr/>
          </p:nvSpPr>
          <p:spPr>
            <a:xfrm>
              <a:off x="2055602" y="2376941"/>
              <a:ext cx="320886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34" name="Скругленный прямоугольник 133"/>
            <p:cNvSpPr/>
            <p:nvPr/>
          </p:nvSpPr>
          <p:spPr>
            <a:xfrm>
              <a:off x="2127039" y="2592547"/>
              <a:ext cx="178012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28" name="Группа 127"/>
          <p:cNvGrpSpPr>
            <a:grpSpLocks noChangeAspect="1"/>
          </p:cNvGrpSpPr>
          <p:nvPr/>
        </p:nvGrpSpPr>
        <p:grpSpPr>
          <a:xfrm>
            <a:off x="5236338" y="4903627"/>
            <a:ext cx="129629" cy="301437"/>
            <a:chOff x="2055602" y="2135706"/>
            <a:chExt cx="320886" cy="746208"/>
          </a:xfrm>
          <a:solidFill>
            <a:srgbClr val="A9DA74"/>
          </a:solidFill>
        </p:grpSpPr>
        <p:sp>
          <p:nvSpPr>
            <p:cNvPr id="157" name="Овал 156"/>
            <p:cNvSpPr/>
            <p:nvPr/>
          </p:nvSpPr>
          <p:spPr>
            <a:xfrm>
              <a:off x="2109942" y="2135706"/>
              <a:ext cx="212206" cy="212206"/>
            </a:xfrm>
            <a:prstGeom prst="ellipse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6" name="Скругленный прямоугольник 175"/>
            <p:cNvSpPr/>
            <p:nvPr/>
          </p:nvSpPr>
          <p:spPr>
            <a:xfrm>
              <a:off x="2055602" y="2376941"/>
              <a:ext cx="320886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7" name="Скругленный прямоугольник 176"/>
            <p:cNvSpPr/>
            <p:nvPr/>
          </p:nvSpPr>
          <p:spPr>
            <a:xfrm>
              <a:off x="2127039" y="2592547"/>
              <a:ext cx="178012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22" name="Группа 121"/>
          <p:cNvGrpSpPr>
            <a:grpSpLocks noChangeAspect="1"/>
          </p:cNvGrpSpPr>
          <p:nvPr/>
        </p:nvGrpSpPr>
        <p:grpSpPr>
          <a:xfrm>
            <a:off x="4483616" y="3710124"/>
            <a:ext cx="131249" cy="305204"/>
            <a:chOff x="2055602" y="2135706"/>
            <a:chExt cx="320886" cy="746208"/>
          </a:xfrm>
          <a:solidFill>
            <a:srgbClr val="97CBFF"/>
          </a:solidFill>
        </p:grpSpPr>
        <p:sp>
          <p:nvSpPr>
            <p:cNvPr id="124" name="Овал 123"/>
            <p:cNvSpPr/>
            <p:nvPr/>
          </p:nvSpPr>
          <p:spPr>
            <a:xfrm>
              <a:off x="2109942" y="2135706"/>
              <a:ext cx="212206" cy="212206"/>
            </a:xfrm>
            <a:prstGeom prst="ellipse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6" name="Скругленный прямоугольник 125"/>
            <p:cNvSpPr/>
            <p:nvPr/>
          </p:nvSpPr>
          <p:spPr>
            <a:xfrm>
              <a:off x="2055602" y="2376941"/>
              <a:ext cx="320886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27" name="Скругленный прямоугольник 126"/>
            <p:cNvSpPr/>
            <p:nvPr/>
          </p:nvSpPr>
          <p:spPr>
            <a:xfrm>
              <a:off x="2127039" y="2592547"/>
              <a:ext cx="178012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68" name="Группа 167"/>
          <p:cNvGrpSpPr>
            <a:grpSpLocks noChangeAspect="1"/>
          </p:cNvGrpSpPr>
          <p:nvPr/>
        </p:nvGrpSpPr>
        <p:grpSpPr>
          <a:xfrm>
            <a:off x="5085654" y="3710124"/>
            <a:ext cx="131249" cy="305204"/>
            <a:chOff x="2055602" y="2135706"/>
            <a:chExt cx="320886" cy="746208"/>
          </a:xfrm>
          <a:solidFill>
            <a:srgbClr val="97CBFF"/>
          </a:solidFill>
        </p:grpSpPr>
        <p:sp>
          <p:nvSpPr>
            <p:cNvPr id="169" name="Овал 168"/>
            <p:cNvSpPr/>
            <p:nvPr/>
          </p:nvSpPr>
          <p:spPr>
            <a:xfrm>
              <a:off x="2109942" y="2135706"/>
              <a:ext cx="212206" cy="212206"/>
            </a:xfrm>
            <a:prstGeom prst="ellipse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6" name="Скругленный прямоугольник 185"/>
            <p:cNvSpPr/>
            <p:nvPr/>
          </p:nvSpPr>
          <p:spPr>
            <a:xfrm>
              <a:off x="2055602" y="2376941"/>
              <a:ext cx="320886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7" name="Скругленный прямоугольник 186"/>
            <p:cNvSpPr/>
            <p:nvPr/>
          </p:nvSpPr>
          <p:spPr>
            <a:xfrm>
              <a:off x="2127039" y="2592547"/>
              <a:ext cx="178012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88" name="Группа 187"/>
          <p:cNvGrpSpPr>
            <a:grpSpLocks noChangeAspect="1"/>
          </p:cNvGrpSpPr>
          <p:nvPr/>
        </p:nvGrpSpPr>
        <p:grpSpPr>
          <a:xfrm>
            <a:off x="5687692" y="3710124"/>
            <a:ext cx="131249" cy="305204"/>
            <a:chOff x="2055602" y="2135706"/>
            <a:chExt cx="320886" cy="746208"/>
          </a:xfrm>
          <a:solidFill>
            <a:srgbClr val="97CBFF"/>
          </a:solidFill>
        </p:grpSpPr>
        <p:sp>
          <p:nvSpPr>
            <p:cNvPr id="189" name="Овал 188"/>
            <p:cNvSpPr/>
            <p:nvPr/>
          </p:nvSpPr>
          <p:spPr>
            <a:xfrm>
              <a:off x="2109942" y="2135706"/>
              <a:ext cx="212206" cy="212206"/>
            </a:xfrm>
            <a:prstGeom prst="ellipse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1" name="Скругленный прямоугольник 190"/>
            <p:cNvSpPr/>
            <p:nvPr/>
          </p:nvSpPr>
          <p:spPr>
            <a:xfrm>
              <a:off x="2055602" y="2376941"/>
              <a:ext cx="320886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2" name="Скругленный прямоугольник 191"/>
            <p:cNvSpPr/>
            <p:nvPr/>
          </p:nvSpPr>
          <p:spPr>
            <a:xfrm>
              <a:off x="2127039" y="2592547"/>
              <a:ext cx="178012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93" name="Группа 192"/>
          <p:cNvGrpSpPr>
            <a:grpSpLocks noChangeAspect="1"/>
          </p:cNvGrpSpPr>
          <p:nvPr/>
        </p:nvGrpSpPr>
        <p:grpSpPr>
          <a:xfrm>
            <a:off x="6289730" y="3710124"/>
            <a:ext cx="131249" cy="305204"/>
            <a:chOff x="2055602" y="2135706"/>
            <a:chExt cx="320886" cy="746208"/>
          </a:xfrm>
          <a:solidFill>
            <a:srgbClr val="97CBFF"/>
          </a:solidFill>
        </p:grpSpPr>
        <p:sp>
          <p:nvSpPr>
            <p:cNvPr id="194" name="Овал 193"/>
            <p:cNvSpPr/>
            <p:nvPr/>
          </p:nvSpPr>
          <p:spPr>
            <a:xfrm>
              <a:off x="2109942" y="2135706"/>
              <a:ext cx="212206" cy="212206"/>
            </a:xfrm>
            <a:prstGeom prst="ellipse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5" name="Скругленный прямоугольник 194"/>
            <p:cNvSpPr/>
            <p:nvPr/>
          </p:nvSpPr>
          <p:spPr>
            <a:xfrm>
              <a:off x="2055602" y="2376941"/>
              <a:ext cx="320886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2" name="Скругленный прямоугольник 211"/>
            <p:cNvSpPr/>
            <p:nvPr/>
          </p:nvSpPr>
          <p:spPr>
            <a:xfrm>
              <a:off x="2127039" y="2592547"/>
              <a:ext cx="178012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13" name="Группа 212"/>
          <p:cNvGrpSpPr>
            <a:grpSpLocks noChangeAspect="1"/>
          </p:cNvGrpSpPr>
          <p:nvPr/>
        </p:nvGrpSpPr>
        <p:grpSpPr>
          <a:xfrm>
            <a:off x="6891770" y="3710124"/>
            <a:ext cx="131249" cy="305204"/>
            <a:chOff x="2055602" y="2135706"/>
            <a:chExt cx="320886" cy="746208"/>
          </a:xfrm>
          <a:solidFill>
            <a:srgbClr val="97CBFF"/>
          </a:solidFill>
        </p:grpSpPr>
        <p:sp>
          <p:nvSpPr>
            <p:cNvPr id="214" name="Овал 213"/>
            <p:cNvSpPr/>
            <p:nvPr/>
          </p:nvSpPr>
          <p:spPr>
            <a:xfrm>
              <a:off x="2109942" y="2135706"/>
              <a:ext cx="212206" cy="212206"/>
            </a:xfrm>
            <a:prstGeom prst="ellipse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6" name="Скругленный прямоугольник 215"/>
            <p:cNvSpPr/>
            <p:nvPr/>
          </p:nvSpPr>
          <p:spPr>
            <a:xfrm>
              <a:off x="2055602" y="2376941"/>
              <a:ext cx="320886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29" name="Скругленный прямоугольник 228"/>
            <p:cNvSpPr/>
            <p:nvPr/>
          </p:nvSpPr>
          <p:spPr>
            <a:xfrm>
              <a:off x="2127039" y="2592547"/>
              <a:ext cx="178012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30" name="TextBox 229"/>
          <p:cNvSpPr txBox="1"/>
          <p:nvPr/>
        </p:nvSpPr>
        <p:spPr>
          <a:xfrm>
            <a:off x="6711058" y="4070420"/>
            <a:ext cx="936965" cy="488201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indent="0" algn="ctr">
              <a:buFont typeface="Arial" panose="020B0604020202020204" pitchFamily="34" charset="0"/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900" dirty="0"/>
              <a:t>развитие</a:t>
            </a:r>
          </a:p>
          <a:p>
            <a:pPr algn="l"/>
            <a:r>
              <a:rPr lang="ru-RU" sz="900" dirty="0"/>
              <a:t>человеческих</a:t>
            </a:r>
          </a:p>
          <a:p>
            <a:pPr algn="l"/>
            <a:r>
              <a:rPr lang="ru-RU" sz="900" dirty="0"/>
              <a:t>ресурсов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3969108" y="4079901"/>
            <a:ext cx="1190965" cy="211203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indent="0" algn="ctr">
              <a:buFont typeface="Arial" panose="020B0604020202020204" pitchFamily="34" charset="0"/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900" dirty="0"/>
              <a:t>железнодорожный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4570941" y="4221233"/>
            <a:ext cx="1190965" cy="211203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indent="0" algn="ctr">
              <a:buFont typeface="Arial" panose="020B0604020202020204" pitchFamily="34" charset="0"/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900" dirty="0"/>
              <a:t>автомобильный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5453725" y="4079901"/>
            <a:ext cx="634586" cy="211203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indent="0" algn="ctr">
              <a:buFont typeface="Arial" panose="020B0604020202020204" pitchFamily="34" charset="0"/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900" dirty="0"/>
              <a:t>водный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5924746" y="4079901"/>
            <a:ext cx="892992" cy="211203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indent="0" algn="ctr">
              <a:buFont typeface="Arial" panose="020B0604020202020204" pitchFamily="34" charset="0"/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900" dirty="0"/>
              <a:t>воздушный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3137076" y="4079379"/>
            <a:ext cx="892992" cy="349702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indent="0" algn="ctr">
              <a:buFont typeface="Arial" panose="020B0604020202020204" pitchFamily="34" charset="0"/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algn="r"/>
            <a:r>
              <a:rPr lang="ru-RU" sz="900" dirty="0"/>
              <a:t>транспортная </a:t>
            </a:r>
          </a:p>
          <a:p>
            <a:pPr algn="r"/>
            <a:r>
              <a:rPr lang="ru-RU" sz="900" dirty="0"/>
              <a:t>логистика</a:t>
            </a:r>
          </a:p>
        </p:txBody>
      </p:sp>
      <p:sp>
        <p:nvSpPr>
          <p:cNvPr id="236" name="TextBox 235"/>
          <p:cNvSpPr txBox="1"/>
          <p:nvPr/>
        </p:nvSpPr>
        <p:spPr>
          <a:xfrm>
            <a:off x="3315815" y="3352131"/>
            <a:ext cx="2069628" cy="226591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indent="0" algn="ctr">
              <a:buFont typeface="Arial" panose="020B0604020202020204" pitchFamily="34" charset="0"/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1000" b="1" dirty="0"/>
              <a:t>исполнительные директора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5671526" y="4941449"/>
            <a:ext cx="2437700" cy="380480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indent="0" algn="ctr">
              <a:buFont typeface="Arial" panose="020B0604020202020204" pitchFamily="34" charset="0"/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1000" b="1" dirty="0"/>
              <a:t>59</a:t>
            </a:r>
            <a:r>
              <a:rPr lang="ru-RU" sz="1000" dirty="0"/>
              <a:t> членов, в т.ч. </a:t>
            </a:r>
            <a:r>
              <a:rPr lang="ru-RU" sz="1000" b="1" dirty="0"/>
              <a:t>11</a:t>
            </a:r>
            <a:r>
              <a:rPr lang="ru-RU" sz="1000" dirty="0"/>
              <a:t> ассоциаций, </a:t>
            </a:r>
          </a:p>
          <a:p>
            <a:pPr algn="l"/>
            <a:r>
              <a:rPr lang="ru-RU" sz="1000" dirty="0"/>
              <a:t>которые включают более </a:t>
            </a:r>
            <a:r>
              <a:rPr lang="ru-RU" sz="1000" b="1" dirty="0"/>
              <a:t>570</a:t>
            </a:r>
            <a:r>
              <a:rPr lang="ru-RU" sz="1000" dirty="0"/>
              <a:t> компаний </a:t>
            </a:r>
          </a:p>
        </p:txBody>
      </p:sp>
      <p:grpSp>
        <p:nvGrpSpPr>
          <p:cNvPr id="242" name="Группа 241"/>
          <p:cNvGrpSpPr>
            <a:grpSpLocks noChangeAspect="1"/>
          </p:cNvGrpSpPr>
          <p:nvPr/>
        </p:nvGrpSpPr>
        <p:grpSpPr>
          <a:xfrm>
            <a:off x="5430389" y="4903627"/>
            <a:ext cx="129629" cy="301437"/>
            <a:chOff x="2055602" y="2135706"/>
            <a:chExt cx="320886" cy="746208"/>
          </a:xfrm>
          <a:solidFill>
            <a:srgbClr val="A9DA74"/>
          </a:solidFill>
        </p:grpSpPr>
        <p:sp>
          <p:nvSpPr>
            <p:cNvPr id="243" name="Овал 242"/>
            <p:cNvSpPr/>
            <p:nvPr/>
          </p:nvSpPr>
          <p:spPr>
            <a:xfrm>
              <a:off x="2109942" y="2135706"/>
              <a:ext cx="212206" cy="212206"/>
            </a:xfrm>
            <a:prstGeom prst="ellipse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4" name="Скругленный прямоугольник 243"/>
            <p:cNvSpPr/>
            <p:nvPr/>
          </p:nvSpPr>
          <p:spPr>
            <a:xfrm>
              <a:off x="2055602" y="2376941"/>
              <a:ext cx="320886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45" name="Скругленный прямоугольник 244"/>
            <p:cNvSpPr/>
            <p:nvPr/>
          </p:nvSpPr>
          <p:spPr>
            <a:xfrm>
              <a:off x="2127039" y="2592547"/>
              <a:ext cx="178012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50" name="Группа 249"/>
          <p:cNvGrpSpPr>
            <a:grpSpLocks noChangeAspect="1"/>
          </p:cNvGrpSpPr>
          <p:nvPr/>
        </p:nvGrpSpPr>
        <p:grpSpPr>
          <a:xfrm>
            <a:off x="5385444" y="3058195"/>
            <a:ext cx="131249" cy="305204"/>
            <a:chOff x="2055602" y="2135706"/>
            <a:chExt cx="320886" cy="746208"/>
          </a:xfrm>
          <a:solidFill>
            <a:srgbClr val="97CBFF"/>
          </a:solidFill>
        </p:grpSpPr>
        <p:sp>
          <p:nvSpPr>
            <p:cNvPr id="251" name="Овал 250"/>
            <p:cNvSpPr/>
            <p:nvPr/>
          </p:nvSpPr>
          <p:spPr>
            <a:xfrm>
              <a:off x="2109942" y="2135706"/>
              <a:ext cx="212206" cy="212206"/>
            </a:xfrm>
            <a:prstGeom prst="ellipse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2" name="Скругленный прямоугольник 251"/>
            <p:cNvSpPr/>
            <p:nvPr/>
          </p:nvSpPr>
          <p:spPr>
            <a:xfrm>
              <a:off x="2055602" y="2376941"/>
              <a:ext cx="320886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3" name="Скругленный прямоугольник 252"/>
            <p:cNvSpPr/>
            <p:nvPr/>
          </p:nvSpPr>
          <p:spPr>
            <a:xfrm>
              <a:off x="2127039" y="2592547"/>
              <a:ext cx="178012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54" name="Группа 253"/>
          <p:cNvGrpSpPr>
            <a:grpSpLocks noChangeAspect="1"/>
          </p:cNvGrpSpPr>
          <p:nvPr/>
        </p:nvGrpSpPr>
        <p:grpSpPr>
          <a:xfrm>
            <a:off x="5385444" y="2506607"/>
            <a:ext cx="131249" cy="305204"/>
            <a:chOff x="2055602" y="2135706"/>
            <a:chExt cx="320886" cy="746208"/>
          </a:xfrm>
          <a:solidFill>
            <a:srgbClr val="97CBFF"/>
          </a:solidFill>
        </p:grpSpPr>
        <p:sp>
          <p:nvSpPr>
            <p:cNvPr id="255" name="Овал 254"/>
            <p:cNvSpPr/>
            <p:nvPr/>
          </p:nvSpPr>
          <p:spPr>
            <a:xfrm>
              <a:off x="2109942" y="2135706"/>
              <a:ext cx="212206" cy="212206"/>
            </a:xfrm>
            <a:prstGeom prst="ellipse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6" name="Скругленный прямоугольник 255"/>
            <p:cNvSpPr/>
            <p:nvPr/>
          </p:nvSpPr>
          <p:spPr>
            <a:xfrm>
              <a:off x="2055602" y="2376941"/>
              <a:ext cx="320886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7" name="Скругленный прямоугольник 256"/>
            <p:cNvSpPr/>
            <p:nvPr/>
          </p:nvSpPr>
          <p:spPr>
            <a:xfrm>
              <a:off x="2127039" y="2592547"/>
              <a:ext cx="178012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58" name="TextBox 257"/>
          <p:cNvSpPr txBox="1"/>
          <p:nvPr/>
        </p:nvSpPr>
        <p:spPr>
          <a:xfrm>
            <a:off x="5611361" y="2581979"/>
            <a:ext cx="1662746" cy="211203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indent="0" algn="ctr">
              <a:buFont typeface="Arial" panose="020B0604020202020204" pitchFamily="34" charset="0"/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900" b="1" dirty="0"/>
              <a:t>генеральный директор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5611360" y="3140928"/>
            <a:ext cx="1980833" cy="211203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indent="0" algn="ctr">
              <a:buFont typeface="Arial" panose="020B0604020202020204" pitchFamily="34" charset="0"/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900" b="1" dirty="0"/>
              <a:t>заместитель ген. директора</a:t>
            </a:r>
          </a:p>
        </p:txBody>
      </p:sp>
      <p:cxnSp>
        <p:nvCxnSpPr>
          <p:cNvPr id="260" name="Прямая соединительная линия 259"/>
          <p:cNvCxnSpPr/>
          <p:nvPr/>
        </p:nvCxnSpPr>
        <p:spPr>
          <a:xfrm>
            <a:off x="3224375" y="4671980"/>
            <a:ext cx="5360782" cy="0"/>
          </a:xfrm>
          <a:prstGeom prst="line">
            <a:avLst/>
          </a:prstGeom>
          <a:ln w="12700">
            <a:solidFill>
              <a:srgbClr val="79B5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TextBox 260"/>
          <p:cNvSpPr txBox="1"/>
          <p:nvPr/>
        </p:nvSpPr>
        <p:spPr>
          <a:xfrm>
            <a:off x="3894710" y="4798854"/>
            <a:ext cx="1227016" cy="226591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indent="0" algn="ctr">
              <a:buFont typeface="Arial" panose="020B0604020202020204" pitchFamily="34" charset="0"/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1000" b="1" dirty="0"/>
              <a:t>Члены Союза:</a:t>
            </a:r>
          </a:p>
        </p:txBody>
      </p:sp>
      <p:grpSp>
        <p:nvGrpSpPr>
          <p:cNvPr id="266" name="Группа 265"/>
          <p:cNvGrpSpPr>
            <a:grpSpLocks noChangeAspect="1"/>
          </p:cNvGrpSpPr>
          <p:nvPr/>
        </p:nvGrpSpPr>
        <p:grpSpPr>
          <a:xfrm>
            <a:off x="7622138" y="3369092"/>
            <a:ext cx="131249" cy="305204"/>
            <a:chOff x="2055602" y="2135706"/>
            <a:chExt cx="320886" cy="746208"/>
          </a:xfrm>
          <a:solidFill>
            <a:srgbClr val="97CBFF"/>
          </a:solidFill>
        </p:grpSpPr>
        <p:sp>
          <p:nvSpPr>
            <p:cNvPr id="267" name="Овал 266"/>
            <p:cNvSpPr/>
            <p:nvPr/>
          </p:nvSpPr>
          <p:spPr>
            <a:xfrm>
              <a:off x="2109942" y="2135706"/>
              <a:ext cx="212206" cy="212206"/>
            </a:xfrm>
            <a:prstGeom prst="ellipse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8" name="Скругленный прямоугольник 267"/>
            <p:cNvSpPr/>
            <p:nvPr/>
          </p:nvSpPr>
          <p:spPr>
            <a:xfrm>
              <a:off x="2055602" y="2376941"/>
              <a:ext cx="320886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69" name="Скругленный прямоугольник 268"/>
            <p:cNvSpPr/>
            <p:nvPr/>
          </p:nvSpPr>
          <p:spPr>
            <a:xfrm>
              <a:off x="2127039" y="2592547"/>
              <a:ext cx="178012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272" name="Прямая соединительная линия 271"/>
          <p:cNvCxnSpPr/>
          <p:nvPr/>
        </p:nvCxnSpPr>
        <p:spPr>
          <a:xfrm flipV="1">
            <a:off x="7516122" y="3637018"/>
            <a:ext cx="0" cy="1030395"/>
          </a:xfrm>
          <a:prstGeom prst="line">
            <a:avLst/>
          </a:prstGeom>
          <a:ln w="12700">
            <a:solidFill>
              <a:srgbClr val="79B5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Box 272"/>
          <p:cNvSpPr txBox="1"/>
          <p:nvPr/>
        </p:nvSpPr>
        <p:spPr>
          <a:xfrm>
            <a:off x="3793844" y="2230963"/>
            <a:ext cx="1305554" cy="351016"/>
          </a:xfrm>
          <a:prstGeom prst="roundRect">
            <a:avLst>
              <a:gd name="adj" fmla="val 20796"/>
            </a:avLst>
          </a:prstGeom>
          <a:solidFill>
            <a:srgbClr val="E3EFFD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Президиум</a:t>
            </a:r>
          </a:p>
        </p:txBody>
      </p:sp>
      <p:sp>
        <p:nvSpPr>
          <p:cNvPr id="274" name="TextBox 273"/>
          <p:cNvSpPr txBox="1"/>
          <p:nvPr/>
        </p:nvSpPr>
        <p:spPr>
          <a:xfrm>
            <a:off x="902859" y="3748157"/>
            <a:ext cx="1229770" cy="380480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indent="0" algn="ctr">
              <a:buFont typeface="Arial" panose="020B0604020202020204" pitchFamily="34" charset="0"/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1000" b="1" dirty="0"/>
              <a:t>Международные</a:t>
            </a:r>
          </a:p>
          <a:p>
            <a:pPr algn="l"/>
            <a:r>
              <a:rPr lang="ru-RU" sz="1000" b="1" dirty="0"/>
              <a:t>организации</a:t>
            </a:r>
          </a:p>
        </p:txBody>
      </p:sp>
      <p:sp>
        <p:nvSpPr>
          <p:cNvPr id="275" name="TextBox 274"/>
          <p:cNvSpPr txBox="1"/>
          <p:nvPr/>
        </p:nvSpPr>
        <p:spPr>
          <a:xfrm>
            <a:off x="902859" y="1933400"/>
            <a:ext cx="1788570" cy="226591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indent="0" algn="ctr">
              <a:buFont typeface="Arial" panose="020B0604020202020204" pitchFamily="34" charset="0"/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1000" b="1" dirty="0"/>
              <a:t>Правительство Казахстана</a:t>
            </a:r>
          </a:p>
        </p:txBody>
      </p:sp>
      <p:sp>
        <p:nvSpPr>
          <p:cNvPr id="276" name="TextBox 275"/>
          <p:cNvSpPr txBox="1"/>
          <p:nvPr/>
        </p:nvSpPr>
        <p:spPr>
          <a:xfrm>
            <a:off x="902859" y="2487023"/>
            <a:ext cx="1229770" cy="226591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indent="0" algn="ctr">
              <a:buFont typeface="Arial" panose="020B0604020202020204" pitchFamily="34" charset="0"/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1000" b="1" dirty="0"/>
              <a:t>Министерства</a:t>
            </a:r>
          </a:p>
        </p:txBody>
      </p:sp>
      <p:sp>
        <p:nvSpPr>
          <p:cNvPr id="277" name="TextBox 276"/>
          <p:cNvSpPr txBox="1"/>
          <p:nvPr/>
        </p:nvSpPr>
        <p:spPr>
          <a:xfrm>
            <a:off x="902860" y="3040646"/>
            <a:ext cx="1559970" cy="380480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indent="0" algn="ctr">
              <a:buFont typeface="Arial" panose="020B0604020202020204" pitchFamily="34" charset="0"/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1000" b="1" dirty="0"/>
              <a:t>Национальная палата предпринимателей</a:t>
            </a:r>
          </a:p>
        </p:txBody>
      </p:sp>
      <p:sp>
        <p:nvSpPr>
          <p:cNvPr id="278" name="Скругленный прямоугольник 277"/>
          <p:cNvSpPr/>
          <p:nvPr/>
        </p:nvSpPr>
        <p:spPr>
          <a:xfrm>
            <a:off x="3137076" y="2040115"/>
            <a:ext cx="5539522" cy="3431463"/>
          </a:xfrm>
          <a:prstGeom prst="roundRect">
            <a:avLst>
              <a:gd name="adj" fmla="val 9652"/>
            </a:avLst>
          </a:prstGeom>
          <a:noFill/>
          <a:ln w="19050">
            <a:solidFill>
              <a:srgbClr val="79B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2358054" y="2571824"/>
            <a:ext cx="1523523" cy="512153"/>
          </a:xfrm>
          <a:prstGeom prst="leftRightArrow">
            <a:avLst>
              <a:gd name="adj1" fmla="val 55579"/>
              <a:gd name="adj2" fmla="val 45041"/>
            </a:avLst>
          </a:prstGeom>
          <a:solidFill>
            <a:srgbClr val="C8E1F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9" name="Двойная стрелка влево/вправо 278"/>
          <p:cNvSpPr/>
          <p:nvPr/>
        </p:nvSpPr>
        <p:spPr>
          <a:xfrm rot="16200000">
            <a:off x="6217518" y="4528467"/>
            <a:ext cx="468495" cy="290718"/>
          </a:xfrm>
          <a:prstGeom prst="leftRightArrow">
            <a:avLst>
              <a:gd name="adj1" fmla="val 55579"/>
              <a:gd name="adj2" fmla="val 45041"/>
            </a:avLst>
          </a:prstGeom>
          <a:solidFill>
            <a:srgbClr val="C8E1F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0" name="Двойная стрелка влево/вправо 279"/>
          <p:cNvSpPr/>
          <p:nvPr/>
        </p:nvSpPr>
        <p:spPr>
          <a:xfrm rot="16200000">
            <a:off x="4832010" y="4528467"/>
            <a:ext cx="468495" cy="290718"/>
          </a:xfrm>
          <a:prstGeom prst="leftRightArrow">
            <a:avLst>
              <a:gd name="adj1" fmla="val 55579"/>
              <a:gd name="adj2" fmla="val 45041"/>
            </a:avLst>
          </a:prstGeom>
          <a:solidFill>
            <a:srgbClr val="C8E1F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1" name="Группа 280"/>
          <p:cNvGrpSpPr>
            <a:grpSpLocks noChangeAspect="1"/>
          </p:cNvGrpSpPr>
          <p:nvPr/>
        </p:nvGrpSpPr>
        <p:grpSpPr>
          <a:xfrm>
            <a:off x="5236338" y="5661393"/>
            <a:ext cx="129629" cy="301437"/>
            <a:chOff x="2055602" y="2135706"/>
            <a:chExt cx="320886" cy="746208"/>
          </a:xfrm>
          <a:solidFill>
            <a:schemeClr val="bg1">
              <a:lumMod val="85000"/>
            </a:schemeClr>
          </a:solidFill>
        </p:grpSpPr>
        <p:sp>
          <p:nvSpPr>
            <p:cNvPr id="282" name="Овал 281"/>
            <p:cNvSpPr/>
            <p:nvPr/>
          </p:nvSpPr>
          <p:spPr>
            <a:xfrm>
              <a:off x="2109942" y="2135706"/>
              <a:ext cx="212206" cy="212206"/>
            </a:xfrm>
            <a:prstGeom prst="ellipse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3" name="Скругленный прямоугольник 282"/>
            <p:cNvSpPr/>
            <p:nvPr/>
          </p:nvSpPr>
          <p:spPr>
            <a:xfrm>
              <a:off x="2055602" y="2376941"/>
              <a:ext cx="320886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4" name="Скругленный прямоугольник 283"/>
            <p:cNvSpPr/>
            <p:nvPr/>
          </p:nvSpPr>
          <p:spPr>
            <a:xfrm>
              <a:off x="2127039" y="2592547"/>
              <a:ext cx="178012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85" name="Группа 284"/>
          <p:cNvGrpSpPr>
            <a:grpSpLocks noChangeAspect="1"/>
          </p:cNvGrpSpPr>
          <p:nvPr/>
        </p:nvGrpSpPr>
        <p:grpSpPr>
          <a:xfrm>
            <a:off x="5430389" y="5661393"/>
            <a:ext cx="129629" cy="301437"/>
            <a:chOff x="2055602" y="2135706"/>
            <a:chExt cx="320886" cy="746208"/>
          </a:xfrm>
          <a:solidFill>
            <a:schemeClr val="bg1">
              <a:lumMod val="85000"/>
            </a:schemeClr>
          </a:solidFill>
        </p:grpSpPr>
        <p:sp>
          <p:nvSpPr>
            <p:cNvPr id="286" name="Овал 285"/>
            <p:cNvSpPr/>
            <p:nvPr/>
          </p:nvSpPr>
          <p:spPr>
            <a:xfrm>
              <a:off x="2109942" y="2135706"/>
              <a:ext cx="212206" cy="212206"/>
            </a:xfrm>
            <a:prstGeom prst="ellipse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7" name="Скругленный прямоугольник 286"/>
            <p:cNvSpPr/>
            <p:nvPr/>
          </p:nvSpPr>
          <p:spPr>
            <a:xfrm>
              <a:off x="2055602" y="2376941"/>
              <a:ext cx="320886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88" name="Скругленный прямоугольник 287"/>
            <p:cNvSpPr/>
            <p:nvPr/>
          </p:nvSpPr>
          <p:spPr>
            <a:xfrm>
              <a:off x="2127039" y="2592547"/>
              <a:ext cx="178012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9" name="TextBox 288"/>
          <p:cNvSpPr txBox="1"/>
          <p:nvPr/>
        </p:nvSpPr>
        <p:spPr>
          <a:xfrm>
            <a:off x="5671526" y="5691138"/>
            <a:ext cx="2412300" cy="380480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indent="0" algn="ctr">
              <a:buFont typeface="Arial" panose="020B0604020202020204" pitchFamily="34" charset="0"/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другие участники отраслей транспорта и логистики (не члены </a:t>
            </a:r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KAZLOGISTICS</a:t>
            </a: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</p:txBody>
      </p:sp>
      <p:sp>
        <p:nvSpPr>
          <p:cNvPr id="291" name="TextBox 290"/>
          <p:cNvSpPr txBox="1"/>
          <p:nvPr/>
        </p:nvSpPr>
        <p:spPr>
          <a:xfrm>
            <a:off x="9935414" y="1821380"/>
            <a:ext cx="1491586" cy="380480"/>
          </a:xfrm>
          <a:prstGeom prst="roundRect">
            <a:avLst>
              <a:gd name="adj" fmla="val 28928"/>
            </a:avLst>
          </a:prstGeom>
          <a:noFill/>
          <a:ln w="12700">
            <a:solidFill>
              <a:srgbClr val="79B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000" b="1">
                <a:solidFill>
                  <a:schemeClr val="lt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b="0" dirty="0">
                <a:solidFill>
                  <a:schemeClr val="tx1"/>
                </a:solidFill>
              </a:rPr>
              <a:t>НК «</a:t>
            </a:r>
            <a:r>
              <a:rPr lang="ru-RU" b="0" dirty="0" err="1">
                <a:solidFill>
                  <a:schemeClr val="tx1"/>
                </a:solidFill>
              </a:rPr>
              <a:t>Қазақстан</a:t>
            </a:r>
            <a:r>
              <a:rPr lang="ru-RU" b="0" dirty="0">
                <a:solidFill>
                  <a:schemeClr val="tx1"/>
                </a:solidFill>
              </a:rPr>
              <a:t> </a:t>
            </a:r>
            <a:r>
              <a:rPr lang="ru-RU" b="0" dirty="0" err="1">
                <a:solidFill>
                  <a:schemeClr val="tx1"/>
                </a:solidFill>
              </a:rPr>
              <a:t>темір</a:t>
            </a:r>
            <a:r>
              <a:rPr lang="ru-RU" b="0" dirty="0">
                <a:solidFill>
                  <a:schemeClr val="tx1"/>
                </a:solidFill>
              </a:rPr>
              <a:t> </a:t>
            </a:r>
            <a:r>
              <a:rPr lang="ru-RU" b="0" dirty="0" err="1">
                <a:solidFill>
                  <a:schemeClr val="tx1"/>
                </a:solidFill>
              </a:rPr>
              <a:t>жолы</a:t>
            </a:r>
            <a:r>
              <a:rPr lang="ru-RU" b="0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292" name="TextBox 291"/>
          <p:cNvSpPr txBox="1"/>
          <p:nvPr/>
        </p:nvSpPr>
        <p:spPr>
          <a:xfrm>
            <a:off x="9908423" y="3606336"/>
            <a:ext cx="1545568" cy="380480"/>
          </a:xfrm>
          <a:prstGeom prst="roundRect">
            <a:avLst>
              <a:gd name="adj" fmla="val 28928"/>
            </a:avLst>
          </a:prstGeom>
          <a:noFill/>
          <a:ln w="12700">
            <a:solidFill>
              <a:srgbClr val="79B5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000" b="1"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b="0" dirty="0">
                <a:solidFill>
                  <a:schemeClr val="tx1"/>
                </a:solidFill>
              </a:rPr>
              <a:t>Корпоративный фонд «</a:t>
            </a:r>
            <a:r>
              <a:rPr lang="en-US" b="0" dirty="0" err="1">
                <a:solidFill>
                  <a:schemeClr val="tx1"/>
                </a:solidFill>
              </a:rPr>
              <a:t>Kazlogistics</a:t>
            </a:r>
            <a:r>
              <a:rPr lang="ru-RU" b="0" dirty="0">
                <a:solidFill>
                  <a:schemeClr val="tx1"/>
                </a:solidFill>
              </a:rPr>
              <a:t>»</a:t>
            </a:r>
          </a:p>
        </p:txBody>
      </p:sp>
      <p:cxnSp>
        <p:nvCxnSpPr>
          <p:cNvPr id="294" name="Прямая со стрелкой 293"/>
          <p:cNvCxnSpPr>
            <a:stCxn id="291" idx="2"/>
            <a:endCxn id="292" idx="0"/>
          </p:cNvCxnSpPr>
          <p:nvPr/>
        </p:nvCxnSpPr>
        <p:spPr>
          <a:xfrm>
            <a:off x="10681207" y="2201860"/>
            <a:ext cx="0" cy="1404476"/>
          </a:xfrm>
          <a:prstGeom prst="straightConnector1">
            <a:avLst/>
          </a:prstGeom>
          <a:ln w="19050">
            <a:solidFill>
              <a:srgbClr val="79B5F7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Соединительная линия уступом 105"/>
          <p:cNvCxnSpPr>
            <a:stCxn id="292" idx="2"/>
            <a:endCxn id="237" idx="3"/>
          </p:cNvCxnSpPr>
          <p:nvPr/>
        </p:nvCxnSpPr>
        <p:spPr>
          <a:xfrm rot="5400000">
            <a:off x="8822781" y="3273262"/>
            <a:ext cx="1144873" cy="2571981"/>
          </a:xfrm>
          <a:prstGeom prst="bentConnector2">
            <a:avLst/>
          </a:prstGeom>
          <a:ln w="19050">
            <a:solidFill>
              <a:srgbClr val="79B5F7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Соединительная линия уступом 105"/>
          <p:cNvCxnSpPr/>
          <p:nvPr/>
        </p:nvCxnSpPr>
        <p:spPr>
          <a:xfrm rot="5400000">
            <a:off x="9229190" y="1659907"/>
            <a:ext cx="780524" cy="1864431"/>
          </a:xfrm>
          <a:prstGeom prst="bentConnector2">
            <a:avLst/>
          </a:prstGeom>
          <a:ln w="19050">
            <a:solidFill>
              <a:srgbClr val="79B5F7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Прямая со стрелкой 296"/>
          <p:cNvCxnSpPr/>
          <p:nvPr/>
        </p:nvCxnSpPr>
        <p:spPr>
          <a:xfrm>
            <a:off x="8676598" y="3801567"/>
            <a:ext cx="1231825" cy="0"/>
          </a:xfrm>
          <a:prstGeom prst="straightConnector1">
            <a:avLst/>
          </a:prstGeom>
          <a:ln w="19050">
            <a:solidFill>
              <a:srgbClr val="79B5F7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TextBox 297"/>
          <p:cNvSpPr txBox="1"/>
          <p:nvPr/>
        </p:nvSpPr>
        <p:spPr>
          <a:xfrm>
            <a:off x="8884359" y="5144664"/>
            <a:ext cx="1493739" cy="349702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indent="0" algn="ctr">
              <a:buFont typeface="Arial" panose="020B0604020202020204" pitchFamily="34" charset="0"/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проведение отраслевых исследований </a:t>
            </a:r>
          </a:p>
        </p:txBody>
      </p:sp>
      <p:sp>
        <p:nvSpPr>
          <p:cNvPr id="299" name="TextBox 298"/>
          <p:cNvSpPr txBox="1"/>
          <p:nvPr/>
        </p:nvSpPr>
        <p:spPr>
          <a:xfrm>
            <a:off x="8958127" y="3832224"/>
            <a:ext cx="780224" cy="211203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indent="0" algn="ctr">
              <a:buFont typeface="Arial" panose="020B0604020202020204" pitchFamily="34" charset="0"/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учредитель</a:t>
            </a:r>
          </a:p>
        </p:txBody>
      </p:sp>
      <p:sp>
        <p:nvSpPr>
          <p:cNvPr id="300" name="TextBox 299"/>
          <p:cNvSpPr txBox="1"/>
          <p:nvPr/>
        </p:nvSpPr>
        <p:spPr>
          <a:xfrm>
            <a:off x="8966594" y="3003723"/>
            <a:ext cx="780224" cy="211203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indent="0" algn="ctr">
              <a:buFont typeface="Arial" panose="020B0604020202020204" pitchFamily="34" charset="0"/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учредитель</a:t>
            </a:r>
          </a:p>
        </p:txBody>
      </p:sp>
      <p:sp>
        <p:nvSpPr>
          <p:cNvPr id="301" name="TextBox 300"/>
          <p:cNvSpPr txBox="1"/>
          <p:nvPr/>
        </p:nvSpPr>
        <p:spPr>
          <a:xfrm rot="16200000">
            <a:off x="10411938" y="2486668"/>
            <a:ext cx="780224" cy="211203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indent="0" algn="ctr">
              <a:buFont typeface="Arial" panose="020B0604020202020204" pitchFamily="34" charset="0"/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9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учредитель</a:t>
            </a:r>
          </a:p>
        </p:txBody>
      </p:sp>
      <p:pic>
        <p:nvPicPr>
          <p:cNvPr id="302" name="Picture 16" descr="https://narexpress.com/wp-content/uploads/2020/07/11-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476" y="1074084"/>
            <a:ext cx="2055524" cy="62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3" name="Picture 2" descr="Z:\Фонд Kazlogistics\Сайт\Логотипы\лого8на8Меньше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75"/>
          <a:stretch/>
        </p:blipFill>
        <p:spPr bwMode="auto">
          <a:xfrm>
            <a:off x="7142540" y="2165515"/>
            <a:ext cx="1050390" cy="64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" name="TextBox 303"/>
          <p:cNvSpPr txBox="1"/>
          <p:nvPr/>
        </p:nvSpPr>
        <p:spPr>
          <a:xfrm>
            <a:off x="7592194" y="3738706"/>
            <a:ext cx="983264" cy="934478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indent="0" algn="ctr">
              <a:buFont typeface="Arial" panose="020B0604020202020204" pitchFamily="34" charset="0"/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z="800" dirty="0"/>
              <a:t>юрист, бухгалтер,</a:t>
            </a:r>
          </a:p>
          <a:p>
            <a:r>
              <a:rPr lang="en-US" sz="800" dirty="0"/>
              <a:t>PR</a:t>
            </a:r>
            <a:r>
              <a:rPr lang="ru-RU" sz="800" dirty="0"/>
              <a:t>, работа с молодежью, межд. сотрудничество, аналитическое и техническое обеспечение</a:t>
            </a:r>
          </a:p>
        </p:txBody>
      </p:sp>
      <p:grpSp>
        <p:nvGrpSpPr>
          <p:cNvPr id="305" name="Группа 304"/>
          <p:cNvGrpSpPr>
            <a:grpSpLocks noChangeAspect="1"/>
          </p:cNvGrpSpPr>
          <p:nvPr/>
        </p:nvGrpSpPr>
        <p:grpSpPr>
          <a:xfrm>
            <a:off x="7808939" y="3369092"/>
            <a:ext cx="131249" cy="305204"/>
            <a:chOff x="2055602" y="2135706"/>
            <a:chExt cx="320886" cy="746208"/>
          </a:xfrm>
          <a:solidFill>
            <a:srgbClr val="97CBFF"/>
          </a:solidFill>
        </p:grpSpPr>
        <p:sp>
          <p:nvSpPr>
            <p:cNvPr id="306" name="Овал 305"/>
            <p:cNvSpPr/>
            <p:nvPr/>
          </p:nvSpPr>
          <p:spPr>
            <a:xfrm>
              <a:off x="2109942" y="2135706"/>
              <a:ext cx="212206" cy="212206"/>
            </a:xfrm>
            <a:prstGeom prst="ellipse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7" name="Скругленный прямоугольник 306"/>
            <p:cNvSpPr/>
            <p:nvPr/>
          </p:nvSpPr>
          <p:spPr>
            <a:xfrm>
              <a:off x="2055602" y="2376941"/>
              <a:ext cx="320886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08" name="Скругленный прямоугольник 307"/>
            <p:cNvSpPr/>
            <p:nvPr/>
          </p:nvSpPr>
          <p:spPr>
            <a:xfrm>
              <a:off x="2127039" y="2592547"/>
              <a:ext cx="178012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09" name="Группа 308"/>
          <p:cNvGrpSpPr>
            <a:grpSpLocks noChangeAspect="1"/>
          </p:cNvGrpSpPr>
          <p:nvPr/>
        </p:nvGrpSpPr>
        <p:grpSpPr>
          <a:xfrm>
            <a:off x="7986416" y="3369092"/>
            <a:ext cx="131249" cy="305204"/>
            <a:chOff x="2055602" y="2135706"/>
            <a:chExt cx="320886" cy="746208"/>
          </a:xfrm>
          <a:solidFill>
            <a:srgbClr val="97CBFF"/>
          </a:solidFill>
        </p:grpSpPr>
        <p:sp>
          <p:nvSpPr>
            <p:cNvPr id="310" name="Овал 309"/>
            <p:cNvSpPr/>
            <p:nvPr/>
          </p:nvSpPr>
          <p:spPr>
            <a:xfrm>
              <a:off x="2109942" y="2135706"/>
              <a:ext cx="212206" cy="212206"/>
            </a:xfrm>
            <a:prstGeom prst="ellipse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1" name="Скругленный прямоугольник 310"/>
            <p:cNvSpPr/>
            <p:nvPr/>
          </p:nvSpPr>
          <p:spPr>
            <a:xfrm>
              <a:off x="2055602" y="2376941"/>
              <a:ext cx="320886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2" name="Скругленный прямоугольник 311"/>
            <p:cNvSpPr/>
            <p:nvPr/>
          </p:nvSpPr>
          <p:spPr>
            <a:xfrm>
              <a:off x="2127039" y="2592547"/>
              <a:ext cx="178012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13" name="Группа 312"/>
          <p:cNvGrpSpPr>
            <a:grpSpLocks noChangeAspect="1"/>
          </p:cNvGrpSpPr>
          <p:nvPr/>
        </p:nvGrpSpPr>
        <p:grpSpPr>
          <a:xfrm>
            <a:off x="8169296" y="3369092"/>
            <a:ext cx="131249" cy="305204"/>
            <a:chOff x="2055602" y="2135706"/>
            <a:chExt cx="320886" cy="746208"/>
          </a:xfrm>
          <a:solidFill>
            <a:srgbClr val="97CBFF"/>
          </a:solidFill>
        </p:grpSpPr>
        <p:sp>
          <p:nvSpPr>
            <p:cNvPr id="314" name="Овал 313"/>
            <p:cNvSpPr/>
            <p:nvPr/>
          </p:nvSpPr>
          <p:spPr>
            <a:xfrm>
              <a:off x="2109942" y="2135706"/>
              <a:ext cx="212206" cy="212206"/>
            </a:xfrm>
            <a:prstGeom prst="ellipse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5" name="Скругленный прямоугольник 314"/>
            <p:cNvSpPr/>
            <p:nvPr/>
          </p:nvSpPr>
          <p:spPr>
            <a:xfrm>
              <a:off x="2055602" y="2376941"/>
              <a:ext cx="320886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6" name="Скругленный прямоугольник 315"/>
            <p:cNvSpPr/>
            <p:nvPr/>
          </p:nvSpPr>
          <p:spPr>
            <a:xfrm>
              <a:off x="2127039" y="2592547"/>
              <a:ext cx="178012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17" name="Группа 316"/>
          <p:cNvGrpSpPr>
            <a:grpSpLocks noChangeAspect="1"/>
          </p:cNvGrpSpPr>
          <p:nvPr/>
        </p:nvGrpSpPr>
        <p:grpSpPr>
          <a:xfrm>
            <a:off x="8345797" y="3369092"/>
            <a:ext cx="131249" cy="305204"/>
            <a:chOff x="2055602" y="2135706"/>
            <a:chExt cx="320886" cy="746208"/>
          </a:xfrm>
          <a:solidFill>
            <a:srgbClr val="97CBFF"/>
          </a:solidFill>
        </p:grpSpPr>
        <p:sp>
          <p:nvSpPr>
            <p:cNvPr id="318" name="Овал 317"/>
            <p:cNvSpPr/>
            <p:nvPr/>
          </p:nvSpPr>
          <p:spPr>
            <a:xfrm>
              <a:off x="2109942" y="2135706"/>
              <a:ext cx="212206" cy="212206"/>
            </a:xfrm>
            <a:prstGeom prst="ellipse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19" name="Скругленный прямоугольник 318"/>
            <p:cNvSpPr/>
            <p:nvPr/>
          </p:nvSpPr>
          <p:spPr>
            <a:xfrm>
              <a:off x="2055602" y="2376941"/>
              <a:ext cx="320886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20" name="Скругленный прямоугольник 319"/>
            <p:cNvSpPr/>
            <p:nvPr/>
          </p:nvSpPr>
          <p:spPr>
            <a:xfrm>
              <a:off x="2127039" y="2592547"/>
              <a:ext cx="178012" cy="289367"/>
            </a:xfrm>
            <a:prstGeom prst="roundRect">
              <a:avLst/>
            </a:prstGeom>
            <a:grpFill/>
            <a:ln w="6350">
              <a:noFill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37" name="Прямоугольник 36"/>
          <p:cNvSpPr/>
          <p:nvPr/>
        </p:nvSpPr>
        <p:spPr>
          <a:xfrm>
            <a:off x="3422426" y="639569"/>
            <a:ext cx="5549274" cy="1057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Стратегические приоритеты KAZLOGISTICS до 2025 года </a:t>
            </a:r>
            <a:r>
              <a:rPr lang="ru-RU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(из </a:t>
            </a:r>
            <a:r>
              <a:rPr lang="ru-RU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  <a:hlinkClick r:id="rId5"/>
              </a:rPr>
              <a:t>стратегии</a:t>
            </a:r>
            <a:r>
              <a:rPr lang="ru-RU" sz="11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А.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Продвижение и защита интересов членов</a:t>
            </a:r>
          </a:p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В.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Повышение конкурентоспособности предпринимателей отрасли	</a:t>
            </a:r>
          </a:p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 профессионального подхода и социального партнерства </a:t>
            </a:r>
          </a:p>
          <a:p>
            <a:pPr>
              <a:lnSpc>
                <a:spcPct val="114000"/>
              </a:lnSpc>
            </a:pPr>
            <a:r>
              <a:rPr lang="ru-RU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D. </a:t>
            </a:r>
            <a:r>
              <a:rPr lang="ru-RU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Организационное развитие дирекции KAZLOGISTICS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920028" y="2701702"/>
            <a:ext cx="37268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4" name="Прямоугольник 323"/>
          <p:cNvSpPr/>
          <p:nvPr/>
        </p:nvSpPr>
        <p:spPr>
          <a:xfrm>
            <a:off x="4896553" y="4522150"/>
            <a:ext cx="3397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5" name="Прямоугольник 324"/>
          <p:cNvSpPr/>
          <p:nvPr/>
        </p:nvSpPr>
        <p:spPr>
          <a:xfrm>
            <a:off x="6281873" y="4522150"/>
            <a:ext cx="3397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 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5330353" y="3500910"/>
            <a:ext cx="272216" cy="272216"/>
          </a:xfrm>
          <a:prstGeom prst="ellipse">
            <a:avLst/>
          </a:prstGeom>
          <a:solidFill>
            <a:srgbClr val="C8E1FC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3" name="Прямоугольник 322"/>
          <p:cNvSpPr/>
          <p:nvPr/>
        </p:nvSpPr>
        <p:spPr>
          <a:xfrm>
            <a:off x="5314603" y="3497349"/>
            <a:ext cx="30371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</a:t>
            </a:r>
            <a:endParaRPr lang="ru-RU" sz="11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7" name="Двойная стрелка влево/вправо 326"/>
          <p:cNvSpPr/>
          <p:nvPr/>
        </p:nvSpPr>
        <p:spPr>
          <a:xfrm rot="16200000">
            <a:off x="4832011" y="5325544"/>
            <a:ext cx="468495" cy="290718"/>
          </a:xfrm>
          <a:prstGeom prst="leftRightArrow">
            <a:avLst>
              <a:gd name="adj1" fmla="val 55579"/>
              <a:gd name="adj2" fmla="val 45041"/>
            </a:avLst>
          </a:prstGeom>
          <a:solidFill>
            <a:schemeClr val="bg1">
              <a:lumMod val="8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>
            <a:off x="314760" y="5549778"/>
            <a:ext cx="433089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9263" indent="-449263"/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2012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создана Транспортно-логистическая ассоциация «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KAZLOGISTICS»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49263" indent="-449263"/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2013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переименована в Союз транспортников Казахстана «KAZLOGISTICS» (Союз транспортных и логистических организаций и ассоциаций).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02859" y="1361900"/>
            <a:ext cx="1788570" cy="226591"/>
          </a:xfrm>
          <a:prstGeom prst="roundRect">
            <a:avLst>
              <a:gd name="adj" fmla="val 0"/>
            </a:avLst>
          </a:prstGeom>
          <a:noFill/>
          <a:ln w="9525">
            <a:noFill/>
          </a:ln>
        </p:spPr>
        <p:txBody>
          <a:bodyPr wrap="square" lIns="36000" tIns="36000" rIns="36000" bIns="36000" rtlCol="0">
            <a:spAutoFit/>
          </a:bodyPr>
          <a:lstStyle>
            <a:defPPr>
              <a:defRPr lang="ru-RU"/>
            </a:defPPr>
            <a:lvl1pPr indent="0" algn="ctr">
              <a:buFont typeface="Arial" panose="020B0604020202020204" pitchFamily="34" charset="0"/>
              <a:buNone/>
              <a:defRPr sz="1300"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ru-RU" sz="1000" b="1" dirty="0"/>
              <a:t>Парламент</a:t>
            </a:r>
          </a:p>
        </p:txBody>
      </p:sp>
    </p:spTree>
    <p:extLst>
      <p:ext uri="{BB962C8B-B14F-4D97-AF65-F5344CB8AC3E}">
        <p14:creationId xmlns:p14="http://schemas.microsoft.com/office/powerpoint/2010/main" val="1906761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10"/>
          <p:cNvSpPr txBox="1">
            <a:spLocks noChangeArrowheads="1"/>
          </p:cNvSpPr>
          <p:nvPr/>
        </p:nvSpPr>
        <p:spPr bwMode="auto">
          <a:xfrm>
            <a:off x="0" y="59508"/>
            <a:ext cx="12190424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1400" b="1" dirty="0">
                <a:solidFill>
                  <a:srgbClr val="084A92"/>
                </a:solidFill>
              </a:rPr>
              <a:t>РАЗРАБОТКА ОТРАСЛЕВЫХ РАМОК КВАЛИФИКАЦИЙ и ПРОФСТАНДАРТОВ  (2017 - 2019)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11" y="411133"/>
            <a:ext cx="12190413" cy="0"/>
          </a:xfrm>
          <a:prstGeom prst="line">
            <a:avLst/>
          </a:prstGeom>
          <a:ln w="12700">
            <a:solidFill>
              <a:srgbClr val="084A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4" descr="https://free-images.com/or/d523/man_user_profile_person.jpg"/>
          <p:cNvSpPr>
            <a:spLocks noChangeAspect="1" noChangeArrowheads="1"/>
          </p:cNvSpPr>
          <p:nvPr/>
        </p:nvSpPr>
        <p:spPr bwMode="auto">
          <a:xfrm>
            <a:off x="207406" y="-144494"/>
            <a:ext cx="406347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kk-KZ"/>
          </a:p>
        </p:txBody>
      </p:sp>
      <p:sp>
        <p:nvSpPr>
          <p:cNvPr id="2" name="Прямоугольник 1"/>
          <p:cNvSpPr/>
          <p:nvPr/>
        </p:nvSpPr>
        <p:spPr>
          <a:xfrm>
            <a:off x="207405" y="903611"/>
            <a:ext cx="42788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СТК «KAZLOGISTICS»  в период с 2017 г. являлся разработчиком:</a:t>
            </a:r>
          </a:p>
          <a:p>
            <a:pPr marL="285750" indent="-285750">
              <a:lnSpc>
                <a:spcPct val="150000"/>
              </a:lnSpc>
              <a:buClr>
                <a:srgbClr val="BDD8FF"/>
              </a:buClr>
              <a:buFont typeface="Wingdings" pitchFamily="2" charset="2"/>
              <a:buChar char="§"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5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 отраслевых рамок квалификаций</a:t>
            </a:r>
          </a:p>
          <a:p>
            <a:pPr marL="285750" indent="-285750">
              <a:lnSpc>
                <a:spcPct val="150000"/>
              </a:lnSpc>
              <a:buClr>
                <a:srgbClr val="CDE1FF"/>
              </a:buClr>
              <a:buFont typeface="Wingdings" pitchFamily="2" charset="2"/>
              <a:buChar char="§"/>
            </a:pPr>
            <a:r>
              <a:rPr lang="ru-RU" sz="3200" b="1" dirty="0">
                <a:latin typeface="Arial" pitchFamily="34" charset="0"/>
                <a:cs typeface="Arial" pitchFamily="34" charset="0"/>
              </a:rPr>
              <a:t>98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 профстандартов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по направлению «Логистика и перевозки» и отраслям «Автотранспорт», «Железнодорожный транспорт»,  «Авиатранспорт» (гражданская авиация), «Транспортная логистика»,</a:t>
            </a:r>
          </a:p>
          <a:p>
            <a:pPr>
              <a:lnSpc>
                <a:spcPct val="150000"/>
              </a:lnSpc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«Водный транспорт».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FF45244-0F6C-444B-B6FD-973F608CAF91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17695" y="1066880"/>
            <a:ext cx="5645656" cy="817117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252000" tIns="72000" rIns="72000" bIns="72000" anchor="ctr"/>
          <a:lstStyle/>
          <a:p>
            <a:pPr algn="just" defTabSz="8016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Транспортная логистика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2413827-CADB-4674-B8CB-1772A78CBACB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17695" y="2047847"/>
            <a:ext cx="5645656" cy="963249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252000" tIns="72000" rIns="72000" bIns="7200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6100" indent="-188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04875" indent="-1793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89050" indent="-204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468438" indent="128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925638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382838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840038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297238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8016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>
                <a:latin typeface="Arial" pitchFamily="34" charset="0"/>
                <a:cs typeface="Arial" pitchFamily="34" charset="0"/>
              </a:rPr>
              <a:t>Авиатранспорт (Гражданская авиация)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A1AA919-B46A-4897-A98A-1AC83EB57366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16286" y="4122682"/>
            <a:ext cx="5645656" cy="542482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252000" tIns="72000" rIns="72000" bIns="7200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6100" indent="-188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04875" indent="-1793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89050" indent="-204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468438" indent="128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925638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382838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840038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297238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z="2200" dirty="0">
                <a:latin typeface="Arial" pitchFamily="34" charset="0"/>
                <a:cs typeface="Arial" pitchFamily="34" charset="0"/>
              </a:rPr>
              <a:t>Железнодорожный транспорт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7C6BB0BD-8411-47E6-B1A7-7967ACF78A2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91566" y="2205263"/>
            <a:ext cx="540555" cy="565805"/>
          </a:xfrm>
          <a:prstGeom prst="rect">
            <a:avLst/>
          </a:prstGeom>
          <a:solidFill>
            <a:srgbClr val="0061B2"/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650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1713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03363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3425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06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78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50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22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801688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F33E39E4-71FE-4E03-AC42-98BFEDFCBB87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91566" y="3227120"/>
            <a:ext cx="540555" cy="569830"/>
          </a:xfrm>
          <a:prstGeom prst="rect">
            <a:avLst/>
          </a:prstGeom>
          <a:solidFill>
            <a:srgbClr val="0061B2"/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650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1713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03363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3425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06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78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50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22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801688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C12382-510D-4064-BB44-77F3EC17745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91566" y="4099462"/>
            <a:ext cx="540555" cy="567818"/>
          </a:xfrm>
          <a:prstGeom prst="rect">
            <a:avLst/>
          </a:prstGeom>
          <a:solidFill>
            <a:srgbClr val="2A79D0"/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650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1713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03363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3425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06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78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50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22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801688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CC8E4C-517B-4DE0-B7B8-9C95318D7AF6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91566" y="5037579"/>
            <a:ext cx="540555" cy="565805"/>
          </a:xfrm>
          <a:prstGeom prst="rect">
            <a:avLst/>
          </a:prstGeom>
          <a:solidFill>
            <a:srgbClr val="2A79D0"/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650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1713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03363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3425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06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78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50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22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801688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1D8CE950-47A4-4367-8032-28290AAA7A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21049" y="5060902"/>
            <a:ext cx="5645656" cy="542482"/>
          </a:xfrm>
          <a:prstGeom prst="rect">
            <a:avLst/>
          </a:prstGeom>
          <a:noFill/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252000" tIns="72000" rIns="72000" bIns="7200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6100" indent="-188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04875" indent="-1793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89050" indent="-204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468438" indent="128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925638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382838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840038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297238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z="2200" dirty="0">
                <a:latin typeface="Arial" pitchFamily="34" charset="0"/>
                <a:cs typeface="Arial" pitchFamily="34" charset="0"/>
              </a:rPr>
              <a:t>Водный транспорт</a:t>
            </a:r>
          </a:p>
        </p:txBody>
      </p:sp>
      <p:sp>
        <p:nvSpPr>
          <p:cNvPr id="16" name="Rectangle 14">
            <a:extLst>
              <a:ext uri="{FF2B5EF4-FFF2-40B4-BE49-F238E27FC236}">
                <a16:creationId xmlns:a16="http://schemas.microsoft.com/office/drawing/2014/main" id="{7AB206CF-2BB2-4BF3-9DEF-19554244CB83}"/>
              </a:ext>
            </a:extLst>
          </p:cNvPr>
          <p:cNvSpPr>
            <a:spLocks noChangeArrowheads="1"/>
          </p:cNvSpPr>
          <p:nvPr/>
        </p:nvSpPr>
        <p:spPr bwMode="gray">
          <a:xfrm>
            <a:off x="5916286" y="3250608"/>
            <a:ext cx="5645656" cy="546342"/>
          </a:xfrm>
          <a:prstGeom prst="rect">
            <a:avLst/>
          </a:prstGeom>
          <a:solidFill>
            <a:schemeClr val="bg1"/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lIns="252000" tIns="72000" rIns="72000" bIns="72000" anchor="ctr"/>
          <a:lstStyle/>
          <a:p>
            <a:pPr>
              <a:lnSpc>
                <a:spcPct val="115000"/>
              </a:lnSpc>
            </a:pPr>
            <a:r>
              <a:rPr lang="ru-RU" sz="2200" dirty="0">
                <a:latin typeface="Arial" pitchFamily="34" charset="0"/>
                <a:ea typeface="Calibri"/>
                <a:cs typeface="Arial" pitchFamily="34" charset="0"/>
              </a:rPr>
              <a:t>Автомобильный транспорт</a:t>
            </a: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7C6BB0BD-8411-47E6-B1A7-7967ACF78A2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891566" y="1215848"/>
            <a:ext cx="540555" cy="565805"/>
          </a:xfrm>
          <a:prstGeom prst="rect">
            <a:avLst/>
          </a:prstGeom>
          <a:solidFill>
            <a:srgbClr val="0061B2"/>
          </a:solidFill>
          <a:ln w="12700">
            <a:solidFill>
              <a:srgbClr val="C0C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01650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01713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03363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03425" defTabSz="8016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606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178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750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3222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801688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96373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10"/>
          <p:cNvSpPr txBox="1">
            <a:spLocks noChangeArrowheads="1"/>
          </p:cNvSpPr>
          <p:nvPr/>
        </p:nvSpPr>
        <p:spPr bwMode="auto">
          <a:xfrm>
            <a:off x="0" y="59508"/>
            <a:ext cx="12190424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defTabSz="457200">
              <a:defRPr/>
            </a:pPr>
            <a:r>
              <a:rPr lang="ru-RU" altLang="ru-RU" sz="1400" b="1" dirty="0">
                <a:solidFill>
                  <a:srgbClr val="002060"/>
                </a:solidFill>
                <a:cs typeface="Arial" panose="020B0604020202020204" pitchFamily="34" charset="0"/>
              </a:rPr>
              <a:t>Общие данные по количеству профстандартов 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11" y="411133"/>
            <a:ext cx="12190413" cy="0"/>
          </a:xfrm>
          <a:prstGeom prst="line">
            <a:avLst/>
          </a:prstGeom>
          <a:ln w="12700">
            <a:solidFill>
              <a:srgbClr val="084A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4" descr="https://free-images.com/or/d523/man_user_profile_person.jpg"/>
          <p:cNvSpPr>
            <a:spLocks noChangeAspect="1" noChangeArrowheads="1"/>
          </p:cNvSpPr>
          <p:nvPr/>
        </p:nvSpPr>
        <p:spPr bwMode="auto">
          <a:xfrm>
            <a:off x="207406" y="-144494"/>
            <a:ext cx="406347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kk-KZ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6678E90-3704-2EAC-0019-819E3A86AE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961184"/>
              </p:ext>
            </p:extLst>
          </p:nvPr>
        </p:nvGraphicFramePr>
        <p:xfrm>
          <a:off x="1781175" y="857250"/>
          <a:ext cx="9096375" cy="4981575"/>
        </p:xfrm>
        <a:graphic>
          <a:graphicData uri="http://schemas.openxmlformats.org/drawingml/2006/table">
            <a:tbl>
              <a:tblPr firstRow="1" firstCol="1" bandRow="1"/>
              <a:tblGrid>
                <a:gridCol w="619125">
                  <a:extLst>
                    <a:ext uri="{9D8B030D-6E8A-4147-A177-3AD203B41FA5}">
                      <a16:colId xmlns:a16="http://schemas.microsoft.com/office/drawing/2014/main" val="2457468477"/>
                    </a:ext>
                  </a:extLst>
                </a:gridCol>
                <a:gridCol w="2950005">
                  <a:extLst>
                    <a:ext uri="{9D8B030D-6E8A-4147-A177-3AD203B41FA5}">
                      <a16:colId xmlns:a16="http://schemas.microsoft.com/office/drawing/2014/main" val="2991198009"/>
                    </a:ext>
                  </a:extLst>
                </a:gridCol>
                <a:gridCol w="1288620">
                  <a:extLst>
                    <a:ext uri="{9D8B030D-6E8A-4147-A177-3AD203B41FA5}">
                      <a16:colId xmlns:a16="http://schemas.microsoft.com/office/drawing/2014/main" val="1354292787"/>
                    </a:ext>
                  </a:extLst>
                </a:gridCol>
                <a:gridCol w="1457655">
                  <a:extLst>
                    <a:ext uri="{9D8B030D-6E8A-4147-A177-3AD203B41FA5}">
                      <a16:colId xmlns:a16="http://schemas.microsoft.com/office/drawing/2014/main" val="1179117427"/>
                    </a:ext>
                  </a:extLst>
                </a:gridCol>
                <a:gridCol w="1308365">
                  <a:extLst>
                    <a:ext uri="{9D8B030D-6E8A-4147-A177-3AD203B41FA5}">
                      <a16:colId xmlns:a16="http://schemas.microsoft.com/office/drawing/2014/main" val="743825989"/>
                    </a:ext>
                  </a:extLst>
                </a:gridCol>
                <a:gridCol w="1472605">
                  <a:extLst>
                    <a:ext uri="{9D8B030D-6E8A-4147-A177-3AD203B41FA5}">
                      <a16:colId xmlns:a16="http://schemas.microsoft.com/office/drawing/2014/main" val="1253195156"/>
                    </a:ext>
                  </a:extLst>
                </a:gridCol>
              </a:tblGrid>
              <a:tr h="60007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№</a:t>
                      </a:r>
                      <a:endParaRPr lang="ru-RU" sz="16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Наименование направлений ОРК (отрасль)</a:t>
                      </a:r>
                      <a:endParaRPr lang="ru-RU" sz="16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Всего ПС по ОРК</a:t>
                      </a:r>
                      <a:endParaRPr lang="ru-RU" sz="16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Разработанные</a:t>
                      </a:r>
                      <a:endParaRPr lang="ru-RU" sz="16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0821138"/>
                  </a:ext>
                </a:extLst>
              </a:tr>
              <a:tr h="8286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ПС </a:t>
                      </a:r>
                      <a:endParaRPr lang="ru-RU" sz="1600" b="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Количество карточек профессий </a:t>
                      </a:r>
                      <a:endParaRPr lang="ru-RU" sz="1600" b="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ПС</a:t>
                      </a:r>
                      <a:endParaRPr lang="ru-RU" sz="1600" b="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1600" b="0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Карточки профессии</a:t>
                      </a:r>
                      <a:endParaRPr lang="ru-RU" sz="1600" b="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6129598"/>
                  </a:ext>
                </a:extLst>
              </a:tr>
              <a:tr h="6095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</a:t>
                      </a:r>
                      <a:endParaRPr lang="ru-RU" sz="16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Авиатранспорт (гражданская авиация)</a:t>
                      </a:r>
                      <a:endParaRPr lang="ru-RU" sz="18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31</a:t>
                      </a:r>
                      <a:endParaRPr lang="ru-RU" sz="20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251</a:t>
                      </a:r>
                      <a:endParaRPr lang="ru-RU" sz="20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</a:t>
                      </a:r>
                      <a:endParaRPr lang="ru-RU" sz="20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159</a:t>
                      </a:r>
                      <a:endParaRPr lang="ru-RU" sz="20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907610"/>
                  </a:ext>
                </a:extLst>
              </a:tr>
              <a:tr h="6095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</a:t>
                      </a:r>
                      <a:endParaRPr lang="ru-RU" sz="16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Автотранспорт</a:t>
                      </a:r>
                      <a:endParaRPr lang="ru-RU" sz="18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22</a:t>
                      </a:r>
                      <a:endParaRPr lang="ru-RU" sz="20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93</a:t>
                      </a:r>
                      <a:endParaRPr lang="ru-RU" sz="20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21</a:t>
                      </a:r>
                      <a:endParaRPr lang="ru-RU" sz="20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87</a:t>
                      </a:r>
                      <a:endParaRPr lang="ru-RU" sz="20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382131"/>
                  </a:ext>
                </a:extLst>
              </a:tr>
              <a:tr h="6095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</a:t>
                      </a:r>
                      <a:endParaRPr lang="ru-RU" sz="16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Транспортная логистика</a:t>
                      </a:r>
                      <a:endParaRPr lang="ru-RU" sz="18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21</a:t>
                      </a:r>
                      <a:endParaRPr lang="ru-RU" sz="2000" kern="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112</a:t>
                      </a:r>
                      <a:endParaRPr lang="ru-RU" sz="20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17</a:t>
                      </a:r>
                      <a:endParaRPr lang="ru-RU" sz="20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97</a:t>
                      </a:r>
                      <a:endParaRPr lang="ru-RU" sz="20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18780"/>
                  </a:ext>
                </a:extLst>
              </a:tr>
              <a:tr h="6095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</a:t>
                      </a:r>
                      <a:endParaRPr lang="ru-RU" sz="16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Железнодорожный  транспорт</a:t>
                      </a:r>
                      <a:endParaRPr lang="ru-RU" sz="18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49</a:t>
                      </a:r>
                      <a:endParaRPr lang="ru-RU" sz="20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376</a:t>
                      </a:r>
                      <a:endParaRPr lang="ru-RU" sz="20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30</a:t>
                      </a:r>
                      <a:endParaRPr lang="ru-RU" sz="20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226</a:t>
                      </a:r>
                      <a:endParaRPr lang="ru-RU" sz="20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15056"/>
                  </a:ext>
                </a:extLst>
              </a:tr>
              <a:tr h="6095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5</a:t>
                      </a:r>
                      <a:endParaRPr lang="ru-RU" sz="16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Водный транспорт</a:t>
                      </a:r>
                      <a:endParaRPr lang="ru-RU" sz="18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18</a:t>
                      </a:r>
                      <a:endParaRPr lang="ru-RU" sz="2000" kern="1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172</a:t>
                      </a:r>
                      <a:endParaRPr lang="ru-RU" sz="20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</a:t>
                      </a:r>
                      <a:endParaRPr lang="ru-RU" sz="20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152</a:t>
                      </a:r>
                      <a:endParaRPr lang="ru-RU" sz="20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8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436800"/>
                  </a:ext>
                </a:extLst>
              </a:tr>
              <a:tr h="5051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 </a:t>
                      </a:r>
                      <a:endParaRPr lang="ru-RU" sz="16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b="1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Итого </a:t>
                      </a:r>
                      <a:endParaRPr lang="ru-RU" sz="16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141</a:t>
                      </a:r>
                      <a:endParaRPr lang="ru-RU" sz="20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1004</a:t>
                      </a:r>
                      <a:endParaRPr lang="ru-RU" sz="20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98</a:t>
                      </a:r>
                      <a:endParaRPr lang="ru-RU" sz="20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b="1" kern="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anose="02020603050405020304" pitchFamily="18" charset="0"/>
                          <a:cs typeface="Arial" pitchFamily="34" charset="0"/>
                        </a:rPr>
                        <a:t>721</a:t>
                      </a:r>
                      <a:endParaRPr lang="ru-RU" sz="2000" kern="1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574630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1D8CE950-47A4-4367-8032-28290AAA7A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2518" y="6208000"/>
            <a:ext cx="4220407" cy="54248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252000" tIns="72000" rIns="72000" bIns="7200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6100" indent="-188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04875" indent="-1793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89050" indent="-204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468438" indent="128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925638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382838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840038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297238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sz="1400" dirty="0">
                <a:latin typeface="Arial" pitchFamily="34" charset="0"/>
                <a:cs typeface="Arial" pitchFamily="34" charset="0"/>
              </a:rPr>
              <a:t>ПС – профстандарт</a:t>
            </a:r>
          </a:p>
          <a:p>
            <a:r>
              <a:rPr lang="ru-RU" sz="1400" dirty="0">
                <a:latin typeface="Arial" pitchFamily="34" charset="0"/>
                <a:cs typeface="Arial" pitchFamily="34" charset="0"/>
              </a:rPr>
              <a:t>ОРК – отраслевая рамка квалификаций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D8CE950-47A4-4367-8032-28290AAA7A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33849" y="6320886"/>
            <a:ext cx="7962901" cy="4350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252000" tIns="72000" rIns="72000" bIns="7200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46100" indent="-1889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04875" indent="-1793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89050" indent="-2047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468438" indent="128588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925638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382838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840038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297238" indent="1285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ru-RU" sz="1400" i="1" dirty="0">
                <a:latin typeface="Arial" pitchFamily="34" charset="0"/>
                <a:cs typeface="Arial" pitchFamily="34" charset="0"/>
              </a:rPr>
              <a:t>С разработанными  ПС и ОРК можно ознакомиться по ссылке:  </a:t>
            </a:r>
            <a:r>
              <a:rPr lang="en-US" sz="1200" i="1" dirty="0">
                <a:latin typeface="Arial" pitchFamily="34" charset="0"/>
                <a:cs typeface="Arial" pitchFamily="34" charset="0"/>
                <a:hlinkClick r:id="rId3"/>
              </a:rPr>
              <a:t>https://atameken.kz/ru/services/16-professionalnyye-standarty-i-tsentry-sertifikatsii-nsk</a:t>
            </a:r>
            <a:r>
              <a:rPr lang="ru-RU" sz="1200" i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16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10"/>
          <p:cNvSpPr txBox="1">
            <a:spLocks noChangeArrowheads="1"/>
          </p:cNvSpPr>
          <p:nvPr/>
        </p:nvSpPr>
        <p:spPr bwMode="auto">
          <a:xfrm>
            <a:off x="0" y="59508"/>
            <a:ext cx="12190424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defTabSz="457200">
              <a:defRPr/>
            </a:pPr>
            <a:r>
              <a:rPr lang="ru-RU" altLang="ru-RU" sz="1400" b="1" dirty="0">
                <a:solidFill>
                  <a:srgbClr val="002060"/>
                </a:solidFill>
                <a:cs typeface="Arial" panose="020B0604020202020204" pitchFamily="34" charset="0"/>
              </a:rPr>
              <a:t>Количество профстандартов  для разработки в 2023 – 2024 гг.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11" y="411133"/>
            <a:ext cx="12190413" cy="0"/>
          </a:xfrm>
          <a:prstGeom prst="line">
            <a:avLst/>
          </a:prstGeom>
          <a:ln w="12700">
            <a:solidFill>
              <a:srgbClr val="084A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4" descr="https://free-images.com/or/d523/man_user_profile_person.jpg"/>
          <p:cNvSpPr>
            <a:spLocks noChangeAspect="1" noChangeArrowheads="1"/>
          </p:cNvSpPr>
          <p:nvPr/>
        </p:nvSpPr>
        <p:spPr bwMode="auto">
          <a:xfrm>
            <a:off x="207406" y="-144494"/>
            <a:ext cx="406347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kk-KZ"/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:a16="http://schemas.microsoft.com/office/drawing/2014/main" id="{83BCE7A4-9304-4909-9F3C-EAD32569C8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253269"/>
              </p:ext>
            </p:extLst>
          </p:nvPr>
        </p:nvGraphicFramePr>
        <p:xfrm>
          <a:off x="1974606" y="933450"/>
          <a:ext cx="8584749" cy="483601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7144">
                  <a:extLst>
                    <a:ext uri="{9D8B030D-6E8A-4147-A177-3AD203B41FA5}">
                      <a16:colId xmlns:a16="http://schemas.microsoft.com/office/drawing/2014/main" val="3194302998"/>
                    </a:ext>
                  </a:extLst>
                </a:gridCol>
                <a:gridCol w="2955902">
                  <a:extLst>
                    <a:ext uri="{9D8B030D-6E8A-4147-A177-3AD203B41FA5}">
                      <a16:colId xmlns:a16="http://schemas.microsoft.com/office/drawing/2014/main" val="3842873443"/>
                    </a:ext>
                  </a:extLst>
                </a:gridCol>
                <a:gridCol w="2394444">
                  <a:extLst>
                    <a:ext uri="{9D8B030D-6E8A-4147-A177-3AD203B41FA5}">
                      <a16:colId xmlns:a16="http://schemas.microsoft.com/office/drawing/2014/main" val="771439043"/>
                    </a:ext>
                  </a:extLst>
                </a:gridCol>
                <a:gridCol w="2637259">
                  <a:extLst>
                    <a:ext uri="{9D8B030D-6E8A-4147-A177-3AD203B41FA5}">
                      <a16:colId xmlns:a16="http://schemas.microsoft.com/office/drawing/2014/main" val="1177094894"/>
                    </a:ext>
                  </a:extLst>
                </a:gridCol>
              </a:tblGrid>
              <a:tr h="56890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endParaRPr lang="ru-RU" sz="1600" spc="-1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ru-RU" sz="16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№</a:t>
                      </a:r>
                      <a:endParaRPr lang="ru-R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711" marR="67711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ru-RU" sz="16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Наименование направления ОРК (отрасль)</a:t>
                      </a:r>
                      <a:endParaRPr lang="ru-R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711" marR="67711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ru-RU" sz="16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Необходимо для разработки</a:t>
                      </a:r>
                      <a:endParaRPr lang="ru-R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711" marR="6771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021977"/>
                  </a:ext>
                </a:extLst>
              </a:tr>
              <a:tr h="4913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ru-RU" sz="16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ПС</a:t>
                      </a:r>
                      <a:endParaRPr lang="ru-R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711" marR="67711" marT="0" marB="0" anchor="ctr"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ru-RU" sz="16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карточек профессий</a:t>
                      </a:r>
                      <a:endParaRPr lang="ru-R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711" marR="67711" marT="0" marB="0" anchor="ctr">
                    <a:solidFill>
                      <a:srgbClr val="FFD8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471338"/>
                  </a:ext>
                </a:extLst>
              </a:tr>
              <a:tr h="649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ru-RU" sz="16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ru-RU" sz="1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Авиатранспорт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ru-RU" sz="1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(гражданская авиация)</a:t>
                      </a:r>
                      <a:endParaRPr lang="ru-RU" sz="1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ru-RU" sz="20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lang="ru-RU" sz="20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711" marR="67711" marT="0" marB="0" anchor="ctr"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ru-RU" sz="20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92</a:t>
                      </a:r>
                      <a:endParaRPr lang="ru-RU" sz="20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711" marR="67711" marT="0" marB="0" anchor="ctr">
                    <a:solidFill>
                      <a:srgbClr val="FFD8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231580"/>
                  </a:ext>
                </a:extLst>
              </a:tr>
              <a:tr h="649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ru-RU" sz="16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ru-RU" sz="1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Автотранспорт</a:t>
                      </a:r>
                      <a:endParaRPr lang="ru-RU" sz="1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ru-RU" sz="20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20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711" marR="67711" marT="0" marB="0" anchor="ctr"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ru-RU" sz="20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20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711" marR="67711" marT="0" marB="0" anchor="ctr">
                    <a:solidFill>
                      <a:srgbClr val="FFD8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109553"/>
                  </a:ext>
                </a:extLst>
              </a:tr>
              <a:tr h="649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ru-RU" sz="16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ru-RU" sz="1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Транспортная логистика</a:t>
                      </a:r>
                      <a:endParaRPr lang="ru-RU" sz="1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ru-RU" sz="20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20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711" marR="67711" marT="0" marB="0" anchor="ctr"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ru-RU" sz="20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ru-RU" sz="20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711" marR="67711" marT="0" marB="0" anchor="ctr">
                    <a:solidFill>
                      <a:srgbClr val="FFD8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629987"/>
                  </a:ext>
                </a:extLst>
              </a:tr>
              <a:tr h="649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ru-RU" sz="16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ru-RU" sz="1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Железнодорожный  транспорт</a:t>
                      </a:r>
                      <a:endParaRPr lang="ru-RU" sz="1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ru-RU" sz="20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  <a:endParaRPr lang="ru-RU" sz="20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711" marR="67711" marT="0" marB="0" anchor="ctr"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ru-RU" sz="20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150</a:t>
                      </a:r>
                      <a:endParaRPr lang="ru-RU" sz="20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711" marR="67711" marT="0" marB="0" anchor="ctr">
                    <a:solidFill>
                      <a:srgbClr val="FFD8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309152"/>
                  </a:ext>
                </a:extLst>
              </a:tr>
              <a:tr h="6494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ru-RU" sz="16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ru-RU" sz="18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Водный транспорт</a:t>
                      </a:r>
                      <a:endParaRPr lang="ru-RU" sz="18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ru-RU" sz="20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20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711" marR="67711" marT="0" marB="0" anchor="ctr"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ru-RU" sz="20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ru-RU" sz="20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711" marR="67711" marT="0" marB="0" anchor="ctr">
                    <a:solidFill>
                      <a:srgbClr val="FFD8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24540"/>
                  </a:ext>
                </a:extLst>
              </a:tr>
              <a:tr h="4830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ru-RU" sz="1600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ru-RU" sz="16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ru-RU" sz="1600" b="1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r>
                        <a:rPr lang="en-US" sz="1600" b="1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:</a:t>
                      </a:r>
                      <a:endParaRPr lang="ru-RU" sz="16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711" marR="6771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ru-RU" sz="2000" b="1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711" marR="67711" marT="0" marB="0" anchor="ctr">
                    <a:solidFill>
                      <a:srgbClr val="FFFFA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-914400" algn="l"/>
                          <a:tab pos="-457200" algn="l"/>
                        </a:tabLst>
                      </a:pPr>
                      <a:r>
                        <a:rPr lang="ru-RU" sz="2000" b="1" spc="-1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283</a:t>
                      </a:r>
                      <a:endParaRPr lang="ru-RU" sz="2000" b="1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7711" marR="67711" marT="0" marB="0" anchor="ctr">
                    <a:solidFill>
                      <a:srgbClr val="FFD8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5627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886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10"/>
          <p:cNvSpPr txBox="1">
            <a:spLocks noChangeArrowheads="1"/>
          </p:cNvSpPr>
          <p:nvPr/>
        </p:nvSpPr>
        <p:spPr bwMode="auto">
          <a:xfrm>
            <a:off x="0" y="59508"/>
            <a:ext cx="12190424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 defTabSz="457200">
              <a:defRPr/>
            </a:pPr>
            <a:r>
              <a:rPr lang="ru-RU" altLang="ru-RU" sz="1400" b="1" dirty="0">
                <a:solidFill>
                  <a:srgbClr val="002060"/>
                </a:solidFill>
                <a:cs typeface="Arial" panose="020B0604020202020204" pitchFamily="34" charset="0"/>
              </a:rPr>
              <a:t>Использование  рекомендаций и лучших международных практик при разработке профстандартов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11" y="411133"/>
            <a:ext cx="12190413" cy="0"/>
          </a:xfrm>
          <a:prstGeom prst="line">
            <a:avLst/>
          </a:prstGeom>
          <a:ln w="12700">
            <a:solidFill>
              <a:srgbClr val="084A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4" descr="https://free-images.com/or/d523/man_user_profile_person.jpg"/>
          <p:cNvSpPr>
            <a:spLocks noChangeAspect="1" noChangeArrowheads="1"/>
          </p:cNvSpPr>
          <p:nvPr/>
        </p:nvSpPr>
        <p:spPr bwMode="auto">
          <a:xfrm>
            <a:off x="207406" y="-144494"/>
            <a:ext cx="406347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kk-KZ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707906" y="1239044"/>
            <a:ext cx="8584749" cy="399970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40000"/>
              <a:buFont typeface="Wingdings" pitchFamily="2" charset="2"/>
              <a:buChar char="§"/>
            </a:pPr>
            <a:r>
              <a:rPr lang="ru-RU" sz="1800" b="1" dirty="0">
                <a:solidFill>
                  <a:srgbClr val="6B6BCF"/>
                </a:solidFill>
                <a:latin typeface="Arial" pitchFamily="34" charset="0"/>
                <a:cs typeface="Arial" pitchFamily="34" charset="0"/>
              </a:rPr>
              <a:t>В гражданской авиации</a:t>
            </a:r>
            <a:r>
              <a:rPr lang="ru-RU" sz="18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использованы рекомендации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ICAO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 (международная организация гражданской авиации) - </a:t>
            </a:r>
            <a:r>
              <a:rPr lang="kk-KZ" sz="1800" dirty="0">
                <a:latin typeface="Arial" pitchFamily="34" charset="0"/>
                <a:cs typeface="Arial" pitchFamily="34" charset="0"/>
              </a:rPr>
              <a:t>для</a:t>
            </a:r>
            <a:r>
              <a:rPr lang="kk-KZ" sz="1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работы в авиации не всегда требуется получения технического или высшего образования, достаточно пройти специальные курсы и получить соответствующий сертификат. </a:t>
            </a:r>
          </a:p>
          <a:p>
            <a:pPr algn="just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40000"/>
              <a:buFont typeface="Wingdings" pitchFamily="2" charset="2"/>
              <a:buChar char="§"/>
            </a:pPr>
            <a:r>
              <a:rPr lang="ru-RU" sz="1800" b="1" dirty="0">
                <a:solidFill>
                  <a:srgbClr val="6B6BCF"/>
                </a:solidFill>
                <a:latin typeface="Arial" pitchFamily="34" charset="0"/>
                <a:cs typeface="Arial" pitchFamily="34" charset="0"/>
              </a:rPr>
              <a:t>В морском транспорте</a:t>
            </a:r>
            <a:r>
              <a:rPr lang="ru-RU" sz="1800" dirty="0">
                <a:latin typeface="Arial" pitchFamily="34" charset="0"/>
                <a:cs typeface="Arial" pitchFamily="34" charset="0"/>
              </a:rPr>
              <a:t>, прописаны компетенции к персоналу и регламентированы требования по техническому содержанию судна в соответствии с международной Конвенцией о подготовке и дипломировании моряков и несению вахты.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234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Box 10"/>
          <p:cNvSpPr txBox="1">
            <a:spLocks noChangeArrowheads="1"/>
          </p:cNvSpPr>
          <p:nvPr/>
        </p:nvSpPr>
        <p:spPr bwMode="auto">
          <a:xfrm>
            <a:off x="0" y="59508"/>
            <a:ext cx="12190424" cy="3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8" rIns="121917" bIns="60958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Arial" charset="0"/>
              </a:defRPr>
            </a:lvl9pPr>
          </a:lstStyle>
          <a:p>
            <a:pPr algn="ctr"/>
            <a:r>
              <a:rPr kumimoji="0" lang="ru-RU" sz="1400" b="1" dirty="0">
                <a:solidFill>
                  <a:srgbClr val="084A92"/>
                </a:solidFill>
              </a:rPr>
              <a:t>Пилотный проект оценки квалификации специалистов автотранспорта (2021)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>
            <a:off x="11" y="411133"/>
            <a:ext cx="12190413" cy="0"/>
          </a:xfrm>
          <a:prstGeom prst="line">
            <a:avLst/>
          </a:prstGeom>
          <a:ln w="12700">
            <a:solidFill>
              <a:srgbClr val="084A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4" descr="https://free-images.com/or/d523/man_user_profile_person.jpg"/>
          <p:cNvSpPr>
            <a:spLocks noChangeAspect="1" noChangeArrowheads="1"/>
          </p:cNvSpPr>
          <p:nvPr/>
        </p:nvSpPr>
        <p:spPr bwMode="auto">
          <a:xfrm>
            <a:off x="207406" y="-144494"/>
            <a:ext cx="406347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endParaRPr lang="kk-KZ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1241181" y="658018"/>
            <a:ext cx="9636369" cy="465693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Clr>
                <a:schemeClr val="accent6">
                  <a:lumMod val="75000"/>
                </a:schemeClr>
              </a:buClr>
              <a:buSzPct val="140000"/>
              <a:buNone/>
            </a:pPr>
            <a:r>
              <a:rPr lang="ru-RU" sz="1800" b="1" dirty="0">
                <a:solidFill>
                  <a:srgbClr val="6B6BCF"/>
                </a:solidFill>
                <a:latin typeface="Arial" pitchFamily="34" charset="0"/>
                <a:cs typeface="Arial" pitchFamily="34" charset="0"/>
              </a:rPr>
              <a:t>Этапы</a:t>
            </a:r>
            <a:r>
              <a:rPr lang="ru-RU" sz="1800" dirty="0">
                <a:solidFill>
                  <a:srgbClr val="6B6BCF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66700" indent="-266700" algn="just">
              <a:lnSpc>
                <a:spcPct val="150000"/>
              </a:lnSpc>
              <a:buClr>
                <a:srgbClr val="3366CC"/>
              </a:buClr>
              <a:buSzPct val="100000"/>
              <a:buFont typeface="+mj-lt"/>
              <a:buAutoNum type="arabicPeriod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Определили перечень квалификаций для апробации полного цикла системы квалификации (по 5 квалификациям).</a:t>
            </a:r>
          </a:p>
          <a:p>
            <a:pPr marL="266700" indent="-266700" algn="just">
              <a:lnSpc>
                <a:spcPct val="150000"/>
              </a:lnSpc>
              <a:buClr>
                <a:srgbClr val="3366CC"/>
              </a:buClr>
              <a:buSzPct val="100000"/>
              <a:buFont typeface="+mj-lt"/>
              <a:buAutoNum type="arabicPeriod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Разработали квалификационные стандарты и программы по отобранным профессиональным квалификациям.</a:t>
            </a:r>
          </a:p>
          <a:p>
            <a:pPr marL="266700" indent="-266700" algn="just">
              <a:lnSpc>
                <a:spcPct val="150000"/>
              </a:lnSpc>
              <a:buClr>
                <a:srgbClr val="3366CC"/>
              </a:buClr>
              <a:buSzPct val="100000"/>
              <a:buFont typeface="+mj-lt"/>
              <a:buAutoNum type="arabicPeriod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Разработали пакет документов для апробации полного цикла системы квалификаций по отобранным профессиональным квалификациям.</a:t>
            </a:r>
          </a:p>
          <a:p>
            <a:pPr marL="266700" indent="-266700" algn="just">
              <a:lnSpc>
                <a:spcPct val="150000"/>
              </a:lnSpc>
              <a:buClr>
                <a:srgbClr val="3366CC"/>
              </a:buClr>
              <a:buSzPct val="100000"/>
              <a:buFont typeface="+mj-lt"/>
              <a:buAutoNum type="arabicPeriod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Организовали проведение сертификации и подтверждение квалификации работников отрасли (по 5 квалификациям).</a:t>
            </a:r>
          </a:p>
          <a:p>
            <a:pPr marL="266700" indent="-266700" algn="just">
              <a:lnSpc>
                <a:spcPct val="150000"/>
              </a:lnSpc>
              <a:buClr>
                <a:srgbClr val="3366CC"/>
              </a:buClr>
              <a:buSzPct val="100000"/>
              <a:buFont typeface="+mj-lt"/>
              <a:buAutoNum type="arabicPeriod"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Провели опрос работодателей по итогам полного цикла системы квалификации.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5600700"/>
            <a:ext cx="8001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latin typeface="Arial" pitchFamily="34" charset="0"/>
                <a:cs typeface="Arial" pitchFamily="34" charset="0"/>
              </a:rPr>
              <a:t>СТК «KAZLOGISTICS»  на базе Центра сертификации специалистов Профессионального объединения по подготовке водителей транспортных средств «OTAN GROUP» провели в 2021 г. сертификацию специалистов автотранспортного сектора.</a:t>
            </a:r>
          </a:p>
        </p:txBody>
      </p:sp>
    </p:spTree>
    <p:extLst>
      <p:ext uri="{BB962C8B-B14F-4D97-AF65-F5344CB8AC3E}">
        <p14:creationId xmlns:p14="http://schemas.microsoft.com/office/powerpoint/2010/main" val="9678326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D2F5C2D7F38543A7DECC0B91FBF8EC" ma:contentTypeVersion="16" ma:contentTypeDescription="Create a new document." ma:contentTypeScope="" ma:versionID="f8e294c510f2bb34281d9ecc0def78e5">
  <xsd:schema xmlns:xsd="http://www.w3.org/2001/XMLSchema" xmlns:xs="http://www.w3.org/2001/XMLSchema" xmlns:p="http://schemas.microsoft.com/office/2006/metadata/properties" xmlns:ns2="f3ae32bb-a161-4da2-a912-3fd4ef5c7b4c" xmlns:ns3="5bf4adf3-0360-4285-b414-8a1933b4cf43" targetNamespace="http://schemas.microsoft.com/office/2006/metadata/properties" ma:root="true" ma:fieldsID="dc4a4d71b6e7dbdd187a9c148d9cd6ca" ns2:_="" ns3:_="">
    <xsd:import namespace="f3ae32bb-a161-4da2-a912-3fd4ef5c7b4c"/>
    <xsd:import namespace="5bf4adf3-0360-4285-b414-8a1933b4c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ae32bb-a161-4da2-a912-3fd4ef5c7b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4adf3-0360-4285-b414-8a1933b4c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89058e7-3c1f-447e-868b-29c765caa27c}" ma:internalName="TaxCatchAll" ma:showField="CatchAllData" ma:web="5bf4adf3-0360-4285-b414-8a1933b4cf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bf4adf3-0360-4285-b414-8a1933b4cf43" xsi:nil="true"/>
    <lcf76f155ced4ddcb4097134ff3c332f xmlns="f3ae32bb-a161-4da2-a912-3fd4ef5c7b4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D68271E-9A5E-4984-B9D9-AB02953D5B59}"/>
</file>

<file path=customXml/itemProps2.xml><?xml version="1.0" encoding="utf-8"?>
<ds:datastoreItem xmlns:ds="http://schemas.openxmlformats.org/officeDocument/2006/customXml" ds:itemID="{2D5051CE-6F29-4EF2-80C5-7E24D7151F43}"/>
</file>

<file path=customXml/itemProps3.xml><?xml version="1.0" encoding="utf-8"?>
<ds:datastoreItem xmlns:ds="http://schemas.openxmlformats.org/officeDocument/2006/customXml" ds:itemID="{59CE5A0E-42A8-44B7-A013-E00D700E4C8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2299</Words>
  <Application>Microsoft Office PowerPoint</Application>
  <PresentationFormat>Custom</PresentationFormat>
  <Paragraphs>526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Тема Office</vt:lpstr>
      <vt:lpstr>Ситуация и проблемы профессиональных квалификаций в отраслях транспорта и логистики Казахстана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СБОРКА</dc:title>
  <dc:creator>Марат</dc:creator>
  <cp:lastModifiedBy>Nadezda Solodjankina (ETF)</cp:lastModifiedBy>
  <cp:revision>2664</cp:revision>
  <cp:lastPrinted>2019-05-31T06:04:18Z</cp:lastPrinted>
  <dcterms:created xsi:type="dcterms:W3CDTF">2013-11-11T12:59:28Z</dcterms:created>
  <dcterms:modified xsi:type="dcterms:W3CDTF">2023-03-23T15:19:22Z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0x010100C9D2F5C2D7F38543A7DECC0B91FBF8EC</vt:lpwstr>
  </property>
</Properties>
</file>