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1" r:id="rId3"/>
    <p:sldId id="302" r:id="rId4"/>
    <p:sldId id="310" r:id="rId5"/>
    <p:sldId id="304" r:id="rId6"/>
    <p:sldId id="311" r:id="rId7"/>
    <p:sldId id="303" r:id="rId8"/>
    <p:sldId id="305" r:id="rId9"/>
    <p:sldId id="306" r:id="rId10"/>
    <p:sldId id="312" r:id="rId11"/>
    <p:sldId id="313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8FCEC"/>
    <a:srgbClr val="D1F9D9"/>
    <a:srgbClr val="ECF5E7"/>
    <a:srgbClr val="E8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4F83-E553-4E97-B41E-BA766C46CD4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6FD9-2B38-4936-A402-EFA8239C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508002"/>
            <a:ext cx="6591300" cy="868056"/>
          </a:xfrm>
        </p:spPr>
        <p:txBody>
          <a:bodyPr>
            <a:normAutofit/>
          </a:bodyPr>
          <a:lstStyle>
            <a:lvl1pPr algn="ctr">
              <a:defRPr sz="2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:\googledrive\iuhd\doctoral\cykys\new_2020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3" y="603460"/>
            <a:ext cx="583401" cy="6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09" y="666606"/>
            <a:ext cx="537757" cy="5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2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2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70000">
              <a:srgbClr val="E8FCE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8F30-211F-4AB1-BAB3-3AF1EF0F2C7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4592-E85D-4837-A658-BB3812934C0C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F:\googledrive\iuhd\doctoral\cykys\carpet_fram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3" y="132443"/>
            <a:ext cx="8899185" cy="65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4618" y="609294"/>
            <a:ext cx="5111496" cy="96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  <a:r>
              <a:rPr lang="tk-TM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Туркменистана</a:t>
            </a:r>
            <a:r>
              <a:rPr lang="tk-TM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www.education.gov.tm</a:t>
            </a:r>
            <a:endParaRPr lang="ru-RU" sz="1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6" y="542577"/>
            <a:ext cx="1054311" cy="1021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05" y="561228"/>
            <a:ext cx="959484" cy="9594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74618" y="3072384"/>
            <a:ext cx="5111496" cy="612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</a:t>
            </a:r>
            <a:endParaRPr lang="ru-RU" sz="4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416917"/>
            <a:ext cx="78680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являясь одним из государств, активно участвующих в международном образовательном пространстве, реализует ряд конкретных мер по адаптации образовательных услуг к рынку труда. При этом придается особое значение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механизма, связывающие обеих рынков. Отслеживание выпускников – является один из таких механизмов.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этой важной работы закреплена в Законе Туркменистана «Об образовании», а также в Положении о направлении на работу выпускников учреждений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и высшего профессионального образования.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9869" y="618223"/>
            <a:ext cx="5364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отслеживания выпускников в Туркменистане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416917"/>
            <a:ext cx="78680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в Туркменистане функционирует 59 учреждения профессионально-технического, 45 учреждений среднего профессионального и 20 учреждений высшего профессионального образования, которые находятся в ведении отраслевых министерств, ведомств, а также муниципалитетов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г.Ашхабада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велаятов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Специалисты, необходимые для разных отраслей экономики страны подготавливается по заказу (потребностям) отраслей.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полной информации о трудоустройстве выпускников средних и высших профессиональных учебных заведений осуществляется отделами кадров этих учреждений.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базы данных о трудоустройстве выпускников дает возможность осуществить анализ по следующим   показателям: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соответствует ли занимаемая должность трудоустроенных выпускников присвоенным им квалификациям;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изучить гендерный состав выпускников;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оценки удовлетворенности отраслей в специалистах.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0404" y="618223"/>
            <a:ext cx="517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отслеживания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416917"/>
            <a:ext cx="786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917" y="1332271"/>
            <a:ext cx="78680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текущие и предстоящие разработки в стране в области профессионального образования, обучения молодежи и взрослых, политики занятости, ориентированной на молодежь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Наращивается потенциал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планирования, выполнения и мониторинга общей реформы системы образования и профессионального образования; </a:t>
            </a: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Разрабатывается новая учебная программа в соответствии с </a:t>
            </a:r>
            <a:r>
              <a:rPr lang="tk-TM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установленными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квалификациями;  </a:t>
            </a: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Проводится анализ существующей ситуации сотрудничества между профессионально-техническими школами, местной администрацией и предприятиями, а также подготовлены и внедряются предложения об использовании инновационных подходов для расширения сотрудничества с особым акцентом на требования рынка труда.</a:t>
            </a: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Был принят в новой редакции Закон Туркменистана о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политике;     </a:t>
            </a: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Утверждена Программа развития молодежной политики на период 2021-2025 гг.;</a:t>
            </a:r>
          </a:p>
          <a:p>
            <a:pPr algn="just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Действует процедура согласования квалификаций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работодателем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учебным заведением и процедура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  <a:r>
              <a:rPr lang="tk-TM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и квалификационных характеристик 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030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416917"/>
            <a:ext cx="786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917" y="1332271"/>
            <a:ext cx="78680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вышеизложенным, для развития сотрудничества в рамках проекта DARYA предлагаем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для создания потенциала направленного на повышение квалификаций туркменских тренеров;</a:t>
            </a:r>
          </a:p>
          <a:p>
            <a:pPr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 приобретении современных учебных материалов;</a:t>
            </a:r>
          </a:p>
          <a:p>
            <a:pPr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 повышении квалификации преподавателей по отдельным предметам на основе международных стандартов;</a:t>
            </a:r>
          </a:p>
          <a:p>
            <a:pPr algn="just"/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по направлению программы SELFIE, разработанной экспертами Европейской 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(хотелось бы больше узнать о преимуществах внедрения программы, возможности внедрения программы в систему профессионального образования);</a:t>
            </a:r>
          </a:p>
          <a:p>
            <a:pPr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 обучении преподавателей и специалистов по внедрению системы STEM методики в учебный процесс 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тарифно-квалификационных справочников;</a:t>
            </a:r>
          </a:p>
          <a:p>
            <a:pPr lvl="1"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механизмов прогнозирования рынка труда;</a:t>
            </a:r>
          </a:p>
          <a:p>
            <a:pPr lvl="1"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Форсайт исследований нацеленных на выявление наиболее востребованных специальностей в краткосрочной, среднесрочной и долгосрочной перспективах;</a:t>
            </a:r>
          </a:p>
          <a:p>
            <a:pPr algn="just"/>
            <a:r>
              <a:rPr lang="tk-TM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программы по развитию программ по переподготовке кадров.</a:t>
            </a:r>
          </a:p>
        </p:txBody>
      </p:sp>
    </p:spTree>
    <p:extLst>
      <p:ext uri="{BB962C8B-B14F-4D97-AF65-F5344CB8AC3E}">
        <p14:creationId xmlns:p14="http://schemas.microsoft.com/office/powerpoint/2010/main" val="40908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8917" y="1416917"/>
            <a:ext cx="786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077" y="2859319"/>
            <a:ext cx="786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4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8917" y="1342461"/>
            <a:ext cx="7868072" cy="2269480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Закон Туркменистана «Об образовании»: профессиональные </a:t>
            </a:r>
            <a:r>
              <a:rPr lang="ru-RU" sz="2000" b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 программы направлены на приобретение знаний, умений, навыков и компетентности, позволяющих вести профессиональную деятельность в определённой сфере и выполнять работу по конкретной профессии рабочего или специальности (направлению подготовки), а также на последовательное повышение профессиональной квалификации.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6815" y="4063218"/>
            <a:ext cx="563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профессиональным образовательным программам относятся программы:</a:t>
            </a: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профессионально-технического образования;</a:t>
            </a: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среднего профессионального образования;</a:t>
            </a: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высшего профессионального образования;</a:t>
            </a: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послевузовского профессионального образования;</a:t>
            </a:r>
          </a:p>
          <a:p>
            <a:pPr algn="just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повышения квалификации и переподготовки кадров.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4029523"/>
            <a:ext cx="2337898" cy="206502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555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8917" y="2866677"/>
            <a:ext cx="7868072" cy="2324926"/>
          </a:xfrm>
        </p:spPr>
        <p:txBody>
          <a:bodyPr>
            <a:noAutofit/>
          </a:bodyPr>
          <a:lstStyle/>
          <a:p>
            <a:pPr algn="just"/>
            <a:r>
              <a:rPr lang="tk-TM" sz="2400" b="0" dirty="0" smtClean="0"/>
              <a:t>	</a:t>
            </a:r>
            <a:r>
              <a:rPr 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Профессионально-техническое образование </a:t>
            </a:r>
            <a:r>
              <a:rPr lang="ru-RU" sz="18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цель подготовку квалифицированных работников (по профессиям рабочих, должностям служащих) по всем основным направлениям общественно полезной деятельности. Срок обучения по образовательным программам профессионально-технического образования составляет от одного до полутора учебных лет (начальное профессиональное образование) и до шести учебных месяцев (профессиональная подготовка) в зависимости от уровня сложности соответствующих профессий рабочих и должностей служащих, периодичности (графика) проведения учебных занятий.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1760" y="5190777"/>
            <a:ext cx="5865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Перечень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профессиональной подготовки 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согласуется с местными органами исполнительной власти,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территориях которых находятся общеобразовательные учреждения.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351616"/>
            <a:ext cx="1978111" cy="10821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08" y="660902"/>
            <a:ext cx="2202479" cy="2163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56784" y="660903"/>
            <a:ext cx="37028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квалификацией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отражаемая в документе об образовании характеристика уровня подготовки выпускника к выполнению определённого вида профессиональной деятельности или конкретных трудовых функций, а также продолжению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92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323530"/>
            <a:ext cx="547756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k-TM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Среднее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профессиональное образование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направлено на удовлетворение потребностей личности в получении и углублении профессионального образования, в интеллектуальном и культурном развитии и имеет цель подготовку специалистов среднего звена для соответствующих отраслей экономики Туркменистана.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54680" y="3945690"/>
            <a:ext cx="5362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dirty="0" smtClean="0"/>
              <a:t>	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может быть получено в учреждениях среднего профессионального образования различного вида (средняя профессиональная школа, колледж и другие), а также в учреждениях высшего профессионального образования при наличии лицензий на соответствующие образовательные программы.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9" y="3822192"/>
            <a:ext cx="2571081" cy="23531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15" y="1473523"/>
            <a:ext cx="2378774" cy="24402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843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8917" y="1387538"/>
            <a:ext cx="7868072" cy="1757997"/>
          </a:xfrm>
        </p:spPr>
        <p:txBody>
          <a:bodyPr>
            <a:noAutofit/>
          </a:bodyPr>
          <a:lstStyle/>
          <a:p>
            <a:pPr algn="just"/>
            <a:r>
              <a:rPr lang="tk-TM" sz="2000" b="0" dirty="0" smtClean="0"/>
              <a:t>	</a:t>
            </a:r>
            <a:r>
              <a:rPr lang="ru-RU" sz="2000" b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образовательного учреждения, завершившие обучение по образовательным программам среднего профессионального образования, направляются на работу согласно </a:t>
            </a:r>
            <a:r>
              <a:rPr lang="ru-RU" sz="2000" b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Положению о направлении на работу выпускников учреждений среднего профессионального и высшего профессионального образования,</a:t>
            </a:r>
            <a:r>
              <a:rPr lang="ru-RU" sz="2000" b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утвержденному Кабинетом Министров Туркменистана.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07" y="3145535"/>
            <a:ext cx="6046292" cy="33009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699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259" y="1289769"/>
            <a:ext cx="730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Высшее профессиональное образование в Туркменистане имеет как двухуровневую, так и одноуровневую структуры подготовки кадров.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1902339"/>
            <a:ext cx="8101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высшего профессионального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бакалавра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двухуровневой структуры определяется как высшее образование, позволяющее осуществлять все виды профессиональной деятельности, обучение по которому осуществляется по направлениям подготовки.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496" y="3096376"/>
            <a:ext cx="8101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высшего профессионального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магистра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двухуровневой структуры определяется как высшее образование, обеспечивающее подготовку к самостоятельному решению целого ряда профессиональных и (или) управленческих задач, к проведению различных видов педагогической деятельности и к ведению научно-исследовательской работы, обучение по которому осуществляется по направлениям подготовки.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495" y="4850702"/>
            <a:ext cx="8101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одноуровневой структуры подготовки кадров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специалиста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как высшее образование, позволяющее осуществлять все виды профессиональной, педагогической и исследовательской деятельности, обучение по которой осуществляется по специальностям. </a:t>
            </a:r>
          </a:p>
        </p:txBody>
      </p:sp>
    </p:spTree>
    <p:extLst>
      <p:ext uri="{BB962C8B-B14F-4D97-AF65-F5344CB8AC3E}">
        <p14:creationId xmlns:p14="http://schemas.microsoft.com/office/powerpoint/2010/main" val="16708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69264" y="1394264"/>
            <a:ext cx="7287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Нормативный срок освоения образовательных программ высшего профессионального образования составляет для очной формы обучения: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программа бакалавра – четыре учебных года; 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программа магистра – от одного до двух учебных лет;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 программа специалиста – от пяти до шести учебных лет.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53" y="3313182"/>
            <a:ext cx="5550789" cy="30304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986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9129" y="751846"/>
            <a:ext cx="6299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Выпускники высших учебных заведений направляются на работу согласно </a:t>
            </a:r>
            <a:r>
              <a:rPr lang="ru-RU" sz="16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Положению о направлении на работу выпускников учреждений среднего профессионального и высшего профессионального образования, </a:t>
            </a:r>
            <a:r>
              <a:rPr lang="ru-RU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утвержденному Кабинетом Министров Туркменистана.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8917" y="2075285"/>
            <a:ext cx="78680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Положению о направлении на работу выпускников учреждений среднего профессионального и высшего профессионального образования:</a:t>
            </a:r>
          </a:p>
          <a:p>
            <a:pPr algn="just"/>
            <a:r>
              <a:rPr lang="ru-RU" sz="16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трудоустройства выпускников учреждений среднего профессионального и высшего профессионального образования определяются не менее чем за два месяца до завершения их обучения в учреждениях профессионального образования.</a:t>
            </a:r>
          </a:p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выпускники учреждений среднего профессионального и высшего профессионального образования направляются на работу по решению Рабочей комиссии, утвержденному руководителями (директорами, ректорами) учреждений среднего профессионального и высшего профессионального образования.</a:t>
            </a:r>
          </a:p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состав рабочей группы входят руководитель (директор, ректор) учреждения среднего профессионального или высшего профессионального образования - руководитель комиссии, проректор по учебной работе (начальник учебной части), начальник отдела кадров, деканы факультетов и заведующие выпускающими кафедрами (отделениями).</a:t>
            </a:r>
          </a:p>
          <a:p>
            <a:pPr algn="just"/>
            <a:r>
              <a:rPr lang="ru-RU" sz="16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работе комиссии участвуют представители соответствующих министерств и ведомств, местных органов исполнительной власти и других предприятий, учреждений и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3338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7" y="542577"/>
            <a:ext cx="806204" cy="780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7" y="561228"/>
            <a:ext cx="762302" cy="76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8917" y="1416917"/>
            <a:ext cx="7868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и переподготовка </a:t>
            </a:r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осуществляются с целью углубления профессиональных знаний и навыков, обновления профессиональных знаний с учётом современных достижений в области науки и технологий, а также международной практики, приобретения новых профессий, специальностей и квалификаций и обеспечения их соответствия меняющимся условиям профессиональной деятельности и социальной среды.</a:t>
            </a:r>
          </a:p>
          <a:p>
            <a:pPr algn="just"/>
            <a:r>
              <a:rPr lang="tk-TM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совершенствование и получение новой компетенции, необходимой для профессиональной деятельности, и повышение профессионального уровня в рамках имеющейся квалификации.</a:t>
            </a:r>
          </a:p>
          <a:p>
            <a:pPr algn="just"/>
            <a:r>
              <a:rPr lang="tk-TM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 </a:t>
            </a: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</a:t>
            </a:r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получение компетенций, необходимой для выполнения нового вида профессиональной деятельности, приобретение новой квалификации.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41" y="4639588"/>
            <a:ext cx="3006468" cy="16413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77" y="4463905"/>
            <a:ext cx="3006468" cy="16413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18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546C7-35BA-4BDD-B55C-629477B29A43}"/>
</file>

<file path=customXml/itemProps2.xml><?xml version="1.0" encoding="utf-8"?>
<ds:datastoreItem xmlns:ds="http://schemas.openxmlformats.org/officeDocument/2006/customXml" ds:itemID="{8172FFDC-73A7-43B9-8790-150981BB4857}"/>
</file>

<file path=customXml/itemProps3.xml><?xml version="1.0" encoding="utf-8"?>
<ds:datastoreItem xmlns:ds="http://schemas.openxmlformats.org/officeDocument/2006/customXml" ds:itemID="{1F910372-511C-45A0-8B30-FBF496BAED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211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 Закон Туркменистана «Об образовании»: профессиональные образовательные программы направлены на приобретение знаний, умений, навыков и компетентности, позволяющих вести профессиональную деятельность в определённой сфере и выполнять работу по конкретной профессии рабочего или специальности (направлению подготовки), а также на последовательное повышение профессиональной квалификации.</vt:lpstr>
      <vt:lpstr> Профессионально-техническое образование имеет цель подготовку квалифицированных работников (по профессиям рабочих, должностям служащих) по всем основным направлениям общественно полезной деятельности. Срок обучения по образовательным программам профессионально-технического образования составляет от одного до полутора учебных лет (начальное профессиональное образование) и до шести учебных месяцев (профессиональная подготовка) в зависимости от уровня сложности соответствующих профессий рабочих и должностей служащих, периодичности (графика) проведения учебных занятий.</vt:lpstr>
      <vt:lpstr>Презентация PowerPoint</vt:lpstr>
      <vt:lpstr> Выпускники образовательного учреждения, завершившие обучение по образовательным программам среднего профессионального образования, направляются на работу согласно Положению о направлении на работу выпускников учреждений среднего профессионального и высшего профессионального образования, утвержденному Кабинетом Министров Туркменистана.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TÜRKMENISTANYŇ HALKARA GURAMALARY BILEN YNSANPERWER ULGAMYNDAKY HYZMATDAŞLYGY (1991-2015 ÝYLLAR ARALYGYNDA)</dc:title>
  <dc:creator>Nurmuhammet Shyhlyyev</dc:creator>
  <cp:lastModifiedBy>Baýram Saryýew</cp:lastModifiedBy>
  <cp:revision>164</cp:revision>
  <dcterms:created xsi:type="dcterms:W3CDTF">2017-12-13T05:36:19Z</dcterms:created>
  <dcterms:modified xsi:type="dcterms:W3CDTF">2023-04-13T13:35:14Z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